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7" r:id="rId2"/>
    <p:sldId id="266" r:id="rId3"/>
    <p:sldId id="264" r:id="rId4"/>
    <p:sldId id="268" r:id="rId5"/>
    <p:sldId id="260" r:id="rId6"/>
    <p:sldId id="262" r:id="rId7"/>
    <p:sldId id="269" r:id="rId8"/>
    <p:sldId id="265" r:id="rId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agio Caino" initials="B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A9DB"/>
    <a:srgbClr val="2C6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Stile chiaro 2 - Color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7" autoAdjust="0"/>
    <p:restoredTop sz="95380" autoAdjust="0"/>
  </p:normalViewPr>
  <p:slideViewPr>
    <p:cSldViewPr snapToGrid="0">
      <p:cViewPr varScale="1">
        <p:scale>
          <a:sx n="82" d="100"/>
          <a:sy n="82" d="100"/>
        </p:scale>
        <p:origin x="402" y="84"/>
      </p:cViewPr>
      <p:guideLst>
        <p:guide orient="horz" pos="2160"/>
        <p:guide pos="3840"/>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p:cViewPr varScale="1">
        <p:scale>
          <a:sx n="48" d="100"/>
          <a:sy n="48" d="100"/>
        </p:scale>
        <p:origin x="1828"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CCE76F9C-67D8-4B0D-8EC3-3382C65F49F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45D0FAE2-0FA8-4317-9D16-819F3169937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02CA84F-73D1-4FF5-B11E-F6E0A243FE67}" type="datetimeFigureOut">
              <a:rPr lang="it-IT" smtClean="0"/>
              <a:t>11/03/2021</a:t>
            </a:fld>
            <a:endParaRPr lang="it-IT"/>
          </a:p>
        </p:txBody>
      </p:sp>
      <p:sp>
        <p:nvSpPr>
          <p:cNvPr id="4" name="Segnaposto piè di pagina 3">
            <a:extLst>
              <a:ext uri="{FF2B5EF4-FFF2-40B4-BE49-F238E27FC236}">
                <a16:creationId xmlns:a16="http://schemas.microsoft.com/office/drawing/2014/main" id="{7203AE3F-8BA6-4E68-9B0A-2D0D2BB31FF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C9911233-85E7-44A3-8087-E6622189A41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C2C17A6-54E2-40BE-8A03-7DB13EB27903}" type="slidenum">
              <a:rPr lang="it-IT" smtClean="0"/>
              <a:t>‹N›</a:t>
            </a:fld>
            <a:endParaRPr lang="it-IT"/>
          </a:p>
        </p:txBody>
      </p:sp>
    </p:spTree>
    <p:extLst>
      <p:ext uri="{BB962C8B-B14F-4D97-AF65-F5344CB8AC3E}">
        <p14:creationId xmlns:p14="http://schemas.microsoft.com/office/powerpoint/2010/main" val="3424964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04D4359-6938-4BC2-A8F9-A855DCB514D9}" type="datetimeFigureOut">
              <a:rPr lang="it-IT" smtClean="0"/>
              <a:t>11/03/2021</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E62A9A2-E0B9-4008-8E84-156C8154F106}" type="slidenum">
              <a:rPr lang="it-IT" smtClean="0"/>
              <a:t>‹N›</a:t>
            </a:fld>
            <a:endParaRPr lang="it-IT"/>
          </a:p>
        </p:txBody>
      </p:sp>
    </p:spTree>
    <p:extLst>
      <p:ext uri="{BB962C8B-B14F-4D97-AF65-F5344CB8AC3E}">
        <p14:creationId xmlns:p14="http://schemas.microsoft.com/office/powerpoint/2010/main" val="2899464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E62A9A2-E0B9-4008-8E84-156C8154F106}" type="slidenum">
              <a:rPr lang="it-IT" smtClean="0"/>
              <a:t>1</a:t>
            </a:fld>
            <a:endParaRPr lang="it-IT"/>
          </a:p>
        </p:txBody>
      </p:sp>
    </p:spTree>
    <p:extLst>
      <p:ext uri="{BB962C8B-B14F-4D97-AF65-F5344CB8AC3E}">
        <p14:creationId xmlns:p14="http://schemas.microsoft.com/office/powerpoint/2010/main" val="1825178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Arial" panose="020B0604020202020204" pitchFamily="34" charset="0"/>
            </a:endParaRPr>
          </a:p>
        </p:txBody>
      </p:sp>
      <p:sp>
        <p:nvSpPr>
          <p:cNvPr id="4" name="Segnaposto numero diapositiva 3"/>
          <p:cNvSpPr>
            <a:spLocks noGrp="1"/>
          </p:cNvSpPr>
          <p:nvPr>
            <p:ph type="sldNum" sz="quarter" idx="5"/>
          </p:nvPr>
        </p:nvSpPr>
        <p:spPr/>
        <p:txBody>
          <a:bodyPr/>
          <a:lstStyle/>
          <a:p>
            <a:fld id="{2E62A9A2-E0B9-4008-8E84-156C8154F106}" type="slidenum">
              <a:rPr lang="it-IT" smtClean="0"/>
              <a:t>4</a:t>
            </a:fld>
            <a:endParaRPr lang="it-IT"/>
          </a:p>
        </p:txBody>
      </p:sp>
    </p:spTree>
    <p:extLst>
      <p:ext uri="{BB962C8B-B14F-4D97-AF65-F5344CB8AC3E}">
        <p14:creationId xmlns:p14="http://schemas.microsoft.com/office/powerpoint/2010/main" val="2081158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E2EAB2-3554-4757-816C-0E0C89B98BF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04B59F9-E51D-4C6E-A648-870C2E11CC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B2051E3-649C-4647-A088-B356B9ED64C2}"/>
              </a:ext>
            </a:extLst>
          </p:cNvPr>
          <p:cNvSpPr>
            <a:spLocks noGrp="1"/>
          </p:cNvSpPr>
          <p:nvPr>
            <p:ph type="dt" sz="half" idx="10"/>
          </p:nvPr>
        </p:nvSpPr>
        <p:spPr/>
        <p:txBody>
          <a:bodyPr/>
          <a:lstStyle/>
          <a:p>
            <a:fld id="{80D07994-7C6F-4903-BFA2-C9ECB66E07F5}" type="datetime1">
              <a:rPr lang="it-IT" smtClean="0"/>
              <a:t>11/03/2021</a:t>
            </a:fld>
            <a:endParaRPr lang="it-IT"/>
          </a:p>
        </p:txBody>
      </p:sp>
      <p:sp>
        <p:nvSpPr>
          <p:cNvPr id="5" name="Segnaposto piè di pagina 4">
            <a:extLst>
              <a:ext uri="{FF2B5EF4-FFF2-40B4-BE49-F238E27FC236}">
                <a16:creationId xmlns:a16="http://schemas.microsoft.com/office/drawing/2014/main" id="{EB085588-0D20-4683-98B7-8980951016A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56F5CE8-480B-41CE-A98B-A84AC1ABB970}"/>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3089942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E752A2-B7DC-4F2E-A8D8-EB2FF83F6D3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408C439-36C1-4924-9AAC-07A77090C56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A9C5A59-6F67-4292-B563-857B7FB6651D}"/>
              </a:ext>
            </a:extLst>
          </p:cNvPr>
          <p:cNvSpPr>
            <a:spLocks noGrp="1"/>
          </p:cNvSpPr>
          <p:nvPr>
            <p:ph type="dt" sz="half" idx="10"/>
          </p:nvPr>
        </p:nvSpPr>
        <p:spPr/>
        <p:txBody>
          <a:bodyPr/>
          <a:lstStyle/>
          <a:p>
            <a:fld id="{7A5075CE-175C-4379-8630-02928E5BA5B5}" type="datetime1">
              <a:rPr lang="it-IT" smtClean="0"/>
              <a:t>11/03/2021</a:t>
            </a:fld>
            <a:endParaRPr lang="it-IT"/>
          </a:p>
        </p:txBody>
      </p:sp>
      <p:sp>
        <p:nvSpPr>
          <p:cNvPr id="5" name="Segnaposto piè di pagina 4">
            <a:extLst>
              <a:ext uri="{FF2B5EF4-FFF2-40B4-BE49-F238E27FC236}">
                <a16:creationId xmlns:a16="http://schemas.microsoft.com/office/drawing/2014/main" id="{111D53D7-3689-4BB6-B2C6-970655126A9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C44E0BF-1460-4BEA-A697-95C779111951}"/>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405852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824EDD7-C733-43A3-9884-E2AB268B698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A6E1023-E6E5-40E8-928E-209FDD07956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772D908-BD13-49F8-A64C-579EFB1AF49A}"/>
              </a:ext>
            </a:extLst>
          </p:cNvPr>
          <p:cNvSpPr>
            <a:spLocks noGrp="1"/>
          </p:cNvSpPr>
          <p:nvPr>
            <p:ph type="dt" sz="half" idx="10"/>
          </p:nvPr>
        </p:nvSpPr>
        <p:spPr/>
        <p:txBody>
          <a:bodyPr/>
          <a:lstStyle/>
          <a:p>
            <a:fld id="{4504AC26-D001-4C6F-BD65-6AA3E77172FF}" type="datetime1">
              <a:rPr lang="it-IT" smtClean="0"/>
              <a:t>11/03/2021</a:t>
            </a:fld>
            <a:endParaRPr lang="it-IT"/>
          </a:p>
        </p:txBody>
      </p:sp>
      <p:sp>
        <p:nvSpPr>
          <p:cNvPr id="5" name="Segnaposto piè di pagina 4">
            <a:extLst>
              <a:ext uri="{FF2B5EF4-FFF2-40B4-BE49-F238E27FC236}">
                <a16:creationId xmlns:a16="http://schemas.microsoft.com/office/drawing/2014/main" id="{E67BD903-ED50-43DB-A0CD-403B8F38DE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08EB9E-E631-4050-9519-A00408145471}"/>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421986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A14303-E397-4DCA-8659-A4C52D23EF0E}"/>
              </a:ext>
            </a:extLst>
          </p:cNvPr>
          <p:cNvSpPr>
            <a:spLocks noGrp="1"/>
          </p:cNvSpPr>
          <p:nvPr>
            <p:ph type="title"/>
          </p:nvPr>
        </p:nvSpPr>
        <p:spPr/>
        <p:txBody>
          <a:body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09F24EA1-5193-4AC3-A6AB-5BD0E2C4787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D59A2CF-4D99-4577-9809-16590DFC8E11}"/>
              </a:ext>
            </a:extLst>
          </p:cNvPr>
          <p:cNvSpPr>
            <a:spLocks noGrp="1"/>
          </p:cNvSpPr>
          <p:nvPr>
            <p:ph type="dt" sz="half" idx="10"/>
          </p:nvPr>
        </p:nvSpPr>
        <p:spPr/>
        <p:txBody>
          <a:bodyPr/>
          <a:lstStyle/>
          <a:p>
            <a:fld id="{8BB03EBB-32E0-49C7-B65B-CD76F5163C42}" type="datetime1">
              <a:rPr lang="it-IT" smtClean="0"/>
              <a:t>11/03/2021</a:t>
            </a:fld>
            <a:endParaRPr lang="it-IT"/>
          </a:p>
        </p:txBody>
      </p:sp>
      <p:sp>
        <p:nvSpPr>
          <p:cNvPr id="5" name="Segnaposto piè di pagina 4">
            <a:extLst>
              <a:ext uri="{FF2B5EF4-FFF2-40B4-BE49-F238E27FC236}">
                <a16:creationId xmlns:a16="http://schemas.microsoft.com/office/drawing/2014/main" id="{28E9E117-55D1-4C5F-9A9F-509AB00F97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477401D-5B09-49DA-9308-36FC08F4889B}"/>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397325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5C967E-AED0-410A-9307-3B38B659E5F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669F4D3-0EBB-4CD5-8326-5418E53046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CF09E24-17A5-41A7-9E7F-985353F6CBA1}"/>
              </a:ext>
            </a:extLst>
          </p:cNvPr>
          <p:cNvSpPr>
            <a:spLocks noGrp="1"/>
          </p:cNvSpPr>
          <p:nvPr>
            <p:ph type="dt" sz="half" idx="10"/>
          </p:nvPr>
        </p:nvSpPr>
        <p:spPr/>
        <p:txBody>
          <a:bodyPr/>
          <a:lstStyle/>
          <a:p>
            <a:fld id="{AC747161-87DB-4300-80E5-C495226B8873}" type="datetime1">
              <a:rPr lang="it-IT" smtClean="0"/>
              <a:t>11/03/2021</a:t>
            </a:fld>
            <a:endParaRPr lang="it-IT"/>
          </a:p>
        </p:txBody>
      </p:sp>
      <p:sp>
        <p:nvSpPr>
          <p:cNvPr id="5" name="Segnaposto piè di pagina 4">
            <a:extLst>
              <a:ext uri="{FF2B5EF4-FFF2-40B4-BE49-F238E27FC236}">
                <a16:creationId xmlns:a16="http://schemas.microsoft.com/office/drawing/2014/main" id="{18E0E89E-EE16-4B2F-8AEC-5919DB70C0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900E99-6DC0-4C4E-A670-966ED1B27615}"/>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317223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2768E8-061A-4B68-8044-DAD6B55F127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06E8550-3621-4A71-9E89-18F424BF844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BF73DF1-5A88-4260-B6BE-47D4EADBF10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290F2DC-BD5D-4E63-B2EA-63E9DCF75BD1}"/>
              </a:ext>
            </a:extLst>
          </p:cNvPr>
          <p:cNvSpPr>
            <a:spLocks noGrp="1"/>
          </p:cNvSpPr>
          <p:nvPr>
            <p:ph type="dt" sz="half" idx="10"/>
          </p:nvPr>
        </p:nvSpPr>
        <p:spPr/>
        <p:txBody>
          <a:bodyPr/>
          <a:lstStyle/>
          <a:p>
            <a:fld id="{26FDA611-84C2-4EAF-8623-B6E447C5DA70}" type="datetime1">
              <a:rPr lang="it-IT" smtClean="0"/>
              <a:t>11/03/2021</a:t>
            </a:fld>
            <a:endParaRPr lang="it-IT"/>
          </a:p>
        </p:txBody>
      </p:sp>
      <p:sp>
        <p:nvSpPr>
          <p:cNvPr id="6" name="Segnaposto piè di pagina 5">
            <a:extLst>
              <a:ext uri="{FF2B5EF4-FFF2-40B4-BE49-F238E27FC236}">
                <a16:creationId xmlns:a16="http://schemas.microsoft.com/office/drawing/2014/main" id="{0EBE65F1-49AB-48ED-86E9-6AC5A9C01A3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E7DBA93-500A-4F26-8FE6-4ADF33B9B7EA}"/>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252008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A61B49-FBF4-477E-9CEC-ECC56D530FE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34328D9-8422-4150-B66E-096344844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5A712B1-C2AA-40EA-9C45-A06F7F86C5A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2212346-6966-4D00-92C0-ECF0763951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5B9C6FC-4FF7-4C32-B47F-885342D5BBC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7AB4D75-BD62-4994-A24C-0D2C5DE52D36}"/>
              </a:ext>
            </a:extLst>
          </p:cNvPr>
          <p:cNvSpPr>
            <a:spLocks noGrp="1"/>
          </p:cNvSpPr>
          <p:nvPr>
            <p:ph type="dt" sz="half" idx="10"/>
          </p:nvPr>
        </p:nvSpPr>
        <p:spPr/>
        <p:txBody>
          <a:bodyPr/>
          <a:lstStyle/>
          <a:p>
            <a:fld id="{7ECDB5CF-7C8D-4EE3-9651-8206CEDD302F}" type="datetime1">
              <a:rPr lang="it-IT" smtClean="0"/>
              <a:t>11/03/2021</a:t>
            </a:fld>
            <a:endParaRPr lang="it-IT"/>
          </a:p>
        </p:txBody>
      </p:sp>
      <p:sp>
        <p:nvSpPr>
          <p:cNvPr id="8" name="Segnaposto piè di pagina 7">
            <a:extLst>
              <a:ext uri="{FF2B5EF4-FFF2-40B4-BE49-F238E27FC236}">
                <a16:creationId xmlns:a16="http://schemas.microsoft.com/office/drawing/2014/main" id="{A1E31245-E3A7-4179-931A-90F02237122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AFA604D-6EA0-451D-8D70-8830FCC94072}"/>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74068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1A0419-9E05-4656-B879-38A737F9E2F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A17069D-56E6-4B0B-B258-488DD7FFA382}"/>
              </a:ext>
            </a:extLst>
          </p:cNvPr>
          <p:cNvSpPr>
            <a:spLocks noGrp="1"/>
          </p:cNvSpPr>
          <p:nvPr>
            <p:ph type="dt" sz="half" idx="10"/>
          </p:nvPr>
        </p:nvSpPr>
        <p:spPr/>
        <p:txBody>
          <a:bodyPr/>
          <a:lstStyle/>
          <a:p>
            <a:fld id="{E8D10BF2-4F7D-478C-A2F1-B14B6FAA1F78}" type="datetime1">
              <a:rPr lang="it-IT" smtClean="0"/>
              <a:t>11/03/2021</a:t>
            </a:fld>
            <a:endParaRPr lang="it-IT"/>
          </a:p>
        </p:txBody>
      </p:sp>
      <p:sp>
        <p:nvSpPr>
          <p:cNvPr id="4" name="Segnaposto piè di pagina 3">
            <a:extLst>
              <a:ext uri="{FF2B5EF4-FFF2-40B4-BE49-F238E27FC236}">
                <a16:creationId xmlns:a16="http://schemas.microsoft.com/office/drawing/2014/main" id="{1014674B-1F41-4442-AD0D-25ACB8779CBD}"/>
              </a:ext>
            </a:extLst>
          </p:cNvPr>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01508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69EBD114-58F4-4489-9B17-800AE5FA2E0A}"/>
              </a:ext>
            </a:extLst>
          </p:cNvPr>
          <p:cNvCxnSpPr>
            <a:cxnSpLocks/>
          </p:cNvCxnSpPr>
          <p:nvPr userDrawn="1"/>
        </p:nvCxnSpPr>
        <p:spPr>
          <a:xfrm>
            <a:off x="0" y="6545750"/>
            <a:ext cx="12192000" cy="0"/>
          </a:xfrm>
          <a:prstGeom prst="line">
            <a:avLst/>
          </a:prstGeom>
          <a:ln w="3175">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Segnaposto data 1">
            <a:extLst>
              <a:ext uri="{FF2B5EF4-FFF2-40B4-BE49-F238E27FC236}">
                <a16:creationId xmlns:a16="http://schemas.microsoft.com/office/drawing/2014/main" id="{7B452A42-C643-436C-9CF9-382FDAE18A21}"/>
              </a:ext>
            </a:extLst>
          </p:cNvPr>
          <p:cNvSpPr>
            <a:spLocks noGrp="1"/>
          </p:cNvSpPr>
          <p:nvPr>
            <p:ph type="dt" sz="half" idx="10"/>
          </p:nvPr>
        </p:nvSpPr>
        <p:spPr/>
        <p:txBody>
          <a:bodyPr/>
          <a:lstStyle/>
          <a:p>
            <a:fld id="{E6EE60E1-9821-452C-ABC9-303BA2B326AC}" type="datetime1">
              <a:rPr lang="it-IT" smtClean="0"/>
              <a:t>11/03/2021</a:t>
            </a:fld>
            <a:endParaRPr lang="it-IT"/>
          </a:p>
        </p:txBody>
      </p:sp>
      <p:sp>
        <p:nvSpPr>
          <p:cNvPr id="4" name="Segnaposto numero diapositiva 3">
            <a:extLst>
              <a:ext uri="{FF2B5EF4-FFF2-40B4-BE49-F238E27FC236}">
                <a16:creationId xmlns:a16="http://schemas.microsoft.com/office/drawing/2014/main" id="{5AB3E4CE-406F-42E5-B4DF-BB80AB69AE91}"/>
              </a:ext>
            </a:extLst>
          </p:cNvPr>
          <p:cNvSpPr>
            <a:spLocks noGrp="1"/>
          </p:cNvSpPr>
          <p:nvPr>
            <p:ph type="sldNum" sz="quarter" idx="12"/>
          </p:nvPr>
        </p:nvSpPr>
        <p:spPr>
          <a:xfrm>
            <a:off x="5952000" y="6401750"/>
            <a:ext cx="288000" cy="288000"/>
          </a:xfrm>
          <a:prstGeom prst="ellipse">
            <a:avLst/>
          </a:prstGeom>
          <a:solidFill>
            <a:schemeClr val="bg2"/>
          </a:solidFill>
          <a:ln>
            <a:solidFill>
              <a:schemeClr val="bg1">
                <a:lumMod val="65000"/>
              </a:schemeClr>
            </a:solidFill>
          </a:ln>
        </p:spPr>
        <p:txBody>
          <a:bodyPr lIns="18000" rIns="18000"/>
          <a:lstStyle>
            <a:lvl1pPr algn="ctr">
              <a:defRPr sz="800"/>
            </a:lvl1pPr>
          </a:lstStyle>
          <a:p>
            <a:fld id="{621F632D-C124-4773-8802-FBC2B1C2511D}" type="slidenum">
              <a:rPr lang="it-IT" smtClean="0"/>
              <a:pPr/>
              <a:t>‹N›</a:t>
            </a:fld>
            <a:endParaRPr lang="it-IT"/>
          </a:p>
        </p:txBody>
      </p:sp>
      <p:cxnSp>
        <p:nvCxnSpPr>
          <p:cNvPr id="6" name="Connettore diritto 5">
            <a:extLst>
              <a:ext uri="{FF2B5EF4-FFF2-40B4-BE49-F238E27FC236}">
                <a16:creationId xmlns:a16="http://schemas.microsoft.com/office/drawing/2014/main" id="{836B3D42-DCD6-4098-9593-FB1998AB022E}"/>
              </a:ext>
            </a:extLst>
          </p:cNvPr>
          <p:cNvCxnSpPr>
            <a:cxnSpLocks/>
          </p:cNvCxnSpPr>
          <p:nvPr userDrawn="1"/>
        </p:nvCxnSpPr>
        <p:spPr>
          <a:xfrm>
            <a:off x="0" y="700754"/>
            <a:ext cx="12192000" cy="0"/>
          </a:xfrm>
          <a:prstGeom prst="line">
            <a:avLst/>
          </a:prstGeom>
          <a:ln w="317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59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5906B0-5B55-48D8-B0C9-B34DCC381E2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31B2B75-083E-4D05-BFE5-477BFC4713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0528756-8767-4F3E-806D-CC2FD9D2F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246F2AD-97A1-4295-A3DE-0962326E4605}"/>
              </a:ext>
            </a:extLst>
          </p:cNvPr>
          <p:cNvSpPr>
            <a:spLocks noGrp="1"/>
          </p:cNvSpPr>
          <p:nvPr>
            <p:ph type="dt" sz="half" idx="10"/>
          </p:nvPr>
        </p:nvSpPr>
        <p:spPr/>
        <p:txBody>
          <a:bodyPr/>
          <a:lstStyle/>
          <a:p>
            <a:fld id="{54CF78B1-BF0B-4089-A5A2-BE47AE3AE567}" type="datetime1">
              <a:rPr lang="it-IT" smtClean="0"/>
              <a:t>11/03/2021</a:t>
            </a:fld>
            <a:endParaRPr lang="it-IT"/>
          </a:p>
        </p:txBody>
      </p:sp>
      <p:sp>
        <p:nvSpPr>
          <p:cNvPr id="6" name="Segnaposto piè di pagina 5">
            <a:extLst>
              <a:ext uri="{FF2B5EF4-FFF2-40B4-BE49-F238E27FC236}">
                <a16:creationId xmlns:a16="http://schemas.microsoft.com/office/drawing/2014/main" id="{666755B6-2637-41ED-BC36-0545AA022CE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493DDBB-7405-4547-A5CC-715C9E646773}"/>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183440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EA9810-5D1D-4324-9833-59A3CF9EE61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9B45199-2229-4E61-9C78-863482EE68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23036AD-C1BE-4FAE-95C0-5574CC1EE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BEF8779-A515-4AD1-80A1-1F7BEB094786}"/>
              </a:ext>
            </a:extLst>
          </p:cNvPr>
          <p:cNvSpPr>
            <a:spLocks noGrp="1"/>
          </p:cNvSpPr>
          <p:nvPr>
            <p:ph type="dt" sz="half" idx="10"/>
          </p:nvPr>
        </p:nvSpPr>
        <p:spPr/>
        <p:txBody>
          <a:bodyPr/>
          <a:lstStyle/>
          <a:p>
            <a:fld id="{506BD2AB-17AB-4B26-A99A-B072BD770D15}" type="datetime1">
              <a:rPr lang="it-IT" smtClean="0"/>
              <a:t>11/03/2021</a:t>
            </a:fld>
            <a:endParaRPr lang="it-IT"/>
          </a:p>
        </p:txBody>
      </p:sp>
      <p:sp>
        <p:nvSpPr>
          <p:cNvPr id="6" name="Segnaposto piè di pagina 5">
            <a:extLst>
              <a:ext uri="{FF2B5EF4-FFF2-40B4-BE49-F238E27FC236}">
                <a16:creationId xmlns:a16="http://schemas.microsoft.com/office/drawing/2014/main" id="{5EAC0579-7AD5-439F-ACB1-8E57F68D792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AF979BB-BCDA-4ADE-A86D-B5C4F8CCBA0B}"/>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183101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5AC2248-D057-4D78-99C4-D98AFBAFF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978353F-4F13-43D3-9C93-011F95A0D2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FA85A5F-62B2-470E-8213-3318A8D3B8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917B1-0609-44DA-9ED8-1C6299EBEEA2}" type="datetime1">
              <a:rPr lang="it-IT" smtClean="0"/>
              <a:t>11/03/2021</a:t>
            </a:fld>
            <a:endParaRPr lang="it-IT"/>
          </a:p>
        </p:txBody>
      </p:sp>
      <p:sp>
        <p:nvSpPr>
          <p:cNvPr id="5" name="Segnaposto piè di pagina 4">
            <a:extLst>
              <a:ext uri="{FF2B5EF4-FFF2-40B4-BE49-F238E27FC236}">
                <a16:creationId xmlns:a16="http://schemas.microsoft.com/office/drawing/2014/main" id="{10EC1A04-7005-46E0-8085-CC52B2876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2940FAD-614F-4F47-9994-C8BC6C2921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F632D-C124-4773-8802-FBC2B1C2511D}" type="slidenum">
              <a:rPr lang="it-IT" smtClean="0"/>
              <a:t>‹N›</a:t>
            </a:fld>
            <a:endParaRPr lang="it-IT"/>
          </a:p>
        </p:txBody>
      </p:sp>
    </p:spTree>
    <p:extLst>
      <p:ext uri="{BB962C8B-B14F-4D97-AF65-F5344CB8AC3E}">
        <p14:creationId xmlns:p14="http://schemas.microsoft.com/office/powerpoint/2010/main" val="3559116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32360F49-92EF-4F07-BCF4-530E23F22F02}"/>
              </a:ext>
            </a:extLst>
          </p:cNvPr>
          <p:cNvSpPr>
            <a:spLocks noGrp="1"/>
          </p:cNvSpPr>
          <p:nvPr>
            <p:ph type="subTitle" idx="1"/>
          </p:nvPr>
        </p:nvSpPr>
        <p:spPr>
          <a:xfrm>
            <a:off x="1450847" y="4800597"/>
            <a:ext cx="6169153" cy="323315"/>
          </a:xfrm>
        </p:spPr>
        <p:txBody>
          <a:bodyPr>
            <a:noAutofit/>
          </a:bodyPr>
          <a:lstStyle/>
          <a:p>
            <a:pPr algn="l"/>
            <a:r>
              <a:rPr lang="it-IT" sz="2000" cap="small" dirty="0">
                <a:solidFill>
                  <a:srgbClr val="00B0F0"/>
                </a:solidFill>
                <a:latin typeface="Segoe UI" panose="020B0502040204020203" pitchFamily="34" charset="0"/>
                <a:cs typeface="Segoe UI" panose="020B0502040204020203" pitchFamily="34" charset="0"/>
              </a:rPr>
              <a:t>Format per la redazione del documento</a:t>
            </a:r>
          </a:p>
        </p:txBody>
      </p:sp>
      <p:sp>
        <p:nvSpPr>
          <p:cNvPr id="10" name="Freeform: Shape 9">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magine 4">
            <a:extLst>
              <a:ext uri="{FF2B5EF4-FFF2-40B4-BE49-F238E27FC236}">
                <a16:creationId xmlns:a16="http://schemas.microsoft.com/office/drawing/2014/main" id="{7835130B-DEDE-4B58-A55F-F7CEB65EDE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6068" y="3961667"/>
            <a:ext cx="2369564" cy="497607"/>
          </a:xfrm>
          <a:prstGeom prst="rect">
            <a:avLst/>
          </a:prstGeom>
        </p:spPr>
      </p:pic>
      <p:sp>
        <p:nvSpPr>
          <p:cNvPr id="14" name="Freeform: Shape 13">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Elaborazione 5">
            <a:extLst>
              <a:ext uri="{FF2B5EF4-FFF2-40B4-BE49-F238E27FC236}">
                <a16:creationId xmlns:a16="http://schemas.microsoft.com/office/drawing/2014/main" id="{39F7A40F-5C11-4066-94D8-542C0D4836A4}"/>
              </a:ext>
            </a:extLst>
          </p:cNvPr>
          <p:cNvSpPr/>
          <p:nvPr/>
        </p:nvSpPr>
        <p:spPr>
          <a:xfrm>
            <a:off x="0" y="-4549"/>
            <a:ext cx="5567843" cy="1290953"/>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1102"/>
              <a:gd name="connsiteY0" fmla="*/ 0 h 10000"/>
              <a:gd name="connsiteX1" fmla="*/ 11102 w 11102"/>
              <a:gd name="connsiteY1" fmla="*/ 0 h 10000"/>
              <a:gd name="connsiteX2" fmla="*/ 10000 w 11102"/>
              <a:gd name="connsiteY2" fmla="*/ 10000 h 10000"/>
              <a:gd name="connsiteX3" fmla="*/ 0 w 11102"/>
              <a:gd name="connsiteY3" fmla="*/ 10000 h 10000"/>
              <a:gd name="connsiteX4" fmla="*/ 0 w 11102"/>
              <a:gd name="connsiteY4" fmla="*/ 0 h 10000"/>
              <a:gd name="connsiteX0" fmla="*/ 0 w 11184"/>
              <a:gd name="connsiteY0" fmla="*/ 0 h 10000"/>
              <a:gd name="connsiteX1" fmla="*/ 11184 w 11184"/>
              <a:gd name="connsiteY1" fmla="*/ 0 h 10000"/>
              <a:gd name="connsiteX2" fmla="*/ 10000 w 11184"/>
              <a:gd name="connsiteY2" fmla="*/ 10000 h 10000"/>
              <a:gd name="connsiteX3" fmla="*/ 0 w 11184"/>
              <a:gd name="connsiteY3" fmla="*/ 10000 h 10000"/>
              <a:gd name="connsiteX4" fmla="*/ 0 w 11184"/>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84" h="10000">
                <a:moveTo>
                  <a:pt x="0" y="0"/>
                </a:moveTo>
                <a:lnTo>
                  <a:pt x="11184" y="0"/>
                </a:lnTo>
                <a:lnTo>
                  <a:pt x="10000" y="10000"/>
                </a:lnTo>
                <a:lnTo>
                  <a:pt x="0" y="10000"/>
                </a:lnTo>
                <a:lnTo>
                  <a:pt x="0" y="0"/>
                </a:lnTo>
                <a:close/>
              </a:path>
            </a:pathLst>
          </a:cu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Elaborazione 5">
            <a:extLst>
              <a:ext uri="{FF2B5EF4-FFF2-40B4-BE49-F238E27FC236}">
                <a16:creationId xmlns:a16="http://schemas.microsoft.com/office/drawing/2014/main" id="{235D4823-4C58-4FF0-A58B-200F11684F86}"/>
              </a:ext>
            </a:extLst>
          </p:cNvPr>
          <p:cNvSpPr/>
          <p:nvPr/>
        </p:nvSpPr>
        <p:spPr>
          <a:xfrm flipH="1" flipV="1">
            <a:off x="6561872" y="5450102"/>
            <a:ext cx="5624597" cy="1413389"/>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1102"/>
              <a:gd name="connsiteY0" fmla="*/ 0 h 10000"/>
              <a:gd name="connsiteX1" fmla="*/ 11102 w 11102"/>
              <a:gd name="connsiteY1" fmla="*/ 0 h 10000"/>
              <a:gd name="connsiteX2" fmla="*/ 10000 w 11102"/>
              <a:gd name="connsiteY2" fmla="*/ 10000 h 10000"/>
              <a:gd name="connsiteX3" fmla="*/ 0 w 11102"/>
              <a:gd name="connsiteY3" fmla="*/ 10000 h 10000"/>
              <a:gd name="connsiteX4" fmla="*/ 0 w 11102"/>
              <a:gd name="connsiteY4" fmla="*/ 0 h 10000"/>
              <a:gd name="connsiteX0" fmla="*/ 0 w 11179"/>
              <a:gd name="connsiteY0" fmla="*/ 0 h 10000"/>
              <a:gd name="connsiteX1" fmla="*/ 11179 w 11179"/>
              <a:gd name="connsiteY1" fmla="*/ 90 h 10000"/>
              <a:gd name="connsiteX2" fmla="*/ 10000 w 11179"/>
              <a:gd name="connsiteY2" fmla="*/ 10000 h 10000"/>
              <a:gd name="connsiteX3" fmla="*/ 0 w 11179"/>
              <a:gd name="connsiteY3" fmla="*/ 10000 h 10000"/>
              <a:gd name="connsiteX4" fmla="*/ 0 w 11179"/>
              <a:gd name="connsiteY4" fmla="*/ 0 h 10000"/>
              <a:gd name="connsiteX0" fmla="*/ 0 w 11298"/>
              <a:gd name="connsiteY0" fmla="*/ 39 h 10039"/>
              <a:gd name="connsiteX1" fmla="*/ 11298 w 11298"/>
              <a:gd name="connsiteY1" fmla="*/ 0 h 10039"/>
              <a:gd name="connsiteX2" fmla="*/ 10000 w 11298"/>
              <a:gd name="connsiteY2" fmla="*/ 10039 h 10039"/>
              <a:gd name="connsiteX3" fmla="*/ 0 w 11298"/>
              <a:gd name="connsiteY3" fmla="*/ 10039 h 10039"/>
              <a:gd name="connsiteX4" fmla="*/ 0 w 11298"/>
              <a:gd name="connsiteY4" fmla="*/ 39 h 10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 h="10039">
                <a:moveTo>
                  <a:pt x="0" y="39"/>
                </a:moveTo>
                <a:lnTo>
                  <a:pt x="11298" y="0"/>
                </a:lnTo>
                <a:lnTo>
                  <a:pt x="10000" y="10039"/>
                </a:lnTo>
                <a:lnTo>
                  <a:pt x="0" y="10039"/>
                </a:lnTo>
                <a:lnTo>
                  <a:pt x="0" y="39"/>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ottotitolo 2">
            <a:extLst>
              <a:ext uri="{FF2B5EF4-FFF2-40B4-BE49-F238E27FC236}">
                <a16:creationId xmlns:a16="http://schemas.microsoft.com/office/drawing/2014/main" id="{62B76FE2-2EB5-4D7B-8708-BA7D71EB085A}"/>
              </a:ext>
            </a:extLst>
          </p:cNvPr>
          <p:cNvSpPr txBox="1">
            <a:spLocks/>
          </p:cNvSpPr>
          <p:nvPr/>
        </p:nvSpPr>
        <p:spPr>
          <a:xfrm>
            <a:off x="1777766" y="6425799"/>
            <a:ext cx="4609057" cy="3306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it-IT" sz="1400" dirty="0">
                <a:solidFill>
                  <a:schemeClr val="bg2">
                    <a:lumMod val="50000"/>
                  </a:schemeClr>
                </a:solidFill>
                <a:latin typeface="Segoe UI" panose="020B0502040204020203" pitchFamily="34" charset="0"/>
                <a:cs typeface="Segoe UI" panose="020B0502040204020203" pitchFamily="34" charset="0"/>
              </a:rPr>
              <a:t>Marzo 2021</a:t>
            </a:r>
          </a:p>
        </p:txBody>
      </p:sp>
      <p:sp>
        <p:nvSpPr>
          <p:cNvPr id="17" name="Titolo 1">
            <a:extLst>
              <a:ext uri="{FF2B5EF4-FFF2-40B4-BE49-F238E27FC236}">
                <a16:creationId xmlns:a16="http://schemas.microsoft.com/office/drawing/2014/main" id="{D7762A44-A158-4D02-A3F9-ED1727CFE698}"/>
              </a:ext>
            </a:extLst>
          </p:cNvPr>
          <p:cNvSpPr txBox="1">
            <a:spLocks/>
          </p:cNvSpPr>
          <p:nvPr/>
        </p:nvSpPr>
        <p:spPr>
          <a:xfrm>
            <a:off x="677960" y="1738204"/>
            <a:ext cx="11056839" cy="177621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it-IT" sz="3200" b="1" dirty="0">
                <a:solidFill>
                  <a:srgbClr val="002060"/>
                </a:solidFill>
                <a:latin typeface="Segoe UI" panose="020B0502040204020203" pitchFamily="34" charset="0"/>
                <a:cs typeface="Segoe UI" panose="020B0502040204020203" pitchFamily="34" charset="0"/>
              </a:rPr>
              <a:t>Relazione sul funzionamento complessivo del sistema di valutazione, trasparenza e integrità dei controlli interni </a:t>
            </a:r>
            <a:endParaRPr lang="it-IT" sz="2800" spc="5" dirty="0">
              <a:solidFill>
                <a:schemeClr val="bg1"/>
              </a:solidFill>
              <a:latin typeface="Segoe UI" panose="020B0502040204020203" pitchFamily="34" charset="0"/>
              <a:ea typeface="Calibri" panose="020F0502020204030204" pitchFamily="34" charset="0"/>
              <a:cs typeface="Times New Roman" panose="02020603050405020304" pitchFamily="18" charset="0"/>
            </a:endParaRPr>
          </a:p>
        </p:txBody>
      </p:sp>
      <p:pic>
        <p:nvPicPr>
          <p:cNvPr id="9" name="Immagine 8" descr="Immagine che contiene testo, segnale&#10;&#10;Descrizione generata automaticamente">
            <a:extLst>
              <a:ext uri="{FF2B5EF4-FFF2-40B4-BE49-F238E27FC236}">
                <a16:creationId xmlns:a16="http://schemas.microsoft.com/office/drawing/2014/main" id="{6F3EC75B-585E-4602-B1A1-D0DA9634A1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6068" y="4649965"/>
            <a:ext cx="2655835" cy="497607"/>
          </a:xfrm>
          <a:prstGeom prst="rect">
            <a:avLst/>
          </a:prstGeom>
        </p:spPr>
      </p:pic>
      <p:pic>
        <p:nvPicPr>
          <p:cNvPr id="18" name="Elemento grafico 17" descr="Sezione aurea contorno">
            <a:extLst>
              <a:ext uri="{FF2B5EF4-FFF2-40B4-BE49-F238E27FC236}">
                <a16:creationId xmlns:a16="http://schemas.microsoft.com/office/drawing/2014/main" id="{668586AB-7690-465D-A0CC-B1214F523E8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4426" y="4459274"/>
            <a:ext cx="914400" cy="914400"/>
          </a:xfrm>
          <a:prstGeom prst="rect">
            <a:avLst/>
          </a:prstGeom>
        </p:spPr>
      </p:pic>
    </p:spTree>
    <p:extLst>
      <p:ext uri="{BB962C8B-B14F-4D97-AF65-F5344CB8AC3E}">
        <p14:creationId xmlns:p14="http://schemas.microsoft.com/office/powerpoint/2010/main" val="132065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FC6D1-E751-4E02-83D4-0DF199EB28AD}"/>
              </a:ext>
            </a:extLst>
          </p:cNvPr>
          <p:cNvSpPr>
            <a:spLocks noGrp="1"/>
          </p:cNvSpPr>
          <p:nvPr>
            <p:ph type="ctrTitle"/>
          </p:nvPr>
        </p:nvSpPr>
        <p:spPr>
          <a:xfrm>
            <a:off x="677960" y="1738204"/>
            <a:ext cx="11056839" cy="1776213"/>
          </a:xfrm>
        </p:spPr>
        <p:txBody>
          <a:bodyPr anchor="ctr">
            <a:noAutofit/>
          </a:bodyPr>
          <a:lstStyle/>
          <a:p>
            <a:pPr algn="l">
              <a:lnSpc>
                <a:spcPct val="100000"/>
              </a:lnSpc>
            </a:pPr>
            <a:r>
              <a:rPr lang="it-IT" sz="3200" b="1" dirty="0">
                <a:solidFill>
                  <a:srgbClr val="002060"/>
                </a:solidFill>
                <a:latin typeface="Segoe UI" panose="020B0502040204020203" pitchFamily="34" charset="0"/>
                <a:cs typeface="Segoe UI" panose="020B0502040204020203" pitchFamily="34" charset="0"/>
              </a:rPr>
              <a:t>Relazione sul funzionamento complessivo del sistema di valutazione, trasparenza e integrità dei controlli interni </a:t>
            </a:r>
            <a:r>
              <a:rPr lang="it-IT" sz="28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____ (inserire anno)</a:t>
            </a:r>
          </a:p>
        </p:txBody>
      </p:sp>
      <p:sp>
        <p:nvSpPr>
          <p:cNvPr id="3" name="Sottotitolo 2">
            <a:extLst>
              <a:ext uri="{FF2B5EF4-FFF2-40B4-BE49-F238E27FC236}">
                <a16:creationId xmlns:a16="http://schemas.microsoft.com/office/drawing/2014/main" id="{32360F49-92EF-4F07-BCF4-530E23F22F02}"/>
              </a:ext>
            </a:extLst>
          </p:cNvPr>
          <p:cNvSpPr>
            <a:spLocks noGrp="1"/>
          </p:cNvSpPr>
          <p:nvPr>
            <p:ph type="subTitle" idx="1"/>
          </p:nvPr>
        </p:nvSpPr>
        <p:spPr>
          <a:xfrm>
            <a:off x="841247" y="4705885"/>
            <a:ext cx="5780869" cy="766040"/>
          </a:xfrm>
        </p:spPr>
        <p:txBody>
          <a:bodyPr>
            <a:normAutofit/>
          </a:bodyPr>
          <a:lstStyle/>
          <a:p>
            <a:pPr algn="l"/>
            <a:r>
              <a:rPr lang="it-IT" sz="2000" dirty="0">
                <a:latin typeface="Segoe UI" panose="020B0502040204020203" pitchFamily="34" charset="0"/>
                <a:cs typeface="Segoe UI" panose="020B0502040204020203" pitchFamily="34" charset="0"/>
              </a:rPr>
              <a:t> </a:t>
            </a:r>
            <a:r>
              <a:rPr lang="it-IT" sz="18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 	(inserire data di approvazione della Relazione)</a:t>
            </a:r>
          </a:p>
        </p:txBody>
      </p:sp>
      <p:sp>
        <p:nvSpPr>
          <p:cNvPr id="10" name="Freeform: Shape 9">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Elaborazione 5">
            <a:extLst>
              <a:ext uri="{FF2B5EF4-FFF2-40B4-BE49-F238E27FC236}">
                <a16:creationId xmlns:a16="http://schemas.microsoft.com/office/drawing/2014/main" id="{39F7A40F-5C11-4066-94D8-542C0D4836A4}"/>
              </a:ext>
            </a:extLst>
          </p:cNvPr>
          <p:cNvSpPr/>
          <p:nvPr/>
        </p:nvSpPr>
        <p:spPr>
          <a:xfrm>
            <a:off x="0" y="-4549"/>
            <a:ext cx="5567843" cy="1290953"/>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1102"/>
              <a:gd name="connsiteY0" fmla="*/ 0 h 10000"/>
              <a:gd name="connsiteX1" fmla="*/ 11102 w 11102"/>
              <a:gd name="connsiteY1" fmla="*/ 0 h 10000"/>
              <a:gd name="connsiteX2" fmla="*/ 10000 w 11102"/>
              <a:gd name="connsiteY2" fmla="*/ 10000 h 10000"/>
              <a:gd name="connsiteX3" fmla="*/ 0 w 11102"/>
              <a:gd name="connsiteY3" fmla="*/ 10000 h 10000"/>
              <a:gd name="connsiteX4" fmla="*/ 0 w 11102"/>
              <a:gd name="connsiteY4" fmla="*/ 0 h 10000"/>
              <a:gd name="connsiteX0" fmla="*/ 0 w 11184"/>
              <a:gd name="connsiteY0" fmla="*/ 0 h 10000"/>
              <a:gd name="connsiteX1" fmla="*/ 11184 w 11184"/>
              <a:gd name="connsiteY1" fmla="*/ 0 h 10000"/>
              <a:gd name="connsiteX2" fmla="*/ 10000 w 11184"/>
              <a:gd name="connsiteY2" fmla="*/ 10000 h 10000"/>
              <a:gd name="connsiteX3" fmla="*/ 0 w 11184"/>
              <a:gd name="connsiteY3" fmla="*/ 10000 h 10000"/>
              <a:gd name="connsiteX4" fmla="*/ 0 w 11184"/>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84" h="10000">
                <a:moveTo>
                  <a:pt x="0" y="0"/>
                </a:moveTo>
                <a:lnTo>
                  <a:pt x="11184" y="0"/>
                </a:lnTo>
                <a:lnTo>
                  <a:pt x="10000" y="10000"/>
                </a:lnTo>
                <a:lnTo>
                  <a:pt x="0" y="10000"/>
                </a:lnTo>
                <a:lnTo>
                  <a:pt x="0" y="0"/>
                </a:lnTo>
                <a:close/>
              </a:path>
            </a:pathLst>
          </a:cu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Elaborazione 5">
            <a:extLst>
              <a:ext uri="{FF2B5EF4-FFF2-40B4-BE49-F238E27FC236}">
                <a16:creationId xmlns:a16="http://schemas.microsoft.com/office/drawing/2014/main" id="{235D4823-4C58-4FF0-A58B-200F11684F86}"/>
              </a:ext>
            </a:extLst>
          </p:cNvPr>
          <p:cNvSpPr/>
          <p:nvPr/>
        </p:nvSpPr>
        <p:spPr>
          <a:xfrm flipH="1" flipV="1">
            <a:off x="6561872" y="5450102"/>
            <a:ext cx="5624597" cy="1413389"/>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1102"/>
              <a:gd name="connsiteY0" fmla="*/ 0 h 10000"/>
              <a:gd name="connsiteX1" fmla="*/ 11102 w 11102"/>
              <a:gd name="connsiteY1" fmla="*/ 0 h 10000"/>
              <a:gd name="connsiteX2" fmla="*/ 10000 w 11102"/>
              <a:gd name="connsiteY2" fmla="*/ 10000 h 10000"/>
              <a:gd name="connsiteX3" fmla="*/ 0 w 11102"/>
              <a:gd name="connsiteY3" fmla="*/ 10000 h 10000"/>
              <a:gd name="connsiteX4" fmla="*/ 0 w 11102"/>
              <a:gd name="connsiteY4" fmla="*/ 0 h 10000"/>
              <a:gd name="connsiteX0" fmla="*/ 0 w 11179"/>
              <a:gd name="connsiteY0" fmla="*/ 0 h 10000"/>
              <a:gd name="connsiteX1" fmla="*/ 11179 w 11179"/>
              <a:gd name="connsiteY1" fmla="*/ 90 h 10000"/>
              <a:gd name="connsiteX2" fmla="*/ 10000 w 11179"/>
              <a:gd name="connsiteY2" fmla="*/ 10000 h 10000"/>
              <a:gd name="connsiteX3" fmla="*/ 0 w 11179"/>
              <a:gd name="connsiteY3" fmla="*/ 10000 h 10000"/>
              <a:gd name="connsiteX4" fmla="*/ 0 w 11179"/>
              <a:gd name="connsiteY4" fmla="*/ 0 h 10000"/>
              <a:gd name="connsiteX0" fmla="*/ 0 w 11298"/>
              <a:gd name="connsiteY0" fmla="*/ 39 h 10039"/>
              <a:gd name="connsiteX1" fmla="*/ 11298 w 11298"/>
              <a:gd name="connsiteY1" fmla="*/ 0 h 10039"/>
              <a:gd name="connsiteX2" fmla="*/ 10000 w 11298"/>
              <a:gd name="connsiteY2" fmla="*/ 10039 h 10039"/>
              <a:gd name="connsiteX3" fmla="*/ 0 w 11298"/>
              <a:gd name="connsiteY3" fmla="*/ 10039 h 10039"/>
              <a:gd name="connsiteX4" fmla="*/ 0 w 11298"/>
              <a:gd name="connsiteY4" fmla="*/ 39 h 10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 h="10039">
                <a:moveTo>
                  <a:pt x="0" y="39"/>
                </a:moveTo>
                <a:lnTo>
                  <a:pt x="11298" y="0"/>
                </a:lnTo>
                <a:lnTo>
                  <a:pt x="10000" y="10039"/>
                </a:lnTo>
                <a:lnTo>
                  <a:pt x="0" y="10039"/>
                </a:lnTo>
                <a:lnTo>
                  <a:pt x="0" y="39"/>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8119532" y="4662342"/>
            <a:ext cx="3424655" cy="369332"/>
          </a:xfrm>
          <a:prstGeom prst="rect">
            <a:avLst/>
          </a:prstGeom>
        </p:spPr>
        <p:txBody>
          <a:bodyPr wrap="none">
            <a:spAutoFit/>
          </a:bodyPr>
          <a:lstStyle/>
          <a:p>
            <a:pPr>
              <a:lnSpc>
                <a:spcPct val="90000"/>
              </a:lnSpc>
              <a:spcBef>
                <a:spcPts val="1000"/>
              </a:spcBef>
            </a:pPr>
            <a:r>
              <a:rPr lang="it-IT" sz="2000" dirty="0">
                <a:latin typeface="Segoe UI" panose="020B0502040204020203" pitchFamily="34" charset="0"/>
                <a:cs typeface="Segoe UI" panose="020B0502040204020203" pitchFamily="34" charset="0"/>
              </a:rPr>
              <a:t>CCIAA di </a:t>
            </a:r>
            <a:r>
              <a:rPr lang="it-IT" sz="20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_____ </a:t>
            </a:r>
            <a:r>
              <a:rPr lang="it-IT" sz="2000" dirty="0">
                <a:latin typeface="Segoe UI" panose="020B0502040204020203" pitchFamily="34" charset="0"/>
                <a:cs typeface="Segoe UI" panose="020B0502040204020203" pitchFamily="34" charset="0"/>
              </a:rPr>
              <a:t>(</a:t>
            </a:r>
            <a:r>
              <a:rPr lang="it-IT" sz="20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inserire logo</a:t>
            </a:r>
            <a:r>
              <a:rPr lang="it-IT" sz="2000" dirty="0">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3008223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2ED5779-3EC5-4FB0-915B-3983E01FE8AA}"/>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SOMMARIO</a:t>
            </a:r>
          </a:p>
        </p:txBody>
      </p:sp>
      <p:sp>
        <p:nvSpPr>
          <p:cNvPr id="5" name="Segnaposto numero diapositiva 4">
            <a:extLst>
              <a:ext uri="{FF2B5EF4-FFF2-40B4-BE49-F238E27FC236}">
                <a16:creationId xmlns:a16="http://schemas.microsoft.com/office/drawing/2014/main" id="{27EAE99A-2C58-4182-8DD8-F7E010B300EA}"/>
              </a:ext>
            </a:extLst>
          </p:cNvPr>
          <p:cNvSpPr>
            <a:spLocks noGrp="1"/>
          </p:cNvSpPr>
          <p:nvPr>
            <p:ph type="sldNum" sz="quarter" idx="12"/>
          </p:nvPr>
        </p:nvSpPr>
        <p:spPr/>
        <p:txBody>
          <a:bodyPr/>
          <a:lstStyle/>
          <a:p>
            <a:fld id="{621F632D-C124-4773-8802-FBC2B1C2511D}" type="slidenum">
              <a:rPr lang="it-IT" smtClean="0"/>
              <a:t>3</a:t>
            </a:fld>
            <a:endParaRPr lang="it-IT"/>
          </a:p>
        </p:txBody>
      </p:sp>
      <p:pic>
        <p:nvPicPr>
          <p:cNvPr id="4" name="Elemento grafico 3" descr="Badge con riempimento a tinta unita">
            <a:extLst>
              <a:ext uri="{FF2B5EF4-FFF2-40B4-BE49-F238E27FC236}">
                <a16:creationId xmlns:a16="http://schemas.microsoft.com/office/drawing/2014/main" id="{DEFBC8E9-8105-4319-A374-D5AD4A94D60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1066" y="3343532"/>
            <a:ext cx="468000" cy="468000"/>
          </a:xfrm>
          <a:prstGeom prst="rect">
            <a:avLst/>
          </a:prstGeom>
        </p:spPr>
      </p:pic>
      <p:pic>
        <p:nvPicPr>
          <p:cNvPr id="8" name="Elemento grafico 7" descr="Badge 1 con riempimento a tinta unita">
            <a:extLst>
              <a:ext uri="{FF2B5EF4-FFF2-40B4-BE49-F238E27FC236}">
                <a16:creationId xmlns:a16="http://schemas.microsoft.com/office/drawing/2014/main" id="{46E1E673-4D83-4652-9548-D27F7D1D8DC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066" y="2309581"/>
            <a:ext cx="468000" cy="468000"/>
          </a:xfrm>
          <a:prstGeom prst="rect">
            <a:avLst/>
          </a:prstGeom>
        </p:spPr>
      </p:pic>
      <p:pic>
        <p:nvPicPr>
          <p:cNvPr id="10" name="Elemento grafico 9" descr="Badge 3 con riempimento a tinta unita">
            <a:extLst>
              <a:ext uri="{FF2B5EF4-FFF2-40B4-BE49-F238E27FC236}">
                <a16:creationId xmlns:a16="http://schemas.microsoft.com/office/drawing/2014/main" id="{E71984F6-6BC6-4F3D-A1E0-6877BD51484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1066" y="4377483"/>
            <a:ext cx="468000" cy="468000"/>
          </a:xfrm>
          <a:prstGeom prst="rect">
            <a:avLst/>
          </a:prstGeom>
        </p:spPr>
      </p:pic>
      <p:pic>
        <p:nvPicPr>
          <p:cNvPr id="12" name="Elemento grafico 11" descr="Badge 4 con riempimento a tinta unita">
            <a:extLst>
              <a:ext uri="{FF2B5EF4-FFF2-40B4-BE49-F238E27FC236}">
                <a16:creationId xmlns:a16="http://schemas.microsoft.com/office/drawing/2014/main" id="{8C458B4E-A20D-4E0E-957A-9500171D28A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21066" y="5411435"/>
            <a:ext cx="468000" cy="468000"/>
          </a:xfrm>
          <a:prstGeom prst="rect">
            <a:avLst/>
          </a:prstGeom>
        </p:spPr>
      </p:pic>
      <p:sp>
        <p:nvSpPr>
          <p:cNvPr id="13" name="CasellaDiTesto 12">
            <a:extLst>
              <a:ext uri="{FF2B5EF4-FFF2-40B4-BE49-F238E27FC236}">
                <a16:creationId xmlns:a16="http://schemas.microsoft.com/office/drawing/2014/main" id="{B9AC67F8-4B9A-4EED-BE3D-928F13CB3A4A}"/>
              </a:ext>
            </a:extLst>
          </p:cNvPr>
          <p:cNvSpPr txBox="1"/>
          <p:nvPr/>
        </p:nvSpPr>
        <p:spPr>
          <a:xfrm>
            <a:off x="1545457" y="1295241"/>
            <a:ext cx="10136909" cy="400110"/>
          </a:xfrm>
          <a:prstGeom prst="rect">
            <a:avLst/>
          </a:prstGeom>
          <a:noFill/>
        </p:spPr>
        <p:txBody>
          <a:bodyPr wrap="square" rtlCol="0">
            <a:spAutoFit/>
          </a:bodyPr>
          <a:lstStyle/>
          <a:p>
            <a:r>
              <a:rPr lang="it-IT" sz="2000" dirty="0">
                <a:solidFill>
                  <a:srgbClr val="002060"/>
                </a:solidFill>
                <a:latin typeface="Segoe UI" panose="020B0502040204020203" pitchFamily="34" charset="0"/>
                <a:cs typeface="Segoe UI" panose="020B0502040204020203" pitchFamily="34" charset="0"/>
              </a:rPr>
              <a:t>PREMESSA</a:t>
            </a:r>
          </a:p>
        </p:txBody>
      </p:sp>
      <p:sp>
        <p:nvSpPr>
          <p:cNvPr id="14" name="CasellaDiTesto 13">
            <a:extLst>
              <a:ext uri="{FF2B5EF4-FFF2-40B4-BE49-F238E27FC236}">
                <a16:creationId xmlns:a16="http://schemas.microsoft.com/office/drawing/2014/main" id="{51BCF874-3697-4B4F-B449-6E917296063F}"/>
              </a:ext>
            </a:extLst>
          </p:cNvPr>
          <p:cNvSpPr txBox="1"/>
          <p:nvPr/>
        </p:nvSpPr>
        <p:spPr>
          <a:xfrm>
            <a:off x="1545457" y="2323427"/>
            <a:ext cx="10136909" cy="400110"/>
          </a:xfrm>
          <a:prstGeom prst="rect">
            <a:avLst/>
          </a:prstGeom>
          <a:noFill/>
        </p:spPr>
        <p:txBody>
          <a:bodyPr wrap="square" rtlCol="0">
            <a:spAutoFit/>
          </a:bodyPr>
          <a:lstStyle>
            <a:defPPr>
              <a:defRPr lang="it-IT"/>
            </a:defPPr>
            <a:lvl1pPr>
              <a:defRPr sz="2000">
                <a:solidFill>
                  <a:srgbClr val="002060"/>
                </a:solidFill>
                <a:latin typeface="Segoe UI" panose="020B0502040204020203" pitchFamily="34" charset="0"/>
                <a:cs typeface="Segoe UI" panose="020B0502040204020203" pitchFamily="34" charset="0"/>
              </a:defRPr>
            </a:lvl1pPr>
          </a:lstStyle>
          <a:p>
            <a:r>
              <a:rPr lang="it-IT" dirty="0"/>
              <a:t>VALUTAZIONE COMPLESSIVA DEL CICLO DELLA PERFORMANCE CAMERALE</a:t>
            </a:r>
          </a:p>
        </p:txBody>
      </p:sp>
      <p:sp>
        <p:nvSpPr>
          <p:cNvPr id="15" name="CasellaDiTesto 14">
            <a:extLst>
              <a:ext uri="{FF2B5EF4-FFF2-40B4-BE49-F238E27FC236}">
                <a16:creationId xmlns:a16="http://schemas.microsoft.com/office/drawing/2014/main" id="{3A62F8E4-EC9A-4E57-87F9-0012192CF9E6}"/>
              </a:ext>
            </a:extLst>
          </p:cNvPr>
          <p:cNvSpPr txBox="1"/>
          <p:nvPr/>
        </p:nvSpPr>
        <p:spPr>
          <a:xfrm>
            <a:off x="1545457" y="3351613"/>
            <a:ext cx="10136909" cy="400110"/>
          </a:xfrm>
          <a:prstGeom prst="rect">
            <a:avLst/>
          </a:prstGeom>
          <a:noFill/>
        </p:spPr>
        <p:txBody>
          <a:bodyPr wrap="square" rtlCol="0">
            <a:spAutoFit/>
          </a:bodyPr>
          <a:lstStyle>
            <a:defPPr>
              <a:defRPr lang="it-IT"/>
            </a:defPPr>
            <a:lvl1pPr>
              <a:defRPr sz="2000">
                <a:solidFill>
                  <a:srgbClr val="002060"/>
                </a:solidFill>
                <a:latin typeface="Segoe UI" panose="020B0502040204020203" pitchFamily="34" charset="0"/>
                <a:cs typeface="Segoe UI" panose="020B0502040204020203" pitchFamily="34" charset="0"/>
              </a:defRPr>
            </a:lvl1pPr>
          </a:lstStyle>
          <a:p>
            <a:r>
              <a:rPr lang="it-IT" dirty="0"/>
              <a:t>ANALISI DELLE FASI DEL CICLO</a:t>
            </a:r>
          </a:p>
        </p:txBody>
      </p:sp>
      <p:sp>
        <p:nvSpPr>
          <p:cNvPr id="16" name="CasellaDiTesto 15">
            <a:extLst>
              <a:ext uri="{FF2B5EF4-FFF2-40B4-BE49-F238E27FC236}">
                <a16:creationId xmlns:a16="http://schemas.microsoft.com/office/drawing/2014/main" id="{F11BF74B-ED9D-4256-8DBD-99A8BCC03B96}"/>
              </a:ext>
            </a:extLst>
          </p:cNvPr>
          <p:cNvSpPr txBox="1"/>
          <p:nvPr/>
        </p:nvSpPr>
        <p:spPr>
          <a:xfrm>
            <a:off x="1545457" y="4379799"/>
            <a:ext cx="10136909" cy="400110"/>
          </a:xfrm>
          <a:prstGeom prst="rect">
            <a:avLst/>
          </a:prstGeom>
          <a:noFill/>
        </p:spPr>
        <p:txBody>
          <a:bodyPr wrap="square" rtlCol="0">
            <a:spAutoFit/>
          </a:bodyPr>
          <a:lstStyle>
            <a:defPPr>
              <a:defRPr lang="it-IT"/>
            </a:defPPr>
            <a:lvl1pPr>
              <a:defRPr sz="2000">
                <a:solidFill>
                  <a:srgbClr val="002060"/>
                </a:solidFill>
                <a:latin typeface="Segoe UI" panose="020B0502040204020203" pitchFamily="34" charset="0"/>
                <a:cs typeface="Segoe UI" panose="020B0502040204020203" pitchFamily="34" charset="0"/>
              </a:defRPr>
            </a:lvl1pPr>
          </a:lstStyle>
          <a:p>
            <a:r>
              <a:rPr lang="it-IT" dirty="0"/>
              <a:t>ANALISI DEI DOCUMENTI</a:t>
            </a:r>
          </a:p>
        </p:txBody>
      </p:sp>
      <p:sp>
        <p:nvSpPr>
          <p:cNvPr id="17" name="CasellaDiTesto 16">
            <a:extLst>
              <a:ext uri="{FF2B5EF4-FFF2-40B4-BE49-F238E27FC236}">
                <a16:creationId xmlns:a16="http://schemas.microsoft.com/office/drawing/2014/main" id="{EF2A2306-7D4A-4128-8013-B5865CF6C03E}"/>
              </a:ext>
            </a:extLst>
          </p:cNvPr>
          <p:cNvSpPr txBox="1"/>
          <p:nvPr/>
        </p:nvSpPr>
        <p:spPr>
          <a:xfrm>
            <a:off x="1545457" y="5407986"/>
            <a:ext cx="10136909" cy="400110"/>
          </a:xfrm>
          <a:prstGeom prst="rect">
            <a:avLst/>
          </a:prstGeom>
          <a:noFill/>
        </p:spPr>
        <p:txBody>
          <a:bodyPr wrap="square" rtlCol="0">
            <a:spAutoFit/>
          </a:bodyPr>
          <a:lstStyle>
            <a:defPPr>
              <a:defRPr lang="it-IT"/>
            </a:defPPr>
            <a:lvl1pPr>
              <a:defRPr sz="2000">
                <a:solidFill>
                  <a:srgbClr val="002060"/>
                </a:solidFill>
                <a:latin typeface="Segoe UI" panose="020B0502040204020203" pitchFamily="34" charset="0"/>
                <a:cs typeface="Segoe UI" panose="020B0502040204020203" pitchFamily="34" charset="0"/>
              </a:defRPr>
            </a:lvl1pPr>
          </a:lstStyle>
          <a:p>
            <a:r>
              <a:rPr lang="it-IT" dirty="0"/>
              <a:t>AZIONI DI MIGLIORAMENTO</a:t>
            </a:r>
          </a:p>
        </p:txBody>
      </p:sp>
      <p:cxnSp>
        <p:nvCxnSpPr>
          <p:cNvPr id="19" name="Connettore diritto 18">
            <a:extLst>
              <a:ext uri="{FF2B5EF4-FFF2-40B4-BE49-F238E27FC236}">
                <a16:creationId xmlns:a16="http://schemas.microsoft.com/office/drawing/2014/main" id="{A8E71B92-0C86-4355-BD26-87C83A52A3F6}"/>
              </a:ext>
            </a:extLst>
          </p:cNvPr>
          <p:cNvCxnSpPr>
            <a:cxnSpLocks/>
          </p:cNvCxnSpPr>
          <p:nvPr/>
        </p:nvCxnSpPr>
        <p:spPr>
          <a:xfrm>
            <a:off x="955066" y="2726781"/>
            <a:ext cx="9255734" cy="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Connettore diritto 19">
            <a:extLst>
              <a:ext uri="{FF2B5EF4-FFF2-40B4-BE49-F238E27FC236}">
                <a16:creationId xmlns:a16="http://schemas.microsoft.com/office/drawing/2014/main" id="{CF3E66FB-CC64-404B-8CE7-605E69B06596}"/>
              </a:ext>
            </a:extLst>
          </p:cNvPr>
          <p:cNvCxnSpPr>
            <a:cxnSpLocks/>
          </p:cNvCxnSpPr>
          <p:nvPr/>
        </p:nvCxnSpPr>
        <p:spPr>
          <a:xfrm>
            <a:off x="955066" y="3742781"/>
            <a:ext cx="9255734" cy="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ttore diritto 20">
            <a:extLst>
              <a:ext uri="{FF2B5EF4-FFF2-40B4-BE49-F238E27FC236}">
                <a16:creationId xmlns:a16="http://schemas.microsoft.com/office/drawing/2014/main" id="{ECE7F4B6-D6D0-4CD9-868C-FE3D0A69A556}"/>
              </a:ext>
            </a:extLst>
          </p:cNvPr>
          <p:cNvCxnSpPr>
            <a:cxnSpLocks/>
          </p:cNvCxnSpPr>
          <p:nvPr/>
        </p:nvCxnSpPr>
        <p:spPr>
          <a:xfrm>
            <a:off x="955066" y="4727031"/>
            <a:ext cx="9255734" cy="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50498644-4EA1-4A83-B0B7-A3D1F8109AD6}"/>
              </a:ext>
            </a:extLst>
          </p:cNvPr>
          <p:cNvCxnSpPr>
            <a:cxnSpLocks/>
          </p:cNvCxnSpPr>
          <p:nvPr/>
        </p:nvCxnSpPr>
        <p:spPr>
          <a:xfrm>
            <a:off x="955066" y="5820755"/>
            <a:ext cx="9255734" cy="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Connettore diritto 22">
            <a:extLst>
              <a:ext uri="{FF2B5EF4-FFF2-40B4-BE49-F238E27FC236}">
                <a16:creationId xmlns:a16="http://schemas.microsoft.com/office/drawing/2014/main" id="{57FF8EA9-DB79-4835-B3FF-56C239C2E77D}"/>
              </a:ext>
            </a:extLst>
          </p:cNvPr>
          <p:cNvCxnSpPr>
            <a:cxnSpLocks/>
          </p:cNvCxnSpPr>
          <p:nvPr/>
        </p:nvCxnSpPr>
        <p:spPr>
          <a:xfrm>
            <a:off x="1426464" y="1754469"/>
            <a:ext cx="8784336" cy="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927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DD887F7-D290-4E04-B742-3BB219B3402C}"/>
              </a:ext>
            </a:extLst>
          </p:cNvPr>
          <p:cNvSpPr txBox="1"/>
          <p:nvPr/>
        </p:nvSpPr>
        <p:spPr>
          <a:xfrm>
            <a:off x="406400" y="827214"/>
            <a:ext cx="11468100" cy="5634335"/>
          </a:xfrm>
          <a:prstGeom prst="rect">
            <a:avLst/>
          </a:prstGeom>
          <a:noFill/>
        </p:spPr>
        <p:txBody>
          <a:bodyPr wrap="square" numCol="2" spcCol="180000" rtlCol="0">
            <a:noAutofit/>
          </a:bodyPr>
          <a:lstStyle/>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La presente Relazione sul funzionamento complessivo del sistema di valutazione, trasparenza e integrità dei controlli interni rappresenta il momento finale dell’attività di monitoraggio che l’OIV realizza durante l’anno. Tale attività è volta a verificare il corretto funzionamento del sistema dei controlli interni e del Ciclo di gestione della performance e ad individuare eventuali elementi correttivi per indirizzare verso il miglioramento continuo dello stesso. </a:t>
            </a: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In riferimento all’anno ___, l’Organismo Indipendente di Valutazione, in accordo con il Segretario Generale e con il supporto tecnico del controllo di gestione dell’Ente camerale ha utilizzato, per la stesura della Relazione, il </a:t>
            </a:r>
            <a:r>
              <a:rPr lang="it-IT" sz="1400" spc="5" dirty="0" err="1">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tool</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che </a:t>
            </a:r>
            <a:r>
              <a:rPr lang="it-IT" sz="1400" spc="5" dirty="0" err="1">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Unioncamere</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ha messo a punto nell’ambito di un progetto di sviluppo del ciclo della performance degli enti camerali e degli strumenti e adempimenti previsti per gli Organismi Indipendenti di Valutazione. </a:t>
            </a: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La Relazione, sintetica e schematica, è articolata sulla base delle sezioni del </a:t>
            </a:r>
            <a:r>
              <a:rPr lang="it-IT" sz="1400" spc="5" dirty="0" err="1">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tool</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e contiene dati e informazioni raccolti attraverso di esso, integrati da commenti relativi a criticità e da suggerimenti, dove è sembrato opportuno un approfondimento.</a:t>
            </a: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Nelle diverse sezioni della Relazione, oltre alla verifica dello stato dell’arte, sono state indicate anche azioni correttive e suggerimenti, già emersi e condivisi in corso d’anno dall’OIV.</a:t>
            </a:r>
          </a:p>
          <a:p>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62ED5779-3EC5-4FB0-915B-3983E01FE8AA}"/>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PREMESSA</a:t>
            </a:r>
          </a:p>
        </p:txBody>
      </p:sp>
      <p:sp>
        <p:nvSpPr>
          <p:cNvPr id="5" name="Segnaposto numero diapositiva 4">
            <a:extLst>
              <a:ext uri="{FF2B5EF4-FFF2-40B4-BE49-F238E27FC236}">
                <a16:creationId xmlns:a16="http://schemas.microsoft.com/office/drawing/2014/main" id="{B7B68BE0-A1F7-479C-9457-D2B207B80A10}"/>
              </a:ext>
            </a:extLst>
          </p:cNvPr>
          <p:cNvSpPr>
            <a:spLocks noGrp="1"/>
          </p:cNvSpPr>
          <p:nvPr>
            <p:ph type="sldNum" sz="quarter" idx="12"/>
          </p:nvPr>
        </p:nvSpPr>
        <p:spPr/>
        <p:txBody>
          <a:bodyPr/>
          <a:lstStyle/>
          <a:p>
            <a:fld id="{621F632D-C124-4773-8802-FBC2B1C2511D}" type="slidenum">
              <a:rPr lang="it-IT" smtClean="0"/>
              <a:t>4</a:t>
            </a:fld>
            <a:endParaRPr lang="it-IT"/>
          </a:p>
        </p:txBody>
      </p:sp>
      <p:sp>
        <p:nvSpPr>
          <p:cNvPr id="4" name="Fumetto: rettangolo con angoli arrotondati 3">
            <a:extLst>
              <a:ext uri="{FF2B5EF4-FFF2-40B4-BE49-F238E27FC236}">
                <a16:creationId xmlns:a16="http://schemas.microsoft.com/office/drawing/2014/main" id="{E219F11E-5F95-4112-8D71-C87A764A8C97}"/>
              </a:ext>
            </a:extLst>
          </p:cNvPr>
          <p:cNvSpPr/>
          <p:nvPr/>
        </p:nvSpPr>
        <p:spPr>
          <a:xfrm>
            <a:off x="8253969" y="1219578"/>
            <a:ext cx="2718831" cy="2145268"/>
          </a:xfrm>
          <a:prstGeom prst="wedgeRoundRectCallout">
            <a:avLst>
              <a:gd name="adj1" fmla="val -85557"/>
              <a:gd name="adj2" fmla="val -2263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endParaRPr lang="it-IT" sz="1050" dirty="0">
              <a:solidFill>
                <a:schemeClr val="tx1"/>
              </a:solidFill>
            </a:endParaRPr>
          </a:p>
          <a:p>
            <a:r>
              <a:rPr lang="it-IT" sz="1200" dirty="0">
                <a:solidFill>
                  <a:schemeClr val="tx1"/>
                </a:solidFill>
              </a:rPr>
              <a:t>Definire i presupposti che hanno portato alla “revisione” del documento, in ottica di semplificazione e chiarezza dei contenuti (implementazione nuovo tool messo a disposizione da </a:t>
            </a:r>
            <a:r>
              <a:rPr lang="it-IT" sz="1200" dirty="0" err="1">
                <a:solidFill>
                  <a:schemeClr val="tx1"/>
                </a:solidFill>
              </a:rPr>
              <a:t>Unioncamere</a:t>
            </a:r>
            <a:r>
              <a:rPr lang="it-IT" sz="1200" dirty="0">
                <a:solidFill>
                  <a:schemeClr val="tx1"/>
                </a:solidFill>
              </a:rPr>
              <a:t>, semplificazione delle Linee guida sulla Relazione OIV, ecc.).</a:t>
            </a:r>
          </a:p>
        </p:txBody>
      </p:sp>
    </p:spTree>
    <p:extLst>
      <p:ext uri="{BB962C8B-B14F-4D97-AF65-F5344CB8AC3E}">
        <p14:creationId xmlns:p14="http://schemas.microsoft.com/office/powerpoint/2010/main" val="248359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53D2F07E-41BA-408B-8BB0-387B860D095E}"/>
              </a:ext>
            </a:extLst>
          </p:cNvPr>
          <p:cNvSpPr txBox="1"/>
          <p:nvPr/>
        </p:nvSpPr>
        <p:spPr>
          <a:xfrm>
            <a:off x="406400" y="889001"/>
            <a:ext cx="11468100" cy="5512750"/>
          </a:xfrm>
          <a:prstGeom prst="rect">
            <a:avLst/>
          </a:prstGeom>
          <a:noFill/>
        </p:spPr>
        <p:txBody>
          <a:bodyPr wrap="square" numCol="2" spcCol="180000" rtlCol="0">
            <a:noAutofit/>
          </a:bodyPr>
          <a:lstStyle/>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Nel complesso, il Sistema della CCIAA ……………. si attesta a poco più della metà della scala, rispetto a un’ipotetica situazione ideale (54,2 vs 100,0). Tale situazione appare in miglioramento / grosso modo stazionaria / in peggioramento rispetto alla medesima analisi effettuata per il precedente Ciclo.</a:t>
            </a:r>
          </a:p>
          <a:p>
            <a:pPr marR="68580">
              <a:lnSpc>
                <a:spcPct val="115000"/>
              </a:lnSpc>
              <a:spcAft>
                <a:spcPts val="1000"/>
              </a:spcAft>
            </a:pPr>
            <a:endParaRPr lang="it-IT" sz="1400" dirty="0"/>
          </a:p>
          <a:p>
            <a:pPr marR="68580">
              <a:lnSpc>
                <a:spcPct val="115000"/>
              </a:lnSpc>
              <a:spcAft>
                <a:spcPts val="1000"/>
              </a:spcAft>
            </a:pPr>
            <a:endParaRPr lang="it-IT" sz="1400" dirty="0"/>
          </a:p>
          <a:p>
            <a:pPr marR="68580">
              <a:lnSpc>
                <a:spcPct val="115000"/>
              </a:lnSpc>
              <a:spcAft>
                <a:spcPts val="1000"/>
              </a:spcAft>
            </a:pPr>
            <a:endParaRPr lang="it-IT" sz="1400" dirty="0"/>
          </a:p>
          <a:p>
            <a:pPr marR="68580">
              <a:lnSpc>
                <a:spcPct val="115000"/>
              </a:lnSpc>
              <a:spcAft>
                <a:spcPts val="1000"/>
              </a:spcAft>
            </a:pPr>
            <a:endParaRPr lang="it-IT" sz="1400" dirty="0"/>
          </a:p>
          <a:p>
            <a:pPr marR="68580">
              <a:lnSpc>
                <a:spcPct val="115000"/>
              </a:lnSpc>
              <a:spcAft>
                <a:spcPts val="1000"/>
              </a:spcAft>
            </a:pPr>
            <a:endParaRPr lang="it-IT" sz="1400" dirty="0"/>
          </a:p>
          <a:p>
            <a:pPr marR="68580">
              <a:lnSpc>
                <a:spcPct val="115000"/>
              </a:lnSpc>
              <a:spcAft>
                <a:spcPts val="1000"/>
              </a:spcAft>
            </a:pPr>
            <a:endParaRPr lang="it-IT" sz="1400" dirty="0"/>
          </a:p>
          <a:p>
            <a:r>
              <a:rPr lang="it-IT" sz="1400" dirty="0"/>
              <a:t> </a:t>
            </a: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Gli item nei quali il Ciclo della CCIAA …….. è relativamente meglio posizionato sono quelli della “pianificazione” e il “Piano della performance”.</a:t>
            </a: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Gli item che, all’altro opposto della scala, presentano un peggiore posizionamento relativo sono quelli della “performance individuale” e della “rendicontazione.</a:t>
            </a: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In una posizione intermedia si trovano, invece, la “misurazione e valutazione”, nonché il “SMVP e gli aspetti generali del processo”.</a:t>
            </a: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Tale situazione complessiva è spiegabile con ………………………………</a:t>
            </a:r>
          </a:p>
          <a:p>
            <a:pPr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R="68580">
              <a:lnSpc>
                <a:spcPct val="115000"/>
              </a:lnSpc>
              <a:spcAft>
                <a:spcPts val="1000"/>
              </a:spcAft>
            </a:pPr>
            <a:endParaRPr lang="it-IT" sz="1400" dirty="0"/>
          </a:p>
          <a:p>
            <a:pPr marR="68580">
              <a:lnSpc>
                <a:spcPct val="115000"/>
              </a:lnSpc>
              <a:spcAft>
                <a:spcPts val="1000"/>
              </a:spcAft>
            </a:pPr>
            <a:endParaRPr lang="it-IT" sz="1400" dirty="0"/>
          </a:p>
          <a:p>
            <a:pPr marR="68580">
              <a:lnSpc>
                <a:spcPct val="115000"/>
              </a:lnSpc>
              <a:spcAft>
                <a:spcPts val="1000"/>
              </a:spcAft>
            </a:pPr>
            <a:endParaRPr lang="it-IT" sz="1400" dirty="0"/>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asellaDiTesto 1">
            <a:extLst>
              <a:ext uri="{FF2B5EF4-FFF2-40B4-BE49-F238E27FC236}">
                <a16:creationId xmlns:a16="http://schemas.microsoft.com/office/drawing/2014/main" id="{238BFE8B-1684-4B35-8F17-65E8DDBA238E}"/>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1. VALUTAZIONE COMPLESSIVA DEL CICLO DELLA PERFORMANCE CAMERALE</a:t>
            </a:r>
          </a:p>
        </p:txBody>
      </p:sp>
      <p:sp>
        <p:nvSpPr>
          <p:cNvPr id="4" name="Segnaposto numero diapositiva 3">
            <a:extLst>
              <a:ext uri="{FF2B5EF4-FFF2-40B4-BE49-F238E27FC236}">
                <a16:creationId xmlns:a16="http://schemas.microsoft.com/office/drawing/2014/main" id="{0406C647-A310-4923-9F8C-2263672DE37B}"/>
              </a:ext>
            </a:extLst>
          </p:cNvPr>
          <p:cNvSpPr>
            <a:spLocks noGrp="1"/>
          </p:cNvSpPr>
          <p:nvPr>
            <p:ph type="sldNum" sz="quarter" idx="12"/>
          </p:nvPr>
        </p:nvSpPr>
        <p:spPr/>
        <p:txBody>
          <a:bodyPr/>
          <a:lstStyle/>
          <a:p>
            <a:fld id="{621F632D-C124-4773-8802-FBC2B1C2511D}" type="slidenum">
              <a:rPr lang="it-IT" smtClean="0"/>
              <a:t>5</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2519" y="2056891"/>
            <a:ext cx="3977843" cy="2461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8735" y="889001"/>
            <a:ext cx="3648705" cy="2732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umetto: rettangolo con angoli arrotondati 3">
            <a:extLst>
              <a:ext uri="{FF2B5EF4-FFF2-40B4-BE49-F238E27FC236}">
                <a16:creationId xmlns:a16="http://schemas.microsoft.com/office/drawing/2014/main" id="{E219F11E-5F95-4112-8D71-C87A764A8C97}"/>
              </a:ext>
            </a:extLst>
          </p:cNvPr>
          <p:cNvSpPr/>
          <p:nvPr/>
        </p:nvSpPr>
        <p:spPr>
          <a:xfrm>
            <a:off x="7065063" y="4518181"/>
            <a:ext cx="4550288" cy="1838801"/>
          </a:xfrm>
          <a:prstGeom prst="wedgeRoundRectCallout">
            <a:avLst>
              <a:gd name="adj1" fmla="val -59556"/>
              <a:gd name="adj2" fmla="val 5317"/>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endParaRPr lang="it-IT" sz="1050" dirty="0">
              <a:solidFill>
                <a:schemeClr val="tx1"/>
              </a:solidFill>
            </a:endParaRPr>
          </a:p>
          <a:p>
            <a:r>
              <a:rPr lang="it-IT" sz="1200" dirty="0">
                <a:solidFill>
                  <a:schemeClr val="tx1"/>
                </a:solidFill>
              </a:rPr>
              <a:t>Riportare, in questa sede, una valutazione complessiva di quanto rilevato , evidenziando laddove è possibile, in che modo la situazione è variata rispetto al ciclo precedente. Inoltre, è possibile riportare qui anche il grafico a radar che viene “prodotto” dal </a:t>
            </a:r>
            <a:r>
              <a:rPr lang="it-IT" sz="1200" dirty="0" err="1">
                <a:solidFill>
                  <a:schemeClr val="tx1"/>
                </a:solidFill>
              </a:rPr>
              <a:t>tool</a:t>
            </a:r>
            <a:r>
              <a:rPr lang="it-IT" sz="1200" dirty="0">
                <a:solidFill>
                  <a:schemeClr val="tx1"/>
                </a:solidFill>
              </a:rPr>
              <a:t> di autovalutazione del ciclo della performance messo a disposizione da </a:t>
            </a:r>
            <a:r>
              <a:rPr lang="it-IT" sz="1200" dirty="0" err="1">
                <a:solidFill>
                  <a:schemeClr val="tx1"/>
                </a:solidFill>
              </a:rPr>
              <a:t>Unioncamere</a:t>
            </a:r>
            <a:r>
              <a:rPr lang="it-IT" sz="1200" dirty="0">
                <a:solidFill>
                  <a:schemeClr val="tx1"/>
                </a:solidFill>
              </a:rPr>
              <a:t>, per dare un’idea della situazione ambito per ambito (e eventualmente commentarlo). </a:t>
            </a:r>
          </a:p>
        </p:txBody>
      </p:sp>
    </p:spTree>
    <p:extLst>
      <p:ext uri="{BB962C8B-B14F-4D97-AF65-F5344CB8AC3E}">
        <p14:creationId xmlns:p14="http://schemas.microsoft.com/office/powerpoint/2010/main" val="3055611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asellaDiTesto 46">
            <a:extLst>
              <a:ext uri="{FF2B5EF4-FFF2-40B4-BE49-F238E27FC236}">
                <a16:creationId xmlns:a16="http://schemas.microsoft.com/office/drawing/2014/main" id="{843126F8-8DE9-4297-BFAA-82ADA6257870}"/>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2. ANALISI DELLE FASI DEL CICLO</a:t>
            </a:r>
          </a:p>
        </p:txBody>
      </p:sp>
      <p:sp>
        <p:nvSpPr>
          <p:cNvPr id="6" name="Segnaposto numero diapositiva 5">
            <a:extLst>
              <a:ext uri="{FF2B5EF4-FFF2-40B4-BE49-F238E27FC236}">
                <a16:creationId xmlns:a16="http://schemas.microsoft.com/office/drawing/2014/main" id="{97F6EF8F-DB21-4D1F-9E89-E7B787BCE44F}"/>
              </a:ext>
            </a:extLst>
          </p:cNvPr>
          <p:cNvSpPr>
            <a:spLocks noGrp="1"/>
          </p:cNvSpPr>
          <p:nvPr>
            <p:ph type="sldNum" sz="quarter" idx="12"/>
          </p:nvPr>
        </p:nvSpPr>
        <p:spPr/>
        <p:txBody>
          <a:bodyPr/>
          <a:lstStyle/>
          <a:p>
            <a:fld id="{621F632D-C124-4773-8802-FBC2B1C2511D}" type="slidenum">
              <a:rPr lang="it-IT" smtClean="0"/>
              <a:t>6</a:t>
            </a:fld>
            <a:endParaRPr lang="it-IT"/>
          </a:p>
        </p:txBody>
      </p:sp>
      <p:sp>
        <p:nvSpPr>
          <p:cNvPr id="16" name="CasellaDiTesto 15">
            <a:extLst>
              <a:ext uri="{FF2B5EF4-FFF2-40B4-BE49-F238E27FC236}">
                <a16:creationId xmlns:a16="http://schemas.microsoft.com/office/drawing/2014/main" id="{53D2F07E-41BA-408B-8BB0-387B860D095E}"/>
              </a:ext>
            </a:extLst>
          </p:cNvPr>
          <p:cNvSpPr txBox="1"/>
          <p:nvPr/>
        </p:nvSpPr>
        <p:spPr>
          <a:xfrm>
            <a:off x="406400" y="889000"/>
            <a:ext cx="11468100" cy="2750175"/>
          </a:xfrm>
          <a:prstGeom prst="rect">
            <a:avLst/>
          </a:prstGeom>
          <a:noFill/>
        </p:spPr>
        <p:txBody>
          <a:bodyPr wrap="square" numCol="2" spcCol="180000" rtlCol="0">
            <a:noAutofit/>
          </a:bodyPr>
          <a:lstStyle/>
          <a:p>
            <a:pPr lvl="0"/>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Per la fase di </a:t>
            </a:r>
            <a:r>
              <a:rPr lang="it-IT" sz="1400" b="1" spc="5" dirty="0">
                <a:highlight>
                  <a:srgbClr val="00FFFF"/>
                </a:highlight>
                <a:latin typeface="Segoe UI" panose="020B0502040204020203" pitchFamily="34" charset="0"/>
                <a:ea typeface="Calibri" panose="020F0502020204030204" pitchFamily="34" charset="0"/>
                <a:cs typeface="Times New Roman" panose="02020603050405020304" pitchFamily="18" charset="0"/>
              </a:rPr>
              <a:t>PIANIFICAZIONE</a:t>
            </a:r>
            <a:r>
              <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si evidenzia …………………………………………………………………………………………………………………………………………………………………………………………………………………………………………………………………………………………………………………………………………………………………………………………………………………………..</a:t>
            </a:r>
          </a:p>
          <a:p>
            <a:pPr lvl="0"/>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lvl="0"/>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Per quanto riguarda la </a:t>
            </a:r>
            <a:r>
              <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MISURAZIONE E VALUTAZIONE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si riporta come ……………………………………………………………………………………………………………………………………………………………………………………………………………………………………………………………………………………………………………………..………………………………………………………………………………….</a:t>
            </a:r>
          </a:p>
          <a:p>
            <a:pPr lvl="0"/>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In merito alla </a:t>
            </a:r>
            <a:r>
              <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GESTIONE DELLA PERFORMANCE INDIVIDUALE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si nota…………………………………………………………………………………………………………………………………………………………………………………………………………………………………………………………………………………………………………………..………………………………………………………………………………….</a:t>
            </a:r>
          </a:p>
          <a:p>
            <a:pPr lvl="0"/>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La  fase di </a:t>
            </a:r>
            <a:r>
              <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RENDICONTAZIONE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si caratterizza per………………………………………………………………………………………………………………………………………………………………………………………………………………………………………………………………………………………………………..…………………………………………………………………………………</a:t>
            </a:r>
            <a:endPar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p:txBody>
      </p:sp>
      <p:sp>
        <p:nvSpPr>
          <p:cNvPr id="5" name="Fumetto: rettangolo con angoli arrotondati 3">
            <a:extLst>
              <a:ext uri="{FF2B5EF4-FFF2-40B4-BE49-F238E27FC236}">
                <a16:creationId xmlns:a16="http://schemas.microsoft.com/office/drawing/2014/main" id="{E219F11E-5F95-4112-8D71-C87A764A8C97}"/>
              </a:ext>
            </a:extLst>
          </p:cNvPr>
          <p:cNvSpPr/>
          <p:nvPr/>
        </p:nvSpPr>
        <p:spPr>
          <a:xfrm>
            <a:off x="9270510" y="2388309"/>
            <a:ext cx="3052119" cy="1532334"/>
          </a:xfrm>
          <a:prstGeom prst="wedgeRoundRectCallout">
            <a:avLst>
              <a:gd name="adj1" fmla="val -61015"/>
              <a:gd name="adj2" fmla="val -23157"/>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INDICAZIONI PER LA REDAZIONE</a:t>
            </a:r>
          </a:p>
          <a:p>
            <a:r>
              <a:rPr lang="it-IT" sz="1200" dirty="0">
                <a:solidFill>
                  <a:schemeClr val="tx1"/>
                </a:solidFill>
              </a:rPr>
              <a:t>In questa sezione, in modalità estremamente sintetica, si analizzano le fasi del ciclo, riportando una valutazione complessiva ed evidenziando punti di forza e di debolezza delle stesse</a:t>
            </a:r>
          </a:p>
        </p:txBody>
      </p:sp>
      <p:graphicFrame>
        <p:nvGraphicFramePr>
          <p:cNvPr id="7" name="Tabella 7">
            <a:extLst>
              <a:ext uri="{FF2B5EF4-FFF2-40B4-BE49-F238E27FC236}">
                <a16:creationId xmlns:a16="http://schemas.microsoft.com/office/drawing/2014/main" id="{BB0D8FFF-66D9-4224-B2C5-C61E7D85F7FC}"/>
              </a:ext>
            </a:extLst>
          </p:cNvPr>
          <p:cNvGraphicFramePr>
            <a:graphicFrameLocks noGrp="1"/>
          </p:cNvGraphicFramePr>
          <p:nvPr>
            <p:extLst>
              <p:ext uri="{D42A27DB-BD31-4B8C-83A1-F6EECF244321}">
                <p14:modId xmlns:p14="http://schemas.microsoft.com/office/powerpoint/2010/main" val="3716213962"/>
              </p:ext>
            </p:extLst>
          </p:nvPr>
        </p:nvGraphicFramePr>
        <p:xfrm>
          <a:off x="729343" y="3920643"/>
          <a:ext cx="10711542" cy="2199640"/>
        </p:xfrm>
        <a:graphic>
          <a:graphicData uri="http://schemas.openxmlformats.org/drawingml/2006/table">
            <a:tbl>
              <a:tblPr firstRow="1" bandRow="1">
                <a:tableStyleId>{5A111915-BE36-4E01-A7E5-04B1672EAD32}</a:tableStyleId>
              </a:tblPr>
              <a:tblGrid>
                <a:gridCol w="3570514">
                  <a:extLst>
                    <a:ext uri="{9D8B030D-6E8A-4147-A177-3AD203B41FA5}">
                      <a16:colId xmlns:a16="http://schemas.microsoft.com/office/drawing/2014/main" val="1291572154"/>
                    </a:ext>
                  </a:extLst>
                </a:gridCol>
                <a:gridCol w="3570514">
                  <a:extLst>
                    <a:ext uri="{9D8B030D-6E8A-4147-A177-3AD203B41FA5}">
                      <a16:colId xmlns:a16="http://schemas.microsoft.com/office/drawing/2014/main" val="830331164"/>
                    </a:ext>
                  </a:extLst>
                </a:gridCol>
                <a:gridCol w="3570514">
                  <a:extLst>
                    <a:ext uri="{9D8B030D-6E8A-4147-A177-3AD203B41FA5}">
                      <a16:colId xmlns:a16="http://schemas.microsoft.com/office/drawing/2014/main" val="1979345801"/>
                    </a:ext>
                  </a:extLst>
                </a:gridCol>
              </a:tblGrid>
              <a:tr h="370840">
                <a:tc>
                  <a:txBody>
                    <a:bodyPr/>
                    <a:lstStyle/>
                    <a:p>
                      <a:endParaRPr lang="it-IT" sz="1200" b="0" dirty="0">
                        <a:latin typeface="Segoe UI" panose="020B0502040204020203" pitchFamily="34" charset="0"/>
                        <a:cs typeface="Segoe UI" panose="020B0502040204020203" pitchFamily="34" charset="0"/>
                      </a:endParaRPr>
                    </a:p>
                  </a:txBody>
                  <a:tcPr/>
                </a:tc>
                <a:tc>
                  <a:txBody>
                    <a:bodyPr/>
                    <a:lstStyle/>
                    <a:p>
                      <a:pPr algn="ctr"/>
                      <a:r>
                        <a:rPr lang="it-IT" sz="1200" b="0" dirty="0"/>
                        <a:t>Punti di forza </a:t>
                      </a:r>
                      <a:r>
                        <a:rPr lang="it-IT" sz="1200" b="0" dirty="0">
                          <a:solidFill>
                            <a:srgbClr val="92D050"/>
                          </a:solidFill>
                          <a:sym typeface="Wingdings 2" panose="05020102010507070707" pitchFamily="18" charset="2"/>
                        </a:rPr>
                        <a:t></a:t>
                      </a:r>
                      <a:endParaRPr lang="it-IT" sz="1200" b="0" dirty="0">
                        <a:solidFill>
                          <a:srgbClr val="92D050"/>
                        </a:solidFill>
                        <a:latin typeface="Segoe UI" panose="020B0502040204020203" pitchFamily="34" charset="0"/>
                        <a:cs typeface="Segoe UI" panose="020B0502040204020203" pitchFamily="34" charset="0"/>
                      </a:endParaRPr>
                    </a:p>
                  </a:txBody>
                  <a:tcPr/>
                </a:tc>
                <a:tc>
                  <a:txBody>
                    <a:bodyPr/>
                    <a:lstStyle/>
                    <a:p>
                      <a:pPr algn="ctr"/>
                      <a:r>
                        <a:rPr lang="it-IT" sz="1200" b="0" dirty="0"/>
                        <a:t>Punti di debolezza </a:t>
                      </a:r>
                      <a:r>
                        <a:rPr lang="it-IT" sz="1200" b="0" dirty="0">
                          <a:solidFill>
                            <a:srgbClr val="FF0000"/>
                          </a:solidFill>
                          <a:sym typeface="Wingdings 2" panose="05020102010507070707" pitchFamily="18" charset="2"/>
                        </a:rPr>
                        <a:t></a:t>
                      </a:r>
                      <a:endParaRPr lang="it-IT" sz="1200" b="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988491064"/>
                  </a:ext>
                </a:extLst>
              </a:tr>
              <a:tr h="370840">
                <a:tc>
                  <a:txBody>
                    <a:bodyPr/>
                    <a:lstStyle/>
                    <a:p>
                      <a:r>
                        <a:rPr lang="it-IT" sz="1200" b="0" dirty="0"/>
                        <a:t>Pianificazione</a:t>
                      </a:r>
                      <a:endParaRPr lang="it-IT" sz="1200" b="0" dirty="0">
                        <a:latin typeface="Segoe UI" panose="020B0502040204020203" pitchFamily="34" charset="0"/>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extLst>
                  <a:ext uri="{0D108BD9-81ED-4DB2-BD59-A6C34878D82A}">
                    <a16:rowId xmlns:a16="http://schemas.microsoft.com/office/drawing/2014/main" val="3692162182"/>
                  </a:ext>
                </a:extLst>
              </a:tr>
              <a:tr h="370840">
                <a:tc>
                  <a:txBody>
                    <a:bodyPr/>
                    <a:lstStyle/>
                    <a:p>
                      <a:r>
                        <a:rPr lang="it-IT" sz="1200" b="0" dirty="0"/>
                        <a:t>Misurazione e valutazione</a:t>
                      </a:r>
                      <a:endParaRPr lang="it-IT" sz="1200" b="0" dirty="0">
                        <a:latin typeface="Segoe UI" panose="020B0502040204020203" pitchFamily="34" charset="0"/>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extLst>
                  <a:ext uri="{0D108BD9-81ED-4DB2-BD59-A6C34878D82A}">
                    <a16:rowId xmlns:a16="http://schemas.microsoft.com/office/drawing/2014/main" val="3982345599"/>
                  </a:ext>
                </a:extLst>
              </a:tr>
              <a:tr h="370840">
                <a:tc>
                  <a:txBody>
                    <a:bodyPr/>
                    <a:lstStyle/>
                    <a:p>
                      <a:r>
                        <a:rPr lang="it-IT" sz="1200" b="0" dirty="0"/>
                        <a:t>Performance individuale</a:t>
                      </a:r>
                      <a:endParaRPr lang="it-IT" sz="1200" b="0" dirty="0">
                        <a:latin typeface="Segoe UI" panose="020B0502040204020203" pitchFamily="34" charset="0"/>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extLst>
                  <a:ext uri="{0D108BD9-81ED-4DB2-BD59-A6C34878D82A}">
                    <a16:rowId xmlns:a16="http://schemas.microsoft.com/office/drawing/2014/main" val="3832782508"/>
                  </a:ext>
                </a:extLst>
              </a:tr>
              <a:tr h="370840">
                <a:tc>
                  <a:txBody>
                    <a:bodyPr/>
                    <a:lstStyle/>
                    <a:p>
                      <a:r>
                        <a:rPr lang="it-IT" sz="1200" b="0" dirty="0">
                          <a:latin typeface="+mn-lt"/>
                          <a:cs typeface="+mn-cs"/>
                        </a:rPr>
                        <a:t>Rendicontazione</a:t>
                      </a:r>
                      <a:endParaRPr lang="it-IT" sz="1200" b="0" dirty="0">
                        <a:latin typeface="Segoe UI" panose="020B0502040204020203" pitchFamily="34" charset="0"/>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extLst>
                  <a:ext uri="{0D108BD9-81ED-4DB2-BD59-A6C34878D82A}">
                    <a16:rowId xmlns:a16="http://schemas.microsoft.com/office/drawing/2014/main" val="4189470642"/>
                  </a:ext>
                </a:extLst>
              </a:tr>
            </a:tbl>
          </a:graphicData>
        </a:graphic>
      </p:graphicFrame>
    </p:spTree>
    <p:extLst>
      <p:ext uri="{BB962C8B-B14F-4D97-AF65-F5344CB8AC3E}">
        <p14:creationId xmlns:p14="http://schemas.microsoft.com/office/powerpoint/2010/main" val="81109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asellaDiTesto 46">
            <a:extLst>
              <a:ext uri="{FF2B5EF4-FFF2-40B4-BE49-F238E27FC236}">
                <a16:creationId xmlns:a16="http://schemas.microsoft.com/office/drawing/2014/main" id="{843126F8-8DE9-4297-BFAA-82ADA6257870}"/>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3. ANALISI DEI DOCUMENTI</a:t>
            </a:r>
          </a:p>
        </p:txBody>
      </p:sp>
      <p:sp>
        <p:nvSpPr>
          <p:cNvPr id="6" name="Segnaposto numero diapositiva 5">
            <a:extLst>
              <a:ext uri="{FF2B5EF4-FFF2-40B4-BE49-F238E27FC236}">
                <a16:creationId xmlns:a16="http://schemas.microsoft.com/office/drawing/2014/main" id="{97F6EF8F-DB21-4D1F-9E89-E7B787BCE44F}"/>
              </a:ext>
            </a:extLst>
          </p:cNvPr>
          <p:cNvSpPr>
            <a:spLocks noGrp="1"/>
          </p:cNvSpPr>
          <p:nvPr>
            <p:ph type="sldNum" sz="quarter" idx="12"/>
          </p:nvPr>
        </p:nvSpPr>
        <p:spPr/>
        <p:txBody>
          <a:bodyPr/>
          <a:lstStyle/>
          <a:p>
            <a:fld id="{621F632D-C124-4773-8802-FBC2B1C2511D}" type="slidenum">
              <a:rPr lang="it-IT" smtClean="0"/>
              <a:t>7</a:t>
            </a:fld>
            <a:endParaRPr lang="it-IT"/>
          </a:p>
        </p:txBody>
      </p:sp>
      <p:sp>
        <p:nvSpPr>
          <p:cNvPr id="16" name="CasellaDiTesto 15">
            <a:extLst>
              <a:ext uri="{FF2B5EF4-FFF2-40B4-BE49-F238E27FC236}">
                <a16:creationId xmlns:a16="http://schemas.microsoft.com/office/drawing/2014/main" id="{53D2F07E-41BA-408B-8BB0-387B860D095E}"/>
              </a:ext>
            </a:extLst>
          </p:cNvPr>
          <p:cNvSpPr txBox="1"/>
          <p:nvPr/>
        </p:nvSpPr>
        <p:spPr>
          <a:xfrm>
            <a:off x="406400" y="827414"/>
            <a:ext cx="11468100" cy="3387747"/>
          </a:xfrm>
          <a:prstGeom prst="rect">
            <a:avLst/>
          </a:prstGeom>
          <a:noFill/>
        </p:spPr>
        <p:txBody>
          <a:bodyPr wrap="square" numCol="2" spcCol="180000" rtlCol="0">
            <a:noAutofit/>
          </a:bodyPr>
          <a:lstStyle/>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Il</a:t>
            </a:r>
            <a:r>
              <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SMVP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è impostato in modo da ………………………………………………………………………………………………………………………………………………………………………………………………………………………………………………………………………………………………………………………………………………………………………………………………………………………………………………………………………………………………………….</a:t>
            </a: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In questa annualità, è stata introdotta …………………………………………………………………………………………………………………………………………………………………………………….…..</a:t>
            </a:r>
          </a:p>
          <a:p>
            <a:endPar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endPar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Il</a:t>
            </a:r>
            <a:r>
              <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PIANO DELLA PERFORMANCE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è strutturato in modo ………………………………………………………………………………………………………….. ……………………………………………………………………………………………………………………………………………………………………………………………………………………………………………………………………………………………………………………………………………………………………………………………………………………………………………………………………………………………………………………………………………………………………………………………………………</a:t>
            </a:r>
          </a:p>
          <a:p>
            <a:pPr lvl="0"/>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Dall’analisi della</a:t>
            </a:r>
            <a:r>
              <a:rPr lang="it-IT" sz="1400" b="1"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RELAZIONE SULLA PERFORMANCE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emerge ………………………………………………………………………………………………………….. ………………………………………………………………………………………………………………………………………………………………………………………………………………………………………………………………………………………………………………………………………………………………………………………………………………………..</a:t>
            </a:r>
          </a:p>
          <a:p>
            <a:pPr lvl="0"/>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t>
            </a:r>
          </a:p>
          <a:p>
            <a:pPr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p:txBody>
      </p:sp>
      <p:sp>
        <p:nvSpPr>
          <p:cNvPr id="5" name="Fumetto: rettangolo con angoli arrotondati 3">
            <a:extLst>
              <a:ext uri="{FF2B5EF4-FFF2-40B4-BE49-F238E27FC236}">
                <a16:creationId xmlns:a16="http://schemas.microsoft.com/office/drawing/2014/main" id="{E219F11E-5F95-4112-8D71-C87A764A8C97}"/>
              </a:ext>
            </a:extLst>
          </p:cNvPr>
          <p:cNvSpPr/>
          <p:nvPr/>
        </p:nvSpPr>
        <p:spPr>
          <a:xfrm>
            <a:off x="10100529" y="2742606"/>
            <a:ext cx="2626929" cy="1736646"/>
          </a:xfrm>
          <a:prstGeom prst="wedgeRoundRectCallout">
            <a:avLst>
              <a:gd name="adj1" fmla="val -67707"/>
              <a:gd name="adj2" fmla="val -39285"/>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200" dirty="0">
                <a:solidFill>
                  <a:schemeClr val="tx1"/>
                </a:solidFill>
              </a:rPr>
              <a:t>In questa sezione, in modalità estremamente sintetica, si analizzano i documenti del ciclo, entrando eventualmente nel merito dei relativi punti di forza e di debolezza  degli stessi</a:t>
            </a:r>
          </a:p>
        </p:txBody>
      </p:sp>
      <p:graphicFrame>
        <p:nvGraphicFramePr>
          <p:cNvPr id="8" name="Tabella 7">
            <a:extLst>
              <a:ext uri="{FF2B5EF4-FFF2-40B4-BE49-F238E27FC236}">
                <a16:creationId xmlns:a16="http://schemas.microsoft.com/office/drawing/2014/main" id="{018A4244-6B68-45B9-9741-2CFA1A19B694}"/>
              </a:ext>
            </a:extLst>
          </p:cNvPr>
          <p:cNvGraphicFramePr>
            <a:graphicFrameLocks noGrp="1"/>
          </p:cNvGraphicFramePr>
          <p:nvPr>
            <p:extLst>
              <p:ext uri="{D42A27DB-BD31-4B8C-83A1-F6EECF244321}">
                <p14:modId xmlns:p14="http://schemas.microsoft.com/office/powerpoint/2010/main" val="466977325"/>
              </p:ext>
            </p:extLst>
          </p:nvPr>
        </p:nvGraphicFramePr>
        <p:xfrm>
          <a:off x="653145" y="4423928"/>
          <a:ext cx="10711542" cy="1742440"/>
        </p:xfrm>
        <a:graphic>
          <a:graphicData uri="http://schemas.openxmlformats.org/drawingml/2006/table">
            <a:tbl>
              <a:tblPr firstRow="1" bandRow="1">
                <a:tableStyleId>{5A111915-BE36-4E01-A7E5-04B1672EAD32}</a:tableStyleId>
              </a:tblPr>
              <a:tblGrid>
                <a:gridCol w="3570514">
                  <a:extLst>
                    <a:ext uri="{9D8B030D-6E8A-4147-A177-3AD203B41FA5}">
                      <a16:colId xmlns:a16="http://schemas.microsoft.com/office/drawing/2014/main" val="1291572154"/>
                    </a:ext>
                  </a:extLst>
                </a:gridCol>
                <a:gridCol w="3570514">
                  <a:extLst>
                    <a:ext uri="{9D8B030D-6E8A-4147-A177-3AD203B41FA5}">
                      <a16:colId xmlns:a16="http://schemas.microsoft.com/office/drawing/2014/main" val="830331164"/>
                    </a:ext>
                  </a:extLst>
                </a:gridCol>
                <a:gridCol w="3570514">
                  <a:extLst>
                    <a:ext uri="{9D8B030D-6E8A-4147-A177-3AD203B41FA5}">
                      <a16:colId xmlns:a16="http://schemas.microsoft.com/office/drawing/2014/main" val="1979345801"/>
                    </a:ext>
                  </a:extLst>
                </a:gridCol>
              </a:tblGrid>
              <a:tr h="370840">
                <a:tc>
                  <a:txBody>
                    <a:bodyPr/>
                    <a:lstStyle/>
                    <a:p>
                      <a:endParaRPr lang="it-IT" sz="1200" b="0" dirty="0">
                        <a:latin typeface="Segoe UI" panose="020B0502040204020203" pitchFamily="34" charset="0"/>
                        <a:cs typeface="Segoe UI" panose="020B0502040204020203" pitchFamily="34" charset="0"/>
                      </a:endParaRPr>
                    </a:p>
                  </a:txBody>
                  <a:tcPr/>
                </a:tc>
                <a:tc>
                  <a:txBody>
                    <a:bodyPr/>
                    <a:lstStyle/>
                    <a:p>
                      <a:pPr algn="ctr"/>
                      <a:r>
                        <a:rPr lang="it-IT" sz="1200" b="0" dirty="0"/>
                        <a:t>Punti di forza </a:t>
                      </a:r>
                      <a:r>
                        <a:rPr lang="it-IT" sz="1200" b="0" dirty="0">
                          <a:solidFill>
                            <a:srgbClr val="92D050"/>
                          </a:solidFill>
                          <a:sym typeface="Wingdings 2" panose="05020102010507070707" pitchFamily="18" charset="2"/>
                        </a:rPr>
                        <a:t></a:t>
                      </a:r>
                      <a:endParaRPr lang="it-IT" sz="1200" b="0" dirty="0">
                        <a:solidFill>
                          <a:srgbClr val="92D050"/>
                        </a:solidFill>
                        <a:latin typeface="Segoe UI" panose="020B0502040204020203" pitchFamily="34" charset="0"/>
                        <a:cs typeface="Segoe UI" panose="020B0502040204020203" pitchFamily="34" charset="0"/>
                      </a:endParaRPr>
                    </a:p>
                  </a:txBody>
                  <a:tcPr/>
                </a:tc>
                <a:tc>
                  <a:txBody>
                    <a:bodyPr/>
                    <a:lstStyle/>
                    <a:p>
                      <a:pPr algn="ctr"/>
                      <a:r>
                        <a:rPr lang="it-IT" sz="1200" b="0" dirty="0"/>
                        <a:t>Punti di debolezza </a:t>
                      </a:r>
                      <a:r>
                        <a:rPr lang="it-IT" sz="1200" b="0" dirty="0">
                          <a:solidFill>
                            <a:srgbClr val="FF0000"/>
                          </a:solidFill>
                          <a:sym typeface="Wingdings 2" panose="05020102010507070707" pitchFamily="18" charset="2"/>
                        </a:rPr>
                        <a:t></a:t>
                      </a:r>
                      <a:endParaRPr lang="it-IT" sz="1200" b="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988491064"/>
                  </a:ext>
                </a:extLst>
              </a:tr>
              <a:tr h="370840">
                <a:tc>
                  <a:txBody>
                    <a:bodyPr/>
                    <a:lstStyle/>
                    <a:p>
                      <a:r>
                        <a:rPr lang="it-IT" sz="1200" b="0" dirty="0">
                          <a:latin typeface="Segoe UI" panose="020B0502040204020203" pitchFamily="34" charset="0"/>
                          <a:cs typeface="Segoe UI" panose="020B0502040204020203" pitchFamily="34" charset="0"/>
                        </a:rPr>
                        <a:t>SMVP</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extLst>
                  <a:ext uri="{0D108BD9-81ED-4DB2-BD59-A6C34878D82A}">
                    <a16:rowId xmlns:a16="http://schemas.microsoft.com/office/drawing/2014/main" val="3692162182"/>
                  </a:ext>
                </a:extLst>
              </a:tr>
              <a:tr h="370840">
                <a:tc>
                  <a:txBody>
                    <a:bodyPr/>
                    <a:lstStyle/>
                    <a:p>
                      <a:r>
                        <a:rPr lang="it-IT" sz="1200" b="0" dirty="0">
                          <a:latin typeface="Segoe UI" panose="020B0502040204020203" pitchFamily="34" charset="0"/>
                          <a:cs typeface="Segoe UI" panose="020B0502040204020203" pitchFamily="34" charset="0"/>
                        </a:rPr>
                        <a:t>PIANO DELLA PERFORMANCE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extLst>
                  <a:ext uri="{0D108BD9-81ED-4DB2-BD59-A6C34878D82A}">
                    <a16:rowId xmlns:a16="http://schemas.microsoft.com/office/drawing/2014/main" val="3982345599"/>
                  </a:ext>
                </a:extLst>
              </a:tr>
              <a:tr h="370840">
                <a:tc>
                  <a:txBody>
                    <a:bodyPr/>
                    <a:lstStyle/>
                    <a:p>
                      <a:r>
                        <a:rPr lang="it-IT" sz="1200" b="0" dirty="0">
                          <a:latin typeface="Segoe UI" panose="020B0502040204020203" pitchFamily="34" charset="0"/>
                          <a:cs typeface="Segoe UI" panose="020B0502040204020203" pitchFamily="34" charset="0"/>
                        </a:rPr>
                        <a:t>RELAZIONE SULLA PERFORMANCE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200" b="0" u="none" strike="noStrike" kern="1200" cap="none" spc="0" normalizeH="0" baseline="0" noProof="0" dirty="0">
                          <a:ln>
                            <a:noFill/>
                          </a:ln>
                          <a:solidFill>
                            <a:prstClr val="black"/>
                          </a:solidFill>
                          <a:effectLst/>
                          <a:uLnTx/>
                          <a:uFillTx/>
                        </a:rPr>
                        <a:t>………….</a:t>
                      </a:r>
                      <a:endParaRPr kumimoji="0" lang="it-IT"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a:tc>
                <a:extLst>
                  <a:ext uri="{0D108BD9-81ED-4DB2-BD59-A6C34878D82A}">
                    <a16:rowId xmlns:a16="http://schemas.microsoft.com/office/drawing/2014/main" val="3832782508"/>
                  </a:ext>
                </a:extLst>
              </a:tr>
            </a:tbl>
          </a:graphicData>
        </a:graphic>
      </p:graphicFrame>
    </p:spTree>
    <p:extLst>
      <p:ext uri="{BB962C8B-B14F-4D97-AF65-F5344CB8AC3E}">
        <p14:creationId xmlns:p14="http://schemas.microsoft.com/office/powerpoint/2010/main" val="258699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C41B432C-B102-46E0-885C-D2AF2130ED43}"/>
              </a:ext>
            </a:extLst>
          </p:cNvPr>
          <p:cNvSpPr txBox="1"/>
          <p:nvPr/>
        </p:nvSpPr>
        <p:spPr>
          <a:xfrm>
            <a:off x="406400" y="889001"/>
            <a:ext cx="11468100" cy="5512750"/>
          </a:xfrm>
          <a:prstGeom prst="rect">
            <a:avLst/>
          </a:prstGeom>
          <a:noFill/>
        </p:spPr>
        <p:txBody>
          <a:bodyPr wrap="square" numCol="2" spcCol="180000" rtlCol="0">
            <a:noAutofit/>
          </a:bodyPr>
          <a:lstStyle/>
          <a:p>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Alla luce dell’analisi riportata in precedenza e, in particolare, degli elementi di criticità evidenziati (punti di debolezza), si ritiene che le possibili azioni di miglioramento da suggerire in via prioritaria, già a partire dal successivo ciclo, sono:</a:t>
            </a:r>
          </a:p>
          <a:p>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443865" marR="68580" indent="-285750">
              <a:lnSpc>
                <a:spcPct val="115000"/>
              </a:lnSpc>
              <a:spcAft>
                <a:spcPts val="1000"/>
              </a:spcAft>
              <a:buFont typeface="Segoe UI" panose="020B0502040204020203" pitchFamily="34" charset="0"/>
              <a:buChar char="&g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t>
            </a:r>
          </a:p>
          <a:p>
            <a:pPr marL="443865" marR="68580" indent="-285750">
              <a:lnSpc>
                <a:spcPct val="115000"/>
              </a:lnSpc>
              <a:spcAft>
                <a:spcPts val="1000"/>
              </a:spcAft>
              <a:buFont typeface="Segoe UI" panose="020B0502040204020203" pitchFamily="34" charset="0"/>
              <a:buChar char="&g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t>
            </a:r>
          </a:p>
          <a:p>
            <a:pPr marL="443865" marR="68580" indent="-285750">
              <a:lnSpc>
                <a:spcPct val="115000"/>
              </a:lnSpc>
              <a:spcAft>
                <a:spcPts val="1000"/>
              </a:spcAft>
              <a:buFont typeface="Segoe UI" panose="020B0502040204020203" pitchFamily="34" charset="0"/>
              <a:buChar char="&g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a:t>
            </a: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In prospettiva, </a:t>
            </a: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ulteriori aspetti che presentano un livello di criticità meno elevata, sui quali quindi si può pensare a intervenire in maniera più graduale, sono:</a:t>
            </a:r>
          </a:p>
          <a:p>
            <a:pPr marL="443865" marR="68580" indent="-285750">
              <a:lnSpc>
                <a:spcPct val="115000"/>
              </a:lnSpc>
              <a:spcAft>
                <a:spcPts val="1000"/>
              </a:spcAft>
              <a:buFont typeface="Segoe UI" panose="020B0502040204020203" pitchFamily="34" charset="0"/>
              <a:buChar char="&g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t>
            </a:r>
          </a:p>
          <a:p>
            <a:pPr marL="443865" marR="68580" indent="-285750">
              <a:lnSpc>
                <a:spcPct val="115000"/>
              </a:lnSpc>
              <a:spcAft>
                <a:spcPts val="1000"/>
              </a:spcAft>
              <a:buFont typeface="Segoe UI" panose="020B0502040204020203" pitchFamily="34" charset="0"/>
              <a:buChar char="&g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t>
            </a:r>
          </a:p>
          <a:p>
            <a:pPr marL="443865" marR="68580" indent="-285750">
              <a:lnSpc>
                <a:spcPct val="115000"/>
              </a:lnSpc>
              <a:spcAft>
                <a:spcPts val="1000"/>
              </a:spcAft>
              <a:buFont typeface="Segoe UI" panose="020B0502040204020203" pitchFamily="34" charset="0"/>
              <a:buChar char="&g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a:t>
            </a: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14E457DB-EDC2-47FC-A635-F33B1302B06B}"/>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4. AZIONI DI MIGLIORAMENTO</a:t>
            </a:r>
          </a:p>
        </p:txBody>
      </p:sp>
      <p:sp>
        <p:nvSpPr>
          <p:cNvPr id="6" name="Segnaposto numero diapositiva 5">
            <a:extLst>
              <a:ext uri="{FF2B5EF4-FFF2-40B4-BE49-F238E27FC236}">
                <a16:creationId xmlns:a16="http://schemas.microsoft.com/office/drawing/2014/main" id="{4DE15B07-396A-45D4-8A24-FB5236101E8D}"/>
              </a:ext>
            </a:extLst>
          </p:cNvPr>
          <p:cNvSpPr>
            <a:spLocks noGrp="1"/>
          </p:cNvSpPr>
          <p:nvPr>
            <p:ph type="sldNum" sz="quarter" idx="12"/>
          </p:nvPr>
        </p:nvSpPr>
        <p:spPr/>
        <p:txBody>
          <a:bodyPr/>
          <a:lstStyle/>
          <a:p>
            <a:fld id="{621F632D-C124-4773-8802-FBC2B1C2511D}" type="slidenum">
              <a:rPr lang="it-IT" smtClean="0"/>
              <a:t>8</a:t>
            </a:fld>
            <a:endParaRPr lang="it-IT"/>
          </a:p>
        </p:txBody>
      </p:sp>
      <p:sp>
        <p:nvSpPr>
          <p:cNvPr id="7" name="Fumetto: rettangolo con angoli arrotondati 3">
            <a:extLst>
              <a:ext uri="{FF2B5EF4-FFF2-40B4-BE49-F238E27FC236}">
                <a16:creationId xmlns:a16="http://schemas.microsoft.com/office/drawing/2014/main" id="{E219F11E-5F95-4112-8D71-C87A764A8C97}"/>
              </a:ext>
            </a:extLst>
          </p:cNvPr>
          <p:cNvSpPr/>
          <p:nvPr/>
        </p:nvSpPr>
        <p:spPr>
          <a:xfrm>
            <a:off x="6912763" y="4814887"/>
            <a:ext cx="4665517" cy="2043113"/>
          </a:xfrm>
          <a:prstGeom prst="wedgeRoundRectCallout">
            <a:avLst>
              <a:gd name="adj1" fmla="val -60767"/>
              <a:gd name="adj2" fmla="val -46456"/>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endParaRPr lang="it-IT" sz="1050" dirty="0">
              <a:solidFill>
                <a:schemeClr val="tx1"/>
              </a:solidFill>
            </a:endParaRPr>
          </a:p>
          <a:p>
            <a:r>
              <a:rPr lang="it-IT" sz="1200" dirty="0">
                <a:solidFill>
                  <a:schemeClr val="tx1"/>
                </a:solidFill>
              </a:rPr>
              <a:t>In questa sede, vengono messe in evidenza le azioni di miglioramento.</a:t>
            </a:r>
          </a:p>
          <a:p>
            <a:r>
              <a:rPr lang="it-IT" sz="1200" dirty="0">
                <a:solidFill>
                  <a:schemeClr val="tx1"/>
                </a:solidFill>
              </a:rPr>
              <a:t>In funzione del grado di criticità evidenziato, è possibile derivare anche la scala di priorità degli interventi, riservando una maggiore urgenza a quelli  finalizzati a incidere sugli aspetti che manifestano una più elevata criticità, da prendere in considerazione auspicabilmente già a partire dal ciclo successivo a quello in cui si effettua la presente analisi.</a:t>
            </a:r>
          </a:p>
        </p:txBody>
      </p:sp>
    </p:spTree>
    <p:extLst>
      <p:ext uri="{BB962C8B-B14F-4D97-AF65-F5344CB8AC3E}">
        <p14:creationId xmlns:p14="http://schemas.microsoft.com/office/powerpoint/2010/main" val="229073340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943</Words>
  <Application>Microsoft Office PowerPoint</Application>
  <PresentationFormat>Widescreen</PresentationFormat>
  <Paragraphs>151</Paragraphs>
  <Slides>8</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Calibri</vt:lpstr>
      <vt:lpstr>Calibri Light</vt:lpstr>
      <vt:lpstr>Segoe UI</vt:lpstr>
      <vt:lpstr>Wingdings</vt:lpstr>
      <vt:lpstr>Wingdings 2</vt:lpstr>
      <vt:lpstr>Tema di Office</vt:lpstr>
      <vt:lpstr>Presentazione standard di PowerPoint</vt:lpstr>
      <vt:lpstr>Relazione sul funzionamento complessivo del sistema di valutazione, trasparenza e integrità dei controlli interni ____ (inserire anno)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Biagio Caino</dc:creator>
  <cp:lastModifiedBy>Biagio Caino</cp:lastModifiedBy>
  <cp:revision>106</cp:revision>
  <cp:lastPrinted>2021-02-09T12:28:55Z</cp:lastPrinted>
  <dcterms:created xsi:type="dcterms:W3CDTF">2021-02-04T17:45:12Z</dcterms:created>
  <dcterms:modified xsi:type="dcterms:W3CDTF">2021-03-11T15:52:59Z</dcterms:modified>
</cp:coreProperties>
</file>