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embedTrueTypeFonts="1" saveSubsetFonts="1" autoCompressPictures="0">
  <p:sldMasterIdLst>
    <p:sldMasterId id="2147483662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94" r:id="rId8"/>
    <p:sldId id="265" r:id="rId9"/>
    <p:sldId id="264" r:id="rId10"/>
    <p:sldId id="266" r:id="rId11"/>
    <p:sldId id="29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6" r:id="rId39"/>
  </p:sldIdLst>
  <p:sldSz cx="9144000" cy="6858000" type="screen4x3"/>
  <p:notesSz cx="6858000" cy="9144000"/>
  <p:embeddedFontLst>
    <p:embeddedFont>
      <p:font typeface="Open Sans" panose="020B0606030504020204" pitchFamily="34" charset="0"/>
      <p:regular r:id="rId41"/>
      <p:bold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212">
          <p15:clr>
            <a:srgbClr val="A4A3A4"/>
          </p15:clr>
        </p15:guide>
        <p15:guide id="2" pos="2884">
          <p15:clr>
            <a:srgbClr val="A4A3A4"/>
          </p15:clr>
        </p15:guide>
        <p15:guide id="3" orient="horz" pos="55">
          <p15:clr>
            <a:srgbClr val="747775"/>
          </p15:clr>
        </p15:guide>
        <p15:guide id="4" orient="horz" pos="113">
          <p15:clr>
            <a:srgbClr val="747775"/>
          </p15:clr>
        </p15:guide>
        <p15:guide id="5" orient="horz" pos="316">
          <p15:clr>
            <a:srgbClr val="747775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51" d="100"/>
          <a:sy n="151" d="100"/>
        </p:scale>
        <p:origin x="2142" y="150"/>
      </p:cViewPr>
      <p:guideLst>
        <p:guide orient="horz" pos="1212"/>
        <p:guide pos="2884"/>
        <p:guide orient="horz" pos="55"/>
        <p:guide orient="horz" pos="113"/>
        <p:guide orient="horz" pos="31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e6a1e32a7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g2e6a1e32a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e23a84ebef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2e23a84ebef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e753110efa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g2e753110efa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eff658c80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g2eff658c80b_0_4:notes"/>
          <p:cNvSpPr txBox="1">
            <a:spLocks noGrp="1"/>
          </p:cNvSpPr>
          <p:nvPr>
            <p:ph type="body" idx="1"/>
          </p:nvPr>
        </p:nvSpPr>
        <p:spPr>
          <a:xfrm>
            <a:off x="685802" y="434340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7a4a476c96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g37a4a476c96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>
          <a:extLst>
            <a:ext uri="{FF2B5EF4-FFF2-40B4-BE49-F238E27FC236}">
              <a16:creationId xmlns:a16="http://schemas.microsoft.com/office/drawing/2014/main" id="{D6168953-D59C-DCBD-A7F4-CC7C0F8E6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7cf8b81707_5_0:notes">
            <a:extLst>
              <a:ext uri="{FF2B5EF4-FFF2-40B4-BE49-F238E27FC236}">
                <a16:creationId xmlns:a16="http://schemas.microsoft.com/office/drawing/2014/main" id="{C7537DE0-2C8D-8FA2-7F4B-05C8022E85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7cf8b81707_5_0:notes">
            <a:extLst>
              <a:ext uri="{FF2B5EF4-FFF2-40B4-BE49-F238E27FC236}">
                <a16:creationId xmlns:a16="http://schemas.microsoft.com/office/drawing/2014/main" id="{9AE5B921-C995-5C44-E4EC-9D476B94C7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g37cf8b81707_5_0:notes">
            <a:extLst>
              <a:ext uri="{FF2B5EF4-FFF2-40B4-BE49-F238E27FC236}">
                <a16:creationId xmlns:a16="http://schemas.microsoft.com/office/drawing/2014/main" id="{0A4E0362-60EE-EF9E-306F-DAA52B115A6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67513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e6a1e32a72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g2e6a1e32a72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ee174463fb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g2ee174463fb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2ccacfbba2_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2ccacfbba2_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g32ccacfbba2_3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9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5681FFA8-57D9-41AA-5CD9-38303B1D9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2ccacfbba2_3_10:notes">
            <a:extLst>
              <a:ext uri="{FF2B5EF4-FFF2-40B4-BE49-F238E27FC236}">
                <a16:creationId xmlns:a16="http://schemas.microsoft.com/office/drawing/2014/main" id="{D6B36BFF-E221-B739-E837-B96DB00925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2ccacfbba2_3_10:notes">
            <a:extLst>
              <a:ext uri="{FF2B5EF4-FFF2-40B4-BE49-F238E27FC236}">
                <a16:creationId xmlns:a16="http://schemas.microsoft.com/office/drawing/2014/main" id="{398BD071-5AFA-2BE8-EC3F-BDC719EFA8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g32ccacfbba2_3_10:notes">
            <a:extLst>
              <a:ext uri="{FF2B5EF4-FFF2-40B4-BE49-F238E27FC236}">
                <a16:creationId xmlns:a16="http://schemas.microsoft.com/office/drawing/2014/main" id="{7DF79500-3F52-4E04-10BE-266388C2B3F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45711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eb0c90f1dc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3" name="Google Shape;263;g2eb0c90f1dc_0_40:notes"/>
          <p:cNvSpPr txBox="1">
            <a:spLocks noGrp="1"/>
          </p:cNvSpPr>
          <p:nvPr>
            <p:ph type="body" idx="1"/>
          </p:nvPr>
        </p:nvSpPr>
        <p:spPr>
          <a:xfrm>
            <a:off x="685802" y="434340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ec2dccad66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2ec2dccad66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g2ec2dccad66_0_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12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ec2dccad66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ec2dccad66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g2ec2dccad66_0_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13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edd4f9a07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2edd4f9a07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g2edd4f9a074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14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eff658c80b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2eff658c80b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g2eff658c80b_0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15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eb0c90f1dc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6" name="Google Shape;306;g2eb0c90f1dc_0_46:notes"/>
          <p:cNvSpPr txBox="1">
            <a:spLocks noGrp="1"/>
          </p:cNvSpPr>
          <p:nvPr>
            <p:ph type="body" idx="1"/>
          </p:nvPr>
        </p:nvSpPr>
        <p:spPr>
          <a:xfrm>
            <a:off x="685802" y="434340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eb0c90f1dc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g2eb0c90f1dc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eb0c90f1dc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g2eb0c90f1dc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2e23a84ebef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7" name="Google Shape;337;g2e23a84ebef_0_23:notes"/>
          <p:cNvSpPr txBox="1">
            <a:spLocks noGrp="1"/>
          </p:cNvSpPr>
          <p:nvPr>
            <p:ph type="body" idx="1"/>
          </p:nvPr>
        </p:nvSpPr>
        <p:spPr>
          <a:xfrm>
            <a:off x="685802" y="434340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e6c9e6cd04_1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g2e6c9e6cd04_1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2e23a84ebef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g2e23a84ebef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2e23a84ebef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8" name="Google Shape;368;g2e23a84ebef_0_75:notes"/>
          <p:cNvSpPr txBox="1">
            <a:spLocks noGrp="1"/>
          </p:cNvSpPr>
          <p:nvPr>
            <p:ph type="body" idx="1"/>
          </p:nvPr>
        </p:nvSpPr>
        <p:spPr>
          <a:xfrm>
            <a:off x="685802" y="434340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2eac86aef7b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g2eac86aef7b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2eac86aef7b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g2eac86aef7b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2e23a84ebef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g2e23a84ebef_0_167:notes"/>
          <p:cNvSpPr txBox="1">
            <a:spLocks noGrp="1"/>
          </p:cNvSpPr>
          <p:nvPr>
            <p:ph type="body" idx="1"/>
          </p:nvPr>
        </p:nvSpPr>
        <p:spPr>
          <a:xfrm>
            <a:off x="685802" y="434340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2e6c9e6cd04_11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g2e6c9e6cd04_11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2e23a84ebef_0_2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g2e23a84ebef_0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2e23a84ebef_0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g2e23a84ebef_0_233:notes"/>
          <p:cNvSpPr txBox="1">
            <a:spLocks noGrp="1"/>
          </p:cNvSpPr>
          <p:nvPr>
            <p:ph type="body" idx="1"/>
          </p:nvPr>
        </p:nvSpPr>
        <p:spPr>
          <a:xfrm>
            <a:off x="685802" y="434340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2e6c9e6cd04_11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g2e6c9e6cd04_11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2e23a84ebef_0_2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g2e23a84ebef_0_2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2e23a84ebef_0_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1" name="Google Shape;461;g2e23a84ebef_0_319:notes"/>
          <p:cNvSpPr txBox="1">
            <a:spLocks noGrp="1"/>
          </p:cNvSpPr>
          <p:nvPr>
            <p:ph type="body" idx="1"/>
          </p:nvPr>
        </p:nvSpPr>
        <p:spPr>
          <a:xfrm>
            <a:off x="685802" y="434340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2e6c9e6cd04_11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g2e6c9e6cd04_11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2e23a84ebef_0_3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g2e23a84ebef_0_3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2ee174463f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g2ee174463f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2ee174463fb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g2ee174463f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2e23a84ebef_0_3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g2e23a84ebef_0_3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2ea51d73684_0_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g2ea51d73684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o">
  <p:cSld name="Vuoto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pertina 2">
  <p:cSld name="Copertina 2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4" descr="001.png"/>
          <p:cNvPicPr preferRelativeResize="0"/>
          <p:nvPr/>
        </p:nvPicPr>
        <p:blipFill rotWithShape="1">
          <a:blip r:embed="rId2">
            <a:alphaModFix/>
          </a:blip>
          <a:srcRect t="19824" r="2038" b="30335"/>
          <a:stretch/>
        </p:blipFill>
        <p:spPr>
          <a:xfrm>
            <a:off x="0" y="-71120"/>
            <a:ext cx="9144000" cy="348914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" name="Google Shape;21;p4"/>
          <p:cNvCxnSpPr/>
          <p:nvPr/>
        </p:nvCxnSpPr>
        <p:spPr>
          <a:xfrm>
            <a:off x="0" y="3418023"/>
            <a:ext cx="9144000" cy="0"/>
          </a:xfrm>
          <a:prstGeom prst="straightConnector1">
            <a:avLst/>
          </a:prstGeom>
          <a:noFill/>
          <a:ln w="76200" cap="flat" cmpd="sng">
            <a:solidFill>
              <a:srgbClr val="82BC2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22;p4"/>
          <p:cNvSpPr/>
          <p:nvPr/>
        </p:nvSpPr>
        <p:spPr>
          <a:xfrm>
            <a:off x="-3304245" y="-887988"/>
            <a:ext cx="10693697" cy="10693697"/>
          </a:xfrm>
          <a:prstGeom prst="ellipse">
            <a:avLst/>
          </a:prstGeom>
          <a:noFill/>
          <a:ln w="76200" cap="flat" cmpd="sng">
            <a:solidFill>
              <a:srgbClr val="82BC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" name="Google Shape;23;p4"/>
          <p:cNvGrpSpPr/>
          <p:nvPr/>
        </p:nvGrpSpPr>
        <p:grpSpPr>
          <a:xfrm>
            <a:off x="7389452" y="-1400239"/>
            <a:ext cx="2831243" cy="2831243"/>
            <a:chOff x="7389452" y="-1400239"/>
            <a:chExt cx="2831243" cy="2831243"/>
          </a:xfrm>
        </p:grpSpPr>
        <p:sp>
          <p:nvSpPr>
            <p:cNvPr id="24" name="Google Shape;24;p4"/>
            <p:cNvSpPr/>
            <p:nvPr/>
          </p:nvSpPr>
          <p:spPr>
            <a:xfrm>
              <a:off x="7389452" y="-1400239"/>
              <a:ext cx="2831243" cy="2831243"/>
            </a:xfrm>
            <a:prstGeom prst="ellipse">
              <a:avLst/>
            </a:prstGeom>
            <a:solidFill>
              <a:srgbClr val="82BC2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5" name="Google Shape;25;p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852838" y="236151"/>
              <a:ext cx="1080000" cy="6487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1101725" y="3828995"/>
            <a:ext cx="5770563" cy="91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82BC00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82BC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2"/>
          </p:nvPr>
        </p:nvSpPr>
        <p:spPr>
          <a:xfrm>
            <a:off x="1101725" y="4923038"/>
            <a:ext cx="5770563" cy="412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2BC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2BC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3"/>
          </p:nvPr>
        </p:nvSpPr>
        <p:spPr>
          <a:xfrm>
            <a:off x="1101725" y="5548133"/>
            <a:ext cx="4922838" cy="304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B677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7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4"/>
          </p:nvPr>
        </p:nvSpPr>
        <p:spPr>
          <a:xfrm>
            <a:off x="1101725" y="5871627"/>
            <a:ext cx="4922838" cy="347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B677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7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pertina 3">
  <p:cSld name="Copertina 3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5" descr="001.png"/>
          <p:cNvPicPr preferRelativeResize="0"/>
          <p:nvPr/>
        </p:nvPicPr>
        <p:blipFill rotWithShape="1">
          <a:blip r:embed="rId2">
            <a:alphaModFix/>
          </a:blip>
          <a:srcRect t="19824" r="2038" b="30335"/>
          <a:stretch/>
        </p:blipFill>
        <p:spPr>
          <a:xfrm>
            <a:off x="0" y="-71120"/>
            <a:ext cx="9144000" cy="348914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" name="Google Shape;32;p5"/>
          <p:cNvCxnSpPr/>
          <p:nvPr/>
        </p:nvCxnSpPr>
        <p:spPr>
          <a:xfrm>
            <a:off x="0" y="3418023"/>
            <a:ext cx="9144000" cy="0"/>
          </a:xfrm>
          <a:prstGeom prst="straightConnector1">
            <a:avLst/>
          </a:prstGeom>
          <a:noFill/>
          <a:ln w="76200" cap="flat" cmpd="sng">
            <a:solidFill>
              <a:srgbClr val="82BC2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" name="Google Shape;33;p5"/>
          <p:cNvSpPr/>
          <p:nvPr/>
        </p:nvSpPr>
        <p:spPr>
          <a:xfrm>
            <a:off x="-3304245" y="-887988"/>
            <a:ext cx="10693697" cy="10693697"/>
          </a:xfrm>
          <a:prstGeom prst="ellipse">
            <a:avLst/>
          </a:prstGeom>
          <a:noFill/>
          <a:ln w="76200" cap="flat" cmpd="sng">
            <a:solidFill>
              <a:srgbClr val="82BC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1101725" y="3828995"/>
            <a:ext cx="5770563" cy="91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82BC00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82BC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2"/>
          </p:nvPr>
        </p:nvSpPr>
        <p:spPr>
          <a:xfrm>
            <a:off x="1101725" y="4923038"/>
            <a:ext cx="5770563" cy="412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2BC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2BC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3"/>
          </p:nvPr>
        </p:nvSpPr>
        <p:spPr>
          <a:xfrm>
            <a:off x="1101725" y="5548133"/>
            <a:ext cx="4922838" cy="304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B677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7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4"/>
          </p:nvPr>
        </p:nvSpPr>
        <p:spPr>
          <a:xfrm>
            <a:off x="1101725" y="5871627"/>
            <a:ext cx="4922838" cy="347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B677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7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38" name="Google Shape;38;p5"/>
          <p:cNvGrpSpPr/>
          <p:nvPr/>
        </p:nvGrpSpPr>
        <p:grpSpPr>
          <a:xfrm>
            <a:off x="7389452" y="-1400239"/>
            <a:ext cx="2831243" cy="2831243"/>
            <a:chOff x="7389452" y="-1403293"/>
            <a:chExt cx="2831243" cy="2831243"/>
          </a:xfrm>
        </p:grpSpPr>
        <p:sp>
          <p:nvSpPr>
            <p:cNvPr id="39" name="Google Shape;39;p5"/>
            <p:cNvSpPr/>
            <p:nvPr/>
          </p:nvSpPr>
          <p:spPr>
            <a:xfrm>
              <a:off x="7389452" y="-1403293"/>
              <a:ext cx="2831243" cy="283124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0" name="Google Shape;40;p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863786" y="238407"/>
              <a:ext cx="1081399" cy="77831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interna 1">
  <p:cSld name="Slide interna 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6"/>
          <p:cNvGrpSpPr/>
          <p:nvPr/>
        </p:nvGrpSpPr>
        <p:grpSpPr>
          <a:xfrm>
            <a:off x="-766333" y="665520"/>
            <a:ext cx="1815196" cy="306183"/>
            <a:chOff x="-2119409" y="2289984"/>
            <a:chExt cx="3168272" cy="534416"/>
          </a:xfrm>
        </p:grpSpPr>
        <p:cxnSp>
          <p:nvCxnSpPr>
            <p:cNvPr id="43" name="Google Shape;43;p6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4" name="Google Shape;44;p6"/>
            <p:cNvSpPr/>
            <p:nvPr/>
          </p:nvSpPr>
          <p:spPr>
            <a:xfrm>
              <a:off x="514447" y="2289984"/>
              <a:ext cx="534416" cy="534416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6"/>
            <p:cNvSpPr/>
            <p:nvPr/>
          </p:nvSpPr>
          <p:spPr>
            <a:xfrm>
              <a:off x="699640" y="2475177"/>
              <a:ext cx="164029" cy="164029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" name="Google Shape;46;p6"/>
          <p:cNvSpPr txBox="1">
            <a:spLocks noGrp="1"/>
          </p:cNvSpPr>
          <p:nvPr>
            <p:ph type="body" idx="1"/>
          </p:nvPr>
        </p:nvSpPr>
        <p:spPr>
          <a:xfrm>
            <a:off x="1122130" y="573320"/>
            <a:ext cx="4195763" cy="398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24509A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24509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2"/>
          </p:nvPr>
        </p:nvSpPr>
        <p:spPr>
          <a:xfrm>
            <a:off x="1122130" y="989135"/>
            <a:ext cx="4184817" cy="317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B677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7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8" name="Google Shape;48;p6" descr="angoli-bianchi-bordino.eps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14930" y="0"/>
            <a:ext cx="10414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6"/>
          <p:cNvPicPr preferRelativeResize="0"/>
          <p:nvPr/>
        </p:nvPicPr>
        <p:blipFill rotWithShape="1">
          <a:blip r:embed="rId3">
            <a:alphaModFix/>
          </a:blip>
          <a:srcRect b="13967"/>
          <a:stretch/>
        </p:blipFill>
        <p:spPr>
          <a:xfrm>
            <a:off x="8331970" y="138479"/>
            <a:ext cx="718352" cy="443905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6"/>
          <p:cNvSpPr txBox="1"/>
          <p:nvPr/>
        </p:nvSpPr>
        <p:spPr>
          <a:xfrm>
            <a:off x="8753371" y="6523348"/>
            <a:ext cx="3801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A2"/>
              </a:buClr>
              <a:buSzPts val="900"/>
              <a:buFont typeface="Arial"/>
              <a:buNone/>
            </a:pPr>
            <a:fld id="{00000000-1234-1234-1234-123412341234}" type="slidenum">
              <a:rPr lang="it-IT" sz="900" b="0">
                <a:solidFill>
                  <a:srgbClr val="0031A2"/>
                </a:solidFill>
                <a:latin typeface="Arial"/>
                <a:ea typeface="Arial"/>
                <a:cs typeface="Arial"/>
                <a:sym typeface="Arial"/>
              </a:rPr>
              <a:t>‹N›</a:t>
            </a:fld>
            <a:endParaRPr sz="900" b="0">
              <a:solidFill>
                <a:srgbClr val="0031A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6"/>
          <p:cNvSpPr txBox="1">
            <a:spLocks noGrp="1"/>
          </p:cNvSpPr>
          <p:nvPr>
            <p:ph type="body" idx="3"/>
          </p:nvPr>
        </p:nvSpPr>
        <p:spPr>
          <a:xfrm>
            <a:off x="468000" y="1632130"/>
            <a:ext cx="8229600" cy="458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1875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875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875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875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875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interna 2">
  <p:cSld name="Slide interna 2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oogle Shape;53;p7"/>
          <p:cNvGrpSpPr/>
          <p:nvPr/>
        </p:nvGrpSpPr>
        <p:grpSpPr>
          <a:xfrm>
            <a:off x="-766333" y="665520"/>
            <a:ext cx="1815196" cy="306183"/>
            <a:chOff x="-2119409" y="2289984"/>
            <a:chExt cx="3168272" cy="534416"/>
          </a:xfrm>
        </p:grpSpPr>
        <p:cxnSp>
          <p:nvCxnSpPr>
            <p:cNvPr id="54" name="Google Shape;54;p7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55" name="Google Shape;55;p7"/>
            <p:cNvSpPr/>
            <p:nvPr/>
          </p:nvSpPr>
          <p:spPr>
            <a:xfrm>
              <a:off x="514447" y="2289984"/>
              <a:ext cx="534416" cy="534416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7"/>
            <p:cNvSpPr/>
            <p:nvPr/>
          </p:nvSpPr>
          <p:spPr>
            <a:xfrm>
              <a:off x="699640" y="2475177"/>
              <a:ext cx="164029" cy="164029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" name="Google Shape;57;p7"/>
          <p:cNvSpPr txBox="1">
            <a:spLocks noGrp="1"/>
          </p:cNvSpPr>
          <p:nvPr>
            <p:ph type="body" idx="1"/>
          </p:nvPr>
        </p:nvSpPr>
        <p:spPr>
          <a:xfrm>
            <a:off x="1122130" y="573320"/>
            <a:ext cx="4195763" cy="398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24509A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24509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body" idx="2"/>
          </p:nvPr>
        </p:nvSpPr>
        <p:spPr>
          <a:xfrm>
            <a:off x="1122130" y="989135"/>
            <a:ext cx="4184817" cy="317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B677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7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59" name="Google Shape;59;p7" descr="angoli-bianchi-bordino.eps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14930" y="0"/>
            <a:ext cx="10414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7"/>
          <p:cNvPicPr preferRelativeResize="0"/>
          <p:nvPr/>
        </p:nvPicPr>
        <p:blipFill rotWithShape="1">
          <a:blip r:embed="rId3">
            <a:alphaModFix/>
          </a:blip>
          <a:srcRect b="13967"/>
          <a:stretch/>
        </p:blipFill>
        <p:spPr>
          <a:xfrm>
            <a:off x="8331970" y="138479"/>
            <a:ext cx="718352" cy="44390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7"/>
          <p:cNvSpPr txBox="1"/>
          <p:nvPr/>
        </p:nvSpPr>
        <p:spPr>
          <a:xfrm>
            <a:off x="8753371" y="6523348"/>
            <a:ext cx="3801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A2"/>
              </a:buClr>
              <a:buSzPts val="900"/>
              <a:buFont typeface="Arial"/>
              <a:buNone/>
            </a:pPr>
            <a:fld id="{00000000-1234-1234-1234-123412341234}" type="slidenum">
              <a:rPr lang="it-IT" sz="900" b="0">
                <a:solidFill>
                  <a:srgbClr val="0031A2"/>
                </a:solidFill>
                <a:latin typeface="Arial"/>
                <a:ea typeface="Arial"/>
                <a:cs typeface="Arial"/>
                <a:sym typeface="Arial"/>
              </a:rPr>
              <a:t>‹N›</a:t>
            </a:fld>
            <a:endParaRPr sz="900" b="0">
              <a:solidFill>
                <a:srgbClr val="0031A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7"/>
          <p:cNvSpPr txBox="1">
            <a:spLocks noGrp="1"/>
          </p:cNvSpPr>
          <p:nvPr>
            <p:ph type="body" idx="3"/>
          </p:nvPr>
        </p:nvSpPr>
        <p:spPr>
          <a:xfrm>
            <a:off x="4648200" y="1692000"/>
            <a:ext cx="4038600" cy="4553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7"/>
          <p:cNvSpPr txBox="1">
            <a:spLocks noGrp="1"/>
          </p:cNvSpPr>
          <p:nvPr>
            <p:ph type="body" idx="4"/>
          </p:nvPr>
        </p:nvSpPr>
        <p:spPr>
          <a:xfrm>
            <a:off x="468000" y="1692000"/>
            <a:ext cx="4038600" cy="4553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titolo capitolo 1">
  <p:cSld name="Slide titolo capitolo 1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8" descr="architecture-buildings-city-373965.jpg"/>
          <p:cNvPicPr preferRelativeResize="0"/>
          <p:nvPr/>
        </p:nvPicPr>
        <p:blipFill rotWithShape="1">
          <a:blip r:embed="rId2">
            <a:alphaModFix/>
          </a:blip>
          <a:srcRect l="2924" r="8147"/>
          <a:stretch/>
        </p:blipFill>
        <p:spPr>
          <a:xfrm>
            <a:off x="0" y="3052"/>
            <a:ext cx="9144000" cy="6854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8" descr="angoli-bianchi-bordino.ep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14930" y="0"/>
            <a:ext cx="10414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8"/>
          <p:cNvPicPr preferRelativeResize="0"/>
          <p:nvPr/>
        </p:nvPicPr>
        <p:blipFill rotWithShape="1">
          <a:blip r:embed="rId4">
            <a:alphaModFix/>
          </a:blip>
          <a:srcRect b="13967"/>
          <a:stretch/>
        </p:blipFill>
        <p:spPr>
          <a:xfrm>
            <a:off x="8331970" y="138479"/>
            <a:ext cx="718352" cy="44390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8"/>
          <p:cNvSpPr txBox="1"/>
          <p:nvPr/>
        </p:nvSpPr>
        <p:spPr>
          <a:xfrm>
            <a:off x="8753371" y="6523348"/>
            <a:ext cx="3801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A2"/>
              </a:buClr>
              <a:buSzPts val="900"/>
              <a:buFont typeface="Arial"/>
              <a:buNone/>
            </a:pPr>
            <a:fld id="{00000000-1234-1234-1234-123412341234}" type="slidenum">
              <a:rPr lang="it-IT" sz="900" b="0">
                <a:solidFill>
                  <a:srgbClr val="0031A2"/>
                </a:solidFill>
                <a:latin typeface="Arial"/>
                <a:ea typeface="Arial"/>
                <a:cs typeface="Arial"/>
                <a:sym typeface="Arial"/>
              </a:rPr>
              <a:t>‹N›</a:t>
            </a:fld>
            <a:endParaRPr sz="900" b="0">
              <a:solidFill>
                <a:srgbClr val="0031A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8"/>
          <p:cNvSpPr txBox="1">
            <a:spLocks noGrp="1"/>
          </p:cNvSpPr>
          <p:nvPr>
            <p:ph type="body" idx="1"/>
          </p:nvPr>
        </p:nvSpPr>
        <p:spPr>
          <a:xfrm>
            <a:off x="-522940" y="3036146"/>
            <a:ext cx="5602941" cy="490395"/>
          </a:xfrm>
          <a:prstGeom prst="rect">
            <a:avLst/>
          </a:prstGeom>
          <a:solidFill>
            <a:srgbClr val="82B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8"/>
          <p:cNvSpPr txBox="1">
            <a:spLocks noGrp="1"/>
          </p:cNvSpPr>
          <p:nvPr>
            <p:ph type="body" idx="2"/>
          </p:nvPr>
        </p:nvSpPr>
        <p:spPr>
          <a:xfrm>
            <a:off x="-522940" y="2014129"/>
            <a:ext cx="7257116" cy="854577"/>
          </a:xfrm>
          <a:prstGeom prst="rect">
            <a:avLst/>
          </a:prstGeom>
          <a:solidFill>
            <a:srgbClr val="82B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0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titolo capitolo 2">
  <p:cSld name="Slide titolo capitolo 2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 descr="architecture-buildings-city-373965.jpg"/>
          <p:cNvPicPr preferRelativeResize="0"/>
          <p:nvPr/>
        </p:nvPicPr>
        <p:blipFill rotWithShape="1">
          <a:blip r:embed="rId2">
            <a:alphaModFix/>
          </a:blip>
          <a:srcRect l="2924" r="8147"/>
          <a:stretch/>
        </p:blipFill>
        <p:spPr>
          <a:xfrm>
            <a:off x="0" y="3052"/>
            <a:ext cx="9144000" cy="6854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9" descr="angoli-bianchi-bordino.ep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14930" y="0"/>
            <a:ext cx="10414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9"/>
          <p:cNvPicPr preferRelativeResize="0"/>
          <p:nvPr/>
        </p:nvPicPr>
        <p:blipFill rotWithShape="1">
          <a:blip r:embed="rId4">
            <a:alphaModFix/>
          </a:blip>
          <a:srcRect b="13967"/>
          <a:stretch/>
        </p:blipFill>
        <p:spPr>
          <a:xfrm>
            <a:off x="8331970" y="138479"/>
            <a:ext cx="718352" cy="44390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9"/>
          <p:cNvSpPr txBox="1"/>
          <p:nvPr/>
        </p:nvSpPr>
        <p:spPr>
          <a:xfrm>
            <a:off x="8753371" y="6523348"/>
            <a:ext cx="3801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A2"/>
              </a:buClr>
              <a:buSzPts val="900"/>
              <a:buFont typeface="Arial"/>
              <a:buNone/>
            </a:pPr>
            <a:fld id="{00000000-1234-1234-1234-123412341234}" type="slidenum">
              <a:rPr lang="it-IT" sz="900" b="0">
                <a:solidFill>
                  <a:srgbClr val="0031A2"/>
                </a:solidFill>
                <a:latin typeface="Arial"/>
                <a:ea typeface="Arial"/>
                <a:cs typeface="Arial"/>
                <a:sym typeface="Arial"/>
              </a:rPr>
              <a:t>‹N›</a:t>
            </a:fld>
            <a:endParaRPr sz="900" b="0">
              <a:solidFill>
                <a:srgbClr val="0031A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9"/>
          <p:cNvSpPr/>
          <p:nvPr/>
        </p:nvSpPr>
        <p:spPr>
          <a:xfrm>
            <a:off x="-1505834" y="3394582"/>
            <a:ext cx="2517825" cy="1062126"/>
          </a:xfrm>
          <a:prstGeom prst="rect">
            <a:avLst/>
          </a:prstGeom>
          <a:solidFill>
            <a:srgbClr val="82BC00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9"/>
          <p:cNvSpPr/>
          <p:nvPr/>
        </p:nvSpPr>
        <p:spPr>
          <a:xfrm>
            <a:off x="1011991" y="3394582"/>
            <a:ext cx="9141087" cy="106212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9"/>
          <p:cNvSpPr txBox="1">
            <a:spLocks noGrp="1"/>
          </p:cNvSpPr>
          <p:nvPr>
            <p:ph type="body" idx="1"/>
          </p:nvPr>
        </p:nvSpPr>
        <p:spPr>
          <a:xfrm>
            <a:off x="1459468" y="3506469"/>
            <a:ext cx="6997238" cy="76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BC00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82BC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ingraziamenti 1">
  <p:cSld name="Ringraziamenti 1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0" descr="D:\INFOCAMERE\lavoro\presentaz. Unioncamere - Andrea Pappaianni_20-11-2015_DAFAREEEEEEEEEEEEEEEEEEE_ENTRO IL 3 DICEMBRE\babyhand.jpg"/>
          <p:cNvPicPr preferRelativeResize="0"/>
          <p:nvPr/>
        </p:nvPicPr>
        <p:blipFill rotWithShape="1">
          <a:blip r:embed="rId2">
            <a:alphaModFix/>
          </a:blip>
          <a:srcRect l="17080" t="31180" r="20836" b="13243"/>
          <a:stretch/>
        </p:blipFill>
        <p:spPr>
          <a:xfrm>
            <a:off x="0" y="1"/>
            <a:ext cx="9144001" cy="485353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0"/>
          <p:cNvSpPr/>
          <p:nvPr/>
        </p:nvSpPr>
        <p:spPr>
          <a:xfrm>
            <a:off x="0" y="-22604"/>
            <a:ext cx="9144000" cy="4876135"/>
          </a:xfrm>
          <a:prstGeom prst="rect">
            <a:avLst/>
          </a:prstGeom>
          <a:solidFill>
            <a:srgbClr val="82BC2E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" name="Google Shape;82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74950" y="1332364"/>
            <a:ext cx="3594100" cy="2159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3" name="Google Shape;83;p10"/>
          <p:cNvGrpSpPr/>
          <p:nvPr/>
        </p:nvGrpSpPr>
        <p:grpSpPr>
          <a:xfrm>
            <a:off x="6279889" y="5793946"/>
            <a:ext cx="2326447" cy="863999"/>
            <a:chOff x="5867916" y="5037578"/>
            <a:chExt cx="2785475" cy="1034474"/>
          </a:xfrm>
        </p:grpSpPr>
        <p:pic>
          <p:nvPicPr>
            <p:cNvPr id="84" name="Google Shape;84;p1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491687" y="5324416"/>
              <a:ext cx="434189" cy="4341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1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9604" y="5383374"/>
              <a:ext cx="334503" cy="3345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10" descr="d:\Desktop\Twitter_logo_blue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867916" y="5383374"/>
              <a:ext cx="411451" cy="3345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Google Shape;87;p10" descr="D:\Desktop\index3.pn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7618917" y="5037578"/>
              <a:ext cx="1034474" cy="10344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8" name="Google Shape;88;p10"/>
          <p:cNvSpPr txBox="1">
            <a:spLocks noGrp="1"/>
          </p:cNvSpPr>
          <p:nvPr>
            <p:ph type="body" idx="1"/>
          </p:nvPr>
        </p:nvSpPr>
        <p:spPr>
          <a:xfrm>
            <a:off x="938213" y="5148495"/>
            <a:ext cx="4811712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60"/>
              </a:spcBef>
              <a:spcAft>
                <a:spcPts val="0"/>
              </a:spcAft>
              <a:buClr>
                <a:srgbClr val="82BC2E"/>
              </a:buClr>
              <a:buSzPts val="3300"/>
              <a:buFont typeface="Arial"/>
              <a:buNone/>
              <a:defRPr sz="3300" b="1" i="0" u="none" strike="noStrike" cap="none">
                <a:solidFill>
                  <a:srgbClr val="82BC2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10"/>
          <p:cNvSpPr txBox="1">
            <a:spLocks noGrp="1"/>
          </p:cNvSpPr>
          <p:nvPr>
            <p:ph type="body" idx="2"/>
          </p:nvPr>
        </p:nvSpPr>
        <p:spPr>
          <a:xfrm>
            <a:off x="941383" y="5782606"/>
            <a:ext cx="3843337" cy="300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5B677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5B67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0"/>
          <p:cNvSpPr txBox="1">
            <a:spLocks noGrp="1"/>
          </p:cNvSpPr>
          <p:nvPr>
            <p:ph type="body" idx="3"/>
          </p:nvPr>
        </p:nvSpPr>
        <p:spPr>
          <a:xfrm>
            <a:off x="938213" y="6082447"/>
            <a:ext cx="3846507" cy="313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ingraziamenti 2">
  <p:cSld name="Ringraziamenti 2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1" descr="001.png"/>
          <p:cNvPicPr preferRelativeResize="0"/>
          <p:nvPr/>
        </p:nvPicPr>
        <p:blipFill rotWithShape="1">
          <a:blip r:embed="rId2">
            <a:alphaModFix/>
          </a:blip>
          <a:srcRect t="19824" r="2038" b="30335"/>
          <a:stretch/>
        </p:blipFill>
        <p:spPr>
          <a:xfrm>
            <a:off x="0" y="-71120"/>
            <a:ext cx="9144000" cy="348914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" name="Google Shape;93;p11"/>
          <p:cNvCxnSpPr/>
          <p:nvPr/>
        </p:nvCxnSpPr>
        <p:spPr>
          <a:xfrm>
            <a:off x="0" y="3418023"/>
            <a:ext cx="9144000" cy="0"/>
          </a:xfrm>
          <a:prstGeom prst="straightConnector1">
            <a:avLst/>
          </a:prstGeom>
          <a:noFill/>
          <a:ln w="76200" cap="flat" cmpd="sng">
            <a:solidFill>
              <a:srgbClr val="82BC2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4" name="Google Shape;94;p11"/>
          <p:cNvSpPr/>
          <p:nvPr/>
        </p:nvSpPr>
        <p:spPr>
          <a:xfrm>
            <a:off x="587983" y="-1583621"/>
            <a:ext cx="12031857" cy="12031857"/>
          </a:xfrm>
          <a:prstGeom prst="ellipse">
            <a:avLst/>
          </a:prstGeom>
          <a:noFill/>
          <a:ln w="76200" cap="flat" cmpd="sng">
            <a:solidFill>
              <a:srgbClr val="82BC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1"/>
          <p:cNvSpPr/>
          <p:nvPr/>
        </p:nvSpPr>
        <p:spPr>
          <a:xfrm>
            <a:off x="7389452" y="-1400239"/>
            <a:ext cx="2831243" cy="2831243"/>
          </a:xfrm>
          <a:prstGeom prst="ellipse">
            <a:avLst/>
          </a:prstGeom>
          <a:solidFill>
            <a:srgbClr val="82BC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" name="Google Shape;96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52838" y="236151"/>
            <a:ext cx="1080000" cy="6487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7" name="Google Shape;97;p11"/>
          <p:cNvGrpSpPr/>
          <p:nvPr/>
        </p:nvGrpSpPr>
        <p:grpSpPr>
          <a:xfrm>
            <a:off x="6279889" y="5625730"/>
            <a:ext cx="2326447" cy="863999"/>
            <a:chOff x="5867916" y="5037578"/>
            <a:chExt cx="2785475" cy="1034474"/>
          </a:xfrm>
        </p:grpSpPr>
        <p:pic>
          <p:nvPicPr>
            <p:cNvPr id="98" name="Google Shape;98;p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491687" y="5324416"/>
              <a:ext cx="434189" cy="4341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" name="Google Shape;99;p1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9604" y="5383374"/>
              <a:ext cx="334503" cy="3345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1" descr="d:\Desktop\Twitter_logo_blue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867916" y="5383374"/>
              <a:ext cx="411451" cy="3345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" name="Google Shape;101;p11" descr="D:\Desktop\index3.pn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7618917" y="5037578"/>
              <a:ext cx="1034474" cy="10344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2" name="Google Shape;102;p11"/>
          <p:cNvSpPr txBox="1">
            <a:spLocks noGrp="1"/>
          </p:cNvSpPr>
          <p:nvPr>
            <p:ph type="body" idx="1"/>
          </p:nvPr>
        </p:nvSpPr>
        <p:spPr>
          <a:xfrm>
            <a:off x="1107393" y="3925020"/>
            <a:ext cx="591185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2BC2E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82BC2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" name="Google Shape;103;p11"/>
          <p:cNvSpPr txBox="1">
            <a:spLocks noGrp="1"/>
          </p:cNvSpPr>
          <p:nvPr>
            <p:ph type="body" idx="2"/>
          </p:nvPr>
        </p:nvSpPr>
        <p:spPr>
          <a:xfrm>
            <a:off x="1141413" y="4719776"/>
            <a:ext cx="5138737" cy="328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5B677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B67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Google Shape;104;p11"/>
          <p:cNvSpPr txBox="1">
            <a:spLocks noGrp="1"/>
          </p:cNvSpPr>
          <p:nvPr>
            <p:ph type="body" idx="3"/>
          </p:nvPr>
        </p:nvSpPr>
        <p:spPr>
          <a:xfrm>
            <a:off x="1141413" y="5076111"/>
            <a:ext cx="4529137" cy="362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5B677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B67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ingraziamenti 3">
  <p:cSld name="Ringraziamenti 3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2" descr="001.png"/>
          <p:cNvPicPr preferRelativeResize="0"/>
          <p:nvPr/>
        </p:nvPicPr>
        <p:blipFill rotWithShape="1">
          <a:blip r:embed="rId2">
            <a:alphaModFix/>
          </a:blip>
          <a:srcRect t="19824" r="2038" b="30335"/>
          <a:stretch/>
        </p:blipFill>
        <p:spPr>
          <a:xfrm>
            <a:off x="0" y="-71120"/>
            <a:ext cx="9144000" cy="348914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7" name="Google Shape;107;p12"/>
          <p:cNvCxnSpPr/>
          <p:nvPr/>
        </p:nvCxnSpPr>
        <p:spPr>
          <a:xfrm>
            <a:off x="0" y="3418023"/>
            <a:ext cx="9144000" cy="0"/>
          </a:xfrm>
          <a:prstGeom prst="straightConnector1">
            <a:avLst/>
          </a:prstGeom>
          <a:noFill/>
          <a:ln w="76200" cap="flat" cmpd="sng">
            <a:solidFill>
              <a:srgbClr val="82BC2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8" name="Google Shape;108;p12"/>
          <p:cNvSpPr/>
          <p:nvPr/>
        </p:nvSpPr>
        <p:spPr>
          <a:xfrm>
            <a:off x="587983" y="-1583621"/>
            <a:ext cx="12031857" cy="12031857"/>
          </a:xfrm>
          <a:prstGeom prst="ellipse">
            <a:avLst/>
          </a:prstGeom>
          <a:noFill/>
          <a:ln w="76200" cap="flat" cmpd="sng">
            <a:solidFill>
              <a:srgbClr val="82BC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" name="Google Shape;109;p12"/>
          <p:cNvGrpSpPr/>
          <p:nvPr/>
        </p:nvGrpSpPr>
        <p:grpSpPr>
          <a:xfrm>
            <a:off x="6279889" y="5625730"/>
            <a:ext cx="2326447" cy="863999"/>
            <a:chOff x="5867916" y="5037578"/>
            <a:chExt cx="2785475" cy="1034474"/>
          </a:xfrm>
        </p:grpSpPr>
        <p:pic>
          <p:nvPicPr>
            <p:cNvPr id="110" name="Google Shape;110;p1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491687" y="5324416"/>
              <a:ext cx="434189" cy="4341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" name="Google Shape;111;p1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169604" y="5383374"/>
              <a:ext cx="334503" cy="3345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" name="Google Shape;112;p12" descr="d:\Desktop\Twitter_logo_blu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867916" y="5383374"/>
              <a:ext cx="411451" cy="3345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12" descr="D:\Desktop\index3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618917" y="5037578"/>
              <a:ext cx="1034474" cy="10344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4" name="Google Shape;114;p12"/>
          <p:cNvSpPr txBox="1">
            <a:spLocks noGrp="1"/>
          </p:cNvSpPr>
          <p:nvPr>
            <p:ph type="body" idx="1"/>
          </p:nvPr>
        </p:nvSpPr>
        <p:spPr>
          <a:xfrm>
            <a:off x="1107393" y="3925020"/>
            <a:ext cx="591185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2BC2E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82BC2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5" name="Google Shape;115;p12"/>
          <p:cNvSpPr txBox="1">
            <a:spLocks noGrp="1"/>
          </p:cNvSpPr>
          <p:nvPr>
            <p:ph type="body" idx="2"/>
          </p:nvPr>
        </p:nvSpPr>
        <p:spPr>
          <a:xfrm>
            <a:off x="1141413" y="4719776"/>
            <a:ext cx="5138737" cy="328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5B677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B67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6" name="Google Shape;116;p12"/>
          <p:cNvSpPr txBox="1">
            <a:spLocks noGrp="1"/>
          </p:cNvSpPr>
          <p:nvPr>
            <p:ph type="body" idx="3"/>
          </p:nvPr>
        </p:nvSpPr>
        <p:spPr>
          <a:xfrm>
            <a:off x="1141413" y="5076111"/>
            <a:ext cx="4529137" cy="362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5B677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B67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4C59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117" name="Google Shape;117;p12"/>
          <p:cNvGrpSpPr/>
          <p:nvPr/>
        </p:nvGrpSpPr>
        <p:grpSpPr>
          <a:xfrm>
            <a:off x="7389452" y="-1400239"/>
            <a:ext cx="2831243" cy="2831243"/>
            <a:chOff x="7389452" y="-1403293"/>
            <a:chExt cx="2831243" cy="2831243"/>
          </a:xfrm>
        </p:grpSpPr>
        <p:sp>
          <p:nvSpPr>
            <p:cNvPr id="118" name="Google Shape;118;p12"/>
            <p:cNvSpPr/>
            <p:nvPr/>
          </p:nvSpPr>
          <p:spPr>
            <a:xfrm>
              <a:off x="7389452" y="-1403293"/>
              <a:ext cx="2831243" cy="283124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9" name="Google Shape;119;p1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7863786" y="238407"/>
              <a:ext cx="1081399" cy="77831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. interna 1">
  <p:cSld name="pag. interna 1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3"/>
          <p:cNvSpPr txBox="1">
            <a:spLocks noGrp="1"/>
          </p:cNvSpPr>
          <p:nvPr>
            <p:ph type="title"/>
          </p:nvPr>
        </p:nvSpPr>
        <p:spPr>
          <a:xfrm>
            <a:off x="468000" y="432000"/>
            <a:ext cx="8218798" cy="465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rgbClr val="184B9A"/>
              </a:buClr>
              <a:buSzPts val="2400"/>
              <a:buFont typeface="Arial"/>
              <a:buChar char="●"/>
              <a:defRPr sz="2400" b="1" cap="none">
                <a:solidFill>
                  <a:srgbClr val="184B9A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3"/>
          <p:cNvSpPr txBox="1">
            <a:spLocks noGrp="1"/>
          </p:cNvSpPr>
          <p:nvPr>
            <p:ph type="body" idx="1"/>
          </p:nvPr>
        </p:nvSpPr>
        <p:spPr>
          <a:xfrm>
            <a:off x="467999" y="943194"/>
            <a:ext cx="8218799" cy="707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87272"/>
              </a:lnSpc>
              <a:spcBef>
                <a:spcPts val="440"/>
              </a:spcBef>
              <a:spcAft>
                <a:spcPts val="0"/>
              </a:spcAft>
              <a:buClr>
                <a:srgbClr val="4C5966"/>
              </a:buClr>
              <a:buSzPts val="2200"/>
              <a:buNone/>
              <a:defRPr sz="2200">
                <a:solidFill>
                  <a:srgbClr val="4C5966"/>
                </a:solidFill>
              </a:defRPr>
            </a:lvl1pPr>
            <a:lvl2pPr marL="914400" lvl="1" indent="-228600" algn="l">
              <a:lnSpc>
                <a:spcPct val="106666"/>
              </a:lnSpc>
              <a:spcBef>
                <a:spcPts val="360"/>
              </a:spcBef>
              <a:spcAft>
                <a:spcPts val="0"/>
              </a:spcAft>
              <a:buClr>
                <a:srgbClr val="8994BA"/>
              </a:buClr>
              <a:buSzPts val="1800"/>
              <a:buNone/>
              <a:defRPr sz="1800">
                <a:solidFill>
                  <a:srgbClr val="8994BA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rgbClr val="8994BA"/>
              </a:buClr>
              <a:buSzPts val="1600"/>
              <a:buNone/>
              <a:defRPr sz="1600">
                <a:solidFill>
                  <a:srgbClr val="8994BA"/>
                </a:solidFill>
              </a:defRPr>
            </a:lvl3pPr>
            <a:lvl4pPr marL="1828800" lvl="3" indent="-228600" algn="l">
              <a:lnSpc>
                <a:spcPct val="137142"/>
              </a:lnSpc>
              <a:spcBef>
                <a:spcPts val="280"/>
              </a:spcBef>
              <a:spcAft>
                <a:spcPts val="0"/>
              </a:spcAft>
              <a:buClr>
                <a:srgbClr val="8994BA"/>
              </a:buClr>
              <a:buSzPts val="1400"/>
              <a:buNone/>
              <a:defRPr sz="1400">
                <a:solidFill>
                  <a:srgbClr val="8994BA"/>
                </a:solidFill>
              </a:defRPr>
            </a:lvl4pPr>
            <a:lvl5pPr marL="2286000" lvl="4" indent="-228600" algn="l">
              <a:lnSpc>
                <a:spcPct val="137142"/>
              </a:lnSpc>
              <a:spcBef>
                <a:spcPts val="280"/>
              </a:spcBef>
              <a:spcAft>
                <a:spcPts val="0"/>
              </a:spcAft>
              <a:buClr>
                <a:srgbClr val="8994BA"/>
              </a:buClr>
              <a:buSzPts val="1400"/>
              <a:buNone/>
              <a:defRPr sz="1400">
                <a:solidFill>
                  <a:srgbClr val="8994BA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994BA"/>
              </a:buClr>
              <a:buSzPts val="1400"/>
              <a:buNone/>
              <a:defRPr sz="1400">
                <a:solidFill>
                  <a:srgbClr val="8994BA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994BA"/>
              </a:buClr>
              <a:buSzPts val="1400"/>
              <a:buNone/>
              <a:defRPr sz="1400">
                <a:solidFill>
                  <a:srgbClr val="8994BA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994BA"/>
              </a:buClr>
              <a:buSzPts val="1400"/>
              <a:buNone/>
              <a:defRPr sz="1400">
                <a:solidFill>
                  <a:srgbClr val="8994BA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994BA"/>
              </a:buClr>
              <a:buSzPts val="1400"/>
              <a:buNone/>
              <a:defRPr sz="1400">
                <a:solidFill>
                  <a:srgbClr val="8994BA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sldNum" idx="12"/>
          </p:nvPr>
        </p:nvSpPr>
        <p:spPr>
          <a:xfrm>
            <a:off x="8024518" y="6356350"/>
            <a:ext cx="6622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pic>
        <p:nvPicPr>
          <p:cNvPr id="124" name="Google Shape;124;p13" descr="/Users/mario/Lavori/Infocamere/modello powerpoint_3/mezzaluna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365760" cy="16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3"/>
          <p:cNvSpPr txBox="1">
            <a:spLocks noGrp="1"/>
          </p:cNvSpPr>
          <p:nvPr>
            <p:ph type="body" idx="2"/>
          </p:nvPr>
        </p:nvSpPr>
        <p:spPr>
          <a:xfrm>
            <a:off x="468000" y="2664001"/>
            <a:ext cx="8229600" cy="2901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30200" algn="l">
              <a:lnSpc>
                <a:spcPct val="11875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Char char="●"/>
              <a:defRPr sz="1600">
                <a:solidFill>
                  <a:srgbClr val="4C5966"/>
                </a:solidFill>
              </a:defRPr>
            </a:lvl1pPr>
            <a:lvl2pPr marL="914400" lvl="1" indent="-330200" algn="l">
              <a:lnSpc>
                <a:spcPct val="11875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Char char="○"/>
              <a:defRPr sz="1600">
                <a:solidFill>
                  <a:srgbClr val="4C5966"/>
                </a:solidFill>
              </a:defRPr>
            </a:lvl2pPr>
            <a:lvl3pPr marL="1371600" lvl="2" indent="-330200" algn="l">
              <a:lnSpc>
                <a:spcPct val="11875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Char char="■"/>
              <a:defRPr sz="1600">
                <a:solidFill>
                  <a:srgbClr val="4C5966"/>
                </a:solidFill>
              </a:defRPr>
            </a:lvl3pPr>
            <a:lvl4pPr marL="1828800" lvl="3" indent="-330200" algn="l">
              <a:lnSpc>
                <a:spcPct val="11875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Char char="●"/>
              <a:defRPr sz="1600">
                <a:solidFill>
                  <a:srgbClr val="4C5966"/>
                </a:solidFill>
              </a:defRPr>
            </a:lvl4pPr>
            <a:lvl5pPr marL="2286000" lvl="4" indent="-330200" algn="l">
              <a:lnSpc>
                <a:spcPct val="11875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Char char="○"/>
              <a:defRPr sz="1600">
                <a:solidFill>
                  <a:srgbClr val="4C5966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. interna 3">
  <p:cSld name="pag. interna 3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4"/>
          <p:cNvSpPr txBox="1">
            <a:spLocks noGrp="1"/>
          </p:cNvSpPr>
          <p:nvPr>
            <p:ph type="title"/>
          </p:nvPr>
        </p:nvSpPr>
        <p:spPr>
          <a:xfrm>
            <a:off x="468000" y="432000"/>
            <a:ext cx="8218798" cy="465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rgbClr val="184B9A"/>
              </a:buClr>
              <a:buSzPts val="2400"/>
              <a:buFont typeface="Arial"/>
              <a:buChar char="●"/>
              <a:defRPr sz="2400" b="1" cap="none">
                <a:solidFill>
                  <a:srgbClr val="184B9A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4"/>
          <p:cNvSpPr txBox="1">
            <a:spLocks noGrp="1"/>
          </p:cNvSpPr>
          <p:nvPr>
            <p:ph type="body" idx="1"/>
          </p:nvPr>
        </p:nvSpPr>
        <p:spPr>
          <a:xfrm>
            <a:off x="467999" y="943194"/>
            <a:ext cx="8218799" cy="707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87272"/>
              </a:lnSpc>
              <a:spcBef>
                <a:spcPts val="440"/>
              </a:spcBef>
              <a:spcAft>
                <a:spcPts val="0"/>
              </a:spcAft>
              <a:buClr>
                <a:srgbClr val="4C5966"/>
              </a:buClr>
              <a:buSzPts val="2200"/>
              <a:buNone/>
              <a:defRPr sz="2200">
                <a:solidFill>
                  <a:srgbClr val="4C5966"/>
                </a:solidFill>
              </a:defRPr>
            </a:lvl1pPr>
            <a:lvl2pPr marL="914400" lvl="1" indent="-228600" algn="l">
              <a:lnSpc>
                <a:spcPct val="106666"/>
              </a:lnSpc>
              <a:spcBef>
                <a:spcPts val="360"/>
              </a:spcBef>
              <a:spcAft>
                <a:spcPts val="0"/>
              </a:spcAft>
              <a:buClr>
                <a:srgbClr val="8994BA"/>
              </a:buClr>
              <a:buSzPts val="1800"/>
              <a:buNone/>
              <a:defRPr sz="1800">
                <a:solidFill>
                  <a:srgbClr val="8994BA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rgbClr val="8994BA"/>
              </a:buClr>
              <a:buSzPts val="1600"/>
              <a:buNone/>
              <a:defRPr sz="1600">
                <a:solidFill>
                  <a:srgbClr val="8994BA"/>
                </a:solidFill>
              </a:defRPr>
            </a:lvl3pPr>
            <a:lvl4pPr marL="1828800" lvl="3" indent="-228600" algn="l">
              <a:lnSpc>
                <a:spcPct val="137142"/>
              </a:lnSpc>
              <a:spcBef>
                <a:spcPts val="280"/>
              </a:spcBef>
              <a:spcAft>
                <a:spcPts val="0"/>
              </a:spcAft>
              <a:buClr>
                <a:srgbClr val="8994BA"/>
              </a:buClr>
              <a:buSzPts val="1400"/>
              <a:buNone/>
              <a:defRPr sz="1400">
                <a:solidFill>
                  <a:srgbClr val="8994BA"/>
                </a:solidFill>
              </a:defRPr>
            </a:lvl4pPr>
            <a:lvl5pPr marL="2286000" lvl="4" indent="-228600" algn="l">
              <a:lnSpc>
                <a:spcPct val="137142"/>
              </a:lnSpc>
              <a:spcBef>
                <a:spcPts val="280"/>
              </a:spcBef>
              <a:spcAft>
                <a:spcPts val="0"/>
              </a:spcAft>
              <a:buClr>
                <a:srgbClr val="8994BA"/>
              </a:buClr>
              <a:buSzPts val="1400"/>
              <a:buNone/>
              <a:defRPr sz="1400">
                <a:solidFill>
                  <a:srgbClr val="8994BA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994BA"/>
              </a:buClr>
              <a:buSzPts val="1400"/>
              <a:buNone/>
              <a:defRPr sz="1400">
                <a:solidFill>
                  <a:srgbClr val="8994BA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994BA"/>
              </a:buClr>
              <a:buSzPts val="1400"/>
              <a:buNone/>
              <a:defRPr sz="1400">
                <a:solidFill>
                  <a:srgbClr val="8994BA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994BA"/>
              </a:buClr>
              <a:buSzPts val="1400"/>
              <a:buNone/>
              <a:defRPr sz="1400">
                <a:solidFill>
                  <a:srgbClr val="8994BA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994BA"/>
              </a:buClr>
              <a:buSzPts val="1400"/>
              <a:buNone/>
              <a:defRPr sz="1400">
                <a:solidFill>
                  <a:srgbClr val="8994BA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14"/>
          <p:cNvSpPr txBox="1">
            <a:spLocks noGrp="1"/>
          </p:cNvSpPr>
          <p:nvPr>
            <p:ph type="sldNum" idx="12"/>
          </p:nvPr>
        </p:nvSpPr>
        <p:spPr>
          <a:xfrm>
            <a:off x="8024518" y="6356350"/>
            <a:ext cx="6622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pic>
        <p:nvPicPr>
          <p:cNvPr id="130" name="Google Shape;130;p14" descr="/Users/mario/Lavori/Infocamere/modello powerpoint_3/mezzaluna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365760" cy="16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4"/>
          <p:cNvSpPr txBox="1">
            <a:spLocks noGrp="1"/>
          </p:cNvSpPr>
          <p:nvPr>
            <p:ph type="body" idx="2"/>
          </p:nvPr>
        </p:nvSpPr>
        <p:spPr>
          <a:xfrm>
            <a:off x="468000" y="1692000"/>
            <a:ext cx="8218798" cy="4144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3020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Char char="●"/>
              <a:defRPr sz="1600">
                <a:solidFill>
                  <a:srgbClr val="4C5966"/>
                </a:solidFill>
              </a:defRPr>
            </a:lvl1pPr>
            <a:lvl2pPr marL="914400" lvl="1" indent="-33020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Char char="○"/>
              <a:defRPr sz="1600">
                <a:solidFill>
                  <a:srgbClr val="4C5966"/>
                </a:solidFill>
              </a:defRPr>
            </a:lvl2pPr>
            <a:lvl3pPr marL="1371600" lvl="2" indent="-33020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Char char="■"/>
              <a:defRPr sz="1600">
                <a:solidFill>
                  <a:srgbClr val="4C5966"/>
                </a:solidFill>
              </a:defRPr>
            </a:lvl3pPr>
            <a:lvl4pPr marL="1828800" lvl="3" indent="-33020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Char char="●"/>
              <a:defRPr sz="1600">
                <a:solidFill>
                  <a:srgbClr val="4C5966"/>
                </a:solidFill>
              </a:defRPr>
            </a:lvl4pPr>
            <a:lvl5pPr marL="2286000" lvl="4" indent="-33020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rgbClr val="4C5966"/>
              </a:buClr>
              <a:buSzPts val="1600"/>
              <a:buChar char="○"/>
              <a:defRPr sz="1600">
                <a:solidFill>
                  <a:srgbClr val="4C5966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o 1" type="blank">
  <p:cSld name="BLANK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5"/>
          <p:cNvSpPr txBox="1">
            <a:spLocks noGrp="1"/>
          </p:cNvSpPr>
          <p:nvPr>
            <p:ph type="sldNum" idx="12"/>
          </p:nvPr>
        </p:nvSpPr>
        <p:spPr>
          <a:xfrm>
            <a:off x="8024518" y="6356350"/>
            <a:ext cx="662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184B9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6"/>
          <p:cNvPicPr preferRelativeResize="0"/>
          <p:nvPr/>
        </p:nvPicPr>
        <p:blipFill rotWithShape="1">
          <a:blip r:embed="rId3">
            <a:alphaModFix/>
          </a:blip>
          <a:srcRect t="5693" b="1127"/>
          <a:stretch/>
        </p:blipFill>
        <p:spPr>
          <a:xfrm>
            <a:off x="0" y="-7025"/>
            <a:ext cx="9144000" cy="486845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6"/>
          <p:cNvSpPr/>
          <p:nvPr/>
        </p:nvSpPr>
        <p:spPr>
          <a:xfrm>
            <a:off x="-11825" y="-206050"/>
            <a:ext cx="9144000" cy="5067600"/>
          </a:xfrm>
          <a:prstGeom prst="rect">
            <a:avLst/>
          </a:prstGeom>
          <a:solidFill>
            <a:srgbClr val="E24301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352225" y="4871950"/>
            <a:ext cx="8415900" cy="18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2600" b="1" dirty="0">
              <a:solidFill>
                <a:srgbClr val="E2430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it-IT" sz="2600" b="1" dirty="0">
                <a:solidFill>
                  <a:srgbClr val="E24301"/>
                </a:solidFill>
                <a:latin typeface="Open Sans"/>
                <a:ea typeface="Open Sans"/>
                <a:cs typeface="Open Sans"/>
                <a:sym typeface="Open Sans"/>
              </a:rPr>
              <a:t>Osservatorio Unioncamere Crisi d'impresa </a:t>
            </a:r>
            <a:endParaRPr sz="2600" b="1" dirty="0">
              <a:solidFill>
                <a:srgbClr val="E2430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E24301"/>
              </a:buClr>
              <a:buSzPts val="2000"/>
              <a:buFont typeface="Arial"/>
              <a:buNone/>
            </a:pPr>
            <a:r>
              <a:rPr lang="it-IT" sz="2000" dirty="0">
                <a:latin typeface="Open Sans"/>
                <a:ea typeface="Open Sans"/>
                <a:cs typeface="Open Sans"/>
                <a:sym typeface="Open Sans"/>
              </a:rPr>
              <a:t>Quinta edizione – settembre 2026</a:t>
            </a:r>
            <a:endParaRPr sz="2600" dirty="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1" name="Google Shape;14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81750" y="6036475"/>
            <a:ext cx="2306825" cy="57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6"/>
          <p:cNvPicPr preferRelativeResize="0"/>
          <p:nvPr/>
        </p:nvPicPr>
        <p:blipFill rotWithShape="1">
          <a:blip r:embed="rId5">
            <a:alphaModFix/>
          </a:blip>
          <a:srcRect b="13963"/>
          <a:stretch/>
        </p:blipFill>
        <p:spPr>
          <a:xfrm>
            <a:off x="5193825" y="6067425"/>
            <a:ext cx="1274975" cy="61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p17"/>
          <p:cNvGrpSpPr/>
          <p:nvPr/>
        </p:nvGrpSpPr>
        <p:grpSpPr>
          <a:xfrm>
            <a:off x="-759571" y="795151"/>
            <a:ext cx="1815037" cy="306100"/>
            <a:chOff x="-2119409" y="2289984"/>
            <a:chExt cx="3168156" cy="534300"/>
          </a:xfrm>
        </p:grpSpPr>
        <p:cxnSp>
          <p:nvCxnSpPr>
            <p:cNvPr id="148" name="Google Shape;148;p17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49" name="Google Shape;149;p17"/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17"/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1" name="Google Shape;151;p17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7"/>
          <p:cNvSpPr/>
          <p:nvPr/>
        </p:nvSpPr>
        <p:spPr>
          <a:xfrm>
            <a:off x="1212325" y="726197"/>
            <a:ext cx="7408800" cy="4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rgbClr val="E24301"/>
                </a:solidFill>
              </a:rPr>
              <a:t>Finalità</a:t>
            </a:r>
            <a:endParaRPr sz="2100" b="1" i="1">
              <a:solidFill>
                <a:srgbClr val="E24301"/>
              </a:solidFill>
            </a:endParaRPr>
          </a:p>
        </p:txBody>
      </p:sp>
      <p:sp>
        <p:nvSpPr>
          <p:cNvPr id="153" name="Google Shape;153;p17"/>
          <p:cNvSpPr txBox="1"/>
          <p:nvPr/>
        </p:nvSpPr>
        <p:spPr>
          <a:xfrm>
            <a:off x="303225" y="1314025"/>
            <a:ext cx="8159700" cy="5623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 dirty="0"/>
              <a:t>L</a:t>
            </a:r>
            <a:r>
              <a:rPr lang="it-IT" sz="1800" dirty="0"/>
              <a:t>’Osservatorio semestrale sulla crisi di impresa, realizzato da Unioncamere e InfoCamere, offre una mappatura del rinnovato contesto delle procedure concorsuali, di quelle stragiudiziali e degli altri istituti di regolazione della crisi, attraverso il monitoraggio ed il confronto dei dati ricavati attingendo al</a:t>
            </a:r>
            <a:r>
              <a:rPr lang="it-IT" sz="1600" dirty="0"/>
              <a:t> </a:t>
            </a:r>
            <a:r>
              <a:rPr lang="it-IT" sz="1800" dirty="0"/>
              <a:t>patrimonio informativo contenuto nel Registro delle imprese e relativi alle aperture delle più note procedure ad oggi disciplinate nel nuovo Codice della crisi e dell’insolvenza. </a:t>
            </a:r>
            <a:endParaRPr sz="1800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dirty="0"/>
              <a:t>Unitamente al dato numerico, che consente di tracciare l’andamento semestrale ed annuale del ricorso alle varie procedure, l’Osservatorio si propone di fornire ulteriori analisi utili a fotografare le imprese che vi hanno fatto ricorso.</a:t>
            </a:r>
            <a:endParaRPr sz="1800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dirty="0"/>
              <a:t>La quinta edizione dell’Osservatorio segue quella presentata nel mese di marzo e focalizza le elaborazioni sul primo semestre del 2026.</a:t>
            </a:r>
            <a:endParaRPr sz="1800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 dirty="0"/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  <p:pic>
        <p:nvPicPr>
          <p:cNvPr id="154" name="Google Shape;15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p18"/>
          <p:cNvGrpSpPr/>
          <p:nvPr/>
        </p:nvGrpSpPr>
        <p:grpSpPr>
          <a:xfrm>
            <a:off x="-766271" y="665451"/>
            <a:ext cx="1815037" cy="306100"/>
            <a:chOff x="-2119409" y="2289984"/>
            <a:chExt cx="3168156" cy="534300"/>
          </a:xfrm>
        </p:grpSpPr>
        <p:cxnSp>
          <p:nvCxnSpPr>
            <p:cNvPr id="160" name="Google Shape;160;p18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61" name="Google Shape;161;p18"/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18"/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3" name="Google Shape;163;p18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8"/>
          <p:cNvSpPr/>
          <p:nvPr/>
        </p:nvSpPr>
        <p:spPr>
          <a:xfrm>
            <a:off x="1212325" y="608772"/>
            <a:ext cx="7408800" cy="4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rgbClr val="E24301"/>
                </a:solidFill>
              </a:rPr>
              <a:t>Campo di osservazione </a:t>
            </a:r>
            <a:endParaRPr sz="2100" b="1" i="1">
              <a:solidFill>
                <a:srgbClr val="E24301"/>
              </a:solidFill>
            </a:endParaRPr>
          </a:p>
        </p:txBody>
      </p:sp>
      <p:sp>
        <p:nvSpPr>
          <p:cNvPr id="165" name="Google Shape;165;p18"/>
          <p:cNvSpPr txBox="1"/>
          <p:nvPr/>
        </p:nvSpPr>
        <p:spPr>
          <a:xfrm>
            <a:off x="114000" y="1366500"/>
            <a:ext cx="8916000" cy="4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/>
              <a:t>Le procedure del Codice della crisi e dell’insolvenza oggetto di monitoraggio sono le seguenti:</a:t>
            </a:r>
            <a:endParaRPr sz="1600" dirty="0"/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467BD"/>
              </a:buClr>
              <a:buSzPts val="1600"/>
              <a:buChar char="❏"/>
            </a:pPr>
            <a:r>
              <a:rPr lang="it-IT" sz="1600" b="1" dirty="0">
                <a:solidFill>
                  <a:srgbClr val="9467BD"/>
                </a:solidFill>
              </a:rPr>
              <a:t>Composizione negoziata </a:t>
            </a:r>
            <a:endParaRPr sz="1600" dirty="0">
              <a:solidFill>
                <a:srgbClr val="9467BD"/>
              </a:solidFill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CA02C"/>
              </a:buClr>
              <a:buSzPts val="1600"/>
              <a:buChar char="❏"/>
            </a:pPr>
            <a:r>
              <a:rPr lang="it-IT" sz="1600" b="1" dirty="0">
                <a:solidFill>
                  <a:srgbClr val="2CA02C"/>
                </a:solidFill>
              </a:rPr>
              <a:t>Concordato semplificato </a:t>
            </a:r>
            <a:endParaRPr sz="1600" b="1" dirty="0">
              <a:solidFill>
                <a:srgbClr val="2CA02C"/>
              </a:solidFill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CBD22"/>
              </a:buClr>
              <a:buSzPts val="1600"/>
              <a:buChar char="❏"/>
            </a:pPr>
            <a:r>
              <a:rPr lang="it-IT" sz="1600" b="1" dirty="0">
                <a:solidFill>
                  <a:srgbClr val="BCBD22"/>
                </a:solidFill>
              </a:rPr>
              <a:t>Accordo di ristrutturazione dei debiti</a:t>
            </a:r>
            <a:endParaRPr sz="1600" b="1" dirty="0">
              <a:solidFill>
                <a:srgbClr val="BCBD22"/>
              </a:solidFill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7F0E"/>
              </a:buClr>
              <a:buSzPts val="1600"/>
              <a:buChar char="❏"/>
            </a:pPr>
            <a:r>
              <a:rPr lang="it-IT" sz="1600" b="1" dirty="0">
                <a:solidFill>
                  <a:srgbClr val="FF7F0E"/>
                </a:solidFill>
              </a:rPr>
              <a:t>Concordato preventivo</a:t>
            </a:r>
            <a:endParaRPr sz="1600" b="1" dirty="0">
              <a:solidFill>
                <a:srgbClr val="FF7F0E"/>
              </a:solidFill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77B4"/>
              </a:buClr>
              <a:buSzPts val="1600"/>
              <a:buChar char="❏"/>
            </a:pPr>
            <a:r>
              <a:rPr lang="it-IT" sz="1600" b="1" dirty="0">
                <a:solidFill>
                  <a:srgbClr val="1F77B4"/>
                </a:solidFill>
              </a:rPr>
              <a:t>Liquidazione giudiziale</a:t>
            </a:r>
            <a:endParaRPr sz="1600" b="1" dirty="0">
              <a:solidFill>
                <a:srgbClr val="1F77B4"/>
              </a:solidFill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62728"/>
              </a:buClr>
              <a:buSzPts val="1600"/>
              <a:buChar char="❏"/>
            </a:pPr>
            <a:r>
              <a:rPr lang="it-IT" sz="1600" b="1" dirty="0">
                <a:solidFill>
                  <a:srgbClr val="D62728"/>
                </a:solidFill>
              </a:rPr>
              <a:t>Liquidazione coatta amministrativa</a:t>
            </a:r>
            <a:endParaRPr sz="1600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/>
              <a:t>La </a:t>
            </a:r>
            <a:r>
              <a:rPr lang="it-IT" sz="1600" b="1" dirty="0"/>
              <a:t>prima sezione</a:t>
            </a:r>
            <a:r>
              <a:rPr lang="it-IT" sz="1600" dirty="0"/>
              <a:t> dell’Osservatorio pone a confronto  i dati relativi alle aperture, sul territorio nazionale, delle procedure suddette e, in questa edizione, ne compara l’andamento </a:t>
            </a:r>
            <a:r>
              <a:rPr lang="it-IT" sz="1600" b="1" dirty="0"/>
              <a:t>nel corso dei primi semestri del triennio 2024-2026, </a:t>
            </a:r>
            <a:r>
              <a:rPr lang="it-IT" sz="1600" dirty="0"/>
              <a:t>fornendo altresì il consueto </a:t>
            </a:r>
            <a:r>
              <a:rPr lang="it-IT" sz="1600" b="1" dirty="0"/>
              <a:t>quadro riassuntivo annuale </a:t>
            </a:r>
            <a:r>
              <a:rPr lang="it-IT" sz="1600" dirty="0"/>
              <a:t>delle aperture registrate nel </a:t>
            </a:r>
            <a:r>
              <a:rPr lang="it-IT" sz="1600" b="1" dirty="0"/>
              <a:t>triennio 2023-2025*</a:t>
            </a:r>
            <a:r>
              <a:rPr lang="it-IT" sz="1600" dirty="0"/>
              <a:t>. </a:t>
            </a:r>
            <a:endParaRPr sz="1600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</p:txBody>
      </p:sp>
      <p:pic>
        <p:nvPicPr>
          <p:cNvPr id="166" name="Google Shape;16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8"/>
          <p:cNvSpPr txBox="1"/>
          <p:nvPr/>
        </p:nvSpPr>
        <p:spPr>
          <a:xfrm>
            <a:off x="114000" y="5515925"/>
            <a:ext cx="8804100" cy="9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/>
              <a:t>*</a:t>
            </a:r>
            <a:r>
              <a:rPr lang="it-IT" sz="1300" i="1"/>
              <a:t>La rilevazione dei dati sul numero di aperture è stata effettuata utilizzando i </a:t>
            </a:r>
            <a:r>
              <a:rPr lang="it-IT" sz="1300" b="1" i="1"/>
              <a:t>criteri di estrazione dal Registro delle imprese  elencati nella nota metodologica </a:t>
            </a:r>
            <a:r>
              <a:rPr lang="it-IT" sz="1300" i="1"/>
              <a:t>inserita nella sezione conclusiva dell’Osservatorio, cui si rinvia. </a:t>
            </a:r>
            <a:endParaRPr i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oogle Shape;172;p19"/>
          <p:cNvGrpSpPr/>
          <p:nvPr/>
        </p:nvGrpSpPr>
        <p:grpSpPr>
          <a:xfrm>
            <a:off x="-799821" y="746676"/>
            <a:ext cx="1815037" cy="306100"/>
            <a:chOff x="-2119409" y="2289984"/>
            <a:chExt cx="3168156" cy="534300"/>
          </a:xfrm>
        </p:grpSpPr>
        <p:cxnSp>
          <p:nvCxnSpPr>
            <p:cNvPr id="173" name="Google Shape;173;p19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74" name="Google Shape;174;p19"/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19"/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76" name="Google Shape;176;p19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9"/>
          <p:cNvSpPr/>
          <p:nvPr/>
        </p:nvSpPr>
        <p:spPr>
          <a:xfrm>
            <a:off x="1185400" y="677722"/>
            <a:ext cx="7408800" cy="4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rgbClr val="E24301"/>
                </a:solidFill>
              </a:rPr>
              <a:t>Analisi qualitativa delle imprese </a:t>
            </a:r>
            <a:endParaRPr sz="2100" b="1" i="1">
              <a:solidFill>
                <a:srgbClr val="E24301"/>
              </a:solidFill>
            </a:endParaRPr>
          </a:p>
        </p:txBody>
      </p:sp>
      <p:sp>
        <p:nvSpPr>
          <p:cNvPr id="178" name="Google Shape;178;p19"/>
          <p:cNvSpPr txBox="1"/>
          <p:nvPr/>
        </p:nvSpPr>
        <p:spPr>
          <a:xfrm>
            <a:off x="335500" y="1217075"/>
            <a:ext cx="8258700" cy="4308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/>
              <a:t>La </a:t>
            </a:r>
            <a:r>
              <a:rPr lang="it-IT" sz="1600" b="1" dirty="0"/>
              <a:t>seconda sezione</a:t>
            </a:r>
            <a:r>
              <a:rPr lang="it-IT" sz="1600" dirty="0"/>
              <a:t> dell’Osservatorio è invece dedicata ad un’analisi qualitativa delle imprese che hanno avuto accesso ai vari procedimenti, condotta con riferimento ai seguenti elementi*:</a:t>
            </a:r>
            <a:endParaRPr sz="1600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457200" lvl="0" indent="-330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❏"/>
            </a:pPr>
            <a:r>
              <a:rPr lang="it-IT" sz="1600" b="1" dirty="0"/>
              <a:t>numero medio e classe degli addetti</a:t>
            </a:r>
            <a:endParaRPr sz="1600" b="1" dirty="0"/>
          </a:p>
          <a:p>
            <a:pPr marL="457200" lvl="0" indent="-330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❏"/>
            </a:pPr>
            <a:r>
              <a:rPr lang="it-IT" sz="1600" b="1" dirty="0"/>
              <a:t>valore medio della produzione</a:t>
            </a:r>
            <a:endParaRPr sz="1600" b="1" dirty="0"/>
          </a:p>
          <a:p>
            <a:pPr marL="457200" lvl="0" indent="-330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❏"/>
            </a:pPr>
            <a:r>
              <a:rPr lang="it-IT" sz="1600" b="1" dirty="0"/>
              <a:t>distribuzione geografica</a:t>
            </a:r>
            <a:endParaRPr sz="1600" b="1" dirty="0"/>
          </a:p>
          <a:p>
            <a:pPr marL="457200" lvl="0" indent="-330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❏"/>
            </a:pPr>
            <a:r>
              <a:rPr lang="it-IT" sz="1600" b="1" dirty="0"/>
              <a:t>settore merceologico di appartenenza</a:t>
            </a:r>
            <a:endParaRPr sz="1600" b="1" dirty="0"/>
          </a:p>
          <a:p>
            <a:pPr marL="457200" lvl="0" indent="-330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❏"/>
            </a:pPr>
            <a:r>
              <a:rPr lang="it-IT" sz="1600" b="1" dirty="0"/>
              <a:t>forma giuridica</a:t>
            </a:r>
            <a:endParaRPr sz="1600" b="1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/>
          </a:p>
          <a:p>
            <a:pPr marL="89999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00" dirty="0"/>
              <a:t>Le analisi fornite in questa edizione dell'Osservatorio sintetizzano i dati riguardanti le principali caratteristiche delle imprese che, nel corso del </a:t>
            </a:r>
            <a:r>
              <a:rPr lang="it-IT" sz="1500" b="1" dirty="0"/>
              <a:t>primo semestre 2026, </a:t>
            </a:r>
            <a:r>
              <a:rPr lang="it-IT" sz="1500" dirty="0"/>
              <a:t>hanno fatto ricorso ai diversi procedimenti, rinviando alle precedenti edizioni per le analisi relative alle annualità passate.</a:t>
            </a:r>
            <a:endParaRPr sz="1500" dirty="0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</p:txBody>
      </p:sp>
      <p:pic>
        <p:nvPicPr>
          <p:cNvPr id="179" name="Google Shape;17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/>
        </p:nvSpPr>
        <p:spPr>
          <a:xfrm>
            <a:off x="477000" y="5321325"/>
            <a:ext cx="8190000" cy="3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i="1"/>
              <a:t>*</a:t>
            </a:r>
            <a:r>
              <a:rPr lang="it-IT" sz="1300" i="1"/>
              <a:t>I</a:t>
            </a:r>
            <a:r>
              <a:rPr lang="it-IT" sz="1600" i="1"/>
              <a:t> </a:t>
            </a:r>
            <a:r>
              <a:rPr lang="it-IT" sz="1300" i="1"/>
              <a:t>dati, ad eccezione di quelli sulla forma giuridica e sulla distribuzione geografica, sono calcolati sulla base delle imprese che hanno dichiarato il numero di addetti e il settore economico, ovvero di quelle che hanno depositato il bilancio.</a:t>
            </a:r>
            <a:endParaRPr sz="1300" i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0"/>
          <p:cNvPicPr preferRelativeResize="0"/>
          <p:nvPr/>
        </p:nvPicPr>
        <p:blipFill rotWithShape="1">
          <a:blip r:embed="rId3">
            <a:alphaModFix/>
          </a:blip>
          <a:srcRect t="1285" b="1295"/>
          <a:stretch/>
        </p:blipFill>
        <p:spPr>
          <a:xfrm>
            <a:off x="0" y="1549933"/>
            <a:ext cx="6858002" cy="3758134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4724725" y="0"/>
            <a:ext cx="4419300" cy="6858000"/>
          </a:xfrm>
          <a:prstGeom prst="rect">
            <a:avLst/>
          </a:prstGeom>
          <a:solidFill>
            <a:srgbClr val="E24301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0"/>
          <p:cNvSpPr txBox="1"/>
          <p:nvPr/>
        </p:nvSpPr>
        <p:spPr>
          <a:xfrm>
            <a:off x="5166975" y="2160450"/>
            <a:ext cx="3617100" cy="22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it-IT" sz="3300" b="1">
                <a:solidFill>
                  <a:schemeClr val="lt1"/>
                </a:solidFill>
              </a:rPr>
              <a:t>Andamento nel tempo del ricorso alle procedure</a:t>
            </a:r>
            <a:endParaRPr sz="32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1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1"/>
          <p:cNvSpPr/>
          <p:nvPr/>
        </p:nvSpPr>
        <p:spPr>
          <a:xfrm>
            <a:off x="1059925" y="608775"/>
            <a:ext cx="7895700" cy="8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E24301"/>
                </a:solidFill>
              </a:rPr>
              <a:t>Riepilogo aperture nel triennio 2023-2025 </a:t>
            </a:r>
            <a:endParaRPr sz="2800" b="1" dirty="0">
              <a:solidFill>
                <a:srgbClr val="7030A0"/>
              </a:solidFill>
            </a:endParaRPr>
          </a:p>
        </p:txBody>
      </p:sp>
      <p:pic>
        <p:nvPicPr>
          <p:cNvPr id="195" name="Google Shape;19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Google Shape;196;p21"/>
          <p:cNvGrpSpPr/>
          <p:nvPr/>
        </p:nvGrpSpPr>
        <p:grpSpPr>
          <a:xfrm>
            <a:off x="-819946" y="665451"/>
            <a:ext cx="1815037" cy="306100"/>
            <a:chOff x="-2119409" y="2289984"/>
            <a:chExt cx="3168156" cy="534300"/>
          </a:xfrm>
        </p:grpSpPr>
        <p:cxnSp>
          <p:nvCxnSpPr>
            <p:cNvPr id="197" name="Google Shape;197;p21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98" name="Google Shape;198;p21"/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21"/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" name="Immagine 2">
            <a:extLst>
              <a:ext uri="{FF2B5EF4-FFF2-40B4-BE49-F238E27FC236}">
                <a16:creationId xmlns:a16="http://schemas.microsoft.com/office/drawing/2014/main" id="{1C1D4C9B-A526-4B02-0443-B83B0A3CC2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92427"/>
            <a:ext cx="9144000" cy="496904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4E8D2543-733C-0E45-78A6-4459942BB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2">
            <a:extLst>
              <a:ext uri="{FF2B5EF4-FFF2-40B4-BE49-F238E27FC236}">
                <a16:creationId xmlns:a16="http://schemas.microsoft.com/office/drawing/2014/main" id="{655CF719-CF59-28A7-4466-3B5DEEF5489C}"/>
              </a:ext>
            </a:extLst>
          </p:cNvPr>
          <p:cNvSpPr txBox="1"/>
          <p:nvPr/>
        </p:nvSpPr>
        <p:spPr>
          <a:xfrm>
            <a:off x="204222" y="531125"/>
            <a:ext cx="8846100" cy="7974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000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D62728"/>
                </a:solidFill>
              </a:rPr>
              <a:t>              Il trend annuale delle procedure</a:t>
            </a:r>
            <a:endParaRPr sz="2800" b="1" dirty="0">
              <a:solidFill>
                <a:srgbClr val="D62728"/>
              </a:solidFill>
            </a:endParaRPr>
          </a:p>
          <a:p>
            <a:pPr marR="270598" algn="just">
              <a:lnSpc>
                <a:spcPct val="115000"/>
              </a:lnSpc>
            </a:pPr>
            <a:r>
              <a:rPr lang="it-IT" sz="1500" dirty="0"/>
              <a:t>L'analisi complessiva delle procedure attivate dalle imprese in crisi nel </a:t>
            </a:r>
            <a:r>
              <a:rPr lang="it-IT" sz="1500" b="1" dirty="0"/>
              <a:t>triennio 2023-2025 </a:t>
            </a:r>
            <a:r>
              <a:rPr lang="it-IT" sz="1500" dirty="0"/>
              <a:t> permette innanzitutto di rilevare l’</a:t>
            </a:r>
            <a:r>
              <a:rPr lang="it-IT" sz="1500" b="1" dirty="0"/>
              <a:t>andamento crescente </a:t>
            </a:r>
            <a:r>
              <a:rPr lang="it-IT" sz="1500" dirty="0"/>
              <a:t>della </a:t>
            </a:r>
            <a:r>
              <a:rPr lang="it-IT" sz="1500" b="1" dirty="0"/>
              <a:t>Composizione negoziata, </a:t>
            </a:r>
            <a:r>
              <a:rPr lang="it-IT" sz="1500" dirty="0"/>
              <a:t>con quasi 600 istanze presentate nel 2023, ben 1.048 nel corso dell’anno 2024 e 1.776 nell’anno 2025, a conferma dell’utilizzo sempre più costante del nuovo istituto stragiudiziale.</a:t>
            </a:r>
          </a:p>
          <a:p>
            <a:pPr marR="270598" algn="just">
              <a:lnSpc>
                <a:spcPct val="115000"/>
              </a:lnSpc>
            </a:pPr>
            <a:endParaRPr lang="it-IT" sz="1500" dirty="0"/>
          </a:p>
          <a:p>
            <a:pPr marL="0" marR="270598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00" dirty="0"/>
              <a:t>L’utilizzo degli </a:t>
            </a:r>
            <a:r>
              <a:rPr lang="it-IT" sz="1500" b="1" dirty="0"/>
              <a:t>Accordi di ristrutturazione</a:t>
            </a:r>
            <a:r>
              <a:rPr lang="it-IT" sz="1500" dirty="0"/>
              <a:t> nel triennio considerato si mantiene invece su </a:t>
            </a:r>
            <a:r>
              <a:rPr lang="it-IT" sz="1500" b="1" dirty="0"/>
              <a:t>livelli stabili</a:t>
            </a:r>
            <a:r>
              <a:rPr lang="it-IT" sz="1500" dirty="0"/>
              <a:t>, con oltre 300 aperture all’anno (348 nel 2025). </a:t>
            </a:r>
          </a:p>
          <a:p>
            <a:pPr marL="0" marR="270598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sz="1500" dirty="0"/>
          </a:p>
          <a:p>
            <a:pPr marL="0" marR="270598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00" dirty="0"/>
              <a:t>Diverso l’andamento del </a:t>
            </a:r>
            <a:r>
              <a:rPr lang="it-IT" sz="1500" b="1" dirty="0"/>
              <a:t>Concordato preventivo </a:t>
            </a:r>
            <a:r>
              <a:rPr lang="it-IT" sz="1500" dirty="0"/>
              <a:t>che subisce una flessione nel 2023 (passando da 870 aperture nel 2022 a 678) per poi invertire la rotta nel 2024 e registrare una </a:t>
            </a:r>
            <a:r>
              <a:rPr lang="it-IT" sz="1500" b="1" dirty="0"/>
              <a:t>crescita </a:t>
            </a:r>
            <a:r>
              <a:rPr lang="it-IT" sz="1500" dirty="0"/>
              <a:t>anche nel corso del 2025 con 133 domande in più rispetto all’anno precedente, per un totale di 895 procedure aperte.</a:t>
            </a:r>
          </a:p>
          <a:p>
            <a:pPr marL="0" marR="270598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sz="1500" dirty="0"/>
          </a:p>
          <a:p>
            <a:pPr marL="0" marR="270598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00" dirty="0"/>
              <a:t>La </a:t>
            </a:r>
            <a:r>
              <a:rPr lang="it-IT" sz="1500" b="1" dirty="0"/>
              <a:t>Liquidazione coatta amministrativa </a:t>
            </a:r>
            <a:r>
              <a:rPr lang="it-IT" sz="1500" dirty="0"/>
              <a:t>nel biennio 2023-2024 si attesta sul valore di oltre 200 domande presentate, ma subisce un </a:t>
            </a:r>
            <a:r>
              <a:rPr lang="it-IT" sz="1500" b="1" dirty="0"/>
              <a:t>aumento significativo </a:t>
            </a:r>
            <a:r>
              <a:rPr lang="it-IT" sz="1500" dirty="0"/>
              <a:t>nel corso del 2025 (439 aperture). </a:t>
            </a:r>
          </a:p>
          <a:p>
            <a:pPr marL="0" marR="270598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sz="1500" dirty="0"/>
          </a:p>
          <a:p>
            <a:pPr marL="0" marR="270598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00" dirty="0"/>
              <a:t>Del pari, torna a crescere il ricorso alla procedura di </a:t>
            </a:r>
            <a:r>
              <a:rPr lang="it-IT" sz="1500" b="1" dirty="0"/>
              <a:t>Liquidazione giudiziale</a:t>
            </a:r>
            <a:r>
              <a:rPr lang="it-IT" sz="1500" dirty="0"/>
              <a:t>, passando da 7.685 aperture nel 2023 a 9.203 nel 2024 e registrando 9.869 domande nel corso dell’anno 2025 (</a:t>
            </a:r>
            <a:r>
              <a:rPr lang="it-IT" sz="1500" b="1" dirty="0"/>
              <a:t>+7,2% rispetto al 2024</a:t>
            </a:r>
            <a:r>
              <a:rPr lang="it-IT" sz="1500" dirty="0"/>
              <a:t>), a testimonianza che la congiuntura economica evidenzia dei segnali di crisi.</a:t>
            </a: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500" dirty="0"/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500" dirty="0"/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500" dirty="0"/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it-IT" sz="1500" dirty="0"/>
              <a:t> </a:t>
            </a:r>
            <a:endParaRPr sz="1500" dirty="0"/>
          </a:p>
        </p:txBody>
      </p:sp>
      <p:pic>
        <p:nvPicPr>
          <p:cNvPr id="206" name="Google Shape;206;p22">
            <a:extLst>
              <a:ext uri="{FF2B5EF4-FFF2-40B4-BE49-F238E27FC236}">
                <a16:creationId xmlns:a16="http://schemas.microsoft.com/office/drawing/2014/main" id="{169A98FC-1009-9C14-5833-286AFEF54C8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2">
            <a:extLst>
              <a:ext uri="{FF2B5EF4-FFF2-40B4-BE49-F238E27FC236}">
                <a16:creationId xmlns:a16="http://schemas.microsoft.com/office/drawing/2014/main" id="{0724993F-B2FD-ADEE-AABD-2A2BD12A2A7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8" name="Google Shape;208;p22">
            <a:extLst>
              <a:ext uri="{FF2B5EF4-FFF2-40B4-BE49-F238E27FC236}">
                <a16:creationId xmlns:a16="http://schemas.microsoft.com/office/drawing/2014/main" id="{F53B3FDC-CF54-DBF4-77EA-0BD73C787469}"/>
              </a:ext>
            </a:extLst>
          </p:cNvPr>
          <p:cNvGrpSpPr/>
          <p:nvPr/>
        </p:nvGrpSpPr>
        <p:grpSpPr>
          <a:xfrm>
            <a:off x="-772971" y="826501"/>
            <a:ext cx="1815037" cy="306100"/>
            <a:chOff x="-2119409" y="2289984"/>
            <a:chExt cx="3168156" cy="534300"/>
          </a:xfrm>
        </p:grpSpPr>
        <p:cxnSp>
          <p:nvCxnSpPr>
            <p:cNvPr id="209" name="Google Shape;209;p22">
              <a:extLst>
                <a:ext uri="{FF2B5EF4-FFF2-40B4-BE49-F238E27FC236}">
                  <a16:creationId xmlns:a16="http://schemas.microsoft.com/office/drawing/2014/main" id="{4967366D-2CAF-BA03-B664-3F1FFC1D76B7}"/>
                </a:ext>
              </a:extLst>
            </p:cNvPr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10" name="Google Shape;210;p22">
              <a:extLst>
                <a:ext uri="{FF2B5EF4-FFF2-40B4-BE49-F238E27FC236}">
                  <a16:creationId xmlns:a16="http://schemas.microsoft.com/office/drawing/2014/main" id="{3196EC66-4B97-E11A-D716-56D50BC5ECF5}"/>
                </a:ext>
              </a:extLst>
            </p:cNvPr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22">
              <a:extLst>
                <a:ext uri="{FF2B5EF4-FFF2-40B4-BE49-F238E27FC236}">
                  <a16:creationId xmlns:a16="http://schemas.microsoft.com/office/drawing/2014/main" id="{CB4D2AEF-E409-3A54-5F91-E879369964BB}"/>
                </a:ext>
              </a:extLst>
            </p:cNvPr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5407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25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5"/>
          <p:cNvSpPr/>
          <p:nvPr/>
        </p:nvSpPr>
        <p:spPr>
          <a:xfrm>
            <a:off x="1154625" y="810100"/>
            <a:ext cx="7895700" cy="5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E24301"/>
                </a:solidFill>
              </a:rPr>
              <a:t>Tabella riepilogativa I </a:t>
            </a:r>
            <a:r>
              <a:rPr lang="it-IT" sz="2800" b="1" dirty="0" err="1">
                <a:solidFill>
                  <a:srgbClr val="E24301"/>
                </a:solidFill>
              </a:rPr>
              <a:t>sem</a:t>
            </a:r>
            <a:r>
              <a:rPr lang="it-IT" sz="2800" b="1" dirty="0">
                <a:solidFill>
                  <a:srgbClr val="E24301"/>
                </a:solidFill>
              </a:rPr>
              <a:t>. 2024 – I </a:t>
            </a:r>
            <a:r>
              <a:rPr lang="it-IT" sz="2800" b="1" dirty="0" err="1">
                <a:solidFill>
                  <a:srgbClr val="E24301"/>
                </a:solidFill>
              </a:rPr>
              <a:t>sem</a:t>
            </a:r>
            <a:r>
              <a:rPr lang="it-IT" sz="2800" b="1" dirty="0">
                <a:solidFill>
                  <a:srgbClr val="E24301"/>
                </a:solidFill>
              </a:rPr>
              <a:t>. 2026</a:t>
            </a:r>
            <a:endParaRPr sz="2800" b="1" dirty="0">
              <a:solidFill>
                <a:srgbClr val="0D0D0D"/>
              </a:solidFill>
            </a:endParaRPr>
          </a:p>
        </p:txBody>
      </p:sp>
      <p:pic>
        <p:nvPicPr>
          <p:cNvPr id="244" name="Google Shape;24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5" name="Google Shape;245;p25"/>
          <p:cNvGrpSpPr/>
          <p:nvPr/>
        </p:nvGrpSpPr>
        <p:grpSpPr>
          <a:xfrm>
            <a:off x="-819946" y="665451"/>
            <a:ext cx="1815037" cy="306100"/>
            <a:chOff x="-2119409" y="2289984"/>
            <a:chExt cx="3168156" cy="534300"/>
          </a:xfrm>
        </p:grpSpPr>
        <p:cxnSp>
          <p:nvCxnSpPr>
            <p:cNvPr id="246" name="Google Shape;246;p25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47" name="Google Shape;247;p25"/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25"/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" name="Immagine 3">
            <a:extLst>
              <a:ext uri="{FF2B5EF4-FFF2-40B4-BE49-F238E27FC236}">
                <a16:creationId xmlns:a16="http://schemas.microsoft.com/office/drawing/2014/main" id="{8BAF0F5D-98CF-8239-ABD3-B0E8F39C11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95937"/>
            <a:ext cx="9144000" cy="4542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p24"/>
          <p:cNvGrpSpPr/>
          <p:nvPr/>
        </p:nvGrpSpPr>
        <p:grpSpPr>
          <a:xfrm>
            <a:off x="-819946" y="665451"/>
            <a:ext cx="1815037" cy="306100"/>
            <a:chOff x="-2119409" y="2289984"/>
            <a:chExt cx="3168156" cy="534300"/>
          </a:xfrm>
        </p:grpSpPr>
        <p:cxnSp>
          <p:nvCxnSpPr>
            <p:cNvPr id="230" name="Google Shape;230;p24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31" name="Google Shape;231;p24"/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24"/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33" name="Google Shape;233;p24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4"/>
          <p:cNvSpPr/>
          <p:nvPr/>
        </p:nvSpPr>
        <p:spPr>
          <a:xfrm>
            <a:off x="1433550" y="525630"/>
            <a:ext cx="7895700" cy="5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600" b="1" dirty="0">
                <a:solidFill>
                  <a:srgbClr val="E24301"/>
                </a:solidFill>
              </a:rPr>
              <a:t>Confronto aperture nei primi semestri  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600" b="1" dirty="0">
                <a:solidFill>
                  <a:srgbClr val="E24301"/>
                </a:solidFill>
              </a:rPr>
              <a:t>                    triennio 2024-2026</a:t>
            </a:r>
            <a:endParaRPr sz="2600" b="1" dirty="0">
              <a:solidFill>
                <a:srgbClr val="0D0D0D"/>
              </a:solidFill>
            </a:endParaRPr>
          </a:p>
        </p:txBody>
      </p:sp>
      <p:pic>
        <p:nvPicPr>
          <p:cNvPr id="236" name="Google Shape;23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FF9E63D-F77E-AAB8-00C4-729059F81D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87870"/>
            <a:ext cx="9144000" cy="46985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6"/>
          <p:cNvSpPr txBox="1"/>
          <p:nvPr/>
        </p:nvSpPr>
        <p:spPr>
          <a:xfrm>
            <a:off x="345596" y="876008"/>
            <a:ext cx="8316624" cy="49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000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D62728"/>
                </a:solidFill>
              </a:rPr>
              <a:t>            Il trend semestrale delle procedure</a:t>
            </a:r>
            <a:endParaRPr lang="it-IT" sz="1600" dirty="0"/>
          </a:p>
          <a:p>
            <a:pPr marL="0" marR="270598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-IT" sz="1600" dirty="0"/>
              <a:t>L'analisi comparativa relativa ai </a:t>
            </a:r>
            <a:r>
              <a:rPr lang="it-IT" sz="1600" b="1" dirty="0"/>
              <a:t>primi semestri del triennio 2024-2026 </a:t>
            </a:r>
            <a:r>
              <a:rPr lang="it-IT" sz="1600" dirty="0"/>
              <a:t>conferma, in primo luogo, il trend fortemente in crescita della </a:t>
            </a:r>
            <a:r>
              <a:rPr lang="it-IT" sz="1600" b="1" dirty="0"/>
              <a:t>composizione negoziata nel corso dell’ultimo biennio, </a:t>
            </a:r>
            <a:r>
              <a:rPr lang="it-IT" sz="1600" dirty="0"/>
              <a:t>con ben 897 istanze presentate nel corso del I° semestre 2026  e 875 nell’anno 2025, </a:t>
            </a:r>
            <a:r>
              <a:rPr lang="it-IT" sz="1600" b="1" dirty="0"/>
              <a:t>valori quasi raddoppiati </a:t>
            </a:r>
            <a:r>
              <a:rPr lang="it-IT" sz="1600" dirty="0"/>
              <a:t>rispetto al corrispondente semestre 2024</a:t>
            </a:r>
            <a:r>
              <a:rPr lang="it-IT" sz="1600" b="1" dirty="0"/>
              <a:t> </a:t>
            </a:r>
            <a:r>
              <a:rPr lang="it-IT" sz="1600" dirty="0"/>
              <a:t>(454 istanze).</a:t>
            </a:r>
            <a:endParaRPr sz="1600" dirty="0"/>
          </a:p>
          <a:p>
            <a:pPr marL="0" marR="270598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marR="270598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/>
              <a:t>In leggero aumento anche il ricorso al </a:t>
            </a:r>
            <a:r>
              <a:rPr lang="it-IT" sz="1600" b="1" dirty="0"/>
              <a:t>concordato semplificato,</a:t>
            </a:r>
            <a:r>
              <a:rPr lang="it-IT" sz="1600" dirty="0"/>
              <a:t> con 83 domande nel I° semestre 2026 a fronte delle 63 presentate nel I° semestre 2025 e delle 43 nel I° semestre 2024.</a:t>
            </a:r>
            <a:endParaRPr sz="1600" dirty="0"/>
          </a:p>
          <a:p>
            <a:pPr marL="0" marR="270598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marR="270598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/>
              <a:t>Le domande di omologazione degli </a:t>
            </a:r>
            <a:r>
              <a:rPr lang="it-IT" sz="1600" b="1" dirty="0"/>
              <a:t>accordi di ristrutturazione </a:t>
            </a:r>
            <a:r>
              <a:rPr lang="it-IT" sz="1600" dirty="0"/>
              <a:t>sono quelle che registrano un andamento maggiormente costante nel tempo  (167 domande nei primi sei mesi del 2026 vs 168 nel  corrispondente semestre 2025 e 163 nel I° semestre 2024)</a:t>
            </a:r>
            <a:endParaRPr sz="1500" dirty="0"/>
          </a:p>
        </p:txBody>
      </p:sp>
      <p:pic>
        <p:nvPicPr>
          <p:cNvPr id="255" name="Google Shape;255;p26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7" name="Google Shape;257;p26"/>
          <p:cNvGrpSpPr/>
          <p:nvPr/>
        </p:nvGrpSpPr>
        <p:grpSpPr>
          <a:xfrm>
            <a:off x="-772971" y="826501"/>
            <a:ext cx="1815037" cy="306100"/>
            <a:chOff x="-2119409" y="2289984"/>
            <a:chExt cx="3168156" cy="534300"/>
          </a:xfrm>
        </p:grpSpPr>
        <p:cxnSp>
          <p:nvCxnSpPr>
            <p:cNvPr id="258" name="Google Shape;258;p26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59" name="Google Shape;259;p26"/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26"/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>
          <a:extLst>
            <a:ext uri="{FF2B5EF4-FFF2-40B4-BE49-F238E27FC236}">
              <a16:creationId xmlns:a16="http://schemas.microsoft.com/office/drawing/2014/main" id="{6295F3D5-95CC-509B-1348-7309F68A4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6">
            <a:extLst>
              <a:ext uri="{FF2B5EF4-FFF2-40B4-BE49-F238E27FC236}">
                <a16:creationId xmlns:a16="http://schemas.microsoft.com/office/drawing/2014/main" id="{000F9377-BE8C-3D53-3563-4FDA514DB67A}"/>
              </a:ext>
            </a:extLst>
          </p:cNvPr>
          <p:cNvSpPr txBox="1"/>
          <p:nvPr/>
        </p:nvSpPr>
        <p:spPr>
          <a:xfrm>
            <a:off x="148950" y="582383"/>
            <a:ext cx="8846100" cy="7875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000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D62728"/>
                </a:solidFill>
              </a:rPr>
              <a:t>            Il trend semestrale delle procedure</a:t>
            </a:r>
            <a:endParaRPr sz="2800" b="1" dirty="0">
              <a:solidFill>
                <a:srgbClr val="D62728"/>
              </a:solidFill>
            </a:endParaRPr>
          </a:p>
          <a:p>
            <a:pPr marR="270598" algn="just">
              <a:lnSpc>
                <a:spcPct val="115000"/>
              </a:lnSpc>
            </a:pPr>
            <a:endParaRPr lang="it-IT" sz="1600" dirty="0"/>
          </a:p>
          <a:p>
            <a:pPr marR="270598" algn="just">
              <a:lnSpc>
                <a:spcPct val="115000"/>
              </a:lnSpc>
            </a:pPr>
            <a:r>
              <a:rPr lang="it-IT" sz="1600" dirty="0"/>
              <a:t>Il </a:t>
            </a:r>
            <a:r>
              <a:rPr lang="it-IT" sz="1600" b="1" dirty="0"/>
              <a:t>concordato preventivo </a:t>
            </a:r>
            <a:r>
              <a:rPr lang="it-IT" sz="1600" dirty="0"/>
              <a:t>è</a:t>
            </a:r>
            <a:r>
              <a:rPr lang="it-IT" sz="1600" b="1" dirty="0"/>
              <a:t> </a:t>
            </a:r>
            <a:r>
              <a:rPr lang="it-IT" sz="1600" dirty="0"/>
              <a:t>l’unica procedura che, confrontando le aperture nei primi semestri nel triennio 2024-2026, risulta in leggera decrescita: nel corso del I° semestre 2026, infatti, si registra una flessione rispetto ai corrispondenti semestri del biennio precedente (451 le domande presentate, 60 in meno rispetto al I° semestre del 2025 e 39 in meno rispetto al I° semestre 2024).</a:t>
            </a:r>
          </a:p>
          <a:p>
            <a:pPr marR="270598" lvl="0" algn="just">
              <a:lnSpc>
                <a:spcPct val="115000"/>
              </a:lnSpc>
            </a:pPr>
            <a:endParaRPr lang="it-IT" sz="1600" dirty="0"/>
          </a:p>
          <a:p>
            <a:pPr marR="270598" lvl="0" algn="just">
              <a:lnSpc>
                <a:spcPct val="115000"/>
              </a:lnSpc>
            </a:pPr>
            <a:r>
              <a:rPr lang="it-IT" sz="1600" dirty="0"/>
              <a:t>A partire dal I° semestre 2025 si registra, invece, un significativo aumento del ricorso alle procedure liquidatorie: 5.286 domande di </a:t>
            </a:r>
            <a:r>
              <a:rPr lang="it-IT" sz="1600" b="1" dirty="0"/>
              <a:t>liquidazione giudiziale </a:t>
            </a:r>
            <a:r>
              <a:rPr lang="it-IT" sz="1600" dirty="0"/>
              <a:t>presentate</a:t>
            </a:r>
            <a:r>
              <a:rPr lang="it-IT" sz="1600" b="1" dirty="0"/>
              <a:t> </a:t>
            </a:r>
            <a:r>
              <a:rPr lang="it-IT" sz="1600" dirty="0"/>
              <a:t>nel</a:t>
            </a:r>
            <a:r>
              <a:rPr lang="it-IT" sz="1600" b="1" dirty="0"/>
              <a:t> </a:t>
            </a:r>
            <a:r>
              <a:rPr lang="it-IT" sz="1600" dirty="0"/>
              <a:t>I° semestre 2025  (a fronte delle 4.222 registrate nel corrispondente semestre del 2024) e 5.230 domande nel I° semestre 2026. </a:t>
            </a:r>
          </a:p>
          <a:p>
            <a:pPr marR="270598" lvl="0" algn="just">
              <a:lnSpc>
                <a:spcPct val="115000"/>
              </a:lnSpc>
            </a:pPr>
            <a:endParaRPr lang="it-IT" sz="1600" dirty="0"/>
          </a:p>
          <a:p>
            <a:pPr marR="270598" lvl="0" algn="just">
              <a:lnSpc>
                <a:spcPct val="115000"/>
              </a:lnSpc>
            </a:pPr>
            <a:r>
              <a:rPr lang="it-IT" sz="1600" dirty="0"/>
              <a:t>Anche la  </a:t>
            </a:r>
            <a:r>
              <a:rPr lang="it-IT" sz="1600" b="1" dirty="0"/>
              <a:t>liquidazione coatta amministrativa </a:t>
            </a:r>
            <a:r>
              <a:rPr lang="it-IT" sz="1600" dirty="0"/>
              <a:t>fa registrare dei valori fortemente in aumento (290 aperture nel I° semestre dell’anno in corso vs le 254 del I° semestre 2025 e le 211 del I° semestre 2024). </a:t>
            </a:r>
            <a:endParaRPr sz="1600" dirty="0"/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100" dirty="0"/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100" dirty="0"/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it-IT" sz="1100" dirty="0"/>
              <a:t> </a:t>
            </a:r>
            <a:endParaRPr sz="1100" dirty="0"/>
          </a:p>
        </p:txBody>
      </p:sp>
      <p:pic>
        <p:nvPicPr>
          <p:cNvPr id="255" name="Google Shape;255;p26">
            <a:extLst>
              <a:ext uri="{FF2B5EF4-FFF2-40B4-BE49-F238E27FC236}">
                <a16:creationId xmlns:a16="http://schemas.microsoft.com/office/drawing/2014/main" id="{01A552FA-6700-859D-FB6F-AB9E0569B78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6">
            <a:extLst>
              <a:ext uri="{FF2B5EF4-FFF2-40B4-BE49-F238E27FC236}">
                <a16:creationId xmlns:a16="http://schemas.microsoft.com/office/drawing/2014/main" id="{C15EDB72-2D65-F04F-1431-522274F1B7F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7" name="Google Shape;257;p26">
            <a:extLst>
              <a:ext uri="{FF2B5EF4-FFF2-40B4-BE49-F238E27FC236}">
                <a16:creationId xmlns:a16="http://schemas.microsoft.com/office/drawing/2014/main" id="{C286A2B6-1653-2DFF-0BFC-53EDA48D5148}"/>
              </a:ext>
            </a:extLst>
          </p:cNvPr>
          <p:cNvGrpSpPr/>
          <p:nvPr/>
        </p:nvGrpSpPr>
        <p:grpSpPr>
          <a:xfrm>
            <a:off x="-772971" y="826501"/>
            <a:ext cx="1815037" cy="306100"/>
            <a:chOff x="-2119409" y="2289984"/>
            <a:chExt cx="3168156" cy="534300"/>
          </a:xfrm>
        </p:grpSpPr>
        <p:cxnSp>
          <p:nvCxnSpPr>
            <p:cNvPr id="258" name="Google Shape;258;p26">
              <a:extLst>
                <a:ext uri="{FF2B5EF4-FFF2-40B4-BE49-F238E27FC236}">
                  <a16:creationId xmlns:a16="http://schemas.microsoft.com/office/drawing/2014/main" id="{BF0CBD23-0CDA-CEF7-657F-E50698A38468}"/>
                </a:ext>
              </a:extLst>
            </p:cNvPr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59" name="Google Shape;259;p26">
              <a:extLst>
                <a:ext uri="{FF2B5EF4-FFF2-40B4-BE49-F238E27FC236}">
                  <a16:creationId xmlns:a16="http://schemas.microsoft.com/office/drawing/2014/main" id="{746875F7-645D-6CD0-8AF9-B4C259A51794}"/>
                </a:ext>
              </a:extLst>
            </p:cNvPr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26">
              <a:extLst>
                <a:ext uri="{FF2B5EF4-FFF2-40B4-BE49-F238E27FC236}">
                  <a16:creationId xmlns:a16="http://schemas.microsoft.com/office/drawing/2014/main" id="{A84AB4BC-8DC9-AC3F-50FE-F8EAB0E16491}"/>
                </a:ext>
              </a:extLst>
            </p:cNvPr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3933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27"/>
          <p:cNvPicPr preferRelativeResize="0"/>
          <p:nvPr/>
        </p:nvPicPr>
        <p:blipFill rotWithShape="1">
          <a:blip r:embed="rId3">
            <a:alphaModFix/>
          </a:blip>
          <a:srcRect t="1285" b="1295"/>
          <a:stretch/>
        </p:blipFill>
        <p:spPr>
          <a:xfrm>
            <a:off x="0" y="1549933"/>
            <a:ext cx="6858002" cy="3758134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7"/>
          <p:cNvSpPr/>
          <p:nvPr/>
        </p:nvSpPr>
        <p:spPr>
          <a:xfrm>
            <a:off x="4724725" y="0"/>
            <a:ext cx="4419300" cy="6858000"/>
          </a:xfrm>
          <a:prstGeom prst="rect">
            <a:avLst/>
          </a:prstGeom>
          <a:solidFill>
            <a:srgbClr val="E24301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7"/>
          <p:cNvSpPr txBox="1"/>
          <p:nvPr/>
        </p:nvSpPr>
        <p:spPr>
          <a:xfrm>
            <a:off x="4852250" y="2160450"/>
            <a:ext cx="4291800" cy="25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it-IT" sz="3200" b="1">
                <a:solidFill>
                  <a:schemeClr val="lt1"/>
                </a:solidFill>
              </a:rPr>
              <a:t>Analisi qualitativa delle imprese</a:t>
            </a:r>
            <a:endParaRPr sz="32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 txBox="1"/>
          <p:nvPr/>
        </p:nvSpPr>
        <p:spPr>
          <a:xfrm>
            <a:off x="261700" y="430475"/>
            <a:ext cx="8626661" cy="5751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D62728"/>
                </a:solidFill>
              </a:rPr>
              <a:t>           </a:t>
            </a:r>
            <a:endParaRPr sz="2800" b="1" dirty="0">
              <a:solidFill>
                <a:srgbClr val="D62728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D62728"/>
                </a:solidFill>
              </a:rPr>
              <a:t>        </a:t>
            </a:r>
            <a:r>
              <a:rPr lang="it-IT" sz="2500" b="1" dirty="0">
                <a:solidFill>
                  <a:srgbClr val="D62728"/>
                </a:solidFill>
              </a:rPr>
              <a:t>Analisi comparativa delle imprese I semestre 2026</a:t>
            </a:r>
            <a:endParaRPr sz="2500" b="1" dirty="0">
              <a:solidFill>
                <a:srgbClr val="D62728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  <a:p>
            <a:pPr marL="89999" lvl="0" algn="just"/>
            <a:r>
              <a:rPr lang="it-IT" sz="1500" dirty="0"/>
              <a:t>L’analisi fornita sintetizza i dati riguardanti le principali caratteristiche delle imprese che, durante il  </a:t>
            </a:r>
            <a:r>
              <a:rPr lang="it-IT" sz="1500" b="1" dirty="0"/>
              <a:t>I° semestre dell’anno 2026</a:t>
            </a:r>
            <a:r>
              <a:rPr lang="it-IT" sz="1500" dirty="0"/>
              <a:t>, hanno fatto ricorso ai vari procedimenti, successivamente illustrati nel dettaglio attraverso apposite infografiche. </a:t>
            </a:r>
          </a:p>
          <a:p>
            <a:pPr marL="89999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  <a:p>
            <a:pPr marL="89999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00" b="1" i="1" u="sng" dirty="0">
                <a:solidFill>
                  <a:srgbClr val="9900FF"/>
                </a:solidFill>
              </a:rPr>
              <a:t>Composizione negoziata</a:t>
            </a:r>
          </a:p>
          <a:p>
            <a:pPr marL="89999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it-IT" sz="1500" dirty="0"/>
          </a:p>
          <a:p>
            <a:pPr marL="89999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00" dirty="0"/>
              <a:t>Tra le imprese ricorrenti alla </a:t>
            </a:r>
            <a:r>
              <a:rPr lang="it-IT" sz="1500" b="1" dirty="0"/>
              <a:t>Composizione negoziata </a:t>
            </a:r>
            <a:r>
              <a:rPr lang="it-IT" sz="1500" dirty="0"/>
              <a:t>(ben 897 nel I° semestre 2026) si confermano in netta prevalenza le società di capitale (80,7%). Le microimprese (classe di addetti tra 0 e 9 unità) rappresentano il 46,4% dei richiedenti, mentre le piccole imprese (classe di addetti tra 10 e 49 unità) che presentano istanza sono il 40,4%. </a:t>
            </a:r>
            <a:endParaRPr sz="1500" dirty="0"/>
          </a:p>
          <a:p>
            <a:pPr marL="89999" algn="just">
              <a:lnSpc>
                <a:spcPct val="115000"/>
              </a:lnSpc>
              <a:spcBef>
                <a:spcPts val="1200"/>
              </a:spcBef>
            </a:pPr>
            <a:r>
              <a:rPr lang="it-IT" sz="1500" dirty="0"/>
              <a:t>Il valore medio della produzione delle imprese istanti è di 7 milioni € ed il numero medio di addetti per impresa è pari a 31.</a:t>
            </a:r>
            <a:r>
              <a:rPr lang="it-IT" sz="1500" b="1" dirty="0"/>
              <a:t> </a:t>
            </a:r>
          </a:p>
          <a:p>
            <a:pPr marL="89999" algn="just">
              <a:lnSpc>
                <a:spcPct val="115000"/>
              </a:lnSpc>
              <a:spcBef>
                <a:spcPts val="1200"/>
              </a:spcBef>
            </a:pPr>
            <a:r>
              <a:rPr lang="it-IT" sz="1500" dirty="0"/>
              <a:t>La maggior parte delle imprese continua ad appartenere al settore economico delle attività manifatturiere (26,9%) e del commercio all’ingrosso e al dettaglio (22,4%), ma si registra una significativa crescita del numero di imprese operanti nel settore delle costruzioni che hanno richiesto l’accesso alla composizione negoziata (17,1% nel I° semestre 2026 a fronte del 9,6% nel I° semestre 2025).</a:t>
            </a:r>
            <a:endParaRPr sz="1500" dirty="0"/>
          </a:p>
        </p:txBody>
      </p:sp>
      <p:pic>
        <p:nvPicPr>
          <p:cNvPr id="274" name="Google Shape;274;p28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6" name="Google Shape;276;p28"/>
          <p:cNvGrpSpPr/>
          <p:nvPr/>
        </p:nvGrpSpPr>
        <p:grpSpPr>
          <a:xfrm>
            <a:off x="-779671" y="1058801"/>
            <a:ext cx="1815037" cy="306100"/>
            <a:chOff x="-2119409" y="2289984"/>
            <a:chExt cx="3168156" cy="534300"/>
          </a:xfrm>
        </p:grpSpPr>
        <p:cxnSp>
          <p:nvCxnSpPr>
            <p:cNvPr id="277" name="Google Shape;277;p28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78" name="Google Shape;278;p28"/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28"/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9"/>
          <p:cNvSpPr txBox="1"/>
          <p:nvPr/>
        </p:nvSpPr>
        <p:spPr>
          <a:xfrm>
            <a:off x="-1" y="0"/>
            <a:ext cx="8937523" cy="6388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100" dirty="0"/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500" b="1" i="1" u="sng" dirty="0">
              <a:solidFill>
                <a:srgbClr val="2CA02C"/>
              </a:solidFill>
            </a:endParaRPr>
          </a:p>
          <a:p>
            <a:pPr marL="36000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-IT" sz="1500" b="1" i="1" u="sng" dirty="0">
                <a:solidFill>
                  <a:srgbClr val="2CA02C"/>
                </a:solidFill>
              </a:rPr>
              <a:t>Concordato semplificato</a:t>
            </a:r>
            <a:endParaRPr sz="1500" b="1" i="1" u="sng" dirty="0">
              <a:solidFill>
                <a:srgbClr val="2CA02C"/>
              </a:solidFill>
            </a:endParaRPr>
          </a:p>
          <a:p>
            <a:pPr marL="360000" lvl="0" algn="just">
              <a:lnSpc>
                <a:spcPct val="115000"/>
              </a:lnSpc>
              <a:spcBef>
                <a:spcPts val="1200"/>
              </a:spcBef>
            </a:pPr>
            <a:r>
              <a:rPr lang="it-IT" sz="1500" dirty="0"/>
              <a:t>Nel corso del primo semestre 2026 sono state presentate 83 domande di </a:t>
            </a:r>
            <a:r>
              <a:rPr lang="it-IT" sz="1500" b="1" dirty="0"/>
              <a:t>concordato semplificato </a:t>
            </a:r>
            <a:r>
              <a:rPr lang="it-IT" sz="1500" dirty="0"/>
              <a:t>da imprese costituite in prevalenza nella forma di società di capitali (84,3%). Il numero di addetti medi per impresa è pari a 16 ed il valore medio della produzione è sceso a 4,6 milioni di € (nel I° semestre 2025 era pari a 10 milioni di €). E’ evidente, quindi, che successivamente al tentativo di composizione negoziata</a:t>
            </a:r>
            <a:r>
              <a:rPr lang="it-IT" sz="1500" b="1" dirty="0"/>
              <a:t>, </a:t>
            </a:r>
            <a:r>
              <a:rPr lang="it-IT" sz="1500" dirty="0"/>
              <a:t>l’accesso al Concordato semplificato viene richiesto da aziende sempre più sottodimensionate. Per quanto riguarda il settore merceologico di appartenenza, il 29,</a:t>
            </a:r>
            <a:r>
              <a:rPr lang="it-IT" sz="1500" dirty="0">
                <a:solidFill>
                  <a:srgbClr val="7030A0"/>
                </a:solidFill>
              </a:rPr>
              <a:t>3</a:t>
            </a:r>
            <a:r>
              <a:rPr lang="it-IT" sz="1500" dirty="0"/>
              <a:t>% delle imprese esercita attività manifatturiere, il 28% commercio all’ingrosso e al dettaglio e il 13,4% rientra nel settore delle costruzioni.</a:t>
            </a:r>
            <a:endParaRPr sz="1500" dirty="0"/>
          </a:p>
          <a:p>
            <a:pPr marL="36000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-IT" sz="1500" b="1" i="1" u="sng" dirty="0">
                <a:solidFill>
                  <a:srgbClr val="BCBD22"/>
                </a:solidFill>
              </a:rPr>
              <a:t>Accordo di ristrutturazione dei debiti</a:t>
            </a:r>
            <a:endParaRPr sz="1500" b="1" i="1" u="sng" dirty="0">
              <a:solidFill>
                <a:srgbClr val="BCBD22"/>
              </a:solidFill>
            </a:endParaRPr>
          </a:p>
          <a:p>
            <a:pPr marL="36000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-IT" sz="1500" dirty="0"/>
              <a:t>In merito agli </a:t>
            </a:r>
            <a:r>
              <a:rPr lang="it-IT" sz="1500" b="1" dirty="0"/>
              <a:t>Accordi di ristrutturazione dei debiti</a:t>
            </a:r>
            <a:r>
              <a:rPr lang="it-IT" sz="1500" dirty="0"/>
              <a:t> (167 aperture nel I° semestre 2026), il valore medio della produzione delle imprese è di 11 milioni di € ed il numero medio di addetti per impresa è pari a 66. Tra le imprese ricorrenti spiccano le società di capitali (88%) e quelle con un valore della produzione fino a 250mila € (23,6%), con una presenza importante di aziende fino a 5 milioni di € della produzione, che costituiscono circa il 66% del totale. Il 25% delle imprese ricorrenti appartiene al settore manifatturiero, mentre il 19,4% a quello del commercio. </a:t>
            </a:r>
            <a:endParaRPr sz="1500" dirty="0"/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500" dirty="0"/>
          </a:p>
        </p:txBody>
      </p:sp>
      <p:pic>
        <p:nvPicPr>
          <p:cNvPr id="286" name="Google Shape;286;p29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0"/>
          <p:cNvSpPr txBox="1"/>
          <p:nvPr/>
        </p:nvSpPr>
        <p:spPr>
          <a:xfrm>
            <a:off x="134200" y="0"/>
            <a:ext cx="8669700" cy="663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500" dirty="0"/>
          </a:p>
          <a:p>
            <a:pPr marL="179999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b="1" i="1" u="sng" dirty="0">
              <a:solidFill>
                <a:srgbClr val="FF7F0E"/>
              </a:solidFill>
            </a:endParaRPr>
          </a:p>
          <a:p>
            <a:pPr marL="179999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-IT" sz="1500" b="1" i="1" u="sng" dirty="0">
                <a:solidFill>
                  <a:srgbClr val="FF7F0E"/>
                </a:solidFill>
              </a:rPr>
              <a:t>Concordato preventivo</a:t>
            </a:r>
            <a:endParaRPr sz="1500" b="1" i="1" u="sng" dirty="0">
              <a:solidFill>
                <a:srgbClr val="FF7F0E"/>
              </a:solidFill>
            </a:endParaRPr>
          </a:p>
          <a:p>
            <a:pPr marL="179999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-IT" dirty="0"/>
              <a:t>Passando alle tradizionali procedure concorsuali, le imprese che hanno fatto ricorso ai</a:t>
            </a:r>
            <a:r>
              <a:rPr lang="it-IT" b="1" dirty="0"/>
              <a:t> Concordati preventivi (451 aperture nel primo semestre 2026)</a:t>
            </a:r>
            <a:r>
              <a:rPr lang="it-IT" dirty="0"/>
              <a:t> fanno registrare un valore medio di 33 addetti per impresa e circa 7 milioni di € di valore della produzione. E’ possibile al riguardo rilevare che, in termini dimensionali, sussistono delle similitudini tra le imprese che accedono al Concordato preventivo e quelle che presentano istanza di composizione negoziata: le microimprese in concordato (classe di addetti tra 0 e 9 unità) rappresentano il 52,2% (vs 46,4% delle CN), mentre le piccole imprese (classe di addetti tra 10 e 49 unità) sono il 34,1% (vs 40,4% delle CN). Per quanto riguarda la forma giuridica, le società di capitali rappresentano l’84,5% del totale mentre, con riferimento al settore merceologico, il 28,</a:t>
            </a:r>
            <a:r>
              <a:rPr lang="it-IT" dirty="0">
                <a:solidFill>
                  <a:srgbClr val="7030A0"/>
                </a:solidFill>
              </a:rPr>
              <a:t>9</a:t>
            </a:r>
            <a:r>
              <a:rPr lang="it-IT" dirty="0"/>
              <a:t>% delle imprese appartiene alla manifattura e il 21% a quello del commercio.</a:t>
            </a:r>
            <a:endParaRPr dirty="0"/>
          </a:p>
          <a:p>
            <a:pPr marL="179999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-IT" sz="1500" b="1" i="1" u="sng" dirty="0">
                <a:solidFill>
                  <a:srgbClr val="1155CC"/>
                </a:solidFill>
              </a:rPr>
              <a:t>Liquidazione giudiziale</a:t>
            </a:r>
            <a:endParaRPr sz="1500" b="1" i="1" u="sng" dirty="0">
              <a:solidFill>
                <a:srgbClr val="1155CC"/>
              </a:solidFill>
            </a:endParaRPr>
          </a:p>
          <a:p>
            <a:pPr marL="179999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-IT" dirty="0"/>
              <a:t>Il dato relativo alle </a:t>
            </a:r>
            <a:r>
              <a:rPr lang="it-IT" b="1" dirty="0"/>
              <a:t>Liquidazioni giudiziali nel </a:t>
            </a:r>
            <a:r>
              <a:rPr lang="it-IT" sz="1500" b="1" dirty="0"/>
              <a:t>primo semestre 2026</a:t>
            </a:r>
            <a:r>
              <a:rPr lang="it-IT" b="1" dirty="0"/>
              <a:t> fa registrare 5.230 procedure aperte</a:t>
            </a:r>
            <a:r>
              <a:rPr lang="it-IT" dirty="0"/>
              <a:t> con un numero medio di addetti per impresa pari a 7 unità ed un valore medio della produzione di 2 milioni di €. Le società di capitali rappresentano 81,2% del totale. La maggior parte delle imprese ricorrenti si colloca nel settore merceologico del commercio all’ingrosso e al dettaglio (22,1%), delle costruzioni (21%) e delle attività manifatturiere (17,3%). Sia il valore medio degli addetti, che quello della produzione, evidenziano che questa procedura riguarda </a:t>
            </a:r>
            <a:r>
              <a:rPr lang="it-IT" b="1" dirty="0"/>
              <a:t>imprese più fragili e meno strutturate</a:t>
            </a:r>
            <a:r>
              <a:rPr lang="it-IT" dirty="0"/>
              <a:t>, confermando ancora una volta la </a:t>
            </a:r>
            <a:r>
              <a:rPr lang="it-IT" b="1" dirty="0"/>
              <a:t>relazione diretta esistente fra solidità e dimensione aziendale</a:t>
            </a:r>
            <a:r>
              <a:rPr lang="it-IT" dirty="0"/>
              <a:t>. </a:t>
            </a:r>
            <a:endParaRPr sz="1500" dirty="0"/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it-IT" sz="1100" dirty="0"/>
              <a:t> </a:t>
            </a:r>
            <a:endParaRPr dirty="0"/>
          </a:p>
        </p:txBody>
      </p:sp>
      <p:pic>
        <p:nvPicPr>
          <p:cNvPr id="294" name="Google Shape;294;p30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1"/>
          <p:cNvSpPr txBox="1"/>
          <p:nvPr/>
        </p:nvSpPr>
        <p:spPr>
          <a:xfrm>
            <a:off x="315375" y="0"/>
            <a:ext cx="8220300" cy="4753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500" dirty="0"/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500" dirty="0"/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-IT" sz="1500" b="1" i="1" u="sng" dirty="0">
                <a:solidFill>
                  <a:srgbClr val="FF0000"/>
                </a:solidFill>
              </a:rPr>
              <a:t>Liquidazione coatta amministrativa</a:t>
            </a:r>
            <a:endParaRPr sz="1500" b="1" i="1" u="sng"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-IT" sz="1500" dirty="0"/>
              <a:t>Il numero medio di addetti delle imprese che, nel primo semestre 2026 hanno fatto ricorso alla </a:t>
            </a:r>
            <a:r>
              <a:rPr lang="it-IT" sz="1500" b="1" dirty="0"/>
              <a:t>Liquidazione coatta amministrativa</a:t>
            </a:r>
            <a:r>
              <a:rPr lang="it-IT" sz="1500" dirty="0"/>
              <a:t> (290 aperture registrate) è pari a 21 unità, dovendosi in ogni caso precisare che solo 40 imprese su 290 hanno dichiarato il numero degli addetti. Il valore della produzione risulta pari a 1 milione di € (valore dimezzato rispetto a quello registrato nel corrispondente semestre dell’anno 2025). Anche tale dato è tuttavia da considerarsi poco significativo, considerando il numero esiguo di imprese che ha depositato il bilancio (solo 61 sulle 290 complessivamente registrate). La quasi totalità delle imprese (il 98,6%) in liquidazione coatta amministrativa è rappresentata da cooperative, consorzi e società consortili esercitanti prevalentemente attività per la salute umana e di assistenza sociale (24,4%), e attività amministrative e servizi di supporto (13,6%).</a:t>
            </a:r>
            <a:endParaRPr sz="1500" dirty="0"/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it-IT" sz="1100" dirty="0"/>
              <a:t> </a:t>
            </a:r>
            <a:endParaRPr dirty="0"/>
          </a:p>
        </p:txBody>
      </p:sp>
      <p:pic>
        <p:nvPicPr>
          <p:cNvPr id="302" name="Google Shape;302;p31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32"/>
          <p:cNvPicPr preferRelativeResize="0"/>
          <p:nvPr/>
        </p:nvPicPr>
        <p:blipFill rotWithShape="1">
          <a:blip r:embed="rId3">
            <a:alphaModFix/>
          </a:blip>
          <a:srcRect t="1285" b="1295"/>
          <a:stretch/>
        </p:blipFill>
        <p:spPr>
          <a:xfrm>
            <a:off x="0" y="1549933"/>
            <a:ext cx="6858002" cy="3758134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2"/>
          <p:cNvSpPr/>
          <p:nvPr/>
        </p:nvSpPr>
        <p:spPr>
          <a:xfrm>
            <a:off x="4724725" y="0"/>
            <a:ext cx="4419300" cy="6858000"/>
          </a:xfrm>
          <a:prstGeom prst="rect">
            <a:avLst/>
          </a:prstGeom>
          <a:solidFill>
            <a:srgbClr val="9467BD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32"/>
          <p:cNvSpPr txBox="1"/>
          <p:nvPr/>
        </p:nvSpPr>
        <p:spPr>
          <a:xfrm>
            <a:off x="5011167" y="2160449"/>
            <a:ext cx="4132800" cy="25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it-IT" sz="3300" b="1">
                <a:solidFill>
                  <a:schemeClr val="lt1"/>
                </a:solidFill>
              </a:rPr>
              <a:t>Composizione negoziata</a:t>
            </a:r>
            <a:endParaRPr sz="3300" b="1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it-IT" sz="3300" b="1">
                <a:solidFill>
                  <a:schemeClr val="lt1"/>
                </a:solidFill>
              </a:rPr>
              <a:t>(</a:t>
            </a:r>
            <a:r>
              <a:rPr lang="it-IT" sz="3000" b="1">
                <a:solidFill>
                  <a:schemeClr val="lt1"/>
                </a:solidFill>
              </a:rPr>
              <a:t>art. 12 e ss. CCII</a:t>
            </a:r>
            <a:r>
              <a:rPr lang="it-IT" sz="3300" b="1">
                <a:solidFill>
                  <a:schemeClr val="lt1"/>
                </a:solidFill>
              </a:rPr>
              <a:t>)</a:t>
            </a:r>
            <a:endParaRPr sz="33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6" name="Google Shape;316;p33"/>
          <p:cNvGrpSpPr/>
          <p:nvPr/>
        </p:nvGrpSpPr>
        <p:grpSpPr>
          <a:xfrm>
            <a:off x="-766271" y="665451"/>
            <a:ext cx="1815037" cy="306100"/>
            <a:chOff x="-2119409" y="2289984"/>
            <a:chExt cx="3168156" cy="534300"/>
          </a:xfrm>
        </p:grpSpPr>
        <p:cxnSp>
          <p:nvCxnSpPr>
            <p:cNvPr id="317" name="Google Shape;317;p33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18" name="Google Shape;318;p33"/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33"/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20" name="Google Shape;320;p33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3"/>
          <p:cNvSpPr/>
          <p:nvPr/>
        </p:nvSpPr>
        <p:spPr>
          <a:xfrm>
            <a:off x="1048766" y="419052"/>
            <a:ext cx="7895700" cy="9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D0D0D"/>
                </a:solidFill>
              </a:rPr>
              <a:t>Composizione negoziata I </a:t>
            </a:r>
            <a:r>
              <a:rPr lang="it-IT" sz="2800" b="1" dirty="0" err="1">
                <a:solidFill>
                  <a:srgbClr val="0D0D0D"/>
                </a:solidFill>
              </a:rPr>
              <a:t>sem</a:t>
            </a:r>
            <a:r>
              <a:rPr lang="it-IT" sz="2800" b="1" dirty="0">
                <a:solidFill>
                  <a:srgbClr val="0D0D0D"/>
                </a:solidFill>
              </a:rPr>
              <a:t>. 2026</a:t>
            </a:r>
            <a:endParaRPr sz="3000" b="1" dirty="0">
              <a:solidFill>
                <a:srgbClr val="0D0D0D"/>
              </a:solidFill>
            </a:endParaRPr>
          </a:p>
        </p:txBody>
      </p:sp>
      <p:pic>
        <p:nvPicPr>
          <p:cNvPr id="322" name="Google Shape;32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4EA9D7F9-BB9C-78BC-85BF-1BD16783B4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15134"/>
            <a:ext cx="9144000" cy="538018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" name="Google Shape;327;p34"/>
          <p:cNvGrpSpPr/>
          <p:nvPr/>
        </p:nvGrpSpPr>
        <p:grpSpPr>
          <a:xfrm>
            <a:off x="-766271" y="665451"/>
            <a:ext cx="1815037" cy="306100"/>
            <a:chOff x="-2119409" y="2289984"/>
            <a:chExt cx="3168156" cy="534300"/>
          </a:xfrm>
        </p:grpSpPr>
        <p:cxnSp>
          <p:nvCxnSpPr>
            <p:cNvPr id="328" name="Google Shape;328;p34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29" name="Google Shape;329;p34"/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34"/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31" name="Google Shape;331;p34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4"/>
          <p:cNvSpPr/>
          <p:nvPr/>
        </p:nvSpPr>
        <p:spPr>
          <a:xfrm>
            <a:off x="1048766" y="465949"/>
            <a:ext cx="7895700" cy="12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D0D0D"/>
                </a:solidFill>
              </a:rPr>
              <a:t>Composizione negoziata I </a:t>
            </a:r>
            <a:r>
              <a:rPr lang="it-IT" sz="2800" b="1" dirty="0" err="1">
                <a:solidFill>
                  <a:srgbClr val="0D0D0D"/>
                </a:solidFill>
              </a:rPr>
              <a:t>sem</a:t>
            </a:r>
            <a:r>
              <a:rPr lang="it-IT" sz="2800" b="1" dirty="0">
                <a:solidFill>
                  <a:srgbClr val="0D0D0D"/>
                </a:solidFill>
              </a:rPr>
              <a:t>. 2026</a:t>
            </a:r>
            <a:endParaRPr sz="2800" b="1" dirty="0">
              <a:solidFill>
                <a:srgbClr val="0D0D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rgbClr val="0D0D0D"/>
                </a:solidFill>
              </a:rPr>
              <a:t>caratteristiche delle imprese</a:t>
            </a:r>
            <a:endParaRPr sz="2000" b="1" dirty="0">
              <a:solidFill>
                <a:srgbClr val="0D0D0D"/>
              </a:solidFill>
            </a:endParaRPr>
          </a:p>
        </p:txBody>
      </p:sp>
      <p:pic>
        <p:nvPicPr>
          <p:cNvPr id="334" name="Google Shape;33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6BA0305A-6EAC-7707-4620-28FFA5289E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1508775"/>
            <a:ext cx="9143999" cy="476420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35"/>
          <p:cNvPicPr preferRelativeResize="0"/>
          <p:nvPr/>
        </p:nvPicPr>
        <p:blipFill rotWithShape="1">
          <a:blip r:embed="rId3">
            <a:alphaModFix/>
          </a:blip>
          <a:srcRect t="1285" b="1295"/>
          <a:stretch/>
        </p:blipFill>
        <p:spPr>
          <a:xfrm>
            <a:off x="0" y="1549933"/>
            <a:ext cx="6858002" cy="3758134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5"/>
          <p:cNvSpPr/>
          <p:nvPr/>
        </p:nvSpPr>
        <p:spPr>
          <a:xfrm>
            <a:off x="4724725" y="0"/>
            <a:ext cx="4419300" cy="6858000"/>
          </a:xfrm>
          <a:prstGeom prst="rect">
            <a:avLst/>
          </a:prstGeom>
          <a:solidFill>
            <a:srgbClr val="2CA02C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35"/>
          <p:cNvSpPr txBox="1"/>
          <p:nvPr/>
        </p:nvSpPr>
        <p:spPr>
          <a:xfrm>
            <a:off x="5011167" y="2160449"/>
            <a:ext cx="4132800" cy="25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it-IT" sz="3300" b="1">
                <a:solidFill>
                  <a:schemeClr val="lt1"/>
                </a:solidFill>
              </a:rPr>
              <a:t>Concordato semplificato</a:t>
            </a:r>
            <a:endParaRPr sz="3300" b="1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it-IT" sz="3000" b="1">
                <a:solidFill>
                  <a:schemeClr val="lt1"/>
                </a:solidFill>
              </a:rPr>
              <a:t>(art. 25-sexies CCII</a:t>
            </a:r>
            <a:r>
              <a:rPr lang="it-IT" sz="3300" b="1">
                <a:solidFill>
                  <a:schemeClr val="lt1"/>
                </a:solidFill>
              </a:rPr>
              <a:t>)</a:t>
            </a:r>
            <a:endParaRPr sz="33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6" name="Google Shape;346;p36"/>
          <p:cNvGrpSpPr/>
          <p:nvPr/>
        </p:nvGrpSpPr>
        <p:grpSpPr>
          <a:xfrm>
            <a:off x="-766271" y="665451"/>
            <a:ext cx="1815037" cy="306100"/>
            <a:chOff x="-2119409" y="2289984"/>
            <a:chExt cx="3168156" cy="534300"/>
          </a:xfrm>
        </p:grpSpPr>
        <p:cxnSp>
          <p:nvCxnSpPr>
            <p:cNvPr id="347" name="Google Shape;347;p36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48" name="Google Shape;348;p36"/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36"/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50" name="Google Shape;350;p36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6"/>
          <p:cNvSpPr/>
          <p:nvPr/>
        </p:nvSpPr>
        <p:spPr>
          <a:xfrm>
            <a:off x="1048766" y="487979"/>
            <a:ext cx="7895700" cy="9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D0D0D"/>
                </a:solidFill>
              </a:rPr>
              <a:t>Concordato semplificato I </a:t>
            </a:r>
            <a:r>
              <a:rPr lang="it-IT" sz="2800" b="1" dirty="0" err="1">
                <a:solidFill>
                  <a:srgbClr val="0D0D0D"/>
                </a:solidFill>
              </a:rPr>
              <a:t>sem</a:t>
            </a:r>
            <a:r>
              <a:rPr lang="it-IT" sz="2800" b="1" dirty="0">
                <a:solidFill>
                  <a:srgbClr val="0D0D0D"/>
                </a:solidFill>
              </a:rPr>
              <a:t>. 2026</a:t>
            </a:r>
            <a:endParaRPr sz="2800" b="1" dirty="0">
              <a:solidFill>
                <a:srgbClr val="E24301"/>
              </a:solidFill>
            </a:endParaRPr>
          </a:p>
        </p:txBody>
      </p:sp>
      <p:pic>
        <p:nvPicPr>
          <p:cNvPr id="353" name="Google Shape;35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EAB81E1B-634E-B8D7-7F90-E73F7D9B6B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54499"/>
            <a:ext cx="9144000" cy="521552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" name="Google Shape;358;p37"/>
          <p:cNvGrpSpPr/>
          <p:nvPr/>
        </p:nvGrpSpPr>
        <p:grpSpPr>
          <a:xfrm>
            <a:off x="-766271" y="665451"/>
            <a:ext cx="1815037" cy="306100"/>
            <a:chOff x="-2119409" y="2289984"/>
            <a:chExt cx="3168156" cy="534300"/>
          </a:xfrm>
        </p:grpSpPr>
        <p:cxnSp>
          <p:nvCxnSpPr>
            <p:cNvPr id="359" name="Google Shape;359;p37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60" name="Google Shape;360;p37"/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37"/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62" name="Google Shape;362;p37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7"/>
          <p:cNvSpPr/>
          <p:nvPr/>
        </p:nvSpPr>
        <p:spPr>
          <a:xfrm>
            <a:off x="1059925" y="303975"/>
            <a:ext cx="7895700" cy="12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D0D0D"/>
                </a:solidFill>
              </a:rPr>
              <a:t>Concordato semplificato I </a:t>
            </a:r>
            <a:r>
              <a:rPr lang="it-IT" sz="2800" b="1" dirty="0" err="1">
                <a:solidFill>
                  <a:srgbClr val="0D0D0D"/>
                </a:solidFill>
              </a:rPr>
              <a:t>sem</a:t>
            </a:r>
            <a:r>
              <a:rPr lang="it-IT" sz="2800" b="1" dirty="0">
                <a:solidFill>
                  <a:srgbClr val="0D0D0D"/>
                </a:solidFill>
              </a:rPr>
              <a:t>. 2026</a:t>
            </a:r>
            <a:endParaRPr sz="2800" b="1" dirty="0">
              <a:solidFill>
                <a:srgbClr val="0D0D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rgbClr val="0D0D0D"/>
                </a:solidFill>
              </a:rPr>
              <a:t>caratteristiche delle imprese</a:t>
            </a:r>
            <a:endParaRPr sz="2600" b="1" dirty="0">
              <a:solidFill>
                <a:srgbClr val="0D0D0D"/>
              </a:solidFill>
            </a:endParaRPr>
          </a:p>
        </p:txBody>
      </p:sp>
      <p:pic>
        <p:nvPicPr>
          <p:cNvPr id="365" name="Google Shape;365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37F3432E-CC51-86CF-51E2-8B5A601E62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69929"/>
            <a:ext cx="9144000" cy="482262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38"/>
          <p:cNvPicPr preferRelativeResize="0"/>
          <p:nvPr/>
        </p:nvPicPr>
        <p:blipFill rotWithShape="1">
          <a:blip r:embed="rId3">
            <a:alphaModFix/>
          </a:blip>
          <a:srcRect t="1285" b="1295"/>
          <a:stretch/>
        </p:blipFill>
        <p:spPr>
          <a:xfrm>
            <a:off x="0" y="1549933"/>
            <a:ext cx="6858002" cy="3758134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38"/>
          <p:cNvSpPr/>
          <p:nvPr/>
        </p:nvSpPr>
        <p:spPr>
          <a:xfrm>
            <a:off x="4724725" y="0"/>
            <a:ext cx="4419300" cy="6858000"/>
          </a:xfrm>
          <a:prstGeom prst="rect">
            <a:avLst/>
          </a:prstGeom>
          <a:solidFill>
            <a:srgbClr val="BCBD22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38"/>
          <p:cNvSpPr txBox="1"/>
          <p:nvPr/>
        </p:nvSpPr>
        <p:spPr>
          <a:xfrm>
            <a:off x="5354399" y="2160450"/>
            <a:ext cx="3789600" cy="25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it-IT" sz="3300" b="1">
                <a:solidFill>
                  <a:schemeClr val="lt1"/>
                </a:solidFill>
              </a:rPr>
              <a:t>Accordi di ristrutturazione dei debiti</a:t>
            </a:r>
            <a:endParaRPr sz="3300" b="1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it-IT" sz="3000" b="1">
                <a:solidFill>
                  <a:schemeClr val="lt1"/>
                </a:solidFill>
              </a:rPr>
              <a:t>(art. 57 CCII)</a:t>
            </a:r>
            <a:endParaRPr sz="30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7" name="Google Shape;377;p39"/>
          <p:cNvGrpSpPr/>
          <p:nvPr/>
        </p:nvGrpSpPr>
        <p:grpSpPr>
          <a:xfrm>
            <a:off x="-766271" y="665451"/>
            <a:ext cx="1815037" cy="306100"/>
            <a:chOff x="-2119409" y="2289984"/>
            <a:chExt cx="3168156" cy="534300"/>
          </a:xfrm>
        </p:grpSpPr>
        <p:cxnSp>
          <p:nvCxnSpPr>
            <p:cNvPr id="378" name="Google Shape;378;p39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79" name="Google Shape;379;p39"/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39"/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81" name="Google Shape;381;p39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9"/>
          <p:cNvSpPr/>
          <p:nvPr/>
        </p:nvSpPr>
        <p:spPr>
          <a:xfrm>
            <a:off x="1147475" y="227775"/>
            <a:ext cx="7808100" cy="9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D0D0D"/>
                </a:solidFill>
              </a:rPr>
              <a:t>Accordi di ristrutturazione dei debiti </a:t>
            </a:r>
            <a:endParaRPr sz="2800" b="1" dirty="0">
              <a:solidFill>
                <a:srgbClr val="0D0D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D0D0D"/>
                </a:solidFill>
              </a:rPr>
              <a:t>I </a:t>
            </a:r>
            <a:r>
              <a:rPr lang="it-IT" sz="2800" b="1" dirty="0" err="1">
                <a:solidFill>
                  <a:srgbClr val="0D0D0D"/>
                </a:solidFill>
              </a:rPr>
              <a:t>sem</a:t>
            </a:r>
            <a:r>
              <a:rPr lang="it-IT" sz="2800" b="1" dirty="0">
                <a:solidFill>
                  <a:srgbClr val="0D0D0D"/>
                </a:solidFill>
              </a:rPr>
              <a:t>. 2026</a:t>
            </a:r>
            <a:endParaRPr sz="2800" b="1" dirty="0">
              <a:solidFill>
                <a:srgbClr val="0D0D0D"/>
              </a:solidFill>
            </a:endParaRPr>
          </a:p>
        </p:txBody>
      </p:sp>
      <p:pic>
        <p:nvPicPr>
          <p:cNvPr id="383" name="Google Shape;383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9E009989-0213-F10A-CDB2-18C1592075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60489"/>
            <a:ext cx="9144000" cy="525101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" name="Google Shape;390;p40"/>
          <p:cNvGrpSpPr/>
          <p:nvPr/>
        </p:nvGrpSpPr>
        <p:grpSpPr>
          <a:xfrm>
            <a:off x="-766271" y="665451"/>
            <a:ext cx="1815037" cy="306100"/>
            <a:chOff x="-2119409" y="2289984"/>
            <a:chExt cx="3168156" cy="534300"/>
          </a:xfrm>
        </p:grpSpPr>
        <p:cxnSp>
          <p:nvCxnSpPr>
            <p:cNvPr id="391" name="Google Shape;391;p40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92" name="Google Shape;392;p40"/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40"/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94" name="Google Shape;394;p40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40"/>
          <p:cNvSpPr/>
          <p:nvPr/>
        </p:nvSpPr>
        <p:spPr>
          <a:xfrm>
            <a:off x="1154864" y="263161"/>
            <a:ext cx="7895700" cy="12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D0D0D"/>
                </a:solidFill>
              </a:rPr>
              <a:t>Accordi di ristrutturazione dei debiti </a:t>
            </a:r>
            <a:endParaRPr sz="2800" b="1" dirty="0">
              <a:solidFill>
                <a:srgbClr val="0D0D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D0D0D"/>
                </a:solidFill>
              </a:rPr>
              <a:t>I </a:t>
            </a:r>
            <a:r>
              <a:rPr lang="it-IT" sz="2800" b="1" dirty="0" err="1">
                <a:solidFill>
                  <a:srgbClr val="0D0D0D"/>
                </a:solidFill>
              </a:rPr>
              <a:t>sem</a:t>
            </a:r>
            <a:r>
              <a:rPr lang="it-IT" sz="2800" b="1" dirty="0">
                <a:solidFill>
                  <a:srgbClr val="0D0D0D"/>
                </a:solidFill>
              </a:rPr>
              <a:t>. 2026</a:t>
            </a:r>
            <a:endParaRPr sz="2800" b="1" dirty="0">
              <a:solidFill>
                <a:srgbClr val="0D0D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rgbClr val="0D0D0D"/>
                </a:solidFill>
              </a:rPr>
              <a:t>caratteristiche delle imprese</a:t>
            </a:r>
            <a:endParaRPr sz="2100" b="1" dirty="0">
              <a:solidFill>
                <a:srgbClr val="0D0D0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rgbClr val="0D0D0D"/>
              </a:solidFill>
            </a:endParaRPr>
          </a:p>
        </p:txBody>
      </p:sp>
      <p:pic>
        <p:nvPicPr>
          <p:cNvPr id="396" name="Google Shape;39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0594F95D-2A12-C921-5469-A31B1FE286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82642"/>
            <a:ext cx="9144000" cy="4680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p41"/>
          <p:cNvPicPr preferRelativeResize="0"/>
          <p:nvPr/>
        </p:nvPicPr>
        <p:blipFill rotWithShape="1">
          <a:blip r:embed="rId3">
            <a:alphaModFix/>
          </a:blip>
          <a:srcRect t="1285" b="1295"/>
          <a:stretch/>
        </p:blipFill>
        <p:spPr>
          <a:xfrm>
            <a:off x="0" y="1549933"/>
            <a:ext cx="6858002" cy="3758134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41"/>
          <p:cNvSpPr/>
          <p:nvPr/>
        </p:nvSpPr>
        <p:spPr>
          <a:xfrm>
            <a:off x="4724725" y="0"/>
            <a:ext cx="4419300" cy="6858000"/>
          </a:xfrm>
          <a:prstGeom prst="rect">
            <a:avLst/>
          </a:prstGeom>
          <a:solidFill>
            <a:srgbClr val="FF7F0E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41"/>
          <p:cNvSpPr txBox="1"/>
          <p:nvPr/>
        </p:nvSpPr>
        <p:spPr>
          <a:xfrm>
            <a:off x="5354399" y="2160450"/>
            <a:ext cx="3789600" cy="25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it-IT" sz="3300" b="1">
                <a:solidFill>
                  <a:schemeClr val="lt1"/>
                </a:solidFill>
              </a:rPr>
              <a:t>Concordato preventivo</a:t>
            </a:r>
            <a:endParaRPr sz="3300" b="1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it-IT" sz="3000" b="1">
                <a:solidFill>
                  <a:schemeClr val="lt1"/>
                </a:solidFill>
              </a:rPr>
              <a:t>(artt. 84 e ss. CCII)</a:t>
            </a:r>
            <a:endParaRPr sz="30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8" name="Google Shape;408;p42"/>
          <p:cNvGrpSpPr/>
          <p:nvPr/>
        </p:nvGrpSpPr>
        <p:grpSpPr>
          <a:xfrm>
            <a:off x="-766271" y="665451"/>
            <a:ext cx="1815037" cy="306100"/>
            <a:chOff x="-2119409" y="2289984"/>
            <a:chExt cx="3168156" cy="534300"/>
          </a:xfrm>
        </p:grpSpPr>
        <p:cxnSp>
          <p:nvCxnSpPr>
            <p:cNvPr id="409" name="Google Shape;409;p42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10" name="Google Shape;410;p42"/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42"/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12" name="Google Shape;412;p42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42"/>
          <p:cNvSpPr/>
          <p:nvPr/>
        </p:nvSpPr>
        <p:spPr>
          <a:xfrm>
            <a:off x="1059925" y="227775"/>
            <a:ext cx="7895700" cy="9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D0D0D"/>
                </a:solidFill>
              </a:rPr>
              <a:t>Concordato preventivo I </a:t>
            </a:r>
            <a:r>
              <a:rPr lang="it-IT" sz="2800" b="1" dirty="0" err="1">
                <a:solidFill>
                  <a:srgbClr val="0D0D0D"/>
                </a:solidFill>
              </a:rPr>
              <a:t>sem</a:t>
            </a:r>
            <a:r>
              <a:rPr lang="it-IT" sz="2800" b="1" dirty="0">
                <a:solidFill>
                  <a:srgbClr val="0D0D0D"/>
                </a:solidFill>
              </a:rPr>
              <a:t>. 2026</a:t>
            </a:r>
            <a:endParaRPr sz="2800" b="1" dirty="0">
              <a:solidFill>
                <a:srgbClr val="0D0D0D"/>
              </a:solidFill>
            </a:endParaRPr>
          </a:p>
        </p:txBody>
      </p:sp>
      <p:pic>
        <p:nvPicPr>
          <p:cNvPr id="415" name="Google Shape;415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868ED20A-10AE-B76B-867D-64F3A172FE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77648"/>
            <a:ext cx="9144000" cy="523694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0" name="Google Shape;420;p43"/>
          <p:cNvGrpSpPr/>
          <p:nvPr/>
        </p:nvGrpSpPr>
        <p:grpSpPr>
          <a:xfrm>
            <a:off x="-766271" y="665451"/>
            <a:ext cx="1815037" cy="306100"/>
            <a:chOff x="-2119409" y="2289984"/>
            <a:chExt cx="3168156" cy="534300"/>
          </a:xfrm>
        </p:grpSpPr>
        <p:cxnSp>
          <p:nvCxnSpPr>
            <p:cNvPr id="421" name="Google Shape;421;p43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22" name="Google Shape;422;p43"/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43"/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24" name="Google Shape;424;p43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43"/>
          <p:cNvSpPr/>
          <p:nvPr/>
        </p:nvSpPr>
        <p:spPr>
          <a:xfrm>
            <a:off x="1059925" y="303975"/>
            <a:ext cx="7895700" cy="12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D0D0D"/>
                </a:solidFill>
              </a:rPr>
              <a:t>Concordato preventivo I </a:t>
            </a:r>
            <a:r>
              <a:rPr lang="it-IT" sz="2800" b="1" dirty="0" err="1">
                <a:solidFill>
                  <a:srgbClr val="0D0D0D"/>
                </a:solidFill>
              </a:rPr>
              <a:t>sem</a:t>
            </a:r>
            <a:r>
              <a:rPr lang="it-IT" sz="2800" b="1" dirty="0">
                <a:solidFill>
                  <a:srgbClr val="0D0D0D"/>
                </a:solidFill>
              </a:rPr>
              <a:t>. 2026</a:t>
            </a:r>
            <a:endParaRPr sz="2800" b="1" dirty="0">
              <a:solidFill>
                <a:srgbClr val="0D0D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rgbClr val="0D0D0D"/>
                </a:solidFill>
              </a:rPr>
              <a:t>caratteristiche delle imprese</a:t>
            </a:r>
            <a:endParaRPr sz="3000" b="1" dirty="0">
              <a:solidFill>
                <a:srgbClr val="0D0D0D"/>
              </a:solidFill>
            </a:endParaRPr>
          </a:p>
        </p:txBody>
      </p:sp>
      <p:pic>
        <p:nvPicPr>
          <p:cNvPr id="427" name="Google Shape;427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D3F533F2-6C6F-0244-182C-5390AC9688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79762"/>
            <a:ext cx="9144000" cy="489321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Google Shape;432;p44"/>
          <p:cNvPicPr preferRelativeResize="0"/>
          <p:nvPr/>
        </p:nvPicPr>
        <p:blipFill rotWithShape="1">
          <a:blip r:embed="rId3">
            <a:alphaModFix/>
          </a:blip>
          <a:srcRect t="1285" b="1295"/>
          <a:stretch/>
        </p:blipFill>
        <p:spPr>
          <a:xfrm>
            <a:off x="0" y="1549933"/>
            <a:ext cx="6858002" cy="3758134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44"/>
          <p:cNvSpPr/>
          <p:nvPr/>
        </p:nvSpPr>
        <p:spPr>
          <a:xfrm>
            <a:off x="4724725" y="0"/>
            <a:ext cx="4419300" cy="6858000"/>
          </a:xfrm>
          <a:prstGeom prst="rect">
            <a:avLst/>
          </a:prstGeom>
          <a:solidFill>
            <a:srgbClr val="1F77B4">
              <a:alpha val="7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44"/>
          <p:cNvSpPr txBox="1"/>
          <p:nvPr/>
        </p:nvSpPr>
        <p:spPr>
          <a:xfrm>
            <a:off x="5354399" y="2160450"/>
            <a:ext cx="3789600" cy="25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it-IT" sz="3300" b="1">
                <a:solidFill>
                  <a:schemeClr val="lt1"/>
                </a:solidFill>
              </a:rPr>
              <a:t>Liquidazione giudiziale</a:t>
            </a:r>
            <a:endParaRPr sz="3300" b="1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it-IT" sz="3300" b="1">
                <a:solidFill>
                  <a:schemeClr val="lt1"/>
                </a:solidFill>
              </a:rPr>
              <a:t>(</a:t>
            </a:r>
            <a:r>
              <a:rPr lang="it-IT" sz="3000" b="1">
                <a:solidFill>
                  <a:schemeClr val="lt1"/>
                </a:solidFill>
              </a:rPr>
              <a:t>art. 121 e ss. CCII)</a:t>
            </a:r>
            <a:endParaRPr sz="30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" name="Google Shape;440;p45"/>
          <p:cNvGrpSpPr/>
          <p:nvPr/>
        </p:nvGrpSpPr>
        <p:grpSpPr>
          <a:xfrm>
            <a:off x="-766271" y="665451"/>
            <a:ext cx="1815037" cy="306100"/>
            <a:chOff x="-2119409" y="2289984"/>
            <a:chExt cx="3168156" cy="534300"/>
          </a:xfrm>
        </p:grpSpPr>
        <p:cxnSp>
          <p:nvCxnSpPr>
            <p:cNvPr id="441" name="Google Shape;441;p45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42" name="Google Shape;442;p45"/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45"/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44" name="Google Shape;444;p45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45"/>
          <p:cNvSpPr/>
          <p:nvPr/>
        </p:nvSpPr>
        <p:spPr>
          <a:xfrm>
            <a:off x="1059925" y="227775"/>
            <a:ext cx="7895700" cy="9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D0D0D"/>
                </a:solidFill>
              </a:rPr>
              <a:t>Liquidazione giudiziale</a:t>
            </a:r>
            <a:endParaRPr sz="2800" b="1" dirty="0">
              <a:solidFill>
                <a:srgbClr val="0D0D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D0D0D"/>
                </a:solidFill>
              </a:rPr>
              <a:t>I </a:t>
            </a:r>
            <a:r>
              <a:rPr lang="it-IT" sz="2800" b="1" dirty="0" err="1">
                <a:solidFill>
                  <a:srgbClr val="0D0D0D"/>
                </a:solidFill>
              </a:rPr>
              <a:t>sem</a:t>
            </a:r>
            <a:r>
              <a:rPr lang="it-IT" sz="2800" b="1" dirty="0">
                <a:solidFill>
                  <a:srgbClr val="0D0D0D"/>
                </a:solidFill>
              </a:rPr>
              <a:t>. 2026</a:t>
            </a:r>
            <a:endParaRPr sz="2800" b="1" dirty="0">
              <a:solidFill>
                <a:srgbClr val="0D0D0D"/>
              </a:solidFill>
            </a:endParaRPr>
          </a:p>
        </p:txBody>
      </p:sp>
      <p:pic>
        <p:nvPicPr>
          <p:cNvPr id="446" name="Google Shape;446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24FC7EE4-6873-009C-288A-CBBFBA4E55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31191"/>
            <a:ext cx="9144000" cy="526926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" name="Google Shape;451;p46"/>
          <p:cNvGrpSpPr/>
          <p:nvPr/>
        </p:nvGrpSpPr>
        <p:grpSpPr>
          <a:xfrm>
            <a:off x="-766271" y="665451"/>
            <a:ext cx="1815037" cy="306100"/>
            <a:chOff x="-2119409" y="2289984"/>
            <a:chExt cx="3168156" cy="534300"/>
          </a:xfrm>
        </p:grpSpPr>
        <p:cxnSp>
          <p:nvCxnSpPr>
            <p:cNvPr id="452" name="Google Shape;452;p46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53" name="Google Shape;453;p46"/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46"/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55" name="Google Shape;455;p46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46"/>
          <p:cNvSpPr/>
          <p:nvPr/>
        </p:nvSpPr>
        <p:spPr>
          <a:xfrm>
            <a:off x="1059925" y="303975"/>
            <a:ext cx="7895700" cy="12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D0D0D"/>
                </a:solidFill>
              </a:rPr>
              <a:t>Liquidazione giudiziale I </a:t>
            </a:r>
            <a:r>
              <a:rPr lang="it-IT" sz="2800" b="1" dirty="0" err="1">
                <a:solidFill>
                  <a:srgbClr val="0D0D0D"/>
                </a:solidFill>
              </a:rPr>
              <a:t>sem</a:t>
            </a:r>
            <a:r>
              <a:rPr lang="it-IT" sz="2800" b="1" dirty="0">
                <a:solidFill>
                  <a:srgbClr val="0D0D0D"/>
                </a:solidFill>
              </a:rPr>
              <a:t>. 2026</a:t>
            </a:r>
            <a:endParaRPr sz="2800" b="1" dirty="0">
              <a:solidFill>
                <a:srgbClr val="0D0D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rgbClr val="0D0D0D"/>
                </a:solidFill>
              </a:rPr>
              <a:t>caratteristiche delle imprese</a:t>
            </a:r>
            <a:endParaRPr sz="2000" b="1" dirty="0">
              <a:solidFill>
                <a:srgbClr val="0D0D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rgbClr val="0D0D0D"/>
              </a:solidFill>
            </a:endParaRPr>
          </a:p>
        </p:txBody>
      </p:sp>
      <p:pic>
        <p:nvPicPr>
          <p:cNvPr id="458" name="Google Shape;458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5171A791-BD72-B4A7-06A5-7CA94914D2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1373741"/>
            <a:ext cx="9144000" cy="481880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Google Shape;463;p47"/>
          <p:cNvPicPr preferRelativeResize="0"/>
          <p:nvPr/>
        </p:nvPicPr>
        <p:blipFill rotWithShape="1">
          <a:blip r:embed="rId3">
            <a:alphaModFix/>
          </a:blip>
          <a:srcRect t="1285" b="1295"/>
          <a:stretch/>
        </p:blipFill>
        <p:spPr>
          <a:xfrm>
            <a:off x="0" y="1549933"/>
            <a:ext cx="6858002" cy="3758134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47"/>
          <p:cNvSpPr/>
          <p:nvPr/>
        </p:nvSpPr>
        <p:spPr>
          <a:xfrm>
            <a:off x="4724725" y="0"/>
            <a:ext cx="4419300" cy="6858000"/>
          </a:xfrm>
          <a:prstGeom prst="rect">
            <a:avLst/>
          </a:prstGeom>
          <a:solidFill>
            <a:srgbClr val="D62728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47"/>
          <p:cNvSpPr txBox="1"/>
          <p:nvPr/>
        </p:nvSpPr>
        <p:spPr>
          <a:xfrm>
            <a:off x="4852250" y="2160450"/>
            <a:ext cx="4291800" cy="25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it-IT" sz="3300" b="1">
                <a:solidFill>
                  <a:schemeClr val="lt1"/>
                </a:solidFill>
              </a:rPr>
              <a:t>Liquidazione coatta amministrativa</a:t>
            </a:r>
            <a:endParaRPr sz="3300" b="1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it-IT" sz="3000" b="1">
                <a:solidFill>
                  <a:schemeClr val="lt1"/>
                </a:solidFill>
              </a:rPr>
              <a:t>(art. 293 e ss. CCII)</a:t>
            </a:r>
            <a:endParaRPr sz="30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oogle Shape;470;p48"/>
          <p:cNvGrpSpPr/>
          <p:nvPr/>
        </p:nvGrpSpPr>
        <p:grpSpPr>
          <a:xfrm>
            <a:off x="-766271" y="665451"/>
            <a:ext cx="1815037" cy="306100"/>
            <a:chOff x="-2119409" y="2289984"/>
            <a:chExt cx="3168156" cy="534300"/>
          </a:xfrm>
        </p:grpSpPr>
        <p:cxnSp>
          <p:nvCxnSpPr>
            <p:cNvPr id="471" name="Google Shape;471;p48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72" name="Google Shape;472;p48"/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48"/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74" name="Google Shape;474;p48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48"/>
          <p:cNvSpPr/>
          <p:nvPr/>
        </p:nvSpPr>
        <p:spPr>
          <a:xfrm>
            <a:off x="1059925" y="227775"/>
            <a:ext cx="7895700" cy="9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D0D0D"/>
                </a:solidFill>
              </a:rPr>
              <a:t>Liquidazione coatta amministrativa</a:t>
            </a:r>
            <a:endParaRPr sz="2800" b="1" dirty="0">
              <a:solidFill>
                <a:srgbClr val="0D0D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D0D0D"/>
                </a:solidFill>
              </a:rPr>
              <a:t> I </a:t>
            </a:r>
            <a:r>
              <a:rPr lang="it-IT" sz="2800" b="1" dirty="0" err="1">
                <a:solidFill>
                  <a:srgbClr val="0D0D0D"/>
                </a:solidFill>
              </a:rPr>
              <a:t>sem</a:t>
            </a:r>
            <a:r>
              <a:rPr lang="it-IT" sz="2800" b="1" dirty="0">
                <a:solidFill>
                  <a:srgbClr val="0D0D0D"/>
                </a:solidFill>
              </a:rPr>
              <a:t>. 2026</a:t>
            </a:r>
            <a:endParaRPr sz="2800" b="1" dirty="0">
              <a:solidFill>
                <a:srgbClr val="0D0D0D"/>
              </a:solidFill>
            </a:endParaRPr>
          </a:p>
        </p:txBody>
      </p:sp>
      <p:pic>
        <p:nvPicPr>
          <p:cNvPr id="477" name="Google Shape;477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AFCD39B8-C859-2E3E-87D8-535D64879C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5" y="1154499"/>
            <a:ext cx="9144000" cy="5236949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3" name="Google Shape;483;p49"/>
          <p:cNvGrpSpPr/>
          <p:nvPr/>
        </p:nvGrpSpPr>
        <p:grpSpPr>
          <a:xfrm>
            <a:off x="-766271" y="665451"/>
            <a:ext cx="1815037" cy="306100"/>
            <a:chOff x="-2119409" y="2289984"/>
            <a:chExt cx="3168156" cy="534300"/>
          </a:xfrm>
        </p:grpSpPr>
        <p:cxnSp>
          <p:nvCxnSpPr>
            <p:cNvPr id="484" name="Google Shape;484;p49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85" name="Google Shape;485;p49"/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49"/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87" name="Google Shape;487;p49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49"/>
          <p:cNvSpPr/>
          <p:nvPr/>
        </p:nvSpPr>
        <p:spPr>
          <a:xfrm>
            <a:off x="1048766" y="263161"/>
            <a:ext cx="7895700" cy="12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D0D0D"/>
                </a:solidFill>
              </a:rPr>
              <a:t>Liquidazione coatta amministrativa</a:t>
            </a:r>
            <a:endParaRPr sz="2800" b="1" dirty="0">
              <a:solidFill>
                <a:srgbClr val="0D0D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D0D0D"/>
                </a:solidFill>
              </a:rPr>
              <a:t>I </a:t>
            </a:r>
            <a:r>
              <a:rPr lang="it-IT" sz="2800" b="1" dirty="0" err="1">
                <a:solidFill>
                  <a:srgbClr val="0D0D0D"/>
                </a:solidFill>
              </a:rPr>
              <a:t>sem</a:t>
            </a:r>
            <a:r>
              <a:rPr lang="it-IT" sz="2800" b="1" dirty="0">
                <a:solidFill>
                  <a:srgbClr val="0D0D0D"/>
                </a:solidFill>
              </a:rPr>
              <a:t>. 2026</a:t>
            </a:r>
            <a:endParaRPr sz="2800" b="1" dirty="0">
              <a:solidFill>
                <a:srgbClr val="0D0D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rgbClr val="0D0D0D"/>
                </a:solidFill>
              </a:rPr>
              <a:t>caratteristiche delle imprese</a:t>
            </a:r>
            <a:endParaRPr sz="2000" b="1" dirty="0">
              <a:solidFill>
                <a:srgbClr val="0D0D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rgbClr val="0D0D0D"/>
              </a:solidFill>
            </a:endParaRPr>
          </a:p>
        </p:txBody>
      </p:sp>
      <p:pic>
        <p:nvPicPr>
          <p:cNvPr id="489" name="Google Shape;489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34C34F6-1EE5-EE54-0AAB-7DD69562F2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92913"/>
            <a:ext cx="9144000" cy="4757216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4" name="Google Shape;494;p50"/>
          <p:cNvGrpSpPr/>
          <p:nvPr/>
        </p:nvGrpSpPr>
        <p:grpSpPr>
          <a:xfrm>
            <a:off x="-793121" y="801076"/>
            <a:ext cx="1815037" cy="306100"/>
            <a:chOff x="-2119409" y="2289984"/>
            <a:chExt cx="3168156" cy="534300"/>
          </a:xfrm>
        </p:grpSpPr>
        <p:cxnSp>
          <p:nvCxnSpPr>
            <p:cNvPr id="495" name="Google Shape;495;p50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96" name="Google Shape;496;p50"/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50"/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98" name="Google Shape;498;p50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50"/>
          <p:cNvSpPr/>
          <p:nvPr/>
        </p:nvSpPr>
        <p:spPr>
          <a:xfrm>
            <a:off x="1172050" y="732135"/>
            <a:ext cx="7408800" cy="4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rgbClr val="E24301"/>
                </a:solidFill>
              </a:rPr>
              <a:t>Nota metodologica (1/2)</a:t>
            </a:r>
            <a:endParaRPr sz="2800" b="1" i="1">
              <a:solidFill>
                <a:srgbClr val="E24301"/>
              </a:solidFill>
            </a:endParaRPr>
          </a:p>
        </p:txBody>
      </p:sp>
      <p:sp>
        <p:nvSpPr>
          <p:cNvPr id="500" name="Google Shape;500;p50"/>
          <p:cNvSpPr txBox="1"/>
          <p:nvPr/>
        </p:nvSpPr>
        <p:spPr>
          <a:xfrm>
            <a:off x="106150" y="2054650"/>
            <a:ext cx="8791200" cy="23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467BD"/>
              </a:buClr>
              <a:buSzPts val="1300"/>
              <a:buChar char="➔"/>
            </a:pPr>
            <a:r>
              <a:rPr lang="it-IT" sz="1300" b="1">
                <a:solidFill>
                  <a:srgbClr val="9467BD"/>
                </a:solidFill>
              </a:rPr>
              <a:t>COMPOSIZIONE NEGOZIATA</a:t>
            </a:r>
            <a:endParaRPr sz="1300" b="1">
              <a:solidFill>
                <a:srgbClr val="9467BD"/>
              </a:solidFill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b="1" u="sng">
                <a:solidFill>
                  <a:srgbClr val="0D0D0D"/>
                </a:solidFill>
              </a:rPr>
              <a:t>Dati censiti</a:t>
            </a:r>
            <a:r>
              <a:rPr lang="it-IT" sz="1300" b="1">
                <a:solidFill>
                  <a:srgbClr val="0D0D0D"/>
                </a:solidFill>
              </a:rPr>
              <a:t>: numero delle istanze presentate dal 15 novembre 2021 tramite la Piattaforma telematica gestita dal sistema camerale.</a:t>
            </a:r>
            <a:endParaRPr sz="1300" b="1">
              <a:solidFill>
                <a:srgbClr val="0D0D0D"/>
              </a:solidFill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0D0D0D"/>
              </a:solidFill>
            </a:endParaRPr>
          </a:p>
          <a:p>
            <a:pPr marL="457200" lvl="0" indent="-31115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CA02C"/>
              </a:buClr>
              <a:buSzPts val="1300"/>
              <a:buChar char="➔"/>
            </a:pPr>
            <a:r>
              <a:rPr lang="it-IT" sz="1300" b="1">
                <a:solidFill>
                  <a:srgbClr val="2CA02C"/>
                </a:solidFill>
              </a:rPr>
              <a:t>CONCORDATO SEMPLIFICATO</a:t>
            </a:r>
            <a:endParaRPr sz="1300" b="1">
              <a:solidFill>
                <a:srgbClr val="2CA02C"/>
              </a:solidFill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b="1" u="sng">
                <a:solidFill>
                  <a:srgbClr val="0D0D0D"/>
                </a:solidFill>
              </a:rPr>
              <a:t>Dati censiti</a:t>
            </a:r>
            <a:r>
              <a:rPr lang="it-IT" sz="1300" b="1">
                <a:solidFill>
                  <a:srgbClr val="0D0D0D"/>
                </a:solidFill>
              </a:rPr>
              <a:t>: numero delle aperture iscritte nel Registro delle imprese con i seguenti codici:</a:t>
            </a:r>
            <a:endParaRPr sz="1300" b="1">
              <a:solidFill>
                <a:srgbClr val="0D0D0D"/>
              </a:solidFill>
            </a:endParaRPr>
          </a:p>
          <a:p>
            <a:pPr marL="914400" lvl="1" indent="-3111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300"/>
              <a:buChar char="◆"/>
            </a:pPr>
            <a:r>
              <a:rPr lang="it-IT" sz="1300" b="1">
                <a:solidFill>
                  <a:srgbClr val="0D0D0D"/>
                </a:solidFill>
              </a:rPr>
              <a:t>SO- Concordato semplificato (CCI);</a:t>
            </a:r>
            <a:endParaRPr sz="1300" b="1">
              <a:solidFill>
                <a:srgbClr val="0D0D0D"/>
              </a:solidFill>
            </a:endParaRPr>
          </a:p>
          <a:p>
            <a:pPr marL="914400" lvl="1" indent="-3238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500"/>
              <a:buChar char="◆"/>
            </a:pPr>
            <a:r>
              <a:rPr lang="it-IT" sz="1300" b="1">
                <a:solidFill>
                  <a:srgbClr val="0D0D0D"/>
                </a:solidFill>
              </a:rPr>
              <a:t>CS- Concordato semplificato per la liquidazione del patrimonio (d.l. n. 118/2021)</a:t>
            </a:r>
            <a:r>
              <a:rPr lang="it-IT" sz="1500" b="1">
                <a:solidFill>
                  <a:srgbClr val="0D0D0D"/>
                </a:solidFill>
              </a:rPr>
              <a:t>. </a:t>
            </a:r>
            <a:endParaRPr sz="1700">
              <a:solidFill>
                <a:srgbClr val="0D0D0D"/>
              </a:solidFill>
            </a:endParaRPr>
          </a:p>
        </p:txBody>
      </p:sp>
      <p:pic>
        <p:nvPicPr>
          <p:cNvPr id="501" name="Google Shape;501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50"/>
          <p:cNvSpPr txBox="1"/>
          <p:nvPr/>
        </p:nvSpPr>
        <p:spPr>
          <a:xfrm>
            <a:off x="254525" y="1296625"/>
            <a:ext cx="8576400" cy="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00"/>
              <a:t>La rilevazione dei dati sul numero di aperture è stata effettuata utilizzando i criteri di estrazione di seguito specificati in relazione a ciascun procedimento oggetto di analisi. </a:t>
            </a:r>
            <a:endParaRPr sz="1500"/>
          </a:p>
        </p:txBody>
      </p:sp>
      <p:sp>
        <p:nvSpPr>
          <p:cNvPr id="503" name="Google Shape;503;p50"/>
          <p:cNvSpPr txBox="1"/>
          <p:nvPr/>
        </p:nvSpPr>
        <p:spPr>
          <a:xfrm>
            <a:off x="213550" y="4482850"/>
            <a:ext cx="8576400" cy="13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BCBD22"/>
              </a:buClr>
              <a:buSzPts val="1300"/>
              <a:buChar char="➔"/>
            </a:pPr>
            <a:r>
              <a:rPr lang="it-IT" sz="1300" b="1">
                <a:solidFill>
                  <a:srgbClr val="BCBD22"/>
                </a:solidFill>
              </a:rPr>
              <a:t>ACCORDO DI RISTRUTTURAZIONE DEI DEBITI</a:t>
            </a:r>
            <a:endParaRPr sz="1300" b="1">
              <a:solidFill>
                <a:srgbClr val="BCBD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BCBD22"/>
              </a:solidFill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b="1" u="sng">
                <a:solidFill>
                  <a:srgbClr val="0D0D0D"/>
                </a:solidFill>
              </a:rPr>
              <a:t>Dati censiti</a:t>
            </a:r>
            <a:r>
              <a:rPr lang="it-IT" sz="1300" b="1">
                <a:solidFill>
                  <a:srgbClr val="0D0D0D"/>
                </a:solidFill>
              </a:rPr>
              <a:t>: numero delle aperture iscritte nel Registro delle imprese con i seguenti codici:</a:t>
            </a:r>
            <a:endParaRPr sz="1300" b="1">
              <a:solidFill>
                <a:srgbClr val="0D0D0D"/>
              </a:solidFill>
            </a:endParaRPr>
          </a:p>
          <a:p>
            <a:pPr marL="914400" lvl="1" indent="-3111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300"/>
              <a:buChar char="◆"/>
            </a:pPr>
            <a:r>
              <a:rPr lang="it-IT" sz="1300" b="1">
                <a:solidFill>
                  <a:srgbClr val="0D0D0D"/>
                </a:solidFill>
              </a:rPr>
              <a:t>AR-Accordi di ristrutturazione dei debiti (CCI);</a:t>
            </a:r>
            <a:endParaRPr sz="1300" b="1">
              <a:solidFill>
                <a:srgbClr val="0D0D0D"/>
              </a:solidFill>
            </a:endParaRPr>
          </a:p>
          <a:p>
            <a:pPr marL="914400" lvl="1" indent="-3111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300"/>
              <a:buChar char="◆"/>
            </a:pPr>
            <a:r>
              <a:rPr lang="it-IT" sz="1300" b="1">
                <a:solidFill>
                  <a:srgbClr val="0D0D0D"/>
                </a:solidFill>
              </a:rPr>
              <a:t>RA- Accordi di ristrutturazione dei debiti (vecchio rito);</a:t>
            </a:r>
            <a:endParaRPr sz="1300" b="1">
              <a:solidFill>
                <a:srgbClr val="0D0D0D"/>
              </a:solidFill>
            </a:endParaRPr>
          </a:p>
          <a:p>
            <a:pPr marL="914400" lvl="1" indent="-3111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300"/>
              <a:buChar char="◆"/>
            </a:pPr>
            <a:r>
              <a:rPr lang="it-IT" sz="1300" b="1">
                <a:solidFill>
                  <a:srgbClr val="0D0D0D"/>
                </a:solidFill>
              </a:rPr>
              <a:t>Cod.007- Accordo di ristrutturazione dei debiti: pubblicazione nel registro imprese della istanza di sospensione (art. 182 bis, comma 6, l.f.).</a:t>
            </a:r>
            <a:endParaRPr sz="1000" b="1">
              <a:solidFill>
                <a:srgbClr val="0D0D0D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Google Shape;508;p51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51"/>
          <p:cNvSpPr/>
          <p:nvPr/>
        </p:nvSpPr>
        <p:spPr>
          <a:xfrm>
            <a:off x="1205625" y="870472"/>
            <a:ext cx="7408800" cy="4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rgbClr val="E24301"/>
                </a:solidFill>
              </a:rPr>
              <a:t>Nota metodologica (2/2) </a:t>
            </a:r>
            <a:endParaRPr sz="2600" b="1" i="1">
              <a:solidFill>
                <a:srgbClr val="E24301"/>
              </a:solidFill>
            </a:endParaRPr>
          </a:p>
        </p:txBody>
      </p:sp>
      <p:sp>
        <p:nvSpPr>
          <p:cNvPr id="510" name="Google Shape;510;p51"/>
          <p:cNvSpPr txBox="1"/>
          <p:nvPr/>
        </p:nvSpPr>
        <p:spPr>
          <a:xfrm>
            <a:off x="210000" y="1392125"/>
            <a:ext cx="8934000" cy="2354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7F0E"/>
              </a:buClr>
              <a:buSzPts val="1300"/>
              <a:buChar char="➔"/>
            </a:pPr>
            <a:r>
              <a:rPr lang="it-IT" sz="1300" b="1" dirty="0">
                <a:solidFill>
                  <a:srgbClr val="FF7F0E"/>
                </a:solidFill>
              </a:rPr>
              <a:t>CONCORDATO PREVENTIVO</a:t>
            </a:r>
            <a:endParaRPr sz="1300" b="1" dirty="0">
              <a:solidFill>
                <a:srgbClr val="FF7F0E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b="1" u="sng" dirty="0">
                <a:solidFill>
                  <a:srgbClr val="0D0D0D"/>
                </a:solidFill>
              </a:rPr>
              <a:t>Dati censiti</a:t>
            </a:r>
            <a:r>
              <a:rPr lang="it-IT" sz="1300" b="1" dirty="0">
                <a:solidFill>
                  <a:srgbClr val="0D0D0D"/>
                </a:solidFill>
              </a:rPr>
              <a:t>: numero delle aperture iscritte nel Registro delle imprese con i seguenti codici:</a:t>
            </a:r>
            <a:endParaRPr sz="1300" b="1" dirty="0">
              <a:solidFill>
                <a:srgbClr val="FF7F0E"/>
              </a:solidFill>
            </a:endParaRPr>
          </a:p>
          <a:p>
            <a:pPr marL="914400" lvl="1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300"/>
              <a:buChar char="◆"/>
            </a:pPr>
            <a:r>
              <a:rPr lang="it-IT" sz="1300" b="1" dirty="0">
                <a:solidFill>
                  <a:srgbClr val="0D0D0D"/>
                </a:solidFill>
              </a:rPr>
              <a:t>CR- concordato preventivo (CCI);</a:t>
            </a:r>
          </a:p>
          <a:p>
            <a:pPr marL="914400" lvl="1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300"/>
              <a:buChar char="◆"/>
            </a:pPr>
            <a:r>
              <a:rPr lang="it-IT" sz="1300" b="1" dirty="0">
                <a:solidFill>
                  <a:srgbClr val="0D0D0D"/>
                </a:solidFill>
              </a:rPr>
              <a:t>Cod. 014 - proposta di concordato </a:t>
            </a:r>
            <a:endParaRPr sz="1300" b="1" dirty="0">
              <a:solidFill>
                <a:srgbClr val="0D0D0D"/>
              </a:solidFill>
            </a:endParaRPr>
          </a:p>
          <a:p>
            <a:pPr marL="914400" lvl="1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300"/>
              <a:buChar char="◆"/>
            </a:pPr>
            <a:r>
              <a:rPr lang="it-IT" sz="1300" b="1" dirty="0">
                <a:solidFill>
                  <a:srgbClr val="0D0D0D"/>
                </a:solidFill>
              </a:rPr>
              <a:t>CP- concordato preventivo (vecchio rito);</a:t>
            </a:r>
            <a:endParaRPr sz="1300" b="1" dirty="0">
              <a:solidFill>
                <a:srgbClr val="0D0D0D"/>
              </a:solidFill>
            </a:endParaRPr>
          </a:p>
          <a:p>
            <a:pPr marL="809999" lvl="2" indent="-76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200"/>
              <a:buChar char="●"/>
            </a:pPr>
            <a:r>
              <a:rPr lang="it-IT" sz="1200" b="1" dirty="0">
                <a:solidFill>
                  <a:srgbClr val="0D0D0D"/>
                </a:solidFill>
              </a:rPr>
              <a:t> Deliberazione proposta di concordato preventivo società di capitali e cooperative  (artt. 152 e 161 </a:t>
            </a:r>
            <a:r>
              <a:rPr lang="it-IT" sz="1200" b="1" dirty="0" err="1">
                <a:solidFill>
                  <a:srgbClr val="0D0D0D"/>
                </a:solidFill>
              </a:rPr>
              <a:t>l.f.</a:t>
            </a:r>
            <a:r>
              <a:rPr lang="it-IT" sz="1200" b="1" dirty="0">
                <a:solidFill>
                  <a:srgbClr val="0D0D0D"/>
                </a:solidFill>
              </a:rPr>
              <a:t>);</a:t>
            </a:r>
            <a:endParaRPr sz="1200" b="1" dirty="0">
              <a:solidFill>
                <a:srgbClr val="0D0D0D"/>
              </a:solidFill>
            </a:endParaRPr>
          </a:p>
          <a:p>
            <a:pPr marL="809999" lvl="2" indent="-76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200"/>
              <a:buChar char="●"/>
            </a:pPr>
            <a:r>
              <a:rPr lang="it-IT" sz="1200" b="1" dirty="0">
                <a:solidFill>
                  <a:srgbClr val="0D0D0D"/>
                </a:solidFill>
              </a:rPr>
              <a:t> Domanda di concordato preventivo (art. 161, comma 1 e comma 5, </a:t>
            </a:r>
            <a:r>
              <a:rPr lang="it-IT" sz="1200" b="1" dirty="0" err="1">
                <a:solidFill>
                  <a:srgbClr val="0D0D0D"/>
                </a:solidFill>
              </a:rPr>
              <a:t>l.f.</a:t>
            </a:r>
            <a:r>
              <a:rPr lang="it-IT" sz="1200" b="1" dirty="0">
                <a:solidFill>
                  <a:srgbClr val="0D0D0D"/>
                </a:solidFill>
              </a:rPr>
              <a:t>);</a:t>
            </a:r>
            <a:endParaRPr sz="1200" b="1" dirty="0">
              <a:solidFill>
                <a:srgbClr val="0D0D0D"/>
              </a:solidFill>
            </a:endParaRPr>
          </a:p>
          <a:p>
            <a:pPr marL="809999" lvl="2" indent="-76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200"/>
              <a:buChar char="●"/>
            </a:pPr>
            <a:r>
              <a:rPr lang="it-IT" sz="1200" b="1" dirty="0">
                <a:solidFill>
                  <a:srgbClr val="0D0D0D"/>
                </a:solidFill>
              </a:rPr>
              <a:t> Domanda di concordato preventivo con riserva (art. 161, comma 6, </a:t>
            </a:r>
            <a:r>
              <a:rPr lang="it-IT" sz="1200" b="1" dirty="0" err="1">
                <a:solidFill>
                  <a:srgbClr val="0D0D0D"/>
                </a:solidFill>
              </a:rPr>
              <a:t>l.f.</a:t>
            </a:r>
            <a:r>
              <a:rPr lang="it-IT" sz="1200" b="1" dirty="0">
                <a:solidFill>
                  <a:srgbClr val="0D0D0D"/>
                </a:solidFill>
              </a:rPr>
              <a:t>);</a:t>
            </a:r>
            <a:endParaRPr sz="1200" b="1" dirty="0">
              <a:solidFill>
                <a:srgbClr val="0D0D0D"/>
              </a:solidFill>
            </a:endParaRPr>
          </a:p>
          <a:p>
            <a:pPr marL="809999" lvl="2" indent="-76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200"/>
              <a:buChar char="●"/>
            </a:pPr>
            <a:r>
              <a:rPr lang="it-IT" sz="1200" b="1" dirty="0">
                <a:solidFill>
                  <a:srgbClr val="0D0D0D"/>
                </a:solidFill>
              </a:rPr>
              <a:t> Decreto di ammissione con riserva del concordato preventivo (art. 161 comma 5, </a:t>
            </a:r>
            <a:r>
              <a:rPr lang="it-IT" sz="1200" b="1" dirty="0" err="1">
                <a:solidFill>
                  <a:srgbClr val="0D0D0D"/>
                </a:solidFill>
              </a:rPr>
              <a:t>l.f.</a:t>
            </a:r>
            <a:r>
              <a:rPr lang="it-IT" sz="1200" b="1" dirty="0">
                <a:solidFill>
                  <a:srgbClr val="0D0D0D"/>
                </a:solidFill>
              </a:rPr>
              <a:t>).</a:t>
            </a:r>
            <a:endParaRPr sz="1200" b="1" dirty="0">
              <a:solidFill>
                <a:srgbClr val="0D0D0D"/>
              </a:solidFill>
            </a:endParaRPr>
          </a:p>
        </p:txBody>
      </p:sp>
      <p:pic>
        <p:nvPicPr>
          <p:cNvPr id="511" name="Google Shape;511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2" name="Google Shape;512;p51"/>
          <p:cNvGrpSpPr/>
          <p:nvPr/>
        </p:nvGrpSpPr>
        <p:grpSpPr>
          <a:xfrm>
            <a:off x="-853496" y="899176"/>
            <a:ext cx="1815037" cy="306100"/>
            <a:chOff x="-2119409" y="2289984"/>
            <a:chExt cx="3168156" cy="534300"/>
          </a:xfrm>
        </p:grpSpPr>
        <p:cxnSp>
          <p:nvCxnSpPr>
            <p:cNvPr id="513" name="Google Shape;513;p51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514" name="Google Shape;514;p51"/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51"/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6" name="Google Shape;516;p51"/>
          <p:cNvSpPr txBox="1"/>
          <p:nvPr/>
        </p:nvSpPr>
        <p:spPr>
          <a:xfrm>
            <a:off x="322100" y="3588725"/>
            <a:ext cx="8045700" cy="19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77B4"/>
              </a:buClr>
              <a:buSzPts val="1300"/>
              <a:buChar char="➔"/>
            </a:pPr>
            <a:r>
              <a:rPr lang="it-IT" sz="1300" b="1" dirty="0">
                <a:solidFill>
                  <a:srgbClr val="1F77B4"/>
                </a:solidFill>
              </a:rPr>
              <a:t>LIQUIDAZIONE GIUDIZIALE</a:t>
            </a:r>
            <a:endParaRPr sz="1300" b="1" dirty="0">
              <a:solidFill>
                <a:srgbClr val="1F77B4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 dirty="0">
              <a:solidFill>
                <a:srgbClr val="1F77B4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b="1" u="sng" dirty="0">
                <a:solidFill>
                  <a:srgbClr val="0D0D0D"/>
                </a:solidFill>
              </a:rPr>
              <a:t>Dati censiti</a:t>
            </a:r>
            <a:r>
              <a:rPr lang="it-IT" sz="1300" b="1" dirty="0">
                <a:solidFill>
                  <a:srgbClr val="0D0D0D"/>
                </a:solidFill>
              </a:rPr>
              <a:t>: numero delle aperture iscritte nel Registro delle imprese con i seguenti codici:</a:t>
            </a:r>
            <a:endParaRPr sz="1300" b="1" dirty="0">
              <a:solidFill>
                <a:srgbClr val="0D0D0D"/>
              </a:solidFill>
            </a:endParaRPr>
          </a:p>
          <a:p>
            <a:pPr marL="914400" lvl="1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300"/>
              <a:buChar char="◆"/>
            </a:pPr>
            <a:r>
              <a:rPr lang="it-IT" sz="1300" b="1" dirty="0">
                <a:solidFill>
                  <a:srgbClr val="0D0D0D"/>
                </a:solidFill>
              </a:rPr>
              <a:t>LZ- Liquidazione giudiziale;</a:t>
            </a:r>
            <a:endParaRPr sz="1300" b="1" dirty="0">
              <a:solidFill>
                <a:srgbClr val="0D0D0D"/>
              </a:solidFill>
            </a:endParaRPr>
          </a:p>
          <a:p>
            <a:pPr marL="914400" lvl="1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300"/>
              <a:buChar char="◆"/>
            </a:pPr>
            <a:r>
              <a:rPr lang="it-IT" sz="1300" b="1" dirty="0">
                <a:solidFill>
                  <a:srgbClr val="0D0D0D"/>
                </a:solidFill>
              </a:rPr>
              <a:t>FL-Fallimento (vecchio rito).</a:t>
            </a:r>
            <a:endParaRPr sz="1300" b="1" dirty="0">
              <a:solidFill>
                <a:srgbClr val="0D0D0D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 dirty="0">
              <a:solidFill>
                <a:srgbClr val="0D0D0D"/>
              </a:solidFill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 dirty="0">
              <a:solidFill>
                <a:srgbClr val="0D0D0D"/>
              </a:solidFill>
            </a:endParaRPr>
          </a:p>
        </p:txBody>
      </p:sp>
      <p:sp>
        <p:nvSpPr>
          <p:cNvPr id="517" name="Google Shape;517;p51"/>
          <p:cNvSpPr txBox="1"/>
          <p:nvPr/>
        </p:nvSpPr>
        <p:spPr>
          <a:xfrm>
            <a:off x="324300" y="4898775"/>
            <a:ext cx="8495400" cy="10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62728"/>
              </a:buClr>
              <a:buSzPts val="1300"/>
              <a:buChar char="➔"/>
            </a:pPr>
            <a:r>
              <a:rPr lang="it-IT" sz="1300" b="1">
                <a:solidFill>
                  <a:srgbClr val="D62728"/>
                </a:solidFill>
              </a:rPr>
              <a:t>LIQUIDAZIONE COATTA AMMINISTRATIVA</a:t>
            </a:r>
            <a:endParaRPr sz="1300" b="1">
              <a:solidFill>
                <a:srgbClr val="D62728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D62728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b="1" u="sng">
                <a:solidFill>
                  <a:srgbClr val="0D0D0D"/>
                </a:solidFill>
              </a:rPr>
              <a:t>Dati censiti</a:t>
            </a:r>
            <a:r>
              <a:rPr lang="it-IT" sz="1300" b="1">
                <a:solidFill>
                  <a:srgbClr val="0D0D0D"/>
                </a:solidFill>
              </a:rPr>
              <a:t>: numero delle aperture iscritte nel Registro delle imprese con i seguenti codici:</a:t>
            </a:r>
            <a:endParaRPr sz="1300" b="1">
              <a:solidFill>
                <a:srgbClr val="D62728"/>
              </a:solidFill>
            </a:endParaRPr>
          </a:p>
          <a:p>
            <a:pPr marL="914400" lvl="1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◆"/>
            </a:pPr>
            <a:r>
              <a:rPr lang="it-IT" sz="1300" b="1"/>
              <a:t>QL-liquidazione coatta amministrativa (CCI);</a:t>
            </a:r>
            <a:endParaRPr sz="1300" b="1"/>
          </a:p>
          <a:p>
            <a:pPr marL="914400" lvl="1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◆"/>
            </a:pPr>
            <a:r>
              <a:rPr lang="it-IT" sz="1300" b="1"/>
              <a:t>CL-liquidazione coatta amministrativa (vecchio rito).</a:t>
            </a:r>
            <a:endParaRPr sz="13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" name="Google Shape;522;p52"/>
          <p:cNvGrpSpPr/>
          <p:nvPr/>
        </p:nvGrpSpPr>
        <p:grpSpPr>
          <a:xfrm>
            <a:off x="-766271" y="665451"/>
            <a:ext cx="1815037" cy="306100"/>
            <a:chOff x="-2119409" y="2289984"/>
            <a:chExt cx="3168156" cy="534300"/>
          </a:xfrm>
        </p:grpSpPr>
        <p:cxnSp>
          <p:nvCxnSpPr>
            <p:cNvPr id="523" name="Google Shape;523;p52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524" name="Google Shape;524;p52"/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52"/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26" name="Google Shape;526;p52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52"/>
          <p:cNvSpPr/>
          <p:nvPr/>
        </p:nvSpPr>
        <p:spPr>
          <a:xfrm>
            <a:off x="1212325" y="608772"/>
            <a:ext cx="7408800" cy="4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rgbClr val="E24301"/>
                </a:solidFill>
              </a:rPr>
              <a:t>Glossario (1/2)</a:t>
            </a:r>
            <a:endParaRPr sz="2100" b="1" i="1">
              <a:solidFill>
                <a:srgbClr val="E24301"/>
              </a:solidFill>
            </a:endParaRPr>
          </a:p>
        </p:txBody>
      </p:sp>
      <p:sp>
        <p:nvSpPr>
          <p:cNvPr id="528" name="Google Shape;528;p52"/>
          <p:cNvSpPr txBox="1"/>
          <p:nvPr/>
        </p:nvSpPr>
        <p:spPr>
          <a:xfrm>
            <a:off x="149550" y="1166100"/>
            <a:ext cx="8791200" cy="52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it-IT" b="1"/>
              <a:t>Addetti all’impresa</a:t>
            </a:r>
            <a:r>
              <a:rPr lang="it-IT"/>
              <a:t>: lavoratori dipendenti e indipendenti dichiarati dalle imprese ai fini contributivi INPS riferiti all’impresa nel suo complesso, a prescindere dalle eventuali localizzazioni in cui l’impresa svolge l’attività o in cui gli addetti effettivamente lavorano. </a:t>
            </a:r>
            <a:endParaRPr/>
          </a:p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it-IT" b="1"/>
              <a:t>I bilanci aziendali</a:t>
            </a:r>
            <a:r>
              <a:rPr lang="it-IT"/>
              <a:t> si riferiscono alle sole imprese che hanno depositato il bilancio per l’esercizio finanziario t e che risultano registrate alla fine dell’anno t+1, al netto di eventuali depositi tardivi da parte delle imprese.</a:t>
            </a:r>
            <a:endParaRPr/>
          </a:p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it-IT" b="1"/>
              <a:t>Altre forme giuridiche: </a:t>
            </a:r>
            <a:r>
              <a:rPr lang="it-IT"/>
              <a:t> </a:t>
            </a:r>
            <a:r>
              <a:rPr lang="it-IT">
                <a:highlight>
                  <a:schemeClr val="lt1"/>
                </a:highlight>
              </a:rPr>
              <a:t>Le principali tipologie di forme giuridiche presenti nel raggruppamento "altre forme" sono:</a:t>
            </a:r>
            <a:endParaRPr>
              <a:highlight>
                <a:schemeClr val="lt1"/>
              </a:highlight>
            </a:endParaRPr>
          </a:p>
          <a:p>
            <a:pPr marL="457200" lvl="0" indent="-9609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it-IT">
                <a:highlight>
                  <a:schemeClr val="lt1"/>
                </a:highlight>
              </a:rPr>
              <a:t> Società cooperative; </a:t>
            </a:r>
            <a:endParaRPr>
              <a:highlight>
                <a:schemeClr val="lt1"/>
              </a:highlight>
            </a:endParaRPr>
          </a:p>
          <a:p>
            <a:pPr marL="457200" lvl="0" indent="-9609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it-IT">
                <a:highlight>
                  <a:schemeClr val="lt1"/>
                </a:highlight>
              </a:rPr>
              <a:t> Consorzio,</a:t>
            </a:r>
            <a:endParaRPr>
              <a:highlight>
                <a:schemeClr val="lt1"/>
              </a:highlight>
            </a:endParaRPr>
          </a:p>
          <a:p>
            <a:pPr marL="457200" lvl="0" indent="-9609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it-IT">
                <a:highlight>
                  <a:schemeClr val="lt1"/>
                </a:highlight>
              </a:rPr>
              <a:t> Società consortile,</a:t>
            </a:r>
            <a:endParaRPr>
              <a:highlight>
                <a:schemeClr val="lt1"/>
              </a:highlight>
            </a:endParaRPr>
          </a:p>
          <a:p>
            <a:pPr marL="457200" lvl="0" indent="-9609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it-IT">
                <a:highlight>
                  <a:schemeClr val="lt1"/>
                </a:highlight>
              </a:rPr>
              <a:t> Società consortile per azioni o a responsabilità limitata.</a:t>
            </a:r>
            <a:endParaRPr>
              <a:highlight>
                <a:schemeClr val="lt1"/>
              </a:highlight>
            </a:endParaRPr>
          </a:p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it-IT" b="1"/>
              <a:t>Valore della produzione</a:t>
            </a:r>
            <a:r>
              <a:rPr lang="it-IT"/>
              <a:t>: voce di bilancio ottenuta dalla somma del fatturato (ricavi delle vendite e delle prestazioni) incrementato delle giacenze della produzione di esercizio e diminuito del valore delle giacenze delle produzioni passate. </a:t>
            </a:r>
            <a:endParaRPr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29" name="Google Shape;529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7" name="Google Shape;497;p50"/>
          <p:cNvGrpSpPr/>
          <p:nvPr/>
        </p:nvGrpSpPr>
        <p:grpSpPr>
          <a:xfrm>
            <a:off x="-766271" y="665451"/>
            <a:ext cx="1815037" cy="306100"/>
            <a:chOff x="-2119409" y="2289984"/>
            <a:chExt cx="3168156" cy="534300"/>
          </a:xfrm>
        </p:grpSpPr>
        <p:cxnSp>
          <p:nvCxnSpPr>
            <p:cNvPr id="498" name="Google Shape;498;p50"/>
            <p:cNvCxnSpPr/>
            <p:nvPr/>
          </p:nvCxnSpPr>
          <p:spPr>
            <a:xfrm rot="10800000">
              <a:off x="-2119409" y="2559863"/>
              <a:ext cx="2916000" cy="0"/>
            </a:xfrm>
            <a:prstGeom prst="straightConnector1">
              <a:avLst/>
            </a:prstGeom>
            <a:noFill/>
            <a:ln w="101600" cap="flat" cmpd="sng">
              <a:solidFill>
                <a:srgbClr val="5B67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99" name="Google Shape;499;p50"/>
            <p:cNvSpPr/>
            <p:nvPr/>
          </p:nvSpPr>
          <p:spPr>
            <a:xfrm>
              <a:off x="514447" y="2289984"/>
              <a:ext cx="534300" cy="534300"/>
            </a:xfrm>
            <a:prstGeom prst="ellipse">
              <a:avLst/>
            </a:prstGeom>
            <a:solidFill>
              <a:srgbClr val="5B67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50"/>
            <p:cNvSpPr/>
            <p:nvPr/>
          </p:nvSpPr>
          <p:spPr>
            <a:xfrm>
              <a:off x="699640" y="2475177"/>
              <a:ext cx="164100" cy="16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3D69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01" name="Google Shape;501;p50"/>
          <p:cNvPicPr preferRelativeResize="0"/>
          <p:nvPr/>
        </p:nvPicPr>
        <p:blipFill rotWithShape="1">
          <a:blip r:embed="rId3">
            <a:alphaModFix/>
          </a:blip>
          <a:srcRect b="13963"/>
          <a:stretch/>
        </p:blipFill>
        <p:spPr>
          <a:xfrm>
            <a:off x="8331970" y="138479"/>
            <a:ext cx="718352" cy="443904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50"/>
          <p:cNvSpPr/>
          <p:nvPr/>
        </p:nvSpPr>
        <p:spPr>
          <a:xfrm>
            <a:off x="1212325" y="608772"/>
            <a:ext cx="7408800" cy="4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rgbClr val="E24301"/>
                </a:solidFill>
              </a:rPr>
              <a:t>Glossario (2/2)</a:t>
            </a:r>
            <a:endParaRPr sz="2100" b="1" i="1">
              <a:solidFill>
                <a:srgbClr val="E24301"/>
              </a:solidFill>
            </a:endParaRPr>
          </a:p>
        </p:txBody>
      </p:sp>
      <p:sp>
        <p:nvSpPr>
          <p:cNvPr id="503" name="Google Shape;503;p50"/>
          <p:cNvSpPr txBox="1"/>
          <p:nvPr/>
        </p:nvSpPr>
        <p:spPr>
          <a:xfrm>
            <a:off x="176400" y="1177575"/>
            <a:ext cx="8791200" cy="5893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it-IT" b="1" dirty="0">
                <a:solidFill>
                  <a:srgbClr val="0D0D0D"/>
                </a:solidFill>
              </a:rPr>
              <a:t>Settore Ateco</a:t>
            </a:r>
            <a:r>
              <a:rPr lang="it-IT" dirty="0">
                <a:solidFill>
                  <a:srgbClr val="0D0D0D"/>
                </a:solidFill>
              </a:rPr>
              <a:t>: le imprese sono classificate per attività economica prevalente, secondo la classificazione Ateco 2025 - a</a:t>
            </a:r>
            <a:r>
              <a:rPr lang="it-IT" dirty="0"/>
              <a:t>ggiornamento 2025. </a:t>
            </a:r>
            <a:endParaRPr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-IT" sz="1300" dirty="0"/>
              <a:t>A – Agricoltura, silvicoltura e pesca</a:t>
            </a:r>
            <a:endParaRPr sz="13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-IT" sz="1300" dirty="0"/>
              <a:t>B – Attività estrattive</a:t>
            </a:r>
            <a:endParaRPr sz="13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-IT" sz="1300" dirty="0"/>
              <a:t>C – Attività manifatturiere</a:t>
            </a:r>
            <a:endParaRPr sz="13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-IT" sz="1300" dirty="0"/>
              <a:t>D – Fornitura di energia elettrica, gas, vapore e aria condizionata</a:t>
            </a:r>
            <a:endParaRPr sz="13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-IT" sz="1300" dirty="0"/>
              <a:t>E – Fornitura di acqua</a:t>
            </a:r>
            <a:r>
              <a:rPr lang="it-IT" sz="1300" dirty="0">
                <a:solidFill>
                  <a:srgbClr val="0D0D0D"/>
                </a:solidFill>
              </a:rPr>
              <a:t>;</a:t>
            </a:r>
            <a:r>
              <a:rPr lang="it-IT" sz="1300" dirty="0">
                <a:solidFill>
                  <a:srgbClr val="FF0000"/>
                </a:solidFill>
              </a:rPr>
              <a:t> </a:t>
            </a:r>
            <a:r>
              <a:rPr lang="it-IT" sz="1300" dirty="0"/>
              <a:t>reti fognarie, gestione dei rifiuti e risanamento</a:t>
            </a:r>
            <a:endParaRPr sz="13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-IT" sz="1300" dirty="0"/>
              <a:t>F – Costruzioni</a:t>
            </a:r>
            <a:endParaRPr sz="13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-IT" sz="1300" dirty="0"/>
              <a:t>G – Commercio all’ingrosso e al dettaglio; riparazione di autoveicoli e motocicli</a:t>
            </a:r>
            <a:endParaRPr sz="13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-IT" sz="1300" dirty="0"/>
              <a:t>H – Trasporto e magazzinaggio</a:t>
            </a:r>
            <a:endParaRPr sz="13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-IT" sz="1300" dirty="0"/>
              <a:t>I –   Attività dei servizi di alloggio e di ristorazione</a:t>
            </a:r>
            <a:endParaRPr sz="13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-IT" sz="1300" dirty="0"/>
              <a:t>J – Attività editoriali, trasmissioni radiofoniche e produzione e distribuzione di contenuti</a:t>
            </a:r>
            <a:endParaRPr sz="13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-IT" sz="1300" dirty="0"/>
              <a:t>K – Telecomunicazioni, programmazione, consulenza informatica e attività dei servizi d’informazione</a:t>
            </a:r>
            <a:endParaRPr sz="13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-IT" sz="1300" dirty="0"/>
              <a:t>L – Attività finanziarie e assicurative</a:t>
            </a:r>
            <a:endParaRPr sz="13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-IT" sz="1300" dirty="0"/>
              <a:t>M – Attività immobiliari</a:t>
            </a:r>
            <a:endParaRPr sz="13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-IT" sz="1300" dirty="0"/>
              <a:t>N – Attività professionali, scientifiche e tecniche</a:t>
            </a:r>
            <a:endParaRPr sz="13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-IT" sz="1300" dirty="0"/>
              <a:t>O – Attività amministrative e di servizi di supporto</a:t>
            </a:r>
            <a:endParaRPr sz="13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-IT" sz="1300" dirty="0"/>
              <a:t>P – Amministrazione pubblica e difesa; assicurazione sociale obbligatoria</a:t>
            </a:r>
            <a:endParaRPr sz="13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-IT" sz="1300" dirty="0"/>
              <a:t>Q – Istruzione e formazione</a:t>
            </a:r>
            <a:endParaRPr sz="13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-IT" sz="1300" dirty="0"/>
              <a:t>R – Attività per la salute umana e di assistenza sociale</a:t>
            </a:r>
            <a:endParaRPr sz="13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-IT" sz="1300" dirty="0"/>
              <a:t>S – Attività artistiche, sportive e di divertimento</a:t>
            </a:r>
            <a:endParaRPr sz="13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-IT" sz="1300" dirty="0"/>
              <a:t>T – Altre attività di servizi</a:t>
            </a:r>
            <a:endParaRPr sz="13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-IT" sz="1300" dirty="0"/>
              <a:t>X – Imprese non classificate</a:t>
            </a:r>
            <a:endParaRPr sz="1300" dirty="0"/>
          </a:p>
          <a:p>
            <a:pPr marL="45720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504" name="Google Shape;504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225"/>
            <a:ext cx="1919175" cy="44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yout">
  <a:themeElements>
    <a:clrScheme name="colori nuovo logo">
      <a:dk1>
        <a:srgbClr val="184B9A"/>
      </a:dk1>
      <a:lt1>
        <a:srgbClr val="FFFFFF"/>
      </a:lt1>
      <a:dk2>
        <a:srgbClr val="184B9A"/>
      </a:dk2>
      <a:lt2>
        <a:srgbClr val="FFFFFF"/>
      </a:lt2>
      <a:accent1>
        <a:srgbClr val="4F81BD"/>
      </a:accent1>
      <a:accent2>
        <a:srgbClr val="FFC800"/>
      </a:accent2>
      <a:accent3>
        <a:srgbClr val="BBBB14"/>
      </a:accent3>
      <a:accent4>
        <a:srgbClr val="6BA634"/>
      </a:accent4>
      <a:accent5>
        <a:srgbClr val="962D45"/>
      </a:accent5>
      <a:accent6>
        <a:srgbClr val="5B6770"/>
      </a:accent6>
      <a:hlink>
        <a:srgbClr val="184B9A"/>
      </a:hlink>
      <a:folHlink>
        <a:srgbClr val="8CB2E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2734</Words>
  <Application>Microsoft Office PowerPoint</Application>
  <PresentationFormat>Presentazione su schermo (4:3)</PresentationFormat>
  <Paragraphs>207</Paragraphs>
  <Slides>38</Slides>
  <Notes>38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38</vt:i4>
      </vt:variant>
    </vt:vector>
  </HeadingPairs>
  <TitlesOfParts>
    <vt:vector size="42" baseType="lpstr">
      <vt:lpstr>Arial</vt:lpstr>
      <vt:lpstr>Calibri</vt:lpstr>
      <vt:lpstr>Open Sans</vt:lpstr>
      <vt:lpstr>Layout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Andrea Muti</dc:creator>
  <cp:lastModifiedBy>Andrea Muti</cp:lastModifiedBy>
  <cp:revision>23</cp:revision>
  <dcterms:modified xsi:type="dcterms:W3CDTF">2026-09-23T09:59:10Z</dcterms:modified>
</cp:coreProperties>
</file>