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8" r:id="rId3"/>
    <p:sldId id="265" r:id="rId4"/>
    <p:sldId id="266" r:id="rId5"/>
    <p:sldId id="267" r:id="rId6"/>
    <p:sldId id="268" r:id="rId7"/>
    <p:sldId id="269" r:id="rId8"/>
    <p:sldId id="270" r:id="rId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129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34BA-B636-4B02-9A6C-23EA57FAC72B}" type="datetimeFigureOut">
              <a:rPr lang="it-IT" smtClean="0"/>
              <a:pPr/>
              <a:t>24/01/2013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80C96-3818-4C18-9CD9-BC7E2101FF5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8781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34BA-B636-4B02-9A6C-23EA57FAC72B}" type="datetimeFigureOut">
              <a:rPr lang="it-IT" smtClean="0"/>
              <a:pPr/>
              <a:t>24/01/2013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80C96-3818-4C18-9CD9-BC7E2101FF5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261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34BA-B636-4B02-9A6C-23EA57FAC72B}" type="datetimeFigureOut">
              <a:rPr lang="it-IT" smtClean="0"/>
              <a:pPr/>
              <a:t>24/01/2013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80C96-3818-4C18-9CD9-BC7E2101FF5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3403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34BA-B636-4B02-9A6C-23EA57FAC72B}" type="datetimeFigureOut">
              <a:rPr lang="it-IT" smtClean="0"/>
              <a:pPr/>
              <a:t>24/01/2013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80C96-3818-4C18-9CD9-BC7E2101FF5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5549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34BA-B636-4B02-9A6C-23EA57FAC72B}" type="datetimeFigureOut">
              <a:rPr lang="it-IT" smtClean="0"/>
              <a:pPr/>
              <a:t>24/01/2013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80C96-3818-4C18-9CD9-BC7E2101FF5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0514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34BA-B636-4B02-9A6C-23EA57FAC72B}" type="datetimeFigureOut">
              <a:rPr lang="it-IT" smtClean="0"/>
              <a:pPr/>
              <a:t>24/01/2013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80C96-3818-4C18-9CD9-BC7E2101FF5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464443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34BA-B636-4B02-9A6C-23EA57FAC72B}" type="datetimeFigureOut">
              <a:rPr lang="it-IT" smtClean="0"/>
              <a:pPr/>
              <a:t>24/01/2013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80C96-3818-4C18-9CD9-BC7E2101FF5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07158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34BA-B636-4B02-9A6C-23EA57FAC72B}" type="datetimeFigureOut">
              <a:rPr lang="it-IT" smtClean="0"/>
              <a:pPr/>
              <a:t>24/01/2013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80C96-3818-4C18-9CD9-BC7E2101FF5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1149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34BA-B636-4B02-9A6C-23EA57FAC72B}" type="datetimeFigureOut">
              <a:rPr lang="it-IT" smtClean="0"/>
              <a:pPr/>
              <a:t>24/01/2013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80C96-3818-4C18-9CD9-BC7E2101FF5C}" type="slidenum">
              <a:rPr lang="it-IT" smtClean="0"/>
              <a:pPr/>
              <a:t>‹N›</a:t>
            </a:fld>
            <a:endParaRPr lang="it-IT"/>
          </a:p>
        </p:txBody>
      </p:sp>
      <p:pic>
        <p:nvPicPr>
          <p:cNvPr id="5" name="Picture 6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5309" y="6229269"/>
            <a:ext cx="1060387" cy="6051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Immagine 3" descr="RC-CMYK+new-payoff.eps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2500" y="6358122"/>
            <a:ext cx="1013916" cy="347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6704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34BA-B636-4B02-9A6C-23EA57FAC72B}" type="datetimeFigureOut">
              <a:rPr lang="it-IT" smtClean="0"/>
              <a:pPr/>
              <a:t>24/01/2013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80C96-3818-4C18-9CD9-BC7E2101FF5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9223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934BA-B636-4B02-9A6C-23EA57FAC72B}" type="datetimeFigureOut">
              <a:rPr lang="it-IT" smtClean="0"/>
              <a:pPr/>
              <a:t>24/01/2013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080C96-3818-4C18-9CD9-BC7E2101FF5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79976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A934BA-B636-4B02-9A6C-23EA57FAC72B}" type="datetimeFigureOut">
              <a:rPr lang="it-IT" smtClean="0"/>
              <a:pPr/>
              <a:t>24/01/2013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080C96-3818-4C18-9CD9-BC7E2101FF5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1669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uppo 21"/>
          <p:cNvGrpSpPr/>
          <p:nvPr/>
        </p:nvGrpSpPr>
        <p:grpSpPr>
          <a:xfrm>
            <a:off x="1115616" y="1628800"/>
            <a:ext cx="1629254" cy="1206407"/>
            <a:chOff x="782506" y="1628800"/>
            <a:chExt cx="1629254" cy="1206407"/>
          </a:xfrm>
        </p:grpSpPr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1560012" y="1628800"/>
              <a:ext cx="851748" cy="925278"/>
              <a:chOff x="1156" y="572"/>
              <a:chExt cx="1044" cy="1096"/>
            </a:xfrm>
          </p:grpSpPr>
          <p:grpSp>
            <p:nvGrpSpPr>
              <p:cNvPr id="14" name="Group 10"/>
              <p:cNvGrpSpPr>
                <a:grpSpLocks/>
              </p:cNvGrpSpPr>
              <p:nvPr/>
            </p:nvGrpSpPr>
            <p:grpSpPr bwMode="auto">
              <a:xfrm>
                <a:off x="1633" y="572"/>
                <a:ext cx="567" cy="425"/>
                <a:chOff x="2210" y="2619"/>
                <a:chExt cx="567" cy="425"/>
              </a:xfrm>
            </p:grpSpPr>
            <p:sp>
              <p:nvSpPr>
                <p:cNvPr id="19" name="AutoShape 11"/>
                <p:cNvSpPr>
                  <a:spLocks noChangeArrowheads="1"/>
                </p:cNvSpPr>
                <p:nvPr/>
              </p:nvSpPr>
              <p:spPr bwMode="auto">
                <a:xfrm rot="8153249">
                  <a:off x="2210" y="2784"/>
                  <a:ext cx="567" cy="136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99CC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20" name="AutoShape 12"/>
                <p:cNvSpPr>
                  <a:spLocks noChangeArrowheads="1"/>
                </p:cNvSpPr>
                <p:nvPr/>
              </p:nvSpPr>
              <p:spPr bwMode="auto">
                <a:xfrm rot="5400000">
                  <a:off x="2481" y="2795"/>
                  <a:ext cx="363" cy="136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99CC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rot="10800000" vert="eaVert"/>
                <a:lstStyle/>
                <a:p>
                  <a:pPr algn="l"/>
                  <a:endParaRPr lang="it-IT"/>
                </a:p>
              </p:txBody>
            </p:sp>
            <p:sp>
              <p:nvSpPr>
                <p:cNvPr id="21" name="AutoShape 13"/>
                <p:cNvSpPr>
                  <a:spLocks noChangeArrowheads="1"/>
                </p:cNvSpPr>
                <p:nvPr/>
              </p:nvSpPr>
              <p:spPr bwMode="auto">
                <a:xfrm rot="10800000">
                  <a:off x="2303" y="2619"/>
                  <a:ext cx="363" cy="136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99CCFF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 rot="10800000"/>
                <a:lstStyle/>
                <a:p>
                  <a:pPr algn="l"/>
                  <a:endParaRPr lang="it-IT"/>
                </a:p>
              </p:txBody>
            </p:sp>
          </p:grpSp>
          <p:sp>
            <p:nvSpPr>
              <p:cNvPr id="15" name="Freeform 14"/>
              <p:cNvSpPr>
                <a:spLocks noChangeAspect="1"/>
              </p:cNvSpPr>
              <p:nvPr/>
            </p:nvSpPr>
            <p:spPr bwMode="auto">
              <a:xfrm>
                <a:off x="1588" y="799"/>
                <a:ext cx="428" cy="410"/>
              </a:xfrm>
              <a:custGeom>
                <a:avLst/>
                <a:gdLst>
                  <a:gd name="T0" fmla="*/ 8 w 570"/>
                  <a:gd name="T1" fmla="*/ 0 h 546"/>
                  <a:gd name="T2" fmla="*/ 20 w 570"/>
                  <a:gd name="T3" fmla="*/ 0 h 546"/>
                  <a:gd name="T4" fmla="*/ 33 w 570"/>
                  <a:gd name="T5" fmla="*/ 3 h 546"/>
                  <a:gd name="T6" fmla="*/ 46 w 570"/>
                  <a:gd name="T7" fmla="*/ 5 h 546"/>
                  <a:gd name="T8" fmla="*/ 59 w 570"/>
                  <a:gd name="T9" fmla="*/ 8 h 546"/>
                  <a:gd name="T10" fmla="*/ 71 w 570"/>
                  <a:gd name="T11" fmla="*/ 11 h 546"/>
                  <a:gd name="T12" fmla="*/ 84 w 570"/>
                  <a:gd name="T13" fmla="*/ 15 h 546"/>
                  <a:gd name="T14" fmla="*/ 94 w 570"/>
                  <a:gd name="T15" fmla="*/ 18 h 546"/>
                  <a:gd name="T16" fmla="*/ 107 w 570"/>
                  <a:gd name="T17" fmla="*/ 26 h 546"/>
                  <a:gd name="T18" fmla="*/ 116 w 570"/>
                  <a:gd name="T19" fmla="*/ 31 h 546"/>
                  <a:gd name="T20" fmla="*/ 130 w 570"/>
                  <a:gd name="T21" fmla="*/ 35 h 546"/>
                  <a:gd name="T22" fmla="*/ 140 w 570"/>
                  <a:gd name="T23" fmla="*/ 44 h 546"/>
                  <a:gd name="T24" fmla="*/ 150 w 570"/>
                  <a:gd name="T25" fmla="*/ 51 h 546"/>
                  <a:gd name="T26" fmla="*/ 160 w 570"/>
                  <a:gd name="T27" fmla="*/ 59 h 546"/>
                  <a:gd name="T28" fmla="*/ 167 w 570"/>
                  <a:gd name="T29" fmla="*/ 69 h 546"/>
                  <a:gd name="T30" fmla="*/ 178 w 570"/>
                  <a:gd name="T31" fmla="*/ 76 h 546"/>
                  <a:gd name="T32" fmla="*/ 185 w 570"/>
                  <a:gd name="T33" fmla="*/ 86 h 546"/>
                  <a:gd name="T34" fmla="*/ 193 w 570"/>
                  <a:gd name="T35" fmla="*/ 96 h 546"/>
                  <a:gd name="T36" fmla="*/ 200 w 570"/>
                  <a:gd name="T37" fmla="*/ 107 h 546"/>
                  <a:gd name="T38" fmla="*/ 208 w 570"/>
                  <a:gd name="T39" fmla="*/ 119 h 546"/>
                  <a:gd name="T40" fmla="*/ 216 w 570"/>
                  <a:gd name="T41" fmla="*/ 130 h 546"/>
                  <a:gd name="T42" fmla="*/ 221 w 570"/>
                  <a:gd name="T43" fmla="*/ 140 h 546"/>
                  <a:gd name="T44" fmla="*/ 226 w 570"/>
                  <a:gd name="T45" fmla="*/ 152 h 546"/>
                  <a:gd name="T46" fmla="*/ 231 w 570"/>
                  <a:gd name="T47" fmla="*/ 165 h 546"/>
                  <a:gd name="T48" fmla="*/ 234 w 570"/>
                  <a:gd name="T49" fmla="*/ 178 h 546"/>
                  <a:gd name="T50" fmla="*/ 237 w 570"/>
                  <a:gd name="T51" fmla="*/ 191 h 546"/>
                  <a:gd name="T52" fmla="*/ 239 w 570"/>
                  <a:gd name="T53" fmla="*/ 200 h 546"/>
                  <a:gd name="T54" fmla="*/ 241 w 570"/>
                  <a:gd name="T55" fmla="*/ 213 h 546"/>
                  <a:gd name="T56" fmla="*/ 119 w 570"/>
                  <a:gd name="T57" fmla="*/ 228 h 546"/>
                  <a:gd name="T58" fmla="*/ 119 w 570"/>
                  <a:gd name="T59" fmla="*/ 223 h 546"/>
                  <a:gd name="T60" fmla="*/ 119 w 570"/>
                  <a:gd name="T61" fmla="*/ 216 h 546"/>
                  <a:gd name="T62" fmla="*/ 116 w 570"/>
                  <a:gd name="T63" fmla="*/ 211 h 546"/>
                  <a:gd name="T64" fmla="*/ 114 w 570"/>
                  <a:gd name="T65" fmla="*/ 203 h 546"/>
                  <a:gd name="T66" fmla="*/ 112 w 570"/>
                  <a:gd name="T67" fmla="*/ 198 h 546"/>
                  <a:gd name="T68" fmla="*/ 110 w 570"/>
                  <a:gd name="T69" fmla="*/ 193 h 546"/>
                  <a:gd name="T70" fmla="*/ 107 w 570"/>
                  <a:gd name="T71" fmla="*/ 185 h 546"/>
                  <a:gd name="T72" fmla="*/ 104 w 570"/>
                  <a:gd name="T73" fmla="*/ 180 h 546"/>
                  <a:gd name="T74" fmla="*/ 101 w 570"/>
                  <a:gd name="T75" fmla="*/ 176 h 546"/>
                  <a:gd name="T76" fmla="*/ 96 w 570"/>
                  <a:gd name="T77" fmla="*/ 170 h 546"/>
                  <a:gd name="T78" fmla="*/ 94 w 570"/>
                  <a:gd name="T79" fmla="*/ 165 h 546"/>
                  <a:gd name="T80" fmla="*/ 89 w 570"/>
                  <a:gd name="T81" fmla="*/ 160 h 546"/>
                  <a:gd name="T82" fmla="*/ 84 w 570"/>
                  <a:gd name="T83" fmla="*/ 155 h 546"/>
                  <a:gd name="T84" fmla="*/ 79 w 570"/>
                  <a:gd name="T85" fmla="*/ 152 h 546"/>
                  <a:gd name="T86" fmla="*/ 74 w 570"/>
                  <a:gd name="T87" fmla="*/ 147 h 546"/>
                  <a:gd name="T88" fmla="*/ 69 w 570"/>
                  <a:gd name="T89" fmla="*/ 145 h 546"/>
                  <a:gd name="T90" fmla="*/ 64 w 570"/>
                  <a:gd name="T91" fmla="*/ 140 h 546"/>
                  <a:gd name="T92" fmla="*/ 59 w 570"/>
                  <a:gd name="T93" fmla="*/ 137 h 546"/>
                  <a:gd name="T94" fmla="*/ 53 w 570"/>
                  <a:gd name="T95" fmla="*/ 134 h 546"/>
                  <a:gd name="T96" fmla="*/ 49 w 570"/>
                  <a:gd name="T97" fmla="*/ 132 h 546"/>
                  <a:gd name="T98" fmla="*/ 41 w 570"/>
                  <a:gd name="T99" fmla="*/ 130 h 546"/>
                  <a:gd name="T100" fmla="*/ 35 w 570"/>
                  <a:gd name="T101" fmla="*/ 127 h 546"/>
                  <a:gd name="T102" fmla="*/ 29 w 570"/>
                  <a:gd name="T103" fmla="*/ 125 h 546"/>
                  <a:gd name="T104" fmla="*/ 23 w 570"/>
                  <a:gd name="T105" fmla="*/ 125 h 546"/>
                  <a:gd name="T106" fmla="*/ 15 w 570"/>
                  <a:gd name="T107" fmla="*/ 122 h 546"/>
                  <a:gd name="T108" fmla="*/ 11 w 570"/>
                  <a:gd name="T109" fmla="*/ 122 h 546"/>
                  <a:gd name="T110" fmla="*/ 3 w 570"/>
                  <a:gd name="T111" fmla="*/ 122 h 546"/>
                  <a:gd name="T112" fmla="*/ 0 w 570"/>
                  <a:gd name="T113" fmla="*/ 0 h 54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570" h="546">
                    <a:moveTo>
                      <a:pt x="0" y="0"/>
                    </a:moveTo>
                    <a:lnTo>
                      <a:pt x="6" y="0"/>
                    </a:lnTo>
                    <a:lnTo>
                      <a:pt x="18" y="0"/>
                    </a:lnTo>
                    <a:lnTo>
                      <a:pt x="30" y="0"/>
                    </a:lnTo>
                    <a:lnTo>
                      <a:pt x="36" y="0"/>
                    </a:lnTo>
                    <a:lnTo>
                      <a:pt x="48" y="0"/>
                    </a:lnTo>
                    <a:lnTo>
                      <a:pt x="60" y="0"/>
                    </a:lnTo>
                    <a:lnTo>
                      <a:pt x="66" y="0"/>
                    </a:lnTo>
                    <a:lnTo>
                      <a:pt x="78" y="6"/>
                    </a:lnTo>
                    <a:lnTo>
                      <a:pt x="90" y="6"/>
                    </a:lnTo>
                    <a:lnTo>
                      <a:pt x="96" y="6"/>
                    </a:lnTo>
                    <a:lnTo>
                      <a:pt x="108" y="12"/>
                    </a:lnTo>
                    <a:lnTo>
                      <a:pt x="120" y="12"/>
                    </a:lnTo>
                    <a:lnTo>
                      <a:pt x="126" y="12"/>
                    </a:lnTo>
                    <a:lnTo>
                      <a:pt x="138" y="18"/>
                    </a:lnTo>
                    <a:lnTo>
                      <a:pt x="150" y="18"/>
                    </a:lnTo>
                    <a:lnTo>
                      <a:pt x="156" y="18"/>
                    </a:lnTo>
                    <a:lnTo>
                      <a:pt x="168" y="24"/>
                    </a:lnTo>
                    <a:lnTo>
                      <a:pt x="174" y="24"/>
                    </a:lnTo>
                    <a:lnTo>
                      <a:pt x="186" y="30"/>
                    </a:lnTo>
                    <a:lnTo>
                      <a:pt x="198" y="36"/>
                    </a:lnTo>
                    <a:lnTo>
                      <a:pt x="204" y="36"/>
                    </a:lnTo>
                    <a:lnTo>
                      <a:pt x="216" y="42"/>
                    </a:lnTo>
                    <a:lnTo>
                      <a:pt x="222" y="42"/>
                    </a:lnTo>
                    <a:lnTo>
                      <a:pt x="234" y="48"/>
                    </a:lnTo>
                    <a:lnTo>
                      <a:pt x="240" y="54"/>
                    </a:lnTo>
                    <a:lnTo>
                      <a:pt x="252" y="60"/>
                    </a:lnTo>
                    <a:lnTo>
                      <a:pt x="258" y="60"/>
                    </a:lnTo>
                    <a:lnTo>
                      <a:pt x="270" y="66"/>
                    </a:lnTo>
                    <a:lnTo>
                      <a:pt x="276" y="72"/>
                    </a:lnTo>
                    <a:lnTo>
                      <a:pt x="288" y="78"/>
                    </a:lnTo>
                    <a:lnTo>
                      <a:pt x="294" y="84"/>
                    </a:lnTo>
                    <a:lnTo>
                      <a:pt x="306" y="84"/>
                    </a:lnTo>
                    <a:lnTo>
                      <a:pt x="312" y="90"/>
                    </a:lnTo>
                    <a:lnTo>
                      <a:pt x="318" y="96"/>
                    </a:lnTo>
                    <a:lnTo>
                      <a:pt x="330" y="102"/>
                    </a:lnTo>
                    <a:lnTo>
                      <a:pt x="336" y="108"/>
                    </a:lnTo>
                    <a:lnTo>
                      <a:pt x="348" y="114"/>
                    </a:lnTo>
                    <a:lnTo>
                      <a:pt x="354" y="120"/>
                    </a:lnTo>
                    <a:lnTo>
                      <a:pt x="360" y="126"/>
                    </a:lnTo>
                    <a:lnTo>
                      <a:pt x="366" y="132"/>
                    </a:lnTo>
                    <a:lnTo>
                      <a:pt x="378" y="138"/>
                    </a:lnTo>
                    <a:lnTo>
                      <a:pt x="384" y="150"/>
                    </a:lnTo>
                    <a:lnTo>
                      <a:pt x="390" y="156"/>
                    </a:lnTo>
                    <a:lnTo>
                      <a:pt x="396" y="162"/>
                    </a:lnTo>
                    <a:lnTo>
                      <a:pt x="408" y="168"/>
                    </a:lnTo>
                    <a:lnTo>
                      <a:pt x="414" y="174"/>
                    </a:lnTo>
                    <a:lnTo>
                      <a:pt x="420" y="180"/>
                    </a:lnTo>
                    <a:lnTo>
                      <a:pt x="426" y="192"/>
                    </a:lnTo>
                    <a:lnTo>
                      <a:pt x="432" y="198"/>
                    </a:lnTo>
                    <a:lnTo>
                      <a:pt x="438" y="204"/>
                    </a:lnTo>
                    <a:lnTo>
                      <a:pt x="444" y="216"/>
                    </a:lnTo>
                    <a:lnTo>
                      <a:pt x="450" y="222"/>
                    </a:lnTo>
                    <a:lnTo>
                      <a:pt x="456" y="228"/>
                    </a:lnTo>
                    <a:lnTo>
                      <a:pt x="462" y="240"/>
                    </a:lnTo>
                    <a:lnTo>
                      <a:pt x="468" y="246"/>
                    </a:lnTo>
                    <a:lnTo>
                      <a:pt x="474" y="252"/>
                    </a:lnTo>
                    <a:lnTo>
                      <a:pt x="480" y="264"/>
                    </a:lnTo>
                    <a:lnTo>
                      <a:pt x="486" y="270"/>
                    </a:lnTo>
                    <a:lnTo>
                      <a:pt x="492" y="282"/>
                    </a:lnTo>
                    <a:lnTo>
                      <a:pt x="498" y="288"/>
                    </a:lnTo>
                    <a:lnTo>
                      <a:pt x="504" y="294"/>
                    </a:lnTo>
                    <a:lnTo>
                      <a:pt x="510" y="306"/>
                    </a:lnTo>
                    <a:lnTo>
                      <a:pt x="510" y="312"/>
                    </a:lnTo>
                    <a:lnTo>
                      <a:pt x="516" y="324"/>
                    </a:lnTo>
                    <a:lnTo>
                      <a:pt x="522" y="330"/>
                    </a:lnTo>
                    <a:lnTo>
                      <a:pt x="522" y="342"/>
                    </a:lnTo>
                    <a:lnTo>
                      <a:pt x="528" y="354"/>
                    </a:lnTo>
                    <a:lnTo>
                      <a:pt x="534" y="360"/>
                    </a:lnTo>
                    <a:lnTo>
                      <a:pt x="534" y="372"/>
                    </a:lnTo>
                    <a:lnTo>
                      <a:pt x="540" y="378"/>
                    </a:lnTo>
                    <a:lnTo>
                      <a:pt x="546" y="390"/>
                    </a:lnTo>
                    <a:lnTo>
                      <a:pt x="546" y="396"/>
                    </a:lnTo>
                    <a:lnTo>
                      <a:pt x="552" y="408"/>
                    </a:lnTo>
                    <a:lnTo>
                      <a:pt x="552" y="420"/>
                    </a:lnTo>
                    <a:lnTo>
                      <a:pt x="552" y="426"/>
                    </a:lnTo>
                    <a:lnTo>
                      <a:pt x="558" y="438"/>
                    </a:lnTo>
                    <a:lnTo>
                      <a:pt x="558" y="450"/>
                    </a:lnTo>
                    <a:lnTo>
                      <a:pt x="564" y="456"/>
                    </a:lnTo>
                    <a:lnTo>
                      <a:pt x="564" y="468"/>
                    </a:lnTo>
                    <a:lnTo>
                      <a:pt x="564" y="474"/>
                    </a:lnTo>
                    <a:lnTo>
                      <a:pt x="570" y="486"/>
                    </a:lnTo>
                    <a:lnTo>
                      <a:pt x="570" y="498"/>
                    </a:lnTo>
                    <a:lnTo>
                      <a:pt x="570" y="504"/>
                    </a:lnTo>
                    <a:lnTo>
                      <a:pt x="570" y="516"/>
                    </a:lnTo>
                    <a:lnTo>
                      <a:pt x="282" y="546"/>
                    </a:lnTo>
                    <a:lnTo>
                      <a:pt x="282" y="540"/>
                    </a:lnTo>
                    <a:lnTo>
                      <a:pt x="282" y="534"/>
                    </a:lnTo>
                    <a:lnTo>
                      <a:pt x="282" y="528"/>
                    </a:lnTo>
                    <a:lnTo>
                      <a:pt x="282" y="522"/>
                    </a:lnTo>
                    <a:lnTo>
                      <a:pt x="282" y="516"/>
                    </a:lnTo>
                    <a:lnTo>
                      <a:pt x="282" y="510"/>
                    </a:lnTo>
                    <a:lnTo>
                      <a:pt x="276" y="510"/>
                    </a:lnTo>
                    <a:lnTo>
                      <a:pt x="276" y="504"/>
                    </a:lnTo>
                    <a:lnTo>
                      <a:pt x="276" y="498"/>
                    </a:lnTo>
                    <a:lnTo>
                      <a:pt x="276" y="492"/>
                    </a:lnTo>
                    <a:lnTo>
                      <a:pt x="270" y="486"/>
                    </a:lnTo>
                    <a:lnTo>
                      <a:pt x="270" y="480"/>
                    </a:lnTo>
                    <a:lnTo>
                      <a:pt x="270" y="474"/>
                    </a:lnTo>
                    <a:lnTo>
                      <a:pt x="264" y="468"/>
                    </a:lnTo>
                    <a:lnTo>
                      <a:pt x="264" y="462"/>
                    </a:lnTo>
                    <a:lnTo>
                      <a:pt x="258" y="456"/>
                    </a:lnTo>
                    <a:lnTo>
                      <a:pt x="258" y="450"/>
                    </a:lnTo>
                    <a:lnTo>
                      <a:pt x="258" y="444"/>
                    </a:lnTo>
                    <a:lnTo>
                      <a:pt x="252" y="438"/>
                    </a:lnTo>
                    <a:lnTo>
                      <a:pt x="246" y="432"/>
                    </a:lnTo>
                    <a:lnTo>
                      <a:pt x="246" y="426"/>
                    </a:lnTo>
                    <a:lnTo>
                      <a:pt x="240" y="426"/>
                    </a:lnTo>
                    <a:lnTo>
                      <a:pt x="240" y="420"/>
                    </a:lnTo>
                    <a:lnTo>
                      <a:pt x="240" y="414"/>
                    </a:lnTo>
                    <a:lnTo>
                      <a:pt x="234" y="408"/>
                    </a:lnTo>
                    <a:lnTo>
                      <a:pt x="228" y="402"/>
                    </a:lnTo>
                    <a:lnTo>
                      <a:pt x="228" y="396"/>
                    </a:lnTo>
                    <a:lnTo>
                      <a:pt x="222" y="396"/>
                    </a:lnTo>
                    <a:lnTo>
                      <a:pt x="222" y="390"/>
                    </a:lnTo>
                    <a:lnTo>
                      <a:pt x="216" y="384"/>
                    </a:lnTo>
                    <a:lnTo>
                      <a:pt x="210" y="384"/>
                    </a:lnTo>
                    <a:lnTo>
                      <a:pt x="210" y="378"/>
                    </a:lnTo>
                    <a:lnTo>
                      <a:pt x="204" y="378"/>
                    </a:lnTo>
                    <a:lnTo>
                      <a:pt x="204" y="372"/>
                    </a:lnTo>
                    <a:lnTo>
                      <a:pt x="198" y="366"/>
                    </a:lnTo>
                    <a:lnTo>
                      <a:pt x="192" y="366"/>
                    </a:lnTo>
                    <a:lnTo>
                      <a:pt x="192" y="360"/>
                    </a:lnTo>
                    <a:lnTo>
                      <a:pt x="186" y="360"/>
                    </a:lnTo>
                    <a:lnTo>
                      <a:pt x="186" y="354"/>
                    </a:lnTo>
                    <a:lnTo>
                      <a:pt x="180" y="354"/>
                    </a:lnTo>
                    <a:lnTo>
                      <a:pt x="174" y="348"/>
                    </a:lnTo>
                    <a:lnTo>
                      <a:pt x="168" y="342"/>
                    </a:lnTo>
                    <a:lnTo>
                      <a:pt x="162" y="342"/>
                    </a:lnTo>
                    <a:lnTo>
                      <a:pt x="162" y="336"/>
                    </a:lnTo>
                    <a:lnTo>
                      <a:pt x="156" y="336"/>
                    </a:lnTo>
                    <a:lnTo>
                      <a:pt x="150" y="330"/>
                    </a:lnTo>
                    <a:lnTo>
                      <a:pt x="144" y="330"/>
                    </a:lnTo>
                    <a:lnTo>
                      <a:pt x="144" y="324"/>
                    </a:lnTo>
                    <a:lnTo>
                      <a:pt x="138" y="324"/>
                    </a:lnTo>
                    <a:lnTo>
                      <a:pt x="132" y="318"/>
                    </a:lnTo>
                    <a:lnTo>
                      <a:pt x="126" y="318"/>
                    </a:lnTo>
                    <a:lnTo>
                      <a:pt x="120" y="312"/>
                    </a:lnTo>
                    <a:lnTo>
                      <a:pt x="114" y="312"/>
                    </a:lnTo>
                    <a:lnTo>
                      <a:pt x="108" y="306"/>
                    </a:lnTo>
                    <a:lnTo>
                      <a:pt x="102" y="306"/>
                    </a:lnTo>
                    <a:lnTo>
                      <a:pt x="96" y="306"/>
                    </a:lnTo>
                    <a:lnTo>
                      <a:pt x="90" y="300"/>
                    </a:lnTo>
                    <a:lnTo>
                      <a:pt x="84" y="300"/>
                    </a:lnTo>
                    <a:lnTo>
                      <a:pt x="78" y="300"/>
                    </a:lnTo>
                    <a:lnTo>
                      <a:pt x="72" y="294"/>
                    </a:lnTo>
                    <a:lnTo>
                      <a:pt x="66" y="294"/>
                    </a:lnTo>
                    <a:lnTo>
                      <a:pt x="60" y="294"/>
                    </a:lnTo>
                    <a:lnTo>
                      <a:pt x="54" y="294"/>
                    </a:lnTo>
                    <a:lnTo>
                      <a:pt x="48" y="288"/>
                    </a:lnTo>
                    <a:lnTo>
                      <a:pt x="42" y="288"/>
                    </a:lnTo>
                    <a:lnTo>
                      <a:pt x="36" y="288"/>
                    </a:lnTo>
                    <a:lnTo>
                      <a:pt x="30" y="288"/>
                    </a:lnTo>
                    <a:lnTo>
                      <a:pt x="24" y="288"/>
                    </a:lnTo>
                    <a:lnTo>
                      <a:pt x="18" y="288"/>
                    </a:lnTo>
                    <a:lnTo>
                      <a:pt x="12" y="288"/>
                    </a:lnTo>
                    <a:lnTo>
                      <a:pt x="6" y="288"/>
                    </a:lnTo>
                    <a:lnTo>
                      <a:pt x="0" y="28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8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6" name="Freeform 15"/>
              <p:cNvSpPr>
                <a:spLocks noChangeAspect="1"/>
              </p:cNvSpPr>
              <p:nvPr/>
            </p:nvSpPr>
            <p:spPr bwMode="auto">
              <a:xfrm>
                <a:off x="1687" y="1186"/>
                <a:ext cx="333" cy="428"/>
              </a:xfrm>
              <a:custGeom>
                <a:avLst/>
                <a:gdLst>
                  <a:gd name="T0" fmla="*/ 188 w 444"/>
                  <a:gd name="T1" fmla="*/ 11 h 570"/>
                  <a:gd name="T2" fmla="*/ 188 w 444"/>
                  <a:gd name="T3" fmla="*/ 23 h 570"/>
                  <a:gd name="T4" fmla="*/ 188 w 444"/>
                  <a:gd name="T5" fmla="*/ 35 h 570"/>
                  <a:gd name="T6" fmla="*/ 185 w 444"/>
                  <a:gd name="T7" fmla="*/ 49 h 570"/>
                  <a:gd name="T8" fmla="*/ 185 w 444"/>
                  <a:gd name="T9" fmla="*/ 61 h 570"/>
                  <a:gd name="T10" fmla="*/ 182 w 444"/>
                  <a:gd name="T11" fmla="*/ 74 h 570"/>
                  <a:gd name="T12" fmla="*/ 180 w 444"/>
                  <a:gd name="T13" fmla="*/ 86 h 570"/>
                  <a:gd name="T14" fmla="*/ 177 w 444"/>
                  <a:gd name="T15" fmla="*/ 96 h 570"/>
                  <a:gd name="T16" fmla="*/ 173 w 444"/>
                  <a:gd name="T17" fmla="*/ 110 h 570"/>
                  <a:gd name="T18" fmla="*/ 167 w 444"/>
                  <a:gd name="T19" fmla="*/ 122 h 570"/>
                  <a:gd name="T20" fmla="*/ 162 w 444"/>
                  <a:gd name="T21" fmla="*/ 134 h 570"/>
                  <a:gd name="T22" fmla="*/ 157 w 444"/>
                  <a:gd name="T23" fmla="*/ 145 h 570"/>
                  <a:gd name="T24" fmla="*/ 150 w 444"/>
                  <a:gd name="T25" fmla="*/ 155 h 570"/>
                  <a:gd name="T26" fmla="*/ 142 w 444"/>
                  <a:gd name="T27" fmla="*/ 167 h 570"/>
                  <a:gd name="T28" fmla="*/ 134 w 444"/>
                  <a:gd name="T29" fmla="*/ 178 h 570"/>
                  <a:gd name="T30" fmla="*/ 127 w 444"/>
                  <a:gd name="T31" fmla="*/ 188 h 570"/>
                  <a:gd name="T32" fmla="*/ 119 w 444"/>
                  <a:gd name="T33" fmla="*/ 196 h 570"/>
                  <a:gd name="T34" fmla="*/ 110 w 444"/>
                  <a:gd name="T35" fmla="*/ 206 h 570"/>
                  <a:gd name="T36" fmla="*/ 99 w 444"/>
                  <a:gd name="T37" fmla="*/ 213 h 570"/>
                  <a:gd name="T38" fmla="*/ 92 w 444"/>
                  <a:gd name="T39" fmla="*/ 221 h 570"/>
                  <a:gd name="T40" fmla="*/ 79 w 444"/>
                  <a:gd name="T41" fmla="*/ 228 h 570"/>
                  <a:gd name="T42" fmla="*/ 69 w 444"/>
                  <a:gd name="T43" fmla="*/ 237 h 570"/>
                  <a:gd name="T44" fmla="*/ 59 w 444"/>
                  <a:gd name="T45" fmla="*/ 241 h 570"/>
                  <a:gd name="T46" fmla="*/ 5 w 444"/>
                  <a:gd name="T47" fmla="*/ 132 h 570"/>
                  <a:gd name="T48" fmla="*/ 11 w 444"/>
                  <a:gd name="T49" fmla="*/ 130 h 570"/>
                  <a:gd name="T50" fmla="*/ 15 w 444"/>
                  <a:gd name="T51" fmla="*/ 125 h 570"/>
                  <a:gd name="T52" fmla="*/ 20 w 444"/>
                  <a:gd name="T53" fmla="*/ 122 h 570"/>
                  <a:gd name="T54" fmla="*/ 26 w 444"/>
                  <a:gd name="T55" fmla="*/ 116 h 570"/>
                  <a:gd name="T56" fmla="*/ 31 w 444"/>
                  <a:gd name="T57" fmla="*/ 114 h 570"/>
                  <a:gd name="T58" fmla="*/ 33 w 444"/>
                  <a:gd name="T59" fmla="*/ 110 h 570"/>
                  <a:gd name="T60" fmla="*/ 38 w 444"/>
                  <a:gd name="T61" fmla="*/ 104 h 570"/>
                  <a:gd name="T62" fmla="*/ 44 w 444"/>
                  <a:gd name="T63" fmla="*/ 99 h 570"/>
                  <a:gd name="T64" fmla="*/ 46 w 444"/>
                  <a:gd name="T65" fmla="*/ 94 h 570"/>
                  <a:gd name="T66" fmla="*/ 49 w 444"/>
                  <a:gd name="T67" fmla="*/ 89 h 570"/>
                  <a:gd name="T68" fmla="*/ 53 w 444"/>
                  <a:gd name="T69" fmla="*/ 81 h 570"/>
                  <a:gd name="T70" fmla="*/ 56 w 444"/>
                  <a:gd name="T71" fmla="*/ 76 h 570"/>
                  <a:gd name="T72" fmla="*/ 59 w 444"/>
                  <a:gd name="T73" fmla="*/ 71 h 570"/>
                  <a:gd name="T74" fmla="*/ 59 w 444"/>
                  <a:gd name="T75" fmla="*/ 64 h 570"/>
                  <a:gd name="T76" fmla="*/ 61 w 444"/>
                  <a:gd name="T77" fmla="*/ 59 h 570"/>
                  <a:gd name="T78" fmla="*/ 64 w 444"/>
                  <a:gd name="T79" fmla="*/ 51 h 570"/>
                  <a:gd name="T80" fmla="*/ 64 w 444"/>
                  <a:gd name="T81" fmla="*/ 46 h 570"/>
                  <a:gd name="T82" fmla="*/ 64 w 444"/>
                  <a:gd name="T83" fmla="*/ 38 h 570"/>
                  <a:gd name="T84" fmla="*/ 66 w 444"/>
                  <a:gd name="T85" fmla="*/ 33 h 570"/>
                  <a:gd name="T86" fmla="*/ 66 w 444"/>
                  <a:gd name="T87" fmla="*/ 26 h 570"/>
                  <a:gd name="T88" fmla="*/ 66 w 444"/>
                  <a:gd name="T89" fmla="*/ 20 h 570"/>
                  <a:gd name="T90" fmla="*/ 64 w 444"/>
                  <a:gd name="T91" fmla="*/ 13 h 570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</a:gdLst>
                <a:ahLst/>
                <a:cxnLst>
                  <a:cxn ang="T92">
                    <a:pos x="T0" y="T1"/>
                  </a:cxn>
                  <a:cxn ang="T93">
                    <a:pos x="T2" y="T3"/>
                  </a:cxn>
                  <a:cxn ang="T94">
                    <a:pos x="T4" y="T5"/>
                  </a:cxn>
                  <a:cxn ang="T95">
                    <a:pos x="T6" y="T7"/>
                  </a:cxn>
                  <a:cxn ang="T96">
                    <a:pos x="T8" y="T9"/>
                  </a:cxn>
                  <a:cxn ang="T97">
                    <a:pos x="T10" y="T11"/>
                  </a:cxn>
                  <a:cxn ang="T98">
                    <a:pos x="T12" y="T13"/>
                  </a:cxn>
                  <a:cxn ang="T99">
                    <a:pos x="T14" y="T15"/>
                  </a:cxn>
                  <a:cxn ang="T100">
                    <a:pos x="T16" y="T17"/>
                  </a:cxn>
                  <a:cxn ang="T101">
                    <a:pos x="T18" y="T19"/>
                  </a:cxn>
                  <a:cxn ang="T102">
                    <a:pos x="T20" y="T21"/>
                  </a:cxn>
                  <a:cxn ang="T103">
                    <a:pos x="T22" y="T23"/>
                  </a:cxn>
                  <a:cxn ang="T104">
                    <a:pos x="T24" y="T25"/>
                  </a:cxn>
                  <a:cxn ang="T105">
                    <a:pos x="T26" y="T27"/>
                  </a:cxn>
                  <a:cxn ang="T106">
                    <a:pos x="T28" y="T29"/>
                  </a:cxn>
                  <a:cxn ang="T107">
                    <a:pos x="T30" y="T31"/>
                  </a:cxn>
                  <a:cxn ang="T108">
                    <a:pos x="T32" y="T33"/>
                  </a:cxn>
                  <a:cxn ang="T109">
                    <a:pos x="T34" y="T35"/>
                  </a:cxn>
                  <a:cxn ang="T110">
                    <a:pos x="T36" y="T37"/>
                  </a:cxn>
                  <a:cxn ang="T111">
                    <a:pos x="T38" y="T39"/>
                  </a:cxn>
                  <a:cxn ang="T112">
                    <a:pos x="T40" y="T41"/>
                  </a:cxn>
                  <a:cxn ang="T113">
                    <a:pos x="T42" y="T43"/>
                  </a:cxn>
                  <a:cxn ang="T114">
                    <a:pos x="T44" y="T45"/>
                  </a:cxn>
                  <a:cxn ang="T115">
                    <a:pos x="T46" y="T47"/>
                  </a:cxn>
                  <a:cxn ang="T116">
                    <a:pos x="T48" y="T49"/>
                  </a:cxn>
                  <a:cxn ang="T117">
                    <a:pos x="T50" y="T51"/>
                  </a:cxn>
                  <a:cxn ang="T118">
                    <a:pos x="T52" y="T53"/>
                  </a:cxn>
                  <a:cxn ang="T119">
                    <a:pos x="T54" y="T55"/>
                  </a:cxn>
                  <a:cxn ang="T120">
                    <a:pos x="T56" y="T57"/>
                  </a:cxn>
                  <a:cxn ang="T121">
                    <a:pos x="T58" y="T59"/>
                  </a:cxn>
                  <a:cxn ang="T122">
                    <a:pos x="T60" y="T61"/>
                  </a:cxn>
                  <a:cxn ang="T123">
                    <a:pos x="T62" y="T63"/>
                  </a:cxn>
                  <a:cxn ang="T124">
                    <a:pos x="T64" y="T65"/>
                  </a:cxn>
                  <a:cxn ang="T125">
                    <a:pos x="T66" y="T67"/>
                  </a:cxn>
                  <a:cxn ang="T126">
                    <a:pos x="T68" y="T69"/>
                  </a:cxn>
                  <a:cxn ang="T127">
                    <a:pos x="T70" y="T71"/>
                  </a:cxn>
                  <a:cxn ang="T128">
                    <a:pos x="T72" y="T73"/>
                  </a:cxn>
                  <a:cxn ang="T129">
                    <a:pos x="T74" y="T75"/>
                  </a:cxn>
                  <a:cxn ang="T130">
                    <a:pos x="T76" y="T77"/>
                  </a:cxn>
                  <a:cxn ang="T131">
                    <a:pos x="T78" y="T79"/>
                  </a:cxn>
                  <a:cxn ang="T132">
                    <a:pos x="T80" y="T81"/>
                  </a:cxn>
                  <a:cxn ang="T133">
                    <a:pos x="T82" y="T83"/>
                  </a:cxn>
                  <a:cxn ang="T134">
                    <a:pos x="T84" y="T85"/>
                  </a:cxn>
                  <a:cxn ang="T135">
                    <a:pos x="T86" y="T87"/>
                  </a:cxn>
                  <a:cxn ang="T136">
                    <a:pos x="T88" y="T89"/>
                  </a:cxn>
                  <a:cxn ang="T137">
                    <a:pos x="T90" y="T91"/>
                  </a:cxn>
                </a:cxnLst>
                <a:rect l="0" t="0" r="r" b="b"/>
                <a:pathLst>
                  <a:path w="444" h="570">
                    <a:moveTo>
                      <a:pt x="438" y="0"/>
                    </a:moveTo>
                    <a:lnTo>
                      <a:pt x="438" y="12"/>
                    </a:lnTo>
                    <a:lnTo>
                      <a:pt x="444" y="24"/>
                    </a:lnTo>
                    <a:lnTo>
                      <a:pt x="444" y="30"/>
                    </a:lnTo>
                    <a:lnTo>
                      <a:pt x="444" y="42"/>
                    </a:lnTo>
                    <a:lnTo>
                      <a:pt x="444" y="54"/>
                    </a:lnTo>
                    <a:lnTo>
                      <a:pt x="444" y="60"/>
                    </a:lnTo>
                    <a:lnTo>
                      <a:pt x="444" y="72"/>
                    </a:lnTo>
                    <a:lnTo>
                      <a:pt x="444" y="84"/>
                    </a:lnTo>
                    <a:lnTo>
                      <a:pt x="444" y="90"/>
                    </a:lnTo>
                    <a:lnTo>
                      <a:pt x="444" y="102"/>
                    </a:lnTo>
                    <a:lnTo>
                      <a:pt x="438" y="114"/>
                    </a:lnTo>
                    <a:lnTo>
                      <a:pt x="438" y="120"/>
                    </a:lnTo>
                    <a:lnTo>
                      <a:pt x="438" y="132"/>
                    </a:lnTo>
                    <a:lnTo>
                      <a:pt x="438" y="144"/>
                    </a:lnTo>
                    <a:lnTo>
                      <a:pt x="438" y="150"/>
                    </a:lnTo>
                    <a:lnTo>
                      <a:pt x="432" y="162"/>
                    </a:lnTo>
                    <a:lnTo>
                      <a:pt x="432" y="174"/>
                    </a:lnTo>
                    <a:lnTo>
                      <a:pt x="432" y="180"/>
                    </a:lnTo>
                    <a:lnTo>
                      <a:pt x="426" y="192"/>
                    </a:lnTo>
                    <a:lnTo>
                      <a:pt x="426" y="204"/>
                    </a:lnTo>
                    <a:lnTo>
                      <a:pt x="420" y="210"/>
                    </a:lnTo>
                    <a:lnTo>
                      <a:pt x="420" y="222"/>
                    </a:lnTo>
                    <a:lnTo>
                      <a:pt x="420" y="228"/>
                    </a:lnTo>
                    <a:lnTo>
                      <a:pt x="414" y="240"/>
                    </a:lnTo>
                    <a:lnTo>
                      <a:pt x="414" y="252"/>
                    </a:lnTo>
                    <a:lnTo>
                      <a:pt x="408" y="258"/>
                    </a:lnTo>
                    <a:lnTo>
                      <a:pt x="402" y="270"/>
                    </a:lnTo>
                    <a:lnTo>
                      <a:pt x="402" y="276"/>
                    </a:lnTo>
                    <a:lnTo>
                      <a:pt x="396" y="288"/>
                    </a:lnTo>
                    <a:lnTo>
                      <a:pt x="390" y="300"/>
                    </a:lnTo>
                    <a:lnTo>
                      <a:pt x="390" y="306"/>
                    </a:lnTo>
                    <a:lnTo>
                      <a:pt x="384" y="318"/>
                    </a:lnTo>
                    <a:lnTo>
                      <a:pt x="378" y="324"/>
                    </a:lnTo>
                    <a:lnTo>
                      <a:pt x="378" y="336"/>
                    </a:lnTo>
                    <a:lnTo>
                      <a:pt x="372" y="342"/>
                    </a:lnTo>
                    <a:lnTo>
                      <a:pt x="366" y="354"/>
                    </a:lnTo>
                    <a:lnTo>
                      <a:pt x="360" y="360"/>
                    </a:lnTo>
                    <a:lnTo>
                      <a:pt x="354" y="366"/>
                    </a:lnTo>
                    <a:lnTo>
                      <a:pt x="348" y="378"/>
                    </a:lnTo>
                    <a:lnTo>
                      <a:pt x="342" y="384"/>
                    </a:lnTo>
                    <a:lnTo>
                      <a:pt x="336" y="396"/>
                    </a:lnTo>
                    <a:lnTo>
                      <a:pt x="330" y="402"/>
                    </a:lnTo>
                    <a:lnTo>
                      <a:pt x="324" y="408"/>
                    </a:lnTo>
                    <a:lnTo>
                      <a:pt x="318" y="420"/>
                    </a:lnTo>
                    <a:lnTo>
                      <a:pt x="312" y="426"/>
                    </a:lnTo>
                    <a:lnTo>
                      <a:pt x="306" y="432"/>
                    </a:lnTo>
                    <a:lnTo>
                      <a:pt x="300" y="444"/>
                    </a:lnTo>
                    <a:lnTo>
                      <a:pt x="294" y="450"/>
                    </a:lnTo>
                    <a:lnTo>
                      <a:pt x="288" y="456"/>
                    </a:lnTo>
                    <a:lnTo>
                      <a:pt x="282" y="462"/>
                    </a:lnTo>
                    <a:lnTo>
                      <a:pt x="276" y="468"/>
                    </a:lnTo>
                    <a:lnTo>
                      <a:pt x="264" y="480"/>
                    </a:lnTo>
                    <a:lnTo>
                      <a:pt x="258" y="486"/>
                    </a:lnTo>
                    <a:lnTo>
                      <a:pt x="252" y="492"/>
                    </a:lnTo>
                    <a:lnTo>
                      <a:pt x="246" y="498"/>
                    </a:lnTo>
                    <a:lnTo>
                      <a:pt x="234" y="504"/>
                    </a:lnTo>
                    <a:lnTo>
                      <a:pt x="228" y="510"/>
                    </a:lnTo>
                    <a:lnTo>
                      <a:pt x="222" y="516"/>
                    </a:lnTo>
                    <a:lnTo>
                      <a:pt x="216" y="522"/>
                    </a:lnTo>
                    <a:lnTo>
                      <a:pt x="204" y="528"/>
                    </a:lnTo>
                    <a:lnTo>
                      <a:pt x="198" y="534"/>
                    </a:lnTo>
                    <a:lnTo>
                      <a:pt x="186" y="540"/>
                    </a:lnTo>
                    <a:lnTo>
                      <a:pt x="180" y="546"/>
                    </a:lnTo>
                    <a:lnTo>
                      <a:pt x="174" y="552"/>
                    </a:lnTo>
                    <a:lnTo>
                      <a:pt x="162" y="558"/>
                    </a:lnTo>
                    <a:lnTo>
                      <a:pt x="156" y="564"/>
                    </a:lnTo>
                    <a:lnTo>
                      <a:pt x="144" y="570"/>
                    </a:lnTo>
                    <a:lnTo>
                      <a:pt x="138" y="570"/>
                    </a:lnTo>
                    <a:lnTo>
                      <a:pt x="0" y="318"/>
                    </a:lnTo>
                    <a:lnTo>
                      <a:pt x="6" y="318"/>
                    </a:lnTo>
                    <a:lnTo>
                      <a:pt x="12" y="312"/>
                    </a:lnTo>
                    <a:lnTo>
                      <a:pt x="18" y="306"/>
                    </a:lnTo>
                    <a:lnTo>
                      <a:pt x="24" y="306"/>
                    </a:lnTo>
                    <a:lnTo>
                      <a:pt x="30" y="300"/>
                    </a:lnTo>
                    <a:lnTo>
                      <a:pt x="36" y="294"/>
                    </a:lnTo>
                    <a:lnTo>
                      <a:pt x="42" y="294"/>
                    </a:lnTo>
                    <a:lnTo>
                      <a:pt x="42" y="288"/>
                    </a:lnTo>
                    <a:lnTo>
                      <a:pt x="48" y="288"/>
                    </a:lnTo>
                    <a:lnTo>
                      <a:pt x="54" y="282"/>
                    </a:lnTo>
                    <a:lnTo>
                      <a:pt x="60" y="276"/>
                    </a:lnTo>
                    <a:lnTo>
                      <a:pt x="66" y="270"/>
                    </a:lnTo>
                    <a:lnTo>
                      <a:pt x="72" y="270"/>
                    </a:lnTo>
                    <a:lnTo>
                      <a:pt x="72" y="264"/>
                    </a:lnTo>
                    <a:lnTo>
                      <a:pt x="78" y="258"/>
                    </a:lnTo>
                    <a:lnTo>
                      <a:pt x="84" y="252"/>
                    </a:lnTo>
                    <a:lnTo>
                      <a:pt x="90" y="246"/>
                    </a:lnTo>
                    <a:lnTo>
                      <a:pt x="96" y="240"/>
                    </a:lnTo>
                    <a:lnTo>
                      <a:pt x="96" y="234"/>
                    </a:lnTo>
                    <a:lnTo>
                      <a:pt x="102" y="234"/>
                    </a:lnTo>
                    <a:lnTo>
                      <a:pt x="102" y="228"/>
                    </a:lnTo>
                    <a:lnTo>
                      <a:pt x="108" y="222"/>
                    </a:lnTo>
                    <a:lnTo>
                      <a:pt x="108" y="216"/>
                    </a:lnTo>
                    <a:lnTo>
                      <a:pt x="114" y="210"/>
                    </a:lnTo>
                    <a:lnTo>
                      <a:pt x="120" y="204"/>
                    </a:lnTo>
                    <a:lnTo>
                      <a:pt x="120" y="198"/>
                    </a:lnTo>
                    <a:lnTo>
                      <a:pt x="126" y="192"/>
                    </a:lnTo>
                    <a:lnTo>
                      <a:pt x="126" y="186"/>
                    </a:lnTo>
                    <a:lnTo>
                      <a:pt x="132" y="180"/>
                    </a:lnTo>
                    <a:lnTo>
                      <a:pt x="132" y="174"/>
                    </a:lnTo>
                    <a:lnTo>
                      <a:pt x="132" y="168"/>
                    </a:lnTo>
                    <a:lnTo>
                      <a:pt x="138" y="168"/>
                    </a:lnTo>
                    <a:lnTo>
                      <a:pt x="138" y="162"/>
                    </a:lnTo>
                    <a:lnTo>
                      <a:pt x="138" y="156"/>
                    </a:lnTo>
                    <a:lnTo>
                      <a:pt x="138" y="150"/>
                    </a:lnTo>
                    <a:lnTo>
                      <a:pt x="144" y="144"/>
                    </a:lnTo>
                    <a:lnTo>
                      <a:pt x="144" y="138"/>
                    </a:lnTo>
                    <a:lnTo>
                      <a:pt x="144" y="132"/>
                    </a:lnTo>
                    <a:lnTo>
                      <a:pt x="150" y="126"/>
                    </a:lnTo>
                    <a:lnTo>
                      <a:pt x="150" y="120"/>
                    </a:lnTo>
                    <a:lnTo>
                      <a:pt x="150" y="114"/>
                    </a:lnTo>
                    <a:lnTo>
                      <a:pt x="150" y="108"/>
                    </a:lnTo>
                    <a:lnTo>
                      <a:pt x="150" y="102"/>
                    </a:lnTo>
                    <a:lnTo>
                      <a:pt x="150" y="96"/>
                    </a:lnTo>
                    <a:lnTo>
                      <a:pt x="150" y="90"/>
                    </a:lnTo>
                    <a:lnTo>
                      <a:pt x="156" y="84"/>
                    </a:lnTo>
                    <a:lnTo>
                      <a:pt x="156" y="78"/>
                    </a:lnTo>
                    <a:lnTo>
                      <a:pt x="156" y="72"/>
                    </a:lnTo>
                    <a:lnTo>
                      <a:pt x="156" y="66"/>
                    </a:lnTo>
                    <a:lnTo>
                      <a:pt x="156" y="60"/>
                    </a:lnTo>
                    <a:lnTo>
                      <a:pt x="156" y="54"/>
                    </a:lnTo>
                    <a:lnTo>
                      <a:pt x="156" y="48"/>
                    </a:lnTo>
                    <a:lnTo>
                      <a:pt x="156" y="42"/>
                    </a:lnTo>
                    <a:lnTo>
                      <a:pt x="156" y="36"/>
                    </a:lnTo>
                    <a:lnTo>
                      <a:pt x="150" y="30"/>
                    </a:lnTo>
                    <a:lnTo>
                      <a:pt x="438" y="0"/>
                    </a:lnTo>
                    <a:close/>
                  </a:path>
                </a:pathLst>
              </a:custGeom>
              <a:solidFill>
                <a:srgbClr val="6666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7" name="Freeform 16"/>
              <p:cNvSpPr>
                <a:spLocks noChangeAspect="1"/>
              </p:cNvSpPr>
              <p:nvPr/>
            </p:nvSpPr>
            <p:spPr bwMode="auto">
              <a:xfrm>
                <a:off x="1156" y="808"/>
                <a:ext cx="635" cy="860"/>
              </a:xfrm>
              <a:custGeom>
                <a:avLst/>
                <a:gdLst>
                  <a:gd name="T0" fmla="*/ 335 w 846"/>
                  <a:gd name="T1" fmla="*/ 466 h 1146"/>
                  <a:gd name="T2" fmla="*/ 307 w 846"/>
                  <a:gd name="T3" fmla="*/ 474 h 1146"/>
                  <a:gd name="T4" fmla="*/ 277 w 846"/>
                  <a:gd name="T5" fmla="*/ 482 h 1146"/>
                  <a:gd name="T6" fmla="*/ 246 w 846"/>
                  <a:gd name="T7" fmla="*/ 484 h 1146"/>
                  <a:gd name="T8" fmla="*/ 218 w 846"/>
                  <a:gd name="T9" fmla="*/ 482 h 1146"/>
                  <a:gd name="T10" fmla="*/ 188 w 846"/>
                  <a:gd name="T11" fmla="*/ 477 h 1146"/>
                  <a:gd name="T12" fmla="*/ 160 w 846"/>
                  <a:gd name="T13" fmla="*/ 469 h 1146"/>
                  <a:gd name="T14" fmla="*/ 132 w 846"/>
                  <a:gd name="T15" fmla="*/ 456 h 1146"/>
                  <a:gd name="T16" fmla="*/ 107 w 846"/>
                  <a:gd name="T17" fmla="*/ 441 h 1146"/>
                  <a:gd name="T18" fmla="*/ 84 w 846"/>
                  <a:gd name="T19" fmla="*/ 423 h 1146"/>
                  <a:gd name="T20" fmla="*/ 61 w 846"/>
                  <a:gd name="T21" fmla="*/ 403 h 1146"/>
                  <a:gd name="T22" fmla="*/ 44 w 846"/>
                  <a:gd name="T23" fmla="*/ 380 h 1146"/>
                  <a:gd name="T24" fmla="*/ 29 w 846"/>
                  <a:gd name="T25" fmla="*/ 355 h 1146"/>
                  <a:gd name="T26" fmla="*/ 15 w 846"/>
                  <a:gd name="T27" fmla="*/ 327 h 1146"/>
                  <a:gd name="T28" fmla="*/ 8 w 846"/>
                  <a:gd name="T29" fmla="*/ 299 h 1146"/>
                  <a:gd name="T30" fmla="*/ 0 w 846"/>
                  <a:gd name="T31" fmla="*/ 269 h 1146"/>
                  <a:gd name="T32" fmla="*/ 0 w 846"/>
                  <a:gd name="T33" fmla="*/ 238 h 1146"/>
                  <a:gd name="T34" fmla="*/ 0 w 846"/>
                  <a:gd name="T35" fmla="*/ 208 h 1146"/>
                  <a:gd name="T36" fmla="*/ 8 w 846"/>
                  <a:gd name="T37" fmla="*/ 180 h 1146"/>
                  <a:gd name="T38" fmla="*/ 15 w 846"/>
                  <a:gd name="T39" fmla="*/ 152 h 1146"/>
                  <a:gd name="T40" fmla="*/ 29 w 846"/>
                  <a:gd name="T41" fmla="*/ 125 h 1146"/>
                  <a:gd name="T42" fmla="*/ 44 w 846"/>
                  <a:gd name="T43" fmla="*/ 99 h 1146"/>
                  <a:gd name="T44" fmla="*/ 61 w 846"/>
                  <a:gd name="T45" fmla="*/ 76 h 1146"/>
                  <a:gd name="T46" fmla="*/ 84 w 846"/>
                  <a:gd name="T47" fmla="*/ 53 h 1146"/>
                  <a:gd name="T48" fmla="*/ 107 w 846"/>
                  <a:gd name="T49" fmla="*/ 35 h 1146"/>
                  <a:gd name="T50" fmla="*/ 132 w 846"/>
                  <a:gd name="T51" fmla="*/ 20 h 1146"/>
                  <a:gd name="T52" fmla="*/ 160 w 846"/>
                  <a:gd name="T53" fmla="*/ 11 h 1146"/>
                  <a:gd name="T54" fmla="*/ 188 w 846"/>
                  <a:gd name="T55" fmla="*/ 0 h 1146"/>
                  <a:gd name="T56" fmla="*/ 211 w 846"/>
                  <a:gd name="T57" fmla="*/ 119 h 1146"/>
                  <a:gd name="T58" fmla="*/ 197 w 846"/>
                  <a:gd name="T59" fmla="*/ 125 h 1146"/>
                  <a:gd name="T60" fmla="*/ 182 w 846"/>
                  <a:gd name="T61" fmla="*/ 132 h 1146"/>
                  <a:gd name="T62" fmla="*/ 173 w 846"/>
                  <a:gd name="T63" fmla="*/ 140 h 1146"/>
                  <a:gd name="T64" fmla="*/ 160 w 846"/>
                  <a:gd name="T65" fmla="*/ 150 h 1146"/>
                  <a:gd name="T66" fmla="*/ 150 w 846"/>
                  <a:gd name="T67" fmla="*/ 160 h 1146"/>
                  <a:gd name="T68" fmla="*/ 140 w 846"/>
                  <a:gd name="T69" fmla="*/ 173 h 1146"/>
                  <a:gd name="T70" fmla="*/ 134 w 846"/>
                  <a:gd name="T71" fmla="*/ 185 h 1146"/>
                  <a:gd name="T72" fmla="*/ 127 w 846"/>
                  <a:gd name="T73" fmla="*/ 197 h 1146"/>
                  <a:gd name="T74" fmla="*/ 125 w 846"/>
                  <a:gd name="T75" fmla="*/ 213 h 1146"/>
                  <a:gd name="T76" fmla="*/ 122 w 846"/>
                  <a:gd name="T77" fmla="*/ 228 h 1146"/>
                  <a:gd name="T78" fmla="*/ 122 w 846"/>
                  <a:gd name="T79" fmla="*/ 243 h 1146"/>
                  <a:gd name="T80" fmla="*/ 122 w 846"/>
                  <a:gd name="T81" fmla="*/ 258 h 1146"/>
                  <a:gd name="T82" fmla="*/ 127 w 846"/>
                  <a:gd name="T83" fmla="*/ 274 h 1146"/>
                  <a:gd name="T84" fmla="*/ 132 w 846"/>
                  <a:gd name="T85" fmla="*/ 287 h 1146"/>
                  <a:gd name="T86" fmla="*/ 137 w 846"/>
                  <a:gd name="T87" fmla="*/ 302 h 1146"/>
                  <a:gd name="T88" fmla="*/ 145 w 846"/>
                  <a:gd name="T89" fmla="*/ 312 h 1146"/>
                  <a:gd name="T90" fmla="*/ 155 w 846"/>
                  <a:gd name="T91" fmla="*/ 324 h 1146"/>
                  <a:gd name="T92" fmla="*/ 167 w 846"/>
                  <a:gd name="T93" fmla="*/ 335 h 1146"/>
                  <a:gd name="T94" fmla="*/ 177 w 846"/>
                  <a:gd name="T95" fmla="*/ 342 h 1146"/>
                  <a:gd name="T96" fmla="*/ 191 w 846"/>
                  <a:gd name="T97" fmla="*/ 350 h 1146"/>
                  <a:gd name="T98" fmla="*/ 206 w 846"/>
                  <a:gd name="T99" fmla="*/ 355 h 1146"/>
                  <a:gd name="T100" fmla="*/ 221 w 846"/>
                  <a:gd name="T101" fmla="*/ 360 h 1146"/>
                  <a:gd name="T102" fmla="*/ 233 w 846"/>
                  <a:gd name="T103" fmla="*/ 362 h 1146"/>
                  <a:gd name="T104" fmla="*/ 248 w 846"/>
                  <a:gd name="T105" fmla="*/ 362 h 1146"/>
                  <a:gd name="T106" fmla="*/ 263 w 846"/>
                  <a:gd name="T107" fmla="*/ 360 h 1146"/>
                  <a:gd name="T108" fmla="*/ 279 w 846"/>
                  <a:gd name="T109" fmla="*/ 358 h 1146"/>
                  <a:gd name="T110" fmla="*/ 292 w 846"/>
                  <a:gd name="T111" fmla="*/ 353 h 114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</a:gdLst>
                <a:ahLst/>
                <a:cxnLst>
                  <a:cxn ang="T112">
                    <a:pos x="T0" y="T1"/>
                  </a:cxn>
                  <a:cxn ang="T113">
                    <a:pos x="T2" y="T3"/>
                  </a:cxn>
                  <a:cxn ang="T114">
                    <a:pos x="T4" y="T5"/>
                  </a:cxn>
                  <a:cxn ang="T115">
                    <a:pos x="T6" y="T7"/>
                  </a:cxn>
                  <a:cxn ang="T116">
                    <a:pos x="T8" y="T9"/>
                  </a:cxn>
                  <a:cxn ang="T117">
                    <a:pos x="T10" y="T11"/>
                  </a:cxn>
                  <a:cxn ang="T118">
                    <a:pos x="T12" y="T13"/>
                  </a:cxn>
                  <a:cxn ang="T119">
                    <a:pos x="T14" y="T15"/>
                  </a:cxn>
                  <a:cxn ang="T120">
                    <a:pos x="T16" y="T17"/>
                  </a:cxn>
                  <a:cxn ang="T121">
                    <a:pos x="T18" y="T19"/>
                  </a:cxn>
                  <a:cxn ang="T122">
                    <a:pos x="T20" y="T21"/>
                  </a:cxn>
                  <a:cxn ang="T123">
                    <a:pos x="T22" y="T23"/>
                  </a:cxn>
                  <a:cxn ang="T124">
                    <a:pos x="T24" y="T25"/>
                  </a:cxn>
                  <a:cxn ang="T125">
                    <a:pos x="T26" y="T27"/>
                  </a:cxn>
                  <a:cxn ang="T126">
                    <a:pos x="T28" y="T29"/>
                  </a:cxn>
                  <a:cxn ang="T127">
                    <a:pos x="T30" y="T31"/>
                  </a:cxn>
                  <a:cxn ang="T128">
                    <a:pos x="T32" y="T33"/>
                  </a:cxn>
                  <a:cxn ang="T129">
                    <a:pos x="T34" y="T35"/>
                  </a:cxn>
                  <a:cxn ang="T130">
                    <a:pos x="T36" y="T37"/>
                  </a:cxn>
                  <a:cxn ang="T131">
                    <a:pos x="T38" y="T39"/>
                  </a:cxn>
                  <a:cxn ang="T132">
                    <a:pos x="T40" y="T41"/>
                  </a:cxn>
                  <a:cxn ang="T133">
                    <a:pos x="T42" y="T43"/>
                  </a:cxn>
                  <a:cxn ang="T134">
                    <a:pos x="T44" y="T45"/>
                  </a:cxn>
                  <a:cxn ang="T135">
                    <a:pos x="T46" y="T47"/>
                  </a:cxn>
                  <a:cxn ang="T136">
                    <a:pos x="T48" y="T49"/>
                  </a:cxn>
                  <a:cxn ang="T137">
                    <a:pos x="T50" y="T51"/>
                  </a:cxn>
                  <a:cxn ang="T138">
                    <a:pos x="T52" y="T53"/>
                  </a:cxn>
                  <a:cxn ang="T139">
                    <a:pos x="T54" y="T55"/>
                  </a:cxn>
                  <a:cxn ang="T140">
                    <a:pos x="T56" y="T57"/>
                  </a:cxn>
                  <a:cxn ang="T141">
                    <a:pos x="T58" y="T59"/>
                  </a:cxn>
                  <a:cxn ang="T142">
                    <a:pos x="T60" y="T61"/>
                  </a:cxn>
                  <a:cxn ang="T143">
                    <a:pos x="T62" y="T63"/>
                  </a:cxn>
                  <a:cxn ang="T144">
                    <a:pos x="T64" y="T65"/>
                  </a:cxn>
                  <a:cxn ang="T145">
                    <a:pos x="T66" y="T67"/>
                  </a:cxn>
                  <a:cxn ang="T146">
                    <a:pos x="T68" y="T69"/>
                  </a:cxn>
                  <a:cxn ang="T147">
                    <a:pos x="T70" y="T71"/>
                  </a:cxn>
                  <a:cxn ang="T148">
                    <a:pos x="T72" y="T73"/>
                  </a:cxn>
                  <a:cxn ang="T149">
                    <a:pos x="T74" y="T75"/>
                  </a:cxn>
                  <a:cxn ang="T150">
                    <a:pos x="T76" y="T77"/>
                  </a:cxn>
                  <a:cxn ang="T151">
                    <a:pos x="T78" y="T79"/>
                  </a:cxn>
                  <a:cxn ang="T152">
                    <a:pos x="T80" y="T81"/>
                  </a:cxn>
                  <a:cxn ang="T153">
                    <a:pos x="T82" y="T83"/>
                  </a:cxn>
                  <a:cxn ang="T154">
                    <a:pos x="T84" y="T85"/>
                  </a:cxn>
                  <a:cxn ang="T155">
                    <a:pos x="T86" y="T87"/>
                  </a:cxn>
                  <a:cxn ang="T156">
                    <a:pos x="T88" y="T89"/>
                  </a:cxn>
                  <a:cxn ang="T157">
                    <a:pos x="T90" y="T91"/>
                  </a:cxn>
                  <a:cxn ang="T158">
                    <a:pos x="T92" y="T93"/>
                  </a:cxn>
                  <a:cxn ang="T159">
                    <a:pos x="T94" y="T95"/>
                  </a:cxn>
                  <a:cxn ang="T160">
                    <a:pos x="T96" y="T97"/>
                  </a:cxn>
                  <a:cxn ang="T161">
                    <a:pos x="T98" y="T99"/>
                  </a:cxn>
                  <a:cxn ang="T162">
                    <a:pos x="T100" y="T101"/>
                  </a:cxn>
                  <a:cxn ang="T163">
                    <a:pos x="T102" y="T103"/>
                  </a:cxn>
                  <a:cxn ang="T164">
                    <a:pos x="T104" y="T105"/>
                  </a:cxn>
                  <a:cxn ang="T165">
                    <a:pos x="T106" y="T107"/>
                  </a:cxn>
                  <a:cxn ang="T166">
                    <a:pos x="T108" y="T109"/>
                  </a:cxn>
                  <a:cxn ang="T167">
                    <a:pos x="T110" y="T111"/>
                  </a:cxn>
                </a:cxnLst>
                <a:rect l="0" t="0" r="r" b="b"/>
                <a:pathLst>
                  <a:path w="846" h="1146">
                    <a:moveTo>
                      <a:pt x="846" y="1074"/>
                    </a:moveTo>
                    <a:lnTo>
                      <a:pt x="834" y="1080"/>
                    </a:lnTo>
                    <a:lnTo>
                      <a:pt x="828" y="1086"/>
                    </a:lnTo>
                    <a:lnTo>
                      <a:pt x="816" y="1092"/>
                    </a:lnTo>
                    <a:lnTo>
                      <a:pt x="810" y="1092"/>
                    </a:lnTo>
                    <a:lnTo>
                      <a:pt x="798" y="1098"/>
                    </a:lnTo>
                    <a:lnTo>
                      <a:pt x="792" y="1104"/>
                    </a:lnTo>
                    <a:lnTo>
                      <a:pt x="780" y="1104"/>
                    </a:lnTo>
                    <a:lnTo>
                      <a:pt x="774" y="1110"/>
                    </a:lnTo>
                    <a:lnTo>
                      <a:pt x="762" y="1110"/>
                    </a:lnTo>
                    <a:lnTo>
                      <a:pt x="750" y="1116"/>
                    </a:lnTo>
                    <a:lnTo>
                      <a:pt x="744" y="1122"/>
                    </a:lnTo>
                    <a:lnTo>
                      <a:pt x="732" y="1122"/>
                    </a:lnTo>
                    <a:lnTo>
                      <a:pt x="726" y="1122"/>
                    </a:lnTo>
                    <a:lnTo>
                      <a:pt x="714" y="1128"/>
                    </a:lnTo>
                    <a:lnTo>
                      <a:pt x="702" y="1128"/>
                    </a:lnTo>
                    <a:lnTo>
                      <a:pt x="696" y="1134"/>
                    </a:lnTo>
                    <a:lnTo>
                      <a:pt x="684" y="1134"/>
                    </a:lnTo>
                    <a:lnTo>
                      <a:pt x="672" y="1134"/>
                    </a:lnTo>
                    <a:lnTo>
                      <a:pt x="666" y="1140"/>
                    </a:lnTo>
                    <a:lnTo>
                      <a:pt x="654" y="1140"/>
                    </a:lnTo>
                    <a:lnTo>
                      <a:pt x="642" y="1140"/>
                    </a:lnTo>
                    <a:lnTo>
                      <a:pt x="636" y="1140"/>
                    </a:lnTo>
                    <a:lnTo>
                      <a:pt x="624" y="1140"/>
                    </a:lnTo>
                    <a:lnTo>
                      <a:pt x="612" y="1146"/>
                    </a:lnTo>
                    <a:lnTo>
                      <a:pt x="606" y="1146"/>
                    </a:lnTo>
                    <a:lnTo>
                      <a:pt x="594" y="1146"/>
                    </a:lnTo>
                    <a:lnTo>
                      <a:pt x="582" y="1146"/>
                    </a:lnTo>
                    <a:lnTo>
                      <a:pt x="576" y="1146"/>
                    </a:lnTo>
                    <a:lnTo>
                      <a:pt x="564" y="1146"/>
                    </a:lnTo>
                    <a:lnTo>
                      <a:pt x="552" y="1146"/>
                    </a:lnTo>
                    <a:lnTo>
                      <a:pt x="546" y="1146"/>
                    </a:lnTo>
                    <a:lnTo>
                      <a:pt x="534" y="1146"/>
                    </a:lnTo>
                    <a:lnTo>
                      <a:pt x="522" y="1140"/>
                    </a:lnTo>
                    <a:lnTo>
                      <a:pt x="516" y="1140"/>
                    </a:lnTo>
                    <a:lnTo>
                      <a:pt x="504" y="1140"/>
                    </a:lnTo>
                    <a:lnTo>
                      <a:pt x="492" y="1140"/>
                    </a:lnTo>
                    <a:lnTo>
                      <a:pt x="486" y="1140"/>
                    </a:lnTo>
                    <a:lnTo>
                      <a:pt x="474" y="1134"/>
                    </a:lnTo>
                    <a:lnTo>
                      <a:pt x="462" y="1134"/>
                    </a:lnTo>
                    <a:lnTo>
                      <a:pt x="456" y="1134"/>
                    </a:lnTo>
                    <a:lnTo>
                      <a:pt x="444" y="1128"/>
                    </a:lnTo>
                    <a:lnTo>
                      <a:pt x="438" y="1128"/>
                    </a:lnTo>
                    <a:lnTo>
                      <a:pt x="426" y="1122"/>
                    </a:lnTo>
                    <a:lnTo>
                      <a:pt x="414" y="1122"/>
                    </a:lnTo>
                    <a:lnTo>
                      <a:pt x="408" y="1122"/>
                    </a:lnTo>
                    <a:lnTo>
                      <a:pt x="396" y="1116"/>
                    </a:lnTo>
                    <a:lnTo>
                      <a:pt x="384" y="1110"/>
                    </a:lnTo>
                    <a:lnTo>
                      <a:pt x="378" y="1110"/>
                    </a:lnTo>
                    <a:lnTo>
                      <a:pt x="366" y="1104"/>
                    </a:lnTo>
                    <a:lnTo>
                      <a:pt x="360" y="1104"/>
                    </a:lnTo>
                    <a:lnTo>
                      <a:pt x="348" y="1098"/>
                    </a:lnTo>
                    <a:lnTo>
                      <a:pt x="342" y="1092"/>
                    </a:lnTo>
                    <a:lnTo>
                      <a:pt x="330" y="1092"/>
                    </a:lnTo>
                    <a:lnTo>
                      <a:pt x="324" y="1086"/>
                    </a:lnTo>
                    <a:lnTo>
                      <a:pt x="312" y="1080"/>
                    </a:lnTo>
                    <a:lnTo>
                      <a:pt x="306" y="1074"/>
                    </a:lnTo>
                    <a:lnTo>
                      <a:pt x="294" y="1074"/>
                    </a:lnTo>
                    <a:lnTo>
                      <a:pt x="288" y="1068"/>
                    </a:lnTo>
                    <a:lnTo>
                      <a:pt x="276" y="1062"/>
                    </a:lnTo>
                    <a:lnTo>
                      <a:pt x="270" y="1056"/>
                    </a:lnTo>
                    <a:lnTo>
                      <a:pt x="258" y="1050"/>
                    </a:lnTo>
                    <a:lnTo>
                      <a:pt x="252" y="1044"/>
                    </a:lnTo>
                    <a:lnTo>
                      <a:pt x="246" y="1038"/>
                    </a:lnTo>
                    <a:lnTo>
                      <a:pt x="234" y="1032"/>
                    </a:lnTo>
                    <a:lnTo>
                      <a:pt x="228" y="1026"/>
                    </a:lnTo>
                    <a:lnTo>
                      <a:pt x="222" y="1020"/>
                    </a:lnTo>
                    <a:lnTo>
                      <a:pt x="210" y="1014"/>
                    </a:lnTo>
                    <a:lnTo>
                      <a:pt x="204" y="1008"/>
                    </a:lnTo>
                    <a:lnTo>
                      <a:pt x="198" y="1002"/>
                    </a:lnTo>
                    <a:lnTo>
                      <a:pt x="192" y="996"/>
                    </a:lnTo>
                    <a:lnTo>
                      <a:pt x="180" y="990"/>
                    </a:lnTo>
                    <a:lnTo>
                      <a:pt x="174" y="984"/>
                    </a:lnTo>
                    <a:lnTo>
                      <a:pt x="168" y="972"/>
                    </a:lnTo>
                    <a:lnTo>
                      <a:pt x="162" y="966"/>
                    </a:lnTo>
                    <a:lnTo>
                      <a:pt x="156" y="960"/>
                    </a:lnTo>
                    <a:lnTo>
                      <a:pt x="144" y="954"/>
                    </a:lnTo>
                    <a:lnTo>
                      <a:pt x="138" y="948"/>
                    </a:lnTo>
                    <a:lnTo>
                      <a:pt x="132" y="936"/>
                    </a:lnTo>
                    <a:lnTo>
                      <a:pt x="126" y="930"/>
                    </a:lnTo>
                    <a:lnTo>
                      <a:pt x="120" y="924"/>
                    </a:lnTo>
                    <a:lnTo>
                      <a:pt x="114" y="912"/>
                    </a:lnTo>
                    <a:lnTo>
                      <a:pt x="108" y="906"/>
                    </a:lnTo>
                    <a:lnTo>
                      <a:pt x="102" y="900"/>
                    </a:lnTo>
                    <a:lnTo>
                      <a:pt x="96" y="888"/>
                    </a:lnTo>
                    <a:lnTo>
                      <a:pt x="90" y="882"/>
                    </a:lnTo>
                    <a:lnTo>
                      <a:pt x="84" y="870"/>
                    </a:lnTo>
                    <a:lnTo>
                      <a:pt x="78" y="864"/>
                    </a:lnTo>
                    <a:lnTo>
                      <a:pt x="78" y="858"/>
                    </a:lnTo>
                    <a:lnTo>
                      <a:pt x="72" y="846"/>
                    </a:lnTo>
                    <a:lnTo>
                      <a:pt x="66" y="840"/>
                    </a:lnTo>
                    <a:lnTo>
                      <a:pt x="60" y="828"/>
                    </a:lnTo>
                    <a:lnTo>
                      <a:pt x="54" y="822"/>
                    </a:lnTo>
                    <a:lnTo>
                      <a:pt x="54" y="810"/>
                    </a:lnTo>
                    <a:lnTo>
                      <a:pt x="48" y="804"/>
                    </a:lnTo>
                    <a:lnTo>
                      <a:pt x="42" y="792"/>
                    </a:lnTo>
                    <a:lnTo>
                      <a:pt x="42" y="780"/>
                    </a:lnTo>
                    <a:lnTo>
                      <a:pt x="36" y="774"/>
                    </a:lnTo>
                    <a:lnTo>
                      <a:pt x="36" y="762"/>
                    </a:lnTo>
                    <a:lnTo>
                      <a:pt x="30" y="756"/>
                    </a:lnTo>
                    <a:lnTo>
                      <a:pt x="24" y="744"/>
                    </a:lnTo>
                    <a:lnTo>
                      <a:pt x="24" y="732"/>
                    </a:lnTo>
                    <a:lnTo>
                      <a:pt x="18" y="726"/>
                    </a:lnTo>
                    <a:lnTo>
                      <a:pt x="18" y="714"/>
                    </a:lnTo>
                    <a:lnTo>
                      <a:pt x="18" y="708"/>
                    </a:lnTo>
                    <a:lnTo>
                      <a:pt x="12" y="696"/>
                    </a:lnTo>
                    <a:lnTo>
                      <a:pt x="12" y="684"/>
                    </a:lnTo>
                    <a:lnTo>
                      <a:pt x="12" y="678"/>
                    </a:lnTo>
                    <a:lnTo>
                      <a:pt x="6" y="666"/>
                    </a:lnTo>
                    <a:lnTo>
                      <a:pt x="6" y="654"/>
                    </a:lnTo>
                    <a:lnTo>
                      <a:pt x="6" y="648"/>
                    </a:lnTo>
                    <a:lnTo>
                      <a:pt x="0" y="636"/>
                    </a:lnTo>
                    <a:lnTo>
                      <a:pt x="0" y="624"/>
                    </a:lnTo>
                    <a:lnTo>
                      <a:pt x="0" y="618"/>
                    </a:lnTo>
                    <a:lnTo>
                      <a:pt x="0" y="606"/>
                    </a:lnTo>
                    <a:lnTo>
                      <a:pt x="0" y="594"/>
                    </a:lnTo>
                    <a:lnTo>
                      <a:pt x="0" y="588"/>
                    </a:lnTo>
                    <a:lnTo>
                      <a:pt x="0" y="576"/>
                    </a:lnTo>
                    <a:lnTo>
                      <a:pt x="0" y="564"/>
                    </a:lnTo>
                    <a:lnTo>
                      <a:pt x="0" y="558"/>
                    </a:lnTo>
                    <a:lnTo>
                      <a:pt x="0" y="546"/>
                    </a:lnTo>
                    <a:lnTo>
                      <a:pt x="0" y="534"/>
                    </a:lnTo>
                    <a:lnTo>
                      <a:pt x="0" y="528"/>
                    </a:lnTo>
                    <a:lnTo>
                      <a:pt x="0" y="516"/>
                    </a:lnTo>
                    <a:lnTo>
                      <a:pt x="0" y="504"/>
                    </a:lnTo>
                    <a:lnTo>
                      <a:pt x="0" y="492"/>
                    </a:lnTo>
                    <a:lnTo>
                      <a:pt x="6" y="486"/>
                    </a:lnTo>
                    <a:lnTo>
                      <a:pt x="6" y="474"/>
                    </a:lnTo>
                    <a:lnTo>
                      <a:pt x="6" y="462"/>
                    </a:lnTo>
                    <a:lnTo>
                      <a:pt x="12" y="456"/>
                    </a:lnTo>
                    <a:lnTo>
                      <a:pt x="12" y="444"/>
                    </a:lnTo>
                    <a:lnTo>
                      <a:pt x="12" y="438"/>
                    </a:lnTo>
                    <a:lnTo>
                      <a:pt x="18" y="426"/>
                    </a:lnTo>
                    <a:lnTo>
                      <a:pt x="18" y="414"/>
                    </a:lnTo>
                    <a:lnTo>
                      <a:pt x="18" y="408"/>
                    </a:lnTo>
                    <a:lnTo>
                      <a:pt x="24" y="396"/>
                    </a:lnTo>
                    <a:lnTo>
                      <a:pt x="24" y="384"/>
                    </a:lnTo>
                    <a:lnTo>
                      <a:pt x="30" y="378"/>
                    </a:lnTo>
                    <a:lnTo>
                      <a:pt x="36" y="366"/>
                    </a:lnTo>
                    <a:lnTo>
                      <a:pt x="36" y="360"/>
                    </a:lnTo>
                    <a:lnTo>
                      <a:pt x="42" y="348"/>
                    </a:lnTo>
                    <a:lnTo>
                      <a:pt x="42" y="342"/>
                    </a:lnTo>
                    <a:lnTo>
                      <a:pt x="48" y="330"/>
                    </a:lnTo>
                    <a:lnTo>
                      <a:pt x="54" y="318"/>
                    </a:lnTo>
                    <a:lnTo>
                      <a:pt x="54" y="312"/>
                    </a:lnTo>
                    <a:lnTo>
                      <a:pt x="60" y="300"/>
                    </a:lnTo>
                    <a:lnTo>
                      <a:pt x="66" y="294"/>
                    </a:lnTo>
                    <a:lnTo>
                      <a:pt x="72" y="282"/>
                    </a:lnTo>
                    <a:lnTo>
                      <a:pt x="78" y="276"/>
                    </a:lnTo>
                    <a:lnTo>
                      <a:pt x="78" y="270"/>
                    </a:lnTo>
                    <a:lnTo>
                      <a:pt x="84" y="258"/>
                    </a:lnTo>
                    <a:lnTo>
                      <a:pt x="90" y="252"/>
                    </a:lnTo>
                    <a:lnTo>
                      <a:pt x="96" y="240"/>
                    </a:lnTo>
                    <a:lnTo>
                      <a:pt x="102" y="234"/>
                    </a:lnTo>
                    <a:lnTo>
                      <a:pt x="108" y="228"/>
                    </a:lnTo>
                    <a:lnTo>
                      <a:pt x="114" y="216"/>
                    </a:lnTo>
                    <a:lnTo>
                      <a:pt x="120" y="210"/>
                    </a:lnTo>
                    <a:lnTo>
                      <a:pt x="126" y="204"/>
                    </a:lnTo>
                    <a:lnTo>
                      <a:pt x="132" y="192"/>
                    </a:lnTo>
                    <a:lnTo>
                      <a:pt x="138" y="186"/>
                    </a:lnTo>
                    <a:lnTo>
                      <a:pt x="144" y="180"/>
                    </a:lnTo>
                    <a:lnTo>
                      <a:pt x="156" y="168"/>
                    </a:lnTo>
                    <a:lnTo>
                      <a:pt x="162" y="162"/>
                    </a:lnTo>
                    <a:lnTo>
                      <a:pt x="168" y="156"/>
                    </a:lnTo>
                    <a:lnTo>
                      <a:pt x="174" y="150"/>
                    </a:lnTo>
                    <a:lnTo>
                      <a:pt x="180" y="144"/>
                    </a:lnTo>
                    <a:lnTo>
                      <a:pt x="192" y="138"/>
                    </a:lnTo>
                    <a:lnTo>
                      <a:pt x="198" y="126"/>
                    </a:lnTo>
                    <a:lnTo>
                      <a:pt x="204" y="120"/>
                    </a:lnTo>
                    <a:lnTo>
                      <a:pt x="210" y="114"/>
                    </a:lnTo>
                    <a:lnTo>
                      <a:pt x="222" y="108"/>
                    </a:lnTo>
                    <a:lnTo>
                      <a:pt x="228" y="102"/>
                    </a:lnTo>
                    <a:lnTo>
                      <a:pt x="234" y="96"/>
                    </a:lnTo>
                    <a:lnTo>
                      <a:pt x="246" y="90"/>
                    </a:lnTo>
                    <a:lnTo>
                      <a:pt x="252" y="84"/>
                    </a:lnTo>
                    <a:lnTo>
                      <a:pt x="258" y="78"/>
                    </a:lnTo>
                    <a:lnTo>
                      <a:pt x="270" y="72"/>
                    </a:lnTo>
                    <a:lnTo>
                      <a:pt x="276" y="72"/>
                    </a:lnTo>
                    <a:lnTo>
                      <a:pt x="288" y="66"/>
                    </a:lnTo>
                    <a:lnTo>
                      <a:pt x="294" y="60"/>
                    </a:lnTo>
                    <a:lnTo>
                      <a:pt x="306" y="54"/>
                    </a:lnTo>
                    <a:lnTo>
                      <a:pt x="312" y="48"/>
                    </a:lnTo>
                    <a:lnTo>
                      <a:pt x="324" y="48"/>
                    </a:lnTo>
                    <a:lnTo>
                      <a:pt x="330" y="42"/>
                    </a:lnTo>
                    <a:lnTo>
                      <a:pt x="342" y="36"/>
                    </a:lnTo>
                    <a:lnTo>
                      <a:pt x="348" y="30"/>
                    </a:lnTo>
                    <a:lnTo>
                      <a:pt x="360" y="30"/>
                    </a:lnTo>
                    <a:lnTo>
                      <a:pt x="366" y="24"/>
                    </a:lnTo>
                    <a:lnTo>
                      <a:pt x="378" y="24"/>
                    </a:lnTo>
                    <a:lnTo>
                      <a:pt x="384" y="18"/>
                    </a:lnTo>
                    <a:lnTo>
                      <a:pt x="396" y="12"/>
                    </a:lnTo>
                    <a:lnTo>
                      <a:pt x="408" y="12"/>
                    </a:lnTo>
                    <a:lnTo>
                      <a:pt x="414" y="6"/>
                    </a:lnTo>
                    <a:lnTo>
                      <a:pt x="426" y="6"/>
                    </a:lnTo>
                    <a:lnTo>
                      <a:pt x="438" y="6"/>
                    </a:lnTo>
                    <a:lnTo>
                      <a:pt x="444" y="0"/>
                    </a:lnTo>
                    <a:lnTo>
                      <a:pt x="456" y="0"/>
                    </a:lnTo>
                    <a:lnTo>
                      <a:pt x="462" y="0"/>
                    </a:lnTo>
                    <a:lnTo>
                      <a:pt x="522" y="282"/>
                    </a:lnTo>
                    <a:lnTo>
                      <a:pt x="516" y="282"/>
                    </a:lnTo>
                    <a:lnTo>
                      <a:pt x="510" y="282"/>
                    </a:lnTo>
                    <a:lnTo>
                      <a:pt x="504" y="282"/>
                    </a:lnTo>
                    <a:lnTo>
                      <a:pt x="498" y="282"/>
                    </a:lnTo>
                    <a:lnTo>
                      <a:pt x="498" y="288"/>
                    </a:lnTo>
                    <a:lnTo>
                      <a:pt x="492" y="288"/>
                    </a:lnTo>
                    <a:lnTo>
                      <a:pt x="486" y="288"/>
                    </a:lnTo>
                    <a:lnTo>
                      <a:pt x="480" y="288"/>
                    </a:lnTo>
                    <a:lnTo>
                      <a:pt x="474" y="294"/>
                    </a:lnTo>
                    <a:lnTo>
                      <a:pt x="468" y="294"/>
                    </a:lnTo>
                    <a:lnTo>
                      <a:pt x="462" y="300"/>
                    </a:lnTo>
                    <a:lnTo>
                      <a:pt x="456" y="300"/>
                    </a:lnTo>
                    <a:lnTo>
                      <a:pt x="450" y="300"/>
                    </a:lnTo>
                    <a:lnTo>
                      <a:pt x="450" y="306"/>
                    </a:lnTo>
                    <a:lnTo>
                      <a:pt x="444" y="306"/>
                    </a:lnTo>
                    <a:lnTo>
                      <a:pt x="438" y="306"/>
                    </a:lnTo>
                    <a:lnTo>
                      <a:pt x="432" y="312"/>
                    </a:lnTo>
                    <a:lnTo>
                      <a:pt x="426" y="318"/>
                    </a:lnTo>
                    <a:lnTo>
                      <a:pt x="420" y="318"/>
                    </a:lnTo>
                    <a:lnTo>
                      <a:pt x="420" y="324"/>
                    </a:lnTo>
                    <a:lnTo>
                      <a:pt x="414" y="324"/>
                    </a:lnTo>
                    <a:lnTo>
                      <a:pt x="408" y="330"/>
                    </a:lnTo>
                    <a:lnTo>
                      <a:pt x="402" y="336"/>
                    </a:lnTo>
                    <a:lnTo>
                      <a:pt x="396" y="336"/>
                    </a:lnTo>
                    <a:lnTo>
                      <a:pt x="396" y="342"/>
                    </a:lnTo>
                    <a:lnTo>
                      <a:pt x="390" y="342"/>
                    </a:lnTo>
                    <a:lnTo>
                      <a:pt x="384" y="348"/>
                    </a:lnTo>
                    <a:lnTo>
                      <a:pt x="378" y="354"/>
                    </a:lnTo>
                    <a:lnTo>
                      <a:pt x="372" y="354"/>
                    </a:lnTo>
                    <a:lnTo>
                      <a:pt x="372" y="360"/>
                    </a:lnTo>
                    <a:lnTo>
                      <a:pt x="366" y="366"/>
                    </a:lnTo>
                    <a:lnTo>
                      <a:pt x="360" y="372"/>
                    </a:lnTo>
                    <a:lnTo>
                      <a:pt x="354" y="378"/>
                    </a:lnTo>
                    <a:lnTo>
                      <a:pt x="348" y="384"/>
                    </a:lnTo>
                    <a:lnTo>
                      <a:pt x="342" y="390"/>
                    </a:lnTo>
                    <a:lnTo>
                      <a:pt x="342" y="396"/>
                    </a:lnTo>
                    <a:lnTo>
                      <a:pt x="336" y="396"/>
                    </a:lnTo>
                    <a:lnTo>
                      <a:pt x="336" y="402"/>
                    </a:lnTo>
                    <a:lnTo>
                      <a:pt x="330" y="408"/>
                    </a:lnTo>
                    <a:lnTo>
                      <a:pt x="330" y="414"/>
                    </a:lnTo>
                    <a:lnTo>
                      <a:pt x="324" y="420"/>
                    </a:lnTo>
                    <a:lnTo>
                      <a:pt x="324" y="426"/>
                    </a:lnTo>
                    <a:lnTo>
                      <a:pt x="318" y="426"/>
                    </a:lnTo>
                    <a:lnTo>
                      <a:pt x="318" y="432"/>
                    </a:lnTo>
                    <a:lnTo>
                      <a:pt x="318" y="438"/>
                    </a:lnTo>
                    <a:lnTo>
                      <a:pt x="312" y="444"/>
                    </a:lnTo>
                    <a:lnTo>
                      <a:pt x="312" y="450"/>
                    </a:lnTo>
                    <a:lnTo>
                      <a:pt x="306" y="456"/>
                    </a:lnTo>
                    <a:lnTo>
                      <a:pt x="306" y="462"/>
                    </a:lnTo>
                    <a:lnTo>
                      <a:pt x="306" y="468"/>
                    </a:lnTo>
                    <a:lnTo>
                      <a:pt x="300" y="468"/>
                    </a:lnTo>
                    <a:lnTo>
                      <a:pt x="300" y="474"/>
                    </a:lnTo>
                    <a:lnTo>
                      <a:pt x="300" y="480"/>
                    </a:lnTo>
                    <a:lnTo>
                      <a:pt x="300" y="486"/>
                    </a:lnTo>
                    <a:lnTo>
                      <a:pt x="294" y="492"/>
                    </a:lnTo>
                    <a:lnTo>
                      <a:pt x="294" y="498"/>
                    </a:lnTo>
                    <a:lnTo>
                      <a:pt x="294" y="504"/>
                    </a:lnTo>
                    <a:lnTo>
                      <a:pt x="294" y="510"/>
                    </a:lnTo>
                    <a:lnTo>
                      <a:pt x="288" y="516"/>
                    </a:lnTo>
                    <a:lnTo>
                      <a:pt x="288" y="522"/>
                    </a:lnTo>
                    <a:lnTo>
                      <a:pt x="288" y="528"/>
                    </a:lnTo>
                    <a:lnTo>
                      <a:pt x="288" y="534"/>
                    </a:lnTo>
                    <a:lnTo>
                      <a:pt x="288" y="540"/>
                    </a:lnTo>
                    <a:lnTo>
                      <a:pt x="288" y="546"/>
                    </a:lnTo>
                    <a:lnTo>
                      <a:pt x="288" y="552"/>
                    </a:lnTo>
                    <a:lnTo>
                      <a:pt x="288" y="558"/>
                    </a:lnTo>
                    <a:lnTo>
                      <a:pt x="288" y="564"/>
                    </a:lnTo>
                    <a:lnTo>
                      <a:pt x="288" y="570"/>
                    </a:lnTo>
                    <a:lnTo>
                      <a:pt x="288" y="576"/>
                    </a:lnTo>
                    <a:lnTo>
                      <a:pt x="288" y="582"/>
                    </a:lnTo>
                    <a:lnTo>
                      <a:pt x="288" y="588"/>
                    </a:lnTo>
                    <a:lnTo>
                      <a:pt x="288" y="594"/>
                    </a:lnTo>
                    <a:lnTo>
                      <a:pt x="288" y="600"/>
                    </a:lnTo>
                    <a:lnTo>
                      <a:pt x="288" y="606"/>
                    </a:lnTo>
                    <a:lnTo>
                      <a:pt x="288" y="612"/>
                    </a:lnTo>
                    <a:lnTo>
                      <a:pt x="288" y="618"/>
                    </a:lnTo>
                    <a:lnTo>
                      <a:pt x="294" y="624"/>
                    </a:lnTo>
                    <a:lnTo>
                      <a:pt x="294" y="630"/>
                    </a:lnTo>
                    <a:lnTo>
                      <a:pt x="294" y="636"/>
                    </a:lnTo>
                    <a:lnTo>
                      <a:pt x="294" y="642"/>
                    </a:lnTo>
                    <a:lnTo>
                      <a:pt x="300" y="648"/>
                    </a:lnTo>
                    <a:lnTo>
                      <a:pt x="300" y="654"/>
                    </a:lnTo>
                    <a:lnTo>
                      <a:pt x="300" y="660"/>
                    </a:lnTo>
                    <a:lnTo>
                      <a:pt x="306" y="666"/>
                    </a:lnTo>
                    <a:lnTo>
                      <a:pt x="306" y="672"/>
                    </a:lnTo>
                    <a:lnTo>
                      <a:pt x="312" y="678"/>
                    </a:lnTo>
                    <a:lnTo>
                      <a:pt x="312" y="684"/>
                    </a:lnTo>
                    <a:lnTo>
                      <a:pt x="312" y="690"/>
                    </a:lnTo>
                    <a:lnTo>
                      <a:pt x="318" y="696"/>
                    </a:lnTo>
                    <a:lnTo>
                      <a:pt x="318" y="702"/>
                    </a:lnTo>
                    <a:lnTo>
                      <a:pt x="324" y="708"/>
                    </a:lnTo>
                    <a:lnTo>
                      <a:pt x="324" y="714"/>
                    </a:lnTo>
                    <a:lnTo>
                      <a:pt x="330" y="714"/>
                    </a:lnTo>
                    <a:lnTo>
                      <a:pt x="330" y="720"/>
                    </a:lnTo>
                    <a:lnTo>
                      <a:pt x="330" y="726"/>
                    </a:lnTo>
                    <a:lnTo>
                      <a:pt x="336" y="726"/>
                    </a:lnTo>
                    <a:lnTo>
                      <a:pt x="336" y="732"/>
                    </a:lnTo>
                    <a:lnTo>
                      <a:pt x="342" y="738"/>
                    </a:lnTo>
                    <a:lnTo>
                      <a:pt x="348" y="744"/>
                    </a:lnTo>
                    <a:lnTo>
                      <a:pt x="348" y="750"/>
                    </a:lnTo>
                    <a:lnTo>
                      <a:pt x="354" y="750"/>
                    </a:lnTo>
                    <a:lnTo>
                      <a:pt x="360" y="756"/>
                    </a:lnTo>
                    <a:lnTo>
                      <a:pt x="360" y="762"/>
                    </a:lnTo>
                    <a:lnTo>
                      <a:pt x="366" y="762"/>
                    </a:lnTo>
                    <a:lnTo>
                      <a:pt x="366" y="768"/>
                    </a:lnTo>
                    <a:lnTo>
                      <a:pt x="372" y="774"/>
                    </a:lnTo>
                    <a:lnTo>
                      <a:pt x="378" y="780"/>
                    </a:lnTo>
                    <a:lnTo>
                      <a:pt x="384" y="780"/>
                    </a:lnTo>
                    <a:lnTo>
                      <a:pt x="384" y="786"/>
                    </a:lnTo>
                    <a:lnTo>
                      <a:pt x="390" y="786"/>
                    </a:lnTo>
                    <a:lnTo>
                      <a:pt x="396" y="792"/>
                    </a:lnTo>
                    <a:lnTo>
                      <a:pt x="402" y="798"/>
                    </a:lnTo>
                    <a:lnTo>
                      <a:pt x="408" y="798"/>
                    </a:lnTo>
                    <a:lnTo>
                      <a:pt x="408" y="804"/>
                    </a:lnTo>
                    <a:lnTo>
                      <a:pt x="414" y="804"/>
                    </a:lnTo>
                    <a:lnTo>
                      <a:pt x="420" y="810"/>
                    </a:lnTo>
                    <a:lnTo>
                      <a:pt x="426" y="816"/>
                    </a:lnTo>
                    <a:lnTo>
                      <a:pt x="432" y="816"/>
                    </a:lnTo>
                    <a:lnTo>
                      <a:pt x="432" y="822"/>
                    </a:lnTo>
                    <a:lnTo>
                      <a:pt x="438" y="822"/>
                    </a:lnTo>
                    <a:lnTo>
                      <a:pt x="444" y="822"/>
                    </a:lnTo>
                    <a:lnTo>
                      <a:pt x="450" y="828"/>
                    </a:lnTo>
                    <a:lnTo>
                      <a:pt x="456" y="834"/>
                    </a:lnTo>
                    <a:lnTo>
                      <a:pt x="462" y="834"/>
                    </a:lnTo>
                    <a:lnTo>
                      <a:pt x="468" y="834"/>
                    </a:lnTo>
                    <a:lnTo>
                      <a:pt x="474" y="840"/>
                    </a:lnTo>
                    <a:lnTo>
                      <a:pt x="480" y="840"/>
                    </a:lnTo>
                    <a:lnTo>
                      <a:pt x="486" y="840"/>
                    </a:lnTo>
                    <a:lnTo>
                      <a:pt x="492" y="846"/>
                    </a:lnTo>
                    <a:lnTo>
                      <a:pt x="498" y="846"/>
                    </a:lnTo>
                    <a:lnTo>
                      <a:pt x="504" y="846"/>
                    </a:lnTo>
                    <a:lnTo>
                      <a:pt x="510" y="852"/>
                    </a:lnTo>
                    <a:lnTo>
                      <a:pt x="516" y="852"/>
                    </a:lnTo>
                    <a:lnTo>
                      <a:pt x="522" y="852"/>
                    </a:lnTo>
                    <a:lnTo>
                      <a:pt x="528" y="852"/>
                    </a:lnTo>
                    <a:lnTo>
                      <a:pt x="534" y="852"/>
                    </a:lnTo>
                    <a:lnTo>
                      <a:pt x="540" y="852"/>
                    </a:lnTo>
                    <a:lnTo>
                      <a:pt x="546" y="852"/>
                    </a:lnTo>
                    <a:lnTo>
                      <a:pt x="552" y="858"/>
                    </a:lnTo>
                    <a:lnTo>
                      <a:pt x="558" y="858"/>
                    </a:lnTo>
                    <a:lnTo>
                      <a:pt x="564" y="858"/>
                    </a:lnTo>
                    <a:lnTo>
                      <a:pt x="570" y="858"/>
                    </a:lnTo>
                    <a:lnTo>
                      <a:pt x="576" y="858"/>
                    </a:lnTo>
                    <a:lnTo>
                      <a:pt x="582" y="858"/>
                    </a:lnTo>
                    <a:lnTo>
                      <a:pt x="588" y="858"/>
                    </a:lnTo>
                    <a:lnTo>
                      <a:pt x="594" y="858"/>
                    </a:lnTo>
                    <a:lnTo>
                      <a:pt x="600" y="858"/>
                    </a:lnTo>
                    <a:lnTo>
                      <a:pt x="606" y="852"/>
                    </a:lnTo>
                    <a:lnTo>
                      <a:pt x="612" y="852"/>
                    </a:lnTo>
                    <a:lnTo>
                      <a:pt x="618" y="852"/>
                    </a:lnTo>
                    <a:lnTo>
                      <a:pt x="624" y="852"/>
                    </a:lnTo>
                    <a:lnTo>
                      <a:pt x="630" y="852"/>
                    </a:lnTo>
                    <a:lnTo>
                      <a:pt x="636" y="852"/>
                    </a:lnTo>
                    <a:lnTo>
                      <a:pt x="642" y="852"/>
                    </a:lnTo>
                    <a:lnTo>
                      <a:pt x="642" y="846"/>
                    </a:lnTo>
                    <a:lnTo>
                      <a:pt x="648" y="846"/>
                    </a:lnTo>
                    <a:lnTo>
                      <a:pt x="654" y="846"/>
                    </a:lnTo>
                    <a:lnTo>
                      <a:pt x="660" y="846"/>
                    </a:lnTo>
                    <a:lnTo>
                      <a:pt x="666" y="840"/>
                    </a:lnTo>
                    <a:lnTo>
                      <a:pt x="672" y="840"/>
                    </a:lnTo>
                    <a:lnTo>
                      <a:pt x="678" y="840"/>
                    </a:lnTo>
                    <a:lnTo>
                      <a:pt x="684" y="834"/>
                    </a:lnTo>
                    <a:lnTo>
                      <a:pt x="690" y="834"/>
                    </a:lnTo>
                    <a:lnTo>
                      <a:pt x="696" y="828"/>
                    </a:lnTo>
                    <a:lnTo>
                      <a:pt x="702" y="828"/>
                    </a:lnTo>
                    <a:lnTo>
                      <a:pt x="708" y="822"/>
                    </a:lnTo>
                    <a:lnTo>
                      <a:pt x="846" y="1074"/>
                    </a:lnTo>
                    <a:close/>
                  </a:path>
                </a:pathLst>
              </a:custGeom>
              <a:solidFill>
                <a:srgbClr val="99CC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  <p:sp>
            <p:nvSpPr>
              <p:cNvPr id="18" name="Freeform 17"/>
              <p:cNvSpPr>
                <a:spLocks noChangeAspect="1"/>
              </p:cNvSpPr>
              <p:nvPr/>
            </p:nvSpPr>
            <p:spPr bwMode="auto">
              <a:xfrm>
                <a:off x="1503" y="799"/>
                <a:ext cx="85" cy="221"/>
              </a:xfrm>
              <a:custGeom>
                <a:avLst/>
                <a:gdLst>
                  <a:gd name="T0" fmla="*/ 0 w 114"/>
                  <a:gd name="T1" fmla="*/ 5 h 294"/>
                  <a:gd name="T2" fmla="*/ 5 w 114"/>
                  <a:gd name="T3" fmla="*/ 3 h 294"/>
                  <a:gd name="T4" fmla="*/ 10 w 114"/>
                  <a:gd name="T5" fmla="*/ 3 h 294"/>
                  <a:gd name="T6" fmla="*/ 12 w 114"/>
                  <a:gd name="T7" fmla="*/ 3 h 294"/>
                  <a:gd name="T8" fmla="*/ 17 w 114"/>
                  <a:gd name="T9" fmla="*/ 0 h 294"/>
                  <a:gd name="T10" fmla="*/ 22 w 114"/>
                  <a:gd name="T11" fmla="*/ 0 h 294"/>
                  <a:gd name="T12" fmla="*/ 25 w 114"/>
                  <a:gd name="T13" fmla="*/ 0 h 294"/>
                  <a:gd name="T14" fmla="*/ 30 w 114"/>
                  <a:gd name="T15" fmla="*/ 0 h 294"/>
                  <a:gd name="T16" fmla="*/ 35 w 114"/>
                  <a:gd name="T17" fmla="*/ 0 h 294"/>
                  <a:gd name="T18" fmla="*/ 37 w 114"/>
                  <a:gd name="T19" fmla="*/ 0 h 294"/>
                  <a:gd name="T20" fmla="*/ 43 w 114"/>
                  <a:gd name="T21" fmla="*/ 0 h 294"/>
                  <a:gd name="T22" fmla="*/ 47 w 114"/>
                  <a:gd name="T23" fmla="*/ 0 h 294"/>
                  <a:gd name="T24" fmla="*/ 47 w 114"/>
                  <a:gd name="T25" fmla="*/ 122 h 294"/>
                  <a:gd name="T26" fmla="*/ 45 w 114"/>
                  <a:gd name="T27" fmla="*/ 122 h 294"/>
                  <a:gd name="T28" fmla="*/ 43 w 114"/>
                  <a:gd name="T29" fmla="*/ 122 h 294"/>
                  <a:gd name="T30" fmla="*/ 40 w 114"/>
                  <a:gd name="T31" fmla="*/ 122 h 294"/>
                  <a:gd name="T32" fmla="*/ 37 w 114"/>
                  <a:gd name="T33" fmla="*/ 122 h 294"/>
                  <a:gd name="T34" fmla="*/ 37 w 114"/>
                  <a:gd name="T35" fmla="*/ 122 h 294"/>
                  <a:gd name="T36" fmla="*/ 35 w 114"/>
                  <a:gd name="T37" fmla="*/ 122 h 294"/>
                  <a:gd name="T38" fmla="*/ 32 w 114"/>
                  <a:gd name="T39" fmla="*/ 122 h 294"/>
                  <a:gd name="T40" fmla="*/ 30 w 114"/>
                  <a:gd name="T41" fmla="*/ 122 h 294"/>
                  <a:gd name="T42" fmla="*/ 28 w 114"/>
                  <a:gd name="T43" fmla="*/ 122 h 294"/>
                  <a:gd name="T44" fmla="*/ 25 w 114"/>
                  <a:gd name="T45" fmla="*/ 122 h 294"/>
                  <a:gd name="T46" fmla="*/ 25 w 114"/>
                  <a:gd name="T47" fmla="*/ 125 h 294"/>
                  <a:gd name="T48" fmla="*/ 0 w 114"/>
                  <a:gd name="T49" fmla="*/ 5 h 294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0" t="0" r="r" b="b"/>
                <a:pathLst>
                  <a:path w="114" h="294">
                    <a:moveTo>
                      <a:pt x="0" y="12"/>
                    </a:moveTo>
                    <a:lnTo>
                      <a:pt x="12" y="6"/>
                    </a:lnTo>
                    <a:lnTo>
                      <a:pt x="24" y="6"/>
                    </a:lnTo>
                    <a:lnTo>
                      <a:pt x="30" y="6"/>
                    </a:lnTo>
                    <a:lnTo>
                      <a:pt x="42" y="0"/>
                    </a:lnTo>
                    <a:lnTo>
                      <a:pt x="54" y="0"/>
                    </a:lnTo>
                    <a:lnTo>
                      <a:pt x="60" y="0"/>
                    </a:lnTo>
                    <a:lnTo>
                      <a:pt x="72" y="0"/>
                    </a:lnTo>
                    <a:lnTo>
                      <a:pt x="84" y="0"/>
                    </a:lnTo>
                    <a:lnTo>
                      <a:pt x="90" y="0"/>
                    </a:lnTo>
                    <a:lnTo>
                      <a:pt x="102" y="0"/>
                    </a:lnTo>
                    <a:lnTo>
                      <a:pt x="114" y="0"/>
                    </a:lnTo>
                    <a:lnTo>
                      <a:pt x="114" y="288"/>
                    </a:lnTo>
                    <a:lnTo>
                      <a:pt x="108" y="288"/>
                    </a:lnTo>
                    <a:lnTo>
                      <a:pt x="102" y="288"/>
                    </a:lnTo>
                    <a:lnTo>
                      <a:pt x="96" y="288"/>
                    </a:lnTo>
                    <a:lnTo>
                      <a:pt x="90" y="288"/>
                    </a:lnTo>
                    <a:lnTo>
                      <a:pt x="84" y="288"/>
                    </a:lnTo>
                    <a:lnTo>
                      <a:pt x="78" y="288"/>
                    </a:lnTo>
                    <a:lnTo>
                      <a:pt x="72" y="288"/>
                    </a:lnTo>
                    <a:lnTo>
                      <a:pt x="66" y="288"/>
                    </a:lnTo>
                    <a:lnTo>
                      <a:pt x="60" y="288"/>
                    </a:lnTo>
                    <a:lnTo>
                      <a:pt x="60" y="294"/>
                    </a:lnTo>
                    <a:lnTo>
                      <a:pt x="0" y="12"/>
                    </a:lnTo>
                    <a:close/>
                  </a:path>
                </a:pathLst>
              </a:custGeom>
              <a:solidFill>
                <a:srgbClr val="0000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it-IT"/>
              </a:p>
            </p:txBody>
          </p:sp>
        </p:grpSp>
        <p:grpSp>
          <p:nvGrpSpPr>
            <p:cNvPr id="5" name="Group 18"/>
            <p:cNvGrpSpPr>
              <a:grpSpLocks/>
            </p:cNvGrpSpPr>
            <p:nvPr/>
          </p:nvGrpSpPr>
          <p:grpSpPr bwMode="auto">
            <a:xfrm>
              <a:off x="782506" y="1782450"/>
              <a:ext cx="716317" cy="1052757"/>
              <a:chOff x="204" y="754"/>
              <a:chExt cx="878" cy="1247"/>
            </a:xfrm>
          </p:grpSpPr>
          <p:grpSp>
            <p:nvGrpSpPr>
              <p:cNvPr id="6" name="Group 19"/>
              <p:cNvGrpSpPr>
                <a:grpSpLocks/>
              </p:cNvGrpSpPr>
              <p:nvPr/>
            </p:nvGrpSpPr>
            <p:grpSpPr bwMode="auto">
              <a:xfrm>
                <a:off x="462" y="1434"/>
                <a:ext cx="363" cy="567"/>
                <a:chOff x="431" y="1434"/>
                <a:chExt cx="363" cy="567"/>
              </a:xfrm>
            </p:grpSpPr>
            <p:sp>
              <p:nvSpPr>
                <p:cNvPr id="12" name="AutoShape 20"/>
                <p:cNvSpPr>
                  <a:spLocks noChangeArrowheads="1"/>
                </p:cNvSpPr>
                <p:nvPr/>
              </p:nvSpPr>
              <p:spPr bwMode="auto">
                <a:xfrm rot="5400000">
                  <a:off x="329" y="1650"/>
                  <a:ext cx="567" cy="136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F99CC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3" name="AutoShape 21"/>
                <p:cNvSpPr>
                  <a:spLocks noChangeArrowheads="1"/>
                </p:cNvSpPr>
                <p:nvPr/>
              </p:nvSpPr>
              <p:spPr bwMode="auto">
                <a:xfrm>
                  <a:off x="431" y="1752"/>
                  <a:ext cx="363" cy="136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FF99CC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rgbClr val="808080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</p:grpSp>
          <p:grpSp>
            <p:nvGrpSpPr>
              <p:cNvPr id="7" name="Group 22"/>
              <p:cNvGrpSpPr>
                <a:grpSpLocks/>
              </p:cNvGrpSpPr>
              <p:nvPr/>
            </p:nvGrpSpPr>
            <p:grpSpPr bwMode="auto">
              <a:xfrm>
                <a:off x="204" y="754"/>
                <a:ext cx="878" cy="882"/>
                <a:chOff x="204" y="754"/>
                <a:chExt cx="878" cy="882"/>
              </a:xfrm>
            </p:grpSpPr>
            <p:sp>
              <p:nvSpPr>
                <p:cNvPr id="8" name="Freeform 23"/>
                <p:cNvSpPr>
                  <a:spLocks noChangeAspect="1"/>
                </p:cNvSpPr>
                <p:nvPr/>
              </p:nvSpPr>
              <p:spPr bwMode="auto">
                <a:xfrm>
                  <a:off x="641" y="754"/>
                  <a:ext cx="432" cy="396"/>
                </a:xfrm>
                <a:custGeom>
                  <a:avLst/>
                  <a:gdLst>
                    <a:gd name="T0" fmla="*/ 11 w 576"/>
                    <a:gd name="T1" fmla="*/ 0 h 528"/>
                    <a:gd name="T2" fmla="*/ 23 w 576"/>
                    <a:gd name="T3" fmla="*/ 0 h 528"/>
                    <a:gd name="T4" fmla="*/ 35 w 576"/>
                    <a:gd name="T5" fmla="*/ 3 h 528"/>
                    <a:gd name="T6" fmla="*/ 49 w 576"/>
                    <a:gd name="T7" fmla="*/ 5 h 528"/>
                    <a:gd name="T8" fmla="*/ 61 w 576"/>
                    <a:gd name="T9" fmla="*/ 8 h 528"/>
                    <a:gd name="T10" fmla="*/ 74 w 576"/>
                    <a:gd name="T11" fmla="*/ 11 h 528"/>
                    <a:gd name="T12" fmla="*/ 86 w 576"/>
                    <a:gd name="T13" fmla="*/ 15 h 528"/>
                    <a:gd name="T14" fmla="*/ 96 w 576"/>
                    <a:gd name="T15" fmla="*/ 20 h 528"/>
                    <a:gd name="T16" fmla="*/ 110 w 576"/>
                    <a:gd name="T17" fmla="*/ 26 h 528"/>
                    <a:gd name="T18" fmla="*/ 122 w 576"/>
                    <a:gd name="T19" fmla="*/ 31 h 528"/>
                    <a:gd name="T20" fmla="*/ 132 w 576"/>
                    <a:gd name="T21" fmla="*/ 38 h 528"/>
                    <a:gd name="T22" fmla="*/ 142 w 576"/>
                    <a:gd name="T23" fmla="*/ 44 h 528"/>
                    <a:gd name="T24" fmla="*/ 152 w 576"/>
                    <a:gd name="T25" fmla="*/ 53 h 528"/>
                    <a:gd name="T26" fmla="*/ 162 w 576"/>
                    <a:gd name="T27" fmla="*/ 61 h 528"/>
                    <a:gd name="T28" fmla="*/ 173 w 576"/>
                    <a:gd name="T29" fmla="*/ 69 h 528"/>
                    <a:gd name="T30" fmla="*/ 182 w 576"/>
                    <a:gd name="T31" fmla="*/ 79 h 528"/>
                    <a:gd name="T32" fmla="*/ 191 w 576"/>
                    <a:gd name="T33" fmla="*/ 89 h 528"/>
                    <a:gd name="T34" fmla="*/ 197 w 576"/>
                    <a:gd name="T35" fmla="*/ 99 h 528"/>
                    <a:gd name="T36" fmla="*/ 206 w 576"/>
                    <a:gd name="T37" fmla="*/ 110 h 528"/>
                    <a:gd name="T38" fmla="*/ 213 w 576"/>
                    <a:gd name="T39" fmla="*/ 119 h 528"/>
                    <a:gd name="T40" fmla="*/ 218 w 576"/>
                    <a:gd name="T41" fmla="*/ 132 h 528"/>
                    <a:gd name="T42" fmla="*/ 226 w 576"/>
                    <a:gd name="T43" fmla="*/ 142 h 528"/>
                    <a:gd name="T44" fmla="*/ 231 w 576"/>
                    <a:gd name="T45" fmla="*/ 155 h 528"/>
                    <a:gd name="T46" fmla="*/ 233 w 576"/>
                    <a:gd name="T47" fmla="*/ 167 h 528"/>
                    <a:gd name="T48" fmla="*/ 238 w 576"/>
                    <a:gd name="T49" fmla="*/ 180 h 528"/>
                    <a:gd name="T50" fmla="*/ 241 w 576"/>
                    <a:gd name="T51" fmla="*/ 193 h 528"/>
                    <a:gd name="T52" fmla="*/ 122 w 576"/>
                    <a:gd name="T53" fmla="*/ 223 h 528"/>
                    <a:gd name="T54" fmla="*/ 119 w 576"/>
                    <a:gd name="T55" fmla="*/ 218 h 528"/>
                    <a:gd name="T56" fmla="*/ 119 w 576"/>
                    <a:gd name="T57" fmla="*/ 211 h 528"/>
                    <a:gd name="T58" fmla="*/ 116 w 576"/>
                    <a:gd name="T59" fmla="*/ 206 h 528"/>
                    <a:gd name="T60" fmla="*/ 114 w 576"/>
                    <a:gd name="T61" fmla="*/ 200 h 528"/>
                    <a:gd name="T62" fmla="*/ 112 w 576"/>
                    <a:gd name="T63" fmla="*/ 193 h 528"/>
                    <a:gd name="T64" fmla="*/ 110 w 576"/>
                    <a:gd name="T65" fmla="*/ 188 h 528"/>
                    <a:gd name="T66" fmla="*/ 104 w 576"/>
                    <a:gd name="T67" fmla="*/ 182 h 528"/>
                    <a:gd name="T68" fmla="*/ 101 w 576"/>
                    <a:gd name="T69" fmla="*/ 177 h 528"/>
                    <a:gd name="T70" fmla="*/ 96 w 576"/>
                    <a:gd name="T71" fmla="*/ 173 h 528"/>
                    <a:gd name="T72" fmla="*/ 94 w 576"/>
                    <a:gd name="T73" fmla="*/ 167 h 528"/>
                    <a:gd name="T74" fmla="*/ 89 w 576"/>
                    <a:gd name="T75" fmla="*/ 162 h 528"/>
                    <a:gd name="T76" fmla="*/ 84 w 576"/>
                    <a:gd name="T77" fmla="*/ 157 h 528"/>
                    <a:gd name="T78" fmla="*/ 79 w 576"/>
                    <a:gd name="T79" fmla="*/ 152 h 528"/>
                    <a:gd name="T80" fmla="*/ 74 w 576"/>
                    <a:gd name="T81" fmla="*/ 150 h 528"/>
                    <a:gd name="T82" fmla="*/ 69 w 576"/>
                    <a:gd name="T83" fmla="*/ 145 h 528"/>
                    <a:gd name="T84" fmla="*/ 64 w 576"/>
                    <a:gd name="T85" fmla="*/ 142 h 528"/>
                    <a:gd name="T86" fmla="*/ 59 w 576"/>
                    <a:gd name="T87" fmla="*/ 137 h 528"/>
                    <a:gd name="T88" fmla="*/ 53 w 576"/>
                    <a:gd name="T89" fmla="*/ 134 h 528"/>
                    <a:gd name="T90" fmla="*/ 46 w 576"/>
                    <a:gd name="T91" fmla="*/ 132 h 528"/>
                    <a:gd name="T92" fmla="*/ 41 w 576"/>
                    <a:gd name="T93" fmla="*/ 130 h 528"/>
                    <a:gd name="T94" fmla="*/ 35 w 576"/>
                    <a:gd name="T95" fmla="*/ 130 h 528"/>
                    <a:gd name="T96" fmla="*/ 29 w 576"/>
                    <a:gd name="T97" fmla="*/ 127 h 528"/>
                    <a:gd name="T98" fmla="*/ 23 w 576"/>
                    <a:gd name="T99" fmla="*/ 125 h 528"/>
                    <a:gd name="T100" fmla="*/ 15 w 576"/>
                    <a:gd name="T101" fmla="*/ 125 h 528"/>
                    <a:gd name="T102" fmla="*/ 11 w 576"/>
                    <a:gd name="T103" fmla="*/ 125 h 528"/>
                    <a:gd name="T104" fmla="*/ 3 w 576"/>
                    <a:gd name="T105" fmla="*/ 125 h 528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</a:gdLst>
                  <a:ahLst/>
                  <a:cxnLst>
                    <a:cxn ang="T106">
                      <a:pos x="T0" y="T1"/>
                    </a:cxn>
                    <a:cxn ang="T107">
                      <a:pos x="T2" y="T3"/>
                    </a:cxn>
                    <a:cxn ang="T108">
                      <a:pos x="T4" y="T5"/>
                    </a:cxn>
                    <a:cxn ang="T109">
                      <a:pos x="T6" y="T7"/>
                    </a:cxn>
                    <a:cxn ang="T110">
                      <a:pos x="T8" y="T9"/>
                    </a:cxn>
                    <a:cxn ang="T111">
                      <a:pos x="T10" y="T11"/>
                    </a:cxn>
                    <a:cxn ang="T112">
                      <a:pos x="T12" y="T13"/>
                    </a:cxn>
                    <a:cxn ang="T113">
                      <a:pos x="T14" y="T15"/>
                    </a:cxn>
                    <a:cxn ang="T114">
                      <a:pos x="T16" y="T17"/>
                    </a:cxn>
                    <a:cxn ang="T115">
                      <a:pos x="T18" y="T19"/>
                    </a:cxn>
                    <a:cxn ang="T116">
                      <a:pos x="T20" y="T21"/>
                    </a:cxn>
                    <a:cxn ang="T117">
                      <a:pos x="T22" y="T23"/>
                    </a:cxn>
                    <a:cxn ang="T118">
                      <a:pos x="T24" y="T25"/>
                    </a:cxn>
                    <a:cxn ang="T119">
                      <a:pos x="T26" y="T27"/>
                    </a:cxn>
                    <a:cxn ang="T120">
                      <a:pos x="T28" y="T29"/>
                    </a:cxn>
                    <a:cxn ang="T121">
                      <a:pos x="T30" y="T31"/>
                    </a:cxn>
                    <a:cxn ang="T122">
                      <a:pos x="T32" y="T33"/>
                    </a:cxn>
                    <a:cxn ang="T123">
                      <a:pos x="T34" y="T35"/>
                    </a:cxn>
                    <a:cxn ang="T124">
                      <a:pos x="T36" y="T37"/>
                    </a:cxn>
                    <a:cxn ang="T125">
                      <a:pos x="T38" y="T39"/>
                    </a:cxn>
                    <a:cxn ang="T126">
                      <a:pos x="T40" y="T41"/>
                    </a:cxn>
                    <a:cxn ang="T127">
                      <a:pos x="T42" y="T43"/>
                    </a:cxn>
                    <a:cxn ang="T128">
                      <a:pos x="T44" y="T45"/>
                    </a:cxn>
                    <a:cxn ang="T129">
                      <a:pos x="T46" y="T47"/>
                    </a:cxn>
                    <a:cxn ang="T130">
                      <a:pos x="T48" y="T49"/>
                    </a:cxn>
                    <a:cxn ang="T131">
                      <a:pos x="T50" y="T51"/>
                    </a:cxn>
                    <a:cxn ang="T132">
                      <a:pos x="T52" y="T53"/>
                    </a:cxn>
                    <a:cxn ang="T133">
                      <a:pos x="T54" y="T55"/>
                    </a:cxn>
                    <a:cxn ang="T134">
                      <a:pos x="T56" y="T57"/>
                    </a:cxn>
                    <a:cxn ang="T135">
                      <a:pos x="T58" y="T59"/>
                    </a:cxn>
                    <a:cxn ang="T136">
                      <a:pos x="T60" y="T61"/>
                    </a:cxn>
                    <a:cxn ang="T137">
                      <a:pos x="T62" y="T63"/>
                    </a:cxn>
                    <a:cxn ang="T138">
                      <a:pos x="T64" y="T65"/>
                    </a:cxn>
                    <a:cxn ang="T139">
                      <a:pos x="T66" y="T67"/>
                    </a:cxn>
                    <a:cxn ang="T140">
                      <a:pos x="T68" y="T69"/>
                    </a:cxn>
                    <a:cxn ang="T141">
                      <a:pos x="T70" y="T71"/>
                    </a:cxn>
                    <a:cxn ang="T142">
                      <a:pos x="T72" y="T73"/>
                    </a:cxn>
                    <a:cxn ang="T143">
                      <a:pos x="T74" y="T75"/>
                    </a:cxn>
                    <a:cxn ang="T144">
                      <a:pos x="T76" y="T77"/>
                    </a:cxn>
                    <a:cxn ang="T145">
                      <a:pos x="T78" y="T79"/>
                    </a:cxn>
                    <a:cxn ang="T146">
                      <a:pos x="T80" y="T81"/>
                    </a:cxn>
                    <a:cxn ang="T147">
                      <a:pos x="T82" y="T83"/>
                    </a:cxn>
                    <a:cxn ang="T148">
                      <a:pos x="T84" y="T85"/>
                    </a:cxn>
                    <a:cxn ang="T149">
                      <a:pos x="T86" y="T87"/>
                    </a:cxn>
                    <a:cxn ang="T150">
                      <a:pos x="T88" y="T89"/>
                    </a:cxn>
                    <a:cxn ang="T151">
                      <a:pos x="T90" y="T91"/>
                    </a:cxn>
                    <a:cxn ang="T152">
                      <a:pos x="T92" y="T93"/>
                    </a:cxn>
                    <a:cxn ang="T153">
                      <a:pos x="T94" y="T95"/>
                    </a:cxn>
                    <a:cxn ang="T154">
                      <a:pos x="T96" y="T97"/>
                    </a:cxn>
                    <a:cxn ang="T155">
                      <a:pos x="T98" y="T99"/>
                    </a:cxn>
                    <a:cxn ang="T156">
                      <a:pos x="T100" y="T101"/>
                    </a:cxn>
                    <a:cxn ang="T157">
                      <a:pos x="T102" y="T103"/>
                    </a:cxn>
                    <a:cxn ang="T158">
                      <a:pos x="T104" y="T105"/>
                    </a:cxn>
                  </a:cxnLst>
                  <a:rect l="0" t="0" r="r" b="b"/>
                  <a:pathLst>
                    <a:path w="576" h="528">
                      <a:moveTo>
                        <a:pt x="0" y="0"/>
                      </a:moveTo>
                      <a:lnTo>
                        <a:pt x="12" y="0"/>
                      </a:lnTo>
                      <a:lnTo>
                        <a:pt x="24" y="0"/>
                      </a:lnTo>
                      <a:lnTo>
                        <a:pt x="30" y="0"/>
                      </a:lnTo>
                      <a:lnTo>
                        <a:pt x="42" y="0"/>
                      </a:lnTo>
                      <a:lnTo>
                        <a:pt x="54" y="0"/>
                      </a:lnTo>
                      <a:lnTo>
                        <a:pt x="60" y="0"/>
                      </a:lnTo>
                      <a:lnTo>
                        <a:pt x="72" y="0"/>
                      </a:lnTo>
                      <a:lnTo>
                        <a:pt x="84" y="6"/>
                      </a:lnTo>
                      <a:lnTo>
                        <a:pt x="96" y="6"/>
                      </a:lnTo>
                      <a:lnTo>
                        <a:pt x="102" y="6"/>
                      </a:lnTo>
                      <a:lnTo>
                        <a:pt x="114" y="12"/>
                      </a:lnTo>
                      <a:lnTo>
                        <a:pt x="126" y="12"/>
                      </a:lnTo>
                      <a:lnTo>
                        <a:pt x="132" y="12"/>
                      </a:lnTo>
                      <a:lnTo>
                        <a:pt x="144" y="18"/>
                      </a:lnTo>
                      <a:lnTo>
                        <a:pt x="150" y="18"/>
                      </a:lnTo>
                      <a:lnTo>
                        <a:pt x="162" y="24"/>
                      </a:lnTo>
                      <a:lnTo>
                        <a:pt x="174" y="24"/>
                      </a:lnTo>
                      <a:lnTo>
                        <a:pt x="180" y="30"/>
                      </a:lnTo>
                      <a:lnTo>
                        <a:pt x="192" y="30"/>
                      </a:lnTo>
                      <a:lnTo>
                        <a:pt x="204" y="36"/>
                      </a:lnTo>
                      <a:lnTo>
                        <a:pt x="210" y="36"/>
                      </a:lnTo>
                      <a:lnTo>
                        <a:pt x="222" y="42"/>
                      </a:lnTo>
                      <a:lnTo>
                        <a:pt x="228" y="48"/>
                      </a:lnTo>
                      <a:lnTo>
                        <a:pt x="240" y="48"/>
                      </a:lnTo>
                      <a:lnTo>
                        <a:pt x="246" y="54"/>
                      </a:lnTo>
                      <a:lnTo>
                        <a:pt x="258" y="60"/>
                      </a:lnTo>
                      <a:lnTo>
                        <a:pt x="270" y="60"/>
                      </a:lnTo>
                      <a:lnTo>
                        <a:pt x="276" y="66"/>
                      </a:lnTo>
                      <a:lnTo>
                        <a:pt x="288" y="72"/>
                      </a:lnTo>
                      <a:lnTo>
                        <a:pt x="294" y="78"/>
                      </a:lnTo>
                      <a:lnTo>
                        <a:pt x="300" y="84"/>
                      </a:lnTo>
                      <a:lnTo>
                        <a:pt x="312" y="90"/>
                      </a:lnTo>
                      <a:lnTo>
                        <a:pt x="318" y="96"/>
                      </a:lnTo>
                      <a:lnTo>
                        <a:pt x="330" y="102"/>
                      </a:lnTo>
                      <a:lnTo>
                        <a:pt x="336" y="102"/>
                      </a:lnTo>
                      <a:lnTo>
                        <a:pt x="348" y="108"/>
                      </a:lnTo>
                      <a:lnTo>
                        <a:pt x="354" y="114"/>
                      </a:lnTo>
                      <a:lnTo>
                        <a:pt x="360" y="126"/>
                      </a:lnTo>
                      <a:lnTo>
                        <a:pt x="372" y="132"/>
                      </a:lnTo>
                      <a:lnTo>
                        <a:pt x="378" y="138"/>
                      </a:lnTo>
                      <a:lnTo>
                        <a:pt x="384" y="144"/>
                      </a:lnTo>
                      <a:lnTo>
                        <a:pt x="390" y="150"/>
                      </a:lnTo>
                      <a:lnTo>
                        <a:pt x="402" y="156"/>
                      </a:lnTo>
                      <a:lnTo>
                        <a:pt x="408" y="162"/>
                      </a:lnTo>
                      <a:lnTo>
                        <a:pt x="414" y="168"/>
                      </a:lnTo>
                      <a:lnTo>
                        <a:pt x="420" y="180"/>
                      </a:lnTo>
                      <a:lnTo>
                        <a:pt x="432" y="186"/>
                      </a:lnTo>
                      <a:lnTo>
                        <a:pt x="438" y="192"/>
                      </a:lnTo>
                      <a:lnTo>
                        <a:pt x="444" y="198"/>
                      </a:lnTo>
                      <a:lnTo>
                        <a:pt x="450" y="210"/>
                      </a:lnTo>
                      <a:lnTo>
                        <a:pt x="456" y="216"/>
                      </a:lnTo>
                      <a:lnTo>
                        <a:pt x="462" y="222"/>
                      </a:lnTo>
                      <a:lnTo>
                        <a:pt x="468" y="234"/>
                      </a:lnTo>
                      <a:lnTo>
                        <a:pt x="474" y="240"/>
                      </a:lnTo>
                      <a:lnTo>
                        <a:pt x="480" y="252"/>
                      </a:lnTo>
                      <a:lnTo>
                        <a:pt x="486" y="258"/>
                      </a:lnTo>
                      <a:lnTo>
                        <a:pt x="492" y="264"/>
                      </a:lnTo>
                      <a:lnTo>
                        <a:pt x="498" y="276"/>
                      </a:lnTo>
                      <a:lnTo>
                        <a:pt x="504" y="282"/>
                      </a:lnTo>
                      <a:lnTo>
                        <a:pt x="510" y="294"/>
                      </a:lnTo>
                      <a:lnTo>
                        <a:pt x="516" y="300"/>
                      </a:lnTo>
                      <a:lnTo>
                        <a:pt x="516" y="312"/>
                      </a:lnTo>
                      <a:lnTo>
                        <a:pt x="522" y="318"/>
                      </a:lnTo>
                      <a:lnTo>
                        <a:pt x="528" y="330"/>
                      </a:lnTo>
                      <a:lnTo>
                        <a:pt x="534" y="336"/>
                      </a:lnTo>
                      <a:lnTo>
                        <a:pt x="534" y="348"/>
                      </a:lnTo>
                      <a:lnTo>
                        <a:pt x="540" y="354"/>
                      </a:lnTo>
                      <a:lnTo>
                        <a:pt x="546" y="366"/>
                      </a:lnTo>
                      <a:lnTo>
                        <a:pt x="546" y="378"/>
                      </a:lnTo>
                      <a:lnTo>
                        <a:pt x="552" y="384"/>
                      </a:lnTo>
                      <a:lnTo>
                        <a:pt x="552" y="396"/>
                      </a:lnTo>
                      <a:lnTo>
                        <a:pt x="558" y="402"/>
                      </a:lnTo>
                      <a:lnTo>
                        <a:pt x="558" y="414"/>
                      </a:lnTo>
                      <a:lnTo>
                        <a:pt x="564" y="426"/>
                      </a:lnTo>
                      <a:lnTo>
                        <a:pt x="564" y="432"/>
                      </a:lnTo>
                      <a:lnTo>
                        <a:pt x="570" y="444"/>
                      </a:lnTo>
                      <a:lnTo>
                        <a:pt x="570" y="456"/>
                      </a:lnTo>
                      <a:lnTo>
                        <a:pt x="576" y="462"/>
                      </a:lnTo>
                      <a:lnTo>
                        <a:pt x="576" y="474"/>
                      </a:lnTo>
                      <a:lnTo>
                        <a:pt x="288" y="528"/>
                      </a:lnTo>
                      <a:lnTo>
                        <a:pt x="288" y="522"/>
                      </a:lnTo>
                      <a:lnTo>
                        <a:pt x="282" y="516"/>
                      </a:lnTo>
                      <a:lnTo>
                        <a:pt x="282" y="510"/>
                      </a:lnTo>
                      <a:lnTo>
                        <a:pt x="282" y="504"/>
                      </a:lnTo>
                      <a:lnTo>
                        <a:pt x="282" y="498"/>
                      </a:lnTo>
                      <a:lnTo>
                        <a:pt x="276" y="498"/>
                      </a:lnTo>
                      <a:lnTo>
                        <a:pt x="276" y="492"/>
                      </a:lnTo>
                      <a:lnTo>
                        <a:pt x="276" y="486"/>
                      </a:lnTo>
                      <a:lnTo>
                        <a:pt x="276" y="480"/>
                      </a:lnTo>
                      <a:lnTo>
                        <a:pt x="270" y="474"/>
                      </a:lnTo>
                      <a:lnTo>
                        <a:pt x="270" y="468"/>
                      </a:lnTo>
                      <a:lnTo>
                        <a:pt x="264" y="462"/>
                      </a:lnTo>
                      <a:lnTo>
                        <a:pt x="264" y="456"/>
                      </a:lnTo>
                      <a:lnTo>
                        <a:pt x="258" y="456"/>
                      </a:lnTo>
                      <a:lnTo>
                        <a:pt x="258" y="450"/>
                      </a:lnTo>
                      <a:lnTo>
                        <a:pt x="258" y="444"/>
                      </a:lnTo>
                      <a:lnTo>
                        <a:pt x="252" y="438"/>
                      </a:lnTo>
                      <a:lnTo>
                        <a:pt x="246" y="432"/>
                      </a:lnTo>
                      <a:lnTo>
                        <a:pt x="246" y="426"/>
                      </a:lnTo>
                      <a:lnTo>
                        <a:pt x="240" y="420"/>
                      </a:lnTo>
                      <a:lnTo>
                        <a:pt x="234" y="414"/>
                      </a:lnTo>
                      <a:lnTo>
                        <a:pt x="234" y="408"/>
                      </a:lnTo>
                      <a:lnTo>
                        <a:pt x="228" y="408"/>
                      </a:lnTo>
                      <a:lnTo>
                        <a:pt x="228" y="402"/>
                      </a:lnTo>
                      <a:lnTo>
                        <a:pt x="222" y="396"/>
                      </a:lnTo>
                      <a:lnTo>
                        <a:pt x="216" y="390"/>
                      </a:lnTo>
                      <a:lnTo>
                        <a:pt x="216" y="384"/>
                      </a:lnTo>
                      <a:lnTo>
                        <a:pt x="210" y="384"/>
                      </a:lnTo>
                      <a:lnTo>
                        <a:pt x="210" y="378"/>
                      </a:lnTo>
                      <a:lnTo>
                        <a:pt x="204" y="378"/>
                      </a:lnTo>
                      <a:lnTo>
                        <a:pt x="198" y="372"/>
                      </a:lnTo>
                      <a:lnTo>
                        <a:pt x="198" y="366"/>
                      </a:lnTo>
                      <a:lnTo>
                        <a:pt x="192" y="366"/>
                      </a:lnTo>
                      <a:lnTo>
                        <a:pt x="186" y="360"/>
                      </a:lnTo>
                      <a:lnTo>
                        <a:pt x="180" y="354"/>
                      </a:lnTo>
                      <a:lnTo>
                        <a:pt x="174" y="354"/>
                      </a:lnTo>
                      <a:lnTo>
                        <a:pt x="174" y="348"/>
                      </a:lnTo>
                      <a:lnTo>
                        <a:pt x="168" y="348"/>
                      </a:lnTo>
                      <a:lnTo>
                        <a:pt x="162" y="342"/>
                      </a:lnTo>
                      <a:lnTo>
                        <a:pt x="156" y="336"/>
                      </a:lnTo>
                      <a:lnTo>
                        <a:pt x="150" y="336"/>
                      </a:lnTo>
                      <a:lnTo>
                        <a:pt x="150" y="330"/>
                      </a:lnTo>
                      <a:lnTo>
                        <a:pt x="144" y="330"/>
                      </a:lnTo>
                      <a:lnTo>
                        <a:pt x="138" y="324"/>
                      </a:lnTo>
                      <a:lnTo>
                        <a:pt x="132" y="324"/>
                      </a:lnTo>
                      <a:lnTo>
                        <a:pt x="126" y="318"/>
                      </a:lnTo>
                      <a:lnTo>
                        <a:pt x="120" y="318"/>
                      </a:lnTo>
                      <a:lnTo>
                        <a:pt x="114" y="318"/>
                      </a:lnTo>
                      <a:lnTo>
                        <a:pt x="108" y="312"/>
                      </a:lnTo>
                      <a:lnTo>
                        <a:pt x="102" y="312"/>
                      </a:lnTo>
                      <a:lnTo>
                        <a:pt x="96" y="306"/>
                      </a:lnTo>
                      <a:lnTo>
                        <a:pt x="90" y="306"/>
                      </a:lnTo>
                      <a:lnTo>
                        <a:pt x="84" y="306"/>
                      </a:lnTo>
                      <a:lnTo>
                        <a:pt x="78" y="300"/>
                      </a:lnTo>
                      <a:lnTo>
                        <a:pt x="72" y="300"/>
                      </a:lnTo>
                      <a:lnTo>
                        <a:pt x="66" y="300"/>
                      </a:lnTo>
                      <a:lnTo>
                        <a:pt x="60" y="300"/>
                      </a:lnTo>
                      <a:lnTo>
                        <a:pt x="54" y="294"/>
                      </a:lnTo>
                      <a:lnTo>
                        <a:pt x="48" y="294"/>
                      </a:lnTo>
                      <a:lnTo>
                        <a:pt x="42" y="294"/>
                      </a:lnTo>
                      <a:lnTo>
                        <a:pt x="36" y="294"/>
                      </a:lnTo>
                      <a:lnTo>
                        <a:pt x="30" y="294"/>
                      </a:lnTo>
                      <a:lnTo>
                        <a:pt x="24" y="294"/>
                      </a:lnTo>
                      <a:lnTo>
                        <a:pt x="18" y="294"/>
                      </a:lnTo>
                      <a:lnTo>
                        <a:pt x="12" y="294"/>
                      </a:lnTo>
                      <a:lnTo>
                        <a:pt x="6" y="294"/>
                      </a:lnTo>
                      <a:lnTo>
                        <a:pt x="0" y="29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CC99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9" name="Freeform 24"/>
                <p:cNvSpPr>
                  <a:spLocks noChangeAspect="1"/>
                </p:cNvSpPr>
                <p:nvPr/>
              </p:nvSpPr>
              <p:spPr bwMode="auto">
                <a:xfrm>
                  <a:off x="753" y="1110"/>
                  <a:ext cx="329" cy="463"/>
                </a:xfrm>
                <a:custGeom>
                  <a:avLst/>
                  <a:gdLst>
                    <a:gd name="T0" fmla="*/ 183 w 438"/>
                    <a:gd name="T1" fmla="*/ 7 h 618"/>
                    <a:gd name="T2" fmla="*/ 183 w 438"/>
                    <a:gd name="T3" fmla="*/ 22 h 618"/>
                    <a:gd name="T4" fmla="*/ 186 w 438"/>
                    <a:gd name="T5" fmla="*/ 35 h 618"/>
                    <a:gd name="T6" fmla="*/ 186 w 438"/>
                    <a:gd name="T7" fmla="*/ 48 h 618"/>
                    <a:gd name="T8" fmla="*/ 186 w 438"/>
                    <a:gd name="T9" fmla="*/ 61 h 618"/>
                    <a:gd name="T10" fmla="*/ 183 w 438"/>
                    <a:gd name="T11" fmla="*/ 73 h 618"/>
                    <a:gd name="T12" fmla="*/ 183 w 438"/>
                    <a:gd name="T13" fmla="*/ 86 h 618"/>
                    <a:gd name="T14" fmla="*/ 180 w 438"/>
                    <a:gd name="T15" fmla="*/ 98 h 618"/>
                    <a:gd name="T16" fmla="*/ 176 w 438"/>
                    <a:gd name="T17" fmla="*/ 111 h 618"/>
                    <a:gd name="T18" fmla="*/ 173 w 438"/>
                    <a:gd name="T19" fmla="*/ 124 h 618"/>
                    <a:gd name="T20" fmla="*/ 168 w 438"/>
                    <a:gd name="T21" fmla="*/ 136 h 618"/>
                    <a:gd name="T22" fmla="*/ 162 w 438"/>
                    <a:gd name="T23" fmla="*/ 149 h 618"/>
                    <a:gd name="T24" fmla="*/ 158 w 438"/>
                    <a:gd name="T25" fmla="*/ 159 h 618"/>
                    <a:gd name="T26" fmla="*/ 152 w 438"/>
                    <a:gd name="T27" fmla="*/ 172 h 618"/>
                    <a:gd name="T28" fmla="*/ 145 w 438"/>
                    <a:gd name="T29" fmla="*/ 182 h 618"/>
                    <a:gd name="T30" fmla="*/ 137 w 438"/>
                    <a:gd name="T31" fmla="*/ 192 h 618"/>
                    <a:gd name="T32" fmla="*/ 130 w 438"/>
                    <a:gd name="T33" fmla="*/ 202 h 618"/>
                    <a:gd name="T34" fmla="*/ 122 w 438"/>
                    <a:gd name="T35" fmla="*/ 212 h 618"/>
                    <a:gd name="T36" fmla="*/ 112 w 438"/>
                    <a:gd name="T37" fmla="*/ 223 h 618"/>
                    <a:gd name="T38" fmla="*/ 101 w 438"/>
                    <a:gd name="T39" fmla="*/ 232 h 618"/>
                    <a:gd name="T40" fmla="*/ 94 w 438"/>
                    <a:gd name="T41" fmla="*/ 240 h 618"/>
                    <a:gd name="T42" fmla="*/ 84 w 438"/>
                    <a:gd name="T43" fmla="*/ 247 h 618"/>
                    <a:gd name="T44" fmla="*/ 71 w 438"/>
                    <a:gd name="T45" fmla="*/ 255 h 618"/>
                    <a:gd name="T46" fmla="*/ 0 w 438"/>
                    <a:gd name="T47" fmla="*/ 154 h 618"/>
                    <a:gd name="T48" fmla="*/ 5 w 438"/>
                    <a:gd name="T49" fmla="*/ 149 h 618"/>
                    <a:gd name="T50" fmla="*/ 11 w 438"/>
                    <a:gd name="T51" fmla="*/ 147 h 618"/>
                    <a:gd name="T52" fmla="*/ 15 w 438"/>
                    <a:gd name="T53" fmla="*/ 142 h 618"/>
                    <a:gd name="T54" fmla="*/ 20 w 438"/>
                    <a:gd name="T55" fmla="*/ 139 h 618"/>
                    <a:gd name="T56" fmla="*/ 26 w 438"/>
                    <a:gd name="T57" fmla="*/ 133 h 618"/>
                    <a:gd name="T58" fmla="*/ 31 w 438"/>
                    <a:gd name="T59" fmla="*/ 129 h 618"/>
                    <a:gd name="T60" fmla="*/ 33 w 438"/>
                    <a:gd name="T61" fmla="*/ 124 h 618"/>
                    <a:gd name="T62" fmla="*/ 38 w 438"/>
                    <a:gd name="T63" fmla="*/ 118 h 618"/>
                    <a:gd name="T64" fmla="*/ 41 w 438"/>
                    <a:gd name="T65" fmla="*/ 113 h 618"/>
                    <a:gd name="T66" fmla="*/ 46 w 438"/>
                    <a:gd name="T67" fmla="*/ 109 h 618"/>
                    <a:gd name="T68" fmla="*/ 49 w 438"/>
                    <a:gd name="T69" fmla="*/ 101 h 618"/>
                    <a:gd name="T70" fmla="*/ 51 w 438"/>
                    <a:gd name="T71" fmla="*/ 96 h 618"/>
                    <a:gd name="T72" fmla="*/ 53 w 438"/>
                    <a:gd name="T73" fmla="*/ 91 h 618"/>
                    <a:gd name="T74" fmla="*/ 56 w 438"/>
                    <a:gd name="T75" fmla="*/ 83 h 618"/>
                    <a:gd name="T76" fmla="*/ 56 w 438"/>
                    <a:gd name="T77" fmla="*/ 78 h 618"/>
                    <a:gd name="T78" fmla="*/ 59 w 438"/>
                    <a:gd name="T79" fmla="*/ 70 h 618"/>
                    <a:gd name="T80" fmla="*/ 59 w 438"/>
                    <a:gd name="T81" fmla="*/ 66 h 618"/>
                    <a:gd name="T82" fmla="*/ 61 w 438"/>
                    <a:gd name="T83" fmla="*/ 58 h 618"/>
                    <a:gd name="T84" fmla="*/ 61 w 438"/>
                    <a:gd name="T85" fmla="*/ 50 h 618"/>
                    <a:gd name="T86" fmla="*/ 61 w 438"/>
                    <a:gd name="T87" fmla="*/ 46 h 618"/>
                    <a:gd name="T88" fmla="*/ 61 w 438"/>
                    <a:gd name="T89" fmla="*/ 37 h 618"/>
                    <a:gd name="T90" fmla="*/ 59 w 438"/>
                    <a:gd name="T91" fmla="*/ 32 h 618"/>
                    <a:gd name="T92" fmla="*/ 59 w 438"/>
                    <a:gd name="T93" fmla="*/ 25 h 618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60000 65536"/>
                    <a:gd name="T100" fmla="*/ 0 60000 65536"/>
                    <a:gd name="T101" fmla="*/ 0 60000 65536"/>
                    <a:gd name="T102" fmla="*/ 0 60000 65536"/>
                    <a:gd name="T103" fmla="*/ 0 60000 65536"/>
                    <a:gd name="T104" fmla="*/ 0 60000 65536"/>
                    <a:gd name="T105" fmla="*/ 0 60000 65536"/>
                    <a:gd name="T106" fmla="*/ 0 60000 65536"/>
                    <a:gd name="T107" fmla="*/ 0 60000 65536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</a:gdLst>
                  <a:ahLst/>
                  <a:cxnLst>
                    <a:cxn ang="T94">
                      <a:pos x="T0" y="T1"/>
                    </a:cxn>
                    <a:cxn ang="T95">
                      <a:pos x="T2" y="T3"/>
                    </a:cxn>
                    <a:cxn ang="T96">
                      <a:pos x="T4" y="T5"/>
                    </a:cxn>
                    <a:cxn ang="T97">
                      <a:pos x="T6" y="T7"/>
                    </a:cxn>
                    <a:cxn ang="T98">
                      <a:pos x="T8" y="T9"/>
                    </a:cxn>
                    <a:cxn ang="T99">
                      <a:pos x="T10" y="T11"/>
                    </a:cxn>
                    <a:cxn ang="T100">
                      <a:pos x="T12" y="T13"/>
                    </a:cxn>
                    <a:cxn ang="T101">
                      <a:pos x="T14" y="T15"/>
                    </a:cxn>
                    <a:cxn ang="T102">
                      <a:pos x="T16" y="T17"/>
                    </a:cxn>
                    <a:cxn ang="T103">
                      <a:pos x="T18" y="T19"/>
                    </a:cxn>
                    <a:cxn ang="T104">
                      <a:pos x="T20" y="T21"/>
                    </a:cxn>
                    <a:cxn ang="T105">
                      <a:pos x="T22" y="T23"/>
                    </a:cxn>
                    <a:cxn ang="T106">
                      <a:pos x="T24" y="T25"/>
                    </a:cxn>
                    <a:cxn ang="T107">
                      <a:pos x="T26" y="T27"/>
                    </a:cxn>
                    <a:cxn ang="T108">
                      <a:pos x="T28" y="T29"/>
                    </a:cxn>
                    <a:cxn ang="T109">
                      <a:pos x="T30" y="T31"/>
                    </a:cxn>
                    <a:cxn ang="T110">
                      <a:pos x="T32" y="T33"/>
                    </a:cxn>
                    <a:cxn ang="T111">
                      <a:pos x="T34" y="T35"/>
                    </a:cxn>
                    <a:cxn ang="T112">
                      <a:pos x="T36" y="T37"/>
                    </a:cxn>
                    <a:cxn ang="T113">
                      <a:pos x="T38" y="T39"/>
                    </a:cxn>
                    <a:cxn ang="T114">
                      <a:pos x="T40" y="T41"/>
                    </a:cxn>
                    <a:cxn ang="T115">
                      <a:pos x="T42" y="T43"/>
                    </a:cxn>
                    <a:cxn ang="T116">
                      <a:pos x="T44" y="T45"/>
                    </a:cxn>
                    <a:cxn ang="T117">
                      <a:pos x="T46" y="T47"/>
                    </a:cxn>
                    <a:cxn ang="T118">
                      <a:pos x="T48" y="T49"/>
                    </a:cxn>
                    <a:cxn ang="T119">
                      <a:pos x="T50" y="T51"/>
                    </a:cxn>
                    <a:cxn ang="T120">
                      <a:pos x="T52" y="T53"/>
                    </a:cxn>
                    <a:cxn ang="T121">
                      <a:pos x="T54" y="T55"/>
                    </a:cxn>
                    <a:cxn ang="T122">
                      <a:pos x="T56" y="T57"/>
                    </a:cxn>
                    <a:cxn ang="T123">
                      <a:pos x="T58" y="T59"/>
                    </a:cxn>
                    <a:cxn ang="T124">
                      <a:pos x="T60" y="T61"/>
                    </a:cxn>
                    <a:cxn ang="T125">
                      <a:pos x="T62" y="T63"/>
                    </a:cxn>
                    <a:cxn ang="T126">
                      <a:pos x="T64" y="T65"/>
                    </a:cxn>
                    <a:cxn ang="T127">
                      <a:pos x="T66" y="T67"/>
                    </a:cxn>
                    <a:cxn ang="T128">
                      <a:pos x="T68" y="T69"/>
                    </a:cxn>
                    <a:cxn ang="T129">
                      <a:pos x="T70" y="T71"/>
                    </a:cxn>
                    <a:cxn ang="T130">
                      <a:pos x="T72" y="T73"/>
                    </a:cxn>
                    <a:cxn ang="T131">
                      <a:pos x="T74" y="T75"/>
                    </a:cxn>
                    <a:cxn ang="T132">
                      <a:pos x="T76" y="T77"/>
                    </a:cxn>
                    <a:cxn ang="T133">
                      <a:pos x="T78" y="T79"/>
                    </a:cxn>
                    <a:cxn ang="T134">
                      <a:pos x="T80" y="T81"/>
                    </a:cxn>
                    <a:cxn ang="T135">
                      <a:pos x="T82" y="T83"/>
                    </a:cxn>
                    <a:cxn ang="T136">
                      <a:pos x="T84" y="T85"/>
                    </a:cxn>
                    <a:cxn ang="T137">
                      <a:pos x="T86" y="T87"/>
                    </a:cxn>
                    <a:cxn ang="T138">
                      <a:pos x="T88" y="T89"/>
                    </a:cxn>
                    <a:cxn ang="T139">
                      <a:pos x="T90" y="T91"/>
                    </a:cxn>
                    <a:cxn ang="T140">
                      <a:pos x="T92" y="T93"/>
                    </a:cxn>
                  </a:cxnLst>
                  <a:rect l="0" t="0" r="r" b="b"/>
                  <a:pathLst>
                    <a:path w="438" h="618">
                      <a:moveTo>
                        <a:pt x="426" y="0"/>
                      </a:moveTo>
                      <a:lnTo>
                        <a:pt x="426" y="12"/>
                      </a:lnTo>
                      <a:lnTo>
                        <a:pt x="432" y="18"/>
                      </a:lnTo>
                      <a:lnTo>
                        <a:pt x="432" y="30"/>
                      </a:lnTo>
                      <a:lnTo>
                        <a:pt x="432" y="42"/>
                      </a:lnTo>
                      <a:lnTo>
                        <a:pt x="432" y="54"/>
                      </a:lnTo>
                      <a:lnTo>
                        <a:pt x="432" y="60"/>
                      </a:lnTo>
                      <a:lnTo>
                        <a:pt x="438" y="72"/>
                      </a:lnTo>
                      <a:lnTo>
                        <a:pt x="438" y="84"/>
                      </a:lnTo>
                      <a:lnTo>
                        <a:pt x="438" y="90"/>
                      </a:lnTo>
                      <a:lnTo>
                        <a:pt x="438" y="102"/>
                      </a:lnTo>
                      <a:lnTo>
                        <a:pt x="438" y="114"/>
                      </a:lnTo>
                      <a:lnTo>
                        <a:pt x="438" y="120"/>
                      </a:lnTo>
                      <a:lnTo>
                        <a:pt x="438" y="132"/>
                      </a:lnTo>
                      <a:lnTo>
                        <a:pt x="438" y="144"/>
                      </a:lnTo>
                      <a:lnTo>
                        <a:pt x="438" y="156"/>
                      </a:lnTo>
                      <a:lnTo>
                        <a:pt x="432" y="162"/>
                      </a:lnTo>
                      <a:lnTo>
                        <a:pt x="432" y="174"/>
                      </a:lnTo>
                      <a:lnTo>
                        <a:pt x="432" y="186"/>
                      </a:lnTo>
                      <a:lnTo>
                        <a:pt x="432" y="192"/>
                      </a:lnTo>
                      <a:lnTo>
                        <a:pt x="432" y="204"/>
                      </a:lnTo>
                      <a:lnTo>
                        <a:pt x="426" y="216"/>
                      </a:lnTo>
                      <a:lnTo>
                        <a:pt x="426" y="222"/>
                      </a:lnTo>
                      <a:lnTo>
                        <a:pt x="426" y="234"/>
                      </a:lnTo>
                      <a:lnTo>
                        <a:pt x="420" y="246"/>
                      </a:lnTo>
                      <a:lnTo>
                        <a:pt x="420" y="252"/>
                      </a:lnTo>
                      <a:lnTo>
                        <a:pt x="414" y="264"/>
                      </a:lnTo>
                      <a:lnTo>
                        <a:pt x="414" y="276"/>
                      </a:lnTo>
                      <a:lnTo>
                        <a:pt x="408" y="282"/>
                      </a:lnTo>
                      <a:lnTo>
                        <a:pt x="408" y="294"/>
                      </a:lnTo>
                      <a:lnTo>
                        <a:pt x="402" y="306"/>
                      </a:lnTo>
                      <a:lnTo>
                        <a:pt x="402" y="312"/>
                      </a:lnTo>
                      <a:lnTo>
                        <a:pt x="396" y="324"/>
                      </a:lnTo>
                      <a:lnTo>
                        <a:pt x="396" y="330"/>
                      </a:lnTo>
                      <a:lnTo>
                        <a:pt x="390" y="342"/>
                      </a:lnTo>
                      <a:lnTo>
                        <a:pt x="384" y="354"/>
                      </a:lnTo>
                      <a:lnTo>
                        <a:pt x="384" y="360"/>
                      </a:lnTo>
                      <a:lnTo>
                        <a:pt x="378" y="372"/>
                      </a:lnTo>
                      <a:lnTo>
                        <a:pt x="372" y="378"/>
                      </a:lnTo>
                      <a:lnTo>
                        <a:pt x="366" y="390"/>
                      </a:lnTo>
                      <a:lnTo>
                        <a:pt x="366" y="396"/>
                      </a:lnTo>
                      <a:lnTo>
                        <a:pt x="360" y="408"/>
                      </a:lnTo>
                      <a:lnTo>
                        <a:pt x="354" y="414"/>
                      </a:lnTo>
                      <a:lnTo>
                        <a:pt x="348" y="426"/>
                      </a:lnTo>
                      <a:lnTo>
                        <a:pt x="342" y="432"/>
                      </a:lnTo>
                      <a:lnTo>
                        <a:pt x="336" y="444"/>
                      </a:lnTo>
                      <a:lnTo>
                        <a:pt x="330" y="450"/>
                      </a:lnTo>
                      <a:lnTo>
                        <a:pt x="324" y="456"/>
                      </a:lnTo>
                      <a:lnTo>
                        <a:pt x="318" y="468"/>
                      </a:lnTo>
                      <a:lnTo>
                        <a:pt x="312" y="474"/>
                      </a:lnTo>
                      <a:lnTo>
                        <a:pt x="306" y="480"/>
                      </a:lnTo>
                      <a:lnTo>
                        <a:pt x="300" y="492"/>
                      </a:lnTo>
                      <a:lnTo>
                        <a:pt x="294" y="498"/>
                      </a:lnTo>
                      <a:lnTo>
                        <a:pt x="288" y="504"/>
                      </a:lnTo>
                      <a:lnTo>
                        <a:pt x="282" y="516"/>
                      </a:lnTo>
                      <a:lnTo>
                        <a:pt x="270" y="522"/>
                      </a:lnTo>
                      <a:lnTo>
                        <a:pt x="264" y="528"/>
                      </a:lnTo>
                      <a:lnTo>
                        <a:pt x="258" y="534"/>
                      </a:lnTo>
                      <a:lnTo>
                        <a:pt x="252" y="540"/>
                      </a:lnTo>
                      <a:lnTo>
                        <a:pt x="240" y="552"/>
                      </a:lnTo>
                      <a:lnTo>
                        <a:pt x="234" y="558"/>
                      </a:lnTo>
                      <a:lnTo>
                        <a:pt x="228" y="564"/>
                      </a:lnTo>
                      <a:lnTo>
                        <a:pt x="222" y="570"/>
                      </a:lnTo>
                      <a:lnTo>
                        <a:pt x="210" y="576"/>
                      </a:lnTo>
                      <a:lnTo>
                        <a:pt x="204" y="582"/>
                      </a:lnTo>
                      <a:lnTo>
                        <a:pt x="198" y="588"/>
                      </a:lnTo>
                      <a:lnTo>
                        <a:pt x="186" y="594"/>
                      </a:lnTo>
                      <a:lnTo>
                        <a:pt x="180" y="600"/>
                      </a:lnTo>
                      <a:lnTo>
                        <a:pt x="168" y="606"/>
                      </a:lnTo>
                      <a:lnTo>
                        <a:pt x="162" y="612"/>
                      </a:lnTo>
                      <a:lnTo>
                        <a:pt x="150" y="618"/>
                      </a:lnTo>
                      <a:lnTo>
                        <a:pt x="0" y="366"/>
                      </a:lnTo>
                      <a:lnTo>
                        <a:pt x="6" y="360"/>
                      </a:lnTo>
                      <a:lnTo>
                        <a:pt x="12" y="360"/>
                      </a:lnTo>
                      <a:lnTo>
                        <a:pt x="12" y="354"/>
                      </a:lnTo>
                      <a:lnTo>
                        <a:pt x="18" y="354"/>
                      </a:lnTo>
                      <a:lnTo>
                        <a:pt x="24" y="348"/>
                      </a:lnTo>
                      <a:lnTo>
                        <a:pt x="30" y="342"/>
                      </a:lnTo>
                      <a:lnTo>
                        <a:pt x="36" y="342"/>
                      </a:lnTo>
                      <a:lnTo>
                        <a:pt x="36" y="336"/>
                      </a:lnTo>
                      <a:lnTo>
                        <a:pt x="42" y="336"/>
                      </a:lnTo>
                      <a:lnTo>
                        <a:pt x="48" y="330"/>
                      </a:lnTo>
                      <a:lnTo>
                        <a:pt x="54" y="324"/>
                      </a:lnTo>
                      <a:lnTo>
                        <a:pt x="60" y="318"/>
                      </a:lnTo>
                      <a:lnTo>
                        <a:pt x="66" y="312"/>
                      </a:lnTo>
                      <a:lnTo>
                        <a:pt x="72" y="306"/>
                      </a:lnTo>
                      <a:lnTo>
                        <a:pt x="72" y="300"/>
                      </a:lnTo>
                      <a:lnTo>
                        <a:pt x="78" y="300"/>
                      </a:lnTo>
                      <a:lnTo>
                        <a:pt x="78" y="294"/>
                      </a:lnTo>
                      <a:lnTo>
                        <a:pt x="84" y="288"/>
                      </a:lnTo>
                      <a:lnTo>
                        <a:pt x="90" y="282"/>
                      </a:lnTo>
                      <a:lnTo>
                        <a:pt x="90" y="276"/>
                      </a:lnTo>
                      <a:lnTo>
                        <a:pt x="96" y="270"/>
                      </a:lnTo>
                      <a:lnTo>
                        <a:pt x="102" y="264"/>
                      </a:lnTo>
                      <a:lnTo>
                        <a:pt x="102" y="258"/>
                      </a:lnTo>
                      <a:lnTo>
                        <a:pt x="108" y="258"/>
                      </a:lnTo>
                      <a:lnTo>
                        <a:pt x="108" y="252"/>
                      </a:lnTo>
                      <a:lnTo>
                        <a:pt x="108" y="246"/>
                      </a:lnTo>
                      <a:lnTo>
                        <a:pt x="114" y="240"/>
                      </a:lnTo>
                      <a:lnTo>
                        <a:pt x="114" y="234"/>
                      </a:lnTo>
                      <a:lnTo>
                        <a:pt x="120" y="234"/>
                      </a:lnTo>
                      <a:lnTo>
                        <a:pt x="120" y="228"/>
                      </a:lnTo>
                      <a:lnTo>
                        <a:pt x="120" y="222"/>
                      </a:lnTo>
                      <a:lnTo>
                        <a:pt x="126" y="216"/>
                      </a:lnTo>
                      <a:lnTo>
                        <a:pt x="126" y="210"/>
                      </a:lnTo>
                      <a:lnTo>
                        <a:pt x="126" y="204"/>
                      </a:lnTo>
                      <a:lnTo>
                        <a:pt x="132" y="198"/>
                      </a:lnTo>
                      <a:lnTo>
                        <a:pt x="132" y="192"/>
                      </a:lnTo>
                      <a:lnTo>
                        <a:pt x="132" y="186"/>
                      </a:lnTo>
                      <a:lnTo>
                        <a:pt x="138" y="180"/>
                      </a:lnTo>
                      <a:lnTo>
                        <a:pt x="138" y="174"/>
                      </a:lnTo>
                      <a:lnTo>
                        <a:pt x="138" y="168"/>
                      </a:lnTo>
                      <a:lnTo>
                        <a:pt x="138" y="162"/>
                      </a:lnTo>
                      <a:lnTo>
                        <a:pt x="138" y="156"/>
                      </a:lnTo>
                      <a:lnTo>
                        <a:pt x="138" y="150"/>
                      </a:lnTo>
                      <a:lnTo>
                        <a:pt x="138" y="144"/>
                      </a:lnTo>
                      <a:lnTo>
                        <a:pt x="144" y="138"/>
                      </a:lnTo>
                      <a:lnTo>
                        <a:pt x="144" y="132"/>
                      </a:lnTo>
                      <a:lnTo>
                        <a:pt x="144" y="126"/>
                      </a:lnTo>
                      <a:lnTo>
                        <a:pt x="144" y="120"/>
                      </a:lnTo>
                      <a:lnTo>
                        <a:pt x="144" y="114"/>
                      </a:lnTo>
                      <a:lnTo>
                        <a:pt x="144" y="108"/>
                      </a:lnTo>
                      <a:lnTo>
                        <a:pt x="144" y="102"/>
                      </a:lnTo>
                      <a:lnTo>
                        <a:pt x="144" y="96"/>
                      </a:lnTo>
                      <a:lnTo>
                        <a:pt x="144" y="90"/>
                      </a:lnTo>
                      <a:lnTo>
                        <a:pt x="144" y="84"/>
                      </a:lnTo>
                      <a:lnTo>
                        <a:pt x="138" y="84"/>
                      </a:lnTo>
                      <a:lnTo>
                        <a:pt x="138" y="78"/>
                      </a:lnTo>
                      <a:lnTo>
                        <a:pt x="138" y="72"/>
                      </a:lnTo>
                      <a:lnTo>
                        <a:pt x="138" y="66"/>
                      </a:lnTo>
                      <a:lnTo>
                        <a:pt x="138" y="60"/>
                      </a:lnTo>
                      <a:lnTo>
                        <a:pt x="138" y="54"/>
                      </a:lnTo>
                      <a:lnTo>
                        <a:pt x="426" y="0"/>
                      </a:lnTo>
                      <a:close/>
                    </a:path>
                  </a:pathLst>
                </a:custGeom>
                <a:solidFill>
                  <a:srgbClr val="FF00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0" name="Freeform 25"/>
                <p:cNvSpPr>
                  <a:spLocks noChangeAspect="1"/>
                </p:cNvSpPr>
                <p:nvPr/>
              </p:nvSpPr>
              <p:spPr bwMode="auto">
                <a:xfrm>
                  <a:off x="204" y="763"/>
                  <a:ext cx="662" cy="873"/>
                </a:xfrm>
                <a:custGeom>
                  <a:avLst/>
                  <a:gdLst>
                    <a:gd name="T0" fmla="*/ 350 w 882"/>
                    <a:gd name="T1" fmla="*/ 469 h 1164"/>
                    <a:gd name="T2" fmla="*/ 322 w 882"/>
                    <a:gd name="T3" fmla="*/ 479 h 1164"/>
                    <a:gd name="T4" fmla="*/ 294 w 882"/>
                    <a:gd name="T5" fmla="*/ 486 h 1164"/>
                    <a:gd name="T6" fmla="*/ 263 w 882"/>
                    <a:gd name="T7" fmla="*/ 491 h 1164"/>
                    <a:gd name="T8" fmla="*/ 233 w 882"/>
                    <a:gd name="T9" fmla="*/ 491 h 1164"/>
                    <a:gd name="T10" fmla="*/ 203 w 882"/>
                    <a:gd name="T11" fmla="*/ 486 h 1164"/>
                    <a:gd name="T12" fmla="*/ 175 w 882"/>
                    <a:gd name="T13" fmla="*/ 479 h 1164"/>
                    <a:gd name="T14" fmla="*/ 147 w 882"/>
                    <a:gd name="T15" fmla="*/ 469 h 1164"/>
                    <a:gd name="T16" fmla="*/ 119 w 882"/>
                    <a:gd name="T17" fmla="*/ 456 h 1164"/>
                    <a:gd name="T18" fmla="*/ 94 w 882"/>
                    <a:gd name="T19" fmla="*/ 438 h 1164"/>
                    <a:gd name="T20" fmla="*/ 71 w 882"/>
                    <a:gd name="T21" fmla="*/ 418 h 1164"/>
                    <a:gd name="T22" fmla="*/ 51 w 882"/>
                    <a:gd name="T23" fmla="*/ 395 h 1164"/>
                    <a:gd name="T24" fmla="*/ 35 w 882"/>
                    <a:gd name="T25" fmla="*/ 370 h 1164"/>
                    <a:gd name="T26" fmla="*/ 20 w 882"/>
                    <a:gd name="T27" fmla="*/ 344 h 1164"/>
                    <a:gd name="T28" fmla="*/ 11 w 882"/>
                    <a:gd name="T29" fmla="*/ 314 h 1164"/>
                    <a:gd name="T30" fmla="*/ 3 w 882"/>
                    <a:gd name="T31" fmla="*/ 287 h 1164"/>
                    <a:gd name="T32" fmla="*/ 0 w 882"/>
                    <a:gd name="T33" fmla="*/ 256 h 1164"/>
                    <a:gd name="T34" fmla="*/ 0 w 882"/>
                    <a:gd name="T35" fmla="*/ 226 h 1164"/>
                    <a:gd name="T36" fmla="*/ 5 w 882"/>
                    <a:gd name="T37" fmla="*/ 195 h 1164"/>
                    <a:gd name="T38" fmla="*/ 13 w 882"/>
                    <a:gd name="T39" fmla="*/ 165 h 1164"/>
                    <a:gd name="T40" fmla="*/ 23 w 882"/>
                    <a:gd name="T41" fmla="*/ 137 h 1164"/>
                    <a:gd name="T42" fmla="*/ 38 w 882"/>
                    <a:gd name="T43" fmla="*/ 112 h 1164"/>
                    <a:gd name="T44" fmla="*/ 53 w 882"/>
                    <a:gd name="T45" fmla="*/ 86 h 1164"/>
                    <a:gd name="T46" fmla="*/ 76 w 882"/>
                    <a:gd name="T47" fmla="*/ 64 h 1164"/>
                    <a:gd name="T48" fmla="*/ 99 w 882"/>
                    <a:gd name="T49" fmla="*/ 44 h 1164"/>
                    <a:gd name="T50" fmla="*/ 122 w 882"/>
                    <a:gd name="T51" fmla="*/ 29 h 1164"/>
                    <a:gd name="T52" fmla="*/ 150 w 882"/>
                    <a:gd name="T53" fmla="*/ 15 h 1164"/>
                    <a:gd name="T54" fmla="*/ 177 w 882"/>
                    <a:gd name="T55" fmla="*/ 5 h 1164"/>
                    <a:gd name="T56" fmla="*/ 218 w 882"/>
                    <a:gd name="T57" fmla="*/ 122 h 1164"/>
                    <a:gd name="T58" fmla="*/ 203 w 882"/>
                    <a:gd name="T59" fmla="*/ 127 h 1164"/>
                    <a:gd name="T60" fmla="*/ 188 w 882"/>
                    <a:gd name="T61" fmla="*/ 132 h 1164"/>
                    <a:gd name="T62" fmla="*/ 175 w 882"/>
                    <a:gd name="T63" fmla="*/ 142 h 1164"/>
                    <a:gd name="T64" fmla="*/ 165 w 882"/>
                    <a:gd name="T65" fmla="*/ 150 h 1164"/>
                    <a:gd name="T66" fmla="*/ 155 w 882"/>
                    <a:gd name="T67" fmla="*/ 162 h 1164"/>
                    <a:gd name="T68" fmla="*/ 145 w 882"/>
                    <a:gd name="T69" fmla="*/ 173 h 1164"/>
                    <a:gd name="T70" fmla="*/ 137 w 882"/>
                    <a:gd name="T71" fmla="*/ 188 h 1164"/>
                    <a:gd name="T72" fmla="*/ 132 w 882"/>
                    <a:gd name="T73" fmla="*/ 200 h 1164"/>
                    <a:gd name="T74" fmla="*/ 127 w 882"/>
                    <a:gd name="T75" fmla="*/ 215 h 1164"/>
                    <a:gd name="T76" fmla="*/ 125 w 882"/>
                    <a:gd name="T77" fmla="*/ 231 h 1164"/>
                    <a:gd name="T78" fmla="*/ 125 w 882"/>
                    <a:gd name="T79" fmla="*/ 246 h 1164"/>
                    <a:gd name="T80" fmla="*/ 125 w 882"/>
                    <a:gd name="T81" fmla="*/ 261 h 1164"/>
                    <a:gd name="T82" fmla="*/ 127 w 882"/>
                    <a:gd name="T83" fmla="*/ 274 h 1164"/>
                    <a:gd name="T84" fmla="*/ 132 w 882"/>
                    <a:gd name="T85" fmla="*/ 289 h 1164"/>
                    <a:gd name="T86" fmla="*/ 140 w 882"/>
                    <a:gd name="T87" fmla="*/ 304 h 1164"/>
                    <a:gd name="T88" fmla="*/ 147 w 882"/>
                    <a:gd name="T89" fmla="*/ 317 h 1164"/>
                    <a:gd name="T90" fmla="*/ 157 w 882"/>
                    <a:gd name="T91" fmla="*/ 327 h 1164"/>
                    <a:gd name="T92" fmla="*/ 167 w 882"/>
                    <a:gd name="T93" fmla="*/ 337 h 1164"/>
                    <a:gd name="T94" fmla="*/ 180 w 882"/>
                    <a:gd name="T95" fmla="*/ 347 h 1164"/>
                    <a:gd name="T96" fmla="*/ 193 w 882"/>
                    <a:gd name="T97" fmla="*/ 355 h 1164"/>
                    <a:gd name="T98" fmla="*/ 206 w 882"/>
                    <a:gd name="T99" fmla="*/ 359 h 1164"/>
                    <a:gd name="T100" fmla="*/ 221 w 882"/>
                    <a:gd name="T101" fmla="*/ 365 h 1164"/>
                    <a:gd name="T102" fmla="*/ 236 w 882"/>
                    <a:gd name="T103" fmla="*/ 368 h 1164"/>
                    <a:gd name="T104" fmla="*/ 251 w 882"/>
                    <a:gd name="T105" fmla="*/ 368 h 1164"/>
                    <a:gd name="T106" fmla="*/ 266 w 882"/>
                    <a:gd name="T107" fmla="*/ 365 h 1164"/>
                    <a:gd name="T108" fmla="*/ 281 w 882"/>
                    <a:gd name="T109" fmla="*/ 362 h 1164"/>
                    <a:gd name="T110" fmla="*/ 294 w 882"/>
                    <a:gd name="T111" fmla="*/ 357 h 1164"/>
                    <a:gd name="T112" fmla="*/ 309 w 882"/>
                    <a:gd name="T113" fmla="*/ 350 h 1164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60000 65536"/>
                    <a:gd name="T163" fmla="*/ 0 60000 65536"/>
                    <a:gd name="T164" fmla="*/ 0 60000 65536"/>
                    <a:gd name="T165" fmla="*/ 0 60000 65536"/>
                    <a:gd name="T166" fmla="*/ 0 60000 65536"/>
                    <a:gd name="T167" fmla="*/ 0 60000 65536"/>
                    <a:gd name="T168" fmla="*/ 0 60000 65536"/>
                    <a:gd name="T169" fmla="*/ 0 60000 65536"/>
                    <a:gd name="T170" fmla="*/ 0 60000 65536"/>
                  </a:gdLst>
                  <a:ahLst/>
                  <a:cxnLst>
                    <a:cxn ang="T114">
                      <a:pos x="T0" y="T1"/>
                    </a:cxn>
                    <a:cxn ang="T115">
                      <a:pos x="T2" y="T3"/>
                    </a:cxn>
                    <a:cxn ang="T116">
                      <a:pos x="T4" y="T5"/>
                    </a:cxn>
                    <a:cxn ang="T117">
                      <a:pos x="T6" y="T7"/>
                    </a:cxn>
                    <a:cxn ang="T118">
                      <a:pos x="T8" y="T9"/>
                    </a:cxn>
                    <a:cxn ang="T119">
                      <a:pos x="T10" y="T11"/>
                    </a:cxn>
                    <a:cxn ang="T120">
                      <a:pos x="T12" y="T13"/>
                    </a:cxn>
                    <a:cxn ang="T121">
                      <a:pos x="T14" y="T15"/>
                    </a:cxn>
                    <a:cxn ang="T122">
                      <a:pos x="T16" y="T17"/>
                    </a:cxn>
                    <a:cxn ang="T123">
                      <a:pos x="T18" y="T19"/>
                    </a:cxn>
                    <a:cxn ang="T124">
                      <a:pos x="T20" y="T21"/>
                    </a:cxn>
                    <a:cxn ang="T125">
                      <a:pos x="T22" y="T23"/>
                    </a:cxn>
                    <a:cxn ang="T126">
                      <a:pos x="T24" y="T25"/>
                    </a:cxn>
                    <a:cxn ang="T127">
                      <a:pos x="T26" y="T27"/>
                    </a:cxn>
                    <a:cxn ang="T128">
                      <a:pos x="T28" y="T29"/>
                    </a:cxn>
                    <a:cxn ang="T129">
                      <a:pos x="T30" y="T31"/>
                    </a:cxn>
                    <a:cxn ang="T130">
                      <a:pos x="T32" y="T33"/>
                    </a:cxn>
                    <a:cxn ang="T131">
                      <a:pos x="T34" y="T35"/>
                    </a:cxn>
                    <a:cxn ang="T132">
                      <a:pos x="T36" y="T37"/>
                    </a:cxn>
                    <a:cxn ang="T133">
                      <a:pos x="T38" y="T39"/>
                    </a:cxn>
                    <a:cxn ang="T134">
                      <a:pos x="T40" y="T41"/>
                    </a:cxn>
                    <a:cxn ang="T135">
                      <a:pos x="T42" y="T43"/>
                    </a:cxn>
                    <a:cxn ang="T136">
                      <a:pos x="T44" y="T45"/>
                    </a:cxn>
                    <a:cxn ang="T137">
                      <a:pos x="T46" y="T47"/>
                    </a:cxn>
                    <a:cxn ang="T138">
                      <a:pos x="T48" y="T49"/>
                    </a:cxn>
                    <a:cxn ang="T139">
                      <a:pos x="T50" y="T51"/>
                    </a:cxn>
                    <a:cxn ang="T140">
                      <a:pos x="T52" y="T53"/>
                    </a:cxn>
                    <a:cxn ang="T141">
                      <a:pos x="T54" y="T55"/>
                    </a:cxn>
                    <a:cxn ang="T142">
                      <a:pos x="T56" y="T57"/>
                    </a:cxn>
                    <a:cxn ang="T143">
                      <a:pos x="T58" y="T59"/>
                    </a:cxn>
                    <a:cxn ang="T144">
                      <a:pos x="T60" y="T61"/>
                    </a:cxn>
                    <a:cxn ang="T145">
                      <a:pos x="T62" y="T63"/>
                    </a:cxn>
                    <a:cxn ang="T146">
                      <a:pos x="T64" y="T65"/>
                    </a:cxn>
                    <a:cxn ang="T147">
                      <a:pos x="T66" y="T67"/>
                    </a:cxn>
                    <a:cxn ang="T148">
                      <a:pos x="T68" y="T69"/>
                    </a:cxn>
                    <a:cxn ang="T149">
                      <a:pos x="T70" y="T71"/>
                    </a:cxn>
                    <a:cxn ang="T150">
                      <a:pos x="T72" y="T73"/>
                    </a:cxn>
                    <a:cxn ang="T151">
                      <a:pos x="T74" y="T75"/>
                    </a:cxn>
                    <a:cxn ang="T152">
                      <a:pos x="T76" y="T77"/>
                    </a:cxn>
                    <a:cxn ang="T153">
                      <a:pos x="T78" y="T79"/>
                    </a:cxn>
                    <a:cxn ang="T154">
                      <a:pos x="T80" y="T81"/>
                    </a:cxn>
                    <a:cxn ang="T155">
                      <a:pos x="T82" y="T83"/>
                    </a:cxn>
                    <a:cxn ang="T156">
                      <a:pos x="T84" y="T85"/>
                    </a:cxn>
                    <a:cxn ang="T157">
                      <a:pos x="T86" y="T87"/>
                    </a:cxn>
                    <a:cxn ang="T158">
                      <a:pos x="T88" y="T89"/>
                    </a:cxn>
                    <a:cxn ang="T159">
                      <a:pos x="T90" y="T91"/>
                    </a:cxn>
                    <a:cxn ang="T160">
                      <a:pos x="T92" y="T93"/>
                    </a:cxn>
                    <a:cxn ang="T161">
                      <a:pos x="T94" y="T95"/>
                    </a:cxn>
                    <a:cxn ang="T162">
                      <a:pos x="T96" y="T97"/>
                    </a:cxn>
                    <a:cxn ang="T163">
                      <a:pos x="T98" y="T99"/>
                    </a:cxn>
                    <a:cxn ang="T164">
                      <a:pos x="T100" y="T101"/>
                    </a:cxn>
                    <a:cxn ang="T165">
                      <a:pos x="T102" y="T103"/>
                    </a:cxn>
                    <a:cxn ang="T166">
                      <a:pos x="T104" y="T105"/>
                    </a:cxn>
                    <a:cxn ang="T167">
                      <a:pos x="T106" y="T107"/>
                    </a:cxn>
                    <a:cxn ang="T168">
                      <a:pos x="T108" y="T109"/>
                    </a:cxn>
                    <a:cxn ang="T169">
                      <a:pos x="T110" y="T111"/>
                    </a:cxn>
                    <a:cxn ang="T170">
                      <a:pos x="T112" y="T113"/>
                    </a:cxn>
                  </a:cxnLst>
                  <a:rect l="0" t="0" r="r" b="b"/>
                  <a:pathLst>
                    <a:path w="882" h="1164">
                      <a:moveTo>
                        <a:pt x="882" y="1080"/>
                      </a:moveTo>
                      <a:lnTo>
                        <a:pt x="876" y="1086"/>
                      </a:lnTo>
                      <a:lnTo>
                        <a:pt x="870" y="1086"/>
                      </a:lnTo>
                      <a:lnTo>
                        <a:pt x="858" y="1092"/>
                      </a:lnTo>
                      <a:lnTo>
                        <a:pt x="852" y="1098"/>
                      </a:lnTo>
                      <a:lnTo>
                        <a:pt x="840" y="1104"/>
                      </a:lnTo>
                      <a:lnTo>
                        <a:pt x="828" y="1110"/>
                      </a:lnTo>
                      <a:lnTo>
                        <a:pt x="822" y="1110"/>
                      </a:lnTo>
                      <a:lnTo>
                        <a:pt x="810" y="1116"/>
                      </a:lnTo>
                      <a:lnTo>
                        <a:pt x="804" y="1122"/>
                      </a:lnTo>
                      <a:lnTo>
                        <a:pt x="792" y="1122"/>
                      </a:lnTo>
                      <a:lnTo>
                        <a:pt x="786" y="1128"/>
                      </a:lnTo>
                      <a:lnTo>
                        <a:pt x="774" y="1128"/>
                      </a:lnTo>
                      <a:lnTo>
                        <a:pt x="762" y="1134"/>
                      </a:lnTo>
                      <a:lnTo>
                        <a:pt x="756" y="1134"/>
                      </a:lnTo>
                      <a:lnTo>
                        <a:pt x="744" y="1140"/>
                      </a:lnTo>
                      <a:lnTo>
                        <a:pt x="732" y="1140"/>
                      </a:lnTo>
                      <a:lnTo>
                        <a:pt x="726" y="1146"/>
                      </a:lnTo>
                      <a:lnTo>
                        <a:pt x="714" y="1146"/>
                      </a:lnTo>
                      <a:lnTo>
                        <a:pt x="708" y="1152"/>
                      </a:lnTo>
                      <a:lnTo>
                        <a:pt x="696" y="1152"/>
                      </a:lnTo>
                      <a:lnTo>
                        <a:pt x="684" y="1152"/>
                      </a:lnTo>
                      <a:lnTo>
                        <a:pt x="678" y="1158"/>
                      </a:lnTo>
                      <a:lnTo>
                        <a:pt x="666" y="1158"/>
                      </a:lnTo>
                      <a:lnTo>
                        <a:pt x="654" y="1158"/>
                      </a:lnTo>
                      <a:lnTo>
                        <a:pt x="642" y="1158"/>
                      </a:lnTo>
                      <a:lnTo>
                        <a:pt x="636" y="1158"/>
                      </a:lnTo>
                      <a:lnTo>
                        <a:pt x="624" y="1164"/>
                      </a:lnTo>
                      <a:lnTo>
                        <a:pt x="612" y="1164"/>
                      </a:lnTo>
                      <a:lnTo>
                        <a:pt x="606" y="1164"/>
                      </a:lnTo>
                      <a:lnTo>
                        <a:pt x="594" y="1164"/>
                      </a:lnTo>
                      <a:lnTo>
                        <a:pt x="582" y="1164"/>
                      </a:lnTo>
                      <a:lnTo>
                        <a:pt x="576" y="1164"/>
                      </a:lnTo>
                      <a:lnTo>
                        <a:pt x="564" y="1164"/>
                      </a:lnTo>
                      <a:lnTo>
                        <a:pt x="552" y="1164"/>
                      </a:lnTo>
                      <a:lnTo>
                        <a:pt x="540" y="1164"/>
                      </a:lnTo>
                      <a:lnTo>
                        <a:pt x="534" y="1158"/>
                      </a:lnTo>
                      <a:lnTo>
                        <a:pt x="522" y="1158"/>
                      </a:lnTo>
                      <a:lnTo>
                        <a:pt x="510" y="1158"/>
                      </a:lnTo>
                      <a:lnTo>
                        <a:pt x="504" y="1158"/>
                      </a:lnTo>
                      <a:lnTo>
                        <a:pt x="492" y="1158"/>
                      </a:lnTo>
                      <a:lnTo>
                        <a:pt x="480" y="1152"/>
                      </a:lnTo>
                      <a:lnTo>
                        <a:pt x="474" y="1152"/>
                      </a:lnTo>
                      <a:lnTo>
                        <a:pt x="462" y="1152"/>
                      </a:lnTo>
                      <a:lnTo>
                        <a:pt x="450" y="1146"/>
                      </a:lnTo>
                      <a:lnTo>
                        <a:pt x="444" y="1146"/>
                      </a:lnTo>
                      <a:lnTo>
                        <a:pt x="432" y="1140"/>
                      </a:lnTo>
                      <a:lnTo>
                        <a:pt x="420" y="1140"/>
                      </a:lnTo>
                      <a:lnTo>
                        <a:pt x="414" y="1134"/>
                      </a:lnTo>
                      <a:lnTo>
                        <a:pt x="402" y="1134"/>
                      </a:lnTo>
                      <a:lnTo>
                        <a:pt x="396" y="1128"/>
                      </a:lnTo>
                      <a:lnTo>
                        <a:pt x="384" y="1128"/>
                      </a:lnTo>
                      <a:lnTo>
                        <a:pt x="372" y="1122"/>
                      </a:lnTo>
                      <a:lnTo>
                        <a:pt x="366" y="1122"/>
                      </a:lnTo>
                      <a:lnTo>
                        <a:pt x="354" y="1116"/>
                      </a:lnTo>
                      <a:lnTo>
                        <a:pt x="348" y="1110"/>
                      </a:lnTo>
                      <a:lnTo>
                        <a:pt x="336" y="1110"/>
                      </a:lnTo>
                      <a:lnTo>
                        <a:pt x="330" y="1104"/>
                      </a:lnTo>
                      <a:lnTo>
                        <a:pt x="318" y="1098"/>
                      </a:lnTo>
                      <a:lnTo>
                        <a:pt x="306" y="1092"/>
                      </a:lnTo>
                      <a:lnTo>
                        <a:pt x="300" y="1086"/>
                      </a:lnTo>
                      <a:lnTo>
                        <a:pt x="288" y="1086"/>
                      </a:lnTo>
                      <a:lnTo>
                        <a:pt x="282" y="1080"/>
                      </a:lnTo>
                      <a:lnTo>
                        <a:pt x="276" y="1074"/>
                      </a:lnTo>
                      <a:lnTo>
                        <a:pt x="264" y="1068"/>
                      </a:lnTo>
                      <a:lnTo>
                        <a:pt x="258" y="1062"/>
                      </a:lnTo>
                      <a:lnTo>
                        <a:pt x="246" y="1056"/>
                      </a:lnTo>
                      <a:lnTo>
                        <a:pt x="240" y="1050"/>
                      </a:lnTo>
                      <a:lnTo>
                        <a:pt x="234" y="1044"/>
                      </a:lnTo>
                      <a:lnTo>
                        <a:pt x="222" y="1038"/>
                      </a:lnTo>
                      <a:lnTo>
                        <a:pt x="216" y="1032"/>
                      </a:lnTo>
                      <a:lnTo>
                        <a:pt x="210" y="1026"/>
                      </a:lnTo>
                      <a:lnTo>
                        <a:pt x="198" y="1020"/>
                      </a:lnTo>
                      <a:lnTo>
                        <a:pt x="192" y="1014"/>
                      </a:lnTo>
                      <a:lnTo>
                        <a:pt x="186" y="1002"/>
                      </a:lnTo>
                      <a:lnTo>
                        <a:pt x="180" y="996"/>
                      </a:lnTo>
                      <a:lnTo>
                        <a:pt x="168" y="990"/>
                      </a:lnTo>
                      <a:lnTo>
                        <a:pt x="162" y="984"/>
                      </a:lnTo>
                      <a:lnTo>
                        <a:pt x="156" y="978"/>
                      </a:lnTo>
                      <a:lnTo>
                        <a:pt x="150" y="966"/>
                      </a:lnTo>
                      <a:lnTo>
                        <a:pt x="144" y="960"/>
                      </a:lnTo>
                      <a:lnTo>
                        <a:pt x="138" y="954"/>
                      </a:lnTo>
                      <a:lnTo>
                        <a:pt x="126" y="942"/>
                      </a:lnTo>
                      <a:lnTo>
                        <a:pt x="120" y="936"/>
                      </a:lnTo>
                      <a:lnTo>
                        <a:pt x="114" y="930"/>
                      </a:lnTo>
                      <a:lnTo>
                        <a:pt x="108" y="918"/>
                      </a:lnTo>
                      <a:lnTo>
                        <a:pt x="102" y="912"/>
                      </a:lnTo>
                      <a:lnTo>
                        <a:pt x="96" y="906"/>
                      </a:lnTo>
                      <a:lnTo>
                        <a:pt x="90" y="894"/>
                      </a:lnTo>
                      <a:lnTo>
                        <a:pt x="90" y="888"/>
                      </a:lnTo>
                      <a:lnTo>
                        <a:pt x="84" y="876"/>
                      </a:lnTo>
                      <a:lnTo>
                        <a:pt x="78" y="870"/>
                      </a:lnTo>
                      <a:lnTo>
                        <a:pt x="72" y="858"/>
                      </a:lnTo>
                      <a:lnTo>
                        <a:pt x="66" y="852"/>
                      </a:lnTo>
                      <a:lnTo>
                        <a:pt x="60" y="840"/>
                      </a:lnTo>
                      <a:lnTo>
                        <a:pt x="60" y="834"/>
                      </a:lnTo>
                      <a:lnTo>
                        <a:pt x="54" y="822"/>
                      </a:lnTo>
                      <a:lnTo>
                        <a:pt x="48" y="816"/>
                      </a:lnTo>
                      <a:lnTo>
                        <a:pt x="48" y="804"/>
                      </a:lnTo>
                      <a:lnTo>
                        <a:pt x="42" y="792"/>
                      </a:lnTo>
                      <a:lnTo>
                        <a:pt x="36" y="786"/>
                      </a:lnTo>
                      <a:lnTo>
                        <a:pt x="36" y="774"/>
                      </a:lnTo>
                      <a:lnTo>
                        <a:pt x="30" y="768"/>
                      </a:lnTo>
                      <a:lnTo>
                        <a:pt x="30" y="756"/>
                      </a:lnTo>
                      <a:lnTo>
                        <a:pt x="24" y="744"/>
                      </a:lnTo>
                      <a:lnTo>
                        <a:pt x="24" y="738"/>
                      </a:lnTo>
                      <a:lnTo>
                        <a:pt x="18" y="726"/>
                      </a:lnTo>
                      <a:lnTo>
                        <a:pt x="18" y="714"/>
                      </a:lnTo>
                      <a:lnTo>
                        <a:pt x="12" y="708"/>
                      </a:lnTo>
                      <a:lnTo>
                        <a:pt x="12" y="696"/>
                      </a:lnTo>
                      <a:lnTo>
                        <a:pt x="12" y="684"/>
                      </a:lnTo>
                      <a:lnTo>
                        <a:pt x="6" y="678"/>
                      </a:lnTo>
                      <a:lnTo>
                        <a:pt x="6" y="666"/>
                      </a:lnTo>
                      <a:lnTo>
                        <a:pt x="6" y="654"/>
                      </a:lnTo>
                      <a:lnTo>
                        <a:pt x="0" y="648"/>
                      </a:lnTo>
                      <a:lnTo>
                        <a:pt x="0" y="636"/>
                      </a:lnTo>
                      <a:lnTo>
                        <a:pt x="0" y="624"/>
                      </a:lnTo>
                      <a:lnTo>
                        <a:pt x="0" y="618"/>
                      </a:lnTo>
                      <a:lnTo>
                        <a:pt x="0" y="606"/>
                      </a:lnTo>
                      <a:lnTo>
                        <a:pt x="0" y="594"/>
                      </a:lnTo>
                      <a:lnTo>
                        <a:pt x="0" y="582"/>
                      </a:lnTo>
                      <a:lnTo>
                        <a:pt x="0" y="576"/>
                      </a:lnTo>
                      <a:lnTo>
                        <a:pt x="0" y="564"/>
                      </a:lnTo>
                      <a:lnTo>
                        <a:pt x="0" y="552"/>
                      </a:lnTo>
                      <a:lnTo>
                        <a:pt x="0" y="546"/>
                      </a:lnTo>
                      <a:lnTo>
                        <a:pt x="0" y="534"/>
                      </a:lnTo>
                      <a:lnTo>
                        <a:pt x="0" y="522"/>
                      </a:lnTo>
                      <a:lnTo>
                        <a:pt x="0" y="516"/>
                      </a:lnTo>
                      <a:lnTo>
                        <a:pt x="0" y="504"/>
                      </a:lnTo>
                      <a:lnTo>
                        <a:pt x="6" y="492"/>
                      </a:lnTo>
                      <a:lnTo>
                        <a:pt x="6" y="480"/>
                      </a:lnTo>
                      <a:lnTo>
                        <a:pt x="6" y="474"/>
                      </a:lnTo>
                      <a:lnTo>
                        <a:pt x="12" y="462"/>
                      </a:lnTo>
                      <a:lnTo>
                        <a:pt x="12" y="450"/>
                      </a:lnTo>
                      <a:lnTo>
                        <a:pt x="12" y="444"/>
                      </a:lnTo>
                      <a:lnTo>
                        <a:pt x="18" y="432"/>
                      </a:lnTo>
                      <a:lnTo>
                        <a:pt x="18" y="420"/>
                      </a:lnTo>
                      <a:lnTo>
                        <a:pt x="24" y="414"/>
                      </a:lnTo>
                      <a:lnTo>
                        <a:pt x="24" y="402"/>
                      </a:lnTo>
                      <a:lnTo>
                        <a:pt x="30" y="390"/>
                      </a:lnTo>
                      <a:lnTo>
                        <a:pt x="30" y="384"/>
                      </a:lnTo>
                      <a:lnTo>
                        <a:pt x="36" y="372"/>
                      </a:lnTo>
                      <a:lnTo>
                        <a:pt x="36" y="366"/>
                      </a:lnTo>
                      <a:lnTo>
                        <a:pt x="42" y="354"/>
                      </a:lnTo>
                      <a:lnTo>
                        <a:pt x="48" y="342"/>
                      </a:lnTo>
                      <a:lnTo>
                        <a:pt x="48" y="336"/>
                      </a:lnTo>
                      <a:lnTo>
                        <a:pt x="54" y="324"/>
                      </a:lnTo>
                      <a:lnTo>
                        <a:pt x="60" y="318"/>
                      </a:lnTo>
                      <a:lnTo>
                        <a:pt x="60" y="306"/>
                      </a:lnTo>
                      <a:lnTo>
                        <a:pt x="66" y="300"/>
                      </a:lnTo>
                      <a:lnTo>
                        <a:pt x="72" y="288"/>
                      </a:lnTo>
                      <a:lnTo>
                        <a:pt x="78" y="282"/>
                      </a:lnTo>
                      <a:lnTo>
                        <a:pt x="84" y="270"/>
                      </a:lnTo>
                      <a:lnTo>
                        <a:pt x="90" y="264"/>
                      </a:lnTo>
                      <a:lnTo>
                        <a:pt x="90" y="252"/>
                      </a:lnTo>
                      <a:lnTo>
                        <a:pt x="96" y="246"/>
                      </a:lnTo>
                      <a:lnTo>
                        <a:pt x="102" y="240"/>
                      </a:lnTo>
                      <a:lnTo>
                        <a:pt x="108" y="228"/>
                      </a:lnTo>
                      <a:lnTo>
                        <a:pt x="114" y="222"/>
                      </a:lnTo>
                      <a:lnTo>
                        <a:pt x="120" y="210"/>
                      </a:lnTo>
                      <a:lnTo>
                        <a:pt x="126" y="204"/>
                      </a:lnTo>
                      <a:lnTo>
                        <a:pt x="138" y="198"/>
                      </a:lnTo>
                      <a:lnTo>
                        <a:pt x="144" y="186"/>
                      </a:lnTo>
                      <a:lnTo>
                        <a:pt x="150" y="180"/>
                      </a:lnTo>
                      <a:lnTo>
                        <a:pt x="156" y="174"/>
                      </a:lnTo>
                      <a:lnTo>
                        <a:pt x="162" y="168"/>
                      </a:lnTo>
                      <a:lnTo>
                        <a:pt x="168" y="156"/>
                      </a:lnTo>
                      <a:lnTo>
                        <a:pt x="180" y="150"/>
                      </a:lnTo>
                      <a:lnTo>
                        <a:pt x="186" y="144"/>
                      </a:lnTo>
                      <a:lnTo>
                        <a:pt x="192" y="138"/>
                      </a:lnTo>
                      <a:lnTo>
                        <a:pt x="198" y="132"/>
                      </a:lnTo>
                      <a:lnTo>
                        <a:pt x="210" y="126"/>
                      </a:lnTo>
                      <a:lnTo>
                        <a:pt x="216" y="120"/>
                      </a:lnTo>
                      <a:lnTo>
                        <a:pt x="222" y="114"/>
                      </a:lnTo>
                      <a:lnTo>
                        <a:pt x="234" y="102"/>
                      </a:lnTo>
                      <a:lnTo>
                        <a:pt x="240" y="96"/>
                      </a:lnTo>
                      <a:lnTo>
                        <a:pt x="246" y="90"/>
                      </a:lnTo>
                      <a:lnTo>
                        <a:pt x="258" y="90"/>
                      </a:lnTo>
                      <a:lnTo>
                        <a:pt x="264" y="84"/>
                      </a:lnTo>
                      <a:lnTo>
                        <a:pt x="276" y="78"/>
                      </a:lnTo>
                      <a:lnTo>
                        <a:pt x="282" y="72"/>
                      </a:lnTo>
                      <a:lnTo>
                        <a:pt x="288" y="66"/>
                      </a:lnTo>
                      <a:lnTo>
                        <a:pt x="300" y="60"/>
                      </a:lnTo>
                      <a:lnTo>
                        <a:pt x="306" y="54"/>
                      </a:lnTo>
                      <a:lnTo>
                        <a:pt x="318" y="48"/>
                      </a:lnTo>
                      <a:lnTo>
                        <a:pt x="330" y="48"/>
                      </a:lnTo>
                      <a:lnTo>
                        <a:pt x="336" y="42"/>
                      </a:lnTo>
                      <a:lnTo>
                        <a:pt x="348" y="36"/>
                      </a:lnTo>
                      <a:lnTo>
                        <a:pt x="354" y="36"/>
                      </a:lnTo>
                      <a:lnTo>
                        <a:pt x="366" y="30"/>
                      </a:lnTo>
                      <a:lnTo>
                        <a:pt x="372" y="24"/>
                      </a:lnTo>
                      <a:lnTo>
                        <a:pt x="384" y="24"/>
                      </a:lnTo>
                      <a:lnTo>
                        <a:pt x="396" y="18"/>
                      </a:lnTo>
                      <a:lnTo>
                        <a:pt x="402" y="18"/>
                      </a:lnTo>
                      <a:lnTo>
                        <a:pt x="414" y="12"/>
                      </a:lnTo>
                      <a:lnTo>
                        <a:pt x="420" y="12"/>
                      </a:lnTo>
                      <a:lnTo>
                        <a:pt x="432" y="6"/>
                      </a:lnTo>
                      <a:lnTo>
                        <a:pt x="444" y="6"/>
                      </a:lnTo>
                      <a:lnTo>
                        <a:pt x="450" y="0"/>
                      </a:lnTo>
                      <a:lnTo>
                        <a:pt x="462" y="0"/>
                      </a:lnTo>
                      <a:lnTo>
                        <a:pt x="522" y="288"/>
                      </a:lnTo>
                      <a:lnTo>
                        <a:pt x="516" y="288"/>
                      </a:lnTo>
                      <a:lnTo>
                        <a:pt x="510" y="288"/>
                      </a:lnTo>
                      <a:lnTo>
                        <a:pt x="504" y="294"/>
                      </a:lnTo>
                      <a:lnTo>
                        <a:pt x="498" y="294"/>
                      </a:lnTo>
                      <a:lnTo>
                        <a:pt x="492" y="294"/>
                      </a:lnTo>
                      <a:lnTo>
                        <a:pt x="486" y="294"/>
                      </a:lnTo>
                      <a:lnTo>
                        <a:pt x="486" y="300"/>
                      </a:lnTo>
                      <a:lnTo>
                        <a:pt x="480" y="300"/>
                      </a:lnTo>
                      <a:lnTo>
                        <a:pt x="474" y="300"/>
                      </a:lnTo>
                      <a:lnTo>
                        <a:pt x="468" y="306"/>
                      </a:lnTo>
                      <a:lnTo>
                        <a:pt x="462" y="306"/>
                      </a:lnTo>
                      <a:lnTo>
                        <a:pt x="456" y="312"/>
                      </a:lnTo>
                      <a:lnTo>
                        <a:pt x="450" y="312"/>
                      </a:lnTo>
                      <a:lnTo>
                        <a:pt x="444" y="312"/>
                      </a:lnTo>
                      <a:lnTo>
                        <a:pt x="444" y="318"/>
                      </a:lnTo>
                      <a:lnTo>
                        <a:pt x="438" y="318"/>
                      </a:lnTo>
                      <a:lnTo>
                        <a:pt x="432" y="324"/>
                      </a:lnTo>
                      <a:lnTo>
                        <a:pt x="426" y="330"/>
                      </a:lnTo>
                      <a:lnTo>
                        <a:pt x="420" y="330"/>
                      </a:lnTo>
                      <a:lnTo>
                        <a:pt x="414" y="336"/>
                      </a:lnTo>
                      <a:lnTo>
                        <a:pt x="408" y="342"/>
                      </a:lnTo>
                      <a:lnTo>
                        <a:pt x="402" y="342"/>
                      </a:lnTo>
                      <a:lnTo>
                        <a:pt x="402" y="348"/>
                      </a:lnTo>
                      <a:lnTo>
                        <a:pt x="396" y="348"/>
                      </a:lnTo>
                      <a:lnTo>
                        <a:pt x="390" y="354"/>
                      </a:lnTo>
                      <a:lnTo>
                        <a:pt x="384" y="360"/>
                      </a:lnTo>
                      <a:lnTo>
                        <a:pt x="384" y="366"/>
                      </a:lnTo>
                      <a:lnTo>
                        <a:pt x="378" y="366"/>
                      </a:lnTo>
                      <a:lnTo>
                        <a:pt x="372" y="372"/>
                      </a:lnTo>
                      <a:lnTo>
                        <a:pt x="366" y="378"/>
                      </a:lnTo>
                      <a:lnTo>
                        <a:pt x="366" y="384"/>
                      </a:lnTo>
                      <a:lnTo>
                        <a:pt x="360" y="384"/>
                      </a:lnTo>
                      <a:lnTo>
                        <a:pt x="360" y="390"/>
                      </a:lnTo>
                      <a:lnTo>
                        <a:pt x="354" y="396"/>
                      </a:lnTo>
                      <a:lnTo>
                        <a:pt x="348" y="402"/>
                      </a:lnTo>
                      <a:lnTo>
                        <a:pt x="348" y="408"/>
                      </a:lnTo>
                      <a:lnTo>
                        <a:pt x="342" y="408"/>
                      </a:lnTo>
                      <a:lnTo>
                        <a:pt x="342" y="414"/>
                      </a:lnTo>
                      <a:lnTo>
                        <a:pt x="336" y="420"/>
                      </a:lnTo>
                      <a:lnTo>
                        <a:pt x="336" y="426"/>
                      </a:lnTo>
                      <a:lnTo>
                        <a:pt x="330" y="426"/>
                      </a:lnTo>
                      <a:lnTo>
                        <a:pt x="330" y="432"/>
                      </a:lnTo>
                      <a:lnTo>
                        <a:pt x="324" y="438"/>
                      </a:lnTo>
                      <a:lnTo>
                        <a:pt x="324" y="444"/>
                      </a:lnTo>
                      <a:lnTo>
                        <a:pt x="318" y="450"/>
                      </a:lnTo>
                      <a:lnTo>
                        <a:pt x="318" y="456"/>
                      </a:lnTo>
                      <a:lnTo>
                        <a:pt x="318" y="462"/>
                      </a:lnTo>
                      <a:lnTo>
                        <a:pt x="312" y="462"/>
                      </a:lnTo>
                      <a:lnTo>
                        <a:pt x="312" y="468"/>
                      </a:lnTo>
                      <a:lnTo>
                        <a:pt x="312" y="474"/>
                      </a:lnTo>
                      <a:lnTo>
                        <a:pt x="306" y="480"/>
                      </a:lnTo>
                      <a:lnTo>
                        <a:pt x="306" y="486"/>
                      </a:lnTo>
                      <a:lnTo>
                        <a:pt x="306" y="492"/>
                      </a:lnTo>
                      <a:lnTo>
                        <a:pt x="300" y="498"/>
                      </a:lnTo>
                      <a:lnTo>
                        <a:pt x="300" y="504"/>
                      </a:lnTo>
                      <a:lnTo>
                        <a:pt x="300" y="510"/>
                      </a:lnTo>
                      <a:lnTo>
                        <a:pt x="300" y="516"/>
                      </a:lnTo>
                      <a:lnTo>
                        <a:pt x="294" y="522"/>
                      </a:lnTo>
                      <a:lnTo>
                        <a:pt x="294" y="528"/>
                      </a:lnTo>
                      <a:lnTo>
                        <a:pt x="294" y="534"/>
                      </a:lnTo>
                      <a:lnTo>
                        <a:pt x="294" y="540"/>
                      </a:lnTo>
                      <a:lnTo>
                        <a:pt x="294" y="546"/>
                      </a:lnTo>
                      <a:lnTo>
                        <a:pt x="294" y="552"/>
                      </a:lnTo>
                      <a:lnTo>
                        <a:pt x="294" y="558"/>
                      </a:lnTo>
                      <a:lnTo>
                        <a:pt x="294" y="564"/>
                      </a:lnTo>
                      <a:lnTo>
                        <a:pt x="294" y="570"/>
                      </a:lnTo>
                      <a:lnTo>
                        <a:pt x="294" y="576"/>
                      </a:lnTo>
                      <a:lnTo>
                        <a:pt x="294" y="582"/>
                      </a:lnTo>
                      <a:lnTo>
                        <a:pt x="294" y="588"/>
                      </a:lnTo>
                      <a:lnTo>
                        <a:pt x="294" y="594"/>
                      </a:lnTo>
                      <a:lnTo>
                        <a:pt x="294" y="600"/>
                      </a:lnTo>
                      <a:lnTo>
                        <a:pt x="294" y="606"/>
                      </a:lnTo>
                      <a:lnTo>
                        <a:pt x="294" y="612"/>
                      </a:lnTo>
                      <a:lnTo>
                        <a:pt x="294" y="618"/>
                      </a:lnTo>
                      <a:lnTo>
                        <a:pt x="294" y="624"/>
                      </a:lnTo>
                      <a:lnTo>
                        <a:pt x="300" y="630"/>
                      </a:lnTo>
                      <a:lnTo>
                        <a:pt x="300" y="636"/>
                      </a:lnTo>
                      <a:lnTo>
                        <a:pt x="300" y="642"/>
                      </a:lnTo>
                      <a:lnTo>
                        <a:pt x="300" y="648"/>
                      </a:lnTo>
                      <a:lnTo>
                        <a:pt x="306" y="654"/>
                      </a:lnTo>
                      <a:lnTo>
                        <a:pt x="306" y="660"/>
                      </a:lnTo>
                      <a:lnTo>
                        <a:pt x="306" y="666"/>
                      </a:lnTo>
                      <a:lnTo>
                        <a:pt x="306" y="672"/>
                      </a:lnTo>
                      <a:lnTo>
                        <a:pt x="312" y="678"/>
                      </a:lnTo>
                      <a:lnTo>
                        <a:pt x="312" y="684"/>
                      </a:lnTo>
                      <a:lnTo>
                        <a:pt x="318" y="690"/>
                      </a:lnTo>
                      <a:lnTo>
                        <a:pt x="318" y="696"/>
                      </a:lnTo>
                      <a:lnTo>
                        <a:pt x="324" y="702"/>
                      </a:lnTo>
                      <a:lnTo>
                        <a:pt x="324" y="708"/>
                      </a:lnTo>
                      <a:lnTo>
                        <a:pt x="324" y="714"/>
                      </a:lnTo>
                      <a:lnTo>
                        <a:pt x="330" y="720"/>
                      </a:lnTo>
                      <a:lnTo>
                        <a:pt x="336" y="726"/>
                      </a:lnTo>
                      <a:lnTo>
                        <a:pt x="336" y="732"/>
                      </a:lnTo>
                      <a:lnTo>
                        <a:pt x="342" y="732"/>
                      </a:lnTo>
                      <a:lnTo>
                        <a:pt x="342" y="738"/>
                      </a:lnTo>
                      <a:lnTo>
                        <a:pt x="348" y="744"/>
                      </a:lnTo>
                      <a:lnTo>
                        <a:pt x="348" y="750"/>
                      </a:lnTo>
                      <a:lnTo>
                        <a:pt x="354" y="750"/>
                      </a:lnTo>
                      <a:lnTo>
                        <a:pt x="354" y="756"/>
                      </a:lnTo>
                      <a:lnTo>
                        <a:pt x="360" y="762"/>
                      </a:lnTo>
                      <a:lnTo>
                        <a:pt x="366" y="768"/>
                      </a:lnTo>
                      <a:lnTo>
                        <a:pt x="366" y="774"/>
                      </a:lnTo>
                      <a:lnTo>
                        <a:pt x="372" y="774"/>
                      </a:lnTo>
                      <a:lnTo>
                        <a:pt x="372" y="780"/>
                      </a:lnTo>
                      <a:lnTo>
                        <a:pt x="378" y="780"/>
                      </a:lnTo>
                      <a:lnTo>
                        <a:pt x="384" y="786"/>
                      </a:lnTo>
                      <a:lnTo>
                        <a:pt x="384" y="792"/>
                      </a:lnTo>
                      <a:lnTo>
                        <a:pt x="390" y="792"/>
                      </a:lnTo>
                      <a:lnTo>
                        <a:pt x="390" y="798"/>
                      </a:lnTo>
                      <a:lnTo>
                        <a:pt x="396" y="798"/>
                      </a:lnTo>
                      <a:lnTo>
                        <a:pt x="402" y="804"/>
                      </a:lnTo>
                      <a:lnTo>
                        <a:pt x="408" y="810"/>
                      </a:lnTo>
                      <a:lnTo>
                        <a:pt x="414" y="810"/>
                      </a:lnTo>
                      <a:lnTo>
                        <a:pt x="414" y="816"/>
                      </a:lnTo>
                      <a:lnTo>
                        <a:pt x="420" y="816"/>
                      </a:lnTo>
                      <a:lnTo>
                        <a:pt x="426" y="822"/>
                      </a:lnTo>
                      <a:lnTo>
                        <a:pt x="432" y="822"/>
                      </a:lnTo>
                      <a:lnTo>
                        <a:pt x="432" y="828"/>
                      </a:lnTo>
                      <a:lnTo>
                        <a:pt x="438" y="828"/>
                      </a:lnTo>
                      <a:lnTo>
                        <a:pt x="444" y="834"/>
                      </a:lnTo>
                      <a:lnTo>
                        <a:pt x="450" y="834"/>
                      </a:lnTo>
                      <a:lnTo>
                        <a:pt x="456" y="840"/>
                      </a:lnTo>
                      <a:lnTo>
                        <a:pt x="462" y="840"/>
                      </a:lnTo>
                      <a:lnTo>
                        <a:pt x="468" y="846"/>
                      </a:lnTo>
                      <a:lnTo>
                        <a:pt x="474" y="846"/>
                      </a:lnTo>
                      <a:lnTo>
                        <a:pt x="480" y="846"/>
                      </a:lnTo>
                      <a:lnTo>
                        <a:pt x="486" y="852"/>
                      </a:lnTo>
                      <a:lnTo>
                        <a:pt x="492" y="852"/>
                      </a:lnTo>
                      <a:lnTo>
                        <a:pt x="498" y="858"/>
                      </a:lnTo>
                      <a:lnTo>
                        <a:pt x="504" y="858"/>
                      </a:lnTo>
                      <a:lnTo>
                        <a:pt x="510" y="858"/>
                      </a:lnTo>
                      <a:lnTo>
                        <a:pt x="516" y="858"/>
                      </a:lnTo>
                      <a:lnTo>
                        <a:pt x="522" y="864"/>
                      </a:lnTo>
                      <a:lnTo>
                        <a:pt x="528" y="864"/>
                      </a:lnTo>
                      <a:lnTo>
                        <a:pt x="534" y="864"/>
                      </a:lnTo>
                      <a:lnTo>
                        <a:pt x="540" y="864"/>
                      </a:lnTo>
                      <a:lnTo>
                        <a:pt x="546" y="864"/>
                      </a:lnTo>
                      <a:lnTo>
                        <a:pt x="552" y="864"/>
                      </a:lnTo>
                      <a:lnTo>
                        <a:pt x="558" y="870"/>
                      </a:lnTo>
                      <a:lnTo>
                        <a:pt x="564" y="870"/>
                      </a:lnTo>
                      <a:lnTo>
                        <a:pt x="570" y="870"/>
                      </a:lnTo>
                      <a:lnTo>
                        <a:pt x="576" y="870"/>
                      </a:lnTo>
                      <a:lnTo>
                        <a:pt x="582" y="870"/>
                      </a:lnTo>
                      <a:lnTo>
                        <a:pt x="588" y="870"/>
                      </a:lnTo>
                      <a:lnTo>
                        <a:pt x="594" y="870"/>
                      </a:lnTo>
                      <a:lnTo>
                        <a:pt x="600" y="870"/>
                      </a:lnTo>
                      <a:lnTo>
                        <a:pt x="606" y="870"/>
                      </a:lnTo>
                      <a:lnTo>
                        <a:pt x="612" y="864"/>
                      </a:lnTo>
                      <a:lnTo>
                        <a:pt x="618" y="864"/>
                      </a:lnTo>
                      <a:lnTo>
                        <a:pt x="624" y="864"/>
                      </a:lnTo>
                      <a:lnTo>
                        <a:pt x="630" y="864"/>
                      </a:lnTo>
                      <a:lnTo>
                        <a:pt x="636" y="864"/>
                      </a:lnTo>
                      <a:lnTo>
                        <a:pt x="642" y="864"/>
                      </a:lnTo>
                      <a:lnTo>
                        <a:pt x="648" y="858"/>
                      </a:lnTo>
                      <a:lnTo>
                        <a:pt x="654" y="858"/>
                      </a:lnTo>
                      <a:lnTo>
                        <a:pt x="660" y="858"/>
                      </a:lnTo>
                      <a:lnTo>
                        <a:pt x="666" y="858"/>
                      </a:lnTo>
                      <a:lnTo>
                        <a:pt x="672" y="852"/>
                      </a:lnTo>
                      <a:lnTo>
                        <a:pt x="678" y="852"/>
                      </a:lnTo>
                      <a:lnTo>
                        <a:pt x="684" y="852"/>
                      </a:lnTo>
                      <a:lnTo>
                        <a:pt x="690" y="846"/>
                      </a:lnTo>
                      <a:lnTo>
                        <a:pt x="696" y="846"/>
                      </a:lnTo>
                      <a:lnTo>
                        <a:pt x="702" y="846"/>
                      </a:lnTo>
                      <a:lnTo>
                        <a:pt x="708" y="840"/>
                      </a:lnTo>
                      <a:lnTo>
                        <a:pt x="714" y="840"/>
                      </a:lnTo>
                      <a:lnTo>
                        <a:pt x="714" y="834"/>
                      </a:lnTo>
                      <a:lnTo>
                        <a:pt x="720" y="834"/>
                      </a:lnTo>
                      <a:lnTo>
                        <a:pt x="726" y="834"/>
                      </a:lnTo>
                      <a:lnTo>
                        <a:pt x="732" y="828"/>
                      </a:lnTo>
                      <a:lnTo>
                        <a:pt x="882" y="1080"/>
                      </a:lnTo>
                      <a:close/>
                    </a:path>
                  </a:pathLst>
                </a:custGeom>
                <a:solidFill>
                  <a:srgbClr val="660066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  <p:sp>
              <p:nvSpPr>
                <p:cNvPr id="11" name="Freeform 26"/>
                <p:cNvSpPr>
                  <a:spLocks noChangeAspect="1"/>
                </p:cNvSpPr>
                <p:nvPr/>
              </p:nvSpPr>
              <p:spPr bwMode="auto">
                <a:xfrm>
                  <a:off x="551" y="754"/>
                  <a:ext cx="90" cy="225"/>
                </a:xfrm>
                <a:custGeom>
                  <a:avLst/>
                  <a:gdLst>
                    <a:gd name="T0" fmla="*/ 0 w 120"/>
                    <a:gd name="T1" fmla="*/ 5 h 300"/>
                    <a:gd name="T2" fmla="*/ 5 w 120"/>
                    <a:gd name="T3" fmla="*/ 5 h 300"/>
                    <a:gd name="T4" fmla="*/ 8 w 120"/>
                    <a:gd name="T5" fmla="*/ 3 h 300"/>
                    <a:gd name="T6" fmla="*/ 13 w 120"/>
                    <a:gd name="T7" fmla="*/ 3 h 300"/>
                    <a:gd name="T8" fmla="*/ 18 w 120"/>
                    <a:gd name="T9" fmla="*/ 3 h 300"/>
                    <a:gd name="T10" fmla="*/ 20 w 120"/>
                    <a:gd name="T11" fmla="*/ 0 h 300"/>
                    <a:gd name="T12" fmla="*/ 26 w 120"/>
                    <a:gd name="T13" fmla="*/ 0 h 300"/>
                    <a:gd name="T14" fmla="*/ 31 w 120"/>
                    <a:gd name="T15" fmla="*/ 0 h 300"/>
                    <a:gd name="T16" fmla="*/ 33 w 120"/>
                    <a:gd name="T17" fmla="*/ 0 h 300"/>
                    <a:gd name="T18" fmla="*/ 38 w 120"/>
                    <a:gd name="T19" fmla="*/ 0 h 300"/>
                    <a:gd name="T20" fmla="*/ 44 w 120"/>
                    <a:gd name="T21" fmla="*/ 0 h 300"/>
                    <a:gd name="T22" fmla="*/ 49 w 120"/>
                    <a:gd name="T23" fmla="*/ 0 h 300"/>
                    <a:gd name="T24" fmla="*/ 51 w 120"/>
                    <a:gd name="T25" fmla="*/ 0 h 300"/>
                    <a:gd name="T26" fmla="*/ 51 w 120"/>
                    <a:gd name="T27" fmla="*/ 125 h 300"/>
                    <a:gd name="T28" fmla="*/ 49 w 120"/>
                    <a:gd name="T29" fmla="*/ 125 h 300"/>
                    <a:gd name="T30" fmla="*/ 49 w 120"/>
                    <a:gd name="T31" fmla="*/ 125 h 300"/>
                    <a:gd name="T32" fmla="*/ 46 w 120"/>
                    <a:gd name="T33" fmla="*/ 125 h 300"/>
                    <a:gd name="T34" fmla="*/ 44 w 120"/>
                    <a:gd name="T35" fmla="*/ 125 h 300"/>
                    <a:gd name="T36" fmla="*/ 41 w 120"/>
                    <a:gd name="T37" fmla="*/ 125 h 300"/>
                    <a:gd name="T38" fmla="*/ 38 w 120"/>
                    <a:gd name="T39" fmla="*/ 125 h 300"/>
                    <a:gd name="T40" fmla="*/ 35 w 120"/>
                    <a:gd name="T41" fmla="*/ 125 h 300"/>
                    <a:gd name="T42" fmla="*/ 35 w 120"/>
                    <a:gd name="T43" fmla="*/ 125 h 300"/>
                    <a:gd name="T44" fmla="*/ 33 w 120"/>
                    <a:gd name="T45" fmla="*/ 125 h 300"/>
                    <a:gd name="T46" fmla="*/ 31 w 120"/>
                    <a:gd name="T47" fmla="*/ 125 h 300"/>
                    <a:gd name="T48" fmla="*/ 29 w 120"/>
                    <a:gd name="T49" fmla="*/ 127 h 300"/>
                    <a:gd name="T50" fmla="*/ 26 w 120"/>
                    <a:gd name="T51" fmla="*/ 127 h 300"/>
                    <a:gd name="T52" fmla="*/ 0 w 120"/>
                    <a:gd name="T53" fmla="*/ 5 h 300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</a:gdLst>
                  <a:ahLst/>
                  <a:cxnLst>
                    <a:cxn ang="T54">
                      <a:pos x="T0" y="T1"/>
                    </a:cxn>
                    <a:cxn ang="T55">
                      <a:pos x="T2" y="T3"/>
                    </a:cxn>
                    <a:cxn ang="T56">
                      <a:pos x="T4" y="T5"/>
                    </a:cxn>
                    <a:cxn ang="T57">
                      <a:pos x="T6" y="T7"/>
                    </a:cxn>
                    <a:cxn ang="T58">
                      <a:pos x="T8" y="T9"/>
                    </a:cxn>
                    <a:cxn ang="T59">
                      <a:pos x="T10" y="T11"/>
                    </a:cxn>
                    <a:cxn ang="T60">
                      <a:pos x="T12" y="T13"/>
                    </a:cxn>
                    <a:cxn ang="T61">
                      <a:pos x="T14" y="T15"/>
                    </a:cxn>
                    <a:cxn ang="T62">
                      <a:pos x="T16" y="T17"/>
                    </a:cxn>
                    <a:cxn ang="T63">
                      <a:pos x="T18" y="T19"/>
                    </a:cxn>
                    <a:cxn ang="T64">
                      <a:pos x="T20" y="T21"/>
                    </a:cxn>
                    <a:cxn ang="T65">
                      <a:pos x="T22" y="T23"/>
                    </a:cxn>
                    <a:cxn ang="T66">
                      <a:pos x="T24" y="T25"/>
                    </a:cxn>
                    <a:cxn ang="T67">
                      <a:pos x="T26" y="T27"/>
                    </a:cxn>
                    <a:cxn ang="T68">
                      <a:pos x="T28" y="T29"/>
                    </a:cxn>
                    <a:cxn ang="T69">
                      <a:pos x="T30" y="T31"/>
                    </a:cxn>
                    <a:cxn ang="T70">
                      <a:pos x="T32" y="T33"/>
                    </a:cxn>
                    <a:cxn ang="T71">
                      <a:pos x="T34" y="T35"/>
                    </a:cxn>
                    <a:cxn ang="T72">
                      <a:pos x="T36" y="T37"/>
                    </a:cxn>
                    <a:cxn ang="T73">
                      <a:pos x="T38" y="T39"/>
                    </a:cxn>
                    <a:cxn ang="T74">
                      <a:pos x="T40" y="T41"/>
                    </a:cxn>
                    <a:cxn ang="T75">
                      <a:pos x="T42" y="T43"/>
                    </a:cxn>
                    <a:cxn ang="T76">
                      <a:pos x="T44" y="T45"/>
                    </a:cxn>
                    <a:cxn ang="T77">
                      <a:pos x="T46" y="T47"/>
                    </a:cxn>
                    <a:cxn ang="T78">
                      <a:pos x="T48" y="T49"/>
                    </a:cxn>
                    <a:cxn ang="T79">
                      <a:pos x="T50" y="T51"/>
                    </a:cxn>
                    <a:cxn ang="T80">
                      <a:pos x="T52" y="T53"/>
                    </a:cxn>
                  </a:cxnLst>
                  <a:rect l="0" t="0" r="r" b="b"/>
                  <a:pathLst>
                    <a:path w="120" h="300">
                      <a:moveTo>
                        <a:pt x="0" y="12"/>
                      </a:moveTo>
                      <a:lnTo>
                        <a:pt x="12" y="12"/>
                      </a:lnTo>
                      <a:lnTo>
                        <a:pt x="18" y="6"/>
                      </a:lnTo>
                      <a:lnTo>
                        <a:pt x="30" y="6"/>
                      </a:lnTo>
                      <a:lnTo>
                        <a:pt x="42" y="6"/>
                      </a:lnTo>
                      <a:lnTo>
                        <a:pt x="48" y="0"/>
                      </a:lnTo>
                      <a:lnTo>
                        <a:pt x="60" y="0"/>
                      </a:lnTo>
                      <a:lnTo>
                        <a:pt x="72" y="0"/>
                      </a:lnTo>
                      <a:lnTo>
                        <a:pt x="78" y="0"/>
                      </a:lnTo>
                      <a:lnTo>
                        <a:pt x="90" y="0"/>
                      </a:lnTo>
                      <a:lnTo>
                        <a:pt x="102" y="0"/>
                      </a:lnTo>
                      <a:lnTo>
                        <a:pt x="114" y="0"/>
                      </a:lnTo>
                      <a:lnTo>
                        <a:pt x="120" y="0"/>
                      </a:lnTo>
                      <a:lnTo>
                        <a:pt x="120" y="294"/>
                      </a:lnTo>
                      <a:lnTo>
                        <a:pt x="114" y="294"/>
                      </a:lnTo>
                      <a:lnTo>
                        <a:pt x="108" y="294"/>
                      </a:lnTo>
                      <a:lnTo>
                        <a:pt x="102" y="294"/>
                      </a:lnTo>
                      <a:lnTo>
                        <a:pt x="96" y="294"/>
                      </a:lnTo>
                      <a:lnTo>
                        <a:pt x="90" y="294"/>
                      </a:lnTo>
                      <a:lnTo>
                        <a:pt x="84" y="294"/>
                      </a:lnTo>
                      <a:lnTo>
                        <a:pt x="78" y="294"/>
                      </a:lnTo>
                      <a:lnTo>
                        <a:pt x="72" y="294"/>
                      </a:lnTo>
                      <a:lnTo>
                        <a:pt x="66" y="300"/>
                      </a:lnTo>
                      <a:lnTo>
                        <a:pt x="60" y="300"/>
                      </a:lnTo>
                      <a:lnTo>
                        <a:pt x="0" y="12"/>
                      </a:lnTo>
                      <a:close/>
                    </a:path>
                  </a:pathLst>
                </a:custGeom>
                <a:solidFill>
                  <a:srgbClr val="FF99C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it-IT"/>
                </a:p>
              </p:txBody>
            </p:sp>
          </p:grpSp>
        </p:grpSp>
      </p:grpSp>
      <p:sp>
        <p:nvSpPr>
          <p:cNvPr id="23" name="Rettangolo 22"/>
          <p:cNvSpPr/>
          <p:nvPr/>
        </p:nvSpPr>
        <p:spPr>
          <a:xfrm>
            <a:off x="3032902" y="1340768"/>
            <a:ext cx="5931586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6000" b="1" dirty="0" smtClean="0">
                <a:solidFill>
                  <a:srgbClr val="B1291C"/>
                </a:solidFill>
              </a:rPr>
              <a:t>B</a:t>
            </a:r>
            <a:r>
              <a:rPr lang="it-IT" sz="3600" b="1" dirty="0" smtClean="0">
                <a:solidFill>
                  <a:srgbClr val="B1291C"/>
                </a:solidFill>
              </a:rPr>
              <a:t>ILANCIO DI GENERE:</a:t>
            </a:r>
          </a:p>
          <a:p>
            <a:r>
              <a:rPr lang="it-IT" sz="2800" dirty="0" smtClean="0">
                <a:solidFill>
                  <a:srgbClr val="B1291C"/>
                </a:solidFill>
              </a:rPr>
              <a:t>TRACCIA FOCUS </a:t>
            </a:r>
            <a:r>
              <a:rPr lang="it-IT" sz="2800" dirty="0" smtClean="0">
                <a:solidFill>
                  <a:srgbClr val="B1291C"/>
                </a:solidFill>
              </a:rPr>
              <a:t>GROUP CON I </a:t>
            </a:r>
            <a:r>
              <a:rPr lang="it-IT" sz="2800" dirty="0" smtClean="0">
                <a:solidFill>
                  <a:srgbClr val="B1291C"/>
                </a:solidFill>
              </a:rPr>
              <a:t>COMITATI PER L’IMPRENDITORIA FEMMINILE</a:t>
            </a:r>
          </a:p>
          <a:p>
            <a:r>
              <a:rPr lang="it-IT" sz="2800" dirty="0" smtClean="0">
                <a:solidFill>
                  <a:srgbClr val="B1291C"/>
                </a:solidFill>
              </a:rPr>
              <a:t>DELLE </a:t>
            </a:r>
            <a:r>
              <a:rPr lang="it-IT" sz="2800" dirty="0" smtClean="0">
                <a:solidFill>
                  <a:srgbClr val="B1291C"/>
                </a:solidFill>
              </a:rPr>
              <a:t>CAMERE DI COMMERCIO</a:t>
            </a:r>
          </a:p>
        </p:txBody>
      </p:sp>
    </p:spTree>
    <p:extLst>
      <p:ext uri="{BB962C8B-B14F-4D97-AF65-F5344CB8AC3E}">
        <p14:creationId xmlns:p14="http://schemas.microsoft.com/office/powerpoint/2010/main" val="133130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>
                <a:solidFill>
                  <a:srgbClr val="B1291C"/>
                </a:solidFill>
              </a:rPr>
              <a:t>IL RUOLO DEL CIF NELL’ELABORAZIONE DEL BILANCIO DI GENERE</a:t>
            </a:r>
            <a:endParaRPr lang="it-IT" sz="2800" b="1" dirty="0">
              <a:solidFill>
                <a:srgbClr val="B1291C"/>
              </a:solidFill>
            </a:endParaRPr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 smtClean="0"/>
              <a:t>Il Comitato per l’imprenditoria femminile può svolgere una funzione di cerniera e di interlocuzione tra l’ente camerale e i suoi portatori d’interesse nella lettura di genere delle attività camerali, tanto nella fase della loro pianificazione che nella loro successiva verifica e divulgazione.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7621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>
                <a:solidFill>
                  <a:srgbClr val="B1291C"/>
                </a:solidFill>
              </a:rPr>
              <a:t>LA FUNZIONE DEI CIF</a:t>
            </a:r>
            <a:endParaRPr lang="it-IT" sz="2800" b="1" dirty="0">
              <a:solidFill>
                <a:srgbClr val="B1291C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0292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 smtClean="0"/>
              <a:t>Possono supportare l’Ente nell’individuazione delle attività camerali “gender sensitive” prioritarie e dei relativi interventi/obiettivi da perseguire in funzione di:</a:t>
            </a:r>
          </a:p>
          <a:p>
            <a:pPr lvl="1"/>
            <a:r>
              <a:rPr lang="it-IT" dirty="0" smtClean="0"/>
              <a:t>interessi rilevanti e aspettative degli stakeholder che rappresentano</a:t>
            </a:r>
          </a:p>
          <a:p>
            <a:pPr lvl="1"/>
            <a:r>
              <a:rPr lang="it-IT" dirty="0" smtClean="0"/>
              <a:t>conoscenza diretta delle opportunità e criticità del territorio e del settore economico di appartenenza</a:t>
            </a:r>
          </a:p>
          <a:p>
            <a:pPr lvl="1"/>
            <a:r>
              <a:rPr lang="it-IT" dirty="0" smtClean="0"/>
              <a:t>conoscenza del ruolo di altri attori istituzionali e socio-economici che concorrono alla realizzazione degli interventi</a:t>
            </a:r>
          </a:p>
          <a:p>
            <a:pPr lvl="1"/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>
                <a:solidFill>
                  <a:srgbClr val="B1291C"/>
                </a:solidFill>
              </a:rPr>
              <a:t>OBIETTIVI DEI FOCUS GROUP CON I CIF</a:t>
            </a:r>
            <a:endParaRPr lang="it-IT" sz="2800" b="1" dirty="0">
              <a:solidFill>
                <a:srgbClr val="B1291C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638800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/>
              <a:t>Integrare i risultati dell’analisi esterna con informazioni qualitative sulle opportunità e sulle criticità del territorio e dei settori economici</a:t>
            </a:r>
          </a:p>
          <a:p>
            <a:r>
              <a:rPr lang="it-IT" dirty="0" smtClean="0"/>
              <a:t>Identificare, in funzione di tali risultati, le aree “gender sensitive” della Camera di commercio su cui è opportuno investire in termini di politiche e interventi di pari opportunità</a:t>
            </a:r>
          </a:p>
          <a:p>
            <a:r>
              <a:rPr lang="it-IT" dirty="0" smtClean="0"/>
              <a:t>Far emergere i principali interessi e le aspettative degli </a:t>
            </a:r>
            <a:r>
              <a:rPr lang="it-IT" dirty="0" err="1" smtClean="0"/>
              <a:t>stakeholder</a:t>
            </a:r>
            <a:r>
              <a:rPr lang="it-IT" dirty="0" smtClean="0"/>
              <a:t>, rappresentati dal CIF, in relazione alle aree “gender sensitive” selezionate.</a:t>
            </a:r>
          </a:p>
          <a:p>
            <a:r>
              <a:rPr lang="it-IT" dirty="0" smtClean="0"/>
              <a:t>Identificare, sulla base delle evidenze precedenti, possibili iniziative ed eventuali stakeholder contributor (altri attori istituzionali e socio-economici) da coinvolgere.</a:t>
            </a:r>
          </a:p>
          <a:p>
            <a:endParaRPr lang="it-IT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>
                <a:solidFill>
                  <a:srgbClr val="B1291C"/>
                </a:solidFill>
              </a:rPr>
              <a:t>RISULTATI ATTESI DEL FOCUS GROUP</a:t>
            </a:r>
            <a:endParaRPr lang="it-IT" sz="2800" b="1" dirty="0">
              <a:solidFill>
                <a:srgbClr val="B1291C"/>
              </a:solidFill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/>
        </p:nvGraphicFramePr>
        <p:xfrm>
          <a:off x="533400" y="1905000"/>
          <a:ext cx="8382000" cy="388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6400"/>
                <a:gridCol w="1676400"/>
                <a:gridCol w="1676400"/>
                <a:gridCol w="1676400"/>
                <a:gridCol w="1676400"/>
              </a:tblGrid>
              <a:tr h="1295400">
                <a:tc>
                  <a:txBody>
                    <a:bodyPr/>
                    <a:lstStyle/>
                    <a:p>
                      <a:r>
                        <a:rPr lang="it-IT" dirty="0" smtClean="0"/>
                        <a:t>Area “gender sensitive” prioritaria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Bisogno/aspettativa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stakeholder</a:t>
                      </a:r>
                      <a:endParaRPr lang="it-IT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Ipotesi di Iniziativa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Eventuali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stakeholder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contributor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Azioni del CIF</a:t>
                      </a:r>
                      <a:endParaRPr lang="it-IT" dirty="0"/>
                    </a:p>
                  </a:txBody>
                  <a:tcPr/>
                </a:tc>
              </a:tr>
              <a:tr h="129540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</a:tr>
              <a:tr h="129540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>
                <a:solidFill>
                  <a:srgbClr val="B1291C"/>
                </a:solidFill>
              </a:rPr>
              <a:t>RICADUTE RISULTATI DEL FOCUS GROUP</a:t>
            </a:r>
            <a:endParaRPr lang="it-IT" sz="2800" b="1" dirty="0">
              <a:solidFill>
                <a:srgbClr val="B1291C"/>
              </a:solidFill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210479"/>
              </p:ext>
            </p:extLst>
          </p:nvPr>
        </p:nvGraphicFramePr>
        <p:xfrm>
          <a:off x="152400" y="1905000"/>
          <a:ext cx="8763000" cy="417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6500"/>
                <a:gridCol w="1333500"/>
                <a:gridCol w="1117600"/>
                <a:gridCol w="1143000"/>
                <a:gridCol w="1447800"/>
                <a:gridCol w="1143000"/>
                <a:gridCol w="1371600"/>
              </a:tblGrid>
              <a:tr h="1295400"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Area “gender sensitive” prioritaria</a:t>
                      </a:r>
                      <a:endParaRPr lang="it-IT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Bisogno/aspettativa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baseline="0" dirty="0" err="1" smtClean="0"/>
                        <a:t>stakeholder</a:t>
                      </a:r>
                      <a:endParaRPr lang="it-IT" sz="1600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Obiettivi strategici</a:t>
                      </a:r>
                      <a:endParaRPr lang="it-IT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Ipotesi di Iniziativa</a:t>
                      </a:r>
                      <a:endParaRPr lang="it-IT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Eventuali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baseline="0" dirty="0" err="1" smtClean="0"/>
                        <a:t>stakeholder</a:t>
                      </a:r>
                      <a:r>
                        <a:rPr lang="it-IT" sz="1600" baseline="0" dirty="0" smtClean="0"/>
                        <a:t> </a:t>
                      </a:r>
                      <a:r>
                        <a:rPr lang="it-IT" sz="1600" baseline="0" dirty="0" err="1" smtClean="0"/>
                        <a:t>contributor</a:t>
                      </a:r>
                      <a:endParaRPr lang="it-IT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Obiettivi operativi</a:t>
                      </a:r>
                      <a:endParaRPr lang="it-IT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600" dirty="0" smtClean="0"/>
                        <a:t>Azioni della CCIAA +</a:t>
                      </a:r>
                      <a:r>
                        <a:rPr lang="it-IT" sz="1600" baseline="0" dirty="0" smtClean="0"/>
                        <a:t> CIF</a:t>
                      </a:r>
                      <a:endParaRPr lang="it-IT" sz="1600" dirty="0"/>
                    </a:p>
                  </a:txBody>
                  <a:tcPr anchor="ctr"/>
                </a:tc>
              </a:tr>
              <a:tr h="1295400">
                <a:tc>
                  <a:txBody>
                    <a:bodyPr/>
                    <a:lstStyle/>
                    <a:p>
                      <a:pPr algn="ctr"/>
                      <a:r>
                        <a:rPr lang="it-IT" sz="1400" b="0" dirty="0" smtClean="0"/>
                        <a:t>Identificata dal CIF e validata dal segretario generale</a:t>
                      </a:r>
                      <a:endParaRPr lang="it-IT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0" dirty="0" smtClean="0"/>
                        <a:t>Identificata dal CIF e validata dal segretario generale</a:t>
                      </a:r>
                      <a:endParaRPr lang="it-IT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0" dirty="0" smtClean="0"/>
                        <a:t>Identificati dai dirigenti della CCIAA</a:t>
                      </a:r>
                      <a:r>
                        <a:rPr lang="it-IT" sz="1400" b="0" baseline="0" dirty="0" smtClean="0"/>
                        <a:t> e validati dal CIF</a:t>
                      </a:r>
                      <a:endParaRPr lang="it-IT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0" dirty="0" smtClean="0"/>
                        <a:t>Suggerita</a:t>
                      </a:r>
                      <a:r>
                        <a:rPr lang="it-IT" sz="1400" b="0" baseline="0" dirty="0" smtClean="0"/>
                        <a:t> dal CIF e validata/integrata dai dirigenti e responsabili CCIAA</a:t>
                      </a:r>
                      <a:endParaRPr lang="it-IT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0" dirty="0" smtClean="0"/>
                        <a:t>Identificati dal CIF e integrati dai dirigenti CCIAA</a:t>
                      </a:r>
                      <a:endParaRPr lang="it-IT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0" dirty="0" smtClean="0"/>
                        <a:t>Identificati dai dirigenti e responsabili</a:t>
                      </a:r>
                      <a:r>
                        <a:rPr lang="it-IT" sz="1400" b="0" baseline="0" dirty="0" smtClean="0"/>
                        <a:t> CCIAA</a:t>
                      </a:r>
                      <a:endParaRPr lang="it-IT" sz="14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b="0" dirty="0" smtClean="0"/>
                        <a:t>Identificati dal CIF e integrati dai dirigenti e responsabili CCIAA </a:t>
                      </a:r>
                      <a:endParaRPr lang="it-IT" sz="1400" b="0" dirty="0"/>
                    </a:p>
                  </a:txBody>
                  <a:tcPr anchor="ctr"/>
                </a:tc>
              </a:tr>
              <a:tr h="1295400"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>
                <a:solidFill>
                  <a:srgbClr val="B1291C"/>
                </a:solidFill>
              </a:rPr>
              <a:t>STRUTTURA DEL FOCUS GROUP</a:t>
            </a:r>
            <a:endParaRPr lang="it-IT" sz="2800" b="1" dirty="0">
              <a:solidFill>
                <a:srgbClr val="B1291C"/>
              </a:solidFill>
            </a:endParaRPr>
          </a:p>
        </p:txBody>
      </p:sp>
      <p:sp>
        <p:nvSpPr>
          <p:cNvPr id="4" name="Segnaposto contenuto 3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334000"/>
          </a:xfrm>
        </p:spPr>
        <p:txBody>
          <a:bodyPr>
            <a:normAutofit fontScale="70000" lnSpcReduction="20000"/>
          </a:bodyPr>
          <a:lstStyle/>
          <a:p>
            <a:r>
              <a:rPr lang="it-IT" dirty="0" smtClean="0"/>
              <a:t>Partecipanti: </a:t>
            </a:r>
          </a:p>
          <a:p>
            <a:pPr lvl="1"/>
            <a:r>
              <a:rPr lang="it-IT" dirty="0" smtClean="0"/>
              <a:t>Componenti CIF</a:t>
            </a:r>
          </a:p>
          <a:p>
            <a:pPr lvl="1"/>
            <a:r>
              <a:rPr lang="it-IT" dirty="0" smtClean="0"/>
              <a:t>Componenti gruppo di lavoro ristretto Bilancio di genere</a:t>
            </a:r>
          </a:p>
          <a:p>
            <a:r>
              <a:rPr lang="it-IT" dirty="0" smtClean="0"/>
              <a:t>Durata: </a:t>
            </a:r>
            <a:r>
              <a:rPr lang="it-IT" dirty="0" err="1" smtClean="0"/>
              <a:t>2</a:t>
            </a:r>
            <a:r>
              <a:rPr lang="it-IT" dirty="0" smtClean="0"/>
              <a:t> ore</a:t>
            </a:r>
          </a:p>
          <a:p>
            <a:r>
              <a:rPr lang="it-IT" dirty="0" smtClean="0"/>
              <a:t>Articolazione:</a:t>
            </a:r>
          </a:p>
          <a:p>
            <a:pPr lvl="1"/>
            <a:r>
              <a:rPr lang="it-IT" dirty="0" smtClean="0"/>
              <a:t>Fase </a:t>
            </a:r>
            <a:r>
              <a:rPr lang="it-IT" dirty="0" err="1" smtClean="0"/>
              <a:t>1</a:t>
            </a:r>
            <a:r>
              <a:rPr lang="it-IT" dirty="0" smtClean="0"/>
              <a:t> (</a:t>
            </a:r>
            <a:r>
              <a:rPr lang="it-IT" dirty="0" err="1" smtClean="0"/>
              <a:t>1</a:t>
            </a:r>
            <a:r>
              <a:rPr lang="it-IT" dirty="0" smtClean="0"/>
              <a:t>/</a:t>
            </a:r>
            <a:r>
              <a:rPr lang="it-IT" dirty="0" err="1" smtClean="0"/>
              <a:t>2</a:t>
            </a:r>
            <a:r>
              <a:rPr lang="it-IT" dirty="0" smtClean="0"/>
              <a:t> </a:t>
            </a:r>
            <a:r>
              <a:rPr lang="it-IT" dirty="0" err="1" smtClean="0"/>
              <a:t>h</a:t>
            </a:r>
            <a:r>
              <a:rPr lang="it-IT" dirty="0" smtClean="0"/>
              <a:t>): integrazione analisi esterna e identificazione aree “gender sensitive”</a:t>
            </a:r>
          </a:p>
          <a:p>
            <a:pPr lvl="1"/>
            <a:r>
              <a:rPr lang="it-IT" dirty="0" smtClean="0"/>
              <a:t>Fase </a:t>
            </a:r>
            <a:r>
              <a:rPr lang="it-IT" dirty="0" err="1" smtClean="0"/>
              <a:t>2</a:t>
            </a:r>
            <a:r>
              <a:rPr lang="it-IT" dirty="0" smtClean="0"/>
              <a:t> (</a:t>
            </a:r>
            <a:r>
              <a:rPr lang="it-IT" dirty="0" err="1" smtClean="0"/>
              <a:t>1</a:t>
            </a:r>
            <a:r>
              <a:rPr lang="it-IT" dirty="0" smtClean="0"/>
              <a:t>/</a:t>
            </a:r>
            <a:r>
              <a:rPr lang="it-IT" dirty="0" err="1" smtClean="0"/>
              <a:t>2</a:t>
            </a:r>
            <a:r>
              <a:rPr lang="it-IT" dirty="0" smtClean="0"/>
              <a:t> </a:t>
            </a:r>
            <a:r>
              <a:rPr lang="it-IT" dirty="0" err="1" smtClean="0"/>
              <a:t>h</a:t>
            </a:r>
            <a:r>
              <a:rPr lang="it-IT" dirty="0" smtClean="0"/>
              <a:t>): esplicitazione bisogni/aspettative </a:t>
            </a:r>
            <a:r>
              <a:rPr lang="it-IT" dirty="0" err="1" smtClean="0"/>
              <a:t>stakeholder</a:t>
            </a:r>
            <a:r>
              <a:rPr lang="it-IT" dirty="0" smtClean="0"/>
              <a:t> chiave</a:t>
            </a:r>
          </a:p>
          <a:p>
            <a:pPr lvl="1"/>
            <a:r>
              <a:rPr lang="it-IT" dirty="0" smtClean="0"/>
              <a:t>Fase </a:t>
            </a:r>
            <a:r>
              <a:rPr lang="it-IT" dirty="0" err="1" smtClean="0"/>
              <a:t>3</a:t>
            </a:r>
            <a:r>
              <a:rPr lang="it-IT" dirty="0" smtClean="0"/>
              <a:t> (</a:t>
            </a:r>
            <a:r>
              <a:rPr lang="it-IT" dirty="0" err="1" smtClean="0"/>
              <a:t>1</a:t>
            </a:r>
            <a:r>
              <a:rPr lang="it-IT" dirty="0" smtClean="0"/>
              <a:t>/</a:t>
            </a:r>
            <a:r>
              <a:rPr lang="it-IT" dirty="0" err="1" smtClean="0"/>
              <a:t>2</a:t>
            </a:r>
            <a:r>
              <a:rPr lang="it-IT" dirty="0" smtClean="0"/>
              <a:t> </a:t>
            </a:r>
            <a:r>
              <a:rPr lang="it-IT" dirty="0" err="1" smtClean="0"/>
              <a:t>h</a:t>
            </a:r>
            <a:r>
              <a:rPr lang="it-IT" dirty="0" smtClean="0"/>
              <a:t>): identificazione iniziative e </a:t>
            </a:r>
            <a:r>
              <a:rPr lang="it-IT" dirty="0" err="1" smtClean="0"/>
              <a:t>stakeholder</a:t>
            </a:r>
            <a:r>
              <a:rPr lang="it-IT" dirty="0" smtClean="0"/>
              <a:t> </a:t>
            </a:r>
            <a:r>
              <a:rPr lang="it-IT" dirty="0" err="1" smtClean="0"/>
              <a:t>contributor</a:t>
            </a:r>
            <a:endParaRPr lang="it-IT" dirty="0" smtClean="0"/>
          </a:p>
          <a:p>
            <a:pPr lvl="1"/>
            <a:r>
              <a:rPr lang="it-IT" dirty="0" smtClean="0"/>
              <a:t>Fase </a:t>
            </a:r>
            <a:r>
              <a:rPr lang="it-IT" dirty="0" err="1" smtClean="0"/>
              <a:t>4</a:t>
            </a:r>
            <a:r>
              <a:rPr lang="it-IT" dirty="0" smtClean="0"/>
              <a:t> (</a:t>
            </a:r>
            <a:r>
              <a:rPr lang="it-IT" dirty="0" err="1" smtClean="0"/>
              <a:t>1</a:t>
            </a:r>
            <a:r>
              <a:rPr lang="it-IT" dirty="0" smtClean="0"/>
              <a:t>/</a:t>
            </a:r>
            <a:r>
              <a:rPr lang="it-IT" dirty="0" err="1" smtClean="0"/>
              <a:t>2</a:t>
            </a:r>
            <a:r>
              <a:rPr lang="it-IT" dirty="0" smtClean="0"/>
              <a:t> </a:t>
            </a:r>
            <a:r>
              <a:rPr lang="it-IT" dirty="0" err="1" smtClean="0"/>
              <a:t>h</a:t>
            </a:r>
            <a:r>
              <a:rPr lang="it-IT" dirty="0" smtClean="0"/>
              <a:t>): esplicitazione eventuali azioni e ruolo CIF</a:t>
            </a:r>
          </a:p>
          <a:p>
            <a:r>
              <a:rPr lang="it-IT" dirty="0" smtClean="0"/>
              <a:t>Supporti:</a:t>
            </a:r>
          </a:p>
          <a:p>
            <a:pPr lvl="1"/>
            <a:r>
              <a:rPr lang="it-IT" dirty="0" smtClean="0"/>
              <a:t>Risultati analisi esterna</a:t>
            </a:r>
          </a:p>
          <a:p>
            <a:pPr lvl="1"/>
            <a:r>
              <a:rPr lang="it-IT" dirty="0" smtClean="0"/>
              <a:t>Lista aree “gender sensitive” e relative attività di genere già realizzate o programmate</a:t>
            </a:r>
          </a:p>
          <a:p>
            <a:pPr lvl="1"/>
            <a:r>
              <a:rPr lang="it-IT" dirty="0" smtClean="0"/>
              <a:t>Animatori </a:t>
            </a:r>
            <a:r>
              <a:rPr lang="it-IT" dirty="0" smtClean="0"/>
              <a:t>per </a:t>
            </a:r>
            <a:r>
              <a:rPr lang="it-IT" dirty="0" smtClean="0"/>
              <a:t>supportare l’esplicitazione dei bisogni degli stakeholder e guidare l’intero processo di analisi 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b="1" dirty="0" smtClean="0">
                <a:solidFill>
                  <a:srgbClr val="B1291C"/>
                </a:solidFill>
              </a:rPr>
              <a:t>DOCUMENTAZIONE DA PREDISPORRE PER IL FOCUS GROUP A CURA DEL CIF</a:t>
            </a:r>
            <a:endParaRPr lang="it-IT" sz="2800" b="1" dirty="0">
              <a:solidFill>
                <a:srgbClr val="B1291C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Al fine di favorire il raggiungimento dei risultati attesi del Focus Group, sarebbe utile che il CIF, prima del </a:t>
            </a:r>
            <a:r>
              <a:rPr lang="it-IT" dirty="0" err="1" smtClean="0"/>
              <a:t>F.G.</a:t>
            </a:r>
            <a:r>
              <a:rPr lang="it-IT" dirty="0" smtClean="0"/>
              <a:t>:</a:t>
            </a:r>
          </a:p>
          <a:p>
            <a:pPr lvl="1"/>
            <a:r>
              <a:rPr lang="it-IT" dirty="0" smtClean="0"/>
              <a:t>Prenda visione dei risultati dell’analisi esterna</a:t>
            </a:r>
          </a:p>
          <a:p>
            <a:pPr lvl="1"/>
            <a:r>
              <a:rPr lang="it-IT" dirty="0" smtClean="0"/>
              <a:t>Sviluppi un’ipotesi di aree “gender sensitive” su cui intervenire, evidenziandone le motivazioni (criticità/opportunità)</a:t>
            </a:r>
          </a:p>
          <a:p>
            <a:pPr lvl="1"/>
            <a:r>
              <a:rPr lang="it-IT" dirty="0" smtClean="0"/>
              <a:t>Predisponga una lista di iniziative già realizzate nei tre anni precedenti e già programmate per il triennio successivo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220</TotalTime>
  <Words>530</Words>
  <Application>Microsoft Office PowerPoint</Application>
  <PresentationFormat>Presentazione su schermo (4:3)</PresentationFormat>
  <Paragraphs>55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Tema di Office</vt:lpstr>
      <vt:lpstr>Presentazione standard di PowerPoint</vt:lpstr>
      <vt:lpstr>IL RUOLO DEL CIF NELL’ELABORAZIONE DEL BILANCIO DI GENERE</vt:lpstr>
      <vt:lpstr>LA FUNZIONE DEI CIF</vt:lpstr>
      <vt:lpstr>OBIETTIVI DEI FOCUS GROUP CON I CIF</vt:lpstr>
      <vt:lpstr>RISULTATI ATTESI DEL FOCUS GROUP</vt:lpstr>
      <vt:lpstr>RICADUTE RISULTATI DEL FOCUS GROUP</vt:lpstr>
      <vt:lpstr>STRUTTURA DEL FOCUS GROUP</vt:lpstr>
      <vt:lpstr>DOCUMENTAZIONE DA PREDISPORRE PER IL FOCUS GROUP A CURA DEL CIF</vt:lpstr>
    </vt:vector>
  </TitlesOfParts>
  <Company>Retecamere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Caino Biagio</dc:creator>
  <cp:lastModifiedBy>Caino Biagio</cp:lastModifiedBy>
  <cp:revision>30</cp:revision>
  <dcterms:created xsi:type="dcterms:W3CDTF">2011-11-08T08:52:08Z</dcterms:created>
  <dcterms:modified xsi:type="dcterms:W3CDTF">2013-01-24T11:54:38Z</dcterms:modified>
</cp:coreProperties>
</file>