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6\CONSUNTIVO%202016\GRAFICI%20per%20bilancio%20parte%201%20premessa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LEGALE_AMMINISTRAZIONE_AMBIENTE\UFFICIO%20CONTABILITA'%20E%20BILANCIO\CONDIVISO\BILANCI%20UNIONCAMERE\2016\CONSUNTIVO%202016\GRAFICI%20per%20bilancio%20parte%201%20premessa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Foglio2!$A$9</c:f>
              <c:strCache>
                <c:ptCount val="1"/>
                <c:pt idx="0">
                  <c:v>ENTRATE CAMERALI (DIRITTO ANNUALE + DIRITTI DI SEGRETERIA)</c:v>
                </c:pt>
              </c:strCache>
            </c:strRef>
          </c:tx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80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Foglio2!$B$9:$D$9</c:f>
              <c:numCache>
                <c:formatCode>0%</c:formatCode>
                <c:ptCount val="3"/>
                <c:pt idx="0">
                  <c:v>0</c:v>
                </c:pt>
                <c:pt idx="1">
                  <c:v>-0.16496686414206799</c:v>
                </c:pt>
                <c:pt idx="2">
                  <c:v>-0.250431718353403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Foglio2!$A$10</c:f>
              <c:strCache>
                <c:ptCount val="1"/>
                <c:pt idx="0">
                  <c:v>CONTRIBUTI ASSOCIATIVI UNIONCAMERE</c:v>
                </c:pt>
              </c:strCache>
            </c:strRef>
          </c:tx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800">
                    <a:solidFill>
                      <a:srgbClr val="C00000"/>
                    </a:solidFill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Foglio2!$B$10:$D$10</c:f>
              <c:numCache>
                <c:formatCode>0%</c:formatCode>
                <c:ptCount val="3"/>
                <c:pt idx="0">
                  <c:v>0</c:v>
                </c:pt>
                <c:pt idx="1">
                  <c:v>-0.35550983726654201</c:v>
                </c:pt>
                <c:pt idx="2">
                  <c:v>-0.43286569098972</c:v>
                </c:pt>
              </c:numCache>
            </c:numRef>
          </c:val>
          <c:smooth val="0"/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2960896"/>
        <c:axId val="117402432"/>
      </c:lineChart>
      <c:catAx>
        <c:axId val="12296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17402432"/>
        <c:crosses val="autoZero"/>
        <c:auto val="1"/>
        <c:lblAlgn val="ctr"/>
        <c:lblOffset val="100"/>
        <c:noMultiLvlLbl val="0"/>
      </c:catAx>
      <c:valAx>
        <c:axId val="1174024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29608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624927677588492E-2"/>
          <c:y val="0"/>
          <c:w val="0.85573121745491487"/>
          <c:h val="0.8727259876716138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ysClr val="windowText" lastClr="000000"/>
                        </a:solidFill>
                      </a:rPr>
                      <a:t>28,7%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975624580234079E-3"/>
                  <c:y val="-5.6733020731959065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ysClr val="windowText" lastClr="000000"/>
                        </a:solidFill>
                      </a:rPr>
                      <a:t>4,2%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ysClr val="windowText" lastClr="000000"/>
                        </a:solidFill>
                      </a:rPr>
                      <a:t>55,7%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ysClr val="windowText" lastClr="000000"/>
                        </a:solidFill>
                      </a:rPr>
                      <a:t>7,1%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ysClr val="windowText" lastClr="000000"/>
                        </a:solidFill>
                      </a:rPr>
                      <a:t>4,3%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800" b="1">
                    <a:solidFill>
                      <a:sysClr val="windowText" lastClr="000000"/>
                    </a:solidFill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'grafico 2'!$A$2:$A$6</c:f>
              <c:strCache>
                <c:ptCount val="5"/>
                <c:pt idx="0">
                  <c:v>Contributi associativi</c:v>
                </c:pt>
                <c:pt idx="1">
                  <c:v>Valore della produzione servizi commerciali</c:v>
                </c:pt>
                <c:pt idx="2">
                  <c:v>Contributi da enti e organismi nazionali e comunitari</c:v>
                </c:pt>
                <c:pt idx="3">
                  <c:v>Fondo perequativo iniziative di sistema</c:v>
                </c:pt>
                <c:pt idx="4">
                  <c:v>Altri proventi e rimborsi</c:v>
                </c:pt>
              </c:strCache>
            </c:strRef>
          </c:cat>
          <c:val>
            <c:numRef>
              <c:f>'grafico 2'!$B$2:$B$6</c:f>
              <c:numCache>
                <c:formatCode>_(* #,##0.00_);_(* \(#,##0.00\);_(* "-"??_);_(@_)</c:formatCode>
                <c:ptCount val="5"/>
                <c:pt idx="0">
                  <c:v>15748294.32</c:v>
                </c:pt>
                <c:pt idx="1">
                  <c:v>2303085.29</c:v>
                </c:pt>
                <c:pt idx="2">
                  <c:v>30581310.800000001</c:v>
                </c:pt>
                <c:pt idx="3">
                  <c:v>3861033.65</c:v>
                </c:pt>
                <c:pt idx="4">
                  <c:v>2380478.3199999998</c:v>
                </c:pt>
              </c:numCache>
            </c:numRef>
          </c:val>
        </c:ser>
        <c:ser>
          <c:idx val="1"/>
          <c:order val="1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cat>
            <c:strRef>
              <c:f>'grafico 2'!$A$2:$A$6</c:f>
              <c:strCache>
                <c:ptCount val="5"/>
                <c:pt idx="0">
                  <c:v>Contributi associativi</c:v>
                </c:pt>
                <c:pt idx="1">
                  <c:v>Valore della produzione servizi commerciali</c:v>
                </c:pt>
                <c:pt idx="2">
                  <c:v>Contributi da enti e organismi nazionali e comunitari</c:v>
                </c:pt>
                <c:pt idx="3">
                  <c:v>Fondo perequativo iniziative di sistema</c:v>
                </c:pt>
                <c:pt idx="4">
                  <c:v>Altri proventi e rimborsi</c:v>
                </c:pt>
              </c:strCache>
            </c:strRef>
          </c:cat>
          <c:val>
            <c:numRef>
              <c:f>'grafico 2'!$C$2:$C$6</c:f>
              <c:numCache>
                <c:formatCode>0.00%</c:formatCode>
                <c:ptCount val="5"/>
                <c:pt idx="0">
                  <c:v>0.28698903377117302</c:v>
                </c:pt>
                <c:pt idx="1">
                  <c:v>4.1970273646098691E-2</c:v>
                </c:pt>
                <c:pt idx="2">
                  <c:v>0.55729850227665401</c:v>
                </c:pt>
                <c:pt idx="3">
                  <c:v>7.0361544815952193E-2</c:v>
                </c:pt>
                <c:pt idx="4">
                  <c:v>4.3380645490122202E-2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solidFill>
          <a:sysClr val="window" lastClr="FFFFFF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15165594876182589"/>
          <c:y val="0.70799220803988616"/>
          <c:w val="0.8442240183991101"/>
          <c:h val="0.28630609447113564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761813011192861E-2"/>
          <c:y val="8.8371818691202874E-3"/>
          <c:w val="0.89854337289060593"/>
          <c:h val="0.91809549087262965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it-IT" sz="1800" b="1">
                        <a:solidFill>
                          <a:sysClr val="windowText" lastClr="000000"/>
                        </a:solidFill>
                      </a:rPr>
                      <a:t>37,2%</a:t>
                    </a:r>
                    <a:endParaRPr lang="it-IT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 sz="1800" b="1">
                        <a:solidFill>
                          <a:sysClr val="windowText" lastClr="000000"/>
                        </a:solidFill>
                      </a:rPr>
                      <a:t>4,8%</a:t>
                    </a:r>
                    <a:endParaRPr lang="it-IT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it-IT" sz="1800" b="1" dirty="0" smtClean="0">
                        <a:solidFill>
                          <a:sysClr val="windowText" lastClr="000000"/>
                        </a:solidFill>
                      </a:rPr>
                      <a:t>38,7%</a:t>
                    </a:r>
                    <a:endParaRPr lang="it-IT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it-IT" sz="1800" b="1">
                        <a:solidFill>
                          <a:sysClr val="windowText" lastClr="000000"/>
                        </a:solidFill>
                      </a:rPr>
                      <a:t>11,5%</a:t>
                    </a:r>
                    <a:endParaRPr lang="it-IT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it-IT" sz="1800" b="1">
                        <a:solidFill>
                          <a:sysClr val="windowText" lastClr="000000"/>
                        </a:solidFill>
                      </a:rPr>
                      <a:t>7,8%</a:t>
                    </a:r>
                    <a:endParaRPr lang="it-IT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ysClr val="windowText" lastClr="000000"/>
                    </a:solidFill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'grafico 2'!$A$2:$A$6</c:f>
              <c:strCache>
                <c:ptCount val="5"/>
                <c:pt idx="0">
                  <c:v>Contributi associativi</c:v>
                </c:pt>
                <c:pt idx="1">
                  <c:v>Valore della produzione servizi commerciali</c:v>
                </c:pt>
                <c:pt idx="2">
                  <c:v>Contributi da enti e organismi nazionali e comunitari</c:v>
                </c:pt>
                <c:pt idx="3">
                  <c:v>Fondo perequativo iniziative di sistema</c:v>
                </c:pt>
                <c:pt idx="4">
                  <c:v>Altri proventi e rimborsi</c:v>
                </c:pt>
              </c:strCache>
            </c:strRef>
          </c:cat>
          <c:val>
            <c:numRef>
              <c:f>'grafico 2'!$B$2:$B$6</c:f>
              <c:numCache>
                <c:formatCode>_(* #,##0.00_);_(* \(#,##0.00\);_(* "-"??_);_(@_)</c:formatCode>
                <c:ptCount val="5"/>
                <c:pt idx="0">
                  <c:v>17896326.510000002</c:v>
                </c:pt>
                <c:pt idx="1">
                  <c:v>2318904.48</c:v>
                </c:pt>
                <c:pt idx="2">
                  <c:v>18659464.98</c:v>
                </c:pt>
                <c:pt idx="3">
                  <c:v>5511890.6500000004</c:v>
                </c:pt>
                <c:pt idx="4">
                  <c:v>3733883.1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'grafico 2'!$A$2:$A$6</c:f>
              <c:strCache>
                <c:ptCount val="5"/>
                <c:pt idx="0">
                  <c:v>Contributi associativi</c:v>
                </c:pt>
                <c:pt idx="1">
                  <c:v>Valore della produzione servizi commerciali</c:v>
                </c:pt>
                <c:pt idx="2">
                  <c:v>Contributi da enti e organismi nazionali e comunitari</c:v>
                </c:pt>
                <c:pt idx="3">
                  <c:v>Fondo perequativo iniziative di sistema</c:v>
                </c:pt>
                <c:pt idx="4">
                  <c:v>Altri proventi e rimborsi</c:v>
                </c:pt>
              </c:strCache>
            </c:strRef>
          </c:cat>
          <c:val>
            <c:numRef>
              <c:f>'grafico 2'!$C$2:$C$6</c:f>
              <c:numCache>
                <c:formatCode>0.0%</c:formatCode>
                <c:ptCount val="5"/>
                <c:pt idx="0">
                  <c:v>0.37190672938427005</c:v>
                </c:pt>
                <c:pt idx="1">
                  <c:v>4.8189564513669091E-2</c:v>
                </c:pt>
                <c:pt idx="2">
                  <c:v>0.38776564502745675</c:v>
                </c:pt>
                <c:pt idx="3">
                  <c:v>0.11454357536558146</c:v>
                </c:pt>
                <c:pt idx="4">
                  <c:v>7.7594485709022706E-2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19543796683377"/>
          <c:y val="1.1715619843242778E-2"/>
          <c:w val="0.83903266788960396"/>
          <c:h val="0.85930543242609914"/>
        </c:manualLayout>
      </c:layout>
      <c:pie3DChart>
        <c:varyColors val="1"/>
        <c:ser>
          <c:idx val="0"/>
          <c:order val="0"/>
          <c:explosion val="1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/>
                      <a:t>9,51%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975624580234079E-3"/>
                  <c:y val="-4.2985638031201156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3,18%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319877147380885"/>
                  <c:y val="2.835147011117992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10,99%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9141730959597275"/>
                  <c:y val="-0.20043970627267096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76,32%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 b="1"/>
                      <a:t>4,34%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'grafico 6'!$A$2:$A$5</c:f>
              <c:strCache>
                <c:ptCount val="4"/>
                <c:pt idx="0">
                  <c:v>Personale</c:v>
                </c:pt>
                <c:pt idx="1">
                  <c:v>Ammortamenti e accantonamenti</c:v>
                </c:pt>
                <c:pt idx="2">
                  <c:v>Funzionamento</c:v>
                </c:pt>
                <c:pt idx="3">
                  <c:v>Programmi per lo sviluppo</c:v>
                </c:pt>
              </c:strCache>
            </c:strRef>
          </c:cat>
          <c:val>
            <c:numRef>
              <c:f>'grafico 6'!$B$2:$B$5</c:f>
              <c:numCache>
                <c:formatCode>_(* #,##0.00_);_(* \(#,##0.00\);_(* "-"??_);_(@_)</c:formatCode>
                <c:ptCount val="4"/>
                <c:pt idx="0">
                  <c:v>5185262.78</c:v>
                </c:pt>
                <c:pt idx="1">
                  <c:v>1732825.98</c:v>
                </c:pt>
                <c:pt idx="2">
                  <c:v>5994507.3200000003</c:v>
                </c:pt>
                <c:pt idx="3">
                  <c:v>41616133.950000003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'grafico 6'!$A$2:$A$5</c:f>
              <c:strCache>
                <c:ptCount val="4"/>
                <c:pt idx="0">
                  <c:v>Personale</c:v>
                </c:pt>
                <c:pt idx="1">
                  <c:v>Ammortamenti e accantonamenti</c:v>
                </c:pt>
                <c:pt idx="2">
                  <c:v>Funzionamento</c:v>
                </c:pt>
                <c:pt idx="3">
                  <c:v>Programmi per lo sviluppo</c:v>
                </c:pt>
              </c:strCache>
            </c:strRef>
          </c:cat>
          <c:val>
            <c:numRef>
              <c:f>'grafico 6'!$C$2:$C$5</c:f>
              <c:numCache>
                <c:formatCode>0.00%</c:formatCode>
                <c:ptCount val="4"/>
                <c:pt idx="0">
                  <c:v>9.509230780080942E-2</c:v>
                </c:pt>
                <c:pt idx="1">
                  <c:v>3.1778220014415395E-2</c:v>
                </c:pt>
                <c:pt idx="2">
                  <c:v>0.10993300809870338</c:v>
                </c:pt>
                <c:pt idx="3">
                  <c:v>0.76319646408607189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8.5394598446658532E-2"/>
          <c:y val="0.77795996840602832"/>
          <c:w val="0.90749150273131785"/>
          <c:h val="0.20921071605901256"/>
        </c:manualLayout>
      </c:layout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311CB-3EE3-4CC5-9EAA-DBBAEB608431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F1475-5531-4864-B2CC-60D0405207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5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F1475-5531-4864-B2CC-60D04052079E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916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00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59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42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42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69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76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5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94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27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03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60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98A5E-9C5F-4515-97D7-964700FCE086}" type="datetimeFigureOut">
              <a:rPr lang="it-IT" smtClean="0"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38A08-A70A-4919-B1E9-F4FA5E2E4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19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unioncamere.gov.it/images/logo_uc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unioncamere.gov.it/images/logo_uc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/>
              </a:rPr>
              <a:t>IL BILANCIO</a:t>
            </a:r>
            <a:b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/>
              </a:rPr>
            </a:br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/>
              </a:rPr>
              <a:t>DELL’ ANNO 2016</a:t>
            </a:r>
            <a:r>
              <a:rPr lang="it-IT" dirty="0" smtClean="0">
                <a:solidFill>
                  <a:srgbClr val="800000"/>
                </a:solidFill>
                <a:latin typeface="Calibri" pitchFamily="34" charset="0"/>
                <a:ea typeface="ＭＳ Ｐゴシック"/>
              </a:rPr>
              <a:t/>
            </a:r>
            <a:br>
              <a:rPr lang="it-IT" dirty="0" smtClean="0">
                <a:solidFill>
                  <a:srgbClr val="800000"/>
                </a:solidFill>
                <a:latin typeface="Calibri" pitchFamily="34" charset="0"/>
                <a:ea typeface="ＭＳ Ｐゴシック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eaLnBrk="0" hangingPunct="0">
              <a:defRPr/>
            </a:pPr>
            <a:r>
              <a:rPr lang="it-IT" b="1" i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Assemblea</a:t>
            </a:r>
            <a:endParaRPr lang="it-IT" b="1" i="1" dirty="0">
              <a:solidFill>
                <a:srgbClr val="5F5F5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it-IT" b="1" i="1" dirty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Roma, </a:t>
            </a:r>
            <a:r>
              <a:rPr lang="it-IT" b="1" i="1" dirty="0" smtClean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19 </a:t>
            </a:r>
            <a:r>
              <a:rPr lang="it-IT" b="1" i="1" dirty="0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aprile 2017</a:t>
            </a:r>
          </a:p>
          <a:p>
            <a:endParaRPr lang="it-IT" dirty="0"/>
          </a:p>
        </p:txBody>
      </p:sp>
      <p:pic>
        <p:nvPicPr>
          <p:cNvPr id="4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6516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68824" y="836712"/>
            <a:ext cx="3214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I VALORI PATRIMONIALI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76872"/>
            <a:ext cx="1296144" cy="447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78310"/>
              </p:ext>
            </p:extLst>
          </p:nvPr>
        </p:nvGraphicFramePr>
        <p:xfrm>
          <a:off x="330027" y="1628800"/>
          <a:ext cx="8229599" cy="1460465"/>
        </p:xfrm>
        <a:graphic>
          <a:graphicData uri="http://schemas.openxmlformats.org/drawingml/2006/table">
            <a:tbl>
              <a:tblPr/>
              <a:tblGrid>
                <a:gridCol w="3222294"/>
                <a:gridCol w="1402509"/>
                <a:gridCol w="1402509"/>
                <a:gridCol w="1298190"/>
                <a:gridCol w="904097"/>
              </a:tblGrid>
              <a:tr h="4868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PASSIVO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Valori al 31/12/2015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Valori al 31/12/2016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Variazioni assolute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Variazioni 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Patrimonio netto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 53.862.347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 56.019.252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2.156.904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Debiti di funzionamento e fondo oneri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130.703.564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155.699.936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24.996.372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19,12%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TFR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   4.120.430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   4.279.598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 dirty="0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             159.168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3,86%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188.686.342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215.998.786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27.312.444 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14,48%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83" y="2833886"/>
            <a:ext cx="1296144" cy="29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847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15816" y="1239143"/>
            <a:ext cx="3576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LE DISPONIBILITA’ LIQUIDE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343150"/>
            <a:ext cx="7191375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60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707904" y="951111"/>
            <a:ext cx="247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it-IT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GLI ONERI FISCALI</a:t>
            </a:r>
            <a:endParaRPr lang="it-IT" sz="24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83568" y="1916832"/>
            <a:ext cx="80513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>
                <a:latin typeface="Calibri" panose="020F0502020204030204" pitchFamily="34" charset="0"/>
              </a:rPr>
              <a:t>Oneri fiscali</a:t>
            </a:r>
            <a:r>
              <a:rPr lang="it-IT" sz="2800" dirty="0">
                <a:latin typeface="Calibri" panose="020F0502020204030204" pitchFamily="34" charset="0"/>
              </a:rPr>
              <a:t> </a:t>
            </a:r>
            <a:r>
              <a:rPr lang="it-IT" sz="2800" dirty="0" smtClean="0">
                <a:latin typeface="Calibri" panose="020F0502020204030204" pitchFamily="34" charset="0"/>
              </a:rPr>
              <a:t>(imposte </a:t>
            </a:r>
            <a:r>
              <a:rPr lang="it-IT" sz="2800" dirty="0">
                <a:latin typeface="Calibri" panose="020F0502020204030204" pitchFamily="34" charset="0"/>
              </a:rPr>
              <a:t>e tasse, IRAP, IRES e versamenti per norme di </a:t>
            </a:r>
            <a:r>
              <a:rPr lang="it-IT" sz="2800" dirty="0" smtClean="0">
                <a:latin typeface="Calibri" panose="020F0502020204030204" pitchFamily="34" charset="0"/>
              </a:rPr>
              <a:t>contenimento) €  </a:t>
            </a:r>
            <a:r>
              <a:rPr lang="it-IT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2.639.201,41</a:t>
            </a:r>
            <a:r>
              <a:rPr lang="it-IT" sz="2800" dirty="0" smtClean="0">
                <a:latin typeface="Calibri" panose="020F0502020204030204" pitchFamily="34" charset="0"/>
              </a:rPr>
              <a:t> (+ 2%).</a:t>
            </a:r>
            <a:endParaRPr lang="it-IT" sz="2800" dirty="0">
              <a:latin typeface="Calibri" panose="020F0502020204030204" pitchFamily="34" charset="0"/>
            </a:endParaRPr>
          </a:p>
          <a:p>
            <a:pPr algn="just"/>
            <a:endParaRPr lang="it-IT" sz="2800" dirty="0">
              <a:latin typeface="Calibri" panose="020F0502020204030204" pitchFamily="34" charset="0"/>
            </a:endParaRPr>
          </a:p>
          <a:p>
            <a:pPr algn="just"/>
            <a:r>
              <a:rPr lang="it-IT" sz="2800" dirty="0">
                <a:latin typeface="Calibri" panose="020F0502020204030204" pitchFamily="34" charset="0"/>
              </a:rPr>
              <a:t>Gli oneri fiscali </a:t>
            </a:r>
            <a:r>
              <a:rPr lang="it-IT" sz="2800" dirty="0" smtClean="0">
                <a:latin typeface="Calibri" panose="020F0502020204030204" pitchFamily="34" charset="0"/>
              </a:rPr>
              <a:t>costituiscono il </a:t>
            </a:r>
            <a:r>
              <a:rPr lang="it-IT" sz="2800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20%</a:t>
            </a:r>
            <a:r>
              <a:rPr lang="it-IT" sz="2800" dirty="0" smtClean="0">
                <a:latin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</a:rPr>
              <a:t>dei costi di funzionamento della struttura.</a:t>
            </a:r>
          </a:p>
        </p:txBody>
      </p:sp>
    </p:spTree>
    <p:extLst>
      <p:ext uri="{BB962C8B-B14F-4D97-AF65-F5344CB8AC3E}">
        <p14:creationId xmlns:p14="http://schemas.microsoft.com/office/powerpoint/2010/main" val="323147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75856" y="979276"/>
            <a:ext cx="3003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it-IT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ALTRE INFORMAZIONI</a:t>
            </a:r>
            <a:endParaRPr lang="it-IT" sz="24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83568" y="1916832"/>
            <a:ext cx="8051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latin typeface="Calibri" panose="020F0502020204030204" pitchFamily="34" charset="0"/>
              </a:rPr>
              <a:t>Il rapporto tra il costo del personale </a:t>
            </a:r>
            <a:r>
              <a:rPr lang="it-IT" sz="2400" dirty="0" err="1" smtClean="0">
                <a:latin typeface="Calibri" panose="020F0502020204030204" pitchFamily="34" charset="0"/>
              </a:rPr>
              <a:t>dell’Unioncamere</a:t>
            </a:r>
            <a:r>
              <a:rPr lang="it-IT" sz="2400" dirty="0" smtClean="0">
                <a:latin typeface="Calibri" panose="020F0502020204030204" pitchFamily="34" charset="0"/>
              </a:rPr>
              <a:t> e il contributo associativo è pari circa al 33% (Confindustria 55%). Grazie alle risorse provenienti dai progetti cofinanziati la percentuale si riduce a circa 9%. </a:t>
            </a:r>
          </a:p>
          <a:p>
            <a:pPr algn="just"/>
            <a:endParaRPr lang="it-IT" sz="2400" dirty="0">
              <a:latin typeface="Calibri" panose="020F0502020204030204" pitchFamily="34" charset="0"/>
            </a:endParaRPr>
          </a:p>
          <a:p>
            <a:pPr algn="just"/>
            <a:r>
              <a:rPr lang="it-IT" sz="2400" dirty="0" smtClean="0">
                <a:latin typeface="Calibri" panose="020F0502020204030204" pitchFamily="34" charset="0"/>
              </a:rPr>
              <a:t>Il tasso di assenza del personale è stato pari al 4% nel 2015 e del 3,7% nel 2016 (al netto delle ferie ed eventi eccezionali quali malattie </a:t>
            </a:r>
            <a:r>
              <a:rPr lang="it-IT" sz="2400" dirty="0">
                <a:latin typeface="Calibri" panose="020F0502020204030204" pitchFamily="34" charset="0"/>
              </a:rPr>
              <a:t>oltre 10 gg. e congedi parentali facoltativi</a:t>
            </a:r>
            <a:r>
              <a:rPr lang="it-IT" sz="2400" dirty="0" smtClean="0">
                <a:latin typeface="Calibri" panose="020F0502020204030204" pitchFamily="34" charset="0"/>
              </a:rPr>
              <a:t>).</a:t>
            </a:r>
            <a:endParaRPr lang="it-IT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9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2851397" y="530338"/>
            <a:ext cx="39875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PROVENTI DELLA GESTIONE ORDINARIA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4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21053"/>
              </p:ext>
            </p:extLst>
          </p:nvPr>
        </p:nvGraphicFramePr>
        <p:xfrm>
          <a:off x="467544" y="1484784"/>
          <a:ext cx="7921129" cy="3196332"/>
        </p:xfrm>
        <a:graphic>
          <a:graphicData uri="http://schemas.openxmlformats.org/drawingml/2006/table">
            <a:tbl>
              <a:tblPr/>
              <a:tblGrid>
                <a:gridCol w="2663215"/>
                <a:gridCol w="1570475"/>
                <a:gridCol w="1502194"/>
                <a:gridCol w="1297349"/>
                <a:gridCol w="887896"/>
              </a:tblGrid>
              <a:tr h="3418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Valori al 31/12/2015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Valori al 31/12/2016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Variazioni assolute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Variazioni 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0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Contributi associativi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17.896.326,51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15.748.294,32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-2.148.032,19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-12,0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Valore della produzione servizi commerciali*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 2.318.904,48 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2.303.085,29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-15.819,19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-0,68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4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Contributi da enti e organismi nazionali e comunitari**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 18.659.464,98 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30.581.310,80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11.921.845,82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63,89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8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Fondo perequativo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iniziative di sistema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 5.511.890,65 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3.861.033,65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-1.650.857,00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-29,95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Altri proventi e rimborsi***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 3.733.883,1 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2.380.648,32</a:t>
                      </a:r>
                      <a:endParaRPr kumimoji="0" lang="it-IT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-1.353.404,78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-36,25</a:t>
                      </a:r>
                      <a:endParaRPr kumimoji="0" lang="it-IT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40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TOTALE PROVENTI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 48.120.469,72 </a:t>
                      </a:r>
                      <a:endParaRPr kumimoji="0" lang="it-IT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54.874.202,38</a:t>
                      </a:r>
                      <a:endParaRPr kumimoji="0" lang="it-IT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6.753.732,66</a:t>
                      </a:r>
                      <a:endParaRPr kumimoji="0" lang="it-IT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+mn-cs"/>
                        </a:rPr>
                        <a:t>14,04</a:t>
                      </a:r>
                      <a:endParaRPr kumimoji="0" lang="it-IT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6235402" y="2027337"/>
            <a:ext cx="1243813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262835" y="2976106"/>
            <a:ext cx="1152128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02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2432720" y="385590"/>
            <a:ext cx="5054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RIDUZIONE RISORSE ANNI 2014 - 2016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124079"/>
              </p:ext>
            </p:extLst>
          </p:nvPr>
        </p:nvGraphicFramePr>
        <p:xfrm>
          <a:off x="467544" y="1308920"/>
          <a:ext cx="8208912" cy="51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351736" y="10527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alibri" pitchFamily="34" charset="0"/>
                <a:cs typeface="Calibri" pitchFamily="34" charset="0"/>
              </a:rPr>
              <a:t>2014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699792" y="10527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itchFamily="34" charset="0"/>
                <a:cs typeface="Calibri" pitchFamily="34" charset="0"/>
              </a:rPr>
              <a:t>2015/2014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348043" y="10840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itchFamily="34" charset="0"/>
                <a:cs typeface="Calibri" pitchFamily="34" charset="0"/>
              </a:rPr>
              <a:t>2016/2014</a:t>
            </a:r>
          </a:p>
        </p:txBody>
      </p:sp>
    </p:spTree>
    <p:extLst>
      <p:ext uri="{BB962C8B-B14F-4D97-AF65-F5344CB8AC3E}">
        <p14:creationId xmlns:p14="http://schemas.microsoft.com/office/powerpoint/2010/main" val="140636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2267744" y="476672"/>
            <a:ext cx="5616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COMPOSIZIONE PROVENTI DELLA GESTIONE ORDINARIA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19514"/>
              </p:ext>
            </p:extLst>
          </p:nvPr>
        </p:nvGraphicFramePr>
        <p:xfrm>
          <a:off x="3599384" y="846004"/>
          <a:ext cx="5544616" cy="5065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912669"/>
              </p:ext>
            </p:extLst>
          </p:nvPr>
        </p:nvGraphicFramePr>
        <p:xfrm>
          <a:off x="-252536" y="3457905"/>
          <a:ext cx="5561135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4337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568952" cy="2995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23390" y="904456"/>
            <a:ext cx="36202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ONERI DELLA GESTIONE ORDINARIA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48880"/>
            <a:ext cx="11763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60030"/>
            <a:ext cx="1176337" cy="371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031840"/>
            <a:ext cx="1176337" cy="32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03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15816" y="530338"/>
            <a:ext cx="5256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COMPOSIZIONE ONERI DELLA GESTIONE ORDINARIA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560454"/>
              </p:ext>
            </p:extLst>
          </p:nvPr>
        </p:nvGraphicFramePr>
        <p:xfrm>
          <a:off x="3203848" y="923320"/>
          <a:ext cx="5716837" cy="4881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37347" y="136941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800000"/>
                </a:solidFill>
                <a:latin typeface="Calibri" pitchFamily="34" charset="0"/>
              </a:rPr>
              <a:t>2016</a:t>
            </a:r>
            <a:endParaRPr lang="it-IT" sz="2000" b="1" dirty="0">
              <a:solidFill>
                <a:srgbClr val="800000"/>
              </a:solidFill>
              <a:latin typeface="Calibri" pitchFamily="34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1" t="16440" r="19893" b="21378"/>
          <a:stretch/>
        </p:blipFill>
        <p:spPr bwMode="auto">
          <a:xfrm>
            <a:off x="27087" y="3989095"/>
            <a:ext cx="4734522" cy="284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1142310" y="378904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800000"/>
                </a:solidFill>
                <a:latin typeface="Calibri" pitchFamily="34" charset="0"/>
              </a:rPr>
              <a:t>2015</a:t>
            </a:r>
            <a:endParaRPr lang="it-IT" sz="2000" b="1" dirty="0">
              <a:solidFill>
                <a:srgbClr val="8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34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635896" y="1340768"/>
            <a:ext cx="22622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b="1" dirty="0"/>
              <a:t>Missioni e programmi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066317" y="764704"/>
            <a:ext cx="56087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PROGRAMMI PER LO SVILUPPO DEL SISTEMA CAMERALE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878204"/>
              </p:ext>
            </p:extLst>
          </p:nvPr>
        </p:nvGraphicFramePr>
        <p:xfrm>
          <a:off x="467544" y="2060848"/>
          <a:ext cx="8063036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2114"/>
                <a:gridCol w="184092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b="1" i="0" u="none" strike="noStrike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COMPETITIVITA’ E SVILUPPO DELLE IMPRESE</a:t>
                      </a:r>
                    </a:p>
                    <a:p>
                      <a:r>
                        <a:rPr lang="it-IT" sz="1400" b="0" i="0" u="none" strike="noStrike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Regolamentazione, incentivazione dei settori imprenditoriali, riassetti industriali, sperimentazione tecnologica, </a:t>
                      </a:r>
                      <a:r>
                        <a:rPr lang="it-IT" sz="1400" b="0" i="0" u="none" strike="noStrike" kern="1200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lotta alla contraffazione, tutela della proprietà industriale</a:t>
                      </a:r>
                      <a:endParaRPr lang="it-IT" sz="1400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33.748.858,21</a:t>
                      </a:r>
                    </a:p>
                    <a:p>
                      <a:pPr algn="r"/>
                      <a:endParaRPr lang="it-IT" sz="1600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REGOLAZIONE DEI MERCATI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Vigilanza sui mercati e sui prodotti, promozione della concorrenza e tutela dei consumatori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3.531.531,65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</a:rPr>
                        <a:t>COMMERCIO INTERNAZIONALE E INTERNAZIONALIZZAZIONE DEL SISTEMA PRODUTTIVO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Sostegno all’internazionalizzazione delle imprese e promozione del made in </a:t>
                      </a:r>
                      <a:r>
                        <a:rPr lang="it-IT" sz="1400" b="0" i="0" u="none" strike="noStrike" kern="1200" dirty="0" err="1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</a:t>
                      </a:r>
                      <a:endParaRPr lang="it-IT" sz="1400" b="0" i="0" u="none" strike="noStrike" kern="1200" dirty="0" smtClean="0">
                        <a:solidFill>
                          <a:srgbClr val="26262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954.910,02</a:t>
                      </a:r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SERVIZI ISTITUZIONALI E GENERALI DELLE PUBBLICHE AMMINISTRAZIONI</a:t>
                      </a:r>
                    </a:p>
                    <a:p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Indirizzo politico e Servizi generali, formativi ed approvvigionamenti per le PA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3.380.834,07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 smtClean="0">
                          <a:solidFill>
                            <a:schemeClr val="bg1"/>
                          </a:solidFill>
                        </a:rPr>
                        <a:t>TOTALE</a:t>
                      </a:r>
                      <a:endParaRPr lang="it-IT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41.616.133,95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72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26624" y="908720"/>
            <a:ext cx="38773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I PRINCIPALI PROGRAMMI FINANZIATI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04374"/>
              </p:ext>
            </p:extLst>
          </p:nvPr>
        </p:nvGraphicFramePr>
        <p:xfrm>
          <a:off x="457200" y="2178129"/>
          <a:ext cx="8229599" cy="33701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92829"/>
                <a:gridCol w="2287041"/>
                <a:gridCol w="1349729"/>
              </a:tblGrid>
              <a:tr h="374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ATTIVITA'</a:t>
                      </a:r>
                      <a:endParaRPr lang="it-IT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ENTE FINANZIATORE</a:t>
                      </a:r>
                      <a:endParaRPr lang="it-IT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IMPORTI</a:t>
                      </a:r>
                      <a:endParaRPr lang="it-IT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rgbClr val="990000"/>
                    </a:solidFill>
                  </a:tcPr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Tutela proprietà industriale (contributi alle imprese)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err="1" smtClean="0">
                          <a:effectLst/>
                        </a:rPr>
                        <a:t>MiSE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effectLst/>
                        </a:rPr>
                        <a:t>     7.691.263,00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Regolazione del mercato e tutela consumatori</a:t>
                      </a:r>
                      <a:endParaRPr lang="it-IT" sz="16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err="1" smtClean="0">
                          <a:solidFill>
                            <a:srgbClr val="990000"/>
                          </a:solidFill>
                          <a:effectLst/>
                        </a:rPr>
                        <a:t>MiSE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     2.166.597,49 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Crescere in digitale                                                                                   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Ministero</a:t>
                      </a:r>
                      <a:r>
                        <a:rPr lang="it-IT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lavoro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effectLst/>
                        </a:rPr>
                        <a:t>     6.621.709,00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Crescere imprenditori</a:t>
                      </a:r>
                      <a:endParaRPr lang="it-IT" sz="16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Ministero</a:t>
                      </a:r>
                      <a:r>
                        <a:rPr lang="it-IT" sz="1500" b="0" i="0" u="none" strike="noStrike" baseline="0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 lavoro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     8.855.509,00 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 err="1">
                          <a:effectLst/>
                        </a:rPr>
                        <a:t>Excelsior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Ministero</a:t>
                      </a:r>
                      <a:r>
                        <a:rPr lang="it-IT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lavoro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effectLst/>
                        </a:rPr>
                        <a:t>     3.083.782,00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Albo gestori e tutela aree costiere protette                                                                </a:t>
                      </a:r>
                      <a:endParaRPr lang="it-IT" sz="16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Ministero</a:t>
                      </a:r>
                      <a:r>
                        <a:rPr lang="it-IT" sz="1500" b="0" i="0" u="none" strike="noStrike" baseline="0" dirty="0" smtClean="0">
                          <a:solidFill>
                            <a:srgbClr val="99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500" u="none" strike="noStrike" dirty="0" smtClean="0">
                          <a:solidFill>
                            <a:srgbClr val="990000"/>
                          </a:solidFill>
                          <a:effectLst/>
                        </a:rPr>
                        <a:t>ambiente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     1.123.050,60 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Pesca ed acquacoltura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>
                          <a:effectLst/>
                        </a:rPr>
                        <a:t>MIPAAF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effectLst/>
                        </a:rPr>
                        <a:t>        753.175,00 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44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Anticorruzione (ACTS) </a:t>
                      </a:r>
                      <a:endParaRPr lang="it-IT" sz="16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u="none" strike="noStrike" dirty="0" smtClean="0">
                          <a:solidFill>
                            <a:srgbClr val="990000"/>
                          </a:solidFill>
                          <a:effectLst/>
                        </a:rPr>
                        <a:t>Commissione europea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>
                          <a:solidFill>
                            <a:srgbClr val="990000"/>
                          </a:solidFill>
                          <a:effectLst/>
                        </a:rPr>
                        <a:t>        464.011,41 </a:t>
                      </a:r>
                      <a:endParaRPr lang="it-IT" sz="1500" b="1" i="0" u="none" strike="noStrike" dirty="0">
                        <a:solidFill>
                          <a:srgbClr val="990000"/>
                        </a:solidFill>
                        <a:effectLst/>
                        <a:latin typeface="Calibri"/>
                      </a:endParaRPr>
                    </a:p>
                  </a:txBody>
                  <a:tcPr marL="7030" marR="7030" marT="703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62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nioncamere.gov.it/images/logo_uc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260648"/>
            <a:ext cx="1710623" cy="9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68824" y="836712"/>
            <a:ext cx="3214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I VALORI PATRIMONIALI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090" y="2133228"/>
            <a:ext cx="136815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431" y="2614414"/>
            <a:ext cx="136815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926047"/>
              </p:ext>
            </p:extLst>
          </p:nvPr>
        </p:nvGraphicFramePr>
        <p:xfrm>
          <a:off x="323528" y="1412776"/>
          <a:ext cx="8229600" cy="1708687"/>
        </p:xfrm>
        <a:graphic>
          <a:graphicData uri="http://schemas.openxmlformats.org/drawingml/2006/table">
            <a:tbl>
              <a:tblPr/>
              <a:tblGrid>
                <a:gridCol w="3231397"/>
                <a:gridCol w="1406471"/>
                <a:gridCol w="1406471"/>
                <a:gridCol w="1278610"/>
                <a:gridCol w="906651"/>
              </a:tblGrid>
              <a:tr h="48819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ATTIVO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Valori al 31/12/2015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Valori al 31/12/2016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Variazioni assolute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Variazioni 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Liquidità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84.202.644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119.790.936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35.588.292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42,27%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Crediti di funzionamento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23.176.661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34.600.691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11.424.030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49,29%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Immobilizzazioni materiali e immateriali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35.046.254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34.942.215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-104.039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Immobilizzazioni  finanziarie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46.260.783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26.664.945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-19.595.838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0" i="0" u="none" strike="noStrike">
                          <a:solidFill>
                            <a:srgbClr val="800000"/>
                          </a:solidFill>
                          <a:effectLst/>
                          <a:latin typeface="Calibri"/>
                        </a:rPr>
                        <a:t>-42,36%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188.686.342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215.998.786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27.312.444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14,48%</a:t>
                      </a:r>
                    </a:p>
                  </a:txBody>
                  <a:tcPr marL="6974" marR="6974" marT="69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136815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75" y="1863874"/>
            <a:ext cx="150775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36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548</Words>
  <Application>Microsoft Office PowerPoint</Application>
  <PresentationFormat>Presentazione su schermo (4:3)</PresentationFormat>
  <Paragraphs>174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IL BILANCIO DELL’ ANNO 2016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BILANCIO DELL’ ANNO 2016</dc:title>
  <dc:creator>giannitelli</dc:creator>
  <cp:lastModifiedBy>castellacci</cp:lastModifiedBy>
  <cp:revision>29</cp:revision>
  <cp:lastPrinted>2017-04-19T09:20:32Z</cp:lastPrinted>
  <dcterms:created xsi:type="dcterms:W3CDTF">2017-04-12T06:50:51Z</dcterms:created>
  <dcterms:modified xsi:type="dcterms:W3CDTF">2017-04-19T09:21:13Z</dcterms:modified>
</cp:coreProperties>
</file>