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6" r:id="rId2"/>
    <p:sldId id="421" r:id="rId3"/>
    <p:sldId id="422" r:id="rId4"/>
    <p:sldId id="416" r:id="rId5"/>
    <p:sldId id="417" r:id="rId6"/>
    <p:sldId id="384" r:id="rId7"/>
    <p:sldId id="385" r:id="rId8"/>
    <p:sldId id="423" r:id="rId9"/>
    <p:sldId id="411" r:id="rId10"/>
    <p:sldId id="412" r:id="rId11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3366FF"/>
    <a:srgbClr val="FF6600"/>
    <a:srgbClr val="3581FD"/>
    <a:srgbClr val="0099FF"/>
    <a:srgbClr val="0000FF"/>
    <a:srgbClr val="FFCCFF"/>
    <a:srgbClr val="800000"/>
    <a:srgbClr val="00FF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12" autoAdjust="0"/>
  </p:normalViewPr>
  <p:slideViewPr>
    <p:cSldViewPr showGuides="1">
      <p:cViewPr>
        <p:scale>
          <a:sx n="81" d="100"/>
          <a:sy n="81" d="100"/>
        </p:scale>
        <p:origin x="-1800" y="-158"/>
      </p:cViewPr>
      <p:guideLst>
        <p:guide orient="horz" pos="2160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3264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004\WORK\PRIVATO\LEGALE_AMMINISTRAZIONE_AMBIENTE\UFFICIO%20CONTABILITA'%20E%20BILANCIO\CONDIVISO\BILANCI%20UNIONCAMERE\2018\Preventivo%202018\Grafici%20per%20slide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'Contributo associativo 14-18'!$A$2</c:f>
              <c:strCache>
                <c:ptCount val="1"/>
                <c:pt idx="0">
                  <c:v>Contributo associativo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'Contributo associativo 14-18'!$B$1:$F$1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'Contributo associativo 14-18'!$B$2:$F$2</c:f>
              <c:numCache>
                <c:formatCode>_(* #,##0.00_);_(* \(#,##0.00\);_(* "-"??_);_(@_)</c:formatCode>
                <c:ptCount val="5"/>
                <c:pt idx="0">
                  <c:v>27768</c:v>
                </c:pt>
                <c:pt idx="1">
                  <c:v>17896</c:v>
                </c:pt>
                <c:pt idx="2">
                  <c:v>15748</c:v>
                </c:pt>
                <c:pt idx="3">
                  <c:v>15369</c:v>
                </c:pt>
                <c:pt idx="4">
                  <c:v>14520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320512"/>
        <c:axId val="182967040"/>
      </c:barChart>
      <c:catAx>
        <c:axId val="21632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82967040"/>
        <c:crosses val="autoZero"/>
        <c:auto val="1"/>
        <c:lblAlgn val="ctr"/>
        <c:lblOffset val="100"/>
        <c:noMultiLvlLbl val="0"/>
      </c:catAx>
      <c:valAx>
        <c:axId val="182967040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400" i="1"/>
            </a:pPr>
            <a:endParaRPr lang="it-IT"/>
          </a:p>
        </c:txPr>
        <c:crossAx val="216320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'[Grafici per slides.xlsx]Entrate 14-18'!$A$2</c:f>
              <c:strCache>
                <c:ptCount val="1"/>
                <c:pt idx="0">
                  <c:v>diminuzione</c:v>
                </c:pt>
              </c:strCache>
            </c:strRef>
          </c:tx>
          <c:spPr>
            <a:ln>
              <a:solidFill>
                <a:srgbClr val="000000">
                  <a:lumMod val="65000"/>
                  <a:lumOff val="35000"/>
                </a:srgbClr>
              </a:solidFill>
            </a:ln>
          </c:spPr>
          <c:marker>
            <c:symbol val="none"/>
          </c:marker>
          <c:cat>
            <c:numRef>
              <c:f>'[Grafici per slides.xlsx]Entrate 14-18'!$B$1:$C$1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slides.xlsx]Entrate 14-18'!$B$2:$C$2</c:f>
              <c:numCache>
                <c:formatCode>0%</c:formatCode>
                <c:ptCount val="2"/>
                <c:pt idx="0">
                  <c:v>1</c:v>
                </c:pt>
                <c:pt idx="1">
                  <c:v>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193536"/>
        <c:axId val="191406656"/>
      </c:lineChart>
      <c:catAx>
        <c:axId val="19219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91406656"/>
        <c:crosses val="autoZero"/>
        <c:auto val="1"/>
        <c:lblAlgn val="ctr"/>
        <c:lblOffset val="100"/>
        <c:noMultiLvlLbl val="0"/>
      </c:catAx>
      <c:valAx>
        <c:axId val="19140665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92193536"/>
        <c:crosses val="autoZero"/>
        <c:crossBetween val="between"/>
      </c:valAx>
    </c:plotArea>
    <c:plotVisOnly val="1"/>
    <c:dispBlanksAs val="zero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364198940900701E-2"/>
          <c:y val="6.6935625442673147E-2"/>
          <c:w val="0.9352716021181986"/>
          <c:h val="0.75704030205765216"/>
        </c:manualLayout>
      </c:layout>
      <c:lineChart>
        <c:grouping val="standard"/>
        <c:varyColors val="0"/>
        <c:ser>
          <c:idx val="0"/>
          <c:order val="0"/>
          <c:tx>
            <c:strRef>
              <c:f>'[Grafici per slides.xlsx]Entrate 14-18'!$A$7</c:f>
              <c:strCache>
                <c:ptCount val="1"/>
                <c:pt idx="0">
                  <c:v>aumento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5"/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cat>
            <c:numRef>
              <c:f>'[Grafici per slides.xlsx]Entrate 14-18'!$B$6:$C$6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slides.xlsx]Entrate 14-18'!$B$7:$C$7</c:f>
              <c:numCache>
                <c:formatCode>0%</c:formatCode>
                <c:ptCount val="2"/>
                <c:pt idx="0">
                  <c:v>0.64</c:v>
                </c:pt>
                <c:pt idx="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194560"/>
        <c:axId val="182963008"/>
      </c:lineChart>
      <c:catAx>
        <c:axId val="19219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990000"/>
                </a:solidFill>
              </a:defRPr>
            </a:pPr>
            <a:endParaRPr lang="it-IT"/>
          </a:p>
        </c:txPr>
        <c:crossAx val="182963008"/>
        <c:crosses val="autoZero"/>
        <c:auto val="1"/>
        <c:lblAlgn val="ctr"/>
        <c:lblOffset val="100"/>
        <c:noMultiLvlLbl val="0"/>
      </c:catAx>
      <c:valAx>
        <c:axId val="1829630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92194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'[Grafici per slides.xlsx]Entrate 14-18'!$A$11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none"/>
          </c:marker>
          <c:cat>
            <c:numRef>
              <c:f>'[Grafici per slides.xlsx]Entrate 14-18'!$B$10:$C$10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slides.xlsx]Entrate 14-18'!$B$11:$C$11</c:f>
              <c:numCache>
                <c:formatCode>0%</c:formatCode>
                <c:ptCount val="2"/>
                <c:pt idx="0">
                  <c:v>0</c:v>
                </c:pt>
                <c:pt idx="1">
                  <c:v>4.25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12320"/>
        <c:axId val="191410112"/>
      </c:lineChart>
      <c:catAx>
        <c:axId val="19231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581FD"/>
                </a:solidFill>
              </a:defRPr>
            </a:pPr>
            <a:endParaRPr lang="it-IT"/>
          </a:p>
        </c:txPr>
        <c:crossAx val="191410112"/>
        <c:crosses val="autoZero"/>
        <c:auto val="1"/>
        <c:lblAlgn val="ctr"/>
        <c:lblOffset val="100"/>
        <c:noMultiLvlLbl val="0"/>
      </c:catAx>
      <c:valAx>
        <c:axId val="19141011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923123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'[Grafici per slides.xlsx]Uscite 14-18'!$A$7</c:f>
              <c:strCache>
                <c:ptCount val="1"/>
                <c:pt idx="0">
                  <c:v>aumento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5"/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cat>
            <c:numRef>
              <c:f>'[Grafici per slides.xlsx]Uscite 14-18'!$B$6:$C$6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slides.xlsx]Uscite 14-18'!$B$7:$C$7</c:f>
              <c:numCache>
                <c:formatCode>0%</c:formatCode>
                <c:ptCount val="2"/>
                <c:pt idx="0">
                  <c:v>1</c:v>
                </c:pt>
                <c:pt idx="1">
                  <c:v>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41504"/>
        <c:axId val="191410688"/>
      </c:lineChart>
      <c:catAx>
        <c:axId val="1923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191410688"/>
        <c:crosses val="autoZero"/>
        <c:auto val="1"/>
        <c:lblAlgn val="ctr"/>
        <c:lblOffset val="100"/>
        <c:noMultiLvlLbl val="0"/>
      </c:catAx>
      <c:valAx>
        <c:axId val="19141068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92341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'[Grafici per slides.xlsx]Uscite 14-18'!$A$2</c:f>
              <c:strCache>
                <c:ptCount val="1"/>
                <c:pt idx="0">
                  <c:v>diminuzione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triangle"/>
            <c:size val="5"/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cat>
            <c:numRef>
              <c:f>'[Grafici per slides.xlsx]Uscite 14-18'!$B$1:$C$1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slides.xlsx]Uscite 14-18'!$B$2:$C$2</c:f>
              <c:numCache>
                <c:formatCode>_(* #,##0.00_);_(* \(#,##0.00\);_(* "-"??_);_(@_)</c:formatCode>
                <c:ptCount val="2"/>
                <c:pt idx="0">
                  <c:v>100</c:v>
                </c:pt>
                <c:pt idx="1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342016"/>
        <c:axId val="191412416"/>
      </c:lineChart>
      <c:catAx>
        <c:axId val="19234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191412416"/>
        <c:crosses val="autoZero"/>
        <c:auto val="1"/>
        <c:lblAlgn val="ctr"/>
        <c:lblOffset val="100"/>
        <c:noMultiLvlLbl val="0"/>
      </c:catAx>
      <c:valAx>
        <c:axId val="191412416"/>
        <c:scaling>
          <c:orientation val="minMax"/>
        </c:scaling>
        <c:delete val="1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9234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'[Grafici per slides.xlsx]Uscite 14-18'!$A$11</c:f>
              <c:strCache>
                <c:ptCount val="1"/>
                <c:pt idx="0">
                  <c:v>aumento</c:v>
                </c:pt>
              </c:strCache>
            </c:strRef>
          </c:tx>
          <c:marker>
            <c:symbol val="none"/>
          </c:marker>
          <c:cat>
            <c:numRef>
              <c:f>'[Grafici per slides.xlsx]Uscite 14-18'!$B$10:$C$10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'[Grafici per slides.xlsx]Uscite 14-18'!$B$11:$C$11</c:f>
              <c:numCache>
                <c:formatCode>0%</c:formatCode>
                <c:ptCount val="2"/>
                <c:pt idx="0">
                  <c:v>0.25</c:v>
                </c:pt>
                <c:pt idx="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455168"/>
        <c:axId val="192251008"/>
      </c:lineChart>
      <c:catAx>
        <c:axId val="19245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66FF"/>
                </a:solidFill>
              </a:defRPr>
            </a:pPr>
            <a:endParaRPr lang="it-IT"/>
          </a:p>
        </c:txPr>
        <c:crossAx val="192251008"/>
        <c:crosses val="autoZero"/>
        <c:auto val="1"/>
        <c:lblAlgn val="ctr"/>
        <c:lblOffset val="100"/>
        <c:noMultiLvlLbl val="0"/>
      </c:catAx>
      <c:valAx>
        <c:axId val="1922510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92455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0.65166</cdr:x>
      <cdr:y>0.70769</cdr:y>
    </cdr:from>
    <cdr:to>
      <cdr:x>0.65166</cdr:x>
      <cdr:y>0.70769</cdr:y>
    </cdr:to>
    <cdr:cxnSp macro="">
      <cdr:nvCxnSpPr>
        <cdr:cNvPr id="3" name="Connettore 1 2"/>
        <cdr:cNvCxnSpPr/>
      </cdr:nvCxnSpPr>
      <cdr:spPr>
        <a:xfrm xmlns:a="http://schemas.openxmlformats.org/drawingml/2006/main">
          <a:off x="4849523" y="331236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8D01D37-FB67-4A71-82C0-B96133F7F9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299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C4CEE59-DE52-4D37-A452-ECB4ECF597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6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CEE59-DE52-4D37-A452-ECB4ECF5971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62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CEE59-DE52-4D37-A452-ECB4ECF59715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8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and_UC_15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7" t="18384" r="29216" b="8634"/>
          <a:stretch/>
        </p:blipFill>
        <p:spPr bwMode="auto">
          <a:xfrm>
            <a:off x="128464" y="332656"/>
            <a:ext cx="2016224" cy="73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990000"/>
                </a:solidFill>
                <a:latin typeface="Calibri" panose="020F0502020204030204" pitchFamily="34" charset="0"/>
              </a:defRPr>
            </a:lvl1pPr>
          </a:lstStyle>
          <a:p>
            <a:fld id="{26E0CD7F-0BD4-44A3-B9DA-DDE8F35AB8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270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latin typeface="Times New Roman" pitchFamily="18" charset="0"/>
            </a:endParaRPr>
          </a:p>
        </p:txBody>
      </p:sp>
      <p:sp>
        <p:nvSpPr>
          <p:cNvPr id="1028" name="Rectangle 13"/>
          <p:cNvSpPr>
            <a:spLocks noChangeArrowheads="1"/>
          </p:cNvSpPr>
          <p:nvPr/>
        </p:nvSpPr>
        <p:spPr bwMode="auto">
          <a:xfrm>
            <a:off x="200472" y="188640"/>
            <a:ext cx="9505056" cy="6480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it-IT"/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9561512" y="333842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3542369F-8CE5-43A9-95B6-C5A771F33C5C}" type="slidenum">
              <a:rPr lang="it-IT" sz="1400" b="1" i="1">
                <a:solidFill>
                  <a:schemeClr val="bg1"/>
                </a:solidFill>
                <a:latin typeface="Trebuchet MS" pitchFamily="34" charset="0"/>
              </a:rPr>
              <a:pPr algn="ctr">
                <a:defRPr/>
              </a:pPr>
              <a:t>‹N›</a:t>
            </a:fld>
            <a:endParaRPr lang="it-IT" sz="14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1111250" y="990600"/>
            <a:ext cx="7239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it-IT" smtClean="0"/>
          </a:p>
        </p:txBody>
      </p:sp>
      <p:pic>
        <p:nvPicPr>
          <p:cNvPr id="17410" name="Picture 2" descr="brand_UC_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58"/>
          <a:stretch>
            <a:fillRect/>
          </a:stretch>
        </p:blipFill>
        <p:spPr bwMode="auto">
          <a:xfrm>
            <a:off x="200472" y="188642"/>
            <a:ext cx="1678606" cy="80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5"/>
          <p:cNvSpPr>
            <a:spLocks noChangeArrowheads="1"/>
          </p:cNvSpPr>
          <p:nvPr/>
        </p:nvSpPr>
        <p:spPr bwMode="auto">
          <a:xfrm>
            <a:off x="992560" y="1484784"/>
            <a:ext cx="7920880" cy="4108871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lnSpc>
                <a:spcPct val="90000"/>
              </a:lnSpc>
              <a:tabLst>
                <a:tab pos="539750" algn="l"/>
              </a:tabLst>
            </a:pPr>
            <a:r>
              <a:rPr lang="it-IT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48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PREVENTIVO ECONOMICO UNIONCAMERE</a:t>
            </a: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endParaRPr lang="it-IT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r>
              <a:rPr lang="it-IT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Anno 2018</a:t>
            </a:r>
          </a:p>
          <a:p>
            <a:pPr algn="ctr">
              <a:lnSpc>
                <a:spcPct val="90000"/>
              </a:lnSpc>
              <a:tabLst>
                <a:tab pos="539750" algn="l"/>
              </a:tabLst>
            </a:pPr>
            <a:endParaRPr lang="it-IT" sz="4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92560" y="5805264"/>
            <a:ext cx="8208912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Assemblea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-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Siracusa, 31 </a:t>
            </a:r>
            <a:r>
              <a:rPr lang="it-IT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ottobre 2017</a:t>
            </a:r>
            <a:endParaRPr lang="it-IT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96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16100" y="188640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2018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7541"/>
              </p:ext>
            </p:extLst>
          </p:nvPr>
        </p:nvGraphicFramePr>
        <p:xfrm>
          <a:off x="2000672" y="902419"/>
          <a:ext cx="6629400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Foglio di lavoro" r:id="rId4" imgW="6629431" imgH="5623560" progId="Excel.Sheet.12">
                  <p:embed/>
                </p:oleObj>
              </mc:Choice>
              <mc:Fallback>
                <p:oleObj name="Foglio di lavoro" r:id="rId4" imgW="6629431" imgH="5623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0672" y="902419"/>
                        <a:ext cx="6629400" cy="562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10</a:t>
            </a:fld>
            <a:endParaRPr lang="it-IT" sz="1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3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28411" y="332656"/>
            <a:ext cx="5727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CONTRIBUTO ASSOCIATIVO UNIONCAMERE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11" name="Rettangolo 5"/>
          <p:cNvSpPr>
            <a:spLocks noChangeArrowheads="1"/>
          </p:cNvSpPr>
          <p:nvPr/>
        </p:nvSpPr>
        <p:spPr bwMode="auto">
          <a:xfrm>
            <a:off x="4646114" y="5733256"/>
            <a:ext cx="1368152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2015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- 35% DA 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803247" y="939951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Metodo di calcolo</a:t>
            </a:r>
            <a:endParaRPr lang="it-IT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ttangolo 5"/>
          <p:cNvSpPr>
            <a:spLocks noChangeArrowheads="1"/>
          </p:cNvSpPr>
          <p:nvPr/>
        </p:nvSpPr>
        <p:spPr bwMode="auto">
          <a:xfrm>
            <a:off x="1246292" y="1854251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24" name="Rettangolo 5"/>
          <p:cNvSpPr>
            <a:spLocks noChangeArrowheads="1"/>
          </p:cNvSpPr>
          <p:nvPr/>
        </p:nvSpPr>
        <p:spPr bwMode="auto">
          <a:xfrm>
            <a:off x="1208584" y="5445224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2013 </a:t>
            </a:r>
          </a:p>
        </p:txBody>
      </p:sp>
      <p:sp>
        <p:nvSpPr>
          <p:cNvPr id="25" name="Ovale 24"/>
          <p:cNvSpPr/>
          <p:nvPr/>
        </p:nvSpPr>
        <p:spPr>
          <a:xfrm>
            <a:off x="1352600" y="2492896"/>
            <a:ext cx="648000" cy="648000"/>
          </a:xfrm>
          <a:prstGeom prst="ellipse">
            <a:avLst/>
          </a:prstGeom>
          <a:solidFill>
            <a:srgbClr val="99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1678340" y="3140968"/>
            <a:ext cx="0" cy="2088000"/>
          </a:xfrm>
          <a:prstGeom prst="straightConnector1">
            <a:avLst/>
          </a:prstGeom>
          <a:ln w="19050">
            <a:solidFill>
              <a:srgbClr val="99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2</a:t>
            </a:fld>
            <a:endParaRPr lang="it-IT" sz="1400">
              <a:solidFill>
                <a:srgbClr val="990000"/>
              </a:solidFill>
            </a:endParaRPr>
          </a:p>
        </p:txBody>
      </p:sp>
      <p:sp>
        <p:nvSpPr>
          <p:cNvPr id="29" name="Rettangolo 5"/>
          <p:cNvSpPr>
            <a:spLocks noChangeArrowheads="1"/>
          </p:cNvSpPr>
          <p:nvPr/>
        </p:nvSpPr>
        <p:spPr bwMode="auto">
          <a:xfrm>
            <a:off x="3082071" y="1854251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32" name="Rettangolo 5"/>
          <p:cNvSpPr>
            <a:spLocks noChangeArrowheads="1"/>
          </p:cNvSpPr>
          <p:nvPr/>
        </p:nvSpPr>
        <p:spPr bwMode="auto">
          <a:xfrm>
            <a:off x="3057198" y="5445224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2014 </a:t>
            </a:r>
          </a:p>
        </p:txBody>
      </p:sp>
      <p:sp>
        <p:nvSpPr>
          <p:cNvPr id="34" name="Ovale 33"/>
          <p:cNvSpPr/>
          <p:nvPr/>
        </p:nvSpPr>
        <p:spPr>
          <a:xfrm>
            <a:off x="3197806" y="2492896"/>
            <a:ext cx="648000" cy="648000"/>
          </a:xfrm>
          <a:prstGeom prst="ellipse">
            <a:avLst/>
          </a:prstGeom>
          <a:solidFill>
            <a:srgbClr val="99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3523546" y="3140968"/>
            <a:ext cx="0" cy="2088000"/>
          </a:xfrm>
          <a:prstGeom prst="straightConnector1">
            <a:avLst/>
          </a:prstGeom>
          <a:ln w="19050">
            <a:solidFill>
              <a:srgbClr val="99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5"/>
          <p:cNvSpPr>
            <a:spLocks noChangeArrowheads="1"/>
          </p:cNvSpPr>
          <p:nvPr/>
        </p:nvSpPr>
        <p:spPr bwMode="auto">
          <a:xfrm>
            <a:off x="4882271" y="1854251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37" name="Rettangolo 5"/>
          <p:cNvSpPr>
            <a:spLocks noChangeArrowheads="1"/>
          </p:cNvSpPr>
          <p:nvPr/>
        </p:nvSpPr>
        <p:spPr bwMode="auto">
          <a:xfrm>
            <a:off x="4847971" y="5445224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 </a:t>
            </a:r>
          </a:p>
        </p:txBody>
      </p:sp>
      <p:sp>
        <p:nvSpPr>
          <p:cNvPr id="38" name="Ovale 37"/>
          <p:cNvSpPr/>
          <p:nvPr/>
        </p:nvSpPr>
        <p:spPr>
          <a:xfrm>
            <a:off x="4998006" y="2492896"/>
            <a:ext cx="648000" cy="648000"/>
          </a:xfrm>
          <a:prstGeom prst="ellipse">
            <a:avLst/>
          </a:prstGeom>
          <a:solidFill>
            <a:srgbClr val="99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/>
          <p:cNvCxnSpPr/>
          <p:nvPr/>
        </p:nvCxnSpPr>
        <p:spPr>
          <a:xfrm flipH="1">
            <a:off x="5314319" y="3140968"/>
            <a:ext cx="0" cy="2088000"/>
          </a:xfrm>
          <a:prstGeom prst="straightConnector1">
            <a:avLst/>
          </a:prstGeom>
          <a:ln w="19050">
            <a:solidFill>
              <a:srgbClr val="99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5"/>
          <p:cNvSpPr>
            <a:spLocks noChangeArrowheads="1"/>
          </p:cNvSpPr>
          <p:nvPr/>
        </p:nvSpPr>
        <p:spPr bwMode="auto">
          <a:xfrm>
            <a:off x="6681192" y="5733256"/>
            <a:ext cx="1368152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2015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- 40% DA </a:t>
            </a:r>
          </a:p>
        </p:txBody>
      </p:sp>
      <p:sp>
        <p:nvSpPr>
          <p:cNvPr id="41" name="Rettangolo 5"/>
          <p:cNvSpPr>
            <a:spLocks noChangeArrowheads="1"/>
          </p:cNvSpPr>
          <p:nvPr/>
        </p:nvSpPr>
        <p:spPr bwMode="auto">
          <a:xfrm>
            <a:off x="6926776" y="1854251"/>
            <a:ext cx="87224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2" name="Rettangolo 5"/>
          <p:cNvSpPr>
            <a:spLocks noChangeArrowheads="1"/>
          </p:cNvSpPr>
          <p:nvPr/>
        </p:nvSpPr>
        <p:spPr bwMode="auto">
          <a:xfrm>
            <a:off x="6897216" y="5445224"/>
            <a:ext cx="936104" cy="39604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tabLst>
                <a:tab pos="539750" algn="l"/>
              </a:tabLst>
            </a:pPr>
            <a:r>
              <a:rPr lang="it-IT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2016 </a:t>
            </a:r>
          </a:p>
        </p:txBody>
      </p:sp>
      <p:sp>
        <p:nvSpPr>
          <p:cNvPr id="43" name="Ovale 42"/>
          <p:cNvSpPr/>
          <p:nvPr/>
        </p:nvSpPr>
        <p:spPr>
          <a:xfrm>
            <a:off x="7051938" y="2483469"/>
            <a:ext cx="648000" cy="648000"/>
          </a:xfrm>
          <a:prstGeom prst="ellipse">
            <a:avLst/>
          </a:prstGeom>
          <a:solidFill>
            <a:srgbClr val="99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7358824" y="3140968"/>
            <a:ext cx="0" cy="2088000"/>
          </a:xfrm>
          <a:prstGeom prst="straightConnector1">
            <a:avLst/>
          </a:prstGeom>
          <a:ln w="19050">
            <a:solidFill>
              <a:srgbClr val="99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84022" y="3187389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-45%</a:t>
            </a:r>
            <a:endParaRPr lang="it-IT" sz="2000" b="1" i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7016" y="2780928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-36%</a:t>
            </a:r>
            <a:endParaRPr lang="it-IT" sz="2000" b="1" i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25008" y="3166555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-43%</a:t>
            </a:r>
            <a:endParaRPr lang="it-IT" sz="2000" b="1" i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85809" y="260648"/>
            <a:ext cx="13276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ENTRATE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76498" y="692696"/>
            <a:ext cx="7040998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Contributo associativo 2014-2018 </a:t>
            </a: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(in migliaia di euro)</a:t>
            </a:r>
            <a:endParaRPr lang="it-IT" sz="1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149336" y="5301208"/>
            <a:ext cx="828000" cy="5232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Aliquota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2,00%</a:t>
            </a:r>
            <a:endParaRPr lang="it-IT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3</a:t>
            </a:fld>
            <a:endParaRPr lang="it-IT" sz="1400" dirty="0">
              <a:solidFill>
                <a:srgbClr val="990000"/>
              </a:solidFill>
            </a:endParaRPr>
          </a:p>
        </p:txBody>
      </p:sp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422634"/>
              </p:ext>
            </p:extLst>
          </p:nvPr>
        </p:nvGraphicFramePr>
        <p:xfrm>
          <a:off x="848544" y="1700808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7981193" y="3284984"/>
            <a:ext cx="816512" cy="4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-</a:t>
            </a:r>
            <a:r>
              <a:rPr lang="it-IT" sz="2000" b="1" i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48</a:t>
            </a:r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%</a:t>
            </a:r>
            <a:endParaRPr lang="it-IT" sz="2000" b="1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48744" y="404664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RISORSE UNIONCAMERE</a:t>
            </a:r>
          </a:p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2014-2018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39573" y="2505980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- 48%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50112" y="623222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4</a:t>
            </a:fld>
            <a:endParaRPr lang="it-IT" sz="1400">
              <a:solidFill>
                <a:srgbClr val="99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24310"/>
              </p:ext>
            </p:extLst>
          </p:nvPr>
        </p:nvGraphicFramePr>
        <p:xfrm>
          <a:off x="632520" y="1422475"/>
          <a:ext cx="3359182" cy="207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961112" y="1988840"/>
            <a:ext cx="285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Entrate totali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83755" y="1231721"/>
            <a:ext cx="285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Contributo associativo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837302" y="2914923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+ 36%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500039"/>
              </p:ext>
            </p:extLst>
          </p:nvPr>
        </p:nvGraphicFramePr>
        <p:xfrm>
          <a:off x="5313040" y="2276872"/>
          <a:ext cx="3938855" cy="234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959102"/>
              </p:ext>
            </p:extLst>
          </p:nvPr>
        </p:nvGraphicFramePr>
        <p:xfrm>
          <a:off x="416496" y="4005064"/>
          <a:ext cx="41044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876825" y="3783021"/>
            <a:ext cx="321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3581FD"/>
                </a:solidFill>
                <a:latin typeface="Calibri" panose="020F0502020204030204" pitchFamily="34" charset="0"/>
              </a:rPr>
              <a:t>Entrate da attività delegate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4688" y="4253026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+ 425%</a:t>
            </a:r>
            <a:endParaRPr lang="it-IT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48744" y="404664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UTILIZZO DELLE RISORSE UNIONCAMERE 2014-2018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285030" y="2770832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- 25%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5</a:t>
            </a:fld>
            <a:endParaRPr lang="it-IT" sz="1400">
              <a:solidFill>
                <a:srgbClr val="99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82838" y="1268760"/>
            <a:ext cx="285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990000"/>
                </a:solidFill>
                <a:latin typeface="Calibri" panose="020F0502020204030204" pitchFamily="34" charset="0"/>
              </a:rPr>
              <a:t>Personale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967766" y="1268760"/>
            <a:ext cx="285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Funzionamento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2067" y="2527897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- 5,31%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89093" y="3789040"/>
            <a:ext cx="321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3581FD"/>
                </a:solidFill>
                <a:latin typeface="Calibri" panose="020F0502020204030204" pitchFamily="34" charset="0"/>
              </a:rPr>
              <a:t>Attività e programmi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605054" y="4471553"/>
            <a:ext cx="1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alibri" panose="020F0502020204030204" pitchFamily="34" charset="0"/>
              </a:rPr>
              <a:t>+ 75%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918934"/>
              </p:ext>
            </p:extLst>
          </p:nvPr>
        </p:nvGraphicFramePr>
        <p:xfrm>
          <a:off x="560512" y="1668870"/>
          <a:ext cx="3571711" cy="203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89466"/>
              </p:ext>
            </p:extLst>
          </p:nvPr>
        </p:nvGraphicFramePr>
        <p:xfrm>
          <a:off x="5907360" y="1655029"/>
          <a:ext cx="3510136" cy="197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743298"/>
              </p:ext>
            </p:extLst>
          </p:nvPr>
        </p:nvGraphicFramePr>
        <p:xfrm>
          <a:off x="3027040" y="4151374"/>
          <a:ext cx="3654152" cy="2343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62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85638"/>
              </p:ext>
            </p:extLst>
          </p:nvPr>
        </p:nvGraphicFramePr>
        <p:xfrm>
          <a:off x="1640633" y="1595735"/>
          <a:ext cx="7560839" cy="4232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9"/>
                <a:gridCol w="1656184"/>
                <a:gridCol w="1296144"/>
                <a:gridCol w="1008112"/>
              </a:tblGrid>
              <a:tr h="643429"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Preconsuntivo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Preventivo 2018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3342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Contributi associativi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15.369.802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14.520.530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-5,53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6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Servizi commerciali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2.696.470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2.340.336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-13,21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Finanziamenti da enti nazionali e/o comunitari 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23.448.669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37.076.515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+58,12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255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Iniziative</a:t>
                      </a:r>
                      <a:r>
                        <a:rPr lang="it-IT" sz="20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di sistema (F.P.)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4.102.552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6.000.000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+46,25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670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Altri proventi (tariffari, rimborsi)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2.784.718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2.467.320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-11,40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48.402.213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62.404.702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+28,93</a:t>
                      </a:r>
                      <a:endParaRPr lang="it-IT" sz="1800" b="1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7116100" y="188640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2018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144688" y="1583432"/>
            <a:ext cx="2736304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Ricavi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6</a:t>
            </a:fld>
            <a:endParaRPr lang="it-IT" sz="14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02284"/>
              </p:ext>
            </p:extLst>
          </p:nvPr>
        </p:nvGraphicFramePr>
        <p:xfrm>
          <a:off x="1568624" y="1700808"/>
          <a:ext cx="7344815" cy="3837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1584176"/>
                <a:gridCol w="1414608"/>
                <a:gridCol w="1105671"/>
              </a:tblGrid>
              <a:tr h="643429">
                <a:tc>
                  <a:txBody>
                    <a:bodyPr/>
                    <a:lstStyle/>
                    <a:p>
                      <a:pPr algn="ctr" fontAlgn="b"/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Preconsuntivo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Preventivo 2018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3342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Personale</a:t>
                      </a: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5.973.487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6.005.112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+0,53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73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Funzionamento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6.298.898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6.295.218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Programmi per lo sviluppo del sistema camerale</a:t>
                      </a:r>
                      <a:endParaRPr lang="it-IT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35.988.496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49.966.871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+38,84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2551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1600" b="0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 cui Attività delegate da Amministrazioni</a:t>
                      </a:r>
                      <a:r>
                        <a:rPr lang="it-IT" sz="1600" b="0" i="1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centrali e europee</a:t>
                      </a:r>
                      <a:endParaRPr lang="it-IT" sz="1600" b="0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23.081.281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36.821.711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+59,53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" marR="7621" marT="101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48.260.881 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62.267.201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+28,73</a:t>
                      </a:r>
                      <a:endParaRPr lang="it-IT" sz="1800" b="1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10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7</a:t>
            </a:fld>
            <a:endParaRPr lang="it-IT" sz="1400">
              <a:solidFill>
                <a:srgbClr val="99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116100" y="188640"/>
            <a:ext cx="2517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2018</a:t>
            </a:r>
            <a:endParaRPr lang="it-IT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84648" y="1700808"/>
            <a:ext cx="2736304" cy="4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Costi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830888" algn="l"/>
                <a:tab pos="6186488" algn="l"/>
              </a:tabLst>
              <a:defRPr/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2615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697264" y="404664"/>
            <a:ext cx="571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0" hangingPunct="0">
              <a:defRPr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defRPr>
            </a:lvl1pPr>
          </a:lstStyle>
          <a:p>
            <a:r>
              <a:rPr lang="it-IT" dirty="0" smtClean="0"/>
              <a:t>Linee di attività e progetti 2018 finanziati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8</a:t>
            </a:fld>
            <a:endParaRPr lang="it-IT" sz="1400" dirty="0">
              <a:solidFill>
                <a:srgbClr val="99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29" y="1556793"/>
            <a:ext cx="7699963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35039"/>
              </p:ext>
            </p:extLst>
          </p:nvPr>
        </p:nvGraphicFramePr>
        <p:xfrm>
          <a:off x="2144688" y="1124744"/>
          <a:ext cx="6448425" cy="512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Foglio di lavoro" r:id="rId4" imgW="6448234" imgH="5324380" progId="Excel.Sheet.12">
                  <p:embed/>
                </p:oleObj>
              </mc:Choice>
              <mc:Fallback>
                <p:oleObj name="Foglio di lavoro" r:id="rId4" imgW="6448234" imgH="5324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4688" y="1124744"/>
                        <a:ext cx="6448425" cy="5125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116100" y="188640"/>
            <a:ext cx="2517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t-IT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PREVENTIVO 2018</a:t>
            </a:r>
          </a:p>
          <a:p>
            <a:pPr algn="r" eaLnBrk="0" hangingPunct="0"/>
            <a:r>
              <a:rPr lang="it-IT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charset="0"/>
              </a:rPr>
              <a:t>- segue</a:t>
            </a:r>
            <a:endParaRPr lang="it-IT" sz="16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charset="0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D7F-0BD4-44A3-B9DA-DDE8F35AB830}" type="slidenum">
              <a:rPr lang="it-IT" sz="1400" smtClean="0">
                <a:solidFill>
                  <a:srgbClr val="990000"/>
                </a:solidFill>
              </a:rPr>
              <a:t>9</a:t>
            </a:fld>
            <a:endParaRPr lang="it-IT" sz="1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413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10011</TotalTime>
  <Words>235</Words>
  <Application>Microsoft Office PowerPoint</Application>
  <PresentationFormat>A4 (21x29,7 cm)</PresentationFormat>
  <Paragraphs>114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Presentazione vuota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mediacamere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mediacamere</dc:creator>
  <cp:lastModifiedBy>Utente Windows</cp:lastModifiedBy>
  <cp:revision>794</cp:revision>
  <cp:lastPrinted>2017-10-17T16:57:06Z</cp:lastPrinted>
  <dcterms:created xsi:type="dcterms:W3CDTF">2006-06-23T09:40:04Z</dcterms:created>
  <dcterms:modified xsi:type="dcterms:W3CDTF">2017-10-26T16:27:55Z</dcterms:modified>
</cp:coreProperties>
</file>