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66" r:id="rId2"/>
    <p:sldId id="421" r:id="rId3"/>
    <p:sldId id="422" r:id="rId4"/>
    <p:sldId id="416" r:id="rId5"/>
    <p:sldId id="417" r:id="rId6"/>
    <p:sldId id="384" r:id="rId7"/>
    <p:sldId id="385" r:id="rId8"/>
    <p:sldId id="423" r:id="rId9"/>
    <p:sldId id="411" r:id="rId10"/>
    <p:sldId id="412" r:id="rId11"/>
  </p:sldIdLst>
  <p:sldSz cx="9906000" cy="6858000" type="A4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000"/>
    <a:srgbClr val="3366FF"/>
    <a:srgbClr val="FF6600"/>
    <a:srgbClr val="3581FD"/>
    <a:srgbClr val="0099FF"/>
    <a:srgbClr val="0000FF"/>
    <a:srgbClr val="FFCCFF"/>
    <a:srgbClr val="800000"/>
    <a:srgbClr val="00FF00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B344D84-9AFB-497E-A393-DC336BA19D2E}" styleName="Stile medio 3 - Color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12" autoAdjust="0"/>
  </p:normalViewPr>
  <p:slideViewPr>
    <p:cSldViewPr showGuides="1">
      <p:cViewPr>
        <p:scale>
          <a:sx n="81" d="100"/>
          <a:sy n="81" d="100"/>
        </p:scale>
        <p:origin x="-1800" y="-158"/>
      </p:cViewPr>
      <p:guideLst>
        <p:guide orient="horz" pos="2160"/>
        <p:guide pos="32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notesViewPr>
    <p:cSldViewPr showGuides="1">
      <p:cViewPr varScale="1">
        <p:scale>
          <a:sx n="59" d="100"/>
          <a:sy n="59" d="100"/>
        </p:scale>
        <p:origin x="-3264" y="-8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UC004\WORK\PRIVATO\LEGALE_AMMINISTRAZIONE_AMBIENTE\UFFICIO%20CONTABILITA'%20E%20BILANCIO\CONDIVISO\BILANCI%20UNIONCAMERE\2018\Preventivo%202018\Grafici%20per%20slide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UC004\WORK\PRIVATO\LEGALE_AMMINISTRAZIONE_AMBIENTE\UFFICIO%20CONTABILITA'%20E%20BILANCIO\CONDIVISO\BILANCI%20UNIONCAMERE\2018\Preventivo%202018\Grafici%20per%20slide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UC004\WORK\PRIVATO\LEGALE_AMMINISTRAZIONE_AMBIENTE\UFFICIO%20CONTABILITA'%20E%20BILANCIO\CONDIVISO\BILANCI%20UNIONCAMERE\2018\Preventivo%202018\Grafici%20per%20slides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UC004\WORK\PRIVATO\LEGALE_AMMINISTRAZIONE_AMBIENTE\UFFICIO%20CONTABILITA'%20E%20BILANCIO\CONDIVISO\BILANCI%20UNIONCAMERE\2018\Preventivo%202018\Grafici%20per%20slides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UC004\WORK\PRIVATO\LEGALE_AMMINISTRAZIONE_AMBIENTE\UFFICIO%20CONTABILITA'%20E%20BILANCIO\CONDIVISO\BILANCI%20UNIONCAMERE\2018\Preventivo%202018\Grafici%20per%20slide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UC004\WORK\PRIVATO\LEGALE_AMMINISTRAZIONE_AMBIENTE\UFFICIO%20CONTABILITA'%20E%20BILANCIO\CONDIVISO\BILANCI%20UNIONCAMERE\2018\Preventivo%202018\Grafici%20per%20slides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UC004\WORK\PRIVATO\LEGALE_AMMINISTRAZIONE_AMBIENTE\UFFICIO%20CONTABILITA'%20E%20BILANCIO\CONDIVISO\BILANCI%20UNIONCAMERE\2018\Preventivo%202018\Grafici%20per%20slides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'Contributo associativo 14-18'!$A$2</c:f>
              <c:strCache>
                <c:ptCount val="1"/>
                <c:pt idx="0">
                  <c:v>Contributo associativo</c:v>
                </c:pt>
              </c:strCache>
            </c:strRef>
          </c:tx>
          <c:spPr>
            <a:solidFill>
              <a:srgbClr val="990000"/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'Contributo associativo 14-18'!$B$1:$F$1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'Contributo associativo 14-18'!$B$2:$F$2</c:f>
              <c:numCache>
                <c:formatCode>_(* #,##0.00_);_(* \(#,##0.00\);_(* "-"??_);_(@_)</c:formatCode>
                <c:ptCount val="5"/>
                <c:pt idx="0">
                  <c:v>27768</c:v>
                </c:pt>
                <c:pt idx="1">
                  <c:v>17896</c:v>
                </c:pt>
                <c:pt idx="2">
                  <c:v>15748</c:v>
                </c:pt>
                <c:pt idx="3">
                  <c:v>15369</c:v>
                </c:pt>
                <c:pt idx="4">
                  <c:v>14520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6320512"/>
        <c:axId val="182967040"/>
      </c:barChart>
      <c:catAx>
        <c:axId val="216320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82967040"/>
        <c:crosses val="autoZero"/>
        <c:auto val="1"/>
        <c:lblAlgn val="ctr"/>
        <c:lblOffset val="100"/>
        <c:noMultiLvlLbl val="0"/>
      </c:catAx>
      <c:valAx>
        <c:axId val="182967040"/>
        <c:scaling>
          <c:orientation val="minMax"/>
        </c:scaling>
        <c:delete val="0"/>
        <c:axPos val="l"/>
        <c:majorGridlines/>
        <c:numFmt formatCode="_(* #,##0_);_(* \(#,##0\);_(* &quot;-&quot;_);_(@_)" sourceLinked="0"/>
        <c:majorTickMark val="out"/>
        <c:minorTickMark val="none"/>
        <c:tickLblPos val="nextTo"/>
        <c:txPr>
          <a:bodyPr/>
          <a:lstStyle/>
          <a:p>
            <a:pPr>
              <a:defRPr sz="1400" i="1"/>
            </a:pPr>
            <a:endParaRPr lang="it-IT"/>
          </a:p>
        </c:txPr>
        <c:crossAx val="21632051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'[Grafici per slides.xlsx]Entrate 14-18'!$A$2</c:f>
              <c:strCache>
                <c:ptCount val="1"/>
                <c:pt idx="0">
                  <c:v>diminuzione</c:v>
                </c:pt>
              </c:strCache>
            </c:strRef>
          </c:tx>
          <c:spPr>
            <a:ln>
              <a:solidFill>
                <a:srgbClr val="000000">
                  <a:lumMod val="65000"/>
                  <a:lumOff val="35000"/>
                </a:srgbClr>
              </a:solidFill>
            </a:ln>
          </c:spPr>
          <c:marker>
            <c:symbol val="none"/>
          </c:marker>
          <c:cat>
            <c:numRef>
              <c:f>'[Grafici per slides.xlsx]Entrate 14-18'!$B$1:$C$1</c:f>
              <c:numCache>
                <c:formatCode>General</c:formatCode>
                <c:ptCount val="2"/>
                <c:pt idx="0">
                  <c:v>2014</c:v>
                </c:pt>
                <c:pt idx="1">
                  <c:v>2018</c:v>
                </c:pt>
              </c:numCache>
            </c:numRef>
          </c:cat>
          <c:val>
            <c:numRef>
              <c:f>'[Grafici per slides.xlsx]Entrate 14-18'!$B$2:$C$2</c:f>
              <c:numCache>
                <c:formatCode>0%</c:formatCode>
                <c:ptCount val="2"/>
                <c:pt idx="0">
                  <c:v>1</c:v>
                </c:pt>
                <c:pt idx="1">
                  <c:v>0.4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193536"/>
        <c:axId val="191406656"/>
      </c:lineChart>
      <c:catAx>
        <c:axId val="192193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191406656"/>
        <c:crosses val="autoZero"/>
        <c:auto val="1"/>
        <c:lblAlgn val="ctr"/>
        <c:lblOffset val="100"/>
        <c:noMultiLvlLbl val="0"/>
      </c:catAx>
      <c:valAx>
        <c:axId val="191406656"/>
        <c:scaling>
          <c:orientation val="minMax"/>
        </c:scaling>
        <c:delete val="1"/>
        <c:axPos val="l"/>
        <c:majorGridlines/>
        <c:numFmt formatCode="0%" sourceLinked="1"/>
        <c:majorTickMark val="out"/>
        <c:minorTickMark val="none"/>
        <c:tickLblPos val="nextTo"/>
        <c:crossAx val="192193536"/>
        <c:crosses val="autoZero"/>
        <c:crossBetween val="between"/>
      </c:valAx>
    </c:plotArea>
    <c:plotVisOnly val="1"/>
    <c:dispBlanksAs val="zero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2364198940900701E-2"/>
          <c:y val="6.6935625442673147E-2"/>
          <c:w val="0.9352716021181986"/>
          <c:h val="0.75704030205765216"/>
        </c:manualLayout>
      </c:layout>
      <c:lineChart>
        <c:grouping val="standard"/>
        <c:varyColors val="0"/>
        <c:ser>
          <c:idx val="0"/>
          <c:order val="0"/>
          <c:tx>
            <c:strRef>
              <c:f>'[Grafici per slides.xlsx]Entrate 14-18'!$A$7</c:f>
              <c:strCache>
                <c:ptCount val="1"/>
                <c:pt idx="0">
                  <c:v>aumento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5"/>
          </c:marker>
          <c:dPt>
            <c:idx val="0"/>
            <c:marker>
              <c:symbol val="none"/>
            </c:marker>
            <c:bubble3D val="0"/>
          </c:dPt>
          <c:dPt>
            <c:idx val="1"/>
            <c:marker>
              <c:symbol val="none"/>
            </c:marker>
            <c:bubble3D val="0"/>
          </c:dPt>
          <c:cat>
            <c:numRef>
              <c:f>'[Grafici per slides.xlsx]Entrate 14-18'!$B$6:$C$6</c:f>
              <c:numCache>
                <c:formatCode>General</c:formatCode>
                <c:ptCount val="2"/>
                <c:pt idx="0">
                  <c:v>2014</c:v>
                </c:pt>
                <c:pt idx="1">
                  <c:v>2018</c:v>
                </c:pt>
              </c:numCache>
            </c:numRef>
          </c:cat>
          <c:val>
            <c:numRef>
              <c:f>'[Grafici per slides.xlsx]Entrate 14-18'!$B$7:$C$7</c:f>
              <c:numCache>
                <c:formatCode>0%</c:formatCode>
                <c:ptCount val="2"/>
                <c:pt idx="0">
                  <c:v>0.64</c:v>
                </c:pt>
                <c:pt idx="1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194560"/>
        <c:axId val="182963008"/>
      </c:lineChart>
      <c:catAx>
        <c:axId val="192194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rgbClr val="990000"/>
                </a:solidFill>
              </a:defRPr>
            </a:pPr>
            <a:endParaRPr lang="it-IT"/>
          </a:p>
        </c:txPr>
        <c:crossAx val="182963008"/>
        <c:crosses val="autoZero"/>
        <c:auto val="1"/>
        <c:lblAlgn val="ctr"/>
        <c:lblOffset val="100"/>
        <c:noMultiLvlLbl val="0"/>
      </c:catAx>
      <c:valAx>
        <c:axId val="182963008"/>
        <c:scaling>
          <c:orientation val="minMax"/>
        </c:scaling>
        <c:delete val="1"/>
        <c:axPos val="l"/>
        <c:majorGridlines/>
        <c:numFmt formatCode="0%" sourceLinked="1"/>
        <c:majorTickMark val="out"/>
        <c:minorTickMark val="none"/>
        <c:tickLblPos val="nextTo"/>
        <c:crossAx val="19219456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'[Grafici per slides.xlsx]Entrate 14-18'!$A$11</c:f>
              <c:strCache>
                <c:ptCount val="1"/>
                <c:pt idx="0">
                  <c:v>aumento</c:v>
                </c:pt>
              </c:strCache>
            </c:strRef>
          </c:tx>
          <c:marker>
            <c:symbol val="none"/>
          </c:marker>
          <c:cat>
            <c:numRef>
              <c:f>'[Grafici per slides.xlsx]Entrate 14-18'!$B$10:$C$10</c:f>
              <c:numCache>
                <c:formatCode>General</c:formatCode>
                <c:ptCount val="2"/>
                <c:pt idx="0">
                  <c:v>2014</c:v>
                </c:pt>
                <c:pt idx="1">
                  <c:v>2018</c:v>
                </c:pt>
              </c:numCache>
            </c:numRef>
          </c:cat>
          <c:val>
            <c:numRef>
              <c:f>'[Grafici per slides.xlsx]Entrate 14-18'!$B$11:$C$11</c:f>
              <c:numCache>
                <c:formatCode>0%</c:formatCode>
                <c:ptCount val="2"/>
                <c:pt idx="0">
                  <c:v>0</c:v>
                </c:pt>
                <c:pt idx="1">
                  <c:v>4.25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312320"/>
        <c:axId val="191410112"/>
      </c:lineChart>
      <c:catAx>
        <c:axId val="192312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rgbClr val="3581FD"/>
                </a:solidFill>
              </a:defRPr>
            </a:pPr>
            <a:endParaRPr lang="it-IT"/>
          </a:p>
        </c:txPr>
        <c:crossAx val="191410112"/>
        <c:crosses val="autoZero"/>
        <c:auto val="1"/>
        <c:lblAlgn val="ctr"/>
        <c:lblOffset val="100"/>
        <c:noMultiLvlLbl val="0"/>
      </c:catAx>
      <c:valAx>
        <c:axId val="191410112"/>
        <c:scaling>
          <c:orientation val="minMax"/>
        </c:scaling>
        <c:delete val="1"/>
        <c:axPos val="l"/>
        <c:majorGridlines/>
        <c:numFmt formatCode="0%" sourceLinked="1"/>
        <c:majorTickMark val="out"/>
        <c:minorTickMark val="none"/>
        <c:tickLblPos val="nextTo"/>
        <c:crossAx val="19231232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'[Grafici per slides.xlsx]Uscite 14-18'!$A$7</c:f>
              <c:strCache>
                <c:ptCount val="1"/>
                <c:pt idx="0">
                  <c:v>aumento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5"/>
          </c:marker>
          <c:dPt>
            <c:idx val="0"/>
            <c:marker>
              <c:symbol val="none"/>
            </c:marker>
            <c:bubble3D val="0"/>
          </c:dPt>
          <c:dPt>
            <c:idx val="1"/>
            <c:marker>
              <c:symbol val="none"/>
            </c:marker>
            <c:bubble3D val="0"/>
          </c:dPt>
          <c:cat>
            <c:numRef>
              <c:f>'[Grafici per slides.xlsx]Uscite 14-18'!$B$6:$C$6</c:f>
              <c:numCache>
                <c:formatCode>General</c:formatCode>
                <c:ptCount val="2"/>
                <c:pt idx="0">
                  <c:v>2014</c:v>
                </c:pt>
                <c:pt idx="1">
                  <c:v>2018</c:v>
                </c:pt>
              </c:numCache>
            </c:numRef>
          </c:cat>
          <c:val>
            <c:numRef>
              <c:f>'[Grafici per slides.xlsx]Uscite 14-18'!$B$7:$C$7</c:f>
              <c:numCache>
                <c:formatCode>0%</c:formatCode>
                <c:ptCount val="2"/>
                <c:pt idx="0">
                  <c:v>1</c:v>
                </c:pt>
                <c:pt idx="1">
                  <c:v>0.75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341504"/>
        <c:axId val="191410688"/>
      </c:lineChart>
      <c:catAx>
        <c:axId val="192341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it-IT"/>
          </a:p>
        </c:txPr>
        <c:crossAx val="191410688"/>
        <c:crosses val="autoZero"/>
        <c:auto val="1"/>
        <c:lblAlgn val="ctr"/>
        <c:lblOffset val="100"/>
        <c:noMultiLvlLbl val="0"/>
      </c:catAx>
      <c:valAx>
        <c:axId val="191410688"/>
        <c:scaling>
          <c:orientation val="minMax"/>
        </c:scaling>
        <c:delete val="1"/>
        <c:axPos val="l"/>
        <c:majorGridlines/>
        <c:numFmt formatCode="0%" sourceLinked="1"/>
        <c:majorTickMark val="out"/>
        <c:minorTickMark val="none"/>
        <c:tickLblPos val="nextTo"/>
        <c:crossAx val="1923415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'[Grafici per slides.xlsx]Uscite 14-18'!$A$2</c:f>
              <c:strCache>
                <c:ptCount val="1"/>
                <c:pt idx="0">
                  <c:v>diminuzione</c:v>
                </c:pt>
              </c:strCache>
            </c:strRef>
          </c:tx>
          <c:spPr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triangle"/>
            <c:size val="5"/>
          </c:marker>
          <c:dPt>
            <c:idx val="0"/>
            <c:marker>
              <c:symbol val="none"/>
            </c:marker>
            <c:bubble3D val="0"/>
          </c:dPt>
          <c:dPt>
            <c:idx val="1"/>
            <c:marker>
              <c:symbol val="none"/>
            </c:marker>
            <c:bubble3D val="0"/>
          </c:dPt>
          <c:cat>
            <c:numRef>
              <c:f>'[Grafici per slides.xlsx]Uscite 14-18'!$B$1:$C$1</c:f>
              <c:numCache>
                <c:formatCode>General</c:formatCode>
                <c:ptCount val="2"/>
                <c:pt idx="0">
                  <c:v>2014</c:v>
                </c:pt>
                <c:pt idx="1">
                  <c:v>2018</c:v>
                </c:pt>
              </c:numCache>
            </c:numRef>
          </c:cat>
          <c:val>
            <c:numRef>
              <c:f>'[Grafici per slides.xlsx]Uscite 14-18'!$B$2:$C$2</c:f>
              <c:numCache>
                <c:formatCode>_(* #,##0.00_);_(* \(#,##0.00\);_(* "-"??_);_(@_)</c:formatCode>
                <c:ptCount val="2"/>
                <c:pt idx="0">
                  <c:v>100</c:v>
                </c:pt>
                <c:pt idx="1">
                  <c:v>30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342016"/>
        <c:axId val="191412416"/>
      </c:lineChart>
      <c:catAx>
        <c:axId val="19234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it-IT"/>
          </a:p>
        </c:txPr>
        <c:crossAx val="191412416"/>
        <c:crosses val="autoZero"/>
        <c:auto val="1"/>
        <c:lblAlgn val="ctr"/>
        <c:lblOffset val="100"/>
        <c:noMultiLvlLbl val="0"/>
      </c:catAx>
      <c:valAx>
        <c:axId val="191412416"/>
        <c:scaling>
          <c:orientation val="minMax"/>
        </c:scaling>
        <c:delete val="1"/>
        <c:axPos val="l"/>
        <c:majorGridlines/>
        <c:numFmt formatCode="_(* #,##0.00_);_(* \(#,##0.00\);_(* &quot;-&quot;??_);_(@_)" sourceLinked="1"/>
        <c:majorTickMark val="out"/>
        <c:minorTickMark val="none"/>
        <c:tickLblPos val="nextTo"/>
        <c:crossAx val="192342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'[Grafici per slides.xlsx]Uscite 14-18'!$A$11</c:f>
              <c:strCache>
                <c:ptCount val="1"/>
                <c:pt idx="0">
                  <c:v>aumento</c:v>
                </c:pt>
              </c:strCache>
            </c:strRef>
          </c:tx>
          <c:marker>
            <c:symbol val="none"/>
          </c:marker>
          <c:cat>
            <c:numRef>
              <c:f>'[Grafici per slides.xlsx]Uscite 14-18'!$B$10:$C$10</c:f>
              <c:numCache>
                <c:formatCode>General</c:formatCode>
                <c:ptCount val="2"/>
                <c:pt idx="0">
                  <c:v>2014</c:v>
                </c:pt>
                <c:pt idx="1">
                  <c:v>2018</c:v>
                </c:pt>
              </c:numCache>
            </c:numRef>
          </c:cat>
          <c:val>
            <c:numRef>
              <c:f>'[Grafici per slides.xlsx]Uscite 14-18'!$B$11:$C$11</c:f>
              <c:numCache>
                <c:formatCode>0%</c:formatCode>
                <c:ptCount val="2"/>
                <c:pt idx="0">
                  <c:v>0.25</c:v>
                </c:pt>
                <c:pt idx="1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455168"/>
        <c:axId val="192251008"/>
      </c:lineChart>
      <c:catAx>
        <c:axId val="192455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rgbClr val="3366FF"/>
                </a:solidFill>
              </a:defRPr>
            </a:pPr>
            <a:endParaRPr lang="it-IT"/>
          </a:p>
        </c:txPr>
        <c:crossAx val="192251008"/>
        <c:crosses val="autoZero"/>
        <c:auto val="1"/>
        <c:lblAlgn val="ctr"/>
        <c:lblOffset val="100"/>
        <c:noMultiLvlLbl val="0"/>
      </c:catAx>
      <c:valAx>
        <c:axId val="192251008"/>
        <c:scaling>
          <c:orientation val="minMax"/>
        </c:scaling>
        <c:delete val="1"/>
        <c:axPos val="l"/>
        <c:majorGridlines/>
        <c:numFmt formatCode="0%" sourceLinked="1"/>
        <c:majorTickMark val="out"/>
        <c:minorTickMark val="none"/>
        <c:tickLblPos val="nextTo"/>
        <c:crossAx val="19245516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0.65166</cdr:x>
      <cdr:y>0.70769</cdr:y>
    </cdr:from>
    <cdr:to>
      <cdr:x>0.65166</cdr:x>
      <cdr:y>0.70769</cdr:y>
    </cdr:to>
    <cdr:cxnSp macro="">
      <cdr:nvCxnSpPr>
        <cdr:cNvPr id="3" name="Connettore 1 2"/>
        <cdr:cNvCxnSpPr/>
      </cdr:nvCxnSpPr>
      <cdr:spPr>
        <a:xfrm xmlns:a="http://schemas.openxmlformats.org/drawingml/2006/main">
          <a:off x="4849523" y="3312368"/>
          <a:ext cx="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D8D01D37-FB67-4A71-82C0-B96133F7F9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62996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686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DC4CEE59-DE52-4D37-A452-ECB4ECF5971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81680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4CEE59-DE52-4D37-A452-ECB4ECF59715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4626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4CEE59-DE52-4D37-A452-ECB4ECF59715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2836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rand_UC_150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97" t="18384" r="29216" b="8634"/>
          <a:stretch/>
        </p:blipFill>
        <p:spPr bwMode="auto">
          <a:xfrm>
            <a:off x="128464" y="332656"/>
            <a:ext cx="2016224" cy="733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990000"/>
                </a:solidFill>
                <a:latin typeface="Calibri" panose="020F0502020204030204" pitchFamily="34" charset="0"/>
              </a:defRPr>
            </a:lvl1pPr>
          </a:lstStyle>
          <a:p>
            <a:fld id="{26E0CD7F-0BD4-44A3-B9DA-DDE8F35AB8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5270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it-IT">
              <a:latin typeface="Times New Roman" pitchFamily="18" charset="0"/>
            </a:endParaRPr>
          </a:p>
        </p:txBody>
      </p:sp>
      <p:sp>
        <p:nvSpPr>
          <p:cNvPr id="1028" name="Rectangle 13"/>
          <p:cNvSpPr>
            <a:spLocks noChangeArrowheads="1"/>
          </p:cNvSpPr>
          <p:nvPr/>
        </p:nvSpPr>
        <p:spPr bwMode="auto">
          <a:xfrm>
            <a:off x="200472" y="188640"/>
            <a:ext cx="9505056" cy="64807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it-IT"/>
          </a:p>
        </p:txBody>
      </p:sp>
      <p:sp>
        <p:nvSpPr>
          <p:cNvPr id="1030" name="Rectangle 17"/>
          <p:cNvSpPr>
            <a:spLocks noChangeArrowheads="1"/>
          </p:cNvSpPr>
          <p:nvPr/>
        </p:nvSpPr>
        <p:spPr bwMode="auto">
          <a:xfrm>
            <a:off x="9561512" y="3338423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3542369F-8CE5-43A9-95B6-C5A771F33C5C}" type="slidenum">
              <a:rPr lang="it-IT" sz="1400" b="1" i="1">
                <a:solidFill>
                  <a:schemeClr val="bg1"/>
                </a:solidFill>
                <a:latin typeface="Trebuchet MS" pitchFamily="34" charset="0"/>
              </a:rPr>
              <a:pPr algn="ctr">
                <a:defRPr/>
              </a:pPr>
              <a:t>‹N›</a:t>
            </a:fld>
            <a:endParaRPr lang="it-IT" sz="14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031" name="Text Box 20"/>
          <p:cNvSpPr txBox="1">
            <a:spLocks noChangeArrowheads="1"/>
          </p:cNvSpPr>
          <p:nvPr/>
        </p:nvSpPr>
        <p:spPr bwMode="auto">
          <a:xfrm>
            <a:off x="1111250" y="990600"/>
            <a:ext cx="7239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it-IT" smtClean="0"/>
          </a:p>
        </p:txBody>
      </p:sp>
      <p:pic>
        <p:nvPicPr>
          <p:cNvPr id="17410" name="Picture 2" descr="brand_UC_1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558"/>
          <a:stretch>
            <a:fillRect/>
          </a:stretch>
        </p:blipFill>
        <p:spPr bwMode="auto">
          <a:xfrm>
            <a:off x="200472" y="188642"/>
            <a:ext cx="1678606" cy="801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2.xls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5"/>
          <p:cNvSpPr>
            <a:spLocks noChangeArrowheads="1"/>
          </p:cNvSpPr>
          <p:nvPr/>
        </p:nvSpPr>
        <p:spPr bwMode="auto">
          <a:xfrm>
            <a:off x="992560" y="1484784"/>
            <a:ext cx="7920880" cy="4108871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algn="ctr">
              <a:lnSpc>
                <a:spcPct val="90000"/>
              </a:lnSpc>
              <a:tabLst>
                <a:tab pos="539750" algn="l"/>
              </a:tabLst>
            </a:pPr>
            <a:r>
              <a:rPr lang="it-IT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4800" b="1" dirty="0" smtClean="0">
                <a:solidFill>
                  <a:srgbClr val="990000"/>
                </a:solidFill>
                <a:latin typeface="Calibri" panose="020F0502020204030204" pitchFamily="34" charset="0"/>
              </a:rPr>
              <a:t>PREVENTIVO ECONOMICO UNIONCAMERE</a:t>
            </a:r>
          </a:p>
          <a:p>
            <a:pPr algn="ctr">
              <a:lnSpc>
                <a:spcPct val="90000"/>
              </a:lnSpc>
              <a:tabLst>
                <a:tab pos="539750" algn="l"/>
              </a:tabLst>
            </a:pPr>
            <a:endParaRPr lang="it-IT" sz="4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90000"/>
              </a:lnSpc>
              <a:tabLst>
                <a:tab pos="539750" algn="l"/>
              </a:tabLst>
            </a:pPr>
            <a:r>
              <a:rPr lang="it-IT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Anno 2018</a:t>
            </a:r>
          </a:p>
          <a:p>
            <a:pPr algn="ctr">
              <a:lnSpc>
                <a:spcPct val="90000"/>
              </a:lnSpc>
              <a:tabLst>
                <a:tab pos="539750" algn="l"/>
              </a:tabLst>
            </a:pPr>
            <a:endParaRPr lang="it-IT" sz="48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92560" y="5805264"/>
            <a:ext cx="8208912" cy="477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</a:t>
            </a:r>
            <a:r>
              <a:rPr lang="it-IT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Assemblea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- </a:t>
            </a:r>
            <a:r>
              <a:rPr lang="it-IT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Siracusa, 31 </a:t>
            </a:r>
            <a:r>
              <a:rPr lang="it-IT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ottobre 2017</a:t>
            </a:r>
            <a:endParaRPr lang="it-IT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21965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116100" y="188640"/>
            <a:ext cx="25174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PREVENTIVO 2018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7541"/>
              </p:ext>
            </p:extLst>
          </p:nvPr>
        </p:nvGraphicFramePr>
        <p:xfrm>
          <a:off x="2000672" y="902419"/>
          <a:ext cx="6629400" cy="562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Foglio di lavoro" r:id="rId4" imgW="6629431" imgH="5623560" progId="Excel.Sheet.12">
                  <p:embed/>
                </p:oleObj>
              </mc:Choice>
              <mc:Fallback>
                <p:oleObj name="Foglio di lavoro" r:id="rId4" imgW="6629431" imgH="56235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00672" y="902419"/>
                        <a:ext cx="6629400" cy="5622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10</a:t>
            </a:fld>
            <a:endParaRPr lang="it-IT" sz="1400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934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028411" y="332656"/>
            <a:ext cx="57273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CONTRIBUTO ASSOCIATIVO UNIONCAMERE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sp>
        <p:nvSpPr>
          <p:cNvPr id="11" name="Rettangolo 5"/>
          <p:cNvSpPr>
            <a:spLocks noChangeArrowheads="1"/>
          </p:cNvSpPr>
          <p:nvPr/>
        </p:nvSpPr>
        <p:spPr bwMode="auto">
          <a:xfrm>
            <a:off x="4646114" y="5733256"/>
            <a:ext cx="1368152" cy="396044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b="1" dirty="0" smtClean="0">
                <a:solidFill>
                  <a:srgbClr val="990000"/>
                </a:solidFill>
                <a:latin typeface="Calibri" panose="020F0502020204030204" pitchFamily="34" charset="0"/>
              </a:rPr>
              <a:t>2015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b="1" i="1" dirty="0" smtClean="0">
                <a:solidFill>
                  <a:srgbClr val="990000"/>
                </a:solidFill>
                <a:latin typeface="Calibri" panose="020F0502020204030204" pitchFamily="34" charset="0"/>
              </a:rPr>
              <a:t>- 35% DA </a:t>
            </a: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803247" y="939951"/>
            <a:ext cx="7040998" cy="477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Metodo di calcolo</a:t>
            </a:r>
            <a:endParaRPr lang="it-IT" sz="36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3" name="Rettangolo 5"/>
          <p:cNvSpPr>
            <a:spLocks noChangeArrowheads="1"/>
          </p:cNvSpPr>
          <p:nvPr/>
        </p:nvSpPr>
        <p:spPr bwMode="auto">
          <a:xfrm>
            <a:off x="1246292" y="1854251"/>
            <a:ext cx="872244" cy="396044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2015</a:t>
            </a:r>
          </a:p>
        </p:txBody>
      </p:sp>
      <p:sp>
        <p:nvSpPr>
          <p:cNvPr id="24" name="Rettangolo 5"/>
          <p:cNvSpPr>
            <a:spLocks noChangeArrowheads="1"/>
          </p:cNvSpPr>
          <p:nvPr/>
        </p:nvSpPr>
        <p:spPr bwMode="auto">
          <a:xfrm>
            <a:off x="1208584" y="5445224"/>
            <a:ext cx="936104" cy="396044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2013 </a:t>
            </a:r>
          </a:p>
        </p:txBody>
      </p:sp>
      <p:sp>
        <p:nvSpPr>
          <p:cNvPr id="25" name="Ovale 24"/>
          <p:cNvSpPr/>
          <p:nvPr/>
        </p:nvSpPr>
        <p:spPr>
          <a:xfrm>
            <a:off x="1352600" y="2492896"/>
            <a:ext cx="648000" cy="648000"/>
          </a:xfrm>
          <a:prstGeom prst="ellipse">
            <a:avLst/>
          </a:prstGeom>
          <a:solidFill>
            <a:srgbClr val="99000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" name="Connettore 2 25"/>
          <p:cNvCxnSpPr/>
          <p:nvPr/>
        </p:nvCxnSpPr>
        <p:spPr>
          <a:xfrm flipH="1">
            <a:off x="1678340" y="3140968"/>
            <a:ext cx="0" cy="2088000"/>
          </a:xfrm>
          <a:prstGeom prst="straightConnector1">
            <a:avLst/>
          </a:prstGeom>
          <a:ln w="19050">
            <a:solidFill>
              <a:srgbClr val="99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2</a:t>
            </a:fld>
            <a:endParaRPr lang="it-IT" sz="1400">
              <a:solidFill>
                <a:srgbClr val="990000"/>
              </a:solidFill>
            </a:endParaRPr>
          </a:p>
        </p:txBody>
      </p:sp>
      <p:sp>
        <p:nvSpPr>
          <p:cNvPr id="29" name="Rettangolo 5"/>
          <p:cNvSpPr>
            <a:spLocks noChangeArrowheads="1"/>
          </p:cNvSpPr>
          <p:nvPr/>
        </p:nvSpPr>
        <p:spPr bwMode="auto">
          <a:xfrm>
            <a:off x="3082071" y="1854251"/>
            <a:ext cx="872244" cy="396044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2016</a:t>
            </a:r>
          </a:p>
        </p:txBody>
      </p:sp>
      <p:sp>
        <p:nvSpPr>
          <p:cNvPr id="32" name="Rettangolo 5"/>
          <p:cNvSpPr>
            <a:spLocks noChangeArrowheads="1"/>
          </p:cNvSpPr>
          <p:nvPr/>
        </p:nvSpPr>
        <p:spPr bwMode="auto">
          <a:xfrm>
            <a:off x="3057198" y="5445224"/>
            <a:ext cx="936104" cy="396044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2014 </a:t>
            </a:r>
          </a:p>
        </p:txBody>
      </p:sp>
      <p:sp>
        <p:nvSpPr>
          <p:cNvPr id="34" name="Ovale 33"/>
          <p:cNvSpPr/>
          <p:nvPr/>
        </p:nvSpPr>
        <p:spPr>
          <a:xfrm>
            <a:off x="3197806" y="2492896"/>
            <a:ext cx="648000" cy="648000"/>
          </a:xfrm>
          <a:prstGeom prst="ellipse">
            <a:avLst/>
          </a:prstGeom>
          <a:solidFill>
            <a:srgbClr val="99000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5" name="Connettore 2 34"/>
          <p:cNvCxnSpPr/>
          <p:nvPr/>
        </p:nvCxnSpPr>
        <p:spPr>
          <a:xfrm flipH="1">
            <a:off x="3523546" y="3140968"/>
            <a:ext cx="0" cy="2088000"/>
          </a:xfrm>
          <a:prstGeom prst="straightConnector1">
            <a:avLst/>
          </a:prstGeom>
          <a:ln w="19050">
            <a:solidFill>
              <a:srgbClr val="99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ttangolo 5"/>
          <p:cNvSpPr>
            <a:spLocks noChangeArrowheads="1"/>
          </p:cNvSpPr>
          <p:nvPr/>
        </p:nvSpPr>
        <p:spPr bwMode="auto">
          <a:xfrm>
            <a:off x="4882271" y="1854251"/>
            <a:ext cx="872244" cy="396044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2017</a:t>
            </a:r>
          </a:p>
        </p:txBody>
      </p:sp>
      <p:sp>
        <p:nvSpPr>
          <p:cNvPr id="37" name="Rettangolo 5"/>
          <p:cNvSpPr>
            <a:spLocks noChangeArrowheads="1"/>
          </p:cNvSpPr>
          <p:nvPr/>
        </p:nvSpPr>
        <p:spPr bwMode="auto">
          <a:xfrm>
            <a:off x="4847971" y="5445224"/>
            <a:ext cx="936104" cy="396044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2015 </a:t>
            </a:r>
          </a:p>
        </p:txBody>
      </p:sp>
      <p:sp>
        <p:nvSpPr>
          <p:cNvPr id="38" name="Ovale 37"/>
          <p:cNvSpPr/>
          <p:nvPr/>
        </p:nvSpPr>
        <p:spPr>
          <a:xfrm>
            <a:off x="4998006" y="2492896"/>
            <a:ext cx="648000" cy="648000"/>
          </a:xfrm>
          <a:prstGeom prst="ellipse">
            <a:avLst/>
          </a:prstGeom>
          <a:solidFill>
            <a:srgbClr val="99000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9" name="Connettore 2 38"/>
          <p:cNvCxnSpPr/>
          <p:nvPr/>
        </p:nvCxnSpPr>
        <p:spPr>
          <a:xfrm flipH="1">
            <a:off x="5314319" y="3140968"/>
            <a:ext cx="0" cy="2088000"/>
          </a:xfrm>
          <a:prstGeom prst="straightConnector1">
            <a:avLst/>
          </a:prstGeom>
          <a:ln w="19050">
            <a:solidFill>
              <a:srgbClr val="99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ttangolo 5"/>
          <p:cNvSpPr>
            <a:spLocks noChangeArrowheads="1"/>
          </p:cNvSpPr>
          <p:nvPr/>
        </p:nvSpPr>
        <p:spPr bwMode="auto">
          <a:xfrm>
            <a:off x="6681192" y="5733256"/>
            <a:ext cx="1368152" cy="396044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b="1" dirty="0" smtClean="0">
                <a:solidFill>
                  <a:srgbClr val="990000"/>
                </a:solidFill>
                <a:latin typeface="Calibri" panose="020F0502020204030204" pitchFamily="34" charset="0"/>
              </a:rPr>
              <a:t>2015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b="1" i="1" dirty="0" smtClean="0">
                <a:solidFill>
                  <a:srgbClr val="990000"/>
                </a:solidFill>
                <a:latin typeface="Calibri" panose="020F0502020204030204" pitchFamily="34" charset="0"/>
              </a:rPr>
              <a:t>- 40% DA </a:t>
            </a:r>
          </a:p>
        </p:txBody>
      </p:sp>
      <p:sp>
        <p:nvSpPr>
          <p:cNvPr id="41" name="Rettangolo 5"/>
          <p:cNvSpPr>
            <a:spLocks noChangeArrowheads="1"/>
          </p:cNvSpPr>
          <p:nvPr/>
        </p:nvSpPr>
        <p:spPr bwMode="auto">
          <a:xfrm>
            <a:off x="6926776" y="1854251"/>
            <a:ext cx="872244" cy="396044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2018</a:t>
            </a:r>
          </a:p>
        </p:txBody>
      </p:sp>
      <p:sp>
        <p:nvSpPr>
          <p:cNvPr id="42" name="Rettangolo 5"/>
          <p:cNvSpPr>
            <a:spLocks noChangeArrowheads="1"/>
          </p:cNvSpPr>
          <p:nvPr/>
        </p:nvSpPr>
        <p:spPr bwMode="auto">
          <a:xfrm>
            <a:off x="6897216" y="5445224"/>
            <a:ext cx="936104" cy="396044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2016 </a:t>
            </a:r>
          </a:p>
        </p:txBody>
      </p:sp>
      <p:sp>
        <p:nvSpPr>
          <p:cNvPr id="43" name="Ovale 42"/>
          <p:cNvSpPr/>
          <p:nvPr/>
        </p:nvSpPr>
        <p:spPr>
          <a:xfrm>
            <a:off x="7051938" y="2483469"/>
            <a:ext cx="648000" cy="648000"/>
          </a:xfrm>
          <a:prstGeom prst="ellipse">
            <a:avLst/>
          </a:prstGeom>
          <a:solidFill>
            <a:srgbClr val="99000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4" name="Connettore 2 43"/>
          <p:cNvCxnSpPr/>
          <p:nvPr/>
        </p:nvCxnSpPr>
        <p:spPr>
          <a:xfrm flipH="1">
            <a:off x="7358824" y="3140968"/>
            <a:ext cx="0" cy="2088000"/>
          </a:xfrm>
          <a:prstGeom prst="straightConnector1">
            <a:avLst/>
          </a:prstGeom>
          <a:ln w="19050">
            <a:solidFill>
              <a:srgbClr val="99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16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6484022" y="3187389"/>
            <a:ext cx="816512" cy="406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i="1" dirty="0" smtClean="0">
                <a:solidFill>
                  <a:srgbClr val="990000"/>
                </a:solidFill>
                <a:latin typeface="Calibri" panose="020F0502020204030204" pitchFamily="34" charset="0"/>
              </a:rPr>
              <a:t>-45%</a:t>
            </a:r>
            <a:endParaRPr lang="it-IT" sz="2000" b="1" i="1" dirty="0">
              <a:solidFill>
                <a:srgbClr val="99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557016" y="2780928"/>
            <a:ext cx="816512" cy="406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i="1" dirty="0" smtClean="0">
                <a:solidFill>
                  <a:srgbClr val="990000"/>
                </a:solidFill>
                <a:latin typeface="Calibri" panose="020F0502020204030204" pitchFamily="34" charset="0"/>
              </a:rPr>
              <a:t>-36%</a:t>
            </a:r>
            <a:endParaRPr lang="it-IT" sz="2000" b="1" i="1" dirty="0">
              <a:solidFill>
                <a:srgbClr val="99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025008" y="3166555"/>
            <a:ext cx="816512" cy="406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i="1" dirty="0" smtClean="0">
                <a:solidFill>
                  <a:srgbClr val="990000"/>
                </a:solidFill>
                <a:latin typeface="Calibri" panose="020F0502020204030204" pitchFamily="34" charset="0"/>
              </a:rPr>
              <a:t>-43%</a:t>
            </a:r>
            <a:endParaRPr lang="it-IT" sz="2000" b="1" i="1" dirty="0">
              <a:solidFill>
                <a:srgbClr val="99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885809" y="260648"/>
            <a:ext cx="13276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ENTRATE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376498" y="692696"/>
            <a:ext cx="7040998" cy="477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ts val="0"/>
              </a:spcBef>
              <a:tabLst>
                <a:tab pos="5830888" algn="l"/>
                <a:tab pos="6186488" algn="l"/>
              </a:tabLst>
              <a:defRPr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Contributo associativo 2014-2018 </a:t>
            </a:r>
            <a:r>
              <a:rPr lang="it-IT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(in migliaia di euro)</a:t>
            </a:r>
            <a:endParaRPr lang="it-IT" sz="1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			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7149336" y="5301208"/>
            <a:ext cx="828000" cy="5232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scene3d>
            <a:camera prst="isometricOffAxis1Right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Aliquota</a:t>
            </a:r>
          </a:p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2,00%</a:t>
            </a:r>
            <a:endParaRPr lang="it-IT" sz="1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3</a:t>
            </a:fld>
            <a:endParaRPr lang="it-IT" sz="1400" dirty="0">
              <a:solidFill>
                <a:srgbClr val="990000"/>
              </a:solidFill>
            </a:endParaRPr>
          </a:p>
        </p:txBody>
      </p:sp>
      <p:graphicFrame>
        <p:nvGraphicFramePr>
          <p:cNvPr id="17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6422634"/>
              </p:ext>
            </p:extLst>
          </p:nvPr>
        </p:nvGraphicFramePr>
        <p:xfrm>
          <a:off x="848544" y="1700808"/>
          <a:ext cx="835292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CasellaDiTesto 17"/>
          <p:cNvSpPr txBox="1"/>
          <p:nvPr/>
        </p:nvSpPr>
        <p:spPr>
          <a:xfrm>
            <a:off x="7981193" y="3284984"/>
            <a:ext cx="816512" cy="406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990000"/>
                </a:solidFill>
                <a:latin typeface="Calibri" panose="020F0502020204030204" pitchFamily="34" charset="0"/>
              </a:rPr>
              <a:t>-</a:t>
            </a:r>
            <a:r>
              <a:rPr lang="it-IT" sz="2000" b="1" i="1" dirty="0" smtClean="0">
                <a:solidFill>
                  <a:srgbClr val="990000"/>
                </a:solidFill>
                <a:latin typeface="Calibri" panose="020F0502020204030204" pitchFamily="34" charset="0"/>
              </a:rPr>
              <a:t>48</a:t>
            </a:r>
            <a:r>
              <a:rPr lang="it-IT" sz="2000" b="1" dirty="0" smtClean="0">
                <a:solidFill>
                  <a:srgbClr val="990000"/>
                </a:solidFill>
                <a:latin typeface="Calibri" panose="020F0502020204030204" pitchFamily="34" charset="0"/>
              </a:rPr>
              <a:t>%</a:t>
            </a:r>
            <a:endParaRPr lang="it-IT" sz="2000" b="1" dirty="0">
              <a:solidFill>
                <a:srgbClr val="99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24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2648744" y="404664"/>
            <a:ext cx="59766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RISORSE UNIONCAMERE</a:t>
            </a:r>
          </a:p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2014-2018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839573" y="2505980"/>
            <a:ext cx="1076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atin typeface="Calibri" panose="020F0502020204030204" pitchFamily="34" charset="0"/>
              </a:rPr>
              <a:t>- 48%</a:t>
            </a:r>
            <a:endParaRPr lang="it-IT" sz="2000" b="1" dirty="0">
              <a:latin typeface="Calibri" panose="020F0502020204030204" pitchFamily="34" charset="0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250112" y="623222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4</a:t>
            </a:fld>
            <a:endParaRPr lang="it-IT" sz="1400">
              <a:solidFill>
                <a:srgbClr val="99000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424310"/>
              </p:ext>
            </p:extLst>
          </p:nvPr>
        </p:nvGraphicFramePr>
        <p:xfrm>
          <a:off x="632520" y="1422475"/>
          <a:ext cx="3359182" cy="2078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5961112" y="1988840"/>
            <a:ext cx="2855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990000"/>
                </a:solidFill>
                <a:latin typeface="Calibri" panose="020F0502020204030204" pitchFamily="34" charset="0"/>
              </a:rPr>
              <a:t>Entrate totali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883755" y="1231721"/>
            <a:ext cx="2855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Contributo associativo 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7837302" y="2914923"/>
            <a:ext cx="1076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atin typeface="Calibri" panose="020F0502020204030204" pitchFamily="34" charset="0"/>
              </a:rPr>
              <a:t>+ 36%</a:t>
            </a:r>
            <a:endParaRPr lang="it-IT" sz="2000" b="1" dirty="0">
              <a:latin typeface="Calibri" panose="020F0502020204030204" pitchFamily="34" charset="0"/>
            </a:endParaRPr>
          </a:p>
        </p:txBody>
      </p:sp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7500039"/>
              </p:ext>
            </p:extLst>
          </p:nvPr>
        </p:nvGraphicFramePr>
        <p:xfrm>
          <a:off x="5313040" y="2276872"/>
          <a:ext cx="3938855" cy="2342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6959102"/>
              </p:ext>
            </p:extLst>
          </p:nvPr>
        </p:nvGraphicFramePr>
        <p:xfrm>
          <a:off x="416496" y="4005064"/>
          <a:ext cx="4104456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CasellaDiTesto 13"/>
          <p:cNvSpPr txBox="1"/>
          <p:nvPr/>
        </p:nvSpPr>
        <p:spPr>
          <a:xfrm>
            <a:off x="876825" y="3783021"/>
            <a:ext cx="3215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3581FD"/>
                </a:solidFill>
                <a:latin typeface="Calibri" panose="020F0502020204030204" pitchFamily="34" charset="0"/>
              </a:rPr>
              <a:t>Entrate da attività delegate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2144688" y="4253026"/>
            <a:ext cx="1076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atin typeface="Calibri" panose="020F0502020204030204" pitchFamily="34" charset="0"/>
              </a:rPr>
              <a:t>+ 425%</a:t>
            </a:r>
            <a:endParaRPr lang="it-IT" sz="2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8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2648744" y="404664"/>
            <a:ext cx="59766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UTILIZZO DELLE RISORSE UNIONCAMERE 2014-2018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8285030" y="2770832"/>
            <a:ext cx="1076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atin typeface="Calibri" panose="020F0502020204030204" pitchFamily="34" charset="0"/>
              </a:rPr>
              <a:t>- 25%</a:t>
            </a:r>
            <a:endParaRPr lang="it-IT" sz="2000" b="1" dirty="0">
              <a:latin typeface="Calibri" panose="020F0502020204030204" pitchFamily="34" charset="0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5</a:t>
            </a:fld>
            <a:endParaRPr lang="it-IT" sz="1400">
              <a:solidFill>
                <a:srgbClr val="99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82838" y="1268760"/>
            <a:ext cx="2855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990000"/>
                </a:solidFill>
                <a:latin typeface="Calibri" panose="020F0502020204030204" pitchFamily="34" charset="0"/>
              </a:rPr>
              <a:t>Personale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5967766" y="1268760"/>
            <a:ext cx="2855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Funzionamento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802067" y="2527897"/>
            <a:ext cx="1076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atin typeface="Calibri" panose="020F0502020204030204" pitchFamily="34" charset="0"/>
              </a:rPr>
              <a:t>- 5,31%</a:t>
            </a:r>
            <a:endParaRPr lang="it-IT" sz="2000" b="1" dirty="0">
              <a:latin typeface="Calibri" panose="020F050202020403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289093" y="3789040"/>
            <a:ext cx="3215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3581FD"/>
                </a:solidFill>
                <a:latin typeface="Calibri" panose="020F0502020204030204" pitchFamily="34" charset="0"/>
              </a:rPr>
              <a:t>Attività e programmi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5605054" y="4471553"/>
            <a:ext cx="1076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atin typeface="Calibri" panose="020F0502020204030204" pitchFamily="34" charset="0"/>
              </a:rPr>
              <a:t>+ 75%</a:t>
            </a:r>
            <a:endParaRPr lang="it-IT" sz="2000" b="1" dirty="0">
              <a:latin typeface="Calibri" panose="020F0502020204030204" pitchFamily="34" charset="0"/>
            </a:endParaRPr>
          </a:p>
        </p:txBody>
      </p:sp>
      <p:graphicFrame>
        <p:nvGraphicFramePr>
          <p:cNvPr id="16" name="Gra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9918934"/>
              </p:ext>
            </p:extLst>
          </p:nvPr>
        </p:nvGraphicFramePr>
        <p:xfrm>
          <a:off x="560512" y="1668870"/>
          <a:ext cx="3571711" cy="2038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Gra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789466"/>
              </p:ext>
            </p:extLst>
          </p:nvPr>
        </p:nvGraphicFramePr>
        <p:xfrm>
          <a:off x="5907360" y="1655029"/>
          <a:ext cx="3510136" cy="1970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Grafico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3743298"/>
              </p:ext>
            </p:extLst>
          </p:nvPr>
        </p:nvGraphicFramePr>
        <p:xfrm>
          <a:off x="3027040" y="4151374"/>
          <a:ext cx="3654152" cy="2343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6624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Tabella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285638"/>
              </p:ext>
            </p:extLst>
          </p:nvPr>
        </p:nvGraphicFramePr>
        <p:xfrm>
          <a:off x="1640633" y="1595735"/>
          <a:ext cx="7560839" cy="4232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399"/>
                <a:gridCol w="1656184"/>
                <a:gridCol w="1296144"/>
                <a:gridCol w="1008112"/>
              </a:tblGrid>
              <a:tr h="643429">
                <a:tc>
                  <a:txBody>
                    <a:bodyPr/>
                    <a:lstStyle/>
                    <a:p>
                      <a:pPr algn="ctr" fontAlgn="b"/>
                      <a:endParaRPr lang="it-IT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1" marR="7621" marT="101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Preconsuntivo</a:t>
                      </a:r>
                      <a:r>
                        <a:rPr lang="it-IT" sz="20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2017</a:t>
                      </a:r>
                    </a:p>
                  </a:txBody>
                  <a:tcPr marL="7621" marR="7621" marT="101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Preventivo 2018</a:t>
                      </a:r>
                    </a:p>
                  </a:txBody>
                  <a:tcPr marL="7621" marR="7621" marT="101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7621" marR="7621" marT="101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33422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Contributi associativi</a:t>
                      </a:r>
                    </a:p>
                  </a:txBody>
                  <a:tcPr marL="7621" marR="7621" marT="101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15.369.802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14.520.530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-5,53</a:t>
                      </a:r>
                      <a:endParaRPr lang="it-IT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4623"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it-IT" sz="2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Servizi commerciali</a:t>
                      </a:r>
                      <a:endParaRPr lang="it-IT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1" marR="7621" marT="101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2.696.470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2.340.336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-13,21</a:t>
                      </a:r>
                      <a:endParaRPr lang="it-IT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85542"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it-IT" sz="2000" b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Finanziamenti da enti nazionali e/o comunitari </a:t>
                      </a:r>
                      <a:endParaRPr lang="it-IT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1" marR="7621" marT="101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23.448.669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37.076.515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+58,12</a:t>
                      </a:r>
                      <a:endParaRPr lang="it-IT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2551"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it-IT" sz="2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Iniziative</a:t>
                      </a:r>
                      <a:r>
                        <a:rPr lang="it-IT" sz="2000" b="0" i="0" u="none" strike="noStrike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di sistema (F.P.)</a:t>
                      </a:r>
                      <a:endParaRPr lang="it-IT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1" marR="7621" marT="101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4.102.552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6.000.000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+46,25</a:t>
                      </a:r>
                      <a:endParaRPr lang="it-IT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26703"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it-IT" sz="2000" b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Altri proventi (tariffari, rimborsi)</a:t>
                      </a:r>
                      <a:endParaRPr lang="it-IT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1" marR="7621" marT="101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2.784.718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2.467.320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-11,40</a:t>
                      </a:r>
                      <a:endParaRPr lang="it-IT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6223"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it-IT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  <a:endParaRPr lang="it-IT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1" marR="7621" marT="101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48.402.213 </a:t>
                      </a:r>
                      <a:endParaRPr lang="it-IT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62.404.702 </a:t>
                      </a:r>
                      <a:endParaRPr lang="it-IT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1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+28,93</a:t>
                      </a:r>
                      <a:endParaRPr lang="it-IT" sz="1800" b="1" i="1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</a:tr>
            </a:tbl>
          </a:graphicData>
        </a:graphic>
      </p:graphicFrame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7116100" y="188640"/>
            <a:ext cx="25174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PREVENTIVO 2018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2144688" y="1583432"/>
            <a:ext cx="2736304" cy="477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Ricavi</a:t>
            </a:r>
            <a:endParaRPr lang="it-IT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			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6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2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502284"/>
              </p:ext>
            </p:extLst>
          </p:nvPr>
        </p:nvGraphicFramePr>
        <p:xfrm>
          <a:off x="1568624" y="1700808"/>
          <a:ext cx="7344815" cy="38378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0360"/>
                <a:gridCol w="1584176"/>
                <a:gridCol w="1414608"/>
                <a:gridCol w="1105671"/>
              </a:tblGrid>
              <a:tr h="643429">
                <a:tc>
                  <a:txBody>
                    <a:bodyPr/>
                    <a:lstStyle/>
                    <a:p>
                      <a:pPr algn="ctr" fontAlgn="b"/>
                      <a:endParaRPr lang="it-IT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1" marR="7621" marT="101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Preconsuntivo</a:t>
                      </a:r>
                      <a:r>
                        <a:rPr lang="it-IT" sz="20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2017</a:t>
                      </a:r>
                    </a:p>
                  </a:txBody>
                  <a:tcPr marL="7621" marR="7621" marT="101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Preventivo 2018</a:t>
                      </a:r>
                    </a:p>
                  </a:txBody>
                  <a:tcPr marL="7621" marR="7621" marT="101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7621" marR="7621" marT="101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33422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Personale</a:t>
                      </a:r>
                    </a:p>
                  </a:txBody>
                  <a:tcPr marL="7621" marR="7621" marT="101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5.973.487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6.005.112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+0,53</a:t>
                      </a:r>
                      <a:endParaRPr lang="it-IT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56731"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it-IT" sz="2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Funzionamento</a:t>
                      </a:r>
                      <a:endParaRPr lang="it-IT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1" marR="7621" marT="101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6.298.898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6.295.218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-0,06</a:t>
                      </a:r>
                      <a:endParaRPr lang="it-IT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85542"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it-IT" sz="2000" b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Programmi per lo sviluppo del sistema camerale</a:t>
                      </a:r>
                      <a:endParaRPr lang="it-IT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1" marR="7621" marT="101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35.988.496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49.966.871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+38,84</a:t>
                      </a:r>
                      <a:endParaRPr lang="it-IT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2551"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it-IT" sz="1600" b="0" i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di cui Attività delegate da Amministrazioni</a:t>
                      </a:r>
                      <a:r>
                        <a:rPr lang="it-IT" sz="1600" b="0" i="1" u="none" strike="noStrike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centrali e europee</a:t>
                      </a:r>
                      <a:endParaRPr lang="it-IT" sz="1600" b="0" i="1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1" marR="7621" marT="101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23.081.281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36.821.711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+59,53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96223"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it-IT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  <a:endParaRPr lang="it-IT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1" marR="7621" marT="101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48.260.881 </a:t>
                      </a:r>
                      <a:endParaRPr lang="it-IT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62.267.201</a:t>
                      </a:r>
                      <a:endParaRPr lang="it-IT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1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+28,73</a:t>
                      </a:r>
                      <a:endParaRPr lang="it-IT" sz="1800" b="1" i="1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</a:tr>
            </a:tbl>
          </a:graphicData>
        </a:graphic>
      </p:graphicFrame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7</a:t>
            </a:fld>
            <a:endParaRPr lang="it-IT" sz="1400">
              <a:solidFill>
                <a:srgbClr val="990000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7116100" y="188640"/>
            <a:ext cx="25174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PREVENTIVO 2018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784648" y="1700808"/>
            <a:ext cx="2736304" cy="477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Costi</a:t>
            </a:r>
            <a:endParaRPr lang="it-IT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32615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697264" y="404664"/>
            <a:ext cx="57121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it-IT"/>
            </a:defPPr>
            <a:lvl1pPr algn="ctr" eaLnBrk="0" hangingPunct="0">
              <a:defRPr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defRPr>
            </a:lvl1pPr>
          </a:lstStyle>
          <a:p>
            <a:r>
              <a:rPr lang="it-IT" dirty="0" smtClean="0"/>
              <a:t>Linee di attività e progetti 2018 finanziati</a:t>
            </a:r>
            <a:endParaRPr lang="it-IT" dirty="0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8</a:t>
            </a:fld>
            <a:endParaRPr lang="it-IT" sz="1400" dirty="0">
              <a:solidFill>
                <a:srgbClr val="99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729" y="1556793"/>
            <a:ext cx="7699963" cy="439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6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235039"/>
              </p:ext>
            </p:extLst>
          </p:nvPr>
        </p:nvGraphicFramePr>
        <p:xfrm>
          <a:off x="2144688" y="1124744"/>
          <a:ext cx="6448425" cy="5125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Foglio di lavoro" r:id="rId4" imgW="6448234" imgH="5324380" progId="Excel.Sheet.12">
                  <p:embed/>
                </p:oleObj>
              </mc:Choice>
              <mc:Fallback>
                <p:oleObj name="Foglio di lavoro" r:id="rId4" imgW="6448234" imgH="53243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44688" y="1124744"/>
                        <a:ext cx="6448425" cy="51253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116100" y="188640"/>
            <a:ext cx="25174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PREVENTIVO 2018</a:t>
            </a:r>
          </a:p>
          <a:p>
            <a:pPr algn="r" eaLnBrk="0" hangingPunct="0"/>
            <a:r>
              <a:rPr lang="it-IT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- segue</a:t>
            </a:r>
            <a:endParaRPr lang="it-IT" sz="1600" b="1" i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9</a:t>
            </a:fld>
            <a:endParaRPr lang="it-IT" sz="1400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44130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zione vuota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10011</TotalTime>
  <Words>235</Words>
  <Application>Microsoft Office PowerPoint</Application>
  <PresentationFormat>A4 (21x29,7 cm)</PresentationFormat>
  <Paragraphs>114</Paragraphs>
  <Slides>10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2" baseType="lpstr">
      <vt:lpstr>Presentazione vuota</vt:lpstr>
      <vt:lpstr>Foglio di lavoro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mediacamere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mediacamere</dc:creator>
  <cp:lastModifiedBy>Utente Windows</cp:lastModifiedBy>
  <cp:revision>794</cp:revision>
  <cp:lastPrinted>2017-10-17T16:57:06Z</cp:lastPrinted>
  <dcterms:created xsi:type="dcterms:W3CDTF">2006-06-23T09:40:04Z</dcterms:created>
  <dcterms:modified xsi:type="dcterms:W3CDTF">2017-10-26T16:27:55Z</dcterms:modified>
</cp:coreProperties>
</file>