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2" r:id="rId3"/>
    <p:sldId id="311" r:id="rId4"/>
    <p:sldId id="259" r:id="rId5"/>
    <p:sldId id="260" r:id="rId6"/>
    <p:sldId id="265" r:id="rId7"/>
    <p:sldId id="262" r:id="rId8"/>
    <p:sldId id="264" r:id="rId9"/>
    <p:sldId id="315" r:id="rId10"/>
    <p:sldId id="261" r:id="rId11"/>
    <p:sldId id="308" r:id="rId12"/>
    <p:sldId id="317" r:id="rId13"/>
    <p:sldId id="316" r:id="rId14"/>
    <p:sldId id="318" r:id="rId15"/>
    <p:sldId id="319" r:id="rId16"/>
    <p:sldId id="263" r:id="rId17"/>
  </p:sldIdLst>
  <p:sldSz cx="9144000" cy="6858000" type="screen4x3"/>
  <p:notesSz cx="6808788" cy="994092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orient="horz" pos="432">
          <p15:clr>
            <a:srgbClr val="A4A3A4"/>
          </p15:clr>
        </p15:guide>
        <p15:guide id="4" orient="horz" pos="3072">
          <p15:clr>
            <a:srgbClr val="A4A3A4"/>
          </p15:clr>
        </p15:guide>
        <p15:guide id="5" orient="horz" pos="3408">
          <p15:clr>
            <a:srgbClr val="A4A3A4"/>
          </p15:clr>
        </p15:guide>
        <p15:guide id="6" pos="2880">
          <p15:clr>
            <a:srgbClr val="A4A3A4"/>
          </p15:clr>
        </p15:guide>
        <p15:guide id="7" pos="287">
          <p15:clr>
            <a:srgbClr val="A4A3A4"/>
          </p15:clr>
        </p15:guide>
        <p15:guide id="8" pos="5473">
          <p15:clr>
            <a:srgbClr val="A4A3A4"/>
          </p15:clr>
        </p15:guide>
        <p15:guide id="9" pos="611">
          <p15:clr>
            <a:srgbClr val="A4A3A4"/>
          </p15:clr>
        </p15:guide>
        <p15:guide id="10" pos="2160">
          <p15:clr>
            <a:srgbClr val="A4A3A4"/>
          </p15:clr>
        </p15:guide>
        <p15:guide id="11" pos="23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233" autoAdjust="0"/>
    <p:restoredTop sz="94642" autoAdjust="0"/>
  </p:normalViewPr>
  <p:slideViewPr>
    <p:cSldViewPr>
      <p:cViewPr varScale="1">
        <p:scale>
          <a:sx n="97" d="100"/>
          <a:sy n="97" d="100"/>
        </p:scale>
        <p:origin x="-114" y="-360"/>
      </p:cViewPr>
      <p:guideLst>
        <p:guide orient="horz" pos="2160"/>
        <p:guide orient="horz" pos="3888"/>
        <p:guide orient="horz" pos="432"/>
        <p:guide orient="horz" pos="3072"/>
        <p:guide orient="horz" pos="3408"/>
        <p:guide pos="2880"/>
        <p:guide pos="287"/>
        <p:guide pos="5473"/>
        <p:guide pos="611"/>
        <p:guide pos="2160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7" d="100"/>
          <a:sy n="127" d="100"/>
        </p:scale>
        <p:origin x="5318" y="7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="" xmlns:a16="http://schemas.microsoft.com/office/drawing/2014/main" id="{598FB799-25E7-4651-BB09-721C0215CE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 dirty="0">
              <a:latin typeface="Franklin Gothic Medium" panose="020B0603020102020204" pitchFamily="34" charset="0"/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A2225DAC-7399-4DA2-B3BF-ADA7144383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9528B27-2C1C-422C-A784-5B1D0CDA6880}" type="datetime1">
              <a:rPr lang="it-IT">
                <a:latin typeface="Franklin Gothic Medium" panose="020B0603020102020204" pitchFamily="34" charset="0"/>
              </a:rPr>
              <a:pPr>
                <a:defRPr/>
              </a:pPr>
              <a:t>10/01/2020</a:t>
            </a:fld>
            <a:endParaRPr lang="it-IT" dirty="0">
              <a:latin typeface="Franklin Gothic Medium" panose="020B0603020102020204" pitchFamily="34" charset="0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A1A28A65-3985-4407-96A4-FAEA367DE8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 dirty="0">
              <a:latin typeface="Franklin Gothic Medium" panose="020B0603020102020204" pitchFamily="34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8BDB6E75-D115-43FB-8508-33A12FF042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C01259E-ABDA-4E85-8707-273C765C1E88}" type="slidenum">
              <a:rPr lang="it-IT">
                <a:latin typeface="Franklin Gothic Medium" panose="020B0603020102020204" pitchFamily="34" charset="0"/>
              </a:rPr>
              <a:pPr>
                <a:defRPr/>
              </a:pPr>
              <a:t>‹N›</a:t>
            </a:fld>
            <a:endParaRPr lang="it-IT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0861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="" xmlns:a16="http://schemas.microsoft.com/office/drawing/2014/main" id="{3D1B8A2A-C260-4579-916A-BE6D3E758A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Franklin Gothic Medium" panose="020B0603020102020204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42A729B1-3D83-4C85-BF44-5CE04E15289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Franklin Gothic Medium" panose="020B0603020102020204" pitchFamily="34" charset="0"/>
              </a:defRPr>
            </a:lvl1pPr>
          </a:lstStyle>
          <a:p>
            <a:pPr>
              <a:defRPr/>
            </a:pPr>
            <a:fld id="{FA6D8B3B-4172-46A8-BC67-971CFA28D70A}" type="datetime1">
              <a:rPr lang="it-IT" smtClean="0"/>
              <a:pPr>
                <a:defRPr/>
              </a:pPr>
              <a:t>10/01/2020</a:t>
            </a:fld>
            <a:endParaRPr lang="it-IT" dirty="0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="" xmlns:a16="http://schemas.microsoft.com/office/drawing/2014/main" id="{C3771189-6B02-4D5C-9990-799B054FC1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>
            <a:extLst>
              <a:ext uri="{FF2B5EF4-FFF2-40B4-BE49-F238E27FC236}">
                <a16:creationId xmlns="" xmlns:a16="http://schemas.microsoft.com/office/drawing/2014/main" id="{BA45B221-188C-41A1-AC48-19462DDFC9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it-IT" noProof="0" dirty="0"/>
              <a:t>Fare clic per modificare lo stile del titolo</a:t>
            </a:r>
          </a:p>
          <a:p>
            <a:pPr lvl="1"/>
            <a:r>
              <a:rPr lang="it-IT" noProof="0" dirty="0"/>
              <a:t>Secondo livello</a:t>
            </a:r>
          </a:p>
          <a:p>
            <a:pPr lvl="2"/>
            <a:r>
              <a:rPr lang="it-IT" noProof="0" dirty="0"/>
              <a:t>Terzo livello</a:t>
            </a:r>
          </a:p>
          <a:p>
            <a:pPr lvl="3"/>
            <a:r>
              <a:rPr lang="it-IT" noProof="0" dirty="0"/>
              <a:t>Quarto livello</a:t>
            </a:r>
          </a:p>
          <a:p>
            <a:pPr lvl="4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F0615F60-8217-4CC9-9A6B-9A8E9F686D3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Franklin Gothic Medium" panose="020B0603020102020204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C3A4F851-CA71-4B9B-BECA-2E76D9A57B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Franklin Gothic Medium" panose="020B0603020102020204" pitchFamily="34" charset="0"/>
              </a:defRPr>
            </a:lvl1pPr>
          </a:lstStyle>
          <a:p>
            <a:pPr>
              <a:defRPr/>
            </a:pPr>
            <a:fld id="{87643EBF-ECE2-434D-B886-A422EE309EE4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96667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2"/>
        </a:solidFill>
        <a:latin typeface="Franklin Gothic Medium" panose="020B06030201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2"/>
        </a:solidFill>
        <a:latin typeface="Franklin Gothic Medium" panose="020B06030201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2"/>
        </a:solidFill>
        <a:latin typeface="Franklin Gothic Medium" panose="020B06030201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2"/>
        </a:solidFill>
        <a:latin typeface="Franklin Gothic Medium" panose="020B06030201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2"/>
        </a:solidFill>
        <a:latin typeface="Franklin Gothic Medium" panose="020B06030201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immagine diapositiva 1">
            <a:extLst>
              <a:ext uri="{FF2B5EF4-FFF2-40B4-BE49-F238E27FC236}">
                <a16:creationId xmlns="" xmlns:a16="http://schemas.microsoft.com/office/drawing/2014/main" id="{D078CA88-CC51-47FF-B83B-C458460FCE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Segnaposto note 2">
            <a:extLst>
              <a:ext uri="{FF2B5EF4-FFF2-40B4-BE49-F238E27FC236}">
                <a16:creationId xmlns="" xmlns:a16="http://schemas.microsoft.com/office/drawing/2014/main" id="{06417084-8A56-46AF-9A45-829F174551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9220" name="Segnaposto numero diapositiva 3">
            <a:extLst>
              <a:ext uri="{FF2B5EF4-FFF2-40B4-BE49-F238E27FC236}">
                <a16:creationId xmlns="" xmlns:a16="http://schemas.microsoft.com/office/drawing/2014/main" id="{B2114226-D6B8-4717-88FD-5E24A34230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875" indent="-28572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2884" indent="-228577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037" indent="-228577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190" indent="-228577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343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496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8650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580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B3136E-7257-45B8-8785-77A5EA3D98F5}" type="slidenum">
              <a:rPr lang="it-IT" altLang="it-IT" smtClean="0">
                <a:latin typeface="Franklin Gothic Medium" panose="020B06030201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 altLang="it-IT" dirty="0"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2B6ED-EB13-4876-95FF-5CCAC2A0FCC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77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2B6ED-EB13-4876-95FF-5CCAC2A0FCC4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7808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2B6ED-EB13-4876-95FF-5CCAC2A0FCC4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452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>
            <a:extLst>
              <a:ext uri="{FF2B5EF4-FFF2-40B4-BE49-F238E27FC236}">
                <a16:creationId xmlns="" xmlns:a16="http://schemas.microsoft.com/office/drawing/2014/main" id="{BDD18A6D-614E-4F0A-BAE3-23D54E3B9B16}"/>
              </a:ext>
            </a:extLst>
          </p:cNvPr>
          <p:cNvGrpSpPr>
            <a:grpSpLocks/>
          </p:cNvGrpSpPr>
          <p:nvPr/>
        </p:nvGrpSpPr>
        <p:grpSpPr bwMode="auto">
          <a:xfrm>
            <a:off x="565150" y="744538"/>
            <a:ext cx="8005763" cy="5349875"/>
            <a:chOff x="752858" y="744469"/>
            <a:chExt cx="10674117" cy="5349671"/>
          </a:xfrm>
        </p:grpSpPr>
        <p:sp>
          <p:nvSpPr>
            <p:cNvPr id="5" name="Freeform 6">
              <a:extLst>
                <a:ext uri="{FF2B5EF4-FFF2-40B4-BE49-F238E27FC236}">
                  <a16:creationId xmlns="" xmlns:a16="http://schemas.microsoft.com/office/drawing/2014/main" id="{20F47D50-CC89-4E8B-9344-D6C3CF2FC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939679503 w 10000"/>
                <a:gd name="T1" fmla="*/ 0 h 10000"/>
                <a:gd name="T2" fmla="*/ 1072571015 w 10000"/>
                <a:gd name="T3" fmla="*/ 0 h 10000"/>
                <a:gd name="T4" fmla="*/ 1072571015 w 10000"/>
                <a:gd name="T5" fmla="*/ 1943476645 h 10000"/>
                <a:gd name="T6" fmla="*/ 0 w 10000"/>
                <a:gd name="T7" fmla="*/ 1943476645 h 10000"/>
                <a:gd name="T8" fmla="*/ 0 w 10000"/>
                <a:gd name="T9" fmla="*/ 1773616720 h 10000"/>
                <a:gd name="T10" fmla="*/ 939679503 w 10000"/>
                <a:gd name="T11" fmla="*/ 1773811135 h 10000"/>
                <a:gd name="T12" fmla="*/ 939679503 w 10000"/>
                <a:gd name="T13" fmla="*/ 0 h 100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" name="Freeform 6">
              <a:extLst>
                <a:ext uri="{FF2B5EF4-FFF2-40B4-BE49-F238E27FC236}">
                  <a16:creationId xmlns="" xmlns:a16="http://schemas.microsoft.com/office/drawing/2014/main" id="{1F021281-8D30-4DA7-A8E2-EAF48AA2243D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939894015 w 10002"/>
                <a:gd name="T1" fmla="*/ 0 h 10000"/>
                <a:gd name="T2" fmla="*/ 1072785528 w 10002"/>
                <a:gd name="T3" fmla="*/ 0 h 10000"/>
                <a:gd name="T4" fmla="*/ 1072785528 w 10002"/>
                <a:gd name="T5" fmla="*/ 1943476645 h 10000"/>
                <a:gd name="T6" fmla="*/ 214513 w 10002"/>
                <a:gd name="T7" fmla="*/ 1943476645 h 10000"/>
                <a:gd name="T8" fmla="*/ 0 w 10002"/>
                <a:gd name="T9" fmla="*/ 1773422306 h 10000"/>
                <a:gd name="T10" fmla="*/ 939894015 w 10002"/>
                <a:gd name="T11" fmla="*/ 1774005549 h 10000"/>
                <a:gd name="T12" fmla="*/ 939894015 w 10002"/>
                <a:gd name="T13" fmla="*/ 0 h 100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7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54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1"/>
            <a:ext cx="5123755" cy="1086237"/>
          </a:xfrm>
        </p:spPr>
        <p:txBody>
          <a:bodyPr/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2"/>
                </a:solidFill>
              </a:defRPr>
            </a:lvl1pPr>
            <a:lvl2pPr marL="342889" indent="0" algn="ctr">
              <a:buNone/>
              <a:defRPr sz="1500"/>
            </a:lvl2pPr>
            <a:lvl3pPr marL="685777" indent="0" algn="ctr">
              <a:buNone/>
              <a:defRPr sz="1350"/>
            </a:lvl3pPr>
            <a:lvl4pPr marL="1028666" indent="0" algn="ctr">
              <a:buNone/>
              <a:defRPr sz="1200"/>
            </a:lvl4pPr>
            <a:lvl5pPr marL="1371554" indent="0" algn="ctr">
              <a:buNone/>
              <a:defRPr sz="1200"/>
            </a:lvl5pPr>
            <a:lvl6pPr marL="1714443" indent="0" algn="ctr">
              <a:buNone/>
              <a:defRPr sz="1200"/>
            </a:lvl6pPr>
            <a:lvl7pPr marL="2057331" indent="0" algn="ctr">
              <a:buNone/>
              <a:defRPr sz="1200"/>
            </a:lvl7pPr>
            <a:lvl8pPr marL="2400220" indent="0" algn="ctr">
              <a:buNone/>
              <a:defRPr sz="1200"/>
            </a:lvl8pPr>
            <a:lvl9pPr marL="2743109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39381E03-17CC-4EF2-8B61-1FD95A4709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150" y="6453188"/>
            <a:ext cx="1204913" cy="40481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7424FF9-41F4-4F86-ADF9-7A3B31E3E4C5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D148274-ABFA-46D5-93B0-554F45198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38338" y="6453188"/>
            <a:ext cx="5267325" cy="404812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06C04039-65C6-479A-B041-75D2CAEE0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2350" y="6453188"/>
            <a:ext cx="1198563" cy="40481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E3517DD-D018-410C-839A-E8D4C8350B06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351139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 title="Background Shape">
            <a:extLst>
              <a:ext uri="{FF2B5EF4-FFF2-40B4-BE49-F238E27FC236}">
                <a16:creationId xmlns="" xmlns:a16="http://schemas.microsoft.com/office/drawing/2014/main" id="{1A9C557C-6075-44BF-A93A-44005F47D46E}"/>
              </a:ext>
            </a:extLst>
          </p:cNvPr>
          <p:cNvSpPr/>
          <p:nvPr/>
        </p:nvSpPr>
        <p:spPr>
          <a:xfrm>
            <a:off x="0" y="0"/>
            <a:ext cx="39782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 title="Divider Bar">
            <a:extLst>
              <a:ext uri="{FF2B5EF4-FFF2-40B4-BE49-F238E27FC236}">
                <a16:creationId xmlns="" xmlns:a16="http://schemas.microsoft.com/office/drawing/2014/main" id="{F6D4693E-79A9-438B-9DBD-B83065306DAD}"/>
              </a:ext>
            </a:extLst>
          </p:cNvPr>
          <p:cNvSpPr/>
          <p:nvPr/>
        </p:nvSpPr>
        <p:spPr>
          <a:xfrm>
            <a:off x="3978275" y="0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>
            <a:normAutofit/>
          </a:bodyPr>
          <a:lstStyle>
            <a:lvl1pPr>
              <a:lnSpc>
                <a:spcPct val="84000"/>
              </a:lnSpc>
              <a:defRPr sz="36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2"/>
            <a:ext cx="4994910" cy="6857999"/>
          </a:xfrm>
        </p:spPr>
        <p:txBody>
          <a:bodyPr rtlCol="0">
            <a:normAutofit/>
          </a:bodyPr>
          <a:lstStyle>
            <a:lvl1pPr marL="0" indent="0">
              <a:buNone/>
              <a:defRPr sz="1500"/>
            </a:lvl1pPr>
            <a:lvl2pPr marL="342889" indent="0">
              <a:buNone/>
              <a:defRPr sz="1500"/>
            </a:lvl2pPr>
            <a:lvl3pPr marL="685777" indent="0">
              <a:buNone/>
              <a:defRPr sz="1500"/>
            </a:lvl3pPr>
            <a:lvl4pPr marL="1028666" indent="0">
              <a:buNone/>
              <a:defRPr sz="1500"/>
            </a:lvl4pPr>
            <a:lvl5pPr marL="1371554" indent="0">
              <a:buNone/>
              <a:defRPr sz="1500"/>
            </a:lvl5pPr>
            <a:lvl6pPr marL="1714443" indent="0">
              <a:buNone/>
              <a:defRPr sz="1500"/>
            </a:lvl6pPr>
            <a:lvl7pPr marL="2057331" indent="0">
              <a:buNone/>
              <a:defRPr sz="1500"/>
            </a:lvl7pPr>
            <a:lvl8pPr marL="2400220" indent="0">
              <a:buNone/>
              <a:defRPr sz="1500"/>
            </a:lvl8pPr>
            <a:lvl9pPr marL="2743109" indent="0">
              <a:buNone/>
              <a:defRPr sz="15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125"/>
              </a:spcAft>
              <a:buNone/>
              <a:defRPr sz="1200"/>
            </a:lvl1pPr>
            <a:lvl2pPr marL="342889" indent="0">
              <a:buNone/>
              <a:defRPr sz="1050"/>
            </a:lvl2pPr>
            <a:lvl3pPr marL="685777" indent="0">
              <a:buNone/>
              <a:defRPr sz="900"/>
            </a:lvl3pPr>
            <a:lvl4pPr marL="1028666" indent="0">
              <a:buNone/>
              <a:defRPr sz="750"/>
            </a:lvl4pPr>
            <a:lvl5pPr marL="1371554" indent="0">
              <a:buNone/>
              <a:defRPr sz="750"/>
            </a:lvl5pPr>
            <a:lvl6pPr marL="1714443" indent="0">
              <a:buNone/>
              <a:defRPr sz="750"/>
            </a:lvl6pPr>
            <a:lvl7pPr marL="2057331" indent="0">
              <a:buNone/>
              <a:defRPr sz="750"/>
            </a:lvl7pPr>
            <a:lvl8pPr marL="2400220" indent="0">
              <a:buNone/>
              <a:defRPr sz="750"/>
            </a:lvl8pPr>
            <a:lvl9pPr marL="2743109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="" xmlns:a16="http://schemas.microsoft.com/office/drawing/2014/main" id="{14394749-CC39-4A35-95A3-46AE6ECB63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2925" y="6453188"/>
            <a:ext cx="903288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6E07A65-F564-4947-9DF4-88819A326DD8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8" name="Footer Placeholder 5">
            <a:extLst>
              <a:ext uri="{FF2B5EF4-FFF2-40B4-BE49-F238E27FC236}">
                <a16:creationId xmlns="" xmlns:a16="http://schemas.microsoft.com/office/drawing/2014/main" id="{ADC2C53F-A8B6-4821-BE93-F3A835FCF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4175" y="6453188"/>
            <a:ext cx="1781175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="" xmlns:a16="http://schemas.microsoft.com/office/drawing/2014/main" id="{D8A0C128-C587-47C2-8AF5-A2072653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12038" y="6453188"/>
            <a:ext cx="1196975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526F19-6BA3-4D34-9307-85B4D2B470A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5201907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7"/>
            <a:ext cx="7200900" cy="35718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C700FCB-055A-4BBB-B501-EF0D79C75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18C71-4FFD-40EB-B564-EED8F7912E51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36193F-5F46-4778-B4BB-9620C091F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9BF566-2228-4222-B374-F4D81A03C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5B5DC-C585-405C-84F8-3754E332DA8A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3547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421" y="624156"/>
            <a:ext cx="1174324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6134731" cy="52432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627D252-B6DD-44A3-B61C-0683463B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F2FCF-165B-46EF-B500-A20F1A72B38C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21610B-A7D5-4202-A42F-A8EC63578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A3F7C93-C083-4686-BA2A-591AB2706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62313-A87F-4A5B-B1DF-55135CB790F1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9442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idx="13"/>
          </p:nvPr>
        </p:nvSpPr>
        <p:spPr>
          <a:xfrm>
            <a:off x="970612" y="685802"/>
            <a:ext cx="7717260" cy="419099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2D29665-6E37-4B0A-8916-D13FF1A20B6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9302-4116-42A7-9F54-48F7D4C5F060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EE9CD36-C259-462C-B0A1-B7665A3526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83A6438-936E-4E5C-A542-9F7F04652F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0AD43-64F2-47EB-AB5E-29976E62381C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5418675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1936750" y="6477000"/>
            <a:ext cx="551557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t-IT" dirty="0">
              <a:cs typeface="Arial" charset="0"/>
            </a:endParaRPr>
          </a:p>
        </p:txBody>
      </p:sp>
      <p:sp>
        <p:nvSpPr>
          <p:cNvPr id="8" name="Rectangle 21"/>
          <p:cNvSpPr>
            <a:spLocks noChangeArrowheads="1"/>
          </p:cNvSpPr>
          <p:nvPr userDrawn="1"/>
        </p:nvSpPr>
        <p:spPr bwMode="auto">
          <a:xfrm>
            <a:off x="2051720" y="0"/>
            <a:ext cx="5184576" cy="1277938"/>
          </a:xfrm>
          <a:prstGeom prst="rect">
            <a:avLst/>
          </a:prstGeom>
          <a:solidFill>
            <a:schemeClr val="tx1">
              <a:lumMod val="50000"/>
              <a:lumOff val="50000"/>
              <a:alpha val="66000"/>
            </a:schemeClr>
          </a:solidFill>
          <a:ln w="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 dirty="0"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8686800" y="6477000"/>
            <a:ext cx="4572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fld id="{A23D707F-53F1-43CA-9909-5E0F95CF7D61}" type="slidenum">
              <a:rPr lang="it-IT" sz="900">
                <a:solidFill>
                  <a:schemeClr val="bg1"/>
                </a:solidFill>
                <a:ea typeface="ＭＳ Ｐゴシック" charset="-128"/>
                <a:cs typeface="Arial" charset="0"/>
              </a:rPr>
              <a:pPr>
                <a:defRPr/>
              </a:pPr>
              <a:t>‹N›</a:t>
            </a:fld>
            <a:endParaRPr lang="it-IT" sz="900" dirty="0">
              <a:solidFill>
                <a:schemeClr val="bg1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3" name="Immagine 8" descr="MSEblu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462713"/>
            <a:ext cx="790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811" y="26665"/>
            <a:ext cx="237172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Immagine 2" descr="sf_top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88" r="31888" b="47763"/>
          <a:stretch>
            <a:fillRect/>
          </a:stretch>
        </p:blipFill>
        <p:spPr bwMode="auto">
          <a:xfrm>
            <a:off x="68782" y="0"/>
            <a:ext cx="1982938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2" descr="Immagine che contiene disegnando&#10;&#10;Descrizione generata automaticamente">
            <a:extLst>
              <a:ext uri="{FF2B5EF4-FFF2-40B4-BE49-F238E27FC236}">
                <a16:creationId xmlns="" xmlns:a16="http://schemas.microsoft.com/office/drawing/2014/main" id="{F24256CB-17B4-4DA5-88A7-B174B246A87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09" y="6557243"/>
            <a:ext cx="1026795" cy="215265"/>
          </a:xfrm>
          <a:prstGeom prst="rect">
            <a:avLst/>
          </a:prstGeom>
        </p:spPr>
      </p:pic>
      <p:pic>
        <p:nvPicPr>
          <p:cNvPr id="5" name="Immagine 4" descr="Immagine che contiene disegnando&#10;&#10;Descrizione generata automaticamente">
            <a:extLst>
              <a:ext uri="{FF2B5EF4-FFF2-40B4-BE49-F238E27FC236}">
                <a16:creationId xmlns="" xmlns:a16="http://schemas.microsoft.com/office/drawing/2014/main" id="{05C43C78-1540-4DFA-BAEB-223DE7B28FA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374" y="6557261"/>
            <a:ext cx="843280" cy="21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828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3320337-A561-4777-AC63-A3D903EE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2988" y="6453188"/>
            <a:ext cx="1127125" cy="4048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BE215-6AF1-452C-9A92-CFBE3A8A607C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FC79EC7-503D-448C-BEE3-4013B0627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B17A21-8BCB-485F-8AEC-4CD4E9E94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84D9C-55C9-40BE-B57C-232A37CEE442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44393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7A0BFFE-5925-4307-816C-2142D7E56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it-IT" sz="33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396E37B5-108D-422C-9E2B-A83DAA07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C59D0-942F-4B85-A2A2-BD7DD241B1D6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4346EE9E-8E43-4CFE-80E1-41C723D0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4B824390-2E45-4F90-A4CA-F43636EB6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49E-6EEC-417B-8980-4575243A98F6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0286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 title="Crop Mark">
            <a:extLst>
              <a:ext uri="{FF2B5EF4-FFF2-40B4-BE49-F238E27FC236}">
                <a16:creationId xmlns="" xmlns:a16="http://schemas.microsoft.com/office/drawing/2014/main" id="{A63A12D4-6DFB-452E-B1D3-7B578E71EECB}"/>
              </a:ext>
            </a:extLst>
          </p:cNvPr>
          <p:cNvSpPr/>
          <p:nvPr/>
        </p:nvSpPr>
        <p:spPr bwMode="auto">
          <a:xfrm>
            <a:off x="6113463" y="1685925"/>
            <a:ext cx="245745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2"/>
            <a:ext cx="7209729" cy="2852737"/>
          </a:xfrm>
        </p:spPr>
        <p:txBody>
          <a:bodyPr anchor="b">
            <a:normAutofit/>
          </a:bodyPr>
          <a:lstStyle>
            <a:lvl1pPr algn="r">
              <a:defRPr sz="5400" cap="all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9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8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0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6BADAABD-E949-401E-A3AF-450AE7D25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4038" y="6453188"/>
            <a:ext cx="1217612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96BDEBC-E33F-43BB-AF0F-5749F3C742F7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F7D8AF71-E057-45A3-8D51-672E797F3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38338" y="6453188"/>
            <a:ext cx="5267325" cy="404812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FFE5E6B8-5667-4E34-8AC3-D498F08C1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2350" y="6453188"/>
            <a:ext cx="119856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F91EE0-9A6C-4E0F-AFBD-0EA6414F13D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3322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1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1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25F10157-B389-410A-8C68-B70DADEA0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AD99-0EB3-4C2F-B03C-587229082386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7EC3F89-DA7A-411D-BBEE-2EE00A1A7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157E7DA-3A09-4719-B6D0-569424BF9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AA0A7-7435-4940-BD1E-0DFE971ED405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298327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889" indent="0">
              <a:buNone/>
              <a:defRPr sz="1500" b="1"/>
            </a:lvl2pPr>
            <a:lvl3pPr marL="685777" indent="0">
              <a:buNone/>
              <a:defRPr sz="1350" b="1"/>
            </a:lvl3pPr>
            <a:lvl4pPr marL="1028666" indent="0">
              <a:buNone/>
              <a:defRPr sz="1200" b="1"/>
            </a:lvl4pPr>
            <a:lvl5pPr marL="1371554" indent="0">
              <a:buNone/>
              <a:defRPr sz="1200" b="1"/>
            </a:lvl5pPr>
            <a:lvl6pPr marL="1714443" indent="0">
              <a:buNone/>
              <a:defRPr sz="1200" b="1"/>
            </a:lvl6pPr>
            <a:lvl7pPr marL="2057331" indent="0">
              <a:buNone/>
              <a:defRPr sz="1200" b="1"/>
            </a:lvl7pPr>
            <a:lvl8pPr marL="2400220" indent="0">
              <a:buNone/>
              <a:defRPr sz="1200" b="1"/>
            </a:lvl8pPr>
            <a:lvl9pPr marL="2743109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1" y="3305209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889" indent="0">
              <a:buNone/>
              <a:defRPr sz="1500" b="1"/>
            </a:lvl2pPr>
            <a:lvl3pPr marL="685777" indent="0">
              <a:buNone/>
              <a:defRPr sz="1350" b="1"/>
            </a:lvl3pPr>
            <a:lvl4pPr marL="1028666" indent="0">
              <a:buNone/>
              <a:defRPr sz="1200" b="1"/>
            </a:lvl4pPr>
            <a:lvl5pPr marL="1371554" indent="0">
              <a:buNone/>
              <a:defRPr sz="1200" b="1"/>
            </a:lvl5pPr>
            <a:lvl6pPr marL="1714443" indent="0">
              <a:buNone/>
              <a:defRPr sz="1200" b="1"/>
            </a:lvl6pPr>
            <a:lvl7pPr marL="2057331" indent="0">
              <a:buNone/>
              <a:defRPr sz="1200" b="1"/>
            </a:lvl7pPr>
            <a:lvl8pPr marL="2400220" indent="0">
              <a:buNone/>
              <a:defRPr sz="1200" b="1"/>
            </a:lvl8pPr>
            <a:lvl9pPr marL="2743109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09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8607AB19-ADE6-492B-8082-3B14D0F8C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7A4BC-F458-4215-BBAC-1345CA71475B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E0F473ED-5E05-4556-8B8B-A1B05979B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079DA8E2-0A8D-4064-AB1F-BF1EC6D4A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0FB0E-F0B4-4C64-A56B-72688A40002E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488537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6B7C5C29-8EF5-4F47-B323-87582F2A9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6092-8D88-428C-BBE5-E2E3CD855AD8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622FDA13-AB3B-45D5-B70B-0DFDD8523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ABFA585F-43A8-46EE-A360-6E2E8DB12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C5B5C-0998-4E03-BD4E-3265346F9FE4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792096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DD00E80B-7A85-4B8D-9436-FAE01160E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C1D5A-DA92-4DC6-98EC-F1FBAD614232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76445EFB-9E8F-490D-A22B-E3190962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4A1C228B-F639-448B-BDBB-920DCA753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81E40-643F-431C-A95A-3498958A3515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093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 title="Background Shape">
            <a:extLst>
              <a:ext uri="{FF2B5EF4-FFF2-40B4-BE49-F238E27FC236}">
                <a16:creationId xmlns="" xmlns:a16="http://schemas.microsoft.com/office/drawing/2014/main" id="{54FDB700-75B0-4F28-8752-60C48D44188D}"/>
              </a:ext>
            </a:extLst>
          </p:cNvPr>
          <p:cNvSpPr/>
          <p:nvPr/>
        </p:nvSpPr>
        <p:spPr>
          <a:xfrm>
            <a:off x="0" y="0"/>
            <a:ext cx="39782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 title="Divider Bar">
            <a:extLst>
              <a:ext uri="{FF2B5EF4-FFF2-40B4-BE49-F238E27FC236}">
                <a16:creationId xmlns="" xmlns:a16="http://schemas.microsoft.com/office/drawing/2014/main" id="{50180D3B-B8FC-4F06-8CFE-2EE81F8A6F58}"/>
              </a:ext>
            </a:extLst>
          </p:cNvPr>
          <p:cNvSpPr/>
          <p:nvPr/>
        </p:nvSpPr>
        <p:spPr>
          <a:xfrm>
            <a:off x="3978275" y="0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6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125"/>
              </a:spcAft>
              <a:buNone/>
              <a:defRPr sz="1200"/>
            </a:lvl1pPr>
            <a:lvl2pPr marL="342889" indent="0">
              <a:buNone/>
              <a:defRPr sz="1050"/>
            </a:lvl2pPr>
            <a:lvl3pPr marL="685777" indent="0">
              <a:buNone/>
              <a:defRPr sz="900"/>
            </a:lvl3pPr>
            <a:lvl4pPr marL="1028666" indent="0">
              <a:buNone/>
              <a:defRPr sz="750"/>
            </a:lvl4pPr>
            <a:lvl5pPr marL="1371554" indent="0">
              <a:buNone/>
              <a:defRPr sz="750"/>
            </a:lvl5pPr>
            <a:lvl6pPr marL="1714443" indent="0">
              <a:buNone/>
              <a:defRPr sz="750"/>
            </a:lvl6pPr>
            <a:lvl7pPr marL="2057331" indent="0">
              <a:buNone/>
              <a:defRPr sz="750"/>
            </a:lvl7pPr>
            <a:lvl8pPr marL="2400220" indent="0">
              <a:buNone/>
              <a:defRPr sz="750"/>
            </a:lvl8pPr>
            <a:lvl9pPr marL="2743109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="" xmlns:a16="http://schemas.microsoft.com/office/drawing/2014/main" id="{BCBB6781-8477-440B-8CC9-095A81E48C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2925" y="6453188"/>
            <a:ext cx="903288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E824CA5-185A-44CD-8278-A89D21D76CF4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8" name="Footer Placeholder 5">
            <a:extLst>
              <a:ext uri="{FF2B5EF4-FFF2-40B4-BE49-F238E27FC236}">
                <a16:creationId xmlns="" xmlns:a16="http://schemas.microsoft.com/office/drawing/2014/main" id="{86E9698B-F385-497F-B7FA-FDFFA4F2F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4175" y="6453188"/>
            <a:ext cx="1781175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="" xmlns:a16="http://schemas.microsoft.com/office/drawing/2014/main" id="{B505FD0B-7466-4F3D-AAFE-C32148838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12038" y="6453188"/>
            <a:ext cx="1196975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390F2C0-5F8A-48DB-9220-BB36CB25362C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9830662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08E5CBEC-45A1-4675-BFD2-E136D13E307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28700" y="685800"/>
            <a:ext cx="7200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D3136576-87B1-4DC1-B394-1E2AF5FCF3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28700" y="2286000"/>
            <a:ext cx="72009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B309ED7-8BAE-4E81-A21A-8495D586F7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42988" y="6453188"/>
            <a:ext cx="9032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6521858-56C5-408D-A9A5-6D1A37B3A243}" type="datetime1">
              <a:rPr lang="it-IT" smtClean="0"/>
              <a:t>10/01/2020</a:t>
            </a:fld>
            <a:endParaRPr lang="it-I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040B4DC-838B-406F-B5B5-7EC65417B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0113" y="6453188"/>
            <a:ext cx="471011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92FD6A-0777-4D14-A0EF-E1957D9749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4063" y="6453188"/>
            <a:ext cx="119697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DA8549E-6EEC-417B-8980-4575243A98F6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="" xmlns:a16="http://schemas.microsoft.com/office/drawing/2014/main" id="{B34ADD5B-59F0-4E7D-9E02-0ECEFD9BCD80}"/>
              </a:ext>
            </a:extLst>
          </p:cNvPr>
          <p:cNvSpPr/>
          <p:nvPr/>
        </p:nvSpPr>
        <p:spPr>
          <a:xfrm>
            <a:off x="358775" y="0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2" r:id="rId2"/>
    <p:sldLayoutId id="2147483760" r:id="rId3"/>
    <p:sldLayoutId id="2147483741" r:id="rId4"/>
    <p:sldLayoutId id="2147483733" r:id="rId5"/>
    <p:sldLayoutId id="2147483734" r:id="rId6"/>
    <p:sldLayoutId id="2147483735" r:id="rId7"/>
    <p:sldLayoutId id="2147483736" r:id="rId8"/>
    <p:sldLayoutId id="2147483742" r:id="rId9"/>
    <p:sldLayoutId id="2147483743" r:id="rId10"/>
    <p:sldLayoutId id="2147483737" r:id="rId11"/>
    <p:sldLayoutId id="2147483738" r:id="rId12"/>
    <p:sldLayoutId id="2147483739" r:id="rId13"/>
    <p:sldLayoutId id="2147483761" r:id="rId14"/>
  </p:sldLayoutIdLst>
  <p:transition spd="med">
    <p:fade/>
  </p:transition>
  <p:hf sldNum="0" hdr="0" ftr="0" dt="0"/>
  <p:txStyles>
    <p:titleStyle>
      <a:lvl1pPr algn="l" defTabSz="68421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68421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Franklin Gothic Book" panose="020B0503020102020204"/>
        </a:defRPr>
      </a:lvl2pPr>
      <a:lvl3pPr algn="l" defTabSz="68421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Franklin Gothic Book" panose="020B0503020102020204"/>
        </a:defRPr>
      </a:lvl3pPr>
      <a:lvl4pPr algn="l" defTabSz="68421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Franklin Gothic Book" panose="020B0503020102020204"/>
        </a:defRPr>
      </a:lvl4pPr>
      <a:lvl5pPr algn="l" defTabSz="68421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Franklin Gothic Book" panose="020B0503020102020204"/>
        </a:defRPr>
      </a:lvl5pPr>
      <a:lvl6pPr marL="457200" algn="l" defTabSz="684213" rtl="0" fontAlgn="base">
        <a:lnSpc>
          <a:spcPct val="89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Franklin Gothic Book" panose="020B0503020102020204"/>
        </a:defRPr>
      </a:lvl6pPr>
      <a:lvl7pPr marL="914400" algn="l" defTabSz="684213" rtl="0" fontAlgn="base">
        <a:lnSpc>
          <a:spcPct val="89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Franklin Gothic Book" panose="020B0503020102020204"/>
        </a:defRPr>
      </a:lvl7pPr>
      <a:lvl8pPr marL="1371600" algn="l" defTabSz="684213" rtl="0" fontAlgn="base">
        <a:lnSpc>
          <a:spcPct val="89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Franklin Gothic Book" panose="020B0503020102020204"/>
        </a:defRPr>
      </a:lvl8pPr>
      <a:lvl9pPr marL="1828800" algn="l" defTabSz="684213" rtl="0" fontAlgn="base">
        <a:lnSpc>
          <a:spcPct val="89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Franklin Gothic Book" panose="020B0503020102020204"/>
        </a:defRPr>
      </a:lvl9pPr>
    </p:titleStyle>
    <p:bodyStyle>
      <a:lvl1pPr marL="287338" indent="-287338" algn="l" defTabSz="684213" rtl="0" eaLnBrk="0" fontAlgn="base" hangingPunct="0">
        <a:lnSpc>
          <a:spcPct val="94000"/>
        </a:lnSpc>
        <a:spcBef>
          <a:spcPts val="750"/>
        </a:spcBef>
        <a:spcAft>
          <a:spcPts val="150"/>
        </a:spcAft>
        <a:buFont typeface="Franklin Gothic Book" panose="020B0503020102020204" pitchFamily="34" charset="0"/>
        <a:buChar char="■"/>
        <a:defRPr sz="1500" kern="1200">
          <a:solidFill>
            <a:schemeClr val="tx2"/>
          </a:solidFill>
          <a:latin typeface="+mn-lt"/>
          <a:ea typeface="+mn-ea"/>
          <a:cs typeface="+mn-cs"/>
        </a:defRPr>
      </a:lvl1pPr>
      <a:lvl2pPr marL="684213" indent="-287338" algn="l" defTabSz="684213" rtl="0" eaLnBrk="0" fontAlgn="base" hangingPunct="0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5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1027113" indent="-287338" algn="l" defTabSz="684213" rtl="0" eaLnBrk="0" fontAlgn="base" hangingPunct="0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300" kern="1200">
          <a:solidFill>
            <a:schemeClr val="tx2"/>
          </a:solidFill>
          <a:latin typeface="+mn-lt"/>
          <a:ea typeface="+mn-ea"/>
          <a:cs typeface="+mn-cs"/>
        </a:defRPr>
      </a:lvl3pPr>
      <a:lvl4pPr marL="1370013" indent="-287338" algn="l" defTabSz="684213" rtl="0" eaLnBrk="0" fontAlgn="base" hangingPunct="0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3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1712913" indent="-287338" algn="l" defTabSz="684213" rtl="0" eaLnBrk="0" fontAlgn="base" hangingPunct="0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057331" indent="-288027" algn="l" defTabSz="685777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220" indent="-288027" algn="l" defTabSz="685777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109" indent="-288027" algn="l" defTabSz="685777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5997" indent="-288027" algn="l" defTabSz="685777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9" algn="l" defTabSz="68577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7" algn="l" defTabSz="68577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6" algn="l" defTabSz="68577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4" algn="l" defTabSz="68577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43" algn="l" defTabSz="68577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31" algn="l" defTabSz="68577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20" algn="l" defTabSz="68577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09" algn="l" defTabSz="68577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marchipiu3.it/" TargetMode="Externa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marchipiu3.it/" TargetMode="External"/><Relationship Id="rId7" Type="http://schemas.openxmlformats.org/officeDocument/2006/relationships/hyperlink" Target="mailto:info@marchipiu3.it" TargetMode="External"/><Relationship Id="rId2" Type="http://schemas.openxmlformats.org/officeDocument/2006/relationships/hyperlink" Target="http://www.disegnipiu4.it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mailto:info@disegnipiu4.it" TargetMode="External"/><Relationship Id="rId5" Type="http://schemas.openxmlformats.org/officeDocument/2006/relationships/hyperlink" Target="mailto:marchipiu3@legalmail.it" TargetMode="External"/><Relationship Id="rId4" Type="http://schemas.openxmlformats.org/officeDocument/2006/relationships/hyperlink" Target="mailto:disegnipiu4@legalmail.it" TargetMode="External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disegnipiu4.it/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1356FD91-4783-4F42-A1C1-B3770ADB1BD9}"/>
              </a:ext>
            </a:extLst>
          </p:cNvPr>
          <p:cNvSpPr/>
          <p:nvPr/>
        </p:nvSpPr>
        <p:spPr>
          <a:xfrm>
            <a:off x="1322388" y="2636838"/>
            <a:ext cx="3451225" cy="2208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400" b="1" dirty="0">
                <a:solidFill>
                  <a:schemeClr val="tx2">
                    <a:lumMod val="75000"/>
                  </a:schemeClr>
                </a:solidFill>
                <a:latin typeface="Franklin Gothic Medium" panose="020B0603020102020204" pitchFamily="34" charset="0"/>
              </a:rPr>
              <a:t>Disegni+4 </a:t>
            </a:r>
          </a:p>
          <a:p>
            <a:pPr algn="ctr">
              <a:defRPr/>
            </a:pPr>
            <a:r>
              <a:rPr lang="it-IT" sz="4400" b="1" dirty="0">
                <a:solidFill>
                  <a:schemeClr val="tx2">
                    <a:lumMod val="75000"/>
                  </a:schemeClr>
                </a:solidFill>
                <a:latin typeface="Franklin Gothic Medium" panose="020B0603020102020204" pitchFamily="34" charset="0"/>
              </a:rPr>
              <a:t>Marchi+3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4951" dirty="0">
              <a:latin typeface="+mn-lt"/>
            </a:endParaRPr>
          </a:p>
        </p:txBody>
      </p:sp>
      <p:pic>
        <p:nvPicPr>
          <p:cNvPr id="8195" name="Immagine 8">
            <a:extLst>
              <a:ext uri="{FF2B5EF4-FFF2-40B4-BE49-F238E27FC236}">
                <a16:creationId xmlns="" xmlns:a16="http://schemas.microsoft.com/office/drawing/2014/main" id="{28902016-6D52-4732-B1A3-26810978E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825" y="303213"/>
            <a:ext cx="627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ttangolo 9">
            <a:extLst>
              <a:ext uri="{FF2B5EF4-FFF2-40B4-BE49-F238E27FC236}">
                <a16:creationId xmlns="" xmlns:a16="http://schemas.microsoft.com/office/drawing/2014/main" id="{8F493A54-A372-471A-8021-4759EBD3E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1042988"/>
            <a:ext cx="423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it-IT" altLang="it-IT" sz="2000" dirty="0"/>
              <a:t>Ministero dello Sviluppo Economico</a:t>
            </a:r>
          </a:p>
        </p:txBody>
      </p:sp>
      <p:pic>
        <p:nvPicPr>
          <p:cNvPr id="8197" name="Immagine 11">
            <a:extLst>
              <a:ext uri="{FF2B5EF4-FFF2-40B4-BE49-F238E27FC236}">
                <a16:creationId xmlns="" xmlns:a16="http://schemas.microsoft.com/office/drawing/2014/main" id="{EE9F9316-30F2-41D7-9A73-B039A2D76B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52438"/>
            <a:ext cx="8572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>
            <a:extLst>
              <a:ext uri="{FF2B5EF4-FFF2-40B4-BE49-F238E27FC236}">
                <a16:creationId xmlns="" xmlns:a16="http://schemas.microsoft.com/office/drawing/2014/main" id="{0DDC58D9-3C7C-48B3-B8F1-BD6B41A4397E}"/>
              </a:ext>
            </a:extLst>
          </p:cNvPr>
          <p:cNvSpPr/>
          <p:nvPr/>
        </p:nvSpPr>
        <p:spPr>
          <a:xfrm>
            <a:off x="633413" y="765175"/>
            <a:ext cx="2254250" cy="2778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600" dirty="0">
                <a:solidFill>
                  <a:schemeClr val="bg1"/>
                </a:solidFill>
                <a:latin typeface="+mn-lt"/>
              </a:rPr>
              <a:t>Direzione Generale per la Tutela della Proprietà Industriale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600" dirty="0">
                <a:solidFill>
                  <a:schemeClr val="bg1"/>
                </a:solidFill>
                <a:latin typeface="+mn-lt"/>
              </a:rPr>
              <a:t>Ufficio Italiano Brevetti e Marchi</a:t>
            </a:r>
          </a:p>
        </p:txBody>
      </p:sp>
      <p:pic>
        <p:nvPicPr>
          <p:cNvPr id="8199" name="Immagine 4">
            <a:extLst>
              <a:ext uri="{FF2B5EF4-FFF2-40B4-BE49-F238E27FC236}">
                <a16:creationId xmlns="" xmlns:a16="http://schemas.microsoft.com/office/drawing/2014/main" id="{61C2A497-5EA9-49C5-B72C-E801C3B6B7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5157788"/>
            <a:ext cx="1912937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3568" y="1588726"/>
            <a:ext cx="8064896" cy="299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srgbClr val="002060"/>
                </a:solidFill>
              </a:rPr>
              <a:t>Supportare le MPMI nella tutela dei marchi all’estero</a:t>
            </a:r>
          </a:p>
          <a:p>
            <a:pPr>
              <a:spcBef>
                <a:spcPts val="600"/>
              </a:spcBef>
              <a:defRPr/>
            </a:pPr>
            <a:endParaRPr lang="it-IT" sz="2800" dirty="0">
              <a:latin typeface="Franklin Gothic Medium" panose="020B0603020102020204" pitchFamily="34" charset="0"/>
              <a:cs typeface="Lucida Sans" panose="020B0602030504020204" pitchFamily="34" charset="0"/>
            </a:endParaRPr>
          </a:p>
          <a:p>
            <a:pPr>
              <a:spcBef>
                <a:spcPts val="600"/>
              </a:spcBef>
              <a:defRPr/>
            </a:pPr>
            <a:endParaRPr lang="it-IT" sz="2400" dirty="0">
              <a:latin typeface="Franklin Gothic Medium" panose="020B0603020102020204" pitchFamily="34" charset="0"/>
              <a:cs typeface="Lucida Sans" panose="020B0602030504020204" pitchFamily="34" charset="0"/>
            </a:endParaRPr>
          </a:p>
          <a:p>
            <a:pPr marL="287338" indent="-287338" algn="just" defTabSz="684213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srgbClr val="002060"/>
                </a:solidFill>
                <a:cs typeface="Lucida Sans" panose="020B0602030504020204" pitchFamily="34" charset="0"/>
              </a:rPr>
              <a:t>“Micro, Piccole e Medie Imprese” con sede legale ed operativa in Italia regolarmente costituite e iscritte al Registro delle Imprese, attive e in regola con il pagamento del diritto annuale</a:t>
            </a:r>
          </a:p>
          <a:p>
            <a:pPr marL="287338" indent="-287338" algn="just" defTabSz="684213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Wingdings" panose="05000000000000000000" pitchFamily="2" charset="2"/>
              <a:buChar char="§"/>
              <a:defRPr/>
            </a:pPr>
            <a:endParaRPr lang="it-IT" sz="200" dirty="0">
              <a:solidFill>
                <a:srgbClr val="002060"/>
              </a:solidFill>
              <a:cs typeface="Lucida Sans" panose="020B0602030504020204" pitchFamily="34" charset="0"/>
            </a:endParaRPr>
          </a:p>
          <a:p>
            <a:pPr marL="287338" indent="-287338" algn="just" defTabSz="684213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srgbClr val="002060"/>
                </a:solidFill>
                <a:cs typeface="Lucida Sans" panose="020B0602030504020204" pitchFamily="34" charset="0"/>
              </a:rPr>
              <a:t>titolari del/i marchio/i oggetto della domanda di agevolazione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it-IT" sz="200" dirty="0">
              <a:solidFill>
                <a:srgbClr val="002060"/>
              </a:solidFill>
              <a:cs typeface="Lucida Sans" panose="020B0602030504020204" pitchFamily="34" charset="0"/>
            </a:endParaRPr>
          </a:p>
          <a:p>
            <a:pPr marL="287338" indent="-287338" algn="just" defTabSz="684213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srgbClr val="002060"/>
                </a:solidFill>
                <a:cs typeface="Lucida Sans" panose="020B0602030504020204" pitchFamily="34" charset="0"/>
              </a:rPr>
              <a:t>che abbiano ottenuto, per il/i marchio/i oggetto della domanda di agevolazione, la pubblicazione della domanda di registrazione sul Bollettino dell’EUIPO per la misura A e/o sul registro internazionale dell’OMPI (Madrid Monitor) per la Misura B</a:t>
            </a:r>
          </a:p>
          <a:p>
            <a:pPr marL="287338" indent="-287338" algn="just" defTabSz="684213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srgbClr val="002060"/>
                </a:solidFill>
                <a:cs typeface="Lucida Sans" panose="020B0602030504020204" pitchFamily="34" charset="0"/>
              </a:rPr>
              <a:t>che abbiano ottemperato al pagamento delle tasse di deposito/registrazione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697038" y="182563"/>
            <a:ext cx="7151687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sz="3000" b="1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>bando marchi+3  </a:t>
            </a:r>
            <a:r>
              <a:rPr lang="it-IT" sz="2000" b="1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/>
            </a:r>
            <a:br>
              <a:rPr lang="it-IT" sz="2000" b="1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</a:br>
            <a:r>
              <a:rPr lang="it-IT" altLang="it-IT" sz="2400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>Beneficiari e requisiti di </a:t>
            </a:r>
            <a:r>
              <a:rPr lang="it-IT" altLang="it-IT" sz="2400" cap="small" dirty="0" err="1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>ammissibilita’</a:t>
            </a:r>
            <a:endParaRPr lang="it-IT" sz="22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0" name="Picture 2" descr="Logo Marchi+3">
            <a:extLst>
              <a:ext uri="{FF2B5EF4-FFF2-40B4-BE49-F238E27FC236}">
                <a16:creationId xmlns="" xmlns:a16="http://schemas.microsoft.com/office/drawing/2014/main" id="{CE675137-0012-47ED-8EC9-C319A11D0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725" y="210830"/>
            <a:ext cx="1908000" cy="122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olo 1">
            <a:extLst>
              <a:ext uri="{FF2B5EF4-FFF2-40B4-BE49-F238E27FC236}">
                <a16:creationId xmlns="" xmlns:a16="http://schemas.microsoft.com/office/drawing/2014/main" id="{C0E5C698-CC2D-48DD-B2DA-7DE31C9A2152}"/>
              </a:ext>
            </a:extLst>
          </p:cNvPr>
          <p:cNvSpPr txBox="1">
            <a:spLocks/>
          </p:cNvSpPr>
          <p:nvPr/>
        </p:nvSpPr>
        <p:spPr bwMode="auto">
          <a:xfrm>
            <a:off x="1029600" y="685800"/>
            <a:ext cx="7200900" cy="75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/>
              <a:t>Marchi+3</a:t>
            </a:r>
            <a:r>
              <a:rPr lang="it-IT" b="1" dirty="0">
                <a:latin typeface="+mn-lt"/>
              </a:rPr>
              <a:t>: </a:t>
            </a:r>
            <a:r>
              <a:rPr lang="it-IT" b="1" dirty="0"/>
              <a:t>l’obiettivo</a:t>
            </a:r>
          </a:p>
        </p:txBody>
      </p:sp>
      <p:sp>
        <p:nvSpPr>
          <p:cNvPr id="6" name="Titolo 1">
            <a:extLst>
              <a:ext uri="{FF2B5EF4-FFF2-40B4-BE49-F238E27FC236}">
                <a16:creationId xmlns="" xmlns:a16="http://schemas.microsoft.com/office/drawing/2014/main" id="{FC162418-EEA6-4753-AF02-4120531EE1C5}"/>
              </a:ext>
            </a:extLst>
          </p:cNvPr>
          <p:cNvSpPr txBox="1">
            <a:spLocks/>
          </p:cNvSpPr>
          <p:nvPr/>
        </p:nvSpPr>
        <p:spPr bwMode="auto">
          <a:xfrm>
            <a:off x="1043608" y="2348880"/>
            <a:ext cx="7200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/>
              <a:t>Marchi+3</a:t>
            </a:r>
            <a:r>
              <a:rPr lang="it-IT" b="1" dirty="0">
                <a:latin typeface="+mn-lt"/>
              </a:rPr>
              <a:t>: </a:t>
            </a:r>
            <a:r>
              <a:rPr lang="it-IT" b="1" dirty="0"/>
              <a:t>a chi si rivolge</a:t>
            </a:r>
          </a:p>
        </p:txBody>
      </p:sp>
    </p:spTree>
    <p:extLst>
      <p:ext uri="{BB962C8B-B14F-4D97-AF65-F5344CB8AC3E}">
        <p14:creationId xmlns:p14="http://schemas.microsoft.com/office/powerpoint/2010/main" val="3314239005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3568" y="1484784"/>
            <a:ext cx="8064896" cy="299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002060"/>
                </a:solidFill>
                <a:cs typeface="Lucida Sans" panose="020B0602030504020204" pitchFamily="34" charset="0"/>
              </a:rPr>
              <a:t>Misura A - </a:t>
            </a:r>
            <a:r>
              <a:rPr lang="it-IT" sz="1800" dirty="0">
                <a:solidFill>
                  <a:srgbClr val="002060"/>
                </a:solidFill>
                <a:cs typeface="Lucida Sans" panose="020B0602030504020204" pitchFamily="34" charset="0"/>
              </a:rPr>
              <a:t>la registrazione di marchi dell’Unione europea presso EUIPO (Ufficio Europeo per la Proprietà Industriale) con un contributo fino </a:t>
            </a:r>
            <a:r>
              <a:rPr lang="it-IT" sz="1800" b="1" dirty="0">
                <a:solidFill>
                  <a:srgbClr val="002060"/>
                </a:solidFill>
                <a:cs typeface="Lucida Sans" panose="020B0602030504020204" pitchFamily="34" charset="0"/>
              </a:rPr>
              <a:t>all’80% delle spese ammissibili</a:t>
            </a:r>
            <a:r>
              <a:rPr lang="it-IT" sz="1800" dirty="0">
                <a:solidFill>
                  <a:srgbClr val="002060"/>
                </a:solidFill>
                <a:cs typeface="Lucida Sans" panose="020B0602030504020204" pitchFamily="34" charset="0"/>
              </a:rPr>
              <a:t>. Importo </a:t>
            </a:r>
            <a:r>
              <a:rPr lang="it-IT" sz="1800" b="1" dirty="0">
                <a:solidFill>
                  <a:srgbClr val="002060"/>
                </a:solidFill>
                <a:cs typeface="Lucida Sans" panose="020B0602030504020204" pitchFamily="34" charset="0"/>
              </a:rPr>
              <a:t>massimo complessivo dell’agevolazione euro 6.000 </a:t>
            </a:r>
            <a:r>
              <a:rPr lang="it-IT" sz="1800" dirty="0">
                <a:solidFill>
                  <a:srgbClr val="002060"/>
                </a:solidFill>
                <a:cs typeface="Lucida Sans" panose="020B0602030504020204" pitchFamily="34" charset="0"/>
              </a:rPr>
              <a:t>per marchio</a:t>
            </a:r>
            <a:endParaRPr lang="it-IT" sz="500" dirty="0">
              <a:solidFill>
                <a:srgbClr val="002060"/>
              </a:solidFill>
              <a:latin typeface="Franklin Gothic Book" panose="020B0503020102020204" pitchFamily="34" charset="0"/>
              <a:cs typeface="Lucida Sans" panose="020B0602030504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it-IT" sz="100" dirty="0">
              <a:solidFill>
                <a:srgbClr val="002060"/>
              </a:solidFill>
              <a:cs typeface="Lucida Sans" panose="020B0602030504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002060"/>
                </a:solidFill>
                <a:cs typeface="Lucida Sans" panose="020B0602030504020204" pitchFamily="34" charset="0"/>
              </a:rPr>
              <a:t>Misura B - </a:t>
            </a:r>
            <a:r>
              <a:rPr lang="it-IT" sz="1800" dirty="0">
                <a:solidFill>
                  <a:srgbClr val="002060"/>
                </a:solidFill>
                <a:cs typeface="Lucida Sans" panose="020B0602030504020204" pitchFamily="34" charset="0"/>
              </a:rPr>
              <a:t>la registrazione di marchi internazionali presso OMPI (Organizzazione Mondiale della Proprietà Intellettuale) con un contributo fino </a:t>
            </a:r>
            <a:r>
              <a:rPr lang="it-IT" sz="1800" b="1" dirty="0">
                <a:solidFill>
                  <a:srgbClr val="002060"/>
                </a:solidFill>
                <a:cs typeface="Lucida Sans" panose="020B0602030504020204" pitchFamily="34" charset="0"/>
              </a:rPr>
              <a:t>all’80%</a:t>
            </a:r>
            <a:r>
              <a:rPr lang="it-IT" sz="1800" dirty="0">
                <a:solidFill>
                  <a:srgbClr val="002060"/>
                </a:solidFill>
                <a:cs typeface="Lucida Sans" panose="020B0602030504020204" pitchFamily="34" charset="0"/>
              </a:rPr>
              <a:t> (</a:t>
            </a:r>
            <a:r>
              <a:rPr lang="it-IT" sz="1800" b="1" dirty="0">
                <a:solidFill>
                  <a:srgbClr val="002060"/>
                </a:solidFill>
                <a:cs typeface="Lucida Sans" panose="020B0602030504020204" pitchFamily="34" charset="0"/>
              </a:rPr>
              <a:t>90% per Usa o Cina</a:t>
            </a:r>
            <a:r>
              <a:rPr lang="it-IT" sz="1800" dirty="0">
                <a:solidFill>
                  <a:srgbClr val="002060"/>
                </a:solidFill>
                <a:cs typeface="Lucida Sans" panose="020B0602030504020204" pitchFamily="34" charset="0"/>
              </a:rPr>
              <a:t>) delle spese ammissibili e fino a:</a:t>
            </a:r>
          </a:p>
          <a:p>
            <a:pPr marL="723900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it-IT" sz="1800" b="1" dirty="0">
                <a:solidFill>
                  <a:srgbClr val="002060"/>
                </a:solidFill>
                <a:cs typeface="Lucida Sans" panose="020B0602030504020204" pitchFamily="34" charset="0"/>
              </a:rPr>
              <a:t>euro 6.000 </a:t>
            </a:r>
            <a:r>
              <a:rPr lang="it-IT" sz="1800" dirty="0">
                <a:solidFill>
                  <a:srgbClr val="002060"/>
                </a:solidFill>
                <a:cs typeface="Lucida Sans" panose="020B0602030504020204" pitchFamily="34" charset="0"/>
              </a:rPr>
              <a:t>per ciascuna domanda di marchio depositata presso OMPI che designi un solo Paese (</a:t>
            </a:r>
            <a:r>
              <a:rPr lang="it-IT" sz="1800" b="1" dirty="0">
                <a:solidFill>
                  <a:srgbClr val="002060"/>
                </a:solidFill>
                <a:cs typeface="Lucida Sans" panose="020B0602030504020204" pitchFamily="34" charset="0"/>
              </a:rPr>
              <a:t>7.000 euro se USA o Cina</a:t>
            </a:r>
            <a:r>
              <a:rPr lang="it-IT" sz="1800" dirty="0">
                <a:solidFill>
                  <a:srgbClr val="002060"/>
                </a:solidFill>
                <a:cs typeface="Lucida Sans" panose="020B0602030504020204" pitchFamily="34" charset="0"/>
              </a:rPr>
              <a:t>);</a:t>
            </a:r>
          </a:p>
          <a:p>
            <a:pPr marL="723900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it-IT" sz="1800" b="1" dirty="0">
                <a:solidFill>
                  <a:srgbClr val="002060"/>
                </a:solidFill>
                <a:cs typeface="Lucida Sans" panose="020B0602030504020204" pitchFamily="34" charset="0"/>
              </a:rPr>
              <a:t>euro 7.000 </a:t>
            </a:r>
            <a:r>
              <a:rPr lang="it-IT" sz="1800" dirty="0">
                <a:solidFill>
                  <a:srgbClr val="002060"/>
                </a:solidFill>
                <a:cs typeface="Lucida Sans" panose="020B0602030504020204" pitchFamily="34" charset="0"/>
              </a:rPr>
              <a:t>per ciascuna domanda di marchio depositata presso OMPI che designi due o più Paesi (</a:t>
            </a:r>
            <a:r>
              <a:rPr lang="it-IT" sz="1800" b="1" dirty="0">
                <a:solidFill>
                  <a:srgbClr val="002060"/>
                </a:solidFill>
                <a:cs typeface="Lucida Sans" panose="020B0602030504020204" pitchFamily="34" charset="0"/>
              </a:rPr>
              <a:t>8.000 euro se uno dei paesi è USA o Cina</a:t>
            </a:r>
            <a:r>
              <a:rPr lang="it-IT" sz="1800" dirty="0">
                <a:solidFill>
                  <a:srgbClr val="002060"/>
                </a:solidFill>
                <a:cs typeface="Lucida Sans" panose="020B0602030504020204" pitchFamily="34" charset="0"/>
              </a:rPr>
              <a:t>).</a:t>
            </a:r>
          </a:p>
          <a:p>
            <a:pPr lvl="0" algn="just">
              <a:spcBef>
                <a:spcPts val="600"/>
              </a:spcBef>
              <a:defRPr/>
            </a:pPr>
            <a:endParaRPr lang="it-IT" sz="100" dirty="0">
              <a:solidFill>
                <a:srgbClr val="002060"/>
              </a:solidFill>
              <a:latin typeface="Franklin Gothic Book" panose="020B0503020102020204" pitchFamily="34" charset="0"/>
              <a:ea typeface="+mn-ea"/>
              <a:cs typeface="Lucida Sans" panose="020B0602030504020204" pitchFamily="34" charset="0"/>
            </a:endParaRPr>
          </a:p>
          <a:p>
            <a:pPr lvl="0" algn="just">
              <a:spcBef>
                <a:spcPts val="600"/>
              </a:spcBef>
              <a:defRPr/>
            </a:pPr>
            <a:r>
              <a:rPr lang="it-IT" sz="1800" dirty="0">
                <a:solidFill>
                  <a:srgbClr val="002060"/>
                </a:solidFill>
                <a:latin typeface="Franklin Gothic Medium" panose="020B0603020102020204" pitchFamily="34" charset="0"/>
                <a:ea typeface="+mn-ea"/>
              </a:rPr>
              <a:t>L’agevolazione può essere concessa – per domande di registrazione di marchi dell’Unione europea o internazionali depositati a partire dal </a:t>
            </a:r>
            <a:r>
              <a:rPr lang="it-IT" sz="1800" b="1" dirty="0">
                <a:solidFill>
                  <a:srgbClr val="002060"/>
                </a:solidFill>
                <a:latin typeface="Franklin Gothic Medium" panose="020B0603020102020204" pitchFamily="34" charset="0"/>
                <a:ea typeface="+mn-ea"/>
              </a:rPr>
              <a:t>1° giugno 2016 </a:t>
            </a:r>
            <a:r>
              <a:rPr lang="it-IT" sz="1800" dirty="0">
                <a:solidFill>
                  <a:srgbClr val="002060"/>
                </a:solidFill>
                <a:latin typeface="Franklin Gothic Medium" panose="020B0603020102020204" pitchFamily="34" charset="0"/>
                <a:ea typeface="+mn-ea"/>
              </a:rPr>
              <a:t>– fino al raggiungimento del valore massimo di </a:t>
            </a:r>
            <a:r>
              <a:rPr lang="it-IT" sz="1800" b="1" dirty="0">
                <a:solidFill>
                  <a:srgbClr val="002060"/>
                </a:solidFill>
                <a:latin typeface="Franklin Gothic Medium" panose="020B0603020102020204" pitchFamily="34" charset="0"/>
                <a:ea typeface="+mn-ea"/>
              </a:rPr>
              <a:t>euro 20.000,00 </a:t>
            </a:r>
            <a:r>
              <a:rPr lang="it-IT" sz="1800" dirty="0">
                <a:solidFill>
                  <a:srgbClr val="002060"/>
                </a:solidFill>
                <a:latin typeface="Franklin Gothic Medium" panose="020B0603020102020204" pitchFamily="34" charset="0"/>
                <a:ea typeface="+mn-ea"/>
              </a:rPr>
              <a:t>per impresa. </a:t>
            </a:r>
          </a:p>
          <a:p>
            <a:pPr algn="just">
              <a:spcBef>
                <a:spcPts val="600"/>
              </a:spcBef>
              <a:defRPr/>
            </a:pPr>
            <a:endParaRPr lang="it-IT" sz="100" dirty="0">
              <a:solidFill>
                <a:srgbClr val="002060"/>
              </a:solidFill>
              <a:latin typeface="Franklin Gothic Book" panose="020B0503020102020204" pitchFamily="34" charset="0"/>
              <a:cs typeface="Lucida Sans" panose="020B0602030504020204" pitchFamily="34" charset="0"/>
            </a:endParaRPr>
          </a:p>
          <a:p>
            <a:pPr lvl="0" algn="just">
              <a:spcBef>
                <a:spcPts val="600"/>
              </a:spcBef>
              <a:defRPr/>
            </a:pPr>
            <a:r>
              <a:rPr lang="it-IT" sz="1800" dirty="0">
                <a:solidFill>
                  <a:srgbClr val="002060"/>
                </a:solidFill>
                <a:latin typeface="Franklin Gothic Medium" panose="020B0603020102020204" pitchFamily="34" charset="0"/>
                <a:ea typeface="+mn-ea"/>
              </a:rPr>
              <a:t>Agevolazioni</a:t>
            </a:r>
            <a:r>
              <a:rPr lang="it-IT" sz="1800" dirty="0"/>
              <a:t> concesse nella forma di contributo in conto capitale e ai sensi del Regolamento (UE) n. 1407 del 18 dicembre 2013 (aiuti </a:t>
            </a:r>
            <a:r>
              <a:rPr lang="it-IT" sz="1800" i="1" dirty="0"/>
              <a:t>de </a:t>
            </a:r>
            <a:r>
              <a:rPr lang="it-IT" sz="1800" i="1" dirty="0" err="1"/>
              <a:t>minimis</a:t>
            </a:r>
            <a:r>
              <a:rPr lang="it-IT" sz="1800" dirty="0"/>
              <a:t>)</a:t>
            </a:r>
          </a:p>
          <a:p>
            <a:pPr marL="723900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it-IT" sz="1800" dirty="0">
              <a:solidFill>
                <a:srgbClr val="002060"/>
              </a:solidFill>
              <a:cs typeface="Lucida Sans" panose="020B0602030504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it-IT" sz="1800" dirty="0">
              <a:solidFill>
                <a:schemeClr val="tx1"/>
              </a:solidFill>
              <a:latin typeface="Franklin Gothic Medium" panose="020B0603020102020204" pitchFamily="34" charset="0"/>
              <a:cs typeface="Lucida Sans" panose="020B0602030504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it-IT" sz="1800" dirty="0">
              <a:solidFill>
                <a:schemeClr val="tx1"/>
              </a:solidFill>
              <a:latin typeface="Franklin Gothic Medium" panose="020B0603020102020204" pitchFamily="34" charset="0"/>
              <a:cs typeface="Lucida Sans" panose="020B0602030504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697038" y="182563"/>
            <a:ext cx="7151687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sz="3000" b="1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>bando marchi+3  </a:t>
            </a:r>
            <a:r>
              <a:rPr lang="it-IT" sz="2000" b="1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/>
            </a:r>
            <a:br>
              <a:rPr lang="it-IT" sz="2000" b="1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</a:br>
            <a:r>
              <a:rPr lang="it-IT" altLang="it-IT" sz="2400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>Beneficiari e requisiti di </a:t>
            </a:r>
            <a:r>
              <a:rPr lang="it-IT" altLang="it-IT" sz="2400" cap="small" dirty="0" err="1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>ammissibilita’</a:t>
            </a:r>
            <a:endParaRPr lang="it-IT" sz="22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0" name="Picture 2" descr="Logo Marchi+3">
            <a:extLst>
              <a:ext uri="{FF2B5EF4-FFF2-40B4-BE49-F238E27FC236}">
                <a16:creationId xmlns="" xmlns:a16="http://schemas.microsoft.com/office/drawing/2014/main" id="{CE675137-0012-47ED-8EC9-C319A11D0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725" y="210830"/>
            <a:ext cx="1908000" cy="122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olo 1">
            <a:extLst>
              <a:ext uri="{FF2B5EF4-FFF2-40B4-BE49-F238E27FC236}">
                <a16:creationId xmlns="" xmlns:a16="http://schemas.microsoft.com/office/drawing/2014/main" id="{FAA3C1BF-FF56-4450-B07D-6673E6C8F316}"/>
              </a:ext>
            </a:extLst>
          </p:cNvPr>
          <p:cNvSpPr txBox="1">
            <a:spLocks/>
          </p:cNvSpPr>
          <p:nvPr/>
        </p:nvSpPr>
        <p:spPr bwMode="auto">
          <a:xfrm>
            <a:off x="1029600" y="685800"/>
            <a:ext cx="7200900" cy="75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/>
              <a:t>Marchi+3</a:t>
            </a:r>
            <a:r>
              <a:rPr lang="it-IT" b="1" dirty="0">
                <a:latin typeface="+mn-lt"/>
              </a:rPr>
              <a:t>: </a:t>
            </a:r>
            <a:r>
              <a:rPr lang="it-IT" b="1" dirty="0"/>
              <a:t>cosa finanzia</a:t>
            </a:r>
            <a:endParaRPr lang="it-IT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431732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3568" y="1588726"/>
            <a:ext cx="8064896" cy="299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defRPr/>
            </a:pPr>
            <a:r>
              <a:rPr lang="it-IT" sz="2000" dirty="0">
                <a:solidFill>
                  <a:srgbClr val="002060"/>
                </a:solidFill>
                <a:cs typeface="Lucida Sans" panose="020B0602030504020204" pitchFamily="34" charset="0"/>
              </a:rPr>
              <a:t>Le agevolazioni sono finalizzate all'acquisto di servizi specialistici per: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srgbClr val="002060"/>
                </a:solidFill>
                <a:cs typeface="Lucida Sans" panose="020B0602030504020204" pitchFamily="34" charset="0"/>
              </a:rPr>
              <a:t>Progettazione del marchio 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srgbClr val="002060"/>
                </a:solidFill>
                <a:cs typeface="Lucida Sans" panose="020B0602030504020204" pitchFamily="34" charset="0"/>
              </a:rPr>
              <a:t>Assistenza per il deposito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srgbClr val="002060"/>
                </a:solidFill>
                <a:cs typeface="Lucida Sans" panose="020B0602030504020204" pitchFamily="34" charset="0"/>
              </a:rPr>
              <a:t>Ricerche di anteriorità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srgbClr val="002060"/>
                </a:solidFill>
                <a:cs typeface="Lucida Sans" panose="020B0602030504020204" pitchFamily="34" charset="0"/>
              </a:rPr>
              <a:t>Assistenza legale per azioni di tutela del marchio in risposta a opposizioni/rilievi seguenti al deposito della domanda di registrazione  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srgbClr val="002060"/>
                </a:solidFill>
                <a:cs typeface="Lucida Sans" panose="020B0602030504020204" pitchFamily="34" charset="0"/>
              </a:rPr>
              <a:t>Tasse di deposito/registrazione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it-IT" sz="1800" b="1" dirty="0">
              <a:solidFill>
                <a:srgbClr val="002060"/>
              </a:solidFill>
              <a:cs typeface="Lucida Sans" panose="020B0602030504020204" pitchFamily="34" charset="0"/>
            </a:endParaRPr>
          </a:p>
          <a:p>
            <a:pPr marL="723900" indent="-3429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it-IT" sz="1800" dirty="0">
              <a:solidFill>
                <a:srgbClr val="002060"/>
              </a:solidFill>
              <a:cs typeface="Lucida Sans" panose="020B0602030504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it-IT" sz="1800" dirty="0">
              <a:solidFill>
                <a:schemeClr val="tx1"/>
              </a:solidFill>
              <a:latin typeface="Franklin Gothic Medium" panose="020B0603020102020204" pitchFamily="34" charset="0"/>
              <a:cs typeface="Lucida Sans" panose="020B0602030504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it-IT" sz="1800" dirty="0">
              <a:solidFill>
                <a:schemeClr val="tx1"/>
              </a:solidFill>
              <a:latin typeface="Franklin Gothic Medium" panose="020B0603020102020204" pitchFamily="34" charset="0"/>
              <a:cs typeface="Lucida Sans" panose="020B0602030504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697038" y="182563"/>
            <a:ext cx="7151687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sz="3000" b="1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>bando marchi+3  </a:t>
            </a:r>
            <a:r>
              <a:rPr lang="it-IT" sz="2000" b="1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/>
            </a:r>
            <a:br>
              <a:rPr lang="it-IT" sz="2000" b="1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</a:br>
            <a:r>
              <a:rPr lang="it-IT" altLang="it-IT" sz="2400" cap="small" dirty="0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>Beneficiari e requisiti di </a:t>
            </a:r>
            <a:r>
              <a:rPr lang="it-IT" altLang="it-IT" sz="2400" cap="small" dirty="0" err="1">
                <a:solidFill>
                  <a:schemeClr val="bg1"/>
                </a:solidFill>
                <a:latin typeface="Franklin Gothic Medium" panose="020B0603020102020204" pitchFamily="34" charset="0"/>
                <a:cs typeface="Lucida Sans Unicode" panose="020B0602030504020204" pitchFamily="34" charset="0"/>
              </a:rPr>
              <a:t>ammissibilita’</a:t>
            </a:r>
            <a:endParaRPr lang="it-IT" sz="22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0" name="Picture 2" descr="Logo Marchi+3">
            <a:extLst>
              <a:ext uri="{FF2B5EF4-FFF2-40B4-BE49-F238E27FC236}">
                <a16:creationId xmlns="" xmlns:a16="http://schemas.microsoft.com/office/drawing/2014/main" id="{CE675137-0012-47ED-8EC9-C319A11D0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725" y="210830"/>
            <a:ext cx="1908000" cy="122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olo 1">
            <a:extLst>
              <a:ext uri="{FF2B5EF4-FFF2-40B4-BE49-F238E27FC236}">
                <a16:creationId xmlns="" xmlns:a16="http://schemas.microsoft.com/office/drawing/2014/main" id="{FAA3C1BF-FF56-4450-B07D-6673E6C8F316}"/>
              </a:ext>
            </a:extLst>
          </p:cNvPr>
          <p:cNvSpPr txBox="1">
            <a:spLocks/>
          </p:cNvSpPr>
          <p:nvPr/>
        </p:nvSpPr>
        <p:spPr bwMode="auto">
          <a:xfrm>
            <a:off x="1029600" y="685800"/>
            <a:ext cx="7200900" cy="75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/>
              <a:t>Marchi+3</a:t>
            </a:r>
            <a:r>
              <a:rPr lang="it-IT" b="1" dirty="0">
                <a:latin typeface="+mn-lt"/>
              </a:rPr>
              <a:t>: </a:t>
            </a:r>
            <a:r>
              <a:rPr lang="it-IT" b="1" dirty="0"/>
              <a:t>i servizi agevolabili</a:t>
            </a:r>
            <a:endParaRPr lang="it-IT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35746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Tabella 36">
            <a:extLst>
              <a:ext uri="{FF2B5EF4-FFF2-40B4-BE49-F238E27FC236}">
                <a16:creationId xmlns="" xmlns:a16="http://schemas.microsoft.com/office/drawing/2014/main" id="{44BF5519-CFB0-43A8-A712-FCAE1264C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15795"/>
              </p:ext>
            </p:extLst>
          </p:nvPr>
        </p:nvGraphicFramePr>
        <p:xfrm>
          <a:off x="1028700" y="1628800"/>
          <a:ext cx="7647756" cy="5049032"/>
        </p:xfrm>
        <a:graphic>
          <a:graphicData uri="http://schemas.openxmlformats.org/drawingml/2006/table">
            <a:tbl>
              <a:tblPr/>
              <a:tblGrid>
                <a:gridCol w="3220660">
                  <a:extLst>
                    <a:ext uri="{9D8B030D-6E8A-4147-A177-3AD203B41FA5}">
                      <a16:colId xmlns="" xmlns:a16="http://schemas.microsoft.com/office/drawing/2014/main" val="683908089"/>
                    </a:ext>
                  </a:extLst>
                </a:gridCol>
                <a:gridCol w="2213548">
                  <a:extLst>
                    <a:ext uri="{9D8B030D-6E8A-4147-A177-3AD203B41FA5}">
                      <a16:colId xmlns="" xmlns:a16="http://schemas.microsoft.com/office/drawing/2014/main" val="1170208910"/>
                    </a:ext>
                  </a:extLst>
                </a:gridCol>
                <a:gridCol w="2213548">
                  <a:extLst>
                    <a:ext uri="{9D8B030D-6E8A-4147-A177-3AD203B41FA5}">
                      <a16:colId xmlns="" xmlns:a16="http://schemas.microsoft.com/office/drawing/2014/main" val="287674527"/>
                    </a:ext>
                  </a:extLst>
                </a:gridCol>
              </a:tblGrid>
              <a:tr h="25837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a. PROGETTAZIONE DEL MARCHIO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IMPORTO MASSIMO DELL’AGEVOLAZIONE</a:t>
                      </a:r>
                    </a:p>
                  </a:txBody>
                  <a:tcPr marL="4877" marR="4877" marT="4877" marB="0" anchor="ctr">
                    <a:lnL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IMPORTO MASSIMO AGEVOLAZIONE SE DESIGNATI ALMENO USA O CINA</a:t>
                      </a:r>
                    </a:p>
                  </a:txBody>
                  <a:tcPr marL="4877" marR="4877" marT="4877" marB="0" anchor="ctr">
                    <a:lnL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5023141"/>
                  </a:ext>
                </a:extLst>
              </a:tr>
              <a:tr h="14086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1 - Elemento verbale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  <a:cs typeface="Calibri" panose="020F0502020204030204" pitchFamily="34" charset="0"/>
                        </a:rPr>
                        <a:t>€ 500,00</a:t>
                      </a:r>
                      <a:endParaRPr lang="it-IT" sz="1000" b="0" i="0" u="none" strike="noStrike" dirty="0">
                        <a:solidFill>
                          <a:srgbClr val="00206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  <a:cs typeface="Calibri" panose="020F0502020204030204" pitchFamily="34" charset="0"/>
                        </a:rPr>
                        <a:t>€ 550,00</a:t>
                      </a:r>
                      <a:endParaRPr lang="it-IT" sz="1000" b="0" i="0" u="none" strike="noStrike" dirty="0">
                        <a:solidFill>
                          <a:srgbClr val="00206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90662166"/>
                  </a:ext>
                </a:extLst>
              </a:tr>
              <a:tr h="1504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2 - Progettazione elemento grafico 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  <a:cs typeface="Calibri" panose="020F0502020204030204" pitchFamily="34" charset="0"/>
                        </a:rPr>
                        <a:t>€ 1.500,00</a:t>
                      </a:r>
                      <a:endParaRPr lang="it-IT" sz="1000" b="0" i="0" u="none" strike="noStrike" dirty="0">
                        <a:solidFill>
                          <a:srgbClr val="00206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  <a:cs typeface="Calibri" panose="020F0502020204030204" pitchFamily="34" charset="0"/>
                        </a:rPr>
                        <a:t>€ 1.650,00</a:t>
                      </a:r>
                      <a:endParaRPr lang="it-IT" sz="1000" b="0" i="0" u="none" strike="noStrike" dirty="0">
                        <a:solidFill>
                          <a:srgbClr val="00206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66784281"/>
                  </a:ext>
                </a:extLst>
              </a:tr>
              <a:tr h="13144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03437774"/>
                  </a:ext>
                </a:extLst>
              </a:tr>
              <a:tr h="25837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b. ASSISTENZA PER IL DEPOSITO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IMPORTO MASSIMO DELL’AGEVOLAZIONE</a:t>
                      </a:r>
                    </a:p>
                  </a:txBody>
                  <a:tcPr marL="4877" marR="4877" marT="4877" marB="0" anchor="ctr">
                    <a:lnL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IMPORTO MASSIMO AGEVOLAZIONE SE DESIGNATI ALMENO USA O CINA</a:t>
                      </a:r>
                    </a:p>
                  </a:txBody>
                  <a:tcPr marL="4877" marR="4877" marT="4877" marB="0" anchor="ctr">
                    <a:lnL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52815070"/>
                  </a:ext>
                </a:extLst>
              </a:tr>
              <a:tr h="1504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Assistenza per il deposito del marchio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€ 300,00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€ 350,00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8311824"/>
                  </a:ext>
                </a:extLst>
              </a:tr>
              <a:tr h="13144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82428760"/>
                  </a:ext>
                </a:extLst>
              </a:tr>
              <a:tr h="20584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c. RICERCHE DI ANTERIORITÀ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IMPORTO MASSIMO DELL’AGEVOLAZIONE</a:t>
                      </a:r>
                    </a:p>
                  </a:txBody>
                  <a:tcPr marL="4877" marR="4877" marT="4877" marB="0" anchor="ctr">
                    <a:lnL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IMPORTO MASSIMO AGEVOLAZIONE SE DESIGNATI ALMENO USA O CINA</a:t>
                      </a:r>
                    </a:p>
                  </a:txBody>
                  <a:tcPr marL="4877" marR="4877" marT="4877" marB="0" anchor="ctr">
                    <a:lnL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845612"/>
                  </a:ext>
                </a:extLst>
              </a:tr>
              <a:tr h="43944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1 - Ricerca di anteriorità tra i marchi italiani, dell’Unione Europea e internazionali estesi all’Italia*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€ 550,00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€ 630,00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83693221"/>
                  </a:ext>
                </a:extLst>
              </a:tr>
              <a:tr h="1504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2 - Ricerca di anteriorità UE (28 Paesi)* 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€ 1.500,00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€ 1.800,00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23338242"/>
                  </a:ext>
                </a:extLst>
              </a:tr>
              <a:tr h="2949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3 - Ricerca di anteriorità per ciascun Paese non UE 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€ 600,00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€ 700,00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94339551"/>
                  </a:ext>
                </a:extLst>
              </a:tr>
              <a:tr h="258377">
                <a:tc gridSpan="3">
                  <a:txBody>
                    <a:bodyPr/>
                    <a:lstStyle/>
                    <a:p>
                      <a:pPr marL="88900" indent="0" algn="just" rtl="0" fontAlgn="ctr"/>
                      <a:r>
                        <a:rPr lang="it-IT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*Per uno stesso marchio i servizi di ricerca di cui ai punti 1 e 2 sono tra loro alternativi; pertanto non è possibile richiedere agevolazioni per entrambe le tipologie di ricerca.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85428009"/>
                  </a:ext>
                </a:extLst>
              </a:tr>
              <a:tr h="131445"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91784715"/>
                  </a:ext>
                </a:extLst>
              </a:tr>
              <a:tr h="25837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d. ASSISTENZA LEGALE PER AZIONI DI TUTELA DEL MARCHIO 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IMPORTO MASSIMO DELL’AGEVOLAZIONE</a:t>
                      </a:r>
                    </a:p>
                  </a:txBody>
                  <a:tcPr marL="4877" marR="4877" marT="4877" marB="0" anchor="ctr">
                    <a:lnL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IMPORTO MASSIMO AGEVOLAZIONE SE DESIGNATI ALMENO USA O CINA</a:t>
                      </a:r>
                    </a:p>
                  </a:txBody>
                  <a:tcPr marL="4877" marR="4877" marT="4877" marB="0" anchor="ctr">
                    <a:lnL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2818148"/>
                  </a:ext>
                </a:extLst>
              </a:tr>
              <a:tr h="58392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1 - Assistenza legale per azioni di tutela del marchio in risposta a rilievi seguenti al deposito della domanda di registrazione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€ 500,00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€ 600,00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62619246"/>
                  </a:ext>
                </a:extLst>
              </a:tr>
              <a:tr h="58392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2 - Assistenza legale per azioni di tutela del marchio in risposta a opposizioni seguenti al deposito della domanda di registrazione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€ 1.500,00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Franklin Gothic Medium" panose="020B0603020102020204" pitchFamily="34" charset="0"/>
                        </a:rPr>
                        <a:t>€ 1.800,00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3437096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6207403"/>
                  </a:ext>
                </a:extLst>
              </a:tr>
              <a:tr h="5122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e. TASSE DI DEPOSITO/REGISTRAZIONE</a:t>
                      </a:r>
                    </a:p>
                  </a:txBody>
                  <a:tcPr marL="4877" marR="4877" marT="4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PER OGNI DOMANDA DI AGEVOLAZIONE LE TASSE DI REGISTRAZIONE SONO RICONOSCIUTE FINO ALL’80% DEL COSTO SOSTENUTO (90% PER USA O CINA) E CONCORRONO AL RAGGIUNGIMENTO DELL’IMPORTO MASSIMO DI AGEVOLAZIONE PER MARCHIO</a:t>
                      </a:r>
                    </a:p>
                  </a:txBody>
                  <a:tcPr marL="4877" marR="4877" marT="4877" marB="0" anchor="ctr">
                    <a:lnL w="6350" cap="flat" cmpd="sng" algn="ctr">
                      <a:solidFill>
                        <a:srgbClr val="874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492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7535606"/>
                  </a:ext>
                </a:extLst>
              </a:tr>
            </a:tbl>
          </a:graphicData>
        </a:graphic>
      </p:graphicFrame>
      <p:pic>
        <p:nvPicPr>
          <p:cNvPr id="6" name="Picture 2" descr="Logo Marchi+3">
            <a:extLst>
              <a:ext uri="{FF2B5EF4-FFF2-40B4-BE49-F238E27FC236}">
                <a16:creationId xmlns="" xmlns:a16="http://schemas.microsoft.com/office/drawing/2014/main" id="{35780EBE-1CFF-43BF-9E4F-9ACB2DF48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725" y="210830"/>
            <a:ext cx="1908000" cy="122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olo 1">
            <a:extLst>
              <a:ext uri="{FF2B5EF4-FFF2-40B4-BE49-F238E27FC236}">
                <a16:creationId xmlns="" xmlns:a16="http://schemas.microsoft.com/office/drawing/2014/main" id="{0C350693-D4FC-401A-8BE4-EC0C4B2AF0C9}"/>
              </a:ext>
            </a:extLst>
          </p:cNvPr>
          <p:cNvSpPr txBox="1">
            <a:spLocks/>
          </p:cNvSpPr>
          <p:nvPr/>
        </p:nvSpPr>
        <p:spPr bwMode="auto">
          <a:xfrm>
            <a:off x="1029600" y="685800"/>
            <a:ext cx="7200900" cy="9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/>
              <a:t>Marchi+3</a:t>
            </a:r>
            <a:r>
              <a:rPr lang="it-IT" b="1" dirty="0">
                <a:latin typeface="+mn-lt"/>
              </a:rPr>
              <a:t>: </a:t>
            </a:r>
            <a:r>
              <a:rPr lang="it-IT" b="1" dirty="0"/>
              <a:t>i servizi agevolabili</a:t>
            </a:r>
            <a:endParaRPr lang="it-IT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76572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AC384B3-BF25-491E-A36A-9371480E42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39148" y="1916832"/>
            <a:ext cx="7200900" cy="4730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2000" dirty="0"/>
              <a:t>Prenotazione di un protocollo on line a partire dal </a:t>
            </a:r>
            <a:r>
              <a:rPr lang="it-IT" sz="2000" b="1" dirty="0"/>
              <a:t>30 marzo 2020 </a:t>
            </a:r>
            <a:r>
              <a:rPr lang="it-IT" sz="2000" dirty="0"/>
              <a:t>sul sito </a:t>
            </a:r>
            <a:r>
              <a:rPr lang="it-IT" sz="2000" dirty="0">
                <a:solidFill>
                  <a:schemeClr val="tx2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www.marchipiu3.it</a:t>
            </a:r>
            <a:endParaRPr lang="it-IT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2000" dirty="0"/>
              <a:t>Invio – tramite PEC – della </a:t>
            </a:r>
            <a:r>
              <a:rPr lang="it-IT" sz="2000" b="1" dirty="0"/>
              <a:t>domanda con gli appositi allegati </a:t>
            </a:r>
            <a:r>
              <a:rPr lang="it-IT" sz="2000" dirty="0"/>
              <a:t>entro i </a:t>
            </a:r>
            <a:r>
              <a:rPr lang="it-IT" sz="2000" b="1" dirty="0"/>
              <a:t>5 giorni successivi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2000" dirty="0"/>
              <a:t>Valutazione entro 120 giorni secondo </a:t>
            </a:r>
            <a:r>
              <a:rPr lang="it-IT" sz="2000" b="1" dirty="0"/>
              <a:t>l’ordine cronologico </a:t>
            </a:r>
            <a:r>
              <a:rPr lang="it-IT" sz="2000" dirty="0"/>
              <a:t>di presentazione delle domande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2000" dirty="0"/>
              <a:t>Erogazione dell’agevolazione entro 60 giorni dalla comunicazione di concessione dell’agevolazione</a:t>
            </a:r>
            <a:endParaRPr lang="it-IT" sz="2000" b="1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6" name="Picture 2" descr="Logo Marchi+3">
            <a:extLst>
              <a:ext uri="{FF2B5EF4-FFF2-40B4-BE49-F238E27FC236}">
                <a16:creationId xmlns="" xmlns:a16="http://schemas.microsoft.com/office/drawing/2014/main" id="{EF0F90BE-D3E4-4620-99F5-FED0D72CC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725" y="210830"/>
            <a:ext cx="1908000" cy="122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olo 1">
            <a:extLst>
              <a:ext uri="{FF2B5EF4-FFF2-40B4-BE49-F238E27FC236}">
                <a16:creationId xmlns="" xmlns:a16="http://schemas.microsoft.com/office/drawing/2014/main" id="{90DF3921-9437-4689-B69A-5939C82CF6CA}"/>
              </a:ext>
            </a:extLst>
          </p:cNvPr>
          <p:cNvSpPr txBox="1">
            <a:spLocks/>
          </p:cNvSpPr>
          <p:nvPr/>
        </p:nvSpPr>
        <p:spPr bwMode="auto">
          <a:xfrm>
            <a:off x="1029600" y="685800"/>
            <a:ext cx="7200900" cy="1015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/>
              <a:t>Marchi+3</a:t>
            </a:r>
            <a:r>
              <a:rPr lang="it-IT" b="1" dirty="0">
                <a:latin typeface="+mn-lt"/>
              </a:rPr>
              <a:t>: </a:t>
            </a:r>
            <a:r>
              <a:rPr lang="it-IT" b="1" dirty="0"/>
              <a:t>come &amp; quando </a:t>
            </a:r>
          </a:p>
          <a:p>
            <a:r>
              <a:rPr lang="it-IT" b="1" dirty="0"/>
              <a:t>partecipare</a:t>
            </a:r>
            <a:endParaRPr lang="it-IT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1556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030BD63-09A3-4B57-A457-2A3EF7DDF23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03434" y="1610681"/>
            <a:ext cx="7200900" cy="3581400"/>
          </a:xfrm>
          <a:ln>
            <a:noFill/>
          </a:ln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it-IT" sz="2000" dirty="0"/>
              <a:t>Apertura protocollo on line </a:t>
            </a:r>
            <a:r>
              <a:rPr lang="it-IT" sz="2000" b="1" dirty="0"/>
              <a:t>30 marzo 2020 ore 9:00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it-IT" sz="2000" dirty="0"/>
              <a:t>Marchi pubblicati </a:t>
            </a:r>
            <a:r>
              <a:rPr lang="it-IT" sz="2000" dirty="0">
                <a:solidFill>
                  <a:srgbClr val="002060"/>
                </a:solidFill>
                <a:cs typeface="Lucida Sans" panose="020B0602030504020204" pitchFamily="34" charset="0"/>
              </a:rPr>
              <a:t>sul Bollettino dell’EUIPO per la misura A,  sul registro internazionale dell’OMPI (Madrid Monitor) per la Misura B </a:t>
            </a:r>
            <a:r>
              <a:rPr lang="it-IT" sz="2000" dirty="0"/>
              <a:t>a partire dal</a:t>
            </a:r>
            <a:r>
              <a:rPr lang="it-IT" sz="2000" b="1" dirty="0"/>
              <a:t> 1° giugno 2016 </a:t>
            </a:r>
            <a:r>
              <a:rPr lang="it-IT" sz="2000" dirty="0"/>
              <a:t>ed entro la data di presentazione della domanda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it-IT" sz="2000" dirty="0"/>
              <a:t>Spese sostenute dal </a:t>
            </a:r>
            <a:r>
              <a:rPr lang="it-IT" sz="2000" b="1" dirty="0"/>
              <a:t>1° giugno 2016 </a:t>
            </a:r>
            <a:r>
              <a:rPr lang="it-IT" sz="2000" dirty="0"/>
              <a:t>e comunque in data antecedente la presentazione della domanda</a:t>
            </a:r>
          </a:p>
        </p:txBody>
      </p:sp>
      <p:sp>
        <p:nvSpPr>
          <p:cNvPr id="26" name="Titolo 1">
            <a:extLst>
              <a:ext uri="{FF2B5EF4-FFF2-40B4-BE49-F238E27FC236}">
                <a16:creationId xmlns="" xmlns:a16="http://schemas.microsoft.com/office/drawing/2014/main" id="{114E255E-230E-40A8-A2C4-9E59305D8BC6}"/>
              </a:ext>
            </a:extLst>
          </p:cNvPr>
          <p:cNvSpPr txBox="1">
            <a:spLocks/>
          </p:cNvSpPr>
          <p:nvPr/>
        </p:nvSpPr>
        <p:spPr bwMode="auto">
          <a:xfrm>
            <a:off x="1029600" y="687600"/>
            <a:ext cx="7200900" cy="97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/>
              <a:t>Marchi+3</a:t>
            </a:r>
            <a:r>
              <a:rPr lang="it-IT" b="1" dirty="0">
                <a:latin typeface="+mn-lt"/>
              </a:rPr>
              <a:t>: le date importanti</a:t>
            </a:r>
            <a:endParaRPr lang="it-IT" b="1" dirty="0">
              <a:latin typeface="Franklin Gothic Medium" panose="020B0603020102020204" pitchFamily="34" charset="0"/>
            </a:endParaRPr>
          </a:p>
        </p:txBody>
      </p:sp>
      <p:pic>
        <p:nvPicPr>
          <p:cNvPr id="5" name="Picture 2" descr="Logo Marchi+3">
            <a:extLst>
              <a:ext uri="{FF2B5EF4-FFF2-40B4-BE49-F238E27FC236}">
                <a16:creationId xmlns="" xmlns:a16="http://schemas.microsoft.com/office/drawing/2014/main" id="{60CCB89C-DB8F-4BE6-B779-93530A33A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725" y="210830"/>
            <a:ext cx="1908000" cy="122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23137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001C04B-8CF3-44DF-8067-7F2828EE4E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29600" y="685800"/>
            <a:ext cx="7358924" cy="1485900"/>
          </a:xfrm>
        </p:spPr>
        <p:txBody>
          <a:bodyPr/>
          <a:lstStyle/>
          <a:p>
            <a:pPr algn="ctr"/>
            <a:r>
              <a:rPr lang="it-IT" b="1" dirty="0">
                <a:latin typeface="+mn-lt"/>
              </a:rPr>
              <a:t>I riferimenti &amp; i contatti per l’assistenza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8E09657-9EAD-40B8-A146-B817A171E6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31640" y="2636912"/>
            <a:ext cx="7082986" cy="396044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sz="1800" dirty="0"/>
              <a:t>Dove scaricare la domanda e la modulistica</a:t>
            </a:r>
          </a:p>
          <a:p>
            <a:pPr marL="0" indent="0" algn="ctr">
              <a:buNone/>
            </a:pPr>
            <a:endParaRPr lang="it-IT" sz="100" dirty="0"/>
          </a:p>
          <a:p>
            <a:pPr marL="0" indent="0" algn="ctr">
              <a:buNone/>
            </a:pPr>
            <a:r>
              <a:rPr lang="it-IT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800" dirty="0">
                <a:solidFill>
                  <a:schemeClr val="tx2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www.disegnipiu4.it</a:t>
            </a:r>
            <a:r>
              <a:rPr lang="it-IT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	</a:t>
            </a:r>
            <a:r>
              <a:rPr lang="it-IT" sz="1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			</a:t>
            </a:r>
            <a:r>
              <a:rPr lang="it-IT" sz="1800" dirty="0">
                <a:solidFill>
                  <a:schemeClr val="tx2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www.marchipiu3.it</a:t>
            </a:r>
            <a:endParaRPr lang="it-IT" sz="1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endParaRPr lang="it-IT" sz="1800" dirty="0"/>
          </a:p>
          <a:p>
            <a:pPr marL="0" indent="0" algn="ctr">
              <a:buNone/>
            </a:pPr>
            <a:r>
              <a:rPr lang="it-IT" sz="1800" dirty="0"/>
              <a:t>Dove inviare la domanda di agevolazione</a:t>
            </a:r>
          </a:p>
          <a:p>
            <a:pPr marL="0" indent="0" algn="ctr">
              <a:buNone/>
            </a:pPr>
            <a:r>
              <a:rPr lang="it-IT" sz="1900" dirty="0">
                <a:solidFill>
                  <a:schemeClr val="tx2">
                    <a:lumMod val="75000"/>
                    <a:lumOff val="25000"/>
                  </a:schemeClr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disegnipiu4@legalmail.it</a:t>
            </a:r>
            <a:r>
              <a:rPr lang="it-IT" sz="19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					</a:t>
            </a:r>
            <a:r>
              <a:rPr lang="it-IT" sz="1900" dirty="0">
                <a:solidFill>
                  <a:schemeClr val="tx2">
                    <a:lumMod val="75000"/>
                    <a:lumOff val="25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marchipiu3@legalmail.it</a:t>
            </a:r>
            <a:r>
              <a:rPr lang="it-IT" sz="19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endParaRPr lang="it-IT" sz="600" dirty="0"/>
          </a:p>
          <a:p>
            <a:pPr marL="0" indent="0" algn="ctr">
              <a:buNone/>
            </a:pPr>
            <a:r>
              <a:rPr lang="it-IT" sz="1800" dirty="0"/>
              <a:t>Servizio di assistenza telefonica al numero </a:t>
            </a:r>
          </a:p>
          <a:p>
            <a:pPr marL="0" indent="0" algn="ctr">
              <a:buNone/>
            </a:pPr>
            <a:r>
              <a:rPr lang="it-IT" sz="1800" b="1" dirty="0"/>
              <a:t>06-77713810</a:t>
            </a:r>
            <a:r>
              <a:rPr lang="it-IT" sz="1800" dirty="0"/>
              <a:t> dal lunedì al venerdì dalle </a:t>
            </a:r>
            <a:r>
              <a:rPr lang="it-IT" sz="1800" b="1" dirty="0"/>
              <a:t>9.30</a:t>
            </a:r>
            <a:r>
              <a:rPr lang="it-IT" sz="1800" dirty="0"/>
              <a:t> alle </a:t>
            </a:r>
            <a:r>
              <a:rPr lang="it-IT" sz="1800" b="1" dirty="0"/>
              <a:t>11.00</a:t>
            </a:r>
          </a:p>
          <a:p>
            <a:pPr marL="0" indent="0" algn="ctr">
              <a:buNone/>
            </a:pPr>
            <a:endParaRPr lang="it-IT" sz="100" dirty="0"/>
          </a:p>
          <a:p>
            <a:pPr marL="0" indent="0" algn="ctr">
              <a:buNone/>
            </a:pPr>
            <a:r>
              <a:rPr lang="it-IT" sz="1800" dirty="0"/>
              <a:t>Servizio di informazione alle imprese attraverso</a:t>
            </a:r>
          </a:p>
          <a:p>
            <a:pPr marL="0" indent="0" algn="ctr">
              <a:buNone/>
            </a:pPr>
            <a:endParaRPr lang="it-IT" sz="1000" dirty="0"/>
          </a:p>
          <a:p>
            <a:pPr marL="0" indent="0" algn="ctr">
              <a:buNone/>
            </a:pPr>
            <a:r>
              <a:rPr lang="it-IT" sz="1800" dirty="0">
                <a:solidFill>
                  <a:schemeClr val="tx2">
                    <a:lumMod val="75000"/>
                    <a:lumOff val="25000"/>
                  </a:schemeClr>
                </a:solidFill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info@disegnipiu4.it</a:t>
            </a:r>
            <a:r>
              <a:rPr lang="it-IT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					</a:t>
            </a:r>
            <a:r>
              <a:rPr lang="it-IT" sz="1800" dirty="0">
                <a:solidFill>
                  <a:schemeClr val="tx2">
                    <a:lumMod val="75000"/>
                    <a:lumOff val="25000"/>
                  </a:schemeClr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info@marchipiu3.it</a:t>
            </a:r>
            <a:endParaRPr lang="it-IT" sz="1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9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 </a:t>
            </a:r>
            <a:endParaRPr lang="it-IT" sz="900" dirty="0"/>
          </a:p>
          <a:p>
            <a:pPr marL="0" indent="0" algn="ctr">
              <a:buNone/>
            </a:pPr>
            <a:r>
              <a:rPr lang="it-IT" sz="1800" dirty="0"/>
              <a:t>Indicando nella mail un referente e un recapito telefonico</a:t>
            </a:r>
          </a:p>
          <a:p>
            <a:endParaRPr lang="it-IT" dirty="0"/>
          </a:p>
        </p:txBody>
      </p:sp>
      <p:pic>
        <p:nvPicPr>
          <p:cNvPr id="4" name="Picture 2" descr="Logo Disegni+4">
            <a:extLst>
              <a:ext uri="{FF2B5EF4-FFF2-40B4-BE49-F238E27FC236}">
                <a16:creationId xmlns="" xmlns:a16="http://schemas.microsoft.com/office/drawing/2014/main" id="{4D1273B6-1619-41AB-95D9-F36A562C18E2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46279"/>
            <a:ext cx="2003400" cy="121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Logo Marchi+3">
            <a:extLst>
              <a:ext uri="{FF2B5EF4-FFF2-40B4-BE49-F238E27FC236}">
                <a16:creationId xmlns="" xmlns:a16="http://schemas.microsoft.com/office/drawing/2014/main" id="{7F29C758-D051-4062-9655-F74ACE68C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258656"/>
            <a:ext cx="1908000" cy="122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761168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3C3B9CB-137E-45DB-AE92-37EB0C4C5D4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00138" y="1457825"/>
            <a:ext cx="7200900" cy="3581400"/>
          </a:xfrm>
        </p:spPr>
        <p:txBody>
          <a:bodyPr/>
          <a:lstStyle/>
          <a:p>
            <a:pPr marL="0" indent="0">
              <a:buNone/>
            </a:pPr>
            <a:r>
              <a:rPr lang="it-IT" sz="2000" b="1" u="sng" cap="small" dirty="0">
                <a:latin typeface="+mj-lt"/>
              </a:rPr>
              <a:t>Disegni+2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cap="small" dirty="0">
                <a:latin typeface="+mj-lt"/>
              </a:rPr>
              <a:t>totale domande pervenute: </a:t>
            </a:r>
            <a:r>
              <a:rPr lang="it-IT" sz="2000" b="1" cap="small" dirty="0">
                <a:latin typeface="+mj-lt"/>
              </a:rPr>
              <a:t>613</a:t>
            </a:r>
            <a:endParaRPr lang="it-IT" sz="2000" dirty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cap="small" dirty="0">
                <a:latin typeface="+mj-lt"/>
              </a:rPr>
              <a:t>totale domande agevolate: </a:t>
            </a:r>
            <a:r>
              <a:rPr lang="it-IT" sz="2000" b="1" cap="small" dirty="0">
                <a:latin typeface="+mj-lt"/>
              </a:rPr>
              <a:t>265 </a:t>
            </a:r>
            <a:r>
              <a:rPr lang="it-IT" sz="2000" dirty="0">
                <a:latin typeface="+mj-lt"/>
              </a:rPr>
              <a:t>a beneficio di </a:t>
            </a:r>
            <a:r>
              <a:rPr lang="it-IT" sz="2000" b="1" dirty="0">
                <a:latin typeface="+mj-lt"/>
              </a:rPr>
              <a:t>216 imprese </a:t>
            </a:r>
            <a:endParaRPr lang="it-IT" sz="2000" dirty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cap="small" dirty="0">
                <a:latin typeface="+mj-lt"/>
              </a:rPr>
              <a:t>totale risorse assegnate: </a:t>
            </a:r>
            <a:r>
              <a:rPr lang="it-IT" sz="2000" b="1" cap="small" dirty="0">
                <a:latin typeface="+mj-lt"/>
              </a:rPr>
              <a:t>euro 10.040.000</a:t>
            </a:r>
            <a:endParaRPr lang="it-IT" sz="2000" dirty="0">
              <a:latin typeface="+mj-lt"/>
            </a:endParaRPr>
          </a:p>
          <a:p>
            <a:pPr marL="0" lvl="0" indent="0">
              <a:buNone/>
            </a:pPr>
            <a:r>
              <a:rPr lang="it-IT" sz="2000" b="1" u="sng" cap="small" dirty="0">
                <a:solidFill>
                  <a:srgbClr val="002060"/>
                </a:solidFill>
                <a:latin typeface="+mj-lt"/>
              </a:rPr>
              <a:t>Disegni+3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it-IT" sz="2000" cap="small" dirty="0">
                <a:solidFill>
                  <a:srgbClr val="002060"/>
                </a:solidFill>
                <a:latin typeface="+mj-lt"/>
              </a:rPr>
              <a:t>totale domande pervenute: </a:t>
            </a:r>
            <a:r>
              <a:rPr lang="it-IT" sz="2000" b="1" cap="small" dirty="0">
                <a:solidFill>
                  <a:srgbClr val="002060"/>
                </a:solidFill>
                <a:latin typeface="+mj-lt"/>
              </a:rPr>
              <a:t>679</a:t>
            </a:r>
            <a:endParaRPr lang="it-IT" sz="2000" dirty="0">
              <a:solidFill>
                <a:srgbClr val="002060"/>
              </a:solidFill>
              <a:latin typeface="+mj-lt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it-IT" sz="2000" cap="small" dirty="0">
                <a:solidFill>
                  <a:srgbClr val="002060"/>
                </a:solidFill>
                <a:latin typeface="+mj-lt"/>
              </a:rPr>
              <a:t>totale domande agevolate: </a:t>
            </a:r>
            <a:r>
              <a:rPr lang="it-IT" sz="2000" b="1" cap="small" dirty="0">
                <a:solidFill>
                  <a:srgbClr val="002060"/>
                </a:solidFill>
                <a:latin typeface="+mj-lt"/>
              </a:rPr>
              <a:t>378 </a:t>
            </a:r>
            <a:r>
              <a:rPr lang="it-IT" sz="2000" dirty="0">
                <a:solidFill>
                  <a:srgbClr val="002060"/>
                </a:solidFill>
                <a:latin typeface="+mj-lt"/>
              </a:rPr>
              <a:t>a beneficio di </a:t>
            </a:r>
            <a:r>
              <a:rPr lang="it-IT" sz="2000" b="1" dirty="0">
                <a:solidFill>
                  <a:srgbClr val="002060"/>
                </a:solidFill>
                <a:latin typeface="+mj-lt"/>
              </a:rPr>
              <a:t> 307 imprese </a:t>
            </a:r>
            <a:endParaRPr lang="it-IT" sz="2000" dirty="0">
              <a:solidFill>
                <a:srgbClr val="002060"/>
              </a:solidFill>
              <a:latin typeface="+mj-lt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it-IT" sz="2000" cap="small" dirty="0">
                <a:solidFill>
                  <a:srgbClr val="002060"/>
                </a:solidFill>
                <a:latin typeface="+mj-lt"/>
              </a:rPr>
              <a:t>totale risorse assegnate: </a:t>
            </a:r>
            <a:r>
              <a:rPr lang="it-IT" sz="2000" b="1" cap="small" dirty="0">
                <a:solidFill>
                  <a:srgbClr val="002060"/>
                </a:solidFill>
                <a:latin typeface="+mj-lt"/>
              </a:rPr>
              <a:t>euro 11.000.000</a:t>
            </a:r>
            <a:endParaRPr lang="it-IT" sz="2000" dirty="0">
              <a:solidFill>
                <a:srgbClr val="002060"/>
              </a:solidFill>
              <a:latin typeface="+mj-lt"/>
            </a:endParaRPr>
          </a:p>
          <a:p>
            <a:pPr algn="just"/>
            <a:endParaRPr lang="it-IT" sz="2000" b="1" dirty="0">
              <a:latin typeface="+mj-lt"/>
            </a:endParaRPr>
          </a:p>
          <a:p>
            <a:pPr marL="0" indent="0" algn="just">
              <a:buNone/>
            </a:pPr>
            <a:r>
              <a:rPr lang="it-IT" sz="2000" b="1" u="sng" cap="small" dirty="0">
                <a:solidFill>
                  <a:srgbClr val="002060"/>
                </a:solidFill>
                <a:latin typeface="+mj-lt"/>
              </a:rPr>
              <a:t>Disegni+4 Apertura Nuovo Bando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000" cap="small" dirty="0">
                <a:solidFill>
                  <a:srgbClr val="002060"/>
                </a:solidFill>
                <a:latin typeface="+mj-lt"/>
              </a:rPr>
              <a:t>totale risorse disponibili: </a:t>
            </a:r>
            <a:r>
              <a:rPr lang="it-IT" sz="2000" b="1" cap="small" dirty="0">
                <a:solidFill>
                  <a:srgbClr val="002060"/>
                </a:solidFill>
                <a:latin typeface="+mj-lt"/>
              </a:rPr>
              <a:t>euro</a:t>
            </a:r>
            <a:r>
              <a:rPr lang="it-IT" sz="2000" cap="small" dirty="0">
                <a:solidFill>
                  <a:srgbClr val="002060"/>
                </a:solidFill>
                <a:latin typeface="+mj-lt"/>
              </a:rPr>
              <a:t> </a:t>
            </a:r>
            <a:r>
              <a:rPr lang="it-IT" sz="2000" b="1" dirty="0">
                <a:latin typeface="+mj-lt"/>
              </a:rPr>
              <a:t>13.000.000</a:t>
            </a:r>
            <a:endParaRPr lang="it-IT" sz="2000" dirty="0">
              <a:latin typeface="+mj-lt"/>
            </a:endParaRPr>
          </a:p>
        </p:txBody>
      </p:sp>
      <p:pic>
        <p:nvPicPr>
          <p:cNvPr id="1026" name="Picture 2" descr="Logo Disegni+4">
            <a:extLst>
              <a:ext uri="{FF2B5EF4-FFF2-40B4-BE49-F238E27FC236}">
                <a16:creationId xmlns="" xmlns:a16="http://schemas.microsoft.com/office/drawing/2014/main" id="{4F8359CB-496F-4B6B-A3CF-F57BE8730B64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800" y="212400"/>
            <a:ext cx="1908000" cy="113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olo 1">
            <a:extLst>
              <a:ext uri="{FF2B5EF4-FFF2-40B4-BE49-F238E27FC236}">
                <a16:creationId xmlns="" xmlns:a16="http://schemas.microsoft.com/office/drawing/2014/main" id="{DD5845D8-AF8C-48CA-9D64-416321E4449E}"/>
              </a:ext>
            </a:extLst>
          </p:cNvPr>
          <p:cNvSpPr txBox="1">
            <a:spLocks/>
          </p:cNvSpPr>
          <p:nvPr/>
        </p:nvSpPr>
        <p:spPr bwMode="auto">
          <a:xfrm>
            <a:off x="1029600" y="685800"/>
            <a:ext cx="7200900" cy="113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>
                <a:latin typeface="+mn-lt"/>
              </a:rPr>
              <a:t>Disegni+4: </a:t>
            </a:r>
            <a:r>
              <a:rPr lang="it-IT" b="1" dirty="0"/>
              <a:t>le premesse…</a:t>
            </a:r>
            <a:r>
              <a:rPr lang="it-IT" b="1" dirty="0">
                <a:latin typeface="Franklin Gothic Medium" panose="020B0603020102020204" pitchFamily="34" charset="0"/>
              </a:rPr>
              <a:t/>
            </a:r>
            <a:br>
              <a:rPr lang="it-IT" b="1" dirty="0">
                <a:latin typeface="Franklin Gothic Medium" panose="020B0603020102020204" pitchFamily="34" charset="0"/>
              </a:rPr>
            </a:br>
            <a:endParaRPr lang="it-IT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132139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2AAB16A-F6E2-497E-A5B7-91C6F3BB4CF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29600" y="687600"/>
            <a:ext cx="7200900" cy="1485900"/>
          </a:xfrm>
        </p:spPr>
        <p:txBody>
          <a:bodyPr/>
          <a:lstStyle/>
          <a:p>
            <a:r>
              <a:rPr lang="it-IT" b="1" dirty="0">
                <a:latin typeface="+mn-lt"/>
              </a:rPr>
              <a:t>Disegni+4: l’obiettivo</a:t>
            </a:r>
            <a:r>
              <a:rPr lang="it-IT" b="1" dirty="0">
                <a:latin typeface="Franklin Gothic Medium" panose="020B0603020102020204" pitchFamily="34" charset="0"/>
              </a:rPr>
              <a:t/>
            </a:r>
            <a:br>
              <a:rPr lang="it-IT" b="1" dirty="0">
                <a:latin typeface="Franklin Gothic Medium" panose="020B0603020102020204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ABC4FE4-CE61-479D-9E78-7CCFA865E9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15616" y="1347432"/>
            <a:ext cx="7200900" cy="3581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+mj-lt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+mj-lt"/>
                <a:ea typeface="+mj-ea"/>
              </a:rPr>
              <a:t>Supportare le MPMI nella valorizzazione di disegni e modelli</a:t>
            </a:r>
          </a:p>
          <a:p>
            <a:pPr marL="0" indent="0">
              <a:buNone/>
            </a:pPr>
            <a:endParaRPr lang="it-IT" sz="2700" dirty="0"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it-IT" sz="2700" dirty="0"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it-IT" sz="2700" dirty="0"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it-IT" sz="1800" dirty="0">
              <a:latin typeface="Franklin Gothic Medium" panose="020B06030201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+mj-lt"/>
                <a:ea typeface="+mj-ea"/>
                <a:cs typeface="Lucida Sans" panose="020B0602030504020204" pitchFamily="34" charset="0"/>
              </a:rPr>
              <a:t>“Micro, Piccole e Medie Imprese” con sede legale e operativa su tutto il territorio nazionale,  regolarmente costituite e iscritte al Registro delle Imprese e attive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+mj-lt"/>
              <a:ea typeface="+mj-ea"/>
              <a:cs typeface="Lucida Sans" panose="020B0602030504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+mj-lt"/>
                <a:ea typeface="+mj-ea"/>
                <a:cs typeface="Lucida Sans" panose="020B0602030504020204" pitchFamily="34" charset="0"/>
              </a:rPr>
              <a:t>titolari di un disegno/modello </a:t>
            </a:r>
            <a:r>
              <a:rPr lang="it-IT" sz="2000" b="1" u="sng" dirty="0">
                <a:solidFill>
                  <a:srgbClr val="002060"/>
                </a:solidFill>
                <a:latin typeface="+mj-lt"/>
                <a:ea typeface="+mj-ea"/>
                <a:cs typeface="Lucida Sans" panose="020B0602030504020204" pitchFamily="34" charset="0"/>
              </a:rPr>
              <a:t>registrato</a:t>
            </a:r>
            <a:r>
              <a:rPr lang="it-IT" sz="2000" dirty="0">
                <a:solidFill>
                  <a:srgbClr val="002060"/>
                </a:solidFill>
                <a:latin typeface="+mj-lt"/>
                <a:ea typeface="+mj-ea"/>
                <a:cs typeface="Lucida Sans" panose="020B0602030504020204" pitchFamily="34" charset="0"/>
              </a:rPr>
              <a:t> a partire dal 1° gennaio 2018</a:t>
            </a:r>
          </a:p>
          <a:p>
            <a:endParaRPr lang="it-IT" dirty="0"/>
          </a:p>
        </p:txBody>
      </p:sp>
      <p:pic>
        <p:nvPicPr>
          <p:cNvPr id="4" name="Picture 2" descr="Logo Disegni+4">
            <a:extLst>
              <a:ext uri="{FF2B5EF4-FFF2-40B4-BE49-F238E27FC236}">
                <a16:creationId xmlns="" xmlns:a16="http://schemas.microsoft.com/office/drawing/2014/main" id="{EACFB065-8418-4EEE-ADD9-D85394CEC84C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800" y="212400"/>
            <a:ext cx="1908000" cy="113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="" xmlns:a16="http://schemas.microsoft.com/office/drawing/2014/main" id="{1C9A4371-B174-4519-A604-05C7B25A775B}"/>
              </a:ext>
            </a:extLst>
          </p:cNvPr>
          <p:cNvSpPr txBox="1">
            <a:spLocks/>
          </p:cNvSpPr>
          <p:nvPr/>
        </p:nvSpPr>
        <p:spPr bwMode="auto">
          <a:xfrm>
            <a:off x="1029600" y="3212976"/>
            <a:ext cx="7200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>
                <a:latin typeface="+mn-lt"/>
              </a:rPr>
              <a:t>Disegni+4: a chi si rivolge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4948750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0A931D1-EA2F-43E0-AFE4-C80D2D074DD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59150" y="1449875"/>
            <a:ext cx="7200900" cy="3581400"/>
          </a:xfrm>
        </p:spPr>
        <p:txBody>
          <a:bodyPr>
            <a:normAutofit lnSpcReduction="10000"/>
          </a:bodyPr>
          <a:lstStyle/>
          <a:p>
            <a:endParaRPr lang="it-IT" sz="2000" dirty="0">
              <a:solidFill>
                <a:srgbClr val="0000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000" dirty="0">
                <a:latin typeface="+mj-lt"/>
              </a:rPr>
              <a:t>Progetti di valorizzazione di disegni/modelli che prevedono acquisti di servizi specialistici esterni per la produzione o la commercializzazione del disegno/modello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it-IT" sz="20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000" dirty="0">
                <a:latin typeface="+mj-lt"/>
              </a:rPr>
              <a:t>Agevolazione fino all’80% delle spese e fino a </a:t>
            </a:r>
            <a:r>
              <a:rPr lang="it-IT" sz="2000" b="1" dirty="0">
                <a:latin typeface="+mj-lt"/>
              </a:rPr>
              <a:t>75.000,00 </a:t>
            </a:r>
            <a:r>
              <a:rPr lang="it-IT" sz="2000" dirty="0">
                <a:latin typeface="+mj-lt"/>
              </a:rPr>
              <a:t>euro per domanda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it-IT" sz="20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000" dirty="0">
                <a:latin typeface="+mj-lt"/>
              </a:rPr>
              <a:t>Agevolazioni concesse nella forma di contributo in conto capitale e ai sensi del Regolamento (UE) n. 1407 del 18 dicembre 2013 (aiuti </a:t>
            </a:r>
            <a:r>
              <a:rPr lang="it-IT" sz="2000" i="1" dirty="0">
                <a:latin typeface="+mj-lt"/>
              </a:rPr>
              <a:t>de </a:t>
            </a:r>
            <a:r>
              <a:rPr lang="it-IT" sz="2000" i="1" dirty="0" err="1">
                <a:latin typeface="+mj-lt"/>
              </a:rPr>
              <a:t>minimis</a:t>
            </a:r>
            <a:r>
              <a:rPr lang="it-IT" sz="2000" dirty="0">
                <a:latin typeface="+mj-lt"/>
              </a:rPr>
              <a:t>)</a:t>
            </a:r>
          </a:p>
          <a:p>
            <a:endParaRPr lang="it-IT" dirty="0"/>
          </a:p>
        </p:txBody>
      </p:sp>
      <p:pic>
        <p:nvPicPr>
          <p:cNvPr id="5" name="Picture 2" descr="Logo Disegni+4">
            <a:extLst>
              <a:ext uri="{FF2B5EF4-FFF2-40B4-BE49-F238E27FC236}">
                <a16:creationId xmlns="" xmlns:a16="http://schemas.microsoft.com/office/drawing/2014/main" id="{A1955EA3-3861-4CD8-A2B1-352561574354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800" y="212400"/>
            <a:ext cx="1908000" cy="113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olo 1">
            <a:extLst>
              <a:ext uri="{FF2B5EF4-FFF2-40B4-BE49-F238E27FC236}">
                <a16:creationId xmlns="" xmlns:a16="http://schemas.microsoft.com/office/drawing/2014/main" id="{B70AAB29-AB45-4E4A-9687-5977B49293D8}"/>
              </a:ext>
            </a:extLst>
          </p:cNvPr>
          <p:cNvSpPr txBox="1">
            <a:spLocks/>
          </p:cNvSpPr>
          <p:nvPr/>
        </p:nvSpPr>
        <p:spPr bwMode="auto">
          <a:xfrm>
            <a:off x="1029600" y="685800"/>
            <a:ext cx="7200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>
                <a:latin typeface="+mn-lt"/>
              </a:rPr>
              <a:t>Disegni+4: cosa finanzia </a:t>
            </a:r>
            <a:r>
              <a:rPr lang="it-IT" b="1" dirty="0">
                <a:latin typeface="Franklin Gothic Medium" panose="020B0603020102020204" pitchFamily="34" charset="0"/>
              </a:rPr>
              <a:t/>
            </a:r>
            <a:br>
              <a:rPr lang="it-IT" b="1" dirty="0">
                <a:latin typeface="Franklin Gothic Medium" panose="020B0603020102020204" pitchFamily="34" charset="0"/>
              </a:rPr>
            </a:br>
            <a:endParaRPr lang="it-IT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600632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78B87C3-1698-4AF4-8188-840217A621C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29600" y="685800"/>
            <a:ext cx="7200900" cy="1485900"/>
          </a:xfrm>
        </p:spPr>
        <p:txBody>
          <a:bodyPr/>
          <a:lstStyle/>
          <a:p>
            <a:r>
              <a:rPr lang="it-IT" b="1" dirty="0">
                <a:latin typeface="+mn-lt"/>
              </a:rPr>
              <a:t>Disegni+4: i servizi agevolabili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7D3EBA3-A604-464E-8E31-EDFE81EA19B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0332" y="1463301"/>
            <a:ext cx="7886699" cy="35814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b="1" dirty="0">
                <a:latin typeface="+mj-lt"/>
              </a:rPr>
              <a:t>FASE 1 – PRODUZIONE E OFFERTA SUL MERCATO DI NUOVI PRODOTTI (fino a 65.000,00 di agevolazione complessiva)</a:t>
            </a:r>
          </a:p>
        </p:txBody>
      </p:sp>
      <p:graphicFrame>
        <p:nvGraphicFramePr>
          <p:cNvPr id="6" name="Tabella 6">
            <a:extLst>
              <a:ext uri="{FF2B5EF4-FFF2-40B4-BE49-F238E27FC236}">
                <a16:creationId xmlns="" xmlns:a16="http://schemas.microsoft.com/office/drawing/2014/main" id="{60FE6D5B-2C61-4C0B-8ABB-8E6316461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975232"/>
              </p:ext>
            </p:extLst>
          </p:nvPr>
        </p:nvGraphicFramePr>
        <p:xfrm>
          <a:off x="899592" y="2492896"/>
          <a:ext cx="7886700" cy="3410547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349666">
                  <a:extLst>
                    <a:ext uri="{9D8B030D-6E8A-4147-A177-3AD203B41FA5}">
                      <a16:colId xmlns="" xmlns:a16="http://schemas.microsoft.com/office/drawing/2014/main" val="459594690"/>
                    </a:ext>
                  </a:extLst>
                </a:gridCol>
                <a:gridCol w="1537034">
                  <a:extLst>
                    <a:ext uri="{9D8B030D-6E8A-4147-A177-3AD203B41FA5}">
                      <a16:colId xmlns="" xmlns:a16="http://schemas.microsoft.com/office/drawing/2014/main" val="3198938847"/>
                    </a:ext>
                  </a:extLst>
                </a:gridCol>
              </a:tblGrid>
              <a:tr h="108162">
                <a:tc>
                  <a:txBody>
                    <a:bodyPr/>
                    <a:lstStyle/>
                    <a:p>
                      <a:r>
                        <a:rPr lang="it-IT" sz="1200" dirty="0"/>
                        <a:t>TIPOLOGIA DI SPESA AMMISSIBILE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IMPORTO MASSIMO AGEVOLAZIONE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97602038"/>
                  </a:ext>
                </a:extLst>
              </a:tr>
              <a:tr h="313889">
                <a:tc>
                  <a:txBody>
                    <a:bodyPr/>
                    <a:lstStyle/>
                    <a:p>
                      <a:pPr marL="0" marR="0" lvl="0" indent="0" algn="just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5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a) ricerca sull’utilizzo dei nuovi materiali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5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€ 5.000,00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83395154"/>
                  </a:ext>
                </a:extLst>
              </a:tr>
              <a:tr h="313889">
                <a:tc>
                  <a:txBody>
                    <a:bodyPr/>
                    <a:lstStyle/>
                    <a:p>
                      <a:pPr marL="0" marR="0" lvl="0" indent="0" algn="just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5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b) realizzazione di prototipi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5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€ 15.000,00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98469080"/>
                  </a:ext>
                </a:extLst>
              </a:tr>
              <a:tr h="313889">
                <a:tc>
                  <a:txBody>
                    <a:bodyPr/>
                    <a:lstStyle/>
                    <a:p>
                      <a:pPr marL="0" marR="0" lvl="0" indent="0" algn="just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5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c) realizzazione di stampi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5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€ 40.000,00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35459756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268288" marR="0" lvl="0" indent="-268288" algn="just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5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d) consulenza tecnica per la catena produttiva finalizzata alla messa in produzione del prodotto/disegno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5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€ 10.000,00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2464426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268288" marR="0" lvl="0" indent="-268288" algn="just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5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e) consulenza tecnica per certificazioni di prodotto o di sostenibilità ambientale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5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€ 5.000,00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17087791"/>
                  </a:ext>
                </a:extLst>
              </a:tr>
              <a:tr h="982980">
                <a:tc>
                  <a:txBody>
                    <a:bodyPr/>
                    <a:lstStyle/>
                    <a:p>
                      <a:pPr marL="268288" marR="0" lvl="0" indent="-268288" algn="just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5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f) consulenza specializzata nell’approccio al mercato (es. business plan, piano di marketing, analisi del mercato,  ideazione  layout  grafici  e  testi  per  materiale  di  comunicazione offline e online) strettamente connessa al disegno/modello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5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€ 10.000,00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33692045"/>
                  </a:ext>
                </a:extLst>
              </a:tr>
            </a:tbl>
          </a:graphicData>
        </a:graphic>
      </p:graphicFrame>
      <p:pic>
        <p:nvPicPr>
          <p:cNvPr id="5" name="Picture 2" descr="Logo Disegni+4">
            <a:extLst>
              <a:ext uri="{FF2B5EF4-FFF2-40B4-BE49-F238E27FC236}">
                <a16:creationId xmlns="" xmlns:a16="http://schemas.microsoft.com/office/drawing/2014/main" id="{66DA44F1-CE61-4854-91A0-A7F97DEA6628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800" y="212400"/>
            <a:ext cx="1908000" cy="113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036580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78B87C3-1698-4AF4-8188-840217A621C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29600" y="685800"/>
            <a:ext cx="7200900" cy="1485900"/>
          </a:xfrm>
        </p:spPr>
        <p:txBody>
          <a:bodyPr/>
          <a:lstStyle/>
          <a:p>
            <a:r>
              <a:rPr lang="it-IT" b="1" dirty="0">
                <a:latin typeface="+mn-lt"/>
              </a:rPr>
              <a:t>Disegni+4: i servizi agevolabili</a:t>
            </a:r>
            <a:r>
              <a:rPr lang="it-IT" b="1" dirty="0">
                <a:latin typeface="Franklin Gothic Medium" panose="020B0603020102020204" pitchFamily="34" charset="0"/>
              </a:rPr>
              <a:t/>
            </a:r>
            <a:br>
              <a:rPr lang="it-IT" b="1" dirty="0">
                <a:latin typeface="Franklin Gothic Medium" panose="020B0603020102020204" pitchFamily="34" charset="0"/>
              </a:rPr>
            </a:br>
            <a:endParaRPr lang="it-IT" b="1" dirty="0">
              <a:latin typeface="Franklin Gothic Medium" panose="020B06030201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7D3EBA3-A604-464E-8E31-EDFE81EA19B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8356" y="1632370"/>
            <a:ext cx="8133495" cy="35814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b="1" dirty="0"/>
              <a:t>FASE 2 COMMERCIALIZZAZIONE DEL TITOLO DI PROPRIETÀ INDUSTRIALE (fino a 10.000,00 di agevolazione)</a:t>
            </a:r>
            <a:endParaRPr lang="it-IT" dirty="0"/>
          </a:p>
          <a:p>
            <a:pPr marL="0" indent="0">
              <a:buNone/>
            </a:pPr>
            <a:endParaRPr lang="it-IT" b="1" dirty="0"/>
          </a:p>
        </p:txBody>
      </p:sp>
      <p:graphicFrame>
        <p:nvGraphicFramePr>
          <p:cNvPr id="6" name="Tabella 6">
            <a:extLst>
              <a:ext uri="{FF2B5EF4-FFF2-40B4-BE49-F238E27FC236}">
                <a16:creationId xmlns="" xmlns:a16="http://schemas.microsoft.com/office/drawing/2014/main" id="{60FE6D5B-2C61-4C0B-8ABB-8E6316461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378359"/>
              </p:ext>
            </p:extLst>
          </p:nvPr>
        </p:nvGraphicFramePr>
        <p:xfrm>
          <a:off x="755576" y="2521503"/>
          <a:ext cx="8106276" cy="270204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130719">
                  <a:extLst>
                    <a:ext uri="{9D8B030D-6E8A-4147-A177-3AD203B41FA5}">
                      <a16:colId xmlns="" xmlns:a16="http://schemas.microsoft.com/office/drawing/2014/main" val="459594690"/>
                    </a:ext>
                  </a:extLst>
                </a:gridCol>
                <a:gridCol w="1975557">
                  <a:extLst>
                    <a:ext uri="{9D8B030D-6E8A-4147-A177-3AD203B41FA5}">
                      <a16:colId xmlns="" xmlns:a16="http://schemas.microsoft.com/office/drawing/2014/main" val="319893884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it-IT" sz="1200" dirty="0"/>
                        <a:t>TIPOLOGIA DI SPESA AMMISSIBILE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IMPORTO MASSIMO AGEVOLAZIONE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97602038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357188" marR="0" lvl="0" indent="-357188" algn="just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a) consulenza specializzata nella valutazione tecnico-economica del disegno/modello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€ 5.000,00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83395154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268288" marR="0" lvl="0" indent="-268288" algn="just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b) consulenza legale per la stesura di accordi di licenza del titolo di proprietà industriale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8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€ 2.500,00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98469080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marL="0" marR="0" lvl="0" indent="0" algn="just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c) consulenza legale per la tutela da azioni di contraffazione</a:t>
                      </a:r>
                    </a:p>
                    <a:p>
                      <a:pPr marL="287338" marR="0" lvl="0" indent="-287338" algn="just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Char char="■"/>
                        <a:tabLst/>
                        <a:defRPr/>
                      </a:pPr>
                      <a:endParaRPr lang="it-IT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4213" rtl="0" eaLnBrk="0" fontAlgn="base" latinLnBrk="0" hangingPunct="0">
                        <a:lnSpc>
                          <a:spcPct val="94000"/>
                        </a:lnSpc>
                        <a:spcBef>
                          <a:spcPts val="750"/>
                        </a:spcBef>
                        <a:spcAft>
                          <a:spcPts val="150"/>
                        </a:spcAft>
                        <a:buClrTx/>
                        <a:buSzTx/>
                        <a:buFont typeface="Franklin Gothic Book" panose="020B0503020102020204" pitchFamily="34" charset="0"/>
                        <a:buNone/>
                        <a:tabLst/>
                        <a:defRPr/>
                      </a:pPr>
                      <a:r>
                        <a:rPr lang="it-IT" sz="18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€ 2.500,00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35459756"/>
                  </a:ext>
                </a:extLst>
              </a:tr>
            </a:tbl>
          </a:graphicData>
        </a:graphic>
      </p:graphicFrame>
      <p:pic>
        <p:nvPicPr>
          <p:cNvPr id="5" name="Picture 2" descr="Logo Disegni+4">
            <a:extLst>
              <a:ext uri="{FF2B5EF4-FFF2-40B4-BE49-F238E27FC236}">
                <a16:creationId xmlns="" xmlns:a16="http://schemas.microsoft.com/office/drawing/2014/main" id="{CC759532-52D1-4B05-B33A-D226A5152115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800" y="212400"/>
            <a:ext cx="1908000" cy="113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51918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AC384B3-BF25-491E-A36A-9371480E42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39148" y="1916832"/>
            <a:ext cx="7200900" cy="4728768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4000"/>
              </a:lnSpc>
            </a:pPr>
            <a:r>
              <a:rPr lang="it-IT" sz="2900" dirty="0"/>
              <a:t>Prenotazione di un protocollo on line a partire dal </a:t>
            </a:r>
            <a:r>
              <a:rPr lang="it-IT" sz="2900" b="1" dirty="0"/>
              <a:t>27 febbraio 2020 </a:t>
            </a:r>
            <a:r>
              <a:rPr lang="it-IT" sz="2900" dirty="0"/>
              <a:t>sul sito </a:t>
            </a:r>
            <a:r>
              <a:rPr lang="it-IT" sz="2900" dirty="0">
                <a:solidFill>
                  <a:schemeClr val="tx2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www.disegnipiu4.it</a:t>
            </a:r>
            <a:endParaRPr lang="it-IT" sz="29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124000"/>
              </a:lnSpc>
            </a:pPr>
            <a:r>
              <a:rPr lang="it-IT" sz="2900" dirty="0"/>
              <a:t>Invio - tramite PEC - della </a:t>
            </a:r>
            <a:r>
              <a:rPr lang="it-IT" sz="2900" b="1" dirty="0"/>
              <a:t>Domanda</a:t>
            </a:r>
            <a:r>
              <a:rPr lang="it-IT" sz="2900" dirty="0"/>
              <a:t>, del </a:t>
            </a:r>
            <a:r>
              <a:rPr lang="it-IT" sz="2900" b="1" dirty="0"/>
              <a:t>Project Plan </a:t>
            </a:r>
            <a:r>
              <a:rPr lang="it-IT" sz="2900" dirty="0"/>
              <a:t>e dei </a:t>
            </a:r>
            <a:r>
              <a:rPr lang="it-IT" sz="2900" b="1" dirty="0"/>
              <a:t>preventivi e curricula</a:t>
            </a:r>
            <a:r>
              <a:rPr lang="it-IT" sz="2900" dirty="0"/>
              <a:t> dei fornitori entro i 5 giorni successivi, utilizzando gli appositi allegati e secondo le modalità previste</a:t>
            </a:r>
          </a:p>
          <a:p>
            <a:pPr algn="just">
              <a:lnSpc>
                <a:spcPct val="124000"/>
              </a:lnSpc>
            </a:pPr>
            <a:r>
              <a:rPr lang="it-IT" sz="2900" dirty="0"/>
              <a:t>Valutazione entro 120 giorni basata sull’analisi del </a:t>
            </a:r>
            <a:r>
              <a:rPr lang="it-IT" sz="2900" b="1" dirty="0"/>
              <a:t>Project Plan, dei preventivi e curricula presentati </a:t>
            </a:r>
          </a:p>
          <a:p>
            <a:pPr algn="just">
              <a:lnSpc>
                <a:spcPct val="124000"/>
              </a:lnSpc>
            </a:pPr>
            <a:r>
              <a:rPr lang="it-IT" sz="2900" b="1" dirty="0"/>
              <a:t>9 mesi </a:t>
            </a:r>
            <a:r>
              <a:rPr lang="it-IT" sz="2900" dirty="0"/>
              <a:t>dalla concessione dell’agevolazione </a:t>
            </a:r>
            <a:r>
              <a:rPr lang="it-IT" sz="2900" b="1" dirty="0"/>
              <a:t>per realizzare il progetto</a:t>
            </a:r>
          </a:p>
          <a:p>
            <a:pPr algn="just">
              <a:lnSpc>
                <a:spcPct val="124000"/>
              </a:lnSpc>
            </a:pPr>
            <a:r>
              <a:rPr lang="it-IT" sz="2900" dirty="0"/>
              <a:t>Possibilità di </a:t>
            </a:r>
            <a:r>
              <a:rPr lang="it-IT" sz="2900" b="1" dirty="0"/>
              <a:t>anticipo del 50% </a:t>
            </a:r>
            <a:r>
              <a:rPr lang="it-IT" sz="2900" dirty="0"/>
              <a:t>dell’agevolazione previa fideiussione</a:t>
            </a:r>
          </a:p>
          <a:p>
            <a:pPr algn="just">
              <a:lnSpc>
                <a:spcPct val="124000"/>
              </a:lnSpc>
            </a:pPr>
            <a:r>
              <a:rPr lang="it-IT" sz="2900" dirty="0"/>
              <a:t>Erogazione dell’agevolazione entro 60 giorni a seguito di </a:t>
            </a:r>
            <a:r>
              <a:rPr lang="it-IT" sz="2900" b="1" dirty="0"/>
              <a:t>rendicontazione finale delle spese sostenute e degli obiettivi di progetto raggiunti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="" xmlns:a16="http://schemas.microsoft.com/office/drawing/2014/main" id="{4734F262-3D2A-48D0-A638-7D882ED60C48}"/>
              </a:ext>
            </a:extLst>
          </p:cNvPr>
          <p:cNvSpPr txBox="1">
            <a:spLocks/>
          </p:cNvSpPr>
          <p:nvPr/>
        </p:nvSpPr>
        <p:spPr bwMode="auto">
          <a:xfrm>
            <a:off x="1028700" y="685800"/>
            <a:ext cx="7359724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pPr algn="just"/>
            <a:r>
              <a:rPr lang="it-IT" b="1" dirty="0">
                <a:latin typeface="+mn-lt"/>
              </a:rPr>
              <a:t>Disegni+4: come &amp; quando </a:t>
            </a:r>
          </a:p>
          <a:p>
            <a:r>
              <a:rPr lang="it-IT" b="1" dirty="0">
                <a:latin typeface="+mn-lt"/>
              </a:rPr>
              <a:t>partecipare</a:t>
            </a:r>
            <a:r>
              <a:rPr lang="it-IT" b="1" dirty="0">
                <a:latin typeface="Franklin Gothic Medium" panose="020B0603020102020204" pitchFamily="34" charset="0"/>
              </a:rPr>
              <a:t/>
            </a:r>
            <a:br>
              <a:rPr lang="it-IT" b="1" dirty="0">
                <a:latin typeface="Franklin Gothic Medium" panose="020B0603020102020204" pitchFamily="34" charset="0"/>
              </a:rPr>
            </a:br>
            <a:endParaRPr lang="it-IT" b="1" dirty="0">
              <a:latin typeface="Franklin Gothic Medium" panose="020B0603020102020204" pitchFamily="34" charset="0"/>
            </a:endParaRPr>
          </a:p>
        </p:txBody>
      </p:sp>
      <p:pic>
        <p:nvPicPr>
          <p:cNvPr id="5" name="Picture 2" descr="Logo Disegni+4">
            <a:extLst>
              <a:ext uri="{FF2B5EF4-FFF2-40B4-BE49-F238E27FC236}">
                <a16:creationId xmlns="" xmlns:a16="http://schemas.microsoft.com/office/drawing/2014/main" id="{D057E093-0F33-4791-9BB2-B3199E18802B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800" y="212400"/>
            <a:ext cx="1908000" cy="113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50872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030BD63-09A3-4B57-A457-2A3EF7DDF23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03434" y="1610681"/>
            <a:ext cx="7200900" cy="3581400"/>
          </a:xfrm>
          <a:ln>
            <a:noFill/>
          </a:ln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2000" dirty="0"/>
              <a:t>Apertura protocollo on line </a:t>
            </a:r>
            <a:r>
              <a:rPr lang="it-IT" sz="2000" b="1" dirty="0"/>
              <a:t>27 febbraio 2020 ore 9:00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2000" dirty="0"/>
              <a:t>Disegni registrati dal</a:t>
            </a:r>
            <a:r>
              <a:rPr lang="it-IT" sz="2000" b="1" dirty="0"/>
              <a:t> 1° gennaio 2018 </a:t>
            </a:r>
            <a:r>
              <a:rPr lang="it-IT" sz="2000" dirty="0"/>
              <a:t>ed entro la data di presentazione della domanda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2000" dirty="0"/>
              <a:t>Spese sostenute dal </a:t>
            </a:r>
            <a:r>
              <a:rPr lang="it-IT" sz="2000" b="1" dirty="0"/>
              <a:t>3 dicembre 2019 </a:t>
            </a:r>
            <a:r>
              <a:rPr lang="it-IT" sz="2000" dirty="0"/>
              <a:t>e comunque successive alla data di registrazione del disegno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2000" dirty="0"/>
              <a:t>Spese sostenute entro la data di fine progetto (</a:t>
            </a:r>
            <a:r>
              <a:rPr lang="it-IT" sz="2000" dirty="0" err="1"/>
              <a:t>max</a:t>
            </a:r>
            <a:r>
              <a:rPr lang="it-IT" sz="2000" dirty="0"/>
              <a:t> 9 mesi dopo la concessione)</a:t>
            </a:r>
          </a:p>
        </p:txBody>
      </p:sp>
      <p:sp>
        <p:nvSpPr>
          <p:cNvPr id="26" name="Titolo 1">
            <a:extLst>
              <a:ext uri="{FF2B5EF4-FFF2-40B4-BE49-F238E27FC236}">
                <a16:creationId xmlns="" xmlns:a16="http://schemas.microsoft.com/office/drawing/2014/main" id="{114E255E-230E-40A8-A2C4-9E59305D8BC6}"/>
              </a:ext>
            </a:extLst>
          </p:cNvPr>
          <p:cNvSpPr txBox="1">
            <a:spLocks/>
          </p:cNvSpPr>
          <p:nvPr/>
        </p:nvSpPr>
        <p:spPr bwMode="auto">
          <a:xfrm>
            <a:off x="1029600" y="687600"/>
            <a:ext cx="7200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>
                <a:latin typeface="+mn-lt"/>
              </a:rPr>
              <a:t>Disegni+4: le date importanti</a:t>
            </a:r>
            <a:r>
              <a:rPr lang="it-IT" b="1" dirty="0">
                <a:latin typeface="Franklin Gothic Medium" panose="020B0603020102020204" pitchFamily="34" charset="0"/>
              </a:rPr>
              <a:t/>
            </a:r>
            <a:br>
              <a:rPr lang="it-IT" b="1" dirty="0">
                <a:latin typeface="Franklin Gothic Medium" panose="020B0603020102020204" pitchFamily="34" charset="0"/>
              </a:rPr>
            </a:br>
            <a:endParaRPr lang="it-IT" b="1" dirty="0">
              <a:latin typeface="Franklin Gothic Medium" panose="020B0603020102020204" pitchFamily="34" charset="0"/>
            </a:endParaRPr>
          </a:p>
        </p:txBody>
      </p:sp>
      <p:pic>
        <p:nvPicPr>
          <p:cNvPr id="28" name="Picture 2" descr="Logo Disegni+4">
            <a:extLst>
              <a:ext uri="{FF2B5EF4-FFF2-40B4-BE49-F238E27FC236}">
                <a16:creationId xmlns="" xmlns:a16="http://schemas.microsoft.com/office/drawing/2014/main" id="{C8F75EEB-F520-4BBF-A3F6-DC56CB8495D8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800" y="212400"/>
            <a:ext cx="1908000" cy="113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91739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3C3B9CB-137E-45DB-AE92-37EB0C4C5D4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00138" y="1457825"/>
            <a:ext cx="7648326" cy="35814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it-IT" sz="2000" b="1" u="sng" cap="small" dirty="0"/>
              <a:t>Marchi+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000" cap="small" dirty="0"/>
              <a:t>totale domande pervenute: </a:t>
            </a:r>
            <a:r>
              <a:rPr lang="it-IT" sz="2000" b="1" cap="small" dirty="0"/>
              <a:t>3.003</a:t>
            </a:r>
            <a:endParaRPr lang="it-IT" sz="20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000" cap="small" dirty="0"/>
              <a:t>totale domande agevolate: </a:t>
            </a:r>
            <a:r>
              <a:rPr lang="it-IT" sz="2000" b="1" cap="small" dirty="0"/>
              <a:t>2.188 </a:t>
            </a:r>
            <a:r>
              <a:rPr lang="it-IT" sz="2000" dirty="0"/>
              <a:t>a beneficio di </a:t>
            </a:r>
            <a:r>
              <a:rPr lang="it-IT" sz="2000" b="1" dirty="0"/>
              <a:t>1.731  imprese </a:t>
            </a:r>
            <a:endParaRPr lang="it-IT" sz="2000" dirty="0"/>
          </a:p>
          <a:p>
            <a:pPr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2000" cap="small" dirty="0"/>
              <a:t>totale risorse assegnate: </a:t>
            </a:r>
            <a:r>
              <a:rPr lang="it-IT" sz="2000" b="1" cap="small" dirty="0"/>
              <a:t>euro 5.123.621 </a:t>
            </a:r>
            <a:endParaRPr lang="it-IT" sz="2000" dirty="0"/>
          </a:p>
          <a:p>
            <a:pPr marL="0" lvl="0" indent="0">
              <a:lnSpc>
                <a:spcPct val="80000"/>
              </a:lnSpc>
              <a:buNone/>
            </a:pPr>
            <a:r>
              <a:rPr lang="it-IT" sz="2000" b="1" u="sng" cap="small" dirty="0">
                <a:solidFill>
                  <a:srgbClr val="002060"/>
                </a:solidFill>
              </a:rPr>
              <a:t>Marchi+2 </a:t>
            </a: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000" cap="small" dirty="0">
                <a:solidFill>
                  <a:srgbClr val="002060"/>
                </a:solidFill>
              </a:rPr>
              <a:t>totale domande pervenute: </a:t>
            </a:r>
            <a:r>
              <a:rPr lang="it-IT" sz="2000" b="1" cap="small" dirty="0">
                <a:solidFill>
                  <a:srgbClr val="002060"/>
                </a:solidFill>
              </a:rPr>
              <a:t>1.503</a:t>
            </a:r>
            <a:endParaRPr lang="it-IT" sz="2000" dirty="0">
              <a:solidFill>
                <a:srgbClr val="00206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000" cap="small" dirty="0">
                <a:solidFill>
                  <a:srgbClr val="002060"/>
                </a:solidFill>
              </a:rPr>
              <a:t>totale domande agevolate: </a:t>
            </a:r>
            <a:r>
              <a:rPr lang="it-IT" sz="2000" b="1" cap="small" dirty="0">
                <a:solidFill>
                  <a:srgbClr val="002060"/>
                </a:solidFill>
              </a:rPr>
              <a:t>1.212 </a:t>
            </a:r>
            <a:r>
              <a:rPr lang="it-IT" sz="2000" dirty="0">
                <a:solidFill>
                  <a:srgbClr val="002060"/>
                </a:solidFill>
              </a:rPr>
              <a:t>a beneficio di </a:t>
            </a:r>
            <a:r>
              <a:rPr lang="it-IT" sz="2000" b="1" dirty="0">
                <a:solidFill>
                  <a:srgbClr val="002060"/>
                </a:solidFill>
              </a:rPr>
              <a:t>1.109  imprese </a:t>
            </a:r>
            <a:endParaRPr lang="it-IT" sz="2000" dirty="0">
              <a:solidFill>
                <a:srgbClr val="00206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000" cap="small" dirty="0">
                <a:solidFill>
                  <a:srgbClr val="002060"/>
                </a:solidFill>
              </a:rPr>
              <a:t>totale risorse assegnate: </a:t>
            </a:r>
            <a:r>
              <a:rPr lang="it-IT" sz="2000" b="1" cap="small" dirty="0">
                <a:solidFill>
                  <a:srgbClr val="002060"/>
                </a:solidFill>
              </a:rPr>
              <a:t>euro 3.198.601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it-IT" sz="2000" b="1" u="sng" cap="small" dirty="0">
                <a:solidFill>
                  <a:srgbClr val="002060"/>
                </a:solidFill>
              </a:rPr>
              <a:t>Marchi+3 </a:t>
            </a: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000" cap="small" dirty="0">
                <a:solidFill>
                  <a:srgbClr val="002060"/>
                </a:solidFill>
              </a:rPr>
              <a:t>totale domande pervenute: </a:t>
            </a:r>
            <a:r>
              <a:rPr lang="it-IT" sz="2000" b="1" cap="small" dirty="0">
                <a:solidFill>
                  <a:srgbClr val="002060"/>
                </a:solidFill>
              </a:rPr>
              <a:t>2.450</a:t>
            </a:r>
            <a:endParaRPr lang="it-IT" sz="2000" dirty="0">
              <a:solidFill>
                <a:srgbClr val="00206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000" cap="small" dirty="0">
                <a:solidFill>
                  <a:srgbClr val="002060"/>
                </a:solidFill>
              </a:rPr>
              <a:t>totale domande ad oggi agevolate: </a:t>
            </a:r>
            <a:r>
              <a:rPr lang="it-IT" sz="2000" b="1" cap="small" dirty="0">
                <a:solidFill>
                  <a:srgbClr val="002060"/>
                </a:solidFill>
              </a:rPr>
              <a:t>610 </a:t>
            </a:r>
            <a:r>
              <a:rPr lang="it-IT" sz="2000" dirty="0">
                <a:solidFill>
                  <a:srgbClr val="002060"/>
                </a:solidFill>
              </a:rPr>
              <a:t>a beneficio di </a:t>
            </a:r>
            <a:r>
              <a:rPr lang="it-IT" sz="2000" b="1" dirty="0">
                <a:solidFill>
                  <a:srgbClr val="002060"/>
                </a:solidFill>
              </a:rPr>
              <a:t>559  imprese </a:t>
            </a:r>
            <a:endParaRPr lang="it-IT" sz="2000" dirty="0">
              <a:solidFill>
                <a:srgbClr val="00206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000" cap="small" dirty="0">
                <a:solidFill>
                  <a:srgbClr val="002060"/>
                </a:solidFill>
              </a:rPr>
              <a:t>totale risorse ad oggi assegnate: </a:t>
            </a:r>
            <a:r>
              <a:rPr lang="it-IT" sz="2000" b="1" cap="small" dirty="0">
                <a:solidFill>
                  <a:srgbClr val="002060"/>
                </a:solidFill>
              </a:rPr>
              <a:t>euro 1.828.955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sz="2000" b="1" u="sng" cap="small" dirty="0">
                <a:solidFill>
                  <a:srgbClr val="002060"/>
                </a:solidFill>
              </a:rPr>
              <a:t>Marchi+3  Riapertura Bando</a:t>
            </a: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sz="2000" cap="small" dirty="0">
                <a:solidFill>
                  <a:srgbClr val="002060"/>
                </a:solidFill>
              </a:rPr>
              <a:t>totale risorse disponibili: </a:t>
            </a:r>
            <a:r>
              <a:rPr lang="it-IT" sz="2000" b="1" cap="small" dirty="0">
                <a:solidFill>
                  <a:srgbClr val="002060"/>
                </a:solidFill>
              </a:rPr>
              <a:t>euro 3.516.745</a:t>
            </a:r>
          </a:p>
        </p:txBody>
      </p:sp>
      <p:sp>
        <p:nvSpPr>
          <p:cNvPr id="7" name="Titolo 1">
            <a:extLst>
              <a:ext uri="{FF2B5EF4-FFF2-40B4-BE49-F238E27FC236}">
                <a16:creationId xmlns="" xmlns:a16="http://schemas.microsoft.com/office/drawing/2014/main" id="{DD5845D8-AF8C-48CA-9D64-416321E4449E}"/>
              </a:ext>
            </a:extLst>
          </p:cNvPr>
          <p:cNvSpPr txBox="1">
            <a:spLocks/>
          </p:cNvSpPr>
          <p:nvPr/>
        </p:nvSpPr>
        <p:spPr bwMode="auto">
          <a:xfrm>
            <a:off x="1029600" y="685800"/>
            <a:ext cx="7200900" cy="75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2pPr>
            <a:lvl3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3pPr>
            <a:lvl4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4pPr>
            <a:lvl5pPr algn="l" defTabSz="684213" rtl="0" eaLnBrk="0" fontAlgn="base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5pPr>
            <a:lvl6pPr marL="4572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6pPr>
            <a:lvl7pPr marL="9144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7pPr>
            <a:lvl8pPr marL="13716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8pPr>
            <a:lvl9pPr marL="1828800" algn="l" defTabSz="684213" rtl="0" fontAlgn="base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Franklin Gothic Book" panose="020B0503020102020204"/>
              </a:defRPr>
            </a:lvl9pPr>
          </a:lstStyle>
          <a:p>
            <a:r>
              <a:rPr lang="it-IT" b="1" dirty="0"/>
              <a:t>Marchi+3</a:t>
            </a:r>
            <a:r>
              <a:rPr lang="it-IT" b="1" dirty="0">
                <a:latin typeface="+mn-lt"/>
              </a:rPr>
              <a:t>: </a:t>
            </a:r>
            <a:r>
              <a:rPr lang="it-IT" b="1" dirty="0"/>
              <a:t>le premesse…</a:t>
            </a:r>
            <a:endParaRPr lang="it-IT" b="1" dirty="0">
              <a:latin typeface="Franklin Gothic Medium" panose="020B0603020102020204" pitchFamily="34" charset="0"/>
            </a:endParaRPr>
          </a:p>
        </p:txBody>
      </p:sp>
      <p:pic>
        <p:nvPicPr>
          <p:cNvPr id="8" name="Picture 2" descr="Logo Marchi+3">
            <a:extLst>
              <a:ext uri="{FF2B5EF4-FFF2-40B4-BE49-F238E27FC236}">
                <a16:creationId xmlns="" xmlns:a16="http://schemas.microsoft.com/office/drawing/2014/main" id="{FBC0DFB9-C9EE-421F-9092-B7984822B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725" y="210830"/>
            <a:ext cx="1908000" cy="122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610458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Crop">
  <a:themeElements>
    <a:clrScheme name="Personalizzato 15">
      <a:dk1>
        <a:sysClr val="windowText" lastClr="000000"/>
      </a:dk1>
      <a:lt1>
        <a:srgbClr val="FFFFFF"/>
      </a:lt1>
      <a:dk2>
        <a:srgbClr val="002060"/>
      </a:dk2>
      <a:lt2>
        <a:srgbClr val="FFFFFF"/>
      </a:lt2>
      <a:accent1>
        <a:srgbClr val="FFFFFF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Format MISE">
      <a:majorFont>
        <a:latin typeface="Franklin Gothic Medium"/>
        <a:ea typeface=""/>
        <a:cs typeface=""/>
      </a:majorFont>
      <a:minorFont>
        <a:latin typeface="Franklin Gothic Medium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Tema di Offic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3494BA"/>
      </a:accent6>
      <a:hlink>
        <a:srgbClr val="6B9F25"/>
      </a:hlink>
      <a:folHlink>
        <a:srgbClr val="9F6715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3494BA"/>
      </a:accent6>
      <a:hlink>
        <a:srgbClr val="6B9F25"/>
      </a:hlink>
      <a:folHlink>
        <a:srgbClr val="9F6715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zato 15">
    <a:dk1>
      <a:sysClr val="windowText" lastClr="000000"/>
    </a:dk1>
    <a:lt1>
      <a:srgbClr val="FFFFFF"/>
    </a:lt1>
    <a:dk2>
      <a:srgbClr val="002060"/>
    </a:dk2>
    <a:lt2>
      <a:srgbClr val="FFFFFF"/>
    </a:lt2>
    <a:accent1>
      <a:srgbClr val="FFFFFF"/>
    </a:accent1>
    <a:accent2>
      <a:srgbClr val="F2C418"/>
    </a:accent2>
    <a:accent3>
      <a:srgbClr val="87492C"/>
    </a:accent3>
    <a:accent4>
      <a:srgbClr val="4A845E"/>
    </a:accent4>
    <a:accent5>
      <a:srgbClr val="DC9528"/>
    </a:accent5>
    <a:accent6>
      <a:srgbClr val="9A5D78"/>
    </a:accent6>
    <a:hlink>
      <a:srgbClr val="66C8E3"/>
    </a:hlink>
    <a:folHlink>
      <a:srgbClr val="B162A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TM10001105[[fn=Ritaglio]]</Template>
  <TotalTime>827</TotalTime>
  <Words>1427</Words>
  <Application>Microsoft Office PowerPoint</Application>
  <PresentationFormat>Presentazione su schermo (4:3)</PresentationFormat>
  <Paragraphs>197</Paragraphs>
  <Slides>16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Crop</vt:lpstr>
      <vt:lpstr>Presentazione standard di PowerPoint</vt:lpstr>
      <vt:lpstr>Presentazione standard di PowerPoint</vt:lpstr>
      <vt:lpstr>Disegni+4: l’obiettivo </vt:lpstr>
      <vt:lpstr>Presentazione standard di PowerPoint</vt:lpstr>
      <vt:lpstr>Disegni+4: i servizi agevolabili</vt:lpstr>
      <vt:lpstr>Disegni+4: i servizi agevolabili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 riferimenti &amp; i contatti per l’assistenza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Fabrizio Lattari</dc:creator>
  <cp:lastModifiedBy>Benedetta Rinaldi</cp:lastModifiedBy>
  <cp:revision>76</cp:revision>
  <cp:lastPrinted>2020-01-10T10:51:48Z</cp:lastPrinted>
  <dcterms:created xsi:type="dcterms:W3CDTF">2019-12-19T14:53:55Z</dcterms:created>
  <dcterms:modified xsi:type="dcterms:W3CDTF">2020-01-10T12:23:01Z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