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8" r:id="rId3"/>
    <p:sldId id="278" r:id="rId4"/>
    <p:sldId id="259" r:id="rId5"/>
    <p:sldId id="266" r:id="rId6"/>
    <p:sldId id="260" r:id="rId7"/>
    <p:sldId id="272" r:id="rId8"/>
    <p:sldId id="267" r:id="rId9"/>
    <p:sldId id="269" r:id="rId10"/>
    <p:sldId id="270" r:id="rId11"/>
    <p:sldId id="268" r:id="rId12"/>
    <p:sldId id="271" r:id="rId13"/>
    <p:sldId id="275" r:id="rId14"/>
    <p:sldId id="273" r:id="rId15"/>
    <p:sldId id="276" r:id="rId16"/>
    <p:sldId id="277" r:id="rId1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senza titolo" id="{EA75A1D0-DA52-47C6-B3D8-0BC9251D10EC}">
          <p14:sldIdLst>
            <p14:sldId id="256"/>
            <p14:sldId id="258"/>
            <p14:sldId id="278"/>
            <p14:sldId id="259"/>
            <p14:sldId id="266"/>
            <p14:sldId id="260"/>
            <p14:sldId id="272"/>
            <p14:sldId id="267"/>
            <p14:sldId id="269"/>
            <p14:sldId id="270"/>
            <p14:sldId id="268"/>
            <p14:sldId id="271"/>
            <p14:sldId id="275"/>
            <p14:sldId id="273"/>
            <p14:sldId id="276"/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1BC772-7AE4-1E60-3BFE-CFD3960C2A0C}" v="1071" dt="2020-04-28T16:01:38.210"/>
    <p1510:client id="{37BA76E7-0223-06CC-C4AE-0EE6CF6F4C97}" v="711" dt="2020-04-28T13:18:22.250"/>
    <p1510:client id="{38663AB1-2CCF-0794-6062-09360437D3C4}" v="2" dt="2020-04-29T12:21:10.303"/>
    <p1510:client id="{52B6B68B-E1C3-FE58-E5C4-35C4912E8B3E}" v="2" dt="2020-04-28T17:14:47.516"/>
    <p1510:client id="{C160EC0B-BD46-5C0B-48B4-8B04EB842D19}" v="413" dt="2020-04-28T17:04:04.3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65" autoAdjust="0"/>
    <p:restoredTop sz="94364" autoAdjust="0"/>
  </p:normalViewPr>
  <p:slideViewPr>
    <p:cSldViewPr snapToGrid="0">
      <p:cViewPr>
        <p:scale>
          <a:sx n="90" d="100"/>
          <a:sy n="90" d="100"/>
        </p:scale>
        <p:origin x="132" y="-9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imonet.ciccarelli\Desktop\ISNART\CICLOTURISMO\REPORT%202020\cicloturismo%20dati%20base_%2020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imonet.ciccarelli\Desktop\ISNART\CICLOTURISMO\REPORT%202020\cicloturismo%20dati%20base_%20202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imonet.ciccarelli\Desktop\ISNART\CICLOTURISMO\REPORT%202020\cicloturismo%20dati%20base_%202020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imonet.ciccarelli\Desktop\ISNART\CICLOTURISMO\REPORT%202020\clicoturismo%20per%20stampa%202020ok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imonet.ciccarelli\Desktop\ISNART\CICLOTURISMO\REPORT%202020\clicoturismo%20per%20stampa%202020ok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imonet.ciccarelli\Desktop\ISNART\CICLOTURISMO\REPORT%202020\clicoturismo%20per%20stampa%202020ok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imonet.ciccarelli\Desktop\ISNART\CICLOTURISMO\REPORT%202020\clicoturismo%20per%20stampa%202020ok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imonet.ciccarelli\Desktop\ISNART\CICLOTURISMO\REPORT%202020\cicloturismo%20dati%20base_%202020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40" b="0" i="0" u="none" strike="noStrike" kern="1200" spc="0" baseline="0">
                <a:solidFill>
                  <a:schemeClr val="bg1"/>
                </a:solidFill>
                <a:latin typeface="Abadi" panose="020B0604020104020204"/>
                <a:ea typeface="+mn-ea"/>
                <a:cs typeface="+mn-cs"/>
              </a:defRPr>
            </a:pPr>
            <a:r>
              <a:rPr lang="it-IT"/>
              <a:t>Cicloturisti per regione di provenienza (% sul totale)</a:t>
            </a:r>
          </a:p>
        </c:rich>
      </c:tx>
      <c:layout>
        <c:manualLayout>
          <c:xMode val="edge"/>
          <c:yMode val="edge"/>
          <c:x val="0.13438404171237475"/>
          <c:y val="3.93588348068460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40" b="0" i="0" u="none" strike="noStrike" kern="1200" spc="0" baseline="0">
              <a:solidFill>
                <a:schemeClr val="bg1"/>
              </a:solidFill>
              <a:latin typeface="Abadi" panose="020B0604020104020204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0.17141424020038518"/>
          <c:y val="0.15306057255542541"/>
          <c:w val="0.78929979299225939"/>
          <c:h val="0.7647297638136160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'italiani provenienza'!$G$5:$G$24</c:f>
              <c:strCache>
                <c:ptCount val="20"/>
                <c:pt idx="0">
                  <c:v>Veneto</c:v>
                </c:pt>
                <c:pt idx="1">
                  <c:v>Lombardia</c:v>
                </c:pt>
                <c:pt idx="2">
                  <c:v>E. Romagna</c:v>
                </c:pt>
                <c:pt idx="3">
                  <c:v>Toscana</c:v>
                </c:pt>
                <c:pt idx="4">
                  <c:v>Piemonte</c:v>
                </c:pt>
                <c:pt idx="5">
                  <c:v>Lazio</c:v>
                </c:pt>
                <c:pt idx="6">
                  <c:v>F.V. Giulia</c:v>
                </c:pt>
                <c:pt idx="7">
                  <c:v>Campania</c:v>
                </c:pt>
                <c:pt idx="8">
                  <c:v>Calabria</c:v>
                </c:pt>
                <c:pt idx="9">
                  <c:v>Sicilia</c:v>
                </c:pt>
                <c:pt idx="10">
                  <c:v>Abruzzo</c:v>
                </c:pt>
                <c:pt idx="11">
                  <c:v>Sardegna</c:v>
                </c:pt>
                <c:pt idx="12">
                  <c:v>Marche</c:v>
                </c:pt>
                <c:pt idx="13">
                  <c:v>T.A. Adige</c:v>
                </c:pt>
                <c:pt idx="14">
                  <c:v>Umbria</c:v>
                </c:pt>
                <c:pt idx="15">
                  <c:v>Liguria</c:v>
                </c:pt>
                <c:pt idx="16">
                  <c:v>Puglia</c:v>
                </c:pt>
                <c:pt idx="17">
                  <c:v>V. D'Aosta</c:v>
                </c:pt>
                <c:pt idx="18">
                  <c:v>Molise</c:v>
                </c:pt>
                <c:pt idx="19">
                  <c:v>Basilicata</c:v>
                </c:pt>
              </c:strCache>
            </c:strRef>
          </c:cat>
          <c:val>
            <c:numRef>
              <c:f>'italiani provenienza'!$H$5:$H$24</c:f>
              <c:numCache>
                <c:formatCode>0.0</c:formatCode>
                <c:ptCount val="20"/>
                <c:pt idx="0">
                  <c:v>20.621720822383846</c:v>
                </c:pt>
                <c:pt idx="1">
                  <c:v>14.976298592286064</c:v>
                </c:pt>
                <c:pt idx="2">
                  <c:v>12.437292151748865</c:v>
                </c:pt>
                <c:pt idx="3">
                  <c:v>9.6348476653926998</c:v>
                </c:pt>
                <c:pt idx="4">
                  <c:v>7.7769844979838476</c:v>
                </c:pt>
                <c:pt idx="5">
                  <c:v>7.2406520779299015</c:v>
                </c:pt>
                <c:pt idx="6">
                  <c:v>4.1560240171609237</c:v>
                </c:pt>
                <c:pt idx="7">
                  <c:v>3.2556085571399995</c:v>
                </c:pt>
                <c:pt idx="8">
                  <c:v>3.0446455932387977</c:v>
                </c:pt>
                <c:pt idx="9">
                  <c:v>2.8179044000645792</c:v>
                </c:pt>
                <c:pt idx="10">
                  <c:v>2.7402725909110153</c:v>
                </c:pt>
                <c:pt idx="11">
                  <c:v>2.4049822298272479</c:v>
                </c:pt>
                <c:pt idx="12">
                  <c:v>2.2331408270311162</c:v>
                </c:pt>
                <c:pt idx="13">
                  <c:v>1.6781362050496522</c:v>
                </c:pt>
                <c:pt idx="14">
                  <c:v>1.6508968654401615</c:v>
                </c:pt>
                <c:pt idx="15">
                  <c:v>1.647029070215118</c:v>
                </c:pt>
                <c:pt idx="16">
                  <c:v>0.72448507684775842</c:v>
                </c:pt>
                <c:pt idx="17">
                  <c:v>0.72128431371657165</c:v>
                </c:pt>
                <c:pt idx="18">
                  <c:v>0.23779444563182872</c:v>
                </c:pt>
                <c:pt idx="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31-4150-9DB0-40E5950C13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918313903"/>
        <c:axId val="918308495"/>
      </c:barChart>
      <c:catAx>
        <c:axId val="91831390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1"/>
                </a:solidFill>
                <a:latin typeface="Abadi" panose="020B0604020104020204"/>
                <a:ea typeface="+mn-ea"/>
                <a:cs typeface="+mn-cs"/>
              </a:defRPr>
            </a:pPr>
            <a:endParaRPr lang="it-IT"/>
          </a:p>
        </c:txPr>
        <c:crossAx val="918308495"/>
        <c:crosses val="autoZero"/>
        <c:auto val="1"/>
        <c:lblAlgn val="ctr"/>
        <c:lblOffset val="100"/>
        <c:noMultiLvlLbl val="0"/>
      </c:catAx>
      <c:valAx>
        <c:axId val="918308495"/>
        <c:scaling>
          <c:orientation val="minMax"/>
          <c:max val="22"/>
          <c:min val="0"/>
        </c:scaling>
        <c:delete val="0"/>
        <c:axPos val="t"/>
        <c:majorGridlines>
          <c:spPr>
            <a:ln w="9525" cap="flat" cmpd="sng" algn="ctr">
              <a:solidFill>
                <a:schemeClr val="tx2">
                  <a:lumMod val="50000"/>
                </a:schemeClr>
              </a:solidFill>
              <a:prstDash val="dash"/>
              <a:round/>
            </a:ln>
            <a:effectLst/>
          </c:spPr>
        </c:majorGridlines>
        <c:numFmt formatCode="0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Abadi" panose="020B0604020104020204"/>
                <a:ea typeface="+mn-ea"/>
                <a:cs typeface="+mn-cs"/>
              </a:defRPr>
            </a:pPr>
            <a:endParaRPr lang="it-IT"/>
          </a:p>
        </c:txPr>
        <c:crossAx val="9183139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bg1"/>
          </a:solidFill>
          <a:latin typeface="Abadi" panose="020B0604020104020204"/>
        </a:defRPr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40" b="0" i="0" u="none" strike="noStrike" kern="1200" spc="0" baseline="0">
                <a:solidFill>
                  <a:schemeClr val="bg1"/>
                </a:solidFill>
                <a:latin typeface="Abadi" panose="020B0604020104020204"/>
                <a:ea typeface="Cambria" panose="02040503050406030204" pitchFamily="18" charset="0"/>
                <a:cs typeface="+mn-cs"/>
              </a:defRPr>
            </a:pPr>
            <a:r>
              <a:rPr lang="it-IT"/>
              <a:t>Cicloturisti stranieri per paese di provenienza (% sul totale stranieri)</a:t>
            </a:r>
          </a:p>
        </c:rich>
      </c:tx>
      <c:layout>
        <c:manualLayout>
          <c:xMode val="edge"/>
          <c:yMode val="edge"/>
          <c:x val="0.13812796109507403"/>
          <c:y val="1.94647180637400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40" b="0" i="0" u="none" strike="noStrike" kern="1200" spc="0" baseline="0">
              <a:solidFill>
                <a:schemeClr val="bg1"/>
              </a:solidFill>
              <a:latin typeface="Abadi" panose="020B0604020104020204"/>
              <a:ea typeface="Cambria" panose="02040503050406030204" pitchFamily="18" charset="0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0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CEA-4EF4-81B2-0B7E04DE4E66}"/>
              </c:ext>
            </c:extLst>
          </c:dPt>
          <c:cat>
            <c:strRef>
              <c:f>'stranieri provenienza'!$F$17:$F$27</c:f>
              <c:strCache>
                <c:ptCount val="11"/>
                <c:pt idx="0">
                  <c:v>Germania</c:v>
                </c:pt>
                <c:pt idx="1">
                  <c:v>Austria</c:v>
                </c:pt>
                <c:pt idx="2">
                  <c:v>Francia</c:v>
                </c:pt>
                <c:pt idx="3">
                  <c:v>Regno Unito</c:v>
                </c:pt>
                <c:pt idx="4">
                  <c:v>Polonia</c:v>
                </c:pt>
                <c:pt idx="5">
                  <c:v>Albania</c:v>
                </c:pt>
                <c:pt idx="6">
                  <c:v>Slovenia</c:v>
                </c:pt>
                <c:pt idx="7">
                  <c:v>Stati Uniti</c:v>
                </c:pt>
                <c:pt idx="8">
                  <c:v>Spagna</c:v>
                </c:pt>
                <c:pt idx="9">
                  <c:v>Norvegia</c:v>
                </c:pt>
                <c:pt idx="10">
                  <c:v>Altri Paesi</c:v>
                </c:pt>
              </c:strCache>
            </c:strRef>
          </c:cat>
          <c:val>
            <c:numRef>
              <c:f>'stranieri provenienza'!$G$17:$G$27</c:f>
              <c:numCache>
                <c:formatCode>0.0</c:formatCode>
                <c:ptCount val="11"/>
                <c:pt idx="0">
                  <c:v>28.192650937805741</c:v>
                </c:pt>
                <c:pt idx="1">
                  <c:v>21.634069171001006</c:v>
                </c:pt>
                <c:pt idx="2">
                  <c:v>9.4343071827882614</c:v>
                </c:pt>
                <c:pt idx="3">
                  <c:v>6.8258489713438397</c:v>
                </c:pt>
                <c:pt idx="4">
                  <c:v>4.3912071923998326</c:v>
                </c:pt>
                <c:pt idx="5">
                  <c:v>3.4287044225856413</c:v>
                </c:pt>
                <c:pt idx="6">
                  <c:v>3.2235718245133471</c:v>
                </c:pt>
                <c:pt idx="7">
                  <c:v>2.8603788894712032</c:v>
                </c:pt>
                <c:pt idx="8">
                  <c:v>2.7727248288263113</c:v>
                </c:pt>
                <c:pt idx="9">
                  <c:v>2.201104710085048</c:v>
                </c:pt>
                <c:pt idx="10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CEA-4EF4-81B2-0B7E04DE4E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9"/>
        <c:overlap val="21"/>
        <c:axId val="634103152"/>
        <c:axId val="634103480"/>
      </c:barChart>
      <c:catAx>
        <c:axId val="6341031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Abadi" panose="020B0604020104020204"/>
                <a:ea typeface="Cambria" panose="02040503050406030204" pitchFamily="18" charset="0"/>
                <a:cs typeface="+mn-cs"/>
              </a:defRPr>
            </a:pPr>
            <a:endParaRPr lang="it-IT"/>
          </a:p>
        </c:txPr>
        <c:crossAx val="634103480"/>
        <c:crosses val="autoZero"/>
        <c:auto val="1"/>
        <c:lblAlgn val="ctr"/>
        <c:lblOffset val="100"/>
        <c:noMultiLvlLbl val="0"/>
      </c:catAx>
      <c:valAx>
        <c:axId val="63410348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2">
                  <a:lumMod val="75000"/>
                </a:schemeClr>
              </a:solidFill>
              <a:prstDash val="dash"/>
              <a:round/>
            </a:ln>
            <a:effectLst/>
          </c:spPr>
        </c:majorGridlines>
        <c:numFmt formatCode="0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Abadi" panose="020B0604020104020204"/>
                <a:ea typeface="Cambria" panose="02040503050406030204" pitchFamily="18" charset="0"/>
                <a:cs typeface="+mn-cs"/>
              </a:defRPr>
            </a:pPr>
            <a:endParaRPr lang="it-IT"/>
          </a:p>
        </c:txPr>
        <c:crossAx val="634103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chemeClr val="bg1"/>
          </a:solidFill>
          <a:latin typeface="Abadi" panose="020B0604020104020204"/>
          <a:ea typeface="Cambria" panose="02040503050406030204" pitchFamily="18" charset="0"/>
        </a:defRPr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Abadi" panose="020B0604020104020204"/>
                <a:ea typeface="+mn-ea"/>
                <a:cs typeface="+mn-cs"/>
              </a:defRPr>
            </a:pPr>
            <a:r>
              <a:rPr lang="it-IT" sz="1400" b="0" dirty="0"/>
              <a:t>Specializzazione* delle regioni nel cicloturismo (valori &gt;1)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Abadi" panose="020B0604020104020204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5.5227887376735542E-2"/>
          <c:y val="9.0444184522876447E-2"/>
          <c:w val="0.92975870923193971"/>
          <c:h val="0.87315559521369168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bg1"/>
              </a:solidFill>
              <a:ln w="9525">
                <a:noFill/>
                <a:round/>
              </a:ln>
              <a:effectLst/>
            </c:spPr>
          </c:marker>
          <c:dLbls>
            <c:dLbl>
              <c:idx val="3"/>
              <c:layout>
                <c:manualLayout>
                  <c:x val="4.5840408289353225E-3"/>
                  <c:y val="-3.423210734470087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0F8-4520-9B09-1328E6E1874C}"/>
                </c:ext>
              </c:extLst>
            </c:dLbl>
            <c:dLbl>
              <c:idx val="4"/>
              <c:layout>
                <c:manualLayout>
                  <c:x val="1.5099900854883264E-2"/>
                  <c:y val="-3.2760187687500483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0F8-4520-9B09-1328E6E1874C}"/>
                </c:ext>
              </c:extLst>
            </c:dLbl>
            <c:dLbl>
              <c:idx val="5"/>
              <c:layout>
                <c:manualLayout>
                  <c:x val="3.0199801709766529E-2"/>
                  <c:y val="-2.5480145979167042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0F8-4520-9B09-1328E6E1874C}"/>
                </c:ext>
              </c:extLst>
            </c:dLbl>
            <c:dLbl>
              <c:idx val="6"/>
              <c:layout>
                <c:manualLayout>
                  <c:x val="-0.10381181837732245"/>
                  <c:y val="6.1880354520834249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0F8-4520-9B09-1328E6E1874C}"/>
                </c:ext>
              </c:extLst>
            </c:dLbl>
            <c:dLbl>
              <c:idx val="7"/>
              <c:layout>
                <c:manualLayout>
                  <c:x val="1.1324925641162449E-2"/>
                  <c:y val="3.6400208541667203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0F8-4520-9B09-1328E6E1874C}"/>
                </c:ext>
              </c:extLst>
            </c:dLbl>
            <c:dLbl>
              <c:idx val="8"/>
              <c:layout>
                <c:manualLayout>
                  <c:x val="-0.11702423162534527"/>
                  <c:y val="5.0960291958334084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0F8-4520-9B09-1328E6E1874C}"/>
                </c:ext>
              </c:extLst>
            </c:dLbl>
            <c:dLbl>
              <c:idx val="9"/>
              <c:layout>
                <c:manualLayout>
                  <c:x val="-0.10192433077046203"/>
                  <c:y val="8.34534733694276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0F8-4520-9B09-1328E6E1874C}"/>
                </c:ext>
              </c:extLst>
            </c:dLbl>
            <c:dLbl>
              <c:idx val="10"/>
              <c:layout>
                <c:manualLayout>
                  <c:x val="3.0199801709766529E-2"/>
                  <c:y val="-9.7220902517353783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0F8-4520-9B09-1328E6E1874C}"/>
                </c:ext>
              </c:extLst>
            </c:dLbl>
            <c:dLbl>
              <c:idx val="11"/>
              <c:layout>
                <c:manualLayout>
                  <c:x val="-5.6624628205812245E-3"/>
                  <c:y val="-4.0755326717391564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0F8-4520-9B09-1328E6E1874C}"/>
                </c:ext>
              </c:extLst>
            </c:dLbl>
            <c:dLbl>
              <c:idx val="12"/>
              <c:layout>
                <c:manualLayout>
                  <c:x val="-7.6612949264062521E-2"/>
                  <c:y val="3.8170686498407456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0F8-4520-9B09-1328E6E1874C}"/>
                </c:ext>
              </c:extLst>
            </c:dLbl>
            <c:dLbl>
              <c:idx val="13"/>
              <c:layout>
                <c:manualLayout>
                  <c:x val="-0.12275165951572807"/>
                  <c:y val="9.4640545801750992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0F8-4520-9B09-1328E6E1874C}"/>
                </c:ext>
              </c:extLst>
            </c:dLbl>
            <c:dLbl>
              <c:idx val="14"/>
              <c:layout>
                <c:manualLayout>
                  <c:x val="1.6987388461743535E-2"/>
                  <c:y val="-5.0960291958334222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0F8-4520-9B09-1328E6E1874C}"/>
                </c:ext>
              </c:extLst>
            </c:dLbl>
            <c:dLbl>
              <c:idx val="15"/>
              <c:layout>
                <c:manualLayout>
                  <c:x val="-6.9467531801320925E-2"/>
                  <c:y val="4.997905641936453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0F8-4520-9B09-1328E6E1874C}"/>
                </c:ext>
              </c:extLst>
            </c:dLbl>
            <c:dLbl>
              <c:idx val="16"/>
              <c:layout>
                <c:manualLayout>
                  <c:x val="-3.6761093576601934E-2"/>
                  <c:y val="8.2157057627281899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0F8-4520-9B09-1328E6E1874C}"/>
                </c:ext>
              </c:extLst>
            </c:dLbl>
            <c:dLbl>
              <c:idx val="17"/>
              <c:layout>
                <c:manualLayout>
                  <c:x val="-3.9857001597322583E-2"/>
                  <c:y val="-4.798191394677149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Bas.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0F8-4520-9B09-1328E6E1874C}"/>
                </c:ext>
              </c:extLst>
            </c:dLbl>
            <c:dLbl>
              <c:idx val="18"/>
              <c:layout>
                <c:manualLayout>
                  <c:x val="-2.7508426025374802E-2"/>
                  <c:y val="-0.10357359840185491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0F8-4520-9B09-1328E6E1874C}"/>
                </c:ext>
              </c:extLst>
            </c:dLbl>
            <c:dLbl>
              <c:idx val="19"/>
              <c:layout>
                <c:manualLayout>
                  <c:x val="3.3974776923487209E-2"/>
                  <c:y val="-7.2800417083334415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0F8-4520-9B09-1328E6E1874C}"/>
                </c:ext>
              </c:extLst>
            </c:dLbl>
            <c:spPr>
              <a:solidFill>
                <a:schemeClr val="tx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badi" panose="020B0604020104020204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xVal>
            <c:strRef>
              <c:f>specializzazione!$G$3:$G$22</c:f>
              <c:strCache>
                <c:ptCount val="20"/>
                <c:pt idx="0">
                  <c:v>Valle d'A.</c:v>
                </c:pt>
                <c:pt idx="1">
                  <c:v>Friuli V.G.</c:v>
                </c:pt>
                <c:pt idx="2">
                  <c:v>Trentino AA</c:v>
                </c:pt>
                <c:pt idx="3">
                  <c:v>Molise</c:v>
                </c:pt>
                <c:pt idx="4">
                  <c:v>Lombardia</c:v>
                </c:pt>
                <c:pt idx="5">
                  <c:v>Marche</c:v>
                </c:pt>
                <c:pt idx="6">
                  <c:v>Piemonte</c:v>
                </c:pt>
                <c:pt idx="7">
                  <c:v>Calabria</c:v>
                </c:pt>
                <c:pt idx="8">
                  <c:v>Emilia R.</c:v>
                </c:pt>
                <c:pt idx="9">
                  <c:v>Sardegna</c:v>
                </c:pt>
                <c:pt idx="10">
                  <c:v>Puglia</c:v>
                </c:pt>
                <c:pt idx="11">
                  <c:v>Liguria</c:v>
                </c:pt>
                <c:pt idx="12">
                  <c:v>Veneto</c:v>
                </c:pt>
                <c:pt idx="13">
                  <c:v>Toscana</c:v>
                </c:pt>
                <c:pt idx="14">
                  <c:v>Sicilia</c:v>
                </c:pt>
                <c:pt idx="15">
                  <c:v>Umbria</c:v>
                </c:pt>
                <c:pt idx="16">
                  <c:v>Lazio</c:v>
                </c:pt>
                <c:pt idx="17">
                  <c:v>Basilicata</c:v>
                </c:pt>
                <c:pt idx="18">
                  <c:v>Abruzzo</c:v>
                </c:pt>
                <c:pt idx="19">
                  <c:v>Campania</c:v>
                </c:pt>
              </c:strCache>
            </c:strRef>
          </c:xVal>
          <c:yVal>
            <c:numRef>
              <c:f>specializzazione!$H$3:$H$22</c:f>
              <c:numCache>
                <c:formatCode>0.0</c:formatCode>
                <c:ptCount val="20"/>
                <c:pt idx="0">
                  <c:v>3.5830532587750836</c:v>
                </c:pt>
                <c:pt idx="1">
                  <c:v>3.1293536552305179</c:v>
                </c:pt>
                <c:pt idx="2">
                  <c:v>2.4553344247821602</c:v>
                </c:pt>
                <c:pt idx="3">
                  <c:v>1.695897396413965</c:v>
                </c:pt>
                <c:pt idx="4">
                  <c:v>1.5210957432966414</c:v>
                </c:pt>
                <c:pt idx="5">
                  <c:v>1.2498158401542694</c:v>
                </c:pt>
                <c:pt idx="6">
                  <c:v>1.1260541401799335</c:v>
                </c:pt>
                <c:pt idx="7">
                  <c:v>1.1245719554045159</c:v>
                </c:pt>
                <c:pt idx="8">
                  <c:v>0.79515715286800059</c:v>
                </c:pt>
                <c:pt idx="9">
                  <c:v>0.73483269123895223</c:v>
                </c:pt>
                <c:pt idx="10">
                  <c:v>0.70583100750718908</c:v>
                </c:pt>
                <c:pt idx="11">
                  <c:v>0.70343863251517635</c:v>
                </c:pt>
                <c:pt idx="12">
                  <c:v>0.64171428587830737</c:v>
                </c:pt>
                <c:pt idx="13">
                  <c:v>0.58612128677455066</c:v>
                </c:pt>
                <c:pt idx="14">
                  <c:v>0.50866252804402656</c:v>
                </c:pt>
                <c:pt idx="15">
                  <c:v>0.36170364333949867</c:v>
                </c:pt>
                <c:pt idx="16">
                  <c:v>0.33180796687582276</c:v>
                </c:pt>
                <c:pt idx="17">
                  <c:v>0.15338938696201301</c:v>
                </c:pt>
                <c:pt idx="18">
                  <c:v>8.5890770797728416E-2</c:v>
                </c:pt>
                <c:pt idx="19">
                  <c:v>7.7231346724284805E-2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0F8-4520-9B09-1328E6E187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59331071"/>
        <c:axId val="959319423"/>
      </c:scatterChart>
      <c:valAx>
        <c:axId val="95933107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crossAx val="959319423"/>
        <c:crosses val="autoZero"/>
        <c:crossBetween val="midCat"/>
      </c:valAx>
      <c:valAx>
        <c:axId val="9593194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75000"/>
                </a:schemeClr>
              </a:solidFill>
              <a:prstDash val="dash"/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Abadi" panose="020B0604020104020204"/>
                <a:ea typeface="+mn-ea"/>
                <a:cs typeface="+mn-cs"/>
              </a:defRPr>
            </a:pPr>
            <a:endParaRPr lang="it-IT"/>
          </a:p>
        </c:txPr>
        <c:crossAx val="95933107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bg1"/>
          </a:solidFill>
          <a:latin typeface="Abadi" panose="020B0604020104020204"/>
        </a:defRPr>
      </a:pPr>
      <a:endParaRPr lang="it-IT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558785653092554"/>
          <c:y val="0.12299416769540146"/>
          <c:w val="0.46903523865370406"/>
          <c:h val="0.70982539984294246"/>
        </c:manualLayout>
      </c:layout>
      <c:radarChart>
        <c:radarStyle val="marker"/>
        <c:varyColors val="0"/>
        <c:ser>
          <c:idx val="0"/>
          <c:order val="0"/>
          <c:tx>
            <c:strRef>
              <c:f>'[clicoturismo per stampa 2020ok.xlsx]graf 5'!$C$20</c:f>
              <c:strCache>
                <c:ptCount val="1"/>
                <c:pt idx="0">
                  <c:v>cicloturista</c:v>
                </c:pt>
              </c:strCache>
            </c:strRef>
          </c:tx>
          <c:spPr>
            <a:ln w="28575" cap="rnd">
              <a:solidFill>
                <a:schemeClr val="bg1"/>
              </a:solidFill>
              <a:round/>
            </a:ln>
            <a:effectLst/>
          </c:spPr>
          <c:marker>
            <c:symbol val="none"/>
          </c:marker>
          <c:cat>
            <c:strRef>
              <c:f>'[clicoturismo per stampa 2020ok.xlsx]graf 5'!$B$21:$B$26</c:f>
              <c:strCache>
                <c:ptCount val="6"/>
                <c:pt idx="0">
                  <c:v>18-20 anni</c:v>
                </c:pt>
                <c:pt idx="1">
                  <c:v>da 21 anni a 30 anni</c:v>
                </c:pt>
                <c:pt idx="2">
                  <c:v>da 31 a 40 anni</c:v>
                </c:pt>
                <c:pt idx="3">
                  <c:v>da 41 a 50 anni</c:v>
                </c:pt>
                <c:pt idx="4">
                  <c:v>da 51 a 60 anni</c:v>
                </c:pt>
                <c:pt idx="5">
                  <c:v>oltre 60 anni</c:v>
                </c:pt>
              </c:strCache>
            </c:strRef>
          </c:cat>
          <c:val>
            <c:numRef>
              <c:f>'[clicoturismo per stampa 2020ok.xlsx]graf 5'!$C$21:$C$26</c:f>
              <c:numCache>
                <c:formatCode>_-* #,##0.0_-;\-* #,##0.0_-;_-* "-"??_-;_-@_-</c:formatCode>
                <c:ptCount val="6"/>
                <c:pt idx="0">
                  <c:v>0.20123924656295122</c:v>
                </c:pt>
                <c:pt idx="1">
                  <c:v>14.517204605274436</c:v>
                </c:pt>
                <c:pt idx="2">
                  <c:v>39.116319581141809</c:v>
                </c:pt>
                <c:pt idx="3">
                  <c:v>25.49116568587197</c:v>
                </c:pt>
                <c:pt idx="4">
                  <c:v>13.470355707512113</c:v>
                </c:pt>
                <c:pt idx="5">
                  <c:v>7.2037151736367182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1B-4655-A11D-FC563CD9EBCD}"/>
            </c:ext>
          </c:extLst>
        </c:ser>
        <c:ser>
          <c:idx val="1"/>
          <c:order val="1"/>
          <c:tx>
            <c:strRef>
              <c:f>'[clicoturismo per stampa 2020ok.xlsx]graf 5'!$D$20</c:f>
              <c:strCache>
                <c:ptCount val="1"/>
                <c:pt idx="0">
                  <c:v>turista medio</c:v>
                </c:pt>
              </c:strCache>
            </c:strRef>
          </c:tx>
          <c:spPr>
            <a:ln w="44450" cap="rnd">
              <a:solidFill>
                <a:schemeClr val="bg1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'[clicoturismo per stampa 2020ok.xlsx]graf 5'!$B$21:$B$26</c:f>
              <c:strCache>
                <c:ptCount val="6"/>
                <c:pt idx="0">
                  <c:v>18-20 anni</c:v>
                </c:pt>
                <c:pt idx="1">
                  <c:v>da 21 anni a 30 anni</c:v>
                </c:pt>
                <c:pt idx="2">
                  <c:v>da 31 a 40 anni</c:v>
                </c:pt>
                <c:pt idx="3">
                  <c:v>da 41 a 50 anni</c:v>
                </c:pt>
                <c:pt idx="4">
                  <c:v>da 51 a 60 anni</c:v>
                </c:pt>
                <c:pt idx="5">
                  <c:v>oltre 60 anni</c:v>
                </c:pt>
              </c:strCache>
            </c:strRef>
          </c:cat>
          <c:val>
            <c:numRef>
              <c:f>'[clicoturismo per stampa 2020ok.xlsx]graf 5'!$D$21:$D$26</c:f>
              <c:numCache>
                <c:formatCode>_-* #,##0.0_-;\-* #,##0.0_-;_-* "-"??_-;_-@_-</c:formatCode>
                <c:ptCount val="6"/>
                <c:pt idx="0">
                  <c:v>1.5302272096084852</c:v>
                </c:pt>
                <c:pt idx="1">
                  <c:v>18.226079614876401</c:v>
                </c:pt>
                <c:pt idx="2">
                  <c:v>25.651859031523195</c:v>
                </c:pt>
                <c:pt idx="3">
                  <c:v>25.576639644153882</c:v>
                </c:pt>
                <c:pt idx="4">
                  <c:v>15.105482101714674</c:v>
                </c:pt>
                <c:pt idx="5">
                  <c:v>13.909712398123366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1B-4655-A11D-FC563CD9EB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01580456"/>
        <c:axId val="701579144"/>
      </c:radarChart>
      <c:catAx>
        <c:axId val="7015804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baseline="0">
                <a:solidFill>
                  <a:schemeClr val="bg1"/>
                </a:solidFill>
                <a:latin typeface="Abadi" panose="020B0604020104020204"/>
                <a:ea typeface="Cambria" panose="02040503050406030204" pitchFamily="18" charset="0"/>
                <a:cs typeface="+mn-cs"/>
              </a:defRPr>
            </a:pPr>
            <a:endParaRPr lang="it-IT"/>
          </a:p>
        </c:txPr>
        <c:crossAx val="701579144"/>
        <c:crosses val="autoZero"/>
        <c:auto val="1"/>
        <c:lblAlgn val="ctr"/>
        <c:lblOffset val="100"/>
        <c:noMultiLvlLbl val="0"/>
      </c:catAx>
      <c:valAx>
        <c:axId val="701579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50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baseline="0">
                <a:solidFill>
                  <a:schemeClr val="bg1"/>
                </a:solidFill>
                <a:latin typeface="Abadi" panose="020B0604020104020204"/>
                <a:ea typeface="Cambria" panose="02040503050406030204" pitchFamily="18" charset="0"/>
                <a:cs typeface="+mn-cs"/>
              </a:defRPr>
            </a:pPr>
            <a:endParaRPr lang="it-IT"/>
          </a:p>
        </c:txPr>
        <c:crossAx val="701580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9106249999999997"/>
          <c:y val="0.91141531322505798"/>
          <c:w val="0.62790932539682542"/>
          <c:h val="8.51218247796785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baseline="0">
              <a:solidFill>
                <a:schemeClr val="bg1"/>
              </a:solidFill>
              <a:latin typeface="Abadi" panose="020B0604020104020204"/>
              <a:ea typeface="Cambria" panose="02040503050406030204" pitchFamily="18" charset="0"/>
              <a:cs typeface="+mn-cs"/>
            </a:defRPr>
          </a:pPr>
          <a:endParaRPr lang="it-IT"/>
        </a:p>
      </c:txPr>
    </c:legend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tx1"/>
    </a:solidFill>
    <a:ln w="9525" cap="sq" cmpd="sng" algn="ctr">
      <a:solidFill>
        <a:schemeClr val="tx1">
          <a:lumMod val="15000"/>
          <a:lumOff val="85000"/>
        </a:schemeClr>
      </a:solidFill>
      <a:miter lim="800000"/>
    </a:ln>
    <a:effectLst/>
  </c:spPr>
  <c:txPr>
    <a:bodyPr/>
    <a:lstStyle/>
    <a:p>
      <a:pPr>
        <a:defRPr sz="1200">
          <a:solidFill>
            <a:schemeClr val="bg1"/>
          </a:solidFill>
          <a:latin typeface="Abadi" panose="020B0604020104020204"/>
          <a:ea typeface="Cambria" panose="02040503050406030204" pitchFamily="18" charset="0"/>
        </a:defRPr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921190476190476"/>
          <c:y val="0.15967945146863816"/>
          <c:w val="0.48134438311020195"/>
          <c:h val="0.73314624161136255"/>
        </c:manualLayout>
      </c:layout>
      <c:radarChart>
        <c:radarStyle val="marker"/>
        <c:varyColors val="0"/>
        <c:ser>
          <c:idx val="0"/>
          <c:order val="0"/>
          <c:tx>
            <c:strRef>
              <c:f>'[clicoturismo per stampa 2020ok.xlsx]graf 9'!$C$24</c:f>
              <c:strCache>
                <c:ptCount val="1"/>
                <c:pt idx="0">
                  <c:v>cicloturista</c:v>
                </c:pt>
              </c:strCache>
            </c:strRef>
          </c:tx>
          <c:spPr>
            <a:ln w="28575" cap="rnd">
              <a:solidFill>
                <a:schemeClr val="bg1"/>
              </a:solidFill>
              <a:round/>
            </a:ln>
            <a:effectLst/>
          </c:spPr>
          <c:marker>
            <c:symbol val="none"/>
          </c:marker>
          <c:cat>
            <c:strRef>
              <c:f>'[clicoturismo per stampa 2020ok.xlsx]graf 9'!$B$25:$B$29</c:f>
              <c:strCache>
                <c:ptCount val="5"/>
                <c:pt idx="0">
                  <c:v>Da solo/a</c:v>
                </c:pt>
                <c:pt idx="1">
                  <c:v>In coppia</c:v>
                </c:pt>
                <c:pt idx="2">
                  <c:v>Famiglia con bambini</c:v>
                </c:pt>
                <c:pt idx="3">
                  <c:v>Sono con amici</c:v>
                </c:pt>
                <c:pt idx="4">
                  <c:v>Altro</c:v>
                </c:pt>
              </c:strCache>
            </c:strRef>
          </c:cat>
          <c:val>
            <c:numRef>
              <c:f>'[clicoturismo per stampa 2020ok.xlsx]graf 9'!$C$25:$C$29</c:f>
              <c:numCache>
                <c:formatCode>0.0</c:formatCode>
                <c:ptCount val="5"/>
                <c:pt idx="0">
                  <c:v>6.3914142546847348</c:v>
                </c:pt>
                <c:pt idx="1">
                  <c:v>41.029196273074099</c:v>
                </c:pt>
                <c:pt idx="2">
                  <c:v>26.0084494326249</c:v>
                </c:pt>
                <c:pt idx="3">
                  <c:v>24.316120249208399</c:v>
                </c:pt>
                <c:pt idx="4">
                  <c:v>2.2548197904078906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E1-4900-A004-8233213160BA}"/>
            </c:ext>
          </c:extLst>
        </c:ser>
        <c:ser>
          <c:idx val="1"/>
          <c:order val="1"/>
          <c:tx>
            <c:strRef>
              <c:f>'[clicoturismo per stampa 2020ok.xlsx]graf 9'!$D$24</c:f>
              <c:strCache>
                <c:ptCount val="1"/>
                <c:pt idx="0">
                  <c:v>turista medio</c:v>
                </c:pt>
              </c:strCache>
            </c:strRef>
          </c:tx>
          <c:spPr>
            <a:ln w="38100" cap="rnd">
              <a:solidFill>
                <a:schemeClr val="bg1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'[clicoturismo per stampa 2020ok.xlsx]graf 9'!$B$25:$B$29</c:f>
              <c:strCache>
                <c:ptCount val="5"/>
                <c:pt idx="0">
                  <c:v>Da solo/a</c:v>
                </c:pt>
                <c:pt idx="1">
                  <c:v>In coppia</c:v>
                </c:pt>
                <c:pt idx="2">
                  <c:v>Famiglia con bambini</c:v>
                </c:pt>
                <c:pt idx="3">
                  <c:v>Sono con amici</c:v>
                </c:pt>
                <c:pt idx="4">
                  <c:v>Altro</c:v>
                </c:pt>
              </c:strCache>
            </c:strRef>
          </c:cat>
          <c:val>
            <c:numRef>
              <c:f>'[clicoturismo per stampa 2020ok.xlsx]graf 9'!$D$25:$D$29</c:f>
              <c:numCache>
                <c:formatCode>0.0</c:formatCode>
                <c:ptCount val="5"/>
                <c:pt idx="0">
                  <c:v>12.180502724191779</c:v>
                </c:pt>
                <c:pt idx="1">
                  <c:v>44.003439136702873</c:v>
                </c:pt>
                <c:pt idx="2">
                  <c:v>11.10786082741555</c:v>
                </c:pt>
                <c:pt idx="3">
                  <c:v>19.268918873465491</c:v>
                </c:pt>
                <c:pt idx="4">
                  <c:v>0.51544229217804871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E1-4900-A004-8233213160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01580456"/>
        <c:axId val="701579144"/>
      </c:radarChart>
      <c:catAx>
        <c:axId val="7015804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baseline="0">
                <a:solidFill>
                  <a:schemeClr val="bg1"/>
                </a:solidFill>
                <a:latin typeface="Abadi" panose="020B0604020104020204"/>
                <a:ea typeface="Cambria" panose="02040503050406030204" pitchFamily="18" charset="0"/>
                <a:cs typeface="+mn-cs"/>
              </a:defRPr>
            </a:pPr>
            <a:endParaRPr lang="it-IT"/>
          </a:p>
        </c:txPr>
        <c:crossAx val="701579144"/>
        <c:crosses val="autoZero"/>
        <c:auto val="1"/>
        <c:lblAlgn val="ctr"/>
        <c:lblOffset val="100"/>
        <c:noMultiLvlLbl val="0"/>
      </c:catAx>
      <c:valAx>
        <c:axId val="701579144"/>
        <c:scaling>
          <c:orientation val="minMax"/>
          <c:max val="50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baseline="0">
                <a:solidFill>
                  <a:schemeClr val="bg1"/>
                </a:solidFill>
                <a:latin typeface="Abadi" panose="020B0604020104020204"/>
                <a:ea typeface="Cambria" panose="02040503050406030204" pitchFamily="18" charset="0"/>
                <a:cs typeface="+mn-cs"/>
              </a:defRPr>
            </a:pPr>
            <a:endParaRPr lang="it-IT"/>
          </a:p>
        </c:txPr>
        <c:crossAx val="70158045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910624516193388"/>
          <c:y val="0.90427005288730367"/>
          <c:w val="0.61614096808119645"/>
          <c:h val="7.20548163013153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baseline="0">
              <a:solidFill>
                <a:schemeClr val="bg1"/>
              </a:solidFill>
              <a:latin typeface="Abadi" panose="020B0604020104020204"/>
              <a:ea typeface="Cambria" panose="02040503050406030204" pitchFamily="18" charset="0"/>
              <a:cs typeface="+mn-cs"/>
            </a:defRPr>
          </a:pPr>
          <a:endParaRPr lang="it-IT"/>
        </a:p>
      </c:txPr>
    </c:legend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tx1"/>
    </a:solidFill>
    <a:ln w="9525" cap="sq" cmpd="sng" algn="ctr">
      <a:solidFill>
        <a:schemeClr val="tx1">
          <a:lumMod val="15000"/>
          <a:lumOff val="85000"/>
        </a:schemeClr>
      </a:solidFill>
      <a:miter lim="800000"/>
    </a:ln>
    <a:effectLst/>
  </c:spPr>
  <c:txPr>
    <a:bodyPr/>
    <a:lstStyle/>
    <a:p>
      <a:pPr>
        <a:defRPr sz="1200">
          <a:solidFill>
            <a:schemeClr val="bg1"/>
          </a:solidFill>
          <a:latin typeface="Abadi" panose="020B0604020104020204"/>
          <a:ea typeface="Cambria" panose="02040503050406030204" pitchFamily="18" charset="0"/>
        </a:defRPr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715854934375263"/>
          <c:y val="9.4715773053672167E-2"/>
          <c:w val="0.50401428571428575"/>
          <c:h val="0.78402222222222218"/>
        </c:manualLayout>
      </c:layout>
      <c:radarChart>
        <c:radarStyle val="marker"/>
        <c:varyColors val="0"/>
        <c:ser>
          <c:idx val="0"/>
          <c:order val="0"/>
          <c:tx>
            <c:strRef>
              <c:f>'[clicoturismo per stampa 2020ok.xlsx]graf 4'!$F$2</c:f>
              <c:strCache>
                <c:ptCount val="1"/>
                <c:pt idx="0">
                  <c:v>cicloturisti</c:v>
                </c:pt>
              </c:strCache>
            </c:strRef>
          </c:tx>
          <c:spPr>
            <a:ln w="28575" cap="rnd">
              <a:solidFill>
                <a:schemeClr val="bg1"/>
              </a:solidFill>
              <a:round/>
            </a:ln>
            <a:effectLst/>
          </c:spPr>
          <c:marker>
            <c:symbol val="none"/>
          </c:marker>
          <c:cat>
            <c:strRef>
              <c:f>'[clicoturismo per stampa 2020ok.xlsx]graf 4'!$E$3:$E$9</c:f>
              <c:strCache>
                <c:ptCount val="7"/>
                <c:pt idx="0">
                  <c:v>Alloggio</c:v>
                </c:pt>
                <c:pt idx="1">
                  <c:v>Ristorazione</c:v>
                </c:pt>
                <c:pt idx="2">
                  <c:v>Prod. alimentari</c:v>
                </c:pt>
                <c:pt idx="3">
                  <c:v>Abbigl./altro manif.</c:v>
                </c:pt>
                <c:pt idx="4">
                  <c:v>Trasporti</c:v>
                </c:pt>
                <c:pt idx="5">
                  <c:v>Giornali/guide</c:v>
                </c:pt>
                <c:pt idx="6">
                  <c:v>Att. Ricr./culturali</c:v>
                </c:pt>
              </c:strCache>
            </c:strRef>
          </c:cat>
          <c:val>
            <c:numRef>
              <c:f>'[clicoturismo per stampa 2020ok.xlsx]graf 4'!$F$3:$F$9</c:f>
              <c:numCache>
                <c:formatCode>0.0</c:formatCode>
                <c:ptCount val="7"/>
                <c:pt idx="0">
                  <c:v>39.020563814890245</c:v>
                </c:pt>
                <c:pt idx="1">
                  <c:v>24.059884535567257</c:v>
                </c:pt>
                <c:pt idx="2">
                  <c:v>8.2573620758609874</c:v>
                </c:pt>
                <c:pt idx="3">
                  <c:v>15.632221759719517</c:v>
                </c:pt>
                <c:pt idx="4">
                  <c:v>1.547067974945854</c:v>
                </c:pt>
                <c:pt idx="5">
                  <c:v>0.57259934082272868</c:v>
                </c:pt>
                <c:pt idx="6">
                  <c:v>10.910300498193413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13-459A-A083-4506EDB07142}"/>
            </c:ext>
          </c:extLst>
        </c:ser>
        <c:ser>
          <c:idx val="1"/>
          <c:order val="1"/>
          <c:tx>
            <c:strRef>
              <c:f>'[clicoturismo per stampa 2020ok.xlsx]graf 4'!$G$2</c:f>
              <c:strCache>
                <c:ptCount val="1"/>
                <c:pt idx="0">
                  <c:v>turista medio</c:v>
                </c:pt>
              </c:strCache>
            </c:strRef>
          </c:tx>
          <c:spPr>
            <a:ln w="34925" cap="rnd">
              <a:solidFill>
                <a:schemeClr val="bg1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'[clicoturismo per stampa 2020ok.xlsx]graf 4'!$E$3:$E$9</c:f>
              <c:strCache>
                <c:ptCount val="7"/>
                <c:pt idx="0">
                  <c:v>Alloggio</c:v>
                </c:pt>
                <c:pt idx="1">
                  <c:v>Ristorazione</c:v>
                </c:pt>
                <c:pt idx="2">
                  <c:v>Prod. alimentari</c:v>
                </c:pt>
                <c:pt idx="3">
                  <c:v>Abbigl./altro manif.</c:v>
                </c:pt>
                <c:pt idx="4">
                  <c:v>Trasporti</c:v>
                </c:pt>
                <c:pt idx="5">
                  <c:v>Giornali/guide</c:v>
                </c:pt>
                <c:pt idx="6">
                  <c:v>Att. Ricr./culturali</c:v>
                </c:pt>
              </c:strCache>
            </c:strRef>
          </c:cat>
          <c:val>
            <c:numRef>
              <c:f>'[clicoturismo per stampa 2020ok.xlsx]graf 4'!$G$3:$G$9</c:f>
              <c:numCache>
                <c:formatCode>0.0</c:formatCode>
                <c:ptCount val="7"/>
                <c:pt idx="0">
                  <c:v>29.251105189660464</c:v>
                </c:pt>
                <c:pt idx="1">
                  <c:v>25.534569714313204</c:v>
                </c:pt>
                <c:pt idx="2">
                  <c:v>12</c:v>
                </c:pt>
                <c:pt idx="3">
                  <c:v>17.507450660674824</c:v>
                </c:pt>
                <c:pt idx="4">
                  <c:v>2.8423069711028912</c:v>
                </c:pt>
                <c:pt idx="5">
                  <c:v>0.8</c:v>
                </c:pt>
                <c:pt idx="6">
                  <c:v>12.083291543762183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13-459A-A083-4506EDB071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01580456"/>
        <c:axId val="701579144"/>
      </c:radarChart>
      <c:catAx>
        <c:axId val="7015804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baseline="0">
                <a:solidFill>
                  <a:schemeClr val="bg1"/>
                </a:solidFill>
                <a:latin typeface="Abadi" panose="020B0604020104020204"/>
                <a:ea typeface="Cambria" panose="02040503050406030204" pitchFamily="18" charset="0"/>
                <a:cs typeface="+mn-cs"/>
              </a:defRPr>
            </a:pPr>
            <a:endParaRPr lang="it-IT"/>
          </a:p>
        </c:txPr>
        <c:crossAx val="701579144"/>
        <c:crosses val="autoZero"/>
        <c:auto val="1"/>
        <c:lblAlgn val="ctr"/>
        <c:lblOffset val="100"/>
        <c:noMultiLvlLbl val="0"/>
      </c:catAx>
      <c:valAx>
        <c:axId val="701579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baseline="0">
                <a:solidFill>
                  <a:schemeClr val="bg1"/>
                </a:solidFill>
                <a:latin typeface="Abadi" panose="020B0604020104020204"/>
                <a:ea typeface="Cambria" panose="02040503050406030204" pitchFamily="18" charset="0"/>
                <a:cs typeface="+mn-cs"/>
              </a:defRPr>
            </a:pPr>
            <a:endParaRPr lang="it-IT"/>
          </a:p>
        </c:txPr>
        <c:crossAx val="701580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6413787547545964"/>
          <c:y val="0.92297070363225975"/>
          <c:w val="0.49939745476486364"/>
          <c:h val="4.52204174891437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baseline="0">
              <a:solidFill>
                <a:schemeClr val="bg1"/>
              </a:solidFill>
              <a:latin typeface="Abadi" panose="020B0604020104020204"/>
              <a:ea typeface="Cambria" panose="02040503050406030204" pitchFamily="18" charset="0"/>
              <a:cs typeface="+mn-cs"/>
            </a:defRPr>
          </a:pPr>
          <a:endParaRPr lang="it-IT"/>
        </a:p>
      </c:txPr>
    </c:legend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tx1"/>
    </a:solidFill>
    <a:ln w="9525" cap="sq" cmpd="sng" algn="ctr">
      <a:solidFill>
        <a:schemeClr val="tx1">
          <a:lumMod val="15000"/>
          <a:lumOff val="85000"/>
        </a:schemeClr>
      </a:solidFill>
      <a:miter lim="800000"/>
    </a:ln>
    <a:effectLst/>
  </c:spPr>
  <c:txPr>
    <a:bodyPr/>
    <a:lstStyle/>
    <a:p>
      <a:pPr>
        <a:defRPr sz="1200">
          <a:solidFill>
            <a:schemeClr val="bg1"/>
          </a:solidFill>
          <a:latin typeface="Abadi" panose="020B0604020104020204"/>
          <a:ea typeface="Cambria" panose="02040503050406030204" pitchFamily="18" charset="0"/>
        </a:defRPr>
      </a:pPr>
      <a:endParaRPr lang="it-I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652446380563183"/>
          <c:y val="8.114381238647872E-2"/>
          <c:w val="0.53486954684349142"/>
          <c:h val="0.7693183096780416"/>
        </c:manualLayout>
      </c:layout>
      <c:radarChart>
        <c:radarStyle val="marker"/>
        <c:varyColors val="0"/>
        <c:ser>
          <c:idx val="0"/>
          <c:order val="0"/>
          <c:tx>
            <c:strRef>
              <c:f>'[clicoturismo per stampa 2020ok.xlsx]graf 3'!$G$2</c:f>
              <c:strCache>
                <c:ptCount val="1"/>
                <c:pt idx="0">
                  <c:v>Italiani</c:v>
                </c:pt>
              </c:strCache>
            </c:strRef>
          </c:tx>
          <c:spPr>
            <a:ln w="28575" cap="rnd">
              <a:solidFill>
                <a:schemeClr val="bg1"/>
              </a:solidFill>
              <a:round/>
            </a:ln>
            <a:effectLst/>
          </c:spPr>
          <c:marker>
            <c:symbol val="none"/>
          </c:marker>
          <c:cat>
            <c:strRef>
              <c:f>'[clicoturismo per stampa 2020ok.xlsx]graf 3'!$F$3:$F$9</c:f>
              <c:strCache>
                <c:ptCount val="7"/>
                <c:pt idx="0">
                  <c:v>Alloggio</c:v>
                </c:pt>
                <c:pt idx="1">
                  <c:v>Ristorazione</c:v>
                </c:pt>
                <c:pt idx="2">
                  <c:v>Abbigl./altro manif.</c:v>
                </c:pt>
                <c:pt idx="3">
                  <c:v>Att. Ricr./culturali</c:v>
                </c:pt>
                <c:pt idx="4">
                  <c:v>Prod. alimentari</c:v>
                </c:pt>
                <c:pt idx="5">
                  <c:v>Trasporti</c:v>
                </c:pt>
                <c:pt idx="6">
                  <c:v>Giornali/guide</c:v>
                </c:pt>
              </c:strCache>
            </c:strRef>
          </c:cat>
          <c:val>
            <c:numRef>
              <c:f>'[clicoturismo per stampa 2020ok.xlsx]graf 3'!$G$3:$G$9</c:f>
              <c:numCache>
                <c:formatCode>0.0</c:formatCode>
                <c:ptCount val="7"/>
                <c:pt idx="0">
                  <c:v>38.062065001494901</c:v>
                </c:pt>
                <c:pt idx="1">
                  <c:v>23.508344786507426</c:v>
                </c:pt>
                <c:pt idx="2">
                  <c:v>14.864983880574876</c:v>
                </c:pt>
                <c:pt idx="3">
                  <c:v>12.142933295014451</c:v>
                </c:pt>
                <c:pt idx="4">
                  <c:v>8.7240739152704609</c:v>
                </c:pt>
                <c:pt idx="5">
                  <c:v>2.0350339655176408</c:v>
                </c:pt>
                <c:pt idx="6">
                  <c:v>0.66256515562024443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02-43E9-ABC9-5F94115B8E9F}"/>
            </c:ext>
          </c:extLst>
        </c:ser>
        <c:ser>
          <c:idx val="1"/>
          <c:order val="1"/>
          <c:tx>
            <c:strRef>
              <c:f>'[clicoturismo per stampa 2020ok.xlsx]graf 3'!$H$2</c:f>
              <c:strCache>
                <c:ptCount val="1"/>
                <c:pt idx="0">
                  <c:v>Stranieri</c:v>
                </c:pt>
              </c:strCache>
            </c:strRef>
          </c:tx>
          <c:spPr>
            <a:ln w="38100" cap="rnd">
              <a:solidFill>
                <a:schemeClr val="bg1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'[clicoturismo per stampa 2020ok.xlsx]graf 3'!$F$3:$F$9</c:f>
              <c:strCache>
                <c:ptCount val="7"/>
                <c:pt idx="0">
                  <c:v>Alloggio</c:v>
                </c:pt>
                <c:pt idx="1">
                  <c:v>Ristorazione</c:v>
                </c:pt>
                <c:pt idx="2">
                  <c:v>Abbigl./altro manif.</c:v>
                </c:pt>
                <c:pt idx="3">
                  <c:v>Att. Ricr./culturali</c:v>
                </c:pt>
                <c:pt idx="4">
                  <c:v>Prod. alimentari</c:v>
                </c:pt>
                <c:pt idx="5">
                  <c:v>Trasporti</c:v>
                </c:pt>
                <c:pt idx="6">
                  <c:v>Giornali/guide</c:v>
                </c:pt>
              </c:strCache>
            </c:strRef>
          </c:cat>
          <c:val>
            <c:numRef>
              <c:f>'[clicoturismo per stampa 2020ok.xlsx]graf 3'!$H$3:$H$9</c:f>
              <c:numCache>
                <c:formatCode>0.0</c:formatCode>
                <c:ptCount val="7"/>
                <c:pt idx="0">
                  <c:v>39.584696710468656</c:v>
                </c:pt>
                <c:pt idx="1">
                  <c:v>24.384498099314445</c:v>
                </c:pt>
                <c:pt idx="2">
                  <c:v>7.982674723422714</c:v>
                </c:pt>
                <c:pt idx="3">
                  <c:v>16.083786352508199</c:v>
                </c:pt>
                <c:pt idx="4">
                  <c:v>1.2598713051556032</c:v>
                </c:pt>
                <c:pt idx="5">
                  <c:v>0.51964917031076985</c:v>
                </c:pt>
                <c:pt idx="6">
                  <c:v>10.184823638819614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02-43E9-ABC9-5F94115B8E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01580456"/>
        <c:axId val="701579144"/>
      </c:radarChart>
      <c:catAx>
        <c:axId val="7015804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baseline="0">
                <a:solidFill>
                  <a:sysClr val="windowText" lastClr="000000"/>
                </a:solidFill>
                <a:latin typeface="Abadi" panose="020B0604020104020204"/>
                <a:ea typeface="Cambria" panose="02040503050406030204" pitchFamily="18" charset="0"/>
                <a:cs typeface="+mn-cs"/>
              </a:defRPr>
            </a:pPr>
            <a:endParaRPr lang="it-IT"/>
          </a:p>
        </c:txPr>
        <c:crossAx val="701579144"/>
        <c:crosses val="autoZero"/>
        <c:auto val="1"/>
        <c:lblAlgn val="ctr"/>
        <c:lblOffset val="100"/>
        <c:noMultiLvlLbl val="0"/>
      </c:catAx>
      <c:valAx>
        <c:axId val="701579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baseline="0">
                <a:solidFill>
                  <a:sysClr val="windowText" lastClr="000000"/>
                </a:solidFill>
                <a:latin typeface="Abadi" panose="020B0604020104020204"/>
                <a:ea typeface="Cambria" panose="02040503050406030204" pitchFamily="18" charset="0"/>
                <a:cs typeface="+mn-cs"/>
              </a:defRPr>
            </a:pPr>
            <a:endParaRPr lang="it-IT"/>
          </a:p>
        </c:txPr>
        <c:crossAx val="701580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1439535571188315"/>
          <c:y val="0.91693550306211724"/>
          <c:w val="0.51291350582633255"/>
          <c:h val="6.00491338582677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baseline="0">
              <a:solidFill>
                <a:sysClr val="windowText" lastClr="000000"/>
              </a:solidFill>
              <a:latin typeface="Abadi" panose="020B0604020104020204"/>
              <a:ea typeface="Cambria" panose="02040503050406030204" pitchFamily="18" charset="0"/>
              <a:cs typeface="+mn-cs"/>
            </a:defRPr>
          </a:pPr>
          <a:endParaRPr lang="it-IT"/>
        </a:p>
      </c:txPr>
    </c:legend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tx1"/>
    </a:solidFill>
    <a:ln w="9525" cap="sq" cmpd="sng" algn="ctr">
      <a:solidFill>
        <a:schemeClr val="tx1">
          <a:lumMod val="15000"/>
          <a:lumOff val="85000"/>
        </a:schemeClr>
      </a:solidFill>
      <a:miter lim="800000"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badi" panose="020B0604020104020204"/>
          <a:ea typeface="Cambria" panose="02040503050406030204" pitchFamily="18" charset="0"/>
        </a:defRPr>
      </a:pPr>
      <a:endParaRPr lang="it-I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0" i="0" u="none" strike="noStrike" kern="1200" spc="0" baseline="0">
                <a:solidFill>
                  <a:schemeClr val="bg1"/>
                </a:solidFill>
                <a:latin typeface="Abadi" panose="020B0604020104020204"/>
                <a:ea typeface="+mn-ea"/>
                <a:cs typeface="+mn-cs"/>
              </a:defRPr>
            </a:pPr>
            <a:r>
              <a:rPr lang="it-IT"/>
              <a:t>Rapporto tra spesa cicloturistica "potenziale" ed attuale</a:t>
            </a:r>
          </a:p>
        </c:rich>
      </c:tx>
      <c:layout>
        <c:manualLayout>
          <c:xMode val="edge"/>
          <c:yMode val="edge"/>
          <c:x val="0.15598224418746251"/>
          <c:y val="1.26005126523533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0" i="0" u="none" strike="noStrike" kern="1200" spc="0" baseline="0">
              <a:solidFill>
                <a:schemeClr val="bg1"/>
              </a:solidFill>
              <a:latin typeface="Abadi" panose="020B0604020104020204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Pt>
            <c:idx val="1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86C-48EA-9C9E-5B4AB288CAC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Abadi" panose="020B0604020104020204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'previsioni regioni'!$J$3:$J$23</c:f>
              <c:strCache>
                <c:ptCount val="21"/>
                <c:pt idx="0">
                  <c:v>V. d'Aosta*</c:v>
                </c:pt>
                <c:pt idx="1">
                  <c:v>Trentino AA</c:v>
                </c:pt>
                <c:pt idx="2">
                  <c:v>Sardegna</c:v>
                </c:pt>
                <c:pt idx="3">
                  <c:v>Calabria</c:v>
                </c:pt>
                <c:pt idx="4">
                  <c:v>Liguria</c:v>
                </c:pt>
                <c:pt idx="5">
                  <c:v>Sicilia</c:v>
                </c:pt>
                <c:pt idx="6">
                  <c:v>Basilicata</c:v>
                </c:pt>
                <c:pt idx="7">
                  <c:v>Lazio</c:v>
                </c:pt>
                <c:pt idx="8">
                  <c:v>Toscana</c:v>
                </c:pt>
                <c:pt idx="9">
                  <c:v>Puglia</c:v>
                </c:pt>
                <c:pt idx="10">
                  <c:v>ITALIA</c:v>
                </c:pt>
                <c:pt idx="11">
                  <c:v>Marche</c:v>
                </c:pt>
                <c:pt idx="12">
                  <c:v>E. Romagna</c:v>
                </c:pt>
                <c:pt idx="13">
                  <c:v>Friuli</c:v>
                </c:pt>
                <c:pt idx="14">
                  <c:v>Lombardia</c:v>
                </c:pt>
                <c:pt idx="15">
                  <c:v>Molise</c:v>
                </c:pt>
                <c:pt idx="16">
                  <c:v>Veneto</c:v>
                </c:pt>
                <c:pt idx="17">
                  <c:v>Umbria</c:v>
                </c:pt>
                <c:pt idx="18">
                  <c:v>Piemonte</c:v>
                </c:pt>
                <c:pt idx="19">
                  <c:v>Campania</c:v>
                </c:pt>
                <c:pt idx="20">
                  <c:v>Abruzzo</c:v>
                </c:pt>
              </c:strCache>
            </c:strRef>
          </c:cat>
          <c:val>
            <c:numRef>
              <c:f>'previsioni regioni'!$K$3:$K$23</c:f>
              <c:numCache>
                <c:formatCode>0.0</c:formatCode>
                <c:ptCount val="21"/>
                <c:pt idx="0">
                  <c:v>0.39308106999058501</c:v>
                </c:pt>
                <c:pt idx="1">
                  <c:v>1.0000001868355244</c:v>
                </c:pt>
                <c:pt idx="2">
                  <c:v>1.158393668951033</c:v>
                </c:pt>
                <c:pt idx="3">
                  <c:v>1.3935519686967988</c:v>
                </c:pt>
                <c:pt idx="4">
                  <c:v>1.960322956929375</c:v>
                </c:pt>
                <c:pt idx="5">
                  <c:v>2.2360833727689005</c:v>
                </c:pt>
                <c:pt idx="6">
                  <c:v>2.5242056141938516</c:v>
                </c:pt>
                <c:pt idx="7">
                  <c:v>4.2683094842593547</c:v>
                </c:pt>
                <c:pt idx="8">
                  <c:v>4.4885096413854129</c:v>
                </c:pt>
                <c:pt idx="9">
                  <c:v>4.8074231841563311</c:v>
                </c:pt>
                <c:pt idx="10">
                  <c:v>5.2606011580749925</c:v>
                </c:pt>
                <c:pt idx="11">
                  <c:v>6.3930812306935545</c:v>
                </c:pt>
                <c:pt idx="12">
                  <c:v>8.3155920304683608</c:v>
                </c:pt>
                <c:pt idx="13">
                  <c:v>8.5689038633211769</c:v>
                </c:pt>
                <c:pt idx="14">
                  <c:v>9.1805806806784389</c:v>
                </c:pt>
                <c:pt idx="15">
                  <c:v>9.3774251214044675</c:v>
                </c:pt>
                <c:pt idx="16">
                  <c:v>9.6352578722246882</c:v>
                </c:pt>
                <c:pt idx="17">
                  <c:v>10.670146321645751</c:v>
                </c:pt>
                <c:pt idx="18">
                  <c:v>11.396265786724236</c:v>
                </c:pt>
                <c:pt idx="19">
                  <c:v>12.475903402844452</c:v>
                </c:pt>
                <c:pt idx="20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86C-48EA-9C9E-5B4AB288CA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-2"/>
        <c:axId val="340973424"/>
        <c:axId val="340963856"/>
      </c:barChart>
      <c:catAx>
        <c:axId val="340973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Abadi" panose="020B0604020104020204"/>
                <a:ea typeface="+mn-ea"/>
                <a:cs typeface="+mn-cs"/>
              </a:defRPr>
            </a:pPr>
            <a:endParaRPr lang="it-IT"/>
          </a:p>
        </c:txPr>
        <c:crossAx val="340963856"/>
        <c:crosses val="autoZero"/>
        <c:auto val="1"/>
        <c:lblAlgn val="ctr"/>
        <c:lblOffset val="100"/>
        <c:noMultiLvlLbl val="0"/>
      </c:catAx>
      <c:valAx>
        <c:axId val="340963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Abadi" panose="020B0604020104020204"/>
                <a:ea typeface="+mn-ea"/>
                <a:cs typeface="+mn-cs"/>
              </a:defRPr>
            </a:pPr>
            <a:endParaRPr lang="it-IT"/>
          </a:p>
        </c:txPr>
        <c:crossAx val="340973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bg1"/>
          </a:solidFill>
          <a:latin typeface="Abadi" panose="020B0604020104020204"/>
        </a:defRPr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2"/>
    <cs:fontRef idx="minor">
      <a:schemeClr val="tx2"/>
    </cs:fontRef>
    <cs:spPr>
      <a:ln w="9525">
        <a:solidFill>
          <a:schemeClr val="phClr"/>
        </a:solidFill>
        <a:round/>
      </a:ln>
    </cs:spPr>
  </cs:dataPointMarker>
  <cs:dataPointMarkerLayout symbol="circle" size="5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spPr>
      <a:ln>
        <a:solidFill>
          <a:schemeClr val="tx2">
            <a:lumMod val="40000"/>
            <a:lumOff val="60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8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8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8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8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0.06162</cdr:x>
      <cdr:y>0.09044</cdr:y>
    </cdr:from>
    <cdr:to>
      <cdr:x>0.47856</cdr:x>
      <cdr:y>0.64964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383215" y="503274"/>
          <a:ext cx="2592703" cy="311192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40000"/>
            <a:lumOff val="60000"/>
            <a:alpha val="34000"/>
          </a:schemeClr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it-IT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F2E5A1A5-C0BC-4DD3-9C3A-71A12414E2D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3F06371-9A68-469F-ACB6-E02AD9C0A73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71570F-720F-4977-8B4E-525399121259}" type="datetimeFigureOut">
              <a:rPr lang="it-IT" smtClean="0"/>
              <a:t>05/05/2020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7FC45EC-BDC4-4383-864F-05F6CF472B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BD3465E-353C-464F-BC34-3C7E9CE8E3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463C37-C1E7-4FDC-B18A-D535445D9F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1710403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9T12:21:35.6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24339 3795 16383 0 0,'-25'25'0'0'0,"-50"25"0"0"0,50 0 0 0 0,-99 199 0 0 0,124-299 0 0 0,49-74 0 0 0,-24 74 0 0 0,-25-25 0 0 0,25 0 0 0 0,50-24 0 0 0,-50 48 0 0 0,49 1 0 0 0,-49-24 0 0 0,0 49 0 0 0,-25 174 0 0 0,-74-23 0 0 0,24-27 0 0 0,25-24 0 0 0,-25 0 0 0 0,25-1 0 0 0,25-49 0 0 0,-25-25 0 0 0,25-50 0 0 0,25 1 0 0 0,0-1 0 0 0,-25 0 0 0 0,25-25 0 0 0,0 50 0 0 0,-25 0 0 0 0,0 100 0 0 0,0 0 0 0 0,-25 0 0 0 0,0-1 0 0 0,0-24 0 0 0,0-50 0 0 0,75-75 0 0 0,25-24 0 0 0,-1 24 0 0 0,-24 0 0 0 0,0 26 0 0 0,-25 24 0 0 0,-25 50 0 0 0,-50 49 0 0 0,25 26 0 0 0,-25-50 0 0 0,26 24 0 0 0,-1-24 0 0 0,0-25 0 0 0,25-50 0 0 0,50-74 0 0 0,-26 24 0 0 0,51-25 0 0 0,0 26 0 0 0,-50 24 0 0 0,0-26 0 0 0,0 51 0 0 0,-50 76 0 0 0,-75 98 0 0 0,0 26 0 0 0,1-26 0 0 0,-1 0 0 0 0,1 1 0 0 0,24-51 0 0 0,25-49 0 0 0,25-25 0 0 0,25-100 0 0 0,50-49 0 0 0,0-25 0 0 0,25-1 0 0 0,-1-24 0 0 0,-49 124 0 0 0,0-25 0 0 0,-25 50 0 0 0,0 1 0 0 0,0 148 0 0 0,-50 25 0 0 0,25-99 0 0 0,0 0 0 0 0,1 0 0 0 0,24-25 0 0 0,149-200 0 0 0,-74 101 0 0 0,49-26 0 0 0,1 1 0 0 0,-26-1 0 0 0,-24 24 0 0 0,0 2 0 0 0,-50 49 0 0 0,-1 0 0 0 0,-48 124 0 0 0,-51 126 0 0 0,-50 0 0 0 0,26-76 0 0 0,-51 125 0 0 0,101-199 0 0 0,24-26 0 0 0,74-98 0 0 0,-49-26 0 0 0,75 0 0 0 0,0-49 0 0 0,0-1 0 0 0,-51 75 0 0 0,26 1 0 0 0,-25-1 0 0 0,0 0 0 0 0,-25 25 0 0 0,-25 75 0 0 0,0 49 0 0 0,-74-24 0 0 0,-1 75 0 0 0,0-26 0 0 0,1 1 0 0 0,49-51 0 0 0,0-24 0 0 0,50-150 0 0 0,75 26 0 0 0,0-76 0 0 0,-1 26 0 0 0,-24 49 0 0 0,25-24 0 0 0,-25 24 0 0 0,-25 0 0 0 0,-1 25 0 0 0,1 1 0 0 0,-25 98 0 0 0,-74 51 0 0 0,24-25 0 0 0,-25-1 0 0 0,-24 26 0 0 0,49-50 0 0 0,25 24 0 0 0,0-74 0 0 0,0 25 0 0 0,50-74 0 0 0,-25-26 0 0 0,25 25 0 0 0,50-25 0 0 0,-26-24 0 0 0,1 49 0 0 0,25 0 0 0 0,-50 0 0 0 0,25-24 0 0 0,-50 49 0 0 0,24 0 0 0 0,-48 75 0 0 0,-51 49 0 0 0,25-24 0 0 0,-25 25 0 0 0,26-26 0 0 0,-1-24 0 0 0,25 0 0 0 0,25-25 0 0 0,-25 0 0 0 0,50-50 0 0 0,50-75 0 0 0,-26 50 0 0 0,51-49 0 0 0,24 24 0 0 0,-49 0 0 0 0,25 1 0 0 0,-50 24 0 0 0,-26 25 0 0 0,1 25 0 0 0,-25-26 0 0 0,0 52 0 0 0,-25 49 0 0 0,1-1 0 0 0,-26 26 0 0 0,0-25 0 0 0,0 49 0 0 0,0-74 0 0 0,25 25 0 0 0,25-50 0 0 0,-24 24 0 0 0,24-123 0 0 0,24-1 0 0 0,26-25 0 0 0,25 26 0 0 0,-25-26 0 0 0,24 50 0 0 0,-24 0 0 0 0,0 1 0 0 0,-25-1 0 0 0,0 50 0 0 0,-25-25 0 0 0,-25 75 0 0 0,-25 24 0 0 0,-25 1 0 0 0,1 0 0 0 0,-1 24 0 0 0,50-24 0 0 0,-25-25 0 0 0,50-25 0 0 0,-25 0 0 0 0,75-100 0 0 0,25 0 0 0 0,-25 1 0 0 0,0-1 0 0 0,24 25 0 0 0,-49 0 0 0 0,25 25 0 0 0,-50 1 0 0 0,25 24 0 0 0,-25 24 0 0 0,-25 26 0 0 0,25 25 0 0 0,-50 25 0 0 0,0-51 0 0 0,25 1 0 0 0,1 0 0 0 0,24-25 0 0 0,-25-25 0 0 0,25-50 0 0 0,25 0 0 0 0,-1 0 0 0 0,1-24 0 0 0,-25 49 0 0 0,25-25 0 0 0,0 25 0 0 0,-25 0 0 0 0,0 0 0 0 0,0 50 0 0 0,-25 25 0 0 0,0 0 0 0 0,-24 25 0 0 0,24-26 0 0 0,0 1 0 0 0,0-25 0 0 0,25 0 0 0 0,25-75 0 0 0,74 0 0 0 0,-24-24 0 0 0,-25 49 0 0 0,0 25 0 0 0,-50-25 0 0 0,0 50 0 0 0,-50 49 0 0 0,0 26 0 0 0,-25-50 0 0 0,1 49 0 0 0,-26-24 0 0 0,0 25 0 0 0,26-1 0 0 0,-26-49 0 0 0,75 0 0 0 0,0-50 0 0 0,50-50 0 0 0,0-25 0 0 0,25-24 0 0 0,0 49 0 0 0,0 0 0 0 0,-26 0 0 0 0,-24 75 0 0 0,0 25 0 0 0,-49 25 0 0 0,24 0 0 0 0,0-26 0 0 0,-25 51 0 0 0,25-50 0 0 0,0-25 0 0 0,25 1 0 0 0,0-52 0 0 0,75-99 0 0 0,-25 50 0 0 0,24-24 0 0 0,-24 24 0 0 0,-25 25 0 0 0,0-24 0 0 0,-25 49 0 0 0,0 50 0 0 0,0 24 0 0 0,-25 1 0 0 0,-25 25 0 0 0,25 0 0 0 0,-24 24 0 0 0,24-24 0 0 0,0-25 0 0 0,0 1 0 0 0,50-77 0 0 0,25-24 0 0 0,24-25 0 0 0,-49 25 0 0 0,25 25 0 0 0,25-49 0 0 0,-25 74 0 0 0,-50-25 0 0 0,24 25 0 0 0,-24 25 0 0 0,-24 49 0 0 0,-26-24 0 0 0,0 0 0 0 0,0 0 0 0 0,0 26 0 0 0,1-51 0 0 0,24-1 0 0 0,0-24 0 0 0,25-24 0 0 0,0-27 0 0 0,0 1 0 0 0,0-25 0 0 0,0 25 0 0 0,0 1 0 0 0,0 24 0 0 0,0 0 0 0 0,-25 50 0 0 0,-50 24 0 0 0,25 1 0 0 0,1 0 0 0 0,-1 0 0 0 0,25-50 0 0 0,0 25 0 0 0,25-75 0 0 0,25 0 0 0 0,0 0 0 0 0,-25 1 0 0 0,25-1 0 0 0,0-25 0 0 0,-25 25 0 0 0,0 25 0 0 0,0 0 0 0 0,-25 25 0 0 0,-25 50 0 0 0,-25-25 0 0 0,-24 50 0 0 0,49-50 0 0 0,-25 25 0 0 0,0-26 0 0 0,50 1 0 0 0,25-50 0 0 0,0-24 0 0 0,0-1 0 0 0,0-25 0 0 0,25 25 0 0 0,25 1 0 0 0,-25-1 0 0 0,25 0 0 0 0,-25 25 0 0 0,-25 50 0 0 0,-25 50 0 0 0,25-1 0 0 0,-25 26 0 0 0,0-50 0 0 0,25 0 0 0 0,0-1 0 0 0,0-24 0 0 0,0 0 0 0 0,50-25 0 0 0,0-25 0 0 0,49-49 0 0 0,-24-1 0 0 0,74-25 0 0 0,-24 1 0 0 0,-1 24 0 0 0,-49-25 0 0 0,0 51 0 0 0,-50 24 0 0 0,0 0 0 0 0,-25 0 0 0 0,0 75 0 0 0,-25 24 0 0 0,0-24 0 0 0,-50 50 0 0 0,50-26 0 0 0,-50 26 0 0 0,26 0 0 0 0,24-26 0 0 0,0 1 0 0 0,0-25 0 0 0,25-75 0 0 0,50-25 0 0 0,24-25 0 0 0,1-24 0 0 0,25 24 0 0 0,-50-24 0 0 0,49 49 0 0 0,-24-25 0 0 0,25 0 0 0 0,-51 26 0 0 0,-49 24 0 0 0,25 25 0 0 0,-25 49 0 0 0,-50 1 0 0 0,26 50 0 0 0,-51-25 0 0 0,50-1 0 0 0,-25-24 0 0 0,25 50 0 0 0,0-51 0 0 0,25-24 0 0 0,0-50 0 0 0,25-49 0 0 0,0-1 0 0 0,0 0 0 0 0,0-24 0 0 0,25 24 0 0 0,-25 25 0 0 0,24-24 0 0 0,-24 24 0 0 0,-25 0 0 0 0,25 25 0 0 0,0 25 0 0 0,-100 75 0 0 0,1 49 0 0 0,-76 75 0 0 0,26-24 0 0 0,99-101 0 0 0,25-49 0 0 0,0-50 0 0 0,99-149 0 0 0,51 0 0 0 0,49-50 0 0 0,-49 74 0 0 0,-77 101 0 0 0,-23-1 0 0 0,-75 100 0 0 0,-49 74 0 0 0,0 1 0 0 0,-26 74 0 0 0,50-149 0 0 0,50-1 0 0 0,0-98 0 0 0,50-26 0 0 0,0-75 0 0 0,-25 76 0 0 0,50-26 0 0 0,-26 25 0 0 0,0 26 0 0 0,-24-26 0 0 0,-25 49 0 0 0,0 1 0 0 0,0 50 0 0 0,-50 26 0 0 0,-23 48 0 0 0,23-24 0 0 0,-25-25 0 0 0,25 50 0 0 0,-24-51 0 0 0,74-24 0 0 0,0-50 0 0 0,49-49 0 0 0,-24-1 0 0 0,25 25 0 0 0,0 0 0 0 0,0 1 0 0 0,-25 24 0 0 0,-25 0 0 0 0,0 50 0 0 0,-25 24 0 0 0,0 1 0 0 0,0 25 0 0 0,0-50 0 0 0,-25 0 0 0 0,25 25 0 0 0,25-75 0 0 0,0-25 0 0 0,25 25 0 0 0,-25 0 0 0 0,25-25 0 0 0,-25 25 0 0 0,0 0 0 0 0,0 1 0 0 0,-25 48 0 0 0,-50 26 0 0 0,26 25 0 0 0,-1-50 0 0 0,-25 25 0 0 0,50-1 0 0 0,0-49 0 0 0,25 25 0 0 0,25-25 0 0 0,-25-25 0 0 0,50 1 0 0 0,-25 24 0 0 0,-25 49 0 0 0,-50 26 0 0 0,0 25 0 0 0,25-26 0 0 0,-24 1 0 0 0,-1 25 0 0 0,25-51 0 0 0,0 1 0 0 0,25-25 0 0 0,0 0 0 0 0,-25-25 0 0 0,50-25 0 0 0,25-50 0 0 0,49-49 0 0 0,1 24 0 0 0,-25 51 0 0 0,-1-26 0 0 0,1 25 0 0 0,-50 25 0 0 0,0 0 0 0 0,0 25 0 0 0,-25 25 0 0 0,-25 50 0 0 0,0 24 0 0 0,25-49 0 0 0,-25 0 0 0 0,0 0 0 0 0,0-25 0 0 0,25 0 0 0 0,0 0 0 0 0,0-50 0 0 0,25-25 0 0 0,25-50 0 0 0,50 26 0 0 0,-2-26 0 0 0,-23 0 0 0 0,0 51 0 0 0,-50-1 0 0 0,-1 25 0 0 0,-24 0 0 0 0,0 75 0 0 0,-74 24 0 0 0,24 51 0 0 0,-74-1 0 0 0,-50 26 0 0 0,0-1 0 0 0,24 1 0 0 0,1-25 0 0 0,49-25 0 0 0,1 24 0 0 0,49-24 0 0 0,50-75 0 0 0,0 0 0 0 0,50-100 0 0 0,0-25 0 0 0,24 1 0 0 0,1-1 0 0 0,25-50 0 0 0,-1 0 0 0 0,1 51 0 0 0,-1 24 0 0 0,1-25 0 0 0,-50 51 0 0 0,-25-1 0 0 0,0 25 0 0 0,0 0 0 0 0,-50 75 0 0 0,-25 25 0 0 0,-25-1 0 0 0,25 1 0 0 0,-49 49 0 0 0,-1-24 0 0 0,50-25 0 0 0,-24 25 0 0 0,49-50 0 0 0,0-25 0 0 0,25 0 0 0 0,0-100 0 0 0,99-25 0 0 0,-24-25 0 0 0,25-24 0 0 0,-26 49 0 0 0,-24 50 0 0 0,0-24 0 0 0,-50 24 0 0 0,25 50 0 0 0,-25-25 0 0 0,0 50 0 0 0,-50 25 0 0 0,0 24 0 0 0,-24-24 0 0 0,24 50 0 0 0,-25-26 0 0 0,25 1 0 0 0,-24-25 0 0 0,74 0 0 0 0,-25 1 0 0 0,50-77 0 0 0,74-49 0 0 0,1-25 0 0 0,-1 1 0 0 0,1 24 0 0 0,-25-25 0 0 0,-1 1 0 0 0,-25 49 0 0 0,1 0 0 0 0,-50 0 0 0 0,25 50 0 0 0,-25-24 0 0 0,25 24 0 0 0,-25 24 0 0 0,-25 51 0 0 0,-25 25 0 0 0,1-26 0 0 0,-25 26 0 0 0,49-50 0 0 0,-25 0 0 0 0,50-25 0 0 0,-25-1 0 0 0,25-48 0 0 0,50-26 0 0 0,0 0 0 0 0,24-50 0 0 0,-25 51 0 0 0,-24-1 0 0 0,0-25 0 0 0,-25 50 0 0 0,0 0 0 0 0,0 0 0 0 0,-25 75 0 0 0,-49 0 0 0 0,25 0 0 0 0,-26 24 0 0 0,25-24 0 0 0,0-25 0 0 0,25-25 0 0 0,25-25 0 0 0,0-25 0 0 0,25 26 0 0 0,0-26 0 0 0,-25-25 0 0 0,25 50 0 0 0,0 0 0 0 0,-25-25 0 0 0,25 26 0 0 0,-25-1 0 0 0,0 0 0 0 0,0 99 0 0 0,-50 1 0 0 0,-25 0 0 0 0,26 24 0 0 0,-26-49 0 0 0,50 0 0 0 0,-25 25 0 0 0,50-50 0 0 0,0-50 0 0 0,75-50 0 0 0,-25-25 0 0 0,24 26 0 0 0,-24-26 0 0 0,25 50 0 0 0,-25 1 0 0 0,-1-26 0 0 0,-24 50 0 0 0,-25 50 0 0 0,0 25 0 0 0,-25 24 0 0 0,1 1 0 0 0,-1-25 0 0 0,-25 0 0 0 0,50-1 0 0 0,-25 1 0 0 0,0-50 0 0 0,25 25 0 0 0,0-75 0 0 0,50-24 0 0 0,0-26 0 0 0,24 0 0 0 0,0 1 0 0 0,-24 24 0 0 0,-25 25 0 0 0,0 1 0 0 0,0 24 0 0 0,-25 74 0 0 0,-75 51 0 0 0,0-25 0 0 0,26 49 0 0 0,-25 1 0 0 0,-1-51 0 0 0,50-24 0 0 0,0 50 0 0 0,0-75 0 0 0,25-50 0 0 0,25-25 0 0 0,25-25 0 0 0,-25 26 0 0 0,50-26 0 0 0,-2 0 0 0 0,2 25 0 0 0,-50 1 0 0 0,0 24 0 0 0,0 0 0 0 0,0 25 0 0 0,-25 25 0 0 0,-50 74 0 0 0,25-24 0 0 0,-50 49 0 0 0,1-49 0 0 0,-25 50 0 0 0,49-1 0 0 0,-25-49 0 0 0,26-25 0 0 0,24 1 0 0 0,0-51 0 0 0,25 24 0 0 0,0-73 0 0 0,25-2 0 0 0,0 1 0 0 0,-1-25 0 0 0,26 25 0 0 0,-50-24 0 0 0,50 49 0 0 0,-25 0 0 0 0,0 0 0 0 0,-25 50 0 0 0,-50 50 0 0 0,25-26 0 0 0,0 26 0 0 0,25-50 0 0 0,25-50 0 0 0,-25-25 0 0 0,25-24 0 0 0,25 24 0 0 0,25 0 0 0 0,-26-25 0 0 0,0 50 0 0 0,1-24 0 0 0,-25 24 0 0 0,0 0 0 0 0,-50 50 0 0 0,0 49 0 0 0,0-24 0 0 0,-25 0 0 0 0,26 0 0 0 0,-1 25 0 0 0,-24-26 0 0 0,24-24 0 0 0,25 0 0 0 0,0-75 0 0 0,25 1 0 0 0,24-1 0 0 0,-24-25 0 0 0,24 25 0 0 0,1 0 0 0 0,-25 1 0 0 0,-25 24 0 0 0,0 50 0 0 0,-25 24 0 0 0,-25 26 0 0 0,1-25 0 0 0,0 0 0 0 0,-1 24 0 0 0,0 1 0 0 0,0-25 0 0 0,0 0 0 0 0,25 1 0 0 0,1-51 0 0 0,98-76 0 0 0,26-49 0 0 0,48 26 0 0 0,-23-1 0 0 0,-51 25 0 0 0,26 1 0 0 0,-50-1 0 0 0,25 0 0 0 0,-51 50 0 0 0,-24 1 0 0 0,0 48 0 0 0,-24 51 0 0 0,24 0 0 0 0,-50-25 0 0 0,25-1 0 0 0,0 1 0 0 0,-25 25 0 0 0,0 0 0 0 0,1-26 0 0 0,-1 1 0 0 0,25 25 0 0 0,-25-50 0 0 0,25 0 0 0 0,25 0 0 0 0,0-50 0 0 0,25-25 0 0 0,50-50 0 0 0,-25 51 0 0 0,-1-26 0 0 0,1-25 0 0 0,0 50 0 0 0,-25 1 0 0 0,25-1 0 0 0,-50 25 0 0 0,0 0 0 0 0,0 50 0 0 0,-50 75 0 0 0,25-26 0 0 0,-50-24 0 0 0,25 25 0 0 0,1-25 0 0 0,-26-1 0 0 0,25 1 0 0 0,50-25 0 0 0,-25 0 0 0 0,25-50 0 0 0,25-50 0 0 0,25 26 0 0 0,-25-26 0 0 0,0 0 0 0 0,25 0 0 0 0,-26 1 0 0 0,26 24 0 0 0,-50 0 0 0 0,25 25 0 0 0,-25 50 0 0 0,0 25 0 0 0,-25 0 0 0 0,0 24 0 0 0,-24 1 0 0 0,-1 25 0 0 0,-25-26 0 0 0,1 26 0 0 0,0-50 0 0 0,24 0 0 0 0,25-24 0 0 0,50-102 0 0 0,50-74 0 0 0,-2 51 0 0 0,2-51 0 0 0,0 1 0 0 0,-1 0 0 0 0,-24 74 0 0 0,25 0 0 0 0,-50 25 0 0 0,0 26 0 0 0,-50 48 0 0 0,25 76 0 0 0,-25-25 0 0 0,-25-1 0 0 0,0 1 0 0 0,0 25 0 0 0,1-50 0 0 0,24-1 0 0 0,-25 26 0 0 0,50 0 0 0 0,-25-50 0 0 0,25 0 0 0 0,0-75 0 0 0,75-50 0 0 0,-25 50 0 0 0,-1 1 0 0 0,26-26 0 0 0,-25 25 0 0 0,0 0 0 0 0,-25 50 0 0 0,-1-25 0 0 0,-48 50 0 0 0,-1 50 0 0 0,-50 25 0 0 0,0-26 0 0 0,25 26 0 0 0,-24-25 0 0 0,49-1 0 0 0,0-24 0 0 0,0-50 0 0 0,25 25 0 0 0,0 0 0 0 0,25-50 0 0 0,25-25 0 0 0,24-49 0 0 0,-24 24 0 0 0,25 0 0 0 0,-25-24 0 0 0,24 24 0 0 0,1-25 0 0 0,-50 75 0 0 0,0-49 0 0 0,-25 99 0 0 0,-25 74 0 0 0,-50-24 0 0 0,1 24 0 0 0,24-24 0 0 0,-25 25 0 0 0,0-26 0 0 0,26-24 0 0 0,24 25 0 0 0,-25-25 0 0 0,50-25 0 0 0,50-125 0 0 0,24 25 0 0 0,26-24 0 0 0,0-26 0 0 0,-51 51 0 0 0,26-26 0 0 0,0 25 0 0 0,-50 25 0 0 0,0 26 0 0 0,-25 73 0 0 0,-25 26 0 0 0,0 0 0 0 0,-25 49 0 0 0,-25-49 0 0 0,1 25 0 0 0,24-26 0 0 0,-50 26 0 0 0,50-50 0 0 0,26 1 0 0 0,-1-2 0 0 0,99-123 0 0 0,26-27 0 0 0,-50 26 0 0 0,24-24 0 0 0,-24 24 0 0 0,0 0 0 0 0,0 1 0 0 0,-50 49 0 0 0,0 0 0 0 0,-25 75 0 0 0,-25 49 0 0 0,0-24 0 0 0,25 0 0 0 0,-24 24 0 0 0,-1-49 0 0 0,0 0 0 0 0,25 1 0 0 0,0-2 0 0 0,25-24 0 0 0,25-50 0 0 0,0-24 0 0 0,50-52 0 0 0,-50 51 0 0 0,49 0 0 0 0,-49 1 0 0 0,0-1 0 0 0,-25 25 0 0 0,0 50 0 0 0,-25 49 0 0 0,0 1 0 0 0,-49 25 0 0 0,24-24 0 0 0,-25-2 0 0 0,25-24 0 0 0,1 0 0 0 0,49 0 0 0 0,0-25 0 0 0,24-100 0 0 0,51 0 0 0 0,-50 25 0 0 0,25-50 0 0 0,0 25 0 0 0,24-25 0 0 0,-24 26 0 0 0,0 24 0 0 0,-25-25 0 0 0,-25 25 0 0 0,25 25 0 0 0,-25 1 0 0 0,0 48 0 0 0,-50 26 0 0 0,0 0 0 0 0,-25 50 0 0 0,26-51 0 0 0,-1 1 0 0 0,0-25 0 0 0,50 0 0 0 0,-25-25 0 0 0,25 25 0 0 0,0-75 0 0 0,0 0 0 0 0,75-24 0 0 0,0-26 0 0 0,-1-24 0 0 0,26 49 0 0 0,-1-50 0 0 0,-24 26 0 0 0,25 24 0 0 0,-1-25 0 0 0,-74 51 0 0 0,25 24 0 0 0,-50 50 0 0 0,-25 49 0 0 0,-25 26 0 0 0,26-25 0 0 0,-51-1 0 0 0,25 26 0 0 0,0-25 0 0 0,0-26 0 0 0,25 26 0 0 0,25-50 0 0 0,-24 0 0 0 0,48-50 0 0 0,26-75 0 0 0,25 26 0 0 0,-50-1 0 0 0,25-25 0 0 0,0 26 0 0 0,-50-1 0 0 0,24 25 0 0 0,1 25 0 0 0,-25 0 0 0 0,0 75 0 0 0,-74 50 0 0 0,24-1 0 0 0,-25 1 0 0 0,-25-25 0 0 0,51 24 0 0 0,-26-24 0 0 0,25 0 0 0 0,25-25 0 0 0,0-26 0 0 0,25 1 0 0 0,0-74 0 0 0,75-51 0 0 0,-50 25 0 0 0,50-49 0 0 0,-1 49 0 0 0,-24-25 0 0 0,0 26 0 0 0,-25 24 0 0 0,-25 0 0 0 0,0 75 0 0 0,-75 75 0 0 0,25 24 0 0 0,-49 1 0 0 0,24-51 0 0 0,25 1 0 0 0,0 0 0 0 0,26-25 0 0 0,-1-1 0 0 0,0-24 0 0 0,50-75 0 0 0,0 1 0 0 0,49-51 0 0 0,-24 25 0 0 0,25-24 0 0 0,-25 49 0 0 0,24 0 0 0 0,-74 0 0 0 0,25 50 0 0 0,-25-25 0 0 0,0 50 0 0 0,0 50 0 0 0,-75 25 0 0 0,26-26 0 0 0,-1 1 0 0 0,0 0 0 0 0,25 24 0 0 0,0-74 0 0 0,25 0 0 0 0,0 0 0 0 0,0-75 0 0 0,50-24 0 0 0,-25 24 0 0 0,25-25 0 0 0,-25 25 0 0 0,0 50 0 0 0,-1-25 0 0 0,-48 75 0 0 0,24 0 0 0 0,-50 0 0 0 0,25-25 0 0 0,25 0 0 0 0,-25-25 0 0 0,50 0 0 0 0,0-50 0 0 0,0 0 0 0 0,0 0 0 0 0,24-25 0 0 0,-24 51 0 0 0,-25-1 0 0 0,0 74 0 0 0,0 1 0 0 0,-50 50 0 0 0,1-25 0 0 0,49-1 0 0 0,-25-24 0 0 0,0 0 0 0 0,0-25 0 0 0,25 0 0 0 0,0-75 0 0 0,50-25 0 0 0,0-24 0 0 0,24 24 0 0 0,1-25 0 0 0,-25 50 0 0 0,0-24 0 0 0,24-1 0 0 0,-49 50 0 0 0,-25 0 0 0 0,0 75 0 0 0,0 25 0 0 0,-25-25 0 0 0,0-50 0 0 0,25 24 0 0 0,0-98 0 0 0,50-26 0 0 0,-25 25 0 0 0,25 1 0 0 0,-25-1 0 0 0,0 0 0 0 0,-25 1 0 0 0,25 24 0 0 0,0 25 0 0 0,-25-1 0 0 0,0 1 0 0 0,-25 25 0 0 0,-25 51 0 0 0,0-1 0 0 0,0 0 0 0 0,-24 24 0 0 0,24-24 0 0 0,-25 50 0 0 0,25-51 0 0 0,25-24 0 0 0,0 0 0 0 0,25-75 0 0 0,50-24 0 0 0,25-1 0 0 0,-25 25 0 0 0,0 0 0 0 0,-26-24 0 0 0,26-2 0 0 0,-50 26 0 0 0,25 50 0 0 0,-25-25 0 0 0,0 100 0 0 0,-75-24 0 0 0,26-1 0 0 0,-26 24 0 0 0,-25-24 0 0 0,50 0 0 0 0,1-25 0 0 0,49-50 0 0 0,25-50 0 0 0,-1 25 0 0 0,-24 1 0 0 0,25-1 0 0 0,0-1 0 0 0,-25 26 0 0 0,-25 50 0 0 0,-24 51 0 0 0,-26-2 0 0 0,25 26 0 0 0,-25-25 0 0 0,26-25 0 0 0,-1 24 0 0 0,75-99 0 0 0,24-49 0 0 0,51 24 0 0 0,-50-25 0 0 0,25 25 0 0 0,-1 1 0 0 0,-24-26 0 0 0,-25 75 0 0 0,-25-25 0 0 0,-25 125 0 0 0,-50-26 0 0 0,26 51 0 0 0,24-51 0 0 0,-25 1 0 0 0,25 0 0 0 0,0 0 0 0 0,0-51 0 0 0,25 1 0 0 0,50-74 0 0 0,0-1 0 0 0,49-50 0 0 0,-49 25 0 0 0,50 1 0 0 0,-50 24 0 0 0,-1 0 0 0 0,1 25 0 0 0,25 25 0 0 0,-75-25 0 0 0,0 50 0 0 0,-50 75 0 0 0,25-25 0 0 0,-49-1 0 0 0,49 1 0 0 0,0-25 0 0 0,0 0 0 0 0,25-26 0 0 0,0-48 0 0 0,25-51 0 0 0,25 0 0 0 0,24-24 0 0 0,-74 49 0 0 0,50 0 0 0 0,-25 0 0 0 0,0 25 0 0 0,-50 50 0 0 0,-25 50 0 0 0,-49 24 0 0 0,-1 1 0 0 0,-50 0 0 0 0,26-1 0 0 0,24-49 0 0 0,51 0 0 0 0,24-50 0 0 0,25 25 0 0 0,49-50 0 0 0,1-25 0 0 0,50-50 0 0 0,-1 1 0 0 0,-49 24 0 0 0,25-24 0 0 0,-50 49 0 0 0,25 0 0 0 0,-50 25 0 0 0,0 50 0 0 0,0 25 0 0 0,0 24 0 0 0,-25-24 0 0 0,0 0 0 0 0,-25 25 0 0 0,25-25 0 0 0,0-1 0 0 0,0-24 0 0 0,25 0 0 0 0,25-75 0 0 0,25 1 0 0 0,0-1 0 0 0,25-25 0 0 0,-26 0 0 0 0,51-24 0 0 0,-50 49 0 0 0,0 0 0 0 0,24 0 0 0 0,-49 25 0 0 0,-50 75 0 0 0,0 50 0 0 0,-49-25 0 0 0,-1 49 0 0 0,0 1 0 0 0,-24-51 0 0 0,24 26 0 0 0,25-50 0 0 0,-25 49 0 0 0,75-74 0 0 0,-24-25 0 0 0,24-25 0 0 0,49-49 0 0 0,1-1 0 0 0,0 0 0 0 0,25-24 0 0 0,-1-1 0 0 0,26 25 0 0 0,0-24 0 0 0,-51 49 0 0 0,1 0 0 0 0,-25 25 0 0 0,0 0 0 0 0,-25 50 0 0 0,-25 50 0 0 0,0 24 0 0 0,0-24 0 0 0,-24 0 0 0 0,-26 24 0 0 0,50-24 0 0 0,-25-25 0 0 0,50 0 0 0 0,-25-50 0 0 0,25 25 0 0 0,0-75 0 0 0,0 0 0 0 0,50-25 0 0 0,-25 26 0 0 0,25-26 0 0 0,-25 25 0 0 0,0 25 0 0 0,-1 0 0 0 0,-24 50 0 0 0,-24 25 0 0 0,-51 50 0 0 0,25-26 0 0 0,0 1 0 0 0,-49 25 0 0 0,49-26 0 0 0,-25 26 0 0 0,25-50 0 0 0,0 1 0 0 0,50-102 0 0 0,50-49 0 0 0,25 25 0 0 0,-50 26 0 0 0,25-26 0 0 0,-25 0 0 0 0,24 25 0 0 0,-49 1 0 0 0,25 24 0 0 0,-25 50 0 0 0,-49 49 0 0 0,-26 1 0 0 0,25 25 0 0 0,-25-51 0 0 0,75 1 0 0 0,-25-25 0 0 0,25 0 0 0 0,0-50 0 0 0,50-25 0 0 0,0-49 0 0 0,0 49 0 0 0,0-25 0 0 0,24 25 0 0 0,-24-24 0 0 0,0 24 0 0 0,0 25 0 0 0,-50-25 0 0 0,25 50 0 0 0,-25-25 0 0 0,25 25 0 0 0,-50 50 0 0 0,25 0 0 0 0,-50 0 0 0 0,0 24 0 0 0,-25 1 0 0 0,26 0 0 0 0,-1-25 0 0 0,25 24 0 0 0,0-49 0 0 0,25 0 0 0 0,25-75 0 0 0,50-24 0 0 0,-26-1 0 0 0,51-25 0 0 0,-25 50 0 0 0,-1-49 0 0 0,-24 49 0 0 0,0 0 0 0 0,-25 50 0 0 0,-25-25 0 0 0,0 75 0 0 0,-25 0 0 0 0,25 0 0 0 0,-50 24 0 0 0,25 1 0 0 0,-25-25 0 0 0,26 0 0 0 0,24 0 0 0 0,0-75 0 0 0,49-50 0 0 0,26 25 0 0 0,-25 0 0 0 0,-25 1 0 0 0,0 24 0 0 0,0 0 0 0 0,-50 50 0 0 0,-25 49 0 0 0,0-24 0 0 0,0 0 0 0 0,-24 0 0 0 0,24 24 0 0 0,0-24 0 0 0,-25 0 0 0 0,75-25 0 0 0,0 0 0 0 0,-25-25 0 0 0,25-25 0 0 0,0-25 0 0 0,25 0 0 0 0,0 1 0 0 0,0-26 0 0 0,0 50 0 0 0,-25 0 0 0 0,0 50 0 0 0,-25 0 0 0 0,25 0 0 0 0,-25-25 0 0 0,25 25 0 0 0,25-75 0 0 0,0 25 0 0 0,25-25 0 0 0,-25-25 0 0 0,24 51 0 0 0,-24-26 0 0 0,25 25 0 0 0,-50 0 0 0 0,-50 75 0 0 0,-24 49 0 0 0,49-49 0 0 0,-25 25 0 0 0,0 0 0 0 0,50-26 0 0 0,-25-24 0 0 0,0 0 0 0 0,25 0 0 0 0,0-75 0 0 0,25 25 0 0 0,-25 0 0 0 0,0 50 0 0 0,0 0 0 0 0,0 0 0 0 0,-25-25 0 0 0,0 25 0 0 0,1-25 0 0 0,24 25 0 0 0,24-25 0 0 0,26 0 0 0 0,25-25 0 0 0,25 0 0 0 0,49 0 0 0 0,-25 0 0 0 0,1 0 0 0 0,-75 25 0 0 0,-25-24 0 0 0,0 24 0 0 0,-50 24 0 0 0,-50-24 0 0 0,0 25 0 0 0,1 0 0 0 0,-1 0 0 0 0,125-25 0 0 0,24-25 0 0 0,51-25 0 0 0,-1 50 0 0 0,76-24 0 0 0,-51-1 0 0 0,-49 0 0 0 0,-26 0 0 0 0,-123 25 0 0 0,-1 0 0 0 0,-50 25 0 0 0,25 0 0 0 0,-49 0 0 0 0,-50-1 0 0 0,24-24 0 0 0,26 25 0 0 0,49-25 0 0 0,25 0 0 0 0,25 0 0 0 0,75 0 0 0 0,0-25 0 0 0,0-24 0 0 0,-1 49 0 0 0,1-25 0 0 0,25 0 0 0 0,-50 25 0 0 0,0-25 0 0 0,-75 50 0 0 0,0 0 0 0 0,-25 25 0 0 0,26-26 0 0 0,24-24 0 0 0,0 25 0 0 0,25 0 0 0 0,25-25 0 0 0,25 0 0 0 0,24-25 0 0 0,-24 0 0 0 0,75 25 0 0 0,-26-24 0 0 0,-24 24 0 0 0,0 0 0 0 0,-26 0 0 0 0,1 0 0 0 0,-25 0 0 0 0,-50 0 0 0 0,-149 24 0 0 0,49 1 0 0 0,-24 25 0 0 0,24 0 0 0 0,51-50 0 0 0,49 25 0 0 0,0-25 0 0 0,75 0 0 0 0,0 0 0 0 0,24-25 0 0 0,1-25 0 0 0,99 0 0 0 0,-24 25 0 0 0,-1 1 0 0 0,-74 24 0 0 0,-25 0 0 0 0,-25-25 0 0 0,-25 74 0 0 0,-25-49 0 0 0,25 25 0 0 0,-25-25 0 0 0,25 25 0 0 0,-25-25 0 0 0,0 0 0 0 0,25 25 0 0 0,50-25 0 0 0,49-50 0 0 0,26 25 0 0 0,-1 1 0 0 0,-49-1 0 0 0,0 25 0 0 0,-1-25 0 0 0,-24 25 0 0 0,-100 0 0 0 0,-24 25 0 0 0,-76 0 0 0 0,-74-1 0 0 0,-75 26 0 0 0,1-25 0 0 0,49 25 0 0 0,74-50 0 0 0,51 25 0 0 0,74 0 0 0 0,25-25 0 0 0,75 0 0 0 0,0-25 0 0 0,24 0 0 0 0,1-25 0 0 0,149-25 0 0 0,0 51 0 0 0,75-51 0 0 0,75 75 0 0 0,-100-25 0 0 0,-50 0 0 0 0,-26 25 0 0 0,-74 0 0 0 0,-49 0 0 0 0,-125 0 0 0 0,-49 25 0 0 0,-25 0 0 0 0,-100 25 0 0 0,0-25 0 0 0,-75-1 0 0 0,-50 26 0 0 0,51-25 0 0 0,98 0 0 0 0,76 0 0 0 0,49 0 0 0 0,100-25 0 0 0,25-25 0 0 0,0 0 0 0 0,24 0 0 0 0,51 0 0 0 0,-25 0 0 0 0,49 0 0 0 0,-25 1 0 0 0,-99 24 0 0 0,-25-25 0 0 0,-25 25 0 0 0,-49 0 0 0 0,-76 49 0 0 0,-49-24 0 0 0,-25 0 0 0 0,100 25 0 0 0,49-25 0 0 0,25-25 0 0 0,75 0 0 0 0,50-25 0 0 0,74-50 0 0 0,50 26 0 0 0,25-1 0 0 0,-49 0 0 0 0,24 25 0 0 0,0 0 0 0 0,0 0 0 0 0,-49 0 0 0 0,-26 0 0 0 0,-74 1 0 0 0,-75 24 0 0 0,-25 24 0 0 0,-99 1 0 0 0,0 0 0 0 0,-76 0 0 0 0,-24 0 0 0 0,-99 25 0 0 0,-26 0 0 0 0,51 24 0 0 0,73-24 0 0 0,126-50 0 0 0,74 25 0 0 0,25-25 0 0 0,50-25 0 0 0,25 0 0 0 0,74-49 0 0 0,26-1 0 0 0,49 0 0 0 0,50 0 0 0 0,-25 1 0 0 0,0 24 0 0 0,-24 0 0 0 0,-1 0 0 0 0,-25 25 0 0 0,-99 25 0 0 0,-50 0 0 0 0,-25-24 0 0 0,-75 73 0 0 0,-25 1 0 0 0,1 0 0 0 0,-76 0 0 0 0,-74 49 0 0 0,25-49 0 0 0,-25 25 0 0 0,25 0 0 0 0,150-26 0 0 0,24-24 0 0 0,124-75 0 0 0,151-24 0 0 0,-26 24 0 0 0,0-25 0 0 0,25 1 0 0 0,-50 49 0 0 0,26-25 0 0 0,-1 25 0 0 0,-50 0 0 0 0,-74 0 0 0 0,-75 0 0 0 0,-25 50 0 0 0,-50 0 0 0 0,-49 0 0 0 0,-50 0 0 0 0,-26 0 0 0 0,-24 0 0 0 0,-25 0 0 0 0,75 24 0 0 0,49-24 0 0 0,76 0 0 0 0,24 0 0 0 0,50-25 0 0 0,24-50 0 0 0,1 50 0 0 0,25-50 0 0 0,0 1 0 0 0,-1-1 0 0 0,76 0 0 0 0,-76 25 0 0 0,1 25 0 0 0,-25-25 0 0 0,0 25 0 0 0,-50-25 0 0 0,-25 25 0 0 0,-25 50 0 0 0,-25 25 0 0 0,-74 0 0 0 0,-25-26 0 0 0,-51 26 0 0 0,1-25 0 0 0,0 25 0 0 0,125-26 0 0 0,49-24 0 0 0,100-75 0 0 0,99-24 0 0 0,50-1 0 0 0,25 0 0 0 0,-24 1 0 0 0,-26 24 0 0 0,-25 0 0 0 0,-49 25 0 0 0,-50 0 0 0 0,-25 25 0 0 0,-50 0 0 0 0,-50 25 0 0 0,0 25 0 0 0,1 0 0 0 0,-76 24 0 0 0,26-24 0 0 0,49-25 0 0 0,25 0 0 0 0,25-25 0 0 0,75-25 0 0 0,0 0 0 0 0,0-49 0 0 0,24 24 0 0 0,-24 25 0 0 0,25-50 0 0 0,24 25 0 0 0,-74 1 0 0 0,0 49 0 0 0,-25-25 0 0 0,-50 25 0 0 0,-24 25 0 0 0,-26 24 0 0 0,-49 1 0 0 0,24-25 0 0 0,75 0 0 0 0,1 0 0 0 0,24 0 0 0 0,0-25 0 0 0,100-25 0 0 0,-26 0 0 0 0,1-25 0 0 0,25 50 0 0 0,-25-25 0 0 0,24-25 0 0 0,1 26 0 0 0,-25 24 0 0 0,-25-25 0 0 0,0 25 0 0 0,-25-25 0 0 0,-50 50 0 0 0,-25 0 0 0 0,-24 24 0 0 0,-51 26 0 0 0,1-25 0 0 0,49 25 0 0 0,25-75 0 0 0,26 24 0 0 0,123-73 0 0 0,76-26 0 0 0,24 0 0 0 0,50 1 0 0 0,-25-1 0 0 0,-24 25 0 0 0,-26 25 0 0 0,-24 0 0 0 0,-51 0 0 0 0,-49 25 0 0 0,-50 0 0 0 0,-49 0 0 0 0,-1 50 0 0 0,-75-25 0 0 0,1 50 0 0 0,-100-1 0 0 0,-50 1 0 0 0,0 25 0 0 0,50-50 0 0 0,125-26 0 0 0,49 1 0 0 0,50-25 0 0 0,75-25 0 0 0,50-24 0 0 0,74-26 0 0 0,50-25 0 0 0,-25 26 0 0 0,1-1 0 0 0,-51 25 0 0 0,0 25 0 0 0,-74 25 0 0 0,-25-25 0 0 0,-25 25 0 0 0,-25-25 0 0 0,-50 50 0 0 0,0 25 0 0 0,-25 0 0 0 0,-24 25 0 0 0,24-26 0 0 0,0 26 0 0 0,1-25 0 0 0,-26 25 0 0 0,75-26 0 0 0,0-24 0 0 0,50-25 0 0 0,75-49 0 0 0,24-26 0 0 0,76-25 0 0 0,24 26 0 0 0,-50-1 0 0 0,0 25 0 0 0,-49 25 0 0 0,-50 25 0 0 0,-75-25 0 0 0,-25 25 0 0 0,-50 75 0 0 0,-50 0 0 0 0,-24-1 0 0 0,0-24 0 0 0,-26 50 0 0 0,1-26 0 0 0,25 1 0 0 0,-26 0 0 0 0,101-75 0 0 0,-1 25 0 0 0,75 0 0 0 0,75-25 0 0 0,-26-50 0 0 0,26 0 0 0 0,74 0 0 0 0,26-24 0 0 0,-1-1 0 0 0,25 0 0 0 0,-74 50 0 0 0,24 0 0 0 0,-24 25 0 0 0,-1-25 0 0 0,-49 25 0 0 0,-50-24 0 0 0,-50 24 0 0 0,-25 49 0 0 0,-74 26 0 0 0,-26-25 0 0 0,1 25 0 0 0,-50 24 0 0 0,24-49 0 0 0,51-25 0 0 0,74 0 0 0 0,50 0 0 0 0,25-50 0 0 0,99-50 0 0 0,26 0 0 0 0,99-24 0 0 0,-50-1 0 0 0,0 25 0 0 0,-49 1 0 0 0,-1 24 0 0 0,-74 25 0 0 0,-25 0 0 0 0,-26 0 0 0 0,-24 0 0 0 0,-49 50 0 0 0,-26 25 0 0 0,-25 0 0 0 0,-49 25 0 0 0,-25-26 0 0 0,-1-24 0 0 0,76 0 0 0 0,24 0 0 0 0,25 0 0 0 0,50 0 0 0 0,0-75 0 0 0,50 0 0 0 0,0 0 0 0 0,0 1 0 0 0,49-26 0 0 0,-24 0 0 0 0,25 1 0 0 0,-26 24 0 0 0,-24 25 0 0 0,25-26 0 0 0,-75 26 0 0 0,0 0 0 0 0,-50 50 0 0 0,0 0 0 0 0,-25 26 0 0 0,26-26 0 0 0,-26 49 0 0 0,-50-24 0 0 0,51 25 0 0 0,-1-25 0 0 0,25-50 0 0 0,25 25 0 0 0,25 0 0 0 0,25-50 0 0 0,25-25 0 0 0,0 0 0 0 0,49 0 0 0 0,-24-24 0 0 0,50 49 0 0 0,-51 0 0 0 0,1 0 0 0 0,-25 0 0 0 0,-25 25 0 0 0,-25-26 0 0 0,0 52 0 0 0,-25 24 0 0 0,-50 24 0 0 0,25 1 0 0 0,-49 0 0 0 0,24-25 0 0 0,-25 24 0 0 0,51-24 0 0 0,-51 25 0 0 0,50-25 0 0 0,25-25 0 0 0,0-25 0 0 0,75-25 0 0 0,50-25 0 0 0,-1-25 0 0 0,26 0 0 0 0,24 1 0 0 0,1 24 0 0 0,-51 0 0 0 0,-24 50 0 0 0,-25-25 0 0 0,-50 0 0 0 0,-25 50 0 0 0,-50 50 0 0 0,1-25 0 0 0,-51 24 0 0 0,50 1 0 0 0,-49-25 0 0 0,-1 50 0 0 0,51-26 0 0 0,24-49 0 0 0,25 0 0 0 0,75-50 0 0 0,74-50 0 0 0,26 26 0 0 0,-26-1 0 0 0,50 0 0 0 0,-24 25 0 0 0,-1 0 0 0 0,-75 0 0 0 0,-49 25 0 0 0,-25-25 0 0 0,-25 50 0 0 0,-99 25 0 0 0,-25 25 0 0 0,0-25 0 0 0,-1 24 0 0 0,-49 1 0 0 0,50 0 0 0 0,24-1 0 0 0,-24 1 0 0 0,74 0 0 0 0,0-50 0 0 0,75 0 0 0 0,50-100 0 0 0,99-25 0 0 0,1 1 0 0 0,49-26 0 0 0,0 51 0 0 0,-49-1 0 0 0,-1 0 0 0 0,1 25 0 0 0,-76 1 0 0 0,-25 49 0 0 0,-49-25 0 0 0,-49 50 0 0 0,-25 74 0 0 0,-51-24 0 0 0,1-25 0 0 0,-26 24 0 0 0,26 1 0 0 0,-26 0 0 0 0,1-1 0 0 0,24 1 0 0 0,51 0 0 0 0,-1-50 0 0 0,75 0 0 0 0,25-25 0 0 0,74-75 0 0 0,51-50 0 0 0,-1 26 0 0 0,1-1 0 0 0,-1 1 0 0 0,-24 49 0 0 0,-51-25 0 0 0,1 50 0 0 0,-75 0 0 0 0,0 0 0 0 0,25 25 0 0 0,-50 25 0 0 0,-25 50 0 0 0,-25-25 0 0 0,26 25 0 0 0,-51 24 0 0 0,25 1 0 0 0,1-50 0 0 0,-1 49 0 0 0,0-49 0 0 0,25 25 0 0 0,1-49 0 0 0,49-1 0 0 0,-25-25 0 0 0,50-25 0 0 0,74-76 0 0 0,-24 1 0 0 0,49 1 0 0 0,1 24 0 0 0,-50-25 0 0 0,49 26 0 0 0,-74 24 0 0 0,25 0 0 0 0,-75 25 0 0 0,0 0 0 0 0,0 50 0 0 0,-50 25 0 0 0,-50 50 0 0 0,26-26 0 0 0,-51 26 0 0 0,1 0 0 0 0,-26-1 0 0 0,26 1 0 0 0,-1 0 0 0 0,50-50 0 0 0,26 0 0 0 0,-1-25 0 0 0,100-75 0 0 0,24-25 0 0 0,26-50 0 0 0,0 0 0 0 0,24 1 0 0 0,25-1 0 0 0,1 1 0 0 0,-1-1 0 0 0,-24 26 0 0 0,-26-1 0 0 0,-49 50 0 0 0,-26 25 0 0 0,-24 1 0 0 0,0 48 0 0 0,-49 51 0 0 0,-50 25 0 0 0,-1 24 0 0 0,0-24 0 0 0,-24-25 0 0 0,-1 24 0 0 0,26 26 0 0 0,-1-26 0 0 0,50-49 0 0 0,26 0 0 0 0,-1-25 0 0 0,25-50 0 0 0,49-50 0 0 0,26 0 0 0 0,0-24 0 0 0,24 24 0 0 0,51-24 0 0 0,-75-1 0 0 0,24 25 0 0 0,-24 25 0 0 0,0 1 0 0 0,-51 24 0 0 0,-73 99 0 0 0,-26 26 0 0 0,25 0 0 0 0,-49-26 0 0 0,24 26 0 0 0,25-25 0 0 0,0-1 0 0 0,0-24 0 0 0,26-25 0 0 0,48-50 0 0 0,126-99 0 0 0,24-26 0 0 0,-24 1 0 0 0,-2-25 0 0 0,-24 24 0 0 0,1 1 0 0 0,-25 23 0 0 0,-26 52 0 0 0,-74 24 0 0 0,0 25 0 0 0,-49 25 0 0 0,-51 75 0 0 0,0-1 0 0 0,-49 27 0 0 0,25-2 0 0 0,0 1 0 0 0,-1 25 0 0 0,51-51 0 0 0,-26-24 0 0 0,50 25 0 0 0,0-25 0 0 0,26-50 0 0 0,-1 24 0 0 0,50-48 0 0 0,-1-1 0 0 0,26-25 0 0 0,0 0 0 0 0,-25 25 0 0 0,0 25 0 0 0,-25-25 0 0 0,-50 75 0 0 0,0-25 0 0 0,25 0 0 0 0,50-50 0 0 0,75-50 0 0 0,-1-49 0 0 0,-24 24 0 0 0,25 25 0 0 0,-50 26 0 0 0,-1-26 0 0 0,-49 49 0 0 0,-74 77 0 0 0,-26 48 0 0 0,25-24 0 0 0,-49 25 0 0 0,24-1 0 0 0,1 1 0 0 0,-51 0 0 0 0,76-26 0 0 0,-51 26 0 0 0,25-1 0 0 0,51-24 0 0 0,-1-25 0 0 0,25-25 0 0 0,25 0 0 0 0,75-75 0 0 0,24-25 0 0 0,100 1 0 0 0,-99 24 0 0 0,49-25 0 0 0,-49 0 0 0 0,-25 1 0 0 0,-1 49 0 0 0,1-25 0 0 0,-50 25 0 0 0,-50 25 0 0 0,0 50 0 0 0,-25 0 0 0 0,-24 24 0 0 0,-1-24 0 0 0,-25 25 0 0 0,26 0 0 0 0,24-26 0 0 0,0-24 0 0 0,50 0 0 0 0,-25-25 0 0 0,75-50 0 0 0,75-74 0 0 0,24 24 0 0 0,50-49 0 0 0,25-25 0 0 0,-1 49 0 0 0,-73 1 0 0 0,-1 24 0 0 0,-49 24 0 0 0,-25 51 0 0 0,-75 0 0 0 0,-25 75 0 0 0,-50 51 0 0 0,0-26 0 0 0,-24 49 0 0 0,-1 1 0 0 0,-49-1 0 0 0,0 25 0 0 0,-75 1 0 0 0,25-26 0 0 0,49-24 0 0 0,26 1 0 0 0,24-27 0 0 0,51-49 0 0 0,49 0 0 0 0,0-50 0 0 0,74-74 0 0 0,1-2 0 0 0,25 1 0 0 0,49 1 0 0 0,0-76 0 0 0,1 51 0 0 0,-1 24 0 0 0,-50 26 0 0 0,-49-1 0 0 0,-1 50 0 0 0,-49 0 0 0 0,-49 100 0 0 0,-26 0 0 0 0,-24 24 0 0 0,-25 26 0 0 0,-1-26 0 0 0,1 1 0 0 0,49-25 0 0 0,0-26 0 0 0,26 26 0 0 0,24-50 0 0 0,0 0 0 0 0,50-50 0 0 0,49-50 0 0 0,101-24 0 0 0,24-51 0 0 0,24 1 0 0 0,-74 24 0 0 0,1 26 0 0 0,-26-1 0 0 0,-49 50 0 0 0,-25 25 0 0 0,-50 1 0 0 0,-25 48 0 0 0,-50 26 0 0 0,-24 50 0 0 0,-1-1 0 0 0,-49 1 0 0 0,-50 49 0 0 0,50-24 0 0 0,-75-25 0 0 0,74-1 0 0 0,76-24 0 0 0,-1 1 0 0 0,50-51 0 0 0,0-1 0 0 0,75-48 0 0 0,75-77 0 0 0,49 1 0 0 0,0-24 0 0 0,0-1 0 0 0,-75 26 0 0 0,1-1 0 0 0,-51 75 0 0 0,-24 0 0 0 0,-50 50 0 0 0,-49 50 0 0 0,-1 0 0 0 0,1-1 0 0 0,-50 26 0 0 0,24-25 0 0 0,26-1 0 0 0,-26-24 0 0 0,50 0 0 0 0,25-25 0 0 0,75-75 0 0 0,25 0 0 0 0,24-49 0 0 0,-24-1 0 0 0,50 25 0 0 0,-26-24 0 0 0,-50 49 0 0 0,1-25 0 0 0,0 25 0 0 0,-50 25 0 0 0,-25 50 0 0 0,-99 75 0 0 0,-25 24 0 0 0,-75 1 0 0 0,24-1 0 0 0,51-24 0 0 0,0 0 0 0 0,-1 0 0 0 0,51 0 0 0 0,49-50 0 0 0,25-25 0 0 0,75-75 0 0 0,49-75 0 0 0,51-25 0 0 0,-1 25 0 0 0,50-24 0 0 0,-74 0 0 0 0,-1 49 0 0 0,-49 0 0 0 0,0 51 0 0 0,-25-1 0 0 0,-50 25 0 0 0,-25 124 0 0 0,-50 51 0 0 0,-25-26 0 0 0,1 26 0 0 0,-1-51 0 0 0,1 1 0 0 0,74-25 0 0 0,0-24 0 0 0,75-76 0 0 0,124-76 0 0 0,0-24 0 0 0,0 26 0 0 0,25-51 0 0 0,-25 26 0 0 0,0 24 0 0 0,-24 1 0 0 0,-26 24 0 0 0,-74 50 0 0 0,-50 0 0 0 0,0 50 0 0 0,-50 25 0 0 0,-74 50 0 0 0,-1-1 0 0 0,-24 1 0 0 0,-1 24 0 0 0,1 26 0 0 0,1-26 0 0 0,-52 27 0 0 0,51-52 0 0 0,24 1 0 0 0,51-25 0 0 0,49-75 0 0 0,50-25 0 0 0,99-50 0 0 0,26-74 0 0 0,-1 23 0 0 0,25-48 0 0 0,-75 74 0 0 0,1 25 0 0 0,-1-24 0 0 0,-49 49 0 0 0,-50 25 0 0 0,25 25 0 0 0,-75 25 0 0 0,-25 75 0 0 0,-49-26 0 0 0,-25 51 0 0 0,-25 49 0 0 0,0-23 0 0 0,24-2 0 0 0,1-25 0 0 0,25-24 0 0 0,49-25 0 0 0,100-100 0 0 0,124-100 0 0 0,100 26 0 0 0,0-76 0 0 0,-50-25 0 0 0,24 51 0 0 0,27-1 0 0 0,-26 26 0 0 0,-125 24 0 0 0,1 50 0 0 0,-75 1 0 0 0,-25 24 0 0 0,-25 25 0 0 0,-50 50 0 0 0,-99 24 0 0 0,-50 26 0 0 0,24-1 0 0 0,-23 1 0 0 0,-1 49 0 0 0,-99-24 0 0 0,49 1 0 0 0,74-27 0 0 0,76-24 0 0 0,99-50 0 0 0,0-25 0 0 0,50 0 0 0 0,99-75 0 0 0,76-25 0 0 0,49-50 0 0 0,25 1 0 0 0,-25-1 0 0 0,-76 51 0 0 0,-24 24 0 0 0,-99 25 0 0 0,-25 0 0 0 0,-25 25 0 0 0,-100 75 0 0 0,1 0 0 0 0,-50 50 0 0 0,25-1 0 0 0,-25 1 0 0 0,-1-1 0 0 0,1 1 0 0 0,-1-25 0 0 0,51 0 0 0 0,49-50 0 0 0,25 0 0 0 0,25 0 0 0 0,50-100 0 0 0,49 26 0 0 0,-24-52 0 0 0,50 1 0 0 0,-1 1 0 0 0,-24 24 0 0 0,-26-25 0 0 0,-24 51 0 0 0,-25-1 0 0 0,0 50 0 0 0,-25-25 0 0 0,-25 25 0 0 0,-50 50 0 0 0,1 24 0 0 0,-26 1 0 0 0,-49 25 0 0 0,-26-1 0 0 0,-24 26 0 0 0,0-24 0 0 0,50-27 0 0 0,74-24 0 0 0,25 0 0 0 0,25-25 0 0 0,50-25 0 0 0,50-50 0 0 0,49-50 0 0 0,51 0 0 0 0,49-25 0 0 0,-50 1 0 0 0,-25 74 0 0 0,-49-25 0 0 0,-50 25 0 0 0,-25 25 0 0 0,-25 1 0 0 0,0-1 0 0 0,-25 74 0 0 0,-50 26 0 0 0,0 25 0 0 0,1-26 0 0 0,-26 26 0 0 0,1 0 0 0 0,-1 0 0 0 0,25-25 0 0 0,50-25 0 0 0,0 0 0 0 0,0-25 0 0 0,25-1 0 0 0,25-24 0 0 0,75-74 0 0 0,49-26 0 0 0,1 1 0 0 0,-1-2 0 0 0,1 1 0 0 0,-1 1 0 0 0,25-1 0 0 0,0 25 0 0 0,25 1 0 0 0,0-1 0 0 0,-99 50 0 0 0,-50 0 0 0 0,-26 25 0 0 0,-48 25 0 0 0,-76 50 0 0 0,0 24 0 0 0,1 1 0 0 0,-51 0 0 0 0,26-1 0 0 0,25-24 0 0 0,49 1 0 0 0,25-76 0 0 0,25 25 0 0 0,149-151 0 0 0,100 26 0 0 0,25-49 0 0 0,25-50 0 0 0,-75 49 0 0 0,0 1 0 0 0,0 49 0 0 0,-99 26 0 0 0,-26-1 0 0 0,-99 49 0 0 0,-25 77 0 0 0,-25-1 0 0 0,-49 24 0 0 0,-26 1 0 0 0,-24 25 0 0 0,-1-1 0 0 0,1 26 0 0 0,0-26 0 0 0,-1-24 0 0 0,51 0 0 0 0,24-1 0 0 0,50-74 0 0 0,75-49 0 0 0,25-51 0 0 0,24 25 0 0 0,26-49 0 0 0,-51 24 0 0 0,26 26 0 0 0,-25 24 0 0 0,-1 0 0 0 0,-74 25 0 0 0,25 25 0 0 0,-99 25 0 0 0,-51 75 0 0 0,-24-1 0 0 0,-51 1 0 0 0,-49 24 0 0 0,0-24 0 0 0,51-25 0 0 0,74-1 0 0 0,74-49 0 0 0,50-50 0 0 0,99-49 0 0 0,75-51 0 0 0,50-24 0 0 0,-25 49 0 0 0,0 0 0 0 0,-49 1 0 0 0,-76 24 0 0 0,-24 25 0 0 0,0 25 0 0 0,-50 1 0 0 0,-50 98 0 0 0,0 1 0 0 0,-49 25 0 0 0,-26 24 0 0 0,-24 1 0 0 0,0-26 0 0 0,-26 26 0 0 0,26-26 0 0 0,50 1 0 0 0,49-50 0 0 0,1-24 0 0 0,49-1 0 0 0,99-76 0 0 0,124-74 0 0 0,1 26 0 0 0,1-1 0 0 0,-76 0 0 0 0,-25 1 0 0 0,-49 24 0 0 0,-25 50 0 0 0,-25 0 0 0 0,-75 75 0 0 0,0 25 0 0 0,-49-1 0 0 0,24 1 0 0 0,-74 0 0 0 0,-76 24 0 0 0,26-24 0 0 0,-25 0 0 0 0,125 1 0 0 0,50-27 0 0 0,-1-49 0 0 0,149-75 0 0 0,50-50 0 0 0,50 1 0 0 0,0 24 0 0 0,-24 0 0 0 0,-1 1 0 0 0,-50-1 0 0 0,1 26 0 0 0,-50 74 0 0 0,-75-25 0 0 0,25 25 0 0 0,-25-25 0 0 0,0 50 0 0 0,-50 49 0 0 0,0-24 0 0 0,-25 25 0 0 0,-24 49 0 0 0,24-24 0 0 0,-50 24 0 0 0,26-49 0 0 0,24 25 0 0 0,0-49 0 0 0,75-26 0 0 0,-24-25 0 0 0,48 0 0 0 0,101-101 0 0 0,74 1 0 0 0,-49-24 0 0 0,24-1 0 0 0,50 26 0 0 0,-75-1 0 0 0,-24 0 0 0 0,-50 26 0 0 0,-50 74 0 0 0,-25-25 0 0 0,-25 50 0 0 0,-100 49 0 0 0,25 1 0 0 0,-49 25 0 0 0,-50-1 0 0 0,-50 26 0 0 0,-50-1 0 0 0,-25 1 0 0 0,51-24 0 0 0,124-2 0 0 0,49-49 0 0 0,51 0 0 0 0,24-50 0 0 0,25 25 0 0 0,25-25 0 0 0,49-75 0 0 0,76-25 0 0 0,73-25 0 0 0,26 25 0 0 0,-50 1 0 0 0,-25-1 0 0 0,-24 25 0 0 0,-26 1 0 0 0,-49-1 0 0 0,0 50 0 0 0,-75 0 0 0 0,-25 50 0 0 0,-25 50 0 0 0,-50-1 0 0 0,26 26 0 0 0,-51 0 0 0 0,-74 24 0 0 0,25-24 0 0 0,24-25 0 0 0,75 0 0 0 0,1-25 0 0 0,49-25 0 0 0,0-25 0 0 0,25 25 0 0 0,25-50 0 0 0,99-50 0 0 0,26-24 0 0 0,-1-2 0 0 0,75 1 0 0 0,-74-24 0 0 0,-1 24 0 0 0,-24 1 0 0 0,-51 24 0 0 0,-24 50 0 0 0,-50 0 0 0 0,0 50 0 0 0,-75 25 0 0 0,-24 24 0 0 0,-51 1 0 0 0,1 25 0 0 0,0-1 0 0 0,-26 1 0 0 0,26 1 0 0 0,-25 23 0 0 0,149-74 0 0 0,25-25 0 0 0,124-100 0 0 0,100-49 0 0 0,25 23 0 0 0,-49 1 0 0 0,24-24 0 0 0,-75 24 0 0 0,0 26 0 0 0,-99 49 0 0 0,-25 0 0 0 0,-25 0 0 0 0,-25 75 0 0 0,-49-1 0 0 0,-1 1 0 0 0,-25 50 0 0 0,-49-1 0 0 0,-1 26 0 0 0,-24-24 0 0 0,-50 48 0 0 0,75-74 0 0 0,24-1 0 0 0,25-24 0 0 0,76-25 0 0 0,98-50 0 0 0,76-49 0 0 0,-1-1 0 0 0,25-25 0 0 0,26-25 0 0 0,-51 50 0 0 0,-49 50 0 0 0,-51-50 0 0 0,1 50 0 0 0,-25 1 0 0 0,-75 48 0 0 0,1 51 0 0 0,-51-25 0 0 0,25 51 0 0 0,-74-2 0 0 0,49 1 0 0 0,26-50 0 0 0,-1-1 0 0 0,75-24 0 0 0,0 0 0 0 0,25-25 0 0 0,74-74 0 0 0,125-26 0 0 0,1-74 0 0 0,24 73 0 0 0,-25 1 0 0 0,-25 1 0 0 0,-25-1 0 0 0,-49 25 0 0 0,-51 26 0 0 0,-24 24 0 0 0,-100 25 0 0 0,-24 74 0 0 0,-26 1 0 0 0,1 25 0 0 0,-101-1 0 0 0,1 51 0 0 0,-75-25 0 0 0,25 25 0 0 0,0-51 0 0 0,75-24 0 0 0,24 0 0 0 0,101-50 0 0 0,24 0 0 0 0,50-50 0 0 0,99-75 0 0 0,75 0 0 0 0,50-49 0 0 0,50 0 0 0 0,-75-27 0 0 0,75 2 0 0 0,-100 49 0 0 0,-24 26 0 0 0,-76 24 0 0 0,-49 50 0 0 0,-25 0 0 0 0,-75 50 0 0 0,-25 25 0 0 0,-24 25 0 0 0,-1-1 0 0 0,-74 76 0 0 0,-25-26 0 0 0,-25-24 0 0 0,24 50 0 0 0,-24-50 0 0 0,50-25 0 0 0,74-25 0 0 0,75-50 0 0 0,25 24 0 0 0,100-98 0 0 0,25-51 0 0 0,74 0 0 0 0,25 25 0 0 0,-25-74 0 0 0,-49 49 0 0 0,24 1 0 0 0,-124 49 0 0 0,-1 25 0 0 0,-24 25 0 0 0,-25 0 0 0 0,-49 25 0 0 0,-51 50 0 0 0,-25 25 0 0 0,26 0 0 0 0,-51 24 0 0 0,1-24 0 0 0,0 25 0 0 0,-1-51 0 0 0,26 51 0 0 0,49-25 0 0 0,0-49 0 0 0,75-1 0 0 0,50-50 0 0 0,99-76 0 0 0,1 1 0 0 0,49 1 0 0 0,-25-1 0 0 0,-24 1 0 0 0,24-26 0 0 0,-24 50 0 0 0,-51 26 0 0 0,-49-1 0 0 0,-50 25 0 0 0,-25 50 0 0 0,-50 49 0 0 0,1 1 0 0 0,-26 0 0 0 0,50-25 0 0 0,-49 49 0 0 0,49-24 0 0 0,-25 25 0 0 0,25-51 0 0 0,25-24 0 0 0,25 0 0 0 0,50-50 0 0 0,75-74 0 0 0,49-1 0 0 0,0 0 0 0 0,26 1 0 0 0,-26-1 0 0 0,-25 26 0 0 0,-49-1 0 0 0,-1 50 0 0 0,-99 0 0 0 0,-24 50 0 0 0,-76 50 0 0 0,0-1 0 0 0,-24 1 0 0 0,-75 50 0 0 0,24-26 0 0 0,1 1 0 0 0,-50 24 0 0 0,50-24 0 0 0,74 1 0 0 0,50-52 0 0 0,25-24 0 0 0,50-25 0 0 0,50-99 0 0 0,99-2 0 0 0,50 1 0 0 0,-24-49 0 0 0,-1 49 0 0 0,-25 26 0 0 0,-49-1 0 0 0,-26 25 0 0 0,-49 25 0 0 0,0 0 0 0 0,-50 0 0 0 0,-25 75 0 0 0,-25 0 0 0 0,-25 0 0 0 0,26 25 0 0 0,-51-26 0 0 0,-49 51 0 0 0,-1 0 0 0 0,75-1 0 0 0,-24-49 0 0 0,49 25 0 0 0,0-49 0 0 0,25-1 0 0 0,100-76 0 0 0,74-49 0 0 0,26 0 0 0 0,-1-24 0 0 0,25-1 0 0 0,-49 26 0 0 0,-51 24 0 0 0,-24 25 0 0 0,-25 25 0 0 0,-50 1 0 0 0,0-1 0 0 0,0 50 0 0 0,-75 49 0 0 0,25-24 0 0 0,-49 50 0 0 0,24-26 0 0 0,-50 1 0 0 0,26 25 0 0 0,24-51 0 0 0,50 1 0 0 0,0-50 0 0 0,25 25 0 0 0,25-50 0 0 0,50-49 0 0 0,25-1 0 0 0,-26-25 0 0 0,26 26 0 0 0,24-1 0 0 0,-49 0 0 0 0,-25 50 0 0 0,25 0 0 0 0,-75 0 0 0 0,25 25 0 0 0,-25-24 0 0 0,0 48 0 0 0,-50 26 0 0 0,-25 0 0 0 0,0 25 0 0 0,-24-1 0 0 0,24 26 0 0 0,-74-25 0 0 0,49-25 0 0 0,50 24 0 0 0,25-49 0 0 0,25 0 0 0 0,50-25 0 0 0,25-100 0 0 0,49 1 0 0 0,1 24 0 0 0,24-49 0 0 0,1 24 0 0 0,-1 50 0 0 0,-100-24 0 0 0,1 49 0 0 0,-1 0 0 0 0,-98 50 0 0 0,-1 24 0 0 0,-49 26 0 0 0,25 25 0 0 0,-76-1 0 0 0,26-24 0 0 0,-26 25 0 0 0,51-1 0 0 0,24-24 0 0 0,0-25 0 0 0,75-25 0 0 0,50-50 0 0 0,50-75 0 0 0,24 1 0 0 0,25-1 0 0 0,1-25 0 0 0,-50 26 0 0 0,-26 49 0 0 0,0-25 0 0 0,-49 50 0 0 0,-74 50 0 0 0,-1 25 0 0 0,-49 50 0 0 0,24-1 0 0 0,-25-24 0 0 0,1 25 0 0 0,24-51 0 0 0,25 26 0 0 0,0-50 0 0 0,50 0 0 0 0,125-125 0 0 0,24 1 0 0 0,1-1 0 0 0,-76 25 0 0 0,26 1 0 0 0,-51 74 0 0 0,-24-25 0 0 0,-50 50 0 0 0,0 25 0 0 0,-24-1 0 0 0,-50 51 0 0 0,-26 24 0 0 0,0-49 0 0 0,1 25 0 0 0,49 0 0 0 0,-24-25 0 0 0,49-25 0 0 0,25-50 0 0 0,75-25 0 0 0,49-75 0 0 0,26-25 0 0 0,24 25 0 0 0,26-24 0 0 0,-26 24 0 0 0,-1 25 0 0 0,-23 1 0 0 0,-50 49 0 0 0,-26 25 0 0 0,-24-25 0 0 0,-25 0 0 0 0,-25 50 0 0 0,-24 50 0 0 0,-1-26 0 0 0,-50 26 0 0 0,-49 50 0 0 0,-24-1 0 0 0,23 27 0 0 0,1-27 0 0 0,49-24 0 0 0,25-26 0 0 0,50-24 0 0 0,1-50 0 0 0,48-25 0 0 0,101-124 0 0 0,49 0 0 0 0,75-52 0 0 0,24 27 0 0 0,-74 74 0 0 0,-49 1 0 0 0,-1-1 0 0 0,-49 1 0 0 0,-1 49 0 0 0,-49-25 0 0 0,-25 75 0 0 0,-25-25 0 0 0,-50 100 0 0 0,1 0 0 0 0,-51 24 0 0 0,25-49 0 0 0,-24 74 0 0 0,-26-24 0 0 0,-24 0 0 0 0,-26 24 0 0 0,27-24 0 0 0,24 0 0 0 0,74-25 0 0 0,25-75 0 0 0,124-75 0 0 0,100-75 0 0 0,-25 50 0 0 0,-25 1 0 0 0,1-1 0 0 0,-1 1 0 0 0,-24 24 0 0 0,-76 25 0 0 0,-24 25 0 0 0,-25 0 0 0 0,0 0 0 0 0,-25 50 0 0 0,-74 50 0 0 0,24 25 0 0 0,-49-51 0 0 0,-26 76 0 0 0,1-26 0 0 0,-1 1 0 0 0,-23 26 0 0 0,24-27 0 0 0,-1 1 0 0 0,76-50 0 0 0,74-25 0 0 0,0-1 0 0 0,0 1 0 0 0,0-50 0 0 0,74-74 0 0 0,76-26 0 0 0,73 25 0 0 0,1-75 0 0 0,-75 51 0 0 0,26 24 0 0 0,-26 1 0 0 0,-24-1 0 0 0,-51 50 0 0 0,1-24 0 0 0,-75 49 0 0 0,0 74 0 0 0,-75 26 0 0 0,25 25 0 0 0,-24-26 0 0 0,-26 51 0 0 0,25-25 0 0 0,-24 24 0 0 0,-1-49 0 0 0,26 25 0 0 0,-1-50 0 0 0,25 0 0 0 0,50-25 0 0 0,0 0 0 0 0,0-50 0 0 0,149-50 0 0 0,1-24 0 0 0,74-27 0 0 0,0-23 0 0 0,-25-26 0 0 0,-49 51 0 0 0,-1 24 0 0 0,-99 26 0 0 0,-25 49 0 0 0,-25 0 0 0 0,0 0 0 0 0,-50 75 0 0 0,-25 49 0 0 0,-24-24 0 0 0,-26 25 0 0 0,51 24 0 0 0,-51-24 0 0 0,-24 24 0 0 0,-1-24 0 0 0,51-24 0 0 0,-1 23 0 0 0,50-49 0 0 0,25 0 0 0 0,0-50 0 0 0,25 25 0 0 0,75-100 0 0 0,0 0 0 0 0,49-24 0 0 0,26-2 0 0 0,-26 1 0 0 0,-49 1 0 0 0,0 49 0 0 0,-26 0 0 0 0,1 0 0 0 0,-50 25 0 0 0,0 50 0 0 0,-50 25 0 0 0,1 25 0 0 0,-26-25 0 0 0,-25 49 0 0 0,-49 1 0 0 0,24-24 0 0 0,51-27 0 0 0,-26 26 0 0 0,50-25 0 0 0,25-25 0 0 0,75-75 0 0 0,50-25 0 0 0,24-25 0 0 0,26 0 0 0 0,-26-24 0 0 0,1 24 0 0 0,-51 0 0 0 0,-24 51 0 0 0,-25 24 0 0 0,-25 0 0 0 0,-50 75 0 0 0,25-1 0 0 0,-24 26 0 0 0,-1-25 0 0 0,25 0 0 0 0,-25-1 0 0 0,0 26 0 0 0,-24-25 0 0 0,24 0 0 0 0,25 26 0 0 0,0-76 0 0 0,25 24 0 0 0,0-48 0 0 0,25-1 0 0 0,25-26 0 0 0,-1-24 0 0 0,-24 75 0 0 0,-25-25 0 0 0,25 0 0 0 0,-25 0 0 0 0,0 0 0 0 0,0 75 0 0 0,-25-25 0 0 0,-24 25 0 0 0,24 0 0 0 0,-25 1 0 0 0,0-2 0 0 0,25 26 0 0 0,-25-50 0 0 0,50 0 0 0 0,-25-25 0 0 0,100-50 0 0 0,-25-49 0 0 0,50 23 0 0 0,-51-24 0 0 0,26 50 0 0 0,-25-24 0 0 0,0 24 0 0 0,0 0 0 0 0,-50 25 0 0 0,0 50 0 0 0,-25 50 0 0 0,-25-25 0 0 0,0 24 0 0 0,-25-24 0 0 0,25 25 0 0 0,26-50 0 0 0,-1 1 0 0 0,74-52 0 0 0,1-49 0 0 0,50 0 0 0 0,-50 1 0 0 0,49-1 0 0 0,-49 0 0 0 0,0 25 0 0 0,0 25 0 0 0,-50 1 0 0 0,25 24 0 0 0,-25-25 0 0 0,-25 74 0 0 0,-25 26 0 0 0,25-25 0 0 0,-25 0 0 0 0,0 24 0 0 0,1-24 0 0 0,-1 0 0 0 0,25 0 0 0 0,0-50 0 0 0,25 25 0 0 0,25-50 0 0 0,25-75 0 0 0,0 50 0 0 0,-1 1 0 0 0,26-26 0 0 0,-75 25 0 0 0,50 0 0 0 0,-50 25 0 0 0,25 25 0 0 0,-25 25 0 0 0,0 50 0 0 0,-25-25 0 0 0,-25 0 0 0 0,25-1 0 0 0,-25 26 0 0 0,1-25 0 0 0,24 0 0 0 0,25-25 0 0 0,0 1 0 0 0,0-52 0 0 0,25-24 0 0 0,-1-25 0 0 0,-24 25 0 0 0,25 50 0 0 0,0-25 0 0 0,-25 1 0 0 0,0 48 0 0 0,-25 51 0 0 0,0-25 0 0 0,25-25 0 0 0,-24 25 0 0 0,-1-24 0 0 0,25-77 0 0 0,25 1 0 0 0,-1 0 0 0 0,-24 25 0 0 0,0 0 0 0 0,0 50 0 0 0,-24 25 0 0 0,24-25 0 0 0,-25 50 0 0 0,0-75 0 0 0,75-75 0 0 0,24-25 0 0 0,-24 26 0 0 0,0-1 0 0 0,-25-25 0 0 0,-25 51 0 0 0,25 24 0 0 0,-25 0 0 0 0,0 75 0 0 0,-25 24 0 0 0,0-24 0 0 0,-50 0 0 0 0,25 49 0 0 0,-24-49 0 0 0,24 25 0 0 0,0-50 0 0 0,25 0 0 0 0,75-100 0 0 0,-25-49 0 0 0,50 24 0 0 0,-26 0 0 0 0,1 1 0 0 0,-50 24 0 0 0,25 0 0 0 0,0 1 0 0 0,0 49 0 0 0,-25 0 0 0 0,-25 100 0 0 0,-50-1 0 0 0,-24 26 0 0 0,24-25 0 0 0,-50-1 0 0 0,51 1 0 0 0,-26-25 0 0 0,50 0 0 0 0,0-26 0 0 0,50-73 0 0 0,50-26 0 0 0,25-25 0 0 0,-25 1 0 0 0,24-26 0 0 0,-24 51 0 0 0,-25-1 0 0 0,25 25 0 0 0,-50 0 0 0 0,0 125 0 0 0,-75 74 0 0 0,1-49 0 0 0,-26 24 0 0 0,-25 26 0 0 0,-24-26 0 0 0,49 51 0 0 0,51-100 0 0 0,-26-25 0 0 0,75-25 0 0 0,25-50 0 0 0,50-74 0 0 0,49-27 0 0 0,50-23 0 0 0,-24-1 0 0 0,-26 26 0 0 0,-49-1 0 0 0,25 1 0 0 0,-51 74 0 0 0,-24 0 0 0 0,-25 25 0 0 0,0 100 0 0 0,-49 0 0 0 0,24-1 0 0 0,-50 26 0 0 0,0-25 0 0 0,25 24 0 0 0,-24-24 0 0 0,24-25 0 0 0,25 24 0 0 0,25-98 0 0 0,50-51 0 0 0,-25 25 0 0 0,0 25 0 0 0,-1 0 0 0 0,-48 100 0 0 0,24 0 0 0 0,-50-1 0 0 0,0 26 0 0 0,-25 1 0 0 0,50-2 0 0 0,0-74 0 0 0,25 0 0 0 0,50-75 0 0 0,50-49 0 0 0,24-27 0 0 0,1-23 0 0 0,-50 24 0 0 0,24 1 0 0 0,-24 24 0 0 0,-25 0 0 0 0,-25 26 0 0 0,0 49 0 0 0,-25-25 0 0 0,0 75 0 0 0,0 50 0 0 0,-25-26 0 0 0,0 1 0 0 0,0 0 0 0 0,-25 0 0 0 0,0 25 0 0 0,0-26 0 0 0,-24 1 0 0 0,24 25 0 0 0,0-50 0 0 0,0 25 0 0 0,50-125 0 0 0,75 25 0 0 0,-50-50 0 0 0,25 51 0 0 0,-25-26 0 0 0,0 25 0 0 0,-1 25 0 0 0,-24 0 0 0 0,0 50 0 0 0,-24 50 0 0 0,-1-25 0 0 0,0 24 0 0 0,-25 1 0 0 0,0 0 0 0 0,0-25 0 0 0,0-1 0 0 0,26 26 0 0 0,-1-75 0 0 0,25-25 0 0 0,49-49 0 0 0,26-1 0 0 0,-50-25 0 0 0,25 50 0 0 0,-25 1 0 0 0,-25 24 0 0 0,0 99 0 0 0,-25 1 0 0 0,-25 50 0 0 0,0-1 0 0 0,0 1 0 0 0,-24 25 0 0 0,-1-75 0 0 0,25 24 0 0 0,25-74 0 0 0,25 0 0 0 0,25-75 0 0 0,75-99 0 0 0,24 0 0 0 0,-24-52 0 0 0,0 52 0 0 0,-51 24 0 0 0,-24 1 0 0 0,0 74 0 0 0,0 25 0 0 0,-25 0 0 0 0,-25 50 0 0 0,-49 25 0 0 0,24 25 0 0 0,-25 24 0 0 0,-25-24 0 0 0,-24 50 0 0 0,-26-1 0 0 0,1-24 0 0 0,0 0 0 0 0,24 0 0 0 0,75-75 0 0 0,50 0 0 0 0,50-125 0 0 0,0 25 0 0 0,50-25 0 0 0,-26 25 0 0 0,26-25 0 0 0,-25-24 0 0 0,-26 49 0 0 0,26-24 0 0 0,-50 74 0 0 0,0 0 0 0 0,0 0 0 0 0,-25 0 0 0 0,0 50 0 0 0,0 25 0 0 0,-25 24 0 0 0,-25 1 0 0 0,0 50 0 0 0,-49-1 0 0 0,-1-24 0 0 0,-24 0 0 0 0,49 0 0 0 0,-25-25 0 0 0,50-50 0 0 0,50 0 0 0 0,25-100 0 0 0,25 25 0 0 0,50-50 0 0 0,-1 25 0 0 0,-24-25 0 0 0,25-24 0 0 0,-26 49 0 0 0,-49 0 0 0 0,0 50 0 0 0,-25 0 0 0 0,0 75 0 0 0,-25 25 0 0 0,0 24 0 0 0,-49-24 0 0 0,-1 50 0 0 0,0-25 0 0 0,1 0 0 0 0,-1 0 0 0 0,25-26 0 0 0,0-24 0 0 0,50-25 0 0 0,50-100 0 0 0,75-74 0 0 0,49-1 0 0 0,-50 0 0 0 0,-24-74 0 0 0,-25 74 0 0 0,-50 76 0 0 0,-25-1 0 0 0,0 25 0 0 0,0 25 0 0 0,-50 75 0 0 0,-50 0 0 0 0,25 25 0 0 0,-24-26 0 0 0,24 51 0 0 0,-24 0 0 0 0,24-26 0 0 0,0 1 0 0 0,25-25 0 0 0,25-25 0 0 0,25 0 0 0 0,0-50 0 0 0,0 0 0 0 0,25-25 0 0 0,0 0 0 0 0,50-49 0 0 0,0 24 0 0 0,24 0 0 0 0,-24-24 0 0 0,0 49 0 0 0,-50 25 0 0 0,-1 0 0 0 0,-24 0 0 0 0,-24 75 0 0 0,-1 25 0 0 0,-50-1 0 0 0,25 1 0 0 0,-25 25 0 0 0,-24-1 0 0 0,24-24 0 0 0,-24 0 0 0 0,74-24 0 0 0,0-27 0 0 0,75-124 0 0 0,24 0 0 0 0,1 25 0 0 0,-25-24 0 0 0,0 49 0 0 0,-26 0 0 0 0,1 25 0 0 0,-25 0 0 0 0,0 50 0 0 0,-49 25 0 0 0,-1 50 0 0 0,-25-50 0 0 0,25 49 0 0 0,-24-24 0 0 0,-1 26 0 0 0,1-27 0 0 0,24-24 0 0 0,1 25 0 0 0,24-50 0 0 0,25 0 0 0 0,0-50 0 0 0,0-25 0 0 0,74 0 0 0 0,1-50 0 0 0,24-25 0 0 0,-25 75 0 0 0,26-50 0 0 0,0 51 0 0 0,-51-26 0 0 0,-24 50 0 0 0,0 0 0 0 0,-25 50 0 0 0,-50 25 0 0 0,1 25 0 0 0,-1-26 0 0 0,0 26 0 0 0,-25 25 0 0 0,25-25 0 0 0,1-25 0 0 0,24 0 0 0 0,0-50 0 0 0,50-25 0 0 0,49-50 0 0 0,1-50 0 0 0,-25 50 0 0 0,25 0 0 0 0,-50 1 0 0 0,-1 74 0 0 0,-24-25 0 0 0,0 100 0 0 0,-24-1 0 0 0,-1-24 0 0 0,0 25 0 0 0,25 1 0 0 0,-50-27 0 0 0,25 26 0 0 0,0 0 0 0 0,0-50 0 0 0,50-75 0 0 0,25 0 0 0 0,0-50 0 0 0,24 25 0 0 0,-24 25 0 0 0,25-25 0 0 0,-75 25 0 0 0,25 25 0 0 0,-25 100 0 0 0,-25 0 0 0 0,25 1 0 0 0,-50-2 0 0 0,25-24 0 0 0,-25 0 0 0 0,26-25 0 0 0,24 0 0 0 0,-25-25 0 0 0,25-25 0 0 0,25-100 0 0 0,24 0 0 0 0,1 25 0 0 0,0 1 0 0 0,0 24 0 0 0,-25 25 0 0 0,-25 0 0 0 0,25-24 0 0 0,-1 74 0 0 0,-73 74 0 0 0,-1 26 0 0 0,0-25 0 0 0,-25 24 0 0 0,50-49 0 0 0,1-25 0 0 0,24 0 0 0 0,49-125 0 0 0,26 25 0 0 0,25-49 0 0 0,24-1 0 0 0,-24-24 0 0 0,-26 25 0 0 0,-24 49 0 0 0,0 0 0 0 0,-25 0 0 0 0,-25 1 0 0 0,0 49 0 0 0,-50 50 0 0 0,0 49 0 0 0,-49 1 0 0 0,-1 25 0 0 0,-24 24 0 0 0,24-24 0 0 0,0-1 0 0 0,1 1 0 0 0,24 0 0 0 0,0-26 0 0 0,26-24 0 0 0,49 0 0 0 0,-25-50 0 0 0,25 25 0 0 0,25-75 0 0 0,24 0 0 0 0,26-49 0 0 0,0 24 0 0 0,49-50 0 0 0,-24 26 0 0 0,49-1 0 0 0,1 1 0 0 0,-26-1 0 0 0,-24 50 0 0 0,-75 25 0 0 0,0 0 0 0 0,-50 100 0 0 0,-25 0 0 0 0,0 24 0 0 0,-49 1 0 0 0,24-25 0 0 0,-25 74 0 0 0,-74-24 0 0 0,74-26 0 0 0,-49-24 0 0 0,49 0 0 0 0,51-49 0 0 0,24-1 0 0 0,74-101 0 0 0,51-49 0 0 0,0-24 0 0 0,-26 24 0 0 0,1 26 0 0 0,0-1 0 0 0,-25 50 0 0 0,-26 25 0 0 0,-24 1 0 0 0,-24 48 0 0 0,-51 76 0 0 0,-25-25 0 0 0,26 24 0 0 0,-51 26 0 0 0,25-50 0 0 0,1 49 0 0 0,0-24 0 0 0,-25 0 0 0 0,-26 0 0 0 0,76-50 0 0 0,24-25 0 0 0,75-75 0 0 0,0-50 0 0 0,74 26 0 0 0,1-77 0 0 0,-25 27 0 0 0,-1-1 0 0 0,25-24 0 0 0,-49 49 0 0 0,-1 25 0 0 0,1 1 0 0 0,-50 49 0 0 0,0 0 0 0 0,0 50 0 0 0,-25 49 0 0 0,-24 1 0 0 0,-26 50 0 0 0,1-51 0 0 0,24 26 0 0 0,-24-25 0 0 0,49-1 0 0 0,0-49 0 0 0,0 0 0 0 0,100-149 0 0 0,49-26 0 0 0,-25 1 0 0 0,25 24 0 0 0,-49 76 0 0 0,0-26 0 0 0,-75 50 0 0 0,-25 100 0 0 0,-50-1 0 0 0,0 26 0 0 0,-24 49 0 0 0,-25-24 0 0 0,25-26 0 0 0,24 1 0 0 0,-25 0 0 0 0,1-25 0 0 0,49 0 0 0 0,0-50 0 0 0,25 0 0 0 0,50-50 0 0 0,25-25 0 0 0,25-49 0 0 0,-1 23 0 0 0,26-24 0 0 0,-25 26 0 0 0,24-1 0 0 0,-49 25 0 0 0,-1-25 0 0 0,-24 75 0 0 0,-25-25 0 0 0,0 75 0 0 0,-50 25 0 0 0,1-25 0 0 0,-1 49 0 0 0,1-24 0 0 0,-1 0 0 0 0,0 1 0 0 0,0-27 0 0 0,-25 1 0 0 0,75 0 0 0 0,-25-50 0 0 0,25 25 0 0 0,50-100 0 0 0,25 0 0 0 0,0-50 0 0 0,99-25 0 0 0,-26 26 0 0 0,-23-25 0 0 0,-25 24 0 0 0,-26 25 0 0 0,1 51 0 0 0,-75-1 0 0 0,0 25 0 0 0,-25 50 0 0 0,-25 50 0 0 0,0-26 0 0 0,-24 26 0 0 0,-26 25 0 0 0,25-1 0 0 0,-49 26 0 0 0,25-26 0 0 0,0 1 0 0 0,24 1 0 0 0,-25-27 0 0 0,51 1 0 0 0,-1-25 0 0 0,25-50 0 0 0,25-25 0 0 0,25-75 0 0 0,49 26 0 0 0,1-77 0 0 0,0 27 0 0 0,25-26 0 0 0,-1 26 0 0 0,-50 49 0 0 0,1 25 0 0 0,0 0 0 0 0,-50 26 0 0 0,0 73 0 0 0,0 1 0 0 0,-25 0 0 0 0,25 0 0 0 0,-25 0 0 0 0,-49 49 0 0 0,24-49 0 0 0,25 0 0 0 0,0 0 0 0 0,-24-1 0 0 0,49-24 0 0 0,74-124 0 0 0,25-1 0 0 0,-24 0 0 0 0,24 1 0 0 0,-24 49 0 0 0,0 0 0 0 0,-75 25 0 0 0,-25 100 0 0 0,0 0 0 0 0,-50-1 0 0 0,0 26 0 0 0,1-25 0 0 0,-25 24 0 0 0,24-24 0 0 0,26 25 0 0 0,-1-49 0 0 0,0-2 0 0 0,25-24 0 0 0,25 0 0 0 0,0-50 0 0 0,25-49 0 0 0,75-27 0 0 0,-26 1 0 0 0,25 26 0 0 0,-49-1 0 0 0,0 25 0 0 0,24 0 0 0 0,-74 25 0 0 0,0 50 0 0 0,-25 25 0 0 0,0 0 0 0 0,-24 0 0 0 0,-1 49 0 0 0,-24-24 0 0 0,24 26 0 0 0,1-52 0 0 0,-1 26 0 0 0,0-50 0 0 0,50 0 0 0 0,0 0 0 0 0,0-50 0 0 0,25-50 0 0 0,-25 25 0 0 0,25 1 0 0 0,0 23 0 0 0,-25-24 0 0 0,25 0 0 0 0,-1 0 0 0 0,-24 25 0 0 0,25 25 0 0 0,-25-25 0 0 0,-74 75 0 0 0,-1 25 0 0 0,-50-25 0 0 0,-24 26 0 0 0,49-76 0 0 0,51 24 0 0 0,24 1 0 0 0,50-74 0 0 0,149-77 0 0 0,0-23 0 0 0,50-51 0 0 0,-50 51 0 0 0,-25 24 0 0 0,-24 26 0 0 0,-26 24 0 0 0,-49 50 0 0 0,-50 0 0 0 0,0 0 0 0 0,-25 75 0 0 0,-75 0 0 0 0,51 50 0 0 0,-51-26 0 0 0,0 26 0 0 0,-48 0 0 0 0,-1 49 0 0 0,-1-74 0 0 0,26 24 0 0 0,24-24 0 0 0,50-50 0 0 0,0-25 0 0 0,50 25 0 0 0,50-75 0 0 0,0 0 0 0 0,25-49 0 0 0,-25 49 0 0 0,-1 0 0 0 0,26 0 0 0 0,-25-25 0 0 0,-25 51 0 0 0,0 24 0 0 0,-50 0 0 0 0,-50 74 0 0 0,0-24 0 0 0,-24 25 0 0 0,-26-1 0 0 0,1-24 0 0 0,24-25 0 0 0,25-25 0 0 0,1 25 0 0 0,49-25 0 0 0,50-50 0 0 0,74-24 0 0 0,26-26 0 0 0,24-25 0 0 0,1 26 0 0 0,-1-1 0 0 0,-49 1 0 0 0,-50 49 0 0 0,-26 0 0 0 0,1 50 0 0 0,-25-25 0 0 0,-25 50 0 0 0,-24 25 0 0 0,-26 0 0 0 0,0-1 0 0 0,-74 51 0 0 0,-75 25 0 0 0,0-26 0 0 0,-1 1 0 0 0,26-26 0 0 0,75 1 0 0 0,49-25 0 0 0,25-25 0 0 0,125-100 0 0 0,49-24 0 0 0,26-1 0 0 0,24 0 0 0 0,-24 1 0 0 0,-26-1 0 0 0,-49 1 0 0 0,-1 49 0 0 0,-49 25 0 0 0,0 0 0 0 0,-25 0 0 0 0,0 50 0 0 0,0 50 0 0 0,-50-1 0 0 0,1 1 0 0 0,-26 50 0 0 0,-50-1 0 0 0,1 25 0 0 0,-1-49 0 0 0,51-50 0 0 0,-1 26 0 0 0,75-51 0 0 0,50-76 0 0 0,25-49 0 0 0,49-24 0 0 0,75-26 0 0 0,-49 26 0 0 0,-26 24 0 0 0,-24 25 0 0 0,-26 26 0 0 0,-49-1 0 0 0,0 50 0 0 0,-50 25 0 0 0,-49 24 0 0 0,-1 26 0 0 0,-25-25 0 0 0,26 50 0 0 0,-126-1 0 0 0,51 1 0 0 0,0-26 0 0 0,24-24 0 0 0,1-25 0 0 0,74 0 0 0 0,75-75 0 0 0,49-49 0 0 0,1 24 0 0 0,0-25 0 0 0,-25 51 0 0 0,24-51 0 0 0,-24 75 0 0 0,-25 0 0 0 0,0 0 0 0 0,-25 0 0 0 0,-50 75 0 0 0,-25 25 0 0 0,26-25 0 0 0,-76 24 0 0 0,50 1 0 0 0,-74 0 0 0 0,49-1 0 0 0,51-24 0 0 0,24-25 0 0 0,0 0 0 0 0,25-50 0 0 0,50-74 0 0 0,49-1 0 0 0,26 0 0 0 0,24-24 0 0 0,-24-1 0 0 0,24 26 0 0 0,-74 24 0 0 0,-1 25 0 0 0,-49 25 0 0 0,-50 50 0 0 0,-24 25 0 0 0,-1 25 0 0 0,-50-1 0 0 0,-24 26 0 0 0,-26 0 0 0 0,-49-1 0 0 0,-25 26 0 0 0,75-51 0 0 0,49-49 0 0 0,25 25 0 0 0,100-75 0 0 0,50-25 0 0 0,0-49 0 0 0,24 24 0 0 0,-24-24 0 0 0,0 24 0 0 0,24-25 0 0 0,-49 50 0 0 0,0 1 0 0 0,0-1 0 0 0,-25 25 0 0 0,-25 0 0 0 0,-25 25 0 0 0,-25 25 0 0 0,0 0 0 0 0,-50 74 0 0 0,26-49 0 0 0,-1 0 0 0 0,0-25 0 0 0,25 25 0 0 0,26-50 0 0 0,73-50 0 0 0,1-25 0 0 0,50-49 0 0 0,-50 49 0 0 0,24 0 0 0 0,-49 26 0 0 0,0 24 0 0 0,0 25 0 0 0,-25-25 0 0 0,-50 50 0 0 0,25 24 0 0 0,-49 26 0 0 0,24-25 0 0 0,-50 0 0 0 0,1 0 0 0 0,-51-1 0 0 0,75-24 0 0 0,26 0 0 0 0,74-25 0 0 0,24-50 0 0 0,51-24 0 0 0,-25-26 0 0 0,24 25 0 0 0,1 1 0 0 0,-25 24 0 0 0,-26-26 0 0 0,1 76 0 0 0,-50-25 0 0 0,25 25 0 0 0,-75 0 0 0 0,25 50 0 0 0,-24 1 0 0 0,-26 24 0 0 0,-75-1 0 0 0,-24 1 0 0 0,0-25 0 0 0,74 0 0 0 0,26-50 0 0 0,74 24 0 0 0,74-123 0 0 0,1 49 0 0 0,74-50 0 0 0,1 26 0 0 0,-26-27 0 0 0,-49 51 0 0 0,25 1 0 0 0,-76 24 0 0 0,1 25 0 0 0,-25-25 0 0 0,-25 25 0 0 0,1 50 0 0 0,-26-1 0 0 0,0 1 0 0 0,0 1 0 0 0,-49 24 0 0 0,24-26 0 0 0,0 1 0 0 0,0 0 0 0 0,51-25 0 0 0,73-50 0 0 0,51-50 0 0 0,-25 1 0 0 0,24 24 0 0 0,26-26 0 0 0,-26 51 0 0 0,-24 0 0 0 0,-25 25 0 0 0,0-25 0 0 0,-25 25 0 0 0,-25-24 0 0 0,-25 48 0 0 0,0 26 0 0 0,0-25 0 0 0,-50 26 0 0 0,25-1 0 0 0,-24 0 0 0 0,-76 24 0 0 0,1 1 0 0 0,-1-25 0 0 0,76 0 0 0 0,24-26 0 0 0,75-24 0 0 0,50-24 0 0 0,49-51 0 0 0,1 0 0 0 0,-1 0 0 0 0,-24 26 0 0 0,-26-1 0 0 0,1 25 0 0 0,-50 25 0 0 0,25-26 0 0 0,-75 77 0 0 0,-25-26 0 0 0,0 25 0 0 0,0 24 0 0 0,-49-24 0 0 0,24 25 0 0 0,-24-25 0 0 0,74-26 0 0 0,0 1 0 0 0,50-25 0 0 0,49-49 0 0 0,1-26 0 0 0,25 0 0 0 0,-26 25 0 0 0,51-24 0 0 0,-50 24 0 0 0,-1 50 0 0 0,-24-25 0 0 0,0-1 0 0 0,-50 77 0 0 0,-50-26 0 0 0,-25 49 0 0 0,26-49 0 0 0,-26 50 0 0 0,-50-25 0 0 0,26 25 0 0 0,-51-1 0 0 0,1-24 0 0 0,99-25 0 0 0,25-25 0 0 0,100 0 0 0 0,25-75 0 0 0,-1 25 0 0 0,1 1 0 0 0,49-1 0 0 0,1 0 0 0 0,-26 25 0 0 0,-24 25 0 0 0,-26-25 0 0 0,-24 25 0 0 0,-25 0 0 0 0,-50 25 0 0 0,-49 50 0 0 0,-51 0 0 0 0,-24 24 0 0 0,-26 26 0 0 0,1-51 0 0 0,74-24 0 0 0,51 25 0 0 0,24-75 0 0 0,25 25 0 0 0,99-75 0 0 0,1 0 0 0 0,74-25 0 0 0,25 1 0 0 0,-24-26 0 0 0,-1 25 0 0 0,-25 26 0 0 0,-74 49 0 0 0,-75-25 0 0 0,25 25 0 0 0,-75 0 0 0 0,0 0 0 0 0,-49 50 0 0 0,-26-1 0 0 0,1-24 0 0 0,-26 50 0 0 0,1 0 0 0 0,74-50 0 0 0,25-1 0 0 0,26-24 0 0 0,24 25 0 0 0,49-25 0 0 0,51-25 0 0 0,25-49 0 0 0,24-1 0 0 0,0 0 0 0 0,-24 26 0 0 0,-26 24 0 0 0,-24 0 0 0 0,-25 25 0 0 0,-25 0 0 0 0,0-25 0 0 0,-50 25 0 0 0,-50 25 0 0 0,25 25 0 0 0,-24-1 0 0 0,-51 26 0 0 0,-49 0 0 0 0,0-1 0 0 0,-1 1 0 0 0,51 0 0 0 0,99-50 0 0 0,0 0 0 0 0,50-25 0 0 0,99-75 0 0 0,26-25 0 0 0,-26 26 0 0 0,75-1 0 0 0,-74 0 0 0 0,24 50 0 0 0,-24-24 0 0 0,-50 24 0 0 0,-26 25 0 0 0,-24 0 0 0 0,-25-25 0 0 0,-25 25 0 0 0,-24 50 0 0 0,-51 24 0 0 0,25-24 0 0 0,-49 25 0 0 0,24-1 0 0 0,-99 1 0 0 0,74 0 0 0 0,26-25 0 0 0,49-1 0 0 0,25-49 0 0 0,25 25 0 0 0,75-25 0 0 0,0-49 0 0 0,24-51 0 0 0,-24 50 0 0 0,0 0 0 0 0,24 1 0 0 0,-24 24 0 0 0,-25 0 0 0 0,-25 0 0 0 0,-25 0 0 0 0,-25 75 0 0 0,-25-25 0 0 0,0 24 0 0 0,0 26 0 0 0,-74 0 0 0 0,-26 24 0 0 0,1 1 0 0 0,-1-25 0 0 0,76-24 0 0 0,-1-26 0 0 0,75-1 0 0 0,25-48 0 0 0,124-77 0 0 0,51 1 0 0 0,49-24 0 0 0,25 24 0 0 0,74 25 0 0 0,-124-24 0 0 0,-49 74 0 0 0,-26 0 0 0 0,-75 25 0 0 0,-49 0 0 0 0,-75 25 0 0 0,-24 50 0 0 0,-75-1 0 0 0,-1 1 0 0 0,-74 25 0 0 0,-50 24 0 0 0,-99-24 0 0 0,24 0 0 0 0,-24-25 0 0 0,74 25 0 0 0,75-50 0 0 0,174-26 0 0 0,199-73 0 0 0,125-51 0 0 0,25 25 0 0 0,-50-25 0 0 0,-25-25 0 0 0,-25 26 0 0 0,-99 49 0 0 0,-25 25 0 0 0,-75 0 0 0 0,0 0 0 0 0,-25 25 0 0 0,-75 50 0 0 0,-49 25 0 0 0,-1-1 0 0 0,-24 26 0 0 0,0-24 0 0 0,24-2 0 0 0,1 1 0 0 0,24 0 0 0 0,76-50 0 0 0,24-25 0 0 0,74-25 0 0 0,101-50 0 0 0,-1-25 0 0 0,1 0 0 0 0,-1 0 0 0 0,-24 25 0 0 0,-76 51 0 0 0,26-26 0 0 0,-75 25 0 0 0,-25 25 0 0 0,-74 25 0 0 0,-1 49 0 0 0,-49 26 0 0 0,-76-25 0 0 0,-24 50 0 0 0,25-50 0 0 0,-25-25 0 0 0,25 0 0 0 0,75-25 0 0 0,99-1 0 0 0,25-24 0 0 0,100 0 0 0 0,49-24 0 0 0,100-51 0 0 0,25-50 0 0 0,25-25 0 0 0,-25 0 0 0 0,-74 51 0 0 0,-26 49 0 0 0,-74 25 0 0 0,-50 0 0 0 0,0 0 0 0 0,-50 25 0 0 0,-75 25 0 0 0,0 50 0 0 0,-49 25 0 0 0,-50-1 0 0 0,0 1 0 0 0,99 0 0 0 0,0-50 0 0 0,51 0 0 0 0,49-25 0 0 0,25-25 0 0 0,74-75 0 0 0,-24 25 0 0 0,24-50 0 0 0,-24 50 0 0 0,25-25 0 0 0,-26 25 0 0 0,-49 50 0 0 0,0-24 0 0 0,-25-1 0 0 0,-25 74 0 0 0,-24 1 0 0 0,-26 0 0 0 0,50 0 0 0 0,-25 0 0 0 0,50-24 0 0 0,75-77 0 0 0,24-49 0 0 0,1 25 0 0 0,-25 1 0 0 0,-1 24 0 0 0,1 25 0 0 0,-50 0 0 0 0,0 25 0 0 0,-25-25 0 0 0,0 75 0 0 0,0 25 0 0 0,0-50 0 0 0,0 0 0 0 0,0-1 0 0 0,25-24 0 0 0,0 0 0 0 0,-50 25 0 0 0,-25 0 0 0 0,0-25 0 0 0,0 50 0 0 0,1-25 0 0 0,24-25 0 0 0,25 25 0 0 0,25-50 0 0 0,49-50 0 0 0,26 25 0 0 0,-25-24 0 0 0,-1 49 0 0 0,-49 25 0 0 0,0-25 0 0 0,-75 75 0 0 0,1 0 0 0 0,-51 24 0 0 0,50 1 0 0 0,-25-25 0 0 0,26 1 0 0 0,24-2 0 0 0,99-98 0 0 0,26-27 0 0 0,0 1 0 0 0,24 25 0 0 0,-24-24 0 0 0,-25 49 0 0 0,49-25 0 0 0,-24 25 0 0 0,-51 25 0 0 0,1-25 0 0 0,-50 0 0 0 0,25 25 0 0 0,0-25 0 0 0,0 0 0 0 0,-25 1 0 0 0,25-1 0 0 0,0-50 0 0 0,0 25 0 0 0,-25 0 0 0 0,0-24 0 0 0,0 24 0 0 0,0-25 0 0 0,0 0 0 0 0,-25 1 0 0 0,-25 24 0 0 0,25-1 0 0 0,0 26 0 0 0,25-25 0 0 0,-25 50 0 0 0,0-24 0 0 0,-24 24 0 0 0,-1 24 0 0 0,0 1 0 0 0,0 0 0 0 0,25 0 0 0 0,0 0 0 0 0,0-25 0 0 0,25-25 0 0 0,0-99 0 0 0,0 49 0 0 0,25 0 0 0 0,-25 25 0 0 0,0 25 0 0 0,0-24 0 0 0,-25 74 0 0 0,1-1 0 0 0,-1-24 0 0 0,0-49 0 0 0,25-1 0 0 0,0 25 0 0 0,0 0 0 0 0,0 75 0 0 0,0 49 0 0 0,0 1 0 0 0,25 0 0 0 0,0-26 0 0 0,-1-24 0 0 0,51 0 0 0 0,0-24 0 0 0,124-1 0 0 0,25-25 0 0 0,125 0 0 0 0,-51-25 0 0 0,25-1 0 0 0,-49 1 0 0 0,-75 0 0 0 0,-24-25 0 0 0,-100 26 0 0 0,-75-1 0 0 0,-25 25 0 0 0,-50 49 0 0 0,-25 26 0 0 0,-49 26 0 0 0,-50-27 0 0 0,-25 1 0 0 0,-25-25 0 0 0,-49 25 0 0 0,49-1 0 0 0,49 1 0 0 0,126-25 0 0 0,49-25 0 0 0,0-25 0 0 0,75 0 0 0 0,24 0 0 0 0,-24-25 0 0 0,0 0 0 0 0,50-25 0 0 0,-26 25 0 0 0,1 0 0 0 0,25 0 0 0 0,24 1 0 0 0,-50 24 0 0 0,-24 0 0 0 0,-50 24 0 0 0,-25 26 0 0 0,-24 25 0 0 0,-26 49 0 0 0,1 26 0 0 0,-26-1 0 0 0,75 27 0 0 0,0-52 0 0 0,25 26 0 0 0,0-76 0 0 0,0-99 0 0 0,50-74 0 0 0,50-1 0 0 0,24 25 0 0 0,-25-50 0 0 0,-25 0 0 0 0,1 51 0 0 0,-25-26 0 0 0,-50 50 0 0 0,0 25 0 0 0,0 0 0 0 0,-50 25 0 0 0,-49 0 0 0 0,-25-24 0 0 0,-125-1 0 0 0,25 25 0 0 0,-75 0 0 0 0,-74 49 0 0 0,-200 1 0 0 0,149-25 0 0 0,-24 25 0 0 0,50 50 0 0 0,100-1 0 0 0,124 26 0 0 0,74-74 0 0 0,75-2 0 0 0,0-24 0 0 0,25 0 0 0 0,100-100 0 0 0,49-25 0 0 0,1-50 0 0 0,-2 26 0 0 0,1-1 0 0 0,-49 51 0 0 0,25-51 0 0 0,-76 26 0 0 0,1 49 0 0 0,-50 0 0 0 0,0 25 0 0 0,0 0 0 0 0,-25 0 0 0 0,-49 25 0 0 0,-26 0 0 0 0,-124 75 0 0 0,51 0 0 0 0,-27 49 0 0 0,-49-24 0 0 0,25-1 0 0 0,25 76 0 0 0,50-51 0 0 0,49 1 0 0 0,25-25 0 0 0,50 25 0 0 0,25-75 0 0 0,0-25 0 0 0,25-25 0 0 0,50-25 0 0 0,74-100 0 0 0,76 26 0 0 0,-26-52 0 0 0,25 2 0 0 0,25 49 0 0 0,-51 0 0 0 0,26-24 0 0 0,-124 74 0 0 0,-50 50 0 0 0,-25-25 0 0 0,-25 0 0 0 0,-50 25 0 0 0,-25 50 0 0 0,0 50 0 0 0,-24 24 0 0 0,-1-49 0 0 0,1 74 0 0 0,50 1 0 0 0,24-74 0 0 0,0-2 0 0 0,25-24 0 0 0,25-50 0 0 0,49-50 0 0 0,1-49 0 0 0,24 23 0 0 0,-25 1 0 0 0,-24-24 0 0 0,0 49 0 0 0,-50 0 0 0 0,0 25 0 0 0,0-25 0 0 0,-50 25 0 0 0,-24 25 0 0 0,-26 0 0 0 0,-24 50 0 0 0,-75 25 0 0 0,50 0 0 0 0,-25-1 0 0 0,74 1 0 0 0,25 26 0 0 0,1-52 0 0 0,74 1 0 0 0,-25-50 0 0 0,25 25 0 0 0,25-25 0 0 0,24 0 0 0 0,26 0 0 0 0,0-25 0 0 0,74-49 0 0 0,25-2 0 0 0,51 1 0 0 0,-27 0 0 0 0,-49 26 0 0 0,-49 24 0 0 0,-75 0 0 0 0,0 0 0 0 0,-25 0 0 0 0,-25 25 0 0 0,0 0 0 0 0,25 50 0 0 0,0 0 0 0 0,0-1 0 0 0,25 26 0 0 0,0-25 0 0 0,0-25 0 0 0,49 26 0 0 0,-49-26 0 0 0,0-25 0 0 0,25 24 0 0 0,0-24 0 0 0,24 0 0 0 0,51 0 0 0 0,24 0 0 0 0,-24 0 0 0 0,24-24 0 0 0,-99 24 0 0 0,-25-25 0 0 0,-25 25 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9.31408" units="1/cm"/>
          <inkml:channelProperty channel="Y" name="resolution" value="49.23077" units="1/cm"/>
          <inkml:channelProperty channel="T" name="resolution" value="1" units="1/dev"/>
        </inkml:channelProperties>
      </inkml:inkSource>
      <inkml:timestamp xml:id="ts0" timeString="2020-05-05T14:08:14.856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0 0 0,'0'41'219,"0"-1"-203,0 0-16,0 41 15,0-41 1,0 1 0,0-1-1,0 0 1,0 0-1,0 1 1,0-1-16,0 0 16,0 1-1,0-1 17,41-40-17,-41 40 1,0 1-1,0-1 48,0 0-32,40 1 219,-40-1-47,40-40-187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9.31408" units="1/cm"/>
          <inkml:channelProperty channel="Y" name="resolution" value="49.23077" units="1/cm"/>
          <inkml:channelProperty channel="T" name="resolution" value="1" units="1/dev"/>
        </inkml:channelProperties>
      </inkml:inkSource>
      <inkml:timestamp xml:id="ts0" timeString="2020-04-30T17:25:59.132"/>
    </inkml:context>
    <inkml:brush xml:id="br0">
      <inkml:brushProperty name="width" value="0.06667" units="cm"/>
      <inkml:brushProperty name="height" value="0.06667" units="cm"/>
      <inkml:brushProperty name="color" value="#002060"/>
      <inkml:brushProperty name="fitToCurve" value="1"/>
    </inkml:brush>
  </inkml:definitions>
  <inkml:trace contextRef="#ctx0" brushRef="#br0">17 135 0,'0'82'125,"0"-41"-109,0 41-16,0-41 15,0 41-15,0 0 16,0-41-16,0 41 0,0-41 15,0 40-15,0 1 32,41 0-32,-41-41 15,41 0-15,-41 41 16,41-41-16,-41 0 16,0 0-1,0 0-15,0 41 16,41-82-1,-41 41-15,0 41 16,0-41-16,0 0 16,0 0-16,41 0 15,-41 41-15,0-41 16,0 0-16,41 0 16,-41 0-1,0 0-15,0 0 16,0 0 15,0-1 16,0 1 172,0 0-219,0 0 15,0 0 1,0 0 0,0 0-1,0 0 1,0 0-1,41-41 1,-41 41-16,0 41 16,41-82 15,-41 41-15,0 0-1,41 0 1,0 0 15,-41 0-15,41-41-1,-41 41 1,41-41-16,-41 41 16,41-41-16,-41 41 15,41-41-15,-41 41 16,41-41-1,0 0 32,0 0 0,0 0-31,0 0-1,0 0 17,-41-41-17,41 41 17,-41-41-32,0 0 15,40 0-15,-40 0 16,0 0-16,0 0 15,0-41 1,0 41 0,0 0-16,0 0 15,0 0 1,0 0 0,0 0-16,0 0 15,0 0 1,0 0-1,0 0-15,0 0 16,0 1 0,41 40-1,-41-41-15,0 0 16,0 0 0,0 0-1,0 0 16,0 0-31,0 0 16,0 0 0,0 0-1,0 0-15,0 0 16,41 41-16,-41-41 16,0 0-16,41 0 31,-41 0-16,0 0-15,0 0 16,0-41 0,0 41-16,0 0 15,0 0-15,0 0 16,0 0 0,0 0-16,0 0 15,0 0 1,0 0-16,0 0 15,0 0 1,0 1 0,0-1-1,0 0 1,0 0 15,0 0-15,0 0-1,0 0 1,0 0 0,0 0-1,0 0 17,0 0-32,0 0 15,0 0 1,0 0-1,0 0 32,-41 41-47,41-41 63,0 0-32,-41 41 125,0-41-140,1 41 0,-1-41-1,0 41 16,0 0 16,0 0 0,0 0-16,0 0 1,0 0-1,0 0-31,0 0 16,0 0-16,0 0 15,0 0 1,0 0 15,0 0 219,0 0-234,0 0-1,0 0 17,41 41-17,-41-41 48,41 41-48,0 0 1,-41-41 0,0 0-1,41 41 1,-41 0 15,41 0 16,0 0-31,0 0 93,0 0-78,0 0-15,0 0-16,0 0 31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9.31408" units="1/cm"/>
          <inkml:channelProperty channel="Y" name="resolution" value="49.23077" units="1/cm"/>
          <inkml:channelProperty channel="T" name="resolution" value="1" units="1/dev"/>
        </inkml:channelProperties>
      </inkml:inkSource>
      <inkml:timestamp xml:id="ts0" timeString="2020-04-30T17:55:05.233"/>
    </inkml:context>
    <inkml:brush xml:id="br0">
      <inkml:brushProperty name="width" value="0.46667" units="cm"/>
      <inkml:brushProperty name="height" value="0.46667" units="cm"/>
      <inkml:brushProperty name="fitToCurve" value="1"/>
    </inkml:brush>
  </inkml:definitions>
  <inkml:trace contextRef="#ctx0" brushRef="#br0">0 1481 0,'0'-82'172,"41"41"-172,41-41 16,-41 41-16,41-41 16,41 0-16,-41 0 15,0 0-15,41 41 16,-41-41-16,0 41 15,0-41-15,-1 82 16,1-82-16,-41 82 16,41-82-16,41 41 15,0 41-15,-41-82 16,41 41-16,0 41 16,0-41-16,0 0 15,0 1-15,-1-1 16,1 41-16,41 0 15,-41-41-15,0 0 16,0 41-16,41-41 16,-82 41-16,41 0 15,41-41-15,81 41 16,-40 0-16,41 0 16,-41 0-16,-41 0 15,-41 0-15,0 0 16,40 0-1,-81 0-15,41 0 16,-41 0-16,41 0 16,-41 0-16,82 41 15,-41-41-15,0 41 16,41 41-16,-42-82 16,1 0-16,0 81 15,41-40-15,41 41 16,0-41-16,-41-41 15,0 41-15,81 0 16,-81 0-16,-82-41 16,41 41-16,0-41 15,0 41-15,41 0 16,0-41-16,-41 41 16,-42 0-16,1 0 15,-41-41-15,41 41 16,0-41-16,-41 41 15,41-41-15,-82 41 16,41-41-16,41 41 16,-82 0-1,41-41-15,41 41 16,-41 41 15,0-82-31,0 0 16,0 41-16,0 0 15,41 0-15,-41 0 16,0-41-16,41 41 16,-41 0-16,0-41 15,-1 41-15,1 0 16,0-41-16,0 41 16,0-41-1,0 40-15,-41 1 16,41 0-16,0-41 15,0 41-15,-41 0 16,41-41-16,-41 41 16,41-41-16,0 41 15,0 0 1,-41 0-16,41 0 16,-41 0 15,41-41-16,0 82-15,-41-41 16,41-41 0,-41 82-1,41-82-15,-41 41 16,41-41-16,-41 41 16,41 0-1,-41 0 48,41-41-48,-41 41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9.31408" units="1/cm"/>
          <inkml:channelProperty channel="Y" name="resolution" value="49.23077" units="1/cm"/>
          <inkml:channelProperty channel="T" name="resolution" value="1" units="1/dev"/>
        </inkml:channelProperties>
      </inkml:inkSource>
      <inkml:timestamp xml:id="ts0" timeString="2020-04-30T17:55:05.234"/>
    </inkml:context>
    <inkml:brush xml:id="br0">
      <inkml:brushProperty name="width" value="0.46667" units="cm"/>
      <inkml:brushProperty name="height" value="0.46667" units="cm"/>
      <inkml:brushProperty name="fitToCurve" value="1"/>
    </inkml:brush>
  </inkml:definitions>
  <inkml:trace contextRef="#ctx0" brushRef="#br0">0 0 0,'41'41'187,"0"-41"-171,0 0-1,-41 41 17,41-41-1,0 0-15,0 0 15,-41 41-31,41-41 15,41 41-15,0-41 16,0 0 0,-82 41-16,41-41 15,-1 0-15,1 0 16,0 41 0,0-41-1,0 0 1,0 0-1,0 41 1,0-41-16,0 0 16,41 0-16,-41 0 15,41 41 1,-41-41 0,-41 41-16,41-41 15,0 0 32,-41 41-47,41-41 16,0 0 46,0 41-15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9.31408" units="1/cm"/>
          <inkml:channelProperty channel="Y" name="resolution" value="49.23077" units="1/cm"/>
          <inkml:channelProperty channel="T" name="resolution" value="1" units="1/dev"/>
        </inkml:channelProperties>
      </inkml:inkSource>
      <inkml:timestamp xml:id="ts0" timeString="2020-04-30T17:55:05.235"/>
    </inkml:context>
    <inkml:brush xml:id="br0">
      <inkml:brushProperty name="width" value="0.46667" units="cm"/>
      <inkml:brushProperty name="height" value="0.46667" units="cm"/>
      <inkml:brushProperty name="fitToCurve" value="1"/>
    </inkml:brush>
  </inkml:definitions>
  <inkml:trace contextRef="#ctx0" brushRef="#br0">44 0 0,'0'41'172,"0"0"-172,0 41 16,0-41 0,0 0-16,0 0 15,0 41 1,0-41-1,0-1 1,-41-40 0,41 41-1,0 0-15,0 0 16,0 0 0,0 0-1,0 0 16,0 0-31,0 0 32,0 0-1,0 0-15,0 0-1,0 0-15,0 0 16,0 0-1,0 0 17,0 0-1,0 0-15,0 0 30,0 0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9.31408" units="1/cm"/>
          <inkml:channelProperty channel="Y" name="resolution" value="49.23077" units="1/cm"/>
          <inkml:channelProperty channel="T" name="resolution" value="1" units="1/dev"/>
        </inkml:channelProperties>
      </inkml:inkSource>
      <inkml:timestamp xml:id="ts0" timeString="2020-05-01T07:54:41.267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0 50 0,'111'0'141,"-36"0"-125,-38 0-16,37 0 15,-37-25-15,0 25 16,1 0-1,-1 0-15,-1 0 16,2 0 0,-1 0-1,0 0 17,0 0-17,-37-24 1,37 24-1,0 0 64</inkml:trace>
  <inkml:trace contextRef="#ctx0" brushRef="#br0" timeOffset="2234.88">705 1 0,'0'24'157,"0"1"-142,0-1 1,0 1-16,0-1 16,-37-24-1,37 25-15,0-1 16,0 0-1,0 1 17,0-1-17,0 0 17,0 1-17,-37-25 1,37 24-16,0 0 31,0 1 16,0-1-31,0 0 15,-37 1-16,37-1-15,0 1 16,0-1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9.31408" units="1/cm"/>
          <inkml:channelProperty channel="Y" name="resolution" value="49.23077" units="1/cm"/>
          <inkml:channelProperty channel="T" name="resolution" value="1" units="1/dev"/>
        </inkml:channelProperties>
      </inkml:inkSource>
      <inkml:timestamp xml:id="ts0" timeString="2020-05-01T07:54:38.204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-2056 1066 0,'37'0'234,"1"-24"-218,-2 0-16,39 24 15,-1-24-15,0 0 16,1 0-16,-2-1 16,-35 25-16,36-48 15,1 24-15,-2 0 16,2-25-16,-1 49 15,38-48-15,-39 23 16,-73 1-16,75 0 16,-38 0-16,37 0 15,-37 0-15,1 0 16,-1 24-16,0-49 16,37 49-16,38-49 15,-39 25-15,2 0 16,-1 0-16,0 0 15,1 0-15,-1-1 16,-37 25-16,0-24 16,1 24-16,-38-24 31,37 24-31,-1-24 16,1 0-1,1 24 1,-1-24-1,0 24 17,-37-25-17,0 1 1,37 24-16,0 0 31,-37-24-31,37 24 31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9.31408" units="1/cm"/>
          <inkml:channelProperty channel="Y" name="resolution" value="49.23077" units="1/cm"/>
          <inkml:channelProperty channel="T" name="resolution" value="1" units="1/dev"/>
        </inkml:channelProperties>
      </inkml:inkSource>
      <inkml:timestamp xml:id="ts0" timeString="2020-05-01T07:54:46.790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0 0 0,'35'0'110,"1"0"-95,0 48-15,-1 2 16,1-50-16,-1 48 16,-35 0-1,71 1 1,-35 97-16,35-98 16,-36 0-16,0 50 15,2-98-15,-2 96 16,0-47-16,36 48 15,0-48-15,0 48 16,36 48-16,-72-95 16,36 46-16,36 1 15,-107-48-15,35-49 16,-35 49 0,36-49-1,-36 48 16,35-48-15,1 0 15,-36 98-31,71-50 16,-71 0-16,35 0 16,-35 2-16,35-50 15,1 48 1,0-48 15,-36 48-15,35 1 15,1-49 0,-36 48-31,35 1 16,-35 0-1,35-49-15,-35 48 16,37-48 0,-37 48-1,35-48 17,0 50-32,-35-2 15,36-48 1</inkml:trace>
  <inkml:trace contextRef="#ctx0" brushRef="#br0" timeOffset="11705.56">1029 2184 0,'37'0'140,"-2"0"-124,0 0-16,1 0 31,-1 0-15,1 0-1,0 0-15,-1 0 16,0 0 15,0 0-15,1 0 0,0 0-1,-1 0-15,1 0 16,-1 0 31,0 0 0,-35 50-32,37-50 1,-2 48 31,0-48-32,1 0 63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9.31408" units="1/cm"/>
          <inkml:channelProperty channel="Y" name="resolution" value="49.23077" units="1/cm"/>
          <inkml:channelProperty channel="T" name="resolution" value="1" units="1/dev"/>
        </inkml:channelProperties>
      </inkml:inkSource>
      <inkml:timestamp xml:id="ts0" timeString="2020-05-01T07:55:01.339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0 0 0,'0'49'219,"0"0"-203,0-1-16,0 49 15,0-49 1,0 2 0,0-2-1,0 0 1,0 0-1,0 2 1,0-2-16,0 0 16,0 1-1,0-1 17,36-48-17,-36 49 1,0 0-1,0-1 48,0 0-32,36 2 219,-36-2-47,35-48-187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9.31408" units="1/cm"/>
          <inkml:channelProperty channel="Y" name="resolution" value="49.23077" units="1/cm"/>
          <inkml:channelProperty channel="T" name="resolution" value="1" units="1/dev"/>
        </inkml:channelProperties>
      </inkml:inkSource>
      <inkml:timestamp xml:id="ts0" timeString="2020-05-04T09:49:00.444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0 58 0,'87'0'141,"-29"0"-125,-29 0-16,29 0 15,-30-29-15,1 29 16,0 0-1,0 0-15,0 0 16,0 0 0,0 0-1,0 0 17,0 0-17,-29-28 1,29 28-1,-1 0 64</inkml:trace>
  <inkml:trace contextRef="#ctx0" brushRef="#br0" timeOffset="1">549 1 0,'0'28'157,"0"1"-142,0-1 1,0-1-16,0 1 16,-28-28-1,28 29-15,0-2 16,0 1-1,0 1 17,0-1-17,0-1 17,0 2-17,-29-29 1,29 28-16,0 0 31,0 0 16,0 0-31,0 0 15,-29 0-16,29 0-15,0 0 16,0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9T12:21:35.6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16383 0 0,'0'0'0'0'0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9.31408" units="1/cm"/>
          <inkml:channelProperty channel="Y" name="resolution" value="49.23077" units="1/cm"/>
          <inkml:channelProperty channel="T" name="resolution" value="1" units="1/dev"/>
        </inkml:channelProperties>
      </inkml:inkSource>
      <inkml:timestamp xml:id="ts0" timeString="2020-05-04T09:49:00.446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-2056 1215 0,'29'0'234,"0"-27"-218,0-1-16,29 28 15,-1-29-15,1 1 16,1 1-16,-2-2 16,-28 29-16,29-55 15,0 26-15,-1 1 16,2-28-16,-1 56 15,28-56-15,-28 28 16,-58 0-16,58 0 16,-29 1-16,29-2 15,-29 1-15,0 0 16,0 28-16,-1-56 16,31 56-16,27-56 15,-28 28-15,0 0 16,0 0-16,-1 0 15,2 0-15,-1 0 16,-30 28-16,1-28 16,1 28-16,-30-28 31,28 28-31,1-28 16,0 0-1,0 28 1,0-28-1,-1 28 17,-28-28-17,0 0 1,30 28-16,-1 0 31,-29-28-31,28 28 31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9.31408" units="1/cm"/>
          <inkml:channelProperty channel="Y" name="resolution" value="49.23077" units="1/cm"/>
          <inkml:channelProperty channel="T" name="resolution" value="1" units="1/dev"/>
        </inkml:channelProperties>
      </inkml:inkSource>
      <inkml:timestamp xml:id="ts0" timeString="2020-04-30T19:32:15.205"/>
    </inkml:context>
    <inkml:brush xml:id="br0">
      <inkml:brushProperty name="width" value="0.33333" units="cm"/>
      <inkml:brushProperty name="height" value="0.66667" units="cm"/>
      <inkml:brushProperty name="color" value="#FFFFFF"/>
      <inkml:brushProperty name="tip" value="rectangle"/>
      <inkml:brushProperty name="rasterOp" value="maskPen"/>
      <inkml:brushProperty name="fitToCurve" value="1"/>
    </inkml:brush>
  </inkml:definitions>
  <inkml:trace contextRef="#ctx0" brushRef="#br0">2751 1708 0,'-42'0'109,"-85"0"-93,42 42-16,-42 1 15,43-1-15,-43-42 16,-43 0-16,43 42 15,0-42-15,0 43 16,85-43-16,84-43 78,43-41-62,42-1-16,0 0 15,127-42-15,-127 85 16,85-43-16,42 1 16,-43-1-16,43 0 15,0 1-15,-169 84 16,-43 0-16,-42-43 16,-42 86 15,0 41-16,-43 1-15,0 42 16,-42 0-16,43 85 16,-1-128-16,-42 86 15,-85 126-15,-42 0 16,43 1-16,-1-43 16,0-43-16,43-41 15,127-128 1,42-127 93,84 1-109,1-1 16,-43-42-16,1-42 15,41-1-15,-41 86 16,-43-1-16,0 0 16,0 43-16,0 0 15,0-1 1,-43 43-16,-84-42 16,0 0-16,-42 42 15,42 0-15,0 0 16,-42 0-16,-128 0 15,-41 0-15,253 0 16,0 0-16,-126 0 16,126 42-16,43-42 15,42 42-15,42-42 47,85-127-31,-42 85-1,126-85-15,-168 85 16,168-85-16,-84 42 16,43 43-16,126-43 15,43 0-15,-43 43 16,0 0-16,-84 42 16,-127 0-16,-85 42 15,0 43-15,42-1 16,-42 86-16,0-1 15,0-42-15,-42 85 16,-43-43-16,0 43 16,1-43-16,41-42 15,-41 0-15,-1 0 16,43 127-16,42-127 16,0 0-16,0-85 15,0 43-15,42-43 16,0-42 31,1 0-32,84 0-15,-43 85 16,86-43 0,-43 85-16,0-42 15,0 0-15,-43-43 16,-84 0-16,85 1 15,-85-1 1,42-42-16,-42 85 16,43-1-16,-43-41 15,0-1-15,0 43 16,0-43-16,0 0 16,0 1-1,0-86 48,-85-126-63,0 0 15,43 42-15,-43-85 16,-42-84-16,43-1 16,-1 43-16,-42-84 15,42 84-15,43 211 16,42-84-16,0 0 15,-42-84-15,42 84 16,0 0-16,0 0 16,0 42-1,0-42-15,0 85 16,0-1-16,0-41 94,0 41-79,42-41 1,0-1-16,1 43 16,-1-85-16,0 84 15,-42-41-15,43 41 16,-43 1-16,0 0 15,0-1-15,0 1 16,0 84 93,0 43-109,0-43 16,0 85-16,84 0 16,-41-42-16,41 0 15,-41-1-15,41-41 16,-84 41-16,85-84 16,-43 0 30,1-42 1,-43 0-47,42-1 16,-42 1-16,0 0 141,0-1-126,42 1-15,1 0 16,-43-1-16,42-41 15,0 41-15,1-41 16,-1 84-16,-42-43 16,42 1-16,-42 0 15,0-1-15,0-41 16,0 41 0,0 1-1,0 0 1,0-1-16,0-84 15,0 0-15,0-42 16,0 84-16,0 43 16,0-43-16,0 43 15,0 0 1,-42 42 0,0 0-16,-1 0 62,1 0-31,0 0-15,-1 0-16,1 0 16,42 42-1,-42-42-15,-1 0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9.31408" units="1/cm"/>
          <inkml:channelProperty channel="Y" name="resolution" value="49.23077" units="1/cm"/>
          <inkml:channelProperty channel="T" name="resolution" value="1" units="1/dev"/>
        </inkml:channelProperties>
      </inkml:inkSource>
      <inkml:timestamp xml:id="ts0" timeString="2020-04-30T19:32:56.560"/>
    </inkml:context>
    <inkml:brush xml:id="br0">
      <inkml:brushProperty name="width" value="0.46667" units="cm"/>
      <inkml:brushProperty name="height" value="0.46667" units="cm"/>
      <inkml:brushProperty name="color" value="#FFFFFF"/>
      <inkml:brushProperty name="fitToCurve" value="1"/>
    </inkml:brush>
  </inkml:definitions>
  <inkml:trace contextRef="#ctx0" brushRef="#br0">2836 931 0,'0'42'219,"-127"1"-203,85-1-16,-43 43 15,0-43-15,1 0 16,-1 1-16,85-86 109,0 1-93,42-43-16,43 1 16,-43 41-16,85-84 15,-84 43-15,41 41 16,-84-41-16,43 84 15,-43 42 64,0 85-64,-85 127 1,0-85-16,43 85 15,-43 0-15,-42-127 16,85-42-16,0 0 16,84-128 77,0-41-77,85-1-16,-84 43 16,-1-43-16,0 85 15,1 0-15,-43 85 125,0-43-109,0-127 15,42-42-31,0-127 16,1 212-16,-43-85 15,42 42-15,-42 1 16,0 41 0,-85 43 62,1 0-78,-43 43 15,0-43-15,-127 0 16,84 0-16,86 0 16,-43 0-16,84 0 15,-41 0-15,84-43 16,-43 43 0,43-42-1,0-43-15,0-42 16,43 43-16,-1-1 15,0-42-15,1 42 16,-1 1-16,0 41 16,1-41-16,-43-1 15,42 85-15,-42-42 16,-85 42 62,1 0-78,-43 0 16,42 42-16,-42-42 15,-127 85-15,169-43 16,1 43-16,-1-1 16,43-84-16,-1 85 15,-41 0-15,84-43 16,-43 43-16,1-85 15,42 42-15,0 43 16,0-1-16,0 1 16,0 42-16,0 0 15,42-42-15,1 42 16,-43-85-16,0 0 16,42 1-16,-42-1 15,42 0-15,-42 1 16,43-1-16,-1 85 15,-42-42-15,0-1 16,42-41-16,1-1 16,-43 0-16,0 1 15,0-1 32,42-42-31,-42 42-16,0 1 15,42-1-15,1 85 16,-1-85 0,0 1-16,1-1 31,-43 0-31,84-42 16,-41 43-16,-1-1 15,85 43-15,-85-43 16,43-42-16,0 42 15,-1 1-15,-41-43 16,-1 0-16,0 0 16,1-43-16,-1 1 15,0 0-15,1-1 16,84-41-16,-85-1 16,43 0-16,-1 43 15,-41-43-15,84 1 16,-85 41-16,85-168 15,0 84-15,-85 42 16,1-42 0,-1 42-16,0 1 15,-42 41-15,0 1 16,0 0-16,43-43 16,-43 0-16,42 43 15,-42 0-15,0-43 16,0 43-1,-42-1 110,-1 1-109,1 42 0,42-42-1,0-1 1,0 1 0,0 0-16,42 42 31,-42 169 47,0-84-78,0-1 16,0 1-16,-84 84 15,-1-42-15,43 0 16,-1-42-16,1-43 15,0 43-15,-1-85 16,86 0 62,41-42-78,43-1 16,0 1-16,43 0 15,41-43-15,-41 43 0,-1-1 16,-42 1-16,0 42 16,0 0-16,-85 0 15,-42 42 126,-84-42-141,41 43 16,-41-1-16,-1-42 15,-42 42-15,42 1 16,-42-1-16,43-42 15,-1 42-15,0 1 16,128-43 47,41-43-48,1 43-15,42-42 16,127 0-16,-127-1 15,85 1-15,-85 42 16,0 0 0,0-42-16,0 42 0,0-43 15,0 43 1,-212 0 78,0 0-94,-42 85 15,-84-43-15,84-42 16,42 0-16,0 43 16,212-128 30,43 0-46,-86 43 16,1 42-16,42-42 16,85-43-16,-1 43 15,43-1-15,-127 43 16,43 0-16,-86 0 16,-41 0-16,-43 43 62,-43-1-62,1 0 16,0 43-16,-85 0 15,42-1-15,-42 1 16,-42 0-16,42-1 16,42 1-16,0-85 15,-42 42-15,85 1 16,0-43-16,84-43 78,0 1-78,43-43 16,127-42-16,-43 0 15,-84 127-15,84-84 16,-42 41-16,-42 1 15,-1 42-15,43 0 16,85-42-16,-43 42 16,-84-43-16,-43 43 15,1 0-15,-43 43 47,0-1-31,0 43-16,-85-43 15,43 0-15,-1 1 16,43-1-16,43-84 63,41-1-48,-41 1-15,41 0 16,1-43-16,0 43 15,-43-1-15,43 1 16,-43 0-16,0-1 16,1 43 62,-43-42-78,42 42 15,43 0 1,-43 0 0,0 0-1,1 0-15,41 0 16,-41 0-16,41 0 16,43 0-1,-42 0-15,0 0 16,-1 0-16,-41 0 15,-1 0-15,0 0 32,-42 42-17,0 43 1,0-43 15,0 1 0,85-43 1,42 0-17,-42 0-15,42 0 16,-43 0-16,43-43 16,-42 43-16,-43-42 15,1 0-15,-1 42 16,-42-43-1,42 43 79,1 0-63,-1 0-15,-42 43 0,0-1-16,0 0 15,0 43 1,0-43 0,42 43-1,-42-43 1,85 1-16,-85-1 15,127 0-15,-85-42 16,-42 43 0,43-43-16,41 0 15,-84-85 1,85 43-16,-43-1 16,1 1-1,41-43-15,-41 43 16,41 0-16,1-43 15,42 43-15,0-43 16,-42 43-16,-43-1 16,0 1-16,1 42 15,-86 0 63,-84 0-62,-84 0-16,84 0 16,-127 0-16,-127 0 15,84 0-15,-41 0 0,-1 0 16,127 0-16,43 0 16,84 0-16,85 42 62,0 43-62,0-43 16,0 43-1,0 42-15,0 0 16,0-42-16,0-1 16,0 43-16,0-42 15,0 0-15,0-1 16,0 43-16,0-84 15,43-43 1,-43 42 47,42-42-48,0 85-15,1-85 16,41 84-16,-41-84 15,41 43-15,-41-1 16,-1-42-16,43 42 0,-1 1 16,1-43-1,-43 42-15,1 0 16,41-42-16,-41 0 16,-1 0-1,0 0 1,1-42-16,-43-43 15,42 43 1,-42 0-16,0-43 16,42 85-16,-42-42 15,0-43-15,0 43 16,0-43 0,0 43-16,0-1 15,0 1-15,0 0 16,0-1-16,0 1 31,43 42 78,41-42-93,1-1 0,0 43-16,-43 0 15,43-42-15,-1 42 16,-41 0-16,-1 0 47,0 0-16,1 0 32,-43 42-32,42-42-16,-42 43 17,0-1-17,0 0 1,0 1-16,0-1 16,0 0 15,0 1-16,-42-1 17,-1 0-1,1-42-15,42 43-16,-42-1 15,-1-42 1,43 42-16,0 1 47,-42-43-47,42 42 93,0-84-14,0-1-79,0 1 15,42-43-15,1 43 16,-43 0-16,0-1 15,0 1-15,0-43 16,0 43 0,0 0-1,-43 42 32,1 0-47,0 0 16,-43 0-16,0 0 15,-42 0-15,85 0 16,0 42-16,-43-42 16,43 0 15,42 42 78,0 1-109,0-1 32,-85-42-32,43 42 15,-1 1-15,-41-43 16,41 42-16,1-42 15,0 42 1,-1-42 0,1-42 46,0 0-46,42-1-16,0 1 15,-43 0-15,43-1 16,0 1 0,0 0-1,0-1-15,0 1 16,-42-43 0,0 85-16,42-42 15,-43 42 63,43 42-62,0 1 0,-42-1-16,42 0 15,0 1 48,0-1-48,-42-42 1,42 42-16,-43-42 16,43 43-16,-42-43 15,0 0-15,-43 42 16,-42-42-16,-42 0 15,42 0-15,-43 0 16,-84 0-16,43 0 16,-43 0-16,42 0 15,0 0-15,1 0 16,168 0-16,-41-42 16,41 42-16,1-43 15,0 43-15,-1-42 16,-41 0-1,41 42-15,1-43 16,0 43-16,-43 0 16,43-42-16,-1 0 15,1 42-15,0-43 16,-43 1-16,43 42 16,-43-42-16,0 42 15,1-43-15,-1 43 16,0 0-16,1 0 15,-1 0-15,43 0 16,-85-42-16,84 42 16,1 0-16,-43 0 15,43-42-15,0 42 16,-1 0 31,1 0-32,-43 0-15,43 0 16,-85 0-16,42 0 16,-42 0-16,43 0 15,41 0-15,1 0 16,-43 0-16,43 0 94,0 0-79,-1 0-15,1 0 16,-43 0-16,43-43 16,0 1-1,-1 0 1,1-1-16,0 43 15,42-42 1,-43 42 0,43-42-1,-42-1 1,0 1 0,42 0-16,-43 42 15,43-43 1,-42 1-16,0 42 15,42-42 1,-43-1 15,43 1-31,-42 42 16,42-42-16,-42 42 31,-1-43-31,43 1 16,0 0-1,-42 42 1,42-43 0,-42 43 31,42-42-32,-43 42 1,1-42-1,0-1-15,-1 43 16,-41 0 0,41 0-1,1 0-15,-43 0 16,1 0-16,-1 0 16,43 0-16,-43 0 15,0 0-15,43 0 16,-43 0-16,43 0 15,-43 43 1,43-43-16,0 0 16,-43 42-16,43 0 15,-1-42-15,1 0 16,42 43-16,-42-43 16,42 42-16,-43-42 15,1 0-15,0 0 16,-1 42-1,1-42 1,0 0 0,42 43-1,-43-43-15,43 84 78,0-41-62,0-1-16,0 0 16,0 1-16,0 41 15,43-41 1,-43-1-16,84 43 16,1-1-1,0-41-15,42-1 16,-43-42-16,86 0 15,-43 0-15,0 0 16,42 0-16,0-85 16,-84 43-16,0 0 15,42-1-15,-127 1 16,42 42-16,-42-42 16,42 42-1,1-43 1,-43 1-16,42 0 15,0 42-15,1-85 16,41 85-16,-41 0 16,41-42-16,1-1 15,-43 1-15,1 42 16,-1 0 140,43 0-140,-43 0-16,43 0 15,-1 0-15,1 0 16,42 0-16,0 0 16,0 0-16,-85 42 15,1-42 1,-1 0 46,-42 43-46,0-1 15,0 0-15,-42-42-16,-1 43 16,1-1-16,-85 0 15,85-42-15,-43 0 16,0 43-1,1-43-15,-43 42 16,42-42-16,0 0 16,1 0-16,-43 0 15,42 0-15,-42 0 16,-42 0-16,42 0 16,-43 0-16,128 0 15,-85 0-15,42-42 16,43 42-16,0 0 15,-1 0 79,-41 0-78,41-43-1,1 43-15,-43-42 16,1 0-16,-1 42 16,-42-43-16,0 1 15,0 42-15,0 0 16,42-42 0,-42 42-16,43 0 15,-43 0-15,0 0 16,84-43-16,1 43 15,0 0-15,42-42 16,0 0 62,0-1-62,0-41-1,42 41 1,0 1-16,1 42 16,41-42-16,43-1 15,0 43-15,85-42 16,-85 42-16,-42 0 16,84 0-16,85-42 15,-42 42-15,42 0 16,-43 0-16,-41 0 15,-86 0-15,43 0 16,-84 0 0,-1 0-16,0 0 31,1 0 16,-43 42-47,42-42 15,0 0-15,43 42 16,0 1-16,-43-1 16,85 43-16,0-43 15,42-42-15,-84 85 16,42-85-16,-85 0 16,43 42-16,0-42 15,-43 0-15,0 42 16,43-42-16,-43 0 15,1 0 1,-1 0 0,0 0 62,1 0-63,41 0-15,1 0 16,-43 0-16,128 0 16,-43 0-16,42 0 15,-84 0-15,42 0 16,-43 0-16,-41 0 16,-1 0-16,-42 43 140,0-1-124,-42-42-1,-1 0 1,43 42 0,-42-42-16,0 0 15,-1 0 1,1 0 0,-43 0-16,1 0 15,41 0-15,-41 0 16,-1 0-16,-42 0 15,-42 0-15,42 0 16,0 0-16,0 0 16,84 0-1,1 0 79,0 0-78,-1 0-16,-41 0 15,-43 0-15,0 0 16,42 0-16,0 0 16,-42 0-16,-42 0 15,0 0-15,126 0 16,-41 0-16,41 0 31,43-42 157,-42 42-173,42-42-15,0 126 110,0-41-110,0 41 15,0 43-15,0-42 0,0 0 16,0-43-16,0 43 15,0-1 1,0-41 0,42-86 234,-42 1-219,43 42-31,-43-42 47,-43 42-32,1-43-15,-43 1 16,1 42-16,-43 0 16,0-85-16,0 43 15,-85 0-15,43 42 16,-1-43-16,43 1 16,0 42-16,43-42 15,-43 42-15,84-43 16,-41 43-16,41 0 15,86 0 282,84-42-297,0 42 16,0 0-16,42 0 16,43 0-16,42 0 15,-43 0-15,43 42 16,-169-42-16,127 43 15,42-1-15,-127-42 16,42 42-16,-127-42 16,85 0-16,0 0 15,-42 0-15,42 0 16,-42 0-16,-43 0 16,43 0-16,-43 0 15,0 0 1,1 0-16,41 0 15,-41 0 1,41 0 0,1 0-16,0 43 15,42-43-15,-43 0 16,1 0-16,0 0 16,42 42-16,-43-42 15,1 0-15,0 0 16,-43 0-16,43 42 15,-1-42 1,-41 43-16,-1-43 16,43 0-16,-1 0 15,-41 0-15,-1 0 16,0 0-16,43 0 16,-43 0-1,43 0-15,-43 0 16,1 0-16,84 0 15,-43 42-15,1-42 16,0 0-16,-1 0 16,-41 42-16,84-42 15,0 0-15,-43 43 16,-41-43 0,41 0-16,1 0 15,0 42-15,-1-42 16,1 0-16,0 0 15,-1 0-15,1 0 16,42 0-16,0 0 16,-42 0-16,-1 0 15,1 42-15,-43-42 16,43 0-16,42 0 16,-42 0-16,-1 0 15,1 0-15,-43 0 16,43 0-16,42 0 15,42 0-15,-84 0 16,0 0-16,-1 0 16,1 0-16,0 0 15,42 0-15,-43 0 16,43 0-16,-42 0 16,84 0-16,-84 0 15,0 0-15,42 0 16,0 0-16,-43 0 15,-41 0-15,41 0 16,-41 0 0,-170 0 202,0 0-202,-170 0-16,43 0 16,-84 0-16,-255 0 15,85 0-15,42 0 16,43 0-16,42 0 16,85 0-16,211 0 15,0 0-15,43-42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9.31408" units="1/cm"/>
          <inkml:channelProperty channel="Y" name="resolution" value="49.23077" units="1/cm"/>
          <inkml:channelProperty channel="T" name="resolution" value="1" units="1/dev"/>
        </inkml:channelProperties>
      </inkml:inkSource>
      <inkml:timestamp xml:id="ts0" timeString="2020-05-01T07:54:41.267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0 83 0,'121'0'141,"-40"0"-125,-41 0-16,41 0 15,-41-41-15,0 41 16,1 0-1,-1 0-15,0 0 16,1 0 0,-1 0-1,0 0 17,1 0-17,-41-40 1,40 40-1,0 0 64</inkml:trace>
  <inkml:trace contextRef="#ctx0" brushRef="#br0" timeOffset="2234.88">766 2 0,'0'40'157,"0"1"-142,0-1 1,0 0-16,0 0 16,-40-40-1,40 41-15,0-1 16,0 0-1,0 1 17,0-1-17,0 0 17,0 1-17,-40-41 1,40 40-16,0 0 31,0 1 16,0-1-31,0 0 15,-41 1-16,41-1-15,0 0 16,0 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9.31408" units="1/cm"/>
          <inkml:channelProperty channel="Y" name="resolution" value="49.23077" units="1/cm"/>
          <inkml:channelProperty channel="T" name="resolution" value="1" units="1/dev"/>
        </inkml:channelProperties>
      </inkml:inkSource>
      <inkml:timestamp xml:id="ts0" timeString="2020-05-01T07:54:38.204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-2056 1695 0,'40'0'234,"1"-40"-218,-1 0-16,41 40 15,-1-41-15,1 1 16,0 0-16,-1-1 16,-39 41-16,39-80 15,1 39-15,-1 1 16,1-41-16,0 81 15,40-80-15,-41 39 16,-80 1-16,81 0 16,-41 0-16,41-1 15,-41 1-15,1 0 16,-1 40-16,0-81 16,41 81-16,40-81 15,-41 41-15,1 0 16,0-1-16,-1 1 15,1 0-15,0-1 16,-41 41-16,0-40 16,1 40-16,-41-40 31,40 40-31,0-41 16,0 1-1,1 40 1,-1-40-1,0 40 17,-40-41-17,0 1 1,41 40-16,-1 0 31,-40-40-31,40 40 31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9.31408" units="1/cm"/>
          <inkml:channelProperty channel="Y" name="resolution" value="49.23077" units="1/cm"/>
          <inkml:channelProperty channel="T" name="resolution" value="1" units="1/dev"/>
        </inkml:channelProperties>
      </inkml:inkSource>
      <inkml:timestamp xml:id="ts0" timeString="2020-05-01T07:54:46.790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0 0 0,'40'0'110,"1"0"-95,-1 40-15,0 1 16,1-41-16,-1 40 16,-40 0-1,81 1 1,-41 80-16,41-81 16,-41 0-16,0 41 15,1-81-15,-1 80 16,0-39-16,41 39 15,-1-39-15,1 39 16,40 41-16,-81-80 16,41 39-16,40 1 15,-121-41-15,40-40 16,-40 41 0,41-41-1,-41 40 16,40-40-15,0 0 15,-40 81-31,81-41 16,-81 0-16,40 0 16,-40 1-16,40-41 15,1 40 1,-1-40 15,-40 40-15,40 1 15,1-41 0,-41 40-31,40 0 16,-40 1-1,40-41-15,-40 40 16,41-40 0,-41 40-1,40-40 17,0 41-32,-40-1 15,41-40 1</inkml:trace>
  <inkml:trace contextRef="#ctx0" brushRef="#br0" timeOffset="11705.56">1169 1814 0,'41'0'140,"-1"0"-124,0 0-16,1 0 31,-1 0-15,0 0-1,1 0-15,-1 0 16,0 0 15,0 0-15,1 0 0,-1 0-1,0 0-15,1 0 16,-1 0 31,0 0 0,-40 41-32,41-41 1,-1 40 31,0-40-32,1 0 63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9.31408" units="1/cm"/>
          <inkml:channelProperty channel="Y" name="resolution" value="49.23077" units="1/cm"/>
          <inkml:channelProperty channel="T" name="resolution" value="1" units="1/dev"/>
        </inkml:channelProperties>
      </inkml:inkSource>
      <inkml:timestamp xml:id="ts0" timeString="2020-05-01T07:55:01.339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0 0 0,'0'41'219,"0"-1"-203,0 0-16,0 41 15,0-41 1,0 1 0,0-1-1,0 0 1,0 0-1,0 1 1,0-1-16,0 0 16,0 1-1,0-1 17,41-40-17,-41 40 1,0 1-1,0-1 48,0 0-32,40 1 219,-40-1-47,40-40-187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9.31408" units="1/cm"/>
          <inkml:channelProperty channel="Y" name="resolution" value="49.23077" units="1/cm"/>
          <inkml:channelProperty channel="T" name="resolution" value="1" units="1/dev"/>
        </inkml:channelProperties>
      </inkml:inkSource>
      <inkml:timestamp xml:id="ts0" timeString="2020-05-05T14:08:14.854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0 0 0,'40'0'110,"1"0"-95,-1 40-15,0 1 16,1-41-16,-1 40 16,-40 0-1,81 1 1,-41 80-16,41-81 16,-41 0-16,0 41 15,1-81-15,-1 80 16,0-39-16,41 39 15,-1-39-15,1 39 16,40 41-16,-81-80 16,41 39-16,40 1 15,-121-41-15,40-40 16,-40 41 0,41-41-1,-41 40 16,40-40-15,0 0 15,-40 81-31,81-41 16,-81 0-16,40 0 16,-40 1-16,40-41 15,1 40 1,-1-40 15,-40 40-15,40 1 15,1-41 0,-41 40-31,40 0 16,-40 1-1,40-41-15,-40 40 16,41-40 0,-41 40-1,40-40 17,0 41-32,-40-1 15,41-40 1</inkml:trace>
  <inkml:trace contextRef="#ctx0" brushRef="#br0" timeOffset="1">1169 1814 0,'41'0'140,"-1"0"-124,0 0-16,1 0 31,-1 0-15,0 0-1,1 0-15,-1 0 16,0 0 15,0 0-15,1 0 0,-1 0-1,0 0-15,1 0 16,-1 0 31,0 0 0,-40 41-32,41-41 1,-1 40 31,0-40-32,1 0 63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CE3894-8ACB-4A57-9402-0F581E7741F0}" type="datetimeFigureOut">
              <a:rPr lang="it-IT" smtClean="0"/>
              <a:t>05/05/2020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CFB82-4918-475F-86B1-9CFD7106C0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3561449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857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882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508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652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0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411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286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676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300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234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10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5865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7" Type="http://schemas.openxmlformats.org/officeDocument/2006/relationships/customXml" Target="../ink/ink3.xm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.png"/><Relationship Id="rId5" Type="http://schemas.openxmlformats.org/officeDocument/2006/relationships/customXml" Target="../ink/ink2.xml"/><Relationship Id="rId10" Type="http://schemas.openxmlformats.org/officeDocument/2006/relationships/image" Target="../media/image3.emf"/><Relationship Id="rId4" Type="http://schemas.openxmlformats.org/officeDocument/2006/relationships/image" Target="../media/image2.png"/><Relationship Id="rId9" Type="http://schemas.openxmlformats.org/officeDocument/2006/relationships/customXml" Target="../ink/ink4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13" Type="http://schemas.openxmlformats.org/officeDocument/2006/relationships/customXml" Target="../ink/ink10.xml"/><Relationship Id="rId3" Type="http://schemas.microsoft.com/office/2007/relationships/hdphoto" Target="../media/hdphoto1.wdp"/><Relationship Id="rId7" Type="http://schemas.openxmlformats.org/officeDocument/2006/relationships/image" Target="../media/image14.emf"/><Relationship Id="rId12" Type="http://schemas.openxmlformats.org/officeDocument/2006/relationships/customXml" Target="../ink/ink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customXml" Target="../ink/ink6.xml"/><Relationship Id="rId11" Type="http://schemas.openxmlformats.org/officeDocument/2006/relationships/image" Target="../media/image16.emf"/><Relationship Id="rId5" Type="http://schemas.openxmlformats.org/officeDocument/2006/relationships/image" Target="../media/image13.emf"/><Relationship Id="rId10" Type="http://schemas.openxmlformats.org/officeDocument/2006/relationships/customXml" Target="../ink/ink8.xml"/><Relationship Id="rId4" Type="http://schemas.openxmlformats.org/officeDocument/2006/relationships/customXml" Target="../ink/ink5.xml"/><Relationship Id="rId9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emf"/><Relationship Id="rId5" Type="http://schemas.openxmlformats.org/officeDocument/2006/relationships/customXml" Target="../ink/ink11.xml"/><Relationship Id="rId4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microsoft.com/office/2007/relationships/hdphoto" Target="../media/hdphoto1.wdp"/><Relationship Id="rId7" Type="http://schemas.openxmlformats.org/officeDocument/2006/relationships/customXml" Target="../ink/ink1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emf"/><Relationship Id="rId5" Type="http://schemas.openxmlformats.org/officeDocument/2006/relationships/customXml" Target="../ink/ink12.xml"/><Relationship Id="rId10" Type="http://schemas.openxmlformats.org/officeDocument/2006/relationships/image" Target="../media/image26.emf"/><Relationship Id="rId4" Type="http://schemas.openxmlformats.org/officeDocument/2006/relationships/image" Target="../media/image14.png"/><Relationship Id="rId9" Type="http://schemas.openxmlformats.org/officeDocument/2006/relationships/customXml" Target="../ink/ink14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.xml"/><Relationship Id="rId13" Type="http://schemas.openxmlformats.org/officeDocument/2006/relationships/image" Target="../media/image28.emf"/><Relationship Id="rId3" Type="http://schemas.microsoft.com/office/2007/relationships/hdphoto" Target="../media/hdphoto1.wdp"/><Relationship Id="rId7" Type="http://schemas.openxmlformats.org/officeDocument/2006/relationships/image" Target="../media/image22.emf"/><Relationship Id="rId12" Type="http://schemas.openxmlformats.org/officeDocument/2006/relationships/customXml" Target="../ink/ink1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customXml" Target="../ink/ink16.xml"/><Relationship Id="rId11" Type="http://schemas.openxmlformats.org/officeDocument/2006/relationships/image" Target="../media/image27.emf"/><Relationship Id="rId5" Type="http://schemas.openxmlformats.org/officeDocument/2006/relationships/image" Target="../media/image21.emf"/><Relationship Id="rId15" Type="http://schemas.openxmlformats.org/officeDocument/2006/relationships/image" Target="../media/image29.emf"/><Relationship Id="rId10" Type="http://schemas.openxmlformats.org/officeDocument/2006/relationships/customXml" Target="../ink/ink18.xml"/><Relationship Id="rId4" Type="http://schemas.openxmlformats.org/officeDocument/2006/relationships/customXml" Target="../ink/ink15.xml"/><Relationship Id="rId9" Type="http://schemas.openxmlformats.org/officeDocument/2006/relationships/image" Target="../media/image23.emf"/><Relationship Id="rId14" Type="http://schemas.openxmlformats.org/officeDocument/2006/relationships/customXml" Target="../ink/ink20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A66570-A852-43F1-8EC5-F36A49E7DB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886" y="609720"/>
            <a:ext cx="4644193" cy="3681976"/>
          </a:xfrm>
          <a:noFill/>
        </p:spPr>
        <p:txBody>
          <a:bodyPr>
            <a:normAutofit/>
          </a:bodyPr>
          <a:lstStyle/>
          <a:p>
            <a:pPr algn="l"/>
            <a:r>
              <a:rPr lang="it-IT" sz="3100" dirty="0">
                <a:solidFill>
                  <a:schemeClr val="bg1"/>
                </a:solidFill>
                <a:latin typeface="Abadi"/>
                <a:ea typeface="+mj-lt"/>
                <a:cs typeface="+mj-lt"/>
              </a:rPr>
              <a:t>  </a:t>
            </a:r>
            <a:endParaRPr lang="it-IT" sz="3100" dirty="0">
              <a:solidFill>
                <a:schemeClr val="bg1"/>
              </a:solidFill>
              <a:latin typeface="Abadi"/>
            </a:endParaRPr>
          </a:p>
          <a:p>
            <a:pPr algn="l"/>
            <a:r>
              <a:rPr lang="it-IT" sz="4000" b="1" dirty="0">
                <a:solidFill>
                  <a:schemeClr val="bg1"/>
                </a:solidFill>
                <a:latin typeface="Abadi"/>
                <a:ea typeface="+mj-lt"/>
                <a:cs typeface="+mj-lt"/>
              </a:rPr>
              <a:t>VIAGGIARE CON LA BICI</a:t>
            </a:r>
            <a:r>
              <a:rPr lang="it-IT" sz="3100" b="1" dirty="0">
                <a:solidFill>
                  <a:schemeClr val="bg1"/>
                </a:solidFill>
                <a:latin typeface="Abadi"/>
                <a:ea typeface="+mj-lt"/>
                <a:cs typeface="+mj-lt"/>
              </a:rPr>
              <a:t/>
            </a:r>
            <a:br>
              <a:rPr lang="it-IT" sz="3100" b="1" dirty="0">
                <a:solidFill>
                  <a:schemeClr val="bg1"/>
                </a:solidFill>
                <a:latin typeface="Abadi"/>
                <a:ea typeface="+mj-lt"/>
                <a:cs typeface="+mj-lt"/>
              </a:rPr>
            </a:br>
            <a:endParaRPr lang="it-IT" sz="3100" dirty="0">
              <a:solidFill>
                <a:schemeClr val="bg1"/>
              </a:solidFill>
              <a:latin typeface="Abadi"/>
              <a:cs typeface="Calibri Light"/>
            </a:endParaRPr>
          </a:p>
          <a:p>
            <a:pPr algn="l"/>
            <a:r>
              <a:rPr lang="it-IT" sz="3100" dirty="0">
                <a:solidFill>
                  <a:schemeClr val="bg1"/>
                </a:solidFill>
                <a:latin typeface="Abadi"/>
                <a:ea typeface="+mj-lt"/>
                <a:cs typeface="+mj-lt"/>
              </a:rPr>
              <a:t>Caratteristiche ed economia del cicloturismo in Italia</a:t>
            </a:r>
            <a:endParaRPr lang="it-IT" sz="3100" dirty="0">
              <a:solidFill>
                <a:schemeClr val="bg1"/>
              </a:solidFill>
              <a:latin typeface="Abadi"/>
              <a:cs typeface="Calibri Light" panose="020F0302020204030204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BDF811E-4F5C-4CE3-82B6-8A957ABA12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887" y="5371867"/>
            <a:ext cx="4469862" cy="405962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it-IT" sz="2200" b="1">
                <a:solidFill>
                  <a:schemeClr val="bg1"/>
                </a:solidFill>
                <a:latin typeface="Abadi"/>
              </a:rPr>
              <a:t>2° Rapporto Isnart-Legambiente</a:t>
            </a:r>
            <a:endParaRPr lang="it-IT" sz="2200" b="1">
              <a:solidFill>
                <a:schemeClr val="bg1"/>
              </a:solidFill>
              <a:latin typeface="Abadi"/>
              <a:ea typeface="+mn-lt"/>
              <a:cs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put penna 4">
                <a:extLst>
                  <a:ext uri="{FF2B5EF4-FFF2-40B4-BE49-F238E27FC236}">
                    <a16:creationId xmlns:a16="http://schemas.microsoft.com/office/drawing/2014/main" id="{36886478-C3A7-4EB7-9BA9-E707F3C1DD03}"/>
                  </a:ext>
                </a:extLst>
              </p14:cNvPr>
              <p14:cNvContentPartPr/>
              <p14:nvPr/>
            </p14:nvContentPartPr>
            <p14:xfrm>
              <a:off x="6741459" y="959223"/>
              <a:ext cx="3343274" cy="781049"/>
            </p14:xfrm>
          </p:contentPart>
        </mc:Choice>
        <mc:Fallback xmlns="">
          <p:pic>
            <p:nvPicPr>
              <p:cNvPr id="5" name="Input penna 4">
                <a:extLst>
                  <a:ext uri="{FF2B5EF4-FFF2-40B4-BE49-F238E27FC236}">
                    <a16:creationId xmlns:a16="http://schemas.microsoft.com/office/drawing/2014/main" id="{36886478-C3A7-4EB7-9BA9-E707F3C1DD0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23463" y="941202"/>
                <a:ext cx="3378906" cy="8167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put penna 5">
                <a:extLst>
                  <a:ext uri="{FF2B5EF4-FFF2-40B4-BE49-F238E27FC236}">
                    <a16:creationId xmlns:a16="http://schemas.microsoft.com/office/drawing/2014/main" id="{253E5EC1-DD1B-4AED-A6BF-8BACE0B7DBAB}"/>
                  </a:ext>
                </a:extLst>
              </p14:cNvPr>
              <p14:cNvContentPartPr/>
              <p14:nvPr/>
            </p14:nvContentPartPr>
            <p14:xfrm>
              <a:off x="-887505" y="493058"/>
              <a:ext cx="9525" cy="9525"/>
            </p14:xfrm>
          </p:contentPart>
        </mc:Choice>
        <mc:Fallback xmlns="">
          <p:pic>
            <p:nvPicPr>
              <p:cNvPr id="6" name="Input penna 5">
                <a:extLst>
                  <a:ext uri="{FF2B5EF4-FFF2-40B4-BE49-F238E27FC236}">
                    <a16:creationId xmlns:a16="http://schemas.microsoft.com/office/drawing/2014/main" id="{253E5EC1-DD1B-4AED-A6BF-8BACE0B7DBA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1363755" y="16808"/>
                <a:ext cx="952500" cy="952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put penna 6"/>
              <p14:cNvContentPartPr/>
              <p14:nvPr/>
            </p14:nvContentPartPr>
            <p14:xfrm>
              <a:off x="6522840" y="924360"/>
              <a:ext cx="1310760" cy="1819080"/>
            </p14:xfrm>
          </p:contentPart>
        </mc:Choice>
        <mc:Fallback xmlns="">
          <p:pic>
            <p:nvPicPr>
              <p:cNvPr id="7" name="Input penna 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462720" y="804120"/>
                <a:ext cx="1431000" cy="20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Input penna 10"/>
              <p14:cNvContentPartPr/>
              <p14:nvPr/>
            </p14:nvContentPartPr>
            <p14:xfrm>
              <a:off x="6660000" y="609720"/>
              <a:ext cx="3825360" cy="1049400"/>
            </p14:xfrm>
          </p:contentPart>
        </mc:Choice>
        <mc:Fallback xmlns="">
          <p:pic>
            <p:nvPicPr>
              <p:cNvPr id="11" name="Input penna 10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576120" y="525840"/>
                <a:ext cx="3993120" cy="121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uppo 8"/>
          <p:cNvGrpSpPr/>
          <p:nvPr/>
        </p:nvGrpSpPr>
        <p:grpSpPr>
          <a:xfrm>
            <a:off x="5330783" y="176463"/>
            <a:ext cx="6861217" cy="6472988"/>
            <a:chOff x="5330783" y="-208548"/>
            <a:chExt cx="7198101" cy="6857999"/>
          </a:xfrm>
        </p:grpSpPr>
        <p:pic>
          <p:nvPicPr>
            <p:cNvPr id="4" name="Immagine 4" descr="Immagine che contiene uomo, fotografia, sedendo, tenendo&#10;&#10;Descrizione generata con affidabilità molto elevata">
              <a:extLst>
                <a:ext uri="{FF2B5EF4-FFF2-40B4-BE49-F238E27FC236}">
                  <a16:creationId xmlns:a16="http://schemas.microsoft.com/office/drawing/2014/main" id="{76741910-C691-44B8-A782-9970C8FB35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t="17" r="-1" b="10280"/>
            <a:stretch/>
          </p:blipFill>
          <p:spPr>
            <a:xfrm>
              <a:off x="5330783" y="-208548"/>
              <a:ext cx="7198101" cy="6857999"/>
            </a:xfrm>
            <a:prstGeom prst="rect">
              <a:avLst/>
            </a:prstGeom>
          </p:spPr>
        </p:pic>
        <p:sp>
          <p:nvSpPr>
            <p:cNvPr id="8" name="CasellaDiTesto 7"/>
            <p:cNvSpPr txBox="1"/>
            <p:nvPr/>
          </p:nvSpPr>
          <p:spPr>
            <a:xfrm>
              <a:off x="7048810" y="869653"/>
              <a:ext cx="4026089" cy="740027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endParaRPr 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val="96891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B52ED5A-E371-4FB9-8901-290A41B0B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" y="6356350"/>
            <a:ext cx="157162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Bike Summit 2020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3D9AE79-3F5A-49FD-A347-F436A67CC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5168" y="6371033"/>
            <a:ext cx="61446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51FD932-F583-4019-8AEF-AA87DABD1159}" type="slidenum">
              <a:rPr 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image19.png" descr="unioncamere-marchio-CMYK">
            <a:extLst>
              <a:ext uri="{FF2B5EF4-FFF2-40B4-BE49-F238E27FC236}">
                <a16:creationId xmlns:a16="http://schemas.microsoft.com/office/drawing/2014/main" id="{346FD160-51D6-43F1-9B15-34DDA43A10A6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contrast="4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43230" y="136525"/>
            <a:ext cx="1463040" cy="330835"/>
          </a:xfrm>
          <a:prstGeom prst="rect">
            <a:avLst/>
          </a:prstGeom>
          <a:ln/>
        </p:spPr>
      </p:pic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246718E6-3755-4AE5-8C67-649A8B88A126}"/>
              </a:ext>
            </a:extLst>
          </p:cNvPr>
          <p:cNvSpPr txBox="1"/>
          <p:nvPr/>
        </p:nvSpPr>
        <p:spPr>
          <a:xfrm>
            <a:off x="439948" y="229560"/>
            <a:ext cx="5345501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>
                <a:solidFill>
                  <a:schemeClr val="bg1"/>
                </a:solidFill>
                <a:ea typeface="+mn-lt"/>
                <a:cs typeface="+mn-lt"/>
              </a:rPr>
              <a:t>Principali voci di spesa</a:t>
            </a:r>
            <a:r>
              <a:rPr lang="it-IT" dirty="0">
                <a:solidFill>
                  <a:schemeClr val="bg1"/>
                </a:solidFill>
                <a:ea typeface="+mn-lt"/>
                <a:cs typeface="+mn-lt"/>
              </a:rPr>
              <a:t> (% sul totale)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54799109-361A-4357-8859-D8AD98A58679}"/>
              </a:ext>
            </a:extLst>
          </p:cNvPr>
          <p:cNvSpPr txBox="1"/>
          <p:nvPr/>
        </p:nvSpPr>
        <p:spPr>
          <a:xfrm>
            <a:off x="6505397" y="224404"/>
            <a:ext cx="5518028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dirty="0">
                <a:solidFill>
                  <a:schemeClr val="bg1"/>
                </a:solidFill>
                <a:ea typeface="+mn-lt"/>
                <a:cs typeface="+mn-lt"/>
              </a:rPr>
              <a:t>Principali voci di spesa per provenienza (% sul totale)</a:t>
            </a:r>
            <a:endParaRPr lang="it-IT" dirty="0">
              <a:solidFill>
                <a:schemeClr val="bg1"/>
              </a:solidFill>
            </a:endParaRPr>
          </a:p>
        </p:txBody>
      </p:sp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00000000-0008-0000-05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3521355"/>
              </p:ext>
            </p:extLst>
          </p:nvPr>
        </p:nvGraphicFramePr>
        <p:xfrm>
          <a:off x="264544" y="691928"/>
          <a:ext cx="5849653" cy="3824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Grafico 12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9018610"/>
              </p:ext>
            </p:extLst>
          </p:nvPr>
        </p:nvGraphicFramePr>
        <p:xfrm>
          <a:off x="6073253" y="691928"/>
          <a:ext cx="5816378" cy="3824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Osservando il complesso dei beni e servizi acquistati nel periodo di vacanza, alloggio e ristorazione assorbono il 64% del budget di spesa degli stranieri mentre tra gli italiani l’impegno finanziario per queste 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/>
            </a:r>
            <a:br>
              <a:rPr kumimoji="0" lang="it-IT" altLang="it-IT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</a:br>
            <a:r>
              <a:rPr kumimoji="0" lang="it-IT" altLang="it-IT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due voci si ferma al 61%. 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034090A-5DB2-472D-AFDE-A86C81AC7932}"/>
              </a:ext>
            </a:extLst>
          </p:cNvPr>
          <p:cNvSpPr txBox="1"/>
          <p:nvPr/>
        </p:nvSpPr>
        <p:spPr>
          <a:xfrm>
            <a:off x="609600" y="4596412"/>
            <a:ext cx="112800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bg1"/>
                </a:solidFill>
                <a:latin typeface="Abadi" panose="020B0604020104020204" pitchFamily="34" charset="0"/>
              </a:rPr>
              <a:t>la spesa media giornaliera pro capite si attesta intorno ai 75 euro 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bg1"/>
                </a:solidFill>
                <a:latin typeface="Abadi" panose="020B0604020104020204" pitchFamily="34" charset="0"/>
              </a:rPr>
              <a:t>quello cicloturistico è un turismo “affluente”: il 12% degli intervistati indica una situazione reddituale compresa tra “alta” e “molto alta” (la media complessiva è dell’8%); </a:t>
            </a:r>
            <a:r>
              <a:rPr lang="it-IT" sz="1600" dirty="0">
                <a:solidFill>
                  <a:schemeClr val="bg1"/>
                </a:solidFill>
              </a:rPr>
              <a:t>condizioni di agiatezza diffusa si riscontrano soprattutto tra i cicloturisti stranieri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bg1"/>
                </a:solidFill>
                <a:latin typeface="Abadi" panose="020B0604020104020204" pitchFamily="34" charset="0"/>
              </a:rPr>
              <a:t>la distribuzione dei consumi cicloturistici è abbastanza simile a quella media fatta eccezione per le spese di soggiorno che tra i primi arrivano ad assorbire il 40% del budget complessivo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bg1"/>
                </a:solidFill>
              </a:rPr>
              <a:t>I comportamenti di spesa cambiano significativamente con riferimento alla provenienza: gli italiani sono molto più orientati verso l’acquisto di prodotti alimentari e di abbigliamento, gli stranieri sono più attenti alle attività culturali ed all’informazione</a:t>
            </a:r>
          </a:p>
        </p:txBody>
      </p:sp>
    </p:spTree>
    <p:extLst>
      <p:ext uri="{BB962C8B-B14F-4D97-AF65-F5344CB8AC3E}">
        <p14:creationId xmlns:p14="http://schemas.microsoft.com/office/powerpoint/2010/main" val="1490988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1">
            <a:extLst>
              <a:ext uri="{FF2B5EF4-FFF2-40B4-BE49-F238E27FC236}">
                <a16:creationId xmlns:a16="http://schemas.microsoft.com/office/drawing/2014/main" id="{A35E0405-BD04-471C-976C-0D1145730E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491" r="-3" b="9575"/>
          <a:stretch/>
        </p:blipFill>
        <p:spPr>
          <a:xfrm>
            <a:off x="6096000" y="1404630"/>
            <a:ext cx="6038471" cy="1841547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B52ED5A-E371-4FB9-8901-290A41B0B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2977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schemeClr val="bg1"/>
                </a:solidFill>
                <a:latin typeface="Calibri" panose="020F0502020204030204"/>
                <a:ea typeface="+mn-ea"/>
                <a:cs typeface="+mn-cs"/>
              </a:rPr>
              <a:t>Bike Summit 2020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3D9AE79-3F5A-49FD-A347-F436A67CC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4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B51FD932-F583-4019-8AEF-AA87DABD1159}" type="slidenum">
              <a:rPr lang="en-US">
                <a:solidFill>
                  <a:schemeClr val="bg1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11</a:t>
            </a:fld>
            <a:endParaRPr lang="en-US" dirty="0">
              <a:solidFill>
                <a:schemeClr val="bg1"/>
              </a:solidFill>
              <a:latin typeface="Calibri" panose="020F0502020204030204"/>
            </a:endParaRPr>
          </a:p>
        </p:txBody>
      </p:sp>
      <p:pic>
        <p:nvPicPr>
          <p:cNvPr id="8" name="image19.png" descr="unioncamere-marchio-CMYK">
            <a:extLst>
              <a:ext uri="{FF2B5EF4-FFF2-40B4-BE49-F238E27FC236}">
                <a16:creationId xmlns:a16="http://schemas.microsoft.com/office/drawing/2014/main" id="{346FD160-51D6-43F1-9B15-34DDA43A10A6}"/>
              </a:ext>
            </a:extLst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brightnessContrast contrast="4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43230" y="136525"/>
            <a:ext cx="1463040" cy="330835"/>
          </a:xfrm>
          <a:prstGeom prst="rect">
            <a:avLst/>
          </a:prstGeom>
          <a:ln/>
        </p:spPr>
      </p:pic>
      <p:sp>
        <p:nvSpPr>
          <p:cNvPr id="9" name="Segnaposto testo 3">
            <a:extLst>
              <a:ext uri="{FF2B5EF4-FFF2-40B4-BE49-F238E27FC236}">
                <a16:creationId xmlns:a16="http://schemas.microsoft.com/office/drawing/2014/main" id="{DB89C782-8D5C-4848-A940-AF7C7C85DED8}"/>
              </a:ext>
            </a:extLst>
          </p:cNvPr>
          <p:cNvSpPr txBox="1">
            <a:spLocks/>
          </p:cNvSpPr>
          <p:nvPr/>
        </p:nvSpPr>
        <p:spPr>
          <a:xfrm>
            <a:off x="639620" y="1111005"/>
            <a:ext cx="5530272" cy="10090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500" dirty="0" err="1">
                <a:solidFill>
                  <a:schemeClr val="bg1"/>
                </a:solidFill>
                <a:latin typeface="Abadi" panose="020B0604020104020204" pitchFamily="34" charset="0"/>
              </a:rPr>
              <a:t>Risultati</a:t>
            </a:r>
            <a:r>
              <a:rPr lang="en-US" sz="25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Abadi" panose="020B0604020104020204" pitchFamily="34" charset="0"/>
              </a:rPr>
              <a:t>dell’indagine</a:t>
            </a:r>
            <a:r>
              <a:rPr lang="en-US" sz="2500" dirty="0">
                <a:solidFill>
                  <a:schemeClr val="bg1"/>
                </a:solidFill>
                <a:latin typeface="Abadi" panose="020B0604020104020204" pitchFamily="34" charset="0"/>
              </a:rPr>
              <a:t> ai Tour Operator </a:t>
            </a:r>
            <a:r>
              <a:rPr lang="en-US" sz="2500" dirty="0" err="1">
                <a:solidFill>
                  <a:schemeClr val="bg1"/>
                </a:solidFill>
                <a:latin typeface="Abadi" panose="020B0604020104020204" pitchFamily="34" charset="0"/>
              </a:rPr>
              <a:t>italiani</a:t>
            </a:r>
            <a:r>
              <a:rPr lang="en-US" sz="25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Abadi" panose="020B0604020104020204" pitchFamily="34" charset="0"/>
              </a:rPr>
              <a:t>specializzati</a:t>
            </a:r>
            <a:r>
              <a:rPr lang="en-US" sz="2500" dirty="0">
                <a:solidFill>
                  <a:schemeClr val="bg1"/>
                </a:solidFill>
                <a:latin typeface="Abadi" panose="020B0604020104020204" pitchFamily="34" charset="0"/>
              </a:rPr>
              <a:t> in bike tourism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F99B7EC-1626-4776-A506-80CE0851E028}"/>
              </a:ext>
            </a:extLst>
          </p:cNvPr>
          <p:cNvSpPr txBox="1"/>
          <p:nvPr/>
        </p:nvSpPr>
        <p:spPr>
          <a:xfrm>
            <a:off x="639620" y="2763722"/>
            <a:ext cx="8433955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badi" panose="020B0604020104020204" pitchFamily="34" charset="0"/>
              </a:rPr>
              <a:t>fatturato in </a:t>
            </a:r>
            <a:r>
              <a:rPr lang="en-US" sz="1600" dirty="0" err="1">
                <a:solidFill>
                  <a:schemeClr val="bg1"/>
                </a:solidFill>
                <a:latin typeface="Abadi" panose="020B0604020104020204" pitchFamily="34" charset="0"/>
              </a:rPr>
              <a:t>netta</a:t>
            </a:r>
            <a:r>
              <a:rPr lang="en-US" sz="16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badi" panose="020B0604020104020204" pitchFamily="34" charset="0"/>
              </a:rPr>
              <a:t>crescita</a:t>
            </a:r>
            <a:r>
              <a:rPr lang="en-US" sz="1600" dirty="0">
                <a:solidFill>
                  <a:schemeClr val="bg1"/>
                </a:solidFill>
                <a:latin typeface="Abadi" panose="020B0604020104020204" pitchFamily="34" charset="0"/>
              </a:rPr>
              <a:t> rispetto </a:t>
            </a:r>
            <a:r>
              <a:rPr lang="en-US" sz="1600" dirty="0" err="1">
                <a:solidFill>
                  <a:schemeClr val="bg1"/>
                </a:solidFill>
                <a:latin typeface="Abadi" panose="020B0604020104020204" pitchFamily="34" charset="0"/>
              </a:rPr>
              <a:t>agli</a:t>
            </a:r>
            <a:r>
              <a:rPr lang="en-US" sz="16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badi" panose="020B0604020104020204" pitchFamily="34" charset="0"/>
              </a:rPr>
              <a:t>anni</a:t>
            </a:r>
            <a:r>
              <a:rPr lang="en-US" sz="16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badi" panose="020B0604020104020204" pitchFamily="34" charset="0"/>
              </a:rPr>
              <a:t>precedenti</a:t>
            </a:r>
            <a:endParaRPr lang="it-IT" sz="1600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pPr marL="176213" indent="-17621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/>
                </a:solidFill>
                <a:latin typeface="Abadi" panose="020B0604020104020204" pitchFamily="34" charset="0"/>
              </a:rPr>
              <a:t>pacchetto</a:t>
            </a:r>
            <a:r>
              <a:rPr lang="en-US" sz="16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badi" panose="020B0604020104020204" pitchFamily="34" charset="0"/>
              </a:rPr>
              <a:t>mediovenduto</a:t>
            </a:r>
            <a:r>
              <a:rPr lang="en-US" sz="1600" dirty="0">
                <a:solidFill>
                  <a:schemeClr val="bg1"/>
                </a:solidFill>
                <a:latin typeface="Abadi" panose="020B0604020104020204" pitchFamily="34" charset="0"/>
              </a:rPr>
              <a:t>: 7 </a:t>
            </a:r>
            <a:r>
              <a:rPr lang="en-US" sz="1600" dirty="0" err="1">
                <a:solidFill>
                  <a:schemeClr val="bg1"/>
                </a:solidFill>
                <a:latin typeface="Abadi" panose="020B0604020104020204" pitchFamily="34" charset="0"/>
              </a:rPr>
              <a:t>notti</a:t>
            </a:r>
            <a:r>
              <a:rPr lang="en-US" sz="1600" dirty="0">
                <a:solidFill>
                  <a:schemeClr val="bg1"/>
                </a:solidFill>
                <a:latin typeface="Abadi" panose="020B0604020104020204" pitchFamily="34" charset="0"/>
              </a:rPr>
              <a:t>, ca 900 €, </a:t>
            </a:r>
            <a:r>
              <a:rPr lang="en-US" sz="1600" dirty="0" err="1">
                <a:solidFill>
                  <a:schemeClr val="bg1"/>
                </a:solidFill>
                <a:latin typeface="Abadi" panose="020B0604020104020204" pitchFamily="34" charset="0"/>
              </a:rPr>
              <a:t>vacanza</a:t>
            </a:r>
            <a:r>
              <a:rPr lang="en-US" sz="16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badi" panose="020B0604020104020204" pitchFamily="34" charset="0"/>
              </a:rPr>
              <a:t>itinerante</a:t>
            </a:r>
            <a:r>
              <a:rPr lang="en-US" sz="1600" dirty="0">
                <a:solidFill>
                  <a:schemeClr val="bg1"/>
                </a:solidFill>
                <a:latin typeface="Abadi" panose="020B0604020104020204" pitchFamily="34" charset="0"/>
              </a:rPr>
              <a:t> e/o a base </a:t>
            </a:r>
            <a:r>
              <a:rPr lang="en-US" sz="1600" dirty="0" err="1">
                <a:solidFill>
                  <a:schemeClr val="bg1"/>
                </a:solidFill>
                <a:latin typeface="Abadi" panose="020B0604020104020204" pitchFamily="34" charset="0"/>
              </a:rPr>
              <a:t>fissa</a:t>
            </a:r>
            <a:endParaRPr lang="en-US" sz="1600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pPr marL="176213" indent="-17621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badi" panose="020B0604020104020204" pitchFamily="34" charset="0"/>
              </a:rPr>
              <a:t>40% </a:t>
            </a:r>
            <a:r>
              <a:rPr lang="en-US" sz="1600" dirty="0" err="1">
                <a:solidFill>
                  <a:schemeClr val="bg1"/>
                </a:solidFill>
                <a:latin typeface="Abadi" panose="020B0604020104020204" pitchFamily="34" charset="0"/>
              </a:rPr>
              <a:t>delle</a:t>
            </a:r>
            <a:r>
              <a:rPr lang="en-US" sz="16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badi" panose="020B0604020104020204" pitchFamily="34" charset="0"/>
              </a:rPr>
              <a:t>richieste</a:t>
            </a:r>
            <a:r>
              <a:rPr lang="en-US" sz="16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badi" panose="020B0604020104020204" pitchFamily="34" charset="0"/>
              </a:rPr>
              <a:t>riguarda</a:t>
            </a:r>
            <a:r>
              <a:rPr lang="en-US" sz="16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badi" panose="020B0604020104020204" pitchFamily="34" charset="0"/>
              </a:rPr>
              <a:t>il</a:t>
            </a:r>
            <a:r>
              <a:rPr lang="en-US" sz="16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badi" panose="020B0604020104020204" pitchFamily="34" charset="0"/>
              </a:rPr>
              <a:t>ciclismo</a:t>
            </a:r>
            <a:r>
              <a:rPr lang="en-US" sz="16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badi" panose="020B0604020104020204" pitchFamily="34" charset="0"/>
              </a:rPr>
              <a:t>su</a:t>
            </a:r>
            <a:r>
              <a:rPr lang="en-US" sz="1600" dirty="0">
                <a:solidFill>
                  <a:schemeClr val="bg1"/>
                </a:solidFill>
                <a:latin typeface="Abadi" panose="020B0604020104020204" pitchFamily="34" charset="0"/>
              </a:rPr>
              <a:t> </a:t>
            </a:r>
            <a:r>
              <a:rPr lang="en-US" sz="1600" dirty="0" err="1">
                <a:solidFill>
                  <a:schemeClr val="bg1"/>
                </a:solidFill>
                <a:latin typeface="Abadi" panose="020B0604020104020204" pitchFamily="34" charset="0"/>
              </a:rPr>
              <a:t>strada</a:t>
            </a:r>
            <a:r>
              <a:rPr lang="en-US" sz="1600" dirty="0">
                <a:solidFill>
                  <a:schemeClr val="bg1"/>
                </a:solidFill>
                <a:latin typeface="Abadi" panose="020B0604020104020204" pitchFamily="34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Abadi" panose="020B0604020104020204" pitchFamily="34" charset="0"/>
              </a:rPr>
              <a:t>il</a:t>
            </a:r>
            <a:r>
              <a:rPr lang="en-US" sz="1600" dirty="0">
                <a:solidFill>
                  <a:schemeClr val="bg1"/>
                </a:solidFill>
                <a:latin typeface="Abadi" panose="020B0604020104020204" pitchFamily="34" charset="0"/>
              </a:rPr>
              <a:t> 34% </a:t>
            </a:r>
            <a:r>
              <a:rPr lang="en-US" sz="1600" dirty="0" err="1">
                <a:solidFill>
                  <a:schemeClr val="bg1"/>
                </a:solidFill>
                <a:latin typeface="Abadi" panose="020B0604020104020204" pitchFamily="34" charset="0"/>
              </a:rPr>
              <a:t>si</a:t>
            </a:r>
            <a:r>
              <a:rPr lang="en-US" sz="16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badi" panose="020B0604020104020204" pitchFamily="34" charset="0"/>
              </a:rPr>
              <a:t>rivolge</a:t>
            </a:r>
            <a:r>
              <a:rPr lang="en-US" sz="16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badi" panose="020B0604020104020204" pitchFamily="34" charset="0"/>
              </a:rPr>
              <a:t>alle</a:t>
            </a:r>
            <a:r>
              <a:rPr lang="en-US" sz="1600" dirty="0">
                <a:solidFill>
                  <a:schemeClr val="bg1"/>
                </a:solidFill>
                <a:latin typeface="Abadi" panose="020B0604020104020204" pitchFamily="34" charset="0"/>
              </a:rPr>
              <a:t> e-Bike</a:t>
            </a:r>
          </a:p>
          <a:p>
            <a:pPr marL="176213" indent="-17621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/>
                </a:solidFill>
                <a:latin typeface="Abadi" panose="020B0604020104020204" pitchFamily="34" charset="0"/>
              </a:rPr>
              <a:t>formule</a:t>
            </a:r>
            <a:r>
              <a:rPr lang="en-US" sz="16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badi" panose="020B0604020104020204" pitchFamily="34" charset="0"/>
              </a:rPr>
              <a:t>più</a:t>
            </a:r>
            <a:r>
              <a:rPr lang="en-US" sz="16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badi" panose="020B0604020104020204" pitchFamily="34" charset="0"/>
              </a:rPr>
              <a:t>richieste</a:t>
            </a:r>
            <a:r>
              <a:rPr lang="en-US" sz="1600" dirty="0">
                <a:solidFill>
                  <a:schemeClr val="bg1"/>
                </a:solidFill>
                <a:latin typeface="Abadi" panose="020B0604020104020204" pitchFamily="34" charset="0"/>
              </a:rPr>
              <a:t>: </a:t>
            </a:r>
            <a:r>
              <a:rPr lang="en-US" sz="1600" dirty="0" err="1">
                <a:solidFill>
                  <a:schemeClr val="bg1"/>
                </a:solidFill>
                <a:latin typeface="Abadi" panose="020B0604020104020204" pitchFamily="34" charset="0"/>
              </a:rPr>
              <a:t>itinerari</a:t>
            </a:r>
            <a:r>
              <a:rPr lang="en-US" sz="1600" dirty="0">
                <a:solidFill>
                  <a:schemeClr val="bg1"/>
                </a:solidFill>
                <a:latin typeface="Abadi" panose="020B0604020104020204" pitchFamily="34" charset="0"/>
              </a:rPr>
              <a:t> family-friendly (54%), </a:t>
            </a:r>
            <a:r>
              <a:rPr lang="en-US" sz="1600" dirty="0" err="1">
                <a:solidFill>
                  <a:schemeClr val="bg1"/>
                </a:solidFill>
                <a:latin typeface="Abadi" panose="020B0604020104020204" pitchFamily="34" charset="0"/>
              </a:rPr>
              <a:t>bici</a:t>
            </a:r>
            <a:r>
              <a:rPr lang="en-US" sz="1600" dirty="0">
                <a:solidFill>
                  <a:schemeClr val="bg1"/>
                </a:solidFill>
                <a:latin typeface="Abadi" panose="020B0604020104020204" pitchFamily="34" charset="0"/>
              </a:rPr>
              <a:t> e </a:t>
            </a:r>
            <a:r>
              <a:rPr lang="en-US" sz="1600" dirty="0" err="1">
                <a:solidFill>
                  <a:schemeClr val="bg1"/>
                </a:solidFill>
                <a:latin typeface="Abadi" panose="020B0604020104020204" pitchFamily="34" charset="0"/>
              </a:rPr>
              <a:t>barca</a:t>
            </a:r>
            <a:r>
              <a:rPr lang="en-US" sz="1600" dirty="0">
                <a:solidFill>
                  <a:schemeClr val="bg1"/>
                </a:solidFill>
                <a:latin typeface="Abadi" panose="020B0604020104020204" pitchFamily="34" charset="0"/>
              </a:rPr>
              <a:t> (30,8%)</a:t>
            </a:r>
          </a:p>
          <a:p>
            <a:pPr marL="176213" indent="-17621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badi" panose="020B0604020104020204" pitchFamily="34" charset="0"/>
              </a:rPr>
              <a:t>forte </a:t>
            </a:r>
            <a:r>
              <a:rPr lang="en-US" sz="1600" dirty="0" err="1">
                <a:solidFill>
                  <a:schemeClr val="bg1"/>
                </a:solidFill>
                <a:latin typeface="Abadi" panose="020B0604020104020204" pitchFamily="34" charset="0"/>
              </a:rPr>
              <a:t>desiderio</a:t>
            </a:r>
            <a:r>
              <a:rPr lang="en-US" sz="1600" dirty="0">
                <a:solidFill>
                  <a:schemeClr val="bg1"/>
                </a:solidFill>
                <a:latin typeface="Abadi" panose="020B0604020104020204" pitchFamily="34" charset="0"/>
              </a:rPr>
              <a:t> di </a:t>
            </a:r>
            <a:r>
              <a:rPr lang="en-US" sz="1600" dirty="0" err="1">
                <a:solidFill>
                  <a:schemeClr val="bg1"/>
                </a:solidFill>
                <a:latin typeface="Abadi" panose="020B0604020104020204" pitchFamily="34" charset="0"/>
              </a:rPr>
              <a:t>ripercorrere</a:t>
            </a:r>
            <a:r>
              <a:rPr lang="en-US" sz="16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badi" panose="020B0604020104020204" pitchFamily="34" charset="0"/>
              </a:rPr>
              <a:t>tappe</a:t>
            </a:r>
            <a:r>
              <a:rPr lang="en-US" sz="16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badi" panose="020B0604020104020204" pitchFamily="34" charset="0"/>
              </a:rPr>
              <a:t>ciclistiche</a:t>
            </a:r>
            <a:r>
              <a:rPr lang="en-US" sz="1600" dirty="0">
                <a:solidFill>
                  <a:schemeClr val="bg1"/>
                </a:solidFill>
                <a:latin typeface="Abadi" panose="020B0604020104020204" pitchFamily="34" charset="0"/>
              </a:rPr>
              <a:t> </a:t>
            </a:r>
            <a:r>
              <a:rPr lang="en-US" sz="1600" dirty="0" err="1">
                <a:solidFill>
                  <a:schemeClr val="bg1"/>
                </a:solidFill>
                <a:latin typeface="Abadi" panose="020B0604020104020204" pitchFamily="34" charset="0"/>
              </a:rPr>
              <a:t>divenute</a:t>
            </a:r>
            <a:r>
              <a:rPr lang="en-US" sz="16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badi" panose="020B0604020104020204" pitchFamily="34" charset="0"/>
              </a:rPr>
              <a:t>storiche</a:t>
            </a:r>
            <a:endParaRPr lang="en-US" sz="1600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pPr marL="176213" indent="-17621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/>
                </a:solidFill>
                <a:latin typeface="Abadi" panose="020B0604020104020204" pitchFamily="34" charset="0"/>
              </a:rPr>
              <a:t>ciclovie</a:t>
            </a:r>
            <a:r>
              <a:rPr lang="en-US" sz="16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badi" panose="020B0604020104020204" pitchFamily="34" charset="0"/>
              </a:rPr>
              <a:t>italiane</a:t>
            </a:r>
            <a:r>
              <a:rPr lang="en-US" sz="1600" dirty="0">
                <a:solidFill>
                  <a:schemeClr val="bg1"/>
                </a:solidFill>
                <a:latin typeface="Abadi" panose="020B0604020104020204" pitchFamily="34" charset="0"/>
              </a:rPr>
              <a:t> di </a:t>
            </a:r>
            <a:r>
              <a:rPr lang="en-US" sz="1600" dirty="0" err="1">
                <a:solidFill>
                  <a:schemeClr val="bg1"/>
                </a:solidFill>
                <a:latin typeface="Abadi" panose="020B0604020104020204" pitchFamily="34" charset="0"/>
              </a:rPr>
              <a:t>maggior</a:t>
            </a:r>
            <a:r>
              <a:rPr lang="en-US" sz="1600" dirty="0">
                <a:solidFill>
                  <a:schemeClr val="bg1"/>
                </a:solidFill>
                <a:latin typeface="Abadi" panose="020B0604020104020204" pitchFamily="34" charset="0"/>
              </a:rPr>
              <a:t> appeal </a:t>
            </a:r>
            <a:r>
              <a:rPr lang="en-US" sz="1600" dirty="0" err="1">
                <a:solidFill>
                  <a:schemeClr val="bg1"/>
                </a:solidFill>
                <a:latin typeface="Abadi" panose="020B0604020104020204" pitchFamily="34" charset="0"/>
              </a:rPr>
              <a:t>turistico</a:t>
            </a:r>
            <a:r>
              <a:rPr lang="en-US" sz="16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badi" panose="020B0604020104020204" pitchFamily="34" charset="0"/>
              </a:rPr>
              <a:t>saranno</a:t>
            </a:r>
            <a:r>
              <a:rPr lang="en-US" sz="1600" dirty="0">
                <a:solidFill>
                  <a:schemeClr val="bg1"/>
                </a:solidFill>
                <a:latin typeface="Abadi" panose="020B0604020104020204" pitchFamily="34" charset="0"/>
              </a:rPr>
              <a:t>: </a:t>
            </a:r>
            <a:r>
              <a:rPr lang="en-US" sz="1600" b="1" dirty="0">
                <a:solidFill>
                  <a:schemeClr val="bg1"/>
                </a:solidFill>
                <a:latin typeface="Abadi" panose="020B0604020104020204" pitchFamily="34" charset="0"/>
              </a:rPr>
              <a:t>Trieste-</a:t>
            </a:r>
            <a:r>
              <a:rPr lang="en-US" sz="1600" b="1" dirty="0" err="1">
                <a:solidFill>
                  <a:schemeClr val="bg1"/>
                </a:solidFill>
                <a:latin typeface="Abadi" panose="020B0604020104020204" pitchFamily="34" charset="0"/>
              </a:rPr>
              <a:t>Lignano</a:t>
            </a:r>
            <a:r>
              <a:rPr lang="en-US" sz="1600" b="1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badi" panose="020B0604020104020204" pitchFamily="34" charset="0"/>
              </a:rPr>
              <a:t>Sabbiadoro</a:t>
            </a:r>
            <a:r>
              <a:rPr lang="en-US" sz="1600" b="1" dirty="0">
                <a:solidFill>
                  <a:schemeClr val="bg1"/>
                </a:solidFill>
                <a:latin typeface="Abadi" panose="020B0604020104020204" pitchFamily="34" charset="0"/>
              </a:rPr>
              <a:t>-Venezia, </a:t>
            </a:r>
            <a:r>
              <a:rPr lang="en-US" sz="1600" b="1" dirty="0" err="1">
                <a:solidFill>
                  <a:schemeClr val="bg1"/>
                </a:solidFill>
                <a:latin typeface="Abadi" panose="020B0604020104020204" pitchFamily="34" charset="0"/>
              </a:rPr>
              <a:t>Ciclovia</a:t>
            </a:r>
            <a:r>
              <a:rPr lang="en-US" sz="1600" b="1" dirty="0">
                <a:solidFill>
                  <a:schemeClr val="bg1"/>
                </a:solidFill>
                <a:latin typeface="Abadi" panose="020B0604020104020204" pitchFamily="34" charset="0"/>
              </a:rPr>
              <a:t> del Garda, </a:t>
            </a:r>
            <a:r>
              <a:rPr lang="en-US" sz="1600" b="1" dirty="0" err="1">
                <a:solidFill>
                  <a:schemeClr val="bg1"/>
                </a:solidFill>
                <a:latin typeface="Abadi" panose="020B0604020104020204" pitchFamily="34" charset="0"/>
              </a:rPr>
              <a:t>Ciclovia</a:t>
            </a:r>
            <a:r>
              <a:rPr lang="en-US" sz="1600" b="1" dirty="0">
                <a:solidFill>
                  <a:schemeClr val="bg1"/>
                </a:solidFill>
                <a:latin typeface="Abadi" panose="020B0604020104020204" pitchFamily="34" charset="0"/>
              </a:rPr>
              <a:t> </a:t>
            </a:r>
            <a:r>
              <a:rPr lang="en-US" sz="1600" b="1" dirty="0" err="1">
                <a:solidFill>
                  <a:schemeClr val="bg1"/>
                </a:solidFill>
                <a:latin typeface="Abadi" panose="020B0604020104020204" pitchFamily="34" charset="0"/>
              </a:rPr>
              <a:t>Tirrenica</a:t>
            </a:r>
            <a:r>
              <a:rPr lang="en-US" sz="1600" b="1" dirty="0">
                <a:solidFill>
                  <a:schemeClr val="bg1"/>
                </a:solidFill>
                <a:latin typeface="Abadi" panose="020B0604020104020204" pitchFamily="34" charset="0"/>
              </a:rPr>
              <a:t> “Liguria-Toscana-Lazio”, </a:t>
            </a:r>
            <a:r>
              <a:rPr lang="en-US" sz="1600" b="1" dirty="0" err="1">
                <a:solidFill>
                  <a:schemeClr val="bg1"/>
                </a:solidFill>
                <a:latin typeface="Abadi" panose="020B0604020104020204" pitchFamily="34" charset="0"/>
              </a:rPr>
              <a:t>Ciclovia</a:t>
            </a:r>
            <a:r>
              <a:rPr lang="en-US" sz="1600" b="1" dirty="0">
                <a:solidFill>
                  <a:schemeClr val="bg1"/>
                </a:solidFill>
                <a:latin typeface="Abadi" panose="020B0604020104020204" pitchFamily="34" charset="0"/>
              </a:rPr>
              <a:t> </a:t>
            </a:r>
            <a:r>
              <a:rPr lang="en-US" sz="1600" b="1" dirty="0" err="1">
                <a:solidFill>
                  <a:schemeClr val="bg1"/>
                </a:solidFill>
                <a:latin typeface="Abadi" panose="020B0604020104020204" pitchFamily="34" charset="0"/>
              </a:rPr>
              <a:t>Adriatica</a:t>
            </a:r>
            <a:r>
              <a:rPr lang="en-US" sz="1600" b="1" dirty="0">
                <a:solidFill>
                  <a:schemeClr val="bg1"/>
                </a:solidFill>
                <a:latin typeface="Abadi" panose="020B0604020104020204" pitchFamily="34" charset="0"/>
              </a:rPr>
              <a:t>, </a:t>
            </a:r>
            <a:r>
              <a:rPr lang="en-US" sz="1600" b="1" dirty="0" err="1">
                <a:solidFill>
                  <a:schemeClr val="bg1"/>
                </a:solidFill>
                <a:latin typeface="Abadi" panose="020B0604020104020204" pitchFamily="34" charset="0"/>
              </a:rPr>
              <a:t>Ciclovia</a:t>
            </a:r>
            <a:r>
              <a:rPr lang="en-US" sz="1600" b="1" dirty="0">
                <a:solidFill>
                  <a:schemeClr val="bg1"/>
                </a:solidFill>
                <a:latin typeface="Abadi" panose="020B0604020104020204" pitchFamily="34" charset="0"/>
              </a:rPr>
              <a:t> </a:t>
            </a:r>
            <a:r>
              <a:rPr lang="en-US" sz="1600" b="1" dirty="0" err="1">
                <a:solidFill>
                  <a:schemeClr val="bg1"/>
                </a:solidFill>
                <a:latin typeface="Abadi" panose="020B0604020104020204" pitchFamily="34" charset="0"/>
              </a:rPr>
              <a:t>dell’Acquedotto</a:t>
            </a:r>
            <a:r>
              <a:rPr lang="en-US" sz="1600" dirty="0">
                <a:solidFill>
                  <a:schemeClr val="bg1"/>
                </a:solidFill>
                <a:latin typeface="Abadi" panose="020B0604020104020204" pitchFamily="34" charset="0"/>
              </a:rPr>
              <a:t> </a:t>
            </a:r>
            <a:endParaRPr lang="en-US" sz="1600" dirty="0">
              <a:solidFill>
                <a:schemeClr val="bg1"/>
              </a:solidFill>
              <a:latin typeface="Abadi" panose="020B0604020104020204" pitchFamily="34" charset="0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32238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0B2CB0-6BB3-464C-9CAC-672E18539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184" y="800220"/>
            <a:ext cx="4652871" cy="657225"/>
          </a:xfrm>
        </p:spPr>
        <p:txBody>
          <a:bodyPr anchor="t">
            <a:noAutofit/>
          </a:bodyPr>
          <a:lstStyle/>
          <a:p>
            <a:r>
              <a:rPr lang="en-US" sz="2500" dirty="0">
                <a:solidFill>
                  <a:schemeClr val="bg1"/>
                </a:solidFill>
                <a:latin typeface="Abadi" panose="020B0604020104020204" pitchFamily="34" charset="0"/>
              </a:rPr>
              <a:t>Il </a:t>
            </a:r>
            <a:r>
              <a:rPr lang="en-US" sz="2500" dirty="0" err="1">
                <a:solidFill>
                  <a:schemeClr val="bg1"/>
                </a:solidFill>
                <a:latin typeface="Abadi" panose="020B0604020104020204" pitchFamily="34" charset="0"/>
              </a:rPr>
              <a:t>caso</a:t>
            </a:r>
            <a:r>
              <a:rPr lang="en-US" sz="2500" dirty="0">
                <a:solidFill>
                  <a:schemeClr val="bg1"/>
                </a:solidFill>
                <a:latin typeface="Abadi" panose="020B0604020104020204" pitchFamily="34" charset="0"/>
              </a:rPr>
              <a:t> del Trentino Alto Adige</a:t>
            </a:r>
            <a:endParaRPr lang="it-IT" sz="2500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E219FE4-F3AB-4598-9EB0-3737612FCA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0184" y="2242377"/>
            <a:ext cx="5467933" cy="320707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176213" indent="-17621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  <a:latin typeface="Abadi" panose="020B0604020104020204" pitchFamily="34" charset="0"/>
              </a:rPr>
              <a:t>3.256 km di percorsi cicloturistici </a:t>
            </a:r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(</a:t>
            </a:r>
            <a:r>
              <a:rPr lang="en-US" dirty="0" err="1">
                <a:solidFill>
                  <a:schemeClr val="bg1"/>
                </a:solidFill>
                <a:latin typeface="Abadi" panose="020B0604020104020204" pitchFamily="34" charset="0"/>
              </a:rPr>
              <a:t>ciclabili</a:t>
            </a:r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 + </a:t>
            </a:r>
            <a:r>
              <a:rPr lang="en-US" dirty="0" err="1">
                <a:solidFill>
                  <a:schemeClr val="bg1"/>
                </a:solidFill>
                <a:latin typeface="Abadi" panose="020B0604020104020204" pitchFamily="34" charset="0"/>
              </a:rPr>
              <a:t>ciclopedonali</a:t>
            </a:r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 + </a:t>
            </a:r>
            <a:r>
              <a:rPr lang="en-US" dirty="0" err="1">
                <a:solidFill>
                  <a:schemeClr val="bg1"/>
                </a:solidFill>
                <a:latin typeface="Abadi" panose="020B0604020104020204" pitchFamily="34" charset="0"/>
              </a:rPr>
              <a:t>ciclovie</a:t>
            </a:r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)</a:t>
            </a:r>
            <a:endParaRPr lang="it-IT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pPr marL="176213" indent="-17621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108,2 </a:t>
            </a:r>
            <a:r>
              <a:rPr lang="en-US" dirty="0" err="1">
                <a:solidFill>
                  <a:schemeClr val="bg1"/>
                </a:solidFill>
                <a:latin typeface="Abadi" panose="020B0604020104020204" pitchFamily="34" charset="0"/>
              </a:rPr>
              <a:t>mln</a:t>
            </a:r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 di </a:t>
            </a:r>
            <a:r>
              <a:rPr lang="en-US" dirty="0" err="1">
                <a:solidFill>
                  <a:schemeClr val="bg1"/>
                </a:solidFill>
                <a:latin typeface="Abadi" panose="020B0604020104020204" pitchFamily="34" charset="0"/>
              </a:rPr>
              <a:t>presenze</a:t>
            </a:r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badi" panose="020B0604020104020204" pitchFamily="34" charset="0"/>
              </a:rPr>
              <a:t>turistiche</a:t>
            </a:r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badi" panose="020B0604020104020204" pitchFamily="34" charset="0"/>
              </a:rPr>
              <a:t>annue</a:t>
            </a:r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</a:p>
          <a:p>
            <a:pPr marL="176213" indent="-17621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16,1 </a:t>
            </a:r>
            <a:r>
              <a:rPr lang="en-US" dirty="0" err="1">
                <a:solidFill>
                  <a:schemeClr val="bg1"/>
                </a:solidFill>
                <a:latin typeface="Abadi" panose="020B0604020104020204" pitchFamily="34" charset="0"/>
              </a:rPr>
              <a:t>mln</a:t>
            </a:r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badi" panose="020B0604020104020204" pitchFamily="34" charset="0"/>
              </a:rPr>
              <a:t>i</a:t>
            </a:r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badi" panose="020B0604020104020204" pitchFamily="34" charset="0"/>
              </a:rPr>
              <a:t>pernottamenti</a:t>
            </a:r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 di </a:t>
            </a:r>
            <a:r>
              <a:rPr lang="en-US" dirty="0" err="1">
                <a:solidFill>
                  <a:schemeClr val="bg1"/>
                </a:solidFill>
                <a:latin typeface="Abadi" panose="020B0604020104020204" pitchFamily="34" charset="0"/>
              </a:rPr>
              <a:t>cicloturisti</a:t>
            </a:r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 (15% del </a:t>
            </a:r>
            <a:r>
              <a:rPr lang="en-US" dirty="0" err="1">
                <a:solidFill>
                  <a:schemeClr val="bg1"/>
                </a:solidFill>
                <a:latin typeface="Abadi" panose="020B0604020104020204" pitchFamily="34" charset="0"/>
              </a:rPr>
              <a:t>movimento</a:t>
            </a:r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badi" panose="020B0604020104020204" pitchFamily="34" charset="0"/>
              </a:rPr>
              <a:t>turistico</a:t>
            </a:r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badi" panose="020B0604020104020204" pitchFamily="34" charset="0"/>
              </a:rPr>
              <a:t>globale</a:t>
            </a:r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)</a:t>
            </a:r>
            <a:endParaRPr lang="it-IT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pPr marL="176213" indent="-17621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  <a:latin typeface="Abadi" panose="020B0604020104020204" pitchFamily="34" charset="0"/>
              </a:rPr>
              <a:t>73 € spesa giornaliera </a:t>
            </a:r>
            <a:r>
              <a:rPr lang="it-IT" dirty="0" err="1">
                <a:solidFill>
                  <a:schemeClr val="bg1"/>
                </a:solidFill>
                <a:latin typeface="Abadi" panose="020B0604020104020204" pitchFamily="34" charset="0"/>
              </a:rPr>
              <a:t>procapite</a:t>
            </a:r>
            <a:r>
              <a:rPr lang="it-IT" dirty="0">
                <a:solidFill>
                  <a:schemeClr val="bg1"/>
                </a:solidFill>
                <a:latin typeface="Abadi" panose="020B0604020104020204" pitchFamily="34" charset="0"/>
              </a:rPr>
              <a:t> (incluso noleggio)</a:t>
            </a:r>
          </a:p>
          <a:p>
            <a:pPr marL="176213" indent="-17621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  <a:latin typeface="Abadi" panose="020B0604020104020204" pitchFamily="34" charset="0"/>
              </a:rPr>
              <a:t>1,1 mld € è la spesa cicloturistica complessiva annua </a:t>
            </a:r>
          </a:p>
          <a:p>
            <a:pPr marL="176213" indent="-17621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  <a:latin typeface="Abadi" panose="020B0604020104020204" pitchFamily="34" charset="0"/>
              </a:rPr>
              <a:t>l’impatto economico generato dal cicloturismo è di circa 338 mila € per km di ciclabile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B52ED5A-E371-4FB9-8901-290A41B0B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6356350"/>
            <a:ext cx="1371600" cy="365125"/>
          </a:xfrm>
        </p:spPr>
        <p:txBody>
          <a:bodyPr/>
          <a:lstStyle/>
          <a:p>
            <a:pPr algn="l"/>
            <a:r>
              <a:rPr lang="it-IT" dirty="0">
                <a:solidFill>
                  <a:schemeClr val="bg1"/>
                </a:solidFill>
              </a:rPr>
              <a:t>Bike Summit 2020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3D9AE79-3F5A-49FD-A347-F436A67CC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D932-F583-4019-8AEF-AA87DABD1159}" type="slidenum">
              <a:rPr lang="it-IT" smtClean="0">
                <a:solidFill>
                  <a:schemeClr val="bg1"/>
                </a:solidFill>
              </a:rPr>
              <a:t>12</a:t>
            </a:fld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8" name="image19.png" descr="unioncamere-marchio-CMYK">
            <a:extLst>
              <a:ext uri="{FF2B5EF4-FFF2-40B4-BE49-F238E27FC236}">
                <a16:creationId xmlns:a16="http://schemas.microsoft.com/office/drawing/2014/main" id="{346FD160-51D6-43F1-9B15-34DDA43A10A6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contrast="4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43230" y="136525"/>
            <a:ext cx="1463040" cy="330835"/>
          </a:xfrm>
          <a:prstGeom prst="rect">
            <a:avLst/>
          </a:prstGeom>
          <a:ln/>
        </p:spPr>
      </p:pic>
      <p:sp>
        <p:nvSpPr>
          <p:cNvPr id="5" name="CasellaDiTesto 4"/>
          <p:cNvSpPr txBox="1"/>
          <p:nvPr/>
        </p:nvSpPr>
        <p:spPr>
          <a:xfrm>
            <a:off x="5858117" y="2938901"/>
            <a:ext cx="1441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>
                <a:solidFill>
                  <a:schemeClr val="bg1"/>
                </a:solidFill>
                <a:latin typeface="Abadi" panose="020B0604020104020204"/>
              </a:rPr>
              <a:t>1 </a:t>
            </a:r>
            <a:r>
              <a:rPr lang="it-IT" sz="2200" b="1" dirty="0" smtClean="0">
                <a:solidFill>
                  <a:schemeClr val="bg1"/>
                </a:solidFill>
                <a:latin typeface="Abadi" panose="020B0604020104020204"/>
              </a:rPr>
              <a:t>km </a:t>
            </a:r>
            <a:r>
              <a:rPr lang="it-IT" sz="2200" b="1" dirty="0">
                <a:solidFill>
                  <a:schemeClr val="bg1"/>
                </a:solidFill>
                <a:latin typeface="Abadi" panose="020B0604020104020204"/>
              </a:rPr>
              <a:t>di ciclabile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7300021" y="4468138"/>
            <a:ext cx="45581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>
                <a:solidFill>
                  <a:schemeClr val="bg1"/>
                </a:solidFill>
                <a:latin typeface="Abadi" panose="020B0604020104020204"/>
              </a:rPr>
              <a:t>A</a:t>
            </a:r>
            <a:r>
              <a:rPr lang="it-IT" sz="2200" b="1" dirty="0" smtClean="0">
                <a:solidFill>
                  <a:schemeClr val="bg1"/>
                </a:solidFill>
                <a:latin typeface="Abadi" panose="020B0604020104020204"/>
              </a:rPr>
              <a:t>ttiva una </a:t>
            </a:r>
            <a:r>
              <a:rPr lang="it-IT" sz="2200" b="1" dirty="0">
                <a:solidFill>
                  <a:schemeClr val="bg1"/>
                </a:solidFill>
                <a:latin typeface="Abadi" panose="020B0604020104020204"/>
              </a:rPr>
              <a:t>spesa turistica </a:t>
            </a:r>
            <a:r>
              <a:rPr lang="it-IT" sz="2200" b="1" dirty="0" smtClean="0">
                <a:solidFill>
                  <a:schemeClr val="bg1"/>
                </a:solidFill>
                <a:latin typeface="Abadi" panose="020B0604020104020204"/>
              </a:rPr>
              <a:t>media annua di </a:t>
            </a:r>
            <a:r>
              <a:rPr lang="it-IT" sz="2200" b="1" dirty="0">
                <a:solidFill>
                  <a:schemeClr val="bg1"/>
                </a:solidFill>
                <a:latin typeface="Abadi" panose="020B0604020104020204"/>
              </a:rPr>
              <a:t>338 mila €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7620243" y="1530992"/>
            <a:ext cx="43870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smtClean="0">
                <a:solidFill>
                  <a:schemeClr val="bg1"/>
                </a:solidFill>
                <a:latin typeface="Abadi" panose="020B0604020104020204"/>
              </a:rPr>
              <a:t>Costi costruzione: da 30 mila a 170 mila € </a:t>
            </a:r>
            <a:endParaRPr lang="it-IT" sz="2200" b="1" dirty="0">
              <a:solidFill>
                <a:schemeClr val="bg1"/>
              </a:solidFill>
              <a:latin typeface="Abadi" panose="020B0604020104020204"/>
            </a:endParaRPr>
          </a:p>
        </p:txBody>
      </p:sp>
      <p:grpSp>
        <p:nvGrpSpPr>
          <p:cNvPr id="9" name="Gruppo 8"/>
          <p:cNvGrpSpPr/>
          <p:nvPr/>
        </p:nvGrpSpPr>
        <p:grpSpPr>
          <a:xfrm>
            <a:off x="6560421" y="2147433"/>
            <a:ext cx="1059822" cy="668618"/>
            <a:chOff x="6662019" y="2249031"/>
            <a:chExt cx="1059822" cy="66861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1" name="Input penna 20"/>
                <p14:cNvContentPartPr/>
                <p14:nvPr/>
              </p14:nvContentPartPr>
              <p14:xfrm>
                <a:off x="7445721" y="2249031"/>
                <a:ext cx="276120" cy="306000"/>
              </p14:xfrm>
            </p:contentPart>
          </mc:Choice>
          <mc:Fallback xmlns="">
            <p:pic>
              <p:nvPicPr>
                <p:cNvPr id="21" name="Input penna 20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407561" y="2210871"/>
                  <a:ext cx="35244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9" name="Input penna 28"/>
                <p14:cNvContentPartPr/>
                <p14:nvPr/>
              </p14:nvContentPartPr>
              <p14:xfrm>
                <a:off x="6662019" y="2351369"/>
                <a:ext cx="972720" cy="566280"/>
              </p14:xfrm>
            </p:contentPart>
          </mc:Choice>
          <mc:Fallback xmlns="">
            <p:pic>
              <p:nvPicPr>
                <p:cNvPr id="29" name="Input penna 28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623859" y="2313209"/>
                  <a:ext cx="1049040" cy="64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" name="Gruppo 2"/>
          <p:cNvGrpSpPr/>
          <p:nvPr/>
        </p:nvGrpSpPr>
        <p:grpSpPr>
          <a:xfrm rot="21017323">
            <a:off x="6652938" y="3765908"/>
            <a:ext cx="740520" cy="682560"/>
            <a:chOff x="7765103" y="3788217"/>
            <a:chExt cx="740520" cy="68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4" name="Input penna 23"/>
                <p14:cNvContentPartPr/>
                <p14:nvPr/>
              </p14:nvContentPartPr>
              <p14:xfrm>
                <a:off x="7765103" y="3788217"/>
                <a:ext cx="711720" cy="682560"/>
              </p14:xfrm>
            </p:contentPart>
          </mc:Choice>
          <mc:Fallback xmlns="">
            <p:pic>
              <p:nvPicPr>
                <p:cNvPr id="24" name="Input penna 23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726943" y="3750057"/>
                  <a:ext cx="788040" cy="75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2" name="Input penna 31"/>
                <p14:cNvContentPartPr/>
                <p14:nvPr/>
              </p14:nvContentPartPr>
              <p14:xfrm>
                <a:off x="8461703" y="4165497"/>
                <a:ext cx="43920" cy="305280"/>
              </p14:xfrm>
            </p:contentPart>
          </mc:Choice>
          <mc:Fallback xmlns="">
            <p:pic>
              <p:nvPicPr>
                <p:cNvPr id="32" name="Input penna 31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423543" y="4127337"/>
                  <a:ext cx="120240" cy="3816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6" name="CasellaDiTesto 15"/>
          <p:cNvSpPr txBox="1"/>
          <p:nvPr/>
        </p:nvSpPr>
        <p:spPr>
          <a:xfrm>
            <a:off x="8464400" y="2866609"/>
            <a:ext cx="32059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smtClean="0">
                <a:solidFill>
                  <a:schemeClr val="bg1"/>
                </a:solidFill>
                <a:latin typeface="Abadi" panose="020B0604020104020204"/>
              </a:rPr>
              <a:t>Costi manutenzione: da 2 mila a 6 mila € annui </a:t>
            </a:r>
            <a:endParaRPr lang="it-IT" sz="2200" b="1" dirty="0">
              <a:solidFill>
                <a:schemeClr val="bg1"/>
              </a:solidFill>
              <a:latin typeface="Abadi" panose="020B0604020104020204"/>
            </a:endParaRPr>
          </a:p>
        </p:txBody>
      </p:sp>
      <p:grpSp>
        <p:nvGrpSpPr>
          <p:cNvPr id="18" name="Gruppo 17"/>
          <p:cNvGrpSpPr/>
          <p:nvPr/>
        </p:nvGrpSpPr>
        <p:grpSpPr>
          <a:xfrm rot="18969641">
            <a:off x="7503940" y="2923346"/>
            <a:ext cx="740520" cy="682560"/>
            <a:chOff x="7765103" y="3788217"/>
            <a:chExt cx="740520" cy="68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9" name="Input penna 18"/>
                <p14:cNvContentPartPr/>
                <p14:nvPr/>
              </p14:nvContentPartPr>
              <p14:xfrm>
                <a:off x="7765103" y="3788217"/>
                <a:ext cx="711720" cy="682560"/>
              </p14:xfrm>
            </p:contentPart>
          </mc:Choice>
          <mc:Fallback xmlns="">
            <p:pic>
              <p:nvPicPr>
                <p:cNvPr id="19" name="Input penna 18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726943" y="3750057"/>
                  <a:ext cx="788040" cy="75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0" name="Input penna 19"/>
                <p14:cNvContentPartPr/>
                <p14:nvPr/>
              </p14:nvContentPartPr>
              <p14:xfrm>
                <a:off x="8461703" y="4165497"/>
                <a:ext cx="43920" cy="305280"/>
              </p14:xfrm>
            </p:contentPart>
          </mc:Choice>
          <mc:Fallback xmlns="">
            <p:pic>
              <p:nvPicPr>
                <p:cNvPr id="20" name="Input penna 19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423543" y="4127337"/>
                  <a:ext cx="120240" cy="381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1826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E219FE4-F3AB-4598-9EB0-3737612FCA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3704" y="2359910"/>
            <a:ext cx="5200478" cy="364900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176213" indent="-17621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in Italia ci </a:t>
            </a:r>
            <a:r>
              <a:rPr lang="en-US" dirty="0" err="1">
                <a:solidFill>
                  <a:schemeClr val="bg1"/>
                </a:solidFill>
                <a:latin typeface="Abadi" panose="020B0604020104020204" pitchFamily="34" charset="0"/>
              </a:rPr>
              <a:t>sono</a:t>
            </a:r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badi" panose="020B0604020104020204" pitchFamily="34" charset="0"/>
              </a:rPr>
              <a:t>oltre</a:t>
            </a:r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 58 </a:t>
            </a:r>
            <a:r>
              <a:rPr lang="en-US" dirty="0" err="1">
                <a:solidFill>
                  <a:schemeClr val="bg1"/>
                </a:solidFill>
                <a:latin typeface="Abadi" panose="020B0604020104020204" pitchFamily="34" charset="0"/>
              </a:rPr>
              <a:t>mila</a:t>
            </a:r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 km di </a:t>
            </a:r>
            <a:r>
              <a:rPr lang="en-US" dirty="0" err="1">
                <a:solidFill>
                  <a:schemeClr val="bg1"/>
                </a:solidFill>
                <a:latin typeface="Abadi" panose="020B0604020104020204" pitchFamily="34" charset="0"/>
              </a:rPr>
              <a:t>itinerari</a:t>
            </a:r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badi" panose="020B0604020104020204" pitchFamily="34" charset="0"/>
              </a:rPr>
              <a:t>cicloturistici</a:t>
            </a:r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 (</a:t>
            </a:r>
            <a:r>
              <a:rPr lang="en-US" dirty="0" err="1">
                <a:solidFill>
                  <a:schemeClr val="bg1"/>
                </a:solidFill>
                <a:latin typeface="Abadi" panose="020B0604020104020204" pitchFamily="34" charset="0"/>
              </a:rPr>
              <a:t>ciclabili</a:t>
            </a:r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 + </a:t>
            </a:r>
            <a:r>
              <a:rPr lang="en-US" dirty="0" err="1">
                <a:solidFill>
                  <a:schemeClr val="bg1"/>
                </a:solidFill>
                <a:latin typeface="Abadi" panose="020B0604020104020204" pitchFamily="34" charset="0"/>
              </a:rPr>
              <a:t>ciclopedonali</a:t>
            </a:r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 + </a:t>
            </a:r>
            <a:r>
              <a:rPr lang="en-US" dirty="0" err="1">
                <a:solidFill>
                  <a:schemeClr val="bg1"/>
                </a:solidFill>
                <a:latin typeface="Abadi" panose="020B0604020104020204" pitchFamily="34" charset="0"/>
              </a:rPr>
              <a:t>ciclovie</a:t>
            </a:r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)</a:t>
            </a:r>
          </a:p>
          <a:p>
            <a:pPr marL="176213" indent="-17621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  <a:latin typeface="Abadi" panose="020B0604020104020204" pitchFamily="34" charset="0"/>
              </a:rPr>
              <a:t>applicando</a:t>
            </a:r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 la </a:t>
            </a:r>
            <a:r>
              <a:rPr lang="en-US" dirty="0" err="1">
                <a:solidFill>
                  <a:schemeClr val="bg1"/>
                </a:solidFill>
                <a:latin typeface="Abadi" panose="020B0604020104020204" pitchFamily="34" charset="0"/>
              </a:rPr>
              <a:t>spesa</a:t>
            </a:r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/Km del Trentino </a:t>
            </a:r>
            <a:r>
              <a:rPr lang="en-US" dirty="0" err="1">
                <a:solidFill>
                  <a:schemeClr val="bg1"/>
                </a:solidFill>
                <a:latin typeface="Abadi" panose="020B0604020104020204" pitchFamily="34" charset="0"/>
              </a:rPr>
              <a:t>l’impatto</a:t>
            </a:r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 del </a:t>
            </a:r>
            <a:r>
              <a:rPr lang="en-US" dirty="0" err="1">
                <a:solidFill>
                  <a:schemeClr val="bg1"/>
                </a:solidFill>
                <a:latin typeface="Abadi" panose="020B0604020104020204" pitchFamily="34" charset="0"/>
              </a:rPr>
              <a:t>cicloturismo</a:t>
            </a:r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badi" panose="020B0604020104020204" pitchFamily="34" charset="0"/>
              </a:rPr>
              <a:t>sarebbe</a:t>
            </a:r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 in media in Italia </a:t>
            </a:r>
            <a:r>
              <a:rPr lang="en-US" dirty="0" err="1">
                <a:solidFill>
                  <a:schemeClr val="bg1"/>
                </a:solidFill>
                <a:latin typeface="Abadi" panose="020B0604020104020204" pitchFamily="34" charset="0"/>
              </a:rPr>
              <a:t>oltre</a:t>
            </a:r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 5 volte </a:t>
            </a:r>
            <a:r>
              <a:rPr lang="en-US" dirty="0" err="1">
                <a:solidFill>
                  <a:schemeClr val="bg1"/>
                </a:solidFill>
                <a:latin typeface="Abadi" panose="020B0604020104020204" pitchFamily="34" charset="0"/>
              </a:rPr>
              <a:t>quello</a:t>
            </a:r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badi" panose="020B0604020104020204" pitchFamily="34" charset="0"/>
              </a:rPr>
              <a:t>attuale</a:t>
            </a:r>
            <a:endParaRPr lang="en-US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pPr marL="176213" indent="-17621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in 9 </a:t>
            </a:r>
            <a:r>
              <a:rPr lang="en-US" dirty="0" err="1">
                <a:solidFill>
                  <a:schemeClr val="bg1"/>
                </a:solidFill>
                <a:latin typeface="Abadi" panose="020B0604020104020204" pitchFamily="34" charset="0"/>
              </a:rPr>
              <a:t>su</a:t>
            </a:r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 20 </a:t>
            </a:r>
            <a:r>
              <a:rPr lang="en-US" dirty="0" err="1">
                <a:solidFill>
                  <a:schemeClr val="bg1"/>
                </a:solidFill>
                <a:latin typeface="Abadi" panose="020B0604020104020204" pitchFamily="34" charset="0"/>
              </a:rPr>
              <a:t>regioni</a:t>
            </a:r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 la </a:t>
            </a:r>
            <a:r>
              <a:rPr lang="en-US" dirty="0" err="1">
                <a:solidFill>
                  <a:schemeClr val="bg1"/>
                </a:solidFill>
                <a:latin typeface="Abadi" panose="020B0604020104020204" pitchFamily="34" charset="0"/>
              </a:rPr>
              <a:t>spesa</a:t>
            </a:r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badi" panose="020B0604020104020204" pitchFamily="34" charset="0"/>
              </a:rPr>
              <a:t>cicloturistica</a:t>
            </a:r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badi" panose="020B0604020104020204" pitchFamily="34" charset="0"/>
              </a:rPr>
              <a:t>aumenterebbe</a:t>
            </a:r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 di </a:t>
            </a:r>
            <a:r>
              <a:rPr lang="en-US" dirty="0" err="1">
                <a:solidFill>
                  <a:schemeClr val="bg1"/>
                </a:solidFill>
                <a:latin typeface="Abadi" panose="020B0604020104020204" pitchFamily="34" charset="0"/>
              </a:rPr>
              <a:t>oltre</a:t>
            </a:r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 8 </a:t>
            </a:r>
            <a:r>
              <a:rPr lang="en-US" dirty="0" smtClean="0">
                <a:solidFill>
                  <a:schemeClr val="bg1"/>
                </a:solidFill>
                <a:latin typeface="Abadi" panose="020B0604020104020204" pitchFamily="34" charset="0"/>
              </a:rPr>
              <a:t>volte</a:t>
            </a:r>
          </a:p>
          <a:p>
            <a:pPr marL="176213" indent="-17621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  <a:latin typeface="Abadi" panose="020B0604020104020204" pitchFamily="34" charset="0"/>
              </a:rPr>
              <a:t>c</a:t>
            </a:r>
            <a:r>
              <a:rPr lang="en-US" dirty="0" err="1" smtClean="0">
                <a:solidFill>
                  <a:schemeClr val="bg1"/>
                </a:solidFill>
                <a:latin typeface="Abadi" panose="020B0604020104020204" pitchFamily="34" charset="0"/>
              </a:rPr>
              <a:t>iò</a:t>
            </a:r>
            <a:r>
              <a:rPr lang="en-US" dirty="0" smtClean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badi" panose="020B0604020104020204" pitchFamily="34" charset="0"/>
              </a:rPr>
              <a:t>implica</a:t>
            </a:r>
            <a:r>
              <a:rPr lang="en-US" dirty="0" smtClean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badi" panose="020B0604020104020204" pitchFamily="34" charset="0"/>
              </a:rPr>
              <a:t>l’esistenza</a:t>
            </a:r>
            <a:r>
              <a:rPr lang="en-US" dirty="0" smtClean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in </a:t>
            </a:r>
            <a:r>
              <a:rPr lang="en-US" dirty="0" err="1">
                <a:solidFill>
                  <a:schemeClr val="bg1"/>
                </a:solidFill>
                <a:latin typeface="Abadi" panose="020B0604020104020204" pitchFamily="34" charset="0"/>
              </a:rPr>
              <a:t>ogni</a:t>
            </a:r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badi" panose="020B0604020104020204" pitchFamily="34" charset="0"/>
              </a:rPr>
              <a:t>regione</a:t>
            </a:r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Abadi" panose="020B0604020104020204" pitchFamily="34" charset="0"/>
              </a:rPr>
              <a:t>di un </a:t>
            </a:r>
            <a:r>
              <a:rPr lang="en-US" dirty="0" err="1" smtClean="0">
                <a:solidFill>
                  <a:schemeClr val="bg1"/>
                </a:solidFill>
                <a:latin typeface="Abadi" panose="020B0604020104020204" pitchFamily="34" charset="0"/>
              </a:rPr>
              <a:t>vasto</a:t>
            </a:r>
            <a:r>
              <a:rPr lang="en-US" dirty="0" smtClean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badi" panose="020B0604020104020204" pitchFamily="34" charset="0"/>
              </a:rPr>
              <a:t>potenziale</a:t>
            </a:r>
            <a:r>
              <a:rPr lang="en-US" dirty="0" smtClean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badi" panose="020B0604020104020204" pitchFamily="34" charset="0"/>
              </a:rPr>
              <a:t>sfruttabile</a:t>
            </a:r>
            <a:r>
              <a:rPr lang="en-US" dirty="0" smtClean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badi" panose="020B0604020104020204" pitchFamily="34" charset="0"/>
              </a:rPr>
              <a:t>che</a:t>
            </a:r>
            <a:r>
              <a:rPr lang="en-US" dirty="0" smtClean="0">
                <a:solidFill>
                  <a:schemeClr val="bg1"/>
                </a:solidFill>
                <a:latin typeface="Abadi" panose="020B0604020104020204" pitchFamily="34" charset="0"/>
              </a:rPr>
              <a:t> non </a:t>
            </a:r>
            <a:r>
              <a:rPr lang="en-US" dirty="0" err="1" smtClean="0">
                <a:solidFill>
                  <a:schemeClr val="bg1"/>
                </a:solidFill>
                <a:latin typeface="Abadi" panose="020B0604020104020204" pitchFamily="34" charset="0"/>
              </a:rPr>
              <a:t>richiede</a:t>
            </a:r>
            <a:r>
              <a:rPr lang="en-US" dirty="0" smtClean="0">
                <a:solidFill>
                  <a:schemeClr val="bg1"/>
                </a:solidFill>
                <a:latin typeface="Abadi" panose="020B0604020104020204" pitchFamily="34" charset="0"/>
              </a:rPr>
              <a:t> la </a:t>
            </a:r>
            <a:r>
              <a:rPr lang="en-US" dirty="0" err="1" smtClean="0">
                <a:solidFill>
                  <a:schemeClr val="bg1"/>
                </a:solidFill>
                <a:latin typeface="Abadi" panose="020B0604020104020204" pitchFamily="34" charset="0"/>
              </a:rPr>
              <a:t>creazione</a:t>
            </a:r>
            <a:r>
              <a:rPr lang="en-US" dirty="0" smtClean="0">
                <a:solidFill>
                  <a:schemeClr val="bg1"/>
                </a:solidFill>
                <a:latin typeface="Abadi" panose="020B0604020104020204" pitchFamily="34" charset="0"/>
              </a:rPr>
              <a:t> di </a:t>
            </a:r>
            <a:r>
              <a:rPr lang="en-US" dirty="0" err="1" smtClean="0">
                <a:solidFill>
                  <a:schemeClr val="bg1"/>
                </a:solidFill>
                <a:latin typeface="Abadi" panose="020B0604020104020204" pitchFamily="34" charset="0"/>
              </a:rPr>
              <a:t>nuove</a:t>
            </a:r>
            <a:r>
              <a:rPr lang="en-US" dirty="0" smtClean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badi" panose="020B0604020104020204" pitchFamily="34" charset="0"/>
              </a:rPr>
              <a:t>infrastrutture</a:t>
            </a:r>
            <a:r>
              <a:rPr lang="en-US" dirty="0" smtClean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badi" panose="020B0604020104020204" pitchFamily="34" charset="0"/>
              </a:rPr>
              <a:t>quanto</a:t>
            </a:r>
            <a:r>
              <a:rPr lang="en-US" dirty="0" smtClean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badi" panose="020B0604020104020204" pitchFamily="34" charset="0"/>
              </a:rPr>
              <a:t>piuttosto</a:t>
            </a:r>
            <a:r>
              <a:rPr lang="en-US" dirty="0" smtClean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badi" panose="020B0604020104020204" pitchFamily="34" charset="0"/>
              </a:rPr>
              <a:t>una</a:t>
            </a:r>
            <a:r>
              <a:rPr lang="en-US" dirty="0" smtClean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badi" panose="020B0604020104020204" pitchFamily="34" charset="0"/>
              </a:rPr>
              <a:t>reale</a:t>
            </a:r>
            <a:r>
              <a:rPr lang="en-US" dirty="0" smtClean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badi" panose="020B0604020104020204" pitchFamily="34" charset="0"/>
              </a:rPr>
              <a:t>valorizzazione</a:t>
            </a:r>
            <a:r>
              <a:rPr lang="en-US" dirty="0" smtClean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badi" panose="020B0604020104020204" pitchFamily="34" charset="0"/>
              </a:rPr>
              <a:t>dell’esistente</a:t>
            </a:r>
            <a:r>
              <a:rPr lang="en-US" dirty="0" smtClean="0">
                <a:solidFill>
                  <a:schemeClr val="bg1"/>
                </a:solidFill>
                <a:latin typeface="Abadi" panose="020B0604020104020204" pitchFamily="34" charset="0"/>
              </a:rPr>
              <a:t>, </a:t>
            </a:r>
            <a:r>
              <a:rPr lang="en-US" dirty="0" err="1" smtClean="0">
                <a:solidFill>
                  <a:schemeClr val="bg1"/>
                </a:solidFill>
                <a:latin typeface="Abadi" panose="020B0604020104020204" pitchFamily="34" charset="0"/>
              </a:rPr>
              <a:t>attraverso</a:t>
            </a:r>
            <a:r>
              <a:rPr lang="en-US" dirty="0" smtClean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badi" panose="020B0604020104020204" pitchFamily="34" charset="0"/>
              </a:rPr>
              <a:t>una</a:t>
            </a:r>
            <a:r>
              <a:rPr lang="en-US" dirty="0" smtClean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badi" panose="020B0604020104020204" pitchFamily="34" charset="0"/>
              </a:rPr>
              <a:t>migliore</a:t>
            </a:r>
            <a:r>
              <a:rPr lang="en-US" dirty="0" smtClean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badi" panose="020B0604020104020204" pitchFamily="34" charset="0"/>
              </a:rPr>
              <a:t>organizzazione</a:t>
            </a:r>
            <a:r>
              <a:rPr lang="en-US" dirty="0" smtClean="0">
                <a:solidFill>
                  <a:schemeClr val="bg1"/>
                </a:solidFill>
                <a:latin typeface="Abadi" panose="020B0604020104020204" pitchFamily="34" charset="0"/>
              </a:rPr>
              <a:t> e </a:t>
            </a:r>
            <a:r>
              <a:rPr lang="en-US" dirty="0" err="1" smtClean="0">
                <a:solidFill>
                  <a:schemeClr val="bg1"/>
                </a:solidFill>
                <a:latin typeface="Abadi" panose="020B0604020104020204" pitchFamily="34" charset="0"/>
              </a:rPr>
              <a:t>gestione</a:t>
            </a:r>
            <a:r>
              <a:rPr lang="en-US" dirty="0" smtClean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badi" panose="020B0604020104020204" pitchFamily="34" charset="0"/>
              </a:rPr>
              <a:t>dei</a:t>
            </a:r>
            <a:r>
              <a:rPr lang="en-US" dirty="0" smtClean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badi" panose="020B0604020104020204" pitchFamily="34" charset="0"/>
              </a:rPr>
              <a:t>servizi</a:t>
            </a:r>
            <a:r>
              <a:rPr lang="en-US" dirty="0" smtClean="0">
                <a:solidFill>
                  <a:schemeClr val="bg1"/>
                </a:solidFill>
                <a:latin typeface="Abadi" panose="020B0604020104020204" pitchFamily="34" charset="0"/>
              </a:rPr>
              <a:t> di </a:t>
            </a:r>
            <a:r>
              <a:rPr lang="en-US" dirty="0" err="1" smtClean="0">
                <a:solidFill>
                  <a:schemeClr val="bg1"/>
                </a:solidFill>
                <a:latin typeface="Abadi" panose="020B0604020104020204" pitchFamily="34" charset="0"/>
              </a:rPr>
              <a:t>supporto</a:t>
            </a:r>
            <a:endParaRPr lang="it-IT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B52ED5A-E371-4FB9-8901-290A41B0B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6356350"/>
            <a:ext cx="1371600" cy="365125"/>
          </a:xfrm>
        </p:spPr>
        <p:txBody>
          <a:bodyPr/>
          <a:lstStyle/>
          <a:p>
            <a:pPr algn="l"/>
            <a:r>
              <a:rPr lang="it-IT" dirty="0">
                <a:solidFill>
                  <a:schemeClr val="bg1"/>
                </a:solidFill>
              </a:rPr>
              <a:t>Bike Summit 2020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3D9AE79-3F5A-49FD-A347-F436A67CC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D932-F583-4019-8AEF-AA87DABD1159}" type="slidenum">
              <a:rPr lang="it-IT" smtClean="0">
                <a:solidFill>
                  <a:schemeClr val="bg1"/>
                </a:solidFill>
              </a:rPr>
              <a:t>13</a:t>
            </a:fld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8" name="image19.png" descr="unioncamere-marchio-CMYK">
            <a:extLst>
              <a:ext uri="{FF2B5EF4-FFF2-40B4-BE49-F238E27FC236}">
                <a16:creationId xmlns:a16="http://schemas.microsoft.com/office/drawing/2014/main" id="{346FD160-51D6-43F1-9B15-34DDA43A10A6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contrast="4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43230" y="136525"/>
            <a:ext cx="1463040" cy="330835"/>
          </a:xfrm>
          <a:prstGeom prst="rect">
            <a:avLst/>
          </a:prstGeom>
          <a:ln/>
        </p:spPr>
      </p:pic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433704" y="961319"/>
            <a:ext cx="5071169" cy="1225326"/>
          </a:xfrm>
        </p:spPr>
        <p:txBody>
          <a:bodyPr>
            <a:noAutofit/>
          </a:bodyPr>
          <a:lstStyle/>
          <a:p>
            <a:r>
              <a:rPr lang="en-US" sz="2500" dirty="0">
                <a:solidFill>
                  <a:schemeClr val="bg1"/>
                </a:solidFill>
                <a:latin typeface="Abadi" panose="020B0604020104020204" pitchFamily="34" charset="0"/>
              </a:rPr>
              <a:t>Se </a:t>
            </a:r>
            <a:r>
              <a:rPr lang="en-US" sz="2500" dirty="0" err="1" smtClean="0">
                <a:solidFill>
                  <a:schemeClr val="bg1"/>
                </a:solidFill>
                <a:latin typeface="Abadi" panose="020B0604020104020204" pitchFamily="34" charset="0"/>
              </a:rPr>
              <a:t>i</a:t>
            </a:r>
            <a:r>
              <a:rPr lang="en-US" sz="2500" dirty="0" smtClean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Abadi" panose="020B0604020104020204" pitchFamily="34" charset="0"/>
              </a:rPr>
              <a:t>cicloturisti</a:t>
            </a:r>
            <a:r>
              <a:rPr lang="en-US" sz="2500" dirty="0" smtClean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Abadi" panose="020B0604020104020204" pitchFamily="34" charset="0"/>
              </a:rPr>
              <a:t>spendessero</a:t>
            </a:r>
            <a:r>
              <a:rPr lang="en-US" sz="2500" dirty="0" smtClean="0">
                <a:solidFill>
                  <a:schemeClr val="bg1"/>
                </a:solidFill>
                <a:latin typeface="Abadi" panose="020B0604020104020204" pitchFamily="34" charset="0"/>
              </a:rPr>
              <a:t> per 1 km di </a:t>
            </a:r>
            <a:r>
              <a:rPr lang="en-US" sz="2500" dirty="0" err="1" smtClean="0">
                <a:solidFill>
                  <a:schemeClr val="bg1"/>
                </a:solidFill>
                <a:latin typeface="Abadi" panose="020B0604020104020204" pitchFamily="34" charset="0"/>
              </a:rPr>
              <a:t>ciclabile</a:t>
            </a:r>
            <a:r>
              <a:rPr lang="en-US" sz="2500" dirty="0" smtClean="0">
                <a:solidFill>
                  <a:schemeClr val="bg1"/>
                </a:solidFill>
                <a:latin typeface="Abadi" panose="020B0604020104020204" pitchFamily="34" charset="0"/>
              </a:rPr>
              <a:t> la </a:t>
            </a:r>
            <a:r>
              <a:rPr lang="en-US" sz="2500" dirty="0" err="1" smtClean="0">
                <a:solidFill>
                  <a:schemeClr val="bg1"/>
                </a:solidFill>
                <a:latin typeface="Abadi" panose="020B0604020104020204" pitchFamily="34" charset="0"/>
              </a:rPr>
              <a:t>stessa</a:t>
            </a:r>
            <a:r>
              <a:rPr lang="en-US" sz="2500" dirty="0" smtClean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Abadi" panose="020B0604020104020204" pitchFamily="34" charset="0"/>
              </a:rPr>
              <a:t>cifra</a:t>
            </a:r>
            <a:r>
              <a:rPr lang="en-US" sz="2500" dirty="0" smtClean="0">
                <a:solidFill>
                  <a:schemeClr val="bg1"/>
                </a:solidFill>
                <a:latin typeface="Abadi" panose="020B0604020104020204" pitchFamily="34" charset="0"/>
              </a:rPr>
              <a:t> del </a:t>
            </a:r>
            <a:r>
              <a:rPr lang="en-US" sz="2500" dirty="0">
                <a:solidFill>
                  <a:schemeClr val="bg1"/>
                </a:solidFill>
                <a:latin typeface="Abadi" panose="020B0604020104020204" pitchFamily="34" charset="0"/>
              </a:rPr>
              <a:t>Trentino …..</a:t>
            </a:r>
            <a:endParaRPr lang="it-IT" sz="25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5775158" y="5677465"/>
            <a:ext cx="5254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  <a:latin typeface="Abadi" panose="020B0604020104020204" pitchFamily="34" charset="0"/>
              </a:rPr>
              <a:t>Il valore della Valle d’Aosta è minore di 1 poiché la spesa/km è superiore a quella del Trentino.</a:t>
            </a:r>
          </a:p>
        </p:txBody>
      </p:sp>
      <p:graphicFrame>
        <p:nvGraphicFramePr>
          <p:cNvPr id="12" name="Gra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055653"/>
              </p:ext>
            </p:extLst>
          </p:nvPr>
        </p:nvGraphicFramePr>
        <p:xfrm>
          <a:off x="5634181" y="1527008"/>
          <a:ext cx="5395191" cy="4031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8" name="Input penna 17"/>
              <p14:cNvContentPartPr/>
              <p14:nvPr/>
            </p14:nvContentPartPr>
            <p14:xfrm>
              <a:off x="5815989" y="4553564"/>
              <a:ext cx="385560" cy="1040400"/>
            </p14:xfrm>
          </p:contentPart>
        </mc:Choice>
        <mc:Fallback xmlns="">
          <p:pic>
            <p:nvPicPr>
              <p:cNvPr id="18" name="Input penna 1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04109" y="4541684"/>
                <a:ext cx="409320" cy="106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2203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0B2CB0-6BB3-464C-9CAC-672E18539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941950"/>
            <a:ext cx="7334865" cy="721300"/>
          </a:xfrm>
        </p:spPr>
        <p:txBody>
          <a:bodyPr anchor="t">
            <a:no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Abadi" panose="020B0604020104020204" pitchFamily="34" charset="0"/>
              </a:rPr>
              <a:t>Due </a:t>
            </a:r>
            <a:r>
              <a:rPr lang="en-US" sz="3000" dirty="0" err="1">
                <a:solidFill>
                  <a:schemeClr val="bg1"/>
                </a:solidFill>
                <a:latin typeface="Abadi" panose="020B0604020104020204" pitchFamily="34" charset="0"/>
              </a:rPr>
              <a:t>ruote</a:t>
            </a:r>
            <a:r>
              <a:rPr lang="en-US" sz="3000" dirty="0">
                <a:solidFill>
                  <a:schemeClr val="bg1"/>
                </a:solidFill>
                <a:latin typeface="Abadi" panose="020B0604020104020204" pitchFamily="34" charset="0"/>
              </a:rPr>
              <a:t> e </a:t>
            </a:r>
            <a:r>
              <a:rPr lang="en-US" sz="3000" dirty="0" smtClean="0">
                <a:solidFill>
                  <a:schemeClr val="bg1"/>
                </a:solidFill>
                <a:latin typeface="Abadi" panose="020B0604020104020204" pitchFamily="34" charset="0"/>
              </a:rPr>
              <a:t>Covid19: </a:t>
            </a:r>
            <a:r>
              <a:rPr lang="en-US" sz="3000" dirty="0" err="1">
                <a:solidFill>
                  <a:schemeClr val="bg1"/>
                </a:solidFill>
                <a:latin typeface="Abadi" panose="020B0604020104020204" pitchFamily="34" charset="0"/>
              </a:rPr>
              <a:t>aiutare</a:t>
            </a:r>
            <a:r>
              <a:rPr lang="en-US" sz="30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Abadi" panose="020B0604020104020204" pitchFamily="34" charset="0"/>
              </a:rPr>
              <a:t>il</a:t>
            </a:r>
            <a:r>
              <a:rPr lang="en-US" sz="30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Abadi" panose="020B0604020104020204" pitchFamily="34" charset="0"/>
              </a:rPr>
              <a:t>futuro</a:t>
            </a:r>
            <a:endParaRPr lang="it-IT" sz="3000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E219FE4-F3AB-4598-9EB0-3737612FCA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3230" y="1969798"/>
            <a:ext cx="6040582" cy="353909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dirty="0">
                <a:solidFill>
                  <a:schemeClr val="bg1"/>
                </a:solidFill>
                <a:latin typeface="Abadi" panose="020B0604020104020204" pitchFamily="34" charset="0"/>
              </a:rPr>
              <a:t>Il cicloturismo sembra ben posizionarsi rispetto alle parole d’ordine della </a:t>
            </a:r>
            <a:r>
              <a:rPr lang="it-IT" altLang="it-IT" i="1" dirty="0">
                <a:solidFill>
                  <a:schemeClr val="bg1"/>
                </a:solidFill>
                <a:latin typeface="Abadi" panose="020B0604020104020204" pitchFamily="34" charset="0"/>
              </a:rPr>
              <a:t>Low Touch Economy </a:t>
            </a:r>
            <a:r>
              <a:rPr lang="it-IT" altLang="it-IT" dirty="0">
                <a:solidFill>
                  <a:schemeClr val="bg1"/>
                </a:solidFill>
                <a:latin typeface="Abadi" panose="020B0604020104020204" pitchFamily="34" charset="0"/>
              </a:rPr>
              <a:t>(</a:t>
            </a:r>
            <a:r>
              <a:rPr lang="it-IT" dirty="0">
                <a:solidFill>
                  <a:schemeClr val="bg1"/>
                </a:solidFill>
                <a:latin typeface="Abadi" panose="020B0604020104020204" pitchFamily="34" charset="0"/>
              </a:rPr>
              <a:t>sicurezza, salute, distanziamento, corto raggio) ed alla nuova normalità dettata dalla convivenza con il coronavirus</a:t>
            </a:r>
            <a:r>
              <a:rPr lang="it-IT" dirty="0" smtClean="0">
                <a:solidFill>
                  <a:schemeClr val="bg1"/>
                </a:solidFill>
                <a:latin typeface="Abadi" panose="020B0604020104020204" pitchFamily="34" charset="0"/>
              </a:rPr>
              <a:t>:</a:t>
            </a:r>
            <a:endParaRPr lang="it-IT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pPr marL="176213" indent="-1762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  <a:latin typeface="Abadi" panose="020B0604020104020204" pitchFamily="34" charset="0"/>
              </a:rPr>
              <a:t>l’uso della bicicletta impedisce l’emissione di 1,5 milioni di  tonnellate di CO2 ogni anno</a:t>
            </a:r>
            <a:endParaRPr lang="it-IT" altLang="it-IT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pPr marL="176213" indent="-1762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altLang="it-IT" dirty="0">
                <a:solidFill>
                  <a:schemeClr val="bg1"/>
                </a:solidFill>
                <a:latin typeface="Abadi" panose="020B0604020104020204" pitchFamily="34" charset="0"/>
              </a:rPr>
              <a:t>è un’ideale risposta al bisogno di rigenerarsi dopo una fase di disagio</a:t>
            </a:r>
          </a:p>
          <a:p>
            <a:pPr marL="176213" indent="-1762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  <a:latin typeface="Abadi" panose="020B0604020104020204" pitchFamily="34" charset="0"/>
              </a:rPr>
              <a:t>ha qualità di naturale distanziamento fisico ed adattabilità e versatilità in contesti di qualsiasi tipo</a:t>
            </a:r>
            <a:endParaRPr lang="it-IT" altLang="it-IT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pPr marL="176213" indent="-1762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  <a:latin typeface="Abadi" panose="020B0604020104020204" pitchFamily="34" charset="0"/>
              </a:rPr>
              <a:t>è particolarmente adatto ad un turismo di prossimità (</a:t>
            </a:r>
            <a:r>
              <a:rPr lang="it-IT" i="1" dirty="0" err="1">
                <a:solidFill>
                  <a:schemeClr val="bg1"/>
                </a:solidFill>
                <a:latin typeface="Abadi" panose="020B0604020104020204" pitchFamily="34" charset="0"/>
              </a:rPr>
              <a:t>staycation</a:t>
            </a:r>
            <a:r>
              <a:rPr lang="it-IT" dirty="0">
                <a:solidFill>
                  <a:schemeClr val="bg1"/>
                </a:solidFill>
                <a:latin typeface="Abadi" panose="020B0604020104020204" pitchFamily="34" charset="0"/>
              </a:rPr>
              <a:t>, vacanza vicino casa)</a:t>
            </a:r>
          </a:p>
          <a:p>
            <a:pPr marL="176213" indent="-1762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  <a:latin typeface="Abadi" panose="020B0604020104020204" pitchFamily="34" charset="0"/>
              </a:rPr>
              <a:t>è particolarmente adatto per soggiorni brevi/brevissimi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it-IT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B52ED5A-E371-4FB9-8901-290A41B0B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6356350"/>
            <a:ext cx="1371600" cy="365125"/>
          </a:xfrm>
        </p:spPr>
        <p:txBody>
          <a:bodyPr/>
          <a:lstStyle/>
          <a:p>
            <a:pPr algn="l"/>
            <a:r>
              <a:rPr lang="it-IT" dirty="0">
                <a:solidFill>
                  <a:schemeClr val="bg1"/>
                </a:solidFill>
              </a:rPr>
              <a:t>Bike Summit 2020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3D9AE79-3F5A-49FD-A347-F436A67CC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D932-F583-4019-8AEF-AA87DABD1159}" type="slidenum">
              <a:rPr lang="it-IT" smtClean="0">
                <a:solidFill>
                  <a:schemeClr val="bg1"/>
                </a:solidFill>
              </a:rPr>
              <a:t>14</a:t>
            </a:fld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8" name="image19.png" descr="unioncamere-marchio-CMYK">
            <a:extLst>
              <a:ext uri="{FF2B5EF4-FFF2-40B4-BE49-F238E27FC236}">
                <a16:creationId xmlns:a16="http://schemas.microsoft.com/office/drawing/2014/main" id="{346FD160-51D6-43F1-9B15-34DDA43A10A6}"/>
              </a:ext>
            </a:extLst>
          </p:cNvPr>
          <p:cNvPicPr/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sharpenSoften amount="100000"/>
                    </a14:imgEffect>
                    <a14:imgEffect>
                      <a14:colorTemperature colorTemp="9539"/>
                    </a14:imgEffect>
                    <a14:imgEffect>
                      <a14:saturation sat="154000"/>
                    </a14:imgEffect>
                    <a14:imgEffect>
                      <a14:brightnessContrast contrast="-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43230" y="136525"/>
            <a:ext cx="1463040" cy="330835"/>
          </a:xfrm>
          <a:prstGeom prst="rect">
            <a:avLst/>
          </a:prstGeom>
          <a:ln/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FAEF3951-7542-4A75-A1E5-506D21D737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6578" y="1468796"/>
            <a:ext cx="4048240" cy="429788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put penna 13"/>
              <p14:cNvContentPartPr/>
              <p14:nvPr/>
            </p14:nvContentPartPr>
            <p14:xfrm>
              <a:off x="5132346" y="396163"/>
              <a:ext cx="3849840" cy="843120"/>
            </p14:xfrm>
          </p:contentPart>
        </mc:Choice>
        <mc:Fallback xmlns="">
          <p:pic>
            <p:nvPicPr>
              <p:cNvPr id="14" name="Input penna 1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48466" y="312283"/>
                <a:ext cx="4017600" cy="10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5" name="Input penna 14"/>
              <p14:cNvContentPartPr/>
              <p14:nvPr/>
            </p14:nvContentPartPr>
            <p14:xfrm>
              <a:off x="8465586" y="1091323"/>
              <a:ext cx="501840" cy="162720"/>
            </p14:xfrm>
          </p:contentPart>
        </mc:Choice>
        <mc:Fallback xmlns="">
          <p:pic>
            <p:nvPicPr>
              <p:cNvPr id="15" name="Input penna 1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381706" y="1007443"/>
                <a:ext cx="66960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" name="Input penna 15"/>
              <p14:cNvContentPartPr/>
              <p14:nvPr/>
            </p14:nvContentPartPr>
            <p14:xfrm>
              <a:off x="9054546" y="781723"/>
              <a:ext cx="16200" cy="442800"/>
            </p14:xfrm>
          </p:contentPart>
        </mc:Choice>
        <mc:Fallback xmlns="">
          <p:pic>
            <p:nvPicPr>
              <p:cNvPr id="16" name="Input penna 1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970666" y="697843"/>
                <a:ext cx="183960" cy="61056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Segnaposto testo 3">
            <a:extLst>
              <a:ext uri="{FF2B5EF4-FFF2-40B4-BE49-F238E27FC236}">
                <a16:creationId xmlns:a16="http://schemas.microsoft.com/office/drawing/2014/main" id="{7E219FE4-F3AB-4598-9EB0-3737612FCAAF}"/>
              </a:ext>
            </a:extLst>
          </p:cNvPr>
          <p:cNvSpPr txBox="1">
            <a:spLocks/>
          </p:cNvSpPr>
          <p:nvPr/>
        </p:nvSpPr>
        <p:spPr>
          <a:xfrm>
            <a:off x="7894736" y="5829822"/>
            <a:ext cx="3811923" cy="5300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1300" dirty="0" smtClean="0">
                <a:solidFill>
                  <a:schemeClr val="bg1"/>
                </a:solidFill>
                <a:latin typeface="Abadi" panose="020B0604020104020204" pitchFamily="34" charset="0"/>
              </a:rPr>
              <a:t>Esempio di comunicazione della città di </a:t>
            </a:r>
            <a:r>
              <a:rPr lang="it-IT" sz="1300" dirty="0" err="1" smtClean="0">
                <a:solidFill>
                  <a:schemeClr val="bg1"/>
                </a:solidFill>
                <a:latin typeface="Abadi" panose="020B0604020104020204" pitchFamily="34" charset="0"/>
              </a:rPr>
              <a:t>Bogotà</a:t>
            </a:r>
            <a:r>
              <a:rPr lang="it-IT" sz="1300" dirty="0" smtClean="0">
                <a:solidFill>
                  <a:schemeClr val="bg1"/>
                </a:solidFill>
                <a:latin typeface="Abadi" panose="020B0604020104020204" pitchFamily="34" charset="0"/>
              </a:rPr>
              <a:t> per le opportunità offerte dalle ciclabili per una mobilità </a:t>
            </a:r>
            <a:r>
              <a:rPr lang="it-IT" sz="1300" i="1" dirty="0" err="1" smtClean="0">
                <a:solidFill>
                  <a:schemeClr val="bg1"/>
                </a:solidFill>
                <a:latin typeface="Abadi" panose="020B0604020104020204" pitchFamily="34" charset="0"/>
              </a:rPr>
              <a:t>Covid</a:t>
            </a:r>
            <a:r>
              <a:rPr lang="it-IT" sz="1300" i="1" dirty="0" smtClean="0">
                <a:solidFill>
                  <a:schemeClr val="bg1"/>
                </a:solidFill>
                <a:latin typeface="Abadi" panose="020B0604020104020204" pitchFamily="34" charset="0"/>
              </a:rPr>
              <a:t>-free.</a:t>
            </a:r>
            <a:endParaRPr lang="it-IT" sz="1300" i="1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52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0B2CB0-6BB3-464C-9CAC-672E18539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49307"/>
            <a:ext cx="6169891" cy="636127"/>
          </a:xfrm>
        </p:spPr>
        <p:txBody>
          <a:bodyPr anchor="t">
            <a:noAutofit/>
          </a:bodyPr>
          <a:lstStyle/>
          <a:p>
            <a:r>
              <a:rPr lang="it-IT" altLang="it-IT" sz="3000" dirty="0">
                <a:solidFill>
                  <a:schemeClr val="bg1"/>
                </a:solidFill>
                <a:latin typeface="Abadi" panose="020B0604020104020204" pitchFamily="34" charset="0"/>
              </a:rPr>
              <a:t>Il (ciclo)turismo non si può consegnare a domicilio</a:t>
            </a:r>
            <a:endParaRPr lang="it-IT" sz="3000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E219FE4-F3AB-4598-9EB0-3737612FCA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4799" y="1769806"/>
            <a:ext cx="6031345" cy="449244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altLang="it-IT" dirty="0">
                <a:solidFill>
                  <a:schemeClr val="bg1"/>
                </a:solidFill>
                <a:latin typeface="Abadi" panose="020B0604020104020204" pitchFamily="34" charset="0"/>
              </a:rPr>
              <a:t>Pur nel rispetto delle restrizioni che sarà necessario adottare e, anzi, proprio in ragione di queste, per il cicloturismo e per molte aree del paese potrebbe presentarsi una effettiva occasione di sviluppo. </a:t>
            </a:r>
          </a:p>
          <a:p>
            <a:pPr marL="176213" indent="-17621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altLang="it-IT" dirty="0">
                <a:solidFill>
                  <a:schemeClr val="bg1"/>
                </a:solidFill>
                <a:latin typeface="Abadi" panose="020B0604020104020204" pitchFamily="34" charset="0"/>
              </a:rPr>
              <a:t>un importante bacino di domanda potenziale: 1,7 mln di bici vendute in Italia nel 2019 (3 al minuto), quasi 2 mln di italiani usano la bici come mezzo di trasporto quotidiano</a:t>
            </a:r>
          </a:p>
          <a:p>
            <a:pPr marL="176213" indent="-17621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altLang="it-IT" dirty="0">
                <a:solidFill>
                  <a:schemeClr val="bg1"/>
                </a:solidFill>
                <a:latin typeface="Abadi" panose="020B0604020104020204" pitchFamily="34" charset="0"/>
              </a:rPr>
              <a:t>aree montane, borghi, destinazioni minori sono ben associabili alle condizioni di salubrità e di isolamento sociale ma ….. </a:t>
            </a:r>
            <a:r>
              <a:rPr lang="it-IT" altLang="it-IT" b="1" dirty="0">
                <a:solidFill>
                  <a:schemeClr val="bg1"/>
                </a:solidFill>
                <a:latin typeface="Abadi" panose="020B0604020104020204" pitchFamily="34" charset="0"/>
              </a:rPr>
              <a:t>occorre ben attrezzarsi</a:t>
            </a:r>
          </a:p>
          <a:p>
            <a:pPr marL="176213" indent="-17621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altLang="it-IT" dirty="0">
                <a:solidFill>
                  <a:schemeClr val="bg1"/>
                </a:solidFill>
                <a:latin typeface="Abadi" panose="020B0604020104020204" pitchFamily="34" charset="0"/>
              </a:rPr>
              <a:t>è necessario concepire e costruire destinazioni a prova di virus</a:t>
            </a:r>
          </a:p>
          <a:p>
            <a:pPr marL="176213" indent="-17621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altLang="it-IT" dirty="0">
                <a:solidFill>
                  <a:schemeClr val="bg1"/>
                </a:solidFill>
                <a:latin typeface="Abadi" panose="020B0604020104020204" pitchFamily="34" charset="0"/>
              </a:rPr>
              <a:t>organizzare ed adeguare il sistema dell’ospitalità e della ristorazione</a:t>
            </a:r>
          </a:p>
          <a:p>
            <a:pPr marL="176213" indent="-17621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altLang="it-IT" dirty="0">
                <a:solidFill>
                  <a:schemeClr val="bg1"/>
                </a:solidFill>
                <a:latin typeface="Abadi" panose="020B0604020104020204" pitchFamily="34" charset="0"/>
              </a:rPr>
              <a:t>ricalibrare il sistema dei trasporti: + mezzi privati, restrizioni sui mezzi pubblici</a:t>
            </a:r>
          </a:p>
          <a:p>
            <a:pPr marL="176213" indent="-17621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altLang="it-IT" dirty="0">
                <a:solidFill>
                  <a:schemeClr val="bg1"/>
                </a:solidFill>
                <a:latin typeface="Abadi" panose="020B0604020104020204" pitchFamily="34" charset="0"/>
              </a:rPr>
              <a:t>organizzare una comunicazione «realistica», che trasmetta un’idea positiva di mobilità e scoperta che conviva con i limiti dettati dal virus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B52ED5A-E371-4FB9-8901-290A41B0B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6356350"/>
            <a:ext cx="1371600" cy="365125"/>
          </a:xfrm>
        </p:spPr>
        <p:txBody>
          <a:bodyPr/>
          <a:lstStyle/>
          <a:p>
            <a:pPr algn="l"/>
            <a:r>
              <a:rPr lang="it-IT" dirty="0">
                <a:solidFill>
                  <a:schemeClr val="bg1"/>
                </a:solidFill>
              </a:rPr>
              <a:t>Bike Summit 2020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3D9AE79-3F5A-49FD-A347-F436A67CC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D932-F583-4019-8AEF-AA87DABD1159}" type="slidenum">
              <a:rPr lang="it-IT" smtClean="0">
                <a:solidFill>
                  <a:schemeClr val="bg1"/>
                </a:solidFill>
              </a:rPr>
              <a:t>15</a:t>
            </a:fld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8" name="image19.png" descr="unioncamere-marchio-CMYK">
            <a:extLst>
              <a:ext uri="{FF2B5EF4-FFF2-40B4-BE49-F238E27FC236}">
                <a16:creationId xmlns:a16="http://schemas.microsoft.com/office/drawing/2014/main" id="{346FD160-51D6-43F1-9B15-34DDA43A10A6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contrast="4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43230" y="136525"/>
            <a:ext cx="1463040" cy="330835"/>
          </a:xfrm>
          <a:prstGeom prst="rect">
            <a:avLst/>
          </a:prstGeom>
          <a:ln/>
        </p:spPr>
      </p:pic>
      <p:pic>
        <p:nvPicPr>
          <p:cNvPr id="1026" name="Picture 2" descr="Il tuo centro estetico ti ruba tempo? È solo questione di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461" y="1848614"/>
            <a:ext cx="4203339" cy="331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7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0B2CB0-6BB3-464C-9CAC-672E18539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817" y="786572"/>
            <a:ext cx="5191475" cy="1442157"/>
          </a:xfrm>
        </p:spPr>
        <p:txBody>
          <a:bodyPr anchor="t">
            <a:noAutofit/>
          </a:bodyPr>
          <a:lstStyle/>
          <a:p>
            <a:r>
              <a:rPr lang="en-US" sz="3000" dirty="0" err="1">
                <a:solidFill>
                  <a:schemeClr val="bg1"/>
                </a:solidFill>
                <a:latin typeface="Abadi" panose="020B0604020104020204" pitchFamily="34" charset="0"/>
              </a:rPr>
              <a:t>Cicloturismo</a:t>
            </a:r>
            <a:r>
              <a:rPr lang="en-US" sz="3000" dirty="0">
                <a:solidFill>
                  <a:schemeClr val="bg1"/>
                </a:solidFill>
                <a:latin typeface="Abadi" panose="020B0604020104020204" pitchFamily="34" charset="0"/>
              </a:rPr>
              <a:t> e coronavirus: </a:t>
            </a:r>
            <a:r>
              <a:rPr lang="en-US" sz="3000" dirty="0" err="1">
                <a:solidFill>
                  <a:schemeClr val="bg1"/>
                </a:solidFill>
                <a:latin typeface="Abadi" panose="020B0604020104020204" pitchFamily="34" charset="0"/>
              </a:rPr>
              <a:t>scenari</a:t>
            </a:r>
            <a:r>
              <a:rPr lang="en-US" sz="3000" dirty="0">
                <a:solidFill>
                  <a:schemeClr val="bg1"/>
                </a:solidFill>
                <a:latin typeface="Abadi" panose="020B0604020104020204" pitchFamily="34" charset="0"/>
              </a:rPr>
              <a:t> per </a:t>
            </a:r>
            <a:r>
              <a:rPr lang="en-US" sz="3000" dirty="0" err="1">
                <a:solidFill>
                  <a:schemeClr val="bg1"/>
                </a:solidFill>
                <a:latin typeface="Abadi" panose="020B0604020104020204" pitchFamily="34" charset="0"/>
              </a:rPr>
              <a:t>il</a:t>
            </a:r>
            <a:r>
              <a:rPr lang="en-US" sz="30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Abadi" panose="020B0604020104020204" pitchFamily="34" charset="0"/>
              </a:rPr>
              <a:t>periodo</a:t>
            </a:r>
            <a:r>
              <a:rPr lang="en-US" sz="3000" dirty="0" smtClean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br>
              <a:rPr lang="en-US" sz="3000" dirty="0" smtClean="0">
                <a:solidFill>
                  <a:schemeClr val="bg1"/>
                </a:solidFill>
                <a:latin typeface="Abadi" panose="020B0604020104020204" pitchFamily="34" charset="0"/>
              </a:rPr>
            </a:br>
            <a:r>
              <a:rPr lang="en-US" sz="3000" dirty="0" err="1" smtClean="0">
                <a:solidFill>
                  <a:schemeClr val="bg1"/>
                </a:solidFill>
                <a:latin typeface="Abadi" panose="020B0604020104020204" pitchFamily="34" charset="0"/>
              </a:rPr>
              <a:t>giugno-dicembre</a:t>
            </a:r>
            <a:r>
              <a:rPr lang="en-US" sz="3000" dirty="0" smtClean="0">
                <a:solidFill>
                  <a:schemeClr val="bg1"/>
                </a:solidFill>
                <a:latin typeface="Abadi" panose="020B0604020104020204" pitchFamily="34" charset="0"/>
              </a:rPr>
              <a:t> 2020</a:t>
            </a:r>
            <a:endParaRPr lang="it-IT" sz="3000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E219FE4-F3AB-4598-9EB0-3737612FCA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8598" y="2396823"/>
            <a:ext cx="5380533" cy="384756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176213" indent="-17621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altLang="it-IT" dirty="0" smtClean="0">
                <a:solidFill>
                  <a:schemeClr val="bg1"/>
                </a:solidFill>
                <a:latin typeface="Abadi" panose="020B0604020104020204" pitchFamily="34" charset="0"/>
              </a:rPr>
              <a:t>nel 2019 sono stati stimati 20,5 mln di pernottamenti di cicloturisti italiani</a:t>
            </a:r>
            <a:endParaRPr lang="it-IT" altLang="it-IT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pPr marL="176213" indent="-17621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altLang="it-IT" dirty="0" smtClean="0">
                <a:solidFill>
                  <a:schemeClr val="bg1"/>
                </a:solidFill>
                <a:latin typeface="Abadi" panose="020B0604020104020204" pitchFamily="34" charset="0"/>
              </a:rPr>
              <a:t>considerando che in estate i cicloturisti </a:t>
            </a:r>
            <a:r>
              <a:rPr lang="it-IT" altLang="it-IT" dirty="0">
                <a:solidFill>
                  <a:schemeClr val="bg1"/>
                </a:solidFill>
                <a:latin typeface="Abadi" panose="020B0604020104020204" pitchFamily="34" charset="0"/>
              </a:rPr>
              <a:t>italiani </a:t>
            </a:r>
            <a:r>
              <a:rPr lang="it-IT" altLang="it-IT" dirty="0" smtClean="0">
                <a:solidFill>
                  <a:schemeClr val="bg1"/>
                </a:solidFill>
                <a:latin typeface="Abadi" panose="020B0604020104020204" pitchFamily="34" charset="0"/>
              </a:rPr>
              <a:t>che si spostano sono circa 1,4 mln si formulano 3 scenari:</a:t>
            </a:r>
            <a:endParaRPr lang="it-IT" altLang="it-IT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+mj-lt"/>
              <a:buAutoNum type="alphaUcPeriod"/>
            </a:pPr>
            <a:r>
              <a:rPr lang="it-IT" altLang="it-IT" dirty="0" smtClean="0">
                <a:solidFill>
                  <a:schemeClr val="bg1"/>
                </a:solidFill>
                <a:latin typeface="Abadi" panose="020B0604020104020204" pitchFamily="34" charset="0"/>
              </a:rPr>
              <a:t>periodo estivo: 1,4 mln di cicloturisti italiani confermano la loro vacanza principale 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+mj-lt"/>
              <a:buAutoNum type="alphaUcPeriod"/>
            </a:pPr>
            <a:r>
              <a:rPr lang="it-IT" altLang="it-IT" dirty="0">
                <a:solidFill>
                  <a:schemeClr val="bg1"/>
                </a:solidFill>
                <a:latin typeface="Abadi" panose="020B0604020104020204" pitchFamily="34" charset="0"/>
              </a:rPr>
              <a:t>periodo </a:t>
            </a:r>
            <a:r>
              <a:rPr lang="it-IT" altLang="it-IT" dirty="0" smtClean="0">
                <a:solidFill>
                  <a:schemeClr val="bg1"/>
                </a:solidFill>
                <a:latin typeface="Abadi" panose="020B0604020104020204" pitchFamily="34" charset="0"/>
              </a:rPr>
              <a:t>estivo: ai primi si aggiungono i cicloturisti che normalmente si muovono tra gennaio e maggio raggiungendo 2,7 mln di cicloturisti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+mj-lt"/>
              <a:buAutoNum type="alphaUcPeriod"/>
            </a:pPr>
            <a:r>
              <a:rPr lang="it-IT" altLang="it-IT" dirty="0" smtClean="0">
                <a:solidFill>
                  <a:schemeClr val="bg1"/>
                </a:solidFill>
                <a:latin typeface="Abadi" panose="020B0604020104020204" pitchFamily="34" charset="0"/>
              </a:rPr>
              <a:t>periodo autunnale: i cicloturisti sono incentivati verso una ulteriore vacanza breve (2-3 giorni)</a:t>
            </a:r>
          </a:p>
          <a:p>
            <a:r>
              <a:rPr lang="it-IT" b="1" dirty="0">
                <a:solidFill>
                  <a:schemeClr val="bg1"/>
                </a:solidFill>
                <a:latin typeface="Abadi" panose="020B0604020104020204"/>
              </a:rPr>
              <a:t>A fine anno si </a:t>
            </a:r>
            <a:r>
              <a:rPr lang="it-IT" b="1" dirty="0" smtClean="0">
                <a:solidFill>
                  <a:schemeClr val="bg1"/>
                </a:solidFill>
                <a:latin typeface="Abadi" panose="020B0604020104020204"/>
              </a:rPr>
              <a:t>raggiungerebbero </a:t>
            </a:r>
            <a:r>
              <a:rPr lang="it-IT" b="1" dirty="0">
                <a:solidFill>
                  <a:schemeClr val="bg1"/>
                </a:solidFill>
                <a:latin typeface="Abadi" panose="020B0604020104020204"/>
              </a:rPr>
              <a:t>25,9 mln presenze </a:t>
            </a:r>
            <a:r>
              <a:rPr lang="it-IT" b="1" dirty="0" smtClean="0">
                <a:solidFill>
                  <a:schemeClr val="bg1"/>
                </a:solidFill>
                <a:latin typeface="Abadi" panose="020B0604020104020204"/>
              </a:rPr>
              <a:t>(+</a:t>
            </a:r>
            <a:r>
              <a:rPr lang="it-IT" b="1" dirty="0">
                <a:solidFill>
                  <a:schemeClr val="bg1"/>
                </a:solidFill>
                <a:latin typeface="Abadi" panose="020B0604020104020204"/>
              </a:rPr>
              <a:t>26% rispetto al flusso tradizionale</a:t>
            </a:r>
            <a:r>
              <a:rPr lang="it-IT" b="1" dirty="0" smtClean="0">
                <a:solidFill>
                  <a:schemeClr val="bg1"/>
                </a:solidFill>
                <a:latin typeface="Abadi" panose="020B0604020104020204"/>
              </a:rPr>
              <a:t>)</a:t>
            </a:r>
            <a:endParaRPr lang="it-IT" b="1" dirty="0">
              <a:solidFill>
                <a:schemeClr val="bg1"/>
              </a:solidFill>
              <a:latin typeface="Abadi" panose="020B0604020104020204"/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B52ED5A-E371-4FB9-8901-290A41B0B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6356350"/>
            <a:ext cx="1371600" cy="365125"/>
          </a:xfrm>
        </p:spPr>
        <p:txBody>
          <a:bodyPr/>
          <a:lstStyle/>
          <a:p>
            <a:pPr algn="l"/>
            <a:r>
              <a:rPr lang="it-IT" dirty="0">
                <a:solidFill>
                  <a:schemeClr val="bg1"/>
                </a:solidFill>
              </a:rPr>
              <a:t>Bike Summit 2020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3D9AE79-3F5A-49FD-A347-F436A67CC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D932-F583-4019-8AEF-AA87DABD1159}" type="slidenum">
              <a:rPr lang="it-IT" smtClean="0">
                <a:solidFill>
                  <a:schemeClr val="bg1"/>
                </a:solidFill>
              </a:rPr>
              <a:t>16</a:t>
            </a:fld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8" name="image19.png" descr="unioncamere-marchio-CMYK">
            <a:extLst>
              <a:ext uri="{FF2B5EF4-FFF2-40B4-BE49-F238E27FC236}">
                <a16:creationId xmlns:a16="http://schemas.microsoft.com/office/drawing/2014/main" id="{346FD160-51D6-43F1-9B15-34DDA43A10A6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contrast="4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43230" y="136525"/>
            <a:ext cx="1463040" cy="330835"/>
          </a:xfrm>
          <a:prstGeom prst="rect">
            <a:avLst/>
          </a:prstGeom>
          <a:ln/>
        </p:spPr>
      </p:pic>
      <p:sp>
        <p:nvSpPr>
          <p:cNvPr id="5" name="CasellaDiTesto 4"/>
          <p:cNvSpPr txBox="1"/>
          <p:nvPr/>
        </p:nvSpPr>
        <p:spPr>
          <a:xfrm>
            <a:off x="5970113" y="2909347"/>
            <a:ext cx="17661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chemeClr val="bg1"/>
                </a:solidFill>
                <a:latin typeface="Abadi" panose="020B0604020104020204"/>
              </a:rPr>
              <a:t>2,5 mln cicloturisti italiani</a:t>
            </a:r>
            <a:endParaRPr lang="it-IT" sz="2000" b="1" dirty="0">
              <a:solidFill>
                <a:schemeClr val="bg1"/>
              </a:solidFill>
              <a:latin typeface="Abadi" panose="020B0604020104020204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8384720" y="3964673"/>
            <a:ext cx="34920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bg1"/>
                </a:solidFill>
                <a:latin typeface="Abadi" panose="020B0604020104020204"/>
              </a:rPr>
              <a:t>C</a:t>
            </a:r>
          </a:p>
          <a:p>
            <a:r>
              <a:rPr lang="it-IT" sz="2000" b="1" dirty="0" smtClean="0">
                <a:solidFill>
                  <a:schemeClr val="bg1"/>
                </a:solidFill>
                <a:latin typeface="Abadi" panose="020B0604020104020204"/>
              </a:rPr>
              <a:t>11,1 mln presenze</a:t>
            </a:r>
            <a:endParaRPr lang="it-IT" sz="1500" b="1" dirty="0">
              <a:solidFill>
                <a:schemeClr val="bg1"/>
              </a:solidFill>
              <a:latin typeface="Abadi" panose="020B0604020104020204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7862504" y="1758171"/>
            <a:ext cx="28348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bg1"/>
                </a:solidFill>
                <a:latin typeface="Abadi" panose="020B0604020104020204"/>
              </a:rPr>
              <a:t>A</a:t>
            </a:r>
          </a:p>
          <a:p>
            <a:r>
              <a:rPr lang="it-IT" sz="2000" b="1" dirty="0" smtClean="0">
                <a:solidFill>
                  <a:schemeClr val="bg1"/>
                </a:solidFill>
                <a:latin typeface="Abadi" panose="020B0604020104020204"/>
              </a:rPr>
              <a:t>7,9 mln presenze</a:t>
            </a:r>
            <a:endParaRPr lang="it-IT" sz="2000" b="1" dirty="0">
              <a:solidFill>
                <a:schemeClr val="bg1"/>
              </a:solidFill>
              <a:latin typeface="Abadi" panose="020B0604020104020204"/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6763582" y="2396823"/>
            <a:ext cx="972720" cy="398186"/>
            <a:chOff x="6763582" y="2135393"/>
            <a:chExt cx="1056188" cy="65961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1" name="Input penna 20"/>
                <p14:cNvContentPartPr/>
                <p14:nvPr/>
              </p14:nvContentPartPr>
              <p14:xfrm>
                <a:off x="7543650" y="2135393"/>
                <a:ext cx="276120" cy="306000"/>
              </p14:xfrm>
            </p:contentPart>
          </mc:Choice>
          <mc:Fallback xmlns="">
            <p:pic>
              <p:nvPicPr>
                <p:cNvPr id="21" name="Input penna 20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502193" y="2072165"/>
                  <a:ext cx="359034" cy="4324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9" name="Input penna 28"/>
                <p14:cNvContentPartPr/>
                <p14:nvPr/>
              </p14:nvContentPartPr>
              <p14:xfrm>
                <a:off x="6763582" y="2228729"/>
                <a:ext cx="972720" cy="566280"/>
              </p14:xfrm>
            </p:contentPart>
          </mc:Choice>
          <mc:Fallback xmlns="">
            <p:pic>
              <p:nvPicPr>
                <p:cNvPr id="29" name="Input penna 28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722140" y="2165544"/>
                  <a:ext cx="1055605" cy="69265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" name="Gruppo 8"/>
          <p:cNvGrpSpPr/>
          <p:nvPr/>
        </p:nvGrpSpPr>
        <p:grpSpPr>
          <a:xfrm rot="20269731">
            <a:off x="7505828" y="3725465"/>
            <a:ext cx="666121" cy="821980"/>
            <a:chOff x="7002190" y="4006445"/>
            <a:chExt cx="756072" cy="68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4" name="Input penna 23"/>
                <p14:cNvContentPartPr/>
                <p14:nvPr/>
              </p14:nvContentPartPr>
              <p14:xfrm>
                <a:off x="7002190" y="4006445"/>
                <a:ext cx="711720" cy="682560"/>
              </p14:xfrm>
            </p:contentPart>
          </mc:Choice>
          <mc:Fallback xmlns="">
            <p:pic>
              <p:nvPicPr>
                <p:cNvPr id="24" name="Input penna 23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958857" y="3974754"/>
                  <a:ext cx="798386" cy="7459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2" name="Input penna 31"/>
                <p14:cNvContentPartPr/>
                <p14:nvPr/>
              </p14:nvContentPartPr>
              <p14:xfrm>
                <a:off x="7714342" y="4383725"/>
                <a:ext cx="43920" cy="305280"/>
              </p14:xfrm>
            </p:contentPart>
          </mc:Choice>
          <mc:Fallback xmlns="">
            <p:pic>
              <p:nvPicPr>
                <p:cNvPr id="32" name="Input penna 31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671235" y="4352031"/>
                  <a:ext cx="130133" cy="36866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uppo 15"/>
          <p:cNvGrpSpPr/>
          <p:nvPr/>
        </p:nvGrpSpPr>
        <p:grpSpPr>
          <a:xfrm rot="1150171">
            <a:off x="7538296" y="3121539"/>
            <a:ext cx="757976" cy="459350"/>
            <a:chOff x="6763582" y="2135393"/>
            <a:chExt cx="1056188" cy="65961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7" name="Input penna 16"/>
                <p14:cNvContentPartPr/>
                <p14:nvPr/>
              </p14:nvContentPartPr>
              <p14:xfrm>
                <a:off x="7543650" y="2135393"/>
                <a:ext cx="276120" cy="306000"/>
              </p14:xfrm>
            </p:contentPart>
          </mc:Choice>
          <mc:Fallback xmlns="">
            <p:pic>
              <p:nvPicPr>
                <p:cNvPr id="17" name="Input penna 16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490434" y="2080602"/>
                  <a:ext cx="382552" cy="4155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8" name="Input penna 17"/>
                <p14:cNvContentPartPr/>
                <p14:nvPr/>
              </p14:nvContentPartPr>
              <p14:xfrm>
                <a:off x="6763582" y="2228729"/>
                <a:ext cx="972720" cy="566280"/>
              </p14:xfrm>
            </p:contentPart>
          </mc:Choice>
          <mc:Fallback xmlns="">
            <p:pic>
              <p:nvPicPr>
                <p:cNvPr id="18" name="Input penna 17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710406" y="2173961"/>
                  <a:ext cx="1079072" cy="675816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9" name="CasellaDiTesto 18"/>
          <p:cNvSpPr txBox="1"/>
          <p:nvPr/>
        </p:nvSpPr>
        <p:spPr>
          <a:xfrm>
            <a:off x="8369121" y="2742995"/>
            <a:ext cx="28348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bg1"/>
                </a:solidFill>
                <a:latin typeface="Abadi" panose="020B0604020104020204"/>
              </a:rPr>
              <a:t>B</a:t>
            </a:r>
          </a:p>
          <a:p>
            <a:r>
              <a:rPr lang="it-IT" sz="2000" b="1" dirty="0" smtClean="0">
                <a:solidFill>
                  <a:schemeClr val="bg1"/>
                </a:solidFill>
                <a:latin typeface="Abadi" panose="020B0604020104020204"/>
              </a:rPr>
              <a:t>14,7 mln presenze</a:t>
            </a:r>
            <a:endParaRPr lang="it-IT" sz="2000" b="1" dirty="0">
              <a:solidFill>
                <a:schemeClr val="bg1"/>
              </a:solidFill>
              <a:latin typeface="Abadi" panose="020B0604020104020204"/>
            </a:endParaRPr>
          </a:p>
        </p:txBody>
      </p:sp>
      <p:sp>
        <p:nvSpPr>
          <p:cNvPr id="20" name="Titolo 1">
            <a:extLst>
              <a:ext uri="{FF2B5EF4-FFF2-40B4-BE49-F238E27FC236}">
                <a16:creationId xmlns:a16="http://schemas.microsoft.com/office/drawing/2014/main" id="{E20B2CB0-6BB3-464C-9CAC-672E18539274}"/>
              </a:ext>
            </a:extLst>
          </p:cNvPr>
          <p:cNvSpPr txBox="1">
            <a:spLocks/>
          </p:cNvSpPr>
          <p:nvPr/>
        </p:nvSpPr>
        <p:spPr>
          <a:xfrm>
            <a:off x="6417036" y="854390"/>
            <a:ext cx="5191475" cy="7836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altLang="it-IT" sz="2000" b="1" i="1" dirty="0" smtClean="0">
                <a:solidFill>
                  <a:schemeClr val="bg1"/>
                </a:solidFill>
                <a:latin typeface="Abadi" panose="020B0604020104020204" pitchFamily="34" charset="0"/>
              </a:rPr>
              <a:t>Ipotesi </a:t>
            </a:r>
            <a:r>
              <a:rPr lang="it-IT" altLang="it-IT" sz="2000" b="1" i="1" dirty="0">
                <a:solidFill>
                  <a:schemeClr val="bg1"/>
                </a:solidFill>
                <a:latin typeface="Abadi" panose="020B0604020104020204" pitchFamily="34" charset="0"/>
              </a:rPr>
              <a:t>di base: turismo solo domestico e con limiti alla mobilità</a:t>
            </a:r>
          </a:p>
        </p:txBody>
      </p:sp>
    </p:spTree>
    <p:extLst>
      <p:ext uri="{BB962C8B-B14F-4D97-AF65-F5344CB8AC3E}">
        <p14:creationId xmlns:p14="http://schemas.microsoft.com/office/powerpoint/2010/main" val="332786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D9D245-BB39-49C4-BDBF-8FA0AE0CB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230" y="887631"/>
            <a:ext cx="4168342" cy="817244"/>
          </a:xfrm>
          <a:noFill/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500" dirty="0" smtClean="0">
                <a:solidFill>
                  <a:schemeClr val="bg1"/>
                </a:solidFill>
                <a:latin typeface="Abadi"/>
              </a:rPr>
              <a:t>Breve nota </a:t>
            </a:r>
            <a:r>
              <a:rPr lang="en-US" sz="2500" dirty="0" err="1" smtClean="0">
                <a:solidFill>
                  <a:schemeClr val="bg1"/>
                </a:solidFill>
                <a:latin typeface="Abadi"/>
              </a:rPr>
              <a:t>metodologica</a:t>
            </a:r>
            <a:endParaRPr lang="en-US" sz="2500" kern="1200" dirty="0">
              <a:solidFill>
                <a:schemeClr val="bg1"/>
              </a:solidFill>
              <a:latin typeface="Abadi"/>
            </a:endParaRP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E219FE4-F3AB-4598-9EB0-3737612FCA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3230" y="1704875"/>
            <a:ext cx="9382941" cy="4089724"/>
          </a:xfrm>
          <a:noFill/>
        </p:spPr>
        <p:txBody>
          <a:bodyPr vert="horz" lIns="91440" tIns="45720" rIns="91440" bIns="45720" rtlCol="0">
            <a:noAutofit/>
          </a:bodyPr>
          <a:lstStyle/>
          <a:p>
            <a: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chemeClr val="bg1"/>
                </a:solidFill>
                <a:latin typeface="Abadi" panose="020B0604020104020204"/>
              </a:rPr>
              <a:t>La definizione di cicloturismo adottata in questa seconda edizione del </a:t>
            </a:r>
            <a:r>
              <a:rPr lang="it-IT" i="1" dirty="0" smtClean="0">
                <a:solidFill>
                  <a:schemeClr val="bg1"/>
                </a:solidFill>
                <a:latin typeface="Abadi" panose="020B0604020104020204"/>
              </a:rPr>
              <a:t>Rapporto</a:t>
            </a:r>
            <a:r>
              <a:rPr lang="it-IT" dirty="0" smtClean="0">
                <a:solidFill>
                  <a:schemeClr val="bg1"/>
                </a:solidFill>
                <a:latin typeface="Abadi" panose="020B0604020104020204"/>
              </a:rPr>
              <a:t> lo descrive come </a:t>
            </a:r>
            <a:r>
              <a:rPr lang="it-IT" dirty="0">
                <a:solidFill>
                  <a:schemeClr val="bg1"/>
                </a:solidFill>
                <a:latin typeface="Abadi" panose="020B0604020104020204"/>
              </a:rPr>
              <a:t>l’attività di “visita ed esplorazione dei luoghi a scopo ricreativo, di uno o più giorni, incentrata in modo prevalente e significativo sull’uso della bicicletta per finalità di </a:t>
            </a:r>
            <a:r>
              <a:rPr lang="it-IT" dirty="0" smtClean="0">
                <a:solidFill>
                  <a:schemeClr val="bg1"/>
                </a:solidFill>
                <a:latin typeface="Abadi" panose="020B0604020104020204"/>
              </a:rPr>
              <a:t>svago”</a:t>
            </a:r>
            <a:r>
              <a:rPr lang="it-IT" baseline="30000" dirty="0" smtClean="0">
                <a:solidFill>
                  <a:schemeClr val="bg1"/>
                </a:solidFill>
                <a:latin typeface="Abadi" panose="020B0604020104020204"/>
              </a:rPr>
              <a:t>1</a:t>
            </a:r>
            <a:r>
              <a:rPr lang="it-IT" dirty="0" smtClean="0">
                <a:solidFill>
                  <a:schemeClr val="bg1"/>
                </a:solidFill>
                <a:latin typeface="Abadi" panose="020B0604020104020204"/>
              </a:rPr>
              <a:t>. </a:t>
            </a:r>
            <a:r>
              <a:rPr lang="it-IT" dirty="0" smtClean="0">
                <a:solidFill>
                  <a:schemeClr val="bg1"/>
                </a:solidFill>
                <a:latin typeface="Abadi" panose="020B0604020104020204"/>
              </a:rPr>
              <a:t> </a:t>
            </a:r>
            <a:endParaRPr lang="it-IT" dirty="0">
              <a:solidFill>
                <a:schemeClr val="bg1"/>
              </a:solidFill>
              <a:latin typeface="Abadi" panose="020B0604020104020204"/>
            </a:endParaRPr>
          </a:p>
          <a:p>
            <a: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chemeClr val="bg1"/>
                </a:solidFill>
                <a:latin typeface="Abadi" panose="020B0604020104020204"/>
              </a:rPr>
              <a:t>In questo senso, si avverte il lettore che tale </a:t>
            </a:r>
            <a:r>
              <a:rPr lang="it-IT" dirty="0" smtClean="0">
                <a:solidFill>
                  <a:schemeClr val="bg1"/>
                </a:solidFill>
                <a:latin typeface="Abadi" panose="020B0604020104020204"/>
              </a:rPr>
              <a:t>definizione consente di mettere maggiormente a fuoco l’</a:t>
            </a:r>
            <a:r>
              <a:rPr lang="it-IT" i="1" dirty="0" smtClean="0">
                <a:solidFill>
                  <a:schemeClr val="bg1"/>
                </a:solidFill>
                <a:latin typeface="Abadi" panose="020B0604020104020204"/>
              </a:rPr>
              <a:t>attività</a:t>
            </a:r>
            <a:r>
              <a:rPr lang="it-IT" dirty="0" smtClean="0">
                <a:solidFill>
                  <a:schemeClr val="bg1"/>
                </a:solidFill>
                <a:latin typeface="Abadi" panose="020B0604020104020204"/>
              </a:rPr>
              <a:t> </a:t>
            </a:r>
            <a:r>
              <a:rPr lang="it-IT" dirty="0">
                <a:solidFill>
                  <a:schemeClr val="bg1"/>
                </a:solidFill>
                <a:latin typeface="Abadi" panose="020B0604020104020204"/>
              </a:rPr>
              <a:t>effettivamente </a:t>
            </a:r>
            <a:r>
              <a:rPr lang="it-IT" dirty="0" smtClean="0">
                <a:solidFill>
                  <a:schemeClr val="bg1"/>
                </a:solidFill>
                <a:latin typeface="Abadi" panose="020B0604020104020204"/>
              </a:rPr>
              <a:t>svolta </a:t>
            </a:r>
            <a:r>
              <a:rPr lang="it-IT" dirty="0">
                <a:solidFill>
                  <a:schemeClr val="bg1"/>
                </a:solidFill>
                <a:latin typeface="Abadi" panose="020B0604020104020204"/>
              </a:rPr>
              <a:t>durante la </a:t>
            </a:r>
            <a:r>
              <a:rPr lang="it-IT" dirty="0" smtClean="0">
                <a:solidFill>
                  <a:schemeClr val="bg1"/>
                </a:solidFill>
                <a:latin typeface="Abadi" panose="020B0604020104020204"/>
              </a:rPr>
              <a:t>vacanza con esclusione dell’uso occasionale e sporadico della bicicletta. In altri termini, assumono qui rilievo le forme di </a:t>
            </a:r>
            <a:r>
              <a:rPr lang="it-IT" i="1" dirty="0">
                <a:solidFill>
                  <a:schemeClr val="bg1"/>
                </a:solidFill>
                <a:latin typeface="Abadi" panose="020B0604020104020204"/>
              </a:rPr>
              <a:t>Cycling </a:t>
            </a:r>
            <a:r>
              <a:rPr lang="it-IT" i="1" dirty="0" err="1" smtClean="0">
                <a:solidFill>
                  <a:schemeClr val="bg1"/>
                </a:solidFill>
                <a:latin typeface="Abadi" panose="020B0604020104020204"/>
              </a:rPr>
              <a:t>holidays</a:t>
            </a:r>
            <a:r>
              <a:rPr lang="it-IT" i="1" dirty="0" smtClean="0">
                <a:solidFill>
                  <a:schemeClr val="bg1"/>
                </a:solidFill>
                <a:latin typeface="Abadi" panose="020B0604020104020204"/>
              </a:rPr>
              <a:t> </a:t>
            </a:r>
            <a:r>
              <a:rPr lang="it-IT" dirty="0" smtClean="0">
                <a:solidFill>
                  <a:schemeClr val="bg1"/>
                </a:solidFill>
                <a:latin typeface="Abadi" panose="020B0604020104020204"/>
              </a:rPr>
              <a:t>cioè </a:t>
            </a:r>
            <a:r>
              <a:rPr lang="it-IT" dirty="0" smtClean="0">
                <a:solidFill>
                  <a:schemeClr val="bg1"/>
                </a:solidFill>
                <a:latin typeface="Abadi" panose="020B0604020104020204"/>
              </a:rPr>
              <a:t>quelle tipologie di vacanza nelle quali l’attività sulle due ruote riveste </a:t>
            </a:r>
            <a:r>
              <a:rPr lang="it-IT" dirty="0">
                <a:solidFill>
                  <a:schemeClr val="bg1"/>
                </a:solidFill>
                <a:latin typeface="Abadi" panose="020B0604020104020204"/>
              </a:rPr>
              <a:t>un ruolo rilevante </a:t>
            </a:r>
            <a:r>
              <a:rPr lang="it-IT" dirty="0" smtClean="0">
                <a:solidFill>
                  <a:schemeClr val="bg1"/>
                </a:solidFill>
                <a:latin typeface="Abadi" panose="020B0604020104020204"/>
              </a:rPr>
              <a:t>dell'esperienza </a:t>
            </a:r>
            <a:r>
              <a:rPr lang="it-IT" dirty="0">
                <a:solidFill>
                  <a:schemeClr val="bg1"/>
                </a:solidFill>
                <a:latin typeface="Abadi" panose="020B0604020104020204"/>
              </a:rPr>
              <a:t>di </a:t>
            </a:r>
            <a:r>
              <a:rPr lang="it-IT" dirty="0" smtClean="0">
                <a:solidFill>
                  <a:schemeClr val="bg1"/>
                </a:solidFill>
                <a:latin typeface="Abadi" panose="020B0604020104020204"/>
              </a:rPr>
              <a:t>viaggio.</a:t>
            </a:r>
          </a:p>
          <a:p>
            <a: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chemeClr val="bg1"/>
                </a:solidFill>
                <a:latin typeface="Abadi" panose="020B0604020104020204"/>
              </a:rPr>
              <a:t>Tali </a:t>
            </a:r>
            <a:r>
              <a:rPr lang="it-IT" dirty="0" smtClean="0">
                <a:solidFill>
                  <a:schemeClr val="bg1"/>
                </a:solidFill>
                <a:latin typeface="Abadi" panose="020B0604020104020204"/>
              </a:rPr>
              <a:t>assunzioni </a:t>
            </a:r>
            <a:r>
              <a:rPr lang="it-IT" dirty="0" smtClean="0">
                <a:solidFill>
                  <a:schemeClr val="bg1"/>
                </a:solidFill>
                <a:latin typeface="Abadi" panose="020B0604020104020204"/>
              </a:rPr>
              <a:t>consentono di </a:t>
            </a:r>
            <a:r>
              <a:rPr lang="it-IT" dirty="0" smtClean="0">
                <a:solidFill>
                  <a:schemeClr val="bg1"/>
                </a:solidFill>
                <a:latin typeface="Abadi" panose="020B0604020104020204"/>
              </a:rPr>
              <a:t>effettuare </a:t>
            </a:r>
            <a:r>
              <a:rPr lang="it-IT" dirty="0" smtClean="0">
                <a:solidFill>
                  <a:schemeClr val="bg1"/>
                </a:solidFill>
                <a:latin typeface="Abadi" panose="020B0604020104020204"/>
              </a:rPr>
              <a:t>comparazioni solo parziali con </a:t>
            </a:r>
            <a:r>
              <a:rPr lang="it-IT" dirty="0" smtClean="0">
                <a:solidFill>
                  <a:schemeClr val="bg1"/>
                </a:solidFill>
                <a:latin typeface="Abadi" panose="020B0604020104020204"/>
              </a:rPr>
              <a:t>le informazioni ed i dati pubblicati nel precedente Rapporto.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it-IT" dirty="0" smtClean="0">
              <a:solidFill>
                <a:schemeClr val="bg1"/>
              </a:solidFill>
              <a:latin typeface="Abadi" panose="020B0604020104020204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baseline="30000" dirty="0" smtClean="0">
                <a:solidFill>
                  <a:schemeClr val="bg1"/>
                </a:solidFill>
                <a:latin typeface="Abadi" panose="020B0604020104020204"/>
              </a:rPr>
              <a:t>1</a:t>
            </a:r>
            <a:r>
              <a:rPr lang="it-IT" sz="1300" dirty="0" smtClean="0">
                <a:solidFill>
                  <a:schemeClr val="bg1"/>
                </a:solidFill>
                <a:latin typeface="Abadi" panose="020B0604020104020204"/>
              </a:rPr>
              <a:t>Sustrans</a:t>
            </a:r>
            <a:r>
              <a:rPr lang="it-IT" sz="1300" dirty="0">
                <a:solidFill>
                  <a:schemeClr val="bg1"/>
                </a:solidFill>
                <a:latin typeface="Abadi" panose="020B0604020104020204"/>
              </a:rPr>
              <a:t>, </a:t>
            </a:r>
            <a:r>
              <a:rPr lang="it-IT" sz="1300" dirty="0" smtClean="0">
                <a:solidFill>
                  <a:schemeClr val="bg1"/>
                </a:solidFill>
                <a:latin typeface="Abadi" panose="020B0604020104020204"/>
              </a:rPr>
              <a:t>1999</a:t>
            </a:r>
            <a:endParaRPr lang="it-IT" sz="1300" dirty="0">
              <a:solidFill>
                <a:schemeClr val="bg1"/>
              </a:solidFill>
              <a:latin typeface="Abadi" panose="020B0604020104020204"/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B52ED5A-E371-4FB9-8901-290A41B0B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3230" y="6350000"/>
            <a:ext cx="2148321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Bike Summit 2020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3D9AE79-3F5A-49FD-A347-F436A67CC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6476" y="6356350"/>
            <a:ext cx="625443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51FD932-F583-4019-8AEF-AA87DABD1159}" type="slidenum">
              <a:rPr lang="en-US" dirty="0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image19.png" descr="unioncamere-marchio-CMYK">
            <a:extLst>
              <a:ext uri="{FF2B5EF4-FFF2-40B4-BE49-F238E27FC236}">
                <a16:creationId xmlns:a16="http://schemas.microsoft.com/office/drawing/2014/main" id="{346FD160-51D6-43F1-9B15-34DDA43A10A6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contrast="4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43230" y="136525"/>
            <a:ext cx="1463040" cy="33083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62485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D9D245-BB39-49C4-BDBF-8FA0AE0CB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230" y="887631"/>
            <a:ext cx="4168342" cy="817244"/>
          </a:xfrm>
          <a:noFill/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500" kern="1200" dirty="0">
                <a:solidFill>
                  <a:schemeClr val="bg1"/>
                </a:solidFill>
                <a:latin typeface="Abadi"/>
              </a:rPr>
              <a:t>I </a:t>
            </a:r>
            <a:r>
              <a:rPr lang="en-US" sz="2500" kern="1200" dirty="0" err="1">
                <a:solidFill>
                  <a:schemeClr val="bg1"/>
                </a:solidFill>
                <a:latin typeface="Abadi"/>
              </a:rPr>
              <a:t>cicloturisti</a:t>
            </a:r>
            <a:endParaRPr lang="en-US" sz="2500" kern="1200" dirty="0">
              <a:solidFill>
                <a:schemeClr val="bg1"/>
              </a:solidFill>
              <a:latin typeface="Abadi"/>
            </a:endParaRP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E219FE4-F3AB-4598-9EB0-3737612FCA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3231" y="1869913"/>
            <a:ext cx="4365192" cy="4089724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180975" indent="-1809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  <a:latin typeface="Abadi" panose="020B0604020104020204"/>
              </a:rPr>
              <a:t>la quota di turisti alla ricerca di “luoghi ideali” per la pratica di uno sport sfiora in Italia il 16% del totale </a:t>
            </a:r>
          </a:p>
          <a:p>
            <a:pPr marL="180975" indent="-1809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  <a:latin typeface="Abadi" panose="020B0604020104020204"/>
              </a:rPr>
              <a:t>l’uso della bicicletta, nelle sue varie specialità, è al primo posto tra le attività praticate, in particolare tra gli stranieri</a:t>
            </a:r>
          </a:p>
          <a:p>
            <a:pPr marL="177800" indent="-177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  <a:latin typeface="Abadi" panose="020B0604020104020204"/>
              </a:rPr>
              <a:t>siamo forse di fronte al formarsi di una “macro nicchia” le cui dimensioni sono destinate a crescere non solo con l’aumento e con l’affinarsi delle infrastrutture e dei servizi di ospitalità specializzati ma anche attraverso un’oculata attività di promozione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B52ED5A-E371-4FB9-8901-290A41B0B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3230" y="6350000"/>
            <a:ext cx="2148321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Bike Summit 2020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3D9AE79-3F5A-49FD-A347-F436A67CC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6476" y="6356350"/>
            <a:ext cx="625443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51FD932-F583-4019-8AEF-AA87DABD1159}" type="slidenum">
              <a:rPr lang="en-US" dirty="0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Immagine 11" descr="Immagine che contiene gioco&#10;&#10;Descrizione generata con affidabilità molto elevata">
            <a:extLst>
              <a:ext uri="{FF2B5EF4-FFF2-40B4-BE49-F238E27FC236}">
                <a16:creationId xmlns:a16="http://schemas.microsoft.com/office/drawing/2014/main" id="{4EFD2616-ACE6-4CB0-9C1E-D2F019AC4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5454" y="1869912"/>
            <a:ext cx="6356465" cy="40897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age19.png" descr="unioncamere-marchio-CMYK">
            <a:extLst>
              <a:ext uri="{FF2B5EF4-FFF2-40B4-BE49-F238E27FC236}">
                <a16:creationId xmlns:a16="http://schemas.microsoft.com/office/drawing/2014/main" id="{346FD160-51D6-43F1-9B15-34DDA43A10A6}"/>
              </a:ext>
            </a:extLst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brightnessContrast contrast="4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43230" y="136525"/>
            <a:ext cx="1463040" cy="330835"/>
          </a:xfrm>
          <a:prstGeom prst="rect">
            <a:avLst/>
          </a:prstGeom>
          <a:ln/>
        </p:spPr>
      </p:pic>
      <p:sp>
        <p:nvSpPr>
          <p:cNvPr id="9" name="Titolo 1">
            <a:extLst>
              <a:ext uri="{FF2B5EF4-FFF2-40B4-BE49-F238E27FC236}">
                <a16:creationId xmlns:a16="http://schemas.microsoft.com/office/drawing/2014/main" id="{780BAAAB-F5D9-468F-8CEA-2B08F794C1E0}"/>
              </a:ext>
            </a:extLst>
          </p:cNvPr>
          <p:cNvSpPr txBox="1">
            <a:spLocks/>
          </p:cNvSpPr>
          <p:nvPr/>
        </p:nvSpPr>
        <p:spPr>
          <a:xfrm>
            <a:off x="5134216" y="1539839"/>
            <a:ext cx="6417703" cy="330073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err="1">
                <a:solidFill>
                  <a:schemeClr val="bg1"/>
                </a:solidFill>
                <a:latin typeface="Abadi"/>
              </a:rPr>
              <a:t>Attività</a:t>
            </a:r>
            <a:r>
              <a:rPr lang="en-US" sz="1800" dirty="0">
                <a:solidFill>
                  <a:schemeClr val="bg1"/>
                </a:solidFill>
                <a:latin typeface="Abadi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Abadi"/>
              </a:rPr>
              <a:t>svolte</a:t>
            </a:r>
            <a:r>
              <a:rPr lang="en-US" sz="1800" dirty="0">
                <a:solidFill>
                  <a:schemeClr val="bg1"/>
                </a:solidFill>
                <a:latin typeface="Abadi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Abadi"/>
              </a:rPr>
              <a:t>durante</a:t>
            </a:r>
            <a:r>
              <a:rPr lang="en-US" sz="1800" dirty="0">
                <a:solidFill>
                  <a:schemeClr val="bg1"/>
                </a:solidFill>
                <a:latin typeface="Abadi"/>
              </a:rPr>
              <a:t> la </a:t>
            </a:r>
            <a:r>
              <a:rPr lang="en-US" sz="1800" dirty="0" err="1">
                <a:solidFill>
                  <a:schemeClr val="bg1"/>
                </a:solidFill>
                <a:latin typeface="Abadi"/>
              </a:rPr>
              <a:t>vacanza</a:t>
            </a:r>
            <a:r>
              <a:rPr lang="en-US" sz="1800" dirty="0">
                <a:solidFill>
                  <a:schemeClr val="bg1"/>
                </a:solidFill>
                <a:latin typeface="Abadi"/>
              </a:rPr>
              <a:t> (%)</a:t>
            </a:r>
          </a:p>
        </p:txBody>
      </p:sp>
    </p:spTree>
    <p:extLst>
      <p:ext uri="{BB962C8B-B14F-4D97-AF65-F5344CB8AC3E}">
        <p14:creationId xmlns:p14="http://schemas.microsoft.com/office/powerpoint/2010/main" val="281515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D9D245-BB39-49C4-BDBF-8FA0AE0CB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68" y="819591"/>
            <a:ext cx="4631268" cy="1102678"/>
          </a:xfrm>
        </p:spPr>
        <p:txBody>
          <a:bodyPr>
            <a:normAutofit/>
          </a:bodyPr>
          <a:lstStyle/>
          <a:p>
            <a:r>
              <a:rPr lang="it-IT" sz="2500" dirty="0">
                <a:solidFill>
                  <a:schemeClr val="bg1"/>
                </a:solidFill>
                <a:latin typeface="Abadi"/>
                <a:ea typeface="+mj-lt"/>
                <a:cs typeface="+mj-lt"/>
              </a:rPr>
              <a:t>Presenze e spesa dei cicloturisti nel 2019</a:t>
            </a:r>
            <a:endParaRPr lang="it-IT" sz="2500" dirty="0">
              <a:solidFill>
                <a:schemeClr val="bg1"/>
              </a:solidFill>
              <a:latin typeface="Abadi"/>
            </a:endParaRP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E219FE4-F3AB-4598-9EB0-3737612FCA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9568" y="2274500"/>
            <a:ext cx="4631268" cy="3811588"/>
          </a:xfrm>
        </p:spPr>
        <p:txBody>
          <a:bodyPr>
            <a:normAutofit/>
          </a:bodyPr>
          <a:lstStyle/>
          <a:p>
            <a: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  <a:latin typeface="Abadi" panose="020B0604020104020204"/>
              </a:rPr>
              <a:t>nel 2019 il cicloturismo ha generato quasi 55 mln di pernottamenti, pari al 6,1% di quelli complessivamente registrati in Italia</a:t>
            </a:r>
          </a:p>
          <a:p>
            <a: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  <a:latin typeface="Abadi" panose="020B0604020104020204"/>
              </a:rPr>
              <a:t>Il movimento cicloturistico è composto per lo più da viaggiatori internazionali (63% del totale).</a:t>
            </a:r>
          </a:p>
          <a:p>
            <a: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  <a:latin typeface="Abadi" panose="020B0604020104020204"/>
              </a:rPr>
              <a:t>4,7 </a:t>
            </a:r>
            <a:r>
              <a:rPr lang="it-IT" dirty="0" err="1">
                <a:solidFill>
                  <a:schemeClr val="bg1"/>
                </a:solidFill>
                <a:latin typeface="Abadi" panose="020B0604020104020204"/>
              </a:rPr>
              <a:t>mld</a:t>
            </a:r>
            <a:r>
              <a:rPr lang="it-IT" dirty="0">
                <a:solidFill>
                  <a:schemeClr val="bg1"/>
                </a:solidFill>
                <a:latin typeface="Abadi" panose="020B0604020104020204"/>
              </a:rPr>
              <a:t> di euro è la spesa attivata </a:t>
            </a:r>
            <a:r>
              <a:rPr lang="it-IT" dirty="0" err="1">
                <a:solidFill>
                  <a:schemeClr val="bg1"/>
                </a:solidFill>
                <a:latin typeface="Abadi" panose="020B0604020104020204"/>
              </a:rPr>
              <a:t>complessivamnete</a:t>
            </a:r>
            <a:r>
              <a:rPr lang="it-IT" dirty="0">
                <a:solidFill>
                  <a:schemeClr val="bg1"/>
                </a:solidFill>
                <a:latin typeface="Abadi" panose="020B0604020104020204"/>
              </a:rPr>
              <a:t> dai cicloturisti, pari al 5,6% del totale</a:t>
            </a:r>
          </a:p>
          <a:p>
            <a:pPr marL="180975" indent="-18097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  <a:latin typeface="Abadi" panose="020B0604020104020204"/>
              </a:rPr>
              <a:t>l’impatto economico della componente internazionale sfiora i 3 miliardi di euro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B52ED5A-E371-4FB9-8901-290A41B0B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225" y="6356350"/>
            <a:ext cx="2409825" cy="365125"/>
          </a:xfrm>
        </p:spPr>
        <p:txBody>
          <a:bodyPr/>
          <a:lstStyle/>
          <a:p>
            <a:pPr algn="l"/>
            <a:r>
              <a:rPr lang="it-IT" dirty="0">
                <a:solidFill>
                  <a:schemeClr val="bg1"/>
                </a:solidFill>
              </a:rPr>
              <a:t>Bike Summit 2020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3D9AE79-3F5A-49FD-A347-F436A67CC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6150" y="6356350"/>
            <a:ext cx="247650" cy="365125"/>
          </a:xfrm>
        </p:spPr>
        <p:txBody>
          <a:bodyPr/>
          <a:lstStyle/>
          <a:p>
            <a:fld id="{B51FD932-F583-4019-8AEF-AA87DABD1159}" type="slidenum">
              <a:rPr lang="it-IT" dirty="0" smtClean="0">
                <a:solidFill>
                  <a:schemeClr val="bg1"/>
                </a:solidFill>
              </a:rPr>
              <a:t>4</a:t>
            </a:fld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8" name="image19.png" descr="unioncamere-marchio-CMYK">
            <a:extLst>
              <a:ext uri="{FF2B5EF4-FFF2-40B4-BE49-F238E27FC236}">
                <a16:creationId xmlns:a16="http://schemas.microsoft.com/office/drawing/2014/main" id="{346FD160-51D6-43F1-9B15-34DDA43A10A6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contrast="4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43230" y="136525"/>
            <a:ext cx="1463040" cy="330835"/>
          </a:xfrm>
          <a:prstGeom prst="rect">
            <a:avLst/>
          </a:prstGeom>
          <a:ln/>
        </p:spPr>
      </p:pic>
      <p:graphicFrame>
        <p:nvGraphicFramePr>
          <p:cNvPr id="36" name="Tabella 36">
            <a:extLst>
              <a:ext uri="{FF2B5EF4-FFF2-40B4-BE49-F238E27FC236}">
                <a16:creationId xmlns:a16="http://schemas.microsoft.com/office/drawing/2014/main" id="{B8E86313-25C3-46DE-8112-9978DD380B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851192"/>
              </p:ext>
            </p:extLst>
          </p:nvPr>
        </p:nvGraphicFramePr>
        <p:xfrm>
          <a:off x="6714836" y="2501662"/>
          <a:ext cx="5024064" cy="27040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09257">
                  <a:extLst>
                    <a:ext uri="{9D8B030D-6E8A-4147-A177-3AD203B41FA5}">
                      <a16:colId xmlns:a16="http://schemas.microsoft.com/office/drawing/2014/main" val="4294561447"/>
                    </a:ext>
                  </a:extLst>
                </a:gridCol>
                <a:gridCol w="1003515">
                  <a:extLst>
                    <a:ext uri="{9D8B030D-6E8A-4147-A177-3AD203B41FA5}">
                      <a16:colId xmlns:a16="http://schemas.microsoft.com/office/drawing/2014/main" val="2801679620"/>
                    </a:ext>
                  </a:extLst>
                </a:gridCol>
                <a:gridCol w="1185184">
                  <a:extLst>
                    <a:ext uri="{9D8B030D-6E8A-4147-A177-3AD203B41FA5}">
                      <a16:colId xmlns:a16="http://schemas.microsoft.com/office/drawing/2014/main" val="2663948496"/>
                    </a:ext>
                  </a:extLst>
                </a:gridCol>
                <a:gridCol w="926108">
                  <a:extLst>
                    <a:ext uri="{9D8B030D-6E8A-4147-A177-3AD203B41FA5}">
                      <a16:colId xmlns:a16="http://schemas.microsoft.com/office/drawing/2014/main" val="797487135"/>
                    </a:ext>
                  </a:extLst>
                </a:gridCol>
              </a:tblGrid>
              <a:tr h="405393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en-US" sz="2200" b="0" i="0" u="none" strike="noStrike" noProof="0" dirty="0">
                        <a:solidFill>
                          <a:schemeClr val="bg1"/>
                        </a:solidFill>
                        <a:latin typeface="Abad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200" b="0" i="0" u="none" strike="noStrike" noProof="0" dirty="0">
                          <a:solidFill>
                            <a:schemeClr val="bg1"/>
                          </a:solidFill>
                          <a:latin typeface="Abadi"/>
                        </a:rPr>
                        <a:t>Italiani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200" dirty="0">
                          <a:solidFill>
                            <a:schemeClr val="bg1"/>
                          </a:solidFill>
                          <a:latin typeface="Abadi"/>
                        </a:rPr>
                        <a:t>Stranieri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200" dirty="0">
                          <a:solidFill>
                            <a:schemeClr val="bg1"/>
                          </a:solidFill>
                          <a:latin typeface="Abadi"/>
                        </a:rPr>
                        <a:t>Totale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7353662"/>
                  </a:ext>
                </a:extLst>
              </a:tr>
              <a:tr h="797155">
                <a:tc>
                  <a:txBody>
                    <a:bodyPr/>
                    <a:lstStyle/>
                    <a:p>
                      <a:pPr lvl="1" algn="l">
                        <a:buNone/>
                      </a:pPr>
                      <a:r>
                        <a:rPr lang="en-US" sz="2200" b="0" i="0" u="none" strike="noStrike" noProof="0" dirty="0" err="1">
                          <a:solidFill>
                            <a:schemeClr val="bg1"/>
                          </a:solidFill>
                          <a:latin typeface="Abadi"/>
                        </a:rPr>
                        <a:t>Presenze</a:t>
                      </a:r>
                      <a:r>
                        <a:rPr lang="en-US" sz="2200" b="0" i="0" u="none" strike="noStrike" noProof="0" dirty="0">
                          <a:solidFill>
                            <a:schemeClr val="bg1"/>
                          </a:solidFill>
                          <a:latin typeface="Abadi"/>
                        </a:rPr>
                        <a:t> (</a:t>
                      </a:r>
                      <a:r>
                        <a:rPr lang="en-US" sz="2200" b="0" i="0" u="none" strike="noStrike" noProof="0" dirty="0" err="1">
                          <a:solidFill>
                            <a:schemeClr val="bg1"/>
                          </a:solidFill>
                          <a:latin typeface="Abadi"/>
                        </a:rPr>
                        <a:t>mln</a:t>
                      </a:r>
                      <a:r>
                        <a:rPr lang="en-US" sz="2200" b="0" i="0" u="none" strike="noStrike" noProof="0" dirty="0">
                          <a:solidFill>
                            <a:schemeClr val="bg1"/>
                          </a:solidFill>
                          <a:latin typeface="Abadi"/>
                        </a:rPr>
                        <a:t>)</a:t>
                      </a:r>
                      <a:endParaRPr lang="it-IT" sz="2200" dirty="0">
                        <a:solidFill>
                          <a:schemeClr val="bg1"/>
                        </a:solidFill>
                        <a:latin typeface="Abadi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200" b="0" i="0" u="none" strike="noStrike" noProof="0" dirty="0">
                          <a:solidFill>
                            <a:schemeClr val="bg1"/>
                          </a:solidFill>
                          <a:latin typeface="Abadi"/>
                        </a:rPr>
                        <a:t>20,6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>
                          <a:solidFill>
                            <a:schemeClr val="bg1"/>
                          </a:solidFill>
                          <a:latin typeface="Abadi"/>
                        </a:rPr>
                        <a:t>34,1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>
                          <a:solidFill>
                            <a:schemeClr val="bg1"/>
                          </a:solidFill>
                          <a:latin typeface="Abadi"/>
                        </a:rPr>
                        <a:t>54,7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5387917"/>
                  </a:ext>
                </a:extLst>
              </a:tr>
              <a:tr h="1144882">
                <a:tc>
                  <a:txBody>
                    <a:bodyPr/>
                    <a:lstStyle/>
                    <a:p>
                      <a:pPr lvl="1" algn="l">
                        <a:buNone/>
                      </a:pPr>
                      <a:r>
                        <a:rPr lang="en-US" sz="2200" b="0" i="0" u="none" strike="noStrike" noProof="0" dirty="0" err="1">
                          <a:solidFill>
                            <a:schemeClr val="bg1"/>
                          </a:solidFill>
                          <a:latin typeface="Abadi"/>
                        </a:rPr>
                        <a:t>Spesa</a:t>
                      </a:r>
                      <a:endParaRPr lang="en-US" sz="2200" b="0" i="0" u="none" strike="noStrike" noProof="0" dirty="0">
                        <a:solidFill>
                          <a:schemeClr val="bg1"/>
                        </a:solidFill>
                        <a:latin typeface="Abadi"/>
                      </a:endParaRPr>
                    </a:p>
                    <a:p>
                      <a:pPr lvl="1" algn="l">
                        <a:buNone/>
                      </a:pPr>
                      <a:r>
                        <a:rPr lang="en-US" sz="2200" b="0" i="0" u="none" strike="noStrike" noProof="0" dirty="0">
                          <a:solidFill>
                            <a:schemeClr val="bg1"/>
                          </a:solidFill>
                          <a:latin typeface="Abadi"/>
                        </a:rPr>
                        <a:t>(</a:t>
                      </a:r>
                      <a:r>
                        <a:rPr lang="en-US" sz="2200" b="0" i="0" u="none" strike="noStrike" noProof="0" dirty="0" err="1">
                          <a:solidFill>
                            <a:schemeClr val="bg1"/>
                          </a:solidFill>
                          <a:latin typeface="Abadi"/>
                        </a:rPr>
                        <a:t>mld</a:t>
                      </a:r>
                      <a:r>
                        <a:rPr lang="en-US" sz="2200" b="0" i="0" u="none" strike="noStrike" noProof="0" dirty="0">
                          <a:solidFill>
                            <a:schemeClr val="bg1"/>
                          </a:solidFill>
                          <a:latin typeface="Abadi"/>
                        </a:rPr>
                        <a:t> €)</a:t>
                      </a:r>
                      <a:endParaRPr lang="it-IT" sz="2200" dirty="0">
                        <a:solidFill>
                          <a:schemeClr val="bg1"/>
                        </a:solidFill>
                        <a:latin typeface="Abadi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>
                          <a:solidFill>
                            <a:schemeClr val="bg1"/>
                          </a:solidFill>
                          <a:latin typeface="Abadi"/>
                        </a:rPr>
                        <a:t>1,7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>
                          <a:solidFill>
                            <a:schemeClr val="bg1"/>
                          </a:solidFill>
                          <a:latin typeface="Abadi"/>
                        </a:rPr>
                        <a:t>2,9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>
                          <a:solidFill>
                            <a:schemeClr val="bg1"/>
                          </a:solidFill>
                          <a:latin typeface="Abadi"/>
                        </a:rPr>
                        <a:t>4,7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4966178"/>
                  </a:ext>
                </a:extLst>
              </a:tr>
            </a:tbl>
          </a:graphicData>
        </a:graphic>
      </p:graphicFrame>
      <p:pic>
        <p:nvPicPr>
          <p:cNvPr id="3" name="Elemento grafico 4" descr="Euro">
            <a:extLst>
              <a:ext uri="{FF2B5EF4-FFF2-40B4-BE49-F238E27FC236}">
                <a16:creationId xmlns:a16="http://schemas.microsoft.com/office/drawing/2014/main" id="{0674841B-A606-4266-B41B-E74D67A3982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096000" y="3967003"/>
            <a:ext cx="935075" cy="740091"/>
          </a:xfrm>
          <a:prstGeom prst="rect">
            <a:avLst/>
          </a:prstGeom>
        </p:spPr>
      </p:pic>
      <p:pic>
        <p:nvPicPr>
          <p:cNvPr id="9" name="Elemento grafico 9" descr="Ciclismo">
            <a:extLst>
              <a:ext uri="{FF2B5EF4-FFF2-40B4-BE49-F238E27FC236}">
                <a16:creationId xmlns:a16="http://schemas.microsoft.com/office/drawing/2014/main" id="{316C1C6A-31C9-4E54-91E3-DA20E0E01F5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2953343"/>
            <a:ext cx="951314" cy="951314"/>
          </a:xfrm>
          <a:prstGeom prst="rect">
            <a:avLst/>
          </a:prstGeom>
          <a:solidFill>
            <a:schemeClr val="tx1">
              <a:alpha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75575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B52ED5A-E371-4FB9-8901-290A41B0B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4864" y="6356350"/>
            <a:ext cx="155563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kern="1200" dirty="0">
                <a:solidFill>
                  <a:schemeClr val="bg1"/>
                </a:solidFill>
                <a:ea typeface="+mn-ea"/>
                <a:cs typeface="+mn-cs"/>
              </a:rPr>
              <a:t>Bike Summit 2020</a:t>
            </a:r>
            <a:endParaRPr lang="it-IT" dirty="0">
              <a:solidFill>
                <a:schemeClr val="bg1"/>
              </a:solidFill>
              <a:ea typeface="+mn-ea"/>
              <a:cs typeface="+mn-cs"/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3D9AE79-3F5A-49FD-A347-F436A67CC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4711" y="6356350"/>
            <a:ext cx="35242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51FD932-F583-4019-8AEF-AA87DABD1159}" type="slidenum">
              <a:rPr lang="en-US" dirty="0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8" name="Gra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2428613"/>
              </p:ext>
            </p:extLst>
          </p:nvPr>
        </p:nvGraphicFramePr>
        <p:xfrm>
          <a:off x="314864" y="162253"/>
          <a:ext cx="5713796" cy="4194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00000000-0008-0000-09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9230071"/>
              </p:ext>
            </p:extLst>
          </p:nvPr>
        </p:nvGraphicFramePr>
        <p:xfrm>
          <a:off x="6113721" y="153316"/>
          <a:ext cx="5763415" cy="4194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574158" y="4651938"/>
            <a:ext cx="11079126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bg1"/>
                </a:solidFill>
                <a:latin typeface="Abadi" panose="020B0604020104020204"/>
              </a:rPr>
              <a:t>Veneto, Lombardia ed Emilia sono il punto di partenza di quasi la metà dei cicloturisti italiani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bg1"/>
                </a:solidFill>
                <a:latin typeface="Abadi" panose="020B0604020104020204"/>
              </a:rPr>
              <a:t>tra le regioni meridionali Campania, Calabria e Sicilia, assorbono, rispettivamente, il 3% del movimento domestico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bg1"/>
                </a:solidFill>
                <a:latin typeface="Abadi" panose="020B0604020104020204"/>
              </a:rPr>
              <a:t>anche l’origine dei flussi internazionali è molto concentrata: la prossimità favorisce la Germania (oltre un quarto del totale), poi Austria e Francia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bg1"/>
                </a:solidFill>
                <a:latin typeface="Abadi" panose="020B0604020104020204"/>
              </a:rPr>
              <a:t>oltre agli USA è interessante osservare l’affacciarsi di diversi paesi dell’Europa centrale e meridionale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1931818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B52ED5A-E371-4FB9-8901-290A41B0B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9075" y="6340475"/>
            <a:ext cx="1447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Bike Summit 2020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3D9AE79-3F5A-49FD-A347-F436A67CC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8208" y="6340475"/>
            <a:ext cx="61446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51FD932-F583-4019-8AEF-AA87DABD1159}" type="slidenum">
              <a:rPr 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Immagine 11">
            <a:extLst>
              <a:ext uri="{FF2B5EF4-FFF2-40B4-BE49-F238E27FC236}">
                <a16:creationId xmlns:a16="http://schemas.microsoft.com/office/drawing/2014/main" id="{70DB37D5-FD47-4F38-A4E9-085E382416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00"/>
          <a:stretch/>
        </p:blipFill>
        <p:spPr>
          <a:xfrm>
            <a:off x="20" y="10"/>
            <a:ext cx="6086454" cy="4511314"/>
          </a:xfrm>
          <a:prstGeom prst="rect">
            <a:avLst/>
          </a:prstGeom>
          <a:ln>
            <a:solidFill>
              <a:schemeClr val="tx2">
                <a:lumMod val="10000"/>
              </a:schemeClr>
            </a:solidFill>
          </a:ln>
        </p:spPr>
      </p:pic>
      <p:pic>
        <p:nvPicPr>
          <p:cNvPr id="13" name="Immagine 13">
            <a:extLst>
              <a:ext uri="{FF2B5EF4-FFF2-40B4-BE49-F238E27FC236}">
                <a16:creationId xmlns:a16="http://schemas.microsoft.com/office/drawing/2014/main" id="{4126725F-F373-4525-A088-CAFC2A73EF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84"/>
          <a:stretch/>
        </p:blipFill>
        <p:spPr>
          <a:xfrm>
            <a:off x="6086474" y="-681"/>
            <a:ext cx="6096001" cy="4512007"/>
          </a:xfrm>
          <a:prstGeom prst="rect">
            <a:avLst/>
          </a:prstGeom>
          <a:ln>
            <a:solidFill>
              <a:schemeClr val="tx2">
                <a:lumMod val="10000"/>
              </a:schemeClr>
            </a:solidFill>
          </a:ln>
        </p:spPr>
      </p:pic>
      <p:pic>
        <p:nvPicPr>
          <p:cNvPr id="8" name="image19.png" descr="unioncamere-marchio-CMYK">
            <a:extLst>
              <a:ext uri="{FF2B5EF4-FFF2-40B4-BE49-F238E27FC236}">
                <a16:creationId xmlns:a16="http://schemas.microsoft.com/office/drawing/2014/main" id="{346FD160-51D6-43F1-9B15-34DDA43A10A6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brightnessContrast contrast="4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43230" y="136525"/>
            <a:ext cx="1463040" cy="330835"/>
          </a:xfrm>
          <a:prstGeom prst="rect">
            <a:avLst/>
          </a:prstGeom>
          <a:ln/>
        </p:spPr>
      </p:pic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246718E6-3755-4AE5-8C67-649A8B88A126}"/>
              </a:ext>
            </a:extLst>
          </p:cNvPr>
          <p:cNvSpPr txBox="1"/>
          <p:nvPr/>
        </p:nvSpPr>
        <p:spPr>
          <a:xfrm>
            <a:off x="439948" y="238664"/>
            <a:ext cx="5345501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>
                <a:solidFill>
                  <a:srgbClr val="171616"/>
                </a:solidFill>
                <a:latin typeface="Abadi"/>
              </a:rPr>
              <a:t>Cicloturisti italiani per regione di destinazione (%)</a:t>
            </a:r>
            <a:endParaRPr lang="it-IT" dirty="0">
              <a:solidFill>
                <a:srgbClr val="171616"/>
              </a:solidFill>
              <a:latin typeface="Abadi"/>
              <a:cs typeface="Calibri"/>
            </a:endParaRP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22D619F4-F463-4DF2-B9FA-0DA21E279B55}"/>
              </a:ext>
            </a:extLst>
          </p:cNvPr>
          <p:cNvSpPr txBox="1"/>
          <p:nvPr/>
        </p:nvSpPr>
        <p:spPr>
          <a:xfrm>
            <a:off x="4867275" y="334327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it-IT"/>
              <a:t>Fare clic per inserire testo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54799109-361A-4357-8859-D8AD98A58679}"/>
              </a:ext>
            </a:extLst>
          </p:cNvPr>
          <p:cNvSpPr txBox="1"/>
          <p:nvPr/>
        </p:nvSpPr>
        <p:spPr>
          <a:xfrm>
            <a:off x="6361623" y="236867"/>
            <a:ext cx="5604292" cy="646331"/>
          </a:xfrm>
          <a:prstGeom prst="rect">
            <a:avLst/>
          </a:prstGeom>
          <a:solidFill>
            <a:schemeClr val="tx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dirty="0">
                <a:solidFill>
                  <a:srgbClr val="171616"/>
                </a:solidFill>
                <a:latin typeface="Abadi"/>
              </a:rPr>
              <a:t>Cicloturisti stranieri per regione di </a:t>
            </a:r>
            <a:r>
              <a:rPr lang="it-IT">
                <a:solidFill>
                  <a:srgbClr val="171616"/>
                </a:solidFill>
                <a:latin typeface="Abadi"/>
              </a:rPr>
              <a:t>destinazione (%)</a:t>
            </a:r>
            <a:r>
              <a:rPr lang="it-IT"/>
              <a:t>per inserire testo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249472" y="4613463"/>
            <a:ext cx="11673597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bg1"/>
                </a:solidFill>
                <a:latin typeface="Abadi" panose="020B0604020104020204"/>
              </a:rPr>
              <a:t>una vasta area nord orientale che va dal Friuli alla Lombardia - passando per l’Emilia - vede transitare quasi il 70% del movimento cicloturistico globale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bg1"/>
                </a:solidFill>
                <a:latin typeface="Abadi" panose="020B0604020104020204"/>
              </a:rPr>
              <a:t>il Trentino ne intercetta la fetta più consistente (30% del totale) seguita da Lombardia (14%) e Veneto (10%)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bg1"/>
                </a:solidFill>
                <a:latin typeface="Abadi" panose="020B0604020104020204"/>
              </a:rPr>
              <a:t>è interessata un’apprezzabile area meridionale (Puglia, Calabria e Sicilia e Sardegna) quasi a voler mostrare un’attrattività che riesce in qualche modo a prescindere dalla disponibilità di piste ciclabili ben attrezzate e servizi accessori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bg1"/>
                </a:solidFill>
                <a:latin typeface="Abadi" panose="020B0604020104020204"/>
              </a:rPr>
              <a:t>Umbria, Campania, Molise ed Abruzzo sembrano solo appena sfiorati dal circuito delle due ruote</a:t>
            </a:r>
          </a:p>
        </p:txBody>
      </p:sp>
    </p:spTree>
    <p:extLst>
      <p:ext uri="{BB962C8B-B14F-4D97-AF65-F5344CB8AC3E}">
        <p14:creationId xmlns:p14="http://schemas.microsoft.com/office/powerpoint/2010/main" val="10310972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0B2CB0-6BB3-464C-9CAC-672E18539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3926"/>
            <a:ext cx="4670675" cy="950495"/>
          </a:xfrm>
        </p:spPr>
        <p:txBody>
          <a:bodyPr>
            <a:normAutofit/>
          </a:bodyPr>
          <a:lstStyle/>
          <a:p>
            <a:r>
              <a:rPr lang="it-IT" sz="2500" dirty="0">
                <a:solidFill>
                  <a:schemeClr val="bg1"/>
                </a:solidFill>
                <a:latin typeface="Abadi" panose="020B0604020104020204"/>
              </a:rPr>
              <a:t>Il cicloturismo predilige il corto raggio</a:t>
            </a:r>
            <a:endParaRPr lang="it-IT" sz="2500" dirty="0">
              <a:solidFill>
                <a:schemeClr val="bg1"/>
              </a:solidFill>
            </a:endParaRP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E219FE4-F3AB-4598-9EB0-3737612FCA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670675" cy="381158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  <a:latin typeface="Abadi" panose="020B0604020104020204"/>
              </a:rPr>
              <a:t>in generale i flussi di cicloturisti italiani appaiono particolarmente </a:t>
            </a:r>
            <a:r>
              <a:rPr lang="it-IT" dirty="0" err="1">
                <a:solidFill>
                  <a:schemeClr val="bg1"/>
                </a:solidFill>
                <a:latin typeface="Abadi" panose="020B0604020104020204"/>
              </a:rPr>
              <a:t>autocontenuti</a:t>
            </a:r>
            <a:r>
              <a:rPr lang="it-IT" dirty="0">
                <a:solidFill>
                  <a:schemeClr val="bg1"/>
                </a:solidFill>
                <a:latin typeface="Abadi" panose="020B0604020104020204"/>
              </a:rPr>
              <a:t>: i cicloturisti tendono a muoversi nella stessa area di residenza o, al più, in quelle limitrofe</a:t>
            </a:r>
          </a:p>
          <a:p>
            <a: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  <a:latin typeface="Abadi" panose="020B0604020104020204"/>
              </a:rPr>
              <a:t>questo avviene soprattutto in Lombardia ed Emilia Romagna </a:t>
            </a:r>
          </a:p>
          <a:p>
            <a: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  <a:latin typeface="Abadi" panose="020B0604020104020204"/>
              </a:rPr>
              <a:t>veneti e toscani arrivano a spingersi fin verso il Mezzogiorno raggiungendo Sicilia e Calabria. </a:t>
            </a:r>
          </a:p>
          <a:p>
            <a: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i="1" dirty="0">
                <a:solidFill>
                  <a:schemeClr val="bg1"/>
                </a:solidFill>
                <a:latin typeface="Abadi" panose="020B0604020104020204"/>
              </a:rPr>
              <a:t>la prossimità geografica condiziona fortemente anche i flussi internazionali: tedeschi ed austriaci si concentrano in Trentino, i francesi si distribuiscono più o meno equamente tra Lombardia, Trentino e Sardegna (che è il terzo mercato di riferimento anche dei britannici)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B52ED5A-E371-4FB9-8901-290A41B0B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225" y="6356349"/>
            <a:ext cx="1457325" cy="365125"/>
          </a:xfrm>
        </p:spPr>
        <p:txBody>
          <a:bodyPr/>
          <a:lstStyle/>
          <a:p>
            <a:pPr algn="l"/>
            <a:r>
              <a:rPr lang="it-IT" dirty="0">
                <a:solidFill>
                  <a:schemeClr val="bg1"/>
                </a:solidFill>
              </a:rPr>
              <a:t>Bike Summit 2020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3D9AE79-3F5A-49FD-A347-F436A67CC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D932-F583-4019-8AEF-AA87DABD1159}" type="slidenum">
              <a:rPr lang="it-IT" smtClean="0">
                <a:solidFill>
                  <a:srgbClr val="FFFFFF"/>
                </a:solidFill>
              </a:rPr>
              <a:t>7</a:t>
            </a:fld>
            <a:endParaRPr lang="it-IT" dirty="0">
              <a:solidFill>
                <a:srgbClr val="FFFFFF"/>
              </a:solidFill>
            </a:endParaRPr>
          </a:p>
        </p:txBody>
      </p:sp>
      <p:pic>
        <p:nvPicPr>
          <p:cNvPr id="8" name="image19.png" descr="unioncamere-marchio-CMYK">
            <a:extLst>
              <a:ext uri="{FF2B5EF4-FFF2-40B4-BE49-F238E27FC236}">
                <a16:creationId xmlns:a16="http://schemas.microsoft.com/office/drawing/2014/main" id="{346FD160-51D6-43F1-9B15-34DDA43A10A6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contrast="4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43230" y="136525"/>
            <a:ext cx="1463040" cy="330835"/>
          </a:xfrm>
          <a:prstGeom prst="rect">
            <a:avLst/>
          </a:prstGeom>
          <a:ln/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D96C1608-13AE-4788-A09B-919345B3A3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50" y="0"/>
            <a:ext cx="6229350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661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B52ED5A-E371-4FB9-8901-290A41B0B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872" y="6356349"/>
            <a:ext cx="171539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Bike Summit 2020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3D9AE79-3F5A-49FD-A347-F436A67CC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2324" y="6356350"/>
            <a:ext cx="37147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51FD932-F583-4019-8AEF-AA87DABD1159}" type="slidenum">
              <a:rPr 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8" name="image19.png" descr="unioncamere-marchio-CMYK">
            <a:extLst>
              <a:ext uri="{FF2B5EF4-FFF2-40B4-BE49-F238E27FC236}">
                <a16:creationId xmlns:a16="http://schemas.microsoft.com/office/drawing/2014/main" id="{346FD160-51D6-43F1-9B15-34DDA43A10A6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contrast="4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43230" y="136525"/>
            <a:ext cx="1463040" cy="330835"/>
          </a:xfrm>
          <a:prstGeom prst="rect">
            <a:avLst/>
          </a:prstGeom>
          <a:ln/>
        </p:spPr>
      </p:pic>
      <p:graphicFrame>
        <p:nvGraphicFramePr>
          <p:cNvPr id="9" name="Gra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3395489"/>
              </p:ext>
            </p:extLst>
          </p:nvPr>
        </p:nvGraphicFramePr>
        <p:xfrm>
          <a:off x="5704764" y="467359"/>
          <a:ext cx="6218531" cy="5067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4" name="Connettore diritto 3"/>
          <p:cNvCxnSpPr/>
          <p:nvPr/>
        </p:nvCxnSpPr>
        <p:spPr>
          <a:xfrm flipV="1">
            <a:off x="6196263" y="4585827"/>
            <a:ext cx="5943604" cy="34299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olo 1">
            <a:extLst>
              <a:ext uri="{FF2B5EF4-FFF2-40B4-BE49-F238E27FC236}">
                <a16:creationId xmlns:a16="http://schemas.microsoft.com/office/drawing/2014/main" id="{44D9D245-BB39-49C4-BDBF-8FA0AE0CBB49}"/>
              </a:ext>
            </a:extLst>
          </p:cNvPr>
          <p:cNvSpPr txBox="1">
            <a:spLocks/>
          </p:cNvSpPr>
          <p:nvPr/>
        </p:nvSpPr>
        <p:spPr>
          <a:xfrm>
            <a:off x="5704764" y="5678905"/>
            <a:ext cx="6259475" cy="105621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300" i="1" dirty="0">
                <a:solidFill>
                  <a:schemeClr val="bg1"/>
                </a:solidFill>
                <a:latin typeface="Abadi" panose="020B0604020104020204"/>
              </a:rPr>
              <a:t>L’indicatore è calcolato come rapporto tra il peso delle presenze cicloturistiche sul totale turismo di una regione ed il peso del cicloturismo sul movimento turistico globale in Italia.</a:t>
            </a:r>
            <a:r>
              <a:rPr lang="it-IT" sz="1400" dirty="0">
                <a:solidFill>
                  <a:schemeClr val="bg1"/>
                </a:solidFill>
                <a:latin typeface="Abadi" panose="020B0604020104020204"/>
              </a:rPr>
              <a:t> </a:t>
            </a:r>
            <a:r>
              <a:rPr lang="it-IT" sz="1400" i="1" dirty="0">
                <a:solidFill>
                  <a:schemeClr val="bg1"/>
                </a:solidFill>
                <a:latin typeface="Abadi" panose="020B0604020104020204"/>
              </a:rPr>
              <a:t>Un valore dell’indice pari ad 1 indica che la percentuale di cicloturisti nella regione è la stessa di quella registrata nell’insieme del paese. </a:t>
            </a:r>
            <a:endParaRPr lang="it-IT" sz="1300" i="1" dirty="0">
              <a:solidFill>
                <a:schemeClr val="bg1"/>
              </a:solidFill>
              <a:latin typeface="Abadi" panose="020B0604020104020204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43230" y="2042974"/>
            <a:ext cx="49230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bg1"/>
                </a:solidFill>
                <a:latin typeface="Abadi" panose="020B0604020104020204"/>
              </a:rPr>
              <a:t>del cicloturismo va considerata non solo la consistenza assoluta ma anche l’importanza “relativa” rispetto al complesso dell’economia turistica locale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bg1"/>
                </a:solidFill>
                <a:latin typeface="Abadi" panose="020B0604020104020204"/>
              </a:rPr>
              <a:t>il peso del cicloturismo sulla domanda turistica complessiva dell’Italia è in media il 6%; nelle regioni comprese nel riquadro arriva a incidere tra il 15% ed il 20%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bg1"/>
                </a:solidFill>
                <a:latin typeface="Abadi" panose="020B0604020104020204"/>
              </a:rPr>
              <a:t>tali regioni hanno un vantaggio comparato nel turismo delle due ruote mentre la domanda nelle aree restanti dipende relativamente di più da altri prodotti turistici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443230" y="748182"/>
            <a:ext cx="492300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500" dirty="0">
                <a:solidFill>
                  <a:schemeClr val="bg1"/>
                </a:solidFill>
                <a:latin typeface="Abadi" panose="020B0604020104020204"/>
              </a:rPr>
              <a:t>Le regioni specializzate nel cicloturismo</a:t>
            </a:r>
            <a:endParaRPr lang="it-IT" sz="2500" dirty="0"/>
          </a:p>
        </p:txBody>
      </p:sp>
    </p:spTree>
    <p:extLst>
      <p:ext uri="{BB962C8B-B14F-4D97-AF65-F5344CB8AC3E}">
        <p14:creationId xmlns:p14="http://schemas.microsoft.com/office/powerpoint/2010/main" val="297074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B52ED5A-E371-4FB9-8901-290A41B0B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" y="6356350"/>
            <a:ext cx="183832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Bike Summit 2020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3D9AE79-3F5A-49FD-A347-F436A67CC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9336" y="6356350"/>
            <a:ext cx="61446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51FD932-F583-4019-8AEF-AA87DABD1159}" type="slidenum">
              <a:rPr 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image19.png" descr="unioncamere-marchio-CMYK">
            <a:extLst>
              <a:ext uri="{FF2B5EF4-FFF2-40B4-BE49-F238E27FC236}">
                <a16:creationId xmlns:a16="http://schemas.microsoft.com/office/drawing/2014/main" id="{346FD160-51D6-43F1-9B15-34DDA43A10A6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saturation sat="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210101" y="166896"/>
            <a:ext cx="1463040" cy="330835"/>
          </a:xfrm>
          <a:prstGeom prst="rect">
            <a:avLst/>
          </a:prstGeom>
          <a:ln/>
        </p:spPr>
      </p:pic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246718E6-3755-4AE5-8C67-649A8B88A126}"/>
              </a:ext>
            </a:extLst>
          </p:cNvPr>
          <p:cNvSpPr txBox="1"/>
          <p:nvPr/>
        </p:nvSpPr>
        <p:spPr>
          <a:xfrm>
            <a:off x="439948" y="229560"/>
            <a:ext cx="5345501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ea typeface="+mn-lt"/>
                <a:cs typeface="+mn-lt"/>
              </a:rPr>
              <a:t>Età del cicloturista (% sul totale)</a:t>
            </a:r>
            <a:endParaRPr lang="it-IT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54799109-361A-4357-8859-D8AD98A58679}"/>
              </a:ext>
            </a:extLst>
          </p:cNvPr>
          <p:cNvSpPr txBox="1"/>
          <p:nvPr/>
        </p:nvSpPr>
        <p:spPr>
          <a:xfrm>
            <a:off x="6476642" y="229560"/>
            <a:ext cx="5518028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dirty="0">
                <a:solidFill>
                  <a:schemeClr val="bg1"/>
                </a:solidFill>
                <a:ea typeface="+mn-lt"/>
                <a:cs typeface="+mn-lt"/>
              </a:rPr>
              <a:t>Compagnia del viaggio del cicloturista (%)</a:t>
            </a:r>
            <a:endParaRPr lang="it-IT" dirty="0">
              <a:solidFill>
                <a:schemeClr val="bg1"/>
              </a:solidFill>
              <a:latin typeface="Abadi"/>
              <a:cs typeface="Calibri" panose="020F0502020204030204"/>
            </a:endParaRPr>
          </a:p>
        </p:txBody>
      </p:sp>
      <p:graphicFrame>
        <p:nvGraphicFramePr>
          <p:cNvPr id="10" name="Grafico 9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5808917"/>
              </p:ext>
            </p:extLst>
          </p:nvPr>
        </p:nvGraphicFramePr>
        <p:xfrm>
          <a:off x="439947" y="867064"/>
          <a:ext cx="5660063" cy="3512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00000000-0008-0000-0A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1620105"/>
              </p:ext>
            </p:extLst>
          </p:nvPr>
        </p:nvGraphicFramePr>
        <p:xfrm>
          <a:off x="6100011" y="648402"/>
          <a:ext cx="5894659" cy="3717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CasellaDiTesto 12"/>
          <p:cNvSpPr txBox="1"/>
          <p:nvPr/>
        </p:nvSpPr>
        <p:spPr>
          <a:xfrm>
            <a:off x="439947" y="4533293"/>
            <a:ext cx="110854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bg1"/>
                </a:solidFill>
                <a:latin typeface="Abadi" panose="020B0604020104020204"/>
              </a:rPr>
              <a:t>il cicloturista è generalmente più giovane della media: il 40% ha un’età compresa tra i 31 ed i 40 anni (ma tra gli italiani la quota degli ultrasessantenni è dell’11%)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bg1"/>
                </a:solidFill>
                <a:latin typeface="Abadi" panose="020B0604020104020204"/>
              </a:rPr>
              <a:t>la sua scelta di vacanza è ispirata fondamentalmente dai resoconti di viaggio di amici o familiari ma non di rado anche dal desiderio di ritornare in luoghi già visitati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bg1"/>
                </a:solidFill>
                <a:latin typeface="Abadi" panose="020B0604020104020204"/>
              </a:rPr>
              <a:t>affronta l’esperienza principalmente in coppia senza bambini (41% del totale) ma gradisce anche la presenza dei figli (le famiglie con figli sono il 26% del totale, più del doppio di quanto accada al turista medio, con diffusione soprattutto tra gli stranieri)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0975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9820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2038</TotalTime>
  <Words>1848</Words>
  <Application>Microsoft Office PowerPoint</Application>
  <PresentationFormat>Widescreen</PresentationFormat>
  <Paragraphs>156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2" baseType="lpstr">
      <vt:lpstr>Abadi</vt:lpstr>
      <vt:lpstr>Arial</vt:lpstr>
      <vt:lpstr>Calibri</vt:lpstr>
      <vt:lpstr>Calibri Light</vt:lpstr>
      <vt:lpstr>Cambria</vt:lpstr>
      <vt:lpstr>Office Theme</vt:lpstr>
      <vt:lpstr>   VIAGGIARE CON LA BICI  Caratteristiche ed economia del cicloturismo in Italia</vt:lpstr>
      <vt:lpstr>Breve nota metodologica</vt:lpstr>
      <vt:lpstr>I cicloturisti</vt:lpstr>
      <vt:lpstr>Presenze e spesa dei cicloturisti nel 2019</vt:lpstr>
      <vt:lpstr>Presentazione standard di PowerPoint</vt:lpstr>
      <vt:lpstr>Presentazione standard di PowerPoint</vt:lpstr>
      <vt:lpstr>Il cicloturismo predilige il corto raggio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Il caso del Trentino Alto Adige</vt:lpstr>
      <vt:lpstr>Se i cicloturisti spendessero per 1 km di ciclabile la stessa cifra del Trentino …..</vt:lpstr>
      <vt:lpstr>Due ruote e Covid19: aiutare il futuro</vt:lpstr>
      <vt:lpstr>Il (ciclo)turismo non si può consegnare a domicilio</vt:lpstr>
      <vt:lpstr>Cicloturismo e coronavirus: scenari per il periodo  giugno-dicembre 2020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Simonetta Ciccarelli</dc:creator>
  <cp:lastModifiedBy>Simonetta Ciccarelli</cp:lastModifiedBy>
  <cp:revision>1267</cp:revision>
  <dcterms:created xsi:type="dcterms:W3CDTF">2020-04-28T07:47:41Z</dcterms:created>
  <dcterms:modified xsi:type="dcterms:W3CDTF">2020-05-05T15:03:14Z</dcterms:modified>
</cp:coreProperties>
</file>