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85" r:id="rId5"/>
  </p:sldMasterIdLst>
  <p:notesMasterIdLst>
    <p:notesMasterId r:id="rId15"/>
  </p:notesMasterIdLst>
  <p:sldIdLst>
    <p:sldId id="256" r:id="rId6"/>
    <p:sldId id="279" r:id="rId7"/>
    <p:sldId id="303" r:id="rId8"/>
    <p:sldId id="305" r:id="rId9"/>
    <p:sldId id="301" r:id="rId10"/>
    <p:sldId id="300" r:id="rId11"/>
    <p:sldId id="306" r:id="rId12"/>
    <p:sldId id="304" r:id="rId13"/>
    <p:sldId id="29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4F1C"/>
    <a:srgbClr val="FFF2CC"/>
    <a:srgbClr val="FFF6DC"/>
    <a:srgbClr val="DAE3F3"/>
    <a:srgbClr val="F4B183"/>
    <a:srgbClr val="4472C4"/>
    <a:srgbClr val="272D6B"/>
    <a:srgbClr val="CFD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EB5C2-9127-4E5D-8964-03AAA3A1E4F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8B25F-B96E-4016-9F1D-6A11A9EB6E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68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072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11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005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FD8658-40BC-400F-B8EF-719FBB51F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F0E918-0414-44E9-84EF-534F1223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BE5ADE-0D79-476D-908D-2586C832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3FCB4F-3112-4259-A591-C4153666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6EF5AE-5836-4423-8AC4-9232D548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23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57D31-646F-493E-A659-59A512E2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EA01D-B961-4EB5-BFE9-C2118E74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D217AE-E98C-4502-AB17-C561D870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D8D856-B8F8-477A-9B1C-E73FF759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11737-F20A-4567-9707-178326F6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13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384F7-3012-4B80-9A48-8BB7954F7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848FF5-B2F1-4B96-ADD2-15832726A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A646C-551F-4082-8777-C35CA82B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D1F4D8-3CF7-4E9E-9B86-D2D427B16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530678-0ADF-4E7E-80FA-1193C913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409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AFF68-1DCA-4133-8B5C-BA8EBF302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A0726B-8610-44AE-985B-80AE1D921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8DEA2F-678B-4BD6-B7C0-2EDEA602A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00D436-A60A-46CE-B3B3-4F08B6F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911704-C3A5-4BAE-9A7D-B7A429E5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4DD7F4-4898-47F3-BFED-BA0D8274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908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3767A-9FB7-4085-AD10-09B2EAC8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043B66-DE60-4D7F-AD61-AD2BD5A88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08F2EC-D9CD-4DDA-AFC5-B85DAE369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DCA94BD-2135-4149-B407-EE6FB7BCA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375415-3AEA-41D8-A941-384C59211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6E8E8B3-ECAD-4C5D-A0E6-3B2C7F25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87979E-5811-4DDF-8B7B-8F225355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6EA3533-6D76-4ABF-8C2B-5F6AA529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267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F1DF5F-AD0F-4A14-8962-C8BB3875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A85747B-E99E-451A-B69A-C39752C4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A2AF68-EAFB-417C-9483-850BE532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5264B3-DA95-4322-B34C-B7AC688A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862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717E1-5D8C-4C10-82BB-A6B70218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F36780-2514-4261-8643-7B9F2AFC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02762B-1296-43A9-8EE7-DA03961A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70D9CE8-4255-433F-B4BE-186294B145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8" y="6258086"/>
            <a:ext cx="1917272" cy="401951"/>
          </a:xfrm>
          <a:prstGeom prst="rect">
            <a:avLst/>
          </a:prstGeom>
        </p:spPr>
      </p:pic>
      <p:sp>
        <p:nvSpPr>
          <p:cNvPr id="6" name="Mezza cornice 5">
            <a:extLst>
              <a:ext uri="{FF2B5EF4-FFF2-40B4-BE49-F238E27FC236}">
                <a16:creationId xmlns:a16="http://schemas.microsoft.com/office/drawing/2014/main" id="{EFD26789-C571-49C1-9E73-ADE33E99B0E6}"/>
              </a:ext>
            </a:extLst>
          </p:cNvPr>
          <p:cNvSpPr/>
          <p:nvPr userDrawn="1"/>
        </p:nvSpPr>
        <p:spPr>
          <a:xfrm>
            <a:off x="11575833" y="6346935"/>
            <a:ext cx="369812" cy="382965"/>
          </a:xfrm>
          <a:prstGeom prst="halfFrame">
            <a:avLst>
              <a:gd name="adj1" fmla="val 9420"/>
              <a:gd name="adj2" fmla="val 11594"/>
            </a:avLst>
          </a:prstGeom>
          <a:solidFill>
            <a:srgbClr val="CB4F1C"/>
          </a:solidFill>
          <a:ln>
            <a:solidFill>
              <a:srgbClr val="CB4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7" name="Picture 4" descr="ntg_logo_normal">
            <a:extLst>
              <a:ext uri="{FF2B5EF4-FFF2-40B4-BE49-F238E27FC236}">
                <a16:creationId xmlns:a16="http://schemas.microsoft.com/office/drawing/2014/main" id="{A3978CE2-42A8-4180-B265-F25CDB99C3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340" y="29055"/>
            <a:ext cx="1441776" cy="105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6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3654E-C955-4405-810F-F160AAB9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D6B783-7A7F-497E-AB77-DE3783D9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04C08C-4AFE-450A-9BF4-B518958E7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4B7BB5-2EAE-498A-A1A4-BB92164B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4FA407-D5D5-4949-A86E-1E917E52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B026B6-CD1E-488C-A290-C5A0DCAE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35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3916" y="6356349"/>
            <a:ext cx="2743200" cy="365125"/>
          </a:xfrm>
        </p:spPr>
        <p:txBody>
          <a:bodyPr/>
          <a:lstStyle>
            <a:lvl1pPr>
              <a:defRPr sz="1100" b="1">
                <a:solidFill>
                  <a:srgbClr val="002060"/>
                </a:solidFill>
              </a:defRPr>
            </a:lvl1pPr>
          </a:lstStyle>
          <a:p>
            <a:fld id="{DA302894-A4E3-48B1-9675-1C2682A725D3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D3A4B06-F1C8-44B3-84E5-C59D60C6B9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783" y="197963"/>
            <a:ext cx="507445" cy="582162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8CD011C-931F-44EE-8B50-EF7BBA6255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8" y="6258086"/>
            <a:ext cx="1917272" cy="401951"/>
          </a:xfrm>
          <a:prstGeom prst="rect">
            <a:avLst/>
          </a:prstGeom>
        </p:spPr>
      </p:pic>
      <p:sp>
        <p:nvSpPr>
          <p:cNvPr id="10" name="Mezza cornice 9">
            <a:extLst>
              <a:ext uri="{FF2B5EF4-FFF2-40B4-BE49-F238E27FC236}">
                <a16:creationId xmlns:a16="http://schemas.microsoft.com/office/drawing/2014/main" id="{7061ACEF-480B-42CA-BEEA-9C5D92570ACE}"/>
              </a:ext>
            </a:extLst>
          </p:cNvPr>
          <p:cNvSpPr/>
          <p:nvPr userDrawn="1"/>
        </p:nvSpPr>
        <p:spPr>
          <a:xfrm>
            <a:off x="11575833" y="6346935"/>
            <a:ext cx="369812" cy="382965"/>
          </a:xfrm>
          <a:prstGeom prst="halfFrame">
            <a:avLst>
              <a:gd name="adj1" fmla="val 9420"/>
              <a:gd name="adj2" fmla="val 11594"/>
            </a:avLst>
          </a:prstGeom>
          <a:solidFill>
            <a:srgbClr val="CB4F1C"/>
          </a:solidFill>
          <a:ln>
            <a:solidFill>
              <a:srgbClr val="CB4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1" name="Picture 4" descr="ntg_logo_normal">
            <a:extLst>
              <a:ext uri="{FF2B5EF4-FFF2-40B4-BE49-F238E27FC236}">
                <a16:creationId xmlns:a16="http://schemas.microsoft.com/office/drawing/2014/main" id="{1D79D316-C93F-465F-9B38-DF6ACE6741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340" y="29055"/>
            <a:ext cx="1441776" cy="105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463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01F35-2241-4318-AA83-11E42BF7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256800-6F37-45D3-8E07-C9506027C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A8CD72-F1A7-4A47-9093-94F0048B9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23084D-A708-4DB7-AC5D-341CD066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517753-5A8E-438F-A6AF-43474A6D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609C8C-759A-4CCC-806C-5F02EFDDE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978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8A8FA-4B8C-4E1D-9A96-759C3DB8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B66D1D-D503-420B-AEF4-F65136DE7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3CCA13-54EF-40B9-8AB3-B445D131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495A0-C2E5-4BB0-9500-4ED228A1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A80CB8-9EF0-4000-B707-F15C97E6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870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C2A99D-4DE4-43BA-85EA-10F40097F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375E6FE-FFEB-4CB1-9AA9-E978B486E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D0976-BA59-48A7-8F7A-3D39AA271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B2D9DE-3BC8-4EC3-855D-4784705F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5AF02D-1F61-4E47-970B-63EF9DA3D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90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18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74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180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89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96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617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0A7256-A565-4FD4-87F2-A1F69A6A7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7D4467-E10C-440A-9BB0-19B2CBCC3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99DC3C-917C-455D-9C69-E8BC3222C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B97B-DF8A-4063-BC52-F830DF6D43D8}" type="datetimeFigureOut">
              <a:rPr lang="it-IT" smtClean="0"/>
              <a:t>23/02/2021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7541B5-DF8D-4B5B-AE38-104E17171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1BE14A-4EF5-49F6-986C-46E68D8A1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7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800">
              <a:srgbClr val="EECFBA"/>
            </a:gs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tg_logo_norm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95" y="264219"/>
            <a:ext cx="2323484" cy="170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12009" y="4288122"/>
            <a:ext cx="3273634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002060"/>
                </a:solidFill>
                <a:latin typeface="Calibri" panose="020F0502020204030204" pitchFamily="34" charset="0"/>
              </a:rPr>
              <a:t>Forum Competenze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CB4F1C"/>
                </a:solidFill>
                <a:latin typeface="Calibri" panose="020F0502020204030204" pitchFamily="34" charset="0"/>
              </a:rPr>
              <a:t>24 febbraio 2021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002060"/>
                </a:solidFill>
                <a:latin typeface="Calibri" panose="020F0502020204030204" pitchFamily="34" charset="0"/>
              </a:rPr>
              <a:t>Antonella Fiorelli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9E467FA-68D0-4A66-94DC-DDC7070AA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50" y="2176809"/>
            <a:ext cx="10446644" cy="192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ts val="1800"/>
              </a:lnSpc>
              <a:spcAft>
                <a:spcPts val="800"/>
              </a:spcAft>
            </a:pPr>
            <a:endParaRPr lang="en-GB" sz="3200" b="1" dirty="0">
              <a:solidFill>
                <a:srgbClr val="272D6B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fontAlgn="base">
              <a:lnSpc>
                <a:spcPts val="18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272D6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 METODOLOGIA DI VALUTAZIONE </a:t>
            </a:r>
          </a:p>
          <a:p>
            <a:pPr fontAlgn="base">
              <a:lnSpc>
                <a:spcPts val="18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272D6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DELLE COMPETENZE (SAM)</a:t>
            </a:r>
          </a:p>
          <a:p>
            <a:pPr fontAlgn="base">
              <a:lnSpc>
                <a:spcPts val="1800"/>
              </a:lnSpc>
              <a:spcAft>
                <a:spcPts val="800"/>
              </a:spcAft>
            </a:pPr>
            <a:endParaRPr lang="en-GB" sz="3200" b="1" dirty="0">
              <a:solidFill>
                <a:srgbClr val="272D6B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fontAlgn="base">
              <a:lnSpc>
                <a:spcPts val="18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272D6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 MATRICE</a:t>
            </a:r>
            <a:endParaRPr lang="it-IT" altLang="it-IT" sz="3200" b="1" dirty="0">
              <a:solidFill>
                <a:srgbClr val="272D6B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3ABCB73-8B43-4D1C-8EA5-E0F6EDB77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83" y="5752185"/>
            <a:ext cx="2902713" cy="60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8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8008C-B741-4C7F-A136-60641FA1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3350595" cy="61838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IL PROGETTO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353F83-599C-4DAE-B90D-51C61392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2</a:t>
            </a:fld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5EE22E7-9E72-4CC5-8F2D-013A0BCB16F1}"/>
              </a:ext>
            </a:extLst>
          </p:cNvPr>
          <p:cNvSpPr txBox="1"/>
          <p:nvPr/>
        </p:nvSpPr>
        <p:spPr>
          <a:xfrm>
            <a:off x="326806" y="1846426"/>
            <a:ext cx="5331044" cy="2603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NTGA è un progetto europeo della durata di 4 anni (1° gennaio 2018 – 31 dicembre 2021) finanziato dal programma Erasmus+. 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Il progetto coinvolge 14 partner in 8 Paesi Europei.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b="1" dirty="0">
              <a:solidFill>
                <a:srgbClr val="002060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2C82AE0-FF0D-4DD5-8338-B6F612197E2B}"/>
              </a:ext>
            </a:extLst>
          </p:cNvPr>
          <p:cNvSpPr txBox="1"/>
          <p:nvPr/>
        </p:nvSpPr>
        <p:spPr>
          <a:xfrm>
            <a:off x="6267450" y="971550"/>
            <a:ext cx="5331044" cy="488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b="1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L’OBIETTIVO </a:t>
            </a:r>
            <a:r>
              <a:rPr lang="it-IT" sz="20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	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Fornire a istituzioni e imprese  strumenti utili per una formazione idonea alla nuova generazione che sappia rispondere alle esigenze del mercato in continuo mutamento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stabilire un piano strategico per lo sviluppo delle competenze necessarie nel 	settore del turismo per rispondere ai gap di competenze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0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E21912-BA2E-4B3B-B1BE-17384479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D3AF94C-CDEB-4AAA-9226-61FF26E78DF4}"/>
              </a:ext>
            </a:extLst>
          </p:cNvPr>
          <p:cNvSpPr txBox="1"/>
          <p:nvPr/>
        </p:nvSpPr>
        <p:spPr>
          <a:xfrm>
            <a:off x="1848776" y="1059297"/>
            <a:ext cx="8494447" cy="5392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Digital</a:t>
            </a: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 Competenze basate su marketing online, analisi dei dati, uso della tecnologia tramite intelligenza artificiale, robotica, applicazioni di realtà virtuale e aumentata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Green</a:t>
            </a: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 Competenze basate sulla gestione delle risorse per riciclare e gestire i rifiuti, i servizi idrici ed energetici, compresi i principi dell'economia circolare nella progettazione e gestione delle catene del valore del turismo, la progettazione sostenibile e le tecniche di gestione degli hotel e pacchetti turistici sostenibili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Social</a:t>
            </a: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 Competenze basate su competenze attitudinali comportamentali e pratiche nella comunicazione interpersonale, conoscenza del turismo accessibile, uguaglianza di genere, comprensione interculturale e servizio clienti.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A7265D66-8FC1-4FA1-AD84-29168ADDA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3350595" cy="61838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LE TEMATICHE</a:t>
            </a:r>
          </a:p>
        </p:txBody>
      </p:sp>
    </p:spTree>
    <p:extLst>
      <p:ext uri="{BB962C8B-B14F-4D97-AF65-F5344CB8AC3E}">
        <p14:creationId xmlns:p14="http://schemas.microsoft.com/office/powerpoint/2010/main" val="237985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5661AE-C261-451D-938D-34F0E7E8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404AA1E-FA56-4CBF-9D45-E02F2FAAF437}"/>
              </a:ext>
            </a:extLst>
          </p:cNvPr>
          <p:cNvSpPr txBox="1"/>
          <p:nvPr/>
        </p:nvSpPr>
        <p:spPr>
          <a:xfrm>
            <a:off x="3821063" y="2011592"/>
            <a:ext cx="6000750" cy="2834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I SETTORI TURISTICI COINVOLTI 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ACCOMODATION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FOOD AND BEVERAGE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TRAVEL AGENTS E TOUR OPERATOR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VISITOR ATTRACTION 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DESTINATION MANAGEMENT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3308B38C-8ACB-4724-90EE-E2C192645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3350595" cy="618385"/>
          </a:xfrm>
        </p:spPr>
        <p:txBody>
          <a:bodyPr>
            <a:normAutofit fontScale="90000"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I SETTORI COINVOLTI</a:t>
            </a:r>
          </a:p>
        </p:txBody>
      </p:sp>
    </p:spTree>
    <p:extLst>
      <p:ext uri="{BB962C8B-B14F-4D97-AF65-F5344CB8AC3E}">
        <p14:creationId xmlns:p14="http://schemas.microsoft.com/office/powerpoint/2010/main" val="387582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A0EFF4-0C5F-436F-9154-7CE83DBF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3916" y="6543674"/>
            <a:ext cx="2743200" cy="365125"/>
          </a:xfrm>
        </p:spPr>
        <p:txBody>
          <a:bodyPr/>
          <a:lstStyle/>
          <a:p>
            <a:fld id="{DA302894-A4E3-48B1-9675-1C2682A725D3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FF57307-F88E-4506-94CC-6310FA9F8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909" y="1318510"/>
            <a:ext cx="6986541" cy="4106124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F946F535-CB7C-435E-A70F-BB2B434F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3350595" cy="61838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LA METODOLOGIA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CCA4AA4-136B-4ECB-9202-B11A0BE72C72}"/>
              </a:ext>
            </a:extLst>
          </p:cNvPr>
          <p:cNvSpPr txBox="1"/>
          <p:nvPr/>
        </p:nvSpPr>
        <p:spPr>
          <a:xfrm>
            <a:off x="347709" y="1318510"/>
            <a:ext cx="27432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STABILIRE UNA COLLABORAZIONE TRA PARTNER</a:t>
            </a:r>
          </a:p>
          <a:p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CREARE UNA COLLABORAZIONE TRA I DIVERSI PAESI PARTNER DI PROGETTO PER PERSEGUIRE OBIETTIVI COMUNI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1267558-6050-4394-9CCD-329D1B65DC77}"/>
              </a:ext>
            </a:extLst>
          </p:cNvPr>
          <p:cNvSpPr txBox="1"/>
          <p:nvPr/>
        </p:nvSpPr>
        <p:spPr>
          <a:xfrm>
            <a:off x="347709" y="3623412"/>
            <a:ext cx="27432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REALIZZARE I PROFILI DEI DIVERSI PAESI </a:t>
            </a:r>
          </a:p>
          <a:p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ANALISI DESK SULLE CARATTERSTICHE DELLA FORMAZIONE NEL TURISMO NEII PAESI MEMBRI E SULLE COMPETENZE ATTUALI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FF8D18D-9306-41D9-B238-F63A878CDADC}"/>
              </a:ext>
            </a:extLst>
          </p:cNvPr>
          <p:cNvSpPr txBox="1"/>
          <p:nvPr/>
        </p:nvSpPr>
        <p:spPr>
          <a:xfrm>
            <a:off x="9448800" y="1318510"/>
            <a:ext cx="2743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SURVEY</a:t>
            </a:r>
          </a:p>
          <a:p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REALIZZAZIONE DI INDAGINI A TESTIMONI PRIVILEGIATI PER VERIFICARE NECESSITA’ E GAP FORMATIVI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AF8B876-9A0C-4DC2-B712-A2CE1BEF3A37}"/>
              </a:ext>
            </a:extLst>
          </p:cNvPr>
          <p:cNvSpPr txBox="1"/>
          <p:nvPr/>
        </p:nvSpPr>
        <p:spPr>
          <a:xfrm>
            <a:off x="9448800" y="5026591"/>
            <a:ext cx="2743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STRATEGIE E STRUMENTI</a:t>
            </a:r>
          </a:p>
          <a:p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REALIZZARE STRUMENTI E FORNIRE RISPOSTE PER SUPPORTARE LE NUOVE STRATEGIE SULLE COMPETENZE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D69FF73-7E28-4FB9-AD58-1B8B2BCCEEF5}"/>
              </a:ext>
            </a:extLst>
          </p:cNvPr>
          <p:cNvSpPr txBox="1"/>
          <p:nvPr/>
        </p:nvSpPr>
        <p:spPr>
          <a:xfrm>
            <a:off x="9448800" y="2643912"/>
            <a:ext cx="2743200" cy="2226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600"/>
              </a:spcAft>
            </a:pPr>
            <a:r>
              <a:rPr lang="it-IT" sz="1400" b="1" dirty="0" err="1">
                <a:solidFill>
                  <a:srgbClr val="CB4F1C"/>
                </a:solidFill>
                <a:latin typeface="Arial Nova Light" panose="020B0304020202020204" pitchFamily="34" charset="0"/>
              </a:rPr>
              <a:t>iNCONTRI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 (ILSG)</a:t>
            </a:r>
          </a:p>
          <a:p>
            <a:pPr fontAlgn="base">
              <a:lnSpc>
                <a:spcPct val="107000"/>
              </a:lnSpc>
              <a:spcAft>
                <a:spcPts val="600"/>
              </a:spcAft>
            </a:pP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REALIZZARE UN’ALLEANZA STRATEGICA TRA IL MONDO DELL’IMPRESA E QUELLO DELLAFORMAZIONE PER ACCRESCERE LE COMPETENZE NEL TURISMO PARTENDO PROPRIO DALLA FORMAZIONE. </a:t>
            </a:r>
          </a:p>
        </p:txBody>
      </p:sp>
    </p:spTree>
    <p:extLst>
      <p:ext uri="{BB962C8B-B14F-4D97-AF65-F5344CB8AC3E}">
        <p14:creationId xmlns:p14="http://schemas.microsoft.com/office/powerpoint/2010/main" val="123079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63B8F1-9209-4D3F-A90D-8711829B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C86A11D1-D4DE-47C9-B416-B2F351B4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5712044" cy="81759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LA MATRICE DELLE COMPETENZE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29F9D90-A1B8-483D-A77F-D7B380E473A8}"/>
              </a:ext>
            </a:extLst>
          </p:cNvPr>
          <p:cNvSpPr txBox="1"/>
          <p:nvPr/>
        </p:nvSpPr>
        <p:spPr>
          <a:xfrm>
            <a:off x="550542" y="1381541"/>
            <a:ext cx="428329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SURVEY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Dopo aver intervistato un campione di imprese di settore e testimoni privilegiati in ogni Paese partner di progetto è stato possibile individuare </a:t>
            </a:r>
          </a:p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le competenze del personale ad oggi esistenti nel settore turistico, </a:t>
            </a:r>
          </a:p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le lacune (in particolare su alcune tematiche es. </a:t>
            </a:r>
            <a:r>
              <a:rPr lang="it-IT" dirty="0" err="1">
                <a:solidFill>
                  <a:srgbClr val="002060"/>
                </a:solidFill>
                <a:latin typeface="Arial Nova Light" panose="020B0304020202020204" pitchFamily="34" charset="0"/>
              </a:rPr>
              <a:t>digital</a:t>
            </a:r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)</a:t>
            </a:r>
          </a:p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Le necessità formative utili a colmare il gap tra domanda e offerta di lavoro per far fronte alle esigenze dei viaggiatori.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1DCED75-8DCD-4AAD-AD6E-CB49F63E69B9}"/>
              </a:ext>
            </a:extLst>
          </p:cNvPr>
          <p:cNvSpPr txBox="1"/>
          <p:nvPr/>
        </p:nvSpPr>
        <p:spPr>
          <a:xfrm>
            <a:off x="5508733" y="1126895"/>
            <a:ext cx="5480643" cy="46042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lnSpc>
                <a:spcPct val="107000"/>
              </a:lnSpc>
              <a:spcAft>
                <a:spcPts val="600"/>
              </a:spcAft>
              <a:defRPr sz="2000" b="1">
                <a:solidFill>
                  <a:srgbClr val="CB4F1C"/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it-IT" sz="18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LA MATRICE</a:t>
            </a:r>
            <a:endParaRPr lang="it-IT" sz="1800" dirty="0"/>
          </a:p>
          <a:p>
            <a:endParaRPr lang="it-IT" sz="1800" b="0" dirty="0">
              <a:solidFill>
                <a:srgbClr val="002060"/>
              </a:solidFill>
            </a:endParaRPr>
          </a:p>
          <a:p>
            <a:r>
              <a:rPr lang="it-IT" sz="1800" b="0" dirty="0">
                <a:solidFill>
                  <a:srgbClr val="002060"/>
                </a:solidFill>
              </a:rPr>
              <a:t>È una mappa </a:t>
            </a:r>
            <a:r>
              <a:rPr lang="it-IT" sz="1800" b="0">
                <a:solidFill>
                  <a:srgbClr val="002060"/>
                </a:solidFill>
              </a:rPr>
              <a:t>che restituisce </a:t>
            </a:r>
            <a:r>
              <a:rPr lang="it-IT" sz="1800" b="0" dirty="0">
                <a:solidFill>
                  <a:srgbClr val="002060"/>
                </a:solidFill>
              </a:rPr>
              <a:t>informazioni sulle competenze necessarie a svolgere alcune mansioni principali nei 5 settori presi in esame e nelle tematiche di interesse green social e </a:t>
            </a:r>
            <a:r>
              <a:rPr lang="it-IT" sz="1800" b="0" dirty="0" err="1">
                <a:solidFill>
                  <a:srgbClr val="002060"/>
                </a:solidFill>
              </a:rPr>
              <a:t>digital</a:t>
            </a:r>
            <a:endParaRPr lang="it-IT" sz="1800" b="0" dirty="0">
              <a:solidFill>
                <a:srgbClr val="002060"/>
              </a:solidFill>
            </a:endParaRPr>
          </a:p>
          <a:p>
            <a:r>
              <a:rPr lang="it-IT" sz="1800" b="0" dirty="0">
                <a:solidFill>
                  <a:srgbClr val="002060"/>
                </a:solidFill>
              </a:rPr>
              <a:t>Per ogni tipologia di impresa (piccola media e grande) è possibile verificare quali sono le competenze necessarie per lavorare nell’azienda</a:t>
            </a:r>
          </a:p>
          <a:p>
            <a:r>
              <a:rPr lang="it-IT" sz="1800" b="0" dirty="0">
                <a:solidFill>
                  <a:srgbClr val="002060"/>
                </a:solidFill>
              </a:rPr>
              <a:t>Per ciascun profilo sulla base della dimensione aziendale, della  funzione dell’organizzazione e del livello viene fornita la valutazione\competenza richiesta espressa in numeri 8 (min 1 max 8)</a:t>
            </a:r>
          </a:p>
          <a:p>
            <a:r>
              <a:rPr lang="it-IT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1721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14CFE0-8386-4D28-B38C-C79BB4A1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677FD3C1-D735-4141-96E4-20994BEE421E}"/>
              </a:ext>
            </a:extLst>
          </p:cNvPr>
          <p:cNvSpPr txBox="1">
            <a:spLocks/>
          </p:cNvSpPr>
          <p:nvPr/>
        </p:nvSpPr>
        <p:spPr>
          <a:xfrm>
            <a:off x="784006" y="211105"/>
            <a:ext cx="5712044" cy="817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LA MATRICE DELLE COMPETENZE</a:t>
            </a:r>
            <a:endParaRPr lang="it-IT" sz="2800" b="1" dirty="0">
              <a:solidFill>
                <a:srgbClr val="272D6B"/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D07D8F66-6DD2-44B2-A606-4AD32DB55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738" y="1507432"/>
            <a:ext cx="8536524" cy="384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72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270FCC-12D6-4743-A43F-04148378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8B8268-1EA5-4FF0-B4C4-B03F22098C83}"/>
              </a:ext>
            </a:extLst>
          </p:cNvPr>
          <p:cNvSpPr txBox="1"/>
          <p:nvPr/>
        </p:nvSpPr>
        <p:spPr>
          <a:xfrm>
            <a:off x="5137216" y="1519862"/>
            <a:ext cx="54483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/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sviluppare politiche specifiche volte a migliorare le competenze necessarie per studenti e professionisti</a:t>
            </a:r>
          </a:p>
          <a:p>
            <a:pPr algn="just"/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orientare i percorsi e le carriere professionali e i processi di reclutamento</a:t>
            </a:r>
          </a:p>
          <a:p>
            <a:pPr algn="just"/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2060"/>
                </a:solidFill>
                <a:latin typeface="Arial Nova Light" panose="020B0304020202020204" pitchFamily="34" charset="0"/>
              </a:rPr>
              <a:t>promuovere una formazione specifica nel turismo </a:t>
            </a:r>
          </a:p>
          <a:p>
            <a:pPr algn="just"/>
            <a:endParaRPr lang="it-IT" sz="2000" dirty="0">
              <a:solidFill>
                <a:srgbClr val="002060"/>
              </a:solidFill>
              <a:latin typeface="Arial Nova Light" panose="020B0304020202020204" pitchFamily="34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922F3939-0584-442B-8538-4F3F6038F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7617044" cy="741395"/>
          </a:xfrm>
        </p:spPr>
        <p:txBody>
          <a:bodyPr>
            <a:normAutofit fontScale="90000"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LA MATRICE DELLE COMPETENZE GLI OBIETTIVI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F776A88-405B-4F03-9B0A-B8F812016C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9059" y="2290875"/>
            <a:ext cx="312875" cy="39991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8B32E9F-50EF-4C24-8D25-6BC7BACD9A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6700" y="3505222"/>
            <a:ext cx="312875" cy="39991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7CD479BF-FFF2-49E5-834D-37B577C7F7C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9128" y="4519612"/>
            <a:ext cx="312875" cy="399914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05CCCCE-7CC2-404C-9CA0-A04379FCBA8B}"/>
              </a:ext>
            </a:extLst>
          </p:cNvPr>
          <p:cNvSpPr txBox="1"/>
          <p:nvPr/>
        </p:nvSpPr>
        <p:spPr>
          <a:xfrm>
            <a:off x="637889" y="2211288"/>
            <a:ext cx="3276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La matrice delle competenze è uno strumento utile sia per le imprese che offrono lavoro che per i soggetti che cercano lavoro. </a:t>
            </a:r>
          </a:p>
          <a:p>
            <a:pPr algn="just"/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Ha tra i principali </a:t>
            </a:r>
            <a:r>
              <a:rPr lang="it-IT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obiettivi</a:t>
            </a:r>
            <a:r>
              <a:rPr lang="it-IT" dirty="0">
                <a:solidFill>
                  <a:srgbClr val="002060"/>
                </a:solidFill>
                <a:latin typeface="Arial Nova Light" panose="020B0304020202020204" pitchFamily="34" charset="0"/>
              </a:rPr>
              <a:t> quelli di supportare le diverse parti interessate per</a:t>
            </a:r>
          </a:p>
        </p:txBody>
      </p:sp>
    </p:spTree>
    <p:extLst>
      <p:ext uri="{BB962C8B-B14F-4D97-AF65-F5344CB8AC3E}">
        <p14:creationId xmlns:p14="http://schemas.microsoft.com/office/powerpoint/2010/main" val="239552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800">
              <a:srgbClr val="EECFBA"/>
            </a:gs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ntg_logo_normal">
            <a:extLst>
              <a:ext uri="{FF2B5EF4-FFF2-40B4-BE49-F238E27FC236}">
                <a16:creationId xmlns:a16="http://schemas.microsoft.com/office/drawing/2014/main" id="{E7E2B29A-E9B0-42FC-B18F-EDB85F0BF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53" y="443619"/>
            <a:ext cx="2039574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9FD67325-6534-42EB-8189-7F2FF3149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26" y="3254075"/>
            <a:ext cx="3273634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400" b="1" i="1" dirty="0">
                <a:solidFill>
                  <a:srgbClr val="002060"/>
                </a:solidFill>
                <a:latin typeface="Calibri" panose="020F0502020204030204" pitchFamily="34" charset="0"/>
              </a:rPr>
              <a:t>GRAZIE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it-IT" altLang="it-IT" sz="24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it-IT" altLang="it-IT" sz="24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1600" i="1" dirty="0">
                <a:solidFill>
                  <a:srgbClr val="CB4F1C"/>
                </a:solidFill>
                <a:latin typeface="Calibri" panose="020F0502020204030204" pitchFamily="34" charset="0"/>
              </a:rPr>
              <a:t>a.fiorelli@isnart.it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A4E8A83-92A3-400D-8F65-B17D7778C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26" y="5131037"/>
            <a:ext cx="2902713" cy="60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67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94C155D720C04E8B549C04FF35F4E7" ma:contentTypeVersion="8" ma:contentTypeDescription="Creare un nuovo documento." ma:contentTypeScope="" ma:versionID="029dbc0e636fba839bd961e3e978643e">
  <xsd:schema xmlns:xsd="http://www.w3.org/2001/XMLSchema" xmlns:xs="http://www.w3.org/2001/XMLSchema" xmlns:p="http://schemas.microsoft.com/office/2006/metadata/properties" xmlns:ns2="db1a2862-6c4e-4767-bb2e-fae803658408" targetNamespace="http://schemas.microsoft.com/office/2006/metadata/properties" ma:root="true" ma:fieldsID="58c7395be14222548d9731e8d164baca" ns2:_="">
    <xsd:import namespace="db1a2862-6c4e-4767-bb2e-fae8036584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1a2862-6c4e-4767-bb2e-fae8036584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418A4C-EC45-496D-B642-0226F2D03D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00A9A0-E131-4DE3-ADCA-50259C44C3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1a2862-6c4e-4767-bb2e-fae8036584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C7C6-E05C-444C-ACDE-4D7D6ECA9A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574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Aharoni</vt:lpstr>
      <vt:lpstr>Arial</vt:lpstr>
      <vt:lpstr>Arial Nova Light</vt:lpstr>
      <vt:lpstr>Calibri</vt:lpstr>
      <vt:lpstr>Calibri Light</vt:lpstr>
      <vt:lpstr>Tema di Office</vt:lpstr>
      <vt:lpstr>Personalizza struttura</vt:lpstr>
      <vt:lpstr>Presentazione standard di PowerPoint</vt:lpstr>
      <vt:lpstr>IL PROGETTO</vt:lpstr>
      <vt:lpstr>LE TEMATICHE</vt:lpstr>
      <vt:lpstr>I SETTORI COINVOLTI</vt:lpstr>
      <vt:lpstr>LA METODOLOGIA</vt:lpstr>
      <vt:lpstr>LA MATRICE DELLE COMPETENZE</vt:lpstr>
      <vt:lpstr>Presentazione standard di PowerPoint</vt:lpstr>
      <vt:lpstr>LA MATRICE DELLE COMPETENZE GLI OBIETTIVI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D'Addezio</dc:creator>
  <cp:lastModifiedBy>Antonella Fiorelli</cp:lastModifiedBy>
  <cp:revision>111</cp:revision>
  <dcterms:created xsi:type="dcterms:W3CDTF">2019-04-04T12:55:16Z</dcterms:created>
  <dcterms:modified xsi:type="dcterms:W3CDTF">2021-02-23T12:04:54Z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0x0101004294C155D720C04E8B549C04FF35F4E7</vt:lpwstr>
  </property>
  <property fmtid="{D5CDD505-2E9C-101B-9397-08002B2CF9AE}" pid="3" name="Order">
    <vt:r8>2344000</vt:r8>
  </property>
</Properties>
</file>