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85" r:id="rId5"/>
  </p:sldMasterIdLst>
  <p:notesMasterIdLst>
    <p:notesMasterId r:id="rId21"/>
  </p:notesMasterIdLst>
  <p:sldIdLst>
    <p:sldId id="256" r:id="rId6"/>
    <p:sldId id="279" r:id="rId7"/>
    <p:sldId id="297" r:id="rId8"/>
    <p:sldId id="288" r:id="rId9"/>
    <p:sldId id="281" r:id="rId10"/>
    <p:sldId id="282" r:id="rId11"/>
    <p:sldId id="285" r:id="rId12"/>
    <p:sldId id="287" r:id="rId13"/>
    <p:sldId id="286" r:id="rId14"/>
    <p:sldId id="289" r:id="rId15"/>
    <p:sldId id="290" r:id="rId16"/>
    <p:sldId id="292" r:id="rId17"/>
    <p:sldId id="293" r:id="rId18"/>
    <p:sldId id="294" r:id="rId19"/>
    <p:sldId id="29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4F1C"/>
    <a:srgbClr val="FFF2CC"/>
    <a:srgbClr val="FFF6DC"/>
    <a:srgbClr val="DAE3F3"/>
    <a:srgbClr val="F4B183"/>
    <a:srgbClr val="4472C4"/>
    <a:srgbClr val="272D6B"/>
    <a:srgbClr val="CFD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98" d="100"/>
          <a:sy n="98" d="100"/>
        </p:scale>
        <p:origin x="264" y="3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EB5C2-9127-4E5D-8964-03AAA3A1E4F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8B25F-B96E-4016-9F1D-6A11A9EB6E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68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072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11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005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FD8658-40BC-400F-B8EF-719FBB51F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F0E918-0414-44E9-84EF-534F1223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BE5ADE-0D79-476D-908D-2586C832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3FCB4F-3112-4259-A591-C4153666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6EF5AE-5836-4423-8AC4-9232D548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23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57D31-646F-493E-A659-59A512E2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EA01D-B961-4EB5-BFE9-C2118E74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D217AE-E98C-4502-AB17-C561D870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D8D856-B8F8-477A-9B1C-E73FF759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11737-F20A-4567-9707-178326F6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13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384F7-3012-4B80-9A48-8BB7954F7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848FF5-B2F1-4B96-ADD2-15832726A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A646C-551F-4082-8777-C35CA82B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D1F4D8-3CF7-4E9E-9B86-D2D427B16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530678-0ADF-4E7E-80FA-1193C913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409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AFF68-1DCA-4133-8B5C-BA8EBF302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A0726B-8610-44AE-985B-80AE1D921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8DEA2F-678B-4BD6-B7C0-2EDEA602A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00D436-A60A-46CE-B3B3-4F08B6F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911704-C3A5-4BAE-9A7D-B7A429E5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4DD7F4-4898-47F3-BFED-BA0D8274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908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3767A-9FB7-4085-AD10-09B2EAC8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043B66-DE60-4D7F-AD61-AD2BD5A88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08F2EC-D9CD-4DDA-AFC5-B85DAE369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DCA94BD-2135-4149-B407-EE6FB7BCA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375415-3AEA-41D8-A941-384C59211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6E8E8B3-ECAD-4C5D-A0E6-3B2C7F25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87979E-5811-4DDF-8B7B-8F225355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6EA3533-6D76-4ABF-8C2B-5F6AA529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267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F1DF5F-AD0F-4A14-8962-C8BB3875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A85747B-E99E-451A-B69A-C39752C4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A2AF68-EAFB-417C-9483-850BE532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5264B3-DA95-4322-B34C-B7AC688A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862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717E1-5D8C-4C10-82BB-A6B70218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F36780-2514-4261-8643-7B9F2AFC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02762B-1296-43A9-8EE7-DA03961A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70D9CE8-4255-433F-B4BE-186294B145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8" y="6258086"/>
            <a:ext cx="1917272" cy="401951"/>
          </a:xfrm>
          <a:prstGeom prst="rect">
            <a:avLst/>
          </a:prstGeom>
        </p:spPr>
      </p:pic>
      <p:sp>
        <p:nvSpPr>
          <p:cNvPr id="6" name="Mezza cornice 5">
            <a:extLst>
              <a:ext uri="{FF2B5EF4-FFF2-40B4-BE49-F238E27FC236}">
                <a16:creationId xmlns:a16="http://schemas.microsoft.com/office/drawing/2014/main" id="{EFD26789-C571-49C1-9E73-ADE33E99B0E6}"/>
              </a:ext>
            </a:extLst>
          </p:cNvPr>
          <p:cNvSpPr/>
          <p:nvPr userDrawn="1"/>
        </p:nvSpPr>
        <p:spPr>
          <a:xfrm>
            <a:off x="11575833" y="6346935"/>
            <a:ext cx="369812" cy="382965"/>
          </a:xfrm>
          <a:prstGeom prst="halfFrame">
            <a:avLst>
              <a:gd name="adj1" fmla="val 9420"/>
              <a:gd name="adj2" fmla="val 11594"/>
            </a:avLst>
          </a:prstGeom>
          <a:solidFill>
            <a:srgbClr val="CB4F1C"/>
          </a:solidFill>
          <a:ln>
            <a:solidFill>
              <a:srgbClr val="CB4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7" name="Picture 4" descr="ntg_logo_normal">
            <a:extLst>
              <a:ext uri="{FF2B5EF4-FFF2-40B4-BE49-F238E27FC236}">
                <a16:creationId xmlns:a16="http://schemas.microsoft.com/office/drawing/2014/main" id="{A3978CE2-42A8-4180-B265-F25CDB99C3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340" y="29055"/>
            <a:ext cx="1441776" cy="105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6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3654E-C955-4405-810F-F160AAB9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D6B783-7A7F-497E-AB77-DE3783D9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04C08C-4AFE-450A-9BF4-B518958E7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4B7BB5-2EAE-498A-A1A4-BB92164B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4FA407-D5D5-4949-A86E-1E917E52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B026B6-CD1E-488C-A290-C5A0DCAE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35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3916" y="6356349"/>
            <a:ext cx="2743200" cy="365125"/>
          </a:xfrm>
        </p:spPr>
        <p:txBody>
          <a:bodyPr/>
          <a:lstStyle>
            <a:lvl1pPr>
              <a:defRPr sz="1100" b="1">
                <a:solidFill>
                  <a:srgbClr val="002060"/>
                </a:solidFill>
              </a:defRPr>
            </a:lvl1pPr>
          </a:lstStyle>
          <a:p>
            <a:fld id="{DA302894-A4E3-48B1-9675-1C2682A725D3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D3A4B06-F1C8-44B3-84E5-C59D60C6B9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783" y="197963"/>
            <a:ext cx="507445" cy="582162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8CD011C-931F-44EE-8B50-EF7BBA6255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8" y="6258086"/>
            <a:ext cx="1917272" cy="401951"/>
          </a:xfrm>
          <a:prstGeom prst="rect">
            <a:avLst/>
          </a:prstGeom>
        </p:spPr>
      </p:pic>
      <p:sp>
        <p:nvSpPr>
          <p:cNvPr id="10" name="Mezza cornice 9">
            <a:extLst>
              <a:ext uri="{FF2B5EF4-FFF2-40B4-BE49-F238E27FC236}">
                <a16:creationId xmlns:a16="http://schemas.microsoft.com/office/drawing/2014/main" id="{7061ACEF-480B-42CA-BEEA-9C5D92570ACE}"/>
              </a:ext>
            </a:extLst>
          </p:cNvPr>
          <p:cNvSpPr/>
          <p:nvPr userDrawn="1"/>
        </p:nvSpPr>
        <p:spPr>
          <a:xfrm>
            <a:off x="11575833" y="6346935"/>
            <a:ext cx="369812" cy="382965"/>
          </a:xfrm>
          <a:prstGeom prst="halfFrame">
            <a:avLst>
              <a:gd name="adj1" fmla="val 9420"/>
              <a:gd name="adj2" fmla="val 11594"/>
            </a:avLst>
          </a:prstGeom>
          <a:solidFill>
            <a:srgbClr val="CB4F1C"/>
          </a:solidFill>
          <a:ln>
            <a:solidFill>
              <a:srgbClr val="CB4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1" name="Picture 4" descr="ntg_logo_normal">
            <a:extLst>
              <a:ext uri="{FF2B5EF4-FFF2-40B4-BE49-F238E27FC236}">
                <a16:creationId xmlns:a16="http://schemas.microsoft.com/office/drawing/2014/main" id="{1D79D316-C93F-465F-9B38-DF6ACE6741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340" y="29055"/>
            <a:ext cx="1441776" cy="105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463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01F35-2241-4318-AA83-11E42BF7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256800-6F37-45D3-8E07-C9506027C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A8CD72-F1A7-4A47-9093-94F0048B9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23084D-A708-4DB7-AC5D-341CD066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517753-5A8E-438F-A6AF-43474A6D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609C8C-759A-4CCC-806C-5F02EFDDE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978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8A8FA-4B8C-4E1D-9A96-759C3DB8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B66D1D-D503-420B-AEF4-F65136DE7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3CCA13-54EF-40B9-8AB3-B445D131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495A0-C2E5-4BB0-9500-4ED228A1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A80CB8-9EF0-4000-B707-F15C97E6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870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C2A99D-4DE4-43BA-85EA-10F40097F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375E6FE-FFEB-4CB1-9AA9-E978B486E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D0976-BA59-48A7-8F7A-3D39AA271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B2D9DE-3BC8-4EC3-855D-4784705F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5AF02D-1F61-4E47-970B-63EF9DA3D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90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18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74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180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89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NTG, MEETING IN SOPRON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NTG: MEETING IN SOPRON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96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NTG, MEETING IN SOPRON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z="1200"/>
              <a:t>NTG: MEETING IN SOPRON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617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0A7256-A565-4FD4-87F2-A1F69A6A7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7D4467-E10C-440A-9BB0-19B2CBCC3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99DC3C-917C-455D-9C69-E8BC3222C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B97B-DF8A-4063-BC52-F830DF6D43D8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7541B5-DF8D-4B5B-AE38-104E17171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1BE14A-4EF5-49F6-986C-46E68D8A1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1BA5-192D-4E57-9D80-BBB9463139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7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tg@unioncamere.it" TargetMode="Externa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800">
              <a:srgbClr val="EECFBA"/>
            </a:gs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tg_logo_norm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95" y="264219"/>
            <a:ext cx="2323484" cy="170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12009" y="4288122"/>
            <a:ext cx="3273634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002060"/>
                </a:solidFill>
                <a:latin typeface="Calibri" panose="020F0502020204030204" pitchFamily="34" charset="0"/>
              </a:rPr>
              <a:t>Forum Competenze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CB4F1C"/>
                </a:solidFill>
                <a:latin typeface="Calibri" panose="020F0502020204030204" pitchFamily="34" charset="0"/>
              </a:rPr>
              <a:t>24 febbraio 2021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000" b="1" i="1" dirty="0">
                <a:solidFill>
                  <a:srgbClr val="002060"/>
                </a:solidFill>
                <a:latin typeface="Calibri" panose="020F0502020204030204" pitchFamily="34" charset="0"/>
              </a:rPr>
              <a:t>Alessio Misuri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9E467FA-68D0-4A66-94DC-DDC7070AA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50" y="2176809"/>
            <a:ext cx="10446644" cy="192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3200" b="1" dirty="0">
                <a:solidFill>
                  <a:srgbClr val="272D6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COME COLLABORARE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3200" b="1" dirty="0">
                <a:solidFill>
                  <a:srgbClr val="272D6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 IL PROGETTO NTG PER LE COMPETENZE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400" b="1" i="1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Collaborative Framework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3ABCB73-8B43-4D1C-8EA5-E0F6EDB77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83" y="5752185"/>
            <a:ext cx="2902713" cy="60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8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4805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1979AA-2CF4-4F64-BD81-65DA61403F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B97A9A2-6A25-4CE6-88C7-AC8C1C603B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BC41318-50F8-405D-ACA0-6B65D2D27606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STRUTTURE</a:t>
            </a:r>
          </a:p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INTERNE</a:t>
            </a:r>
          </a:p>
        </p:txBody>
      </p:sp>
      <p:graphicFrame>
        <p:nvGraphicFramePr>
          <p:cNvPr id="12" name="Tabella 5">
            <a:extLst>
              <a:ext uri="{FF2B5EF4-FFF2-40B4-BE49-F238E27FC236}">
                <a16:creationId xmlns:a16="http://schemas.microsoft.com/office/drawing/2014/main" id="{747DE55C-A74F-45BA-88C2-FB40BB909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24872"/>
              </p:ext>
            </p:extLst>
          </p:nvPr>
        </p:nvGraphicFramePr>
        <p:xfrm>
          <a:off x="3200401" y="563683"/>
          <a:ext cx="7091463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55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292662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5</a:t>
                      </a:r>
                      <a:r>
                        <a:rPr lang="it-IT" sz="1600" b="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Pensi che le organizzazioni/agenzie sarebbero disposte a firmare un accordo formale per contribuire a questa realtà di collaborazione?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292662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6.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Come pensi che uno sforzo di collaborazione possa essere finanziato nel tuo Paese/regione (persone, risorse economiche, </a:t>
                      </a:r>
                      <a:r>
                        <a:rPr lang="it-IT" sz="1600" b="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ecc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  <a:tr h="292662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kern="120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7. 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Qual è la tua visione delle strutture illustrate nel quadro collaborativo della NTG?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 Narrow" panose="020B0606020202030204" pitchFamily="34" charset="0"/>
                        <a:buNone/>
                      </a:pPr>
                      <a:r>
                        <a:rPr lang="en-GB" sz="1600" b="0" kern="120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Trovi</a:t>
                      </a:r>
                      <a:r>
                        <a:rPr lang="en-GB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che</a:t>
                      </a:r>
                      <a:r>
                        <a:rPr lang="en-GB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siano</a:t>
                      </a:r>
                      <a:r>
                        <a:rPr lang="en-GB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particolarmente</a:t>
                      </a:r>
                      <a:r>
                        <a:rPr lang="en-GB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importanti</a:t>
                      </a:r>
                      <a:r>
                        <a:rPr lang="en-GB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? </a:t>
                      </a: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 Narrow" panose="020B0606020202030204" pitchFamily="34" charset="0"/>
                        <a:buNone/>
                      </a:pP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Pensi che sarebbe difficile metterle in atto?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481724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319811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5883725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483288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527568"/>
                  </a:ext>
                </a:extLst>
              </a:tr>
              <a:tr h="292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53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795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ED7EE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24E01-7B79-4A91-8B58-E02C437E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284" y="237354"/>
            <a:ext cx="9327205" cy="511062"/>
          </a:xfrm>
          <a:gradFill>
            <a:gsLst>
              <a:gs pos="46000">
                <a:srgbClr val="BED7EE"/>
              </a:gs>
              <a:gs pos="85000">
                <a:schemeClr val="bg1"/>
              </a:gs>
            </a:gsLst>
            <a:lin ang="0" scaled="1"/>
          </a:gra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CB4F1C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3. </a:t>
            </a:r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PROCESSI ESTERNI</a:t>
            </a:r>
            <a:endParaRPr lang="it-IT" sz="4000" dirty="0">
              <a:solidFill>
                <a:srgbClr val="002060"/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DB7939-FAD5-4E3F-9F68-822092CF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11</a:t>
            </a:fld>
            <a:endParaRPr lang="it-IT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4592342E-CB2C-495E-B30B-AF2436849F78}"/>
              </a:ext>
            </a:extLst>
          </p:cNvPr>
          <p:cNvGrpSpPr/>
          <p:nvPr/>
        </p:nvGrpSpPr>
        <p:grpSpPr>
          <a:xfrm>
            <a:off x="1663764" y="2809721"/>
            <a:ext cx="9536821" cy="1444367"/>
            <a:chOff x="233797" y="2556800"/>
            <a:chExt cx="9536821" cy="1444367"/>
          </a:xfrm>
        </p:grpSpPr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75C62B86-EDF1-405A-86D3-89D1883EF64E}"/>
                </a:ext>
              </a:extLst>
            </p:cNvPr>
            <p:cNvSpPr/>
            <p:nvPr/>
          </p:nvSpPr>
          <p:spPr>
            <a:xfrm>
              <a:off x="233797" y="3353461"/>
              <a:ext cx="9480793" cy="285392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A4317D2D-CE18-41DC-BA28-621139326770}"/>
                </a:ext>
              </a:extLst>
            </p:cNvPr>
            <p:cNvSpPr/>
            <p:nvPr/>
          </p:nvSpPr>
          <p:spPr>
            <a:xfrm>
              <a:off x="1099325" y="3279655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Ovale 8">
              <a:extLst>
                <a:ext uri="{FF2B5EF4-FFF2-40B4-BE49-F238E27FC236}">
                  <a16:creationId xmlns:a16="http://schemas.microsoft.com/office/drawing/2014/main" id="{05DC4722-788D-417F-B617-B342D146326D}"/>
                </a:ext>
              </a:extLst>
            </p:cNvPr>
            <p:cNvSpPr/>
            <p:nvPr/>
          </p:nvSpPr>
          <p:spPr>
            <a:xfrm>
              <a:off x="4479399" y="3298144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B4BC8895-356D-449F-A510-1F3BECC356E2}"/>
                </a:ext>
              </a:extLst>
            </p:cNvPr>
            <p:cNvSpPr/>
            <p:nvPr/>
          </p:nvSpPr>
          <p:spPr>
            <a:xfrm>
              <a:off x="7005479" y="3289635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229148DF-20F0-49B7-B07F-51533E11FA22}"/>
                </a:ext>
              </a:extLst>
            </p:cNvPr>
            <p:cNvSpPr/>
            <p:nvPr/>
          </p:nvSpPr>
          <p:spPr>
            <a:xfrm rot="2843970">
              <a:off x="8768264" y="2941644"/>
              <a:ext cx="1025054" cy="255366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Rettangolo con angoli arrotondati 12">
              <a:extLst>
                <a:ext uri="{FF2B5EF4-FFF2-40B4-BE49-F238E27FC236}">
                  <a16:creationId xmlns:a16="http://schemas.microsoft.com/office/drawing/2014/main" id="{5673C5EF-1D87-4D2C-AA42-9FA5789F94B8}"/>
                </a:ext>
              </a:extLst>
            </p:cNvPr>
            <p:cNvSpPr/>
            <p:nvPr/>
          </p:nvSpPr>
          <p:spPr>
            <a:xfrm rot="19043970">
              <a:off x="8745564" y="3745801"/>
              <a:ext cx="1025054" cy="255366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8D0B19-519A-4998-8F08-50511A3D9306}"/>
              </a:ext>
            </a:extLst>
          </p:cNvPr>
          <p:cNvSpPr txBox="1"/>
          <p:nvPr/>
        </p:nvSpPr>
        <p:spPr>
          <a:xfrm>
            <a:off x="1436723" y="1312064"/>
            <a:ext cx="26107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I POLICY MAKERS SARANNO MANTENUTI </a:t>
            </a:r>
            <a:r>
              <a:rPr lang="it-IT" sz="1600" b="1" dirty="0">
                <a:solidFill>
                  <a:srgbClr val="CB4F1C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INFORMATI</a:t>
            </a:r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 RISPETTO ALLE ATTIVITÀ DEL FORUM DELLE COMPETENZE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8E96B2D-8A93-46E3-8262-5814CCFD1410}"/>
              </a:ext>
            </a:extLst>
          </p:cNvPr>
          <p:cNvSpPr txBox="1"/>
          <p:nvPr/>
        </p:nvSpPr>
        <p:spPr>
          <a:xfrm>
            <a:off x="4343132" y="4792719"/>
            <a:ext cx="35057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DOVREMO ISTITUIRE 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UN </a:t>
            </a:r>
            <a:r>
              <a:rPr lang="it-IT" sz="1600" b="1" dirty="0">
                <a:solidFill>
                  <a:srgbClr val="CB4F1C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MECCANISMO </a:t>
            </a:r>
          </a:p>
          <a:p>
            <a:pPr algn="ctr"/>
            <a:r>
              <a:rPr lang="it-IT" sz="1600" b="1" dirty="0">
                <a:solidFill>
                  <a:srgbClr val="CB4F1C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DI VALUTAZIONE ESTERNO</a:t>
            </a:r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PER GESTIRE AL MEGLIO L’ALLINEAMENTO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 TRA </a:t>
            </a:r>
            <a:r>
              <a:rPr lang="it-IT" sz="1600" b="1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OBBIETTIVI</a:t>
            </a:r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 E </a:t>
            </a:r>
            <a:r>
              <a:rPr lang="it-IT" sz="1600" b="1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VISION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698B5A2-389D-4962-929C-6FA03F31CD26}"/>
              </a:ext>
            </a:extLst>
          </p:cNvPr>
          <p:cNvSpPr txBox="1"/>
          <p:nvPr/>
        </p:nvSpPr>
        <p:spPr>
          <a:xfrm>
            <a:off x="7138762" y="1202537"/>
            <a:ext cx="301902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VERRÀ CREATO 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UN </a:t>
            </a:r>
            <a:r>
              <a:rPr lang="it-IT" sz="1600" b="1" dirty="0">
                <a:solidFill>
                  <a:srgbClr val="CB4F1C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PIANO DI SVILUPPO </a:t>
            </a:r>
            <a:r>
              <a:rPr lang="it-IT" sz="1600" dirty="0">
                <a:solidFill>
                  <a:srgbClr val="002060"/>
                </a:solidFill>
                <a:latin typeface="Arial Nova Light" panose="020B0304020202020204" pitchFamily="34" charset="0"/>
                <a:cs typeface="Aharoni" panose="02010803020104030203" pitchFamily="2" charset="-79"/>
              </a:rPr>
              <a:t>ANCHE PER COINVOLGERE, STABILMENTE E/O SU PARTICOLARI ATTIVITÀ, ALTRI PARTNER E SOGGETTI ESTERNI ALLA RETE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FD9006F8-374E-4975-9A39-13C211562B5D}"/>
              </a:ext>
            </a:extLst>
          </p:cNvPr>
          <p:cNvCxnSpPr>
            <a:cxnSpLocks/>
          </p:cNvCxnSpPr>
          <p:nvPr/>
        </p:nvCxnSpPr>
        <p:spPr>
          <a:xfrm flipV="1">
            <a:off x="2742119" y="3103125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C62EAC52-F5F3-4D6F-AB60-5BF7633DEBFD}"/>
              </a:ext>
            </a:extLst>
          </p:cNvPr>
          <p:cNvCxnSpPr>
            <a:cxnSpLocks/>
          </p:cNvCxnSpPr>
          <p:nvPr/>
        </p:nvCxnSpPr>
        <p:spPr>
          <a:xfrm flipV="1">
            <a:off x="8643574" y="3103125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0BAF8C39-5269-4EF9-B68B-D34F8173D2D5}"/>
              </a:ext>
            </a:extLst>
          </p:cNvPr>
          <p:cNvCxnSpPr>
            <a:cxnSpLocks/>
          </p:cNvCxnSpPr>
          <p:nvPr/>
        </p:nvCxnSpPr>
        <p:spPr>
          <a:xfrm>
            <a:off x="6104649" y="3977687"/>
            <a:ext cx="0" cy="643833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21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ED7EE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3989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1979AA-2CF4-4F64-BD81-65DA61403F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DD9EA89-6C31-4736-8B55-BE638AFDAD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4F9AEE-24CE-410B-8D22-0F756021F985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ESTERNI</a:t>
            </a:r>
          </a:p>
        </p:txBody>
      </p:sp>
      <p:graphicFrame>
        <p:nvGraphicFramePr>
          <p:cNvPr id="8" name="Tabella 5">
            <a:extLst>
              <a:ext uri="{FF2B5EF4-FFF2-40B4-BE49-F238E27FC236}">
                <a16:creationId xmlns:a16="http://schemas.microsoft.com/office/drawing/2014/main" id="{B893E9F7-027D-40B7-B97E-0228F810A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37375"/>
              </p:ext>
            </p:extLst>
          </p:nvPr>
        </p:nvGraphicFramePr>
        <p:xfrm>
          <a:off x="3200401" y="680936"/>
          <a:ext cx="7091463" cy="5675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55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42833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Se alla tua organizzazione/agenzia fosse chiesto di far parte di una struttura collaborativa, è probabile che la direzione fornisca supporto a livello di tempistiche, supporto finanziario e altro?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Perché?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182041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42833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3. 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Come pensi che questa rete dovrebbe comunicare le sue attività al mondo esterno?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817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ED7EE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4535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1979AA-2CF4-4F64-BD81-65DA61403F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B39CA6F-B118-40DA-866F-F032056CE3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3C3A8F-FD7F-4338-B753-5C86A9A0CA97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ESTERNI</a:t>
            </a:r>
          </a:p>
        </p:txBody>
      </p:sp>
      <p:graphicFrame>
        <p:nvGraphicFramePr>
          <p:cNvPr id="8" name="Tabella 5">
            <a:extLst>
              <a:ext uri="{FF2B5EF4-FFF2-40B4-BE49-F238E27FC236}">
                <a16:creationId xmlns:a16="http://schemas.microsoft.com/office/drawing/2014/main" id="{620BE507-C2BD-4A7B-BEDD-561C4B55B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65432"/>
              </p:ext>
            </p:extLst>
          </p:nvPr>
        </p:nvGraphicFramePr>
        <p:xfrm>
          <a:off x="3200401" y="680936"/>
          <a:ext cx="7091463" cy="5475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55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428333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. Come giudichi le strutture illustrate nel quadro collaborativo della NTG?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Trovi che siano particolarmente importanti?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Pensi che sarebbe difficile metterle in atto?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44620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43774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994413"/>
                  </a:ext>
                </a:extLst>
              </a:tr>
              <a:tr h="3709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136912"/>
                  </a:ext>
                </a:extLst>
              </a:tr>
              <a:tr h="27237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600" b="0" kern="120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112326"/>
                  </a:ext>
                </a:extLst>
              </a:tr>
              <a:tr h="42833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5. 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Altri commenti?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42833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497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  <a:alpha val="26000"/>
              </a:schemeClr>
            </a:gs>
            <a:gs pos="100000">
              <a:srgbClr val="002060">
                <a:alpha val="6000"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DABF6A4-5872-4343-9D8A-7430F5F9BB71}"/>
              </a:ext>
            </a:extLst>
          </p:cNvPr>
          <p:cNvCxnSpPr>
            <a:cxnSpLocks/>
            <a:stCxn id="15" idx="6"/>
            <a:endCxn id="17" idx="2"/>
          </p:cNvCxnSpPr>
          <p:nvPr/>
        </p:nvCxnSpPr>
        <p:spPr>
          <a:xfrm flipV="1">
            <a:off x="2973269" y="2604977"/>
            <a:ext cx="5797687" cy="23958"/>
          </a:xfrm>
          <a:prstGeom prst="line">
            <a:avLst/>
          </a:prstGeom>
          <a:ln w="193675" cap="rnd">
            <a:solidFill>
              <a:srgbClr val="CB4F1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999E9506-3114-496E-9054-18044774FBE4}"/>
              </a:ext>
            </a:extLst>
          </p:cNvPr>
          <p:cNvSpPr/>
          <p:nvPr/>
        </p:nvSpPr>
        <p:spPr>
          <a:xfrm>
            <a:off x="8770956" y="1641939"/>
            <a:ext cx="1926076" cy="1926076"/>
          </a:xfrm>
          <a:prstGeom prst="ellipse">
            <a:avLst/>
          </a:prstGeom>
          <a:solidFill>
            <a:schemeClr val="bg1"/>
          </a:solidFill>
          <a:ln w="127000" cmpd="tri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926076"/>
                      <a:gd name="connsiteY0" fmla="*/ 963038 h 1926076"/>
                      <a:gd name="connsiteX1" fmla="*/ 963038 w 1926076"/>
                      <a:gd name="connsiteY1" fmla="*/ 0 h 1926076"/>
                      <a:gd name="connsiteX2" fmla="*/ 1926076 w 1926076"/>
                      <a:gd name="connsiteY2" fmla="*/ 963038 h 1926076"/>
                      <a:gd name="connsiteX3" fmla="*/ 963038 w 1926076"/>
                      <a:gd name="connsiteY3" fmla="*/ 1926076 h 1926076"/>
                      <a:gd name="connsiteX4" fmla="*/ 0 w 1926076"/>
                      <a:gd name="connsiteY4" fmla="*/ 963038 h 19260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26076" h="1926076" fill="none" extrusionOk="0">
                        <a:moveTo>
                          <a:pt x="0" y="963038"/>
                        </a:moveTo>
                        <a:cubicBezTo>
                          <a:pt x="52371" y="437380"/>
                          <a:pt x="487242" y="-115401"/>
                          <a:pt x="963038" y="0"/>
                        </a:cubicBezTo>
                        <a:cubicBezTo>
                          <a:pt x="1477935" y="-2599"/>
                          <a:pt x="1860960" y="492473"/>
                          <a:pt x="1926076" y="963038"/>
                        </a:cubicBezTo>
                        <a:cubicBezTo>
                          <a:pt x="1921181" y="1448229"/>
                          <a:pt x="1429257" y="2017313"/>
                          <a:pt x="963038" y="1926076"/>
                        </a:cubicBezTo>
                        <a:cubicBezTo>
                          <a:pt x="462186" y="1943442"/>
                          <a:pt x="129217" y="1525978"/>
                          <a:pt x="0" y="963038"/>
                        </a:cubicBezTo>
                        <a:close/>
                      </a:path>
                      <a:path w="1926076" h="1926076" stroke="0" extrusionOk="0">
                        <a:moveTo>
                          <a:pt x="0" y="963038"/>
                        </a:moveTo>
                        <a:cubicBezTo>
                          <a:pt x="-100216" y="369351"/>
                          <a:pt x="317828" y="42538"/>
                          <a:pt x="963038" y="0"/>
                        </a:cubicBezTo>
                        <a:cubicBezTo>
                          <a:pt x="1624115" y="27201"/>
                          <a:pt x="1904909" y="431840"/>
                          <a:pt x="1926076" y="963038"/>
                        </a:cubicBezTo>
                        <a:cubicBezTo>
                          <a:pt x="1864988" y="1554565"/>
                          <a:pt x="1489292" y="1957121"/>
                          <a:pt x="963038" y="1926076"/>
                        </a:cubicBezTo>
                        <a:cubicBezTo>
                          <a:pt x="314988" y="1862512"/>
                          <a:pt x="20873" y="1504882"/>
                          <a:pt x="0" y="96303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E5C52F64-E188-4407-84B2-AC3987F23154}"/>
              </a:ext>
            </a:extLst>
          </p:cNvPr>
          <p:cNvSpPr/>
          <p:nvPr/>
        </p:nvSpPr>
        <p:spPr>
          <a:xfrm>
            <a:off x="5132961" y="1594601"/>
            <a:ext cx="1926076" cy="1926076"/>
          </a:xfrm>
          <a:prstGeom prst="ellipse">
            <a:avLst/>
          </a:prstGeom>
          <a:solidFill>
            <a:schemeClr val="bg1"/>
          </a:solidFill>
          <a:ln w="127000" cmpd="tri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926076"/>
                      <a:gd name="connsiteY0" fmla="*/ 963038 h 1926076"/>
                      <a:gd name="connsiteX1" fmla="*/ 963038 w 1926076"/>
                      <a:gd name="connsiteY1" fmla="*/ 0 h 1926076"/>
                      <a:gd name="connsiteX2" fmla="*/ 1926076 w 1926076"/>
                      <a:gd name="connsiteY2" fmla="*/ 963038 h 1926076"/>
                      <a:gd name="connsiteX3" fmla="*/ 963038 w 1926076"/>
                      <a:gd name="connsiteY3" fmla="*/ 1926076 h 1926076"/>
                      <a:gd name="connsiteX4" fmla="*/ 0 w 1926076"/>
                      <a:gd name="connsiteY4" fmla="*/ 963038 h 19260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26076" h="1926076" fill="none" extrusionOk="0">
                        <a:moveTo>
                          <a:pt x="0" y="963038"/>
                        </a:moveTo>
                        <a:cubicBezTo>
                          <a:pt x="52371" y="437380"/>
                          <a:pt x="487242" y="-115401"/>
                          <a:pt x="963038" y="0"/>
                        </a:cubicBezTo>
                        <a:cubicBezTo>
                          <a:pt x="1477935" y="-2599"/>
                          <a:pt x="1860960" y="492473"/>
                          <a:pt x="1926076" y="963038"/>
                        </a:cubicBezTo>
                        <a:cubicBezTo>
                          <a:pt x="1921181" y="1448229"/>
                          <a:pt x="1429257" y="2017313"/>
                          <a:pt x="963038" y="1926076"/>
                        </a:cubicBezTo>
                        <a:cubicBezTo>
                          <a:pt x="462186" y="1943442"/>
                          <a:pt x="129217" y="1525978"/>
                          <a:pt x="0" y="963038"/>
                        </a:cubicBezTo>
                        <a:close/>
                      </a:path>
                      <a:path w="1926076" h="1926076" stroke="0" extrusionOk="0">
                        <a:moveTo>
                          <a:pt x="0" y="963038"/>
                        </a:moveTo>
                        <a:cubicBezTo>
                          <a:pt x="-100216" y="369351"/>
                          <a:pt x="317828" y="42538"/>
                          <a:pt x="963038" y="0"/>
                        </a:cubicBezTo>
                        <a:cubicBezTo>
                          <a:pt x="1624115" y="27201"/>
                          <a:pt x="1904909" y="431840"/>
                          <a:pt x="1926076" y="963038"/>
                        </a:cubicBezTo>
                        <a:cubicBezTo>
                          <a:pt x="1864988" y="1554565"/>
                          <a:pt x="1489292" y="1957121"/>
                          <a:pt x="963038" y="1926076"/>
                        </a:cubicBezTo>
                        <a:cubicBezTo>
                          <a:pt x="314988" y="1862512"/>
                          <a:pt x="20873" y="1504882"/>
                          <a:pt x="0" y="96303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4D1FA7C3-EE6E-4CB1-8092-23FAA6B31743}"/>
              </a:ext>
            </a:extLst>
          </p:cNvPr>
          <p:cNvSpPr/>
          <p:nvPr/>
        </p:nvSpPr>
        <p:spPr>
          <a:xfrm>
            <a:off x="1047193" y="1665897"/>
            <a:ext cx="1926076" cy="1926076"/>
          </a:xfrm>
          <a:prstGeom prst="ellipse">
            <a:avLst/>
          </a:prstGeom>
          <a:solidFill>
            <a:schemeClr val="bg1"/>
          </a:solidFill>
          <a:ln w="127000" cmpd="tri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926076"/>
                      <a:gd name="connsiteY0" fmla="*/ 963038 h 1926076"/>
                      <a:gd name="connsiteX1" fmla="*/ 963038 w 1926076"/>
                      <a:gd name="connsiteY1" fmla="*/ 0 h 1926076"/>
                      <a:gd name="connsiteX2" fmla="*/ 1926076 w 1926076"/>
                      <a:gd name="connsiteY2" fmla="*/ 963038 h 1926076"/>
                      <a:gd name="connsiteX3" fmla="*/ 963038 w 1926076"/>
                      <a:gd name="connsiteY3" fmla="*/ 1926076 h 1926076"/>
                      <a:gd name="connsiteX4" fmla="*/ 0 w 1926076"/>
                      <a:gd name="connsiteY4" fmla="*/ 963038 h 19260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26076" h="1926076" fill="none" extrusionOk="0">
                        <a:moveTo>
                          <a:pt x="0" y="963038"/>
                        </a:moveTo>
                        <a:cubicBezTo>
                          <a:pt x="52371" y="437380"/>
                          <a:pt x="487242" y="-115401"/>
                          <a:pt x="963038" y="0"/>
                        </a:cubicBezTo>
                        <a:cubicBezTo>
                          <a:pt x="1477935" y="-2599"/>
                          <a:pt x="1860960" y="492473"/>
                          <a:pt x="1926076" y="963038"/>
                        </a:cubicBezTo>
                        <a:cubicBezTo>
                          <a:pt x="1921181" y="1448229"/>
                          <a:pt x="1429257" y="2017313"/>
                          <a:pt x="963038" y="1926076"/>
                        </a:cubicBezTo>
                        <a:cubicBezTo>
                          <a:pt x="462186" y="1943442"/>
                          <a:pt x="129217" y="1525978"/>
                          <a:pt x="0" y="963038"/>
                        </a:cubicBezTo>
                        <a:close/>
                      </a:path>
                      <a:path w="1926076" h="1926076" stroke="0" extrusionOk="0">
                        <a:moveTo>
                          <a:pt x="0" y="963038"/>
                        </a:moveTo>
                        <a:cubicBezTo>
                          <a:pt x="-100216" y="369351"/>
                          <a:pt x="317828" y="42538"/>
                          <a:pt x="963038" y="0"/>
                        </a:cubicBezTo>
                        <a:cubicBezTo>
                          <a:pt x="1624115" y="27201"/>
                          <a:pt x="1904909" y="431840"/>
                          <a:pt x="1926076" y="963038"/>
                        </a:cubicBezTo>
                        <a:cubicBezTo>
                          <a:pt x="1864988" y="1554565"/>
                          <a:pt x="1489292" y="1957121"/>
                          <a:pt x="963038" y="1926076"/>
                        </a:cubicBezTo>
                        <a:cubicBezTo>
                          <a:pt x="314988" y="1862512"/>
                          <a:pt x="20873" y="1504882"/>
                          <a:pt x="0" y="96303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F90623-6CE7-43B1-9A8E-14FB9AFB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806"/>
            <a:ext cx="10515600" cy="82307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PROSSIMI PASSI</a:t>
            </a:r>
          </a:p>
        </p:txBody>
      </p:sp>
      <p:sp>
        <p:nvSpPr>
          <p:cNvPr id="7" name="Rettangolo 6" descr="Posta elettronica">
            <a:extLst>
              <a:ext uri="{FF2B5EF4-FFF2-40B4-BE49-F238E27FC236}">
                <a16:creationId xmlns:a16="http://schemas.microsoft.com/office/drawing/2014/main" id="{D8AF0F3B-73F4-4C3E-A221-2AD42F58CB99}"/>
              </a:ext>
            </a:extLst>
          </p:cNvPr>
          <p:cNvSpPr/>
          <p:nvPr/>
        </p:nvSpPr>
        <p:spPr>
          <a:xfrm>
            <a:off x="9245545" y="2072374"/>
            <a:ext cx="976898" cy="80735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igura a mano libera: forma 7">
            <a:extLst>
              <a:ext uri="{FF2B5EF4-FFF2-40B4-BE49-F238E27FC236}">
                <a16:creationId xmlns:a16="http://schemas.microsoft.com/office/drawing/2014/main" id="{024E8247-3E12-4A3B-955A-6F9AE8BF84B7}"/>
              </a:ext>
            </a:extLst>
          </p:cNvPr>
          <p:cNvSpPr/>
          <p:nvPr/>
        </p:nvSpPr>
        <p:spPr>
          <a:xfrm>
            <a:off x="565506" y="3896018"/>
            <a:ext cx="2889450" cy="1867494"/>
          </a:xfrm>
          <a:custGeom>
            <a:avLst/>
            <a:gdLst>
              <a:gd name="connsiteX0" fmla="*/ 0 w 2889450"/>
              <a:gd name="connsiteY0" fmla="*/ 0 h 720000"/>
              <a:gd name="connsiteX1" fmla="*/ 2889450 w 2889450"/>
              <a:gd name="connsiteY1" fmla="*/ 0 h 720000"/>
              <a:gd name="connsiteX2" fmla="*/ 2889450 w 2889450"/>
              <a:gd name="connsiteY2" fmla="*/ 720000 h 720000"/>
              <a:gd name="connsiteX3" fmla="*/ 0 w 2889450"/>
              <a:gd name="connsiteY3" fmla="*/ 720000 h 720000"/>
              <a:gd name="connsiteX4" fmla="*/ 0 w 28894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9450" h="720000">
                <a:moveTo>
                  <a:pt x="0" y="0"/>
                </a:moveTo>
                <a:lnTo>
                  <a:pt x="2889450" y="0"/>
                </a:lnTo>
                <a:lnTo>
                  <a:pt x="28894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4889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RESTITUZIONE DEL</a:t>
            </a:r>
            <a:r>
              <a:rPr lang="it-IT" sz="1600" kern="1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t-IT" sz="1600" kern="12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QUESTIONARIO</a:t>
            </a:r>
            <a:r>
              <a:rPr lang="it-IT" sz="1600" kern="1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CHE AVETE RICEVUTO PER E-MAIL ASSIEME AL PROGRAMMA</a:t>
            </a:r>
            <a:endParaRPr lang="en-US" sz="1600" kern="12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id="{4DD38D87-4198-42E0-8EF1-BFCBBBAB45EE}"/>
              </a:ext>
            </a:extLst>
          </p:cNvPr>
          <p:cNvSpPr/>
          <p:nvPr/>
        </p:nvSpPr>
        <p:spPr>
          <a:xfrm>
            <a:off x="4828714" y="3904654"/>
            <a:ext cx="2469372" cy="1867494"/>
          </a:xfrm>
          <a:custGeom>
            <a:avLst/>
            <a:gdLst>
              <a:gd name="connsiteX0" fmla="*/ 0 w 2889450"/>
              <a:gd name="connsiteY0" fmla="*/ 0 h 720000"/>
              <a:gd name="connsiteX1" fmla="*/ 2889450 w 2889450"/>
              <a:gd name="connsiteY1" fmla="*/ 0 h 720000"/>
              <a:gd name="connsiteX2" fmla="*/ 2889450 w 2889450"/>
              <a:gd name="connsiteY2" fmla="*/ 720000 h 720000"/>
              <a:gd name="connsiteX3" fmla="*/ 0 w 2889450"/>
              <a:gd name="connsiteY3" fmla="*/ 720000 h 720000"/>
              <a:gd name="connsiteX4" fmla="*/ 0 w 28894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9450" h="720000">
                <a:moveTo>
                  <a:pt x="0" y="0"/>
                </a:moveTo>
                <a:lnTo>
                  <a:pt x="2889450" y="0"/>
                </a:lnTo>
                <a:lnTo>
                  <a:pt x="28894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4889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6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PROSSIMO INCONTRO </a:t>
            </a:r>
            <a:r>
              <a:rPr lang="it-IT" sz="1600" kern="1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ENTRO L’ESTATE PER RESTITUIRVI UN FEEDBACK SU QUESTO PUNTO</a:t>
            </a:r>
            <a:endParaRPr lang="en-US" sz="1600" kern="12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Rettangolo 12" descr="Chat">
            <a:extLst>
              <a:ext uri="{FF2B5EF4-FFF2-40B4-BE49-F238E27FC236}">
                <a16:creationId xmlns:a16="http://schemas.microsoft.com/office/drawing/2014/main" id="{511DE668-33FE-449E-A997-77872FEA54C7}"/>
              </a:ext>
            </a:extLst>
          </p:cNvPr>
          <p:cNvSpPr/>
          <p:nvPr/>
        </p:nvSpPr>
        <p:spPr>
          <a:xfrm>
            <a:off x="1360105" y="1990998"/>
            <a:ext cx="1300252" cy="130025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id="{F991A0B5-FAD0-4A23-8172-390084F8A488}"/>
              </a:ext>
            </a:extLst>
          </p:cNvPr>
          <p:cNvSpPr/>
          <p:nvPr/>
        </p:nvSpPr>
        <p:spPr>
          <a:xfrm>
            <a:off x="8416031" y="3896018"/>
            <a:ext cx="2644319" cy="1867494"/>
          </a:xfrm>
          <a:custGeom>
            <a:avLst/>
            <a:gdLst>
              <a:gd name="connsiteX0" fmla="*/ 0 w 2889450"/>
              <a:gd name="connsiteY0" fmla="*/ 0 h 720000"/>
              <a:gd name="connsiteX1" fmla="*/ 2889450 w 2889450"/>
              <a:gd name="connsiteY1" fmla="*/ 0 h 720000"/>
              <a:gd name="connsiteX2" fmla="*/ 2889450 w 2889450"/>
              <a:gd name="connsiteY2" fmla="*/ 720000 h 720000"/>
              <a:gd name="connsiteX3" fmla="*/ 0 w 2889450"/>
              <a:gd name="connsiteY3" fmla="*/ 720000 h 720000"/>
              <a:gd name="connsiteX4" fmla="*/ 0 w 28894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9450" h="720000">
                <a:moveTo>
                  <a:pt x="0" y="0"/>
                </a:moveTo>
                <a:lnTo>
                  <a:pt x="2889450" y="0"/>
                </a:lnTo>
                <a:lnTo>
                  <a:pt x="28894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4889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600" kern="1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CHI FOSSE INTERESSATO AD AVERE MAGGIORI INFORMAZIONI E A FORMALIZZARE LA PROPRIA PARTECIPAZIONE AL FORUM DELLE COMPETENZE PUÒ SCRIVERE A: </a:t>
            </a:r>
            <a:r>
              <a:rPr lang="it-IT" sz="1600" b="1" i="1" kern="12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NTG@UNIONCAMERE.IT</a:t>
            </a:r>
            <a:endParaRPr lang="en-US" sz="1600" b="1" i="1" kern="1200" dirty="0">
              <a:solidFill>
                <a:srgbClr val="CB4F1C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256187-C8A3-4ACA-8749-8B3D7F01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14</a:t>
            </a:fld>
            <a:endParaRPr lang="it-IT" dirty="0"/>
          </a:p>
        </p:txBody>
      </p:sp>
      <p:grpSp>
        <p:nvGrpSpPr>
          <p:cNvPr id="23" name="Elemento grafico 21">
            <a:extLst>
              <a:ext uri="{FF2B5EF4-FFF2-40B4-BE49-F238E27FC236}">
                <a16:creationId xmlns:a16="http://schemas.microsoft.com/office/drawing/2014/main" id="{DF609BF2-8469-4785-B90F-AD1A49B598F8}"/>
              </a:ext>
            </a:extLst>
          </p:cNvPr>
          <p:cNvGrpSpPr/>
          <p:nvPr/>
        </p:nvGrpSpPr>
        <p:grpSpPr>
          <a:xfrm>
            <a:off x="5640545" y="2180607"/>
            <a:ext cx="901858" cy="751046"/>
            <a:chOff x="5640545" y="2180607"/>
            <a:chExt cx="901858" cy="751046"/>
          </a:xfrm>
          <a:solidFill>
            <a:srgbClr val="CB4F1C"/>
          </a:solidFill>
        </p:grpSpPr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A1E594D2-33E6-4F97-A441-AED65AE4FC97}"/>
                </a:ext>
              </a:extLst>
            </p:cNvPr>
            <p:cNvSpPr/>
            <p:nvPr/>
          </p:nvSpPr>
          <p:spPr>
            <a:xfrm>
              <a:off x="5640545" y="2234564"/>
              <a:ext cx="901858" cy="697089"/>
            </a:xfrm>
            <a:custGeom>
              <a:avLst/>
              <a:gdLst>
                <a:gd name="connsiteX0" fmla="*/ 147796 w 901858"/>
                <a:gd name="connsiteY0" fmla="*/ 335 h 697089"/>
                <a:gd name="connsiteX1" fmla="*/ 147796 w 901858"/>
                <a:gd name="connsiteY1" fmla="*/ 51611 h 697089"/>
                <a:gd name="connsiteX2" fmla="*/ 187008 w 901858"/>
                <a:gd name="connsiteY2" fmla="*/ 96855 h 697089"/>
                <a:gd name="connsiteX3" fmla="*/ 229235 w 901858"/>
                <a:gd name="connsiteY3" fmla="*/ 54628 h 697089"/>
                <a:gd name="connsiteX4" fmla="*/ 229235 w 901858"/>
                <a:gd name="connsiteY4" fmla="*/ 27481 h 697089"/>
                <a:gd name="connsiteX5" fmla="*/ 229235 w 901858"/>
                <a:gd name="connsiteY5" fmla="*/ 335 h 697089"/>
                <a:gd name="connsiteX6" fmla="*/ 322739 w 901858"/>
                <a:gd name="connsiteY6" fmla="*/ 335 h 697089"/>
                <a:gd name="connsiteX7" fmla="*/ 322739 w 901858"/>
                <a:gd name="connsiteY7" fmla="*/ 60660 h 697089"/>
                <a:gd name="connsiteX8" fmla="*/ 364966 w 901858"/>
                <a:gd name="connsiteY8" fmla="*/ 99871 h 697089"/>
                <a:gd name="connsiteX9" fmla="*/ 404178 w 901858"/>
                <a:gd name="connsiteY9" fmla="*/ 60660 h 697089"/>
                <a:gd name="connsiteX10" fmla="*/ 407194 w 901858"/>
                <a:gd name="connsiteY10" fmla="*/ 3351 h 697089"/>
                <a:gd name="connsiteX11" fmla="*/ 497681 w 901858"/>
                <a:gd name="connsiteY11" fmla="*/ 3351 h 697089"/>
                <a:gd name="connsiteX12" fmla="*/ 497681 w 901858"/>
                <a:gd name="connsiteY12" fmla="*/ 60660 h 697089"/>
                <a:gd name="connsiteX13" fmla="*/ 545941 w 901858"/>
                <a:gd name="connsiteY13" fmla="*/ 102888 h 697089"/>
                <a:gd name="connsiteX14" fmla="*/ 582136 w 901858"/>
                <a:gd name="connsiteY14" fmla="*/ 66693 h 697089"/>
                <a:gd name="connsiteX15" fmla="*/ 585153 w 901858"/>
                <a:gd name="connsiteY15" fmla="*/ 6368 h 697089"/>
                <a:gd name="connsiteX16" fmla="*/ 675640 w 901858"/>
                <a:gd name="connsiteY16" fmla="*/ 6368 h 697089"/>
                <a:gd name="connsiteX17" fmla="*/ 675640 w 901858"/>
                <a:gd name="connsiteY17" fmla="*/ 57644 h 697089"/>
                <a:gd name="connsiteX18" fmla="*/ 702786 w 901858"/>
                <a:gd name="connsiteY18" fmla="*/ 99871 h 697089"/>
                <a:gd name="connsiteX19" fmla="*/ 751046 w 901858"/>
                <a:gd name="connsiteY19" fmla="*/ 87806 h 697089"/>
                <a:gd name="connsiteX20" fmla="*/ 760095 w 901858"/>
                <a:gd name="connsiteY20" fmla="*/ 60660 h 697089"/>
                <a:gd name="connsiteX21" fmla="*/ 763111 w 901858"/>
                <a:gd name="connsiteY21" fmla="*/ 33514 h 697089"/>
                <a:gd name="connsiteX22" fmla="*/ 763111 w 901858"/>
                <a:gd name="connsiteY22" fmla="*/ 3351 h 697089"/>
                <a:gd name="connsiteX23" fmla="*/ 859631 w 901858"/>
                <a:gd name="connsiteY23" fmla="*/ 3351 h 697089"/>
                <a:gd name="connsiteX24" fmla="*/ 901859 w 901858"/>
                <a:gd name="connsiteY24" fmla="*/ 48595 h 697089"/>
                <a:gd name="connsiteX25" fmla="*/ 901859 w 901858"/>
                <a:gd name="connsiteY25" fmla="*/ 72725 h 697089"/>
                <a:gd name="connsiteX26" fmla="*/ 901859 w 901858"/>
                <a:gd name="connsiteY26" fmla="*/ 495001 h 697089"/>
                <a:gd name="connsiteX27" fmla="*/ 868680 w 901858"/>
                <a:gd name="connsiteY27" fmla="*/ 561358 h 697089"/>
                <a:gd name="connsiteX28" fmla="*/ 705803 w 901858"/>
                <a:gd name="connsiteY28" fmla="*/ 682008 h 697089"/>
                <a:gd name="connsiteX29" fmla="*/ 672624 w 901858"/>
                <a:gd name="connsiteY29" fmla="*/ 694073 h 697089"/>
                <a:gd name="connsiteX30" fmla="*/ 579120 w 901858"/>
                <a:gd name="connsiteY30" fmla="*/ 694073 h 697089"/>
                <a:gd name="connsiteX31" fmla="*/ 66358 w 901858"/>
                <a:gd name="connsiteY31" fmla="*/ 697089 h 697089"/>
                <a:gd name="connsiteX32" fmla="*/ 0 w 901858"/>
                <a:gd name="connsiteY32" fmla="*/ 633748 h 697089"/>
                <a:gd name="connsiteX33" fmla="*/ 0 w 901858"/>
                <a:gd name="connsiteY33" fmla="*/ 96855 h 697089"/>
                <a:gd name="connsiteX34" fmla="*/ 3016 w 901858"/>
                <a:gd name="connsiteY34" fmla="*/ 51611 h 697089"/>
                <a:gd name="connsiteX35" fmla="*/ 48260 w 901858"/>
                <a:gd name="connsiteY35" fmla="*/ 9384 h 697089"/>
                <a:gd name="connsiteX36" fmla="*/ 147796 w 901858"/>
                <a:gd name="connsiteY36" fmla="*/ 335 h 697089"/>
                <a:gd name="connsiteX37" fmla="*/ 871696 w 901858"/>
                <a:gd name="connsiteY37" fmla="*/ 504049 h 697089"/>
                <a:gd name="connsiteX38" fmla="*/ 871696 w 901858"/>
                <a:gd name="connsiteY38" fmla="*/ 163213 h 697089"/>
                <a:gd name="connsiteX39" fmla="*/ 33179 w 901858"/>
                <a:gd name="connsiteY39" fmla="*/ 163213 h 697089"/>
                <a:gd name="connsiteX40" fmla="*/ 33179 w 901858"/>
                <a:gd name="connsiteY40" fmla="*/ 172262 h 697089"/>
                <a:gd name="connsiteX41" fmla="*/ 33179 w 901858"/>
                <a:gd name="connsiteY41" fmla="*/ 467854 h 697089"/>
                <a:gd name="connsiteX42" fmla="*/ 33179 w 901858"/>
                <a:gd name="connsiteY42" fmla="*/ 618667 h 697089"/>
                <a:gd name="connsiteX43" fmla="*/ 66358 w 901858"/>
                <a:gd name="connsiteY43" fmla="*/ 657878 h 697089"/>
                <a:gd name="connsiteX44" fmla="*/ 208121 w 901858"/>
                <a:gd name="connsiteY44" fmla="*/ 660894 h 697089"/>
                <a:gd name="connsiteX45" fmla="*/ 648494 w 901858"/>
                <a:gd name="connsiteY45" fmla="*/ 660894 h 697089"/>
                <a:gd name="connsiteX46" fmla="*/ 672624 w 901858"/>
                <a:gd name="connsiteY46" fmla="*/ 660894 h 697089"/>
                <a:gd name="connsiteX47" fmla="*/ 672624 w 901858"/>
                <a:gd name="connsiteY47" fmla="*/ 570407 h 697089"/>
                <a:gd name="connsiteX48" fmla="*/ 732949 w 901858"/>
                <a:gd name="connsiteY48" fmla="*/ 507066 h 697089"/>
                <a:gd name="connsiteX49" fmla="*/ 829469 w 901858"/>
                <a:gd name="connsiteY49" fmla="*/ 504049 h 697089"/>
                <a:gd name="connsiteX50" fmla="*/ 871696 w 901858"/>
                <a:gd name="connsiteY50" fmla="*/ 504049 h 697089"/>
                <a:gd name="connsiteX51" fmla="*/ 699770 w 901858"/>
                <a:gd name="connsiteY51" fmla="*/ 642797 h 697089"/>
                <a:gd name="connsiteX52" fmla="*/ 850583 w 901858"/>
                <a:gd name="connsiteY52" fmla="*/ 537228 h 697089"/>
                <a:gd name="connsiteX53" fmla="*/ 847566 w 901858"/>
                <a:gd name="connsiteY53" fmla="*/ 531196 h 697089"/>
                <a:gd name="connsiteX54" fmla="*/ 790258 w 901858"/>
                <a:gd name="connsiteY54" fmla="*/ 531196 h 697089"/>
                <a:gd name="connsiteX55" fmla="*/ 732949 w 901858"/>
                <a:gd name="connsiteY55" fmla="*/ 531196 h 697089"/>
                <a:gd name="connsiteX56" fmla="*/ 699770 w 901858"/>
                <a:gd name="connsiteY56" fmla="*/ 564374 h 697089"/>
                <a:gd name="connsiteX57" fmla="*/ 699770 w 901858"/>
                <a:gd name="connsiteY57" fmla="*/ 642797 h 69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01858" h="697089">
                  <a:moveTo>
                    <a:pt x="147796" y="335"/>
                  </a:moveTo>
                  <a:cubicBezTo>
                    <a:pt x="147796" y="18433"/>
                    <a:pt x="147796" y="36530"/>
                    <a:pt x="147796" y="51611"/>
                  </a:cubicBezTo>
                  <a:cubicBezTo>
                    <a:pt x="147796" y="78758"/>
                    <a:pt x="162878" y="96855"/>
                    <a:pt x="187008" y="96855"/>
                  </a:cubicBezTo>
                  <a:cubicBezTo>
                    <a:pt x="211138" y="96855"/>
                    <a:pt x="229235" y="81774"/>
                    <a:pt x="229235" y="54628"/>
                  </a:cubicBezTo>
                  <a:cubicBezTo>
                    <a:pt x="229235" y="45579"/>
                    <a:pt x="229235" y="36530"/>
                    <a:pt x="229235" y="27481"/>
                  </a:cubicBezTo>
                  <a:cubicBezTo>
                    <a:pt x="229235" y="18433"/>
                    <a:pt x="229235" y="9384"/>
                    <a:pt x="229235" y="335"/>
                  </a:cubicBezTo>
                  <a:cubicBezTo>
                    <a:pt x="262414" y="335"/>
                    <a:pt x="289560" y="335"/>
                    <a:pt x="322739" y="335"/>
                  </a:cubicBezTo>
                  <a:cubicBezTo>
                    <a:pt x="322739" y="21449"/>
                    <a:pt x="322739" y="39546"/>
                    <a:pt x="322739" y="60660"/>
                  </a:cubicBezTo>
                  <a:cubicBezTo>
                    <a:pt x="325755" y="84790"/>
                    <a:pt x="343853" y="99871"/>
                    <a:pt x="364966" y="99871"/>
                  </a:cubicBezTo>
                  <a:cubicBezTo>
                    <a:pt x="386080" y="99871"/>
                    <a:pt x="404178" y="84790"/>
                    <a:pt x="404178" y="60660"/>
                  </a:cubicBezTo>
                  <a:cubicBezTo>
                    <a:pt x="407194" y="42563"/>
                    <a:pt x="407194" y="21449"/>
                    <a:pt x="407194" y="3351"/>
                  </a:cubicBezTo>
                  <a:cubicBezTo>
                    <a:pt x="437356" y="3351"/>
                    <a:pt x="464503" y="3351"/>
                    <a:pt x="497681" y="3351"/>
                  </a:cubicBezTo>
                  <a:cubicBezTo>
                    <a:pt x="497681" y="21449"/>
                    <a:pt x="497681" y="39546"/>
                    <a:pt x="497681" y="60660"/>
                  </a:cubicBezTo>
                  <a:cubicBezTo>
                    <a:pt x="500698" y="90823"/>
                    <a:pt x="518795" y="105904"/>
                    <a:pt x="545941" y="102888"/>
                  </a:cubicBezTo>
                  <a:cubicBezTo>
                    <a:pt x="564039" y="99871"/>
                    <a:pt x="579120" y="87806"/>
                    <a:pt x="582136" y="66693"/>
                  </a:cubicBezTo>
                  <a:cubicBezTo>
                    <a:pt x="585153" y="45579"/>
                    <a:pt x="585153" y="27481"/>
                    <a:pt x="585153" y="6368"/>
                  </a:cubicBezTo>
                  <a:cubicBezTo>
                    <a:pt x="615315" y="6368"/>
                    <a:pt x="642461" y="6368"/>
                    <a:pt x="675640" y="6368"/>
                  </a:cubicBezTo>
                  <a:cubicBezTo>
                    <a:pt x="675640" y="24465"/>
                    <a:pt x="675640" y="42563"/>
                    <a:pt x="675640" y="57644"/>
                  </a:cubicBezTo>
                  <a:cubicBezTo>
                    <a:pt x="675640" y="78758"/>
                    <a:pt x="684689" y="93839"/>
                    <a:pt x="702786" y="99871"/>
                  </a:cubicBezTo>
                  <a:cubicBezTo>
                    <a:pt x="720884" y="105904"/>
                    <a:pt x="738981" y="102888"/>
                    <a:pt x="751046" y="87806"/>
                  </a:cubicBezTo>
                  <a:cubicBezTo>
                    <a:pt x="757079" y="78758"/>
                    <a:pt x="760095" y="69709"/>
                    <a:pt x="760095" y="60660"/>
                  </a:cubicBezTo>
                  <a:cubicBezTo>
                    <a:pt x="763111" y="51611"/>
                    <a:pt x="760095" y="42563"/>
                    <a:pt x="763111" y="33514"/>
                  </a:cubicBezTo>
                  <a:cubicBezTo>
                    <a:pt x="763111" y="24465"/>
                    <a:pt x="763111" y="15416"/>
                    <a:pt x="763111" y="3351"/>
                  </a:cubicBezTo>
                  <a:cubicBezTo>
                    <a:pt x="796290" y="3351"/>
                    <a:pt x="826453" y="3351"/>
                    <a:pt x="859631" y="3351"/>
                  </a:cubicBezTo>
                  <a:cubicBezTo>
                    <a:pt x="880745" y="3351"/>
                    <a:pt x="898843" y="24465"/>
                    <a:pt x="901859" y="48595"/>
                  </a:cubicBezTo>
                  <a:cubicBezTo>
                    <a:pt x="901859" y="57644"/>
                    <a:pt x="901859" y="63676"/>
                    <a:pt x="901859" y="72725"/>
                  </a:cubicBezTo>
                  <a:cubicBezTo>
                    <a:pt x="901859" y="214489"/>
                    <a:pt x="901859" y="356253"/>
                    <a:pt x="901859" y="495001"/>
                  </a:cubicBezTo>
                  <a:cubicBezTo>
                    <a:pt x="901859" y="525163"/>
                    <a:pt x="892810" y="543261"/>
                    <a:pt x="868680" y="561358"/>
                  </a:cubicBezTo>
                  <a:cubicBezTo>
                    <a:pt x="814388" y="600569"/>
                    <a:pt x="760095" y="642797"/>
                    <a:pt x="705803" y="682008"/>
                  </a:cubicBezTo>
                  <a:cubicBezTo>
                    <a:pt x="696754" y="688041"/>
                    <a:pt x="684689" y="691057"/>
                    <a:pt x="672624" y="694073"/>
                  </a:cubicBezTo>
                  <a:cubicBezTo>
                    <a:pt x="642461" y="697089"/>
                    <a:pt x="609283" y="694073"/>
                    <a:pt x="579120" y="694073"/>
                  </a:cubicBezTo>
                  <a:cubicBezTo>
                    <a:pt x="407194" y="694073"/>
                    <a:pt x="238284" y="697089"/>
                    <a:pt x="66358" y="697089"/>
                  </a:cubicBezTo>
                  <a:cubicBezTo>
                    <a:pt x="27146" y="697089"/>
                    <a:pt x="0" y="672959"/>
                    <a:pt x="0" y="633748"/>
                  </a:cubicBezTo>
                  <a:cubicBezTo>
                    <a:pt x="0" y="455789"/>
                    <a:pt x="0" y="274814"/>
                    <a:pt x="0" y="96855"/>
                  </a:cubicBezTo>
                  <a:cubicBezTo>
                    <a:pt x="0" y="81774"/>
                    <a:pt x="0" y="66693"/>
                    <a:pt x="3016" y="51611"/>
                  </a:cubicBezTo>
                  <a:cubicBezTo>
                    <a:pt x="6033" y="33514"/>
                    <a:pt x="27146" y="12400"/>
                    <a:pt x="48260" y="9384"/>
                  </a:cubicBezTo>
                  <a:cubicBezTo>
                    <a:pt x="81439" y="-2681"/>
                    <a:pt x="114618" y="335"/>
                    <a:pt x="147796" y="335"/>
                  </a:cubicBezTo>
                  <a:close/>
                  <a:moveTo>
                    <a:pt x="871696" y="504049"/>
                  </a:moveTo>
                  <a:cubicBezTo>
                    <a:pt x="871696" y="389432"/>
                    <a:pt x="871696" y="274814"/>
                    <a:pt x="871696" y="163213"/>
                  </a:cubicBezTo>
                  <a:cubicBezTo>
                    <a:pt x="591185" y="163213"/>
                    <a:pt x="313690" y="163213"/>
                    <a:pt x="33179" y="163213"/>
                  </a:cubicBezTo>
                  <a:cubicBezTo>
                    <a:pt x="33179" y="166229"/>
                    <a:pt x="33179" y="169245"/>
                    <a:pt x="33179" y="172262"/>
                  </a:cubicBezTo>
                  <a:cubicBezTo>
                    <a:pt x="33179" y="271798"/>
                    <a:pt x="33179" y="368318"/>
                    <a:pt x="33179" y="467854"/>
                  </a:cubicBezTo>
                  <a:cubicBezTo>
                    <a:pt x="33179" y="519130"/>
                    <a:pt x="33179" y="567391"/>
                    <a:pt x="33179" y="618667"/>
                  </a:cubicBezTo>
                  <a:cubicBezTo>
                    <a:pt x="33179" y="645813"/>
                    <a:pt x="39211" y="654862"/>
                    <a:pt x="66358" y="657878"/>
                  </a:cubicBezTo>
                  <a:cubicBezTo>
                    <a:pt x="114618" y="660894"/>
                    <a:pt x="159861" y="657878"/>
                    <a:pt x="208121" y="660894"/>
                  </a:cubicBezTo>
                  <a:cubicBezTo>
                    <a:pt x="355918" y="660894"/>
                    <a:pt x="500698" y="660894"/>
                    <a:pt x="648494" y="660894"/>
                  </a:cubicBezTo>
                  <a:cubicBezTo>
                    <a:pt x="654526" y="660894"/>
                    <a:pt x="663575" y="660894"/>
                    <a:pt x="672624" y="660894"/>
                  </a:cubicBezTo>
                  <a:cubicBezTo>
                    <a:pt x="672624" y="630732"/>
                    <a:pt x="672624" y="600569"/>
                    <a:pt x="672624" y="570407"/>
                  </a:cubicBezTo>
                  <a:cubicBezTo>
                    <a:pt x="672624" y="525163"/>
                    <a:pt x="687705" y="507066"/>
                    <a:pt x="732949" y="507066"/>
                  </a:cubicBezTo>
                  <a:cubicBezTo>
                    <a:pt x="766128" y="507066"/>
                    <a:pt x="796290" y="507066"/>
                    <a:pt x="829469" y="504049"/>
                  </a:cubicBezTo>
                  <a:cubicBezTo>
                    <a:pt x="841534" y="504049"/>
                    <a:pt x="856615" y="504049"/>
                    <a:pt x="871696" y="504049"/>
                  </a:cubicBezTo>
                  <a:close/>
                  <a:moveTo>
                    <a:pt x="699770" y="642797"/>
                  </a:moveTo>
                  <a:cubicBezTo>
                    <a:pt x="751046" y="606602"/>
                    <a:pt x="799306" y="570407"/>
                    <a:pt x="850583" y="537228"/>
                  </a:cubicBezTo>
                  <a:cubicBezTo>
                    <a:pt x="850583" y="534212"/>
                    <a:pt x="847566" y="534212"/>
                    <a:pt x="847566" y="531196"/>
                  </a:cubicBezTo>
                  <a:cubicBezTo>
                    <a:pt x="829469" y="531196"/>
                    <a:pt x="808355" y="531196"/>
                    <a:pt x="790258" y="531196"/>
                  </a:cubicBezTo>
                  <a:cubicBezTo>
                    <a:pt x="772160" y="531196"/>
                    <a:pt x="751046" y="531196"/>
                    <a:pt x="732949" y="531196"/>
                  </a:cubicBezTo>
                  <a:cubicBezTo>
                    <a:pt x="708819" y="531196"/>
                    <a:pt x="699770" y="540244"/>
                    <a:pt x="699770" y="564374"/>
                  </a:cubicBezTo>
                  <a:cubicBezTo>
                    <a:pt x="699770" y="591521"/>
                    <a:pt x="699770" y="615651"/>
                    <a:pt x="699770" y="642797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2B3934D5-293C-4980-92BD-9C08CA549E68}"/>
                </a:ext>
              </a:extLst>
            </p:cNvPr>
            <p:cNvSpPr/>
            <p:nvPr/>
          </p:nvSpPr>
          <p:spPr>
            <a:xfrm>
              <a:off x="6346348" y="2180607"/>
              <a:ext cx="24130" cy="120650"/>
            </a:xfrm>
            <a:custGeom>
              <a:avLst/>
              <a:gdLst>
                <a:gd name="connsiteX0" fmla="*/ 0 w 24130"/>
                <a:gd name="connsiteY0" fmla="*/ 63341 h 120650"/>
                <a:gd name="connsiteX1" fmla="*/ 0 w 24130"/>
                <a:gd name="connsiteY1" fmla="*/ 18098 h 120650"/>
                <a:gd name="connsiteX2" fmla="*/ 12065 w 24130"/>
                <a:gd name="connsiteY2" fmla="*/ 0 h 120650"/>
                <a:gd name="connsiteX3" fmla="*/ 24130 w 24130"/>
                <a:gd name="connsiteY3" fmla="*/ 15081 h 120650"/>
                <a:gd name="connsiteX4" fmla="*/ 24130 w 24130"/>
                <a:gd name="connsiteY4" fmla="*/ 105569 h 120650"/>
                <a:gd name="connsiteX5" fmla="*/ 12065 w 24130"/>
                <a:gd name="connsiteY5" fmla="*/ 120650 h 120650"/>
                <a:gd name="connsiteX6" fmla="*/ 0 w 24130"/>
                <a:gd name="connsiteY6" fmla="*/ 105569 h 120650"/>
                <a:gd name="connsiteX7" fmla="*/ 0 w 24130"/>
                <a:gd name="connsiteY7" fmla="*/ 63341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30" h="120650">
                  <a:moveTo>
                    <a:pt x="0" y="63341"/>
                  </a:moveTo>
                  <a:cubicBezTo>
                    <a:pt x="0" y="48260"/>
                    <a:pt x="0" y="33179"/>
                    <a:pt x="0" y="18098"/>
                  </a:cubicBezTo>
                  <a:cubicBezTo>
                    <a:pt x="0" y="12065"/>
                    <a:pt x="9049" y="6033"/>
                    <a:pt x="12065" y="0"/>
                  </a:cubicBezTo>
                  <a:cubicBezTo>
                    <a:pt x="15081" y="6033"/>
                    <a:pt x="24130" y="12065"/>
                    <a:pt x="24130" y="15081"/>
                  </a:cubicBezTo>
                  <a:cubicBezTo>
                    <a:pt x="24130" y="45244"/>
                    <a:pt x="24130" y="75406"/>
                    <a:pt x="24130" y="105569"/>
                  </a:cubicBezTo>
                  <a:cubicBezTo>
                    <a:pt x="24130" y="111601"/>
                    <a:pt x="15081" y="114618"/>
                    <a:pt x="12065" y="120650"/>
                  </a:cubicBezTo>
                  <a:cubicBezTo>
                    <a:pt x="9049" y="114618"/>
                    <a:pt x="0" y="108585"/>
                    <a:pt x="0" y="105569"/>
                  </a:cubicBezTo>
                  <a:cubicBezTo>
                    <a:pt x="0" y="93504"/>
                    <a:pt x="0" y="78423"/>
                    <a:pt x="0" y="63341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A7B40108-3016-4E9E-A7E0-EBA37D72E1E1}"/>
                </a:ext>
              </a:extLst>
            </p:cNvPr>
            <p:cNvSpPr/>
            <p:nvPr/>
          </p:nvSpPr>
          <p:spPr>
            <a:xfrm>
              <a:off x="5993447" y="2180607"/>
              <a:ext cx="27146" cy="123666"/>
            </a:xfrm>
            <a:custGeom>
              <a:avLst/>
              <a:gdLst>
                <a:gd name="connsiteX0" fmla="*/ 0 w 27146"/>
                <a:gd name="connsiteY0" fmla="*/ 60325 h 123666"/>
                <a:gd name="connsiteX1" fmla="*/ 0 w 27146"/>
                <a:gd name="connsiteY1" fmla="*/ 18098 h 123666"/>
                <a:gd name="connsiteX2" fmla="*/ 12065 w 27146"/>
                <a:gd name="connsiteY2" fmla="*/ 0 h 123666"/>
                <a:gd name="connsiteX3" fmla="*/ 27146 w 27146"/>
                <a:gd name="connsiteY3" fmla="*/ 18098 h 123666"/>
                <a:gd name="connsiteX4" fmla="*/ 27146 w 27146"/>
                <a:gd name="connsiteY4" fmla="*/ 108585 h 123666"/>
                <a:gd name="connsiteX5" fmla="*/ 12065 w 27146"/>
                <a:gd name="connsiteY5" fmla="*/ 123666 h 123666"/>
                <a:gd name="connsiteX6" fmla="*/ 0 w 27146"/>
                <a:gd name="connsiteY6" fmla="*/ 105569 h 123666"/>
                <a:gd name="connsiteX7" fmla="*/ 0 w 27146"/>
                <a:gd name="connsiteY7" fmla="*/ 60325 h 123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46" h="123666">
                  <a:moveTo>
                    <a:pt x="0" y="60325"/>
                  </a:moveTo>
                  <a:cubicBezTo>
                    <a:pt x="0" y="45244"/>
                    <a:pt x="0" y="30163"/>
                    <a:pt x="0" y="18098"/>
                  </a:cubicBezTo>
                  <a:cubicBezTo>
                    <a:pt x="0" y="12065"/>
                    <a:pt x="9049" y="6033"/>
                    <a:pt x="12065" y="0"/>
                  </a:cubicBezTo>
                  <a:cubicBezTo>
                    <a:pt x="18097" y="6033"/>
                    <a:pt x="27146" y="12065"/>
                    <a:pt x="27146" y="18098"/>
                  </a:cubicBezTo>
                  <a:cubicBezTo>
                    <a:pt x="27146" y="48260"/>
                    <a:pt x="27146" y="78423"/>
                    <a:pt x="27146" y="108585"/>
                  </a:cubicBezTo>
                  <a:cubicBezTo>
                    <a:pt x="27146" y="114618"/>
                    <a:pt x="18097" y="120650"/>
                    <a:pt x="12065" y="123666"/>
                  </a:cubicBezTo>
                  <a:cubicBezTo>
                    <a:pt x="9049" y="117634"/>
                    <a:pt x="0" y="111601"/>
                    <a:pt x="0" y="105569"/>
                  </a:cubicBezTo>
                  <a:cubicBezTo>
                    <a:pt x="0" y="90488"/>
                    <a:pt x="0" y="75406"/>
                    <a:pt x="0" y="60325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631F194D-F39A-4C18-871B-A500565E4A99}"/>
                </a:ext>
              </a:extLst>
            </p:cNvPr>
            <p:cNvSpPr/>
            <p:nvPr/>
          </p:nvSpPr>
          <p:spPr>
            <a:xfrm>
              <a:off x="5815488" y="2180607"/>
              <a:ext cx="27146" cy="123666"/>
            </a:xfrm>
            <a:custGeom>
              <a:avLst/>
              <a:gdLst>
                <a:gd name="connsiteX0" fmla="*/ 0 w 27146"/>
                <a:gd name="connsiteY0" fmla="*/ 60325 h 123666"/>
                <a:gd name="connsiteX1" fmla="*/ 0 w 27146"/>
                <a:gd name="connsiteY1" fmla="*/ 15081 h 123666"/>
                <a:gd name="connsiteX2" fmla="*/ 15081 w 27146"/>
                <a:gd name="connsiteY2" fmla="*/ 0 h 123666"/>
                <a:gd name="connsiteX3" fmla="*/ 27146 w 27146"/>
                <a:gd name="connsiteY3" fmla="*/ 15081 h 123666"/>
                <a:gd name="connsiteX4" fmla="*/ 27146 w 27146"/>
                <a:gd name="connsiteY4" fmla="*/ 108585 h 123666"/>
                <a:gd name="connsiteX5" fmla="*/ 12065 w 27146"/>
                <a:gd name="connsiteY5" fmla="*/ 123666 h 123666"/>
                <a:gd name="connsiteX6" fmla="*/ 0 w 27146"/>
                <a:gd name="connsiteY6" fmla="*/ 105569 h 123666"/>
                <a:gd name="connsiteX7" fmla="*/ 0 w 27146"/>
                <a:gd name="connsiteY7" fmla="*/ 60325 h 123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46" h="123666">
                  <a:moveTo>
                    <a:pt x="0" y="60325"/>
                  </a:moveTo>
                  <a:cubicBezTo>
                    <a:pt x="0" y="45244"/>
                    <a:pt x="0" y="30163"/>
                    <a:pt x="0" y="15081"/>
                  </a:cubicBezTo>
                  <a:cubicBezTo>
                    <a:pt x="3016" y="12065"/>
                    <a:pt x="9049" y="6033"/>
                    <a:pt x="15081" y="0"/>
                  </a:cubicBezTo>
                  <a:cubicBezTo>
                    <a:pt x="18098" y="6033"/>
                    <a:pt x="27146" y="9049"/>
                    <a:pt x="27146" y="15081"/>
                  </a:cubicBezTo>
                  <a:cubicBezTo>
                    <a:pt x="27146" y="45244"/>
                    <a:pt x="27146" y="78423"/>
                    <a:pt x="27146" y="108585"/>
                  </a:cubicBezTo>
                  <a:cubicBezTo>
                    <a:pt x="27146" y="114618"/>
                    <a:pt x="18098" y="117634"/>
                    <a:pt x="12065" y="123666"/>
                  </a:cubicBezTo>
                  <a:cubicBezTo>
                    <a:pt x="9049" y="117634"/>
                    <a:pt x="3016" y="111601"/>
                    <a:pt x="0" y="105569"/>
                  </a:cubicBezTo>
                  <a:cubicBezTo>
                    <a:pt x="0" y="90488"/>
                    <a:pt x="0" y="75406"/>
                    <a:pt x="0" y="60325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25EDBCCC-E1BB-4B2F-8094-3F204ED0B034}"/>
                </a:ext>
              </a:extLst>
            </p:cNvPr>
            <p:cNvSpPr/>
            <p:nvPr/>
          </p:nvSpPr>
          <p:spPr>
            <a:xfrm>
              <a:off x="6169143" y="2180607"/>
              <a:ext cx="26392" cy="120650"/>
            </a:xfrm>
            <a:custGeom>
              <a:avLst/>
              <a:gdLst>
                <a:gd name="connsiteX0" fmla="*/ 2262 w 26392"/>
                <a:gd name="connsiteY0" fmla="*/ 60325 h 120650"/>
                <a:gd name="connsiteX1" fmla="*/ 2262 w 26392"/>
                <a:gd name="connsiteY1" fmla="*/ 15081 h 120650"/>
                <a:gd name="connsiteX2" fmla="*/ 14327 w 26392"/>
                <a:gd name="connsiteY2" fmla="*/ 0 h 120650"/>
                <a:gd name="connsiteX3" fmla="*/ 26392 w 26392"/>
                <a:gd name="connsiteY3" fmla="*/ 15081 h 120650"/>
                <a:gd name="connsiteX4" fmla="*/ 26392 w 26392"/>
                <a:gd name="connsiteY4" fmla="*/ 105569 h 120650"/>
                <a:gd name="connsiteX5" fmla="*/ 14327 w 26392"/>
                <a:gd name="connsiteY5" fmla="*/ 120650 h 120650"/>
                <a:gd name="connsiteX6" fmla="*/ 2262 w 26392"/>
                <a:gd name="connsiteY6" fmla="*/ 102553 h 120650"/>
                <a:gd name="connsiteX7" fmla="*/ 2262 w 26392"/>
                <a:gd name="connsiteY7" fmla="*/ 60325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392" h="120650">
                  <a:moveTo>
                    <a:pt x="2262" y="60325"/>
                  </a:moveTo>
                  <a:cubicBezTo>
                    <a:pt x="2262" y="45244"/>
                    <a:pt x="2262" y="30163"/>
                    <a:pt x="2262" y="15081"/>
                  </a:cubicBezTo>
                  <a:cubicBezTo>
                    <a:pt x="2262" y="9049"/>
                    <a:pt x="11311" y="3016"/>
                    <a:pt x="14327" y="0"/>
                  </a:cubicBezTo>
                  <a:cubicBezTo>
                    <a:pt x="17343" y="6033"/>
                    <a:pt x="26392" y="12065"/>
                    <a:pt x="26392" y="15081"/>
                  </a:cubicBezTo>
                  <a:cubicBezTo>
                    <a:pt x="26392" y="45244"/>
                    <a:pt x="26392" y="75406"/>
                    <a:pt x="26392" y="105569"/>
                  </a:cubicBezTo>
                  <a:cubicBezTo>
                    <a:pt x="26392" y="111601"/>
                    <a:pt x="17343" y="117634"/>
                    <a:pt x="14327" y="120650"/>
                  </a:cubicBezTo>
                  <a:cubicBezTo>
                    <a:pt x="11311" y="114618"/>
                    <a:pt x="2262" y="108585"/>
                    <a:pt x="2262" y="102553"/>
                  </a:cubicBezTo>
                  <a:cubicBezTo>
                    <a:pt x="-754" y="90488"/>
                    <a:pt x="-754" y="75406"/>
                    <a:pt x="2262" y="60325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04F01042-B8C3-490C-BF88-A5DD5958C622}"/>
                </a:ext>
              </a:extLst>
            </p:cNvPr>
            <p:cNvSpPr/>
            <p:nvPr/>
          </p:nvSpPr>
          <p:spPr>
            <a:xfrm>
              <a:off x="5921056" y="2729564"/>
              <a:ext cx="142344" cy="141763"/>
            </a:xfrm>
            <a:custGeom>
              <a:avLst/>
              <a:gdLst>
                <a:gd name="connsiteX0" fmla="*/ 141764 w 142344"/>
                <a:gd name="connsiteY0" fmla="*/ 72390 h 141763"/>
                <a:gd name="connsiteX1" fmla="*/ 72390 w 142344"/>
                <a:gd name="connsiteY1" fmla="*/ 141764 h 141763"/>
                <a:gd name="connsiteX2" fmla="*/ 0 w 142344"/>
                <a:gd name="connsiteY2" fmla="*/ 69374 h 141763"/>
                <a:gd name="connsiteX3" fmla="*/ 72390 w 142344"/>
                <a:gd name="connsiteY3" fmla="*/ 0 h 141763"/>
                <a:gd name="connsiteX4" fmla="*/ 141764 w 142344"/>
                <a:gd name="connsiteY4" fmla="*/ 72390 h 141763"/>
                <a:gd name="connsiteX5" fmla="*/ 24130 w 142344"/>
                <a:gd name="connsiteY5" fmla="*/ 63341 h 141763"/>
                <a:gd name="connsiteX6" fmla="*/ 24130 w 142344"/>
                <a:gd name="connsiteY6" fmla="*/ 78423 h 141763"/>
                <a:gd name="connsiteX7" fmla="*/ 60325 w 142344"/>
                <a:gd name="connsiteY7" fmla="*/ 108585 h 141763"/>
                <a:gd name="connsiteX8" fmla="*/ 72390 w 142344"/>
                <a:gd name="connsiteY8" fmla="*/ 108585 h 141763"/>
                <a:gd name="connsiteX9" fmla="*/ 120650 w 142344"/>
                <a:gd name="connsiteY9" fmla="*/ 60325 h 141763"/>
                <a:gd name="connsiteX10" fmla="*/ 114618 w 142344"/>
                <a:gd name="connsiteY10" fmla="*/ 54293 h 141763"/>
                <a:gd name="connsiteX11" fmla="*/ 63341 w 142344"/>
                <a:gd name="connsiteY11" fmla="*/ 96520 h 141763"/>
                <a:gd name="connsiteX12" fmla="*/ 24130 w 142344"/>
                <a:gd name="connsiteY12" fmla="*/ 63341 h 14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2344" h="141763">
                  <a:moveTo>
                    <a:pt x="141764" y="72390"/>
                  </a:moveTo>
                  <a:cubicBezTo>
                    <a:pt x="141764" y="111601"/>
                    <a:pt x="111601" y="141764"/>
                    <a:pt x="72390" y="141764"/>
                  </a:cubicBezTo>
                  <a:cubicBezTo>
                    <a:pt x="33179" y="141764"/>
                    <a:pt x="0" y="108585"/>
                    <a:pt x="0" y="69374"/>
                  </a:cubicBezTo>
                  <a:cubicBezTo>
                    <a:pt x="0" y="33179"/>
                    <a:pt x="33179" y="0"/>
                    <a:pt x="72390" y="0"/>
                  </a:cubicBezTo>
                  <a:cubicBezTo>
                    <a:pt x="105569" y="0"/>
                    <a:pt x="147796" y="36195"/>
                    <a:pt x="141764" y="72390"/>
                  </a:cubicBezTo>
                  <a:close/>
                  <a:moveTo>
                    <a:pt x="24130" y="63341"/>
                  </a:moveTo>
                  <a:cubicBezTo>
                    <a:pt x="24130" y="69374"/>
                    <a:pt x="21114" y="75406"/>
                    <a:pt x="24130" y="78423"/>
                  </a:cubicBezTo>
                  <a:cubicBezTo>
                    <a:pt x="36195" y="87471"/>
                    <a:pt x="48260" y="99536"/>
                    <a:pt x="60325" y="108585"/>
                  </a:cubicBezTo>
                  <a:cubicBezTo>
                    <a:pt x="63341" y="111601"/>
                    <a:pt x="69374" y="108585"/>
                    <a:pt x="72390" y="108585"/>
                  </a:cubicBezTo>
                  <a:cubicBezTo>
                    <a:pt x="90488" y="93504"/>
                    <a:pt x="105569" y="78423"/>
                    <a:pt x="120650" y="60325"/>
                  </a:cubicBezTo>
                  <a:cubicBezTo>
                    <a:pt x="117634" y="57309"/>
                    <a:pt x="114618" y="54293"/>
                    <a:pt x="114618" y="54293"/>
                  </a:cubicBezTo>
                  <a:cubicBezTo>
                    <a:pt x="96520" y="69374"/>
                    <a:pt x="81439" y="81439"/>
                    <a:pt x="63341" y="96520"/>
                  </a:cubicBezTo>
                  <a:cubicBezTo>
                    <a:pt x="54293" y="84455"/>
                    <a:pt x="39211" y="75406"/>
                    <a:pt x="24130" y="63341"/>
                  </a:cubicBezTo>
                  <a:close/>
                </a:path>
              </a:pathLst>
            </a:custGeom>
            <a:solidFill>
              <a:srgbClr val="002060"/>
            </a:solidFill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21F77E95-EB31-4A23-B959-254040FEF55B}"/>
                </a:ext>
              </a:extLst>
            </p:cNvPr>
            <p:cNvSpPr/>
            <p:nvPr/>
          </p:nvSpPr>
          <p:spPr>
            <a:xfrm>
              <a:off x="6125451" y="2424923"/>
              <a:ext cx="142474" cy="141763"/>
            </a:xfrm>
            <a:custGeom>
              <a:avLst/>
              <a:gdLst>
                <a:gd name="connsiteX0" fmla="*/ 710 w 142474"/>
                <a:gd name="connsiteY0" fmla="*/ 72390 h 141763"/>
                <a:gd name="connsiteX1" fmla="*/ 70084 w 142474"/>
                <a:gd name="connsiteY1" fmla="*/ 0 h 141763"/>
                <a:gd name="connsiteX2" fmla="*/ 142474 w 142474"/>
                <a:gd name="connsiteY2" fmla="*/ 72390 h 141763"/>
                <a:gd name="connsiteX3" fmla="*/ 73100 w 142474"/>
                <a:gd name="connsiteY3" fmla="*/ 141764 h 141763"/>
                <a:gd name="connsiteX4" fmla="*/ 710 w 142474"/>
                <a:gd name="connsiteY4" fmla="*/ 72390 h 141763"/>
                <a:gd name="connsiteX5" fmla="*/ 30873 w 142474"/>
                <a:gd name="connsiteY5" fmla="*/ 66358 h 141763"/>
                <a:gd name="connsiteX6" fmla="*/ 64052 w 142474"/>
                <a:gd name="connsiteY6" fmla="*/ 108585 h 141763"/>
                <a:gd name="connsiteX7" fmla="*/ 121360 w 142474"/>
                <a:gd name="connsiteY7" fmla="*/ 51276 h 141763"/>
                <a:gd name="connsiteX8" fmla="*/ 64052 w 142474"/>
                <a:gd name="connsiteY8" fmla="*/ 96520 h 141763"/>
                <a:gd name="connsiteX9" fmla="*/ 30873 w 142474"/>
                <a:gd name="connsiteY9" fmla="*/ 66358 h 14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474" h="141763">
                  <a:moveTo>
                    <a:pt x="710" y="72390"/>
                  </a:moveTo>
                  <a:cubicBezTo>
                    <a:pt x="-5322" y="42228"/>
                    <a:pt x="27857" y="3016"/>
                    <a:pt x="70084" y="0"/>
                  </a:cubicBezTo>
                  <a:cubicBezTo>
                    <a:pt x="109295" y="0"/>
                    <a:pt x="142474" y="33179"/>
                    <a:pt x="142474" y="72390"/>
                  </a:cubicBezTo>
                  <a:cubicBezTo>
                    <a:pt x="142474" y="111601"/>
                    <a:pt x="112312" y="141764"/>
                    <a:pt x="73100" y="141764"/>
                  </a:cubicBezTo>
                  <a:cubicBezTo>
                    <a:pt x="30873" y="141764"/>
                    <a:pt x="710" y="111601"/>
                    <a:pt x="710" y="72390"/>
                  </a:cubicBezTo>
                  <a:close/>
                  <a:moveTo>
                    <a:pt x="30873" y="66358"/>
                  </a:moveTo>
                  <a:cubicBezTo>
                    <a:pt x="21824" y="78423"/>
                    <a:pt x="30873" y="87471"/>
                    <a:pt x="64052" y="108585"/>
                  </a:cubicBezTo>
                  <a:cubicBezTo>
                    <a:pt x="82149" y="90488"/>
                    <a:pt x="100247" y="72390"/>
                    <a:pt x="121360" y="51276"/>
                  </a:cubicBezTo>
                  <a:cubicBezTo>
                    <a:pt x="94214" y="60325"/>
                    <a:pt x="85165" y="84455"/>
                    <a:pt x="64052" y="96520"/>
                  </a:cubicBezTo>
                  <a:cubicBezTo>
                    <a:pt x="55003" y="84455"/>
                    <a:pt x="42938" y="75406"/>
                    <a:pt x="30873" y="66358"/>
                  </a:cubicBezTo>
                  <a:close/>
                </a:path>
              </a:pathLst>
            </a:custGeom>
            <a:solidFill>
              <a:srgbClr val="002060"/>
            </a:solidFill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E8C01299-95BF-472B-8B57-B49449714D0E}"/>
                </a:ext>
              </a:extLst>
            </p:cNvPr>
            <p:cNvSpPr/>
            <p:nvPr/>
          </p:nvSpPr>
          <p:spPr>
            <a:xfrm>
              <a:off x="6340315" y="2455085"/>
              <a:ext cx="117633" cy="69373"/>
            </a:xfrm>
            <a:custGeom>
              <a:avLst/>
              <a:gdLst>
                <a:gd name="connsiteX0" fmla="*/ 117634 w 117633"/>
                <a:gd name="connsiteY0" fmla="*/ 0 h 69373"/>
                <a:gd name="connsiteX1" fmla="*/ 117634 w 117633"/>
                <a:gd name="connsiteY1" fmla="*/ 69374 h 69373"/>
                <a:gd name="connsiteX2" fmla="*/ 0 w 117633"/>
                <a:gd name="connsiteY2" fmla="*/ 69374 h 69373"/>
                <a:gd name="connsiteX3" fmla="*/ 0 w 117633"/>
                <a:gd name="connsiteY3" fmla="*/ 0 h 69373"/>
                <a:gd name="connsiteX4" fmla="*/ 117634 w 117633"/>
                <a:gd name="connsiteY4" fmla="*/ 0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33" h="69373">
                  <a:moveTo>
                    <a:pt x="117634" y="0"/>
                  </a:moveTo>
                  <a:cubicBezTo>
                    <a:pt x="117634" y="24130"/>
                    <a:pt x="117634" y="45244"/>
                    <a:pt x="117634" y="69374"/>
                  </a:cubicBezTo>
                  <a:cubicBezTo>
                    <a:pt x="78423" y="69374"/>
                    <a:pt x="42227" y="69374"/>
                    <a:pt x="0" y="69374"/>
                  </a:cubicBezTo>
                  <a:cubicBezTo>
                    <a:pt x="0" y="45244"/>
                    <a:pt x="0" y="24130"/>
                    <a:pt x="0" y="0"/>
                  </a:cubicBezTo>
                  <a:cubicBezTo>
                    <a:pt x="39211" y="0"/>
                    <a:pt x="78423" y="0"/>
                    <a:pt x="117634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5AF5FC5F-BD59-482C-8454-4160772AF36F}"/>
                </a:ext>
              </a:extLst>
            </p:cNvPr>
            <p:cNvSpPr/>
            <p:nvPr/>
          </p:nvSpPr>
          <p:spPr>
            <a:xfrm>
              <a:off x="6340315" y="2611931"/>
              <a:ext cx="114617" cy="69373"/>
            </a:xfrm>
            <a:custGeom>
              <a:avLst/>
              <a:gdLst>
                <a:gd name="connsiteX0" fmla="*/ 0 w 114617"/>
                <a:gd name="connsiteY0" fmla="*/ 0 h 69373"/>
                <a:gd name="connsiteX1" fmla="*/ 114617 w 114617"/>
                <a:gd name="connsiteY1" fmla="*/ 0 h 69373"/>
                <a:gd name="connsiteX2" fmla="*/ 114617 w 114617"/>
                <a:gd name="connsiteY2" fmla="*/ 69374 h 69373"/>
                <a:gd name="connsiteX3" fmla="*/ 0 w 114617"/>
                <a:gd name="connsiteY3" fmla="*/ 69374 h 69373"/>
                <a:gd name="connsiteX4" fmla="*/ 0 w 114617"/>
                <a:gd name="connsiteY4" fmla="*/ 0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17" h="69373">
                  <a:moveTo>
                    <a:pt x="0" y="0"/>
                  </a:moveTo>
                  <a:cubicBezTo>
                    <a:pt x="39211" y="0"/>
                    <a:pt x="78423" y="0"/>
                    <a:pt x="114617" y="0"/>
                  </a:cubicBezTo>
                  <a:cubicBezTo>
                    <a:pt x="114617" y="24130"/>
                    <a:pt x="114617" y="45244"/>
                    <a:pt x="114617" y="69374"/>
                  </a:cubicBezTo>
                  <a:cubicBezTo>
                    <a:pt x="75406" y="69374"/>
                    <a:pt x="39211" y="69374"/>
                    <a:pt x="0" y="69374"/>
                  </a:cubicBezTo>
                  <a:cubicBezTo>
                    <a:pt x="0" y="48260"/>
                    <a:pt x="0" y="24130"/>
                    <a:pt x="0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4" name="Figura a mano libera: forma 33">
              <a:extLst>
                <a:ext uri="{FF2B5EF4-FFF2-40B4-BE49-F238E27FC236}">
                  <a16:creationId xmlns:a16="http://schemas.microsoft.com/office/drawing/2014/main" id="{1C5C7F18-6AF1-40EF-9FB4-651A6C03120B}"/>
                </a:ext>
              </a:extLst>
            </p:cNvPr>
            <p:cNvSpPr/>
            <p:nvPr/>
          </p:nvSpPr>
          <p:spPr>
            <a:xfrm>
              <a:off x="5728016" y="2455085"/>
              <a:ext cx="117633" cy="69373"/>
            </a:xfrm>
            <a:custGeom>
              <a:avLst/>
              <a:gdLst>
                <a:gd name="connsiteX0" fmla="*/ 117634 w 117633"/>
                <a:gd name="connsiteY0" fmla="*/ 69374 h 69373"/>
                <a:gd name="connsiteX1" fmla="*/ 0 w 117633"/>
                <a:gd name="connsiteY1" fmla="*/ 69374 h 69373"/>
                <a:gd name="connsiteX2" fmla="*/ 0 w 117633"/>
                <a:gd name="connsiteY2" fmla="*/ 9049 h 69373"/>
                <a:gd name="connsiteX3" fmla="*/ 12065 w 117633"/>
                <a:gd name="connsiteY3" fmla="*/ 0 h 69373"/>
                <a:gd name="connsiteX4" fmla="*/ 117634 w 117633"/>
                <a:gd name="connsiteY4" fmla="*/ 0 h 69373"/>
                <a:gd name="connsiteX5" fmla="*/ 117634 w 117633"/>
                <a:gd name="connsiteY5" fmla="*/ 69374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33" h="69373">
                  <a:moveTo>
                    <a:pt x="117634" y="69374"/>
                  </a:moveTo>
                  <a:cubicBezTo>
                    <a:pt x="78423" y="69374"/>
                    <a:pt x="42227" y="69374"/>
                    <a:pt x="0" y="69374"/>
                  </a:cubicBezTo>
                  <a:cubicBezTo>
                    <a:pt x="0" y="48260"/>
                    <a:pt x="0" y="27146"/>
                    <a:pt x="0" y="9049"/>
                  </a:cubicBezTo>
                  <a:cubicBezTo>
                    <a:pt x="0" y="6032"/>
                    <a:pt x="6033" y="0"/>
                    <a:pt x="12065" y="0"/>
                  </a:cubicBezTo>
                  <a:cubicBezTo>
                    <a:pt x="48260" y="0"/>
                    <a:pt x="81439" y="0"/>
                    <a:pt x="117634" y="0"/>
                  </a:cubicBezTo>
                  <a:cubicBezTo>
                    <a:pt x="117634" y="21114"/>
                    <a:pt x="117634" y="45244"/>
                    <a:pt x="117634" y="69374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5CA6F64C-A8AC-4CE9-B0DD-14954997BCC5}"/>
                </a:ext>
              </a:extLst>
            </p:cNvPr>
            <p:cNvSpPr/>
            <p:nvPr/>
          </p:nvSpPr>
          <p:spPr>
            <a:xfrm>
              <a:off x="5930105" y="2611931"/>
              <a:ext cx="117633" cy="69373"/>
            </a:xfrm>
            <a:custGeom>
              <a:avLst/>
              <a:gdLst>
                <a:gd name="connsiteX0" fmla="*/ 117634 w 117633"/>
                <a:gd name="connsiteY0" fmla="*/ 69374 h 69373"/>
                <a:gd name="connsiteX1" fmla="*/ 0 w 117633"/>
                <a:gd name="connsiteY1" fmla="*/ 69374 h 69373"/>
                <a:gd name="connsiteX2" fmla="*/ 0 w 117633"/>
                <a:gd name="connsiteY2" fmla="*/ 0 h 69373"/>
                <a:gd name="connsiteX3" fmla="*/ 117634 w 117633"/>
                <a:gd name="connsiteY3" fmla="*/ 0 h 69373"/>
                <a:gd name="connsiteX4" fmla="*/ 117634 w 117633"/>
                <a:gd name="connsiteY4" fmla="*/ 69374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33" h="69373">
                  <a:moveTo>
                    <a:pt x="117634" y="69374"/>
                  </a:moveTo>
                  <a:cubicBezTo>
                    <a:pt x="78423" y="69374"/>
                    <a:pt x="39211" y="69374"/>
                    <a:pt x="0" y="69374"/>
                  </a:cubicBezTo>
                  <a:cubicBezTo>
                    <a:pt x="0" y="45244"/>
                    <a:pt x="0" y="24130"/>
                    <a:pt x="0" y="0"/>
                  </a:cubicBezTo>
                  <a:cubicBezTo>
                    <a:pt x="39211" y="0"/>
                    <a:pt x="75406" y="0"/>
                    <a:pt x="117634" y="0"/>
                  </a:cubicBezTo>
                  <a:cubicBezTo>
                    <a:pt x="117634" y="24130"/>
                    <a:pt x="117634" y="48260"/>
                    <a:pt x="117634" y="69374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EC4F2B3E-CB29-417B-9ABB-3B5A1D330F13}"/>
                </a:ext>
              </a:extLst>
            </p:cNvPr>
            <p:cNvSpPr/>
            <p:nvPr/>
          </p:nvSpPr>
          <p:spPr>
            <a:xfrm>
              <a:off x="6135210" y="2611931"/>
              <a:ext cx="117633" cy="69373"/>
            </a:xfrm>
            <a:custGeom>
              <a:avLst/>
              <a:gdLst>
                <a:gd name="connsiteX0" fmla="*/ 117634 w 117633"/>
                <a:gd name="connsiteY0" fmla="*/ 0 h 69373"/>
                <a:gd name="connsiteX1" fmla="*/ 117634 w 117633"/>
                <a:gd name="connsiteY1" fmla="*/ 69374 h 69373"/>
                <a:gd name="connsiteX2" fmla="*/ 9049 w 117633"/>
                <a:gd name="connsiteY2" fmla="*/ 69374 h 69373"/>
                <a:gd name="connsiteX3" fmla="*/ 0 w 117633"/>
                <a:gd name="connsiteY3" fmla="*/ 60325 h 69373"/>
                <a:gd name="connsiteX4" fmla="*/ 0 w 117633"/>
                <a:gd name="connsiteY4" fmla="*/ 0 h 69373"/>
                <a:gd name="connsiteX5" fmla="*/ 117634 w 117633"/>
                <a:gd name="connsiteY5" fmla="*/ 0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33" h="69373">
                  <a:moveTo>
                    <a:pt x="117634" y="0"/>
                  </a:moveTo>
                  <a:cubicBezTo>
                    <a:pt x="117634" y="24130"/>
                    <a:pt x="117634" y="45244"/>
                    <a:pt x="117634" y="69374"/>
                  </a:cubicBezTo>
                  <a:cubicBezTo>
                    <a:pt x="81439" y="69374"/>
                    <a:pt x="45244" y="69374"/>
                    <a:pt x="9049" y="69374"/>
                  </a:cubicBezTo>
                  <a:cubicBezTo>
                    <a:pt x="6033" y="69374"/>
                    <a:pt x="0" y="63341"/>
                    <a:pt x="0" y="60325"/>
                  </a:cubicBezTo>
                  <a:cubicBezTo>
                    <a:pt x="0" y="39211"/>
                    <a:pt x="0" y="21114"/>
                    <a:pt x="0" y="0"/>
                  </a:cubicBezTo>
                  <a:cubicBezTo>
                    <a:pt x="39211" y="0"/>
                    <a:pt x="78423" y="0"/>
                    <a:pt x="117634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id="{3236F126-8624-4A8A-B61C-C43372AF3A3E}"/>
                </a:ext>
              </a:extLst>
            </p:cNvPr>
            <p:cNvSpPr/>
            <p:nvPr/>
          </p:nvSpPr>
          <p:spPr>
            <a:xfrm>
              <a:off x="6135210" y="2768776"/>
              <a:ext cx="117633" cy="69373"/>
            </a:xfrm>
            <a:custGeom>
              <a:avLst/>
              <a:gdLst>
                <a:gd name="connsiteX0" fmla="*/ 0 w 117633"/>
                <a:gd name="connsiteY0" fmla="*/ 69374 h 69373"/>
                <a:gd name="connsiteX1" fmla="*/ 0 w 117633"/>
                <a:gd name="connsiteY1" fmla="*/ 9049 h 69373"/>
                <a:gd name="connsiteX2" fmla="*/ 9049 w 117633"/>
                <a:gd name="connsiteY2" fmla="*/ 0 h 69373"/>
                <a:gd name="connsiteX3" fmla="*/ 117634 w 117633"/>
                <a:gd name="connsiteY3" fmla="*/ 0 h 69373"/>
                <a:gd name="connsiteX4" fmla="*/ 117634 w 117633"/>
                <a:gd name="connsiteY4" fmla="*/ 69374 h 69373"/>
                <a:gd name="connsiteX5" fmla="*/ 0 w 117633"/>
                <a:gd name="connsiteY5" fmla="*/ 69374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33" h="69373">
                  <a:moveTo>
                    <a:pt x="0" y="69374"/>
                  </a:moveTo>
                  <a:cubicBezTo>
                    <a:pt x="0" y="48260"/>
                    <a:pt x="0" y="30163"/>
                    <a:pt x="0" y="9049"/>
                  </a:cubicBezTo>
                  <a:cubicBezTo>
                    <a:pt x="0" y="6033"/>
                    <a:pt x="6033" y="0"/>
                    <a:pt x="9049" y="0"/>
                  </a:cubicBezTo>
                  <a:cubicBezTo>
                    <a:pt x="45244" y="0"/>
                    <a:pt x="81439" y="0"/>
                    <a:pt x="117634" y="0"/>
                  </a:cubicBezTo>
                  <a:cubicBezTo>
                    <a:pt x="117634" y="24130"/>
                    <a:pt x="117634" y="45244"/>
                    <a:pt x="117634" y="69374"/>
                  </a:cubicBezTo>
                  <a:cubicBezTo>
                    <a:pt x="78423" y="69374"/>
                    <a:pt x="39211" y="69374"/>
                    <a:pt x="0" y="69374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id="{5A81AD35-3062-4558-BB91-2D6A8A880117}"/>
                </a:ext>
              </a:extLst>
            </p:cNvPr>
            <p:cNvSpPr/>
            <p:nvPr/>
          </p:nvSpPr>
          <p:spPr>
            <a:xfrm>
              <a:off x="5933122" y="2455085"/>
              <a:ext cx="114617" cy="69373"/>
            </a:xfrm>
            <a:custGeom>
              <a:avLst/>
              <a:gdLst>
                <a:gd name="connsiteX0" fmla="*/ 0 w 114617"/>
                <a:gd name="connsiteY0" fmla="*/ 0 h 69373"/>
                <a:gd name="connsiteX1" fmla="*/ 114617 w 114617"/>
                <a:gd name="connsiteY1" fmla="*/ 0 h 69373"/>
                <a:gd name="connsiteX2" fmla="*/ 114617 w 114617"/>
                <a:gd name="connsiteY2" fmla="*/ 69374 h 69373"/>
                <a:gd name="connsiteX3" fmla="*/ 0 w 114617"/>
                <a:gd name="connsiteY3" fmla="*/ 69374 h 69373"/>
                <a:gd name="connsiteX4" fmla="*/ 0 w 114617"/>
                <a:gd name="connsiteY4" fmla="*/ 0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17" h="69373">
                  <a:moveTo>
                    <a:pt x="0" y="0"/>
                  </a:moveTo>
                  <a:cubicBezTo>
                    <a:pt x="39211" y="0"/>
                    <a:pt x="75406" y="0"/>
                    <a:pt x="114617" y="0"/>
                  </a:cubicBezTo>
                  <a:cubicBezTo>
                    <a:pt x="114617" y="24130"/>
                    <a:pt x="114617" y="45244"/>
                    <a:pt x="114617" y="69374"/>
                  </a:cubicBezTo>
                  <a:cubicBezTo>
                    <a:pt x="75406" y="69374"/>
                    <a:pt x="39211" y="69374"/>
                    <a:pt x="0" y="69374"/>
                  </a:cubicBezTo>
                  <a:cubicBezTo>
                    <a:pt x="0" y="45244"/>
                    <a:pt x="0" y="24130"/>
                    <a:pt x="0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3D51CF94-3C5A-446B-9722-8DCDC6368936}"/>
                </a:ext>
              </a:extLst>
            </p:cNvPr>
            <p:cNvSpPr/>
            <p:nvPr/>
          </p:nvSpPr>
          <p:spPr>
            <a:xfrm>
              <a:off x="5728016" y="2611931"/>
              <a:ext cx="117633" cy="72390"/>
            </a:xfrm>
            <a:custGeom>
              <a:avLst/>
              <a:gdLst>
                <a:gd name="connsiteX0" fmla="*/ 0 w 117633"/>
                <a:gd name="connsiteY0" fmla="*/ 0 h 72390"/>
                <a:gd name="connsiteX1" fmla="*/ 117634 w 117633"/>
                <a:gd name="connsiteY1" fmla="*/ 0 h 72390"/>
                <a:gd name="connsiteX2" fmla="*/ 117634 w 117633"/>
                <a:gd name="connsiteY2" fmla="*/ 72390 h 72390"/>
                <a:gd name="connsiteX3" fmla="*/ 12065 w 117633"/>
                <a:gd name="connsiteY3" fmla="*/ 72390 h 72390"/>
                <a:gd name="connsiteX4" fmla="*/ 3016 w 117633"/>
                <a:gd name="connsiteY4" fmla="*/ 63341 h 72390"/>
                <a:gd name="connsiteX5" fmla="*/ 0 w 117633"/>
                <a:gd name="connsiteY5" fmla="*/ 0 h 72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33" h="72390">
                  <a:moveTo>
                    <a:pt x="0" y="0"/>
                  </a:moveTo>
                  <a:cubicBezTo>
                    <a:pt x="42227" y="0"/>
                    <a:pt x="78423" y="0"/>
                    <a:pt x="117634" y="0"/>
                  </a:cubicBezTo>
                  <a:cubicBezTo>
                    <a:pt x="117634" y="24130"/>
                    <a:pt x="117634" y="45244"/>
                    <a:pt x="117634" y="72390"/>
                  </a:cubicBezTo>
                  <a:cubicBezTo>
                    <a:pt x="81439" y="72390"/>
                    <a:pt x="45244" y="72390"/>
                    <a:pt x="12065" y="72390"/>
                  </a:cubicBezTo>
                  <a:cubicBezTo>
                    <a:pt x="9049" y="72390"/>
                    <a:pt x="3016" y="66358"/>
                    <a:pt x="3016" y="63341"/>
                  </a:cubicBezTo>
                  <a:cubicBezTo>
                    <a:pt x="0" y="42228"/>
                    <a:pt x="0" y="21114"/>
                    <a:pt x="0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id="{6EC26479-4548-4304-9E40-6BE294E0E610}"/>
                </a:ext>
              </a:extLst>
            </p:cNvPr>
            <p:cNvSpPr/>
            <p:nvPr/>
          </p:nvSpPr>
          <p:spPr>
            <a:xfrm>
              <a:off x="5731033" y="2768776"/>
              <a:ext cx="114617" cy="69373"/>
            </a:xfrm>
            <a:custGeom>
              <a:avLst/>
              <a:gdLst>
                <a:gd name="connsiteX0" fmla="*/ 114617 w 114617"/>
                <a:gd name="connsiteY0" fmla="*/ 0 h 69373"/>
                <a:gd name="connsiteX1" fmla="*/ 114617 w 114617"/>
                <a:gd name="connsiteY1" fmla="*/ 69374 h 69373"/>
                <a:gd name="connsiteX2" fmla="*/ 0 w 114617"/>
                <a:gd name="connsiteY2" fmla="*/ 69374 h 69373"/>
                <a:gd name="connsiteX3" fmla="*/ 0 w 114617"/>
                <a:gd name="connsiteY3" fmla="*/ 0 h 69373"/>
                <a:gd name="connsiteX4" fmla="*/ 114617 w 114617"/>
                <a:gd name="connsiteY4" fmla="*/ 0 h 6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17" h="69373">
                  <a:moveTo>
                    <a:pt x="114617" y="0"/>
                  </a:moveTo>
                  <a:cubicBezTo>
                    <a:pt x="114617" y="24130"/>
                    <a:pt x="114617" y="45244"/>
                    <a:pt x="114617" y="69374"/>
                  </a:cubicBezTo>
                  <a:cubicBezTo>
                    <a:pt x="75406" y="69374"/>
                    <a:pt x="39211" y="69374"/>
                    <a:pt x="0" y="69374"/>
                  </a:cubicBezTo>
                  <a:cubicBezTo>
                    <a:pt x="0" y="45244"/>
                    <a:pt x="0" y="24130"/>
                    <a:pt x="0" y="0"/>
                  </a:cubicBezTo>
                  <a:cubicBezTo>
                    <a:pt x="36195" y="0"/>
                    <a:pt x="75406" y="0"/>
                    <a:pt x="114617" y="0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3F581911-879C-40DD-ADE3-8E969E9610B6}"/>
                </a:ext>
              </a:extLst>
            </p:cNvPr>
            <p:cNvSpPr/>
            <p:nvPr/>
          </p:nvSpPr>
          <p:spPr>
            <a:xfrm>
              <a:off x="5945187" y="2780841"/>
              <a:ext cx="99536" cy="56554"/>
            </a:xfrm>
            <a:custGeom>
              <a:avLst/>
              <a:gdLst>
                <a:gd name="connsiteX0" fmla="*/ 0 w 99536"/>
                <a:gd name="connsiteY0" fmla="*/ 12065 h 56554"/>
                <a:gd name="connsiteX1" fmla="*/ 42227 w 99536"/>
                <a:gd name="connsiteY1" fmla="*/ 42228 h 56554"/>
                <a:gd name="connsiteX2" fmla="*/ 93504 w 99536"/>
                <a:gd name="connsiteY2" fmla="*/ 0 h 56554"/>
                <a:gd name="connsiteX3" fmla="*/ 99536 w 99536"/>
                <a:gd name="connsiteY3" fmla="*/ 6033 h 56554"/>
                <a:gd name="connsiteX4" fmla="*/ 51276 w 99536"/>
                <a:gd name="connsiteY4" fmla="*/ 54293 h 56554"/>
                <a:gd name="connsiteX5" fmla="*/ 39211 w 99536"/>
                <a:gd name="connsiteY5" fmla="*/ 54293 h 56554"/>
                <a:gd name="connsiteX6" fmla="*/ 3016 w 99536"/>
                <a:gd name="connsiteY6" fmla="*/ 24130 h 56554"/>
                <a:gd name="connsiteX7" fmla="*/ 0 w 99536"/>
                <a:gd name="connsiteY7" fmla="*/ 12065 h 56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536" h="56554">
                  <a:moveTo>
                    <a:pt x="0" y="12065"/>
                  </a:moveTo>
                  <a:cubicBezTo>
                    <a:pt x="15081" y="24130"/>
                    <a:pt x="30163" y="33179"/>
                    <a:pt x="42227" y="42228"/>
                  </a:cubicBezTo>
                  <a:cubicBezTo>
                    <a:pt x="60325" y="27146"/>
                    <a:pt x="75406" y="15081"/>
                    <a:pt x="93504" y="0"/>
                  </a:cubicBezTo>
                  <a:cubicBezTo>
                    <a:pt x="93504" y="0"/>
                    <a:pt x="96520" y="3016"/>
                    <a:pt x="99536" y="6033"/>
                  </a:cubicBezTo>
                  <a:cubicBezTo>
                    <a:pt x="81439" y="21114"/>
                    <a:pt x="66357" y="39211"/>
                    <a:pt x="51276" y="54293"/>
                  </a:cubicBezTo>
                  <a:cubicBezTo>
                    <a:pt x="48260" y="57309"/>
                    <a:pt x="42227" y="57309"/>
                    <a:pt x="39211" y="54293"/>
                  </a:cubicBezTo>
                  <a:cubicBezTo>
                    <a:pt x="27146" y="45244"/>
                    <a:pt x="15081" y="36195"/>
                    <a:pt x="3016" y="24130"/>
                  </a:cubicBezTo>
                  <a:cubicBezTo>
                    <a:pt x="0" y="24130"/>
                    <a:pt x="0" y="18098"/>
                    <a:pt x="0" y="12065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42" name="Figura a mano libera: forma 41">
              <a:extLst>
                <a:ext uri="{FF2B5EF4-FFF2-40B4-BE49-F238E27FC236}">
                  <a16:creationId xmlns:a16="http://schemas.microsoft.com/office/drawing/2014/main" id="{801EACF2-E420-442C-86E9-B96F4C5E0644}"/>
                </a:ext>
              </a:extLst>
            </p:cNvPr>
            <p:cNvSpPr/>
            <p:nvPr/>
          </p:nvSpPr>
          <p:spPr>
            <a:xfrm>
              <a:off x="6153060" y="2473183"/>
              <a:ext cx="96767" cy="57308"/>
            </a:xfrm>
            <a:custGeom>
              <a:avLst/>
              <a:gdLst>
                <a:gd name="connsiteX0" fmla="*/ 3264 w 96767"/>
                <a:gd name="connsiteY0" fmla="*/ 18098 h 57308"/>
                <a:gd name="connsiteX1" fmla="*/ 39459 w 96767"/>
                <a:gd name="connsiteY1" fmla="*/ 45244 h 57308"/>
                <a:gd name="connsiteX2" fmla="*/ 96767 w 96767"/>
                <a:gd name="connsiteY2" fmla="*/ 0 h 57308"/>
                <a:gd name="connsiteX3" fmla="*/ 39459 w 96767"/>
                <a:gd name="connsiteY3" fmla="*/ 57309 h 57308"/>
                <a:gd name="connsiteX4" fmla="*/ 3264 w 96767"/>
                <a:gd name="connsiteY4" fmla="*/ 18098 h 57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767" h="57308">
                  <a:moveTo>
                    <a:pt x="3264" y="18098"/>
                  </a:moveTo>
                  <a:cubicBezTo>
                    <a:pt x="15329" y="27146"/>
                    <a:pt x="27394" y="36195"/>
                    <a:pt x="39459" y="45244"/>
                  </a:cubicBezTo>
                  <a:cubicBezTo>
                    <a:pt x="60572" y="33179"/>
                    <a:pt x="69621" y="9049"/>
                    <a:pt x="96767" y="0"/>
                  </a:cubicBezTo>
                  <a:cubicBezTo>
                    <a:pt x="75654" y="21114"/>
                    <a:pt x="57556" y="39211"/>
                    <a:pt x="39459" y="57309"/>
                  </a:cubicBezTo>
                  <a:cubicBezTo>
                    <a:pt x="3264" y="39211"/>
                    <a:pt x="-5785" y="27146"/>
                    <a:pt x="3264" y="18098"/>
                  </a:cubicBezTo>
                  <a:close/>
                </a:path>
              </a:pathLst>
            </a:custGeom>
            <a:grpFill/>
            <a:ln w="301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803661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800">
              <a:srgbClr val="EECFBA"/>
            </a:gs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ntg_logo_normal">
            <a:extLst>
              <a:ext uri="{FF2B5EF4-FFF2-40B4-BE49-F238E27FC236}">
                <a16:creationId xmlns:a16="http://schemas.microsoft.com/office/drawing/2014/main" id="{E7E2B29A-E9B0-42FC-B18F-EDB85F0BF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53" y="443619"/>
            <a:ext cx="2039574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9FD67325-6534-42EB-8189-7F2FF3149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26" y="3254075"/>
            <a:ext cx="3273634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2400" b="1" i="1" dirty="0">
                <a:solidFill>
                  <a:srgbClr val="002060"/>
                </a:solidFill>
                <a:latin typeface="Calibri" panose="020F0502020204030204" pitchFamily="34" charset="0"/>
              </a:rPr>
              <a:t>GRAZIE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it-IT" altLang="it-IT" sz="24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it-IT" altLang="it-IT" sz="24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it-IT" altLang="it-IT" sz="1600" i="1" dirty="0">
                <a:solidFill>
                  <a:srgbClr val="CB4F1C"/>
                </a:solidFill>
                <a:latin typeface="Calibri" panose="020F0502020204030204" pitchFamily="34" charset="0"/>
              </a:rPr>
              <a:t>misuri@dintec.it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A4E8A83-92A3-400D-8F65-B17D7778C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26" y="5131037"/>
            <a:ext cx="2902713" cy="60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6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8008C-B741-4C7F-A136-60641FA1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3350595" cy="61838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STRATEGIA 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A21E5E3A-DE41-4B11-97F6-8971334E1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4939" y="1280356"/>
            <a:ext cx="5057429" cy="4912481"/>
          </a:xfrm>
          <a:prstGeom prst="ellips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353F83-599C-4DAE-B90D-51C61392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2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93C7398-47FE-41FA-A810-067609DAC1A1}"/>
              </a:ext>
            </a:extLst>
          </p:cNvPr>
          <p:cNvSpPr txBox="1"/>
          <p:nvPr/>
        </p:nvSpPr>
        <p:spPr>
          <a:xfrm>
            <a:off x="7528152" y="1639370"/>
            <a:ext cx="3520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NTG MIRA A COSTRUIRE LA </a:t>
            </a:r>
            <a:r>
              <a:rPr lang="it-IT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STRATEGIA EUROPEA </a:t>
            </a:r>
            <a:r>
              <a:rPr lang="it-IT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SULLE COMPETENZE NEL SETTORE TURISTICO</a:t>
            </a:r>
          </a:p>
          <a:p>
            <a:endParaRPr lang="it-IT" b="1" dirty="0">
              <a:solidFill>
                <a:srgbClr val="002060"/>
              </a:solidFill>
              <a:latin typeface="Arial Nova Light" panose="020B0304020202020204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 Nova Light" panose="020B03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15D3D9F-4D5F-4EE6-B676-DE1790829865}"/>
              </a:ext>
            </a:extLst>
          </p:cNvPr>
          <p:cNvSpPr txBox="1"/>
          <p:nvPr/>
        </p:nvSpPr>
        <p:spPr>
          <a:xfrm>
            <a:off x="7528152" y="3752710"/>
            <a:ext cx="37348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FONDAMENTALE CREARE UNA </a:t>
            </a:r>
            <a:r>
              <a:rPr lang="it-IT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RETE CONDIVISA </a:t>
            </a:r>
            <a:r>
              <a:rPr lang="it-IT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A LIVELLO NAZIONALE, REGIONALE E LOCALE DI STAKEHOLDERS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3F776A88-405B-4F03-9B0A-B8F812016C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2974" y="1639370"/>
            <a:ext cx="312875" cy="399914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B29811CD-4042-47B4-B7A3-AB59986011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2973" y="3846890"/>
            <a:ext cx="312875" cy="39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0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e 37">
            <a:extLst>
              <a:ext uri="{FF2B5EF4-FFF2-40B4-BE49-F238E27FC236}">
                <a16:creationId xmlns:a16="http://schemas.microsoft.com/office/drawing/2014/main" id="{43FBE46C-D34C-4ACC-B72E-3C65E2C776DF}"/>
              </a:ext>
            </a:extLst>
          </p:cNvPr>
          <p:cNvSpPr/>
          <p:nvPr/>
        </p:nvSpPr>
        <p:spPr>
          <a:xfrm>
            <a:off x="7976241" y="254386"/>
            <a:ext cx="2315183" cy="2220810"/>
          </a:xfrm>
          <a:prstGeom prst="ellipse">
            <a:avLst/>
          </a:prstGeom>
          <a:solidFill>
            <a:srgbClr val="CB4F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Arco 35">
            <a:extLst>
              <a:ext uri="{FF2B5EF4-FFF2-40B4-BE49-F238E27FC236}">
                <a16:creationId xmlns:a16="http://schemas.microsoft.com/office/drawing/2014/main" id="{7CBAC7AF-A118-4426-AFFC-879425422CB4}"/>
              </a:ext>
            </a:extLst>
          </p:cNvPr>
          <p:cNvSpPr/>
          <p:nvPr/>
        </p:nvSpPr>
        <p:spPr>
          <a:xfrm>
            <a:off x="8461210" y="1606457"/>
            <a:ext cx="729575" cy="2333903"/>
          </a:xfrm>
          <a:prstGeom prst="arc">
            <a:avLst>
              <a:gd name="adj1" fmla="val 5498924"/>
              <a:gd name="adj2" fmla="val 13293753"/>
            </a:avLst>
          </a:prstGeom>
          <a:ln w="133350">
            <a:solidFill>
              <a:srgbClr val="DAE3F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3D15D3-BAC2-455A-B93B-65435EC0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2894-A4E3-48B1-9675-1C2682A725D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6767174F-C384-4810-B838-679458CDE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06" y="211105"/>
            <a:ext cx="6871662" cy="61838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272D6B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COLLABORATIVE FRAMEWORK 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529F381C-0E5C-44AB-99BA-2E03A8055F65}"/>
              </a:ext>
            </a:extLst>
          </p:cNvPr>
          <p:cNvGrpSpPr/>
          <p:nvPr/>
        </p:nvGrpSpPr>
        <p:grpSpPr>
          <a:xfrm>
            <a:off x="178338" y="954630"/>
            <a:ext cx="6173824" cy="2461098"/>
            <a:chOff x="178338" y="954630"/>
            <a:chExt cx="6173824" cy="2461098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AE964ABA-6CB4-4315-AB54-60DA7D33CC3D}"/>
                </a:ext>
              </a:extLst>
            </p:cNvPr>
            <p:cNvSpPr/>
            <p:nvPr/>
          </p:nvSpPr>
          <p:spPr>
            <a:xfrm>
              <a:off x="178338" y="954630"/>
              <a:ext cx="6173824" cy="2461098"/>
            </a:xfrm>
            <a:prstGeom prst="rect">
              <a:avLst/>
            </a:prstGeom>
            <a:solidFill>
              <a:srgbClr val="FFF2CC"/>
            </a:solidFill>
            <a:ln>
              <a:solidFill>
                <a:srgbClr val="CB4F1C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A7175AC-356D-48E0-92D0-4F4FF30B5C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8834" y="1344710"/>
              <a:ext cx="5778230" cy="1926243"/>
            </a:xfrm>
            <a:prstGeom prst="rect">
              <a:avLst/>
            </a:prstGeom>
          </p:spPr>
        </p:pic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B0662551-0869-4B0C-8335-553A0B9E0BFD}"/>
                </a:ext>
              </a:extLst>
            </p:cNvPr>
            <p:cNvSpPr txBox="1"/>
            <p:nvPr/>
          </p:nvSpPr>
          <p:spPr>
            <a:xfrm>
              <a:off x="272373" y="1074738"/>
              <a:ext cx="3180944" cy="941135"/>
            </a:xfrm>
            <a:prstGeom prst="rect">
              <a:avLst/>
            </a:prstGeom>
            <a:solidFill>
              <a:srgbClr val="FFF2CC"/>
            </a:solidFill>
          </p:spPr>
          <p:txBody>
            <a:bodyPr wrap="square" rtlCol="0">
              <a:spAutoFit/>
            </a:bodyPr>
            <a:lstStyle/>
            <a:p>
              <a:r>
                <a:rPr lang="it-IT" sz="4000" dirty="0">
                  <a:solidFill>
                    <a:srgbClr val="CB4F1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1. </a:t>
              </a:r>
              <a:r>
                <a:rPr lang="it-IT" sz="2800" dirty="0">
                  <a:solidFill>
                    <a:srgbClr val="00206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INTERNAL PROCESSES</a:t>
              </a: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D4BFAC5-311B-4D21-A818-A4FAA69736C8}"/>
              </a:ext>
            </a:extLst>
          </p:cNvPr>
          <p:cNvGrpSpPr/>
          <p:nvPr/>
        </p:nvGrpSpPr>
        <p:grpSpPr>
          <a:xfrm>
            <a:off x="171202" y="3589509"/>
            <a:ext cx="4675763" cy="2078328"/>
            <a:chOff x="178339" y="3540869"/>
            <a:chExt cx="4675763" cy="2078328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A69A11FC-72E5-4661-8009-D6AD7D945866}"/>
                </a:ext>
              </a:extLst>
            </p:cNvPr>
            <p:cNvSpPr/>
            <p:nvPr/>
          </p:nvSpPr>
          <p:spPr>
            <a:xfrm>
              <a:off x="178339" y="3540869"/>
              <a:ext cx="4675763" cy="2078328"/>
            </a:xfrm>
            <a:prstGeom prst="rect">
              <a:avLst/>
            </a:prstGeom>
            <a:solidFill>
              <a:srgbClr val="FFF2CC"/>
            </a:solidFill>
            <a:ln>
              <a:solidFill>
                <a:srgbClr val="CB4F1C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3441A11D-237A-40AF-A23A-34C6534A7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50" t="8154" b="12899"/>
            <a:stretch/>
          </p:blipFill>
          <p:spPr>
            <a:xfrm>
              <a:off x="398834" y="4047486"/>
              <a:ext cx="4101445" cy="1413702"/>
            </a:xfrm>
            <a:prstGeom prst="rect">
              <a:avLst/>
            </a:prstGeom>
          </p:spPr>
        </p:pic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AF1359ED-3324-4769-A39B-25B11ED7F26D}"/>
                </a:ext>
              </a:extLst>
            </p:cNvPr>
            <p:cNvSpPr txBox="1"/>
            <p:nvPr/>
          </p:nvSpPr>
          <p:spPr>
            <a:xfrm>
              <a:off x="311284" y="3648908"/>
              <a:ext cx="2791839" cy="585030"/>
            </a:xfrm>
            <a:prstGeom prst="rect">
              <a:avLst/>
            </a:prstGeom>
            <a:solidFill>
              <a:srgbClr val="FFF2CC"/>
            </a:solidFill>
          </p:spPr>
          <p:txBody>
            <a:bodyPr wrap="square" rtlCol="0">
              <a:spAutoFit/>
            </a:bodyPr>
            <a:lstStyle/>
            <a:p>
              <a:r>
                <a:rPr lang="it-IT" sz="4000" dirty="0">
                  <a:solidFill>
                    <a:srgbClr val="CB4F1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2. </a:t>
              </a:r>
              <a:r>
                <a:rPr lang="it-IT" sz="2800" dirty="0">
                  <a:solidFill>
                    <a:srgbClr val="00206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STRUCTURES</a:t>
              </a:r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0F4E8EBA-2445-4190-A438-BC76596DEF55}"/>
                </a:ext>
              </a:extLst>
            </p:cNvPr>
            <p:cNvSpPr/>
            <p:nvPr/>
          </p:nvSpPr>
          <p:spPr>
            <a:xfrm>
              <a:off x="1984441" y="5057920"/>
              <a:ext cx="1507788" cy="456343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69745209-6128-4901-8BA4-2AA2C748DA44}"/>
              </a:ext>
            </a:extLst>
          </p:cNvPr>
          <p:cNvGrpSpPr/>
          <p:nvPr/>
        </p:nvGrpSpPr>
        <p:grpSpPr>
          <a:xfrm>
            <a:off x="6706000" y="3810319"/>
            <a:ext cx="5243208" cy="2461098"/>
            <a:chOff x="6352162" y="3540869"/>
            <a:chExt cx="5243208" cy="2461098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DF6C306C-E00F-44F4-95C1-885BCDE4DF9C}"/>
                </a:ext>
              </a:extLst>
            </p:cNvPr>
            <p:cNvSpPr/>
            <p:nvPr/>
          </p:nvSpPr>
          <p:spPr>
            <a:xfrm>
              <a:off x="6352162" y="3540869"/>
              <a:ext cx="5243208" cy="2461098"/>
            </a:xfrm>
            <a:prstGeom prst="rect">
              <a:avLst/>
            </a:prstGeom>
            <a:solidFill>
              <a:srgbClr val="DAE3F3"/>
            </a:solidFill>
            <a:ln>
              <a:solidFill>
                <a:srgbClr val="CB4F1C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02A1F6E7-8CBD-4D7F-B9A2-D6407DD34B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16114" y="3619293"/>
              <a:ext cx="4959931" cy="1827734"/>
            </a:xfrm>
            <a:prstGeom prst="rect">
              <a:avLst/>
            </a:prstGeom>
          </p:spPr>
        </p:pic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B16247C2-9240-4991-ACB3-CDF1CB5D6852}"/>
                </a:ext>
              </a:extLst>
            </p:cNvPr>
            <p:cNvSpPr txBox="1"/>
            <p:nvPr/>
          </p:nvSpPr>
          <p:spPr>
            <a:xfrm>
              <a:off x="8667340" y="4823564"/>
              <a:ext cx="2842296" cy="1138773"/>
            </a:xfrm>
            <a:prstGeom prst="rect">
              <a:avLst/>
            </a:prstGeom>
            <a:solidFill>
              <a:srgbClr val="DAE3F3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4000" dirty="0">
                  <a:solidFill>
                    <a:srgbClr val="CB4F1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3. </a:t>
              </a:r>
              <a:r>
                <a:rPr lang="it-IT" sz="2800" dirty="0">
                  <a:solidFill>
                    <a:srgbClr val="00206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EXTERNAL PROCESSES</a:t>
              </a:r>
            </a:p>
          </p:txBody>
        </p:sp>
      </p:grp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B3457D0-51D4-4239-866A-25AC0D21AE5E}"/>
              </a:ext>
            </a:extLst>
          </p:cNvPr>
          <p:cNvSpPr txBox="1"/>
          <p:nvPr/>
        </p:nvSpPr>
        <p:spPr>
          <a:xfrm>
            <a:off x="8071631" y="990767"/>
            <a:ext cx="21244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FORUM DELLE COMPETENZE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2303FEA-8651-4831-BAC5-F0D078A10A65}"/>
              </a:ext>
            </a:extLst>
          </p:cNvPr>
          <p:cNvSpPr txBox="1"/>
          <p:nvPr/>
        </p:nvSpPr>
        <p:spPr>
          <a:xfrm>
            <a:off x="5447491" y="2605595"/>
            <a:ext cx="1608304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B4F1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INTERNAL STRUCTURES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</a:t>
            </a:r>
          </a:p>
          <a:p>
            <a:pPr algn="ctr"/>
            <a:r>
              <a:rPr lang="it-IT" sz="1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PROCESSES</a:t>
            </a:r>
          </a:p>
        </p:txBody>
      </p:sp>
      <p:pic>
        <p:nvPicPr>
          <p:cNvPr id="28" name="Elemento grafico 27" descr="Freccia: rotazione a destra con riempimento a tinta unita">
            <a:extLst>
              <a:ext uri="{FF2B5EF4-FFF2-40B4-BE49-F238E27FC236}">
                <a16:creationId xmlns:a16="http://schemas.microsoft.com/office/drawing/2014/main" id="{799A9706-A5C2-42BE-AC50-45BE81AD38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919821" flipV="1">
            <a:off x="4766886" y="3525455"/>
            <a:ext cx="914400" cy="914400"/>
          </a:xfrm>
          <a:prstGeom prst="rect">
            <a:avLst/>
          </a:prstGeom>
        </p:spPr>
      </p:pic>
      <p:pic>
        <p:nvPicPr>
          <p:cNvPr id="29" name="Elemento grafico 28" descr="Freccia: rotazione a destra con riempimento a tinta unita">
            <a:extLst>
              <a:ext uri="{FF2B5EF4-FFF2-40B4-BE49-F238E27FC236}">
                <a16:creationId xmlns:a16="http://schemas.microsoft.com/office/drawing/2014/main" id="{A70DCFA3-6387-47D0-83B9-6508E91BD9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3763522" flipV="1">
            <a:off x="4626328" y="2780677"/>
            <a:ext cx="914400" cy="914400"/>
          </a:xfrm>
          <a:prstGeom prst="rect">
            <a:avLst/>
          </a:prstGeom>
        </p:spPr>
      </p:pic>
      <p:sp>
        <p:nvSpPr>
          <p:cNvPr id="37" name="Arco 36">
            <a:extLst>
              <a:ext uri="{FF2B5EF4-FFF2-40B4-BE49-F238E27FC236}">
                <a16:creationId xmlns:a16="http://schemas.microsoft.com/office/drawing/2014/main" id="{E5C75A44-3B7E-44E8-98FA-9D954BA893A9}"/>
              </a:ext>
            </a:extLst>
          </p:cNvPr>
          <p:cNvSpPr/>
          <p:nvPr/>
        </p:nvSpPr>
        <p:spPr>
          <a:xfrm rot="4062164" flipH="1">
            <a:off x="6921572" y="1473517"/>
            <a:ext cx="870356" cy="1483664"/>
          </a:xfrm>
          <a:prstGeom prst="arc">
            <a:avLst>
              <a:gd name="adj1" fmla="val 7596930"/>
              <a:gd name="adj2" fmla="val 14657767"/>
            </a:avLst>
          </a:prstGeom>
          <a:ln w="13335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74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65B59D6A-07D7-4823-95CA-715E05DAE45B}"/>
              </a:ext>
            </a:extLst>
          </p:cNvPr>
          <p:cNvSpPr txBox="1"/>
          <p:nvPr/>
        </p:nvSpPr>
        <p:spPr>
          <a:xfrm>
            <a:off x="690663" y="240452"/>
            <a:ext cx="9581745" cy="483495"/>
          </a:xfrm>
          <a:prstGeom prst="rect">
            <a:avLst/>
          </a:prstGeom>
          <a:gradFill>
            <a:gsLst>
              <a:gs pos="9000">
                <a:srgbClr val="FFF2CC"/>
              </a:gs>
              <a:gs pos="100000">
                <a:schemeClr val="bg1"/>
              </a:gs>
            </a:gsLst>
            <a:lin ang="0" scaled="1"/>
          </a:gradFill>
        </p:spPr>
        <p:txBody>
          <a:bodyPr wrap="square" rtlCol="0" anchor="ctr">
            <a:spAutoFit/>
          </a:bodyPr>
          <a:lstStyle/>
          <a:p>
            <a:r>
              <a:rPr lang="it-IT" sz="40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INTERNI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DB7939-FAD5-4E3F-9F68-822092CF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4</a:t>
            </a:fld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4FA3050-0406-4263-A7E0-F6702D6ABC88}"/>
              </a:ext>
            </a:extLst>
          </p:cNvPr>
          <p:cNvSpPr txBox="1"/>
          <p:nvPr/>
        </p:nvSpPr>
        <p:spPr>
          <a:xfrm>
            <a:off x="92015" y="1252582"/>
            <a:ext cx="280250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PARTNER ETEROGENEI: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CIASCUN PARTNER PORTA ESPERIENZE DIVERSE, NUOVE COMPETENZE, DISPONIBILE ANCHE A CAPIRE E CONDIVIDERE OBBIETTIVI CON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GLI ALTRI PARTNER.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0D135BF-8A40-40D9-8AF9-8B5E57A4728E}"/>
              </a:ext>
            </a:extLst>
          </p:cNvPr>
          <p:cNvSpPr txBox="1"/>
          <p:nvPr/>
        </p:nvSpPr>
        <p:spPr>
          <a:xfrm>
            <a:off x="1648628" y="4655217"/>
            <a:ext cx="249757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CREARE UNA 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RETE QUALIFICATA DI STAKEHOLDERS 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E CONDIVIDERE ASSIEME UNA </a:t>
            </a:r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VISION</a:t>
            </a:r>
            <a:endParaRPr lang="it-IT" sz="1400" dirty="0">
              <a:solidFill>
                <a:srgbClr val="00206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2E516CD-2DFE-4159-9437-853DA00FA0E2}"/>
              </a:ext>
            </a:extLst>
          </p:cNvPr>
          <p:cNvSpPr txBox="1"/>
          <p:nvPr/>
        </p:nvSpPr>
        <p:spPr>
          <a:xfrm>
            <a:off x="3480100" y="1257908"/>
            <a:ext cx="209792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INDIVIDUAZIONE </a:t>
            </a:r>
          </a:p>
          <a:p>
            <a:pPr algn="ctr"/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DI OBIETTIVI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DA CONDIVIDERE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E PORTARE AVANTI ASSIEME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CB50047-F72D-4392-9FB4-411547D0E333}"/>
              </a:ext>
            </a:extLst>
          </p:cNvPr>
          <p:cNvSpPr txBox="1"/>
          <p:nvPr/>
        </p:nvSpPr>
        <p:spPr>
          <a:xfrm>
            <a:off x="4841405" y="4642647"/>
            <a:ext cx="22770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CB4F1C"/>
                </a:solidFill>
                <a:latin typeface="Arial Nova Light" panose="020B0304020202020204" pitchFamily="34" charset="0"/>
              </a:rPr>
              <a:t>INDIVIDUAZIONE DI UN  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«LEADER PARTNER»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CON UN </a:t>
            </a:r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RUOLO DI COORDINAMENTO 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E DI </a:t>
            </a:r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SOSTEGNO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 ALL’INTERA ATTIVITÀ DEL NETWORK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CEA833BF-B0E7-4914-8B6B-3780728F31E8}"/>
              </a:ext>
            </a:extLst>
          </p:cNvPr>
          <p:cNvSpPr/>
          <p:nvPr/>
        </p:nvSpPr>
        <p:spPr>
          <a:xfrm>
            <a:off x="209881" y="3353461"/>
            <a:ext cx="8087813" cy="285392"/>
          </a:xfrm>
          <a:prstGeom prst="roundRect">
            <a:avLst>
              <a:gd name="adj" fmla="val 0"/>
            </a:avLst>
          </a:prstGeom>
          <a:solidFill>
            <a:srgbClr val="CB4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9469359-7AA5-4D31-BE79-51CCAEE8EB82}"/>
              </a:ext>
            </a:extLst>
          </p:cNvPr>
          <p:cNvSpPr txBox="1"/>
          <p:nvPr/>
        </p:nvSpPr>
        <p:spPr>
          <a:xfrm>
            <a:off x="8174957" y="2456596"/>
            <a:ext cx="380716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COSTRUIAMO ASSIEME IL </a:t>
            </a:r>
            <a:r>
              <a:rPr lang="it-IT" sz="24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PROCESSO INTERNO</a:t>
            </a:r>
            <a:r>
              <a:rPr lang="it-IT" sz="24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CHE PORTA ALLA </a:t>
            </a:r>
            <a:r>
              <a:rPr lang="it-IT" sz="24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COSTITUZIONE </a:t>
            </a:r>
          </a:p>
          <a:p>
            <a:pPr algn="ctr"/>
            <a:r>
              <a:rPr lang="it-IT" sz="2400" dirty="0">
                <a:solidFill>
                  <a:srgbClr val="CB4F1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 QUESTA RETE</a:t>
            </a:r>
            <a:r>
              <a:rPr lang="it-IT" sz="24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…</a:t>
            </a: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91D1BC57-ACB0-4872-AE5D-80CFA53F2D28}"/>
              </a:ext>
            </a:extLst>
          </p:cNvPr>
          <p:cNvSpPr/>
          <p:nvPr/>
        </p:nvSpPr>
        <p:spPr>
          <a:xfrm>
            <a:off x="1273892" y="3305669"/>
            <a:ext cx="425655" cy="42565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830CD55D-BE60-44B4-93B8-BE5CE8FD4720}"/>
              </a:ext>
            </a:extLst>
          </p:cNvPr>
          <p:cNvSpPr/>
          <p:nvPr/>
        </p:nvSpPr>
        <p:spPr>
          <a:xfrm>
            <a:off x="2684589" y="3286537"/>
            <a:ext cx="425655" cy="42565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0828FD75-2380-4A14-BA4D-4E6E1BBB7C36}"/>
              </a:ext>
            </a:extLst>
          </p:cNvPr>
          <p:cNvSpPr/>
          <p:nvPr/>
        </p:nvSpPr>
        <p:spPr>
          <a:xfrm>
            <a:off x="4316238" y="3279656"/>
            <a:ext cx="425655" cy="42565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82D39E3E-F769-4E62-B7FD-3E36EAE44E16}"/>
              </a:ext>
            </a:extLst>
          </p:cNvPr>
          <p:cNvSpPr/>
          <p:nvPr/>
        </p:nvSpPr>
        <p:spPr>
          <a:xfrm>
            <a:off x="5892307" y="3290990"/>
            <a:ext cx="425655" cy="42565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79D26C8D-943B-4602-B8C1-C7AA9828EBFB}"/>
              </a:ext>
            </a:extLst>
          </p:cNvPr>
          <p:cNvSpPr/>
          <p:nvPr/>
        </p:nvSpPr>
        <p:spPr>
          <a:xfrm rot="2843970">
            <a:off x="7348024" y="2941644"/>
            <a:ext cx="1025054" cy="255366"/>
          </a:xfrm>
          <a:prstGeom prst="roundRect">
            <a:avLst>
              <a:gd name="adj" fmla="val 0"/>
            </a:avLst>
          </a:prstGeom>
          <a:solidFill>
            <a:srgbClr val="CB4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111BCA07-642D-48B8-9F52-C2C010C95ACE}"/>
              </a:ext>
            </a:extLst>
          </p:cNvPr>
          <p:cNvSpPr/>
          <p:nvPr/>
        </p:nvSpPr>
        <p:spPr>
          <a:xfrm rot="19043970">
            <a:off x="7325324" y="3745801"/>
            <a:ext cx="1025054" cy="255366"/>
          </a:xfrm>
          <a:prstGeom prst="roundRect">
            <a:avLst>
              <a:gd name="adj" fmla="val 0"/>
            </a:avLst>
          </a:prstGeom>
          <a:solidFill>
            <a:srgbClr val="CB4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CE1AF865-64D4-45DB-ABE0-5F28AEDFE7FA}"/>
              </a:ext>
            </a:extLst>
          </p:cNvPr>
          <p:cNvCxnSpPr>
            <a:cxnSpLocks/>
          </p:cNvCxnSpPr>
          <p:nvPr/>
        </p:nvCxnSpPr>
        <p:spPr>
          <a:xfrm flipV="1">
            <a:off x="1477522" y="2876218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39A6BAA4-075C-4896-B657-E9BAE733E260}"/>
              </a:ext>
            </a:extLst>
          </p:cNvPr>
          <p:cNvCxnSpPr>
            <a:cxnSpLocks/>
          </p:cNvCxnSpPr>
          <p:nvPr/>
        </p:nvCxnSpPr>
        <p:spPr>
          <a:xfrm flipV="1">
            <a:off x="4538491" y="2850204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DEFC8984-7908-4E51-B123-6BE02B6EC787}"/>
              </a:ext>
            </a:extLst>
          </p:cNvPr>
          <p:cNvCxnSpPr>
            <a:cxnSpLocks/>
          </p:cNvCxnSpPr>
          <p:nvPr/>
        </p:nvCxnSpPr>
        <p:spPr>
          <a:xfrm>
            <a:off x="2894517" y="3705311"/>
            <a:ext cx="0" cy="643833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D80C7C9C-9FC8-406C-9F68-359D5691BE81}"/>
              </a:ext>
            </a:extLst>
          </p:cNvPr>
          <p:cNvCxnSpPr>
            <a:cxnSpLocks/>
          </p:cNvCxnSpPr>
          <p:nvPr/>
        </p:nvCxnSpPr>
        <p:spPr>
          <a:xfrm>
            <a:off x="6098160" y="3705311"/>
            <a:ext cx="0" cy="643833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68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88916A3-04DB-44F5-A118-71A1704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5260" y="6415843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81979AA-2CF4-4F64-BD81-65DA61403FBB}" type="slidenum">
              <a:rPr lang="en-US">
                <a:solidFill>
                  <a:schemeClr val="tx1">
                    <a:alpha val="80000"/>
                  </a:schemeClr>
                </a:solidFill>
              </a:rPr>
              <a:pPr defTabSz="914400"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3F618061-83AD-48AC-B07F-A9DDE0C96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06423"/>
              </p:ext>
            </p:extLst>
          </p:nvPr>
        </p:nvGraphicFramePr>
        <p:xfrm>
          <a:off x="3317132" y="563683"/>
          <a:ext cx="7003916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894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139022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29082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1</a:t>
                      </a:r>
                      <a:r>
                        <a:rPr lang="it-IT" sz="1600" b="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.  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Se nel tuo Paese venisse creata una realtà strutturale di collaborazione tra stakeholders al fine di soddisfare le esigenze di competenze turistiche e ricettive nel settore, quali parti interessate 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nel tuo Paese o nella tua regione dovrebbero essere membri della struttura?</a:t>
                      </a:r>
                      <a:endParaRPr lang="it-IT" sz="1600" b="1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it-IT" sz="1600" dirty="0">
                        <a:solidFill>
                          <a:srgbClr val="002060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855705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192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533008"/>
                  </a:ext>
                </a:extLst>
              </a:tr>
              <a:tr h="294864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Quale dovrebbe essere 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l'ambito geografico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 di riferimento del Paese o della regione? 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(nazionale, regionale, locale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)</a:t>
                      </a:r>
                    </a:p>
                    <a:p>
                      <a:endParaRPr lang="it-IT" sz="1600" dirty="0">
                        <a:solidFill>
                          <a:srgbClr val="002060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49535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29308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2140"/>
                  </a:ext>
                </a:extLst>
              </a:tr>
            </a:tbl>
          </a:graphicData>
        </a:graphic>
      </p:graphicFrame>
      <p:pic>
        <p:nvPicPr>
          <p:cNvPr id="21" name="Immagine 20">
            <a:extLst>
              <a:ext uri="{FF2B5EF4-FFF2-40B4-BE49-F238E27FC236}">
                <a16:creationId xmlns:a16="http://schemas.microsoft.com/office/drawing/2014/main" id="{7220A3A1-AB9F-40B0-829B-30F0CD2989F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BF5FFE43-0375-4496-A48B-378E85B5A589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</a:t>
            </a:r>
          </a:p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INTERNI</a:t>
            </a:r>
          </a:p>
        </p:txBody>
      </p:sp>
    </p:spTree>
    <p:extLst>
      <p:ext uri="{BB962C8B-B14F-4D97-AF65-F5344CB8AC3E}">
        <p14:creationId xmlns:p14="http://schemas.microsoft.com/office/powerpoint/2010/main" val="247417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4805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81979AA-2CF4-4F64-BD81-65DA61403FBB}" type="slidenum">
              <a:rPr lang="en-US">
                <a:solidFill>
                  <a:schemeClr val="tx1">
                    <a:alpha val="80000"/>
                  </a:schemeClr>
                </a:solidFill>
              </a:rPr>
              <a:pPr defTabSz="914400"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D5992C1-54E0-4AB4-B5C1-8E17ABBDDB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99AF321-936D-43C6-A8C8-A03791C066A6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</a:t>
            </a:r>
          </a:p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INTERNI</a:t>
            </a:r>
          </a:p>
        </p:txBody>
      </p:sp>
      <p:graphicFrame>
        <p:nvGraphicFramePr>
          <p:cNvPr id="8" name="Tabella 5">
            <a:extLst>
              <a:ext uri="{FF2B5EF4-FFF2-40B4-BE49-F238E27FC236}">
                <a16:creationId xmlns:a16="http://schemas.microsoft.com/office/drawing/2014/main" id="{E3CBF11C-8246-49FF-8090-4062BFC55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03721"/>
              </p:ext>
            </p:extLst>
          </p:nvPr>
        </p:nvGraphicFramePr>
        <p:xfrm>
          <a:off x="3249039" y="563683"/>
          <a:ext cx="7091463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55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29082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3.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Se ti venisse chiesto di far parte di tale collaborazione, cosa ti incoraggerebbe a partecipare?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855705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192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533008"/>
                  </a:ext>
                </a:extLst>
              </a:tr>
              <a:tr h="294864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4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. Quali obiettivi dovrebbe avere una tale collaborazione?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49535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29308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2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88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4531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1979AA-2CF4-4F64-BD81-65DA61403F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E3CC5CF-2231-4F85-9ACD-7CF74A7B7C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CB147F0-E5F9-4E15-9A6D-7106B80A123B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PROCESSI </a:t>
            </a:r>
          </a:p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INTERNI</a:t>
            </a:r>
          </a:p>
        </p:txBody>
      </p:sp>
      <p:graphicFrame>
        <p:nvGraphicFramePr>
          <p:cNvPr id="8" name="Tabella 5">
            <a:extLst>
              <a:ext uri="{FF2B5EF4-FFF2-40B4-BE49-F238E27FC236}">
                <a16:creationId xmlns:a16="http://schemas.microsoft.com/office/drawing/2014/main" id="{A41A1D94-2F9A-41F1-B610-A08544200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91580"/>
              </p:ext>
            </p:extLst>
          </p:nvPr>
        </p:nvGraphicFramePr>
        <p:xfrm>
          <a:off x="3200401" y="563683"/>
          <a:ext cx="7091463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55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29082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5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Quale organizzazione/agenzia dovrebbe guidare la collaborazione? (entrare nel merito della singola o specificare l'ambito di riferimento della suddetta)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 </a:t>
                      </a: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6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. 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Perché?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855705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192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533008"/>
                  </a:ext>
                </a:extLst>
              </a:tr>
              <a:tr h="294864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7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Qual è la tua visione dei processi interni illustrati nel framework collaborativo NTG?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(</a:t>
                      </a:r>
                      <a:r>
                        <a:rPr lang="it-IT" sz="1400" b="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rif.</a:t>
                      </a:r>
                      <a:r>
                        <a:rPr lang="it-IT" sz="14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 FIGURA SLIDE 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Trovi che sia difficile da realizzare?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Trovi che qualcuno in particolare giochi un ruolo chiave?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Trovi che qualcuno rappresenti una realtà più importante/affine di altre nel progetto?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49535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29308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2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53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24E01-7B79-4A91-8B58-E02C437E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39" y="234578"/>
            <a:ext cx="9559636" cy="497160"/>
          </a:xfrm>
          <a:gradFill>
            <a:gsLst>
              <a:gs pos="9000">
                <a:srgbClr val="FFF2CC"/>
              </a:gs>
              <a:gs pos="100000">
                <a:schemeClr val="bg1"/>
              </a:gs>
            </a:gsLst>
            <a:lin ang="0" scaled="1"/>
          </a:gradFill>
        </p:spPr>
        <p:txBody>
          <a:bodyPr wrap="square" rtlCol="0" anchor="ctr">
            <a:spAutoFit/>
          </a:bodyPr>
          <a:lstStyle/>
          <a:p>
            <a:pPr defTabSz="457200"/>
            <a:r>
              <a:rPr lang="it-IT" sz="4000" dirty="0">
                <a:solidFill>
                  <a:srgbClr val="CB4F1C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2. </a:t>
            </a:r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STRUTTURE INTERNE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DB7939-FAD5-4E3F-9F68-822092CF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79AA-2CF4-4F64-BD81-65DA61403FBB}" type="slidenum">
              <a:rPr lang="it-IT" smtClean="0"/>
              <a:t>8</a:t>
            </a:fld>
            <a:endParaRPr lang="it-IT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9CAD0F7B-EEE7-436E-9DE4-537E7B430D3A}"/>
              </a:ext>
            </a:extLst>
          </p:cNvPr>
          <p:cNvGrpSpPr/>
          <p:nvPr/>
        </p:nvGrpSpPr>
        <p:grpSpPr>
          <a:xfrm>
            <a:off x="703340" y="2556800"/>
            <a:ext cx="10477791" cy="1444367"/>
            <a:chOff x="-707173" y="2556800"/>
            <a:chExt cx="10477791" cy="1444367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BC1F2044-583A-4FE6-B902-D5443F68D48A}"/>
                </a:ext>
              </a:extLst>
            </p:cNvPr>
            <p:cNvSpPr/>
            <p:nvPr/>
          </p:nvSpPr>
          <p:spPr>
            <a:xfrm>
              <a:off x="-707173" y="3353461"/>
              <a:ext cx="10428872" cy="285392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7159166F-AC56-46FC-9660-B13CFDEA47E1}"/>
                </a:ext>
              </a:extLst>
            </p:cNvPr>
            <p:cNvSpPr/>
            <p:nvPr/>
          </p:nvSpPr>
          <p:spPr>
            <a:xfrm>
              <a:off x="29278" y="3279655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BFAF0DC9-FCEE-42D8-8D21-509575518128}"/>
                </a:ext>
              </a:extLst>
            </p:cNvPr>
            <p:cNvSpPr/>
            <p:nvPr/>
          </p:nvSpPr>
          <p:spPr>
            <a:xfrm>
              <a:off x="1959930" y="3298144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Ovale 8">
              <a:extLst>
                <a:ext uri="{FF2B5EF4-FFF2-40B4-BE49-F238E27FC236}">
                  <a16:creationId xmlns:a16="http://schemas.microsoft.com/office/drawing/2014/main" id="{383CAC3B-65C8-4862-9AB1-5232DB1944DC}"/>
                </a:ext>
              </a:extLst>
            </p:cNvPr>
            <p:cNvSpPr/>
            <p:nvPr/>
          </p:nvSpPr>
          <p:spPr>
            <a:xfrm>
              <a:off x="3950989" y="3289635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2DD8C5BB-EEA2-41BA-9BF9-2EF061479E9B}"/>
                </a:ext>
              </a:extLst>
            </p:cNvPr>
            <p:cNvSpPr/>
            <p:nvPr/>
          </p:nvSpPr>
          <p:spPr>
            <a:xfrm>
              <a:off x="5892307" y="3290990"/>
              <a:ext cx="425655" cy="42565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con angoli arrotondati 10">
              <a:extLst>
                <a:ext uri="{FF2B5EF4-FFF2-40B4-BE49-F238E27FC236}">
                  <a16:creationId xmlns:a16="http://schemas.microsoft.com/office/drawing/2014/main" id="{AB54C1DA-6BC2-4DA1-91E8-CEBABC4A97E9}"/>
                </a:ext>
              </a:extLst>
            </p:cNvPr>
            <p:cNvSpPr/>
            <p:nvPr/>
          </p:nvSpPr>
          <p:spPr>
            <a:xfrm rot="2843970">
              <a:off x="8768264" y="2941644"/>
              <a:ext cx="1025054" cy="255366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5529A4BB-253B-4DC7-B01A-AA2DB4E9824B}"/>
                </a:ext>
              </a:extLst>
            </p:cNvPr>
            <p:cNvSpPr/>
            <p:nvPr/>
          </p:nvSpPr>
          <p:spPr>
            <a:xfrm rot="19043970">
              <a:off x="8745564" y="3745801"/>
              <a:ext cx="1025054" cy="255366"/>
            </a:xfrm>
            <a:prstGeom prst="roundRect">
              <a:avLst>
                <a:gd name="adj" fmla="val 0"/>
              </a:avLst>
            </a:prstGeom>
            <a:solidFill>
              <a:srgbClr val="CB4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DD55271-3503-4D24-84F0-F93536E119C8}"/>
              </a:ext>
            </a:extLst>
          </p:cNvPr>
          <p:cNvSpPr txBox="1"/>
          <p:nvPr/>
        </p:nvSpPr>
        <p:spPr>
          <a:xfrm>
            <a:off x="453651" y="1373741"/>
            <a:ext cx="251216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VERRÀ DEFINITA UNA 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PIATTAFORMA COMUNE DI CONDIVISIONE 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DELLE INFORMAZIONI E DELLA CONOSCENZA, VOLTA ALLA MASSIMA TRASPARENZA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7B5C93A-0BBD-4B13-A6F0-1AAFB82847DE}"/>
              </a:ext>
            </a:extLst>
          </p:cNvPr>
          <p:cNvSpPr txBox="1"/>
          <p:nvPr/>
        </p:nvSpPr>
        <p:spPr>
          <a:xfrm>
            <a:off x="1960262" y="4461262"/>
            <a:ext cx="324601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DOVREMO DEFINIRE IL 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LIVELLO DI«FORMALIZZAZIONE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» DELLE DECISIONI, VA DI PARI PASSO 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CON IL RUOLO E L’AMBIZIONE DI FORNIRE PARERI ANCHE A LIVELLO NAZIONALE E GOVERNATIVO: </a:t>
            </a:r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DEFINIZIONE DI UNA CARTA E/O STATUTO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8EA9925-D4A0-4CDF-A382-30ED83260F15}"/>
              </a:ext>
            </a:extLst>
          </p:cNvPr>
          <p:cNvSpPr txBox="1"/>
          <p:nvPr/>
        </p:nvSpPr>
        <p:spPr>
          <a:xfrm>
            <a:off x="4130718" y="1375366"/>
            <a:ext cx="270487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VERRÀ DEFINITO UN «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CONTINUITY PLAN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» PER GESTIRE EVENTUALI CAMBI ORGANIZZATIVI O PARTNER CHE RINUNCIANO AD ATTIVITÀ E/O RUOLI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5BF5DB7-10C6-4446-8A58-257CCE6CD9FE}"/>
              </a:ext>
            </a:extLst>
          </p:cNvPr>
          <p:cNvSpPr txBox="1"/>
          <p:nvPr/>
        </p:nvSpPr>
        <p:spPr>
          <a:xfrm>
            <a:off x="6435877" y="4480718"/>
            <a:ext cx="215954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IMPORTANTE CHE OGNI PARTNER INDIVIDUI UN </a:t>
            </a:r>
            <a:r>
              <a:rPr lang="it-IT" sz="1400" b="1" dirty="0">
                <a:solidFill>
                  <a:srgbClr val="002060"/>
                </a:solidFill>
                <a:latin typeface="Arial Nova Light" panose="020B0304020202020204" pitchFamily="34" charset="0"/>
              </a:rPr>
              <a:t>«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RESPONSABILE» E/O «UN TEAM» 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DA INCARICARE NELLA GESTIONE DELLE ATTIVITÀ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839525C6-2BFB-4F97-857D-3347F9D83F5F}"/>
              </a:ext>
            </a:extLst>
          </p:cNvPr>
          <p:cNvSpPr/>
          <p:nvPr/>
        </p:nvSpPr>
        <p:spPr>
          <a:xfrm>
            <a:off x="8978650" y="3286537"/>
            <a:ext cx="425655" cy="42565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C9E9FF1-2D67-4417-85D2-948B2969F2F8}"/>
              </a:ext>
            </a:extLst>
          </p:cNvPr>
          <p:cNvSpPr txBox="1"/>
          <p:nvPr/>
        </p:nvSpPr>
        <p:spPr>
          <a:xfrm>
            <a:off x="7775490" y="1362579"/>
            <a:ext cx="260769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SARÀ NECESSARIO </a:t>
            </a:r>
            <a:r>
              <a:rPr lang="it-IT" sz="1400" dirty="0">
                <a:solidFill>
                  <a:srgbClr val="CB4F1C"/>
                </a:solidFill>
                <a:latin typeface="Arial Nova Light" panose="020B0304020202020204" pitchFamily="34" charset="0"/>
              </a:rPr>
              <a:t>INDIVIDUARE DELLE </a:t>
            </a:r>
            <a:r>
              <a:rPr lang="it-IT" sz="1400" b="1" dirty="0">
                <a:solidFill>
                  <a:srgbClr val="CB4F1C"/>
                </a:solidFill>
                <a:latin typeface="Arial Nova Light" panose="020B0304020202020204" pitchFamily="34" charset="0"/>
              </a:rPr>
              <a:t>RISORSE FINANZIARIE </a:t>
            </a:r>
            <a:r>
              <a:rPr lang="it-IT" sz="1400" dirty="0">
                <a:solidFill>
                  <a:srgbClr val="002060"/>
                </a:solidFill>
                <a:latin typeface="Arial Nova Light" panose="020B0304020202020204" pitchFamily="34" charset="0"/>
              </a:rPr>
              <a:t>DA DEDICARE AL FUTURO MANTENIMENTO DEL PROGETTO</a:t>
            </a:r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FD09433D-EDC5-401D-B26F-634DAB7C6C17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1652619" y="2850204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70FAA362-501B-4921-A2E5-73A02AE94EC3}"/>
              </a:ext>
            </a:extLst>
          </p:cNvPr>
          <p:cNvCxnSpPr>
            <a:cxnSpLocks/>
          </p:cNvCxnSpPr>
          <p:nvPr/>
        </p:nvCxnSpPr>
        <p:spPr>
          <a:xfrm flipV="1">
            <a:off x="5559895" y="2850204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4F50A2E5-B14D-4D86-B90A-230B4CE0E85F}"/>
              </a:ext>
            </a:extLst>
          </p:cNvPr>
          <p:cNvCxnSpPr>
            <a:cxnSpLocks/>
          </p:cNvCxnSpPr>
          <p:nvPr/>
        </p:nvCxnSpPr>
        <p:spPr>
          <a:xfrm flipV="1">
            <a:off x="9188315" y="2849237"/>
            <a:ext cx="0" cy="429451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3DFBB850-8263-46F8-8F51-836B24958152}"/>
              </a:ext>
            </a:extLst>
          </p:cNvPr>
          <p:cNvCxnSpPr>
            <a:cxnSpLocks/>
          </p:cNvCxnSpPr>
          <p:nvPr/>
        </p:nvCxnSpPr>
        <p:spPr>
          <a:xfrm>
            <a:off x="3565725" y="3705310"/>
            <a:ext cx="0" cy="643833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912437F6-55DC-4467-88B1-D60D2178A741}"/>
              </a:ext>
            </a:extLst>
          </p:cNvPr>
          <p:cNvCxnSpPr>
            <a:cxnSpLocks/>
          </p:cNvCxnSpPr>
          <p:nvPr/>
        </p:nvCxnSpPr>
        <p:spPr>
          <a:xfrm>
            <a:off x="7511913" y="3723799"/>
            <a:ext cx="0" cy="643833"/>
          </a:xfrm>
          <a:prstGeom prst="straightConnector1">
            <a:avLst/>
          </a:prstGeom>
          <a:ln w="34925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904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CC">
                <a:alpha val="59000"/>
              </a:srgb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066E274D-8B39-4CBB-AC0D-79D2158FE1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5298" r="3482"/>
          <a:stretch/>
        </p:blipFill>
        <p:spPr>
          <a:xfrm>
            <a:off x="393667" y="1517790"/>
            <a:ext cx="1924154" cy="20957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94291E7-F061-42B9-85C0-9370A5D259D3}"/>
              </a:ext>
            </a:extLst>
          </p:cNvPr>
          <p:cNvSpPr txBox="1"/>
          <p:nvPr/>
        </p:nvSpPr>
        <p:spPr>
          <a:xfrm>
            <a:off x="393667" y="563683"/>
            <a:ext cx="215641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STRUTTURE</a:t>
            </a:r>
          </a:p>
          <a:p>
            <a:r>
              <a:rPr lang="it-IT" sz="2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INTERNE</a:t>
            </a:r>
          </a:p>
        </p:txBody>
      </p:sp>
      <p:graphicFrame>
        <p:nvGraphicFramePr>
          <p:cNvPr id="8" name="Tabella 5">
            <a:extLst>
              <a:ext uri="{FF2B5EF4-FFF2-40B4-BE49-F238E27FC236}">
                <a16:creationId xmlns:a16="http://schemas.microsoft.com/office/drawing/2014/main" id="{86914479-2ED7-4AFE-8D1E-A0C5AF39B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2127"/>
              </p:ext>
            </p:extLst>
          </p:nvPr>
        </p:nvGraphicFramePr>
        <p:xfrm>
          <a:off x="3287949" y="563683"/>
          <a:ext cx="7003915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507">
                  <a:extLst>
                    <a:ext uri="{9D8B030D-6E8A-4147-A177-3AD203B41FA5}">
                      <a16:colId xmlns:a16="http://schemas.microsoft.com/office/drawing/2014/main" val="3179130147"/>
                    </a:ext>
                  </a:extLst>
                </a:gridCol>
                <a:gridCol w="3414408">
                  <a:extLst>
                    <a:ext uri="{9D8B030D-6E8A-4147-A177-3AD203B41FA5}">
                      <a16:colId xmlns:a16="http://schemas.microsoft.com/office/drawing/2014/main" val="1025870971"/>
                    </a:ext>
                  </a:extLst>
                </a:gridCol>
              </a:tblGrid>
              <a:tr h="29082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1.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Quale piattaforma per il dialogo e lo scambio di conoscenze pensi che dovrebbe essere utilizzata in una collaborazione per soddisfare le esigenze di competenze (ad es. e-mail, riunioni, documenti cartacei, condivisione di documentazione, </a:t>
                      </a:r>
                      <a:r>
                        <a:rPr lang="it-IT" sz="1600" b="0" dirty="0" err="1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ecc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…)?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2.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Perché?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0147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8325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9725457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60229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5591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855705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192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533008"/>
                  </a:ext>
                </a:extLst>
              </a:tr>
              <a:tr h="294864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3.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Per quanto tempo pensi che gli stakeholders dovrebbero contribuire a questa realtà di collaborazione?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rgbClr val="002060"/>
                        </a:solidFill>
                        <a:effectLst/>
                        <a:latin typeface="Arial Nova Light" panose="020B03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B4F1C"/>
                          </a:solidFill>
                          <a:effectLst/>
                          <a:latin typeface="Arial Nova Light" panose="020B0304020202020204" pitchFamily="34" charset="0"/>
                        </a:rPr>
                        <a:t>4.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effectLst/>
                          <a:latin typeface="Arial Nova Light" panose="020B0304020202020204" pitchFamily="34" charset="0"/>
                        </a:rPr>
                        <a:t>Perché?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06211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572690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72006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078098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14047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495354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293082"/>
                  </a:ext>
                </a:extLst>
              </a:tr>
              <a:tr h="29486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2140"/>
                  </a:ext>
                </a:extLst>
              </a:tr>
            </a:tbl>
          </a:graphicData>
        </a:graphic>
      </p:graphicFrame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B92D8E-D837-424A-B45D-2201CC43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426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1979AA-2CF4-4F64-BD81-65DA61403F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8814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94C155D720C04E8B549C04FF35F4E7" ma:contentTypeVersion="8" ma:contentTypeDescription="Creare un nuovo documento." ma:contentTypeScope="" ma:versionID="029dbc0e636fba839bd961e3e978643e">
  <xsd:schema xmlns:xsd="http://www.w3.org/2001/XMLSchema" xmlns:xs="http://www.w3.org/2001/XMLSchema" xmlns:p="http://schemas.microsoft.com/office/2006/metadata/properties" xmlns:ns2="db1a2862-6c4e-4767-bb2e-fae803658408" targetNamespace="http://schemas.microsoft.com/office/2006/metadata/properties" ma:root="true" ma:fieldsID="58c7395be14222548d9731e8d164baca" ns2:_="">
    <xsd:import namespace="db1a2862-6c4e-4767-bb2e-fae8036584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1a2862-6c4e-4767-bb2e-fae8036584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00A9A0-E131-4DE3-ADCA-50259C44C3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1a2862-6c4e-4767-bb2e-fae8036584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418A4C-EC45-496D-B642-0226F2D03D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C7C6-E05C-444C-ACDE-4D7D6ECA9A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818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Aharoni</vt:lpstr>
      <vt:lpstr>Arial</vt:lpstr>
      <vt:lpstr>Arial Narrow</vt:lpstr>
      <vt:lpstr>Arial Nova Light</vt:lpstr>
      <vt:lpstr>Calibri</vt:lpstr>
      <vt:lpstr>Calibri Light</vt:lpstr>
      <vt:lpstr>Tema di Office</vt:lpstr>
      <vt:lpstr>Personalizza struttura</vt:lpstr>
      <vt:lpstr>Presentazione standard di PowerPoint</vt:lpstr>
      <vt:lpstr>STRATEGIA </vt:lpstr>
      <vt:lpstr>COLLABORATIVE FRAMEWORK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2. STRUTTURE INTERNE</vt:lpstr>
      <vt:lpstr>Presentazione standard di PowerPoint</vt:lpstr>
      <vt:lpstr>Presentazione standard di PowerPoint</vt:lpstr>
      <vt:lpstr>3. PROCESSI ESTERNI</vt:lpstr>
      <vt:lpstr>Presentazione standard di PowerPoint</vt:lpstr>
      <vt:lpstr>Presentazione standard di PowerPoint</vt:lpstr>
      <vt:lpstr>PROSSIMI PASSI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D'Addezio</dc:creator>
  <cp:lastModifiedBy>Paola D'Addezio</cp:lastModifiedBy>
  <cp:revision>74</cp:revision>
  <dcterms:created xsi:type="dcterms:W3CDTF">2019-04-04T12:55:16Z</dcterms:created>
  <dcterms:modified xsi:type="dcterms:W3CDTF">2021-02-18T16:44:44Z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0x0101004294C155D720C04E8B549C04FF35F4E7</vt:lpwstr>
  </property>
  <property fmtid="{D5CDD505-2E9C-101B-9397-08002B2CF9AE}" pid="3" name="Order">
    <vt:r8>2344000</vt:r8>
  </property>
</Properties>
</file>