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63" r:id="rId2"/>
    <p:sldId id="278" r:id="rId3"/>
    <p:sldId id="258" r:id="rId4"/>
    <p:sldId id="284" r:id="rId5"/>
    <p:sldId id="279" r:id="rId6"/>
    <p:sldId id="285" r:id="rId7"/>
    <p:sldId id="289" r:id="rId8"/>
    <p:sldId id="281" r:id="rId9"/>
    <p:sldId id="282" r:id="rId10"/>
    <p:sldId id="283" r:id="rId11"/>
    <p:sldId id="288" r:id="rId12"/>
    <p:sldId id="292" r:id="rId13"/>
    <p:sldId id="290" r:id="rId14"/>
    <p:sldId id="291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760"/>
    <a:srgbClr val="BFBFBF"/>
    <a:srgbClr val="FADFDE"/>
    <a:srgbClr val="C86C2F"/>
    <a:srgbClr val="669845"/>
    <a:srgbClr val="4F83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B69D2-EEC1-44A5-AF50-313E933E588A}" type="datetimeFigureOut">
              <a:rPr lang="it-IT" smtClean="0"/>
              <a:t>18/06/2021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5983A-2871-40B4-A49D-60266996DF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52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26FE-37E2-4771-BB7B-9B43934108AA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5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4EA8-FE49-46E7-ABA4-BFB6903868B9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83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11B1-1DBA-4027-86BB-37C835353E05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08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A1EE-017D-46B5-B40E-5ECE1BD3DD3C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73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FEFB-C043-49E3-AE5A-9E7603F08556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13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4350-6D11-45E6-8580-7FBB06557293}" type="datetime1">
              <a:rPr lang="it-IT" smtClean="0"/>
              <a:t>18/06/2021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5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B73D-46E5-4E43-A5B0-4556E285EE72}" type="datetime1">
              <a:rPr lang="it-IT" smtClean="0"/>
              <a:t>18/06/2021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3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348E-A6E6-4CC1-B254-865B2C470F2E}" type="datetime1">
              <a:rPr lang="it-IT" smtClean="0"/>
              <a:t>18/06/2021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28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4EF9-D1A8-44C4-BD30-0C00B6DE2443}" type="datetime1">
              <a:rPr lang="it-IT" smtClean="0"/>
              <a:t>18/06/2021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58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F3C2-D3E7-4015-99C6-4583B31142ED}" type="datetime1">
              <a:rPr lang="it-IT" smtClean="0"/>
              <a:t>18/06/2021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CA82-AAD4-40C2-BA29-BF1A68B848D4}" type="datetime1">
              <a:rPr lang="it-IT" smtClean="0"/>
              <a:t>18/06/2021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‹N›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0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E4D1E-3EA8-49B3-980A-885F09F2BADA}" type="datetime1">
              <a:rPr lang="it-IT" smtClean="0"/>
              <a:t>18/06/2021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‹N›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37A4-44BF-4B87-AECD-E2D275698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81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sv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jp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3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1BF7021-B464-4CB2-8C93-5B41C1877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92755" y="2055367"/>
            <a:ext cx="41008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Più laureati in azienda</a:t>
            </a:r>
          </a:p>
          <a:p>
            <a:endParaRPr lang="it-IT" dirty="0"/>
          </a:p>
          <a:p>
            <a:r>
              <a:rPr lang="it-IT" dirty="0"/>
              <a:t>Tra le  imprese coesive è più elevata la quota di quelle con addetti laureati (</a:t>
            </a:r>
            <a:r>
              <a:rPr lang="it-IT" b="1" dirty="0">
                <a:solidFill>
                  <a:srgbClr val="E66760"/>
                </a:solidFill>
              </a:rPr>
              <a:t>52%</a:t>
            </a:r>
            <a:r>
              <a:rPr lang="it-IT" dirty="0"/>
              <a:t>) rispetto alle altre (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29%</a:t>
            </a:r>
            <a:r>
              <a:rPr lang="it-IT" dirty="0"/>
              <a:t>).</a:t>
            </a:r>
            <a:endParaRPr lang="it-IT" sz="1050" dirty="0">
              <a:solidFill>
                <a:srgbClr val="C0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danno più spazio ai laureati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2A6092AB-49B6-4E35-BB21-32A3638F7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3C1CD69-3743-40BA-85F6-09C6A799955B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9</a:t>
            </a:r>
          </a:p>
        </p:txBody>
      </p:sp>
      <p:pic>
        <p:nvPicPr>
          <p:cNvPr id="3" name="Elemento grafico 2" descr="Cappello di laurea con riempimento a tinta unita">
            <a:extLst>
              <a:ext uri="{FF2B5EF4-FFF2-40B4-BE49-F238E27FC236}">
                <a16:creationId xmlns:a16="http://schemas.microsoft.com/office/drawing/2014/main" id="{739A9E9C-A4F7-4EFB-B608-C4B4562F1C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66940" y="1708608"/>
            <a:ext cx="914400" cy="91440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CB84A3D9-8001-426F-AE91-B586577989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2283" y="1850914"/>
            <a:ext cx="6786656" cy="232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1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79332" y="2291108"/>
            <a:ext cx="4228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Presenza di imprese femminili nella media</a:t>
            </a:r>
          </a:p>
          <a:p>
            <a:endParaRPr lang="it-IT" b="1" i="1" dirty="0"/>
          </a:p>
          <a:p>
            <a:r>
              <a:rPr lang="it-IT" dirty="0"/>
              <a:t>Tra le imprese coesive la quota delle imprese femminili è in linea con le altre.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e l’imprenditoria femminile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458A7932-0EE5-4BB8-98EC-9916CF42D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79F65D7-5E36-43E8-8F5C-7205EC8429C3}"/>
              </a:ext>
            </a:extLst>
          </p:cNvPr>
          <p:cNvSpPr txBox="1"/>
          <p:nvPr/>
        </p:nvSpPr>
        <p:spPr>
          <a:xfrm>
            <a:off x="6135842" y="630245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10</a:t>
            </a:r>
          </a:p>
        </p:txBody>
      </p:sp>
      <p:pic>
        <p:nvPicPr>
          <p:cNvPr id="4" name="Elemento grafico 3" descr="Impiegata con riempimento a tinta unita">
            <a:extLst>
              <a:ext uri="{FF2B5EF4-FFF2-40B4-BE49-F238E27FC236}">
                <a16:creationId xmlns:a16="http://schemas.microsoft.com/office/drawing/2014/main" id="{378AEAE2-28F9-429E-9BC3-C1E8ED37E9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56841" y="2048698"/>
            <a:ext cx="829559" cy="829559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4F04EC92-BDCA-4095-987E-18B0EDA9628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395"/>
          <a:stretch/>
        </p:blipFill>
        <p:spPr>
          <a:xfrm>
            <a:off x="5426610" y="1833766"/>
            <a:ext cx="6556284" cy="21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3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82196" y="2070834"/>
            <a:ext cx="3780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Più imprese giovanili</a:t>
            </a:r>
          </a:p>
          <a:p>
            <a:endParaRPr lang="it-IT" b="1" dirty="0">
              <a:solidFill>
                <a:srgbClr val="E66760"/>
              </a:solidFill>
            </a:endParaRPr>
          </a:p>
          <a:p>
            <a:r>
              <a:rPr lang="it-IT" dirty="0"/>
              <a:t>La quota delle imprese giovanili (under 35) è maggiore tra le imprese coesive rispetto alle altre (</a:t>
            </a:r>
            <a:r>
              <a:rPr lang="it-IT" b="1" dirty="0">
                <a:solidFill>
                  <a:srgbClr val="E66760"/>
                </a:solidFill>
              </a:rPr>
              <a:t>14%</a:t>
            </a:r>
            <a:r>
              <a:rPr lang="it-IT" dirty="0"/>
              <a:t> vs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9%</a:t>
            </a:r>
            <a:r>
              <a:rPr lang="it-IT" dirty="0"/>
              <a:t>).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danno spazio all’imprenditoria giovanile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458A7932-0EE5-4BB8-98EC-9916CF42D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79F65D7-5E36-43E8-8F5C-7205EC8429C3}"/>
              </a:ext>
            </a:extLst>
          </p:cNvPr>
          <p:cNvSpPr txBox="1"/>
          <p:nvPr/>
        </p:nvSpPr>
        <p:spPr>
          <a:xfrm>
            <a:off x="6135842" y="630245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4" name="Elemento grafico 3" descr="Scolaro con riempimento a tinta unita">
            <a:extLst>
              <a:ext uri="{FF2B5EF4-FFF2-40B4-BE49-F238E27FC236}">
                <a16:creationId xmlns:a16="http://schemas.microsoft.com/office/drawing/2014/main" id="{3CE70042-0079-4A03-B561-5A093F362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46429" y="1779006"/>
            <a:ext cx="914400" cy="914400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27A643F7-9B2A-4DD2-8218-274F584FA0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9432" y="1779006"/>
            <a:ext cx="6786656" cy="213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97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01199336-4A60-4FD8-9381-5FD1D0E30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82311" y="1687490"/>
            <a:ext cx="4015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E66760"/>
                </a:solidFill>
              </a:rPr>
              <a:t>Le imprese coesive sono più diffuse nei territori caratterizzati da maggiore coesione sociale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L’humus delle imprese coesive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5241532-D01F-4E02-AB30-AFFC5D4014C2}"/>
              </a:ext>
            </a:extLst>
          </p:cNvPr>
          <p:cNvSpPr txBox="1"/>
          <p:nvPr/>
        </p:nvSpPr>
        <p:spPr>
          <a:xfrm>
            <a:off x="4976038" y="5146486"/>
            <a:ext cx="75898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/>
              <a:t>* Quota di persone di 14 anni con attività sociale svolta negli ultimi 12 mesi.</a:t>
            </a:r>
          </a:p>
          <a:p>
            <a:r>
              <a:rPr lang="it-IT" sz="1100" dirty="0"/>
              <a:t>** Percentuale di persone di 14 anni e più che ritiene che gran parte della gente sia degna di fiducia.</a:t>
            </a:r>
          </a:p>
          <a:p>
            <a:r>
              <a:rPr lang="it-IT" sz="1100" dirty="0"/>
              <a:t>*** Percentuale di persone che hanno votato all'ultimo referendum costituzionale del 2016 sul totale degli aventi diritto. </a:t>
            </a:r>
          </a:p>
          <a:p>
            <a:r>
              <a:rPr lang="it-IT" sz="1100" dirty="0"/>
              <a:t>**** Importo donazioni 5 per mille per abitante.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8FB5DC9-FDD5-40F6-BDA9-330DBC1CC40A}"/>
              </a:ext>
            </a:extLst>
          </p:cNvPr>
          <p:cNvSpPr txBox="1"/>
          <p:nvPr/>
        </p:nvSpPr>
        <p:spPr>
          <a:xfrm>
            <a:off x="6135842" y="630245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12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C95F8B6-7EC9-46AA-A6C6-885E4A164B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3698" y="1529600"/>
            <a:ext cx="7152704" cy="3532593"/>
          </a:xfrm>
          <a:prstGeom prst="rect">
            <a:avLst/>
          </a:prstGeom>
        </p:spPr>
      </p:pic>
      <p:pic>
        <p:nvPicPr>
          <p:cNvPr id="4" name="Elemento grafico 3" descr="Mappa con segnaposto con riempimento a tinta unita">
            <a:extLst>
              <a:ext uri="{FF2B5EF4-FFF2-40B4-BE49-F238E27FC236}">
                <a16:creationId xmlns:a16="http://schemas.microsoft.com/office/drawing/2014/main" id="{C316BF78-C838-47BF-9074-53022CBBBF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14548" y="25466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06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146484" y="1037652"/>
            <a:ext cx="7799057" cy="338926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0"/>
              </a:lnSpc>
              <a:spcBef>
                <a:spcPct val="50000"/>
              </a:spcBef>
              <a:defRPr/>
            </a:pPr>
            <a:r>
              <a:rPr lang="it-IT" sz="2400" b="1" dirty="0">
                <a:latin typeface="+mn-lt"/>
                <a:cs typeface="Calibri" pitchFamily="34" charset="0"/>
              </a:rPr>
              <a:t>            </a:t>
            </a:r>
          </a:p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endParaRPr lang="it-IT" sz="3200" b="1" dirty="0">
              <a:latin typeface="+mn-lt"/>
              <a:cs typeface="Calibri" pitchFamily="34" charset="0"/>
            </a:endParaRPr>
          </a:p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it-IT" sz="3200" b="1" dirty="0">
                <a:latin typeface="+mn-lt"/>
                <a:cs typeface="Utsaah" pitchFamily="34" charset="0"/>
              </a:rPr>
              <a:t>Il rapporto è scaricabile online </a:t>
            </a:r>
          </a:p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it-IT" sz="3200" b="1" dirty="0">
                <a:solidFill>
                  <a:srgbClr val="E66760"/>
                </a:solidFill>
                <a:latin typeface="+mn-lt"/>
                <a:cs typeface="Utsaah" pitchFamily="34" charset="0"/>
              </a:rPr>
              <a:t>www.unioncamere.gov.it</a:t>
            </a:r>
          </a:p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it-IT" sz="3200" b="1" dirty="0">
                <a:solidFill>
                  <a:srgbClr val="E66760"/>
                </a:solidFill>
                <a:latin typeface="+mn-lt"/>
                <a:cs typeface="Utsaah" pitchFamily="34" charset="0"/>
              </a:rPr>
              <a:t>www.symbola.net</a:t>
            </a:r>
            <a:br>
              <a:rPr lang="it-IT" sz="2800" b="1" dirty="0">
                <a:solidFill>
                  <a:srgbClr val="FF5050"/>
                </a:solidFill>
                <a:latin typeface="+mn-lt"/>
                <a:cs typeface="Utsaah" pitchFamily="34" charset="0"/>
              </a:rPr>
            </a:br>
            <a:br>
              <a:rPr lang="it-IT" b="1" dirty="0">
                <a:latin typeface="+mn-lt"/>
                <a:cs typeface="Calibri" pitchFamily="34" charset="0"/>
              </a:rPr>
            </a:br>
            <a:endParaRPr lang="it-IT" sz="1600" b="1" i="1" dirty="0">
              <a:latin typeface="+mn-lt"/>
              <a:cs typeface="Calibri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228E8A2-177A-4707-ADD8-2E89E22313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07"/>
          <a:stretch/>
        </p:blipFill>
        <p:spPr>
          <a:xfrm>
            <a:off x="0" y="5445760"/>
            <a:ext cx="12192000" cy="1412240"/>
          </a:xfrm>
          <a:prstGeom prst="rect">
            <a:avLst/>
          </a:prstGeom>
        </p:spPr>
      </p:pic>
      <p:pic>
        <p:nvPicPr>
          <p:cNvPr id="3" name="Elemento grafico 2" descr="Download con riempimento a tinta unita">
            <a:extLst>
              <a:ext uri="{FF2B5EF4-FFF2-40B4-BE49-F238E27FC236}">
                <a16:creationId xmlns:a16="http://schemas.microsoft.com/office/drawing/2014/main" id="{82219A5E-3071-407C-BE43-1BBB21DBAA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88812" y="9500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1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10">
            <a:extLst>
              <a:ext uri="{FF2B5EF4-FFF2-40B4-BE49-F238E27FC236}">
                <a16:creationId xmlns:a16="http://schemas.microsoft.com/office/drawing/2014/main" id="{56EC79B0-936B-473E-A4DC-29EE12F1B286}"/>
              </a:ext>
            </a:extLst>
          </p:cNvPr>
          <p:cNvSpPr txBox="1"/>
          <p:nvPr/>
        </p:nvSpPr>
        <p:spPr>
          <a:xfrm>
            <a:off x="9223334" y="3738880"/>
            <a:ext cx="2816266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30"/>
              </a:spcBef>
              <a:tabLst>
                <a:tab pos="191135" algn="l"/>
              </a:tabLst>
            </a:pPr>
            <a:r>
              <a:rPr lang="it-IT" sz="1400" spc="-5" dirty="0">
                <a:cs typeface="Calibri"/>
              </a:rPr>
              <a:t>Qualificazione del </a:t>
            </a:r>
            <a:r>
              <a:rPr lang="it-IT" sz="1400" spc="-10" dirty="0">
                <a:cs typeface="Calibri"/>
              </a:rPr>
              <a:t>personale</a:t>
            </a:r>
            <a:endParaRPr lang="it-IT" sz="1400" dirty="0">
              <a:cs typeface="Calibri"/>
            </a:endParaRPr>
          </a:p>
          <a:p>
            <a:pPr marL="12700">
              <a:tabLst>
                <a:tab pos="191135" algn="l"/>
              </a:tabLst>
            </a:pPr>
            <a:r>
              <a:rPr lang="it-IT" sz="1400" spc="-5" dirty="0">
                <a:cs typeface="Calibri"/>
              </a:rPr>
              <a:t>Condivisione di </a:t>
            </a:r>
            <a:r>
              <a:rPr lang="it-IT" sz="1400" spc="-15" dirty="0">
                <a:cs typeface="Calibri"/>
              </a:rPr>
              <a:t>progetti </a:t>
            </a:r>
            <a:r>
              <a:rPr lang="it-IT" sz="1400" spc="-5" dirty="0">
                <a:cs typeface="Calibri"/>
              </a:rPr>
              <a:t>e</a:t>
            </a:r>
            <a:r>
              <a:rPr lang="it-IT" sz="1400" spc="15" dirty="0">
                <a:cs typeface="Calibri"/>
              </a:rPr>
              <a:t> </a:t>
            </a:r>
            <a:r>
              <a:rPr lang="it-IT" sz="1400" spc="-10" dirty="0">
                <a:cs typeface="Calibri"/>
              </a:rPr>
              <a:t>risultati</a:t>
            </a:r>
            <a:endParaRPr lang="it-IT" sz="1400" dirty="0">
              <a:cs typeface="Calibri"/>
            </a:endParaRPr>
          </a:p>
          <a:p>
            <a:pPr marL="12700">
              <a:tabLst>
                <a:tab pos="191135" algn="l"/>
              </a:tabLst>
            </a:pPr>
            <a:r>
              <a:rPr lang="it-IT" sz="1400" spc="-15" dirty="0">
                <a:cs typeface="Calibri"/>
              </a:rPr>
              <a:t>Welfare </a:t>
            </a:r>
            <a:r>
              <a:rPr lang="it-IT" sz="1400" spc="-5" dirty="0">
                <a:cs typeface="Calibri"/>
              </a:rPr>
              <a:t>e</a:t>
            </a:r>
            <a:r>
              <a:rPr lang="it-IT" sz="1400" spc="30" dirty="0">
                <a:cs typeface="Calibri"/>
              </a:rPr>
              <a:t> </a:t>
            </a:r>
            <a:r>
              <a:rPr lang="it-IT" sz="1400" spc="-10" dirty="0">
                <a:cs typeface="Calibri"/>
              </a:rPr>
              <a:t>sicurezza</a:t>
            </a:r>
            <a:endParaRPr lang="it-IT" sz="1400" dirty="0">
              <a:cs typeface="Calibri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AD7CB943-855E-4750-A256-2AC3F3FFFE8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2"/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33498" y="143166"/>
            <a:ext cx="7823835" cy="4006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dirty="0">
                <a:solidFill>
                  <a:schemeClr val="bg1"/>
                </a:solidFill>
                <a:latin typeface="+mn-lt"/>
              </a:rPr>
              <a:t>Le </a:t>
            </a:r>
            <a:r>
              <a:rPr lang="it-IT" sz="2800" dirty="0">
                <a:solidFill>
                  <a:schemeClr val="bg1"/>
                </a:solidFill>
                <a:latin typeface="+mn-lt"/>
              </a:rPr>
              <a:t>imprese coesive</a:t>
            </a:r>
            <a:endParaRPr sz="2800" spc="-1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34626" y="2418219"/>
            <a:ext cx="1733416" cy="72385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6515" marR="5080" indent="-44450" algn="ctr">
              <a:lnSpc>
                <a:spcPts val="2640"/>
              </a:lnSpc>
              <a:spcBef>
                <a:spcPts val="385"/>
              </a:spcBef>
            </a:pPr>
            <a:r>
              <a:rPr sz="2800" dirty="0">
                <a:solidFill>
                  <a:srgbClr val="E66760"/>
                </a:solidFill>
                <a:cs typeface="Calibri"/>
              </a:rPr>
              <a:t>Imp</a:t>
            </a:r>
            <a:r>
              <a:rPr sz="2800" spc="-30" dirty="0">
                <a:solidFill>
                  <a:srgbClr val="E66760"/>
                </a:solidFill>
                <a:cs typeface="Calibri"/>
              </a:rPr>
              <a:t>r</a:t>
            </a:r>
            <a:r>
              <a:rPr sz="2800" spc="-5" dirty="0">
                <a:solidFill>
                  <a:srgbClr val="E66760"/>
                </a:solidFill>
                <a:cs typeface="Calibri"/>
              </a:rPr>
              <a:t>ese  coesive</a:t>
            </a:r>
            <a:endParaRPr sz="2800" dirty="0">
              <a:solidFill>
                <a:srgbClr val="E66760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31161" y="1234200"/>
            <a:ext cx="1230677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Scuola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Università 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 ricerca</a:t>
            </a:r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</p:txBody>
      </p:sp>
      <p:sp>
        <p:nvSpPr>
          <p:cNvPr id="24" name="object 10">
            <a:extLst>
              <a:ext uri="{FF2B5EF4-FFF2-40B4-BE49-F238E27FC236}">
                <a16:creationId xmlns:a16="http://schemas.microsoft.com/office/drawing/2014/main" id="{E91FFF3D-33D1-4CC4-96ED-389EE1DE9A7A}"/>
              </a:ext>
            </a:extLst>
          </p:cNvPr>
          <p:cNvSpPr txBox="1"/>
          <p:nvPr/>
        </p:nvSpPr>
        <p:spPr>
          <a:xfrm>
            <a:off x="7898068" y="1392769"/>
            <a:ext cx="110774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Imprese</a:t>
            </a:r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708F4B61-5C7D-4E5F-9DDB-84C080BE365C}"/>
              </a:ext>
            </a:extLst>
          </p:cNvPr>
          <p:cNvSpPr txBox="1"/>
          <p:nvPr/>
        </p:nvSpPr>
        <p:spPr>
          <a:xfrm>
            <a:off x="7837478" y="2600751"/>
            <a:ext cx="1207770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Banche 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 istituzioni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finanziarie</a:t>
            </a:r>
          </a:p>
        </p:txBody>
      </p:sp>
      <p:sp>
        <p:nvSpPr>
          <p:cNvPr id="26" name="object 10">
            <a:extLst>
              <a:ext uri="{FF2B5EF4-FFF2-40B4-BE49-F238E27FC236}">
                <a16:creationId xmlns:a16="http://schemas.microsoft.com/office/drawing/2014/main" id="{2B17C925-0E14-4F3D-B3C9-205CCBB4B428}"/>
              </a:ext>
            </a:extLst>
          </p:cNvPr>
          <p:cNvSpPr txBox="1"/>
          <p:nvPr/>
        </p:nvSpPr>
        <p:spPr>
          <a:xfrm>
            <a:off x="7898069" y="4252736"/>
            <a:ext cx="123211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Lavoratori 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 famiglie</a:t>
            </a:r>
          </a:p>
        </p:txBody>
      </p:sp>
      <p:sp>
        <p:nvSpPr>
          <p:cNvPr id="28" name="object 10">
            <a:extLst>
              <a:ext uri="{FF2B5EF4-FFF2-40B4-BE49-F238E27FC236}">
                <a16:creationId xmlns:a16="http://schemas.microsoft.com/office/drawing/2014/main" id="{0B343941-7395-481D-90E4-884E086E14D3}"/>
              </a:ext>
            </a:extLst>
          </p:cNvPr>
          <p:cNvSpPr txBox="1"/>
          <p:nvPr/>
        </p:nvSpPr>
        <p:spPr>
          <a:xfrm>
            <a:off x="7846835" y="5492546"/>
            <a:ext cx="134965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1113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 profit e comunità</a:t>
            </a:r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9138F5D9-1315-4710-8ED9-5D7E6E5D1DF2}"/>
              </a:ext>
            </a:extLst>
          </p:cNvPr>
          <p:cNvSpPr txBox="1"/>
          <p:nvPr/>
        </p:nvSpPr>
        <p:spPr>
          <a:xfrm>
            <a:off x="3321463" y="5574833"/>
            <a:ext cx="116230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Associazioni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 categoria</a:t>
            </a: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F9F36876-DB95-4839-AEFA-31C4625268FD}"/>
              </a:ext>
            </a:extLst>
          </p:cNvPr>
          <p:cNvSpPr txBox="1"/>
          <p:nvPr/>
        </p:nvSpPr>
        <p:spPr>
          <a:xfrm>
            <a:off x="3282589" y="4101800"/>
            <a:ext cx="1162308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Istituzioni 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ed 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Enti Locali</a:t>
            </a:r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1ED19322-D573-4120-B36C-6E4B96FCC54B}"/>
              </a:ext>
            </a:extLst>
          </p:cNvPr>
          <p:cNvSpPr txBox="1"/>
          <p:nvPr/>
        </p:nvSpPr>
        <p:spPr>
          <a:xfrm>
            <a:off x="3358789" y="2633518"/>
            <a:ext cx="116230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Clienti</a:t>
            </a:r>
          </a:p>
          <a:p>
            <a:pPr marL="274320" marR="5080" indent="-262255" algn="ctr">
              <a:spcBef>
                <a:spcPts val="100"/>
              </a:spcBef>
            </a:pPr>
            <a:r>
              <a:rPr lang="it-IT" sz="1200" b="1" spc="-2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community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BDBEF05-6F87-4353-A172-9897E8223E4A}"/>
              </a:ext>
            </a:extLst>
          </p:cNvPr>
          <p:cNvCxnSpPr>
            <a:cxnSpLocks/>
          </p:cNvCxnSpPr>
          <p:nvPr/>
        </p:nvCxnSpPr>
        <p:spPr>
          <a:xfrm>
            <a:off x="9176760" y="3733572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6C22E1C-6A93-48D4-8686-E4979FDAD967}"/>
              </a:ext>
            </a:extLst>
          </p:cNvPr>
          <p:cNvCxnSpPr>
            <a:cxnSpLocks/>
          </p:cNvCxnSpPr>
          <p:nvPr/>
        </p:nvCxnSpPr>
        <p:spPr>
          <a:xfrm>
            <a:off x="9024360" y="4079124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object 10">
            <a:extLst>
              <a:ext uri="{FF2B5EF4-FFF2-40B4-BE49-F238E27FC236}">
                <a16:creationId xmlns:a16="http://schemas.microsoft.com/office/drawing/2014/main" id="{A9EA0FD3-BDC0-400B-B228-B756112A198A}"/>
              </a:ext>
            </a:extLst>
          </p:cNvPr>
          <p:cNvSpPr txBox="1"/>
          <p:nvPr/>
        </p:nvSpPr>
        <p:spPr>
          <a:xfrm>
            <a:off x="9228336" y="2637567"/>
            <a:ext cx="271988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25"/>
              </a:spcBef>
              <a:tabLst>
                <a:tab pos="195580" algn="l"/>
              </a:tabLst>
            </a:pPr>
            <a:r>
              <a:rPr lang="it-IT" sz="1400" spc="-10" dirty="0">
                <a:cs typeface="Calibri"/>
              </a:rPr>
              <a:t>Condivisione </a:t>
            </a:r>
            <a:r>
              <a:rPr lang="it-IT" sz="1400" spc="-5" dirty="0">
                <a:cs typeface="Calibri"/>
              </a:rPr>
              <a:t>di un </a:t>
            </a:r>
            <a:r>
              <a:rPr lang="it-IT" sz="1400" spc="-15" dirty="0">
                <a:cs typeface="Calibri"/>
              </a:rPr>
              <a:t>percorso </a:t>
            </a:r>
            <a:r>
              <a:rPr lang="it-IT" sz="1400" spc="-5" dirty="0">
                <a:cs typeface="Calibri"/>
              </a:rPr>
              <a:t>di medio</a:t>
            </a:r>
            <a:r>
              <a:rPr lang="it-IT" sz="1400" spc="40" dirty="0">
                <a:cs typeface="Calibri"/>
              </a:rPr>
              <a:t> </a:t>
            </a:r>
            <a:r>
              <a:rPr lang="it-IT" sz="1400" spc="-5" dirty="0">
                <a:cs typeface="Calibri"/>
              </a:rPr>
              <a:t>periodo</a:t>
            </a:r>
            <a:endParaRPr lang="it-IT" sz="1400" dirty="0">
              <a:cs typeface="Calibri"/>
            </a:endParaRPr>
          </a:p>
        </p:txBody>
      </p:sp>
      <p:sp>
        <p:nvSpPr>
          <p:cNvPr id="50" name="object 10">
            <a:extLst>
              <a:ext uri="{FF2B5EF4-FFF2-40B4-BE49-F238E27FC236}">
                <a16:creationId xmlns:a16="http://schemas.microsoft.com/office/drawing/2014/main" id="{24DD615E-CF8C-471C-BBE8-C0302AC390F1}"/>
              </a:ext>
            </a:extLst>
          </p:cNvPr>
          <p:cNvSpPr txBox="1"/>
          <p:nvPr/>
        </p:nvSpPr>
        <p:spPr>
          <a:xfrm>
            <a:off x="9247721" y="909803"/>
            <a:ext cx="2791879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30"/>
              </a:spcBef>
              <a:tabLst>
                <a:tab pos="191135" algn="l"/>
              </a:tabLst>
            </a:pPr>
            <a:r>
              <a:rPr lang="it-IT" sz="1400" spc="-10" dirty="0">
                <a:cs typeface="Calibri"/>
              </a:rPr>
              <a:t>Partnership basate </a:t>
            </a:r>
            <a:r>
              <a:rPr lang="it-IT" sz="1400" spc="-5" dirty="0">
                <a:cs typeface="Calibri"/>
              </a:rPr>
              <a:t>su condivisione di mezzi e di fini</a:t>
            </a:r>
            <a:endParaRPr lang="it-IT" sz="1400" dirty="0">
              <a:cs typeface="Calibri"/>
            </a:endParaRPr>
          </a:p>
          <a:p>
            <a:pPr marL="12700">
              <a:tabLst>
                <a:tab pos="191135" algn="l"/>
              </a:tabLst>
            </a:pPr>
            <a:r>
              <a:rPr lang="it-IT" sz="1400" spc="-5" dirty="0">
                <a:cs typeface="Calibri"/>
              </a:rPr>
              <a:t>Partecipazione a </a:t>
            </a:r>
            <a:r>
              <a:rPr lang="it-IT" sz="1400" spc="-15" dirty="0">
                <a:cs typeface="Calibri"/>
              </a:rPr>
              <a:t>reti</a:t>
            </a:r>
            <a:r>
              <a:rPr lang="it-IT" sz="1400" spc="5" dirty="0">
                <a:cs typeface="Calibri"/>
              </a:rPr>
              <a:t> </a:t>
            </a:r>
            <a:r>
              <a:rPr lang="it-IT" sz="1400" spc="-5" dirty="0">
                <a:cs typeface="Calibri"/>
              </a:rPr>
              <a:t>lunghe</a:t>
            </a:r>
            <a:endParaRPr lang="it-IT" sz="1400" dirty="0">
              <a:cs typeface="Calibri"/>
            </a:endParaRPr>
          </a:p>
        </p:txBody>
      </p:sp>
      <p:sp>
        <p:nvSpPr>
          <p:cNvPr id="51" name="object 10">
            <a:extLst>
              <a:ext uri="{FF2B5EF4-FFF2-40B4-BE49-F238E27FC236}">
                <a16:creationId xmlns:a16="http://schemas.microsoft.com/office/drawing/2014/main" id="{91AFA276-AC6A-4FE0-8E0A-C1F55E2B7075}"/>
              </a:ext>
            </a:extLst>
          </p:cNvPr>
          <p:cNvSpPr txBox="1"/>
          <p:nvPr/>
        </p:nvSpPr>
        <p:spPr>
          <a:xfrm>
            <a:off x="9261872" y="5131336"/>
            <a:ext cx="273919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30"/>
              </a:spcBef>
              <a:tabLst>
                <a:tab pos="191135" algn="l"/>
              </a:tabLst>
            </a:pPr>
            <a:r>
              <a:rPr lang="it-IT" sz="1400" spc="-10" dirty="0">
                <a:cs typeface="Calibri"/>
              </a:rPr>
              <a:t>Collaborazione con </a:t>
            </a:r>
            <a:r>
              <a:rPr lang="it-IT" sz="1400" spc="-5" dirty="0">
                <a:cs typeface="Calibri"/>
              </a:rPr>
              <a:t>associazioni di </a:t>
            </a:r>
            <a:r>
              <a:rPr lang="it-IT" sz="1400" spc="-10" dirty="0">
                <a:cs typeface="Calibri"/>
              </a:rPr>
              <a:t>volontariato, culturali, </a:t>
            </a:r>
            <a:r>
              <a:rPr lang="it-IT" sz="1400" spc="-5" dirty="0">
                <a:cs typeface="Calibri"/>
              </a:rPr>
              <a:t>ambientali, religiose, </a:t>
            </a:r>
            <a:r>
              <a:rPr lang="it-IT" sz="1400" spc="-10" dirty="0">
                <a:cs typeface="Calibri"/>
              </a:rPr>
              <a:t>sportive,</a:t>
            </a:r>
            <a:r>
              <a:rPr lang="it-IT" sz="1400" spc="130" dirty="0">
                <a:cs typeface="Calibri"/>
              </a:rPr>
              <a:t> </a:t>
            </a:r>
            <a:r>
              <a:rPr lang="it-IT" sz="1400" spc="-15" dirty="0">
                <a:cs typeface="Calibri"/>
              </a:rPr>
              <a:t>etc.</a:t>
            </a:r>
            <a:endParaRPr lang="it-IT" sz="1400" dirty="0">
              <a:cs typeface="Calibri"/>
            </a:endParaRPr>
          </a:p>
        </p:txBody>
      </p:sp>
      <p:sp>
        <p:nvSpPr>
          <p:cNvPr id="52" name="object 10">
            <a:extLst>
              <a:ext uri="{FF2B5EF4-FFF2-40B4-BE49-F238E27FC236}">
                <a16:creationId xmlns:a16="http://schemas.microsoft.com/office/drawing/2014/main" id="{A427D43E-3ACC-45B6-AFBB-77033A3A02FE}"/>
              </a:ext>
            </a:extLst>
          </p:cNvPr>
          <p:cNvSpPr txBox="1"/>
          <p:nvPr/>
        </p:nvSpPr>
        <p:spPr>
          <a:xfrm>
            <a:off x="-84025" y="5108588"/>
            <a:ext cx="3235689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30"/>
              </a:spcBef>
              <a:tabLst>
                <a:tab pos="195580" algn="l"/>
              </a:tabLst>
            </a:pPr>
            <a:r>
              <a:rPr lang="it-IT" sz="1400" spc="-5" dirty="0">
                <a:cs typeface="Calibri"/>
              </a:rPr>
              <a:t>Partecipazione </a:t>
            </a:r>
            <a:r>
              <a:rPr lang="it-IT" sz="1400" spc="-15" dirty="0">
                <a:cs typeface="Calibri"/>
              </a:rPr>
              <a:t>attiva </a:t>
            </a:r>
            <a:r>
              <a:rPr lang="it-IT" sz="1400" spc="-5" dirty="0">
                <a:cs typeface="Calibri"/>
              </a:rPr>
              <a:t>al mondo associativo su </a:t>
            </a:r>
            <a:r>
              <a:rPr lang="it-IT" sz="1400" spc="-10" dirty="0">
                <a:cs typeface="Calibri"/>
              </a:rPr>
              <a:t>tematiche economiche, </a:t>
            </a:r>
            <a:r>
              <a:rPr lang="it-IT" sz="1400" spc="-5" dirty="0">
                <a:cs typeface="Calibri"/>
              </a:rPr>
              <a:t>sociali e</a:t>
            </a:r>
            <a:r>
              <a:rPr lang="it-IT" sz="1400" spc="60" dirty="0">
                <a:cs typeface="Calibri"/>
              </a:rPr>
              <a:t> </a:t>
            </a:r>
            <a:r>
              <a:rPr lang="it-IT" sz="1400" spc="-5" dirty="0">
                <a:cs typeface="Calibri"/>
              </a:rPr>
              <a:t>Ambientali</a:t>
            </a:r>
            <a:endParaRPr lang="it-IT" sz="1400" dirty="0">
              <a:cs typeface="Calibri"/>
            </a:endParaRPr>
          </a:p>
        </p:txBody>
      </p:sp>
      <p:sp>
        <p:nvSpPr>
          <p:cNvPr id="53" name="object 10">
            <a:extLst>
              <a:ext uri="{FF2B5EF4-FFF2-40B4-BE49-F238E27FC236}">
                <a16:creationId xmlns:a16="http://schemas.microsoft.com/office/drawing/2014/main" id="{FCFC74DC-C709-497D-9B49-CD7BBF7B2AB3}"/>
              </a:ext>
            </a:extLst>
          </p:cNvPr>
          <p:cNvSpPr txBox="1"/>
          <p:nvPr/>
        </p:nvSpPr>
        <p:spPr>
          <a:xfrm>
            <a:off x="346745" y="2329566"/>
            <a:ext cx="277848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30"/>
              </a:spcBef>
              <a:tabLst>
                <a:tab pos="191135" algn="l"/>
              </a:tabLst>
            </a:pPr>
            <a:r>
              <a:rPr lang="it-IT" sz="1400" spc="-10" dirty="0">
                <a:cs typeface="Calibri"/>
              </a:rPr>
              <a:t>Co-progettazione di beni e servizi</a:t>
            </a: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8396AB07-7D74-496C-A988-294B5040719E}"/>
              </a:ext>
            </a:extLst>
          </p:cNvPr>
          <p:cNvSpPr txBox="1"/>
          <p:nvPr/>
        </p:nvSpPr>
        <p:spPr>
          <a:xfrm>
            <a:off x="304800" y="3805276"/>
            <a:ext cx="281626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30"/>
              </a:spcBef>
              <a:tabLst>
                <a:tab pos="195580" algn="l"/>
              </a:tabLst>
            </a:pPr>
            <a:r>
              <a:rPr lang="it-IT" sz="1400" spc="-5" dirty="0">
                <a:cs typeface="Calibri"/>
              </a:rPr>
              <a:t>Partecipazione a iniziative per </a:t>
            </a:r>
            <a:r>
              <a:rPr lang="it-IT" sz="1400" spc="-10" dirty="0">
                <a:cs typeface="Calibri"/>
              </a:rPr>
              <a:t>sviluppo </a:t>
            </a:r>
            <a:r>
              <a:rPr lang="it-IT" sz="1400" spc="-5" dirty="0">
                <a:cs typeface="Calibri"/>
              </a:rPr>
              <a:t>territoriale, ambientale e</a:t>
            </a:r>
            <a:r>
              <a:rPr lang="it-IT" sz="1400" spc="-10" dirty="0">
                <a:cs typeface="Calibri"/>
              </a:rPr>
              <a:t> </a:t>
            </a:r>
            <a:r>
              <a:rPr lang="it-IT" sz="1400" spc="-5" dirty="0">
                <a:cs typeface="Calibri"/>
              </a:rPr>
              <a:t>sociale</a:t>
            </a:r>
            <a:endParaRPr lang="it-IT" sz="1400" dirty="0">
              <a:cs typeface="Calibri"/>
            </a:endParaRPr>
          </a:p>
        </p:txBody>
      </p:sp>
      <p:sp>
        <p:nvSpPr>
          <p:cNvPr id="55" name="object 10">
            <a:extLst>
              <a:ext uri="{FF2B5EF4-FFF2-40B4-BE49-F238E27FC236}">
                <a16:creationId xmlns:a16="http://schemas.microsoft.com/office/drawing/2014/main" id="{91BCBA55-86AB-4F9D-AFC2-C28F205CBB5A}"/>
              </a:ext>
            </a:extLst>
          </p:cNvPr>
          <p:cNvSpPr txBox="1"/>
          <p:nvPr/>
        </p:nvSpPr>
        <p:spPr>
          <a:xfrm>
            <a:off x="342312" y="1035707"/>
            <a:ext cx="277848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30"/>
              </a:spcBef>
              <a:tabLst>
                <a:tab pos="191135" algn="l"/>
              </a:tabLst>
            </a:pPr>
            <a:r>
              <a:rPr lang="it-IT" sz="1400" spc="-10" dirty="0">
                <a:cs typeface="Calibri"/>
              </a:rPr>
              <a:t>Iniziative </a:t>
            </a:r>
            <a:r>
              <a:rPr lang="it-IT" sz="1400" spc="-5" dirty="0">
                <a:cs typeface="Calibri"/>
              </a:rPr>
              <a:t>di </a:t>
            </a:r>
            <a:r>
              <a:rPr lang="it-IT" sz="1400" spc="-10" dirty="0">
                <a:cs typeface="Calibri"/>
              </a:rPr>
              <a:t>alternanza</a:t>
            </a:r>
            <a:r>
              <a:rPr lang="it-IT" sz="1400" spc="-25" dirty="0">
                <a:cs typeface="Calibri"/>
              </a:rPr>
              <a:t> </a:t>
            </a:r>
            <a:r>
              <a:rPr lang="it-IT" sz="1400" spc="-10" dirty="0">
                <a:cs typeface="Calibri"/>
              </a:rPr>
              <a:t>scuola-lavoro</a:t>
            </a:r>
            <a:endParaRPr lang="it-IT" sz="1400" dirty="0">
              <a:cs typeface="Calibri"/>
            </a:endParaRPr>
          </a:p>
          <a:p>
            <a:pPr marL="12700" algn="r">
              <a:tabLst>
                <a:tab pos="191135" algn="l"/>
              </a:tabLst>
            </a:pPr>
            <a:r>
              <a:rPr lang="it-IT" sz="1400" spc="-10" dirty="0">
                <a:cs typeface="Calibri"/>
              </a:rPr>
              <a:t>Open </a:t>
            </a:r>
            <a:r>
              <a:rPr lang="it-IT" sz="1400" spc="-10" dirty="0" err="1">
                <a:cs typeface="Calibri"/>
              </a:rPr>
              <a:t>innovation</a:t>
            </a:r>
            <a:r>
              <a:rPr lang="it-IT" sz="1400" spc="-10" dirty="0">
                <a:cs typeface="Calibri"/>
              </a:rPr>
              <a:t> </a:t>
            </a:r>
            <a:r>
              <a:rPr lang="it-IT" sz="1400" spc="-5" dirty="0">
                <a:cs typeface="Calibri"/>
              </a:rPr>
              <a:t>e </a:t>
            </a:r>
            <a:r>
              <a:rPr lang="it-IT" sz="1400" spc="-15" dirty="0">
                <a:cs typeface="Calibri"/>
              </a:rPr>
              <a:t>ricerca</a:t>
            </a:r>
            <a:r>
              <a:rPr lang="it-IT" sz="1400" spc="50" dirty="0">
                <a:cs typeface="Calibri"/>
              </a:rPr>
              <a:t> </a:t>
            </a:r>
            <a:r>
              <a:rPr lang="it-IT" sz="1400" spc="-10" dirty="0">
                <a:cs typeface="Calibri"/>
              </a:rPr>
              <a:t>congiunta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E11A7F9-46C9-448C-97E8-0A4F798031F6}"/>
              </a:ext>
            </a:extLst>
          </p:cNvPr>
          <p:cNvCxnSpPr>
            <a:cxnSpLocks/>
          </p:cNvCxnSpPr>
          <p:nvPr/>
        </p:nvCxnSpPr>
        <p:spPr>
          <a:xfrm>
            <a:off x="9158218" y="909803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C33C47E-CF4D-4A8B-B24D-68F7D3A0930C}"/>
              </a:ext>
            </a:extLst>
          </p:cNvPr>
          <p:cNvCxnSpPr>
            <a:cxnSpLocks/>
          </p:cNvCxnSpPr>
          <p:nvPr/>
        </p:nvCxnSpPr>
        <p:spPr>
          <a:xfrm>
            <a:off x="9005818" y="1255355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2B21ADB-B753-49CB-A437-E4FC735DAB76}"/>
              </a:ext>
            </a:extLst>
          </p:cNvPr>
          <p:cNvCxnSpPr>
            <a:cxnSpLocks/>
          </p:cNvCxnSpPr>
          <p:nvPr/>
        </p:nvCxnSpPr>
        <p:spPr>
          <a:xfrm flipH="1">
            <a:off x="3216600" y="937008"/>
            <a:ext cx="174" cy="758417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97F92B59-BDDB-4769-A2B2-104B9BE1E163}"/>
              </a:ext>
            </a:extLst>
          </p:cNvPr>
          <p:cNvCxnSpPr>
            <a:cxnSpLocks/>
          </p:cNvCxnSpPr>
          <p:nvPr/>
        </p:nvCxnSpPr>
        <p:spPr>
          <a:xfrm>
            <a:off x="3229794" y="1257561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FA08C46-9B69-4F1D-AFD7-CE296BC6FA99}"/>
              </a:ext>
            </a:extLst>
          </p:cNvPr>
          <p:cNvCxnSpPr>
            <a:cxnSpLocks/>
          </p:cNvCxnSpPr>
          <p:nvPr/>
        </p:nvCxnSpPr>
        <p:spPr>
          <a:xfrm>
            <a:off x="3200400" y="2066681"/>
            <a:ext cx="0" cy="8303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26F24D3-9A06-4DBF-9AEC-5D4C30131582}"/>
              </a:ext>
            </a:extLst>
          </p:cNvPr>
          <p:cNvCxnSpPr>
            <a:cxnSpLocks/>
          </p:cNvCxnSpPr>
          <p:nvPr/>
        </p:nvCxnSpPr>
        <p:spPr>
          <a:xfrm>
            <a:off x="3214214" y="2465943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9C8F4B85-762E-42E5-B38D-EF8232078A9E}"/>
              </a:ext>
            </a:extLst>
          </p:cNvPr>
          <p:cNvCxnSpPr>
            <a:cxnSpLocks/>
          </p:cNvCxnSpPr>
          <p:nvPr/>
        </p:nvCxnSpPr>
        <p:spPr>
          <a:xfrm>
            <a:off x="3218541" y="3805276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4D8487D-64D9-42A6-9613-6A3A79DF556D}"/>
              </a:ext>
            </a:extLst>
          </p:cNvPr>
          <p:cNvCxnSpPr>
            <a:cxnSpLocks/>
          </p:cNvCxnSpPr>
          <p:nvPr/>
        </p:nvCxnSpPr>
        <p:spPr>
          <a:xfrm>
            <a:off x="3232355" y="4150828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21C4349A-BCA5-4F0F-900A-1B979DA4DB0C}"/>
              </a:ext>
            </a:extLst>
          </p:cNvPr>
          <p:cNvCxnSpPr>
            <a:cxnSpLocks/>
          </p:cNvCxnSpPr>
          <p:nvPr/>
        </p:nvCxnSpPr>
        <p:spPr>
          <a:xfrm>
            <a:off x="3214214" y="5097780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4CC0F519-AF1E-4146-B301-6C64AF8C1AA3}"/>
              </a:ext>
            </a:extLst>
          </p:cNvPr>
          <p:cNvCxnSpPr>
            <a:cxnSpLocks/>
          </p:cNvCxnSpPr>
          <p:nvPr/>
        </p:nvCxnSpPr>
        <p:spPr>
          <a:xfrm>
            <a:off x="3232758" y="5476889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object 32">
            <a:extLst>
              <a:ext uri="{FF2B5EF4-FFF2-40B4-BE49-F238E27FC236}">
                <a16:creationId xmlns:a16="http://schemas.microsoft.com/office/drawing/2014/main" id="{AB04B33A-463A-4164-95CF-1F1597C11CCA}"/>
              </a:ext>
            </a:extLst>
          </p:cNvPr>
          <p:cNvSpPr txBox="1"/>
          <p:nvPr/>
        </p:nvSpPr>
        <p:spPr>
          <a:xfrm>
            <a:off x="4865748" y="3202506"/>
            <a:ext cx="2829411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it-IT" sz="1400" spc="-5" dirty="0">
                <a:solidFill>
                  <a:schemeClr val="bg1">
                    <a:lumMod val="50000"/>
                  </a:schemeClr>
                </a:solidFill>
                <a:cs typeface="Calibri"/>
              </a:rPr>
              <a:t>Indagine </a:t>
            </a:r>
            <a:r>
              <a:rPr lang="it-IT" sz="1400" spc="-10" dirty="0">
                <a:solidFill>
                  <a:schemeClr val="bg1">
                    <a:lumMod val="50000"/>
                  </a:schemeClr>
                </a:solidFill>
                <a:cs typeface="Calibri"/>
              </a:rPr>
              <a:t>Unioncamere </a:t>
            </a:r>
            <a:r>
              <a:rPr lang="it-IT" sz="1400" spc="-5" dirty="0">
                <a:solidFill>
                  <a:schemeClr val="bg1">
                    <a:lumMod val="50000"/>
                  </a:schemeClr>
                </a:solidFill>
                <a:cs typeface="Calibri"/>
              </a:rPr>
              <a:t>sulle PMI </a:t>
            </a:r>
            <a:r>
              <a:rPr lang="it-IT" sz="1400" spc="-10" dirty="0">
                <a:solidFill>
                  <a:schemeClr val="bg1">
                    <a:lumMod val="50000"/>
                  </a:schemeClr>
                </a:solidFill>
                <a:cs typeface="Calibri"/>
              </a:rPr>
              <a:t>manifatturiere con </a:t>
            </a:r>
            <a:r>
              <a:rPr lang="it-IT" sz="1400" spc="-5" dirty="0">
                <a:solidFill>
                  <a:schemeClr val="bg1">
                    <a:lumMod val="50000"/>
                  </a:schemeClr>
                </a:solidFill>
                <a:cs typeface="Calibri"/>
              </a:rPr>
              <a:t>un </a:t>
            </a:r>
            <a:r>
              <a:rPr lang="it-IT" sz="1400" spc="-15" dirty="0">
                <a:solidFill>
                  <a:schemeClr val="bg1">
                    <a:lumMod val="50000"/>
                  </a:schemeClr>
                </a:solidFill>
                <a:cs typeface="Calibri"/>
              </a:rPr>
              <a:t>numero </a:t>
            </a:r>
            <a:r>
              <a:rPr lang="it-IT" sz="1400" spc="-5" dirty="0">
                <a:solidFill>
                  <a:schemeClr val="bg1">
                    <a:lumMod val="50000"/>
                  </a:schemeClr>
                </a:solidFill>
                <a:cs typeface="Calibri"/>
              </a:rPr>
              <a:t>di </a:t>
            </a:r>
            <a:r>
              <a:rPr lang="it-IT" sz="1400" spc="-10" dirty="0">
                <a:solidFill>
                  <a:schemeClr val="bg1">
                    <a:lumMod val="50000"/>
                  </a:schemeClr>
                </a:solidFill>
                <a:cs typeface="Calibri"/>
              </a:rPr>
              <a:t>addetti </a:t>
            </a:r>
            <a:r>
              <a:rPr lang="it-IT" sz="1400" spc="-15" dirty="0">
                <a:solidFill>
                  <a:schemeClr val="bg1">
                    <a:lumMod val="50000"/>
                  </a:schemeClr>
                </a:solidFill>
                <a:cs typeface="Calibri"/>
              </a:rPr>
              <a:t>compreso </a:t>
            </a:r>
            <a:r>
              <a:rPr lang="it-IT" sz="1400" spc="-20" dirty="0">
                <a:solidFill>
                  <a:schemeClr val="bg1">
                    <a:lumMod val="50000"/>
                  </a:schemeClr>
                </a:solidFill>
                <a:cs typeface="Calibri"/>
              </a:rPr>
              <a:t>tra </a:t>
            </a:r>
            <a:r>
              <a:rPr lang="it-IT" sz="1400" spc="-5" dirty="0">
                <a:solidFill>
                  <a:schemeClr val="bg1">
                    <a:lumMod val="50000"/>
                  </a:schemeClr>
                </a:solidFill>
                <a:cs typeface="Calibri"/>
              </a:rPr>
              <a:t>le 5 e le </a:t>
            </a:r>
            <a:r>
              <a:rPr lang="it-IT" sz="1400" spc="-10" dirty="0">
                <a:solidFill>
                  <a:schemeClr val="bg1">
                    <a:lumMod val="50000"/>
                  </a:schemeClr>
                </a:solidFill>
                <a:cs typeface="Calibri"/>
              </a:rPr>
              <a:t>499</a:t>
            </a:r>
            <a:r>
              <a:rPr lang="it-IT" sz="1400" spc="240" dirty="0">
                <a:solidFill>
                  <a:schemeClr val="bg1">
                    <a:lumMod val="50000"/>
                  </a:schemeClr>
                </a:solidFill>
                <a:cs typeface="Calibri"/>
              </a:rPr>
              <a:t> </a:t>
            </a:r>
            <a:r>
              <a:rPr lang="it-IT" sz="1400" spc="-10" dirty="0">
                <a:solidFill>
                  <a:schemeClr val="bg1">
                    <a:lumMod val="50000"/>
                  </a:schemeClr>
                </a:solidFill>
                <a:cs typeface="Calibri"/>
              </a:rPr>
              <a:t>unità</a:t>
            </a:r>
            <a:endParaRPr lang="it-IT" sz="1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ctr">
              <a:lnSpc>
                <a:spcPct val="100000"/>
              </a:lnSpc>
            </a:pPr>
            <a:endParaRPr sz="1400" dirty="0">
              <a:solidFill>
                <a:schemeClr val="accent2"/>
              </a:solidFill>
              <a:cs typeface="Calibri"/>
            </a:endParaRPr>
          </a:p>
        </p:txBody>
      </p:sp>
      <p:pic>
        <p:nvPicPr>
          <p:cNvPr id="70" name="Immagine 69">
            <a:extLst>
              <a:ext uri="{FF2B5EF4-FFF2-40B4-BE49-F238E27FC236}">
                <a16:creationId xmlns:a16="http://schemas.microsoft.com/office/drawing/2014/main" id="{6D6A98BE-82C1-43BF-888D-5F7479BCC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D6EF31D-05B6-4B81-B5C0-3CDD9AA8836F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8" name="Elemento grafico 7" descr="Cappello di laurea con riempimento a tinta unita">
            <a:extLst>
              <a:ext uri="{FF2B5EF4-FFF2-40B4-BE49-F238E27FC236}">
                <a16:creationId xmlns:a16="http://schemas.microsoft.com/office/drawing/2014/main" id="{FF373A93-D54D-43EA-81EC-354B492DD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39194" y="627417"/>
            <a:ext cx="834905" cy="834905"/>
          </a:xfrm>
          <a:prstGeom prst="rect">
            <a:avLst/>
          </a:prstGeom>
        </p:spPr>
      </p:pic>
      <p:pic>
        <p:nvPicPr>
          <p:cNvPr id="14" name="Elemento grafico 13" descr="Lavora da casa con riempimento a tinta unita">
            <a:extLst>
              <a:ext uri="{FF2B5EF4-FFF2-40B4-BE49-F238E27FC236}">
                <a16:creationId xmlns:a16="http://schemas.microsoft.com/office/drawing/2014/main" id="{DA0479D4-AFB4-4D2C-B64D-6FBE63839E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73318" y="769181"/>
            <a:ext cx="736090" cy="736090"/>
          </a:xfrm>
          <a:prstGeom prst="rect">
            <a:avLst/>
          </a:prstGeom>
        </p:spPr>
      </p:pic>
      <p:pic>
        <p:nvPicPr>
          <p:cNvPr id="20" name="Elemento grafico 19" descr="Utenti con riempimento a tinta unita">
            <a:extLst>
              <a:ext uri="{FF2B5EF4-FFF2-40B4-BE49-F238E27FC236}">
                <a16:creationId xmlns:a16="http://schemas.microsoft.com/office/drawing/2014/main" id="{39DE1E49-EA29-4A8A-AEB3-2824B0A638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92929" y="1910510"/>
            <a:ext cx="882483" cy="882483"/>
          </a:xfrm>
          <a:prstGeom prst="rect">
            <a:avLst/>
          </a:prstGeom>
        </p:spPr>
      </p:pic>
      <p:pic>
        <p:nvPicPr>
          <p:cNvPr id="27" name="Elemento grafico 26" descr="Scuola con riempimento a tinta unita">
            <a:extLst>
              <a:ext uri="{FF2B5EF4-FFF2-40B4-BE49-F238E27FC236}">
                <a16:creationId xmlns:a16="http://schemas.microsoft.com/office/drawing/2014/main" id="{31EC8B88-74A4-442A-B7B3-3F75E5DC841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07331" y="3292768"/>
            <a:ext cx="914400" cy="914400"/>
          </a:xfrm>
          <a:prstGeom prst="rect">
            <a:avLst/>
          </a:prstGeom>
        </p:spPr>
      </p:pic>
      <p:pic>
        <p:nvPicPr>
          <p:cNvPr id="34" name="Elemento grafico 33" descr="Programmatore (maschile) con riempimento a tinta unita">
            <a:extLst>
              <a:ext uri="{FF2B5EF4-FFF2-40B4-BE49-F238E27FC236}">
                <a16:creationId xmlns:a16="http://schemas.microsoft.com/office/drawing/2014/main" id="{CB297FE5-F8B4-4FF7-9C9F-AE68076F41A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87677" y="4808381"/>
            <a:ext cx="756008" cy="756008"/>
          </a:xfrm>
          <a:prstGeom prst="rect">
            <a:avLst/>
          </a:prstGeom>
        </p:spPr>
      </p:pic>
      <p:pic>
        <p:nvPicPr>
          <p:cNvPr id="36" name="Elemento grafico 35" descr="Monete con riempimento a tinta unita">
            <a:extLst>
              <a:ext uri="{FF2B5EF4-FFF2-40B4-BE49-F238E27FC236}">
                <a16:creationId xmlns:a16="http://schemas.microsoft.com/office/drawing/2014/main" id="{4A74986C-E8D4-437F-AC3D-C4E7E9BC2A2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39435" y="2066681"/>
            <a:ext cx="603856" cy="603856"/>
          </a:xfrm>
          <a:prstGeom prst="rect">
            <a:avLst/>
          </a:prstGeom>
        </p:spPr>
      </p:pic>
      <p:pic>
        <p:nvPicPr>
          <p:cNvPr id="38" name="Elemento grafico 37" descr="Famiglia con due figli con riempimento a tinta unita">
            <a:extLst>
              <a:ext uri="{FF2B5EF4-FFF2-40B4-BE49-F238E27FC236}">
                <a16:creationId xmlns:a16="http://schemas.microsoft.com/office/drawing/2014/main" id="{0452D566-DDFD-4FA7-9CCA-AA4B8D1ACA2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115291" y="3542207"/>
            <a:ext cx="811987" cy="811987"/>
          </a:xfrm>
          <a:prstGeom prst="rect">
            <a:avLst/>
          </a:prstGeom>
        </p:spPr>
      </p:pic>
      <p:pic>
        <p:nvPicPr>
          <p:cNvPr id="43" name="Elemento grafico 42" descr="Fiore di loto con riempimento a tinta unita">
            <a:extLst>
              <a:ext uri="{FF2B5EF4-FFF2-40B4-BE49-F238E27FC236}">
                <a16:creationId xmlns:a16="http://schemas.microsoft.com/office/drawing/2014/main" id="{161A78BF-22D4-4203-A75E-291D3F990C1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1272" y="4807024"/>
            <a:ext cx="756006" cy="756006"/>
          </a:xfrm>
          <a:prstGeom prst="rect">
            <a:avLst/>
          </a:prstGeom>
        </p:spPr>
      </p:pic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C04D7B8-AACF-4C2C-8754-02BBF5A0A8FB}"/>
              </a:ext>
            </a:extLst>
          </p:cNvPr>
          <p:cNvCxnSpPr>
            <a:cxnSpLocks/>
          </p:cNvCxnSpPr>
          <p:nvPr/>
        </p:nvCxnSpPr>
        <p:spPr>
          <a:xfrm>
            <a:off x="9163735" y="2485455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F558FEA2-1312-4C9D-AA63-7B3D14D58EF4}"/>
              </a:ext>
            </a:extLst>
          </p:cNvPr>
          <p:cNvCxnSpPr>
            <a:cxnSpLocks/>
          </p:cNvCxnSpPr>
          <p:nvPr/>
        </p:nvCxnSpPr>
        <p:spPr>
          <a:xfrm>
            <a:off x="9011335" y="2831007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B33F967-7567-4E9D-ADC1-DDF6811F2AB3}"/>
              </a:ext>
            </a:extLst>
          </p:cNvPr>
          <p:cNvCxnSpPr>
            <a:cxnSpLocks/>
          </p:cNvCxnSpPr>
          <p:nvPr/>
        </p:nvCxnSpPr>
        <p:spPr>
          <a:xfrm>
            <a:off x="9185751" y="5131336"/>
            <a:ext cx="0" cy="691105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2234A411-C85D-4DB2-AB90-2E8B80E6DC05}"/>
              </a:ext>
            </a:extLst>
          </p:cNvPr>
          <p:cNvCxnSpPr>
            <a:cxnSpLocks/>
          </p:cNvCxnSpPr>
          <p:nvPr/>
        </p:nvCxnSpPr>
        <p:spPr>
          <a:xfrm>
            <a:off x="9033351" y="5476888"/>
            <a:ext cx="152400" cy="0"/>
          </a:xfrm>
          <a:prstGeom prst="line">
            <a:avLst/>
          </a:prstGeom>
          <a:ln w="28575">
            <a:solidFill>
              <a:srgbClr val="FADFD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E9384400-14A1-40AB-A0F2-23403497C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838758" y="1715524"/>
            <a:ext cx="429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Più di un terzo delle PMI manifatturiere sono coesive</a:t>
            </a:r>
          </a:p>
          <a:p>
            <a:endParaRPr lang="it-IT" b="1" i="1" dirty="0">
              <a:solidFill>
                <a:srgbClr val="E66760"/>
              </a:solidFill>
            </a:endParaRPr>
          </a:p>
          <a:p>
            <a:r>
              <a:rPr lang="it-IT" dirty="0"/>
              <a:t>In valori assoluti si tratta di quasi </a:t>
            </a:r>
            <a:r>
              <a:rPr lang="it-IT" b="1" dirty="0">
                <a:solidFill>
                  <a:srgbClr val="E66760"/>
                </a:solidFill>
              </a:rPr>
              <a:t>49 mila imprese</a:t>
            </a:r>
            <a:r>
              <a:rPr lang="it-IT" dirty="0"/>
              <a:t> (in prevalenza di maggiore dimensione), valore in crescita rispetto al passato.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3700BFF-9034-4E2D-B1B2-6F98A7D98347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E02DBA7D-92E0-4D23-B1DD-CDB9EFD23C63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83096FC1-E2F1-4DA0-B9CD-179610E1BA9C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67022436-88A4-4DE2-BF2D-B3FEB4075F49}"/>
              </a:ext>
            </a:extLst>
          </p:cNvPr>
          <p:cNvSpPr txBox="1">
            <a:spLocks/>
          </p:cNvSpPr>
          <p:nvPr/>
        </p:nvSpPr>
        <p:spPr>
          <a:xfrm>
            <a:off x="2833498" y="143166"/>
            <a:ext cx="7823835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Quante sono le imprese coesive?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3D3ED1D-CFBC-46C3-B7BB-8FFC819847AA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7D12552-9E99-4024-8153-3531AACDB85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281" b="6137"/>
          <a:stretch/>
        </p:blipFill>
        <p:spPr>
          <a:xfrm>
            <a:off x="5210748" y="1430891"/>
            <a:ext cx="6950772" cy="3556000"/>
          </a:xfrm>
          <a:prstGeom prst="rect">
            <a:avLst/>
          </a:prstGeom>
        </p:spPr>
      </p:pic>
      <p:pic>
        <p:nvPicPr>
          <p:cNvPr id="5" name="Elemento grafico 4" descr="Successo di gruppo con riempimento a tinta unita">
            <a:extLst>
              <a:ext uri="{FF2B5EF4-FFF2-40B4-BE49-F238E27FC236}">
                <a16:creationId xmlns:a16="http://schemas.microsoft.com/office/drawing/2014/main" id="{ADBAE4D4-150B-4201-866D-769C08EE5C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53548" y="15151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40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8618" y="1375722"/>
            <a:ext cx="3784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Alle imprese coesive si aggiungono molte altre imprese potenzialmente coesive </a:t>
            </a:r>
          </a:p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potenzialmente coesive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144EBB2C-BE1F-410D-A1DF-7745926B3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6F64B64-5F39-4843-9554-0270064B4C73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DA03BA8-CCDD-4BD7-A743-36FD468008F7}"/>
              </a:ext>
            </a:extLst>
          </p:cNvPr>
          <p:cNvSpPr txBox="1"/>
          <p:nvPr/>
        </p:nvSpPr>
        <p:spPr>
          <a:xfrm>
            <a:off x="868618" y="2392799"/>
            <a:ext cx="556005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/>
              <a:t>* Imprese con certificazione sociale, certificazione green, bilanci  di sostenibilità (sociale, SDGs, ecc.), investimenti green non dovuti solamente a risposta a regolamenti.</a:t>
            </a:r>
          </a:p>
          <a:p>
            <a:r>
              <a:rPr lang="it-IT" sz="1400" dirty="0"/>
              <a:t>** Imprese che hanno messo in atto iniziative di welfare, di formazione  e di coinvolgimento dei dipendenti in progetti di innovazione e di collaborazione con il terzo settore.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5348B37-D8D6-4543-8A9B-847E9AEA3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3587" y="690372"/>
            <a:ext cx="4489557" cy="536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8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86690" y="1965139"/>
            <a:ext cx="45130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L’attenzione al sociale delle imprese coesive non dipende solo da fattori di crescita economica</a:t>
            </a:r>
          </a:p>
          <a:p>
            <a:endParaRPr lang="it-IT" dirty="0"/>
          </a:p>
          <a:p>
            <a:r>
              <a:rPr lang="it-IT" dirty="0"/>
              <a:t>Il </a:t>
            </a:r>
            <a:r>
              <a:rPr lang="it-IT" b="1" dirty="0">
                <a:solidFill>
                  <a:srgbClr val="E66760"/>
                </a:solidFill>
              </a:rPr>
              <a:t>37% </a:t>
            </a:r>
            <a:r>
              <a:rPr lang="it-IT" dirty="0"/>
              <a:t>di imprese coesive 2020 è fatto da un </a:t>
            </a:r>
            <a:r>
              <a:rPr lang="it-IT" b="1" dirty="0">
                <a:solidFill>
                  <a:srgbClr val="E66760"/>
                </a:solidFill>
              </a:rPr>
              <a:t>21% </a:t>
            </a:r>
            <a:r>
              <a:rPr lang="it-IT" dirty="0"/>
              <a:t>di imprese rimaste coesive rispetto al 2019, al quale si aggiunge una quota pari a </a:t>
            </a:r>
            <a:r>
              <a:rPr lang="it-IT" b="1" dirty="0">
                <a:solidFill>
                  <a:srgbClr val="E66760"/>
                </a:solidFill>
              </a:rPr>
              <a:t>16% </a:t>
            </a:r>
            <a:r>
              <a:rPr lang="it-IT" dirty="0"/>
              <a:t>che sono diventate coesive.</a:t>
            </a:r>
            <a:endParaRPr lang="it-IT" sz="1050" dirty="0">
              <a:solidFill>
                <a:srgbClr val="C0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3700BFF-9034-4E2D-B1B2-6F98A7D98347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E02DBA7D-92E0-4D23-B1DD-CDB9EFD23C63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83096FC1-E2F1-4DA0-B9CD-179610E1BA9C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67022436-88A4-4DE2-BF2D-B3FEB4075F49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nella pandemia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8A4EA6F2-8AA6-43A5-8B01-C38908FA67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0791346-06CB-42F7-B91E-49F154983C09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Freccia circolare in su 7">
            <a:extLst>
              <a:ext uri="{FF2B5EF4-FFF2-40B4-BE49-F238E27FC236}">
                <a16:creationId xmlns:a16="http://schemas.microsoft.com/office/drawing/2014/main" id="{1CB5A4CB-EC19-4113-AEBF-3575B728A622}"/>
              </a:ext>
            </a:extLst>
          </p:cNvPr>
          <p:cNvSpPr/>
          <p:nvPr/>
        </p:nvSpPr>
        <p:spPr>
          <a:xfrm rot="11162163">
            <a:off x="6008058" y="1483412"/>
            <a:ext cx="1599850" cy="619536"/>
          </a:xfrm>
          <a:prstGeom prst="curvedUpArrow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6D711FC3-F151-45A0-AD07-9F870FAF4AA8}"/>
              </a:ext>
            </a:extLst>
          </p:cNvPr>
          <p:cNvSpPr/>
          <p:nvPr/>
        </p:nvSpPr>
        <p:spPr>
          <a:xfrm>
            <a:off x="5189291" y="2910144"/>
            <a:ext cx="2051086" cy="809826"/>
          </a:xfrm>
          <a:prstGeom prst="roundRect">
            <a:avLst/>
          </a:prstGeom>
          <a:solidFill>
            <a:srgbClr val="FAD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ysClr val="windowText" lastClr="000000"/>
                </a:solidFill>
              </a:rPr>
              <a:t>Imprese neo-coesive</a:t>
            </a:r>
          </a:p>
          <a:p>
            <a:pPr algn="ctr"/>
            <a:r>
              <a:rPr lang="it-IT" sz="1600" dirty="0">
                <a:solidFill>
                  <a:sysClr val="windowText" lastClr="000000"/>
                </a:solidFill>
              </a:rPr>
              <a:t>16%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D1A8EADD-5F93-4552-9038-220E70E82FFE}"/>
              </a:ext>
            </a:extLst>
          </p:cNvPr>
          <p:cNvSpPr/>
          <p:nvPr/>
        </p:nvSpPr>
        <p:spPr>
          <a:xfrm>
            <a:off x="5189291" y="2070466"/>
            <a:ext cx="2051086" cy="80982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ysClr val="windowText" lastClr="000000"/>
                </a:solidFill>
              </a:rPr>
              <a:t>Imprese NON più coesive</a:t>
            </a:r>
          </a:p>
          <a:p>
            <a:pPr algn="ctr"/>
            <a:r>
              <a:rPr lang="it-IT" sz="1600" dirty="0">
                <a:solidFill>
                  <a:sysClr val="windowText" lastClr="000000"/>
                </a:solidFill>
              </a:rPr>
              <a:t>11%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11FA8D73-DF4F-4321-87BE-3F10293913EB}"/>
              </a:ext>
            </a:extLst>
          </p:cNvPr>
          <p:cNvSpPr/>
          <p:nvPr/>
        </p:nvSpPr>
        <p:spPr>
          <a:xfrm>
            <a:off x="7192293" y="2083059"/>
            <a:ext cx="2495550" cy="1616363"/>
          </a:xfrm>
          <a:prstGeom prst="round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Imprese coesive</a:t>
            </a:r>
          </a:p>
          <a:p>
            <a:pPr algn="ctr"/>
            <a:r>
              <a:rPr lang="it-IT" b="1" dirty="0"/>
              <a:t>37%</a:t>
            </a:r>
          </a:p>
        </p:txBody>
      </p:sp>
      <p:sp>
        <p:nvSpPr>
          <p:cNvPr id="4" name="Freccia circolare in su 3">
            <a:extLst>
              <a:ext uri="{FF2B5EF4-FFF2-40B4-BE49-F238E27FC236}">
                <a16:creationId xmlns:a16="http://schemas.microsoft.com/office/drawing/2014/main" id="{F4301B5A-2341-4993-881D-798759FC7F24}"/>
              </a:ext>
            </a:extLst>
          </p:cNvPr>
          <p:cNvSpPr/>
          <p:nvPr/>
        </p:nvSpPr>
        <p:spPr>
          <a:xfrm>
            <a:off x="6315076" y="3719970"/>
            <a:ext cx="1447800" cy="661498"/>
          </a:xfrm>
          <a:prstGeom prst="curvedUpArrow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I comportamenti delle imprese nell’anno della pandemia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5241532-D01F-4E02-AB30-AFFC5D4014C2}"/>
              </a:ext>
            </a:extLst>
          </p:cNvPr>
          <p:cNvSpPr txBox="1"/>
          <p:nvPr/>
        </p:nvSpPr>
        <p:spPr>
          <a:xfrm>
            <a:off x="6673195" y="5097324"/>
            <a:ext cx="478037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/>
              <a:t>*</a:t>
            </a:r>
            <a:r>
              <a:rPr lang="it-IT" sz="1100" dirty="0" err="1"/>
              <a:t>AnAnalisi</a:t>
            </a:r>
            <a:r>
              <a:rPr lang="it-IT" sz="1100" dirty="0"/>
              <a:t> panel su 1.000 imprese intervistate nel 2019 e nel 2020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8DC38C6-C04D-4E85-8364-7AB9766B5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2922CDD-0904-42D2-9512-CD523040F093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4AF4791B-E8D6-49CA-83A2-CBC9F4704A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80" y="1061375"/>
            <a:ext cx="6905004" cy="47352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135842" y="3059668"/>
            <a:ext cx="4037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E66760"/>
                </a:solidFill>
              </a:rPr>
              <a:t>Cresce l’attenzione verso i dipendenti</a:t>
            </a:r>
            <a:endParaRPr lang="it-IT" b="1" dirty="0">
              <a:solidFill>
                <a:srgbClr val="E66760"/>
              </a:solidFill>
            </a:endParaRPr>
          </a:p>
        </p:txBody>
      </p:sp>
      <p:pic>
        <p:nvPicPr>
          <p:cNvPr id="3" name="Elemento grafico 2" descr="Crescita aziendale con riempimento a tinta unita">
            <a:extLst>
              <a:ext uri="{FF2B5EF4-FFF2-40B4-BE49-F238E27FC236}">
                <a16:creationId xmlns:a16="http://schemas.microsoft.com/office/drawing/2014/main" id="{CC1526B0-F3DD-4AE9-AAEA-1686E84EAF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25866" y="27871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3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5292" y="2532940"/>
            <a:ext cx="4298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E66760"/>
                </a:solidFill>
              </a:rPr>
              <a:t>Più imprese esportatrici</a:t>
            </a:r>
          </a:p>
          <a:p>
            <a:endParaRPr lang="it-IT" dirty="0"/>
          </a:p>
          <a:p>
            <a:r>
              <a:rPr lang="it-IT" dirty="0"/>
              <a:t>La quota di imprese esportatici è più elevata tra le imprese coesive (</a:t>
            </a:r>
            <a:r>
              <a:rPr lang="it-IT" b="1" dirty="0">
                <a:solidFill>
                  <a:srgbClr val="E66760"/>
                </a:solidFill>
              </a:rPr>
              <a:t>58%</a:t>
            </a:r>
            <a:r>
              <a:rPr lang="it-IT" dirty="0"/>
              <a:t> vs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39%</a:t>
            </a:r>
            <a:r>
              <a:rPr lang="it-IT" dirty="0"/>
              <a:t>).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138B430-D016-4297-8790-33BAC92FBE02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5CA3803-C59D-4A10-B92D-FB622EB722A8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04911D0-E89E-41EC-AA27-886BE927BB9E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569B53BE-4CB0-4A32-99B1-43E60F7A7864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sono più internazionalizzate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59585FC-C231-435E-AB22-7B01DDA56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D650902-080F-489A-90FD-62BD5FB7AE9E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4" name="Elemento grafico 3" descr="Strada con due vie con un sentiero con riempimento a tinta unita">
            <a:extLst>
              <a:ext uri="{FF2B5EF4-FFF2-40B4-BE49-F238E27FC236}">
                <a16:creationId xmlns:a16="http://schemas.microsoft.com/office/drawing/2014/main" id="{87683228-DFAA-4B9E-BAC5-4F5A621BF4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08492" y="2154842"/>
            <a:ext cx="914400" cy="914400"/>
          </a:xfrm>
          <a:prstGeom prst="rect">
            <a:avLst/>
          </a:prstGeom>
        </p:spPr>
      </p:pic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A5F8681-EDCA-4872-8074-B1D2F7EF5E85}"/>
              </a:ext>
            </a:extLst>
          </p:cNvPr>
          <p:cNvSpPr/>
          <p:nvPr/>
        </p:nvSpPr>
        <p:spPr>
          <a:xfrm>
            <a:off x="6529699" y="2088859"/>
            <a:ext cx="1456620" cy="2884885"/>
          </a:xfrm>
          <a:prstGeom prst="round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ADFDE"/>
                </a:solidFill>
              </a:rPr>
              <a:t>58%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37100EB9-F580-4EB4-AC93-52F773A2ADCE}"/>
              </a:ext>
            </a:extLst>
          </p:cNvPr>
          <p:cNvSpPr/>
          <p:nvPr/>
        </p:nvSpPr>
        <p:spPr>
          <a:xfrm>
            <a:off x="9088458" y="3069242"/>
            <a:ext cx="1456620" cy="193959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39%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050C50C-FB50-4675-A6C7-C94135C685AF}"/>
              </a:ext>
            </a:extLst>
          </p:cNvPr>
          <p:cNvSpPr txBox="1"/>
          <p:nvPr/>
        </p:nvSpPr>
        <p:spPr>
          <a:xfrm>
            <a:off x="6529699" y="1370669"/>
            <a:ext cx="40153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Imprese esportatrici all’interno delle imprese </a:t>
            </a:r>
          </a:p>
          <a:p>
            <a:pPr algn="ctr"/>
            <a:r>
              <a:rPr lang="it-IT" sz="1400" dirty="0"/>
              <a:t>coesive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(Quote %)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AA6096B-4D97-42CE-AEC0-BD38898399FB}"/>
              </a:ext>
            </a:extLst>
          </p:cNvPr>
          <p:cNvSpPr txBox="1"/>
          <p:nvPr/>
        </p:nvSpPr>
        <p:spPr>
          <a:xfrm>
            <a:off x="6437528" y="5036366"/>
            <a:ext cx="1548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Imprese COESIVE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92A6DE5-853C-489B-922F-F3EE764BE606}"/>
              </a:ext>
            </a:extLst>
          </p:cNvPr>
          <p:cNvSpPr txBox="1"/>
          <p:nvPr/>
        </p:nvSpPr>
        <p:spPr>
          <a:xfrm>
            <a:off x="8827362" y="5036366"/>
            <a:ext cx="2064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Altre imprese</a:t>
            </a:r>
            <a:endParaRPr lang="it-IT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2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B0BF298-E655-45C0-B3A1-62E657047C3E}"/>
              </a:ext>
            </a:extLst>
          </p:cNvPr>
          <p:cNvSpPr/>
          <p:nvPr/>
        </p:nvSpPr>
        <p:spPr>
          <a:xfrm>
            <a:off x="9926196" y="5056093"/>
            <a:ext cx="182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2021 vs 2020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9EF2AC4-B43A-41FF-A0CE-DB09A9BDA8BC}"/>
              </a:ext>
            </a:extLst>
          </p:cNvPr>
          <p:cNvSpPr/>
          <p:nvPr/>
        </p:nvSpPr>
        <p:spPr>
          <a:xfrm>
            <a:off x="9926196" y="5483865"/>
            <a:ext cx="1828800" cy="427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valori %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0F29106C-381B-47B4-91BB-C6CFF5D9DF46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32BFEA4B-EDF9-4F52-9A22-107A05FCC0AA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DFDAA886-B694-43A6-B424-60203E027CE7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C0DD9100-796C-4199-8A9E-515F5307A2F8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hanno migliori aspettative di ripresa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9FF5325-E722-41D5-823D-814D15BDA593}"/>
              </a:ext>
            </a:extLst>
          </p:cNvPr>
          <p:cNvSpPr txBox="1"/>
          <p:nvPr/>
        </p:nvSpPr>
        <p:spPr>
          <a:xfrm>
            <a:off x="880107" y="1529773"/>
            <a:ext cx="390678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  <a:p>
            <a:r>
              <a:rPr lang="it-IT" b="1" dirty="0">
                <a:solidFill>
                  <a:srgbClr val="E66760"/>
                </a:solidFill>
              </a:rPr>
              <a:t>Migliori segnali di ripresa 2021</a:t>
            </a:r>
          </a:p>
          <a:p>
            <a:endParaRPr lang="it-IT" b="1" i="1" dirty="0"/>
          </a:p>
          <a:p>
            <a:r>
              <a:rPr lang="it-IT" dirty="0"/>
              <a:t>Da notare: nel 2020 la quota delle imprese coesive che prevedevano riduzione di fatturato era minore rispetto alle altre.</a:t>
            </a:r>
            <a:endParaRPr lang="it-IT" sz="1050" dirty="0">
              <a:solidFill>
                <a:srgbClr val="C00000"/>
              </a:solidFill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A87C02E-3300-4BFC-8D3D-8C6CB3BD8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D40CF89-43C8-4C27-B0F5-359DE61C6921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3546A631-D4DB-4CE1-9F1B-F35203511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8927" y="1529773"/>
            <a:ext cx="6786069" cy="2883409"/>
          </a:xfrm>
          <a:prstGeom prst="rect">
            <a:avLst/>
          </a:prstGeom>
        </p:spPr>
      </p:pic>
      <p:pic>
        <p:nvPicPr>
          <p:cNvPr id="3" name="Elemento grafico 2" descr="Grafico esponenziale con riempimento a tinta unita">
            <a:extLst>
              <a:ext uri="{FF2B5EF4-FFF2-40B4-BE49-F238E27FC236}">
                <a16:creationId xmlns:a16="http://schemas.microsoft.com/office/drawing/2014/main" id="{6DB3F82B-7838-42C3-831C-F38D8FC265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63508" y="1250496"/>
            <a:ext cx="823380" cy="82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5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0F29106C-381B-47B4-91BB-C6CFF5D9DF46}"/>
              </a:ext>
            </a:extLst>
          </p:cNvPr>
          <p:cNvSpPr/>
          <p:nvPr/>
        </p:nvSpPr>
        <p:spPr>
          <a:xfrm>
            <a:off x="2743200" y="152400"/>
            <a:ext cx="9448800" cy="427772"/>
          </a:xfrm>
          <a:prstGeom prst="rect">
            <a:avLst/>
          </a:prstGeom>
          <a:solidFill>
            <a:srgbClr val="E66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32BFEA4B-EDF9-4F52-9A22-107A05FCC0AA}"/>
              </a:ext>
            </a:extLst>
          </p:cNvPr>
          <p:cNvSpPr/>
          <p:nvPr/>
        </p:nvSpPr>
        <p:spPr>
          <a:xfrm>
            <a:off x="1524000" y="173736"/>
            <a:ext cx="913333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DFDAA886-B694-43A6-B424-60203E027CE7}"/>
              </a:ext>
            </a:extLst>
          </p:cNvPr>
          <p:cNvSpPr/>
          <p:nvPr/>
        </p:nvSpPr>
        <p:spPr>
          <a:xfrm>
            <a:off x="1534669" y="199645"/>
            <a:ext cx="9133331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C0DD9100-796C-4199-8A9E-515F5307A2F8}"/>
              </a:ext>
            </a:extLst>
          </p:cNvPr>
          <p:cNvSpPr txBox="1">
            <a:spLocks/>
          </p:cNvSpPr>
          <p:nvPr/>
        </p:nvSpPr>
        <p:spPr>
          <a:xfrm>
            <a:off x="2833498" y="167830"/>
            <a:ext cx="9448800" cy="4006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2800" dirty="0">
                <a:solidFill>
                  <a:schemeClr val="bg1"/>
                </a:solidFill>
                <a:latin typeface="+mn-lt"/>
              </a:rPr>
              <a:t>Le imprese coesive sono green e digitali</a:t>
            </a:r>
            <a:endParaRPr lang="it-IT" sz="2800" spc="-1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7A9D3B-929A-4233-9205-1D48063375D2}"/>
              </a:ext>
            </a:extLst>
          </p:cNvPr>
          <p:cNvSpPr txBox="1"/>
          <p:nvPr/>
        </p:nvSpPr>
        <p:spPr>
          <a:xfrm>
            <a:off x="733633" y="844236"/>
            <a:ext cx="109556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  <a:p>
            <a:r>
              <a:rPr lang="it-IT" b="1" dirty="0">
                <a:solidFill>
                  <a:srgbClr val="E66760"/>
                </a:solidFill>
              </a:rPr>
              <a:t>Più digitali</a:t>
            </a:r>
          </a:p>
          <a:p>
            <a:r>
              <a:rPr lang="it-IT" dirty="0"/>
              <a:t>La quota di imprese che hanno adottato o stanno pianificando di adottare misure legate alla transizione 4.0 è maggiore per le imprese coesive rispetto alle altre (</a:t>
            </a:r>
            <a:r>
              <a:rPr lang="it-IT" b="1" dirty="0">
                <a:solidFill>
                  <a:srgbClr val="E66760"/>
                </a:solidFill>
              </a:rPr>
              <a:t>28% </a:t>
            </a:r>
            <a:r>
              <a:rPr lang="it-IT" dirty="0"/>
              <a:t>vs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11%</a:t>
            </a:r>
            <a:r>
              <a:rPr lang="it-IT" dirty="0"/>
              <a:t>).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6C23B0-310F-42A3-B62E-DB589B549C9A}"/>
              </a:ext>
            </a:extLst>
          </p:cNvPr>
          <p:cNvSpPr txBox="1"/>
          <p:nvPr/>
        </p:nvSpPr>
        <p:spPr>
          <a:xfrm>
            <a:off x="1695168" y="2100239"/>
            <a:ext cx="3175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E66760"/>
                </a:solidFill>
              </a:rPr>
              <a:t>28%</a:t>
            </a:r>
            <a:r>
              <a:rPr lang="it-IT" sz="3600" dirty="0">
                <a:solidFill>
                  <a:srgbClr val="E66760"/>
                </a:solidFill>
              </a:rPr>
              <a:t> </a:t>
            </a:r>
            <a:r>
              <a:rPr lang="it-IT" dirty="0"/>
              <a:t>vs </a:t>
            </a:r>
            <a:r>
              <a:rPr lang="it-IT" sz="2800" b="1" dirty="0">
                <a:solidFill>
                  <a:schemeClr val="bg1">
                    <a:lumMod val="65000"/>
                  </a:schemeClr>
                </a:solidFill>
              </a:rPr>
              <a:t>11% </a:t>
            </a:r>
            <a:r>
              <a:rPr lang="it-IT" sz="1600" b="1" dirty="0">
                <a:solidFill>
                  <a:schemeClr val="bg1">
                    <a:lumMod val="65000"/>
                  </a:schemeClr>
                </a:solidFill>
              </a:rPr>
              <a:t>altre imprese</a:t>
            </a: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FD0017F-6893-4064-A05F-69AC99D62FDD}"/>
              </a:ext>
            </a:extLst>
          </p:cNvPr>
          <p:cNvSpPr txBox="1"/>
          <p:nvPr/>
        </p:nvSpPr>
        <p:spPr>
          <a:xfrm>
            <a:off x="4906816" y="2280827"/>
            <a:ext cx="44854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/>
              <a:t>Imprese che hanno</a:t>
            </a:r>
            <a:r>
              <a:rPr lang="it-IT" sz="1600" baseline="0" dirty="0"/>
              <a:t> adottato/stanno pianificando di adottare misure di transizione 4.0</a:t>
            </a:r>
            <a:endParaRPr lang="it-IT" sz="16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71EBB7F0-4DA8-462D-93AE-384063F39DC9}"/>
              </a:ext>
            </a:extLst>
          </p:cNvPr>
          <p:cNvSpPr txBox="1"/>
          <p:nvPr/>
        </p:nvSpPr>
        <p:spPr>
          <a:xfrm>
            <a:off x="1851941" y="4677011"/>
            <a:ext cx="3175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E66760"/>
                </a:solidFill>
              </a:rPr>
              <a:t>39%</a:t>
            </a:r>
            <a:r>
              <a:rPr lang="it-IT" sz="3600" dirty="0">
                <a:solidFill>
                  <a:srgbClr val="E66760"/>
                </a:solidFill>
              </a:rPr>
              <a:t> </a:t>
            </a:r>
            <a:r>
              <a:rPr lang="it-IT" dirty="0"/>
              <a:t>vs </a:t>
            </a:r>
            <a:r>
              <a:rPr lang="it-IT" sz="2800" b="1" dirty="0">
                <a:solidFill>
                  <a:schemeClr val="bg1">
                    <a:lumMod val="65000"/>
                  </a:schemeClr>
                </a:solidFill>
              </a:rPr>
              <a:t>19% </a:t>
            </a:r>
            <a:r>
              <a:rPr lang="it-IT" sz="1600" b="1" dirty="0">
                <a:solidFill>
                  <a:schemeClr val="bg1">
                    <a:lumMod val="65000"/>
                  </a:schemeClr>
                </a:solidFill>
              </a:rPr>
              <a:t>altre imprese</a:t>
            </a: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B5CC3F1-9CBD-4EC8-912C-11A4AA1B4276}"/>
              </a:ext>
            </a:extLst>
          </p:cNvPr>
          <p:cNvSpPr txBox="1"/>
          <p:nvPr/>
        </p:nvSpPr>
        <p:spPr>
          <a:xfrm>
            <a:off x="4906816" y="4921280"/>
            <a:ext cx="44854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/>
              <a:t>Imprese che hanno</a:t>
            </a:r>
            <a:r>
              <a:rPr lang="it-IT" sz="1600" b="1" baseline="0" dirty="0"/>
              <a:t> investito nel green</a:t>
            </a:r>
            <a:endParaRPr lang="it-IT" sz="1600" b="1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57507E0-024C-4F3E-B6C0-D478CD377B08}"/>
              </a:ext>
            </a:extLst>
          </p:cNvPr>
          <p:cNvSpPr txBox="1"/>
          <p:nvPr/>
        </p:nvSpPr>
        <p:spPr>
          <a:xfrm>
            <a:off x="780768" y="3409341"/>
            <a:ext cx="109556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  <a:p>
            <a:r>
              <a:rPr lang="it-IT" b="1" dirty="0">
                <a:solidFill>
                  <a:srgbClr val="E66760"/>
                </a:solidFill>
              </a:rPr>
              <a:t>Più green</a:t>
            </a:r>
          </a:p>
          <a:p>
            <a:r>
              <a:rPr lang="it-IT" dirty="0"/>
              <a:t>La quota di imprese che hanno investito nel green è maggiore tra le imprese coesive rispetto alle altre (</a:t>
            </a:r>
            <a:r>
              <a:rPr lang="it-IT" b="1" dirty="0">
                <a:solidFill>
                  <a:srgbClr val="E66760"/>
                </a:solidFill>
              </a:rPr>
              <a:t>39%</a:t>
            </a:r>
            <a:r>
              <a:rPr lang="it-IT" dirty="0"/>
              <a:t> vs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19%</a:t>
            </a:r>
            <a:r>
              <a:rPr lang="it-IT" dirty="0"/>
              <a:t>).</a:t>
            </a: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944128A4-1B3C-43FA-9BE5-B2897E70D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530"/>
            <a:ext cx="12192000" cy="783470"/>
          </a:xfrm>
          <a:prstGeom prst="rect">
            <a:avLst/>
          </a:prstGeom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122CE84-CEDF-4AF9-A93B-8FB28C2D61E3}"/>
              </a:ext>
            </a:extLst>
          </p:cNvPr>
          <p:cNvSpPr txBox="1"/>
          <p:nvPr/>
        </p:nvSpPr>
        <p:spPr>
          <a:xfrm>
            <a:off x="6135842" y="6302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8</a:t>
            </a:r>
          </a:p>
        </p:txBody>
      </p:sp>
      <p:pic>
        <p:nvPicPr>
          <p:cNvPr id="3" name="Elemento grafico 2" descr="Topo con riempimento a tinta unita">
            <a:extLst>
              <a:ext uri="{FF2B5EF4-FFF2-40B4-BE49-F238E27FC236}">
                <a16:creationId xmlns:a16="http://schemas.microsoft.com/office/drawing/2014/main" id="{FAB12EEE-096B-4281-86F9-58E5E7246E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0768" y="1983410"/>
            <a:ext cx="914400" cy="914400"/>
          </a:xfrm>
          <a:prstGeom prst="rect">
            <a:avLst/>
          </a:prstGeom>
        </p:spPr>
      </p:pic>
      <p:pic>
        <p:nvPicPr>
          <p:cNvPr id="5" name="Elemento grafico 4" descr="Mano aperta con pianta con riempimento a tinta unita">
            <a:extLst>
              <a:ext uri="{FF2B5EF4-FFF2-40B4-BE49-F238E27FC236}">
                <a16:creationId xmlns:a16="http://schemas.microsoft.com/office/drawing/2014/main" id="{3000C2C8-B287-4F7B-A56B-8B8CA7F003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0768" y="44735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155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729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Presentazione standard di PowerPoint</vt:lpstr>
      <vt:lpstr>Le imprese coesive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Pini</dc:creator>
  <cp:lastModifiedBy>Alessandro Rinaldi</cp:lastModifiedBy>
  <cp:revision>131</cp:revision>
  <dcterms:created xsi:type="dcterms:W3CDTF">2021-01-18T08:53:40Z</dcterms:created>
  <dcterms:modified xsi:type="dcterms:W3CDTF">2021-06-18T06:50:45Z</dcterms:modified>
</cp:coreProperties>
</file>