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406" r:id="rId3"/>
    <p:sldId id="408" r:id="rId4"/>
    <p:sldId id="257" r:id="rId5"/>
    <p:sldId id="283" r:id="rId6"/>
    <p:sldId id="294" r:id="rId7"/>
    <p:sldId id="295" r:id="rId8"/>
    <p:sldId id="296" r:id="rId9"/>
    <p:sldId id="407" r:id="rId10"/>
    <p:sldId id="289" r:id="rId11"/>
    <p:sldId id="297" r:id="rId12"/>
    <p:sldId id="404" r:id="rId13"/>
    <p:sldId id="405" r:id="rId14"/>
    <p:sldId id="401" r:id="rId15"/>
  </p:sldIdLst>
  <p:sldSz cx="18288000" cy="10287000"/>
  <p:notesSz cx="9296400" cy="7010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9EDF4"/>
    <a:srgbClr val="D0D8E8"/>
    <a:srgbClr val="4F81B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354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52176" tIns="26088" rIns="52176" bIns="26088" rtlCol="0"/>
          <a:lstStyle>
            <a:lvl1pPr algn="l">
              <a:defRPr sz="7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265539" y="0"/>
            <a:ext cx="4028440" cy="350520"/>
          </a:xfrm>
          <a:prstGeom prst="rect">
            <a:avLst/>
          </a:prstGeom>
        </p:spPr>
        <p:txBody>
          <a:bodyPr vert="horz" lIns="52176" tIns="26088" rIns="52176" bIns="26088" rtlCol="0"/>
          <a:lstStyle>
            <a:lvl1pPr algn="r">
              <a:defRPr sz="700"/>
            </a:lvl1pPr>
          </a:lstStyle>
          <a:p>
            <a:fld id="{1189F773-7109-498A-B10F-895BF38C3BA3}" type="datetimeFigureOut">
              <a:rPr lang="it-IT" smtClean="0"/>
              <a:pPr/>
              <a:t>20/09/2021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52176" tIns="26088" rIns="52176" bIns="26088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52176" tIns="26088" rIns="52176" bIns="26088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658798"/>
            <a:ext cx="4028440" cy="350520"/>
          </a:xfrm>
          <a:prstGeom prst="rect">
            <a:avLst/>
          </a:prstGeom>
        </p:spPr>
        <p:txBody>
          <a:bodyPr vert="horz" lIns="52176" tIns="26088" rIns="52176" bIns="26088" rtlCol="0" anchor="b"/>
          <a:lstStyle>
            <a:lvl1pPr algn="l">
              <a:defRPr sz="7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265539" y="6658798"/>
            <a:ext cx="4028440" cy="350520"/>
          </a:xfrm>
          <a:prstGeom prst="rect">
            <a:avLst/>
          </a:prstGeom>
        </p:spPr>
        <p:txBody>
          <a:bodyPr vert="horz" lIns="52176" tIns="26088" rIns="52176" bIns="26088" rtlCol="0" anchor="b"/>
          <a:lstStyle>
            <a:lvl1pPr algn="r">
              <a:defRPr sz="700"/>
            </a:lvl1pPr>
          </a:lstStyle>
          <a:p>
            <a:fld id="{0B04C500-1E97-4D8C-9787-1F38EA77EE9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4C500-1E97-4D8C-9787-1F38EA77EE91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02448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4C500-1E97-4D8C-9787-1F38EA77EE91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spc="-55" dirty="0"/>
              <a:pPr marL="38100">
                <a:lnSpc>
                  <a:spcPct val="100000"/>
                </a:lnSpc>
                <a:spcBef>
                  <a:spcPts val="180"/>
                </a:spcBef>
              </a:pPr>
              <a:t>‹N›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spc="-55" dirty="0"/>
              <a:pPr marL="38100">
                <a:lnSpc>
                  <a:spcPct val="100000"/>
                </a:lnSpc>
                <a:spcBef>
                  <a:spcPts val="180"/>
                </a:spcBef>
              </a:pPr>
              <a:t>‹N›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356870"/>
          </a:xfrm>
          <a:custGeom>
            <a:avLst/>
            <a:gdLst/>
            <a:ahLst/>
            <a:cxnLst/>
            <a:rect l="l" t="t" r="r" b="b"/>
            <a:pathLst>
              <a:path w="18288000" h="356870">
                <a:moveTo>
                  <a:pt x="0" y="356616"/>
                </a:moveTo>
                <a:lnTo>
                  <a:pt x="18288000" y="356616"/>
                </a:lnTo>
                <a:lnTo>
                  <a:pt x="18288000" y="0"/>
                </a:lnTo>
                <a:lnTo>
                  <a:pt x="0" y="0"/>
                </a:lnTo>
                <a:lnTo>
                  <a:pt x="0" y="356616"/>
                </a:lnTo>
                <a:close/>
              </a:path>
            </a:pathLst>
          </a:custGeom>
          <a:solidFill>
            <a:srgbClr val="43C3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356615"/>
            <a:ext cx="18288000" cy="9930765"/>
          </a:xfrm>
          <a:custGeom>
            <a:avLst/>
            <a:gdLst/>
            <a:ahLst/>
            <a:cxnLst/>
            <a:rect l="l" t="t" r="r" b="b"/>
            <a:pathLst>
              <a:path w="18288000" h="9930765">
                <a:moveTo>
                  <a:pt x="18288000" y="0"/>
                </a:moveTo>
                <a:lnTo>
                  <a:pt x="0" y="0"/>
                </a:lnTo>
                <a:lnTo>
                  <a:pt x="0" y="9930379"/>
                </a:lnTo>
                <a:lnTo>
                  <a:pt x="18288000" y="9930379"/>
                </a:lnTo>
                <a:lnTo>
                  <a:pt x="1828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1413363" y="2585719"/>
            <a:ext cx="6382384" cy="6031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spc="-55" dirty="0"/>
              <a:pPr marL="38100">
                <a:lnSpc>
                  <a:spcPct val="100000"/>
                </a:lnSpc>
                <a:spcBef>
                  <a:spcPts val="180"/>
                </a:spcBef>
              </a:pPr>
              <a:t>‹N›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spc="-55" dirty="0"/>
              <a:pPr marL="38100">
                <a:lnSpc>
                  <a:spcPct val="100000"/>
                </a:lnSpc>
                <a:spcBef>
                  <a:spcPts val="180"/>
                </a:spcBef>
              </a:pPr>
              <a:t>‹N›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spc="-55" dirty="0"/>
              <a:pPr marL="38100">
                <a:lnSpc>
                  <a:spcPct val="100000"/>
                </a:lnSpc>
                <a:spcBef>
                  <a:spcPts val="180"/>
                </a:spcBef>
              </a:pPr>
              <a:t>‹N›</a:t>
            </a:fld>
            <a:endParaRPr spc="-5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43C3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08853" y="2072385"/>
            <a:ext cx="11657965" cy="1466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08853" y="3513556"/>
            <a:ext cx="11657965" cy="5512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7580610" y="9910544"/>
            <a:ext cx="216534" cy="2330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spc="-55" dirty="0"/>
              <a:pPr marL="38100">
                <a:lnSpc>
                  <a:spcPct val="100000"/>
                </a:lnSpc>
                <a:spcBef>
                  <a:spcPts val="180"/>
                </a:spcBef>
              </a:pPr>
              <a:t>‹N›</a:t>
            </a:fld>
            <a:endParaRPr spc="-5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17333" y="1152128"/>
            <a:ext cx="16230600" cy="8229600"/>
          </a:xfrm>
          <a:custGeom>
            <a:avLst/>
            <a:gdLst/>
            <a:ahLst/>
            <a:cxnLst/>
            <a:rect l="l" t="t" r="r" b="b"/>
            <a:pathLst>
              <a:path w="16230600" h="8229600">
                <a:moveTo>
                  <a:pt x="16230600" y="0"/>
                </a:moveTo>
                <a:lnTo>
                  <a:pt x="0" y="0"/>
                </a:lnTo>
                <a:lnTo>
                  <a:pt x="0" y="8229600"/>
                </a:lnTo>
                <a:lnTo>
                  <a:pt x="16230600" y="8229600"/>
                </a:lnTo>
                <a:lnTo>
                  <a:pt x="16230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3505200" y="6434388"/>
            <a:ext cx="10972800" cy="976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t-IT" sz="3200" b="1" dirty="0">
                <a:solidFill>
                  <a:srgbClr val="00B0F0"/>
                </a:solidFill>
              </a:rPr>
              <a:t>SALONE NAUTICO DI GENOVA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t-IT" sz="3200" b="1" dirty="0">
                <a:solidFill>
                  <a:srgbClr val="00B0F0"/>
                </a:solidFill>
              </a:rPr>
              <a:t>20 SETTEMBRE 2021</a:t>
            </a:r>
          </a:p>
        </p:txBody>
      </p:sp>
      <p:pic>
        <p:nvPicPr>
          <p:cNvPr id="9" name="Immagine 8" descr="Immagine che contiene testo&#10;&#10;Descrizione generata automaticamente">
            <a:extLst>
              <a:ext uri="{FF2B5EF4-FFF2-40B4-BE49-F238E27FC236}">
                <a16:creationId xmlns:a16="http://schemas.microsoft.com/office/drawing/2014/main" xmlns="" id="{887BDE1B-C307-4D24-97A9-1E6171D246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030200" y="1393948"/>
            <a:ext cx="4064762" cy="953384"/>
          </a:xfrm>
          <a:prstGeom prst="rect">
            <a:avLst/>
          </a:prstGeom>
        </p:spPr>
      </p:pic>
      <p:sp>
        <p:nvSpPr>
          <p:cNvPr id="6" name="object 5"/>
          <p:cNvSpPr txBox="1"/>
          <p:nvPr/>
        </p:nvSpPr>
        <p:spPr>
          <a:xfrm>
            <a:off x="4800600" y="7872650"/>
            <a:ext cx="8382000" cy="11464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2400" b="1" spc="-55" dirty="0">
                <a:solidFill>
                  <a:schemeClr val="tx2"/>
                </a:solidFill>
                <a:latin typeface="Calibri"/>
                <a:cs typeface="Calibri"/>
              </a:rPr>
              <a:t>Gaetano Fausto Esposito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2400" b="1" spc="-55" dirty="0">
                <a:solidFill>
                  <a:schemeClr val="tx2"/>
                </a:solidFill>
                <a:latin typeface="Calibri"/>
                <a:cs typeface="Calibri"/>
              </a:rPr>
              <a:t>Direttore Centro Studi delle Camere di commercio 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2400" b="1" spc="-55" dirty="0">
                <a:solidFill>
                  <a:schemeClr val="tx2"/>
                </a:solidFill>
                <a:latin typeface="Calibri"/>
                <a:cs typeface="Calibri"/>
              </a:rPr>
              <a:t>Guglielmo Tagliacarne</a:t>
            </a:r>
            <a:endParaRPr sz="2400" dirty="0">
              <a:solidFill>
                <a:schemeClr val="tx2"/>
              </a:solidFill>
              <a:latin typeface="Calibri"/>
              <a:cs typeface="Calibri"/>
            </a:endParaRP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xmlns="" id="{3639F3EA-433A-4280-BA22-859C72F76EA4}"/>
              </a:ext>
            </a:extLst>
          </p:cNvPr>
          <p:cNvSpPr txBox="1"/>
          <p:nvPr/>
        </p:nvSpPr>
        <p:spPr>
          <a:xfrm>
            <a:off x="3505200" y="2496940"/>
            <a:ext cx="10972800" cy="33675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it-IT" sz="4400" b="1" dirty="0">
              <a:solidFill>
                <a:srgbClr val="002060"/>
              </a:solidFill>
              <a:highlight>
                <a:srgbClr val="FF0000"/>
              </a:highlight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it-IT" sz="4400" b="1" dirty="0">
              <a:solidFill>
                <a:srgbClr val="002060"/>
              </a:solidFill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t-IT" sz="4400" b="1" dirty="0">
                <a:solidFill>
                  <a:srgbClr val="002060"/>
                </a:solidFill>
              </a:rPr>
              <a:t>PRESENTAZIONE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t-IT" sz="4400" b="1" dirty="0">
                <a:solidFill>
                  <a:srgbClr val="002060"/>
                </a:solidFill>
              </a:rPr>
              <a:t> RAPPORTO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t-IT" sz="4400" b="1" dirty="0">
                <a:solidFill>
                  <a:srgbClr val="002060"/>
                </a:solidFill>
              </a:rPr>
              <a:t>SULL’ECONOMIA DEL MARE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92832" y="0"/>
            <a:ext cx="13896340" cy="10287000"/>
          </a:xfrm>
          <a:custGeom>
            <a:avLst/>
            <a:gdLst/>
            <a:ahLst/>
            <a:cxnLst/>
            <a:rect l="l" t="t" r="r" b="b"/>
            <a:pathLst>
              <a:path w="13896340" h="10287000">
                <a:moveTo>
                  <a:pt x="13895831" y="0"/>
                </a:moveTo>
                <a:lnTo>
                  <a:pt x="0" y="0"/>
                </a:lnTo>
                <a:lnTo>
                  <a:pt x="0" y="10286997"/>
                </a:lnTo>
                <a:lnTo>
                  <a:pt x="13895831" y="10286997"/>
                </a:lnTo>
                <a:lnTo>
                  <a:pt x="138958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4800" y="2019300"/>
            <a:ext cx="3505200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it-IT" sz="3600" b="1" spc="-200" dirty="0">
                <a:solidFill>
                  <a:schemeClr val="bg1"/>
                </a:solidFill>
              </a:rPr>
              <a:t>L’imprenditoria blu più consistente nell’Italia centrale e meridionale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5FE57F9A-F8F0-4AA0-8F51-3F7B6FC6F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133707"/>
            <a:ext cx="3886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Il Mezzogiorno (45,1%) ed il Centro (28,8%) fanno il 73,9% delle imprese blu.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6678A3C7-BFD5-4E93-828F-416C3A3CF84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10600" y="1542435"/>
            <a:ext cx="8944356" cy="541136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91660" y="0"/>
            <a:ext cx="13896340" cy="10325100"/>
          </a:xfrm>
          <a:custGeom>
            <a:avLst/>
            <a:gdLst/>
            <a:ahLst/>
            <a:cxnLst/>
            <a:rect l="l" t="t" r="r" b="b"/>
            <a:pathLst>
              <a:path w="13896340" h="10287000">
                <a:moveTo>
                  <a:pt x="13895831" y="0"/>
                </a:moveTo>
                <a:lnTo>
                  <a:pt x="0" y="0"/>
                </a:lnTo>
                <a:lnTo>
                  <a:pt x="0" y="10286997"/>
                </a:lnTo>
                <a:lnTo>
                  <a:pt x="13895831" y="10286997"/>
                </a:lnTo>
                <a:lnTo>
                  <a:pt x="138958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304800" y="2019300"/>
            <a:ext cx="3213100" cy="17649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7000"/>
              </a:lnSpc>
            </a:pPr>
            <a:r>
              <a:rPr lang="it-IT" sz="3600" b="1" spc="-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leadership provinciale </a:t>
            </a:r>
          </a:p>
          <a:p>
            <a:pPr>
              <a:lnSpc>
                <a:spcPct val="107000"/>
              </a:lnSpc>
            </a:pPr>
            <a:r>
              <a:rPr lang="it-IT" sz="3600" b="1" spc="-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delle imprese blu</a:t>
            </a:r>
            <a:endParaRPr lang="it-IT" sz="3600" b="1" spc="-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99D2B347-18C2-4973-838A-6B1E6BDE540C}"/>
              </a:ext>
            </a:extLst>
          </p:cNvPr>
          <p:cNvSpPr txBox="1"/>
          <p:nvPr/>
        </p:nvSpPr>
        <p:spPr>
          <a:xfrm>
            <a:off x="5294468" y="266700"/>
            <a:ext cx="1150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Prime dieci posizioni della graduatoria provinciale secondo l’incidenza delle imprese dell’economia del mare sul totale economia della provincia.</a:t>
            </a:r>
          </a:p>
          <a:p>
            <a:r>
              <a:rPr lang="it-IT" sz="2800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Anno 2020 (incidenze percentuali)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xmlns="" id="{018ABFF4-3C76-45C7-A861-B5B2B0EE9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4468" y="6886507"/>
            <a:ext cx="9323833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1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* Servizi di alloggio e ristorazione e attività sportive e ricreative.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1400" b="1" i="1" dirty="0">
              <a:solidFill>
                <a:schemeClr val="tx2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1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** Industria delle estrazioni marine e attività di ricerca, regolamentazione e tutela ambientale.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F675C1E3-5BCF-4E6D-BC0B-0A7DCAC2B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0" y="2868342"/>
            <a:ext cx="4090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Tre province liguri nelle prime 10 posizioni.</a:t>
            </a:r>
            <a:endParaRPr kumimoji="0" lang="it-IT" sz="3200" b="1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CDEEC127-F1DF-404E-87C9-C2E2840E1F5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4468" y="1750221"/>
            <a:ext cx="8622030" cy="5003878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2EC9100D-0CFB-40B8-B6B9-D32A742A7E74}"/>
              </a:ext>
            </a:extLst>
          </p:cNvPr>
          <p:cNvSpPr txBox="1"/>
          <p:nvPr/>
        </p:nvSpPr>
        <p:spPr>
          <a:xfrm>
            <a:off x="12801600" y="19800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14,0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CDFAB0D1-4DF8-456D-A335-866FC38B591B}"/>
              </a:ext>
            </a:extLst>
          </p:cNvPr>
          <p:cNvSpPr txBox="1"/>
          <p:nvPr/>
        </p:nvSpPr>
        <p:spPr>
          <a:xfrm>
            <a:off x="12344400" y="2305596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13,1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00B2B459-5E57-46D5-AB46-57D497546A37}"/>
              </a:ext>
            </a:extLst>
          </p:cNvPr>
          <p:cNvSpPr txBox="1"/>
          <p:nvPr/>
        </p:nvSpPr>
        <p:spPr>
          <a:xfrm>
            <a:off x="12204000" y="26289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12,8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5EC03D4F-66CE-4941-A5D5-30204603A585}"/>
              </a:ext>
            </a:extLst>
          </p:cNvPr>
          <p:cNvSpPr txBox="1"/>
          <p:nvPr/>
        </p:nvSpPr>
        <p:spPr>
          <a:xfrm>
            <a:off x="11700000" y="2936677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11,7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475609AF-0A94-43C3-923B-C98996E8F5EF}"/>
              </a:ext>
            </a:extLst>
          </p:cNvPr>
          <p:cNvSpPr txBox="1"/>
          <p:nvPr/>
        </p:nvSpPr>
        <p:spPr>
          <a:xfrm>
            <a:off x="11304000" y="36000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10,8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xmlns="" id="{493EEC79-3367-4A53-983F-9A802FB470AD}"/>
              </a:ext>
            </a:extLst>
          </p:cNvPr>
          <p:cNvSpPr txBox="1"/>
          <p:nvPr/>
        </p:nvSpPr>
        <p:spPr>
          <a:xfrm>
            <a:off x="10980000" y="39240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10,1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88ED9D4D-DC38-40D3-AD9F-005E8BE41869}"/>
              </a:ext>
            </a:extLst>
          </p:cNvPr>
          <p:cNvSpPr txBox="1"/>
          <p:nvPr/>
        </p:nvSpPr>
        <p:spPr>
          <a:xfrm>
            <a:off x="10403628" y="45720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8,8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668E532C-C2EC-4DA1-A544-F165F5EB7E5B}"/>
              </a:ext>
            </a:extLst>
          </p:cNvPr>
          <p:cNvSpPr txBox="1"/>
          <p:nvPr/>
        </p:nvSpPr>
        <p:spPr>
          <a:xfrm>
            <a:off x="10134600" y="48960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8,3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16D74BB3-D0F4-47F2-B988-C716402B3B08}"/>
              </a:ext>
            </a:extLst>
          </p:cNvPr>
          <p:cNvSpPr txBox="1"/>
          <p:nvPr/>
        </p:nvSpPr>
        <p:spPr>
          <a:xfrm>
            <a:off x="10515600" y="42480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9,1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xmlns="" id="{BBD2026E-1750-4036-A30B-A51403F8B53B}"/>
              </a:ext>
            </a:extLst>
          </p:cNvPr>
          <p:cNvSpPr txBox="1"/>
          <p:nvPr/>
        </p:nvSpPr>
        <p:spPr>
          <a:xfrm>
            <a:off x="11304000" y="32760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10,8</a:t>
            </a:r>
          </a:p>
        </p:txBody>
      </p:sp>
    </p:spTree>
    <p:extLst>
      <p:ext uri="{BB962C8B-B14F-4D97-AF65-F5344CB8AC3E}">
        <p14:creationId xmlns:p14="http://schemas.microsoft.com/office/powerpoint/2010/main" xmlns="" val="4118936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5800" y="-38100"/>
            <a:ext cx="13896340" cy="10325100"/>
          </a:xfrm>
          <a:custGeom>
            <a:avLst/>
            <a:gdLst/>
            <a:ahLst/>
            <a:cxnLst/>
            <a:rect l="l" t="t" r="r" b="b"/>
            <a:pathLst>
              <a:path w="13896340" h="10287000">
                <a:moveTo>
                  <a:pt x="13895831" y="0"/>
                </a:moveTo>
                <a:lnTo>
                  <a:pt x="0" y="0"/>
                </a:lnTo>
                <a:lnTo>
                  <a:pt x="0" y="10286997"/>
                </a:lnTo>
                <a:lnTo>
                  <a:pt x="13895831" y="10286997"/>
                </a:lnTo>
                <a:lnTo>
                  <a:pt x="138958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it-IT" dirty="0"/>
          </a:p>
        </p:txBody>
      </p:sp>
      <p:sp>
        <p:nvSpPr>
          <p:cNvPr id="5" name="object 5"/>
          <p:cNvSpPr txBox="1"/>
          <p:nvPr/>
        </p:nvSpPr>
        <p:spPr>
          <a:xfrm>
            <a:off x="304800" y="1995993"/>
            <a:ext cx="3213100" cy="17649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7000"/>
              </a:lnSpc>
            </a:pPr>
            <a:r>
              <a:rPr lang="it-IT" sz="3600" b="1" spc="-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flussi commerciali dell’economia del mare</a:t>
            </a:r>
            <a:endParaRPr lang="it-IT" sz="3600" b="1" spc="-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C642ED5F-760B-4ECD-BCD8-DE99165B8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1689" y="730116"/>
            <a:ext cx="7848599" cy="5847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PESO % SUI FLUSSI COMMERCIALI NAZIONALI</a:t>
            </a:r>
            <a:endParaRPr kumimoji="0" lang="it-IT" sz="3200" b="1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057FDE-7E63-47C7-BD72-955F7FD5B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4779" y="1646818"/>
            <a:ext cx="2667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Export: </a:t>
            </a: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1,3%</a:t>
            </a:r>
            <a:endParaRPr kumimoji="0" lang="it-IT" sz="3200" b="1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xmlns="" id="{B798772A-A3D6-4D2B-8E74-99C894C58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0" y="1599145"/>
            <a:ext cx="2667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Import: </a:t>
            </a: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1,6%</a:t>
            </a:r>
            <a:endParaRPr kumimoji="0" lang="it-IT" sz="3200" b="1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xmlns="" id="{42C70A69-9029-4195-AFF6-A06A0438A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0144" y="2434379"/>
            <a:ext cx="6705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3200" b="1" dirty="0">
                <a:solidFill>
                  <a:schemeClr val="tx2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Valore export</a:t>
            </a: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: </a:t>
            </a: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5</a:t>
            </a:r>
            <a:r>
              <a:rPr lang="it-IT" sz="3200" b="1" dirty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.617</a:t>
            </a: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mln di euro</a:t>
            </a:r>
            <a:endParaRPr kumimoji="0" lang="it-IT" sz="3200" b="1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xmlns="" id="{C1269E81-FA01-480E-9571-812B83AD7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0" y="2391988"/>
            <a:ext cx="6705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3200" b="1" dirty="0">
                <a:solidFill>
                  <a:schemeClr val="tx2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Va</a:t>
            </a: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lore import: </a:t>
            </a: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5</a:t>
            </a:r>
            <a:r>
              <a:rPr lang="it-IT" sz="3200" b="1" dirty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.842</a:t>
            </a: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mln di euro</a:t>
            </a:r>
            <a:endParaRPr kumimoji="0" lang="it-IT" sz="3200" b="1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xmlns="" id="{ED7CD1AB-583A-48DB-A4D8-0C8B2591B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49" y="3758133"/>
            <a:ext cx="82677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Migliora il saldo commerciale: </a:t>
            </a: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-225 mln di euro</a:t>
            </a:r>
            <a:endParaRPr kumimoji="0" lang="it-IT" sz="3200" b="1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xmlns="" id="{B4E4B62E-A4B4-4C8D-BFF9-7A0B00578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3967" y="3018786"/>
            <a:ext cx="6019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1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Record 2020</a:t>
            </a:r>
            <a:endParaRPr kumimoji="0" lang="it-IT" sz="2000" b="1" i="1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23" name="Rectangle 6">
            <a:extLst>
              <a:ext uri="{FF2B5EF4-FFF2-40B4-BE49-F238E27FC236}">
                <a16:creationId xmlns:a16="http://schemas.microsoft.com/office/drawing/2014/main" xmlns="" id="{A68E83E0-C30A-46F3-9AF1-B7F9C2234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8988" y="6491644"/>
            <a:ext cx="43540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3200" b="1" u="sng" cap="small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Filiera della cantieristica</a:t>
            </a:r>
            <a:endParaRPr kumimoji="0" lang="it-IT" sz="3200" b="1" u="sng" strike="noStrike" cap="small" normalizeH="0" dirty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22" name="Rectangle 6">
            <a:extLst>
              <a:ext uri="{FF2B5EF4-FFF2-40B4-BE49-F238E27FC236}">
                <a16:creationId xmlns:a16="http://schemas.microsoft.com/office/drawing/2014/main" xmlns="" id="{2D00E54C-0ACC-4396-A6FB-D1E7C1195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8930" y="5691363"/>
            <a:ext cx="6696339" cy="5847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LA LEADERSHIP DELLA CANTIERISTICA</a:t>
            </a:r>
            <a:endParaRPr kumimoji="0" lang="it-IT" sz="3200" b="1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24" name="Rectangle 6">
            <a:extLst>
              <a:ext uri="{FF2B5EF4-FFF2-40B4-BE49-F238E27FC236}">
                <a16:creationId xmlns:a16="http://schemas.microsoft.com/office/drawing/2014/main" xmlns="" id="{BA545491-688A-45FD-8235-EF76BA78D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31422" y="6491645"/>
            <a:ext cx="38517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3200" b="1" u="sng" cap="small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Filiera Ittica</a:t>
            </a:r>
            <a:endParaRPr kumimoji="0" lang="it-IT" sz="3200" b="1" u="sng" strike="noStrike" cap="small" normalizeH="0" dirty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xmlns="" id="{23D004A3-A6A0-4A9D-B39D-0E531A2A7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0100" y="7307505"/>
            <a:ext cx="38517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80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VALE CIRCA</a:t>
            </a:r>
            <a:endParaRPr kumimoji="0" lang="it-IT" sz="2800" b="1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xmlns="" id="{47C0C91B-3427-46E3-B2F3-8ED74AA9F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0100" y="8069877"/>
            <a:ext cx="38517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80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SALDO COMMERCIALE</a:t>
            </a:r>
            <a:endParaRPr kumimoji="0" lang="it-IT" sz="2800" b="1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xmlns="" id="{670C655C-AC98-4947-AEB6-733BF0CBA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4698" y="8884622"/>
            <a:ext cx="422258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80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VARIAZIONE %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80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2020/2019</a:t>
            </a:r>
            <a:endParaRPr kumimoji="0" lang="it-IT" sz="2800" b="1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xmlns="" id="{60895CFC-D2A4-460A-BD42-42360EB27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8989" y="8800982"/>
            <a:ext cx="34473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Export: </a:t>
            </a: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11,0 %</a:t>
            </a:r>
            <a:endParaRPr kumimoji="0" lang="it-IT" sz="3200" b="1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29" name="Rectangle 6">
            <a:extLst>
              <a:ext uri="{FF2B5EF4-FFF2-40B4-BE49-F238E27FC236}">
                <a16:creationId xmlns:a16="http://schemas.microsoft.com/office/drawing/2014/main" xmlns="" id="{7E569981-5DC8-4903-B964-0AD226474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8989" y="9283125"/>
            <a:ext cx="34473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3200" b="1" dirty="0">
                <a:solidFill>
                  <a:schemeClr val="tx2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Import</a:t>
            </a: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: </a:t>
            </a: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-62,7 %</a:t>
            </a:r>
            <a:endParaRPr kumimoji="0" lang="it-IT" sz="3200" b="1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30" name="Rectangle 6">
            <a:extLst>
              <a:ext uri="{FF2B5EF4-FFF2-40B4-BE49-F238E27FC236}">
                <a16:creationId xmlns:a16="http://schemas.microsoft.com/office/drawing/2014/main" xmlns="" id="{54F0A08A-59DE-4A63-804D-D66738178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31422" y="8800982"/>
            <a:ext cx="34473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Export: </a:t>
            </a: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-3,1 %</a:t>
            </a:r>
            <a:endParaRPr kumimoji="0" lang="it-IT" sz="3200" b="1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31" name="Rectangle 6">
            <a:extLst>
              <a:ext uri="{FF2B5EF4-FFF2-40B4-BE49-F238E27FC236}">
                <a16:creationId xmlns:a16="http://schemas.microsoft.com/office/drawing/2014/main" xmlns="" id="{76880F3F-E6A3-4415-9F81-7F1034C9E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31422" y="9283125"/>
            <a:ext cx="34473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3200" b="1" dirty="0">
                <a:solidFill>
                  <a:schemeClr val="tx2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Import</a:t>
            </a: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: </a:t>
            </a: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-11,8 %</a:t>
            </a:r>
            <a:endParaRPr kumimoji="0" lang="it-IT" sz="3200" b="1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32" name="Rectangle 6">
            <a:extLst>
              <a:ext uri="{FF2B5EF4-FFF2-40B4-BE49-F238E27FC236}">
                <a16:creationId xmlns:a16="http://schemas.microsoft.com/office/drawing/2014/main" xmlns="" id="{E0003B22-01A7-408B-9FEE-162266FB1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8989" y="8039100"/>
            <a:ext cx="33572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cs typeface="Arial" pitchFamily="34" charset="0"/>
              </a:rPr>
              <a:t>4.336 mln di euro</a:t>
            </a:r>
          </a:p>
        </p:txBody>
      </p:sp>
      <p:sp>
        <p:nvSpPr>
          <p:cNvPr id="33" name="Rectangle 6">
            <a:extLst>
              <a:ext uri="{FF2B5EF4-FFF2-40B4-BE49-F238E27FC236}">
                <a16:creationId xmlns:a16="http://schemas.microsoft.com/office/drawing/2014/main" xmlns="" id="{E31A8E5F-51D8-4182-8F81-735BE619C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8989" y="7276728"/>
            <a:ext cx="3423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cs typeface="Arial" pitchFamily="34" charset="0"/>
              </a:rPr>
              <a:t>4.910 mln di euro</a:t>
            </a:r>
          </a:p>
        </p:txBody>
      </p:sp>
      <p:sp>
        <p:nvSpPr>
          <p:cNvPr id="34" name="Rectangle 6">
            <a:extLst>
              <a:ext uri="{FF2B5EF4-FFF2-40B4-BE49-F238E27FC236}">
                <a16:creationId xmlns:a16="http://schemas.microsoft.com/office/drawing/2014/main" xmlns="" id="{C0E59396-F6B0-48E2-AC95-FC2DEC0C5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31422" y="7276728"/>
            <a:ext cx="310222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cs typeface="Arial" pitchFamily="34" charset="0"/>
              </a:rPr>
              <a:t>708 mln di euro</a:t>
            </a:r>
          </a:p>
        </p:txBody>
      </p:sp>
      <p:sp>
        <p:nvSpPr>
          <p:cNvPr id="35" name="Rectangle 6">
            <a:extLst>
              <a:ext uri="{FF2B5EF4-FFF2-40B4-BE49-F238E27FC236}">
                <a16:creationId xmlns:a16="http://schemas.microsoft.com/office/drawing/2014/main" xmlns="" id="{813B0C30-DA6E-42E9-A05F-6BA07CDDD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31422" y="8039100"/>
            <a:ext cx="34473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cs typeface="Arial" pitchFamily="34" charset="0"/>
              </a:rPr>
              <a:t>-4.561 mln di euro</a:t>
            </a:r>
          </a:p>
        </p:txBody>
      </p:sp>
      <p:sp>
        <p:nvSpPr>
          <p:cNvPr id="7" name="Parentesi graffa aperta 6">
            <a:extLst>
              <a:ext uri="{FF2B5EF4-FFF2-40B4-BE49-F238E27FC236}">
                <a16:creationId xmlns:a16="http://schemas.microsoft.com/office/drawing/2014/main" xmlns="" id="{71ACE9D4-0159-4F7F-B2DE-D4B87592BAB6}"/>
              </a:ext>
            </a:extLst>
          </p:cNvPr>
          <p:cNvSpPr/>
          <p:nvPr/>
        </p:nvSpPr>
        <p:spPr>
          <a:xfrm>
            <a:off x="8711211" y="7353300"/>
            <a:ext cx="900000" cy="2484000"/>
          </a:xfrm>
          <a:prstGeom prst="leftBrace">
            <a:avLst>
              <a:gd name="adj1" fmla="val 0"/>
              <a:gd name="adj2" fmla="val 50000"/>
            </a:avLst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2"/>
              </a:solidFill>
            </a:endParaRPr>
          </a:p>
        </p:txBody>
      </p:sp>
      <p:sp>
        <p:nvSpPr>
          <p:cNvPr id="37" name="Parentesi graffa aperta 36">
            <a:extLst>
              <a:ext uri="{FF2B5EF4-FFF2-40B4-BE49-F238E27FC236}">
                <a16:creationId xmlns:a16="http://schemas.microsoft.com/office/drawing/2014/main" xmlns="" id="{ACB557D8-BFCA-4DD6-A7AE-E4CCD364160E}"/>
              </a:ext>
            </a:extLst>
          </p:cNvPr>
          <p:cNvSpPr/>
          <p:nvPr/>
        </p:nvSpPr>
        <p:spPr>
          <a:xfrm flipH="1">
            <a:off x="12892200" y="7353300"/>
            <a:ext cx="900000" cy="2484000"/>
          </a:xfrm>
          <a:prstGeom prst="leftBrace">
            <a:avLst>
              <a:gd name="adj1" fmla="val 0"/>
              <a:gd name="adj2" fmla="val 50000"/>
            </a:avLst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2"/>
              </a:solidFill>
            </a:endParaRP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xmlns="" id="{84BEDC90-49B1-4CC8-8353-FBE90FE7086D}"/>
              </a:ext>
            </a:extLst>
          </p:cNvPr>
          <p:cNvCxnSpPr>
            <a:cxnSpLocks/>
          </p:cNvCxnSpPr>
          <p:nvPr/>
        </p:nvCxnSpPr>
        <p:spPr>
          <a:xfrm>
            <a:off x="11078568" y="1314891"/>
            <a:ext cx="0" cy="6120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Connettore 2 40">
            <a:extLst>
              <a:ext uri="{FF2B5EF4-FFF2-40B4-BE49-F238E27FC236}">
                <a16:creationId xmlns:a16="http://schemas.microsoft.com/office/drawing/2014/main" xmlns="" id="{BC4E2C55-2871-4F4D-8DEB-F9DCE158B4B0}"/>
              </a:ext>
            </a:extLst>
          </p:cNvPr>
          <p:cNvCxnSpPr>
            <a:cxnSpLocks/>
          </p:cNvCxnSpPr>
          <p:nvPr/>
        </p:nvCxnSpPr>
        <p:spPr>
          <a:xfrm>
            <a:off x="10310623" y="1926891"/>
            <a:ext cx="1512000" cy="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93230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50080" y="0"/>
            <a:ext cx="13896340" cy="10287000"/>
          </a:xfrm>
          <a:custGeom>
            <a:avLst/>
            <a:gdLst/>
            <a:ahLst/>
            <a:cxnLst/>
            <a:rect l="l" t="t" r="r" b="b"/>
            <a:pathLst>
              <a:path w="13896340" h="10287000">
                <a:moveTo>
                  <a:pt x="13895831" y="0"/>
                </a:moveTo>
                <a:lnTo>
                  <a:pt x="0" y="0"/>
                </a:lnTo>
                <a:lnTo>
                  <a:pt x="0" y="10286997"/>
                </a:lnTo>
                <a:lnTo>
                  <a:pt x="13895831" y="10286997"/>
                </a:lnTo>
                <a:lnTo>
                  <a:pt x="138958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it-IT" dirty="0"/>
          </a:p>
        </p:txBody>
      </p:sp>
      <p:sp>
        <p:nvSpPr>
          <p:cNvPr id="5" name="object 5"/>
          <p:cNvSpPr txBox="1"/>
          <p:nvPr/>
        </p:nvSpPr>
        <p:spPr>
          <a:xfrm>
            <a:off x="304800" y="2019300"/>
            <a:ext cx="3213100" cy="5793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7000"/>
              </a:lnSpc>
            </a:pPr>
            <a:r>
              <a:rPr lang="it-IT" sz="3600" b="1" spc="-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…e la nautica…</a:t>
            </a:r>
            <a:endParaRPr lang="it-IT" sz="3600" b="1" spc="-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4" name="Tabella 15">
            <a:extLst>
              <a:ext uri="{FF2B5EF4-FFF2-40B4-BE49-F238E27FC236}">
                <a16:creationId xmlns:a16="http://schemas.microsoft.com/office/drawing/2014/main" xmlns="" id="{CDB41B19-FCB9-4EE9-948A-8BC2CE8490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0461119"/>
              </p:ext>
            </p:extLst>
          </p:nvPr>
        </p:nvGraphicFramePr>
        <p:xfrm>
          <a:off x="6701740" y="1485711"/>
          <a:ext cx="9360000" cy="5867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xmlns="" val="1649128746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xmlns="" val="3865395944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xmlns="" val="3935064327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xmlns="" val="35667202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xmlns="" val="2392840032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xmlns="" val="3810641348"/>
                    </a:ext>
                  </a:extLst>
                </a:gridCol>
              </a:tblGrid>
              <a:tr h="999312">
                <a:tc gridSpan="3">
                  <a:txBody>
                    <a:bodyPr/>
                    <a:lstStyle/>
                    <a:p>
                      <a:pPr marL="0" algn="ctr"/>
                      <a:r>
                        <a:rPr lang="it-IT" sz="24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VALORI ASSOLUTI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INCIDENZA SUL TOTALE DELLE ESPORTAZIONI PROVINCIALI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16546315"/>
                  </a:ext>
                </a:extLst>
              </a:tr>
              <a:tr h="999312">
                <a:tc>
                  <a:txBody>
                    <a:bodyPr/>
                    <a:lstStyle/>
                    <a:p>
                      <a:pPr marL="0" algn="ctr"/>
                      <a:r>
                        <a:rPr lang="it-IT" sz="24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Pos.</a:t>
                      </a:r>
                      <a:endParaRPr lang="it-IT" sz="24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Provincia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Mln di Euro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Pos.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Provincia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Quote %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30591134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Trieste</a:t>
                      </a:r>
                    </a:p>
                  </a:txBody>
                  <a:tcPr marL="7200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966,0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Gorizia</a:t>
                      </a:r>
                    </a:p>
                  </a:txBody>
                  <a:tcPr marL="7200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42,5</a:t>
                      </a:r>
                    </a:p>
                  </a:txBody>
                  <a:tcPr marL="6350" marR="72000" marT="6350" marB="0" anchor="ctr"/>
                </a:tc>
                <a:extLst>
                  <a:ext uri="{0D108BD9-81ED-4DB2-BD59-A6C34878D82A}">
                    <a16:rowId xmlns:a16="http://schemas.microsoft.com/office/drawing/2014/main" xmlns="" val="287574109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Genova</a:t>
                      </a:r>
                    </a:p>
                  </a:txBody>
                  <a:tcPr marL="7200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836,3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La Spezia</a:t>
                      </a:r>
                    </a:p>
                  </a:txBody>
                  <a:tcPr marL="7200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39,4</a:t>
                      </a:r>
                    </a:p>
                  </a:txBody>
                  <a:tcPr marL="6350" marR="72000" marT="6350" marB="0" anchor="ctr"/>
                </a:tc>
                <a:extLst>
                  <a:ext uri="{0D108BD9-81ED-4DB2-BD59-A6C34878D82A}">
                    <a16:rowId xmlns:a16="http://schemas.microsoft.com/office/drawing/2014/main" xmlns="" val="1005211606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Gorizia</a:t>
                      </a:r>
                    </a:p>
                  </a:txBody>
                  <a:tcPr marL="7200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707,8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Trieste</a:t>
                      </a:r>
                    </a:p>
                  </a:txBody>
                  <a:tcPr marL="7200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26,6</a:t>
                      </a:r>
                    </a:p>
                  </a:txBody>
                  <a:tcPr marL="6350" marR="72000" marT="6350" marB="0" anchor="ctr"/>
                </a:tc>
                <a:extLst>
                  <a:ext uri="{0D108BD9-81ED-4DB2-BD59-A6C34878D82A}">
                    <a16:rowId xmlns:a16="http://schemas.microsoft.com/office/drawing/2014/main" xmlns="" val="1375265362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Lucca</a:t>
                      </a:r>
                    </a:p>
                  </a:txBody>
                  <a:tcPr marL="7200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677,8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Palermo</a:t>
                      </a:r>
                    </a:p>
                  </a:txBody>
                  <a:tcPr marL="7200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24,9</a:t>
                      </a:r>
                    </a:p>
                  </a:txBody>
                  <a:tcPr marL="6350" marR="72000" marT="6350" marB="0" anchor="ctr"/>
                </a:tc>
                <a:extLst>
                  <a:ext uri="{0D108BD9-81ED-4DB2-BD59-A6C34878D82A}">
                    <a16:rowId xmlns:a16="http://schemas.microsoft.com/office/drawing/2014/main" xmlns="" val="287822873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La Spezia</a:t>
                      </a:r>
                    </a:p>
                  </a:txBody>
                  <a:tcPr marL="7200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8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317,0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Genova</a:t>
                      </a:r>
                    </a:p>
                  </a:txBody>
                  <a:tcPr marL="7200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28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19,1</a:t>
                      </a:r>
                    </a:p>
                  </a:txBody>
                  <a:tcPr marL="6350" marR="72000" marT="6350" marB="0" anchor="ctr"/>
                </a:tc>
                <a:extLst>
                  <a:ext uri="{0D108BD9-81ED-4DB2-BD59-A6C34878D82A}">
                    <a16:rowId xmlns:a16="http://schemas.microsoft.com/office/drawing/2014/main" xmlns="" val="1052894369"/>
                  </a:ext>
                </a:extLst>
              </a:tr>
              <a:tr h="808965">
                <a:tc>
                  <a:txBody>
                    <a:bodyPr/>
                    <a:lstStyle/>
                    <a:p>
                      <a:pPr algn="l" fontAlgn="b"/>
                      <a:endParaRPr lang="it-IT" sz="28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ITALIA</a:t>
                      </a:r>
                    </a:p>
                  </a:txBody>
                  <a:tcPr marL="72000" marR="7200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4.409,5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it-IT" sz="2800" b="1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ITALIA</a:t>
                      </a:r>
                    </a:p>
                  </a:txBody>
                  <a:tcPr marL="72000" marR="7200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1,13</a:t>
                      </a:r>
                    </a:p>
                  </a:txBody>
                  <a:tcPr marL="6350" marR="72000" marT="6350" marB="0" anchor="ctr"/>
                </a:tc>
                <a:extLst>
                  <a:ext uri="{0D108BD9-81ED-4DB2-BD59-A6C34878D82A}">
                    <a16:rowId xmlns:a16="http://schemas.microsoft.com/office/drawing/2014/main" xmlns="" val="2241661715"/>
                  </a:ext>
                </a:extLst>
              </a:tr>
            </a:tbl>
          </a:graphicData>
        </a:graphic>
      </p:graphicFrame>
      <p:sp>
        <p:nvSpPr>
          <p:cNvPr id="18" name="Rectangle 6">
            <a:extLst>
              <a:ext uri="{FF2B5EF4-FFF2-40B4-BE49-F238E27FC236}">
                <a16:creationId xmlns:a16="http://schemas.microsoft.com/office/drawing/2014/main" xmlns="" id="{D883AFFE-9498-4C87-9EAA-B4A4FADAF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2880" y="238913"/>
            <a:ext cx="969772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Prime 5 province per valore delle esportazioni nella cantieristica (racchiudono il 71,4% dell'export) e ruolo sull'economia locale.</a:t>
            </a:r>
            <a:endParaRPr kumimoji="0" lang="it-IT" sz="2800" b="1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2142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51433" y="2430252"/>
            <a:ext cx="11017700" cy="6912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tangolo 1"/>
          <p:cNvSpPr/>
          <p:nvPr/>
        </p:nvSpPr>
        <p:spPr>
          <a:xfrm>
            <a:off x="3374917" y="419100"/>
            <a:ext cx="11570732" cy="1384995"/>
          </a:xfrm>
          <a:prstGeom prst="rect">
            <a:avLst/>
          </a:prstGeom>
          <a:noFill/>
        </p:spPr>
        <p:txBody>
          <a:bodyPr wrap="none" lIns="137160" tIns="68580" rIns="137160" bIns="68580">
            <a:spAutoFit/>
          </a:bodyPr>
          <a:lstStyle/>
          <a:p>
            <a:pPr algn="ctr"/>
            <a:r>
              <a:rPr lang="it-IT" sz="8100" b="1" spc="45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Grazie per l’attenzione </a:t>
            </a:r>
          </a:p>
        </p:txBody>
      </p:sp>
    </p:spTree>
    <p:extLst>
      <p:ext uri="{BB962C8B-B14F-4D97-AF65-F5344CB8AC3E}">
        <p14:creationId xmlns:p14="http://schemas.microsoft.com/office/powerpoint/2010/main" xmlns="" val="1064760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85410" y="0"/>
            <a:ext cx="13899138" cy="10287000"/>
          </a:xfrm>
          <a:custGeom>
            <a:avLst/>
            <a:gdLst/>
            <a:ahLst/>
            <a:cxnLst/>
            <a:rect l="l" t="t" r="r" b="b"/>
            <a:pathLst>
              <a:path w="13896340" h="10287000">
                <a:moveTo>
                  <a:pt x="13895831" y="0"/>
                </a:moveTo>
                <a:lnTo>
                  <a:pt x="0" y="0"/>
                </a:lnTo>
                <a:lnTo>
                  <a:pt x="0" y="10286997"/>
                </a:lnTo>
                <a:lnTo>
                  <a:pt x="13895831" y="10286997"/>
                </a:lnTo>
                <a:lnTo>
                  <a:pt x="138958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it-IT" sz="2400" dirty="0"/>
          </a:p>
        </p:txBody>
      </p:sp>
      <p:sp>
        <p:nvSpPr>
          <p:cNvPr id="5" name="object 5"/>
          <p:cNvSpPr txBox="1"/>
          <p:nvPr/>
        </p:nvSpPr>
        <p:spPr>
          <a:xfrm>
            <a:off x="275307" y="1409700"/>
            <a:ext cx="4197086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it-IT" sz="3200" b="1" spc="-200" dirty="0">
                <a:solidFill>
                  <a:schemeClr val="bg1"/>
                </a:solidFill>
              </a:rPr>
              <a:t>Blue Economy: una via </a:t>
            </a:r>
          </a:p>
          <a:p>
            <a:r>
              <a:rPr lang="it-IT" sz="3200" b="1" spc="-200" dirty="0">
                <a:solidFill>
                  <a:schemeClr val="bg1"/>
                </a:solidFill>
              </a:rPr>
              <a:t>per la sostenibilità in Europa 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927D729B-5061-422B-BAEE-0C7B57FCB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9747" y="4406564"/>
            <a:ext cx="251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cap="small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Filiera ittica</a:t>
            </a:r>
            <a:endParaRPr kumimoji="0" lang="it-IT" sz="2400" b="1" u="none" strike="noStrike" cap="small" normalizeH="0" dirty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24" name="object 5">
            <a:extLst>
              <a:ext uri="{FF2B5EF4-FFF2-40B4-BE49-F238E27FC236}">
                <a16:creationId xmlns:a16="http://schemas.microsoft.com/office/drawing/2014/main" xmlns="" id="{1B265936-D75E-4511-A38C-5A9A334A5E60}"/>
              </a:ext>
            </a:extLst>
          </p:cNvPr>
          <p:cNvSpPr txBox="1"/>
          <p:nvPr/>
        </p:nvSpPr>
        <p:spPr>
          <a:xfrm>
            <a:off x="270758" y="4644645"/>
            <a:ext cx="3928732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it-IT" sz="3200" b="1" spc="-200" dirty="0">
                <a:solidFill>
                  <a:schemeClr val="bg1"/>
                </a:solidFill>
              </a:rPr>
              <a:t>Italia : un presente non proprio sostenibile  </a:t>
            </a:r>
          </a:p>
        </p:txBody>
      </p:sp>
      <p:sp>
        <p:nvSpPr>
          <p:cNvPr id="28" name="object 5">
            <a:extLst>
              <a:ext uri="{FF2B5EF4-FFF2-40B4-BE49-F238E27FC236}">
                <a16:creationId xmlns:a16="http://schemas.microsoft.com/office/drawing/2014/main" xmlns="" id="{C470DE3C-3085-45A2-B4E1-7A1012C3DFEA}"/>
              </a:ext>
            </a:extLst>
          </p:cNvPr>
          <p:cNvSpPr txBox="1"/>
          <p:nvPr/>
        </p:nvSpPr>
        <p:spPr>
          <a:xfrm>
            <a:off x="278813" y="7879591"/>
            <a:ext cx="4103145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it-IT" sz="3200" b="1" spc="-200" dirty="0">
                <a:solidFill>
                  <a:schemeClr val="bg1"/>
                </a:solidFill>
              </a:rPr>
              <a:t>Il futuro della </a:t>
            </a:r>
          </a:p>
          <a:p>
            <a:r>
              <a:rPr lang="it-IT" sz="3200" b="1" spc="-200" dirty="0">
                <a:solidFill>
                  <a:schemeClr val="bg1"/>
                </a:solidFill>
              </a:rPr>
              <a:t>Blue Economy  italiana passa dal PNRR </a:t>
            </a:r>
          </a:p>
        </p:txBody>
      </p:sp>
      <p:graphicFrame>
        <p:nvGraphicFramePr>
          <p:cNvPr id="3" name="Tabella 13">
            <a:extLst>
              <a:ext uri="{FF2B5EF4-FFF2-40B4-BE49-F238E27FC236}">
                <a16:creationId xmlns:a16="http://schemas.microsoft.com/office/drawing/2014/main" xmlns="" id="{670BC4E3-9C6F-4394-86B2-E41FA6BAEE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891778"/>
              </p:ext>
            </p:extLst>
          </p:nvPr>
        </p:nvGraphicFramePr>
        <p:xfrm>
          <a:off x="4343400" y="1"/>
          <a:ext cx="13944600" cy="1028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44600">
                  <a:extLst>
                    <a:ext uri="{9D8B030D-6E8A-4147-A177-3AD203B41FA5}">
                      <a16:colId xmlns:a16="http://schemas.microsoft.com/office/drawing/2014/main" xmlns="" val="1404292848"/>
                    </a:ext>
                  </a:extLst>
                </a:gridCol>
              </a:tblGrid>
              <a:tr h="4060174">
                <a:tc>
                  <a:txBody>
                    <a:bodyPr/>
                    <a:lstStyle/>
                    <a:p>
                      <a:endParaRPr lang="it-IT" sz="1800" dirty="0"/>
                    </a:p>
                    <a:p>
                      <a:r>
                        <a:rPr lang="it-IT" sz="2400" dirty="0"/>
                        <a:t>5 mln di occupati e 750 mld di euro di fatturato </a:t>
                      </a:r>
                      <a:r>
                        <a:rPr lang="it-IT" sz="2400" i="1" dirty="0"/>
                        <a:t>(nel 2018) </a:t>
                      </a:r>
                    </a:p>
                    <a:p>
                      <a:endParaRPr lang="it-IT" sz="2400" i="1" dirty="0"/>
                    </a:p>
                    <a:p>
                      <a:r>
                        <a:rPr lang="it-IT" sz="2400" i="0" dirty="0"/>
                        <a:t>Priorità economica ma anche ambientale (</a:t>
                      </a:r>
                      <a:r>
                        <a:rPr lang="it-IT" sz="2400" i="1" dirty="0"/>
                        <a:t>Blue Economy Report)</a:t>
                      </a:r>
                      <a:r>
                        <a:rPr lang="it-IT" sz="2400" i="0" dirty="0"/>
                        <a:t>: </a:t>
                      </a:r>
                    </a:p>
                    <a:p>
                      <a:endParaRPr lang="it-IT" sz="2000" i="0" dirty="0"/>
                    </a:p>
                    <a:p>
                      <a:pPr marL="531813" indent="-258763">
                        <a:buFont typeface="Arial" panose="020B0604020202020204" pitchFamily="34" charset="0"/>
                        <a:buChar char="•"/>
                      </a:pPr>
                      <a:r>
                        <a:rPr lang="it-IT" sz="2400" i="0" dirty="0"/>
                        <a:t>Preservare gli ecosistemi marini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it-IT" sz="2400" i="0" dirty="0"/>
                    </a:p>
                    <a:p>
                      <a:pPr marL="531813" indent="-258763">
                        <a:buFont typeface="Arial" panose="020B0604020202020204" pitchFamily="34" charset="0"/>
                        <a:buChar char="•"/>
                      </a:pPr>
                      <a:r>
                        <a:rPr lang="it-IT" sz="2400" i="0" dirty="0"/>
                        <a:t>Ridurre le emissioni di CO2 derivanti dal trasporto marittimo 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it-IT" sz="2400" i="0" dirty="0"/>
                    </a:p>
                    <a:p>
                      <a:pPr marL="531813" indent="-258763">
                        <a:buFont typeface="Arial" panose="020B0604020202020204" pitchFamily="34" charset="0"/>
                        <a:buChar char="•"/>
                      </a:pPr>
                      <a:r>
                        <a:rPr lang="it-IT" sz="2400" i="0" dirty="0"/>
                        <a:t>Preservare la biodiversità </a:t>
                      </a:r>
                    </a:p>
                    <a:p>
                      <a:endParaRPr lang="it-IT" sz="2000" i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4148500"/>
                  </a:ext>
                </a:extLst>
              </a:tr>
              <a:tr h="2579807">
                <a:tc>
                  <a:txBody>
                    <a:bodyPr/>
                    <a:lstStyle/>
                    <a:p>
                      <a:pPr marL="0"/>
                      <a:endParaRPr lang="it-IT" sz="1800" b="1" i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/>
                      <a:r>
                        <a:rPr lang="it-IT" sz="2400" b="1" i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Indietro sull’attuazione della Strategia per l’ambiente marino  </a:t>
                      </a:r>
                    </a:p>
                    <a:p>
                      <a:endParaRPr lang="it-IT" sz="2400" b="1" i="1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2400" b="1" i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 ritardo sugli O</a:t>
                      </a:r>
                      <a:r>
                        <a:rPr lang="it-IT" sz="2400" b="1" i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biettivi dello sviluppo sostenibile </a:t>
                      </a:r>
                      <a:r>
                        <a:rPr lang="it-IT" sz="2400" b="1" i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dell’ONU (goal 14 – Vita sott’acqua)</a:t>
                      </a:r>
                    </a:p>
                    <a:p>
                      <a:endParaRPr lang="it-IT" sz="2400" b="1" i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2400" b="1" i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Presenza di un sistema portuale ad alto livello di emissioni inquinanti </a:t>
                      </a:r>
                    </a:p>
                    <a:p>
                      <a:endParaRPr lang="it-IT" sz="1800" b="1" i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15253708"/>
                  </a:ext>
                </a:extLst>
              </a:tr>
              <a:tr h="3647019">
                <a:tc>
                  <a:txBody>
                    <a:bodyPr/>
                    <a:lstStyle/>
                    <a:p>
                      <a:endParaRPr lang="it-IT" sz="1800" b="1" i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2400" b="1" i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Gli investimenti previsti  per il mare e le sue risorse (</a:t>
                      </a:r>
                      <a:r>
                        <a:rPr lang="it-IT" sz="2400" b="1" i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dal PNRR) :</a:t>
                      </a:r>
                      <a:endParaRPr lang="it-IT" sz="2400" b="1" i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it-IT" cap="small" baseline="0" dirty="0"/>
                    </a:p>
                    <a:p>
                      <a:pPr marL="531813" lvl="0" indent="-258763">
                        <a:buFont typeface="Arial" panose="020B0604020202020204" pitchFamily="34" charset="0"/>
                        <a:buChar char="•"/>
                      </a:pPr>
                      <a:r>
                        <a:rPr lang="it-IT" sz="2400" b="1" i="0" cap="small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migliorare la capacità di gestione efficiente e sostenibile dei rifiuti: il paradigma dell’economia circolare con  uno specifico focus su blue economy</a:t>
                      </a:r>
                    </a:p>
                    <a:p>
                      <a:pPr marL="531813" lvl="0" indent="-258763">
                        <a:buFont typeface="Arial" panose="020B0604020202020204" pitchFamily="34" charset="0"/>
                        <a:buChar char="•"/>
                      </a:pPr>
                      <a:r>
                        <a:rPr lang="it-IT" sz="2400" b="1" i="0" cap="small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sviluppare una filiera agroalimentare sostenibile anche  nel settore pesca ed acquacoltura  </a:t>
                      </a:r>
                    </a:p>
                    <a:p>
                      <a:pPr marL="531813" lvl="0" indent="-258763">
                        <a:buFont typeface="Arial" panose="020B0604020202020204" pitchFamily="34" charset="0"/>
                        <a:buChar char="•"/>
                      </a:pPr>
                      <a:r>
                        <a:rPr lang="it-IT" sz="2400" b="1" i="0" cap="small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incrementare la quota di energia prodotta da fonti rinnovabili (</a:t>
                      </a:r>
                      <a:r>
                        <a:rPr lang="it-IT" sz="2400" b="1" i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anche off </a:t>
                      </a:r>
                      <a:r>
                        <a:rPr lang="it-IT" sz="2400" b="1" i="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shore</a:t>
                      </a:r>
                      <a:r>
                        <a:rPr lang="it-IT" sz="2400" b="1" i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531813" lvl="0" indent="-258763">
                        <a:buFont typeface="Arial" panose="020B0604020202020204" pitchFamily="34" charset="0"/>
                        <a:buChar char="•"/>
                      </a:pPr>
                      <a:r>
                        <a:rPr lang="it-IT" sz="2400" b="1" i="0" cap="small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salvaguardare la qualità dell’aria  e la biodiversità del territorio attraverso la tutela delle aree verdi, del suolo  e delle aree marine (31 </a:t>
                      </a:r>
                      <a:r>
                        <a:rPr lang="it-IT" sz="2400" b="1" i="0" cap="none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aree marine protette</a:t>
                      </a:r>
                      <a:r>
                        <a:rPr lang="it-IT" sz="2400" b="1" i="0" cap="small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531813" indent="-258763">
                        <a:buFont typeface="Arial" panose="020B0604020202020204" pitchFamily="34" charset="0"/>
                        <a:buChar char="•"/>
                      </a:pPr>
                      <a:r>
                        <a:rPr lang="it-IT" sz="2400" b="1" i="0" cap="small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sviluppo del sistema portuale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3452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26418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05065" y="0"/>
            <a:ext cx="13896340" cy="10287000"/>
          </a:xfrm>
          <a:custGeom>
            <a:avLst/>
            <a:gdLst/>
            <a:ahLst/>
            <a:cxnLst/>
            <a:rect l="l" t="t" r="r" b="b"/>
            <a:pathLst>
              <a:path w="13896340" h="10287000">
                <a:moveTo>
                  <a:pt x="13895831" y="0"/>
                </a:moveTo>
                <a:lnTo>
                  <a:pt x="0" y="0"/>
                </a:lnTo>
                <a:lnTo>
                  <a:pt x="0" y="10286997"/>
                </a:lnTo>
                <a:lnTo>
                  <a:pt x="13895831" y="10286997"/>
                </a:lnTo>
                <a:lnTo>
                  <a:pt x="138958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it-IT" sz="2400" dirty="0"/>
          </a:p>
        </p:txBody>
      </p:sp>
      <p:sp>
        <p:nvSpPr>
          <p:cNvPr id="5" name="object 5"/>
          <p:cNvSpPr txBox="1"/>
          <p:nvPr/>
        </p:nvSpPr>
        <p:spPr>
          <a:xfrm>
            <a:off x="358790" y="2011369"/>
            <a:ext cx="3810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it-IT" sz="3600" b="1" spc="-200" dirty="0">
                <a:solidFill>
                  <a:schemeClr val="bg1"/>
                </a:solidFill>
              </a:rPr>
              <a:t>Quadro definitorio</a:t>
            </a:r>
          </a:p>
        </p:txBody>
      </p:sp>
      <p:sp>
        <p:nvSpPr>
          <p:cNvPr id="27" name="Connettore 26">
            <a:extLst>
              <a:ext uri="{FF2B5EF4-FFF2-40B4-BE49-F238E27FC236}">
                <a16:creationId xmlns:a16="http://schemas.microsoft.com/office/drawing/2014/main" xmlns="" id="{CBF0273D-4FBC-45B5-A458-939D5E38B8DD}"/>
              </a:ext>
            </a:extLst>
          </p:cNvPr>
          <p:cNvSpPr/>
          <p:nvPr/>
        </p:nvSpPr>
        <p:spPr>
          <a:xfrm>
            <a:off x="6287403" y="1496612"/>
            <a:ext cx="9543593" cy="8485560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onnettore 25">
            <a:extLst>
              <a:ext uri="{FF2B5EF4-FFF2-40B4-BE49-F238E27FC236}">
                <a16:creationId xmlns:a16="http://schemas.microsoft.com/office/drawing/2014/main" xmlns="" id="{D5764882-B24F-4DAE-B8B0-B3EA5DC1010A}"/>
              </a:ext>
            </a:extLst>
          </p:cNvPr>
          <p:cNvSpPr/>
          <p:nvPr/>
        </p:nvSpPr>
        <p:spPr>
          <a:xfrm>
            <a:off x="9664260" y="4281392"/>
            <a:ext cx="2916000" cy="2916000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9420804-9E33-4B56-AE3D-C8457314E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2687500"/>
            <a:ext cx="27920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cap="small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Servizi di alloggio e ristorazione</a:t>
            </a:r>
            <a:endParaRPr kumimoji="0" lang="it-IT" sz="2400" b="1" u="none" strike="noStrike" cap="small" normalizeH="0" dirty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7" name="Immagine 16">
            <a:extLst>
              <a:ext uri="{FF2B5EF4-FFF2-40B4-BE49-F238E27FC236}">
                <a16:creationId xmlns:a16="http://schemas.microsoft.com/office/drawing/2014/main" xmlns="" id="{E21D07D6-1A8A-450D-BE28-44A8BC60A0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60487" y="2077623"/>
            <a:ext cx="906780" cy="703421"/>
          </a:xfrm>
          <a:prstGeom prst="rect">
            <a:avLst/>
          </a:prstGeom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xmlns="" id="{E96BDFDA-FD28-4C01-A2A5-41256CB4C8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02881" y="3734386"/>
            <a:ext cx="904239" cy="672178"/>
          </a:xfrm>
          <a:prstGeom prst="rect">
            <a:avLst/>
          </a:prstGeom>
        </p:spPr>
      </p:pic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927D729B-5061-422B-BAEE-0C7B57FCB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9747" y="4406564"/>
            <a:ext cx="251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cap="small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Filiera ittica</a:t>
            </a:r>
            <a:endParaRPr kumimoji="0" lang="it-IT" sz="2400" b="1" u="none" strike="noStrike" cap="small" normalizeH="0" dirty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xmlns="" id="{F0D0B855-81A6-4426-B412-3FBA36E9FB6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29618" y="5871670"/>
            <a:ext cx="802386" cy="772668"/>
          </a:xfrm>
          <a:prstGeom prst="rect">
            <a:avLst/>
          </a:prstGeom>
        </p:spPr>
      </p:pic>
      <p:sp>
        <p:nvSpPr>
          <p:cNvPr id="10" name="Rectangle 6">
            <a:extLst>
              <a:ext uri="{FF2B5EF4-FFF2-40B4-BE49-F238E27FC236}">
                <a16:creationId xmlns:a16="http://schemas.microsoft.com/office/drawing/2014/main" xmlns="" id="{478C4E36-8AD5-4DD3-9BFB-827482BBF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7451" y="6633006"/>
            <a:ext cx="310204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cap="small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Movimentazione di merci e passeggeri via mare</a:t>
            </a:r>
            <a:endParaRPr kumimoji="0" lang="it-IT" sz="2400" b="1" u="none" strike="noStrike" cap="small" normalizeH="0" dirty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pic>
        <p:nvPicPr>
          <p:cNvPr id="25" name="Immagine 24">
            <a:extLst>
              <a:ext uri="{FF2B5EF4-FFF2-40B4-BE49-F238E27FC236}">
                <a16:creationId xmlns:a16="http://schemas.microsoft.com/office/drawing/2014/main" xmlns="" id="{A4D3D9DC-B52E-4995-889F-7E282545DFC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60048" y="7942396"/>
            <a:ext cx="947452" cy="729234"/>
          </a:xfrm>
          <a:prstGeom prst="rect">
            <a:avLst/>
          </a:prstGeom>
        </p:spPr>
      </p:pic>
      <p:sp>
        <p:nvSpPr>
          <p:cNvPr id="12" name="Rectangle 6">
            <a:extLst>
              <a:ext uri="{FF2B5EF4-FFF2-40B4-BE49-F238E27FC236}">
                <a16:creationId xmlns:a16="http://schemas.microsoft.com/office/drawing/2014/main" xmlns="" id="{42255E68-6953-41AE-AB67-DDE2CE7A1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0" y="8712824"/>
            <a:ext cx="417954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cap="small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Ricerca, regolamentazione e tutela ambientale</a:t>
            </a:r>
            <a:endParaRPr kumimoji="0" lang="it-IT" sz="2400" b="1" u="none" strike="noStrike" cap="small" normalizeH="0" dirty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16484090-946C-455C-8E86-2DC975A89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37892" y="6609273"/>
            <a:ext cx="33873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cap="small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Industria delle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cap="small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estrazioni marine</a:t>
            </a:r>
            <a:endParaRPr kumimoji="0" lang="it-IT" sz="2400" b="1" u="none" strike="noStrike" cap="small" normalizeH="0" dirty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pic>
        <p:nvPicPr>
          <p:cNvPr id="23" name="Immagine 22">
            <a:extLst>
              <a:ext uri="{FF2B5EF4-FFF2-40B4-BE49-F238E27FC236}">
                <a16:creationId xmlns:a16="http://schemas.microsoft.com/office/drawing/2014/main" xmlns="" id="{2EAE697C-6B02-4121-BF58-0D02223570D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311696" y="5866168"/>
            <a:ext cx="618744" cy="822960"/>
          </a:xfrm>
          <a:prstGeom prst="rect">
            <a:avLst/>
          </a:prstGeom>
        </p:spPr>
      </p:pic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962923E5-E58B-46D1-AFCD-391AF0E43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2298" y="4458315"/>
            <a:ext cx="2514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cap="small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Filiera della cantieristica</a:t>
            </a:r>
            <a:endParaRPr kumimoji="0" lang="it-IT" sz="2400" b="1" u="none" strike="noStrike" cap="small" normalizeH="0" dirty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xmlns="" id="{65D4FDFB-904E-42CC-B3D5-09454972383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521429" y="3630074"/>
            <a:ext cx="1176338" cy="79267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999C212-B5A5-4754-B725-2078F622C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50680" y="2646306"/>
            <a:ext cx="25589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cap="small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Attività sportive e ricreative</a:t>
            </a:r>
            <a:endParaRPr kumimoji="0" lang="it-IT" sz="2400" b="1" u="none" strike="noStrike" cap="small" normalizeH="0" dirty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xmlns="" id="{041381FE-A4FE-4757-A644-079EDE9FF8E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350597" y="2011369"/>
            <a:ext cx="593027" cy="634937"/>
          </a:xfrm>
          <a:prstGeom prst="rect">
            <a:avLst/>
          </a:prstGeom>
        </p:spPr>
      </p:pic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AAF048FC-FCE3-4569-B710-7010AC3F8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1200" y="5066219"/>
            <a:ext cx="3043821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LA FILIERA DELL’ECONOMIA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DEL MARE</a:t>
            </a:r>
            <a:endParaRPr kumimoji="0" lang="it-IT" sz="2800" b="1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22" name="Rectangle 4">
            <a:extLst>
              <a:ext uri="{FF2B5EF4-FFF2-40B4-BE49-F238E27FC236}">
                <a16:creationId xmlns:a16="http://schemas.microsoft.com/office/drawing/2014/main" xmlns="" id="{08875697-6D07-4DB7-9DF4-065328E91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9118" y="591475"/>
            <a:ext cx="12279681" cy="772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4000" b="1" i="0" u="none" strike="noStrike" cap="none" spc="50" normalizeH="0" dirty="0">
                <a:ln>
                  <a:noFill/>
                </a:ln>
                <a:solidFill>
                  <a:schemeClr val="tx2"/>
                </a:solidFill>
                <a:effectLst/>
                <a:latin typeface="Mistral" panose="03090702030407020403" pitchFamily="66" charset="0"/>
                <a:ea typeface="Calibri" pitchFamily="34" charset="0"/>
                <a:cs typeface="Times New Roman" pitchFamily="18" charset="0"/>
              </a:rPr>
              <a:t>L'ECONOMIA DEL MARE: NEL BLU DIPINTO DI BLU…MA NON SOLO</a:t>
            </a:r>
            <a:endParaRPr kumimoji="0" lang="it-IT" sz="4000" b="1" i="0" u="none" strike="noStrike" cap="none" spc="50" normalizeH="0" dirty="0">
              <a:ln>
                <a:noFill/>
              </a:ln>
              <a:solidFill>
                <a:schemeClr val="tx2"/>
              </a:solidFill>
              <a:effectLst/>
              <a:latin typeface="Mistral" panose="03090702030407020403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9177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92167" y="0"/>
            <a:ext cx="13896340" cy="10287000"/>
          </a:xfrm>
          <a:custGeom>
            <a:avLst/>
            <a:gdLst/>
            <a:ahLst/>
            <a:cxnLst/>
            <a:rect l="l" t="t" r="r" b="b"/>
            <a:pathLst>
              <a:path w="13896340" h="10287000">
                <a:moveTo>
                  <a:pt x="13895831" y="0"/>
                </a:moveTo>
                <a:lnTo>
                  <a:pt x="0" y="0"/>
                </a:lnTo>
                <a:lnTo>
                  <a:pt x="0" y="10286997"/>
                </a:lnTo>
                <a:lnTo>
                  <a:pt x="13895831" y="10286997"/>
                </a:lnTo>
                <a:lnTo>
                  <a:pt x="138958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400" dirty="0"/>
          </a:p>
        </p:txBody>
      </p:sp>
      <p:sp>
        <p:nvSpPr>
          <p:cNvPr id="5" name="object 5"/>
          <p:cNvSpPr txBox="1"/>
          <p:nvPr/>
        </p:nvSpPr>
        <p:spPr>
          <a:xfrm>
            <a:off x="304800" y="2001393"/>
            <a:ext cx="3810000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it-IT" sz="3600" b="1" spc="-200" dirty="0">
                <a:solidFill>
                  <a:schemeClr val="bg1"/>
                </a:solidFill>
              </a:rPr>
              <a:t>Il peso della Blue Economy:</a:t>
            </a:r>
          </a:p>
          <a:p>
            <a:r>
              <a:rPr lang="it-IT" sz="3600" b="1" spc="-200" dirty="0">
                <a:solidFill>
                  <a:schemeClr val="bg1"/>
                </a:solidFill>
              </a:rPr>
              <a:t>una visione strutturale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256400" y="7491864"/>
            <a:ext cx="8686800" cy="147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4000" b="1" i="0" u="none" strike="noStrike" cap="none" spc="50" normalizeH="0" dirty="0">
                <a:ln>
                  <a:noFill/>
                </a:ln>
                <a:solidFill>
                  <a:schemeClr val="tx2"/>
                </a:solidFill>
                <a:effectLst/>
                <a:latin typeface="Mistral" panose="03090702030407020403" pitchFamily="66" charset="0"/>
                <a:ea typeface="Calibri" pitchFamily="34" charset="0"/>
                <a:cs typeface="Times New Roman" pitchFamily="18" charset="0"/>
              </a:rPr>
              <a:t>L'ECONOMIA DEL MARE CRESCE AD UN RITMO PIÙ SOSTENUTO DELL'ECONOMIA NAZIONALE !</a:t>
            </a:r>
            <a:endParaRPr kumimoji="0" lang="it-IT" sz="4000" b="1" i="0" u="none" strike="noStrike" cap="none" spc="50" normalizeH="0" dirty="0">
              <a:ln>
                <a:noFill/>
              </a:ln>
              <a:solidFill>
                <a:schemeClr val="tx2"/>
              </a:solidFill>
              <a:effectLst/>
              <a:latin typeface="Mistral" panose="03090702030407020403" pitchFamily="66" charset="0"/>
              <a:cs typeface="Arial" pitchFamily="34" charset="0"/>
            </a:endParaRPr>
          </a:p>
        </p:txBody>
      </p:sp>
      <p:graphicFrame>
        <p:nvGraphicFramePr>
          <p:cNvPr id="14" name="Tabella 15">
            <a:extLst>
              <a:ext uri="{FF2B5EF4-FFF2-40B4-BE49-F238E27FC236}">
                <a16:creationId xmlns:a16="http://schemas.microsoft.com/office/drawing/2014/main" xmlns="" id="{3E6B0E29-3F1C-42E4-95D0-F7B1EA1482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47471450"/>
              </p:ext>
            </p:extLst>
          </p:nvPr>
        </p:nvGraphicFramePr>
        <p:xfrm>
          <a:off x="4592320" y="647700"/>
          <a:ext cx="13390880" cy="46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7280">
                  <a:extLst>
                    <a:ext uri="{9D8B030D-6E8A-4147-A177-3AD203B41FA5}">
                      <a16:colId xmlns:a16="http://schemas.microsoft.com/office/drawing/2014/main" xmlns="" val="1649128746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386539594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393506432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356672025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1789030071"/>
                    </a:ext>
                  </a:extLst>
                </a:gridCol>
              </a:tblGrid>
              <a:tr h="106179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Valori assoluti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Incidenza % su totale economia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Variazione % economia del mare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Variazione % totale economia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30591134"/>
                  </a:ext>
                </a:extLst>
              </a:tr>
              <a:tr h="859550">
                <a:tc>
                  <a:txBody>
                    <a:bodyPr/>
                    <a:lstStyle/>
                    <a:p>
                      <a:r>
                        <a:rPr lang="it-IT" sz="2800" b="1" dirty="0">
                          <a:solidFill>
                            <a:schemeClr val="tx2"/>
                          </a:solidFill>
                        </a:rPr>
                        <a:t>Valore aggiunto (2019)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47,5 mld di 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3,0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12,4*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9,5*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75741091"/>
                  </a:ext>
                </a:extLst>
              </a:tr>
              <a:tr h="859550">
                <a:tc>
                  <a:txBody>
                    <a:bodyPr/>
                    <a:lstStyle/>
                    <a:p>
                      <a:r>
                        <a:rPr lang="it-IT" sz="2800" b="1" dirty="0">
                          <a:solidFill>
                            <a:schemeClr val="tx2"/>
                          </a:solidFill>
                        </a:rPr>
                        <a:t>Occupazione (2019)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893.553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3,5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8,5*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4,7*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5211606"/>
                  </a:ext>
                </a:extLst>
              </a:tr>
              <a:tr h="859550">
                <a:tc>
                  <a:txBody>
                    <a:bodyPr/>
                    <a:lstStyle/>
                    <a:p>
                      <a:r>
                        <a:rPr lang="it-IT" sz="2800" b="1" dirty="0">
                          <a:solidFill>
                            <a:schemeClr val="tx2"/>
                          </a:solidFill>
                        </a:rPr>
                        <a:t>Imprese (2020)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208.606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3,4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14,7**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0,6**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75265362"/>
                  </a:ext>
                </a:extLst>
              </a:tr>
              <a:tr h="859550">
                <a:tc>
                  <a:txBody>
                    <a:bodyPr/>
                    <a:lstStyle/>
                    <a:p>
                      <a:r>
                        <a:rPr lang="it-IT" sz="2800" b="1" dirty="0">
                          <a:solidFill>
                            <a:schemeClr val="tx2"/>
                          </a:solidFill>
                        </a:rPr>
                        <a:t>Esportazioni (2020)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5,7 mld di 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1,3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41,1**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8,7**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7822873"/>
                  </a:ext>
                </a:extLst>
              </a:tr>
            </a:tbl>
          </a:graphicData>
        </a:graphic>
      </p:graphicFrame>
      <p:sp>
        <p:nvSpPr>
          <p:cNvPr id="30" name="Rectangle 4">
            <a:extLst>
              <a:ext uri="{FF2B5EF4-FFF2-40B4-BE49-F238E27FC236}">
                <a16:creationId xmlns:a16="http://schemas.microsoft.com/office/drawing/2014/main" xmlns="" id="{58571F55-B50D-4225-84E0-C0239194C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6398" y="5524500"/>
            <a:ext cx="304360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1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*   Variazione 2019/2014</a:t>
            </a:r>
            <a:endParaRPr kumimoji="0" lang="it-IT" sz="2000" b="1" i="1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xmlns="" id="{F2A78110-AD98-4A18-87F5-62CB21343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967934"/>
            <a:ext cx="304360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1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** Variazione 2020/2014</a:t>
            </a:r>
            <a:endParaRPr kumimoji="0" lang="it-IT" sz="2000" b="1" i="1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7" name="Immagine 16" descr="Vista laterale di un'enorme onda vorticosa">
            <a:extLst>
              <a:ext uri="{FF2B5EF4-FFF2-40B4-BE49-F238E27FC236}">
                <a16:creationId xmlns:a16="http://schemas.microsoft.com/office/drawing/2014/main" xmlns="" id="{54E6F825-6A84-4EDF-9CC0-31BB0106BC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943200" y="6548989"/>
            <a:ext cx="5040000" cy="3360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92167" y="0"/>
            <a:ext cx="13896340" cy="10287000"/>
          </a:xfrm>
          <a:custGeom>
            <a:avLst/>
            <a:gdLst/>
            <a:ahLst/>
            <a:cxnLst/>
            <a:rect l="l" t="t" r="r" b="b"/>
            <a:pathLst>
              <a:path w="13896340" h="10287000">
                <a:moveTo>
                  <a:pt x="13895831" y="0"/>
                </a:moveTo>
                <a:lnTo>
                  <a:pt x="0" y="0"/>
                </a:lnTo>
                <a:lnTo>
                  <a:pt x="0" y="10286997"/>
                </a:lnTo>
                <a:lnTo>
                  <a:pt x="13895831" y="10286997"/>
                </a:lnTo>
                <a:lnTo>
                  <a:pt x="138958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it-IT"/>
          </a:p>
        </p:txBody>
      </p:sp>
      <p:sp>
        <p:nvSpPr>
          <p:cNvPr id="5" name="object 5"/>
          <p:cNvSpPr txBox="1"/>
          <p:nvPr/>
        </p:nvSpPr>
        <p:spPr>
          <a:xfrm>
            <a:off x="304800" y="2001393"/>
            <a:ext cx="3657600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it-IT" sz="3600" b="1" spc="-200" dirty="0">
                <a:solidFill>
                  <a:schemeClr val="bg1"/>
                </a:solidFill>
              </a:rPr>
              <a:t>Una filiera con una forte capacità di attivazione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5A80A2ED-0D81-43FC-A417-E8715EF9EDC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400" y="647700"/>
            <a:ext cx="11052000" cy="7007004"/>
          </a:xfrm>
          <a:prstGeom prst="rect">
            <a:avLst/>
          </a:prstGeom>
        </p:spPr>
      </p:pic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0A1B9203-B53E-4F01-923E-53F1269DD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8126950"/>
            <a:ext cx="8686800" cy="147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4000" b="1" i="0" u="none" strike="noStrike" cap="none" spc="50" normalizeH="0" dirty="0">
                <a:ln>
                  <a:noFill/>
                </a:ln>
                <a:solidFill>
                  <a:schemeClr val="tx2"/>
                </a:solidFill>
                <a:effectLst/>
                <a:latin typeface="Mistral" panose="03090702030407020403" pitchFamily="66" charset="0"/>
                <a:ea typeface="Calibri" pitchFamily="34" charset="0"/>
                <a:cs typeface="Times New Roman" pitchFamily="18" charset="0"/>
              </a:rPr>
              <a:t>1 EURO PRODOTTO DALLA BLUE ECONOMY NE ATTIVA ALTRI 1,9 SUL RESTO DELL'ECONOMIA !</a:t>
            </a:r>
            <a:endParaRPr kumimoji="0" lang="it-IT" sz="4000" b="1" i="0" u="none" strike="noStrike" cap="none" spc="50" normalizeH="0" dirty="0">
              <a:ln>
                <a:noFill/>
              </a:ln>
              <a:solidFill>
                <a:schemeClr val="tx2"/>
              </a:solidFill>
              <a:effectLst/>
              <a:latin typeface="Mistral" panose="03090702030407020403" pitchFamily="66" charset="0"/>
              <a:cs typeface="Arial" pitchFamily="34" charset="0"/>
            </a:endParaRPr>
          </a:p>
        </p:txBody>
      </p:sp>
      <p:pic>
        <p:nvPicPr>
          <p:cNvPr id="7" name="Immagine 6" descr="Immagine che contiene testo, clipart, grafica vettoriale&#10;&#10;Descrizione generata automaticamente">
            <a:extLst>
              <a:ext uri="{FF2B5EF4-FFF2-40B4-BE49-F238E27FC236}">
                <a16:creationId xmlns:a16="http://schemas.microsoft.com/office/drawing/2014/main" xmlns="" id="{E3647E17-B1DC-48FD-A4AA-C07F07391F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611434" y="7479961"/>
            <a:ext cx="1656000" cy="200693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92167" y="0"/>
            <a:ext cx="13896340" cy="10287000"/>
          </a:xfrm>
          <a:custGeom>
            <a:avLst/>
            <a:gdLst/>
            <a:ahLst/>
            <a:cxnLst/>
            <a:rect l="l" t="t" r="r" b="b"/>
            <a:pathLst>
              <a:path w="13896340" h="10287000">
                <a:moveTo>
                  <a:pt x="13895831" y="0"/>
                </a:moveTo>
                <a:lnTo>
                  <a:pt x="0" y="0"/>
                </a:lnTo>
                <a:lnTo>
                  <a:pt x="0" y="10286997"/>
                </a:lnTo>
                <a:lnTo>
                  <a:pt x="13895831" y="10286997"/>
                </a:lnTo>
                <a:lnTo>
                  <a:pt x="138958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5">
            <a:extLst>
              <a:ext uri="{FF2B5EF4-FFF2-40B4-BE49-F238E27FC236}">
                <a16:creationId xmlns:a16="http://schemas.microsoft.com/office/drawing/2014/main" xmlns="" id="{5EFB291F-6606-465D-B677-C54B96EB5B4E}"/>
              </a:ext>
            </a:extLst>
          </p:cNvPr>
          <p:cNvSpPr txBox="1"/>
          <p:nvPr/>
        </p:nvSpPr>
        <p:spPr>
          <a:xfrm>
            <a:off x="304800" y="2001393"/>
            <a:ext cx="3657600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it-IT" sz="3600" b="1" spc="-200" dirty="0">
                <a:solidFill>
                  <a:schemeClr val="bg1"/>
                </a:solidFill>
              </a:rPr>
              <a:t>La capacità moltiplicativa </a:t>
            </a:r>
          </a:p>
          <a:p>
            <a:r>
              <a:rPr lang="it-IT" sz="3600" b="1" spc="-200" dirty="0">
                <a:solidFill>
                  <a:schemeClr val="bg1"/>
                </a:solidFill>
              </a:rPr>
              <a:t>varia per i settori…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1D6BFDD3-23D3-46CD-AC38-DC46D6AC7AAD}"/>
              </a:ext>
            </a:extLst>
          </p:cNvPr>
          <p:cNvSpPr txBox="1"/>
          <p:nvPr/>
        </p:nvSpPr>
        <p:spPr>
          <a:xfrm>
            <a:off x="5105400" y="495300"/>
            <a:ext cx="1242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Valore aggiunto prodotto, attivato sul resto dell’economia e relativo moltiplicatore, dei settori dell’economia del mare</a:t>
            </a:r>
          </a:p>
          <a:p>
            <a:r>
              <a:rPr lang="it-IT" sz="2800" i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Anno 2019 (valori assoluti in miliardi di euro)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xmlns="" id="{59DEB9E6-A9E1-40C3-BD39-88F343B94F5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5400" y="2095500"/>
            <a:ext cx="12348000" cy="5127842"/>
          </a:xfrm>
          <a:prstGeom prst="rect">
            <a:avLst/>
          </a:prstGeom>
        </p:spPr>
      </p:pic>
      <p:sp>
        <p:nvSpPr>
          <p:cNvPr id="3" name="Ovale 2">
            <a:extLst>
              <a:ext uri="{FF2B5EF4-FFF2-40B4-BE49-F238E27FC236}">
                <a16:creationId xmlns:a16="http://schemas.microsoft.com/office/drawing/2014/main" xmlns="" id="{C001FCD9-4811-4AFB-9139-48F6E809A019}"/>
              </a:ext>
            </a:extLst>
          </p:cNvPr>
          <p:cNvSpPr/>
          <p:nvPr/>
        </p:nvSpPr>
        <p:spPr>
          <a:xfrm>
            <a:off x="6324600" y="3009900"/>
            <a:ext cx="533400" cy="3048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xmlns="" id="{B5A58269-156C-43E2-B806-C8C07E6651D3}"/>
              </a:ext>
            </a:extLst>
          </p:cNvPr>
          <p:cNvSpPr/>
          <p:nvPr/>
        </p:nvSpPr>
        <p:spPr>
          <a:xfrm>
            <a:off x="14220000" y="2844000"/>
            <a:ext cx="533400" cy="3048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xmlns="" id="{E6001D70-711F-477B-BFD3-DE76FC09EB87}"/>
              </a:ext>
            </a:extLst>
          </p:cNvPr>
          <p:cNvSpPr/>
          <p:nvPr/>
        </p:nvSpPr>
        <p:spPr>
          <a:xfrm>
            <a:off x="12649200" y="3060000"/>
            <a:ext cx="533400" cy="3048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xmlns="" id="{872085C0-7905-4062-A067-DDB7E3D861DB}"/>
              </a:ext>
            </a:extLst>
          </p:cNvPr>
          <p:cNvSpPr/>
          <p:nvPr/>
        </p:nvSpPr>
        <p:spPr>
          <a:xfrm>
            <a:off x="9504000" y="2556000"/>
            <a:ext cx="533400" cy="3048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Ovale 14">
            <a:extLst>
              <a:ext uri="{FF2B5EF4-FFF2-40B4-BE49-F238E27FC236}">
                <a16:creationId xmlns:a16="http://schemas.microsoft.com/office/drawing/2014/main" xmlns="" id="{437FD7A8-5C59-4A51-BA84-D649A71A82CC}"/>
              </a:ext>
            </a:extLst>
          </p:cNvPr>
          <p:cNvSpPr/>
          <p:nvPr/>
        </p:nvSpPr>
        <p:spPr>
          <a:xfrm>
            <a:off x="7924800" y="2124000"/>
            <a:ext cx="533400" cy="3048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Ovale 16">
            <a:extLst>
              <a:ext uri="{FF2B5EF4-FFF2-40B4-BE49-F238E27FC236}">
                <a16:creationId xmlns:a16="http://schemas.microsoft.com/office/drawing/2014/main" xmlns="" id="{2FF5D99F-4674-4D6E-8818-5EF4DC478543}"/>
              </a:ext>
            </a:extLst>
          </p:cNvPr>
          <p:cNvSpPr/>
          <p:nvPr/>
        </p:nvSpPr>
        <p:spPr>
          <a:xfrm>
            <a:off x="11087100" y="4140000"/>
            <a:ext cx="533400" cy="3048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Ovale 18">
            <a:extLst>
              <a:ext uri="{FF2B5EF4-FFF2-40B4-BE49-F238E27FC236}">
                <a16:creationId xmlns:a16="http://schemas.microsoft.com/office/drawing/2014/main" xmlns="" id="{43973BB9-F51F-46C7-BE11-284C706ACFCB}"/>
              </a:ext>
            </a:extLst>
          </p:cNvPr>
          <p:cNvSpPr/>
          <p:nvPr/>
        </p:nvSpPr>
        <p:spPr>
          <a:xfrm>
            <a:off x="15804000" y="3744000"/>
            <a:ext cx="533400" cy="3048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Parentesi quadra aperta 4">
            <a:extLst>
              <a:ext uri="{FF2B5EF4-FFF2-40B4-BE49-F238E27FC236}">
                <a16:creationId xmlns:a16="http://schemas.microsoft.com/office/drawing/2014/main" xmlns="" id="{A2A13658-4D77-4AA4-9BF6-FDB6F1EC580E}"/>
              </a:ext>
            </a:extLst>
          </p:cNvPr>
          <p:cNvSpPr/>
          <p:nvPr/>
        </p:nvSpPr>
        <p:spPr>
          <a:xfrm>
            <a:off x="6201718" y="2772000"/>
            <a:ext cx="106682" cy="2604300"/>
          </a:xfrm>
          <a:prstGeom prst="leftBracket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B6C04F8E-8990-40B2-B640-E0F0219A7A0A}"/>
              </a:ext>
            </a:extLst>
          </p:cNvPr>
          <p:cNvSpPr txBox="1"/>
          <p:nvPr/>
        </p:nvSpPr>
        <p:spPr>
          <a:xfrm>
            <a:off x="5709138" y="3879523"/>
            <a:ext cx="61546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b="1" dirty="0">
                <a:solidFill>
                  <a:schemeClr val="accent6">
                    <a:lumMod val="75000"/>
                  </a:schemeClr>
                </a:solidFill>
              </a:rPr>
              <a:t>43,4</a:t>
            </a:r>
          </a:p>
        </p:txBody>
      </p:sp>
      <p:sp>
        <p:nvSpPr>
          <p:cNvPr id="20" name="Parentesi quadra aperta 19">
            <a:extLst>
              <a:ext uri="{FF2B5EF4-FFF2-40B4-BE49-F238E27FC236}">
                <a16:creationId xmlns:a16="http://schemas.microsoft.com/office/drawing/2014/main" xmlns="" id="{D6805C30-36C6-45D7-A6E6-40D2B5432E0D}"/>
              </a:ext>
            </a:extLst>
          </p:cNvPr>
          <p:cNvSpPr/>
          <p:nvPr/>
        </p:nvSpPr>
        <p:spPr>
          <a:xfrm>
            <a:off x="9328671" y="3915492"/>
            <a:ext cx="106682" cy="1476000"/>
          </a:xfrm>
          <a:prstGeom prst="leftBracket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Parentesi quadra aperta 20">
            <a:extLst>
              <a:ext uri="{FF2B5EF4-FFF2-40B4-BE49-F238E27FC236}">
                <a16:creationId xmlns:a16="http://schemas.microsoft.com/office/drawing/2014/main" xmlns="" id="{CB43A9FF-0CA9-4150-AC2B-57E16C9FB4CD}"/>
              </a:ext>
            </a:extLst>
          </p:cNvPr>
          <p:cNvSpPr/>
          <p:nvPr/>
        </p:nvSpPr>
        <p:spPr>
          <a:xfrm>
            <a:off x="10935418" y="4667341"/>
            <a:ext cx="106682" cy="720000"/>
          </a:xfrm>
          <a:prstGeom prst="leftBracket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Parentesi quadra aperta 21">
            <a:extLst>
              <a:ext uri="{FF2B5EF4-FFF2-40B4-BE49-F238E27FC236}">
                <a16:creationId xmlns:a16="http://schemas.microsoft.com/office/drawing/2014/main" xmlns="" id="{7465C619-6F65-433C-A9EE-E20C593717D6}"/>
              </a:ext>
            </a:extLst>
          </p:cNvPr>
          <p:cNvSpPr/>
          <p:nvPr/>
        </p:nvSpPr>
        <p:spPr>
          <a:xfrm>
            <a:off x="12480980" y="4834247"/>
            <a:ext cx="106682" cy="540000"/>
          </a:xfrm>
          <a:prstGeom prst="leftBracket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Parentesi quadra aperta 22">
            <a:extLst>
              <a:ext uri="{FF2B5EF4-FFF2-40B4-BE49-F238E27FC236}">
                <a16:creationId xmlns:a16="http://schemas.microsoft.com/office/drawing/2014/main" xmlns="" id="{78F0D53F-C899-4704-9253-F8151052BCF2}"/>
              </a:ext>
            </a:extLst>
          </p:cNvPr>
          <p:cNvSpPr/>
          <p:nvPr/>
        </p:nvSpPr>
        <p:spPr>
          <a:xfrm>
            <a:off x="14084179" y="4952970"/>
            <a:ext cx="106682" cy="432000"/>
          </a:xfrm>
          <a:prstGeom prst="leftBracke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Parentesi quadra aperta 23">
            <a:extLst>
              <a:ext uri="{FF2B5EF4-FFF2-40B4-BE49-F238E27FC236}">
                <a16:creationId xmlns:a16="http://schemas.microsoft.com/office/drawing/2014/main" xmlns="" id="{CC88AD77-5DEC-4C7C-B030-9C802AD4327A}"/>
              </a:ext>
            </a:extLst>
          </p:cNvPr>
          <p:cNvSpPr/>
          <p:nvPr/>
        </p:nvSpPr>
        <p:spPr>
          <a:xfrm>
            <a:off x="7737758" y="3489642"/>
            <a:ext cx="106682" cy="1872000"/>
          </a:xfrm>
          <a:prstGeom prst="leftBracket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Parentesi quadra aperta 24">
            <a:extLst>
              <a:ext uri="{FF2B5EF4-FFF2-40B4-BE49-F238E27FC236}">
                <a16:creationId xmlns:a16="http://schemas.microsoft.com/office/drawing/2014/main" xmlns="" id="{8A77B0DE-5CA6-4ABA-962A-2784ED0E1BCA}"/>
              </a:ext>
            </a:extLst>
          </p:cNvPr>
          <p:cNvSpPr/>
          <p:nvPr/>
        </p:nvSpPr>
        <p:spPr>
          <a:xfrm>
            <a:off x="15621000" y="5073642"/>
            <a:ext cx="106682" cy="288000"/>
          </a:xfrm>
          <a:prstGeom prst="leftBracke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xmlns="" id="{16D52015-51B1-4D34-8B64-BD0AD5DC3F5D}"/>
              </a:ext>
            </a:extLst>
          </p:cNvPr>
          <p:cNvSpPr txBox="1"/>
          <p:nvPr/>
        </p:nvSpPr>
        <p:spPr>
          <a:xfrm>
            <a:off x="15168598" y="5037549"/>
            <a:ext cx="4750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b="1" dirty="0">
                <a:solidFill>
                  <a:schemeClr val="accent6">
                    <a:lumMod val="75000"/>
                  </a:schemeClr>
                </a:solidFill>
              </a:rPr>
              <a:t>5,7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xmlns="" id="{19FA1244-FE00-44B6-BA43-560DB61E222F}"/>
              </a:ext>
            </a:extLst>
          </p:cNvPr>
          <p:cNvSpPr txBox="1"/>
          <p:nvPr/>
        </p:nvSpPr>
        <p:spPr>
          <a:xfrm>
            <a:off x="7200142" y="4218077"/>
            <a:ext cx="61546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b="1" dirty="0">
                <a:solidFill>
                  <a:schemeClr val="accent6">
                    <a:lumMod val="75000"/>
                  </a:schemeClr>
                </a:solidFill>
              </a:rPr>
              <a:t>31,9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xmlns="" id="{EBBF2132-3B88-4556-997D-99A6C29F633B}"/>
              </a:ext>
            </a:extLst>
          </p:cNvPr>
          <p:cNvSpPr txBox="1"/>
          <p:nvPr/>
        </p:nvSpPr>
        <p:spPr>
          <a:xfrm>
            <a:off x="8801782" y="4484215"/>
            <a:ext cx="61546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b="1" dirty="0">
                <a:solidFill>
                  <a:schemeClr val="accent6">
                    <a:lumMod val="75000"/>
                  </a:schemeClr>
                </a:solidFill>
              </a:rPr>
              <a:t>25,4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xmlns="" id="{0BE2A61E-7A9A-49D0-A981-4183F2656374}"/>
              </a:ext>
            </a:extLst>
          </p:cNvPr>
          <p:cNvSpPr txBox="1"/>
          <p:nvPr/>
        </p:nvSpPr>
        <p:spPr>
          <a:xfrm>
            <a:off x="10446537" y="4853793"/>
            <a:ext cx="61546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b="1" dirty="0">
                <a:solidFill>
                  <a:schemeClr val="accent6">
                    <a:lumMod val="75000"/>
                  </a:schemeClr>
                </a:solidFill>
              </a:rPr>
              <a:t>12,2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xmlns="" id="{1080AF96-8AA4-443C-8992-B7444DC7CA77}"/>
              </a:ext>
            </a:extLst>
          </p:cNvPr>
          <p:cNvSpPr txBox="1"/>
          <p:nvPr/>
        </p:nvSpPr>
        <p:spPr>
          <a:xfrm>
            <a:off x="12025541" y="4952970"/>
            <a:ext cx="61546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b="1" dirty="0">
                <a:solidFill>
                  <a:schemeClr val="accent6">
                    <a:lumMod val="75000"/>
                  </a:schemeClr>
                </a:solidFill>
              </a:rPr>
              <a:t>9,8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xmlns="" id="{9B10EAC0-E4E7-45FB-84AF-65038A400DE9}"/>
              </a:ext>
            </a:extLst>
          </p:cNvPr>
          <p:cNvSpPr txBox="1"/>
          <p:nvPr/>
        </p:nvSpPr>
        <p:spPr>
          <a:xfrm>
            <a:off x="13698912" y="5020304"/>
            <a:ext cx="61546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b="1" dirty="0">
                <a:solidFill>
                  <a:schemeClr val="accent6">
                    <a:lumMod val="75000"/>
                  </a:schemeClr>
                </a:solidFill>
              </a:rPr>
              <a:t>8,5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76000" y="0"/>
            <a:ext cx="13896340" cy="10287000"/>
          </a:xfrm>
          <a:custGeom>
            <a:avLst/>
            <a:gdLst/>
            <a:ahLst/>
            <a:cxnLst/>
            <a:rect l="l" t="t" r="r" b="b"/>
            <a:pathLst>
              <a:path w="13896340" h="10287000">
                <a:moveTo>
                  <a:pt x="13895831" y="0"/>
                </a:moveTo>
                <a:lnTo>
                  <a:pt x="0" y="0"/>
                </a:lnTo>
                <a:lnTo>
                  <a:pt x="0" y="10286997"/>
                </a:lnTo>
                <a:lnTo>
                  <a:pt x="13895831" y="10286997"/>
                </a:lnTo>
                <a:lnTo>
                  <a:pt x="138958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it-IT" dirty="0"/>
          </a:p>
        </p:txBody>
      </p:sp>
      <p:sp>
        <p:nvSpPr>
          <p:cNvPr id="5" name="object 5"/>
          <p:cNvSpPr txBox="1"/>
          <p:nvPr/>
        </p:nvSpPr>
        <p:spPr>
          <a:xfrm>
            <a:off x="346070" y="2019300"/>
            <a:ext cx="3020060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it-IT" sz="3600" b="1" spc="-200" dirty="0">
                <a:solidFill>
                  <a:schemeClr val="bg1"/>
                </a:solidFill>
              </a:rPr>
              <a:t>… la capacità moltiplicativa varia nei diversi territori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C46D3D74-4510-405A-BC9F-D44653EB5849}"/>
              </a:ext>
            </a:extLst>
          </p:cNvPr>
          <p:cNvSpPr txBox="1"/>
          <p:nvPr/>
        </p:nvSpPr>
        <p:spPr>
          <a:xfrm>
            <a:off x="5412426" y="2476500"/>
            <a:ext cx="357530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Mezzogiorno (33,3%) ed il Centro (26,8%) contribuiscono per il 60,1% alla formazione del valore aggiunto dell'economia del mare.</a:t>
            </a:r>
            <a:endParaRPr lang="it-IT" sz="2800" i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xmlns="" id="{1E75D5D9-370D-40DC-9B0C-C87193AA53AE}"/>
              </a:ext>
            </a:extLst>
          </p:cNvPr>
          <p:cNvSpPr txBox="1"/>
          <p:nvPr/>
        </p:nvSpPr>
        <p:spPr>
          <a:xfrm>
            <a:off x="5399530" y="7677597"/>
            <a:ext cx="117454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chemeClr val="tx2"/>
                </a:solidFill>
                <a:latin typeface="Mistral" panose="03090702030407020403" pitchFamily="66" charset="0"/>
                <a:cs typeface="Calibri" panose="020F0502020204030204" pitchFamily="34" charset="0"/>
              </a:rPr>
              <a:t>L'EFFETTO MOLTIPLICATIVO È MAGGIORE AL NORD:</a:t>
            </a:r>
          </a:p>
          <a:p>
            <a:r>
              <a:rPr lang="it-IT" sz="4000" b="1" dirty="0">
                <a:solidFill>
                  <a:schemeClr val="tx2"/>
                </a:solidFill>
                <a:latin typeface="Mistral" panose="03090702030407020403" pitchFamily="66" charset="0"/>
                <a:cs typeface="Calibri" panose="020F0502020204030204" pitchFamily="34" charset="0"/>
              </a:rPr>
              <a:t>NORD-EST 2,3; NORD-OVEST 2,1; CENTRO 1,9; MEZZOGIORNO 1,5.</a:t>
            </a:r>
            <a:endParaRPr lang="it-IT" sz="4000" i="1" dirty="0">
              <a:solidFill>
                <a:schemeClr val="tx2"/>
              </a:solidFill>
              <a:latin typeface="Mistral" panose="03090702030407020403" pitchFamily="66" charset="0"/>
              <a:cs typeface="Calibri" panose="020F0502020204030204" pitchFamily="34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E3078A02-4FF2-4B88-A0A3-D3484F85548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67444" y="1639907"/>
            <a:ext cx="8320278" cy="5139887"/>
          </a:xfrm>
          <a:prstGeom prst="rect">
            <a:avLst/>
          </a:prstGeom>
        </p:spPr>
      </p:pic>
      <p:sp>
        <p:nvSpPr>
          <p:cNvPr id="4" name="Parentesi graffa aperta 3">
            <a:extLst>
              <a:ext uri="{FF2B5EF4-FFF2-40B4-BE49-F238E27FC236}">
                <a16:creationId xmlns:a16="http://schemas.microsoft.com/office/drawing/2014/main" xmlns="" id="{CA314B75-D383-4F99-995A-24B414B316F3}"/>
              </a:ext>
            </a:extLst>
          </p:cNvPr>
          <p:cNvSpPr/>
          <p:nvPr/>
        </p:nvSpPr>
        <p:spPr>
          <a:xfrm>
            <a:off x="10872000" y="2520000"/>
            <a:ext cx="152400" cy="1905000"/>
          </a:xfrm>
          <a:prstGeom prst="leftBrace">
            <a:avLst/>
          </a:prstGeom>
          <a:ln w="158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91660" y="0"/>
            <a:ext cx="13896340" cy="10287000"/>
          </a:xfrm>
          <a:custGeom>
            <a:avLst/>
            <a:gdLst/>
            <a:ahLst/>
            <a:cxnLst/>
            <a:rect l="l" t="t" r="r" b="b"/>
            <a:pathLst>
              <a:path w="13896340" h="10287000">
                <a:moveTo>
                  <a:pt x="13895831" y="0"/>
                </a:moveTo>
                <a:lnTo>
                  <a:pt x="0" y="0"/>
                </a:lnTo>
                <a:lnTo>
                  <a:pt x="0" y="10286997"/>
                </a:lnTo>
                <a:lnTo>
                  <a:pt x="13895831" y="10286997"/>
                </a:lnTo>
                <a:lnTo>
                  <a:pt x="138958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8122" y="2019300"/>
            <a:ext cx="3020060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it-IT" sz="3600" b="1" spc="-200" dirty="0">
                <a:solidFill>
                  <a:schemeClr val="bg1"/>
                </a:solidFill>
              </a:rPr>
              <a:t>Il valore della Blue Economy nelle provincie: il poker d’assi </a:t>
            </a:r>
            <a:r>
              <a:rPr lang="it-IT" sz="3600" b="1" spc="-200">
                <a:solidFill>
                  <a:schemeClr val="bg1"/>
                </a:solidFill>
              </a:rPr>
              <a:t>della Liguria</a:t>
            </a:r>
            <a:endParaRPr lang="it-IT" sz="3600" b="1" spc="-200" dirty="0">
              <a:solidFill>
                <a:schemeClr val="bg1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7D64DA0B-3735-443B-99D3-11B316C14FCD}"/>
              </a:ext>
            </a:extLst>
          </p:cNvPr>
          <p:cNvSpPr txBox="1"/>
          <p:nvPr/>
        </p:nvSpPr>
        <p:spPr>
          <a:xfrm>
            <a:off x="4618990" y="289465"/>
            <a:ext cx="701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Incidenze % del valore aggiunto dell'economia del mare sul totale economia della provincia</a:t>
            </a:r>
            <a:endParaRPr lang="it-IT" sz="2800" i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F50DA789-E157-4706-A0D1-C8F8C527E94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26473" t="6448" r="31374"/>
          <a:stretch/>
        </p:blipFill>
        <p:spPr>
          <a:xfrm>
            <a:off x="5169600" y="1329342"/>
            <a:ext cx="6120000" cy="7137372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FB2280FA-2D5F-4375-90B9-0664D5DDBED9}"/>
              </a:ext>
            </a:extLst>
          </p:cNvPr>
          <p:cNvSpPr txBox="1"/>
          <p:nvPr/>
        </p:nvSpPr>
        <p:spPr>
          <a:xfrm>
            <a:off x="12173788" y="259571"/>
            <a:ext cx="586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Prime 10 province per incidenza % del valore aggiunto dell'economia del mare sul totale economia provinciale </a:t>
            </a:r>
            <a:endParaRPr lang="it-IT" sz="2800" i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186CC177-B1CB-4CA9-BFD3-8899768D1D91}"/>
              </a:ext>
            </a:extLst>
          </p:cNvPr>
          <p:cNvSpPr txBox="1"/>
          <p:nvPr/>
        </p:nvSpPr>
        <p:spPr>
          <a:xfrm>
            <a:off x="4618990" y="8552484"/>
            <a:ext cx="121335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Liguria è al primo posto nella graduatoria regionale per incidenza del valore aggiunto prodotto dal "Sistema mare" sul totale dell'economia (11,9%).</a:t>
            </a:r>
          </a:p>
          <a:p>
            <a:r>
              <a:rPr lang="it-IT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Seguono a distanza la Sardegna con il 5,6% e la Sicilia con il 5,4%.</a:t>
            </a:r>
            <a:endParaRPr lang="it-IT" sz="2800" i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Tabella 12">
            <a:extLst>
              <a:ext uri="{FF2B5EF4-FFF2-40B4-BE49-F238E27FC236}">
                <a16:creationId xmlns:a16="http://schemas.microsoft.com/office/drawing/2014/main" xmlns="" id="{1DC416AB-9032-4507-84AE-45C345BD97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12311945"/>
              </p:ext>
            </p:extLst>
          </p:nvPr>
        </p:nvGraphicFramePr>
        <p:xfrm>
          <a:off x="13563600" y="1750352"/>
          <a:ext cx="2880000" cy="64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8746">
                  <a:extLst>
                    <a:ext uri="{9D8B030D-6E8A-4147-A177-3AD203B41FA5}">
                      <a16:colId xmlns:a16="http://schemas.microsoft.com/office/drawing/2014/main" xmlns="" val="1810397130"/>
                    </a:ext>
                  </a:extLst>
                </a:gridCol>
                <a:gridCol w="1211254">
                  <a:extLst>
                    <a:ext uri="{9D8B030D-6E8A-4147-A177-3AD203B41FA5}">
                      <a16:colId xmlns:a16="http://schemas.microsoft.com/office/drawing/2014/main" xmlns="" val="3734576345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l"/>
                      <a:r>
                        <a:rPr lang="it-IT" sz="2800" b="1" dirty="0">
                          <a:solidFill>
                            <a:schemeClr val="tx2"/>
                          </a:solidFill>
                        </a:rPr>
                        <a:t>Trieste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tx2"/>
                          </a:solidFill>
                        </a:rPr>
                        <a:t>15,5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1184377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/>
                      <a:r>
                        <a:rPr lang="it-IT" sz="2800" b="1" dirty="0">
                          <a:solidFill>
                            <a:schemeClr val="tx2"/>
                          </a:solidFill>
                        </a:rPr>
                        <a:t>Rimini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tx2"/>
                          </a:solidFill>
                        </a:rPr>
                        <a:t>13,1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54520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/>
                      <a:r>
                        <a:rPr lang="it-IT" sz="2800" b="1" dirty="0">
                          <a:solidFill>
                            <a:schemeClr val="tx2"/>
                          </a:solidFill>
                        </a:rPr>
                        <a:t>Genova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tx2"/>
                          </a:solidFill>
                        </a:rPr>
                        <a:t>12,8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3426590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/>
                      <a:r>
                        <a:rPr lang="it-IT" sz="2800" b="1" dirty="0">
                          <a:solidFill>
                            <a:schemeClr val="tx2"/>
                          </a:solidFill>
                        </a:rPr>
                        <a:t>La Spezia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tx2"/>
                          </a:solidFill>
                        </a:rPr>
                        <a:t>12,4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6162168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/>
                      <a:r>
                        <a:rPr lang="it-IT" sz="2800" b="1" dirty="0">
                          <a:solidFill>
                            <a:schemeClr val="tx2"/>
                          </a:solidFill>
                        </a:rPr>
                        <a:t>Livorno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tx2"/>
                          </a:solidFill>
                        </a:rPr>
                        <a:t>12,1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392647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algn="l"/>
                      <a:r>
                        <a:rPr lang="it-IT" sz="2800" b="1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Savona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it-IT" sz="2800" b="1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10,2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5631609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/>
                      <a:r>
                        <a:rPr lang="it-IT" sz="2800" b="1" dirty="0">
                          <a:solidFill>
                            <a:schemeClr val="tx2"/>
                          </a:solidFill>
                        </a:rPr>
                        <a:t>Imperia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tx2"/>
                          </a:solidFill>
                        </a:rPr>
                        <a:t>9,0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4815912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/>
                      <a:r>
                        <a:rPr lang="it-IT" sz="2800" b="1" dirty="0">
                          <a:solidFill>
                            <a:schemeClr val="tx2"/>
                          </a:solidFill>
                        </a:rPr>
                        <a:t>Venezia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tx2"/>
                          </a:solidFill>
                        </a:rPr>
                        <a:t>8,9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852971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/>
                      <a:r>
                        <a:rPr lang="it-IT" sz="2800" b="1" dirty="0">
                          <a:solidFill>
                            <a:schemeClr val="tx2"/>
                          </a:solidFill>
                        </a:rPr>
                        <a:t>Trapani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tx2"/>
                          </a:solidFill>
                        </a:rPr>
                        <a:t>8,7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1996588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/>
                      <a:r>
                        <a:rPr lang="it-IT" sz="2800" b="1" dirty="0">
                          <a:solidFill>
                            <a:schemeClr val="tx2"/>
                          </a:solidFill>
                        </a:rPr>
                        <a:t>Grosseto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>
                          <a:solidFill>
                            <a:schemeClr val="tx2"/>
                          </a:solidFill>
                        </a:rPr>
                        <a:t>8,2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509579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50080" y="0"/>
            <a:ext cx="13896340" cy="10287000"/>
          </a:xfrm>
          <a:custGeom>
            <a:avLst/>
            <a:gdLst/>
            <a:ahLst/>
            <a:cxnLst/>
            <a:rect l="l" t="t" r="r" b="b"/>
            <a:pathLst>
              <a:path w="13896340" h="10287000">
                <a:moveTo>
                  <a:pt x="13895831" y="0"/>
                </a:moveTo>
                <a:lnTo>
                  <a:pt x="0" y="0"/>
                </a:lnTo>
                <a:lnTo>
                  <a:pt x="0" y="10286997"/>
                </a:lnTo>
                <a:lnTo>
                  <a:pt x="13895831" y="10286997"/>
                </a:lnTo>
                <a:lnTo>
                  <a:pt x="138958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it-IT" dirty="0"/>
          </a:p>
        </p:txBody>
      </p:sp>
      <p:sp>
        <p:nvSpPr>
          <p:cNvPr id="5" name="object 5"/>
          <p:cNvSpPr txBox="1"/>
          <p:nvPr/>
        </p:nvSpPr>
        <p:spPr>
          <a:xfrm>
            <a:off x="673100" y="2001393"/>
            <a:ext cx="3213100" cy="2950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7000"/>
              </a:lnSpc>
            </a:pPr>
            <a:r>
              <a:rPr lang="it-IT" sz="3600" b="1" spc="-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L’effetto della pandemia:</a:t>
            </a:r>
          </a:p>
          <a:p>
            <a:pPr>
              <a:lnSpc>
                <a:spcPct val="107000"/>
              </a:lnSpc>
            </a:pPr>
            <a:r>
              <a:rPr lang="it-IT" sz="3600" b="1" spc="-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it-IT" sz="3600" b="1" spc="-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 un anno persi 10,7 miliardi  </a:t>
            </a:r>
          </a:p>
          <a:p>
            <a:pPr>
              <a:lnSpc>
                <a:spcPct val="107000"/>
              </a:lnSpc>
            </a:pPr>
            <a:endParaRPr lang="it-IT" sz="3600" b="1" spc="-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D988BC9-EB4F-4F32-9726-AC226284B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2420" y="345639"/>
            <a:ext cx="1295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Valore aggiunto dell’economia del mare a livello nazionale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800" i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(valori assoluti e variazioni %)</a:t>
            </a:r>
            <a:endParaRPr kumimoji="0" lang="it-IT" sz="2800" i="1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8" name="Tabella 15">
            <a:extLst>
              <a:ext uri="{FF2B5EF4-FFF2-40B4-BE49-F238E27FC236}">
                <a16:creationId xmlns:a16="http://schemas.microsoft.com/office/drawing/2014/main" xmlns="" id="{990D61B6-9A07-41AF-B75B-D551EE7AA2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2968373"/>
              </p:ext>
            </p:extLst>
          </p:nvPr>
        </p:nvGraphicFramePr>
        <p:xfrm>
          <a:off x="5313680" y="1562100"/>
          <a:ext cx="11227807" cy="7533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8000">
                  <a:extLst>
                    <a:ext uri="{9D8B030D-6E8A-4147-A177-3AD203B41FA5}">
                      <a16:colId xmlns:a16="http://schemas.microsoft.com/office/drawing/2014/main" xmlns="" val="1649128746"/>
                    </a:ext>
                  </a:extLst>
                </a:gridCol>
                <a:gridCol w="2049780">
                  <a:extLst>
                    <a:ext uri="{9D8B030D-6E8A-4147-A177-3AD203B41FA5}">
                      <a16:colId xmlns:a16="http://schemas.microsoft.com/office/drawing/2014/main" xmlns="" val="3865395944"/>
                    </a:ext>
                  </a:extLst>
                </a:gridCol>
                <a:gridCol w="1891030">
                  <a:extLst>
                    <a:ext uri="{9D8B030D-6E8A-4147-A177-3AD203B41FA5}">
                      <a16:colId xmlns:a16="http://schemas.microsoft.com/office/drawing/2014/main" xmlns="" val="3935064327"/>
                    </a:ext>
                  </a:extLst>
                </a:gridCol>
                <a:gridCol w="2138997">
                  <a:extLst>
                    <a:ext uri="{9D8B030D-6E8A-4147-A177-3AD203B41FA5}">
                      <a16:colId xmlns:a16="http://schemas.microsoft.com/office/drawing/2014/main" xmlns="" val="3566720251"/>
                    </a:ext>
                  </a:extLst>
                </a:gridCol>
              </a:tblGrid>
              <a:tr h="999312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2019</a:t>
                      </a:r>
                    </a:p>
                    <a:p>
                      <a:pPr algn="ctr"/>
                      <a:r>
                        <a:rPr lang="it-IT" sz="2400" dirty="0"/>
                        <a:t>(mln di euro)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2020</a:t>
                      </a:r>
                    </a:p>
                    <a:p>
                      <a:pPr algn="ctr"/>
                      <a:r>
                        <a:rPr lang="it-IT" sz="2400" dirty="0"/>
                        <a:t>(mln di euro)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Variazione % 2019/2020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30591134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marR="0" lvl="0" indent="0" algn="l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Servizi di alloggio e ristorazione</a:t>
                      </a:r>
                    </a:p>
                  </a:txBody>
                  <a:tcPr marL="7200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14.747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9.089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-38,4</a:t>
                      </a:r>
                    </a:p>
                  </a:txBody>
                  <a:tcPr marL="6350" marR="72000" marT="6350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7574109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marR="0" lvl="0" indent="0" algn="l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Attività sportive e ricreative</a:t>
                      </a:r>
                    </a:p>
                  </a:txBody>
                  <a:tcPr marL="7200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2.733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1.774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-35,1</a:t>
                      </a:r>
                    </a:p>
                  </a:txBody>
                  <a:tcPr marL="6350" marR="72000" marT="6350" marB="0" anchor="ctr"/>
                </a:tc>
                <a:extLst>
                  <a:ext uri="{0D108BD9-81ED-4DB2-BD59-A6C34878D82A}">
                    <a16:rowId xmlns:a16="http://schemas.microsoft.com/office/drawing/2014/main" xmlns="" val="1005211606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marL="0" marR="0" lvl="0" indent="0" algn="l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Movimentazione di merci e passeggeri via mare</a:t>
                      </a:r>
                    </a:p>
                  </a:txBody>
                  <a:tcPr marL="7200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8.307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6.824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-17,9</a:t>
                      </a:r>
                    </a:p>
                  </a:txBody>
                  <a:tcPr marL="6350" marR="72000" marT="6350" marB="0" anchor="ctr"/>
                </a:tc>
                <a:extLst>
                  <a:ext uri="{0D108BD9-81ED-4DB2-BD59-A6C34878D82A}">
                    <a16:rowId xmlns:a16="http://schemas.microsoft.com/office/drawing/2014/main" xmlns="" val="1375265362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marR="0" lvl="0" indent="0" algn="l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Filiera ittica</a:t>
                      </a:r>
                    </a:p>
                  </a:txBody>
                  <a:tcPr marL="7200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3.397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2.821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-16,9</a:t>
                      </a:r>
                    </a:p>
                  </a:txBody>
                  <a:tcPr marL="6350" marR="72000" marT="6350" marB="0" anchor="ctr"/>
                </a:tc>
                <a:extLst>
                  <a:ext uri="{0D108BD9-81ED-4DB2-BD59-A6C34878D82A}">
                    <a16:rowId xmlns:a16="http://schemas.microsoft.com/office/drawing/2014/main" xmlns="" val="287822873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marL="0" marR="0" lvl="0" indent="0" algn="l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Attività di ricerca, regolamentazione e tutela ambientale</a:t>
                      </a:r>
                    </a:p>
                  </a:txBody>
                  <a:tcPr marL="7200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8.250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7.339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-11,0</a:t>
                      </a:r>
                    </a:p>
                  </a:txBody>
                  <a:tcPr marL="6350" marR="72000" marT="6350" marB="0" anchor="ctr"/>
                </a:tc>
                <a:extLst>
                  <a:ext uri="{0D108BD9-81ED-4DB2-BD59-A6C34878D82A}">
                    <a16:rowId xmlns:a16="http://schemas.microsoft.com/office/drawing/2014/main" xmlns="" val="1052894369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marR="0" lvl="0" indent="0" algn="l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Filiera della cantieristica</a:t>
                      </a:r>
                    </a:p>
                  </a:txBody>
                  <a:tcPr marL="7200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7.486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6.666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-11,0</a:t>
                      </a:r>
                    </a:p>
                  </a:txBody>
                  <a:tcPr marL="6350" marR="72000" marT="6350" marB="0" anchor="ctr"/>
                </a:tc>
                <a:extLst>
                  <a:ext uri="{0D108BD9-81ED-4DB2-BD59-A6C34878D82A}">
                    <a16:rowId xmlns:a16="http://schemas.microsoft.com/office/drawing/2014/main" xmlns="" val="224166171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marR="0" lvl="0" indent="0" algn="l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Industria delle estrazioni marine</a:t>
                      </a:r>
                    </a:p>
                  </a:txBody>
                  <a:tcPr marL="7200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2.584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2.344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-9,3</a:t>
                      </a:r>
                    </a:p>
                  </a:txBody>
                  <a:tcPr marL="6350" marR="72000" marT="6350" marB="0" anchor="ctr"/>
                </a:tc>
                <a:extLst>
                  <a:ext uri="{0D108BD9-81ED-4DB2-BD59-A6C34878D82A}">
                    <a16:rowId xmlns:a16="http://schemas.microsoft.com/office/drawing/2014/main" xmlns="" val="2596398843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TOTALE ECONOMIA DEL MARE </a:t>
                      </a:r>
                    </a:p>
                  </a:txBody>
                  <a:tcPr marL="7200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47.504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36.857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-22,4</a:t>
                      </a:r>
                    </a:p>
                  </a:txBody>
                  <a:tcPr marL="6350" marR="72000" marT="6350" marB="0" anchor="ctr"/>
                </a:tc>
                <a:extLst>
                  <a:ext uri="{0D108BD9-81ED-4DB2-BD59-A6C34878D82A}">
                    <a16:rowId xmlns:a16="http://schemas.microsoft.com/office/drawing/2014/main" xmlns="" val="1739749618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Totale economia</a:t>
                      </a:r>
                    </a:p>
                  </a:txBody>
                  <a:tcPr marL="7200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1.600.949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1.490.613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-6,9</a:t>
                      </a:r>
                    </a:p>
                  </a:txBody>
                  <a:tcPr marL="6350" marR="72000" marT="6350" marB="0" anchor="ctr"/>
                </a:tc>
                <a:extLst>
                  <a:ext uri="{0D108BD9-81ED-4DB2-BD59-A6C34878D82A}">
                    <a16:rowId xmlns:a16="http://schemas.microsoft.com/office/drawing/2014/main" xmlns="" val="3237886068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1" i="1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Incidenza % dell’economia del mare </a:t>
                      </a:r>
                    </a:p>
                    <a:p>
                      <a:pPr algn="l" fontAlgn="b"/>
                      <a:r>
                        <a:rPr lang="it-IT" sz="2400" b="1" i="1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sul totale economia</a:t>
                      </a:r>
                    </a:p>
                  </a:txBody>
                  <a:tcPr marL="72000" marR="635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i="1" u="none" strike="noStrike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6350" marR="72000" marT="635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it-IT" sz="2400" b="1" i="1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72000" marT="6350" marB="0" anchor="ctr"/>
                </a:tc>
                <a:extLst>
                  <a:ext uri="{0D108BD9-81ED-4DB2-BD59-A6C34878D82A}">
                    <a16:rowId xmlns:a16="http://schemas.microsoft.com/office/drawing/2014/main" xmlns="" val="16502230"/>
                  </a:ext>
                </a:extLst>
              </a:tr>
            </a:tbl>
          </a:graphicData>
        </a:graphic>
      </p:graphicFrame>
      <p:sp>
        <p:nvSpPr>
          <p:cNvPr id="3" name="Ovale 2">
            <a:extLst>
              <a:ext uri="{FF2B5EF4-FFF2-40B4-BE49-F238E27FC236}">
                <a16:creationId xmlns:a16="http://schemas.microsoft.com/office/drawing/2014/main" xmlns="" id="{167391DB-8236-45D7-AB30-C69C251D038F}"/>
              </a:ext>
            </a:extLst>
          </p:cNvPr>
          <p:cNvSpPr/>
          <p:nvPr/>
        </p:nvSpPr>
        <p:spPr>
          <a:xfrm>
            <a:off x="15697200" y="7277100"/>
            <a:ext cx="844287" cy="3810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xmlns="" id="{F7B001B6-D3D5-4990-876D-6DD7C5BCB147}"/>
              </a:ext>
            </a:extLst>
          </p:cNvPr>
          <p:cNvSpPr/>
          <p:nvPr/>
        </p:nvSpPr>
        <p:spPr>
          <a:xfrm>
            <a:off x="15468600" y="2671346"/>
            <a:ext cx="228600" cy="381000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>
            <a:extLst>
              <a:ext uri="{FF2B5EF4-FFF2-40B4-BE49-F238E27FC236}">
                <a16:creationId xmlns:a16="http://schemas.microsoft.com/office/drawing/2014/main" xmlns="" id="{32129722-4CF2-41B8-92EC-50E0E5DF034A}"/>
              </a:ext>
            </a:extLst>
          </p:cNvPr>
          <p:cNvSpPr/>
          <p:nvPr/>
        </p:nvSpPr>
        <p:spPr>
          <a:xfrm>
            <a:off x="15468600" y="3314700"/>
            <a:ext cx="228600" cy="381000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22368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992</Words>
  <Application>Microsoft Office PowerPoint</Application>
  <PresentationFormat>Personalizzato</PresentationFormat>
  <Paragraphs>262</Paragraphs>
  <Slides>14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Dossier Assemblea</dc:title>
  <dc:creator>Utente</dc:creator>
  <cp:lastModifiedBy>simona.paronetto</cp:lastModifiedBy>
  <cp:revision>236</cp:revision>
  <cp:lastPrinted>2021-09-14T08:20:46Z</cp:lastPrinted>
  <dcterms:created xsi:type="dcterms:W3CDTF">2021-04-29T13:08:27Z</dcterms:created>
  <dcterms:modified xsi:type="dcterms:W3CDTF">2021-09-20T10:33:11Z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2021-04-28T00:00:00Z</vt:filetime>
  </property>
  <property fmtid="{D5CDD505-2E9C-101B-9397-08002B2CF9AE}" pid="3" name="Creator">
    <vt:lpwstr>Microsoft® PowerPoint® per Microsoft 365</vt:lpwstr>
  </property>
  <property fmtid="{D5CDD505-2E9C-101B-9397-08002B2CF9AE}" pid="4" name="LastSaved">
    <vt:filetime>2021-04-29T00:00:00Z</vt:filetime>
  </property>
</Properties>
</file>