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63" r:id="rId2"/>
    <p:sldId id="278" r:id="rId3"/>
    <p:sldId id="258" r:id="rId4"/>
    <p:sldId id="284" r:id="rId5"/>
    <p:sldId id="279" r:id="rId6"/>
    <p:sldId id="285" r:id="rId7"/>
    <p:sldId id="289" r:id="rId8"/>
    <p:sldId id="281" r:id="rId9"/>
    <p:sldId id="282" r:id="rId10"/>
    <p:sldId id="283" r:id="rId11"/>
    <p:sldId id="288" r:id="rId12"/>
    <p:sldId id="292" r:id="rId13"/>
    <p:sldId id="290" r:id="rId14"/>
    <p:sldId id="301" r:id="rId15"/>
    <p:sldId id="303" r:id="rId16"/>
    <p:sldId id="30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291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760"/>
    <a:srgbClr val="BFBFBF"/>
    <a:srgbClr val="FADFDE"/>
    <a:srgbClr val="C86C2F"/>
    <a:srgbClr val="669845"/>
    <a:srgbClr val="4F83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home\Downloads\regioni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regioni!$B$2:$B$21</cx:f>
        <cx:nf>regioni!$B$1</cx:nf>
        <cx:lvl ptCount="20" name="nome">
          <cx:pt idx="0">  Valle d'Aosta </cx:pt>
          <cx:pt idx="1">  Basilicata</cx:pt>
          <cx:pt idx="2">  Calabria</cx:pt>
          <cx:pt idx="3">  Molise</cx:pt>
          <cx:pt idx="4">  Liguria</cx:pt>
          <cx:pt idx="5">  Sardegna</cx:pt>
          <cx:pt idx="6">  Umbria</cx:pt>
          <cx:pt idx="7">  Lazio</cx:pt>
          <cx:pt idx="8">  Abruzzo</cx:pt>
          <cx:pt idx="9">  Sicilia</cx:pt>
          <cx:pt idx="10">  Trentino Alto Adige</cx:pt>
          <cx:pt idx="11">  Friuli-Venezia Giulia</cx:pt>
          <cx:pt idx="12">  Puglia</cx:pt>
          <cx:pt idx="13">  Campania</cx:pt>
          <cx:pt idx="14">  Marche</cx:pt>
          <cx:pt idx="15">  Piemonte</cx:pt>
          <cx:pt idx="16">  Toscana</cx:pt>
          <cx:pt idx="17">  Emilia-Romagna</cx:pt>
          <cx:pt idx="18">  Veneto</cx:pt>
          <cx:pt idx="19">  Lombardia</cx:pt>
        </cx:lvl>
      </cx:strDim>
      <cx:numDim type="colorVal">
        <cx:f>regioni!$C$2:$C$21</cx:f>
        <cx:lvl ptCount="20" formatCode="0">
          <cx:pt idx="0">97.526976744185987</cx:pt>
          <cx:pt idx="1">145.26459700749695</cx:pt>
          <cx:pt idx="2">245.70348589638584</cx:pt>
          <cx:pt idx="3">267.35724577744213</cx:pt>
          <cx:pt idx="4">500.18150366766434</cx:pt>
          <cx:pt idx="5">542.64629458989464</cx:pt>
          <cx:pt idx="6">729.82694584135265</cx:pt>
          <cx:pt idx="7">771.95266543876744</cx:pt>
          <cx:pt idx="8">919.56103110944821</cx:pt>
          <cx:pt idx="9">963.41183644930879</cx:pt>
          <cx:pt idx="10">1227.8032729364522</cx:pt>
          <cx:pt idx="11">1745.5037729599715</cx:pt>
          <cx:pt idx="12">1995.2414708895249</cx:pt>
          <cx:pt idx="13">2011.427301823227</cx:pt>
          <cx:pt idx="14">2415.9037748942842</cx:pt>
          <cx:pt idx="15">3889.3921908411562</cx:pt>
          <cx:pt idx="16">4359.994847305863</cx:pt>
          <cx:pt idx="17">6553.1338139726395</cx:pt>
          <cx:pt idx="18">6625.5422103872634</cx:pt>
          <cx:pt idx="19">12866.008381626047</cx:pt>
        </cx:lvl>
      </cx:numDim>
    </cx:data>
  </cx:chartData>
  <cx:chart>
    <cx:plotArea>
      <cx:plotAreaRegion>
        <cx:series layoutId="regionMap" uniqueId="{D03AACE4-1447-4C74-AEC9-F115426ED7A9}">
          <cx:dataId val="0"/>
          <cx:layoutPr>
            <cx:geography cultureLanguage="it-IT" cultureRegion="IT" attribution="Con tecnologia Bing">
              <cx:geoCache provider="{E9337A44-BEBE-4D9F-B70C-5C5E7DAFC167}">
                <cx:binary>1HvZbtxKsu2vGH65L5faOQ+N7gM0WcUaNcuD9gshy3JyTpLJ+etPVLm9Wy6rbTfgC1y/UCqyshjM
lRGxYkXy74/j3x7zp4fm1Vjkpfvb4/iP13HbVn/74w/3GD8VD+6sSB4b6+yn9uzRFn/YT5+Sx6c/
PjYPQ1KaPwjC7I/H+KFpn8bX//N3+DXzZPf28aFNbHndPTXTzZPr8tZ959qLl149fCyScpG4tkke
W/yP169evX3I86dXH//PP61rH169fvVUtkk73U3V0z9ef/Xt16/+OP3Nb+7/KgcT2+4jjGX8TFJE
OMdEaE4x4a9f5bY0/7osz6gSWlLFpZJaUCW/3PrioYDhX5n15dJLVh1tevj4sXlyDh7v+Peb4V89
CFw9+3j2z7PXrx5tV7aHyTQwr/94vWkf8uTh9avE2eDzlcAeHmVzd3z2P77G4X/+fnICZuPkzDOo
TqfuR5deQMp/cEmewCIAE38ZSuiMac01F4wgpRVjX6GExRlSmFGFBOOSYw0gfr71Z5R+zqSXIXo+
9gQfuPTboRM85A8fmsPy+VXYUH2GhBQaK0S0VByLU2wok4IpQZBAnAn95dafsfkZg15G5t8jT3CB
C78dLm+KX4sKI2dagLtgRLAk36JCwKEQEoITRQmCuPc1Kj8252VMvow7QeRw+reD5NzmiXv6Mi8v
BfX/MtXgM6EYUYhqzpFUhzl/lmowO4MARyhXhHHFtMBfbv3ZUX5szsuQfBl3Agmc/u0QCZukyxPv
7VP5NCcPr1aHT78wkjFxhgWljFMK4YwhcQIQPUNMcUURRRJ8R0ESep5l/mvrXsbrP/zMCXxhc/b2
bPXbIbh/mBP7Zdp+iUtpSPqSSUYhlNFTXkDOpBBKSgzXpWTsxKV+aM3LCP1r2AkicPa3g+MqeSps
2f7KIMeBDSAOpYEkGIMXwZQ/C3LyTBOi4YpCknCk5Qmf/hmDXgbl3yNPcDlc+O2AuU0egUT/wthG
5RkHRxCKAwVT8usqB1IPhgpIUoqw0EKeovIT1rwMyl8DTzCB878dJPvEdL+UODN2xmDGJcZUQAAT
CJjxM1dRZ5pBruGYIgR5RxH1JW5+5gM/Yc/LoPw18AQUOP/bgXL70Hx8MuUvdBSGoJaEah9DcGKY
wJ+vUIFih1KMMZeEAL8+yAXPOcDP2PMyKv8eeQLL4cJvh8s/PzTdPP/KTE/OCJFMU6IEhsMpeaZn
ioNEQBVkHo0Y/RqWnzDnZVT+GngCCpz/7TC5aw4rtbSv/pm3cPiYmF+Z98UZ0CsGKhmkd6YQg8T+
LJhhfAaYKS05AyUAnVLnL6Z5P2fay1i9+CMnuN01oKj9fpraVWd+KRuAIAciGpQ5ioP4Kb/hzeJM
YMg+WoD2qYFhn0S5H5vzMkJfxp2Acjj923lT8FBUD+WvpGgACrgGlP6Ea0gyoMp87ULsDHRPoNYU
3OxQhZ4UMz9j0Muw/HvkCTCHC78dMOcPDTQvvsT/X1Bj0jPKFMEUZGWFDrrN17DQMwy15YGpIU7l
kS88ZwQ/NudlUL6MO4HkcPq3g+TOuseHX0rS6Bl71g2gp/UMBkw4cAUoNqk4sIUvy+Ezdf4Je14G
5a+BJ6gczv92qCyLQ4np3dji4dcyaBAyoaEG8YswCUoZPXEYDBRacqhFiYZeDuUnyeWzWa9+wqyX
MTodfwLVsjiDn/7twDponu2v5NP8TEC7U3LKGQJFGp10bTAkG1CiCcihRIFefeJBPzbnZXC+jDsB
BU7/dojsbfEBSrNfygAAFOiSHVwGmAA9baVpUDM1Bk7GoK8DqsE3isDPWPQyLs8e5gSaw5X/z7H5
D/3xz1n4MwH46iv/7RYBeoxnjBIMrgBdAQhYz0sbAl0DhDBQNqkINKm/zjVfuvX/2ZqXEfky7ivL
/183///zxoC/9lAsoLG/PG6+eLY34PtXjw8IW0NOhn7Vgf7qMb/M4ObjP16DVPwMr8NPfCW4fJmm
z9P714CnB9fCWHXGoU+jlQLidtDQgFEPT4crhwIH6hvY0QFBkGmoXF+/Km3TxrAjRJ4h6MOBPg07
Cg5qKQDqbHe4RPkZSHIaaYGEpsAw2F/bXq5sPhlb/jUR//r8quyKK5uUrTtY8/pV9flrBzslaK0U
OrQcAasHWg9qE1x/fLiBrTWHb/9fy4t6brUi/myp9jN+PxEb+ZkZRh+ZWfh9WewbSe8YCmUpbVAV
LvdzIVayY+8UGgLSDbcNm1fzYJ5cncbBs5n8CQMPWy2glgfyizQREHRgkp4bmA4GUnhCJ1+JvvJT
RtK1LFW1ThHOt/APCSzxFPO9SS37yG1jmz66Mu9uk7qYNjbJ6lBGsVkU0cS2BZujwMCPbGzlPn3f
Ug5APp9KMBBJIHsC1FIJ2InDVD+byhwdEOT17M96rO6tkfdzPI3nVji3ipuu26SmuZ4qb17YVol3
c4T4zk1FHbBB5aEylqxxjJLl3LENwFJe8zxfs2HOl7arpj8bM6xJdR+5kVxLwd1NS6s7U1G+w53q
0yAtXLJq9fShpokf5120cXVMxCqKYZsT9Vx3qdx7xIS4G+u0DSXKziWb1C7qhBfW1BTxomiagEiP
L5OSjAvU53brRvnJa1V3xfO+aPxSCet7bB5uvbSr/DqfwzbSzXXbpd3y+/N5WP6n86kVyNIHzyEU
VujX8zl7pMLt0Ex+VXmXQ5cqP8uqaaGtN4aZkqmfRHqT1tGmnUq8Txp+N8Vluk4xzoMoFdO1VN37
H9j0LcYY5HIKG7IYAlbPgbE8x7jOGtwn5TT7tGbj1dB4476c57fVOLcXQ4u883JcmHwWN31WfZrr
TAZN3k9/Fha9sx1G/vfNOSTbkymCJHxQtKAVTDFikBWem9OUiev6InX+2KJqKds4Pi9EOoQDrgsf
tfa+Hdl8RdsC9X4yCM+vWNGukrFkmzGqq3uieryjWYq3RcY3lqN7NQz6PUut8/vOPkYVE7t2RDhQ
psgXxZwSH5Ms3nQ9s0tcTNIfKpfvSpol4fefDX871QrDXjcIgqD/KCJPprqsG5LVI+p8V1dvmWrI
osJT5/ex+WBnFIx07Ndl0U1vVPTABi/bDUSSsKStDArLm8X3zQHp8GSmYXMXFN4E1F0C4ehkMeop
EtY6DPfXRRn5cY+XBHz0aspQccVweqVHwzbfv+dpcIZcD7ULkZDyD/uaAOiv4Z36OU0h2Fhf2vKN
xzMIJrQ2QdkzcMV26mZAkbWbOEkiv4/K/rabGx0WhCZhkr/nuSn2Odbyumb4PcFxtInxnPoF7Cr4
QZQmB0uepZGDpVBrCeh+K9hpRfVh+p7FvnLCSYkZt/7E6TuTJdivR0zPMe7vXYmT2EeV51b1UNE3
zGaL0ejoRgxttE277t5D6RyUjg27bibvVJTB93mezctMgUe5gm67qrcXqGhuVN+NEOLdtml1djlW
41s9InfBC5P5U4vtu4nV4w+8DBphp08HvsWFhD0xkCYPSfvrp0sGkowZbSs/bzK98YhcDS1trmDX
qbdrk2jw60neRQUpb51nzV55kVmgsnpCU0GuD9fGKrG3piTezkobLwxNvOUQV+nSNW19haJp0dU0
vs2seOomku5lP8tFjKM5LJp+6yW9uu54o5bas+8jbcu1J9I/h2hwd72Sqzkbd1GOxjca4TJM982o
3LKQk16zrkx8QWYTRBrxbS1leVtE9CKacrl2EbEhJQPkTZ5l6xjV98fMlQkzLors3Csi2GlrDDwe
y/Cm70p6V/BzrA19kw8u6BGNz23RIf8Y45pIjn45F7Pv8JCtKzf0WyUGyEyV7XxN4mpTjw2/dZO6
U16pwxwJ4+ta03cI1cs+k4lf1ba9gag5X6ZRtRmxIOvKpnoBkcBeVB2yF5JMe5blEPH6HoXz5OTS
pGOzTvlIfDfE5tyUXRtMzaB9BDffEEYjv00uO8jcG29Q5rwiNxq39LxDEBCTKqtC2+TpoqIR2ygh
4mUnWHrR90mzVAmyYX9YfOPhwOch0Cpzdy2RvT9HAu0nUwgXYuZV27bxyJp5bArmNhp21UTee4JG
O1LE3k6XAoU1i3Kf8EZfHg/1POqlFwGhGesyXqR6XIxViZ6AlG1L/tFk5k9LWntdgIaxK0TU+HVW
D60fERn0tSrfkqa7dJ1BG0UgAhCQbc/jKELgbO0ia9mT7Wl93ymTBuXcmr1FQKCQ9XamymfAG/6z
kwuysrPXbXrvBl3cOTJ0y88BhuMiDnQim+tykvWaW8f9gZNFomr83qh49EXZzNctaxlAXidBVpVk
2yaabmRPhlC2Ux14U/6xKVlzrapAV2W+Gg4LPbesuNRes44iuiFz3d8zBqyF6tbzDXL1Lu36al8n
04fKUvGxKOtlnnnnR0eA3VHmxpl1bG22cyifVyMs4RZXaoGORIjJRF56RvKQeANf2x6/SQ0vFmQ0
ZWCFKpY8RWFsoqsZIMx8CFfDNrMR32UDsArVWvBLXfltjZKVKBXZS8TasGRltiGNatZaRXMAZBWi
2oHDHYfWksprT0V0jU0sNnUqxc4T1dtE9+m+q7gIbR2JlUXzexM387bx2n415rB8E5SY7Vzzbkm1
4fA1eV+hie8EkFQzZPvicJhimoVjk4q9icqVaxm/Pd4btULsC9LXsIbbZOXlbvATKxq/o9McRtn4
hBWr7jNlRDBT2QZOlc0byCltgLgTy+OoEjd8l1IrtoNunxKihkVkPLtMhtQurPWQr2wbrY+MgRJS
+m6W7LafC7/Aw7xiXGTnsxynoCFzFTJhkwAXCUQU7EjQN/G2pV1xl/W0uB2TS8OM9mnW893xCUzX
3WrXhU2phvPC6xM/EUhedVmS+jOP4rdllGR+avG4pKR7TGcZ+65v3CqDtHJe1fOuK3mzn0lZBh3L
dGBMrjYRm9yywpnyvfiayipZ2bL4YCxn73Q13dcm2TDXTFedS7P97FX9oo8bP3Y6XtZ2HrYqni90
hPKL2ZYoTKM2XSQJSm9MC9yz03btvGFe02KMdrrV3Tp6NPkoNlVSyctZFNuoqtEuT70/074fghHL
ctEP6XiZTTIJB0QX0TiqUJoh3jsUUX8YeQlVFx7uj/+5Ih7e8ql/j5NNjuR8XreqvGBTHAWf06Mq
nVi3xuFlLMskFHPR30mjq4DS7E2Fkv4GvO9e8mkKa9LyFU2wCVNJ6hAUN7tGPBZ+Zfto1xwOEttp
0SSoCiIuirCHFwF8IiEx0fFDwtm4MpXHbuMxWrKe6Q24Dd8lNeY7WtHSb48JPjPbdi68LZRG5Woq
eb308i4LqnTU5zSJc9+NZbLCbbUiWTVsUJJ9qou52pp0an2c4OQC2cgtMtPeZF7/FpogZGPSgWxN
VkB8UaO5YTU3/tDR5m0ksw+Rg1DeNnNgeVWGPS2rTdwNpR9VTXyLPblE47h1me3vxOhEyLfNzPlO
FxEOY0anPxPvcuyGi8h2V40rwMmJi1eSodHv6TzuLIlX7FjzxB52+2PFpYXp/MSgIEvkcOVytsQp
dhcEJcPC9Jla961a66bL7rPCuxgEJOCUlpcIaoZV5dELjvrmOoaMupCTtGGXT3rP+G5COFpWs64W
OupVqKuB76JhLALYhTAudKGnMN2CQ3RXCS+nqxmIU6iQXaeq1CuBVbKoeRlvq8TlYauirZEtvamg
TlrkBvfLKbXDqlN50LXVOpZjwLM+2x8PA+VjULYR822cx6uZFOOa6ireY1plgUztblZjep6jPPN5
luhlwZvhfFumsdtXhwPsMc4CJccxxINyN9xoGdp2naRh4TXxwkU9fVOklVoXNLpM0xaYna7xKmPF
GPSdNm+yIpj1YC7ScvJhGerLIXX9JRgoQ9dW8y2Ok8vG69e9NT62RH8YgDwF6jBFbhR0KeSc7eNa
Z/smS3xD43lXmyK74R1bJgzFt3zwSn+utd3YVHRBMXhtWKnifOBVB3rHPNypOqr8osnzMMWVt0gm
2uxRLNJNhshm5BN8qlWzbwx/jMumuGix58+0Y7dusGZRDVNzPXvmTV1KF1S6wDdVK4dlVuBsXYgy
W0Rlx1w4yQb7eT0Cy+Otn9LM7sjhZwW8SxKkXduuhtF5W8dhRFVENTxeQgIHUTYY46jbZamy78Ch
Q2G74iZK0J2u2+KyiSrsW+oO0SY110VCYR2k9I3KBrzMq5txFNn1jORtZ+JicawG+rzjATEGyPpQ
DVeDg1sAi5kXXdWly26s57cFJqs0gUrxEkf9/LFXwKas3AK3AcJrpjkoyqpc2MOj09LcTAfBo2c5
pAEVAf2pxYVKdXkZzf0djvtkGaexWXOt3RWhl8bmoQcy04UQDvIdn4plFbXJYu6jAINissd1NIRQ
7UZ+B69Q3cwu8sD/hmSVsvm9SuuPSnplSBoNq6m3bbrqRcOgBp0XfZ27ZZOB6+JekDdzPrplWyRv
xrF7T0d9o4ayvHOHbOTiGGQYXzk93TQoNrskUYNPUF74nEVk0xmA6/vlHEGnZYSACgl2pcAOIcmF
OGwfel4kaQH6BcUllNBJskWzIquiG9sbqPLiRe6Nf1I31rvYU9u6jtNFr1y2BMLoLo8Hk8tly5m5
dl3z4TjhcULotq4E35ChWaX5/AOx45uaDvY0g+4iQSIkELVP9Swy1CiP1ECglMunIGfanJM5idau
kO7cJtEF60V/kanKLC2bxqvvzxb+5vYgY8MuHThSLGBPz0lJqSoZayKj1s+qVgVDlcRhok0fJLhr
ggqhZs3iOofSWJldmmh3IbuwVqvYViHRVu97ied1p4TzQYEhi3iKoYSUjb2I0kStvm8s/QZa2LEK
Cu6hPQ/td3JqrIkK1repbfwEF0DOMzH6KfCX0fY7KkW/m+PspiYRXSSt6d+MmfbzmdB3B5azz+BN
wED2xeQfSSSEzHgxD8z5pMjGjW6ZXimPq4C5YdoOVf9xSFxxWzgH9UwfJWHsEL9vpIYk2XjAYWYv
VLFmP5Ljvn1EDcUvvLHDQJkm+NDPfr56B29MxyJTs39klPMImTKYPBCWlB7ssoMt3gE9rFZPunrJ
Sk8HHEXp7vsT/Y0oiLVmHBYGvE2kGOypP6hGz4SGuDNQTDA5+3GDsd95ad/6qIn9pE/VdaNyEEaO
ySGdNfE9ULYXEW3qLR9dECtRf5wnkkPQSMofrIBv5KqDYUKATMUo7FaCrRpfGzbriXglRFG/AaVs
3xZ4b0lXXpjB1UBJk1uL88cOEyj4yiRb5E3KNl2b9X4hmTlHktofzBSI+HDH55oMQYQJ6K4qRkGa
hpcPvrbIxLYULsIQ1VKnfGtXnzUGHZCprRZ8jIZtjTu3Msyh+1ZVj7Abtb91XdFtSp2X4ZT5hTUg
wKEq3bYkz7de7LrZ17xbz6O3GHheXpfpgM913Qd5zrvGdznxQZ3Tb+My32adnX3juflKRPYpcSLb
1qO6dXXjLtvCFJdHCVz82ZvRXqRWT352ZAjcY+tatRzKdiwu0jhL10fPOBZaqvcclKHgHrOJP3wW
lz5z4kThZJUkXnMtW30Pc3uTtyDLWhwNUGvuVNnCoyQJu8uEvjwqDc3c5tdEvUfLz+r2XMatX3kV
vjMDmpZ5OwBRPZR4I+YfmnHqfcpb+iYpsytbzW4TlRrtI9XnflKHCDt2QQ4HS6Cq/lct2sd0A6SN
+xIqjWU1tiBgN+OQBo2TbtElIvIrIcdHVn5yUJU9DX2f+qjUBRTDRbKzJmsvewXhRGi0yefObqaU
F+9g0hnUX0mG2pvjoyBPr3sVka0gEC8wh5oiiTlfJJRXO9Xq6ob20ac8cm0Y88huSs/m/qBRfYNy
BDJ/zwUkGxmHOcNRWIzpfQ1l0VNLcYAyOcb+VLCApcQuRzUU541ubkReTw9sSqFwSTr9LhrbPDBN
Md4NunELPJbt9VQs6Ag1MQX5fklNM703U9r7ZMRZiGYRB91hDU2jAep24ORYlXdTAdIHnet1nCFQ
i8C/CRB/YAxds8wPJKiTgwysHPZ00u05c2pH87jeSXPTFd54Jdt83JMYtdDj0c2+bTu2AJcbA4pt
oA8EIMtkcQeNoM/LRnooxE1J3xx08H0t8spHYlyoNNZ/ZjYBRoYfdYUrcFeG9qMdCn8u6LBtkpFB
a0LIDSOJX0YzuLGYhg1r0ouSu+Y6AbGn0b0M6MTZopYWlkpMQ01aDE4CgnbA6uaxRoq86cvZXPz1
qS2Y8efUVYGntb5yUw8FYj/Kt8p14BhE+cmE0/XxJsgjyE8H28JCna4zh4blkNsn4VEZZFFidnyk
N8fKfYCidxuzGSgnyMSLau68sEE5CxmzD5rM8C48Tr1VRPtxmcVo2MT1rPy54/NlU2Cz+BxcZ6uS
JWweeJdRVu4mFW/6wTP7ApiP38RDDg6Ii4N/4iDnM1/2ZdS/49VwMWasuYrSMg2GlHwsoO93G+dQ
OVctM0uoG1Z5m/Pboo8ge2n8sU75HRT+7MKkcEA2eScMH/e8gJWIJ3QTeb3b9LiDrhVuzDLxqmQ/
Z/l5f1gCzZDpUOoGCAAW8Z2irdvJsp0qH94YcrskEoGNsnk7sg7tZybv/7USatldzPBqd2BjYBJJ
0volydSuOmAbxX5DK763eug2yEPnbaqKK8g6BfQABhrgtAPnMbNZpWR2QYfy9iY2rg88gcxiZsP1
2Bl7fjy4prbnBsplaBXmZINEkdyKMigK0d+OUyqhQE3HAB/IileAgktdxVdlZz4VnRzPoYVINliF
HIrP4FiZqxnaL8e0LFoIE8OoVqL3+hB5qQuP1hczuktrW6yPn0p1kUU6SA85M+o3aaOiFSNyfKtI
tK1mRhbHUDsPkVtCx8tsZtDptr0c8nAWoL0qcZHTcQKuinDY8MZtj+VxIUFp7ZQLPkfreCI+K2l9
FbeF8DtHVsebO6W8lQa0/ZrSeU9RsZptuksO/KyO1TXiKdvCO/gDOE+brqupXgoPGpAoYzOErYj7
JW3OFUqaoG2LejVCc22hJzGtIDkukWHZBXM9uLvhD3xuyZu0jYqLaZYPs5TxrkE090Fjl+cEfOSc
Yk+EBKVwbqqjXR7N0Y43HV6mY0cXeVTZTcyact3yzAUUNJIFcabaxxl3i7bspnWej3zRIC8OPZdM
C1jX6U1pJZQhRzJyZOoHNSfJqXeVtnReQXupuq8kxLS56YSvx7HcqdisMj6CJ9Tt5PwWODX0B+gt
wnQbAc9d1ZKXW4bpburs9GfJQKuZxm7tpSNaejaufK/PHhDo28vRld4qr7K3fIjIUmWaLkqZZqva
iHxRQld1B5L75ZEkxUOK1wmpydoNzmdknvdsYNmKQY4NTVWpa9pVqW/q4ZFCtX5tDW6XjYBCm+U5
DSIVoWsCEmDY50W913maB8cKkxYoW2hofuaTyh+9qckDbkezPiobjsbdQh8yp66690QMsy951Sza
lPbvevTe1OPF6GJn/L74oLJ4esrHu6nv78pibB+8dL7oyo9lBS1AVJfN0jsGCVpDA5wlpbtvpwnI
CHblVSPdipciC3iFoBE2jyKghOr3oqM30zqtx+iGVEUVVCYh83qqxeXRqg6ee4fTzI9NnoWN8Zo9
kFu7S0kFjzygR8lytXV00DsHhZt1BNSYru92fYLMTvZVAOW6XDrRmNup5UUAOWC+L1NzZ2If12Vx
zSbar6Dn0AdKR2ohVSyXul93PEk+FNOwRuAr1xMkYkgTlavD/JDHSN63q6IeOj/t76OMJ+8QdZsJ
QSOyHDDeeczI9QAVVZBxHPtFyvottszALA0PM4RCEFZxvCIlR3kwQ1fGTRNI3NhdHxs6rIw3uUq2
tev7NRpsNvkUtnkEbWOBTugaGkID+5T32XlLZsjz0G4Miyoy2CfjHAz5YPeCFPbCibTYJASZbgPu
UGyPJUETM9APgAmHsIdALBLjieBYihlkgynuoLkJZNWP8RhfTrlqLsuW7QDh1TDM9l1iTbwfwDF9
Z0jsUzFlN12k34151t9PRRYHDEThOyKHOqB2fMMR6GOs1vGtraL6uhYrz/tkMMohSwMhhWapXLCK
dtsZ2WGN26RaHCWTNH8rRen5/SSr+7xyxC9KXG5bpyRdFoUFlW2Kr8oogyZQY+fAg3i36YsuXpd4
N+RkBCULWmOFHUdfdjkPs0Mw6Q6mdboFoS5/540s33Z8GM/jxJw30rN3hLut1w/1fQEC9LH/hulk
FmIW9lziWgVG98OmjFMILpk0dJXVIH4wlN3PQBr+l683621bh7t+P5EAjZR4q8Fj7MRJ2qS9IdJh
i5RESqSogfr077L7vOc5wAHOjRGnG21iSf9hrd/i3mFKE7k1abtv7lPNMOHO8if99P+/dt2jgP/f
bQKbRAyXDMvXv4MD/t+LVxjL1sSB9fNZ9BhfkzBe71sqBqx2jI/eQ+OaEcjae4FzZxIkBclcdEQl
c+fLuCbTLw+i+Pdt2tZ8SRdVGCnj68JX/2lJP/0m9go3yvrL+qricRGswfa0zmbWpRqyPK0J2dVO
2nMmfXGENJ7lJiO2fLztwvl//gA7coBJ3H6f9FZjAQnkkXAWPsWT9naWyvg5lRhFhQ1buA5S5/3Y
vQ9rmh0WzdX7omlz8HnhgR7Oo3t/CO4vkHVdtaZpW1EChwo7j766ns4voRz6fInZ8EYk/ynS6S9L
2jvqgQk17iJ9ixz373zPbvNsf/nfFyEbUFbO1/v5LnFFdFt2dqKePVJwHOoYTy79TZegKVY37aLW
tkeG9bwY0yz+pqc2T9vO7etZpcVjq0u8jB58t7V5u4lgzYP1HAnTHh+qjcJvhGApvW10mw+MjFkx
pFPw3gdZtveYewl4H6GB4Cakix8WZoaKpoj8ku3Iro8XL+LjRXhLvvhG5H4H7ep/Px64WF+ZXszh
UQESzZ80xvOjdE3eztT9TLKGHOUdRCC1KyLeV4kdxnfK2/Ulbgrvd2J8k6ch62/9nKznUDU096ah
RvmL5eEh5cGVgtK/XqQ04jzY6K8bpu3F8eZ3u6BFTXHYPad05f9sIejhVzh998V7/d7Lnhd1ov9p
BNvqkytvplsvs7Va6CBLPGXmiaXGnFKzHpLoae5i7+c4p3GVdi0rY7d0OdP2PW1S+l0l4jNZs+Ho
9zCHYWlCR6WzxJbN1oI0+mMya3rhS4r7RtI29yFtHT0ptkNDR3hUD//zT02J+qfuyXZyO587vxyD
RhccmuxlvHvp/eTqHe/9+I02QwiVg7bXbPL3D6cMG3VJYo8XbHJw8bkfflNJHxZbw6YjrIRf62rb
Ew+X8XnzUTqp2vZ97I1VM0/tDer75qDvenPoPgYz7WnT6yrQ84o9XBcqkMnvGSUyT+j/zMaO+tO/
hYovcVSCWfTRnbpUPDf3f0N0s3dCQbxElPylpFs+fCKOqm+P/7zkdtmWtyEjn5tYAXPx4L/ORP4T
qQ14Cl8ePJ/SNFcg+fd2pcu5rX3vYO5fweTyDtsoWAFdty5qX2bn2fF5h5rdXqnJDlOg2yr0tvHs
J7PbJZ5N3jDNDsXaOhTN3iQ3J9boI7HmW2eFQ3sLkn3isbfWY96Hv7LPtPXeKJfbT5NE51W04htb
2uAkBDZo0/oHDavlvY+x6m6YMp7Z6KsXzyUlHc23DejUXx/29qwcQYeHo+FZkf0NiFeEA7uEPREv
6zrSd8+UNJWlv5lxqxZbT7vFa+DbQLKDadvw16nxs0PSqLh0Gz0CAoVODWKv8pI6qULjaE4jGpwI
7fpDm8VLsWQswE3nbBlBQCwjRsWubWcC5V9mu7HRqgIvCMmu02neTXMEgOjwoDDkHGFmVF59iOOR
nHqbkn0SixmPIbp4Z3ad+tXJpMJ1cJ+tHIH+keV7097pULOsfo6R8mXKBKkecvqU6uCwSRhJbLg/
bK17oVuyvkCWsHtK2dkTzdewGvtKfDU+bSp5NW037cd2SvPJ9zJsmls47f4121GPFk0NS9KIZ+zy
+EqE4UUj/vlvoohWHV776FijfxRbW9PKOslfpi2tX7p1g60QShhe97ciig28TjUfg7afwEU4iMSL
fY/v94nvrSqvZcxK8KMzdlzKDxha9YsbIBC0vjtyk9r3Pkp+OT0tOclGdvNHW+nE05VvI4UtYDBH
o4DK9iPQCx9SBIPfnND1AB2nuYppArVp2s+e2PoCS1/A85iiYhhl8N0uVRSL4SPkehe2U1aZhmVX
LkVarjBe3xn88GFovj2a++Mlc7C4dXrBD8EvczrO77yWU+4JCcsopB9YaLqjewxwJIptwQzIh7gW
ezcB72uXtZo0XPU14LqyqWDQoETwlEBWK9N48csuCiKdMw/VMJw7DK9UFSIJACt463ibuq0v0MjV
7kHj1P1bOHrDBaNqsUTcvSpXNyfutbmla3bqMLnlLuYrhIy6fg3ch2FhDPZhqcswA5RDmvoJAJWr
lJ91Vba2C7SklR2yduueA+6VwThHJ2wccZmQHo96NowYjRKYg2PHisH07WvqBWnV17otexh/eZ04
7zrXncrTGFhZM/DwCt3MPsWMZkXrwd7N7PaF+T03Mx1/GBzegq02+2/tk7aqE384N0BdGJAD8ifA
UUloe+lU+ZHt3wG5+Xl78fkgPtGEVRlgNzuNqm0+4yTcxQ1ked+w80NgWusHCuxY4ftZXU4xly96
maeiwQLqrVN6Y0TqHyFkj6rWr7pfZcn9JsMzYZPT3Kri4ftM0kWVaAh+FSYr5wXZt3bomkq13lYQ
Of4agw28R0g8vYsgFeXLnceNW/+/sBP6ZNflRJN2uaIr2ecM0ImmNbl44fS9Ufho7P2Ev20JwmeZ
EJX7K2pL4a/SlUuXiGr1Hcx3gMu7f/t5B9sOS/VYxgsNyzlZ6MmF/G1+PMEL5pkcQJgo0XfNvpft
dnl8BcIGj6CxyZlzeybY2D5WOe70xN0uHVmzg39CL3wjzB5tkujdimNCXsDx7Iewni9hQMmVbhsU
pTq8Otp+hvdBG0PZdkwV/4gUuw1NSEa0CFMFIm5u4j4Mp55tMT4n3+bFeqWmSfP6eBlZnUexH7w8
3llNYtT88VP7PC37wPBqcY3FYg6jqHBLEuz+vVdNvz2P4fSzX4zF5DB+oBmwFKahpbCIAchjb34G
r+Q9P77SmnnlqvgCY9XwPduwOODcp+RtyTAWLJJuZ3MH4ly3jaVavM9+VnUhrfBYvsWtu5B1wOMg
Cv/+24a16l9ryv/1ejxHMBlWW+dpRsphWDLc3//XKnx0ZOLqIujRoWBwPsYDzYA1rat7DbpRvoSu
A1TUvywRi57aKWS3lLH0JdBvk0rFoV4pILp7dTEBzKp05PLUoW0d/LqxhcVNcgrZJPPHJ6gWIvfB
QByAzcoFPftrO2wlDZ7m1XnuNe239hp49e4fLGcTkm+da95GMgF52Ga/jMctOwQqYEU0pv6uNiK5
pdQmtzWEHJuuNMYGFNBjOw/1DrBGLnvG96vQ+rABULnGctiNXUOrxdddGU9ee4lsEuZ0az5hEY03
u6ZJkRBMpH6qkrdo6k8+y1DFtnnAbu5+NnfX//HCVXRu7ATla4s49KSa7McwKmaa6tsS+1sOITK+
zB9B0A/fg4yV2qrluR67PYkm/rbcF8LEiQbdZ6PPOqbZs6YeQhQZnJeRieLB8iT3NttCesWYZ8Wu
plNwfryEQ28OUehOpNvcaVqv/VhrzEPbANyeWYq1525yTSEkE/ENLKs9ITLc5GTQKAOtVXFl8Gc5
Fv1rnHru8E+2viuds03tE/9vHdPpPK3tfCbay4A+JL8mkKdnEyTxWU5ZPoTSv81Bd6i911A4uhcB
hVW0JOfHy9iEX8mSDaiWoXSnXneQPDEDPm7ASAKrCJ3XHDnJUEl63EzAu3kVjEl8aCb00MFL9KvM
RHhIZ51UUUsK0Vh33QLhro+vssHfCcxNUMNWnT+KweMlIBDm4Jv0ZZDOX03G9WWZ5uU6j9MParfu
TaNZYbyxr2mL8qLT9rkzZJcOLTu5Wvz5x1m2K5Z8dp9OwLvIql3lVo62h386pm7XhgNEDUOm3Kiw
qdaZLlUz1vM7vHt+nkKLYIz6QtAg/ryPVsWEEEARwakqlwb6T5g1zd4Zhgqu1s/I+lnZkWF7Tj25
7HkkFyCL+EPhWFLMHIsZMykW3m2YP5gX+EWfbeHp8RbI07keDUTlAUokEi3rKy7lubn7xlvdelBZ
traMNFD3eo6ns+7sh+Kde585Ww8Lj4Z9msjoO4IaT9bvll3TKcwfhQ6AtuamRdVta/6XLM23oafp
TzrDKrcias5U1OOjj55t0qy5vvMk97aKt2AkHm/biaeHSENVjDDvxmJKf1DTBnAzRXBdOzXftmX+
xSwRlcSut2vCVr0MRvIdneKoeLzNouhNxMlw0T7ALzdhGQ4wD7/PTY27ag623LYKPGHEeSXv4EzY
iDPk3e2a3MWdQcdq38LFmptpLJhw8evayfgVBvyn51b19PjWuNVJOYPdzMUkk38/vEkWfe6U/p+3
fZZocNle5ajieSwSrMGxBZ+0eSCxNxBM3F+rWlKotkZiNwMn1odJlkcwxN+ZteSG5lo83gm5te8Q
wOnq8imN7Z7TDU8G1KTnWonfFGQCcArcoOPAptOyhdfNbed0DMmfRpKKWPHXC9T8SjIY1lKP7NxL
c3JRz9+03xxGuh3k6v661jRQX+4qnQgWUlCMHaiLNtiHPurCo3DXG9qPQrHJHWSt/NEyhU6SJww1
6p+R2W1z8rQ2YHTu5XoS7lN3eqj6hccHSHruc42XvUsGc13q+j1ZZX0hWMALrOveD0lWm7vJzc+9
cQaLfAvGr8HK2sMQOgjNZdU5dAzrh+KzrtfnznntIVgWW2Cgo08BwkkFpe34RZL5SUvlvk3jpPKE
Z3B2QlM8BhkIfeaGyVs9yxmf66j6fMicPT1qLYIM2FqTzlaTLWUqIVb8Py8RTI1iCL6SyXpo4JD0
8Pzut8CX30w3LU8rTU2xJsK7kRR/adDEuwdrXGMcQ2fbiUUFPzboUyUn6XLy7Uje42XOuzSoDG4t
nqdU5YjXDP9F3Lz7DRnfwnZ8IRMHRjkP/CZ0PB8GqSNk1UT0osX6auAwV2Oztf+egO7+VIz1pC8x
DJwpqvdWR/NlIyR6IVzGL6A2OfjsNGeOy2OMHvvZr7i7Nn3810sF8m8tc/1lWrAK5aNjugij8bdd
sxpUGfdl0QcQJ7yAr0dWf4g7KUesbp9WnmVV32udO9IFT9LB5tER+1yxJudGqO4lEUu/W5h9tnd/
noju0tkRNPpAdInE2o3Lwe5TT5tzoj2sl3dAqHNzXToU5abQ0DNtQ9hZBQBaMEJFx4c5kALaKKMQ
QZRNDe6Y0m2HDJjKdbLSvxc7urjMZqN3pEnTJ99/TpewefXMXMgpmN8xe/uv3PSHus7Cy6Mwu5R5
xaI6eYgA+CG/5D89htVhVOmBLdkN4uMCy0fIS3zftfB5wXntmxzxMvqCW3EqiXTt+Z9S4Y9Ze1vu
1WdFPzr27j5GJm9IeJqDWaA/u0aea5k+xbHTF6zu7BbWgXqJliVX4NKgWniieHjyyOoOBzbYm+wH
JFrEYr66Rhz7CZ63mJqhUPH8zbXDdIs2dHRvAi1NZFRADYxfunY9yEm3l2am0UsUjrtk3tYrYN5P
NWXL2Vs3BHuYSm8qrHOWsPFAFPJJ9P79mUB4gIF0fPxXj281rt1AGMNzR9uagCSv2H7XIH619Llm
FE57DMW67vTVwFffg0yuiwe4/5ifBEH+ImgUGH8yAb2DXb74mLd6F3nFv6X9Lr8/zJjYTfH1XhZz
DJ8oU+k2lJt0/gdOY/yxNT0MmaA116SeOHIJpr9I8IvVBti8eqitU4OsAYP6jcesCOhEdgxRovEe
8lu1hgescMfNfuNgBOqkgEA7l8vclrLDVPpA5vls+aFZmp9sjMzROSIKyyN21NC7CtZBeElshzmR
iN8u9ppXprzsCbm+FwtI87QavVzMAlwSKvAOn+yX6sAaNWO3lQ+B3g7D84N99HxD8iWIe7CNGIaR
IHNXH+gzupGsTxh7EIQg0w3b0X+8hY/CAHHuw3D4vbVB8Fzz7pfxIMykQ8B/xcrBX0NvhPf+XWH2
LBRLkQNpkShUHZ6PIDFoJwISL5Q7uuWaO+8CVZsRCC9f/TTPVwVgrpBzfZKJg2ae/JqJS3ZNG7zG
i4Cyx+HvWALvz/EnKEQ75th8oJRD/gl6ZDv9dT/NYMRVvTVl1vNPwJAtjZ9xlpYqKPjKLfIbJA1a
s4OC/0IjXEpo8ARVexhNFfZLepDY7os5GZJq8zZRUYqMTYxOwRbq3ma3cMx/iAok4aD2mxxEJZjF
3y33a9J2CDsIKFK8Wwrnh9tOeR2WNPHFBxjgoM5vhpgNaaCU5G6G5xH68P97Hv7ASApwZkNB5+bM
ZgcQPnvNjlbatrLW+8RZbuAcsvAgkIU81qyFezMJoOjUlj5Wd0K9EgZzXUSeh48WM+W6zPBwI3ti
oeqrRTSnsTPQFFX3JxgwX23tN+NDHI4gAFcAb1bYV7/5ooG/huEhWZP7TalZ1Q5jCytkqqYlK7U/
rC+Qm4pws99gtX6aVf0UayG9xqu6SI3IWQaQD+ffI/ur6HpjYvpdR4u8Lxkay6QocefIUz0+E5/1
O9Z5PRRgqo52u+cMmEd3WKD/cm+pCK6hdvxggL9BJ1FXKbK86z7tsrKdFRBIatGkwPLbBCIrUsab
5/5rvXg4U5aGJUR7SNot1hjjr2fivW5NilBogEyP0qpFnc10bjwJI5F2CwbHts7jenrNwnS6pByb
ILihvlgNTJbVSYFWL9l5TGi/h1ex5KkW3+46+xOR7VBOcAlqyEBZRM7K4zBfMpAeA4XOO1Pf5Zsw
EPmXTe5D3GedYBXRFBrhjCrjLyHdI4wcRG14BJe0ZpKWUcRvs4jNfvV/93H2W3nGlcB2CKbuXlQt
5rBtm9NSwP5PfSNzliJJHK2Vkh6B/TviJ3g1YzOWnvG+Gl9W4OKwnbP0qycyLqG3hUWmsSBOGLiW
0f2hI0kqpK6CvAbPgHwa9Co+NrZsYjDgad3ua+HfOdQsPZH1sCX0bCwFVbKl7bFO129dp+xhJZhi
e7QGsBQDRYhEhYwCdRP7Wi5P3hYE+65zf1nLctdBb0SGoqjDBOKmtyFDwGKkwdGMSRIvF3WsvbXL
qaf4DrdNn8fJPL2wZDpm/E6NS+T5ZsTVUl4POXxEWvoNrOPaAz0D9esNiZbuiTZqb71JY3SCMxMi
ZDRtfZsLqvwiwChTWjDwJOkK0g6XNlxKZxVAcze2R60SlE6gFYH23twwPC1UHIUeT2ON8jToZMiR
bn+1+IUB9KIyhNrUOfTIgxdPz35Pp1Mkj+BRIKIjttogRz9agvxCMuyyP31QS2hzK2qQL3W1aXxi
C4ndLoAytfnJnyTj4w7pqTF3kDNRqSJIjGSOCp+0TeV5+tCy9A0ToM65P/zuCQGXuQBmCYl5Cabv
zA94wVsAJ9brroAGf2b+co/SiJdJBg24fobL6cFJCbqXDZwhjXOa1h38JJcjkfOH6mzbxdmrGnib
xxuXh2lJynVCZ4VRMk76PA1J0ZG0cIrro1wjRNMkNvI59sH0N0kOxfjNQ+ILYGTz3Y1AIuc67o6G
aLEzsDiqyaQfIOPT5wTXfAPAskxJ+4QrrvZkaP4b1rmrUiIAD+t1h6mMHmmGqGyjZ12BKkGEtNnH
jY/6vYJAjab0ibTRG2c9pKpAXe/kRAlHfypoMjaFnURUAt+IECH/BdHnsnV9v0s5AWNaT/XZx4iB
xjAcvAz0fMIwgyo+7pXD47rRV84h2PnLyQnfXBDw1TnEz2fULH8f4wKF4Rbk/rb8CRG6wM42tmW8
hn87mNJl04LM7D11CROAfRClh3zlgd3VvZA5YSuprP7F0qG/7z5Q8SbEUHv4rnmcOZ0HjnbFwmHY
YDWV8EWUBKa77P0OKlcPN6iUCGrmQ+ohnjnD+Gf1POc0SOtCx2aqGFvEnmW6htYHNbZWW1Smg712
Fg8BixVKab/LymmDe0A8OaOVYKl3yxjsOg3ls24OJlNpObMEfnRbOdHPJZOAl0DQZIUUglwQctP1
f94INoA5jO01ClKpl9DsogF+OGfZTnZbFWtK8rr59AW6sQmDPTrglDtwam/C2B+I5z2nEflMkvo7
MOrhmWYSh0zgxsG8XAYcJ1+Q9QZa6YcP4zeHF/gr8hJRjDXG1zhpj7wmya2Zv2YUq9L05ksGXZ1L
XuccGcVqEPNvtYSAj6IVPXa62x7B9i5qyBkNFVWSqVfpJg8r3jJDsRb5MoIWYsBcV2HCAzHj9zRF
fCbCCR4re9662JWkg6ccky0siQJfDAlelI21qmriP9GMAQMzMiv5Zs9BJOBytWiyaCRdHk0gWqba
+5uYDIlOFlxBJ6pd7V0N1uADwkpdrurv+LXPceivu6HB6rJBFIVqN21Y4RZlFC6RCEvIdrQIgh8E
jyh4sAAdGghAqGGZYOZA0HNNcHDIPOHSwkZAaDjJWcRloTX6mxuhhNSrPUociFHYpvkFJAu0ryee
Vka/gPOA2iMLPiFqTrodn+SMgjp2NciVr0RgiMtIarCs/85S84E7/w3uflcFYEoAlnKkURY/fjGd
LUOBOU0ingdCEGlSZ38umLD2GTZJ6JJoo8Cionlh4BvFC8nmuWDDoAtbS1XBio9y5SJcSiaDKwh5
IEH6fdhqiEKeqtYoeQna5RwBkX9Xaux3GFMBi2dfQJwqPmZl5Ns/3HLc1dhiPCNRiekbYrFpAcTO
O60DifNWiaeAdCEm8bbNR/Bb4JkmUvCxs0U2yib3Goz7STZAz++3spFr++QpmJS2gYltUpiVw3DM
XPpnNv0Pf1nnig1wiM20VKEPZnLJpvCwQFlE8tA+IeLNHEQ+RsmHndDIYyeXMqPTZW4WMEza+0jm
72HcjyWN/Bug9SCP8diDqd4NKYYC3mOGQNrxOw5UIEhBDiqfNfKeOJsEeyqfl93a8s8ADVc0/ck5
zFoxItKY3quwbV6HubN5l/iw6hFMG5iHO9IzUFX9brh67ijGAGhd3yFazlAXMftxoZGXCHu0TJsB
P3XZQcAyvT8IMbq5FDHu8ZHe4vqe9O3CPVzin3dNqGPL7yHNcob86DqHNVTjDYZr0iByv2AW9z1E
3TRr4XAt+mJkTbHsdG21ds3vzgeD2QdegHxitlsWn5Twu8K8IfwWR2v9NIVXWBJitylIfpZFEPLl
eMLGRDF3zUh9D+kXU2MCMQPFNHEak5GPH1aZmwnr750i+hh6v/lQeXOp5y6o/FGhs662RGbiYOf5
Y9Cm2UMGx+jVOTw0CFUDORhwlop5czTsdgJBGGHQvmPKVe5F95slIyey3Cfqjo5nzMBeHMA8Uejq
TY21HlfKFdLXCNGzoYwb++7U7O+DNDggFuHtgBin+YrbAQTEwWzruge6gCfARDuYbe2R2H2yiT82
celBB+k+1nNQ8nBGiGjDsxS0Pjloa49InE6la1AK+o3gqJeg6gXFhNScZ3VqWMrw2OOUIfTg6wic
HepFsqM2jHarcn1p4/AMJwHCZytKmUCIMv5UTKrtDivSTBuzf3xOX/2euF3Xh4jBmuUYMf2JgwQg
hEWICqRhGhTU7aMNAfC0GU+ZlyZlQLO8gRjRgrMCom/sm01QTCMVJYWM7M+OKu91hYcmcG4GSX8p
OdIffgqIyQop8imx2F3sVDBpkn3c1WkRJgbnHhAcoZNCUxOwX2rGCEwCZrAFBWHJEGvOV7Uu+aj8
dt96Z2IbdmojQQvlAddKoIpbi3MnyFZFjNhcrEGdZz7jVQcGL3QKCjMQpVjO+wWXOMIZWZUyGd+R
ifECubfT1Isuz/B/hStwaM1LnwIz0Qs5CRpvGNF6WfaIoc3rR83jNqeSz5VEZeU4bqSSw/pFx1Dn
uqFmL+hfDFp8L9f0BZJ/brsZtknvlrwREmdlZMHLiKK8z+CkQxz2qiGZT/i4L7xNlyKZ2C1bQSB2
xi9x0kpSclttoE/yjC0cp09tAIR0idwJjg2Yoj9DBu3CZWDfYXkVKxAmiGsN9ESOQR2nNOVJbcbd
HCLuu5mEYOrIZlyVY9v6300nDogUqLxRbVRYgvMH5gGcY96NgFAAAbalCNpCxGDNF6R/S9uanxFH
wAmG6HOMwNYecKkGIwx6A/J9mOF5BEFb6/FDIei5w6ICwqaB4IcgfjWCMvacFYeYTcVssahOmYRj
iC+Q+1u/eFLaAAqOAcjaSRgc/TFmON1rXYIrruB2mJ0Gp0C/JZj8jiaS5ZKyX+k4HQecxVPBMU6K
BSz0ndmE5dP1ADc7LwENhbcZ9ISzhSsILuPPjOMfSyjg9S6c9uGiwr0hYYkTZ+qi31Ys+wjPIMfv
IP1exrE+a+ls5XuxetHuSXvImY0xx7Zp2xolDQcQ1L6KnuyoVBWZ4W9v1a1HGAj1AeZJqn6A7Wv2
g9h+9Kgt+MxIThpyh5lx2cIRPaOuccuaVy8Jt1JgnUMrRA2MfQfpk+9xGBP2fRxnXSGet4vS+DAB
D77YeeW7+xFchZDB2W0LSvoZ/GF2IJPnEFfJttIEvCvG1UDH/mrDYED9hzSLAmGhmpCr2OxS2EEt
53qbd42/vDGcBfjEhfsebYmrjHcLPP7TpdEtVfMGEZK3OzY2piAbPiMRyQA5gxCoNYpamIH50vHv
NkyW2+CRb8D7orO3zW+++RQxAtcpgCsYnkA8zAwL3WO7DHNYqQVHi51oDkhrzmNf9jngzAQlIYZh
767r5Mlronwook6fpqBJC0A6vKJxBI2s+TCAfStMvnzfrdjaNLCQnYkxCCKMfcAhbNdu5QtCudh+
0zrEwQeP4wVEsg9CXMqpgw264Igx6Y8vYOIAfMm+z5OwPTE+pxWV4wZPe/1pVP9G8ZPniwDpNAOF
Nv+HsjPrjVzZsvNfMfzcbJMMBgfA6IdkzoOG1FCSXoiSSsV5JoPDr/fHrNP3+h64bRg4EI5KUkmV
yozYe+21vi2lXEVvWZxPm3Bf+m0bm8wFumcdusAdueI908oYe1/0EldYMKTViW1h6IBX8IzWltj0
ldjWMHqmqh59fFfXEjV6Uw+fM5bYTZST0MyL4tTW/X7o+/neTHhFe5Ja2GqujH9Iv7ntSmI6XqnG
jXlKDS9xU9kbRxu7zWiQqQM3s9aNnIvFEUtdi+uBWOga1RyveC5OWfczqVLnbDQrowia7RyMhxZH
v481vd6gBdzNkW6sKxke7d7EaVW0a92uwmNsxRi85mk1JPV71bevVpNtp8zk1ZEn/dZtm3snLDXK
g+nAmVrt2rh/C1Rk7Est/WSQGx7RmMVKhNgs1WBhmzO1zSz7+Kl37CM2Wxhjnh6tZgf0w3vfF92x
t9SXzJLvPhO8YryehmHsV0FGbj1un72ilJsMw/PGy/TvbDCvyLzFmm5upJdy8Hgnnzb26W1eh52/
yyz0pBnz/7oDPtaE0ezXA0rGbCXqKPv0pUxQhMqsrNdGis6fNFqwjueelwC2Kj3OdpUddyennvaT
0Yec9Kbcd4X3kESD3y+yle2ocWuGUpLt6KRPGAQpIcG5YA3OLpIiXZvUhJbVzxc97/fs4xSr3kML
DxRSEw0o4x69T9ZN5ZS7YJwaJo8IPXXV7xo1lwezM9+w1fXoP7W+McRXrGJtL+KnyUmZFiXjK/a+
X5UV8TUswiEjmxMHJnBum1dASZfKwfBfz7nhT92M/XPyprupIbZzJ1p+sT1OFj/K+B3J2ESlFgTJ
xfA5zu1dx2RtlQ6kETqN8q/AVEvcDEITsfqVnU37juHuqjG6xwB7BOWzu5ZJVvmIwhV5gJPuFD/N
Jjs7VWZh4jUuvZK/2yhLcT2k93Zfe4iaqyJCjSuCLFiBp0GuYxIHneFjzM91iwuRnlI19LdRi/Dl
0HREaV2gBgVbpLduF85MNGVcnKWTXQb1XBUxEdJBq/YqYL4mc4mPvZzf7SaJLjLH8GH0GQUFr09Y
AmQVN5WbCA4ODGR9o31PwnxVkWZu6b9JeZFQdCsGvAZxhJXgu2OvudBDBhiJeY7wtP6IgmYfZrzy
c5zm5SExEffqWuuPSbUIsyvmQmhDbpeddWP62euVfuzd4idijA64AbW4MCbwHcUdlrqXBZ+/L5vk
wxQlbJh+/FSyyH30X14Fbf/aF5p9dpOd4GWYwI/ZFGPvoh7PJ6/tTHwn0Q+URhNQI2iUIIZ10CDP
7wDe/Y6m+mFmDFsbY3oKdNwIfepU/B61k6PX6oeWNXu9sgJ/0FSxsa2Ylwv5Ow7JKz4rzdf68Oeg
D9beLEISityvfgFCg+mejqBddFAb9cdUqmDbpoIp5pR9xFA2TKgQaqJzUYLITwBAMHF4LtaF8ZD0
RbZp66LfTKK9aF1032vll4Upnz6OKtKVeATz6dcQ6AQLc67QiZHWj8jpkvt6VTCMCc3G3AWSWGs1
JoOfEold91Jtm3ZciUapQy7wjhGwfMqcfNpqg/gBuXMCWTKMXDt+n9Ll0uggkvTDj0Zr37WsSFdi
ForgFhLgkOVPocbLVBnjpTCOVQtnZ5YEQZSJl88Wv9oZDBp500c3wDXUiHg9Nh7ICGGma0k+H7If
1SlmC5tEYd5vmqKAuqLHP5SIT1Oaqb00Ywq+RDM44xa1O1Xxgxtbq8jBkdQxHT8FjbzrnF7nUesV
/XyTovnUS5y/CWl+jd6fy+BnlATKB0ZFPC7Q4uM429ehTLRtbjnAdypCNIkxX80yfmhyfc0TPnlM
3eGpc9Dh+ul1Un31RO50W079O0mG8oyn9NUmQTUawWUsgkvejE9hibfIroMnxhs0fubPeER/TyX1
tvpZtxH6VGAU5/5NGTrNPCnSLIrpBrpQ37TuNK6cuE3Pparxcqo0WYOA4Xql2+W8nr7rwFjrZiLO
Pe5sOTYfhjehnbd8Yp4AclNG8Kto4vY0JDxS3gyNJW2YGsR6kZ2NLEj/vOEhXnWMfDbhFMy7Pg+/
SjdZar7olyCDvrPiqMXq5G01y3WwOlAjFzUzyGZp5xhlDrLZz1XLbz7Nd6mg58cKCBT2sxF49xrJ
JW9gBA30B9vUC78ozY+k/x4RAVZDqBuXtp+4TJ1IrjAbf45C/Y5zGh4xYTotfk1hizFgQPjMLPst
8Wi4U6NeDYL2QWXio4iEC58uOBg1YyZZhKiK6LDVRBWYJrtSa40dOUWTVxPcPCwbm3iwor2J2YLE
UrLB1tr77mw/N8rEBe3SjoeFvlYhEnCokq3oxxYdeND3VUYpNRPC1XEFrOYBCZEX6WBxz+Gn0dZE
4llAQCokSd19il2omjtr0zbiu2Pa4Bnic6S1XM16u6GAz+57NFLGFYoafw4PqtKRujAD0XKJyEep
QqUfuTAaIVfuKDGhF69ChK+WxqGW1D/ggxJ/MhV5epW/BNrMha8Jur3exG/vGjT3VX909OS7i4Ls
yPq/n3R2r+7sxAcss0APVHttPbfeNQjZMSu+fTG66JMWwpD6OVmK2AQnuszGl2HCo2R+R7L7xWNu
rJ0EOTyJw/qjwstsjkFAs9U2a5JyO29M5GNmFWstmrdxDyxkrnaMlKB2tm644Qf9kA7DCyG9Hx7H
VRMv7TYWLVP7nYx4cLrqSHKHjZ+rZaRgt80B9e3drRCZpUlf3NfTRo088XSaMB01MJK9tXVsaiSO
ygzKV1pbFyEpC6yMuOWMOLSlx/0Ipg5OXPcBd3nc4A5EApFAx4KR/pryDrBemLhb5r/cNECAIH1s
4JuW61aWXB0qYJioWec0GXhoazNex220tlxEEjXRWXmR9TR7Kju6xvijd6N4E6blET0tW9c5Jo5a
oZ479rYNJvvSMNw6IfWsFWatjWEYOOXana4P1QUSF9Oxfj1HuKmdDAdZ3c6NrwzOGhllL7FCOQGX
dMRssbL1jNnbWIAIkgSygmg/08T7OvWuOfZ0qwmMBk+5eAZm2GzEMg5aw7O+LbmQtBiRwBM2QhiD
XN8ZyjtDIBVQE41+Z0aXlJzPRqhPU3jW4qDLSTwZ6TosEeHtaqITMqJrbZs7JrvBVtUkFzpKxljP
Dbr6dmeVufRTM2XyL39U0QBMD5+3EBibiUwemHuQm5iXJKr9VDRW6Us3O8C1IhLpQ/arfZCB3z2e
eG94D+guPN3JD0ZuP5lR6WHFMBBVKT7agHg2w4Lqs6bFn+K3Tm+GTe1ODVNcnoghx4muKE6Vi51D
GyYfzOUmjywuACgJq8DA3x8QqQ8k+rzjUpf2Jcr6MBtAJYZyovmi+AQSwrfjNGCSplYpczkfrBGy
QBfxN7p0bO0kHlFGcNrZIY1z/yPHPlnKIL02ZbYfZNdvtCag8qncw4gAQCPvUaoBw+JIS3d99lGx
NXWVBOZ7KEV+9BZtcJFR7GYi2THUJeYuVzAhJX5VmTqCXnkBikMkAh7s2nXSFc1uvXbggK153A9u
ocXELFXsR3N+Vq00fSbhq76BHNrRSvlljtKGDhiNaea7cF02U8nf5Dg8BgRIJOedvGpkfb2GO9Yd
7wo7xBqkI5R3OFviZCZJ2o1feZCNey/vK98qmea31g+MF3g2nT69IN5A2hAlL7K8Lv2OwVzeoZMP
dlOsPVl8JSTQ9drVoRhM4KXwtPYxv3x3mRrhECgu+MjXtZhqPjstUO3I8tNIh3xQPvZe/GNY/MmW
+zibWkkIboc76tELreDRzgST7Gy+2Kl7bkfNL3VZnmypLUCw+nfmDbNPOpkXlDPnpxyiTR4WSMKe
9jMEdLqrgSutPGLBpCKRnlU8n2QYXHUTNJ8BsGycao3634lRg4IFlWhQQFQB5FOPIkJ3jsw1yxXO
8dXspf1hgOYiIzS0JnQxM8+FtXLyzxFewCaA9k4jpLfQdeNVrgXomkROcqzuu4kaWFInw5toyFrC
q+mU6Z77oGJ24fAsks0zBpyTYYf2ep7BhAE8dPYliDCeN+5x6tsF1DKtvKR8rOrIXmsFpXbYmR+2
SYQ8ubq9pm0pceSWU27VKAi4vdDX41jN28UC507uC/dxeSAmBYGhFozpvOY0cyKIjiLYCOV4iON0
p6bpm1YuW802z1q6E01rx7NXTCdivPamVtPGauhBlJLtJucO7khFHSdl3HltVW9TVTyL2r4I4c53
zQDFKfSG1EeDPORJBBJdm3KfwgTcELpH2IlrH9WQMiqZbnEGdL50TrUVTSschhu7ENaR7CIvhTEN
Nu4w7i01fOp9jhGzKks8TPY9kiP1JprBOh+N9YZ59nyeGbTNaS62lMF4JyCqdHYi9vNLVugfA4mg
p2CJiIzpZ+Rl+T3gs7sm/Rqz4QGpQp0rGwkJyD0hqTEjYoOog/nmWALO3tbSsdDMo7cE7A0Tw/cB
JCYW25YYOBHbDXbM3wzUJIJHdG/JMdjZnQih1RgvWuJd0iS/GCKocHDq2hpf82NI8CdO4uZk5Wil
mW68qkH33QnUStGp7z5u8y3WEI1Lgn9U+w53BkeKwE+tmo8iZdLTckbPNk/hOKNJ98A3h7yW9vXi
arRngWEBsbpvy41ZT88tS5jpJahL0oI+IKgyPyLEYOYSN45qkRIJcIWhLGENzs9BGAHnBakIfzbq
dHC3FYqkS2THCpFncOxtB4Lw3EAx7XNIgiD7tgrP8XFyfWhl2a2D2dhKMFY0xOEzyVmc5VlmceOT
FtfVhpRXAyR/kLbchthT3YhBg+G0+k7GBAYC98jgbZst5v2JQUcXDY9GqZEP1AXGkdBzjqK8NiBi
nG6XOpjQ8F58eKnSVu5cW2QX9XWhcKbrwlicwMk5oaJybbEV4+8sRf81+yc9bBgI83Qe64amShfh
Y2rr6A/3mZZMO6S4s47xZWV4WrWOMcRu8/ZaucWE+hfHKyOwj0SZgy2hiVXQG8W+NOSWTIq9t+Zw
w4DGWotcRwAQ00Yud7fd5+rs6nT7o61tygQ8twOfHz/hAE1myrV8Y2pOuo5GZ1XS9DI5w+KhPmEc
LgHZrtx4E7kWCs4dKbghhEc/xcc468DUMEF21ZxtnSNEnvZUS/3VQGaEbBli8aEaVGTHziTZXj2b
yogjZOt55PkbA725UeXj2KnL0JjY2SkfKkQoLMDRJQ8ibx3StcNvQMYY77sCYKq2hEgQ9OuVNTra
XlPGh5p9I34aEN9DvhjlG02/zA1gszQrLVVWNmrqLkRzPI56dRVhvlMkSTnwGu80lt2DYXS0p6Lq
iFI775TTNe6Tc52S2bCzFD4CiOJLjbV11UzqTqt6eQwti2S23V0qsm9bJ3kwtQdDRtAedXQ20bp7
Qe20mistpGF0dSJuwIDlWE38Ha63vXEuSn3AqtVE4QMhX7nCkoHLz4NAsQT7IAXx68AVhzUJvs7I
E06MM6jeCBRZKcPu/objKlLF3ZUx+0TB82oy+1CQ7ZOjCQ0hRqMBwtwrasfeuyIPV4V01I7mCZel
g5UzZ9iP6PJ884UaBUcXJCFrB/4cX0rknSKc9H6IQ5wBPpLe7dOoDtMTLmB3dct3L9rVwlvukoGn
4dySqIuxPuNVe8GeBIAWvGtLeApREIY8jyKVWZxsCFUlnM9e+Fw27lK5qM8RxJCluTudOveRe6t9
xINtIrJF3Je50fi3B0LIAcl1xgqI9RVOJIb1FFuz3Y+XNHY3MwapQ4Pj9aUtiNnNlbUaJdSKMiBm
GUbQDSKsvC8AVOgHZv2qVHH1epBmpqb823c2ZEnKomnVOSgTl5sjJZapouJZeT9xM1N4jmW7u1EH
qJvjNcATuYn4EoP8D1Uz45naEz+aMmzwOppErhO2nNx+Y3ZcjkeI/A9yHKbzzZIKq8Tybyi5AQsE
SzxEuCXrmANL6hC+8fneA5Ow7omzN+sAKgtRoSnG6Wjgp1RmYvpmLb/+4Ndyq7OebUrmRcql0qGa
J1lMuAyxtAet4jlkxWosZaBqlxTN7U0xI/JEndgZffMwM0t5Gr1dOzJ0HpJC20PdPugsIbmWDIF9
FlUww9SIBduFc7l9fZ9hEfCE8ypHMoshPiShZTuHGkchsW9u5Bhngmk0lCOsdoBFt3+tknMA06Tk
25gj4cNJJS+EOSGFRSkm0xu/V1cEMUFxkMfloqYmzeQ6Qf7aU099FyU1BEwPrrJSTbtQY69F6Mrk
PKjseWirgRCr15KwI4iTOoT8ePEILrCW0FxTP3NGvlutrh/kiIkKG4j33BaHZonZ9cCzb7tRcla7
bNI+DCiQQLEj0lSrKncmzNPpxdDbcW0RfjhZpQOedhoDP+44Hwf8cJoq5a8xEyTd0Hd7UFZTzq2U
ERReG0bxvRBATtWSaySAAzdinhI8otF4ASy+i9oqvsOliPs0gsdvz1l6HSx3OyUGnKPZeTJuIco2
r+8L3msbXLllUED0MWff0WXz2QdoxLgVosfCGAU2K351ic24ZYy7+W1MqPjy4aGIVPUyQafiQRrD
S1q8IQsPl2EB5mdmEWCD7R/GwXnXhUUH049V7vd/GCKtkZ+rYJoekpoyu5lDQjf5dCLu3j42FsXi
jZ5kRHaPVa/EWZvl4dYqMFtx9NinfP6l8eebibQkAV2eXVg4nhxIAOso8spXsyzXQaDKB9NMS7jy
ORdSpxzIMskScSeniseOMbZVuXtNC7HMLpNuU3aCxOgwPcDiZ5xBrv6Gh4kVdio7Si5GlijDz29E
Fm7f+IRdrTmbTBb8GPzYuun0n6hN+XGKxMjylerlBlh3phjkYyasuyaoZ+4u50GTBeeAMLLT1DZ+
UCDeTFOE/bFNLIJhg4FkqnTU8PemH+kfkx4uDSygAWfiKgY7ts0yQMzk4I6pw1qH0vOyrWUAhA6t
qPGt0EuOsqAk7jiAHwTz4iUDfXtQsSZsqiqZ+Qc6WD7JNdxiiU0E40CgN/slL8C9Ow1qjxM3p01e
nIJWPp1btKpogXWFkLIM4dwPS1gXNHm0DQRp58HRzI2eRTTay68kiFoC6ymqPJ9HNoTB7Z2mRd62
WPCYREGM0a4uBUnxbd8ETJKn4Vha0ljdWL0Udt6qGIbiqiWNsy1afHn//OpQ1z/BHTj3Tc/Yg+Y5
22ci+onV/JASe4/HstlZqJCbsTTAwQMDv+MPtqlXn2646npZN1HECDZ5cYh1+VpG3faG52osHPY3
It2Y5zgjunk5N6KnsTCblQcF53YgEqgEfVFkW7vNsA5UtD+spaBJLl00KwKewxj+QamV+abOlX6+
XbZlbH3JPlKQPJLh3C1vep0MFDRuY5+094xGzlzSy/n+n29y990xS/2+GsrrgJZAvcSHLDv4qgaQ
Qrf3ZpEUFO9Dv+33dATTmwjchrR1hx2h4kkgJ0tctaLd1F2jPoqOGhczobiEZR6f8TDwAYWgITGt
Ufe8dgYWBHec3qR5slXkHQqnD/w5zJO3rHcY1doanUVjG4gSy4qWTH2pwBXvsVOflf421kH8DdEG
H4eBRP2HGtSWEp5a8B3qEWELmwQA221eNQ2GOFaUdzRe5dSkauox3BopLgALq+GNIdNhEFgZKOvC
rvsF72i+yMl4TfNcXJr49XbQBoGXQVJr35wm0X3OFO9+rAJ+iCJ8gKYoryYYiyG1NhB2ufSHurhg
KnuESa+tLRHyj1vonZoRfAxEQI4kHoN9AdJvc0MnqHB4GJeQW5JM1WHSnOilmLzrBIT9bqqN+KWP
DVQ2JwHovnxQLHk4yY3ejTWl+szB3UktObm4zS/lmFZob6T65xZ4s6bAjVaBgaPWYW1KlzXjbkiG
9LGtOIxbC0V34qY7JJO8/mGjJQMEgDBc8CrZDosINO4AiSCu1X3cEJXXDPwGy96NudBPfy782lUe
znaGVQT9tI4fZRQ6qWhj++eXQ16qpCnmd+2nQCaywiG1DRqyLfqXBNERl9uoncaIxAre3/YcWrAk
4/RyO0+0sBih0TkWiRUQhBpVyCrnhbK/AdrnyZsP6BQ0Dj0jRiet409wBo8OJ9a5JjS40rvGPeh6
Wm+GwYGOQux8E5bNeKmz37cKJ+deo32F+2QOnbNNMyM9/bnfy9SZHkq3elWW9NBvOY0ii2Agho96
IxLjWrF95841E+uaMHud7YpVJLo1UZaGJmJNf7C9hmlNJwKyDJOD9jgFB56Ujd97QebHBEzWDI+P
Oo6q+y4omYsvwHNmSe7jnx8BU6GG30dVe+GE1Y8Jc+BitgPr0lbVUUuWnSq4XI92ZL0GWpDtjJi5
I94AmHhwhSqc9nuvbZI9VyzCEzAjHsvli1i18sDmmGXJQvloawTR8jTAWMLxT44YL1WTf1nQCLq2
L5/DRr9gAbTRgGzeo4D3NZLxz8VAb6UlFjG3qj0ndlHfk3qjZ+DlwFkyvZHxhsO2/JscUlW90mjW
iLtvUQuMc1Xa68HUm/ONG9PL6i+kzx8kmTATfWUNYe5nAy5mJvyMb2SNslexmiayvlpGArysNjfI
b8pESHTCelRhBbYglwdsPndJFlX+DSNjqMR6CFWE6xWnH1733wBFeHXwP4OMdqSmwVQ08v72oxiI
7NVOkVvjWA20TdQTzEVOwn3W6tN7HzG7zdv2nhSOfPKGF0gHuzlLop9hVio/tQz0ydj2tqnOPAV+
ze6GSe1VnG/7VDyUPUv3nGXtgEE+siaADQw1WeLyf7UsxGcUAdCSubkzOocbwPh26suIWrkOnYOB
E4ksZQyKp4Z5DC4QwGNLOXnr2yplmj5mCYzjS6eGmSrctFlc7pbFEYQf4t86SL8S//92zClp8fiJ
PSlknO0LeF8Fg3VIBkUeyrGxH9bduFE2w2h14w4YSXYYUiiKeM7iTWt5CX0JJbK9ZI0hDTDQqMfP
VsfUUqSmz9IkVuEUAZSTP/+rkQxBf2nWRlnLV+GyFMZLYrnH4SBflRsxdzWLj6J10nMBworTqC9X
fWGLtbEgMCWBpVMQ11+jRfbpRpucGnws+tTB/y1d52lqO2/dNL/Zy0gk1cx4U5mMCUHU+kiPA0Mc
hZeWoN/Wza3koAXBs4Q4dN9w9tTLthjsqHyqQncpB937s4WKx4cSHTNITGg9caS1nagQsWtR6QwB
TqJbS1C5jn5g5Yg2d1hMh9G4FoGFkprWn1U9aYzh4XJIcJqrhivndlbeTk1Oz6roTUbCJzBqpU8j
yPa3AcqUWyIc3H6qzIhOmHrDdVcBypYOrKRBEx6sK3OvG+FvhWy8zaac4epts89wxoiS7z3sPLvJ
s89x1cXPeXemoq/eOiun/mns+BkgiPPn3LF4Aixf2S1Rj3gO261bepbPy9bZNm5bHCut4OVkiycL
HErdsRfLiZovUplnQ2dWHhPkvh8C9zehMxMhzv5dQCp8aG31Y46tfguFEWkgsILnkjWfKrJ3M0YW
H2d0f1922n4EowcAnEkosyOSnlkM9zqkIcujAKt2D0puKeC1jnUkt0Ml1F1uC9mteenOd6E5M0jk
JBscnt0qmnZFTVE12YSeZYTiWxT2QWGQOVve+BGy8O7kyNk9cUamEGCYeWWcsU8V51mQz8Nza9Kk
upn1yrGV/Iqz/tHKcxdvSHhksjatK1T9/VQZzZ3L03aVNozOxrJ31rfbfhlyI7NN59vPPHVPhTtW
D0ZTo00b1AW3LScC9v1h7vTD7TKTS3y6sXRexmwtM1nTsuwguf3pVIfvbItR4B29gQfEcTdx2FxL
YzD5LbveUWbDo5WZ+3pZa1VX5mM7aIQAbHWMTbLg7nwGWdJvcJ/mz1MwzYAiqKAy2j+5wEUgHAkm
iwoACMTFqwGd9cgLBl/U3FOjC/auSF01j//8QJoFcs9GNWTJOnoIFklhyoLf2MXklsD1F/Kq2DZD
KTP2msCklCR1fSd33SMt5U+F3YbROGeXJlJWVVUBbr+lqogK92jHYBcGw3kURfJEHq6DNxO6S1iM
46S1ozV7aRmDEWxFQFaNX+jZIRpbdsr1WXDpPexFtZtWD13ISNbk0uj8sWrFmvTnG95KENNEtn0p
6t8zBoRDhjeQeyt06eSi9W0dSu5pTH/ZVXWYE6KR3I/hTrIe4FIVijKHaQaRBEjpVRBhlxu3ejlO
e61mxdvCaruPmvz+D5JYWt62j1KWrAGCXRrotEEahPODk2lZtQptJ1rSCjTWoK6YqiTsUKrrFzud
EkQ4FBHNSI48MNAoerKstz+agv5FQqfxZW6wn8uhQ269+KNWxS7Lsx89I847rZUfqY0uWCWc+4Xx
hDdweJEKQFzZL0TR20GCZH2Xd6jCeint5zTRL3EE178rJBTwfMgP/0YJa4bDiAXTNp7c4BqNzJzu
bPk5u4g1forlriZFtjPrhsvnIQ3uPPfF0F4c87URr631jENl1Zj2yiF5bwlM1dQ8ptDWnLdskfGP
hbFnSbAAsdLtumLvduu+rcmsf0ztY9s/LkLvv+lmVDhITZLKwrovJSl3LTsaLJVA5w1fx1Cie8zr
moprJMcYs80A83b9G8pQPMcHjDV7xO4P3VsMsw07ANoJ2GbtriKBzDGwZKkW7Su7JpmDRoQHMac/
tJ31hG9zQzqLmycxn4bR+6xMe1OUcIXmstL8NJQPbdWdTUAiaPj8FFayz8iKhqUCjefIfMXk8guH
0gu7CfntLvuQ3EIehJMsoB0Lv246XKO+W3k6V34SNE80lbCPmBqTju688rklcQGOLCU/0iG6TBuN
qDZ25yFISbVH7CmClGq4TDZrwQRrZi+ClRub0MDUjnNTEzpbxlx+fWwR3RfN/2OXqvn3XaqmLoWh
GwxHLcM2jL+vrS2auvK6MalRtcv1gNx1Ny1vUvchbSn3a2uqGF7xxjEq3tjOX+/e/izs2Hype9hg
GnzwF9TbowhrIAdakbHRQehEj6QUj3/eVFS35UDb89//2//4j//517Lvhz97K/5srv4qq6mJEQv/
9u5/PJc5/92+5h+fc9vr/c/3LvEXE7nyd/d//azdd3n3M/9u//5Jy0/zj7+L7/7XT7cs/P6XdzZ/
3z3+X2wXv363fdb9Fx/8l9Xj/7Lw/n9fPW7qps2mFR4qfra/9pf/y/Lxy8/mK/r+P3zJX+vHxb9j
7wHay55xm8SLDdd3+L4tJmdnvCv5gGVjI9dvK+X/c/04X8RycZtBOWvIHUZM/1g/bpn/zu4VVg67
pmOwBle4/z/rx1mM8jessCFNj+/OdmfdMA1h/W3FLTIo5qIY42bvCXMb2dl76g1rdl+ML6mVbrsq
y+EoZxnOEO8yW+XboCYcFzhwazv5yVgFzoFBZNRiM5iLdzxvL31AwnXMzU3YMeSTlrZLouahWKL5
BfvtVoiZWIvwIa4SOR3Y5VDAzBzqFVffN0ukrp2G2WJkoJa4ac/3tb4KLWdo1SMb6+GqWWDx5VTn
5xwUzFg/D5TWFTn4RHEoaC5Itgz/T1qbSF7JfvYgakTBUbSht1Xpx1hzZ82iUOQKoFVBBqJg195L
RhakkiApZJF+IKDzHlfWUxhe2jR70LDTrgcvxqNa/pqyqLtPMRelHiYeFsh+Brr3C1c1UCtHcbhN
088qbfesx1rBz7p05Actj0i3YqvgqnEV+FKlH2I5XUcv4jBqBIUli9zWUwjbytOMdSP6aZ2YYXfI
tHmXd94XjnK01JptOiz92NQtOyAkkyLdgzQ2z12+LfKMQW8QhhvNCU8deqtujs3Gk93RGnnH1eXz
jNTFSrryI5/poYLyagAOcNmfCF27ZwnYpJ2JlQ/r1mk736mReT03ZnkFpmCLvpRp27AX6PVE87gL
VG2460TRFDTmwxSwuLJMa79sVbF2+iQ4lPmsfAPhzkhcSK0997+E+Uu8tKWVKXLlPxuZC3ogN/qd
mxrOHfuWzxrI9N1Utu9kGbHzVXyjxtKcg4rYp+akXrATpKBeXIdWotdYyD6fG6rN0mXEjF8H0PIS
/XGx4hxT/EFsTHFIGHXY7ZKAJYS1lT2rsFVbOwaoByxgHc7tC7uOaWvYtYO1T1xhQQ+sfWq4Psfx
aoc/vBAzkLTmbGXjXVhhMgCf6PEnPlyJH9rXqKa32aVWAhDDemCmFTqfRtpBX6EXumsC5Hc9gHd/
dCzpW1b0xIaNiz42J0MmpS/Ap2Ll1jC6gIAACMFCkwaXsGcV56quH906Ox0Y/cQ7fjIikV2QbYWB
a9adludsJ4HZvCX2cFZu/qHp2ndv9aPv4dqlEQsvyh4Q8hHDopGcrQPo8Kk2LPriBNEgwqzUeNwW
tAj3eBb6VV+1zs6OnJUuauAfQ/TFMP47oDil1dfks3JmZ1d3w7pzS2AupSHekh6qp0l45aKn/Nz1
QPKncJ8TLYX61UREwVyWgpckMZC/UEOVHgen/8XemfQ2kmRb+q80au8Fn4dFbZwzRVEURYkKbhwK
huTzaD7/+v5M2f2QFa86E2/fm0QiEFKQPphdu/ec70ReYb6Wrr4yyUD90V4V8MlrK56mXWj36Qs2
gK9ZN0I4S6xAcQb2NiSmmrHGCLE6l2MeiILabLyO8Ez8vjDpmtbVLnBV6uCEAQ7RpGzslah/tmhz
U6V7BPfQXAZoN5s6zh7sxgsQ0bUrTze3bucqh7xlvqZKK7UjDe5MmA2Go62zQ9UgXiJrBFEl72yj
fpCJhKDYnJjthilNc+YWlkJ+BkeByKkHhu+pt4dK95QnzS7E8YcRux26ZZ1pVzcwzxzTYC64TK87
aVLTqxjzinXInJZJYOrhTGOkZqM4ZfZJMm1WipWHv3w7JD3g7E5dJUVxizQJq8GtJ2iNqbiG1GNg
lODKhccssH9uRqY6Ca3vODJvWWp+2nYioyKYH09bV+lfbQvJLIQpiPAGGV6dV6NPgzoq4vkLB9FT
Z2jXnKZIhHZXaNhN49a4OXP9GlveewvcUzVoPhEAiLmV5mHHECNw0FA174PIaVDYrpQbZhcATVt7
3OmJzFyk2Wg2LviGNHxWbZyPVOUsm11jmH69EJv+Mhvxqz0O2PYQKUBr8eMcNQ0wrXNqBSfLsVZE
lLQLGfa661PaUGUKxa4ziOubtI0nol82Ne4i9SQ5muEJdtd0ryA0IcIdsPnKFLTPPZr9vuI05fqv
K8H/WSldl+brUJlrerfcSAN7cGxxPEYA5ONsgjtrKvuowFZucBr1lYbAk/6TMA02zhmzrj5sq5QW
JRIxvCAR1ajxQc/+NpkviP0RzpoohUWFLLrovCet9xopEsRpipk5mOnnq8nBsAcMN2P7ME4MZUaj
+8zBCfklqi4fxSgCwB9aXb2NESHxVk84g5YiEeujc2X+iDJG1gNbhe1N1YqIWpStiCe6L6WkFE/C
+onD5aGocfNNo8YNjk+q3r6r5MKWA8EwibNF5LafDXfhDUV7TGeEgnXE1Lqx8Lx0CKCyYlsl7rzT
69ra2KNz7lOluhgzOSCsnPV8TIUJvYXESt4khdc8XYdTjY2mKt7K2nssXSValXO/dOreufXjpYOu
bqVfSPb7ZUrve0HzYI86nSdMcZ+Im/WhjgEnrkkTScZ0xwQFS0xJK0LpyKVRhytAylU9GUtzBiNG
BNlKc+dfGgQ5ZumPJPGAyRoRQgfJJR+MzzQ2z55ymiucAN5rHYkCDqcDHg0BkBdBqEEj3IrGgjhc
PCA+Kbc/9DHtFlPcTGvPSA7o1HFKm7xwYSUAHk40jFFLLTQLBaxlvidyiavSvD/OZvNAz7Lzo9xO
fMbv+ZonYBMltMC1INh2MGXca5e44PvSmBCZeRWK8BpMgkRkEk1JybkhVEcr3HEOG6Hk47ccQfJM
706ODtRzK2spBn4yVz8sUlsHbXpFX6stySG4MI9Y2dA/lkPzFqFBwMbsrWM3IWpNYnfhie66Gal9
GagH1wpJ/mW8qJqIZ8WIwDl6ESkCGqZHr6lj4qTlQYUGIsd6x0h3WvSs2sXmrORnwPjxbtaCPDXz
MXX3Vmqjx2eWsratAL+ehj3UmLboU34NsjutV8ZZp6e2mCdgr27S4tO2WInkMky3aT+kRBLUjvmZ
mm21ylX0dgjIWAckLcvwqn5BPjibc+esDZuZb2zAmBVUBA07oe4SzDIPJnZLG4qkXTMVM9vXuCx/
anH/IlyKS6HBdzGqfaWhoeI8Wh2B46yqGroAhthlHTAVC9QyX+RZ/WZbc/NsELvNOwElSR/eIEbj
Rw+6y5BGe9PiwE7fGGd8Qso6tvNxp2BTUJI7ZMQfSkm4n04iLV2PF2v2VngxnxovQxBjO6CAs4YT
FfIYC4ztUsENUtgY2OaYejph0+zM9uekM2SsvIdWNT9zB1vHpJN+EUPx7tTsXDRw1Rq3/bIHAbAB
7oVqlPaOUf5xJM91EZXWArMiJ32/y7BCeZuWFLwksr/svDH8wL0mBY1/nUQNos+cJxfEogE5dCnw
7Poshr5XhbfCMz9bk/qCam8b8QscN72Vrhvv1Ko1Ub3aTOtqc5WnMBRUogSJ6J3Rt9ed4osAryYO
1TGs8L5FKOKDrHyxCE9bZPm09WhRLKayeMumCJXYFO86F1u+C5NgtuEFW8Rprh33wQA8t22sgnvk
zMea3IiKaVbLqejIvTqkKqccbB8PhJfttVDn/JG3m8pIHx2jJjF4ZFj6w+HfQhaLqLLJ4Sl1fM7K
hreVpierpu8WGg32FWT6VtmHu6CmftGdH6Ip76SDG4tuan7G01dX2+XazsNflYsiuhgcwKNsUzRX
S14ibrXpxbYvdlDQBTsK7hzhwWaBIKDXCPoUsn+zhkS4Hv9EVOP9bstOsNQz0nbYBXwGKZTeSRQv
cs26OCilVnyod7aAk02QxJqADwyjAQubO1ALi6dGiF9Zg4Md9umynEpjUerBQ63gYaRfstDRjfYD
FW0PwK6Dkm+UxQ9GFcbOjAidLE+5kelLQrfWAaZFtgUdPyEttLpikwtlXeAdMvLxYC1VdDFyqkSj
qR8BIUsH6THKGqIV+23YU4U3YLSc6jPLkdeh4EzW8VxaSyUpT8Th8oC5cv1zTx1DHg57YsNFe0jM
ElW+YL5oRHh1ANzotBcnxSYAe1hphGrbU3AA8zMDOQLEFMf9joH/CwwCZmsTiJG0G19Nx3u0yvan
0zePU5K+0CNbxhESRsPgbZs81wbw5k6ITKSSqMLzD1nC1pt47c7qr3xEKeESmOkPXvuO4DNG89Qy
jFEUn7xUdzlnWrvokbTte6Xt9gXof067gN7A90G+yX/U8tqR2ggrKLiGsHtp7TcrGAVYQTt3Mzfq
V9c5C5tTHMkY+MBabBF685kFJdSjcNz0OWFkkxX+6i1KOj3IULPgyRbeQIJtCWbLmwGvpLUTLvHE
BQSiIuV4UgvTJoMLNY5gKuiX+vQ+eiHuIehxThBBvTbSfincBnQP/AnfEflKrZQ39CHQbWowAao1
fVnFVvEwtrUc2bVo25PxRx8zTDYslZQUs4Rvj9Y99liiS9viHmQVziiUWVnIqJqMbtI6vKReMqxY
2lp2s3Hjr6pGe9AqzDD1tGOpZW6sgIjOklPHfGQVeN7w2A+ogoL+yJE95J+1GFa1SMd1gv+K4GFW
04VULcQR01q75+35/22x7+baZao+//WP/2dbzGNAR0frrxpjLx/Nr8+w+Phza+y/fuyP5pj3T1d3
dc9jATZokKmyb/pHc8z9p2ZopkkXjFQl2mQW4br/tzmm/ZMIDJ3GmGHYnkYm8n81xwz3n2AQaLbp
lm2BB/Oc/0lzTPs9wFf1TE1zocQ6dMcsw/0tL7xEHJlOaQi/TqRfDUGTacwZpTf7c+lkqIUQVwzm
p8Rgi4hUY2UYTgjjS6O4JSmm7DL/u0hu+/cM6O9PRK+QTG6XjGPtt0jhxuqV0gloc2XTcHXAWtPm
QmiKo6bX6Wsz9VoCwmDwk62HOLvlMS2IYKB6Bi5ys41nNUlkPvQ1jbFQOhpwQpgmt6woDx13w/fc
/jzhXbKHcN0rBOaIBCUIWW7x0gYByvIm9hNJxL4e5bc55X9gpNANNMbzlEsOvkXV0uxSYhFUzqes
DV+mlx0xLN+5UpthPo8NzC7iV84jZqfKDi4JgZ0z6NQ5dWmZdHzUKitOndOdSWO6ezH4Cyklrk7F
jNMrYEeExHaxquJkGcWXbbRnnE2PXfdRzwSBEP1Npnw0Hw2nuMG3vQ9RenSq4laG2a0r10XKSSX0
lLdwWBKjuOyaj6FRNgo8MR8/GN5LMRCBktCloboVGdDr5NZXLZAqAhV1dcCfTJFE7Oor8TZYLW5W
VkcLq8KOhgkb9fCIzCt8V6VGJQyfQ3QJ8djs0/4507Nns05uBAxe84ZYGqJpQl15THS+oQeWyThq
FdelQbILEucE3OFcRfxywYMXeikODkj+VvloGsOZzKnYT9XkOFnyk7sOFDHYEFmH6XZgch+6J0Ya
THey9OhmoIiiB0gpwhdQJVa6WPUm4yYABz4c/ScgieUIe15tq02T9FcaOOeA2hJ4mPUsvBentpZD
V6ATIknW9C6NqrP1iie4LG/zkN7+tEj8nznD/2LyeCLjuxX/+odm/taRVnGtOXTdDQ7gOnmJ8q38
U8K4iB0GuAbDLXIyLD/ncym8VahvN0Gencwx++Kag7NLyAit41VUKZ9Gtms97aa3Sbb8609j/94f
Vz3kcQZ9cRc6rQ4c698/jU0UQpik6FBh+Fytbji3AJc5yK4CpFvOEGxoZD7PynAl3OhWebyRGp6E
onrS48kPdO/dLNt9Ge3LKXmFMnDp2uSox9nBjAa4Xg16ON6zyG7PgTWcZ6vcNBgLsTD3GHXFAz04
ZFyR3ITjEjgcLcjJ+KRWfkgrXs8uJMiVzZzE2moyDhOuzzBXfiGEvDL4OmqSTB2n5RIr5FZTL7WB
uyPjKaXK2VOJPFNX+CR83KhusniTquJmgGyUP4pI6mev5fe/vpq6zKj/Y7S0+/Wvfzgs2lxNm//a
uoOCyfgtpB1hHCD1eeh8QELrqBiuiTNcR7282SK/Ja2y6j4dWm3f73rdsL6YhFj6YePCsbF24Rje
PfClY0icKHyFMWc5pk8hhYh//UEdeVt//6CGpRq6ZnmI9VX5Rf70ENK2DZvImfBi0FxnGIkHIQp8
py9vapUdqdG2HICWtBOOcl+I81UwVpc2V1Zqnn+h6TmjvD+F49bgVgvSVwwWLDPMjqVifebqNtbX
jdT9ernG4S7gTS30do96+Vap5Y0zyqk12307pfeG9G4aB+epGs+o6ha6mx9GYg88kvxUjvBMLG4m
BEVwNcqlZPFCX4RcCTjMUJ/QzHy1SXFg+npFuHxR+l86JFzEs9FRYWko3PQY1faymwmkMcL793Oh
mA+oroixTb/wWQ3AMZZdjeq1Y+wbeMWNEc42stOjGWdLtdvAbTnKJ2Z2VnqAbw6pycQBYv3XN0T7
jzfE4zVkb+cJcn9bFdg3hlSZuCHo+LNFH3uXChG4ZNYUeWX4uRmbHCzyA46Wm4knfFDcI2H2S4Ae
b3MEdKSJOrDN/YM6lKuai0YAx9dff0aqi//+0JgGiwR1i+lSo/z7Q9M5wtYL2qB+RBqrCy3GNapT
2HZXcrkPaDooJCqxL+fhjFrzhqyQMy7NWM/q9rYi9lmnPGUdx6GYPdVIDyoeotisN0GUHxjJ7OkM
svUwnwYydXdMQgumHzGRJSD4OIqXp0pJjpUD8XpO7u1kboFkHBMIaqN9K0VHiMr4vWWw6azarLhZ
lnguy3Qjs9SziNeRNnIyZSc0l6uABnsVVps0QYQm9OhgGuZGSatLEOCmNPundupNUpIVX6PTkrbj
Rj5GMzFVgzM9RWF5whp37Lzd0Ny6hvGBuq7S7K20k6OlAXnkRom62ePCuMBy3SbZeA7d9BCytceS
nyeLj8ZBgVDABfFeCq8iXBraoBsWJ93rzrmJC5CvHQoIOpG9ndRg1fMQJrrxgqj8bzaB/3BfGQMb
jqObtumYuvvv99XLCrpOOWAhCZxA+5Xd0PueXEt9cu32ZfBQnv31k/QfKk/X0Kk4LY210tCc356k
tEQxOg88Sa5dfRhQFzSDvu5PI00ucjfW8v6sJ7JS6R4JBzvHqbcyQ8WXdYWiwa76m4/z38tOPo5r
Opg/mVUzdf73C5B4dMvGUad5w+MKtvI50LorwANgmSEFWqiX7yZ4xsEQV9Jm3L+5/Lr89b8txjAI
bQpxdBTMxH+7/nWotkSasGswdiBYqRdH4qGPXmpvuTS+StSQ6NwLaQXPU4cFMAhN6lrRXTv4pTNt
Fz/VxCukhJzKjknehPqTYn2moaEAoSwI7xv1GnTQfOo79+8Wrv/w8BieazmaYekcY6zfSnbVLVxF
x8JFkec9gq76ZVi4dUOt3/R6pKMCxdmIgYXWk3ztk3yvRdWjFVSLXHc4Ur9pvGq4UWl/NOz+f31j
7d9POJjUVEd3VYNt2f1D6fDnba51tAn8tY1Xm+HCZEWw098KBl3Ami3y36alTaKlbxjJWQNXsihb
jg0ueZ2IipnVdei7TOVnEOQHJY3e8lvHd6AaVVWyt6Y903RsOm666/GT28mg+pqpwzjq0DmGgPyE
ex0mMJas7YAIHYwGcGG5nd1SUSCAOFZyp9FGvm9AlhAU9KYd9NWccBRju3PqBPmTENfYC7/k41DW
3NC8oxxOEo4jfTFgVHGWFm2QhZorP/WIEnfsKa6Sxnsuuuh9lCeZCBzWIoyqDfkct1gUN/pjVGbE
W7VQl/7meuuq+3sFpBmcm1VL5WCJ9AJl2r+/StogIpOWVeWT2L4BhH2YB8iXil5QBtg7Tj6p9xLF
2d1SP9RiIpqD84sILrGnoTFssaVzfmLuzwDMHzSmHk1/VufIw6XHecskrbmpnV/mc10Zr05nvPcH
ETFwa1MbY+oIOiyzjbM8YaVednK5cQZriR8f8acaUf3ISXIBOcjWKgZS72oAKrZhVWR+YDFsHRZu
m0JUityf+TgQbcliU641qMzcZuuowsTebZOCkbJdQ6J1OCZQYDE1L3V/JAYLy8r4ZAhEiZMTFYuE
WpRgSoAieWL0i35so+UgGoOlHkpaVM47aMgVhgVhkGSCmgxRur5KJjq/mbdAZ+YtWDHiRV+jEAPb
FK1rgqIWNB6LjSvmx9huML8Q98nXmB/rBmg9MVbrsXsvaKov8SHArSrTiwGLa9ESarRyqhyqbvZk
EUm/7m18tLbt7ZDJFytUb8MqBjnrEsKD7IEPPF8RauFyNqAZIVCd1wRAsTpNIHg8PrKLCtrodX40
qpK1YxE1kBJEt0qD6lxmbrof0+I5EaitdQLKDgl3FBdKurcL6yEzBaNzXXm1HeMD2vxVbjpynxdd
gz6GhUAWz26g8GzD56dGe+osDhNg3CNuIPWk3c5Xl8QjPc1uVl8cwsnYDqUhSMkobpJ8PowAwpuh
O8tagFbZc4OHH4QeXN+6OES61a9G2glGA4Ks6vfYPTiEpO0e/TkSiDH5UuYIuAE8hQwesXdo+4at
Gs/2HNq8ghyIzZTTEG/kvZyBLlevnZ1oPprSO3wZKEU8VW58zxVr1fUAEyKGlXifIKDyNHs8marB
SSWK43tNoqsVYwYxioO0zdtYCAJd7AeLRd+0tjoEBqFT/xgpasjhrNrx3eTg7Pb5WR7EMxfxYN6e
Z/PYFVhR8UqqvtJWT1ZZLPEeVMgosxuSuNvYJ18RyRV4DKZNEGdHYRS8qVjZCGp5zrvuDM9Rz+Z7
lr7ygS8ibaCW8NQtUqbYAUrvWnWxGtXKclbWKoSihZqiknDzbZyOKib9/gJm/ebm3EFPBwvO8paa
mBq6Kr136rTkPbrh/AXXx/lQTXkmrRIYvatJLLdg4FAcEgfHZfssqKFqw73kor/Khoo63aO8Rw00
uhmd1O7slMmX03uX/OoFHpzS/KIP/ZVgNkBdZr1gPLYVWgD7FqyAA4G0tLbIxLZTNnwkNg6e6Nj2
8V2kLDBZcWgrPGQzfHrF8Ht2I/lnSdFeZflvT+4lK5s9SbqbqP0xaOHBcbubNrHYM6ldyHaSkw3n
XLZw3NZYDbAhVDEzHcq4+qHRnW01O1qMYA0l2vE40ePyWzV9l14PA5tCMnmXdK4vqIVG9xLm9kJ+
3AHrAigJWS+O7PZRg9lyulqD89rMzFtrFnxFoxHTtFcDeLnSg2Piig1Tdy5C7yI7ZGlUHLI4ee69
TcLiX5Jn3pbBBUv0FvUHUSuc+kssGq32GQfKRf6rbl9KUhpojfTIg5QoKqw2hQfqpQ77hzxG694y
SoYOn8IXKbyS2Ve1GaaMo9gESgmmCefEmBNUUg5nnYukTeo5s/NTJ5J77zwWek8KMBNWp+VMExbv
WpSf4Nbc5XGCJuOZCg0ElzBOLWxaFmhUQKEtBEs/vzefXGw1XD+dlhwLwkvmTdaD3pf5Wk23ZjMb
ftJS7pcDw3y91n0oquRXCXhQ1shAoCDckfjzpSOi16m0mx0Wi59GzBmrES1TjEJZjZ6h4Jl6VbRp
4u1L7iKKYVeBkYsIxNolnvGk8eQtegXu8lSwl/hlgUZF6ARANIXGOD36kUWoa5qiF8vS7B/a3NWx
Tg/eomLCtsSkHq/6uScaFMe2GQhvM8SdtzG1Zje60FM1xy02QSVpNBgIFKXCRuSG7VJp9J2ihXRm
3eSnHvfvYtBG0ko75sHCVVYBDH+aZ6vIJBfJ1dp2lRvN/Di9CjUudt8fIGAWSgJduMZahOnaVMTG
rR7YmNI9tgkWKbXqFqbOF0Awn8B3X4r0zc7h3iDSW0aJYa5jpCjfe0Dn2s5C64enrraeW4xv60zh
GysieyGCAVBl2zDCdGm1jQPPSqJMa9Re3tJRKo5OUOPkFbFG8ZkyAV5qvUuEAYajqflVIBjfzQ4I
WgB4LSpqrjczR3o7s7duPJVywTGaXW+Hd/KYRcM8hNEgTJq2JTiOzcqOimxbyBHZ3BxTHciUCJrn
kv7sKsqIhdIjoiAabdjDpxzWZgdyIUHch0YlTrcNFCTLziGd6NMGFjcdcBp+pusRtMMWF1vEpbUw
l3CCjE8OCWqAciN7gUU7XOXsy4tUY37pYQ6raRg8h6r35IwMnlMOhWnW6MuK98HH1ao4RbLl5yUe
h6dqTo4EEmLkjEpXbvR8cbfm+1Ih9op2r6L55kWRuu2K4F7aKtPL0oFRj7ObZQRFV6+1HKmpD0Zv
usEHhGADY4glFgewR3ibGYbMP0n7oYtfb91hildVikC7Mrs9O6K7hNPxEz4QnRAjkXJABqQe0AAC
yYOUmVob4Yl0pkcLcCQVXvIAtOUpnMD+ZS0Z2lFen8CDfYEzoWblaSmJZccPgC8KP7O3UwfEGwpv
Moyk164Fzxy2XFtU5VidlObLuiHSNZexin9dxxuyGDTe3ba02ck9Rt6RbW7ifmhXrGMfuW29CltJ
IAOT0VA60cPIQ7IB13Sna0soNYsxkcOY6VSDvrb9q82jH61sLGPcuEcoEacue7Sb8Zynp6RREO7G
ys8cGGtkJQ92l34RWnWpdsxyw+iaVLQ3jBFlBZnkbc/i3DIuZT+tBY8YxzOgW1uS0hdEMH5FbDR0
/2GzgUI6g2e7kfBzsgo2AwecY6HCRxLhHcgx80hFewwQuMqOxvgdXwZ2BJ74WXa+RtWWCsju2k7Z
g5F+dTR15F90ANn4QHvug5PRBn2c+p7JhGTBIfbzjYqjwgQKXEV4aSnm1mC7/G6izZQUJdVP5ny3
2YejZ4qngQ5pXFaQL2B3htw5WV9FCrYepTy1DiaKAjNYEX9h84KfGX3JzoWHBtGv8LQ5JBKh5MNq
jeMGekr8Bb6Zkl5ScjdJb1MHK8lXEMdf4FnZC6A71Mq4YMIlw3Ie4X49m1YbLbpg+B47uXp0n0sK
vyjg0NgWjFdM5XWKi0cURXdjio92Uw4r19mNDvfKZn+WLei4ZL5DRC1BfO1HMcMyQjrBuaNZilFf
uva0L6ilV4KV3csSIhvoNYUxJpdM7VHWqDwFGW2IQtwLXrZIVp8xnXjcuEgYH+TYgJDza8D1YjZF
3dd0zs8abnHolhtw25PHLk1A4HGasu/hDOFXlJsUp23zYxbaRTbBCNXG8Ec/1bOafY+jUF5tpXhS
W+EwteGc0rRLdsez2odfFlwl3bGfdLbkbNIWqqMBLuLuykNcVUT33sKlz+E+ouuemg7bfQhWojj1
Vv/klnEKmxJiZz4CtLJaezfb+Usd8HVGWZMIr3gWyufY453pNd4UjSOkKideBUqLzpxQa7lEPzDn
IxLmIO+vbJ7KDyOnQh3hZLjOD7KKGpn4+CKiLnWKk93Q50u4SE7E81F3RHYH8UdrW8u55QWqaYuH
/XzVjX3cUgJD/UApjXc4uIxd+GXr12T0eOF5YVPH87UZToszEG2LiA0P3IhHkFIg+kLr7xPVs+OR
O3T8cuoshGD8BT3ZdEF97KvoHtNu77lXPMrxfZq7GyHF6GX58nKyRjDsMnHaR5Y5kgMezLq76m34
GtpUbSbNRvliWTGfQ1d8W22O8nmVh9HvGy1fDHlDv4s04yn3xENfF0f51nbqvFbG7CEy221ALLU5
0awJkvwmu5yyAR4MM7UNc5VWf6mGepkRXYdeZuU13TkqjW3GiVgLOeHDCc4t8yS45bloNhZe5LSr
KFLf5AhT/pGsOQEU3OT7KFtjcnKo61yiUie0pmMrz9EZcJTRZipQgwvL0iFLycptz10JkIl/q22q
jXzZ5eyTzfssm/tukx3l91NFepS8aoGZqXfAjZb5YaqyL0rbnVqcyDfxkx4EpjoHF8WuNi1PQat1
ZHVkB0M8YCreCzlMA6dw5oWdeCQijLwe6qr+6si5bZ48NXr3EBE+Pc3tC2fnN9nM/14Z46Q4lZF1
idmyLRMDGHXiLeP7ZhWrXxmJa0h7TEvCh8LMD5YS3bu53RMEyymlAHbVruzoRDbYERG3r5pLaM3b
sQbxxOR9KxdVPYyZsObbhsM66qarFTiXmNR6QLWybiY6lEC8dq95N+GaDzhh1wqUG55qbmnjDdcW
1XMU6gfa70xGuQnSe2AazV6uYaPo9t8VsrzItmpfGnScUjZe1bxuToSw3s5Osv8tO+hIx+5hmB9n
3bsoA1d+di5yxlvHb7rR3eSYN+a5L5SrVLDKVzEbOOsq9aWRZySq+IhThsc5p0bMVGXxRZFLVRFm
4JNY5QzAQXLsUhO8ZiOhbiS5PTCnY6C9qMlwjsvwnljpPWBC3lFYIJhOLib6+coLfTG8JPP4Vnrw
VfT83dK3oEnxsSUTq4CLg92b33R7OJNTTL3ak/xD9G+SSWeA2yNLKdZEYnAgjAeSjOZ64QX71mQA
qhM1jwuWyXNbvkwmaT7AdJjyWwO6I6cERjx9uEmuLIpUks8ExMYx7p9o5h8p2lYDUAql5RV17Gxa
xYksaKz11ECiLMjuW4Cz2RVBvA1VmnCNlX0U6k8vQRldcLwwulfUF6Q/hKuk5VWxjfiDGfXgWw1z
Srn/jKEshom18FUbaMIgBx42kMe2dPLV96fVVFpphjK9xQG911xcnCb9SNrpLZ36NXjCN0fhW7rB
tpkw2GZWDYE8md/cUPlh5MEqwuNhsPEU6MvJBoTE6hzDSmkXlNCHQsUBrwhgRVTq1tA9eREleOW+
ayrDYUgwtW94+JdC/c0a+3NqIIBtzOEsI8RCkh5ItARALsg7DMr4w065roFN0pVBN85R7OPsYWIS
xogWKfqqPGPbVlwFo+/WtIQ+idJcKXp3rVO+OZov0tF4MQcmD63Jd1Yq7LtE+7BY/siyilyFKvsY
DEIYVXI2yAb2pxGElKMsqiR5TzOuvxKmJBmC3GqEvSmiYt2PZApMHnhl1YJi0KK/1kI8pN8fVWQk
1Tu2zOyivZnM3AkIshCwyWUA29YqymcKC0uKWl8FU3bfgPwBzp58CScYV04b4AVvceUY/eibdrMt
daYJnjM8Mwp9irRMWUQmc2xM+UgwkZmWcsg213AKlfndrvuUqpEvSmbnMhRT6WO9IAinx4QQtVQd
epQHL8esMrdlaI9LptjNNhjVPeaCyjctDmHs/9q6rCwqPvxmcekh08hK+Ezjh05qhq/hwF5lc/UQ
e+BEv/95c4yfKyt7Lzw7X4HGfHPa4qnHqIzvyW0X5FOxKSNQAaewTlQVhmkUPNZeTUK3YoyLkiIh
IXJ4YZGt/X0ZyBTjyKEVNBMEo+aq2roQxx/qQn+pZzRvEH98b0odH9Qvj2IENb6OnApV6UB2ocJg
IYrSNyx0fqLa2WYuPB78rHTIr22QOTcEsVRJcPh+0/PM+OXhj5oAbCGoFocM3pNvIWauO2s8wpbj
/MeKypx5pHB2tFNSItGIIR6IGNVerCGfnie6WGkETQ0jV9Mp+1prEcR0vDhN/stU6gCFYjAv4JJv
ZouZP9eN9IMsom+s7/MQxQvHho9MaXVCwlUoY2xOQOMrHwXvLhs41ygx7USejVUaY15pAkI5QgV2
oLVSaWFA75VLEg1C1QFUpaGm8azwjiqJkoduxyCbMX84cyb8R95K0X5CqCjwlhXfCxwbTZ5Ny86F
beGMLxFyfUG/hCtG0pIVKDcGYigoe2S+hXQOx9MKW+4WMu9nGjnLMWnWoxN/FKzPC32YHoRAEVS7
GsE0JLVDvhQo0TmoBO+tIFlsTND36FukSm8YdLc5WRtx/OGNwJCzjpelLkkPZErgkEND+oh1NIqH
yVYec5MVIiV3xSwcCKFA82BmUJx+/18x57cacHASTk/QYG9uZh97aTiBH0ZZbqdvTfOJNfzje72P
ZN7QpJtrK+OFoa2Hi3nGmiioDOjEyN6pqz0VHdSxaHrTvOQLnDSQATX70BWWHCwaxxqutDeq61zP
3ro0/TAblh27yb+mjl/iZiU88hpPiT4+LGsr/DIs/hgkM6OV7j1sobkGOS9xkY5vqTuiw7bPjncM
8gQRUaS+iYgFqGCaSefcJ9TtDaXs1/cyBXQv6cODK3/ajftzbBFF03lrwkQgYEWPXUnmsubmq+8L
VtnTksCit3DMPkYt+eh6uTry0QAZWsvejD9jV3DzdbaskCSOKOOShh3lMY73L3k7ySpg+rRXannw
SHkkKg14FqycpcBuoQnrgtj/5AUkdJecsyLzHXDnxh64Tib7O5ElLvJlNtcVEqOvVs8PABJ8/A5v
QUDzKulpGCm1uVVi9PdodMGRcFPshMdM/lKw0zJZIJeSo8cpklvNwKcXw5s60uQ3ulbySrMvhKdo
4FC39x5plgjsWND79ANkKXU5HSk+nnDGlcaer6PraFLxjHas89umhE3rsZz3g7TpbeOAMYrq/G/2
zmRHdiTNzq8i9EYbMUHSjNOiBchn93CPed4QcW/c4DyTRtKeXh8js7qG7pJUaECCgNpUZWZV3nAP
p5v9wznfCYstwcIOQnn7ohRWvRBL6QojGdxmQMZkVfF7svlM25JWEdEuETMoL3xWVwy90nXcRLdz
pW6KJv/lGH62d8YtliifCiGeGP0aP5qZF9oD3a4G3KBlEhwN17N23vKGl9Qs4n/sDU7MR3smFUaN
93zTwu+Hg1XJIahQ8bNH5FkNMKiZERgnUwcb3+fkYcH05mG6myM+7Uox7vZc4lpTE1+pYUxX6DU+
6JEehlE8GTXXiE8ka2Axa1y2iVYHRsOyERFKkuX5Jhl++tGU3jVjPgzCdn4jG9T38AlOMuPlVe3P
vHV5DY1Jj821wmUBK8sxNygOcFB5XKN2wGUmYP1MLdiLFGA+zdBUQiVN3zsz2HVVhPs3rs+TZ7w5
VGwgi9qJO2+WCUsqn91kQFop2vgZyXPz6uNDIUx9/f0of3/3HBqzvuPSsN3ia6n9WODRS/bmvYkZ
ehAEKg8wNrdWy81szOSdgZAq7O/0Qg6ZjieL67tesZjaAO8JV9/XWEYPtCaR5Cty0y9nKCi4ILZb
UfZRyQEbKOLOeDmJAtKesyR85KCylijN76dwBqJNCZl+eDMPORjXEIEfE4+CPD2XP4GRw6rrk6+8
URB1SgBWU/I1eDgMIyakeUKBkmWIzoZ3RjC7nuCPxVz4HLZowrU8FWW3W/5eLE9tx3Wrc0DzuuAB
kNRXrY6/Cn+6/34icOriYG15EZPa1+jYm7L4qPNtX09LLFi1Uc6ukb6xHgwuCeaAZDE1a2HUwAgT
69kp4pbKo944S1UWRQTJmYzeBG6E/eQFp7oPdmqwrB34A+qdjNEMZWy1SQ3MutOrH3C8fH9KVUGe
IjTudZpnX3L5wwyLX4tcyvCFBJS6jB3c7mjUGm4OqQ6+rvJt4RP+VLjuuijteOeRZCSTZPddQIrQ
vjhNhvCvYMT//erKpt4J41kYjAbqcCqZWFLvRsQAdb1mDaQZy870AVqRrxRbcIKAs6p9A6uyYKo3
zsVH0FPPdyJ5dFp1Ecy4sP3lNAo+BX93awT68/upXsrY77c12dbBAXD6/cvvRWeBd+IG0OKrtaSx
bSK+Y2aXcOx4wxp/aIebtGdXCuxtz3z3NEvgvZlgfB4QPNwGj2nP3i1KOJ9Caa4dArKwcUPxRRLz
Wc7+UvrwGwva6CmOkm7DOtG6ylVz8HioideZbqfIxqNQ8NAP+5BkuMcK27Y0ia7JPChfQwusAhjk
menBBFTVn3deJa8iCxRgK7yTSw8MZx0OuV0O721ezksAQbDPbPNNDNG28si1NhNjvlSs/tK+/GlP
NE+zSySurr0XT+dnHS7ecxzpGOuCtdtlwWoGhRosK0Xf4o2W7RSs/Rc4udmxIRFstTaYlmwDLOnL
KhjmHkoWrbLftbEdib7kiHOY1MI9Bj22HqNtN40ZPEYeW2h3MK/I9FpcNOoFpxpOqvC47Mum7j3v
NN5CyVWkmfhADxMw5PF0mPX6PezPYj5hzcfyFTCFJ9k6gxeF8cMOqkXMSlhIFbaY5O8ZHI4rPXB5
Y52/4bv0IUkWiCPBenjE0ZMDAc/D3RDK66Bm05gn5jWrrvMS/c6THDPq9WkerCVvuMDmbBbZybbU
h84YHM9efTFSDoqsJ2fa7d27bEpuU2u+SH8ydk0OB7tJrpYjNRO8CZMjp9Ws24BYMvaPvr7X4KHF
I9UFFtobk9ZitLD4YvDxl2uWbSblsqmezIFjLwl5KNk7TuAFWa3hNUKZx04CFa23cj9TO7iV5NYW
OQ9IW+Gx9pdVPKjGdBXQnBJstq6bTq2dnpNAMjyV7XA72h5uOUHRGhmPQxKcx6ShbtAJKAoFnao1
fkZaX809BS7JOP22FvY5ZLe8Ir+R9gsTll+1LHOaUwHQga3vso0K8cZFMr5LGdiM9CaFrE9OHCas
wSd/E/spFjacQXkdPvrmghp2mKXQNX5vPmAhqTXxJelKJUzlUUrA0pa/b7aEgYo7CrpoS3wDOCMy
B7+PIl++izTCSIbLe8N2ea8TQKbfn87UEejaqeZUguhMXLZYdj6odVlG7zPauK32++cgARtEYmee
Mvh3a14J0U1gT0mcDgd+f4Z8iaAqrsuFxxCH/Mf3T5UjrZD77T3U3iFJCTOp8l+BZN+A+aBa2RPN
/vch3w3NW7dEhLzWynb236dFLUhUwJuJ83WldPALOMfBFRT/fuRcRciymQu8QLRnkUIqt5T3ADoW
EXOKsjj/WgTQQAAYxCETMFLzI4r5iP7lzxSW/0BHvojC/lI0hn8EcZPlB9JZPBx/CzYZJNHXlQOo
y65oTFjk06QNauthJV8tqoDvtoKB4P/6p1r/Xt/Dj5Wu49qsIJHw2X+t74FYojPt4rX63izvPC3u
V6wApX5wh5aE7ule+HW++l2v/E86z//GhiT5LaNp+/t0nuePPP/1Xz7/6/+ouv7jL51If/ybv/uQ
vN8C4WE18gLJf9m+x6f6uw/J/c0L0NkugnV8oJaQPGZ/8iE5v6FGZtoDDMI3pbvIEruKsu5f/0U6
v8k/aD/Yk2znH3Eh8Qr++kk2kaDjZHJxz4APohb+G+mz76RTbtZEEblOnSOkQ/jmhOaM1cUQLFvo
nmOrOSaVf9sr747e6eI7vb+PY76OqTEee+R1Ird2xj709MZJsEfObT1iw7N6tFnFh8FYqTQMTiMQ
hwNZXkVP/F+fXtkpqSoUY3NNVpbHwI6oyB7foWNs7KSENAMWJ6V+XdeaWUXLAM73jKsiVe11TCmb
wvfBAFkgjrDKl7l23xu4dl3k0wPM+IqI7HjMmG4dAMg+QackJKYMODAVQ2p4OWEgHrmot5hkR7Y4
7SVvs/uo5PVF83tYzvPObnCH2Nm2h5GxCRIm234Wv0dW8OlVHsWXiyEQ3ZhXwPcPh+GHKqtdS/QH
EbItsoKYRK+42vjwSI/24J3nMYUPijZnbeWQQLKZZHkZ+vYqiQJ/b0QpK/iSnO86NswTJcGl5phG
14a2vLfAKtsICFBXGAmzihENCkR+k242LGxiuVI4rC63ZCCzez269Toti3KtJFzUKOIkNhE3qlrt
JzkXe8OlYBYtUZPwfIfaQvborUUXn1v7VxFUV4BEq6vYDm9dkrmuOekTTRfkN5og2oBVV1tcYUi4
QjlFFnxiI672iSIYhUJ+0yF9Q7BtqOKXIdpxR+fzRhpuuW1rY8QanV2Jxrymxi3Nr9GXJyTgR6sn
jcAeOEjnwnm3FMPUuk2WsHJsXFKSoBI1Hy7USQKbO2ct9LRPPT6OkiKH1L8FK9LxwSYHc4RjigU0
CcxlTIU7u0KWuhLVZtbmnhSajzFvqp0XPFkRc78m9pFR6Y/BBY2omdRN3viDfBuraH7QHpPs7YqX
plfXkxbZsVAHlpM8OCBCt3v+oIdMQtKYA7zoVXozF6BobDK6dwrlRgk0Gy/ZvkSADQM9rzGiImhd
TAa0/3xHnGqZ/qLDmzI6b0CDAeGw1VbCHET7EP30hu4Re2C5ib1yZxQNATCLAJl3Q9TfR6e57+ZJ
EFpQv3QAbzHaAN6P/hmU+M+gxO6fQYn/DEr8vxyU+F1E/UP15v8Z6vE/w4xcXg7wkn+DUf7x8jb/
D3GQvwMc/369ufrokjz5ySv8y2Lz93/rDyCki0fdw+5ug7aBxyjpEP4AQjq/oRWXlKEudabvYQ34
U6lpYYdn5mjaJkldrN+pT/8oNQUe+oAuJ7BM3+cPxjj3J1TlH03S7xRP0JX/QdNkmf/Oomm5gSsc
KlvP8xEc/a3h1afgkYMK5GroqZF6iSG0z2FxqD42WfYsjPTRefW6ju0Ce4l1H8iZvYy8zywUOV3u
bk2WOpkfEq5kmxt81MCOatPaE+vk4kxP1N4hRASGVbIma6rbGeZ8VpVxOxIVg1yIUNkYJnNe12T2
II2wQKXnM2mYE2N1I7YuiF/sbZi2XOw6eQgN8TKUCu1HV94kWJhWac3eWtvn3pFPfgPhf0zA/OWE
1m3yxn4JipFNTcFGW80sOP03c2IbE5JdKufm3R6MYTvictjlyRsxzOsg0j1gJdAwVjXmmyBID5K5
llvhSQak4e2aFNTOCE2os/thF9k2DKvhB+M8cszCeGSEMt/zkRdr1KGaEh44Xmvbd6pIHXQoTr0d
guKkofoNal805bTVdnopXTT0CLNzZh4ry+1CPAIr3VMRySB8ypyu3uRBT4hKs8Pf1FDcEqBgBCCr
SvvZmlW1nbrcWmtzuNOzNxJulWI+lMz8hg7XJ5ydKh3sldm2a8fOyUmThP3lfXsc2QP2JcIT11VE
ppjtro6cM8F54d6sRQ3bxLrrujQ9Rua4H2xTXFUlkUaDe29VhPQqE/BIbKtr0c6XPiW1pn2LhTex
ortLllU1yzA2A+KEON178F11GQoEJ9akWImYprtRBn+FDPSxavpbYePAj2YWjRXrsaoFWBakoXEy
K33CJ/bURSmB8WN4LkMWV0Htg8Cx5NZSgs0HtGBydLA08ixDR0CAYBpiYOmVH6bJuMEdnzwLkOnr
iPS8ygCCxVQGT4JrMeKIHWttdNJD950n1zIww01FFqQ1EFcAg50UyzH2FgnRPTzCXdbvJ1IkMS3i
Ekc9210iV566Vl5VQwOQJdiaSU+4c+LAKJwm9n8CXJuffs4gHjeJbT2HQhMiUtwZZfvLZcAW9reJ
M15nOfnUXfkpzfLHHHrj3k7V1lomcNM0vI3KcPYzUoo83wdm/1iFn4MNsKkqk34VTjFfnlSvsrD4
QXpeAPitu7gVk8aiOJhRCaUL0swMyLGyI9RKJaEoQYe9qxtfq4ySG4crg+P5Y0Tuwx62I4cDPZ+Z
DJ92Fb5L6T00imyWIQZa1E9VvWV/uRnR0t633mkK7XTrC742ELjfQ8/ZmUUZrkWexWth623SzMXO
F859J/JHyxwBo6oCONE0kXfRRxeCoI7Kbhgozvq9mtgAkbl1aEhMWpcCB0MaHOLcITYinm/75Udm
FkAsEX/qlCYjFs0xhF09SmuVy/rTTnz7khSRelr+LqvPxTj6B3NwNELkF3LQ3h2vf9FNitEA+Fzk
xAdA/JwIdv6YwIALJatC7DfdKovCS08uETJrjW0sfMZKc7IIvDw4Y33qHHkaJo7AKi9/ZnG4lvXj
AJqNs4ZTpfQ+bdXyjoZDUVRXoRnu4ZMdoXi+AQo8tXazVclIkjeMn7Btj8XIa+mG4uBp4j1H+TxL
vXctdSMBYxnJjZ+rQ2xau4Jo0FVijtdyyB4rEmDGOkNINJabeUZWlNTjxu9DtA3OJomGLXslUhxM
6AOgely7/VFWkB1JabhKzOHUzQnWIO9zos8rPf9Se+4jAu8Pf5TYEvFU5xx8sosv83gT8pbJN+OH
Q1+gVbJeEkv+IhL3BntYtAIU1K048VBqs0xABNj/6grjMA9heQve7psDJNb9WG+iBopby1hd1oRW
zPy/66nDf3Qva1vsk4kkFs/T/In27O9n7Ig72bqPJDPrW5vmr53Gfp8MXXg1dZJoCrQBSWQeRYLv
Jm9c68mtk3Mhsvsh67u94ccz+YLDrWmAYZjIPOPaIGXGc28tN1HbTA6b3rsMGfA3I2vqQ0DIm+/H
gJJaBtYO74xQ9YPs5gnu1jwTpsaeFno5gwHNPivPjP420sgBRzl9FEaErFPZZ8YO7EuRZXV2xwiZ
WLhwKt5KY4rXxtA/Ixn5QWAvQci5cbEVu/s2YqhTMPjuhqHF5lVEN9Vcv+JT4ygJPfIREusjJGLi
Pi6h5idteBXGUbAlignZCpqACqogJCSD+GoiOEI5xec4dnZZATeU3OyAMMv8JRrs8n5u0pPPZ2qX
6rqQsPeWkDmV23jBWMJmuqCBXmBWPimKu4nUs8r69AmBWMGo2ZjTVWdnYIojjt2oQ3JjDg99f9VO
ZbDNZqM9V8rZEl9GgjW0A7jMFiLfYcOTlB9Z9CebuRmjo2TUEj9ZfvrgVABd2zZ7HtLuMTWPSBZ+
jOltjTStn+vTUBME40/+vqwZ8i/U1GEYtoDR4PvRqTOZmpmIBXgORyt8S3hLgukGX8GeJM2220As
CabuWAv1UTPMoXG/ybv02KbHkcDptWhZmNRegkDdNh6b+AkPx22osn0chddd5l+XIaQDblCPz9ov
5muT/C+yEZifh6TGZSVA3Y69m+1tfa9B/oV2tS/qZ5LvGniaasBALn7hxbxPpqs+DN/Z4aDyeQ6V
vFKCGZUud1PgtSx3ynlXdDdZ4MC3zXO+HQXxxYIpUxG1V3E/t1fffzUHn3qo4k0+EgEXuG+xSWR8
N4xHFDa7NOvJaF98tbPdM5nQ49H21VZmY4FgXLyGKnlUaX8tS9OBZFgfUlf2245Mu8UPPG6moT2i
Gztmifdgl1BYeTGVCq37yhjWXlVkV6rPfhVWP6y7Kb3vMw+mW99/CaX8a9n5r1NL5mHBd5Y9c8vV
Tsy67xVsqGSbHC0XNlzcZ9EeN8OqJexOcG0lWfNmlg4UyrolRkJ+1RJFUBXnr532CXEQybEqsK1m
EQfXJNOzFc09Vw5xDawjOlG8sfU6zSbFpZqE2iNSJ4/e/lGzoNuQ2Pcjb7JLaU5s7zD7Qkp23lvB
LE8MoDhJ1uZeJry9bBAQLJdmkhLp2xm7SHDxqm6CrTyQHBSzqvOPo1U+AuD+MDoLdlnHTqOWCEO6
2KDwETCaknStWvcsWLpQbdrtqvCmZw+QqfJFgxgw3FXEaWjxopoOQQKHTh2Vbxy3AcYAc4PQaY/T
/mCoZMt4MlixdP303Bc1wyDUVnGj9E1XAeokMwKCQ7cPZySsOSzyctPm8DnoOBBbc8ARR96gqz2R
bnzqR8e+6vp6My6Bwz1kVJ0Wzo71OGOqNNnZg3XDyqgpgadqcnYqw3sfDPHeDu3D0DDYS+IlpV1T
w/okb8G98J7S+NWvEft11fxgT+olZ/legcTf+HN0yMf+sTCga5Jj+6F9nH75DJ3S46ieuo6cRWKD
OIFe8oHE16j4aaBSJU9em9swiW6aETVuOfkvDoqrND8SMnX0R56ANICZbHIvOxz1fXkulaVXy7ea
eIkv3U0hvHTFuC4VL7MJurgsfxrFeMdo3FmXaJbJsrMP1eScR3btWd61nHzmTTsSi4idNecJg+Yi
ugmFoHUVM5oFs1k+U7Pe8KbwHmHlCy+lZ1/XfANQ/NfdOtLyPq7LESM0MRapShEQiJB/ns1623vZ
vTFwfdclger2cHEcdY38c+MUlSY+GHDkNNofbWR+pdn05CWVsWmG6RxKL1p3IrhYWfLpUEUh64gx
pwXpa4KuVqE+2Lo2ao+R/KferU6lCZSxjbZZWe90E5ETTCL1Jm5Tks8nxYeKlcy1qNEcaIVrMdk/
K/TgFPVcHUbCqragFjZR+FRmeErt8uc0+zdpaCI0jLHBJPjzNgb+bcB83pEc1Z8jmaQoYeHWS5d0
Dchp90bh35YWA9Jkdh7TqP5VpLZCjIx8yQHcY9sjsX/hMHObJXeT7dzE9fjuNO69mjyQu31X8/xw
ik8gQG1Y3lFVHptIUgVPGQ87Q142DDXFZ/1chRfbAVdr6+pcq5Qpuolz1Jh8xVI+XztS/pIC+ahi
PbtKE0Ju7BmOre0PqLfj6SOsaV5M/KLuwrBECXocLPe1Jy9p7dvNcyPd3RDIx7CxXipDJg8GyxAw
4NlNrWOKnfiCo+BG9CW//xw7WHoVP1XESXm53Ld+BLTcOLtxdpMi5y+6iEWGfugab+9HLfSMonmu
3fEpGz/x56Agr9pnI4ovpBIfxzG8kbXecMECguULuiifIcmv/IJdrd09h2l3cD4svB1kMmRvgOxe
g7kglKu5A4tfUOTtdAuDWRgfywsQXfKLxPlnlLw7SG2I++ovLERXs8if/f7HiEEAFUv0C7O6uXXi
rZugph+1/Wbz+EKfTlD3yyI9K0iO4k42Y36vJwSXMno1mvlaNqiUuzH9HJnwx+GwnVR2b/rqq4P0
sk4ZIWAWCj5RFiAmHt+YkV+Ffv1zIgeBpbWgB7RUhQWqvB1FcDXr5om4IgSubVLs65zL6i4Lgs9R
YWztPN2tUW2yAu/2Zd65ZxMt9A5tirGaUbhrvsQriTPu6EtABjpD89QcWQet0WFbqzEhzjYRYbkT
7hpBCvKxMui20nCOSR99WpSXdtz9GkiHwBzo75pGoYvDk6taWikZIDiEUvAkNF10qtMj2ylZWOjf
TcTAXfkzGL1bakf0F0Z6dlXOiKAYDj2BSqtxiG/+8Wncf2bO9pdjtv/+/1E2i+NIZmR/fxi3/sg/
frTJX43ifv93/hjFeb8BlGHW5QvLgtXgsMH9t1GcK9jpYqe0bZPYyj+P4szfFkpJwKANm7ULFufP
ozjWyJaETWWalmeCGJb/yCgO0t1f7335wbbj00dLQEDSc5xlL/zz4z4powWb999yDd3QdntztaxZ
AVK3Zx2RoWKgMVmbLUm/gDgQO2JMvhaTtenzmZu4qqM1sX/0ZEZgfjQDznQi7H9lTmNRecjoAsZr
WqdxFW3yWF3ThrUn279Wjgyv+BamJcJm3fXZTvxE5YKPqsw2VFXFulRTfV8QRr5Cz69r+1Hk4lZk
4HgB8UzU8HodqABwf+mSHBhWdFVCbfMQ8vwiHLdxOB7wLk+neTDPOtHhWSPiWhzGEK50ciUIiwWb
fa41NA8JxWDT2M38EEb1AHG3ELsO38R2iGjrvbEsnp1wbtbMSuLrjKHkanQ4upSP6aipCVaV4VsN
bY6RwDwdUn9IQARVbzZySllxfiVxffSh2Z7b2ahvdQxKTFRxsSOdYj46RvBl4cm9JOF8spUfb1De
6GMVkszSeEZxQrjH9VNQ2WhRn8lQgAZNEMpGD4Xe1bQ12ywlz2aag+LY2hlFdI4vmHnLZSLZpjQY
GBIYGK7jIVu4wvkRC3q+szXBOkaIm3JsrqahiaAb6a/GLiPc7gkW+iw6WSP0hMkuSedobe8ML/Ch
L5WCpWMBHfTJC5zRDEYpV/poflbSVERcjV9pITiWjAYOrh8SzuG7p3bW6uimNf6DlkwBuugMADYi
n3q4pMNCiQzs5znUjIY681emqVX1K5WfQTg2FRVx6ufcLt78GnRJvUAZ3PRFjEXxXKH6uSfvYN9z
5rqEy9wZnW082EVwp3H5XkN+ibatkXVbs24MhhhfrRqt62kMmGl2g954vXIvlAzuxQemECNAPQRZ
uQd8p3Z+X3h30uP0dS0DBkzG+KNR/tNgqxfumkOtlwxZr8R9YW1E2D9ExGl1ZjUc06i7GXufuL7R
AlLmnDIpw23UhuQG+V666sfyaBporQHJoVq0mz03xFuoPnLhEEHTD+IwVzmNgHj0RkDtYMp5pubx
DKrR2gyGczMPpBFFSIziGgjpJKB2uuE7RPtlZJfedybpAsXiuU5juSmQAC/RHBjIvJ3qjIfU6amf
DOQVUQemYrYVvTERKASGcXOZP8nz9veEca5jhLx8wUpeJfloa93T9DVKGavcJ1rAF9uiQtidjPxY
P/GDvVIRn0M+7GazMne8iAl6t0NMxpLd0eUSIM7iPA0IF0Y2KcSpiMe7Mm5IKJuzXVWMyTGqd3Rz
cFQQdxBvSB6iaokltHHwGDNuDSwP5KK6934F90CEzttQUGbVtvIAruQvtnb4aGHabro431WAKofY
G58Kq/psprnZyyE8zX0ebmf0J9hvLWZThkF+z1Csrbg9FDUo9YSYgtWUYJitYOFvosFZjxRDkZ8X
h8K2JOq16G5Cp3qYjUM1EuxcL0wrv4Qx5Dihux7BOW16UcTHUBOq0TDJqGMPW4KDHSDeOX0y3vaB
Dde3MoFYVcFbhmb6Mlpql9ht+EBCOkrCm0ip8H6JualsTej93D0BUxAHy4E4wobBbWJ1Sw5uxYaA
SGmvGvY4FMqdWyy1z/IZey4A+kJDuQcAP+9alcfbFEc62tPoXJUKX3or8OnQWl+XpDhvap3lu7im
D/RnBs9BZm0ck9JIS5ltB362m4IcKkK+68n0Q4siYJQY79piiA6RR7caRi7Sfx81n6z4R1P5o5Lo
k8PC2aJuh/oStQpJZ6sPXh3D5jfcGzxE7BUgDVhRcK7y+grkfHgcdeBS0CwDcoG9tlYhWBOF+9OO
kMOUR6w37WuVx++J7WSrsTWchyapn8GAnvIJ2HwnF8tZWx8GJ90XRrO1SheuA9uaEkhYHx6xX70V
ljzJ2lvrKTwiON1Hc/7qBXdLKd+EnI3qhp79yjNxBsftpVJiP4zzqXt3dLOxi3SvmVMOMWFIYbsd
vRTegdrNk0md3cKGKuf91Dd3YBGf0dUAWk3ke1RcMV3D8FTcBFFzocE5Jrl+7BvBQPAX5sl80ejv
nIJvCOQTcmyjyjxg/V77IeugIsTmGrLoGNKNZO2RsP4Ylz2IvWxEklbej6yJ1LIriVma+I2XHCfW
KNayTyG3L9z3tTg3qgFf1RRbEEU86KxhCtYx5bKXIZu32UG/Ab/W2Ktq2d4MZnOdKHufLHsdc9nw
CN3dBTKy1o6oq21aP0doTO8KxiQbKeZm44C/muruKl12R4IlkpEJfDn2irBa8imXPVPCwklnjJZD
jD11PG3bslR7oje6/MQXik3VsrNqWF45yxbLImhrVQuBqAWOjZRQXDAl2Gsmfj8qkIVZWrIPK4nZ
WDZkc+S6u6QauYCdlEFpcpgInthwMyMaW3ZsLcu2LHljmpTtBuUMW141MA+9JjdAQ/p/85Z9Hd8K
XNts8ApWecWy05uW7V6w7PnonJ+M7pwt+78GSegqZyWolt2gra2XGbntQOdOg75QxGp9yZP5uVg2
i+J7x8iyMWPpGLF8NDy2kKNCwKur4FaH4zlbNpXNsrN0WV6yjlL7fNlnOstms7I0M2ypN5kQHRE8
Jqkc7pZI8pZoE/s+nvVMfcSu1F+2pl0iXkF54qt1A41tk93qsGxZWf6lQAjTm2HpEibaBW/pGywa
iHzpJMKlpaC18JYew6HZkNZFRPnRq2c+RZoRZ+lKxqU/mWhU2qVjiUbh70LMCqEz/LJpapo0/RQ0
OWZOuz8ufY901+nSBwHkRnaf+BbBK4y5aZYycrjWWfsaxdCIzaWf0jRW7tJhWUuvVX13XbRfFW1Y
p9Qy40gZNObeZ3jTC/M1qD2yRpYOTi+tHC2dvbR2S4/XjhqTiukilKcB7GkEzfHNXvrCjAYxWzpF
lkIeprP+C2vVPcHtA6aSFYC6TxlHZBGN43WlwVkt3Scn5P3c3rXNT7cJknMrsM5imyGyjtZ1Nhgt
sp4jFkKTBRF+EmTKOsn4mBR8k7gnfcDrmeDPSd5hECVp2SHzmnaae5bTnuSPjpLAGoZ6wwATkTQx
qBFGZP4XFoOfbicp9WIGe5bunofJqXCgrtg+jZeST7vyCDyranIp2rXvM2mKCgdiK7TU1hVcTW57
GUturdawz84c/gL6iT06azfS0M3WyM3b3JTqiMNt32PXm/wp3c6dPWx7UJGM8eKLIcRDoQVJ0w1t
dywYtvbusXUnsercfmIWkCF7Kzj/65LqSCguLzfJmVVw4tdYeTZ8+wu+pXZzPfU2DcbAVZK73ILu
UpFiJKUcg3eXuc29boJXdHLTi+/fyZE9WK0nPJVRNd+7qPKDBT6WTaPYm9qI7oSmSdG5czXa6pHV
2irOZX5oDFY5xeBWB6YXS4iUcHfkr6IWVA7ksBz8FxX2k8hYjfSZ2JVWPR5bYrN7rNmNu1ArdIb5
h/AjOXh70WXVte3BHXYy9RDOxXXUOvVhqsNd0BTBjR4AGX3/jssEAX1JgNDB1h233W1MExUWrCuR
WMQb1knh1sv5JPvO/bJd734uLYLqdLXLbYs4aG7PKsef7gxrEfXNNgmbdCsUUY6Bi95+CM/VjjvO
PiWmRRy63Q74bFR2BmB4gQzOZryfmq0bMWJsUDy2dTC9zpaKdkVZD6dZSD5LhR9dWtTpfbptFVdw
Z45qy7YxWrVGfpdT6W7BY5frxLQPBQX1UbnOlZ55bX4VnO3QqA5EUz+F+E12Se99CObRq6YexWGA
LnJIya/BfH5tYD8GgKO8c68nLEoiWQlPQXiMJJup3MYewdZ4Y8sE4afbuPA1xmRLEPeTIdJsXZrz
o0N2w0Xm7Z3PfE+jUWa/QzNntPqn4+QALyLvbDbEDvkgHoMq/bBc+qAwImSHr9Ys+OWzZrgCSvCg
nZK31ebJrm2rksFddmkdY4uHWB3zealsevhV0WTehAOw4jS6tUJQVG6BFXXC10WneO0naXDBNL2H
XlVvlcvwXLbhlwoAZjrW+DbjjlpB8IZFGCiUH156RdhRdMDQVW9ine7zSP/UTX6du2G/mZqJ3XFQ
fQJ3xQWWzEc8TYrkyw56R9UdPByklh9X+5JsHyvkLC5wb+iE3wKklvniw9ikVrZ2llBfjlyQwfGR
7wTmSkbN8Ipvy7B4YMSwdcjUPiRLFHuQ3hHo082B3jtug/im4HyUZvBs5HDYuhLnUDmIC18TmpaQ
Q2nkOvyf7J3XcuRImqWfCGWQDuA2tCQZwaC8gVE6lEPrp98P2dU2O707a9PXOzdl3VWZyWQQcP/F
Od9ZWqN91HA17Fs0E7hlckSmqG7rFNfan9bmzyFm5vEDCI74UPfiGI5FhDl6/KZ22RkJ/BA3EWpl
IQhnE6HTK6uPzBT0ViY9dGPqP5jCwmXvMFqUPYF8eWTd50ZlnMNw3MWauU79fvxxyvgZKGxxp8Xc
gfDbFzA52hXbdJ77ZJUJnoOyt5NVpNtkMUTIcY0hp4dJi3utp9wNvDmh2jH+weD9t9Rq/z/Ox2yD
udH/a0B2ztOo/vnflWp//5a/52MOsy6I14ymhID7bPzHfIyAYiJReMFtKLbAof9jPmb+pWO78XWb
7AZvNmf80xNBbAszNczsNgOt2cXwb+jU3P9jOGYIpmLznI2/m4GK7l9MEUkRjaSyamyNXYJ3p8zb
+jSYQ8Ok2KqoD8au/WxD+dQOGkRGf2Ibv6sleKcqGDG0Ws+gE5yFPhQPqDh4K+38OUiQ+eiVVCuU
/L6YZ9QhavWsBhVICqi20vMQavr0mwpi+7yBUEEPSgeVBkQZQ1xcozrBBCRLUMwlD5e1kDMc3Wq3
s6cg8MP3hr5/TwYtfcd4tJ3+4Mgo3/FLngC5nyDtHgYtxbIMWQ1hhHtsdZtlXinCnZ5BNPVHch6S
6JjNTlhVmHsnygoACjWwl8p8wr1obWMV/QLIXbu6Vu9VjlmEowRPWFXucS1PSxy2c1jcgMojuieN
gfSRKevvTa06NGjh+U5D+16WN68cPgiGJYAQCCE7E7YzFcnK3a115J0om2tkM4anOLlzUQjG4UbG
/aMEDrTQMiPCUGy86TZKfV0eG1MeGQ3cWR0Mumm81HFPhQzZU9Y7Dxqu2YC98OPPoLUxVXLkGe0j
f/CbBra/ZGwx20e2El8f7sN6F+vdnZe92nq9H7pL65gHLrYHwy9PdBQfXd8iPoMUlFtUqJq46j5k
2HDcZH1kbULgP5WVbF2rwaain+27LE42TpAfBuG8C1kyvyCTl+8H3wozI6J0aEskaEipZhkadvqV
q+Me70X527hfsXbvJvWpcoxPqYwfEnOxoScfBamDdc31b2PVI5IrHi6ZnKVhZUtehLmzPQB0vZc/
hXH/plvGFUxZ1/q3IuYqM8S4tA+j0F/hV60Ii+fbds0twWikocTsLjTPI2gX4hlbDTY7+Vm41d5B
TMe1Qs02cKwCBVgrjZS4YkQ8iRVyDtaRlbdjUrfp4ZAyqzU8nPguJeZY3sMc/ml6i4RCXKiLunEX
2iOqB53sskjzUPrNTanqCvogaFYhV6OInB+dag7vcfieQbhkmnswdX78YWasXJtAQDGBL+inLcXu
OmzdnxKmzv0Ebq+Kep2wa9UfKGkWcsSc6w3qnFp81lH3oRuMr/u5qOt0VI+EQy3ddlhNY+UTMUFU
LDLY51R3670Xd3cdJMZto9XHtrvZFkhn3SOSLpLghFuKVkjZq5rxEOKSVRXdSr/cVOFbITLW13Br
wo4s5aCTa485jx2xfa9i47HVXz0aem0cTi5URy+AHQm5D/OOGisCoFImuhAYe/CEDhV1Tm4CvYav
3RnO8B7nPrtY3OtUEZJxIRvKNLWWUTYetMG9zmHWCdAJCryNQTIzgkBwb91D5ls35iAUFDkfH5ew
aCCbFc1DZ036KYoeBq8o7wqkIdC/mZpZUVauB9FegXnZC033Qba0I2xdSfJsa/hiO5lP/OJ8Kuh5
QwOWNTYuPN18REa6D+YkIHSTEKuLQEOYgn+oA6Pu1qh+htwhN8rr7urJOufeV6Sp56QziRkt+++C
j3XRZmDZphy6AZGBu9GZNqnOO0VrmXDp+0/FoB08mdvPXCo/iZvdoq7KD7UgSLhPW7a7+fQZhjbw
ww5UdgBcQ9kQYjyVn4wgwnNDHF1rxGcXeW81UCg1lg/kxEOM1XEeYMVOcMUth2YE7hLdgiYY1wAI
X5P46vwJ0NEQ9WrEex1URbfXBcyhWGWEq8JrGW/WHg0vRqNlTc1YZvZ7q4ffFYHEne3dk/nqwQfH
u0T/3g7i1BDaMg1MNvixbuoUYqiUSAHM7AT6CBoxSpAqvYSmOvb+eIvG4MMwf+PS9ZZaYafnrPXW
RURERoZ2RmbDpTWQlnTjtHFrWlphto+yxC3UdvjGmT6+u0mRLQrdPDOWypaBQGowQh1eJkgCPNI4
Q/dmWMVm9OyfqEAyFg32VbwisiTNvCW+1k1BmTo8P2B92oGBs8uEujdfOujKoLG6s2obzp/CuTK1
vZVpdY7mK4IxjgavTazjFwPAA87/vVEc4qI5C3Kpl4JdFEGgPyJ0wHNKeMEhsZxN6qOpiV5Cxo7S
n8hS8PipakY8rUmYXve2tuEzxeFl9jDxNPtEkjfbolS/Oo6kvz5ATaNkjkvJo5kKLjv7sxL0N35D
sHNaPLABRlXlwZgkyApgJkx3ZcjvhGCHhd8SleqKO/gt4bIyi6ssPV5Ezj9ljOB0k7Wm7OMAY7W7
h44RRnQS7hRQ2JP3CPKURjBUb65DtKFPxlchyTTxnAp9G4ZICROywT7GzL5ap0DAF9GI9ooalvs6
mOUL11bnPYksZlIyrwFBnRh2eARvtsUanfLWsjhIXQ29hQmTGDEot7o0waTzA6t3GlPchZ3aT0oi
BE2K8FbK8cvswuIgHQxsXsN7Lfnz2CBpm9ENuOTNeMN+jfzrogalPHY7KnKXyDdjXkgwSYPSfuWN
6zZBXx26It3ARb81o0uQ2VB/iojJXJfR8Nckhdal+oEZUm20dHhq8uzTkjx/mchIGk4j9viJuAo2
TBtwL+Bp+Mtm+WNFe+GTrrsMXLQqU+V/hw1XQzINK6+AvhBW3oMqXVgreiG3zErmXQXcVh4vBCav
f9KDKai+4xi8QhAc+9yh49eepyrMtrGmvcDsId6g06+MYBnxs/n08uZdt9IvKQjagsC5Tpg3gcP5
IM4eSniQPZe6ikknQFIEM6zm3669XkDEjQtOOmCHBdsO0Xylg/0VBNYOjDbuv1kxoxpGMShrWsJ9
T2PGQx+iVo09AtjZfClgORAUVDiUDMIXZl0aQD6J8XXGHhiMnr33RB2EBtBGQb56w+UhJ5ojCGvJ
stZY2UVUCsqdbhFkvtzQmgOcOz4Pa+Fky6osH9kJ8qBBi1zmExGdlb3tCbKxE3NYlwbOyrh2kLRo
11pYz2ZsbDrfem4Ds0SoZ7A+yyUe1QiSuohRq+vXMX1IA0Qsdlj8ZmY0HTnGd4R2r/KaJxusyY3V
ob8oKgNkAglmbfw95NR/Ym0CXIXWtm7H4kVWPeAeX392C9YCLudokasfGfhrxl0/Bk86h1RzceS0
l378DAT+xjjXfdJ740Mif8m6vQalYacBIabaRmHvh0BC59NICJASAwpqPzz4mhEtiz6p1nq3ItPb
AJ4K1KJBUqzBIlJFuYyKmDUFupUtyCOqL+csHZZjfE7zXaU3D1o4nar+lpl1dhgH/8GUgbZGLULl
PjsuRRPFu9YHJ2IMGYwd92RP/SGJW2spNE1sCmqDysZdO5fCcBV2WdeyoLWmhxyRxpYvfGLcZq3I
a0GvSWpFon0J/kj0AXdRbH66YthV0l4x4M4X3Xsj2KpUGumq4zRgUDYvHr9673sowEhWvYsG8VrH
g3kHs2AFjwqcmFX3LIyJmx31l1L/Ih5iDohO3qfCDv6nCf757ySVoqHw6Vv/a5XIQ/Sj8qz5T23w
37/pH22w/xeUAcNHC4IGg3bXIp/oHzIR8ZcwgJrPhimMJb5t8F/+adkSIABs0yWF1P5XOoD9F10r
nh8d2rTrWva/pRMBEYT76z+hLnTPtDyXxsAAyWn6/5qqB1zRQ3PkwAgrseBz07oL6sQVrGEJbmXl
YGBmWUaP+pVZn8IhVbEM4m4lk2c59MWuTJivhTz9bHs0PF+oulA3oY5Mqrnn6ex6jQBzkVuIu6zR
+/DRGpSahg6vTRD7GpG/6DA80OCycDUtU96VenljEgmgc5ZxmtbwoEm4islgblu7OABGYt4NLqj3
ImuVoJXaGKWdrzJNEaAKylUV4jwJ9OVC7x6dBhGkFVlffRZRLjjajQg+ZzeYFOVpZvkPZA1zUaIb
bKdwZsY4axar46pUEmwry1sE4MlQgnjlH+1gv4w+STZ51180b8biEA+9zupAbbu8gZKShyw9lKHt
nZ5qpzkK6RUbHfCi7Zg3VPrxklF1we5CoQ6IvidwmuPoPVYevbU5Y1Ey5b93mehRL6uQAkT/civx
5fYsh4HtgNpuX0uEwgt6+5++KB4ia8K6Hy71UUXM8FHqKundagxrOO1A458LFNhWa+yAWFZk4Piz
dOFArhKQnOyj7TwkhejffaVtAmLpVnZn/kqgmHFqkbYgj4Gb4v9PVwkyeaaJ8kUbWE72NTrLDBOJ
Vu6A++SweBmx6rV/EW1531bBDzjNIujP5URTatN2ti5EU08EhLLX5qK2I3bhmrW09HiT+hqNBtsv
jtO+YJDbTMvSdmgnFXNLWyarxBSnwSPKrLzUEYqa1udHNXTVqauy4wCoal0Pgg8nSFGP00yVjvkk
gkfVFhVehTDeSNf/SiL+3kCnoTwMkok6ugy41uDvp22HL9EeMcnJOr63O8NatbZY8aDcFOz5vHkg
Bgv3nS5bLpRYLU0JDOw1TYKDUsF0UuS7cKkyhwjB0+ckgq4qHehiZGWbxrkLWKpty8IBoRdWG9Sk
2UrUqIEC22e00wCgCHduUlE6hDO5RyXlqYoTRjhLVrwNoiuzdDe03g/UuUzdixqWxy95SHENiIYW
FNJsBwSHWJWkGy5W4+NTYrCT5oh5s6oA6U1EeRupCLyCtWUAEe+puJ46JTMI+vDUWu4R9BraXusa
ezGpfAPXCPtdH3EF2/Vzhd6C9/glCabgCHDzrh5qDFuF82YkxN2QsodavCE0Pp/xEHqHZYhmcYME
7YbemgBMiRg67oeNMTfsAeMot+pY49PhT5bx1TFPF1Ml1pPzrWkBwnHN5BWr+FN9Gz5JhSZaN5Ib
zecfNu/VMR/zBLR1M6w7lb22Bs2VgYZ3bHa9NzyFYgBJ2iznADeAqpKOV/6OTvNQls5XUI2cHNgN
VzYVV99DsCWrxF319fTcorfwRApIy+XCHxrrWCDx5icbZytPmUztcv60xrHfnSEnY4qdBt+OiyK1
IkEW+mShx5fJp/rFNrFQU/sscy1cBjGCY3Lc3kzUEcsGpNZSABtjwNAfS/OT8SSpIvTs+GOjfVc1
90PmTCuzar4MHRdYXcTNsdXyjXDR3UZOZy5hS9zrfgkvI8gvrRwe3NRBl4MiwaguKJTsFHicidvP
HnFIJLJ5bSuqVfJgiCdcZP2RDbm3a1yFSAzyazwsvFa9972/a3J2mS28z0XS228GDqJl63NWUHwh
vh4GUKlAWa0khwNVPBTOPeUSsjHJIeEntzqm46xqt+XoICjU5qzEN0r1bjJ8yQXuwhglUEOq3La2
YvsUaGQlj05BGvZgnVTlbcDYPIp8mbFGt2eIJqI9NzDd5XeSwHSh5ZdL8Ma7yN+VjnafSXLfbB/d
0OilJIhp0bGl4iqRn8Mi5OcrKhvDyRisHX3uoNRXpsaPCcKLb1FthcM1TtkjTRoUxDpBmdgcJpm2
py58GorilJnqi90rUdMaxb1oOB/yPIfKZ20cdjuZS8fr6WG+xuAAzIQVHcXnwtBjsR/JoK+9lper
S2s2UUB0nCRBaOOazhLqrwSJo0PJJNqmf3X14dVPfSQusfbsNNg2uzBb9RVSebo3Z8HMEXtiATKL
y3IMWw+eb/ytDfnuFgCpZSZSZLC5eBUTzV1Pg9+tMT5CRmwGmuApuo2gVXM/c+gkg+8cHru0SLZP
wIbhMsbMp0dBQjTauLcacqb00TkDP3ynzZc4Wumo8ta8BiFrfA0bl0gQxWUj46nBuc60udzkUGW6
4uJRTW6tLjJcdvkJFPC7bIioiuanaLC7nWFFdBMeG2RTuS621mJV02kcC73bh35xQdHt4/GhI2t+
omTe74yRfm7CeK2DXouj7I70OwSUUvTLsvZPUWxczaqujgla+kCy4E5Ci5y1bnrV+SuFWbEOA6dj
mN6VRywwd/mg/7ZxP1f1F9s4toQAmCQPRG372M7HARzaN71hMJ0b3QPm9zMkwIs3ECJnDjtEsICF
HV4ot29fg6aexbCfIXMsj7FUm4i9PjDfyOYksiSJENE1j31MuY5Ci+M2yqt0r0rxA/gRIrH2KyLz
XsTM+kc6QwlL1E+Zu1sEhzvOaSSseWWPGMOj3jmIFOtRzHubmelH05ngzsOPrti5ZQYpVH/vW+0N
fxQHlMy+hAiffa8lrgxcpLWFioqFSI+WndZcMzi4ykjzRTBVuzFzxKZsKGfaWrwMTbXiIN+MviaP
eqLdi1n90w+BB++Jy0xF/NEFXlGdadRGBRVemqHdE4dGR2diSglo/Zalv/AcdDCiaT69PCyWqN9w
jmTTZjJGxZyc4qdIkLboKV6sUWNU3+LLbuCqM6m1N0mTb6OIAZeEs5hm7VrU80MY+u3auGoCUy5p
CYhgqDYQeMzbC66WxizzBecNLFe+BfrGLo8gTk/5NZyMDUIZe62Y2cAVH55UxEtrKnbFdRO8oQl7
hLW4ZP+CCZ6wL4Ea1ymjfWTgYwwfWxV6S7d/Fs2nnWvjqq6oA0xKY9Yi7AWqz0GPwfy08yDHxaoZ
qQbN2Mw6AKQrSEsBrwky9+j32Sa1+N/Npix8xBMJYiRaNmC24wEeuo9Pz+6hs9PWIebuiTnKGfRo
yUOpSGYPsLAmNbuifryhVFwaxs0jP2yqknDDQfridOmzLdVtnjBKP72bat4xZJI66mk+ZhXaLylf
tQmMB6Zp1yRyDrniQdZdqvl8dB+yklD7EA9OXUCtqmg4F9UsBU/m4VTswfomi8bKu1vSBWdlxJ8Y
iKaFkuWcX8INmefaciVUbyL/4FGQEV5X22pf7f5aVuVHLZMb+Y7ZgqkRhp452Wx2Xfau/02ENa5h
7mrxo0zULHW+rTEzrpihFTlndNQTIRxxZHl6eouxdC2xgUHFP9WknODXCBaK/xMzCmA770Cib7Bw
QrQiTMHz83PToT1v7YOhQdxO311eQGbx6U/p7OPU4VBr1yzGqWEgqsotFfBTU7cOwrpuVZQmsAFp
kXyFjg0J4qounZNWBUvhtrzWJJAwuVjhhWLcY/9WyLqn1FxWRBtryfiRJFC66ipqUPSSZBdlgslP
Mhv8EZ5QZEeIeFIze4sceiExGEfEoKICcpBY3cYxjS9DRYcM8Wfa/s60l8lm7uLo+tPUgt1yJjTs
/IT6KcA9lDi7BI8Jgtz4uW7qk2dPH/qfwfJAdzKxnAsb8rb9ZNqMSXhXlhrecbFvx3KND3k5bw7x
7XDPpT6S1u5Flf4bQbmEKsx5PAHmIUC7A2PVUeXP4SzTgmm6bDMrv5iky2DgCXaF4sh1UYqsMyCX
HpG8S9X0d47FojRr1bPrn8M4YERtpuMiR1M9FOTSteXJtwr29h7uyFJMLOba39LAEqezsAuxVC70
jPN41J5NlmjPsn9LcPRy0ca/lQ6oOXOsOV5jxVDpVmJmIMGcptHoEoaorueuBNtH7LzLkpp4pVGe
DKV9ytviXsWS7Qi9jJ1S1LgMmlSVDbvJgZvqZbNLbbQPQhHOjnWYy6SpiNtsfqEGw3Ejlq/TQnVI
CVei6SNCuMtfEMyvvYxmBEALQrZ+vitH5kjYxngZmb1RIYJOPpH6gTFyaIlMiL3LUKrdRAy9Lptv
V46/YNUxaDj+tR+0G8vrcl067ibzmWM5bvbmaDMnz2AGaU47syynczbUEHGtZOnM30xf/JYjR2bc
pcXSMnDk5amDppfPA6rpcSzM5ECgSrEaMyJjTKIXdeeiV+kJvd66M+oDLDT4HdET1FmOQtZFibvv
G/ui5+WrTECz2nruUx1ejByVpuceE8u5CNIiyxSP9tTjvmaRydcOCsBv07aI3gbGrIsGASwZEfVr
b7BsgWsem+rTtNy7sqheyTE+WaQ4VDQJQp4139krUy3L7lsvircQ37tsk+fQJ2q1CmtGq/UMUMHJ
NmbraXb8dxNfop7T+vCwe229hvD3Ves8KXIQd6GCZCqq+DeFszw/YQ1SGruod5Mrf3UTwkjkBre0
115Jb1tWhToZqErYezHEl/pt1txI7vcBUzIhFr+QdL9E8FtODGazhBmEab4g4RXE6L4PTFBzg/AA
UpBkHn/WcfU69iQH1eO+K0lRJJuFxGa+pCupLPPkte/iOSKOA7ZwGv6aabInOXGZD2iq9Ph3SOyL
mzSvDA9eUVpbscsABkeKH4wXzC7xYjTBK0c+4rQ8rEDp1bBes4lxo+Wt7cG9w0TPM2g+zUmhS2F1
vJzt5ySGs++3vKOuOpXJzpUk5vH+vMayukRNtMtaNOaFqc+d++ufr8ME+tVSfEEDKH4RlByspfrs
q+yeOwBjNGk/ZFzCLEGgG0a/g71GsP5K582nS7gPVoBPfwSlTJjwBSfPGkv9RhqIzgZw8170KUNY
vGx77iQzdcPNDm3Ljy/Uo9+YDMmkTdalJ3bEpUKDqFih9Cz3V5jln9tMEycvRrmRElcRNOuMeJTl
QEQA0Ahzg8nyJcN6hHwwhI0f2QGM4DDalhSD4Vg+TGXBvHxIQGqA0WUoxeAo1WaNeAdBsdrpTFOX
vdbhkrZn36ayiPwyuUS5nYiP+ej13t7hs2Hd2lkWpGgNrbmlw6bm4CpT/UJAcLCpmam45Oq8R2F0
b+I/6KBoLjprRjuzsI5dJLkYph/wGQB5KKl8Rqs+a014T+v3hYFXrB20pq3H8D9S43cf6NWqUEzt
RoSSL6HbxPclXS/USGASW9LgEGUOSCUSUk3x3XebqubNrLpuryyMuI2tP6auGjdaD60zwRlGuT9s
oBKQIa1tnXh+wdr+pdLqNy2dExAnFrd4I5dOn6pHqSGC7YzhnBmHoo42/eQ0G661YBEL67tGcIhs
Lr14QbmbZkPCUPnTqrPMZOWA0GbbTaZTWlB/G5VqZ6l4fGj1iB1jdKSiYzPFAmLtznqFIOXYtJMu
evDQrIWuMhcN4IJjUDl3jduiFMvabpWVFdHSAev2qa8kUmmjpTAPPrhyyD+XmQkfQos43MSVID4N
ZJGrNqQ+39WxMV3ZHTyQubhSph1fEq9/pDXmgxif0QEVj4Vw8Z20b1HDKSX76FlUq2Zg4MBa4Kyq
4ZFNNTr7MnjUHRT2hvmB7zU4JihBoESUNST/MTCyU/vaIQvJNZNwR2otVnQS5TO2jAV+4ATOBWSo
pkvilZ4mzgIfULpR5fhTBlAyzBjfS61Bbq/eDX+cZ478QhVjHuiI3M6qqD72MZ8US1R7nVQZh4Ce
pScjDZJ//IOPeNFIUlYlvqwtEbSEDVK7mkn4DfE53dow+xet6W80m04ugly0Q+WQFFVLiJyY5XvV
birqx94s1LKaFyR6l70g08N5z6w1g/UT6VzXnvkQzDhLCdeSVPRs1eXlLVXBZ4+OBkFOtgb15VEB
g8XEdI2jDlCmF9ugF5rZGjZjNPUZqMmiBbSmuVUzarOFuWnM8M1hxnDWdXgvZLaKbTasyNwfj/4M
7VQzvpOHB3V4sgfXcAeI4AXgOr0AxM8YOVHWflooOgPpaKcELs2IrSC0WYlp/ZM045yQgv5jgCVq
5ivb4buxZsioKNnY8ZeYZvyonbORLOpPlbOYmQGlCF/ZeZbIXKgPoYq5qAva7CPv622rc4gaI76X
YUq05UzFgXrD9zcDUSPIqH1sHzxIqWheUvNOesmxnjGqfFL47KL4TdrUerEd/1gJ3o88Y5XIFnqR
285s0ZyuIy/GSoPVOlTqyPbhlrglEFebFVcbrqMRxxxi3AeCgiAGQcex1M9kaUeysJbUQMZaKkrj
qiB/M/kYZ3RsX3TbsZ9ZOjNWtrcxls+gWb2nmIUWc3V1i0w4YLRE/nrLHN7aAV49Z+T4xAr5Z4Rg
i4tjX89I22qShAI4zLmqczlDb51azTpkf3aoGd42z3lddEXXYc7AXDHL3KYZomtB0wVXl+1T+LrO
zNnl4UUVMLlHN8o2yp2pQ4wzXaPQV9a40yZDW6Fh+fb04G0AmoDnW2+5lmMSuUBmEFq2sWPimTPg
xFCAI/zW5YwFnuADE8R0603f2xBhcBCj+BS4WtfEsD5RGWW72q1udcieu5nBwxUE4tK23hH6vgxG
hDvWwp3RFOmyBaVz5/Ha2wXUJAMNoWUzVmL8X7J+IMa9AXuMBbzZeJCQheTnJmY4MmSTGFZyII0X
1TEdEZXLOEl7lFVGXhAcX1S1DGFAa4kZvdwK7ry9y1vXcowm8JkjNpa8EMrbxuN0dhrnEsJy9lUB
6IVJhgucd9E0Pdooko8JJE5SaDwYCdH1Fp+lzhsZvTb4M7hdx2qpNZTJEhSETq7qtvOGndL4vYkb
rekiOUp9et8AhV4ReNE6cOCxuF7jLNt8KGhGWJhHPaxpPfbhBrmsQ7WhXhgly5xkYLuLuAbSTRPy
J5JTtKhH65L2lM8xubY8kS8KckruBMm1ytNd7zTtmn6LvIHCo/jCK4TPcx9iftwkpCtsCS2jA2PR
HZhv0rHUwWc2ENe8zqIikXgiUY2gJM/aA284FhQzu6bLzz6Zl3wOLgZcchxaKmwepN7jcUn2HvZa
CsMuYpKvTl1N0lOB65eOC1ShUiNJZvg1aWDCgQE9/AeOdpKSV67LZ0DqhANUxYHRkX2TWMrSfLjD
EW2zVeJQIH1lH8UT46Zm+FJBOuzIWGJ8mSMeqe0XKOI9LUubnL1Z1VwxzsXGg8hodpeoRtDiCBJ4
CN79iq0JafxMe+oJkLcLjHyooTGIYN/VoBCdST9blbNvy3fwvla6Llcd+jz+o3Np/eiFgeGCxeNl
MrX8wyOpshAXX9rBRaTWMdPS6SwS71QTwZzrTn4UxIev8PT8otMm53s2eYfupI6IE5gBZCnyS+1D
tnq+LTvGxD7AmbFWwSLqUBE4Esejid7JCPiGxpJ3BsYXyzu83ZNjcBXjTkKcx3Wsu4cIzszCZ70y
+Um7B+S9cMIevzEvHzU+khZXfQ7kkRCYLPulE+v11SO2WmmB/5gW8ZOqzXY76gc8gvVqJP6WwX3S
ca0iP4PQxxAYM/rgVDfNco+GwNs4TSxd4q5DQj8S5MPBhMe8rheTRH8Y55eiDLGkZ2gjZWO+46YD
nXX1sJhuKBacTcfqp+rET9taRMYNdAShsh+80XuyGILuCy7VyqJrKly/Ok6FIkmactKQzrCPomTb
jeOPYffEfwueWlpwTauHE6KDo8oMiOYkItoVvk0inWs0mShWjLQ8jJ1x56O+2SRddrNKcbYsb6J5
ApMhfQRmzOv2CgzhmtQTtlVJOAOcyoNsrGsblsM6KZxkg8OzWTrusQTcztBarUVGWlRhk2iSDGTb
cbbv7K7/1Fu4UWaBxoWf/H3nMrxJaxxRCmrAOjfkdJrQbU6JsjYUlDAaQR3SPFq76SnNmE069vBI
0Jm3HZLP0E/VfSequyr5GtL+oanH7lSIpicmZzpYwUDEuKeBtLKHAy7wdkPvCwZHhq8xWc90e299
DosRCMlIeHEx53qLX7abDjvm8N52hmAryPbDJmo8aYjzYNudDTrRndHr2qrRvYvUCpBMCJNtNQsz
dOO5I8qO1N0BZkz3Q66k2rAb1KhB+Kbqt9AJYt4lv1931XuWVJQpWLAmwSMcARxf+kZOiWFDF4zI
WhETjkvbf9PbOgfzNd5qDxFq1pASjNuQwTA3Bd3syaQZ3vVMWIrcY5UunXwHBfAWyFA/jVjZxxRl
lD7tUE3DkMlWhi3LRSeNbNNjs7dEHt01o7yz4bjYme8uMe+9a3mOU4+Bp5Np/k6Y8jb5U8bgIyU6
3FkVs3ytpGw2h1XvCGcj++wehr67MNxa3zpEi5mBdyh4qtJalsfRbjYkztLmI/szGMBj7vFdQnmv
DKnwvG0TV4uvemy8+wn+cW8q7eWQ6KusU9MKVXKNyTI+xURFw8HYWMNvmuj5CrUihuG1XfI4DyUD
40S35CURSLKmeyBDI0rl8KRnTIgN5CwrxAkBGLMrcUbjHdUuG65AHOAjBBu9pJsDF7DLZwrVUImd
PUncbba9svBIidZizkCC+lq0qjvhBiDxBvtXHuvamdDFAnAnc/PNqDS1NgHXr8KBNTTt40AYbj91
nygiFRDMJl/743gWXaFvo03ObKWwx+gQpc2R540fDx61jUt6tF4fcd4zDe367n/kN/8t+Y3hCQdv
xn8tvznBnPwXRsvfv+dvE4qOoWQGHNuG/SdL42/tjfuXDZ/Yh1BsG38iOP5DemP/JVysJroORdn0
/gRm/NOEYv3l4iUxdYSZ//iv/44LhUjv/4v0xjGJmCEzRPdAv/yLDUVTxKAmQdJDB01/rcK6dKHP
2qZ8VWmzMzGjzGl8heneK1BQci5srZIoIcc4idxHlIkZyiSfAF/rhAEVDCqOxju8ezT6BYMaXBL7
prU3ulM/RC67w0Zq6z8DKN2CncLEoiIpwmRGhJQ8Y9CT/Dae3OGfXjvKumiC0FAS+XjNSuRuYfQZ
adHngK4Ax5x8Io8JMG/0OJFpwBvH17OngJbP3hSD+8E6lDeDYCnbAw36/CedqKn8Wx+k56Z2zkET
M/HRbuikb/acwtRFzg3i9RYTIEWXz+2botqbEJew1WJuMM+QJOm0tVtcceQdVdDcg9tAkKj+F3tn
shw5kibpd+k7SgADYDAc+uL7zjUYZFwgZDCIfd/x9PMZq0Qms6erR+Y+IpUlkZlMujsci9mvqp8i
UZnSpRNvuBZG9KUcyIuG8zB3VcL6bl/U7V501q+hPaQz06iKl2QxfSsltwzh7iheLskkcwTSDGwk
E2AN4WI56ypQcICqNeGi0vOwBQ6AiRU4k/yNtPh0eRruamPEF6wufjTsMDad84p3NYXmD/Yoqyjh
l+uRFxbIiWVn9jxir/YNZ7+4fJV2xcH7/koWDppVB3unMF4qMR6iiFnZGH3GDRveeKGITP8We8w/
rN6l6RbjO1QL9Aa7e1oGWK+GTysqHAcMk91rRue7PmKslba+bBtudRFQHWO5Ef+d2MLNryKNMbEm
qYlQyiYtyS8dkNqVMiawzgH1eibPuNZMGLelzk/u73csgPHHJ89ARslx9F3GfJE6L/3BGOMcJrN4
pg3nhtl52TWmhaKHlE9b7Dsm7W5be7yUQfQV4aCna6pj5Z7ZHEhRforQYolqhas+jEes+AM7fgbp
Sc+K28bwkBJ2xcdSzQAKKZkrm/FmCAp5i3FY63eeVIxdp4gKb5eCRK9DDqCjsmHqW/ZMpX3JpBO/
yjMNMT6MxmxdTylHK04/vueTyqu/XAt9pTLVEdmAz124t6hrX6vKf7F9vYhB8psmAWUkl8wPq6cF
CXWFBxSQX4RlTlT14fvotznwocn27jIo3EZAhWj9e4j9ZxeAkKimTW1sc8ax6zLUp2Iz/TEYO7CK
qHZe3b3KFB8qAa/a3E709m30Fdf1aJeZrPZTVLCDaN/CyT5GBoALsEjr79Nfe3gDTu7VQAJ0tMCr
TP4zJNezLBWzmYmj/H3O6nsMtenXNl+uEVXyoSz3OQ3BWDuKryZyjzL1bslcEaTniUvjFqP9fE9g
DRdF6T4YuhGMRrJHrt5jY/qkdM1sFc3lrzzn03C+owzc0iY/fn+F48IFqH+H/lG77CnJbcOv0rAO
fkZEPy7a19zTXYXsVtdqRFUMcvzcSAlmXzGHCqu11yKgVEC0p67dDIpvYXDNB6ZBVIgKrljTsx/G
xTtyH/3w8wXagNy2eX7xGz/dEGT4NbfyrpXGbcgolDN9kEzRenqzYxJh0PK8wlWb2HsADujv2Pwf
E7a1zP2vYyqqlWA8MMbhuSmth+YHc46fVgQ20I+TLz9oX+vqZ6/XT7mPTNbEHOMh9nhLhT5XPONZ
f3epB2bl+6u2cAIxRfkRDc+Llp3kBJvLj86wzL8SB76GaO8raQMB93J/LekvDsz+N9qEWDusN8hM
WBt8mRyAiprGzOEH/aBjjkYOLSZKP7fpFyPxjnw7Y3MXuYYeuo/GdeBVphUb9Iba0zISq54hYvJV
lbzfuGLIO+Sn0VDPTSKf5wX1ptA9dnEuHoC+8EZiA0yOdHE7kYdiwKubSMHRcw/tFf6ngAcUf07d
+KPgnuOoitbE9tVlUQl2lnZIPE4JMNJifI7M/EvLDSmDpO1YUjncOMPFBRXpVt7JcWheLDkZ12Hy
DH9RscfkPGR7i2OPxGRrsMsQactbcvvfdJATo6no7uPR4c7UyupvHUZ6Q5VvdqgaPp1X8Y/BCn8l
wtyO9nh1GVynYwutb8IVYqjiOqkl3fQqfZs1q2Ay/qiueg0rznJFi7vZqWfGwwNhSgehE7GRdvpV
VsZfkCXp0Qu5vQ8GUZEQvhbjNYqA4EZGTvCM5r+tCp2Zjj6ENXVsxDgXtADDNgYFJWNl2YF0zjz5
bHvljp0JFZFez53DJZlSxndMYnluJNzWCOuAi4H0Kxf8piltoFPZ3Q2WxwiQcc4mdJ3HRiTHWUtv
+krrpLexwJz3dfTVCb7DPANXwcfAuniLffSZep4vHMEGFLUg3KmBQ3PKNwst9YPkpu4nwGPpERXi
4H//Gw8Q/rrFRsr77O0ELn6NuMk3Vs0sKQxcHWw1so7fg6SoL0Yc7g/fp2sxy+dUvBcO+pg3Vq/G
KG9WNGwaab3BogTNBCqmiX7PwcgzTH+dnkg+vl95qtLnKCwOQQyrhoZMdhI3p+PMmEIm5ST8i5Qi
pScvgEhdM84ZGnivLn4jexPlbMZYSCRGxVcfbJkKXYZeXNg4HDLl3Ffm1QVkAphs45AkCF3z0lQO
LsYCeqazmadg2/nzkxGXf/L21krrQD53q8/8dnJuQrmn0PF/ggP4Q87sLkWvGwPmDN7AVp8Gz4HS
WP0xvSM5X6i/DjONz1Y8tOmyHcz8MPooiwA8ikjBWRYgPtNDkxNmYA85uPnGQZ0PClocfHPnY4Ek
dXSaqBKdkJSiPtim3sXGvyEL1DOeJ3g2ais5xBhXKcKCv9sBfun3VL2uq4FO15YRKzAIzwi2EYO5
lMih52/cUOxGq3p0wBGPo33SxFnZUfI8dyuDpeM02RtbcDHN3d7Pxfe/n81f/A+q2q6ghDTjqjEt
0qrQjJqWzaACrIv5hxtUk727c7EWkY3szxg44W3O2cY1rBM/2TDL66DyEjnGRsamP6u3wVtEvs9j
dCUNPHzoi2UO5Mm31pNyIFr9GpkEtoAz6hKg+01dFyV3FLVhsOFHR2xKaPWD2626UuwcrMDEnPZy
3DrZfAjz7GAE+UPZcEXP7R5AxiNq57ax0sPQMLQo4ackOcYw/IYG3MCif0wrrCKTtdOn1lx7R37t
GnwRdh3zTCn2Vh8+Etq1CPaDPT+FyZM9xm91v/MxesH8OtRLuy8j96RnmRm1CaNZb5UbbFFozm6F
9QIIxKC8Y0Y3e43lxQ6CgwVIoZw5IRb7ag30jQIVQTnHg/Dpi3NQ5OsBTxUwCEuaO8C9v2VjYQUQ
m84wd51vox2Fu5LopxfwUHTc20yHRNrLa1Y61KekB9d7jHP73C7+kY3woe+Mu9lq9i4gniHSFQL7
qCYpk4T7bFnpQzMX+YYugVskDSaqDpnz9CF0xdmdMeChBnK0Bo99Rih00O9oL8lDrqqP1nsQoV+v
8tTaRcq5lm69tYkW8tQ3n+QYLis21o8JKKAV3+cI6eplVtV7UzB7tjo6YFpudcgxTcqoHjeLIG4Y
pEwum3nLIOJaBpLUM0NgRoNrUfbQYIandCGbPGeYlpIse+lcvJMmlzkhsGGP1DHepePy5XsK0Yky
9MjejKqJ9tlsn6jsY17YhUDZKk6xkKFwDnIZpzD7fR7GrKz7bZAjpXc+M8UwwBizXAB7cMMGMOx6
2LGTMF+PNTdIsM4ZZLjXGd9y8lv5NDTgWt+ztkALZlPjFvyyWY/uShZW86TuHMt6GUPG9cAB2Yil
eJSlmeznzM83mACPQeA9gwqRm8hKj51b3ZJJ3sWYeli8oGNIr6VQeviS6TaADDhiPmD0gd/FY/qe
xAGIsqR3Vi3r11guG2vMb1mf/+SRrr1bFNVaPJVjiF6++1WZo8k+sjaJVmB1V3V76CoM1V0/PEtK
AVYx0/SNPVhPXj/q1Dye7mQQd2nmsv8cQ2qAWS101c9USlwMOVJUDZoMxyExZe6ExwIEnSQJsQED
ljDzka/hEF+qKO1PxhJLgsa6uqQk1eDVyT2u+ntqbpahfwOcMu1sGqHLILwLJKPocvB4uvnZY2Sw
brB/sqdw184Q/qSv3t6PCWXYEU0tq2XfAM96qkxQc8Bi2MtG7Lm95jRbC0tXoz7OTnOw6no9mcFK
9t1PzKbGOWK5TvjnXDo5lm1CFjNGWZ52RNWz8t6R9ik1+TqF09DH7IqfXqXODbyhoyzUFVoEe6ga
FFmqnZOOVBshbk6FBUoIFvQ2ZD+ahFrFb+WAeq/dEgdg1inPAKEEB914kSS6V6V8U0l3kzPEHRmT
JDRZ7JlTcCszeBO6bRtSM2Ovyj1OFo71RVBt0Peb2C2PHXZMNvNsD7k4I2Cdvk5bxlawkWXtcJ4g
Ibv4L2ftRykXJr8BnsEOz+MwREf4GFhQIubsWCQ/3So34bBq2AJUzMDkuojn/qOY/SOZt4n9TOyB
5bHYelOMYsZ0emPaXwcDOsXc5W9rGAtwAbXtE0hXsulpIrYG5zDk42Es0IlVHPNU4WFXJD6k94Bh
vwDph/tvueFt/h3ib/pR9u2PKbT2Zue/QIZt15586PsWZlreOEjh5VtSi5OlQW+p51dbh66ZGUei
jmhsU1N8OBkkDDscN9hZkJykTNelmCuqNJPqkFp+cEV5uSntxpbYsvF3vZolah6LHoKGTyKZ3bXv
6hAyKahVAq5uqxwK1HE//RLa+V1gAbe1F7zCFO5/u8M9xslIbJ8GBtdIO8g9rOS19pTX2l1eYjMn
L3HxcBr1XndJshO7iXFjoh/aIdAtXz2iY+IKw7heYmB3gvI3YRTWXjyttMNdaK97o13vA/b31MJT
vWCId7UzvtQeeV7nPs6OKKCHWHvo0xLB84/Szvra4Zx2qmuO5d4tGde4T3hgdmNU2hfsyRdOYxLU
kbQvrYdvP8bAD4qHNiMs/ZP29tva5e8PDvJSIvpNozMAzK2eqaF/BMkm96V75wR3LFEp4G6Wj6Jv
aCRtcJPkJK5WjLka3U/zNujUARQiUhmJOphB8iscccMSUOgJKow6sZCgYHuzWuFMDaJubXbDaymw
PWsbp60zDxCTqvAhaRi8kPfe9uA0weg+pHYGiVsOd3XKLihu0nqHMX3X6GQFS3bEclH/7rxlwXTf
3VH6fhR82JWvkxmN+BgIanjfiQ2d3eizCl2MOAcAQdyxNHiB7uxfMiIfps5+1IRAyEywWSEWQonI
Z6xzIlInRnqiI77OkLCcwqyvcyVdB70jY57F1jEgNR3G24EYykQchV2PhzaAbQfY0mrSmRWR9NDv
iLFgt7m3iLWQVOWFVPZGvCPUuZfQHFCeusOCPyX3rDXizWtNUKYssUyIp3r0mZ5lAGYI1BiDeKy0
3b3QWZtKp26WXJJiqz/ZUcots9AVIdnfosCESwCDHgk/OlR9xoN33Hk61ZNH0AZzgj4yxTyRQyt2
JIo3yzTSQDoX5Bb4lxsp3pSVV1saWG6ZThGNxIlaYkUt8aJA54zYAScaTIuTkQ1h7VQG1DpySXRv
wcXCzAR54YfS2SVKUvdQcOMNKua4a3XCCUv9BnB/tV5S70faDw/MVO7h5b3HOh1VxLGxJbUdfyob
bRp0PyuGSd5rmklPvMpBFid6gaAbFmSvsIBgYk/JY/XRodD5LIOgVmzAR5AO6nhPiAsCQbkxdK6r
d28JMS8owe2uzFkxW276ZVhVyVzKI7o/mcvFndRpebFQNX2dHvuOitNCRjS6uwfvQBVR8py77qZ0
aLYIEbL4g1z1uixPp9MKK/oVlVQo69zaoBNs1LOswsz7nc5evOsTHS6en+bR/FF7vbZLI/HPPCdn
nYxrnOxsEbHJbYUxhbzWJsG263fvKTiFRqfrYNgduXEz9fxn8o4VfGnxSaoII9AyxrvQlfa6VeGd
RXTP1xm+QLEXDRt8gDrfVxL0UwjkxP7qubyDC0O6goSQpZOBPhFBspd3YeU8UrSCRbUKXljXAUJF
VRZu8ohh6xwTNzT4VY7FAk3nEC2dSITovCUMfucV79+NZAnRRa9RAFOocfZVbh0yuuSAro4PZPlo
rHfc50pnIFPFdaSo3FUM/rBS3HfEJecY640n+1dXJylZP5Bxlb8DIpZKZy0XyLAbiFG/QKtOB6Oi
oivu5BNU8K1PVLMnsgm3umLqihnFmc1n9puPNRuoXaeDnoiJOvfJdZauMSODoK3tfM8ZSydfwLwT
ys0D4FbMPY39U+g06ff/RQRMIYDQz/SY6dypwjeZd3xVY+48jjqbmuuU6qzzqiltiQeHyR7Jm/7k
EGqVOt2qgyamzrvim7/aSiQ3L8zuhc7EIth7u0nnZFudmO2JzoqixA1Mlhb76dkmXBtqw7St87aN
WT/bOoFr6CzuqFO5uCVhi/oBrgXHGfcB4V2HEG/Z80isGUaN09xSE0KSUBeiVDr765E1WeANR4SC
5xgHx0hK2IDtRuPSxtX54dz+KK3flaKm0eg3ZbOZRR5uLeamjdd6vDAOmlSLaI2W02rXfLHYNLgF
AyBznCJ4LMK5OGH84suhxE4idoCHFmDwRgr1sHygLOkK0Sr5UUVXUF9ibTcquuZB5G/CqLglogIa
PN11BRBuo8VQ6HQu3YiTB558QCfQmKunMQV8w3+88vU0qMwtUpZY6cAarrLJGMBENsNpMqtHOyT8
C76AVXDjn5nN3FsWZJvaZiljDN5bGkZUJIa4bDtfu3vLi7QqdcXPSx3KPNyMqtfTBNRTfHjrKFF/
NE5FD9F4fwQtGEhWU/Ppxu96oK89tXqYFFTuyU2CtVtjuQKBm63IpgC+yS6J3v5pYPSM+WaVWPj+
soE5jhfdsFk56+8JSukuK1MBj06l9UBC4C3GT7L6ixL339SBAov7L8Fyzzc9TwmPegQUJWoQ/tpA
0AUAYpfFNVd5b++SlCdeHKG/FtYlhYFURWL9/Xr/H9T3PFd//vM/3j+JWEEp6pr4d/dX6p6QyuPY
/nuR9L4Ps7/3WPzrP/mXRqr+4QoBU8CzTEn+X/dV/JNQYDn/gFvg0HFhW1jxPd/+3zKp+IcQ1Eog
hUoXTIHPt/8vmZRSWX7S5C9PUkOBJfD/RSbVPRVlNus6ns///A9PIJs6SkiftwZ7xjW1hvqXHgu/
E7Ps6tRficY5VGG1t/r6T6PquzrCxfaXw/LfnLGQHf7+WnwUNmqW6fNKyrH1Gf2X14qCxZNJ0iv8
dCEo7eRtGUvCNGx10IP2Ts6txJT18//8opZWef/2Cb9flXSba/HyEAb+/qph0XV+B3sIlEp5P9M+
yZOUm7kb3cIy+W33/cnFTpTV6dGvpktTHGxH/Rxr+7XxuZGB4+//eSFR1PLvenz/23cE+cKyOB1g
UPz9HVVzNeaxbIkKN8kNENvOFP6hkdmynhK8RJJeuR4TDTdp8VmM1T/NDv/+5eE//v2AcOgdh4kk
ZyTdX/+1uqTk9j4QBlOsOXtvk5NfYbl6WhaQxZM57Kx2uXqu9UUpIIFG+4CV0L0Opvv1P38v/8fJ
oFyHjKdn2Xwt3MX+y+2LCmYqBPqMxK3HZKMrs89+SidCDWd/uYsYw5tUOvzfPror9a/929mgJKKz
Yzr6woPvoQ/OX87BVIwiyqqBjXujHhNfMlNqavgBs2LkWMX5LmjaM3PArj+zPx83oxcN+JeAFZWt
ohevf65d5m6FcF+k08IFylDOUFzMA/uDdVbwBJ9FOx5YE2kVLWs7f+cUcN4jPz3VVrpVoopw6RcA
uYP4nOiFfAsgazIQG1HsMYlrYZi2V0JROepcX80bunGpV0xZ1KXyPLMW7GdKTTOINOusKYDeCXUw
uvHFciNMmMaViWW6mhcLAX1sUBBHnr+lol5xit4LI2AB6rvOVY32kxaUR9Q0WjAMOPjDzlY183Ec
pwNT5gRlcme79anGf7DJZOZsjV7dsI9bl5F2vJVTkKgkEd2y8a7PLCzJcJbyq8DsujKXxtt5E9wg
BhKX3K2f8Len+KJKH8/AT0HNH1hr6mCyNiD0QkDNUibjj1Jn/4VNY4vNHciJatoDcMungRGsyqZd
totpPFp0+rLuGH4uab9cS6u/I6H37ilEAuyY9S0oyvNMuW0blkwaoBPey9rC2Id+pOYY5DXNb4wB
LSpmAWrORrKPo8/BUNNZBOjkIzFE5jjhTqYZFGkWf03XT7d6nMmdmMXJUcnDIMZrUKXeujMM+9Ra
wampoYL7Qf/bbVgct8yha9OdzxJPJWcRAznv1wQG/lQJ4z0vqy9zgAY4s2Cn6S97Hhh62g7LyKZA
IWSZSWZ7F1eOTYySzRNfEJJj9Z6M0tn0KU5Iq0/2KokRBVT25DmJs2MhDAtRRoz4zd3caStL12yt
qGg3bTUU+1JaKPbCwnORb3ygfnvYUJhxreynYY9Eb30fG19GwkMwBNxhRNZyUbc8QJRL1lFtWORq
qOssMIuvae5Wx7xKZ7BpXg1qQmpDHckRztOLiceMTBpZHihM4HtuDIsW1U2PDa68bGyRxLuAMYiP
Istakg8zyPqIWf0PzYTVxXHuucxWdum5917DeK6KqrNbj+ld623txPI3timweAfTjs/jns2wve/i
yT8OtLEEWXk2JSO3Cqj8YaCDDP9K9GSYA9V+IcqdjBgvum53ILhvo6xE1HNGb+hK3QlqdLOO2sAh
x4GIGIB/shaUIiuUdKF0abwqahfxsanvnaSZ9m7ODD4gygqrcOC4qJJdD5h2yuLKjRJRwjDqFi5t
cBpCYa2RlC/oPtiDoXoc8oTVaSPuCWWsiSFRFC3y50h0PBhq4xJpkTHvJ+oJwvYUF7BoCSf7VL8j
zE+JWxwbL+4OhELkWvjjYxyV+cMwxHT3hIa+SwBEMSdnV0tNPKvpMywnSu/G+t4NHA5d9EEQtNt7
ddkRXgrAhmfGcOAWyI7TRc1PHHJFuXC3syeOvtO6DIfenEUB35kBnAoCkx+Z8GP8wNwZu9HsENAh
rrJgLr2SmtKESRgVQ/1qziK5S2PGFdOIgh4psc6s+rH3TLELIiaW7PIolGdayElFokEyYd1h372f
sWQw/CcC24Td1SqijmaSEd8tY6LQIKAJVJ1RsjoM1fSL3GS9dvsdowaqcar5unAEz3P5w2q45mwc
9FBdq1fb8n7Zbttj3YI6phC8u0ZwaYQHx2L7nKdswr+zcmKyEdW0DhoOBeiGJiUkXWXYZ4rXfO7e
rVID9MtwxNfE9gLeMYopQIUCmPzWso8xUbX1gG65zgaZnmU/X4uZo+haDXtmylMjqM7rDDvAiR3g
y8L3t8V546+dlgfHQjr9QEhjnQfu5vsTuBC8iX8t+Ie9seEWDgzFawgfRmEFNi99Lb0mONnhG96b
csOQkuG2Y1J8mQmqUdiu7pZA7tsIo3QzOvvaRp4ywNrngwknNJJ3qemdmzn3OfUZ+NRRcJuZ2R2G
ZLqlUxSeR5zUKzN0KeJLKmhv3DgpwqBG3V3bC7f5cOQLKHhyHW1ECExFO9NjMlGWXCf52P3sewa1
fcvu3/JY5vRL7p79gOxuy8ghmeHwdP7erryHroi/piD8QDqe7sp84/kDl1wMmXTqCsUxGPJraIhn
/jFkfoUC0Uw84eaiovHJYig3mSSjjZDYJX48hgMGj8qtY048YMcI3XblqkYP4/Eg41WON8Q74NmX
+atMGE2OjOii1N87Y7k156HdjwqqiDdMV2B+/1wpoACkOyGH62RKXt3PUH/071DOG0021AJhnuC5
YCfbbLJYXknOkiBh5mUzRrHjabqHCp24JhSfKnguU3HuSsvZ4ttpN15NbGxc6OVtqb01TO+Pk3Jv
cUqFC7Hg/MAX8Liwpmf7GxPDM3GeMxnD0aXeMxkvO0MoKliwDyPCLfsQj/QGU9IlFoi4PD9HKFfH
2efk9nOdRU7GDygUyUGmOycciFon/l729TkX1XiumD+YfcoUZBAMxpoRpKtJLL1q5suQyUelJIBf
MZ+sepGHpSUFIdou3tnz1XCzjVz6+tQblbkezdzfN31vbPl25ZNLIgW3hTpkRItP34uNImaXXdg1
bYyZR7LIpCCY0YwhR+C5Qp7CqXvKaQbdYOrHFFJ7z0zEZrA9732eBUe/DjakgILL5AKkrpPmg+kO
MTC3VgQ5iZRATjgMbXRjmTmcezlQF1dWmyTBLzjafbGfGuO1dfLPPKOWaah6SnpyBpcR48zRFR+J
jRUjcTOKaMykO5okuWwsg8eiSyp71+ULUNA5n/e1dC8JzuvKLa2r28fXpF1+4yd0Vwb5f9zSaBua
mmwNWNcHQMomEjD2o/cpc2bg4iXnNg2rhvYc0Uh9si20whkwc6UJzSGo5hZkswLdHKDQYHmM9iFQ
55zEtBEWVMf1d6jgb2ZLqtvVHOi2s1bootyFqkunUdGRhkb7JvhoHq4PJs/oKmSi32vEtAtrOtDQ
aQ/6tNIY6kEDqQWILBwZB1+jqqsJuztuyJ799Mj81tVQa0Y1mDl1hrWjGd3Ir61q0qPFfSD01VV0
HmjsCTx0N0NjqTzsQCyKZTu/lkfbAqpdM51MCg8imIZWPfpL98Yp86PsECmYGhEtam+lxnTP8UBg
e9lSuUurx6aE5r1A9Xage0dQvots+YC+dinMu6r9zRDuqyh4BCFJThvimQWc2eJYwrIuEJki/wiI
y9FQcVmm6ZbA5y8Jb7zU3PFbkXAzT9szme59DJu81JDyGlp5CgrP8ZzHcvRJRAtq86z2RonJO9Co
S5vhqSvJVe8dKZMtbnWsUk13KEsEqR6wESvgcSJ739EplaGHKs1xb/3lfRTPvea7t5r0bkGV8DT7
3dcUeOdgGs2msUwE2oYKh6pDWW6onM3Qnu1p57vWr5YMpxyCg5OA2AroFkAX0JVkGOMavAAMKKnY
6lnrSH++8zCurGC3MXg2KOQ1LCi3RX6oa0rZK5drxP6jHzyA8ehmDZhUCudA4caOhs0PEDG7OCUn
KXu4xx1dxxv/NOFfY8EFXlgafGzMjo88lB+renpxSiT8SLQfnlYUZ4xKy5uyXWITOXPcyTcpFw8c
Z8ei8j4ibb6RGbO2cbKpu3W1Dtpkj4DQWXtmzS7O6KwYCKwIMoNl/IfmI+rlYugcuSJKhr8BjI9b
36PFpSyBIwxeS3NFlSyZ3h3sEea6zC0khu5sTsZezcOVbPOWGTzZnfINWCNhnlo+skZdDzkg6WRu
rugxxTbKJ8YBQUmQf6bXSKrxvWCTxnSfFm6+45YUiEPQe+lzPJXjDzvy2asQ52ki/FRFBu/MVMGd
IA9fhs5jWqZU1AeUdjn6AklFiCoMbT2iznFlvVQVLWGqDzZ2B9gFCASSZrftJnukdo/rdxLifgqD
c5UB457bYGelJO9D9Lkg3eQOSXlMvy8DhEPtS+FqQ0CkwLFAO0qWtReFv7qFHBzuuQuR312ft1fl
kU+y6LEqIDg6mIznuu7OdWG8jnO4bJSN76nNiWW07iE0TV3yvY2SeaD4CtwV7PN9PLL3mRlSx4ZF
r30NrGfK5jWi7Jlz+jOjD8+iERxTBJpmYTNEtXEJTIaiajHBhcTein6FfgK9j0skAkHcATw4EFF+
9pwpueVj9p4SNyojxyWW2N94Aj6zkte+1PwqghE/qRqPKsCmlE4a22+Kve1Nux5J5xjyy5V8S0dK
GYe2izYTdcV52JzDbm7O338S4sjSDCc6y3K9bYVD3d6NWTGzU/FgtS3Frrf7D+TYc2QlL2mwY0Hx
XkuaE4rH0HX/lP6A/dwiKViNzUtOO8RW1d1b5yqMowwSfERxs0Tx7TN3szjZSUUmjSzDWnQYCSJ/
26XqBh+fT5buc6Xu4/6H70c/Ms0ubnQ0cCCBCHHq6Lrpkca8u45zERP3u5raozP/8ryx3cBdOgqP
jVpUUHdH51/ol2JlxTjPZoLhm75LMUiCCGqVvNDgiCNPTWrfVdwok+ZkBRrhe5+o6WNQx6Dqnw0z
5zJm3m2q5GnM0x/jeqrHEMKJrhovvOxY8EDFG2AhEwxc47jyy9YBemY0l3oq/G3bwSHrn8ZZXYNZ
IUWIdNkreTYtQbyTDTbg6M8R2VOwem9A32+oGCs4d1kKy7mF1uztMkcSp+Ijca1dpzo5laLmsFvx
T0BA/sacFR2qEXdFZ4ouRVBuDWWgvs5htFZZSS4Xz6cfQTCZ4iY4h8Vy8IkVP+L6eMfPBYmI+wU/
Xr0SJAzvWKywFcxJiNVhfbQ47vTBGdeJKQU28f4jcYcXL8TvLMLqTZDKMy0N/7CoXTAg41TYy/oq
hdzemO8GlG/UQaO7LxcYEFYjAB3GaPFtOc9rG0rQJgyyg69vd1SLU6ekoju16M10XR26FIG69a6J
029Ybw5bKdV95CDE2VM4wdfLLmDr7gMVzZw/XbvP7PSRYdYlraX1Q8QqP0SheaQlsluPrXOJ+jY4
19PY7S1S/FDhlnu7kc+TbUMwF1SZSo9Gq2gCi2VXwt4vT+XUDtgz4atyJp3TcRTb0YwPU0ekegzs
dRfg5ovHqrw3KaXtR9X96SlvdV0Ft6rN2fJPfLLRCO8iCy6+a/+MOh/u/UJKOQ8p+BhpP4+uRsbc
qivuvBHHRDst7zUG3tJT15lof1gFn4puyjobTzVg0rI0zPVc9x85dIIVTXFYa/J3GQ1bP6TJsguY
RtDuO6N25SOchApoV8Etzu5TZnj9LSO9iJ5v7ehNwQN75+Jj8azhTkbWHjoj9iAYs0TUg4EGWi9o
mmOC5YTra23T5+YsaKWz8WbmED8MY5/l5bkPgPBxaVLx9OkOaKs1PplSPHPbZ3Nd/M4dKJxYxk8U
p54mvYHtrfIUtuFPBzW0zbTzKFfXqkOgEiHlMFHfXJ0xeYZDtOASig60LIJf445vFePPZYjezfg1
Za6Ow2PEv0EFiFN9Rnk4/LBiJa767wYH6orC+6D6+qgc+nbs6NNoJngq2Ux133wfZi54wsQ/lAwc
eO4k5NH9QzHV2Fzn5RcNe9aR0NKReVN4rY1iumBqvze5PrG8Jc+e7T5G9ZzvhFi2IkvJEDVYrXrL
2dFD8qsVoO/HAFhA7Z1GXy2PXsLKS1AD1kU8lemPXba24z1ZZfBLNc3nTGvB2ohYKgwhYiDgi85R
1qZIl3ei6a9hX7ELZct1DSuDM3DccC+ndoS6XqyibsnTJ1/QrMuI3HFAnCchRc2KEGEVHy8sOyDo
wWdgds95tofSz9DTcPfj1L+ZMzNI7XWhoXHcM+b78NriM4EXyf30xrXr6X9fNH/SNn/IOUsiYb1M
Pp4Fd8L8sNgZyvQE7NOVdGhzK5lcf1tgEG0a54w56dT53bVxtqPB0JuEL7HQkkAJE0GUe72RYLXG
dtbKd7EqmEZAIOgMNzilYeKDt+w318hwCKDQZn0k4+Cs4lsbu/F9Eg75ZV6P0Feg0g7WnVH5P+qZ
4vspowjE+l/sncly5EiapF+lZc6DEsAAGIDDXHyBL3TuW5AXCBkksS+GHXj6+SyqqqUmR0Zq+t6X
lMxIIYN0h9uiv+qnTQ+6TCT12XZo13Ex/20tUxnHMelu1+BsmkpcKYwKbb7MN2Wap3B3NIPKMZqw
dKf2VJoyP/NAUUyJxpE0LAtgZbZr+pswBn679i3jtJlogMIZ3kN07vYNlb3npqs+EZYquDYe7MVo
QnqT9kNpdj9CWI+ueJIFCh7XuI9Yw5KWFNnJVyKgFyR9xjB+NlzOa9nsER7BDN8aChwIrix2w3rv
r8lhHNp+XwiuaJGIL1zaNtDL5FVXyI+4y+g9EUTQ7Ql/dPS+2lx5rWQ+waxuDnnNMaiPXXJMU8zd
ZHwzMG1jQ6SF+qpfaZBxEsBPykJCLISL247fI4WQBdUieHAA6wP45C+YKZYzu4kCl4EDwiJq7zgp
eY/dPsRo15wjFoiQlAP26wztYhLqV4aj4MR2fTbHZrnCgTPtI+ArMLDG8sqtky9rLil0llwZm5jL
e1+YsKKAtmWujdEB4m8CEgvc3RjvWoUHtzbiS0vc5U+EITAqftC40mbtadnlhtgVpNoqUv0cxLDP
ZgILBceNU8Jqtx0hHh1MZ25Yp9cwG9hvs5L3Iljgeo19uQ/wjyfWhwMHjT/kLfTZrAPBfw1+gAfW
6Dr2OopIU/ZNt0HbJ3IkOrM7sOgRCzo6VQeqEWILxyqVFKdEMQDgkoX+c+XjSjj0C+JyW2UQHzBh
O4NFcxWIyQNxkxV7QhVavHI71k656SQ0H16dXbbws7fRaztlwb5ckEUjI7/N7PGKLLg6BllBj3PQ
mgi79qE3s/W6zOUnwPiTV9b3kKDEvlHra7Vm+B1Myc4wJw1qH5cJZ7zPcbDVFj2txPBQe+1ghjhZ
4hWPfQzWingOH/p1JYdAMJGInE9/Z105NzjrL77NY5HAOwuy/slo0m+LDsqYP1smtMauNLqtcWob
+1PVaDXWKqG6Bd2hr8ijNw63MpZdpnB4n1esRPAgq7Q65jX2y9JWH2aLr1N/d0GGcC9s3AvgV/Bf
/QmI6qDn0pCHYfLHDbvHNEQLI1ZzNJC0I+zCClTzq3JLpGBY85Pc61IVLwrAYSfuVG0FsBMQm8zq
VFUonyJAkPoz9/tvG8G/sRHokav5LyPS3Uf/8R9/T2nffJQYEJ7Lz79Erf/xJf+wEdh/E9JmAhPw
fSxJTvo/bQTW3/hg8D8kHR+O57v8n38WHdiUIJBq4w89/OB83X/aCBxB5Z8guu35JncBx/b/KzYC
i/jfXyerLtFwz7dw6Qmsr3+drJbKdyEFwRxqcIMa9nIHUy47qZpPmIh1uMwZCAoT/l+HISV0AmpY
gbU4UV75LrvqLWiJwrBERnVwP0E83CBeJ5t6Rq907eOSSzSr4SbDLcyXUPUUZFBPFvQoNgILo7Ki
6G/oOPdiiaE28KUX4KTASH6J0buLFy7BQzxxALYgXQsTB4KqigfHM57LlVCASIcvx4XBqadUAI6W
9zlH+e0ywmUmeVLfYxQxoiZft/DJmGf3IXE09OO8TsLWFZyVqmwEI6qlUvIFvgEqNc6t77wonms8
T8KSTykUsw2ghiRcp5ilHxV8rMAyYaF+59BGuMIerzvoXzs+iQGsDzyNgG7lBZ3nGPTQyqVfPspK
ihDvOgO2iAxQDHNoExv4kMSQf6s0PoJ8EVdrqxAJYv8qHdnVVXw74jl0pRG2OQddNn2Qzkmx43YC
jqH3oW5WGcK1NLwrtxc3dHJdUY/3MxQLilFOc5hGMptx/N6ZpG6j8uxMvhOWPTeFuJPhMKaUARTu
xvbnnnq14dybLlUC8ZAh43bIE0LddsnqU3Q8WtfNjPyyQ38O14Za9Mg68LAeLRskHO9MUMjsyBh3
N5mxRPQmzsR5uAmRVcxL5qev60BrVkzMeuvkuOCNEQEyBk+RC4t8zkhMVHBHB94H46xzAABytM0O
+P1kKJJjKrkwRMHIpnY0V+tHtBI10eDatTbGi01JpMEzvml9qqfSWGFMjxJggoHBwYljDe8qAOyU
SSswtV0ewx+D5nUbqfo3s3OzihM4IUG/DWomtn0wBYd1cXlhuODBXCL+N2boDjPVg447Heg0ONJx
+B1F6gTvLJR+lLI3yq3Zmj8+oYFDJf0fSIl7qgHlzTS9LsjccMohGAurfJMSPaC2V7GrUwbJRj+c
p8bKzmZhaf4M4yKhpV6NFo/YjriOTr+6ml2SDZ2SrtX88rjEg8RlaGSuza0ag13QIUWnXLe3npGQ
WiuX5DoQ5m7N8kdsmdey7j/r1L/WUg1BjIlhXSnBMPWPy9qfOF+guNC2tl08/+LK8dj54341OIkt
8lZR9Y2elRwZxz7kDqC70k2uYrZAkSGup5l/F4+ZdUitEkp1faeywd2pRmVhWdLG3q/dt92b+3hO
btNmOqZFewJwc1P0mjVUE73mmldC0t6WdNNvI9j3ONjbhoE8vhoEOSnOf+jPUzyEJULjrn5gQEU8
tK/tk1NXb9z7/T1wPBgkkPstVhXEtMagIb5u4wuOB6Q1RIgdPP1D13Vf/W0wdWPIHp9uyxW7d6oI
ZeF5vJua/pdfZOl+8L0ngad6u0SKE+7KAJdb2HjASYIVsVrKXTdSLly28W42CLp6QpEmcZczzpaA
4CXMQQI4/hm3PlkLg54GXjPCoBMyTj15sMWQEtIg/RqVrGFE/JTl8EmMC3VXFL9l6b6JIDrKeoxP
6A3wHhtN2CZr7ecgsOVwHecx2O+yuaTkFDZM/PzQLt7z+eDbHEeUnV/nZX8QMRb2OQ/OyUglPJXs
ePDVBT+BfaNwVlCbvclsiybRzmEZrQbaVi74wURoSjB/yIHHEVMUYZH0xBPFb7g0L3Cv/C3kg6Ns
Qe8YRf1oJSsHaW77m8w99BE1drkiGJbbLFvcSbjNNqANuPPtRQIqx0+4yjoBW43v5+/pUJ+iGAS9
A1miDpxvoFTvRLo37eCQu+qZQQdVsp8L7zYaaT/Iqy45DOOrHBlbE8P4GfgGg/QOYBJ7rovpcJfW
YAdHro2u3d3Qlk2KfaERAXFhY6ftz2oALgdo8ZDAEV4Fs+rKg/c44IiGRHy1Chtxt/38g6Kng6oB
t8RupRFCAzbpmqkPUmH9u+9tWhIKqGaWTG/lCoIrJifJfhE3PDMEBt7inJBOclz79dR0J0R2su04
EDC+bWDqoNoNT4LH+0qICdN/AzaaOjTPXdv7qlAvhskNGdqbfR3Hkc5/IkJ2mIsj5glKx/BSnMtd
AB88KNhK0vFxMQsYIs/pCDyykUhQ5oRKzxOMGAUlvO/S8rzqBArhq6MavDAdadlwgmbcGjNl1dTs
oO7UtBOZPl0BDAe+YZtmG7fJz66NzX2I2Kq7efxlLmQBbHh9ADvsh5gGPDCHBmUi89EHoMovEe1G
NH7sOCiABePi3OGJ5MNTsvpysg64Gij7CSMKwm9/AymVZuwIvooZyYfOMZ7N1PS5mCFexutVGvng
FukqC9j4m8i8jMj0296l1cLh0C87ikCWeAzCdB6ACj6ngpbWvkXtBjmVol1jip6eZZk/UNv2gc33
yDd0d4ZsuSKV0y+YaocCQeKQtoNBzikmSp677wwBD5GXD8c/p5Np3bdlnjJeB23yqjEa8xwcSfkZ
e8cxGUwY6ACl5K2AUUjyC2riZIGYSqsroy5P3pqSnR1IDqx5hKTKHR/fUBXmnp1CpmSIHlGaycpx
NsyTV/zyRL2NhjJiL/MBmzFSysd7oOMOSFCgrByeLFoEUBnMTR7gTicQLCRDctwuIAWD9mURAWAO
rsh5BdnBlPceyswcddah9OqXNrhMk3pWw4CliG8K8+onnRPGI5HtbRzJvaYWcs88eDr76CtY6ljf
5xyla5jJbifzR9ZHH7gsOqC+6z0FcslVa0asVWXKMo69+eCutnOwyv4Ceiy96lJ9PZ9Shm2z/zzV
COLY7bJJ0Fc3LNuWLXTjpusTHB6X66erdoVbXI8Z6xssBnw8tYMzxajaPZTk1zjQTb6jTaNIwBsf
gWvOZbuFXjiEUdR+mnV/lVrZ1aDALBJj/z3MDKK6SfG4lRxw3Zm6yDI79jHK5YpCAvaUeqllurYi
/7ruIe2Z0v+se0z7JPY7qyE5VZNjBkM9L853MyfM9pKeyiAsHclMZERSOrR8JpHS25+W3k1Uhmhs
P5ehehKLdent9tqcr0jPY1ab2gCLTYRsI4du29XuE5E84lWAKmGVAzbha1UvjgOdm87EWsghyN1l
Gi7j+q4+xzG1Jd0yyehtWlBdxHDsKd7aZ456GHET6GjHre9ZCDmKTiwguZw/6+neKvxq3w7pG4CB
cEBjJOpAAnglAF/br2pY83OENW1pjQsPRndU4rszZHTs5/ZnDOwZL1odh0y59jQFABqDKOoPzL0M
ayi3hZwL3l92cMtsT6lnhCC5y90w+t8OcdVNIpG0o8mFlM6XgEXOTm6rd46UM7HgwsRw1zkEASMF
RcXfevqTUIsnF4wQzJZm+YK7pAto2C0YU7BlzCkuLWlcY4OGSvwOAS00MYxCicOSupTCQ/tg1TIr
XGWNjlNYq3EuiwzUcHJlB43/GJzl2tQXTHxXSfnap86W7NN1GdTxvq1dcCxU6bocjtY13c8G+9kC
yuKYcoSQqf+FFvLQ+wzUDd3WEkQYQmen+zRzXu625ULkiAnHlXowclFuirhJkOSjtyISr3FWPUQ+
uMh1psGEBinVuDyekkTIXD4XBE0zXqbNpOvPprzoQlIv+wbuhtf3/mFsOZ+g4dEbkZW/8/41ySDJ
O+NN4xAV8seVPcPhH3aLtTAXd1lNQnoizFafzWDEnIU3rpTLLfVf82ZSJW2LaoES2xkPwWTctYR4
qxwNrQFaCb1zY2txvk2/VAzKshofgFYozt/1nRFEW69ezHMfj0dllLtx7Ztt01S3fBqNOy2GkeWu
4dOXb/hQuJ146OtzglEu5rQUYZrYWxmLtGAPjyamBxZjqc7PWaF9GZD/DwB9GPihYhvGQMo9RBn9
TZCudHJl734JB0D1FMThx27X9F45vQE0xVgpIxoIsUHGOg7FIy/ceC6YDG/yKuATNxGiA7aKo4m8
GHKrtQVwxKnHna8XRpE0pH9Fsbh1C/G6uNph2fR4RMZL7ZKuaonimTVbVYedYkVxW5vFDKtkZWve
8oz7UA2q32m03tKmKQ95W+BOAd65MA4I+pkKG9o5dpmYP2s/xmCnS4XWbA9p8zNG6Qs6+eQaf4h8
7TP1b1FXPy6z/MCWtICRGaPb0s7Z42+WPMOmOZp7NlhuK/P4nNp3te0fSfoNnKHqBcolPP1aWScK
k596cFCl+ln9+W1uxHUGUD/LXFLy9TdOwePcDo82S+8+n+SrQ3icpfkmrvytyTmvIOO24Kos3GVj
dCTziPVtqqj9TvTyLAojnMjvAHld96x6tH4Ybradh+yjS1oOmgYwYM9UJzuoTSRiBu95ZG7Ru5MZ
R0gv280vW/pfAOC+AhN5ulED7B3vscNJavhFGHCb7uPXkSXDGijONS2fwmGS/lT+cVNab8dEXnJA
1dKkz5AHNfIsAlcQqbGVPyYjROUWHm5i9ocJbT4OzN9m2VFsC0u48KrngczH1i/bD4xgXI1nFz/W
CnV2x853RyrjGFnthAetw1BEsComs1w6BA+Thk7ylkhPyiK+pXt7LErS9IP36a0WWub8C2P7N1bj
flf4vCkICW+M50ntBtFX1i8fnYymHTv4PJhbri5oCTGzY7P3Yq4OUYSnwqd/XpgL9G0YONPLf+t7
/z9VphZFcuR3/t8xocsHsOR/DRb94yv+Ie85f0OGQ8XzfZNgiOMQU/lHSsj6m+P4CHWkdCzTMU3i
Iv+U98TffJ0bIgcmhHSl4Iv+CVM0/+a5gYMiaLoWX+n+l1JC1v+VGZGW8LicEVcxkffkX0I0OYmi
hlEcMDu39rhqGhzIW3lHQQsFZQE71RJPuEzIUEe+j7ktGV6qFOLQTJJz8y+v2t3fsxr/QWXNXZ1W
ffe//ofzV6yjxc/iey6apUNeyfvrzzInA2jTBcz/RB/OrjUW2tk9qHvjDOHf0aEJpk3KYScc/ObC
YXtv4yakM+cctEsKAdHycEBcNC6xhg7CGQlTotMV21fgymp4YVoIg8CHQLJOGybAd0OF/k9BMPfA
GeNtk13rP41mjLNZy+/Xl49WxA9ggsGFtlalh7WLQ2ajd95YvJswMv7NS/DX6B+vAKY4E8mFN0Xa
5l+yM/bsBW7TaFjFtEoIlngPQYpwbAQBMY9waqGvNP/m77SIS/1V4WU+IqXre9KHC+QE+iH5l+yM
5/TcvNUqNoIKQnPi/E19MinLpsdZW1OFMb2k03KOfGSxaQWeGMEjGLA8E6TeqgEVtSXIzWX5Pe9i
74qROKOsnsW+XhcmIBST16hpB7PAgs6QD9c0SVGgXQ0o/k70D5M7kgbO3Zu1Hw9UyjCvN3RNWxwc
nXj6yBIGS+mIfd5CCYCWV9DjVN3JKID4ZxdvdD5JJmJDQLsVPbQSf4GM+eH8+uAxh2F7D44ErN8q
O6P0nlw6s1lr/h5MbItjw9HLJ60D3wNZZe6IiWuRBcj8Yx2k1GNzs5/iKYxStMSaTzJ35OgoJuuW
2CpmlZwUjyvP0Xp0erTwmDAJtM1h8THKTBa9te1jo57K1XtyB16W0XafG+FQ0bg8QEWZQgjl+jSI
B6R+z1N1JJ19NkTw6PemCsHPMClrbzphreyj3mNJUGkLAJnruG6gUjh+7dj/8IjRH73eWIGMlKeh
5iQw1Fc05DAIM7AFJzQziPbGHYPzKtkBGf0i9wNEkoz4hse8xOe1Gtk+SKu3fJEP9gh7x3TpNh8+
CRo9TU17GCBhEazLTp6bExrmoFdU6t0IOMMTl/4cRUt4aqj2hULN1pWv5TLXjC9ppfGgLNS6+x0G
DC+NOCaV97uZJg4+k253x91XcxJvPXwZEPMTXf2RCO7GKtsOVM0vunM+ER+F7qA3dRu94Y73Zlf/
Nt3x3SlJQrPAcfUUD4PgiJRTaW+2dNv7lNxPtNwIHGd5hiTYBV9/VABnGn8tC5fUOD3WLmAXLNsx
6SUe1bT174LG8nfFOu/SnjkEpoSv0kZei3Lkx5EftTUfTQvpy4oTEKZuHfoY//Crs2ZK9HonXhOQ
HNUn/u3nZWCr7jJtbFrLfV9kx5y8A9U9QKKigvqBEteJt1yUiRUm5+Od8unC/msZG4iJUVikzKYn
E1eVu2TnwF7g4UzZwdIjAj5k9/7iyY3jp0+AFsFNLFeirV5a8ZaZ1MTEw0QxRe7fV0NoTxy3096/
K5KBt7vA5jEluPjMJD02uSlv3AwDxsBPMKN3GFYHCZMZMrmdyyjiHeJnsYFbGe0xgH3H0AcRRdK6
DVFJ+1M7+S9L1AHkadAuSTeXOypUKn5fGGog7M+DxzltaDi+EaTNjk1BMYciR91bE+A1bPxYd4DW
YCU6+lH7HOOd516Bw6mfl1PME8EhJ9mbEXzWuXlJ9e05IDjQ0dlEQZBBRZPX0DcjDZsTkv7Qr8EL
0G86MHAB+Kq+j0tse+MNNogvr8ay5zVxfz/Oy3rKVHRq4vYwYd5q04HC18gP+Akj2mTm967znCej
ujc8apDYn3CI2uj0mZSvRe+xWxA2S/FDxRNlyA1ypdO49wvenWuPYQiUl51tOTfFGqiXOS6vbbIL
ZH4ugvE63cIn30UUExggedHUU9Ux1omSu9w3KKmT4LitCYNNBZaxyYfPgqnVGMWvlh/DvIozcfTG
n6LksO3NOVXj6rWuTKy0K5+BVt7EXaufH2qVGdCwfnDN66yLVTNcnvSTZg90CMR2tvNVpTE/tJli
ptjkwvFRgBnT9Im4L1DnNx61b9CFMVz3joAOS28aHx1aYqzgXAdADbI+njdrFoMaEMtN6gT4bwpI
dWiCHSkmVACRkcpgn/VxJQBsieQdk/8XzsIIQ2Xz6WxPTmF/OWnThVwObyNxYBiHUA23dmjx43Ko
PTN5yjEiOqTS4kuCO4I83zXM5xbXguX3Ym8SXVB182LVAfpmd9PCltjnpTGDSRq+BidA5OHKUmXT
TtisFKzq9S6bVygEQRVGNre+qZ9+4S5hOuIzPRhH/INBnJ6T1NEVXl53nLr0mkqTortLyGZu1QTq
lY/YM1kZdpF2odobp8PUw3LgLbptGeBubSoIpMEtsxaZBor5HiNBqUJb4OOlGPAubTmwmEFchKqF
7NudigBvg5y4dJj9jW+QKCLbYl/b9Iy1ZvtS4duq0e5Jsk1H2tILXPNtF7oyoePF+OksJp5+ZhzK
0R4gWbA9gl5B7o2WOyZoYq9IhTYO24dS8d1MmEMFAxjhAgdyUuSX0S5XTJ7ZTVoQiu0NeWdX5Q0E
mGecMJTV09GwiyZzzwGg3Y8LDweucaiONT29V7VbPHmuyLeq4Rs9DzjeGF3ltIH1XomOrCjYoGHF
SIFdOPhcooiMaaGsDSDtxlkfZ5TGO8KTftb4h5YPLYJMuTEW46ujJvbGWPN2J5dM7pT0KC/y+E2W
JA9nSbUOqVro/MZDh7x8ynXEKo9Bmq0YSbBCbkrMs78xNYZjzq1PwRvademLrVlsZlYcFXTVULBa
MWKzKWrYJ9JlitsW8XEOiDTFFM5ve6Zj+4TMw0FP8mTOZxOg9Dm9UpJ8V80BIpbmD2Udt6mNDUz6
+xKslTmrV2PwHmPLOKdS6pwktYKT90T5oh36s+BfTII1BM/CyYfRP3TFVWynQyhNat1SMgaEEWLz
OPaYQQVBi1y+x0aehWvLuLTw1RvBNwyxjSgppVI/IKJ5HBkMH1h/97EoGKnUPBVdjitG5QwCW8vD
aATee42j7z+fDW+dnhPf+rImLS5FAffJh6ESV3mcb4fOQVTJoJLbeNWj2biZVBXGeiAwxUReuszG
bp4fF7e+plEFa5rNrL/tUkjPNVQmCgVpu5iXbY911evQOpKL383X7SA3TFQTZHbKJLAPb8RkRgfD
tna9MF/0is51lwoiBMCNTwPhMc0HxqXNrREE0/VYk+ksAd4Z3hKKiXhWiUe6UflOtdbVQtJiv8AY
m0yPNHfU7EQLhqqM6YSjuXOfFSB0G+nOYQasZWPP7u/JsWHfZCCFLD1qrvTQuWvHOCzaPoZ202zq
mOClYfKqG2Q/d/jMXhlqmhdyWHWY0oCznfV422IBjfTAW0kwLbN6aeHAOkzEFybjMLxCdgASrUVR
WNd+jraKK1TdtksbRmuF5KrH7JJ5u6MH7z0TeDKgOsMqw0oP52u2FXTZ4pwH/mVlfi8sdS0zXr+B
OjuKYM0fMVZXkpm/0sN/oW0AdWsDyhyAwfAS5DvGtLewVflZQdCvi6APLr7N8BUs2mBg4jSgYElc
QbM5RCL5NiION4aNBNvp08eirQrLuIqQPq1HYAvwir38uBazvASmT6cbxhaYaXENj7u/jga0HJU6
75O2RkzaI6Hs+cp1+oSwF2KhhZNispZtF6TPCQ6LQFst6NFGw8F9wc8/6t8cOgzOkhAWsc5qYNdQ
+DYGbeDwtJVDGeBrpyHo9nwkDoUc301t/HCWrOLa0n7R0YvOuLA9FNnDYPDOTHA8wlFbSJI/ZpIx
uJtwlwzaZqI9vFIbTxQOFF9bUToEITLbHAtbbVSxcazYqaNOjexuZrwsHp6WCm+LrU0uo7a7lJV3
X4gMgwQYUfwwzkyB8uQXJ8KLxbnqVAoznsMl6IBDWdKP2WGPNTs/PXnOdBfw5BfTi4OkU2ltR/1R
eaKUlA/dsyRBNfZLq0FTRBrvd4cEvstRi6bC/0r1U1XP41upBaVOS0uRIb6H+ZevJSeZRp+rybgT
+7zKaGKyTYfwecff9EewQrkqULAMLWUZWtQSqFsBKte4ZnStaOFr4IlUzMbaj6GTgnBi9Wx3JLs6
3HAJylmdjjvLHw6ultTwsHJK8x7hklFLplU31Lcl8Y752uwmVLkysKCqgjuvY2ICKdcsLeCxiZ6G
+HUG7706eUhJHDuM96g4T0ZaAMx774tJ5dfFzpgx6Egpz1Kem1uDcNE2I4u1sZmW2GsQXPVaYlzQ
GuMY9Luh5ccAHXLWgqSNMmnlJCezsvl2bNSHbBA7Tsh6nn2Y525PA/hjnQZMeVmAAndr+v6ro2XQ
BT1Ul/kCmv3O0UlJEv4s6KZGa761cf8D7axGVW1QVxMts3ZacB3o6abIFOBteg9j4jnX0qypRdoV
tVbJm4pD1qRF3GVZF2gM8sNA301AEYn+2erFgN7LJ4ZNfEYPdtZ8TyKApAdKcY5i7GnpuGFxO/cL
Z5d6LDYF+rKthWblWbcmyrOnJejWgjm33phammbGwPy0zfZknx86LV8zTrtX6NlwmbarFrglSrfI
TCKL05cCpd4k03UP+poaez4akZbJS/Rys2PWBrSDQhstpistqw8034+iP2L4otBHS++pD+6zWuP7
hEsTZqCiZ3p7dq23JiPB16LfZ+j4iRb0LS3tN1rkZzYc7Hot/GM3poOQUYDNTEDo4UDUZLCLaZ1e
9OCAi0jE7JlhQirqNwraauAbTGRLYdzVTB4GPYLAlY2fCUpf4plwTgFGMq0AuahYzh6WiLGTflAd
Pddg22BTgmyPF9ewHMYQDC6YhHR6JDLr4UigxyS0Ot4KPTjJi+F6dcuzrHDkBjcr85VWD1paPXIJ
9OxFD2FcriV6KFP0r5NT/071sAbn3DfLJ2RafTCDhbVn9YrOf+KJKOR+03D1TL0fYw3aTYy0tRk4
F54nRUqtTEj54eRmJ+hODCteVhOuZ2mut365eBszabCHpT1z0eaisEedBTMF7PSj2ZY3YIU1euoG
K1ZY6doeN1bmbVZ+9IO4sSsGe5bpbQs76/FlC8jTsz4TueVbWrgzZyW4JwNmgCIbuvNKIoBD0cPQ
kdqEgEFGJ9gBQEy3o0Xb1ZiHuuY2mcTrKge4DkFxCcbqC7ohtRWTbVGN923RQrHnkJskOIZtxSaj
GpvoNMt4XoMqlOozYoS6zclCyqqcr4fVSagGdRlDJ99d8d5BwFzKOblRsV7rSJ6seQ1ZYBTw+CjO
k/YPWfGJN7kfttDl/R1tdqBcPbSeJa/TDfPPiT64YeWVCmpmezMqQWB3RzC4nCcMchW5gzrGpK51
zmKkVUYOAVaHhalFHhCytNfHNpiva586SIb9oeNNH10dHLMxJUxf3c4EQPPS2ddYqCQ6Aepk+2I3
ZLysAi7y1L8Nzktk/sq95DhL7EAY0CwJZIbPBofn4uJYTHUtdoEUUO4uZpNsCLVyr2S39YyvuPo1
FVRrTZ376aYU5/klWd/U9z5M22C5n2N7mxN7p6Wz2pK+dHH8+QImqU4KeHnH/KYfT7kuc49qXTKy
Bs5poZBwI2xiONOqXeMcpjdDgoWAUzQDt+hkgOcnLcaikA8Okh847WZAyVy6UZ0AZXrojfYZjbzd
RXlgXWNk/FjiPLtK5Xkcu+1MPvUyGypcIZnfN970IrwFoTAa2g2FctD3HOgF7ZxlZ2UzyKbEJmxS
LhtpNODrMB1uaR5IQsNPLuNohoPo59Dzp+TcZNS+gYjbVc89DoBdmoztrrOTg8GFK1yuwBhE5yjh
zBWs3gaEKu22Ofl15eY7p1RfmeheDCNv91mM4aCtUKsB9xLUzzcdU4CNEgTBOW8R8++pupob7hMZ
GPc1RquBBxXOEb2rIDT8HSjtXWc+MGyvN2ltEjY3RcFnpH+qUiTonBbKiAW6Ayt4cmLz7DUGQ3M8
5oeppUp1TKIdoT9o/YHk4zFmR+8xc+Phisc7PRple8UEkUzx0NC/19J+MRynREATdVheqBneT5CH
3HIKdlWSnfuVdmRndtWhcjENFVRXgHRHKynsg93yeJmrY5/owjtVk7tt3Slldh93IY4Ks5XVkee4
3xbGEfKLc4tL6jL3FLHSsuZsK4MrxKQXyAb8PjejE7ePm5lR/h1rJyDhNDtkqGRp4ji3kGshqTj2
OSmjcHJZL6JxxtpiwSciUEGR23KoaDzFnkUIaOZy/UfFn2cY5aPkEtjI0DN45VXm13vVo6PTTLxh
0fTO+IyPxEbVpa78ZzfgpDyiTfP7Yqp3S3kXuJzrc9iOTCMUKJbL6pfquRm5hWYMD+hqKfnx1SVq
TeYALla2ACUwtavkNujya98WtxyDslPtU6hHELulVhgQUj06ZdiDhT4WxXIw2sA8OaX7ytMLYyVt
s+Ni4OVXjscMOn8kyOmF0VgfaR/Nz3XqYIvu3VCZtEyk+Jupv7RhARrgutPGO0hdpADW8Fz7FNYD
2jy6GT1Wk6JP3iZ/UHgWN8P6BYcDeAtjjLZRUs/U6lF75CmFV9Xrbvvoh8b54Zx41XUfjXe1Q99I
DBD3bDr+U1EEv6hWnOm05ejvjFQp10xFIL/lf38A/7zKC20qHevFXk7UgHYUanCOIJwrzENZ8zZ2
GTmaBh3cGdCF4kU0W4Cb1PJkvzMZmYeqjdKwe21Nq36PUMvjgthwFJ3T3piORXMhPtbjp/LXe+WT
eI/X9J0LEy+VwUkuU5V74RSk2vVBIrAf3M7WZx4+nvwbIuxMBcWoy78yVguqYDjb1pQFcc7P7bHe
EFBp9kXefXez99M1zm8/og1YWtxplM/KHOEKMYpOHi3DuKhJUbpntQ8On76rtm8fen3XLDOfPpA+
BbhiwPVZzBvqeLCrr2GZrPWWeivaN5J2z9yd/RcE9H7gcklmV4kbhGD2bscogMdIgvLj1zrCafHk
dOvT5cViZnFAnGgRdi1AMc40hKJwnuD50tciKa5BY3lfGjIrGSxWzkU6//SGyYbK+c6b9+ZCYYtd
Zrt5ZuEJ7GzZ0w0MZzWjvQu/AMm4TVva9tnu69tsrXe62ezPt2LN5FDnmJf/2dTekML4tDYJOg4i
ammD0RqSfwd00yOn/wPnRrxB2IHrCt+Wjmn/BSm4ThOOLA/CxVi6A5wcCsr/N3tnths3knbbVzkv
wEIEGZyAgwN0zplKpQZrsm4Iy7Y4zzOf/l+hKhRcdnfV+e/7ogttwFVKMclgxLfX3rsaxk0LCrc2
bNaC1iWhKajlg1/IfR3lb7Wh826K+Z80OalT+/76USzkSGGix4JyKW32+FEdI7FRKnfho7QDT0+b
BNUn1w2ekyZ9HXppndiuvSotxRuBed1bdg/Vb79EcX1DRhDIuGrHy3+l+P8fKd72US7/sxD/rzfg
v+UvUvzHv/GnEI+mihLvIZubpuCO+kOHt36DAUGHJ44T941tobr+oMOjzwuPL95TKNI/2GwkfYe4
c5g/Cw8FXTj/G5sNPq1f7jLBB0DP5wXB/eZqF84PGuyIvF4azAQxqnYn0tHHXS7TexBThi2DTLa0
jNMTMA8Hp2oBB/vQ2VIgyHAwzbd5bBm7krootwPRpHXA3Mohqk5VOH9NBxk9FCEO2kw9MphETyzC
7sB5PgXVYhDDf4kzHRku7OU6dzXQ044uW21r4pTXmXs2ivYpsjA8d2SarqQ53iedxbAG3bKO1LFi
t08EUkkJT8dBoASjpvsBZ7JNpkeFTBSw27QxXHCU/5w70SFP2el7NPNQOCTgXutVf0OS+SYs1BX5
LMRxSGhFRG+dNWio5t7C2EghuHMJ+umY6Elu3yTfjJE89aLs7H3i9Vd+3Kl1JW6njpMu/teCzaPz
ZoLNr/2kR0qZyKVnP0Ee1sYpzfuIxpMNVqizG9pCN67DshrhHuYcLrLCTZD6Oo0fHSXMyUAZntvM
jzchzDrGfLqcI4Iomvh7jPN/HS/6H1V3LSqwafdoJ/zxmQHD1ihGmE8dS1yRN5f5zsNQ2fdB8DFy
ma5dzCa8pDlNT6HWJrku/kiIVbFAsBodIqFZGXJTf5mFcx9VxBOwD/4urGoXug8uEFGSTo+TR1YL
r3TyBSoaBLpOXRf4c/kexWs3oEPSDF+tbLP/5DDAXfXzsutkHVJhDyYM6sXAmhQvnBFBpbJrou29
tZ2/x4b7BSAR8Dq/qrO7URbE/s/lgyzOhCLO7KRQjGOCVHdGw3hWed8h751zk5LLkkY9SfbXo/KY
LYZ3nYi+zcp5begVlh3DvMWNSyLKnfEOPZVY9XCsnmjxpa1ppq6pmzk+EeSK/au/7+b5JRgIBZrT
+EHay0GUnBubqiUQe2a/bPuHNuJI2U75J9yoz3mXXUuGdHYMBSqARAoFlElgFQrzSPFjRIxN48k3
8obYD3GgxJos2OhG9YPqje9pIdWTn0RXdRISAcF5ZlJspWdCF22y2IghYzhdMa/zPWfg7l++tUXo
UypaPY3Nt26xrmcmQ3PJc+K1JinfSXrp6ImACSTZrqkJvsk7ymTs7lhTKIN8731ZGNRBpwxbBnDD
tjDja6Y9xqYqW3IJ0TiyfuFkxzt9zruT0y3PZeI9xFCITk4WVYQGbfWn6iPDTtG2AG/Jn42E0Sc6
nZ82jD6pZK/t7JJZMR2F6omEssINtrZZnjtnEiSiwklEib5J2H8IR14HKfsDvCAhgeS4rjGn38x0
hdBgg1227E597C2QuaK4Ky0r2knLw3LaijedePU46HAZs6PxqC1ejeRhKlV2dFObQFbXIHaeloiS
SiLi/7yHNCrI3R7vmzi5+IoRvxo/ud4u9UG++wCdCJ1Ji4/SI1C/1UmbWHYmZ85P+t+2Zq0xhd4m
rA1ry9b3UjX9VaSWbdXlD3bKsUAu8zFILksu1haAIX3LKj7h0dqMI2wli1o7kOET0NkUdxX5xTJm
05nbhwwPx8r0n2ynThFYUE+LMWWn6ExXCTHpW4VN6alMRlaT0GN2y0tkUwR++zKQ9s4Qq3zonisO
2lf97BZblhXmmimJLc2+WMb7RXb3hcHpjtYbfijKTNgE8mVpxn5lCyLl7HEs6GKsrYMaXBcBM3zp
feOIt0YdlYLgtUbUb8K4EtpEGQ6xckQ1myIG/uNmHlmAkGRSsvqbK4iY+Wq2/eFqyat4y/3pkoD5
UtrmuUpIM6k4rjI0MrelWWp8gYGPx5kSWmI+ZB1Ka4X6BzKVZTsjt4iCwUTSGOYVopMgWGVOdmF9
5m5et1O9pwD9gk/5vqI9rRlhs9hAR+SDtUdqYK97CiLDxOqPIknfXUY8DWZTTvJUqjeE5hgEli0D
kkJONNo6NweAEtXvQsmf2o6rFaFyLiohmNC3ab9ibz8uclml249raqcI2ik1fvn8Tp9MYtoHuxie
vbg9GUV4UwS3KD8nUbnGJikipgVQSrtW5AAJbd+v4jba9mk6b/vG5fXagjNZztfInPfWoNpj0RLX
6w04NhwkWQtVaCPJL9jOPl6IxJ7vAwq6joPR3TQjxlgVBR6zSnGkPvPaIivKV/XBmucvZoz7v7Q6
4A7hfwP8fktr8vUFQmTcm+2Np76GeiQTetSBpOhaNKwh6oADUZwSEVDT9MWqBIPmdzc+203DdWNR
E3yiFQOWAAHts0Kj2JHneyqS6hJ6+9SaGc5mSBGhHxI+zcw8G4gizpN1FnwqXLmt5jqHnWKUE7WI
9AbWkKYgiGOWX2k06nW22ri2U6z31nLvu8l3z20pVrfGYhfbM8TDBAOraNZbEpP2PT13Z7J1O9nK
2ON92PkJ5xzkRIxa9XVZiqs8dd+MoPuG2RFdxGEevxRkdQzxiu60FwL9r4WHDa2vsnznLWiciTM+
psaAWyf5TJCfuaMyMFolkQgwNIh1gaKQLN5V5FMw6YMbjbG9k5BFkkggUhIR8aN2fmpssYHlC/Y1
Mlmg9UY2XRFfN8bZbLluw+RMAee+lY8U2yNEUWuxonHkqdYqJvMPYoBSLvQcFdcBJsF5rBGO+Dtj
NWIKzvNdbvqXSOujEUJpLvicHnJ5vvAb39YxpeqRZTJUShdiRcZHc0ZdFoivLSJsyzwEWXuBd2a+
z0OIYDUKLoKFfMuB0NgrregytX5vyyGn6saJ1lVXfhZa/420Epw5r71WhkckYoCwwKkv/LFbu2Id
aSW5Q1IetLZcZ3RGpfXAoAnhudEKdE3Nr4ckXXv4gTDUnsLB/SQRrQvEa9vjg6Nl66AfwxbvBbPF
Sqvd81EE4hTXeC0WxPAsK+39FJcTHgU2gzKwAyb8vkFSA+/tJKHBaGjWlGHhEE+mnRF59Deyj2vi
p0pr8TQoyUOLPJ9pnR777mrQ+z2hNfwEMb/5XdX3GCiPNzJkg9plbgKbJzGpWc42jvlLgeYDmEYF
lwBkoGSUVGuGwNU0QYmTVtMFhBR9ssR7CnTga/og1ByCo4kEr1tZmlAYNKtAtpCGyRkp9tYjVVOO
phoA8B8KzTnYusaSHRXvyURzED5ARKXJiEkzEjRDPJpAE7bBhMuziRZXZFRqriIEsKBjHLuHAonh
oHuqgDBKTWNUYBm9XZnbzBhvIzt1V/MHu6EpDheco+25KwhIencAPSgggfjQ7Efu9AelmOi7hnUc
6uqJPd+db1Mi6WtyRHaXD1tjrpmSnjxmvq505PQwq4a4mrS5VZpDIemZgifNplSaUkHlYs7ES7TV
BAvA0A3jIaKlgFvwfNcHpXmXBfAFogZLnGZhyEi8ZT4DIGNqUqbDWcW7LDyNmqJxNU9jabImDPsX
30IUioFucO9I2C74UamJnCYbaLRRzx/PRto231rXnjaFR8Ao7pjLZDiPc5A/pbG6NzXx0zJ6njIm
LVTHAQTNFIZoPkjYAYEnuNl7Qe+6R5JSIYdpb8KXJtmNpSkjC9zowNFnzt9aX5LRDY7UaC5pUYyY
4JRY4GEXNLsE18WAW/NMkSabFhAnoVmnVFNPlKY1mG+MU9lbz4Umo9hoo7dpWsrR3FSqCaoWlIp9
d42ZA7oK/zrECbyVq8krgxBKU7NYg6ayhOazUuNckpa2qTW5RccgrUmwXAlQV6TpLhz8BJnUz0RA
85aA/3KGdxwPJvohZFgPIgZUtM3U+Da3fNnMi5LtAE6WaK4s0oRZ3jIZrh+kJs/SkqVb5wrl+GOo
hzibQGp4ca5TTa2Z4GusrRi3hqs4FKSyl9YdqZfxMRyNTQT65msGbsIYbXXqmSwbumRHDiSBJuaC
4q7RBF1nvGZGBKnoo3gWwwxlh7+O8P19DH7Xaw7P0USeo9m8CEgvA9YzsidirO8InGYQBMznBcbT
oOm+QnN+tib+HM3+NZoC9MABf3fVFcXTAijIz9tSNgW+AUKYa5bQKJChifzilv3gSGZcitbos0Hz
xl3axNusn/ZNk6UHFA7K60o2BhQU8/gzrWPTWmyLgPA6JFTOvN0Qb9DxnzzNP3qahETr5GMV4JG2
5iTnXLG0EbNQWd45J7J0vwz1gz8360VTlgrcstTc5QKAOWgSc9ZMJsenFLDTuzU1r5lDb4Fv8nAN
BPAIZzOkrxLAs3WvBPA+XeywVpoAxWdyhzG+WHNCTzQ6vskoxGNitezT2MZuo1lSggnIlR6Hhc45
PkEFcurMeMMZUvsaRdVMKpsjMr7BVEfNqzYaXNUEq8dmctfG1Xe6A/goQ9FRP9S9ZVPLOuRm9NSV
D7yuf58D/jdU5h9CZXzPFQDWfzft+hR/jX+qp/nz3/pj4mX/5th0sjBXUniH8DP9OfKSvzG6Qj62
bPL0teHiz5GX5f3GgEzRGoPvxZT4Mf60nlj2b0r/p7Cm2KbCYCn/NyMv+YvZwVcM1mxLmbYkpeZj
7vrDxKsKbfpe4W1XbHyXVUbAeTnfsackqhG1OQqadBd3FtRzPm7NSTU7Di7HSujYmRn2IefNuKqX
+N6Zvn2Mt3+4mP/GjSJ/6THBZEP5kiCbx2QYbf00kGMTPkG/8DOojpt2kfmdbYVeIdPHIU1ucWnQ
qtzDpQqTOPwlJwuxCfvbMCFENfYpcY+hczgvfkF5YPLgYmYLjOwfzRv6U/xlOM3A0FU4hfQIUtpC
/xY/XEQEtbEbZqz4CPoWIIWyr8mIkcTV3aamdyRi5WDg1DsgnL5lVM4w8B8BNg1xgkpbYWfBAmgS
L1kNTrv/+yto6cH4T5/NRx3B+2S6wnM+vEc/fDZmnMuiAlBPJehMtyJ34WhQ+HgBi+cpwPQ8hbM6
NXVbUnBh31eIcZeqL6NjVAhFf0a+WSAMzgl4cRODaEUgStPIbk0hAHcZJEPQFvHRzMzmSOZjuDcK
40iVwgo4VCvw9afJxMqfWHjto/CP2qz/WLejfr30egDs6efL0yNirRv88OsNNVYmLCggR9VIh0Jj
vZaKAnivkFvghHGNG5QSiiBOd9lcmpclrskFmcqbIRg/TV18a0R9eGYqSg4GFdL4GNWDJHiZokWQ
rzY8ND5S/jjZ17Wi6Vpbs1aSqOZ9SXgjvehNvK9LsfddgOE65EyngxS7ggL0xLGwivbx2WBoQ9XA
rs/TCew+4PjskBj2IekkcBBA7TYJr2GHys+UaEsS8O/r93+8SBZOuZ/uAYxqDIbJkMKCYeol6MeL
VEeDP7kdr2+zoqMgb15QFyte09dt520W79tQGZ97Q9wl6HUfbef0aV2K0KESBV+2R/H97Lka34M8
nMgAAj6suM1b0laqlk3WDLYIWsdO8y4KaLLE48RxRYcmKdpSUbdWU+xNq2/pKI/C9rx/Mk/9ukrg
0XPx0CnB2ogf76+/nzPjA66li60e61Qnszc7se6KOn/To63J5SOmVcB3Q6rtqmr4R9oZQPgUeht5
WrGnpFCwdffh0r64Lke3Ynj4h6fwFyXt9+Wfci5BiJf8uU4uIPPFsSYsJUHpPVdNAatU6xDF1/Ts
cVqDvU+It9RjLz68xNxC3zbhklP6BhG7d3zrrsIaxe6dBME0ZBNebKeCDFP4lYcizUjiR6H3Hia2
Z3ba3vVzSs8kw09tw1tMvgDPcC6Vx2Hx738x9W8uvRKOY7HA2Kwu3k8NZzI2wjysWVT0T2qod+wm
9vx4ZCkLKFbeYDyAhzwCLNzFS32orOTSCm6F1lR3+sthy4n4PTiaEp9WbLW6jOinOHMupsfOzLst
5cZKiMRKaSawxR1yPugvdZWl2huvS9i8ApjcFQV1GIaD6GuyZZrK6cg4xsfe2+38gCF2HFKD2Fj8
KFONXChi/+r4Tc7lPRuuhkOp9zWyoqu/vzT/5t3lK+n6yFnCt01GCn+9K6skSwZyZ8TKFT4hZTFM
DsPWyrhYdEV5E3HGqR2/caRIVlFoI4W/ftyb1ICTvJLF74QBmGsnid6pDjn6WfL+95/v17Iuwu5s
R0rbwm8opatXjR+Wztpu3VkOfHVBnbzpqirG/y8pozh6xK+yqH2ZnACPV/yuh9RRwse85vckvzQo
zu3BksV3nGhv85C+wyi/MGJ5LyxJfyXf+4zkIBp0G+ezMtQnv+QFzZZhqLK3nFAVN2cAXgLhlMa9
uZANtOAQXSFiXAyD4uxCnVoVvRGUXdBaMFAPxUit9KL3EUNTk5mwUgbgbMRtLXng0zhkGlQ1OEm5
v1t9333c6a1bnzFY3fWGrpJUPA2D5x51ZySWrvfZSd+qSd71lXO3QDjMNXmjibily/aCgIIPnJ/+
D1f813exj8WTcjiTZwYq8qcrPrmqNpea3E3ym+j7gKdyAhd0gAcictRewKXY5u1Yq7uPp0dG/Cp5
ySPfJ+mV/9qE47MkN9nK1YVm67vMEsd2JKk2tHYMwEiX5aaJ3TVM8CeHHLQVDXQ6l5yo9jivMJE+
uv03VowzhfIoctX3QJh3XZif86V8wQLKc+sWZ1tF160Cz8fcUmGGaKbuRjQwgRX5lxZcTrX0V6Fj
fKFe7kHY3amN66NZ8EagjvHO8qoXhA8mU3qx+Vh6KsNceXPw9e8vJjfoz+9+U7BFlr7g4ZI2+8Sf
8YTWrjjjSwJol7oG5JpXEFv9tn4iYRhfK57urRmS++RDUWQGaXMqrHfOzO9GvATmgf7UluzGXEFo
+OCAkJv1efKidKtMqDR2jDfTCM49O9DQxHufHFE4TCoANApqeXbM3054wHLymEJcm4s6zyXYiOf1
L2xlH7LFIbWEYHgSCbdsVGd8OiHES1dCZ/kyOzkZfqaK+bmM7vPMs6/qDyyGDWsbWCevMZmTG+3J
okRtNXr4CJNpOLvUdTNabON9Srl1z2VZRQPDdJ+hOcnE3tYFr6sd/y4Ogi+tCxif6NAwm/F2XmlP
Mdvmts37bR/7t74/YPbI5ROwIRNP7KTL2anxQJUR3bSp329F7U9rpu7lphAwUol1cTJ642h2Yl/Q
jbTBD6E69a1/zW7RPzBnnxfSFLPRl7tiGK6cBj+xvipRkHvEjMizWcLIgEM92eSuyWEgp3zs4z3b
w0hG36y+020nnEcAdx+69qWK50tPv8R66GmfrmuSIqrJOLDg78fCAoGVQQqF9lxqtkaN/r3g/iXJ
jKc9rRHQ6GN4kt1ywBdacUvQSW6l6FV19k6qMvymdkAre7GPhsiegIgYnLnOofRvxNDZB+YrAy0L
7aFko2wZXAYyPVDlkE2WotINXpW3CcgNW3fLsI04Mq1V714E3dXrwmOiGYAIftx/eOJwLrneynpx
jLnflrlrH+qqE8CiMANtAs5KsufiHynZgBnFTUL60mZwUKGnhZ32nLyC7B+jCidMV0J+ReG3uMUG
HgJcGrWeWfSbJAUz4mBmXxUIM/GATDEP5TNfuHnOM+s4siytktZ78v0KIzVlL8pIX5IJbbbTo3wn
JvaeN3G2vrCBV/1VMVH1ZwhDcRtFGLnBwQpVcZf1+HxyUazJiTlMwyWBhD5147SqK/PJGFikyqwj
9biMJfU0LEBmwE8f0+qmaxz+HzhR78T+WS6JIgYvu51zGISyiQF8FgobQNedgWfz426cVPbdRw2Z
SfvBysSAdeJ8pyTCgQUN1voeUxTE0CgkgCAZ+1PTcKwiQ54SJNfG8MbTMqkC9iASL4viSSwX3khV
nu78gXfs4i43Wlik5QegDhv3psxtdzNSr+WF4bydKpd4nVZe+96RqLFs28q8JNbGfeoE1JcwKLEs
fQzRJuD1VqTDEX7JOgL/cn/iyBYqNaBvM3UcMuM5GHgTIvGxYmWzfYWMnsRiB1Kn1l3T3PSoEBNH
qDrBwc6Zkhj1ihu1yXeomuW28Gl8jtM3ifXhQN7ZF8NGD5+y5uuURJ9LI1XHyan2nPnerZ6IyUKy
QBF4oDZJx3j14/elOHwSuKR8a6SK2fucRCZpkH1j7kyr3GbhjAZAO+c2K4N3Jev3tPEZ2iu6LgMn
u2q8nE7OHJSjliwAgCtkpeQEpcVfotJML9gUDmFBeSfN6AHtL6dkpG3VnsZjqrmwouKDGxqHSLF3
E4vtb2oiBVmKlr1LDumKV59/DqYvfnPXYTI6Jw7YstL92W3MqNCvKS4dwh7p3yOlerBrAiF6OvJI
e/JYOkpWYR7RHH/lug2zuw6qFnjo6uPDfny5gWqqtevj5SySDTmdam3V2JVErfMPMo+OxlYta4Jv
vrlV7x2NasRKgfPVSvgqmD6jCIv9wOiZ6MTRp/JxKo9D/95F7OECi6cae2epkpchaYwbK1rHqumf
iPWL6nXEZp+5ALY/ktZ68mwr6syhICI1nGJDJbcAR63EzWDHn+bMurOGge4Uyc4pHMQxj23vXOVL
QXkl8d+mvBKd8E+YVm8NQbnwJB5n6ik7h1CIDBMBiUqQFrw11uHCsNGMn7O2qWCUaI4pl081iutJ
+oa/mYsWP1/+bHXU85Flbq672X5NXPte6YZuQvjHtWmW9fVYGp9ELugVG2IMadBHJYWiO9dtTzlw
z74Z8hdeidlG6VZ1tMiaAzjXduZhxznlL6syE495ZS+bPCNUzxwrXKCFw8pDPOk2NwYKeu2e6W+O
z8f0MOHJJ4bLpMtZ106I8G4vLmH8pX9sIkQRy3IhbYkS4WQ+IwK4nGdF0B2BawN6TtrP9uDW27KH
0EXJ245FS8uPjupOB47bVNBufG9Mz3ZBsxwtidiwCTmpxqk5O2rZlYUbHXsowzpD0Wm98KbOSTep
FOzXOEhdet7WmzzkstPHsQ+SAsWLa9948ZZM/OkUT/E7ZSbXeZbFT5H0ng2VkxOEWfXWdCvCiiZd
YedEF7gyNkvvoWUF72v9zoxd5zYnpO4U2vfJMpUbxRFyU8NgJUpUt8REbXvHs08VnUscvVhf2mi8
N3MMD2Fdj9wYfDeWYaoNVVc0mo6ZoeUUasXMxnzuvebz5MY4HMT8fSg87esmuqEE1mAjtJwbstLW
cdx2O46N6c6LIY4J730ZAwMUoARs6qgWwNmBMJviUzEaSi571KrWb6m3zjhDkPbpr4OStEproku0
q569sXwA4qeBOIOwELYzsEI4r0z2maEsJE7aWXyNFlntFjFi+s9pQfUni3hCmbFg6q/W4h6VoSmP
bEKIiUz2nOFJMFN8CxQDRqC36hNFj4wD5XBbp+F4KuE1WhfTXDIQ9R+Md3Y8l9icaOObU3p4JK/J
trUvXZzn9w0bpI1cSOq3Zf+F/7R9hG0/kKYaXIhNQXdGdjtwrIgos04hIfSps8mvKsP6vIS8PpHB
2E4G2W3T9PNVGjsXB8gHUOmQPPtyzHZEYbyDgR+owbnU6Cs72XSnYArJxpyNe97O7tbE3wAzwvCS
DVW4V93yYpQl9zxxungqvC85VZeD8JqbfESvNjzSev3x0fXYiTiSUejHRklN2XvQM1RQefYSWLTG
GJKtaMOdhKowbV3bAtyVWbw3DZtLWdwUI2GAbsvXSjPvPnHnhMhAXn5OXfjEjsDDoX/5A26xKqn2
kUgM0IMmOY9t+kBAM2amdJy2Hy/t0So/zyaJbWHPS91gL4avhZjVj9plyd2En+FLwU50HVRcMPp8
L3XiRNQKxleOjRQGwztsxqY9R8yyKLUiV09W9Y2DrQtLkzFtY8n+k1JxYmJCOJuhaIMtENi0bR3u
+5a+610ZtWvhDtMuJXeCjO1+oywZX4WVtufaBFxOLEvWcNemssLVxfMRdvNrabbfwkraOl9GEP5G
4yI5RcRVKvbXAgF7wFVH3W+qk47ma68vXmxzeupLthFJMlC5NauvQXsiwhjlsyPpYApYtTiB6qqk
ATWT3S9H5pKIR/96jOQ5LNkYzwbrYBp88QiZXJedx2+jr31TT80hVsh0Xctww1jQph1vWYObyi2V
XeWWWhdsLzmHg7SpQl6uDdL6UO/iuj9M02IdxYiDmzuVTzepbRPGDx/vqBFgDitDbEwPhWdEF74N
Sta64Ga4ijoFtMOMCidMiwPO9pDjyS7h5c0JaVmHFSwTvBa1EGxS9W6KmKJqncWIm3mK0FqC7ZgF
X0aSZEdbyXFrSyYAvDJIq0jji4ifaslti1k3XNek+HnVcjQ92yIvZ3ygIZB7OEjEipxKvUvbmDSX
bBOEVk4obbQeHcX9q0aXbJjxnZSJoY1vgPIJSBRBvIl6HoQxDu8XE2r3Y0LbpjSGGaF1UWbGtiRO
N6NMTB5dmC+3y1+zJfgy5gyhcje/fGyBy5Ey1nKBzv34HhLzxF6o3TcdPW+LkT5GBuejkUzh0iNt
taUGYoWd+8zphdeRb/Ss8XzIzOruygEDeTUz9fXATCIySzdOwu+z1OW2GUx6PIfL4gh23iV7bNMm
npphMulH3OAhcaIrlGCM6n2R0Tji8CQmGXOybE73UfQCFxnyzuIYih935w4mZFhhwuEATCAr7dJI
YFizPVKRnhNi0g9kDUlCbh/YIhAJOQbEWvBz8iyi9XcgocV3bit99LOd4jPjlXidOSFAsPEQe/Sd
xX0yfqPYFkS72o1Ku8VTK9/j600PH/+YJOEtldksrI+MAPLCmzF+6Y9P/tDsCsnxdYbe9Yp221eF
q8f0CQfmJd3PbIeKxOIjV8SM38gmMB65nDQYD/dVo5JPMDWEfTUPM7/zuQ0HjuO8PWTfNCRAYKOx
l9na9z5eGomt50okwQ0ewRFOaxIXs8/4sJPAns4eh1Cq9lpwPD3kXpKwBof33IafmyJNXhxXjPsk
XaDHWtNn1rW4J/x41vUQOxz1RHdJC46rSz3ykODeIMcaR4ZdU+saBsWnaPGtq74c2pOHX/vjh9U+
5JntGwaRQw3fbBJXF5Az9lhR/ikhoJOGw0WHlpru0Ssb76r3seKByK3pgCteJs6+ZhXcSLijQ9fk
1NTOhX8xY9Jmme/hok+8GzPLr2Wosn3Tu5hyZbkjMte9nXT1GytRi2LGzqGlNctJzQBnr/PgiGY/
wQFeW0MRUQs2EzNQNmSteCkG37AwiXTBsv+h61jENC9JHO5lCxWbEHNzFZS0lPbGHSE9BRTdMJxc
xcEbgOuJNCD7YckhB3NEQdOQn9yhu7FcxttuWC8P/EwmVsbBbPF7s6sUW8Nw40MUALY2lXiXAjZM
xt0zoXfN4aMzoc4JB3Yp8PHaIj0ajfFuueRRZoZixDc7OdsjzETjjCvH4Pu4N1Nx7VPicBBx9blf
CNhojuNiygP8wbjuDNiesYtDGlTLY+eN4U7i36QkmozhtHIfeml4e+w0YQmmU6jxvnTKYR9MRO7V
1tQdnDx+qZQhwBe9bheP4btPI7aU4MkAwoRK2tlwNApF1U7LO7hOKSioZPRFpQ59q3lUHlt3CVYu
OfgnQJJN4T8VdppfrNSiIsPw+Nt41ZEi7vmvqa3b9FvZet3pPVFcPGXUX0qdcztFnDnz1qUG3Qec
VEDerDKDR7rOZ9eyGAKEJHAUMchhQtso1R941OKFJN98R3JZtMP1nUuY0uxVFuyHBTc7I42QkOHa
JiFuQJvMmKQJB2/e5Edf2bQGa4l9IKInnHMOuWij2RE94Mf8LfWahjPtnJn6XDUcWfHdUFjXfWtx
0jNlohMRF9aK9gDFGs5GJMuNlRpNcXEp9IPfwfbtT88F5xGSXuO1Y9XmqS4WeGR2iBwEjqmbgM8l
Y7gO8treDwEnF3cmd5Bcz9ZJrsLee1hcEW5b0mPWalxwBfjPZh5wvHzIWAs/jFaFE+MTztkpyfpl
WRo6VeFoNpZ6suPxEQgxVY2PUc7pydwTYjd17GSnnoztLqfCz7BnMB2vnU4DJkiqxNySmzD0YzKo
/aVfly2x474MHj4sX8HEgK5YXLmqA16Xvsm7kZ7ys2u5O7uwvqqGS5tZ/Lo15o3eGx5oN3RYEtk4
fQyo6M2CmsLnWRMB9Q/zaPNn8YbdE/GGDs4uHOu/mqoi8hkLjtw1jy1fs0c39SrqTCaoazELthmC
tsjamu8Kc/J3rWs89xGJgLXd3KZtGZ2bZj52toX10ItCHsZ5oliaiH72EeztZ/NrQc7HOgD81e9h
0MOldc55Ht+zEyM+V8KDlW6w+Ye58M9Eg0nfgW/jC5d6rKF+FjvlNOVxN3IEqeoFwXXotlMfTofS
QP6xIIwYcW27jsPPUrxTzE5FemOSyeLV10tJMgFx3nhSxFn4WX8hhbP8/aL/F6b5B5jGsjytQP1n
49hD8x37GblY/2IE/n/+9S0Ov/+Y5/rHv/8HVGP+pjzG/lr0dzgHcWP/YSMTv+nIViUk/5Tc1H8i
Ncr9TctwwoWUs6ht0B+mLfsuIgMVRIceRSRyJvmWLTGY/b//+xd1vf3pzz8mqEqEHJSzH5gLIYnx
lPwwFxbEd4Sjn7sflLW2mWhalxUdDOSbsOiThDASeNHkwVON9AzAfRqDlpVLs41pHxUETr56S72l
Krw7gcQ8BnEGXmuH69xur6sw/UTgAOuwOiV91HDMLvdk4X8nOjoRMRtFv/jqwA5vJpfEJIsB7ZpA
QwwltIeu6nZI7tX8lRc4DjOx3KcUvNMSiK+sHi5hOj9advtQud5LU1CTTaDHAXcpsPy4C4f0yeGL
2XaDbZ+mhIgkUb4p0XtEErFpFYtzVrNmB78jMDWsl4DFaVUO9MXTh51FMt6XXfk1RWDaIhm9e+b0
qNN8vIyGjiS5Zz54bWWJyQQOGNaD7/MWIbYOjY/jwskm8ZOrisxP2NGBap+pfMqJgmhTpqLGYK2N
RXoEbfaXwsV53Ay3jqqAwa3imnHwXRhWX6dC9ASIhOeCkpy5ie59Pyvpd6H1hnCZL80AZFyRdz+9
NBngsCMX4i44IFSaz/dG66s3dssW9O7JIc8ce3eUbjgfcvrhuGMkpAC4DSSkUzuvRVRMNOeRCVlc
8Y78xgngsU4JXfPppG4i++yHtg63wsOagbWPbXk3BszmzRvVi/6UQh4i+cS++87/bh2jPMXC/h/2
zm03biTd0q8yL8ANniJI3mYmk3lUpiRbtnRDyJLN85nB09PPx5oGdpV7o42Z67kooI1ClzOTZETw
X2t9ay2GR9ir6taPB+vdg7rOfFfdrRkvAWl+DnrutUcYOOl0f2UpviKlCG9XIQstrRd9X705IHmC
SJNHV5twgg/yavCY7Cw9fAY+AIodU+XwbrnhM+QWXWM42FFsSmjQsVQw50zY8RHTMMFgF1gJsZ2k
taHdNwYMgEaxn5WVuLguQxi6hJ+LPqGMl1S3Qidj3IPZVKaXCLghhMgOUCe4vALGEZ51RuOTzJt9
epw5a/iWROcIdVw4Yc6RWU7la1FT0YJXmrW6VC/5njMBscuKOmpuEUoxFxtl1+WbJzmDUt1ZPsLF
glmqu3cJOGHNFIEdXZyLIm1fAoii551L34mi2GXTK4rXwXT1G30KnxXRpm26LQU7sy5gsppz9h72
6atgp9kzSycVlNLQE0MvHejulYAnWAC+c9arIOo3hR9iG8kkhrOZdoFgdstXUfF/mHOuAz2pxzoG
KrRGREo6unataYYPpq4buwH6M2/H6XU215Z36hHMKqdqkPe5LaN+4iAtvRvS6nwAP+NeQnPY0Dwo
fWPUvzb0wW0iEwBUKcYHOPjZ2qp4YgyxX3Kz3BnRS59wsO4boEF0FjgErnh597yG4QqDmaTtjYBW
twzoCrHBOSZVxE9HV0wPLr2ve19Nzjka80tCCcHWtsL7UuISj7KFMlEHubE6LU37UbnRN1huhF+X
g8DCAQK29imFfW1xBAMVC2SvNSdX6NfRbeA9a6sem7bUWmveC748UvSW129dg+cgHPiGKiWbh2xs
HlcoVZa4iHUhvAoZUECbHpRFCbYoWkKipE+8jkdrrI1AW98FaO6hYqd+sXLYKLVcKPXhdV+BaIOE
IC8i5+9IDQ50cCJrRmj1zTL1+lrm4Yt7KiDd91yPKR98UobvBEURL1T3FNt5fo/MV16BrG0E2/LU
uNCcOs3EqOxCQk4zcBZxhwTYW9VBF8neJq1P0AJ3f4w0Fse0O1uaF2/1AHAdneWNS3U7h+M0muvn
bOwe2n6wjo3WQT/6CxW4PizDGL6SbWQkSbxrtCDGMFLYitmeselXsN8iI/B6JsMlNvW3lAVxrt/T
xvQjJ/rWtdSm0UbB9TAHf5qJQzngTOtkP2F04AeELS5Jzo6TRfoOauAuLrhDp55zW4ajHsX7MIew
c5J6KyoNUClJFLSshMQUdEENEiDueSZtVLSVtobYsQzfkh7XmGiAdRgODmxj4ZF2CTQsE1PNTCcj
kw7192mYfuS1ccMJzk4TTk+UUX1aI8PaEpwF0aXCpxWkht7Bc0A3OyzByvzRjHZMKrKlfTf5lU7J
cCS95mj2r4HDJk5UYT04xiVL2eyomnc3xhybNEHkN5AVyqxftSpX52q6FRUTBMMNWjyZPt4xKvae
Zt17bELOs1mXv0cULm9E12TEe+i+iJav5uDVwdwgotu5Q3vnoL65to5qOOakrZXYJlqubW3Jr01T
4wzsiu7uVLO6F4jLx2IANGa7cxmwohsPZaJ/Dem72oCTs/yoXCygvT1FayV3jA3YKoJnTIW3Fx+k
Vgw7JOXSn8fO2OdYDesoPbQuA5QhFMVRUpiVVAOiXNEEbqhT+ZUk8sobSRP90rpxosFIL7ZR6DR4
5c12b9WxjSLvUtG2+HZDv1OUUrrHm2FrGoFeEDabSzN7ZnF4xZh7cyz5XYjoRQivvnl0eHQz8YIo
4nmiiecop0c00FddC+FXqOyHhWkI7Q0CnS2yYxxJ8ZgO70OU6Lu2at955UQEQc+L8cLgjBg+yhEE
yWxNgFJUSdzIWL4kEeAYmoh84ZZPxawoPJEjCzRFQqBfN3bIwZ1UmXmQbfcCFgRkbn1Ip/C25Pa8
k1ia2Xeo7aOMkMuoo9WnPdWDqf1pDRLXPIbAXbz0Z8NKCnQFoIid8Ih5KYPGskj7yVAaUTY0HrAA
ANjUHlq9bg+FQAQtoxe+9hmNd9rXqWTbq5CRQi4Wb4YjICIuUWLuxrXo1zBepRoFlZjG1lwsttJG
Z9uRPFnhJCBcDrDeWZi2dVbDYLWQ75sGpsbMjYfxoGdwQ1FKn6Y/tApjSq0llyn04PyZ03WW7MKe
156arLsUg2qCLo+29vIukoZOGem0kCQ/XKf9xnz8mZxCvmpqcNHC2DyqUbfvLaA3k2RKWaAMxQSd
g2ru30aPrJi7lsXLaEdUndQua9C2CpO7dAdgRHXdkMcqSn/wZoSBmSE59g6DfIqH1675Ui9sBFSZ
+5Ml7kY2wl828y9licV4yfgdZvcdtxGEcd66deKHfcxdTSAZLYVSe+/ZLjOH0vtCO001QaWMLIwB
7w5oUEasJ4vng65YDGM63bduhy6jpWyOgjEyvkB6fYspA5hAZ1Sf6ubXFg9UXtdHEN2fQ0tSj4Qj
OXtyKK3C064vxequMQ+jDpq3LwGqpcdwbuU+9OS3XpHGRp2jJtVTa78VgMJG+yaGF9Omm9qz9MdR
4CO1171Lcj847byLK049ptO89OieuzapAQE0Pf03tBfvrHgYSZPE342Mw1hanRjnHXtboV/EOAiy
9KleqTQ5EeQ9ecFtHWrckRrY1ULP6wdtPiYdQr4Nicql6ElzqZoDc1L5ilPDVvbrTH7GT76NxPog
2MXCaoCL2+q8Rzsqg67H7Tpq6RutQBSEjx+c/Dl1WbsJvvg+wsa0CQVAJ7YajhIaXN2GnPjgjs21
pQ8OWnqe+VOefuQ6dYmVoRkHr3X3I+LVrhIke1ByHm1rwlVtPoyFRwdpSdMjVYO88RfdCUIMw/KR
WTXMpPewxMmR8q7NhtZQbLt2zJTAlc3oJS8ZvpnaB83RRE6JSRq+3pVrD0O/c6R96IfhW920aYAp
n+AjMZy5s+mNRcbnXNo+zzgy6I1MVkKCubM9Ikga3J218vUkR9M8iNzrzmWz02zO82M5dpQHcubh
Ss3UW3LGcCDV2mn/ZS4HPTCQ7WxL1/a5h6tu4nagW/LQLtO0lgTyBLTWHlUsO8qeLrXksxezc2Bj
CeyG015sYi4wF54l7GDy0PT9cS2r2wFQJu+9yIexN3yols/5lJ6H8pSG6IZAKgmjLs1DN0XJXqZi
zz5v7acSHxIE8DN9sWwwWbIrBOacljcdhRf4MCmyTcR69Rg3VCXnfY6qhT40Hq2w+Y4I2m5Hiyoe
h+MrMlRgLWEZOCkja80B1UwUPS2cS9ajJ81F2z/3Yu0ZKBGIC6t/y71Se5qi4ZqoiWKkH2XRea86
tQfYv4tko0TvuyEMv7BoRWDDrd+aom19l2a30Ol39EbUmygE81uIkNbVxDDh8yImTvBaN12pZ0Gm
wcsFowUF1INY1uxKhtkwNXglkAttI5ISUFzoNEqEsY+yThKlhD2CGdQuhmDkEpMo8fyydUHarjRm
3GonVRHirY1xl+dKv6YLpsqklI9N43SX1CYAUePuX6wrBsJ94xXbJJU/FRXzAAcRCpO6OS2Dy9G9
7TgJO/Wun8noOxY3LH1kE3SztNrKBmhMVMy8dmB98WKO9pqRn6uWLFnCHsP7GcYxGGfadsKJstHq
e6p1tI9SQoKXhOIH+cUU6VM+Zk+NbjKRG5ect9b0gZerK+zqbZ4Zt6apLl0dc4SdK1oCusrdp1n2
oWXwELvBPQ+FBp59rk/Mn4P1H8+JP5n+AT3sedvFVxh0unmv5pQyU3RKoA7k0oYfrR2554zs/5U1
lS/j8SmtVsBxy/cjDSwIoTElhWNzSKMcU0VSj+SbO48meKShDIudl19F1qu74ww2jGGh+GacdlOS
IY6Ev5K44StTv5gtjpyBHbbhtimU8FWJv6oy/TlFVfdk92OMxYkcD2yCpqj2a5uC4H6duvZYdbm+
05PpXc2/QupbfMNyrE0sQNcqVZ+GQv6krBcmbJo/VbwD8e7rHhy4hmCHdZSukTMA0hojvnk/45PS
KnXUKvpdQ2X95OfDIV7Le9S5xibrUBgyQRuuXntv3oTxKicqS02jvJDDs1ip5ucJ88+2TqBWlLmV
HcxS8DiHr6tjb/luJ9jZjKy92noXSDzRbBNEvueYtg7QaLi2iNoWpsmmPcakqqiiN03xEcc8b6YF
M4+j26Ec7Z1W4JVM4+U9aXmMlJDfC7pGSRAp9hTN8e3sqa38KsPeTsiVtw/6cyd1AoBobubdSltx
IZXpSe+3cLqHmrRuK5jtWt2q++HJkXDeS4x10lQPYPfeCQCdVcRAv4JyNxLXbtIv8AiYeGQePcWh
BgiMOi7PK77JDBU+WfJ7x3bQ1FW7BXO3qSe4BvYsnyZ7zDilLk8wXkRQTeXa6cXZUafSGS1nwy7C
s5+Pr1UuHtfUDhQoyltgX7TD9xAOQiNCcQ6Ln2PUGBS60mrMcGpbae4p7M0oaKKKY/U485Q1GqOv
ET6xWN+B5LsbkhcuohGRAjhuhHi8GSmaNRIGOUYt3sZsSTjnLsQ+p+OoVV9dKnZrGhn9oXfOdHW+
Uz6S7yzlvclk+eDln4DXwVpvBhvjK4ASqeYn23EeaMl+T3mBAF0BE8XgkQGxCPn2Pe2hzkn1Nvbm
C6S3M9B7fN9Ke+8MP9dvXuIczAofX0xzWJPPD4WBAdXqpzsX69ekzy8ifkYhRtIMlw2QJBMo45qi
xrAckyTVCuMMTL87GO0Av3mFeRTLKZUzfCde3K1xjwnzxAwMjV7YT01kfOt77YHh6FtOtSHmqa9r
W6pHqDhoIQzZ+kqqqfJnvNa3KkojhMB9abCs4/nAVwdhBrZOdyole3i6wFQV8YwRBmMDXSPzKWf4
kU7Py2Aj776UJTQh9LmMLPnjhCbjz5WGft5U4aYV6rmzjonFC8gQww/5a3L8/4fsfxiyGwZ8gv80
ZN8T5cwT7eVn+XNJ3v9XsP7p/e9j9n/9F/41Zrf+y/sruuqs1VSMl4mw/GvObv4XqREbXNu/Mqrm
fw/a5Rp4dQwXWhvakrvGWv970C7WiCRKv+lZqNP/d7Vpv8XadCKhRP90aHESHivxv3+O2T29H2x8
H4Spw2EfyYlDEQUNRA8TPcJbtvj5ciRfu02oixESUTXjSeLM/7cf8P5/xvp/n/dba47n79P+9WPY
lqsTPnSk85fm8Pdpv8a8HbshHyOTuuUnHaWz5VTBvyLasx0G6ikxyHFc6cXjNKyjFlYlPTnVUG2c
MXoc9DkYJd2rGrbbPt9Noj2SeT3YtX3C43OAyU3l4xRYWY/t/VsTgzyfIB9OzbtcTW8hFQIOSVJo
P2RbcMoyhfxTK5yxJuj+7TtyORlIurZl/q5o4HFSC2QlbYPP27dsanWZEHnQcsH58m1Z0JkQYHay
X2ZFezJftvZVU0KM+zqF5k4xGRCmCZMj2v7nX/83CfOve0DoliUtz/EkAcB/3gNZ31gR3dy4t7Dz
VXF09JjQr8nD2KFnc8vB+Q9/4e9hSv5G7m3h6MiM3Myuud6VfxN3bDqKdVJrGgc58L+mjX7406Py
OSl+MtpiJkdHBC+y3gpDyH66CyZ0rqqCOGP3L7AymQFfNElR+j0ZCPqbw3MMTE6jeNeIiJj068kp
aBfaqml/90Akod9bjkv8gLdjfbj/59/v95Tav32d3wK0XYZJyFobpHvjc1kE5jSOSWZ9csJji1oq
0YhanUqiAlC3YWxFdwcDtNJ9NjIzdobjpzqzsDn5gzZtsID8dsfxMzu6wxojmDF567//28+82M3c
Mp7iqaKDC37E1VF8uESBZS22qmv2XmSBqrGoz0CpmQtozc0fnuy/LuU/73rH8nis+XlZtUh8/fMz
mOBXe2citDNCoaf3eMGI2rYOf1/Wfg+FPOgTg3K7P63orayqz4V3tSb7GZf3RlkAyrzulrfOl3jB
1iWINDge1rcJxMOwd4nj/uFSGr/rjtyaTJ1Q83VETiTw3z6vrlI6eBKeUthcnO1jXBP5RWrimM6R
n0qmB+6T7KlYA4QHuYpx0I2OmB3QQ6BZ0fPMhg1QDnD2J2jxxywH2d5xEucMXgqNU00cQOdhl6fA
Qlzo3T2j+txaqO0u+I8YaFLa0pQzraylYW/1VBXQxDeA8EHgiYKqXJsg+31R2KeMBbGtomvD7Leu
ykvs8u8T6qoynp7M+VpRR89r9QbXLHU7Fe7mOuh5jHqcEILVHpnywEN3yeaFBtbupiKKMwb3ea3L
2QxzfEU9FBsog1ywrnlq62c13tP6ml7mWBwUzH83Wu/1aNOb2b2oonMf9bSoXVIP+k5fv1E09qMY
i3My9fyKt3gxz2sOOq3bWz5xvC5sSsrDWzJEv0RMt8U4PWMvpQazO2bMxN3BDoSRHDMPjk8I0sv1
cfjB8nW2upzuljtha+UOoJ368oe74Df/w/pA/+0mYHv8501bizK0FtHgrYkxUEev61ReYPJRg/Us
ESxpsjmEFHubgmltLMmg4bxl0QKB9LNe8Dt4RfU+GPXh/+VzGRwiXMPCofH75yot2auh5ebkDf5x
1Nu9fp3HG1NK5h8PeDFp5dqIbxYQRShbRQJbT+wzXTvUVXHBAp/94Wmx/4eHRQpBHExa5LHFXw/T
3xaYLrIdOo2ZWwiGETbd8M5EoU+uRV8FVyjtwlu1VhEwTAJhn5gZmvba//E2i0/NU8h64DJA4Hkl
pvoS6d7VMMMj16AWdk28t2MfLx8qbfXMOIVVfLUUko9ddPkaeca5W4tOkg/R5YGZ0KlHsJZkIbND
aPAGDtXs+off/9+PKfgy//Z9f1tQO+X0bRKxU2YNPXDgZrv8uTFxcVPG0lUGEX6KdMLsmuS6T9xk
501vZVIfVU8VQMUE7w8f598Pb+vHYXld1/Z1H/3nbarYTDKGbqBZl2Yf4jY2GAn2/DmfoLcyGmrY
U1tlPRR0sZhW/ZBy39pExv/z5/gtQ7o+Lf/4GL/t5rQ5hqO3fgynpemTd7/UzA+D6Xyxy/4PJ4f/
+QL89zf+badNPAzq8/oNl0zzJdg3xmnbCOfUf/5Gfx17f9u1pCBlzI4FJ4b965+/rM5xiYH3+pVI
DDBGWcdI6yFFVOBP8Ze3YxdEQmMuS4uH2UF0GO96bO+yo+mpR6Xamy0/Z6pcMrBH6fSHjwegZv0A
v31AQvEYZLjfLZ1g7z8/YOmFUd2MaBWeF58q3Kqb0tWngArbZl9GFMW7Vfy92IjMs28cR0uCxUhT
lp7uqzaDQDOWd4/htEDHkSQc6w4lvhqdQwGZjkBYLfxFWxIfGWOT2BjvucLzM3wWxhIazgth1mXw
F4czYRn0cDBPIsthQyURN1iOYq+by77U8nvjkWmraxEsoXhEtKFoJHMk24aTBSYyGTlZKj7Nd8R7
qoFF3J7DYUbEcp/cY1/0GT4z7btrmHsbzs8h6Qv9SLH8lnEOuYuMBhBdmCs7CwnIjjjgEa5ohvFh
GofOby2SIWZJXUiSUgJBZG0q80+jng7jkn3lSBburDKvGLYi6cTGRwwKf7usY+1JEJ4YmtDP6o7F
1CXri7uv0evpHiEWmEv/1R7t75iU3pJpW+BiwaledltOJFutHz668Cfu/ccwUVAwx2LX9AzJpzLZ
ZYZRnNhspR4Ci8mpkQ2Vh3ixDCMxB83b90L8xBrqS65hM8eHtm1ObZWVJNMpfM6/ExAN9/hDUDeT
lODmlAn2XWacizb/yjS7PnuhY+4o16JGCF1ctfp0ltrTknLmGuj7YvKBCWHEQgD+lAlTR5aIufM6
WYvUkwv+4+rEmUsG0wHz3yKkTTP1L8ypwjP6XhVorjdunCb5OuS2dpHQP1C43gRZC1JQ8kx5icP0
GCZa7cWcRjy6vhZ6IRAsliIwuc/yJPRlA06nHxB56AHAkl9vDCszj177NLmFt4PG+zgQ+iOP9wFP
8KPU0IQKa5T0hFSJn61qxQK6NNHox6Dsh9Q98DWL6GmhybPBoJQbqO1S5JBWe0/1wlcFPn86Ft9x
vjANTArC19S26mqNe3Tzp9cRdc9629hEC96HaajcQ9yl/S6lZyGk6idAe6VFC4rLSU6HRXh0JRAV
axcnO0bO9DXPy55Om6cpBz1CZImv3+jn0gw9Oj6TICrGC14rI6A142eIboUriGMi0lJkCjwZGrDf
JbTPhtKozhH2eC2PkUaeyNPKeM9tQ2uIGNQ9FOroxrUBrc/6UgzEIJ0Y78uiJWQ0Oa9uqFL09mkl
kUEkxIG0DHoNXXMxprNp9gnD+CpbeYXIKF267PpoV6/dkDKrr5kJdLcvabyl/uKIG+a9hL2Gx1d7
noFGjh4tKU136mAU4gwV9Ekv+VPPF97WOiuDiT+GIjXaWmx10ytPnaziWENOupqUx6UdPNKeFJwg
+eB+VoRqr2RnWIP0oiHLwS9GLGXeGyhNiy4+hRt3e0aPGGooxWClsnIUEBxruqRVDO/LIQudZ5Fo
yFl6/VFJ+jtyAk8nU7Z3QxHaoCokhomy6bX8IZPem0smLrCS5K4KI92FJS/VsbZdZiO/Lw8Voxo6
lchdGpxR5FJ8eo277G33qazparWXuDigQu8mxW7jgMJVzVnVgnSHQ38gRTLFZBW+KMhRD7YOGTeF
w9lHzxqRBkSL9GXumNliCcuPrWySfYsRfEX0fpNEnG+Ca7404XlUIrtwxctA1umvehpy31mDhDZ1
ngpv8dFzcR6lzdD4cROMIYQ8O8UkVk8WvhjlXGRmPcchdBfbKB9ErRdEZQpFW3yXbntF/MyKlRUk
0w9Ql9clr6q9E2OoN0mEwOGjgXgsawTR1uBI50bbMu6CcuZxXbynOAZtqI8nptDtFQNQszH7/Maa
pQc2Fwivh4Gbcfw0J4wbyOU0DE3mz6kv+YG64l6V8qwrIq0CAcZ0kKGV6tc5L1mj0ik+Usfh8Jo/
uMT+I/G5YKZ32ujNHNp5T5EPlkVZ3QriUD1hgWPBzDnxcDKkZvN96vFHZQ6lf9iWA3fKro1pv5l0
BZKFEUf8FO848VliGDsEPFJIrNEdcQ0YQ4t2Bivi1QXRsZt6VKsxbe5y7umsrYABNx0+OUc9FHhB
Rp5amnWPSVrfEqmjeStsibN6rJr0mwswghR2+2MyH3XgWLks+fPcaqhu7UCIgY2JHhOeP5iuw8JF
zAmz124CyUHUlAMmleu7QG4Rkg1e1urviWbCXcmjHfU1w4G4Lqox2MSJrPMSsc/g3Itwu1rXLnM+
ieY0mew5NnvpDqkjYWpPeg4wiTLDI1ksVGuHcImajRbrff/c6kBPKVIeV9n3STUG7Qs1jVh2DCO1
dR3QP7J+V8L9ibn+UXjhKa7HgCJLHDFc/6ae5kDKCh1xgKELFM9jV4wJmhbvynb0fTM90wEwkwgU
kJgcmwFE/YPIw5MnwK2UzvQkTQLdhV4ylhlqMjZh/USakiSHWTOJF2QDzItuqW3XMIpKO8KPrYnU
BqXjlIsFEVolN1qN6bYckUS4pJe0JW1TjTkbhP5o5mwuRojZ0aRx8zD3FNGI+nNJkOPNnIoDy1mo
Fnb4vUp94nxMOViTmz+sRf9ldXZ2mELOPQbuMB4Q3EuV/kEso+N1hMYHpMrQ5+SPajfH3/RvbhaW
NCJW50g4n4mmX7uE9snCI/buEdvmJKH81DDmexOiiHBQhPVybNqpuE5TtOu94S3VUf56E5J3AjUb
iyvGJALUF02sUo8d3fQi3VOtkR7BSbBUZvZXHi9eulYWkE6rQYJKw35NOVeekEaqo8X1J7d9dCiA
MEWySyj04jWR6sqW88rOEsxQ54rdtWTC2iewYanjkQizI6+vtSCZHdKxAfA2piz8nIYl2baovHfj
89iLA2n4PFg0z32I8WemtP3B4HvtHffDxcUyN/FrqaJ9SLUprRe3UM5MR8Kv9RvRtDM2nXBTtOOF
Qq/Ej+vyMJLmE86I4NcBATajqNuQgn3uGL9k0YR5MKEOZHEz6nozHi9Vv1PIYGwbJ39ytfEReCxn
Gxvup0OpMrcGW9PAf8yCOO/U+661O8gtKGW0dz6h7x4AgLzILP4smfv2U/JYeNl+NYMDWHk3Vbcb
Bh6CNea97UaJz1hxg9nDdIj0b5kANr9A7miqDyMdy0cn4WCR5G2AeSbQ27G96AXuDgcatDfMYmsa
jd9ixrEKLaJiXg9iIU8pYmBtVScvA5WGLxi7K4eIGqNj/UKpHKevIjEAMDiYUs3VOjCr71iPMU6v
4bHc9bbp4AxbLcEaUYOIs/BTei6a6NQ8WsSEQDTfRls7L1bvD+Saxsy52Ik4cZNfMhHfoiS8IiZ6
QYUBgm2vxwCRu1irOu1jnKn5wMEwjT3V5IKpZpVerEz/RfETp6PR9SGv87yaAK2zxb16yXCYCOdt
YhzoLOXlvcVx5+b5F3vBtl+EJJeWWTtHRlr4ichh+9Y8zHM0UusMtZvelmrXTt85JB7H6WeymjBm
rb+bAPCRJXSmw0rbDUn0xhLf7zS041lP1xon4iaUuUpJSHXJ9QegF9SQMHlfvYD4tqOjOVUHHKy3
UY/eVcbjDlE5PKaOh1ovKccQD9bk3QbHuNlcV8jfmLwXYx+Pj5NWAjokvaW1NDcSid6ldYcZCyNJ
Lk6aqfOP9zXqG2AS7p3XCRsZlGJeV1L2uWhlQPL9kUKlH5bLJaCl+YMPhjOf3vGk+2YU+vOimVQM
wDTv8cEV4nksLLBsevert8twWxfNd5WUPoqipddAqZOLoIKMa58GDWc1ZvXqrDoDBMh8KYnyEvYP
v1Axxvsam5grGVzZ+kT+agD8pUUuwfOWEl3MQuemBbmoG+IRenGB/Wh+4P3lqWiMq2J02CzlMRc1
2BNwFL42pqeiTd/GMnqq7ea9cIZ9zHvkZorYOQjlQqS0N0Yvr+uccpJw1yaC5OuEtKVzzCnUmW6e
15ZFTCdTvukL7dJp2hcLIZd3mNRwv6RshvZrNqoj5c3MU4HQTLHvKevkTjeq3/dU8ZzSZdlpoBVU
NgdpUtyn2b4SUaKlWrvkkeYXOAemortlJEa89c4rLhkTYt2bd6nULtoXoxt3ynBfsNOs8ummTcWh
SNf1Jf4uJlKO/L11z9h1XIKqZq7U3lgKH2wslGM4w2JPfCPuj0MSP+dzuFdxckpT+zAskKxCqA39
rWYvNTpw17MiTULzJFHRNneojVdbENHB1EJXtvF1sYkXxQGHyNHbgDDaFqzEtr1zUnkykTC0KPYp
Qg7SBW9PFD8BQtuBf9oRBz6UbnKa6cgjYbItXBsTH7l2bd7VVPFRkryn13pbcRCmSaiAR8lEjQrs
/m7gm82H1TKgPTWa2MYwGgQZFUSnedRZ4OXoT7rz1ZJ0zUX0/2CILHKoEMRV4clP0r6un4Af1jXa
fdW85C5soxifVIpFobP2yueN4kDPuG/REDkXlIxP1VucJyc3j4Mi0i6MALbr/674aOuPuY7753YO
Bm3wBYI+a5ueMRhW/RHj1baol50U8WPHq4PUO/49w+4oetLDcVNXE/PkGqvAiSlhUPIdm0l7Sjrp
t9WPVK/uc69dSEEQ0uV7Dfqmxn5dQQbaNLN1haXBgmyfKDy4s7klOiGMsFNbmmpumK0vqya1xPPD
zKJPBmlVo/ZtE18VVZixEgfPpTvIjU/rpcuGOSiM7khVAPFzbsW4u61/7gruP3t5CLv4tLKpdTqj
zWtip9thdJ6Bcz2aKj6ZTOWVhnEqafyJMl0AwKaiUm/JDxpn8WhoWd6pB02oYMK7fo109yWTJu/7
mj+UDMEc2ud7g3eJNwrBU8StSp27dC8qj9lqgSFWsbwgeYU4jIw3QDQbQ3+asAJO9s9KPekcINeJ
+xJaDLj6nTXc8Jlnm6sOyzX0It5PJOhfMKCQzUKMv6ABMd/0bD+abu6XqglmJADGAJTo2Ti9rV3c
Zwxp+IEKFFVswZFj0dVegrMHR0KTArC0YXVAkgw1Qv6TmQgMsF0qAdhR65Q1s8SBDDBA5Q6c+Sc4
KRFmNS8e7yXx+cLrjqlZPy21d4uks1MV9lOM8G6q40AfdpA2royeAoEddlEhgSlgzCkFjeIjObqF
xnqCFwlHSiqvVQziCJdmToO4oa8lhlgvcNePS/noLUDQ5SeIS6wmJzWG+xqI5mvS5gRg185v3Maq
uwwqguXzjGdc280NFnLoBn5aegRmyueOM2ZpFgdSsZP89PCPVhpuRQtQZwPZQvHuhvnwdVLWbqjJ
XnAs80NMLd4qxLFCmcgmuIseqDLTm21iBrzI7eyewsaIxE38NrjLYR7rh2y0uIRtdXN6xnvWoLxN
3vABKTwF12ZopDO+W6Z2TFiq2ojDZdjZFE1pQcZJD1v/Yaj4y/Lhi06iBy/PWY0S+AAV573HZS8I
jSkFwMyf5wYnOosphSObum++jsSDKA89U1jot8zBjNQFJa19AXQMOLE9WR46llT5aYKvtWjRURuX
BxUlhH9Hv3HgqZFws2wvsGMoS4CPt4bk8FJw9zWJtTei/DMpaQbTxaXo2yBb+W+L2z5FU8Q7Cj9X
7oXXqksf4tTYa2YEs0L4PdMteAHBnNIdvJSnubZ8VxOnvgaIx9SSI82h7KZr08m9sAW1LrgRwfj7
FHY9ONOKv4xLk9E5O2CDWOkWkAWS1Hxc3HDe5sq+aR1H63BK7Y2O5Zk2J6opAhGSjY0sDo9xK56M
oS3PZoLzK4oyKiZz6d1mcaXH5hInK6ZlqDibKueYFCwqQ+bncbTnGESb9K2Nm+fC4afNHR3Tr0lx
VDMnIa/evwomRTNdAV5e+B06WD88GjWFQiy2xGqKXxXwFPfWLuBc5iCKUwpvHKRdr3O+NFJdsUD5
UVfeReWwMlHoHYfv3CB+33pfBrC3DOXY91ibtQz1zbjB07/Udv0dUEO+3ZDTq7VzaUdnN69Jo8BQ
Cj1oZNH/Ju7MluM2ti79Kv0CcGBIIIGIjr6ouYosksVJEm8QJEViRmKenr6/lP2ftvT72H2iL9r2
DU2JrEIBmbn3XutbPN5sBzgKstI9jgSFl4F3HEpxUVNxN3bTpkcwDT00PM1uFHOEaZ87+6Ft4OQQ
TlDtFUFE+mVJxY91FFq4OXQuaYCSdDQhTIE+dAQHCy9Vd8rGw1TL+1pk12OevtQWL6/sb/L2Wqc5
1JF7TGw+Na82tqPvP/aJhpsSxDdZH4VL30q6b4M3M9rNrHsxEiSm2Mnrzrv1mfte51WxC+dw+H1w
9x9pqc7JewO25bP7n/qvvauKrPUo7n64Yv/PV4+q4L+//SP/9gf99HOx2/7x8jav3etPX2x/RFRe
+o9mvv9oSXz4L2eu/pP/t9/8H9pp3M3/IKbi4dVan3/vWNYqqu6npMs//sq/1FOgKhBIORbDeBg3
/LB/uZTBv+Jedhh/OARO/iSeQsskAN5bP7zIfOu/xFPiN0jnaE5MJK0uNuX/zKX836dROHfxJzMB
C4Qt7V+mUWFSu8oBALCiz3aJY2PbC+slKIEFVlhzsqn8KAmeyr9ykyNs981gDYn67I8TymYiVaDl
/unS3f0+/vmzjOovhDyUE/wn+NdjbPXzUIjgEmPsAodTPiu813NaduIbk9LSidKdbUwPSMX/Yfb3
F9oXz0GfxpQMFiwfxC+/k4l4RigNSTAFiwqBzW9pjFCpCatnjx7U0myq0NGW52RV0DEVNMAqjRwd
vJsSWlCApXYIQCQbxt349vdX4y+kHLw0Dxc58Qyw7eUv41GE1b30HIAMzFwODT5Hb0NIIW27GHkq
YIy2BAkz2CiJyr2PBvPvf/1fadocH+QS+hcm44yofv40JEXUUGc4Q6IRv1udjC9Wwuk1LRiNDGOq
AxUvSNTXZVvq80ez4qx3iAL82XhXlhZMaKLcYzDT0yjC1zgt9qyicRxSOXw1y/DKsud3YVlnURTr
ODB3bQ8JK34N3WpPgjaLt3XtOsZnY2UHX++J+T9Nw/+7SsJz0DYKlOOIB3kUf36DfpU1jYV9nDV1
hval3NNYhwfZudc28PHax+7LtJYOU3NxG+soQQozIp4ifEnpBWv125J5ZJUj9Ooz++Xvr/5fPZpg
7MGpS6GzP/TM+k/KhFjmft3WCwFFivqmseQxztM3fS3+4ffo4fbPg1gughXAgvFQQDAX/vkXtcvg
igFpI0dVAkspqGSQH+YKy3GUdXtAehvRyBs3xyCtmdv1ln7E9YC3nPbqcz2dahwEDm2eUSFu8Dwm
XATsyYqCTXoWF9C3zz+kEZH5LmDF8mk8dVhmrUlv27QB5FUBDEnQo289ApZk/l6KkKR6oneiasMV
6FdkZm5afAtrcr+PSJJpUTPVyTJxPZg6X0DbZOmxfjP95Fs3HKsON75BoIW9cA/+/eWy9XX/u8v1
y5KZMgXyqpnlwp+Nx66zvuiTn2Nb18nM54SM+Ut3rQwyqhAu+baxhdm5ziMH1lxSrnJaOgiBNnOO
ewuZzTMt1RMMqOCILepZ1F8tMd0zZdz4ufUPI/cfi8UvL1x4QrDIWx5u9R9SmD/dUH6YOnMo4McQ
CYnwq1er3MO53MDAWbC2dcq7AwgIA4Xcw/Qcz0m9nmzYY6i7aVw0CORVtqHubpWBXSTskDzBKWzP
bu+3eEwJIAxBtQ1Jjw5q3tqVPEeyROyJGtW9w+W6sb3y0HvuE47V1A/XSU1wVuXdGJF96itr7ZvW
joHjpuv7bdwXW8Pj2BlEl8IKD4Os7qWdvmEgu/GEc5r6epuExq2o4zebcTtdofjWo7NYJsa9AA1d
DPODHZT3eZVdrJbcYzpSOMQ4mCkPQ2EOnEc+5hl4Qsu7Smr7YbLUqxAIdUTb/sOVd/9imdHrJ/+4
rg/C65dbxuh7L0IM5+OQoCYIJ3qBjXgZIFXddRAFmUN+4RGL700zwgEPNiAGsHAN3rbZ9qr46s39
awUjACUrbhyFsrfzb7M8fGoxqq5GLJZN5txPLR1at3oULszCMbLfx5J2mBfe1VbDXJviBC6CX3x0
i4tEEYs1EZTHzJXZzjRFu44vgXVwx/k2MopoU2e0hCl2/dz5EPluHpEYuxKL+MCu3xgH1JKbaRQn
XQHjc9oJxnlNK5j6TME/XD3rl4UQ+Qo7D2eBwHJcT9q/pv8gR/Z6KIYS8kJxsKPqAzfbey1K+LPd
kUCBfeTzuTsWRtTg0FAoGAB/udOPWq6Hhewf1stfpb+/vx5uRgnzxUXG/svC7KpxdicfLYMgcYPB
7qnX4FMWI/iiXnewCN8z+YD8Ijkt5HWnH1baoz63N1Xcrw33mz0Bu/bVyrCeh52FiUq4wKoAsVng
0ELjKiYyoadNXMXNrh6CdYcpTDAEUEpcGzbhz3n2D6cumwiYn1e1H2/KBaNvWyjYXZLXf94ErKXO
UXZyU/i96Z386Ow586M1NSdrwE1NsS8m99NtWH1td4QAHfsr1995y+StO9MhibfA/jqQgTzRR56C
fYibTi+KkRpiJn/DHR8O03ac66OFPNsqNmmaXqKYZBCXJj+tNt3GScJ8EzMSxQtdM+mh5eqPhCIS
QW5VztXYdftM2udKEBzbOZSwPQ7RaTF3YOX2MwZ2mVN0umnVbwYH3Khb31slVxqz4k2VmjdjXD6D
8r4EBVyTOqP5P7I/jFZ+KHprTXt7IwvvxveMp6wpjtxCJ4P7O9Jm2PpetYBAZMe0FCI5VE432M2p
PAYRLtkEbIvXQXZsbbEDO7aKHBOL/4JhvQcllugsj7678PsRfOrkwkeaaIz2aHHQYamHwxyZOzvX
PerzPPQMKhkaTjHktXT5glV3XZE1adKQq9CKS4feYU/YbH7AMKbtqA/SQ8tRl1s1Ex+U0MlL+AEo
ANakcT5ovzJevqvRyzd+VWzcuXxO2XzT1sZVh5/SJTCVUX4afUREe2lZsGOrhypHxGKIb0oTELrg
Ecjak5fSZuvFdcfvTV2ftaJnMjceOD/Ss7avRPSsQ0+LpNkaUbkhLvZNAanu8cDneN87Psh0gd8C
SD2iEw1acUzlty5Y6AVYL1pGr3S0HXpv0Qu2/lvSaw5hD9cXX+QYE+jSEDjhnjCf7+oxIzzGvfrR
PjSD+zSWR1RSF+SuTv/hTPJRLcVzByhpaq0D7gBSYdWpAM4vfdplVrQ1NA4BVmlLvSOLkgkhvDBB
hzcggmFvtm9G5jHMneR3TxL/aSXcB/ZLW9DUGsQNLjnQiSFoTg4ftNUgpYXmMSSQByoMdxRM4qCY
Nz2uVbM49j33IpdmzqCR3BPEesNU9VA26RVJPTtwUDMzyvbJ6pOWxfqSIlMikWbhXEkOOHqNBGm0
Z35vxPwF9DClEJ1StYMoulU1CHImbfOEEN/ELY8EKxjw2rbFte5njmWI1ofOuROsffpvBTdsGcpH
Htb9KD8ryaOQMOzMvHpvd7ze9aJsNnvgGOaVtqHwgDK0w8Qonell1ApWEwrqkDtXkxlj7uVz9uwj
frMvouiOo2du83qBFrtJ45wpae2eakELrwN1X4A4xn9Yj+y1nnoUE0QMeA+tqygu22Nu+cy36KFO
CGyxlAzol6vef2u9iIEYFDcSuhmrLfx6Z4z2NqC20jVhrUbYOesTSQ+nsG2/h3Smum4GamEan4WD
H1cE9ntfROHKg5+3U2fGRmSFMVDdZxmJsrxXkV8bKWqJnHIGT/+6gthHM1lmzwqMwPSKQClEBkPQ
ER3N23AE5slUzvRu43zfqg6jMyjGwKd7SF/YZIalV22LmrGjJTmQB+7W0b5FN8RaAH/oua3UTuu/
XSd8zvl0Ypf1PtuykO1k5uHNLa6cQJ0kTUv0N1urTLBdYrKpcqRpNbrdITIgHid05cU+dThqYiYP
kvwc9GAUCuDmsX4R7WxsYxJEJWadyPYn8KTm3QgMo50IfhlvJZePlCRiumh8Izru6ewp1OtT+opG
5BGYFUkSwGxqpkORwZmCS0+wL6kGxaE0/cegFcBT/MfZ90iooGPV/liZ+AHWm128zVk40bd6TiDa
OuYbohQAyYH/bKsCbgcgjoV3QLVnQrXqB7AKo7Xro+62jsytlX5wjmchMA4KbSeoRlI7AqjHAVU5
G5G21pAUsQ60+HOAW95CRCFRQrrlcxBXp6p6GbHPG+xJDtg1+M9kur7Q0VzTDD+0TABYUEeFDD6o
mDKZRJefUpQ+ThTc9gxai+Cpcp09hJtjFpNqxLIIXRa79nLI3eY2slGI2bAfo2Tjmt9mJzkx4JnJ
ZnkXqAMbmIcNztJWuquChViSBl95Z5uO/TgHgOERkJr9ZnTgCS/2KQiW9863rvwqB10/P8T6+Vd+
eUNV3qxbqGzRVdL3R5v5LvfwRg9XKllsxtR8MJvoi+cjp8JYj10fZW+KkHwG2H7KGFTkTERzp971
BuMZbhq5OE+YEa5bdGVpMK2iSHJL00Ooi0PHkb6JbqPe3Cpcx2CCHh3gO3N0E7nq1ly+k0xI8P2m
x16fAssei/K6UsxLKMIqG1ocJxxF5TJF7z3RB6yeIxPfijg7BMgKEipnvTWj523i6YSuhTW13nJa
OSlRfzbu8B1ogATFUHzKCI7FrIav9TxvmuprNmSXfsH343RogdoI/Nj3yp5eyQApVl08vDek+oDn
Rgg2p2BqkWQZPXtNyq3TZt/FbEAO7dy7YugOOvcF4SPjTNSlQ9/siyy5dL6xrYS5K0x5O6c7ODRb
AjgJI2Ge3HqPFOiUMcZeb6rQxc+hdJ/81Poy1N6xtOCcxfmt25Wb1DC/ACvcOQmx00GxG2drR5TL
plBQPNDJXRnujhjOU2GK07xUz8NgXzmAfXULxA8a9IXtvncXdnEt8WS46Xg3HZ9c4CKZmdH74iSw
FRAAqZyz9IYHc1xewMMAmoFEEoaE3tJWZ1lAD3XIo+6cSMTd0geYg2oqkk96/AVtij49ghyIxmLi
yV3qveM3Oh1hMyUjkyHznVMCCsMKCrVt8QhFbvXqp9VVZHr6YPRu1cWlgbKwiYh2YPrqHiEYvaYz
8ACotVRbJhMSedtY+4y1N3O494zsglrrmqTtB3jZx5wZYWeHB1iGN8Opd20geKcU+7Mhtt7Myu7Q
8s5w1S1i11rzrofUCxPrsPT2Q6Ux/zPetJ6Bme2TQugydDtWwQAO3LkyYhdcYrv/0b8o+BpwXgeW
t4zvl9o45CSpRUV+UF50nKnB9WaK37FeCQGUA/paoQTa6ZzkYZvEXQp6bntk7JCiGDWRrrTkxtG3
5qvcHZ4Hhy3WNw5+bN5FBD3mBqe1jKTI2eCcbNnrsbGvdCSe7i4OJCIG8YQ909qFDvpd66EYWmYc
pTyGSfUspuy57hAtY0e7qceLXVJONfQuSYBD/OWTW4yJHN99BAYuIh4Gq84ps40r+GQZBVh759bT
MdFjUvqoCSNZ9wZwFrQSUuPD14TwuxPrrNw6bfhoZcF57ggswOjOe+f8lZhfmsoAEFa8odS7notZ
T3MRHXOzDpN9iPong5nV2HaPjvNULkjNWRki+ypziFMsYxz3cfpW9Sgt9+mDyJNmVQYwmIcHsNGM
QRlnGmFxkTUfSQJOD23nxKizn7x9w3Oqh8GDAzO38m+VJTaCfisZyv2lytdGhnjV7fbKYD8tOxM9
Yj1/tTg1wPzWRzoMM7bxOOiEkczYJ3GNIEc9IoBD8ExwqViY5ddbOu5n2rlg/5p9T8tP2dSxVgn+
cD3Y1A6gR3aF+4yxi7AiMDYRKe1N8N0f2mOTekfd9HURaMqUzZ0OoVpo+aSpfZZDBU1AbpmKbQeE
64tp3JZz9q0rl5cmI3qyyoq3IkPk1fgTk6lhBm1Wfuhlu2tDRPByes+N5GZJd8yiySFC0arbcDaT
H3Zy872TaYaS59SOhrXBMbmraa2NNGQaH+ACSnLQ/sUbfLwXC/vdTXrtyQ5mz8qz6/XS8abZdOV0
EcSAeACSrZqiofUon43NOE2bYCyf9d3eCG3iRf2RFje2N7orB/bxUDjACFl6apjJBX3b3HPnfaWc
LyDdj8XAEFzZp7HgFOPhacleJTKuysVFg8RBGzOzLrnmigaywvFIN8KX4nNyXnL5TUbi3WzTz2US
d9A6rlsLEGSZn8N+pTrnyvSJ44pZKZtNsIzJhsDSj8Ew+xVZfmjbmKobwwuhuWCXBvMqk1zerHpS
VnPtZ4G5RsyHLiWjbQkzPyO2PszyrZONl9JU9/To+k0SZhc0XtUe0jOWZstjIOtGRLJEYucvyLuS
iB23nXNiNVBqbtxsonlNfqUsmuTY0h/DLYXXqxyRkE8lavrQG5IzhlFt88pvcwNM5xgjZLLcOzNr
vTviQvqjV/soNpb5CqJTtDJF7hzMVGZP2CAotvLmyTPNYZeEgftQgBDatxFa5B9fotcy7rqJDSXy
v40mlo7K9I86u5ERx2oMY/QQkutQ6eA9Djr3SUf9FheVtUeVnPlAtPQAHbT/Zwk/jkqPXbtdXAAN
OA3c0jryiuaroCofMycc98h34p0d4CcouuA42sk2nH0UOlqvlc/Eic2kpzvDVaMVXRnSrsDEwc70
6Hpp1b7J8UAgAUMK5jIPYF9pPyetEnORi/nIxhbkYyYyMrexH+q+/xIgL5sSe6XK6F1o3RkJIm9u
KS/UhCW+DbRpQEDXk1ar1cjWYuRrspNPlF+ndoGjHqgbDC8sdpiro3b5MLUCbkYKl4wXxH87k49z
zHhCpXDoaxi3qKhuQO5w8wQrW2vrBq2ym5DbCQ74DvK7PjpGzLBXvdbldQGiZCeyb6TW7CGW3PS0
QMGcNURieNfmMnTM8KOXvo+2taOLCK0BXKhaUq0KnCZeUcON8xWkgSLLz35EhkY7VesJ+YChS/HY
c4pGbRhqeIrtML83kscWQaKS5Z2F4l0rn4xViGjRbFEPaBWjqfhQY4SNpVY4CqSO9M+vgxBNo1UM
190S4IHBUoI4sqd9gtkEvaRwg08vn4P9qPxziqbSQlspRrDEDECalgLZardjGl4ptJgcULBF3k1R
hYMxls5aNBwCo3SfaRknLuGAfCn6WBHkRIHWcxYUP6WWf0IOsTZQXvxtkZXPAobkqJzlSF1eUJXU
aEjLLH4MCsr6ESG+FpmiB1/3ZrWdROeuLY3bW1Ckml7RXFum2nvoVIekjlCBZeXFtvJ3AyNpGXqb
kTgMOR8A8pBOpIWviHTZgrUYtqALHLrhK0Sbj1Cku2qKLhIZcSLT77Usn6kIwAhm96FC2N9pwW1O
04082a2k50lLx0SWm8mbEZUudgns32F/SQA1NVrIa/rFq6GVvVri62mxb65lvx36X4kO2NGCYFNL
g7vcpMmQLVuAcAdfy4dDs79uawsOHMri+mVEZWygNk5jcUtgw4o4ZorG9FuAKrlHnWy234wKL43l
Dzw6yJc5kuV7zCMH039oDXWHkNvCoH41aeHzrCXQoRZDQwVmHQR8Om84GiTbsUOBOrtvQsuoWy2o
FnHHNqJF1g5qayId1jPq61rLsOGx8bO0NLv+wYSnmtoJqJZrFwU3Lb+nWUu6Ay3utlB5a7APoifs
xFoAjvtO4uZDcdv5fkHiCmRm/FZdFyPWkcW5WWrkZ6XYJB3Khmi5kzA6wOqihbVtOKOKJO5E2Odx
DL8nKNR9Vaij9YUL82WWNLt6LWVvtahdanl7jM498RC82wouqpbACy2GF6jiZ1e8aZSr0nJ5rAps
n+aAuHxqoEYFslxNWl+Pzh6Kb3qwtfS+b9BjmurC4T/eZlqen6PTh+RaamU50v0uvS20mD9E1Q9T
CkWwFvq3FSciC+3/iAeAjpXSloAwqKlPo/Z+0VL9sIO+PStqSrg+94hgxCqa3Pu2esu02QBTGWpq
bUCYgwd74LwUltWrXSdEcQcBkhtMCzM39WqeoG9XOBoWB5FSAIrOw+tQXHDtzsZH0LavrTZDONoW
0UcLiSyZhLOszPtFObQGtY2ijseHThsrGm2xqLTZgrDGY4b7ImfBQzMEy7PmegHa6ClOtOvge+eK
M9FDoC20mSNdoM/GgLM2Ij9pjvKhh2xK7eheOtJgf1hCSk2y1TYRGfeKyhRrHudUcQT9mcGX3gza
XpJpo0mrLScIUEhp7bpgk/X1bZ7cJ2b3JrVNpcSvMvUXcJfVNvYwssQ4WooCaZ22uJQeFOXxpsH5
IrUFRmozzJTWqCpRFrcLbS7fj14G1wNK4rKHWmkc3/FMuWln7iubPa2JylcTFVnI8XxX4cUh7uSc
c/QzgVWA9qQAGdLua6oNPCVOnl5besKxOPp2jU4K1V2fz9Tg+H+Gud4h5CcBY+1h49ImIYVbCMeI
vxm0gYi8XSibeIpM8uZXFS6jBbdRR6bHOheCOJ8s7lbKKM+2a3bHRjfSp9jqCCZJCNoIJ3al+i2U
lSIIoyVEoyceRomRAYVP5JE1w1WkUYzxKy8xZ6Rlwbsb92YOrVKNlgu71sHrJ418ZQ8t93404FGx
COupBZkjIc2u/eJOT6oarRvhNeW+TzKy26byODCifkbb6SA0M7X5Auptqvm34fjDWDbmRz3TDdP2
yyghhMw65tnRBN0YlG7dgabUbF1O2YgYwe02mrvrzfJiA8AEx+sYLb0Za2/XRcgB8zaq4PYOAHwX
DrdMpKvQt9Zll/okzQE4KNtrLx2cm8WFZ+bk9ifaSKfy+mPXGh8JuOC5D1hzfPFG6UfSZ0cooZpp
cIxghpXmDQtNHi7i5nskh3tfM4k5Od3OQIqzofqaa2qxqfnFASBjzEIUx5pt7NVcsVTzjlPAx0qz
FjBMUgA0FG8Md8ib4fvgko0CbjI+zXCNgBt7CjkvoJXxZtKNxISfi5RHsedgMIZckZpxA7rrgDYL
HcKEYLSdZbq3QbOz7XGgh8Im1Nr5ezSGzwPQNKxpr3pjBcD1UpHsoml30GBZBYk7pr/MZrTGgqHp
jojjlf+0cIZsFW3FzIKLWNC/W7eaPW1aNZCQvHpIOwDKOG6uCDGT23YnA6DTQcj/8Ec4Y31PPqrG
WWJU3Al3UFTYNAtdzcDugGE3mopdaT62gZny1AbcKJH6Zjledod2pL3Xy6AljJcUoNg21cTtfE2l
5cnnxq2rcwOUO9V07swCTeNpYrcNutueHJixdMZ2ec/8Q/O9mWs/k0gIeIcJkop4iGeLDpumggtk
MyS4Me3WxHDT25sAxFNNEod7cS01W5xuHFMDzRuXmjyORohBp6WzqEz5DOlnwGUJgZK73WTqb5/h
LDenONgbgmVgjNW3kMi/LScb/JLLIYB769jG82Cp9zIoThJAuqlJ6eyRG+FEl9oFb2EM+XUHVL0F
rk427oj2GN567Vo2doOwwShtIYBo4LJHmtDug2p3NbM9rKG3t5rjPvWdSfH75CQTkZNI2E3fOdEY
zNaNpsDHdgOLmlskVvOTu2gBtmbGx0A1djhytozY7I2jyfIcq+w1iMwW0TKmGkVxLZ34PM40veGA
W5sSCuKNdBEQm5pcH4R4nczpWEdcVU/T7Zl9ffOMNt2jb41WBvCpYciK7aJjqxxpfZVg8kdw+QnY
fDoZ47qJKV/zYqDda0Tfwih5bdUPdCzcfZ7CGI+XA46fgLhbM4pBOn9rNK2/I8CIyWFdHTtQ/kTH
yOsAuD8VoIPG3rszFmZ4FgEAXlw0V4nOBGB6B21T5wSQk1ycXYc9PdvhdOmfOyIFQlYWvk3IgKqo
hHTuQDrRKktsupbOfvZIJvBNQI4F420cYJD5BgNqsU4ycIk0KJIayq9WdhB2gN6Q9i3xB+Sk1Rul
ExGEzkbIdEpCLclD9nRyAsZjliedpgDFEyjI0O0b9FUxgQsWwQsTiReO/1ASx8BRRcKUTmHauJyz
N54lzm3cY54b3GPZ+fY+DvKXUH8O2eRfE5G9MxMcA60ZrSbb9U/WjO2BfIiUqNeVJdu70CY7ItHt
9iZlSEd3Mdb5Ei5BE7EOnEjcT7huJ86Wbk8eRWffDsRTDK26TM5EmwXbdlXwaA21cz3oTIt5USdz
GJ5swi7QjF/hblE6A2N2nRdfp2JEGbiZhaAMLN8QdrH1b2ZGEmvMUc9S52pIAjZqnbShaCd68WDB
JCGFI0di635gJas3DiEdpIiygwmOe3NlgGHgZiLQY9TJHlFTvON0voxEfgApqZma3xWyETi2x5u0
6PzjQh/OTAsgK5RTiSqe257lS+lMkYRwETYrwkGL+Ls/0vk2RyyskqFIM4WMFwgnSYr8XhJWojGJ
bT88YSn7RE4BbFPk74XONwl10kmqM09Sl/STmht+HROI4sx72BWEfuCfUGXp79u4eLPq5Rzj5D6x
r/hbzJ7PGrGl01aiKBCHlgAW1O9fEQw/jnJ4KoBv9R4KDg4UKwZCy70J196d3xud6VJiK+coMqq9
0IkvTGkdShriLWigv5MzYOGtpIQVH63FtKtnHLoQIDMSJANI+yGMmrPdWEA4kvw+Hu0nC+H5yYSG
n1kv4JbKQ5gy1hgLDrd9f0qUYuok5fPQEGchSq5mgX9m1OzGVFMcO+fYuv2DqemOJL5D0rGJsUwf
B0g+JsEIsKV6/8lpna2RgWmCh+cX8ykBHelphmSmaZJKcyUXTZhcFIV6jeIcPH9CIbvDKhghIMA5
0ZUPKicNxqnLy0TM814HymBIf8pAWuZ18AKi7nZunS9sOvezZl8WQDAHYJglUMyS9GLDMU9mSiKD
DTazn4yWvGrrKgGoKeyeNwlhE0mKuG0d52MpwBJMgXl04AqS/3Xu6YbaHqn2HZYpKbJXBXQ47cKv
eYj0ke7V3JnPWYQuwMnblq1a3jrmoak+q2K6s+acLYTOrO3coJt6t7LlPcmwRpntjnFCp9QePYW/
AZB85wbedQwfijlicjN7gtMQ8bTYKru1lcRrj4KFAdqylqkdvjOVDOtz2gb9wTFG8zg08ikqdv3C
ObuuWeRLNpRNYCa7QYJPdZPoOtAjNz9YOLSzRCXZOUjNcVW0wz1M2ZeG3D6ovgK/vnzq6I7QuPG+
+uWEmq3n2OAN/MKURdYdSmpLbkuigm/skKsVmsndbKyNWgDaajjnx3ii+gCPBuEH4BidCsTwMNyr
sQJFcDsUMzQNReBZMAkcTYKTgtFylBftdZg5t1U1XzWhBDNRPMhkwuqbtScXivY60WMwktxopneI
OYbx3svaR5Qgr3ZIjr1Ziq8LqIV0wjylEm6yCYsxxFzrMGfT44/TQ28uB4nEDDWCf47q+NAp1ItN
yNK9JNmlmqM74lj1drwhxmXWoLMb0d9YbEddM8EtOid8DmvXZ2dLyiTZ9VmNws7krEnn0oPWDeMn
LcvPthsvvU5Grx1Q3h1qjVlWJxxHLz8cz53ySeg2nLuqUvVOOuV+jov30QX77MXlpiqt23FIHwtG
GQ2I/G3dQqJVY0lgS9nvMBW+VFBs2ap4Spv46DbBxHZEuGURpEc3r667lINqJ9JjLKpNDh7j6Kr0
poyc5LB4hzjiqe095C5o+BiC1wdD84FjHcra0tf76sfARVBoNTsXOQ3efJjwkgH+LWY6iMOdelbK
u4yN+W660Uvo9jcuokEoLrRhJjDKy3Ax4uQqz6OG5hyyCVDKB9wsR2WiJWM13uateoYm06yFsKEw
mw0VkHVy4o7NujdwwNiAuTssgsk83rej2lmFiznOTuaVZYxHBDfPflgNFMYOnGAzuMPpAwdg4mhF
kqPTYgVCCH7wE7s8GZX4DlHguhb9wYIGgTnE2klaBCjd1PUEEkHjdRGq9v3aIbNuUa4Ly4LxEe+p
rixrM6vumxWVd2VqfzPbtczVjS4R55kB3qIFtOQ3EeIip9cQRyRo5O9+3/CTiWVycXbn/hp7ghVT
PBPp7F9JM2GKJrxH3LRqPNsLGaRL+TIAAqvn6rkLUVPE3gcmtNsmm+5dVECrroJHghTcXtcR/hWn
pFJ142lbEEnZj+AaG9PJ94i0r4IeHXbICGaI5oPFjMT2uck8kS6PtQUXlQwRRs40gr0hXkvGm8FS
UykqOR4w18IyyAH9O361thvC6znmG0bhbuKARb4GncU0HTlP1hefba8OiyhvBiN/W1JETJHTPAS0
KXmdIAVGBq7ABnDnY0Pke0O0y0Y93OhmKsGCCKKZwUuJMO52YLzEDB6P6Zx8FTTp1mOJFykr5otp
CbWd2+hzaBKmQ6OKNkbbPuVu6a2j6T1G+4krh7cP0GIXu1FNb0XGa6TUZJDlw9PyZOfAt7FGWGtr
jphxtXLv6/isCrPOOOdXiVaqzEHzYuM5Cub062Q3PIMAg2ofO6+vyLEvnAZna62QsXhYWQOA1WRP
PJSdxrkxW89rjLWuRcVP4YEmo7bulcuBglsCcENxyBtkMlHCHhIBPY/4MNd5kL/l5YSDv2sBC5aC
4op2j/05GuLi+XFwg+uTG9wI28OYf6SBQGOXkUzgfEdD6KwzJ9t6qmzOWZKtp0qvVu6C+Syhfokr
UDQFOTsISpuJ584N829E5W1MK7kFUM9THxL3g2zrNqLDsRsijqcconYiBx6SUVolyrul8ML/65Cg
Vhqwf74UkPK3KP9fTTMHnjPH+5gmNT2GjlLB9k5FLeydyhsAB3VZ7hrvqQDFfs79MDio7mMon1ju
D0BvPRKSyBmz4EwJ5Htup9trnEB6IpTi4YqccRP8TP616GFROIqNtuVjXtme91FRFlaU3DUj/NVA
uu7WjqMHlCvnytA9oZfUInK4nvjMvHShD5YCZY2+1q5kUGMVV7U9niZHFFtbB0OKDnaWKkreLnks
UVwjwTC48/2O7lk7OLtkhto0Jxffca/8wr2KHEFETLNJ3DBl6lW8l4BFGCcjJfNzFD0pePKuDM8Y
VxFjJOd4SlLEWgHvTx+sZXntRAeTecU+FnekStyUTh+QoJXWBN7QqWeO9YQFAZXeDh3xFpI6G5sQ
+Cs0m8qgIciTQ0k/GRmCTejBprxLu/Zk9MSXz3G27smC+aGD/8Nx9YdV5/fEw395u3758n/9v1i9
fnKQ7T/UzWvx0f7qGtOv5s+//Y9X9//TD4bzCnn3v7eDrV+L6rX8Gaf9+9/5ww/m/uabkkdWSB+k
DLvNv/xgzm+SGDlGe/g9QGNqGGKpmh/ZlNZvMBsl0TDYkwDRIpH+ww/mBL9xCuXPC36krX0i/0lq
paOV6H/yCNiW53iWK4WUJrY06f0C5ZvJ1p5bOdoI3ZK3YMIEOwCG9AZvn8zFNbLmx4EUe+0g2EaW
QcnBuc9t0s8hY9yYkXfr0+u19B8b0lNuDPvMQhkyMABvbHHp8Un9b/bOZLlxJIuyv9LWe5RhcEyL
3oiDSIkaqKDGDUwMiZgHB+BwAF/fB8qqtsys7qof6E1axkSKIOD+/L17z50Ev6gKcU1a49sIXD4D
DNEbIEDyRfM00TaT5dmWwSkReDHj4vynb+Oft+3/qFT5WKdV3/2v/+n/m9KZj2ibCJ4Fbgbb/TvO
tzbGErEnO2M+JSc3J3zLl/1bDZaR+R/LiSr1hqhmmiHLj009j0s8Wphwl3YB77he66FTTjdu5hwH
mVwo2vZlw7/OreJublIUkMVhnvn5G47lC542q7q3BD1FmUUf+R0S4ePY6h0VBaL147SUTmbL6FuF
JwR6wzjfgvRr8IwY3zXSIZIkyI4zvPbNrTflnJ5FSKRKyc8WJ4D4cjxyVnLu63nVKfR9PohcJsxN
yAI0BAzfB6ukY1MerGUS70futlLTi9NRw0RDAx4G56zWBSP8ljyIrDxAqwLLkt1WQfJFWZKu6H6w
6oEDGKng2yk7Rm38PusKQpY4/ucvx/s3rT/wbtsJuMOR/HvEEv9Vhq7qRgSzO9i0tani/OVmGt2d
7j9po2yo2eLG2js+ycRLH2Zqd5YR31qhtx109ejq6GbQzSbibw9/3KyBZkO35xjOqnX0BrXukOyD
uT0yMtio2QXyWF8rzpbE6hzNmqyluTrAdFxpulepB67NOlRLXh6vV6NUSVKxa2OuSY7lwDWzh0xW
h5T71PSd488fxLirQ06P1a/iqlbBk4HeyybcAVrfMeNfL5LCwnXg8IjrRBs3YVQcCIm86ro1HYAb
+oab/3xJ/87Z5JFGxGlb5IRbtIfsv5v4ZuZITlzRIKNU+10bnMSABkYlzkUin/FEkgEIBKStHupo
/G/WSndZzf62oJApgQQ9cEHjE7n7twVlSR6SReMzdBLloW+QD0KgW94dLNkhypCHLl8HexTFUU2P
zuJBygpzN1XqS/n5JVt6W4jwjnMbXSvZrpcDZuUcVOW8SyqiXnG3ArvEK85rBcG0luDJPMhYJIm2
iNTLc88d/vMsq/5pRkpgL+F92sovuUPaR/g424wBqqzi+JdfVJkAM8pSMm4mwpHM+mK6QXBlRygg
LPs1RDN+Jby+W9NoPov6niPokx3ya0XPh1KueQPCcZR8jis7Z6X0ZsVg3+FmiIvsV+k4r3bun1rh
bUNbvii3dek0e29QL5t9mqit2SNqaZjrBPP8GTn0XlQm5dYgmnHd0kW5EmmYHrF5fSeLat3N9X7i
J4QYmg3cyfKAqqTa6Pp+JGsEMzf5RspeoUonrLYyNHa+au+gS43Hic85QD+wdbMi3TNZ9dyuoTt9
II97yBHraU2/SdECWBdMcitybK4I6SX9SLTfFE6n2sor6rPgsfbzJ4EfAxMYQ6A4pDBrpvx3OyGz
C5CHk1eaUtpxBUEtk2o34V6yq99hbRK+uMz2CoT1BuNMmmJL9kq/gQv229N04fHgZBsX69SqsKl6
+7g45AWjalPSFe7SegvtlXNe/ai8+ka7Yj2FgNi0YZOY1KmTJ8s3ospoDjuc7xBTfZlecGcI2o+t
Gg9BWhvrPB+fu9i8IMH9dDuyZryynh9LurCeO9xLW93Jqt7HA61MbsinBNj4pnIi7CUD5Vm+oHMY
5eudtmk0yaZbyRKATO3b91iC78ZkHRI8gYTqAUrtS8qslqO1ReJgRzRyXF50yzkRVRdChNx+KApU
zCP5ZnXtH1gz7B12vNsUIAOZm5poHCKeC+8DH8ar7fD1mN0Y4U8Wlx5OWT3QhlPVweNkUZoQRPOQ
SN5lIQ2i+MYeyz2dMz+MXlsEAFdGGj/Q/TDhKXDw6hhWlCp7Drvk1QjpS3SdRYokGJuJpoAZ0FV0
w/iTbRB7h+5PfKhdgxMPHRKS6XF47XqUyKYxrh04X+QtPZtg4YKugiEpC4ybjQXvbup/2dr7aAz/
Az1QzaDCQqHG7bc4PRhvxba+ok/rbsEt5ARPo/zU8NK1S8yZFDcga+K2logBaOwIV7Csm+raqNal
wWuDjExV1137DvqNGlNc9GCAMdQTEOTAew3M6kvH+RJelW1IP9oRqHmNMZYsLM5XMq7eJ59hu5Yd
zL7X5ZZ1kyVAxCBNU4Z3kR5eyplBAFV9i5jWOxg+Ah1GR684dT4kGfRXGhoupzgOMObcf+LZOnk5
PdNtRO7qioHZiGCFoj3pDPTFMC96q7uDy7MZw9rbQDv8EiQWrTqnCWmrwdzpXM2JFQFDKfO7sujO
sh9SHjBx7iL2rdEZoMtWHdIX96Z1yvfJ9pGAjSsznvobLbJDFhNNVpvcAa2T7ts5iNdVUrwB72LO
WGP+qLq1VbkWI2b5LliDOz3soPBc0fWOsbkz3sq9GYB90EJkslHBiapD4ubzwSsj2MZ+9JYlXnDv
lfpCrEfABy+eohR+VFtU30Y95LcNHiGiUawn1U9ID8q1WYW/ptxhGNvuZzfBedoEy/sI+rK6+AyI
O7mnBjwR6S13aRTRk8U7kqvxueo0DaHZ5jEn8XAl/Pamdpj+5XVoLURERGqzg9ss+KJRfRvHxKMR
cZxdZ4Z17U2sAJlWv62ZEWClc+aY5fCYU/qQl7wvYrIEy/4W71CPVCqe121lvM1S9rduOW9NSWNe
Wv4jyS83yFLv4KVuHWs8wKLNVkESo2bBrdNjHCAZy4f0RPyaNkqCYVvnpRKOwx0WYZ/d2rkgs7SL
thju0rXVBreFYz7iC9DLF6pXct4EI1Y20TNUirUZoWhuXxLAhLaDFghAvCqwf3BOuGPKBJPMqtVK
ZN6TwzDGCuDVFwgnu4RRYYWABok7XKFpeq4Q4JJ1teLCuUjxqdsVo+IEGd0wf7ZgTTj748pISxTH
Wupqk0/tnS5ZrkrNWleJpy5gUmwT5qwt8eTJDLt2fweB4JoAVb+EqiV0g1hF7VAt0fSb2zvPQfAK
ny/fYnV+9ONY39Kip9FhMg9nzcNIUKffld9trSB781JO3UW7JTsPvXOdPUmXdD0RAk+CX8qRRFUY
kez5scNcuJ1CduK07H3sXqz75vvcQnqC/AdnqDvX8AhpeY8vuhmfusR9mpw4J1oPTVNR+UQbH8gq
ZUlTQ72aJiTfpnS2rmeeyxBfjtjFBoMIiOn5qogQSEjve0L6he/mI5+qHWaC6NrE/5U3ISJuTkOI
daeHSiUJGyKTIDhxTyR2rjoPbVWpUUXUPfIhf4h2vezpI4uPLpy2mcu8rHW3sexpvVhtc99Z5tYi
npyaF30+XOvrRtIPxx42r+aw3ruSZV3FtLMGhU2naPMNmvhvgMn2tUjNZ9Mti03oorFDv2HvfRav
YvaT26bbUsETAeEC5LZzU2OCId0M6jagQpqjBCTdZJZ54N559uK03rmuJs+Enrugp1N2xp7E6o+K
v55XWhEmyK3lXBqPvSEcqgr6RXOoLe9oxtm60z0L7rhQXL0OIoA7X0wRvc/CMhhTo1w0udnXkceG
b9h7q43LdaRVtBaqfNEZ6lsEmI8NzXX6RS+VMyAbizGWjzsZKCJ0YpHuIjc8kRlx9tNQYnLyi2t+
h4UluK4D3txsAAjYdv6RFtS4tKPnyXyVRcsT0+mtEfWa6HMIUrQs77PRe6uGuLnHoY4RzUv3RgUp
iYiHzvDjtcLtvNIfaC/IR4gFVjd+DgcBCc1UP812UPx/l0t7OdArWFHOGvI4greKtFZnfqwHJVal
Gn6+zU40Fl5vNvrC9bZFplDPzfpG+wgaquhqIEMC1hmvaRYostKW6+PEkcEUPQQa1FVov0/0Cg94
fvrHoGTTStAMrBv3Lo5ZKyLmL9cpTeJV1YBINxAOLSMvVYMIp0mOZmCNZbLdcFQlT7aPb7QT3CEb
TG/d6aqho7WsF8mqlSiaYgVitB72CUGDlrY+5Zz6z3nVn/ScvLTNtBfEszb28nTDAtdoJHudfTNj
npHNYyeZp5c6lSHHjOo1b8QGCeeNT1Q9filbxF/+hHsBOWrvgjbx5/FUcWmRWi8hn+autFOOwElz
ySNapmOBHHB6mjuPhPQpPcwNAQZpZG0ia5ZE3Dgvdjhve895cWbjKV+yDHHEL4DkESAgndtWXDdz
eJ0xz171HZO0TspfHqFUXF/JxLk27P4ma2D9+zPcL4pMKiMqJrje2E4ZIvdUBaknPlJQlSOdYmjV
H94Eqtar4fUre7SuMwv3wyjXmBVxnM3c0TkCdNqBhHBLQpNtVW38DH9ao85zgoKWBMbmYyCuHGuN
Lv10ryil6gWIXWQnb2zPwnSfxGC8m0qwn1bvpoGpK2HXkoP6RZYFYVqW4LwOe2Z8EEN4Y9ktmuTE
xE4Wrem+vIakN9pqwjm6pNHSqTWiuFvYJp/UFXunm7Ch+DVVCJQT/sz/1Uk9r9MEDwL+QL83CeSw
w1+s7DdZKndOxXSpiO4aGiZBzxwVxtRTEdp3hNE/h20OwL51T2H4y2p/Ndpi5IOrE8koWxVYTbdn
bsq7U6hYRjSudRveqXl+6MxgV0GrwDK8zAdizdAilcudSIRi8ktN7Xnq+KI4kAEjQMp8pRs2fKb7
MB1D+FDddso3tUNneMrK96AKdgEb/FWO/Vp2zq009Gc3CloH9QE/A6nMn1advUuCaK96qOkczdUm
AEeykppWSY0aPhnRCFYc3Vy+PkrNHpnlyCHOQIVa6fZusrpfmGaxwUyg0makCeF77FEWI0Hs1l3T
hMRlqWuNhM9SNKJjPswqVg6mhWL64uLWV9lAOrvlJs2qHUuOfOSe2MIo10kCiDXkvUoMSzKLTU4c
vAcSJbYUMPN1/dxyOqHbwZlBJQIqkZuvWd9rOkj0F2zcvVDYGqN7UopacBgqImUF/YpZOtdDJh47
sZsKM8BLwG9aUPhh75OjWenbxahGQDeHYGNpPuU/4e3D05iFO0KrtooW1xZ1BMDx8b1PLXUtqvzg
mUiTKqsV9+iTEgpadKuRkDdDbQXLB3cYnvnhxm/Z1W2Nq5iJbtbofkO34jR2+cVp2reKVSENjhXZ
k8zISpB65ptCB2MIdJ6w2pa+jgqnlxFWiG3pu3m8KfntaTI+/SbYS+wEYZIcmmF+qYW9MceEYS6P
qIN5M21/JTZATKv6SKz+nji+Of1gRrNKmZoubYPIN248m1P7wCtW7gpy5WGs6DnYnvXgXRv04Vdz
8BBl4qwqfNjSLD4K5zVMgLAa9SIQys8SnUaTrSBXbH/G3277xpSTP9lYPRYLszBuWmjoqrsXg38w
I+uoJBMTn4AEmZ5jh8Nzz0jA3y4kGY/A28L56RkxzhdGiBYH8/1YHIgGPJQV4Gozv5Baix31t4lv
LK6rJawBqGp1WC5fGjePCMDux3bn5fU74+jL2DS/bKuDrUm0kE5u5zpZKjYIOjIGJ7H8DyYwxGNg
YCYjpKQIt9hAbsM2/lqsa13iIz0vrhsPS2h0g+vsBSsTOGce9YLGV1ezLPtbWYEJGj3qYo/VbmGw
hPsoRu0a6rtOBijuFXz5/AN3zL1ONdnR4joF6BPzsUXjHoW1SQZn99MlTprHUXLoBXvENd3V5HXB
l0fDx+d3BBR3f2tO3vXU+/uF9adYV0AaDPjhkeC9kGx1nGuU5i4r2/jVOwbdm7Q/kdkH+LPmOU2S
nWpsAK4xUWFmFkChcRiOzTz3Tld/NoTyCXkNBj/cmmZ+jjNa4ekQPIdabyJFKFHptWtL07vtBJ4p
KPI8Xn/IHxx0VohKnhZtvpXQfelr3H8TiB/ulUjGjFG9m74mRrlw6vbKZSjIgXneMl2HKS1BcOb7
zsY8IJd+s4jmnb0YqjDZH8vZPEVR8lyDpbWmAGMilZ6ZcIorMDuA1oLu0Hxr4THm4qZmqcKKtuC1
nSo49TH3pUWv0Wvd9sqm/G25XcA0c/oteKeun95MNhAdRsvzEbM6wapgxHYxF4sJqEWEBk1yzoNz
0wU3BSlMjqRGYbfAm0kNMdLNXrr7sXbJ0Qr6J46BkWkf85BXX94L47LH610ZM95I03q2NGtPeE77
/FYnDBCWQorruZNieNMGXbpEefeNaR3x3p2y5VUC33tqQA7p/o1igjbezO2Toppt3d+1RYexfSvD
+NRge/9p+YGthB7MBehccSw8XgG63oIdwSHFDKPpsvtSYRuBcD5W9rZR0+LuSf9o9Q8pkpkfN5Wp
8jO+lHU6sI+ByQuuLB2lq7HLNvlMcgO9vfOPB9JxFMtD8iurVIAaO75MMQ2dfuzIqevfHN7vqlL8
FH/0JMEcD4aPYkocSSV5syb+mFrlfhk2mNIaVnNSrIV9imwTPd3ShYe+vCwxSYWRNDrSAH38sUAu
jmZtYrKSXJOyJe/FaPJohbOdTpm//2lh+g3m+8KbOWXz8rJGwJWVH13V3KYoE3lfjoW1e8RVgcqs
dQE8AKuWnHYSzq0Aoxf2wh/v7jIfQt2waZLsEe0xLE/3elzGGKONrbdOL/PML4YB97Tf3HmRccpj
+zgm082g7rIIQaPhS+xjQ+Tdi8p8NYt2M8nQerIFt1NIfJPPZ0/rYbzHguKBi8onsSf0hQwjq5vW
Ttw/VXX6npgMmMISCCFhfPclR4dtgj6OGWpS7hfXHEdudlgRv2oBHZVUHNSInGWIRLDM57hoT6q1
fhEMkjwnpv9qkAfQO+Eh7GdimhrfJLfUl0tMIkMwCWj+x7Nutps2ROg04FeAQlIGNfZjjwI0WntV
i3KDA1D6bOX+ksCTX8q+fuvJO+CeXlVTcFPPNKC6flvU2Sduj3TvkxeyYMI8wV3Vt8VjTM0P+sPO
1+CbhxXf0wHjGTdb2D/VTbbOLMyeQ8Hy4QcE9tXa/gji/tbxMfrElX9igHg3UYj/NLFVaB2dyruP
Q5gqOVY8hQCc2FYGxj8Tr9TIDmPQNCtDWC8GR2Tm+gezMe+0mceU7RQICEZPIgfEGkTdmwrlG8Gf
Jd12QD04yzVhTlcOei9wvCGw4mabDKiiCvM5kP6LjXB7ZfUerYfMYmEJrstC25tRoX2mK58yPZlj
apRM6QKnHFk0IuxwVHZLA7IPttioYs/9HbuAgr3cZeZCAzynPhGiTVdpslUCnMeoXrTd4XBZhlru
mF0iq3srmND0ubvVTbzDoIQqaQkEWO7S1gDQDc2IG73fsO8/obo6mYi350LS5ep7cz238ToeDJTI
ObMB6IEPULu/cDddBlv/qs52GJ/xux/zigZus3FhFpH0jW2QbXrZMOXQvv18QDJboBJER3ydnJ3g
7JbsMn0RjCwZGC4Z/m3RBl6B9lB0wKzjUr4tSwHnWkavjEuXV1v2SXPMz8tuHQ3+aVkvJpsFXf9z
TVt2QSQV/GZ+/pFuMr5YPnM4OvfLRm038eVnqvT/p///jQbLZJIR1/97/H+qu9+f1V/CtJmjL//m
n+N/IrN9lB2M/21TuMFCG/0DBxv+wwt80lrJw/4X2fX/jP/FP/jrHqREy/I85vwoA/7Fg7X/scxL
icc1wXe5NhP9f7Fw/6LhiL8hCxcTxeCfh+POwi778/zfDKDT+SGnSxvwJmnKf52/1gMd9caEvECZ
WK4Ip/sd16VciR4vGosoekSQyZiWV0hlSre45BMPuMcM2vCA5GMPvoIuUrXxBU3LR0iXlq5d/NQb
NbMHX0tipCgB/XOtfGRYU67X/igx3DhrM673tgH5jGPFB+owoIHyVIFUxELIYZK5yLHV439NtP5b
CKHN56VXBWsXwKnD1fvb51VMTIWlcEg3JRtckQYusSTRqTEg5Xs28Uoc/Dm62/oQtzH6XTv+LzhJ
528BpDZCD1+g4OA/Dpc8+NvEO4kUxOxETTiYGCW35AkEHWvgYIhnbMrfMBP4SRKWfL+bqAaF360M
B+rZZLy1LSqFYuDPpgPuR2eVeUmzKYVJIcuMvCwB7LeTB6mtMx9BbeSc9Ul18HzcCOSJP4Qdi1HZ
sVgojj1XyXfl0K78093/f7mjuEP/fkstShbofQhK+Kz/NtKvAkmfWrXkYJO4txplehNRuuLfKTHE
jw/gV9Hv1tmH7xj3HUx+PfGJ+wAtmePN9sZpKPv7jqZAkIzrOot+N4Od7parVTT1B2aka09AZLW5
+2hDRu8efc0bBga2nIgoDulfymkR2M20RCkDk9tOmA8OZJwr20y8VdbvjcZjImThhRTLftWKh74Z
Pb76xKUC44QdyWqACXAjUvfDMpvXn5xH1BRzDRu3anEYx19mYf/GDbgl6SXALsyZCn043dUF9Nmi
Ogj6t3iILsw5LwU8ARQHRIDM5ccs6sfmpSnaDBscNzgwy4Gms2Y78skIpVorCKQlaeTDjk2Tap4L
Q6ZAs+ldvHJTs1wstp2r0Zrv+5JTYSB4ASBJdOAeO8N8KrrgZKoRz8vyT7HhmZQJ7IVmHsDOKOOL
nJMLXhH4x7MgBGP6aHHikbwC/IufsySUpZJ0QqiXYBeBJ2tlZuAarUgELEgILxx2KgZFScUoRw8O
udMxbqGKF1Q2AvEZcf488OVIAxDDpCNjZYfQdGxPPmYSa7e3LRNQGIhYN0FRfnXInbO+uXfJgMTj
HLBEkAPRjC9VHO4N8l8Z93gc1Ak+QIZMHsR7TPQN83cLlaT56YYcYiO5hDAhpVwN0fDb7xkwyygM
DqIW5bZwmh2ahQFzPZNhB3gvavgLc48D4MiNMgj0HPSlDfetfgz66UvO8BfJWKxmHh5DcoYmsMJv
OOTl8UCMTMtK2XHEiMcabutAf4BL1mYjj+zylwrNsLKf2oYMHVo7rp2Y2ICAAdVLbhvQDKMMT01o
bUQ7HwI5pvTenHXTeKdw5OXjPuSwGXuMyJEJQmrAIDmyOpm5/b3QeRDzt3WP0R3cxBWsTG73zPHQ
ZjfrrB5PjYXHSYFkmDiMN2RDVbuaYhwx9dfPqeA/P+2Cjeiv+wePeSAsJwBbHojQXBaDPzFmp9LM
VVR3DKbzgbCa9q2GL0a2AH0sGMshD9hrURc3eWI9mqF/z4J8z4zrEmO5X/6a3Yefrr2ZOYWJxLss
BZdO+cbBlFdXSI62eYyml4bTW9twdO3MX0wbKfbGmafRcbLLcj5lxs4aqh4nQhbn2aeRVzrH0PXu
5xItcmDcRzU8S5TMb//5w3t/17qYEEodUwQC6ZLLZVj+/E8f3vTNqSzdkTK8hS872Rs3do7L8Wf4
OdyyXWqG4wlGekWDv4qjkzCzy3J6yjtkL2jmsXoO4MyQwLAJmVTJ6G3vRzRwILE47EpBryW+kOWK
P+KYLTZpWdwqkbChcqiMMkn45czAMD3PrXyDinzAPXdmlrPRfr37CbXQQ3LmdEI++Wm0hvtIUGxy
wZgsdvxIT4UxvhU6PeusOIfauoHpuV8qWe0BwuzRsVlvZe49ppKfh5Lk2qXNsJSajsb/wtlBldb6
P19WKpxlF/5LVbKgXy0LxC0gfRili2rsTxfWywc6cl5Kj5cTVcaBqFP+qs5vlvOqV0AX59Yxp/ji
28UDBcZAgZ/FOI0Q7sd+fhys4H7mgjVVeXZ1fVhO0Dl9cwygS06LyWTH8V9l+9zlxWUGn4BJkg5g
7rjHZPnI0UPX+5fJXg7gdDG8oH4Gdrn/0Q0tPxGzhs1UCuQHnqJLRNyt7ebfyvX3JBfSs4CGKWtA
NlH7hpViH5Ai2Z+Ljgvuq2PHd88MTd1OEQHNSdbbeAxoNv2ohwz611fo5N+SWYXbJo/XYd7qzbCI
nqANzTMZJ8JDNFNOUOF947pSUMAaDIxwO0g6w/65tnv3hpEx8ZwjyY89QpZVAu8jmDC04FS26A0D
s3ZnA51mL9d9EkNgDmkIzhQDlgNne4xpudtG4e5hR9KLL9CclP2wL/wc/y67AWmoM2BohrkuTeoK
sTQBPfUYo0aHakXfLPoMS3zHXkraMcS284jPY5NUb6NvfEWO9yE1Pf5k7mkORwnrhoMDOtE7RmjF
wTHdcc1QLZswSeviK/OTXWhyc78SvPQ+WrSMRDPcd5l6oZikkkPSXZRiMzFK7RjK0u5jhURqrubP
wRq2VeARzpzTR65+ZSFjXmlSl6RdjHkqjfDfIDShEn/NCFiyh4zsItNcyxl/mDYW1T4iTGkONxq8
zZht5xzMifaZYOAYBJymEzIzXVLLUA/qK68ijydA3KEoWrAj13i9vdM0dBqDmJ/cd364M+ePKfkO
Urfc9LNIrtyqHNkA6yc7R/7h9f3Z9OZPUYMGSFPvuxZEIaWJW21LvbNDfJDj/J1oB352rWkKDdWX
DHnulz5yqu3XgPtcDflWWSTkLmpRa06jdU+Lz27sh1QXTw5871HY3U29NMq8hV+CCg9+OfOUEQa0
bmxoiE7WH1x0WLOg9cR04T4vP71Ymg91zZTeVD660vu2RnDehlZ579gEY+abFNXWjTeQvGujCmP0
hX938mk8mSh+zBzZ4/xSupJBdqlwoLjfoh9LCogQZUeFhCJjZsU0KLwEBllstW/c1ob3FLZtdGPE
kiMIAjkkvvnG7apv3TLLGHwzYOaNrlAokGAMiPRo6LUzGgAquaCli+ivhH2Ikdq9yjm8z+Oy+QDv
zaqnMrJfuds/sFglq7gA7zSb8sm19XWHUBvAEdNlepxn6B7crACfrlSAZdhD9SK96GsaMXKyCOwK
C16bMYOCDaeVBA1KtoBDdClUIGRDd2RNrfr5leDF2ymbMRuhEbYDJnC3MD7MTVMmZCNoYMwTjcrI
xuLkJDQ5e93lO5kyPS8nInOnHAyDNAr+k1Akl830VbF2aVffRtyN20xVH45bybtItmi45jjb54ug
pNRLcYu2q3ZxUKra+NZgxgksSq5tE97rkkULELOAVTZBxkv5JxVrErRIeIoq2xSCYEwmryNNn/YS
RKmBvPUiQx6RuSVcKRPbNA7yGw9CmGYaqQgNvLKDdl9a+bZT6TtCIjpRtT6Ok2UAahAhhiOL1r2n
HlSJLxqC3VNHfsTGUjuy1BdVVvLB+A4xSmBi1+dmG2hTos5x145GeQVZ9rYsLRu248ohAHo/mKTc
IsRbmzRM8nJGwkJiJCjHKdzmNgAGVmHltHeqcZhiNSc7U2fL1OUKAB4PzkJ+Sabz7Jmf6QivqeUk
FS7FpufN22kS31j2gfkOFbyP6nGcvFPVD3jognOFfQm5KD7CamLEsQykGvqWsWju3DLbOUt9wJCQ
fn7aXikXIEzXV79LHRWrzMpwVvW39qTOdiDVtvBaDtaYGsOBoeLAqpgsvJHECl+9lF3F9xYUWk54
ls4QudGBunO7SK4Nh3Os1VinTjELNRXhZ4mF23/BeIHcbcaADEeeh66lXYwkDglAoBDhR1RgGWBM
4ZTctSb2XIArye1U0oEXaqkPkvOiSyWN9ovqaiEaQZLpWkKz0tZByuBCFvRQw0SLr8arKK+DzryY
Cw4JdxHOdvnchQc1li8TOWHXgTd9IhohdjwmVQBGjcd8MMaZPzUYmBm844Gt2o+OIFKRs7KY1YyM
JV93AN4NzYuKYjzSX8c/1m5DVdKCtWsgK28U7xUqjRugBl/0d4/5FKabwbZYNJOR0isyiByGXlS1
i+XPrvZtWt1SDm1kRASfcmDs5UkM40S0tzIvB5hi5IDVrniz3WIv58KkJeKvdDEkV7XF41LGZbNm
ioOZELl4aaDJoqpIimZnt82t6lp3zZmOQ77NEoVfzYKZhdywou/9YszmS9MezcKDPeV966Q41eP4
nEssurZq7/BaHt3Z/hJV0i+E70cUQXTEsb/F82ukSupZ9HNTXEbbdMz54EgnhUB+U0BECo3gIajA
ppmUJabDdo9gdcB7dBlmMALjKZCD/9HQmhQTqcMVSkdb1S8G5/Srtsq3VkozO1xCxFo62l54jz98
LeZFK200J3/0nxwp3WuZBfM+L6qdp1BMtC5jYgkLtpgboDhVf89pAdQRafLdHL97GQSyRiwiZxWY
qwa96VXm2rjL6J6vmpbzbqK5ETLUlLmiAOl69x5htrnyNUKXkSCDJre2sUH1UzZZyam+UdvOZRhx
ksC4SIewnA3NT/PIeOHWHNzwpsSN3OGM8jXx7Z0cVxStq75tu41MZUCHJX0AeIL5cd8XPlJ4yC9d
hBDSyMhq1TEwzqpftw2zCN/pob9nRNyxvjfrHO7qBtcnLztEemeiqm4xdLIs52i4FfkMnoIeEdbr
sqMPLqZFnTDaQBtdNo7ZoBfjoNFZuwSdgPXNcWoP4nvK3I9goex4nfleJulz1HLNaP6AHbIgQWc2
sZ/TdcgVI9vyiJ3orkSJsrMCgVzbMmi5rWArogRhjyGVcfYfPYsJmzuBhS2D8CoXaXZAJ+2vvqWp
1zlFOeM38ExCMhgCIIXXfvjUTn4KRJ1vmwzNODDo29Bgae57RBGzzVaQlFD7560/pq/aoG1l6/ep
zua7stly8kJ7JTyCaTnXSAqAW5XdSQ/SzghIiqAdCxYUitTJsR5qiZQmHRYpNPxK6GXZmzXj0SgV
WuSonc/xIp9h/3jqJE7bKEAL24bllRyJIA9aBHNTZ90kKWbSlDzcOLFMJEYmOexGvWiP4/0oxaEI
EX7rwEzXS3FLU8X4iLLg/P2qGQqKomTzHIhNZFnEAbvZdHJgQKwQyxUG7EwnWVnnqXJ+E21trRrZ
tzetTVmX6ajdWG1/XXbtOY7ZzOIo2aVp1q00uJmkc6O1455tmdhrt5zIJ9W3HpEE26hEPhd0iHpm
6J91obcD74ZCs3snTARpvthpp/w9WS4Zty6JyiAJdDp9knQTbVRHqp63aKbAxh1+SBtyyk9drzaT
Qk42lvLR61GcNebEFZo+6T5vQZ5+T9hBODQg6EbGy0E5uR5cOk3WvKEpa9BXsR5yAUmnbrFTJu3e
S8unNGpB5ihSmZc+TkfpkGf9K3Q/jKI5QPjeEK9eWbVr2OHjxjg6xZQ+wbhEsqXEOYO/X9VBg1PH
DnZswUzcbTe66YbyXfuKNSNwNrH7v9k7j+bIlewK/xWF9ngBlzALbcpX0RXJousNgqYJDyQSHr9e
X/LNSKMJmZjQRgtFvNXrJpusQgE3zz3nO3qNGiVrm1vPRqjgvLjFVfSYxamFY7AwN9gGnfWCENCR
Sz01hkh3yaxY6vAkp+YBR3I5rrHwoKgEimHTe7Qq14ftlYMjt7FzkXaIfUpnog42SNqWVzbFMZI3
c69MHp+EsCoIlYxEuXkmr/ywjNALG5vOxMRkUpw7wH46d+Sy7lJEREt4I5MjbYLzaBmxniMXr5e7
sOO+oDweIlaTPLSs08HKw8zwSLyLqD0rVj7HJcs4gE4Vt+rGP8SIoL4PBIvbBgeOcdq0ZfRUwRsO
x4AiqlZglpuHlWeZ+yG0IxAp7SqG6cmLvOLxwnGLZpSVx5Rm9SPmVrQWHDvz1qCu3Vxsfk/P+vY4
pt1UAKtAb6+N2Z6vrbae0FMkNiGjgA61VAHELKyFIkIbnsz+uS+WK+DVl5ZyyqbsPkYEsFUta++p
l08BPU0GbnW/zSBBk04mL3c/mbnBKYaVHWB4G1Q4wGznVz6IB2HY307W8AKH1XOg8MwsBlMk4O/f
vWK6CZt2Aky9DnP7DGeT7gUIZnuLnuSqY7rwTPAuPJcCb3jCTxvxnhgGZm0NLXfG+9xx5boG9b/J
Kc9sBygucQCvD6mvXdtJ8oVzfOOE6edM0ZXW4ZjbnexhSuxyzdYamKK7YPVVzCfiMjWt2IFIOvRQ
XNqZWEeFTevQV2Cm9dWeOfJLOBZ+LZxspNLYt07vAD3MFQ0Bi9ovNo47r2Ahbpfha7SQOcAIOW47
F+u9jKaCAZQnwaQvsaoYaUdlt7v++aEzriMJ45tiHc0m6p+lmz3GTGN69qFkdbnG22kdozx/cAR5
BqNIL+ms1HXbJRzHPXVqkOa25Yzmjt8FO6EsTyBmvxAQb2G1FXuzwcRChGHljfGXW7NltqrfJmUW
G79NSQFKYOwSzbymOnVXVAxlfnWcwqE+G662vvTJ1yDMNd7yihKuYtlXEged5d/XA/p7TR97VNKI
7eGAzp2qZnAi0YIowBTi15+Cu4LZp3sv81DsvXLXMG2zFOfWhz+QaHnCVN9mRHgoqr1zIgINnW+L
LQnND8sPdnS3qq0L+Y3dEspwuHBxGjVNYEG6aWzvwiF04Maf7dpi6TZ2lJ3qxHvFyFxslJjTfW9i
/TWMtzQfD6kfLGAcFg51db8bFLmYocHPx4PQy5ly+kQ+54EGgiz+Pit6Zs80u4is13hm8G7u2bkv
gj7Zj0t2yAeEEY7nCW3l4UrUOKhalN6V2fkRdLCq2HmI2zwK8zsyvl/c1Cp0Bws50PqwPAYKYamW
J1kf7B27x43M03XlYk84OWVyBvGzhfDe4JOsGA8ZtN76jHSCQujlkL+hLOE05NXd4LI4MPKRVXGA
zdiKQM9lwfzcttPettKNXbfTjpKZN1duww5bvt9k56yoURVgmlBsTY48yXuy4+l1bniv7lhldwLg
z6akZqSHgsUrPpxlw+cHE1PI1gmwZCtfUsvTp7GYb8a9PB3su7GCKej1Y3NtD9Zj47Yp+uQQr2Ao
XVqJw8lv2kMWUslSp9zgu7gzV0lD4g5nb0zUi8/EPnZxToKVeOFwdjtTJJ6bzjbwMcUPEFW0jY1a
VcAMsRlWWzvsN4IWjXz4Fj4mL20zSRIC9Onk3TEl3oIOAS+XehvbEZe5XY5NRqtx06V7gBn1GtM9
oQucYlgarOdpCu5g+xDis+SlqGCSAsmFrG5E90uSpXs/NN6W7HPOH1X1ZlQZRR9NADosi3U2henX
o7/EyScM7dd+HJGuCdWmx/9D81a3FWznBhxkK7B23I39ZgMMudl6FssoacTIePSiDYFK9obFghQd
JJmZ2xr7OzbS6c6vWasIg0+KANOdFsXzVPChy5aM0Es2PPbmcGjigOR/voeMi/wec6PKixmAc/qy
2OLBk9M7feZgeKJw2hHmMrHqZnI1N9V7Gj3BaV5pHwR2onZTgR3Afr3vC4h6qs82vlEdy/bLbsQn
aeqaX3MAmjQCwOHs62E4JrnkSKphFHlPVYz89BPMkAD3/pEpeerfWCdNTPyWc+VbuzrEWDVVbbcO
41KdFtiP8MY+80GO66oMUhAk3hOo0ISBXEpkziA6tv4pdd9dR+XEI7mVVHb2beRnEnREunsWK2Tt
eG477UMcVbdTSWmzk2ocMYckQLFqveSWuyc5EZKgrh8TfD5lJodTbroXV+bLDs2df8HEwUwAceMz
4g/Ukm7nOf3OUy0xE8ZaBtxRis0eMCLUZDJ5+Df0ym9AUVJjam9dzz80IXoY2a/XJLDn9aj8fZuX
ctsDgcqk/RxXIj5qOl2t987CwtuT1Cb17RBZlpKV8FJx9ZBt2cPG/GgKn9WjKNN9lUueBcW1bTUn
J26hLcXGBeQXvkl0sS6nOqOnS6Oc4oM3YzKeHRpCMn1iR9DXfpiaOjAchjzqpWD3OBLUc20qOiao
PgipS7PTL2om/bc4mH79fAm0Mj+2HgrF781Eu2XR8wTkZ9z87MEK7XvLOSVZEu8gYcKQPOfIK+gn
nwte57xEVvpZYoVp/buKOLL3Eds8XxggBauP0axei76a936j42DrNjY2bYuSkeTYjnOGLyvem9lA
7tDiUzY1XPKUlmCzX7AlFSJ7JxF7neRxspvg9vtY6bdWS61Q2TvpjdINQA3bY/gkTIpBeFzSV5Fl
/lU7B7jPU3z4RXc0k8g5miAt+yrmCQXfYJ3kNpl0Plx6mXxv+tFbv/Cs17l91eFgGAzUfOqbT1mT
naZCzIc3fBycchZ+3xByyhqn+SFseFuQSw4ZidU04b73YwMNaipEQOZRH8cyd5zOtnAJigz82xP7
vCHVK0X2XuyOD0DbwQVEhDkqZy3hxbHqZwTgUZOm8QWOLUfWcDlkCgUIN6Ozl5aPeaidj+noHJdw
km9+Jh6iHjZ0mzf5rpuiS1jThoHUffFsfzkAjtvJKJ53gycS7l25VnIBDBT5qUhxWCnhzle4z3dL
1R8n3ORXpizk1tPLTpHhQGCZTFAr6h7xEFv7JeRO6qOPs3UBu8hCYoH9O+XLyeaZMpstXgBKfUDo
+7+mynmwpHtLWtdZRVPyNDakaUZWySN/UkaK8LVPalggTeWiZUCE+zN2zoN2fck6+NCP28BmnHVV
zfc9msryyJGyHGEhRKCo7hCKFHp2IWW8DePPesRj0Iz+wWua3+NY+SR68KKBs1jWoOtI37TOQTJP
r6u+2E8RZR2Gi8KVpSSh06iGu5RHeL/FXWW6IUngjfIxtGGRwZObHlLuRtuiZi0ULHTfLoX/A1zw
FGNpp3hRZqxuY07pKlstw7wamoHzE9mLdTzmG3/gT+2CcSaGBZ764xqH/nNfzuefbzl4DXtQ9cpO
9F7G3KBDHHqSD0nplBdtNm4D1k8d91k0QHHJWHkMJT2tPZ/8iCM2HmZelyq6dWtGAaIKVgbnA/CH
pm7oJVmIK2dVExSxsY52UaPr57HJjFFzHQugrjW1MnN4+fGzZWwqjawhLNEVzPU639kBy4vc9DYK
HdZUqvkSETODo283YMO/i1HeBwLrYxpYLyLsntIlY1gqJnuT2hmCz0LLTcB7WaTRDV6Pz5b6ErI0
4la6mFrmnF2VC2UnwzVrSP9CLv3VguQ/DXRn/hiSTfwxXale5yzh3NLe0dFWysNUBOduqfdmPt4J
2EhB3R3DEh4CK2JtqQv8llCrf0mBDXjFTuuja7CVF5HSk8HSvjE/426+ikFFZKxNVtqU+7OyE8T0
VpVbX6w4/9ZLUz+wj7ogQZv1ZhdTFOQO33Nuo266TVnU/veLUvs/W5NiWDJpMrYsVj9/tyYV0IWD
WNJhauAU8Nk9o/y+8nj8yIBPxC4nxdJhG2PUx7HviWRWe1Xd02HzkUaSLJQTXozWv+hCscq3b4yy
uKmWCP6Fv9IW+Dp/KwRyaJ88Unb1OIf5n2SW//cU/g+eQsu0Ld7K/9pTuC3TIn3/p4e6fIfgjJPw
p7f++PUv//yXL/03a6GPKQYHoe3wHX2fDs+/Wgupd8bpFiD/4Trkq/6dLCT+sLCdWfB+hPYkejgC
27r/gQ7BIyKqEbIwswW99Y71j1gLcbL9vTmEci8uykAIvpvp+j8FxX+zxm/DejCWMSDO2lBJFFif
gZZzsRGa7C79W3OgUWOULIwxlSM/IQM3nE3WqZaGay0Styn6daOF49lgwRAk2Zs3LOYV675TNgag
oIkAs1rJ8/F18dKzUVnWqqZeMx5s+s6aO1RbRYR5+Cbz4q4o7RQcgvhJL11NmrgrfzkTfQ5xDfxH
+PvCLiw0EPVse/Nbglqe+iZ7cEAG4TD9nmcMdVL1V6qxxnXeXZc29Ux90GI6Kol2Cib2rDXu8oHg
mOL1AIHJWn1yH1UtfoWd+e5JdHWYT1gZ3GfyUYextxtkm+Uqj4bfkboiFY43gJURg3hyBYmjWElr
RitnVHUcOI2QN2wgby4LbvepHS4pWf3MsA6O1f4yQ2Ne12iICG5kO5uAATS+kgRvNo3TPleEQ1ZW
Aj40LeS57dxHVmFbQrAOipn9OE7hB/mYbVUP2KFrabA/E2dg1dcgdBMCI7HgznsocpsA0qDZwoiU
VtB82sp+YpqyV2EHGSMAMelo6ba36Rhu8vEhIV8fMsGx2lWPKgX7EtZrLs07fE6XNkAJkbAGVNrd
piXyFcgdgxqJKK+3VuLgklfXFqNN3DgOkQWqLXxV78CwWcR2WCDRRqwlkagGlsq8klK7xNoyhycT
QkyN2uRrlOY+AipS5ULesOMnGDRM/hGZjbNH5IF+iu/t3H5ICKNsaldSW5SkOzGNW2OIn9SD2kv2
BhQuYqxmiZxsoMmFeXzvqiTf9AOnWyurr8R0tGILQkl2mbwg246ehNknXqVGkub8XeZ671gzw5PP
Z78BW1SEr97SPDWR+KUssA1B7VZr8kx25r4oK7lrA4sgl0i3Xch0YLJ0GniOrGjjYQEC4jvzQBPR
JpQa+a7M3d/N7P3Ka4Z9hnnANHQ/teEhdJA5YuM2b5wSOf1k2kF70vzJqvpV0zG9ZRa5j1LVHfRa
I13AsoOXQXHwyE44RFpLn1GgDbxrZPiUc3mP4oQSg6xN93PqP8yT88L9hq0mT+XxvUAug2RwV/td
eEr1cZwfh1LMrJGaQ7ROIo3Zbfq3WYxPP9ZHOBZs0qKEZzpR6m1ZUwXTvXQNm3rTTMXe6jsNXo0J
3IZ8ECszPcT5vo4CteWm+DjhQN1LEwHT4SsSmw/QVEwZRLz+iRX+b7lwXMxTKbeG6V/XIbsZAYlg
zSaKN860SQ9zgokSeZ0E91HoT9slG+b9mMWXfDLlyjHibV33GH6siTU8UhcbPYNWF4jJC3UHnmvf
ymZ2d44tqRm1w10UH6ijtw9BPYF+MTies+U7FJWVshvkauD1INtBfnRp8QlgOOTtm+OHGHbHtuZb
MlG040Z1j27nBRzlaRloJWdZK+FoMQNs3KhsN3SPgYX7xuMEuQ4liV/6/Lg2GArrMUFYlA+uPsRS
/g2EwrwmIZTns0N7KEcO6p3eSzaW/oApssn5DtiVNCvXg/1Vp/uEguDI7Unak+aivExvkRE2f/5t
aoagampXhD4DBljAVjhaD1HN9pT/zSGEk3K/x84MZpalJzSiD16m3PNv+RR4bHIGd93uwx6QGosP
bkZc2LquRnjvRW2baC+Mi07XnxsUjy1cRYbHtHxPzGlLCwIxWB2kCyIuDGXfh7XxQeySwl/oF/qv
jvP0YJjVO5cTTM9vy+hejC7/BHLM61on37LgZFuzsqRKi+ub41RIQyrjNsZc+xxP5vss/UO+cKnm
c/xka3nSkHvUqhHYRPZJhcWDU1e3eVecU10A7Tt3MZ46QGugdKf+BdXuOmmon6LPjufJJ4C472rp
T053YvtTrHzPeh2CHb8ce32fDVG6EPKosy9rocyFTmcMKkF8txCpX3sjhtYfB1r15SjQnHlY8LLk
nxLJcDMeRJhwocfefjISVgUTZ/swYivQj8+lJT8L5RNgp5clH5pHZ3mgMvfoTrcAhGkRqYeHxFb5
KrkpPVQ4ol2fdL8fKFGf2ONGFf5hTtnzYn24oqNpQ3c1c5h89fP8YsKaXgcWxp1QAx8gfZIEirZ1
gXlqjLgsuP+iTmQoTwmhekytOWzKGUalzUZWamhlAr0yDkklZRpoiSkf04OGXFbQLj2NvWzvg6B9
ajUM09NYzFoDMmdImSkROA3OdOPDTOjgOqnv8dyPKH4gNpP2JnQXeumS+NYZSRdEGscp4HICPmC5
vACOTwR6G+xO5JnbdgadkrlXjXPGPuDtcmnvTJu9EShHuU40CDT7QYLiWN4IVkBOCi501uBQOFon
AUmU9Ro28+XFVsnvWfXwqSOxwAYEP5rDIW2MowOV1IFOSntmCmCWmaLR5FIIpg4k004jTV0NN416
7WCCd+pq8KkoQaAa/Y4KcU+DUbsWTwuPKPbPBL01PDWDojpWT7L7XWq0aqUhq0P3tPgxSyZPc3um
yd6JXJyqmaeR1eEZGjSu1eLDIOC3svwvt8mLrrKGtEAEOgD0yrnuDlg5BaOte4O+quvnfVRa8LAh
8rzQwNhaHw15TNxV6LPFmL05eCePrqHe02TYjRo729dkEdtsvi7cfKaMl6VQE8K15kkcQGJZy/or
NgI2CaVzHdtfjXRQhmea0RrlUHEV2ffRp+mxW/Xc1MUH0NxNMcw8vBEfsZVz8fAgH+dhxHwAUjcs
D5ZG7FJCqG6U9YBtp10dPQ3ihcfgruyJmaruin2hcb0W3N4Kfq/UIN/KAelrWrxnXuyKE7eD63AB
BZuUCWepaLtABE6dgGI0GIlWVaxDDQ2uoAfbGiMsOmGhg9blwePJxtWGk5ndhWVV8lDTFjfV4nG0
mZWiofiiC5z6u3gfmUFynuOTM35lwuKRazGIBG2zy30eVKFnfstfCKXYp8EQxqzZsXrDUPEh6JOn
L+2T8ugSK1jGqRb9x+DQNqbGZmISIv9xNzbTSFXyGK05MK/tuRlOMfW8vuHQdTIyOo2ioT61ex4o
7l6Pdsldal5Fdx2WcgpqxH1tk5/GXrYJAK6vMoganQTskFYUd0Wcyad8mteqHIi4IWz4xivJDfdW
b5mgDVGUM+Z0YrPlWFmVZ7JrYzN6trwxoKgKa2sVbNWcXsHBfjEbCA98ruid5Cp7DgpuFSxbo7rK
17mib64qDBjjYbtd5L4hp3Cd9ONN0EfRjeNxc6y84GzBIBua5bulXQHJzjNPnSkeM9d4LxkLeU5x
sq/FJcrxOeRRchc4M3upjgRDZ2OrMPDpe9GzwXNxRn6tYvNdOyFJjOJOeooHMuxEBNazlAeEfgTZ
6dJmz6NlPIPFOgdpBITAcMhaUvSBs4LuhExc84zfBpmf3hl8wprGvsOjf5MrfkF+CG7LIFPE9G01
Awz85dt2+bJAwmkOaFvBQfVeWAoARc3iI4kZAPv4HizmDj8qKNIw5uzutrua8AyZBypeZtzga4jq
iJ0Tqd0sZQFW4+ylqyP+krZjrGeKBzfjVL0URf9C8+Q9WdyZHD53byhda9Vmx6ofrirJBef2+V2R
QPwypgRP4TiSovDFfhmTAc2bM1laXGUfYRkP9Gj8cmnOJau4Gya6lenefsC5/3tMs377u4U41PLH
LXCeqvGjVdHJLxiMiN2j9biMtLEMia9I/HSIKjP0P+6kVGQVlNnEEmb2wosR09shnXhjGnG9wfVH
ZbX22WbhU2WJl2nBcGuI5p0xMDuOPLnKOXjnxv9Y8WnXOO77pOXKsUKogll2E81c2G43v5sqd/YW
9lc+2XRtWe4uIhC9S2IfnuPi78KIZ4fPU9UG11S7IjuIfnwsFjPc+AH/jOO37eMSYc+oz0UYL6eU
B1ISQzC/GewLn4LhbI3wchFoUac9Z+WKedk7GYqhzaJgoDwzMrKaMTXHz1JhcvDwO3Hxq4M+EGeO
g4cgTEuQNDlVAvLVipPv1kv9rTL7z9SJb4DHs3J1EtzQS/+Y5kjdZEnsLRYR1mUMIuzUZOxe1XZl
r4U73piQVrABEUfI+nMh55moyWkagivUgfowxchfoefsHd+Yd+5rBTp/G0gcWVXXUMThouWW/YqS
3HU7NnhDo3ebDPSazCo3ce5KWBwgiHEedzjkFhb1DXBzOC8z9wVPXsIhgD3utAZXeVQGXQaLny94
mmzUy6lhjxXPdw0r+j2V5awIo9vGQYcqwO4QMOZeqaY9ybcWPBjXLG9YfidDrsY5Lb7AIRTQZ2KH
U/EZK3a5Jsz9VTXdU9k5X9KrTnZd6/m5fPaiYReLEIOvwu4b4/ErpvFk9bm749awCQ1RX3GOhY0w
GlwWyj/1nOTWAOrn1UBybkVzxEMRudvWnrqDvq0LI3ivTO+p9qhZS4r22PTBjdeDxG8bn/Zbl3wu
Ja3OygxPc0X6bMB7PZ2B/wa3Lb1QK8YU72i68zpzARzqWDnNf9AZeakGXAhM/QJZUti7sBjeTC2z
1ux76rZ7n6byLhyuhZfgn+NVsUZ4XtUMzamyI02nOWa+IbaFfUlKOjsyCw+dxOFcmOWlszl418KO
rpUX7ByaWie2fmyz9lndXMz4qkmKfb4ocVs0NsBBNZocl1jCtiXUBIvddTfxUTdexhQnGJL/yipv
eKRQeoXVUCoSSUkzcIRLnum4EzcDjEpkIMeisDR/rzQFTw2Pai5/GW2BsRe0HzdOiif9BAYbnuCO
J+u30XUncqsvTc6aw6sIDeEYPuCmwYk616xIVXPwvf4xlAliUZVdGsKE+5EqWEp2MFXitAKFct1M
Fk5aasBWYbmPnd8/XgI8pcG2Z4Ahtq+YlebdZM+HWgC/A+V08gABkFbFKkXXafKRz1AJm3ZfxSlA
qK64rQDt555SdwsxeGkPux6K6OOISF36uDhcwgSseelNSvV82+A9quR1PvHd7QTkouuempyHUlg+
2/F4a9cpOVkH1zlFiuvQiy4iGu/CuJ93nRv8qor6tCi+o0oPQ82+Oyw/ud+zquLjn83iKZHFcZ6/
24KZdoFrvHY0Cahl4YmPc09OgHjI8sAn7jNc6IIvwtK6mmbQOYvcAETpVmMwYFoL+tfcsL78VJ6F
ohcIKuN12DMZZo6lNll5RSstJWPzeADSUNyZPvuZwHPxlCvjQw3hF5AMDACVYgJfgjeroiovdrDG
YQxjCZSxuwIB2Zj3XVVcLQVXDW60uDeOYx6Cnk0o0x41fVC3QzeioQiEA/EmxpnIQm544+6LJXXs
X3mb8REr6yD16Rp9joF6P4uu2nqVN2wZCTHZZFLsqBw1VmERpHsgANeoStU6ZHW0fozo+aW67Mur
6FByA73kkHDecpdfBZlnUPywPuzKLuZmrzLj2Zkaqhwr48ZvFcXy9iwZPigQlKzi1r4mGebg9hAU
PkBnDFtHv/d1955jf9raNVtLw3dOKldvLfv1Vde3jBfefaX5haZrcF6zWHK3T4bbTU+hk3yqdLnF
VKPhCPie/YRSTgZdlCOg1UMFiFfNE1V74mBXiJEUNOIlxVspBuI+uyao38IhMI/ZzKfJrJdvaYhl
PTnWhQvY3yS1S3tVSp98pD5CPbTMdkX/MJqOK0syqW7/RZ8C39igsbcnEtZyGOwr0okgqzaTIGRX
COa7AbqdwMsJ05frR4aYtQQPGJq2bVpeMVTyrBeUZci+34TS2heJTdelpMssoC3ORajAnbZZpui2
DfJV00fmKhUANlqpbuv2jZ+eM3FtPIcza6Flcb+kiwFlePYsrCVZPBFP8eJ5TSFsj40t4h5o3wqW
RZssrT5tiZpVg0JbN0l0U7WhPDpReCWE/RJNjJwZIJ2V20ISKurzQiGaF9IrC/6U5Dtdw7gjr2KJ
ZSGtjCvRdy9EKcBG4tzKufWrSh2J4P6SmkmaJAxhJHRqwDmYsRgNjIM1MXwOHGlW0wI3CijEs+hQ
bMibGG26jjyqvAYUzNCDLEfY7a615r1TyeU5ycE+8/Z5u6WZdpnJVOTH8i6MTIBNGVVGzHZ0kV75
OIK0cdxW8EHbbTXJrZ9n5zov01NuU9zmx2zUutgO9h31jRsROPB4UvfDi+2VWUuatwYiLG15NyPk
Qvboil3rJMZW6a0qO8L4KkIgcVmTE5LH6lRH+UF4uuH40TkTdMEOpY1RbV1ckHGwSv2YpnBP2U75
LLSdyuBY2+Ov6rXRatKWK5yI6B6YsIjrHBSuLKzbHMZUuh+cGAF2cV57uOicSTvUtmzXaHMXwvSl
13Yvhe+LHhbnkvCUd7QlLNTmMBOXmBFMH622jdnaQEZ3M03fWMpA/Aoog1RFD8ZsrmenF5iwq53Q
ZrRU29JciF1l+cnPkvEXMa5l2sLmaDNbyOdWaHsbzWa/TP++1La3TBvgBtpCwB5aa+Srr0ib5Mhs
1GevOubaPofRYdrh2huhLnffA/R+DJyST4jzu3YY7bkhfoXakLfoM5PAokcZMVtw50to8x7kE84r
qOxSG/skDj/CSBI/EKa/iCcbcUOEK/yAkTYGNsu10kZBY8EyWOMddPvnMqe7q9amQiIC3KN5HxJt
OATHQlOVNiH62o4YulrDaibUeW1WDLVt0cK/KLSRcdaWxlntM9jlCSlyN303aoyPAw5IV1shUzyR
MIJeMFmR9dF2SaWNkx0OygAnJRtYWPiufynjDsNyhNkS1+Ws7ZeE5R48pj26+SZ3vczFZ4I/OXIg
IufYvQ28N3/+0BnOzkpbPM0YIsXgzlryS7aZNoJW2hKKxPDEYYdEzGLfYDEfT6Z7U2obaaANpQHO
0p6oXIPRFBW/Jqs3/J61CdXXdtQsrJ7tDIOqi1M1w7Gatt6vaNJqRXAh37cc4OIA0onua4dWw4ry
VB6eHQIk6CD5VGlb7KANshKnrOkZa8oBL/00XY04aUNtkPDzNFrnI7blNkZU5EhhEurh1JxV8XLd
pXggazbiTpjcdKb7TSiEfU8Uf5QqW7agLLiBFjMznlpV2vBrZyU5a1qPOMUQgVU8GeYIBxG9r9ou
LLVxOMBBXOIkVjiKE20txuqbQ4FYVnBKN6M9+9TfVbtZG5INHPlQwvtzFiABJ0b4HGScP0TL3aku
bDJRtdwYjUUx+syFhP8ElJuDBbrAC90wzPbaHA0YkXI42+7YU2BlxUA960tMtu5Da5zDfNELLcyP
rYntutEGbAcndoYj29DWbGx75m7ESaBN27a2b9vayG16j+QCid2lnlgJuyHLN9CgHWbXHbhSjZrM
dpBv69PEhLJoszit0SbmErZ45bOjqisPV3k/aoQ2VDxyjekqNVN3C/7wkEf1W2umwAAV84Opjeql
tqwPLtTC1P+YDVxA4FvSh+xSu/MEXr5V2EjdFyPDAE8hH2UQWfcitTl+6cho0Cy6AmpwnOP8QeKj
r/DTZ9pYn+Cwtx0eQ7P23OO9N4t435jp3tGm/Enb821h/xb49X18+zX+faGN/COO/klb+xUef4nX
31d8ZCnKuGYfyPFeBwLmUZLTtsx3Ezcf61hsRAzaAymChn4qHSrIWgYnDq7UqhM4mKfPljMndzai
CEKHEqzqyoqaeR8FvrXxm4/QIcHnEvGZ7Yg0WpgcYlbN68joPqSJsN/l7bbRMYhaByI4BllrXDyf
5odebQzVfI/eNq7N1PTWN95W6WgFEWR4kA1xuhiiWLn6CglhJE5C/TPoktGnfD7/SWoQ2bBlFx8X
x8MxVFI2FdHP2Sw+0hRzTycyNlg9ofci5BxU4WYJgxY2On5v2nMfYo6Jq8gZP+zQhkvl9eV2iOJX
GP+KoAdZk0qnThpvuQMyECMakUipJ4JTs2DtJq6lzqz8YLQaYizEtZpVIXlikW+xxrdB512cMn4Z
tpB7SccYNUjsjmRMoDMyhGn4WlIzgUqRQwjSjG777rEQGguNlyyYsnHOEoQifvOFf8znxEcmB0QL
ISFSOuInr6OTO/1PhkenebD45YR7zJ+Uj877sNa/Gcn/6BwQR+Z9pJNBvbVFjyCyXQU+2ln+1AT0
0w1UGk7EiiTxIrzjdH/oxNGCaXwz5NxApM4jmfbMnk8Pq4VOKxXElgaPHZm/MN3RjMZaRbEuXIyV
q9NO2CAZHPWqMGM+QKrRE4XOR/Hm+hupM1MT4akYbZtVaMVzUOeqCFjNHhZMLlxiV1LnrxI5kaIy
XOrPet1nx7KjMwucP+dFp7fiwLqSWWbdW4vvbMnBWydjuChxVoLkV6EzYAY9B3+ya/4hQ8pN+qmo
yfju/r6a6m+bqf5XRVj6x/k/1nFlhZaJeeS/dqRc1+XHu/r6jy1Xf/mqv5hRrD+YNfDOOuzuHc90
MCP9aUYJ/mAm5z+HNUzgBIGmPfy15sr7w3MEXyZ80FOup+t//mpGcf/wfDhXgeXgbtHf+h8yo/Db
/C1RwrT4dzxXhD6BAR3T+DvqUi2gBnYhLgVm8RAr4dtscwPMYxL0ZszVz0WPsOBAwS8gQt9uljH+
3dJ0+ucVxjv6n/O2bEaT//iTQKDy8JIASOLl8AK6ivjzvzHFxKxnGtmFkH1ml8oRNmynavLOI8bI
NenIeuvaMUQRCjwADpj6jNxzWDY5NDddczT1KRqyebZuOhYYyoBxT7IBBh/PZuw0LYfwgcN4qE/l
lj6f+/qkzjHk0Omze15e5fosL2GOI9xX111SdqchUefWdr9cBIBxtOA1avR/blMaarlbHLZ8GhdQ
hINnfU4ICRJBIVT7TusLNAuwP9GaQ/ejPszfKWJEjigBJFmRQhdbF7liRLbQzd4mMsZilqekYtDS
+oaH0BEheLQmL4BCAnG0FhIV/S2KyfOsSHMjlliIJnnI32Cvcs3W4KrXugrHW+1SIPcrGHcnxJdB
qzA8nnZVZmyJXao7Mu2rqqpuwc7Ha4+ixX2rZensA2ujv170M28fIvjUgJuo2DVR9chh90QbfTZ1
ba2C7c9BA1910hPA5GxG8KHesBC4xnmFwsRAPiE54VuJ9vSYXCKtRgXIUnGyNAdzkBtwqyC64Dek
LDZo6NHw7Nx9iZC33O7bXoyOSglO6oNWwKTWwlSEvuSk8leJTEbv6hUlg+8SuiMtJ6RUm2oSN6DZ
Y62x1VptY/n7jY1j4SxzM2g9zu3yF4lA104PncNt2qQwPglMd2WSP2YrhqpH0YS4TWW5N5l7+vZC
IG3PPI5jN+IpCY1R64OtVgpzJMMa6TDVGmLxr8ydSVPkSJr3v8pYX+YkTKtLOvSYVewERGQQBJBw
kZEs2vddn/79OZlVb5LVVdY9zIFDd1d2UiIQkrs//zVMSa0IbwxI3GUyQCrTAj8rEpyhRaZfNrjC
Gi1G3m8RrZl/QeT/OEjMUmpEHQlihhMY4oDj25UIZyWxzgDMU0KfEgOdAEN1iYoSW8v4L5HSHsg0
lNBpxs93oZsReKqKlEv1AgIYQh0wh7bFZmrOc5djGNXyNwJg1gCgbSRSmwLZdkC3VcxkO+rWSLQC
uG4GwFtJpNeRmK8j0d8IGJj0V/BggGFF6SME8mDFZFPTv9qtVEBkTaLJ4L1byhOep7G7GX3vOTGJ
Tuimgx5n1EVKRHoCmm48YI0enBYfGhs0Ix0mO4ll+zSRSGy7kCi3QjYbsXnnAihlnbnTFz4y2W0S
G1clSl5LvFwBOFckgk7IKdN5ceum7l7hLR7scbyIVT4TiSnwQwDxcrBUjWntDRoIffcYZxk4oRJx
UgPDByNMJaZf95JpaDBw5o9kbk2rIbbWmGJxdYZavmli78LEY2ujQAsZECRzMEkOwYRMALrR5wir
LwyfkL++vuNIuiwk/4AWn4BQKAlDchNCshTo0HYltAVGHFsuAqwQX5USXqMwEMqHkuvI+Siq32xK
EaswYEhXMQfhPJIcSQtZgrAHST30iSF5FM0maZzWdrgV299Ewdgdouhm4miEgeVLgMcDRqaDmmE2
0iVTg1OxpY4Y9saExskkn6NB7LiS4XGgenLJ+fiQP65kgUzbogOwpxdGROQhV5AiUEakG8IdQSIV
kk3yoZWYsa9SyTN1EE4JxFPHd+klE+VBSfWSm0ohqcJGuRnyAmcSYdZOmOYENgWLGtky7h6qSPxp
x0TX7+0FEe6V5ME4BOMogQxaKpmBNQq6LJK8WQyBlkomrZOcWmUuKii2506ybQW0mwf9RvBbNO8k
I2eYi654cCRPF36rJGuH0CDLJBmManrdpSOa4TxbBfRrQTOlXyqTjL0oHC5ogT5PM5jhkriDwUyn
8zpxr4Khv2MIvxODTrLE6ChzUUTPwyrnYaIGKNpakI+TZCHLGvkgOT0YCgNLn/MTrQQvP9GumpBU
/KqF0KxN4gfsiu0l6jtZnPKIipmWmLhbaZIPrWkRkfzoCFFaSsZUlc1wsXdTltoubNQvYOekjsOx
9pCtvRCXHKx9hkV42Ewysk7j37lQtB1UbRXdWhC3ZRmshVpuGrAdBbXOwqqhEamJgPC1R/0RU+CM
Vr05K/mtV0DycLiuSzWYqWSNLVgavugKuVskKJwGaGW0iEyUEM01hDM1bRqFVdCVU083EtmFkfAO
kw+Hx66u7HyI60Iy2GOxzlM6z3Ko7VhmdYOcANLK6G2h4qwd7NskQ8PC+gY3Xod3WRJfULu2JILs
qypZ9NsAwSLtJ3Drk2TZ4bkRc2kV2xlwki65eKF89bEnzuDXT0j8sIhB2weSvwdahcmH0rcltw8P
uMgk258V9lXgEmDoXRlg8Z0UBZD0Tdh/d9shF1ClbqAbnJGEreRrW0zdNnBM5kOVFUbqDZAffgHG
R1mFEsFDkmBKbYKNSKEjFUMxjK2uKrMES/41PRFk+8lh6tKQKofywUPyEEntgzNUK+HE9jKUugi9
fx78LXmTwYF+B9VKaJRP8+dckkk9wgqiGJFuoLQwSTKkjRt2gDG4ivp004bgEupNQPVzITugidsP
UBazWtWyIbrAXhPKzuhgeErfOqQbyP5BukuqkLWb1DVNo3E6SccruvQ09DK0UTP2USHMJ+4pqs5l
Y3ULNciAj8qJf5ojhYGTDXSfGA0eVnxAtF5Tf23HBT13+UgYwVhcKz46MEwM31RKsxuYwoQSbU22
aVeyV5ukZ/xsXWBJ5yYoZ3VhNoiRetnH7cfKFs/esAmMBuqF0m5Vtnf70a5V+BYEb1lEtvfTyavC
kuopZd3740ahBNxrR3tfUQteq6CNOnsmOUM1W7zdLyddexhD0JG+pLesLWgYR8xCXAyl45qnfWlz
4yXguEzjwG1LOXlISblBWbklW8vX2miKExkL5yR9O0iYGRfb8UQzkud79tJVlEsHsXRDGbpCKTqx
Lo8hnT00ejKQh844rdKwWSOc2cvCgki/L8LkMFrlvbA7bZHK7nVl3GShPEdSoWpJ83ICHTjKvnZB
cTtwpAmOpa+IauFwhcm3HsVlFdjPbkiDqKWZG1P2wHcBuRgU9/iKcOcoRg+T7Ix3ehQoKjXyutKf
YxUbZzrlORDxxSrUxuPYc9RuC1roW9lHbwbNbcqmaKgVnLpOY/0YVXDP+W1EmT0LEK321Gyn1Nz3
JVRYmsjm+zBkfx4ovBhwXPKhsc+RRdrv1cK7Hyr1CRTxCg7+NnWA2510KL6wh8J1FpGKAIY3Qq1V
WtDhIb4mKbGvvohJfHE5XJLS3fG6U6XDr8cYN1XXhRu0lbRBdtZ5QjFdkCbnbdQhD2T8ztzoHLtp
tBIVBuI6OG/BUOeNguW1G/MHoTbIvZqJ8P7a39QWp44WhrXXklOZkRLhIosyh3rH7PRExuu6LCiU
JwDj0JKoTaNLhgu4iR9EmW/tZgSBKY1wpTfg/E1/ZTQxJnOAQX1VysbvSZU4RDkXYx7yymMkHQUQ
r6ftEHishtZcWO3eVcgFHRCQuejRcpM2nNE/cKS4UgI1X5B12c56KQh23Z3T2QDEKla41ObwpJIL
4q/8gT5XhcbW6tQH8d6XQHHrN3dlNJwHOEK9nqoJK9l7AX25otkqeT031P5cps0GobWRfb+RFT8F
ibmJz/MO0Vk1+ssSdjjVujvq9La5ll2SrPCVrSXlH60qec317hiJ4m4q04ey9J84jXE05WGAQ5/c
g+myMmEkdKv2FrFZAdKssoAmBZm8oemdknINin8VjPxZZi5nJGWRWbexiFdwqFyW3Q7Aa9uyMy6I
mDsQGGsSRKHJ7TZ6sseS6nZ3ndCAgyH3QFjsqs/WwgmfWnSWwFPJfpKEp1tFS6Pt7mNdWVdJdYuR
Y9M66cOg5w+m35IBopzqeDuM0Up3h2NnQRd7j1LL6slWF805VdkADn1oh4W0dKjpeMwy8yHFj0SZ
rtvdOgPV6pN6S/onAceGrI+wceunB8UI7siFSpEbyu/WZOFrH0X4vZRTFbTbyYzQVLdbMpYOqAju
MuYkK/5ibESXXgucf4i18BcbbJlOmy+wn39FCPMaqsgBpQrPa40t3pOj7TRbewDXpp/Js8RGWrQy
t1ijl7qLtRDLfri32ULIyX3wg2otpDamtNcAe3tDiiTlhxBkYir1QZ3I3DXsEoFJdyQY55DnBcof
Oa6Ve+m/Qip5HJPuru3CJxJwbvqgJMKQzS1utp7DZ+76uxFIEA19siekup7tWuqFqbRbZB2HBM+Q
DQBjsm9r7gRmPcvzZmms7q0gxThPJ4wWcJxrGd6EWW9rPq/qJ68BXEOWHCLQNYIjoRx7r+OHD1/t
pD/KbzVQ74NhHpsA2RX11M+8nS2IWZH/wtvn8Up0LVR3H5tK4cD9qBfJXl55CPu71hCLJkSmXXlw
WRNMRSrQgUwHdPzQFO7JF3yeshYENg53rMbrAHtOwMEFgqyYvXUAd9ZGPjRR0CLB6Rek951cNTuY
GtV43tbnzcrJqJixKp803btr8EjIh5XMl8uoDV+FmuxUzVmk/AKIkxge+8a+wMVfEh4M62ak3Onh
fMomUv9BX/XCetDRR8195ml6SUhNKdpdi3oWbXRcz7tRPKqWc84Q4zLaxcrCdPoLiGZ8no1OB6bi
bOOaWBo23WMOwLFojefK8qwLharYqOq+FsQp2qrYk5y+ZBC9avTmPtBCZabXsNW+nOVUrKeUQTJp
1ta6socj7vOYlGHzSAckx3MUUqPHxuHg5BdqdGD4MyR8QRNrgB4g8rDTxpgv/MJa0tV9gntNcqSn
+iAeSmq+/GR8JHpwX0/wer2leDw4iHKtZW2xM/Rgq3M6E0GSkK3WDk4JSg+XonZ1gr/7bWvkCJkh
Cyj1QJ/Pdzhaceos6bdaZBUhfJ0lvgoZUBcH0+NUq+ayouOhdsYNUQLFMgw49hq69VSG2cbqg/Hc
02Ggx4TZ0h4ZEgPsLrwe/opgPrhTt1nrcbXLJbuf3bqA8ex7RmahI04MmW9YQOa0Qz5PM/Va7dng
6pzTvCxlGvIAaaWtPMTOpC4dLDbzPoC9NgpxgNhg/83Ei4//Qv6WSS6qoMFWKW3cxENP2dLzGT8y
K9AJYKuwi5nWSp265Bi1xrxSHHSKRrFNdHrcOgYGIHln2Y2vsUb8pgmTNNbVue4HzUIiRiU9XLVP
yGbfGVtP1N8IA5O5LUsKpDl0MQKgNUByO9psVxgmZcRo8OCIiDder85rhyC4MUCR4GC7mIsYh4Pr
JjiSpk3GYFbUFFr0YdcvCVAvwfMrgkJxOjDB67OuSCiQpdyI2s6Fo5Y5QWtdvKtN37lww+4b5oRY
Y3gygxJz1GQeao36r6YsF3kq91Q7eLb9bi3/A1W7tTOp0sH3fyEFMWEcE0aFJ0ExK1RUIhnn0EuX
hH98idG/xwkbfkJpSQFJEpLyTZwkxLMta18Fe9WyEYZMEyIoIdIOrs0vWeTwFtxoSE4D3gHPHK+i
oiUXPN7aQkn8i4DOT8JAGnjtKJ/bU4HW0MAD1RK9NmMQWFBOT6Zp50himnqxadABx1i6y9J44UGb
B5xUosnY1YW6kvhgVdo1mZriinoeJqqkVXe49EijYEPvhUJlNYNi2YttiD8AyTrxl7m3qbvhzg/M
GF1YgGyIENJAIxQwJSjDrbHmlREoZ+i+GDWJL+lgHzzmsibpqkWYI+xg1kQg62iH2uXrOIBgbgsp
GbK6LXzMLogxcFutd+UM+V2YIDP3TJJuCPWbOl4Tx+uDLRQzg0u5wMyDZZylpnBIEx2J3IYXRrGj
tKzSIrLQELLOapiWLJ+I007XUKZXuFNS4XRbqb2M1VvqmzZVyJ4cZbExbwRFml1xbBHecpZD59Vx
dNeImzJ7Ql4ZSulLqR6MwKW5yCWiRtectVZm5dbU9ng6ZghHynO9S7/5ZX1HuGWxUtvCnmVRiXDX
wGg21hzNm3BjekSBsJhTNgPGqvEPfamSjkQvDAO/W1Ecy6/MaPJz0wNSH3ptr48s2N1Y7oPUvbF0
vz3HB7bobe+bXbfnRU/FF+nVFmiKAwSDVxJ8EYTLSHjXsK9ixnHM7IKUHl7B/LkzADtsEqtWdLTq
faavK6EvdI3onHwiZwE0ehazyNRZvoMNvChTmmBUxcwO5XhZKoo7r82AvLWGwOXcmoqVr1I539QU
nRpV8ZI32VXexN3G9syLyCb7BYxnXYTTfa44gnsGKxsJA28Tvza9jigfII06rI6KpdOwaFIWifpo
1prqiIQkQOth5SwDBjWFKTiNbW7Qi2a7hlT9VYTKVGaysSVRluVfxK3mEJgmrZ1SNVNpAZagocJb
+RjrWgFt1pEImI1gnJXYhxM5LA3t5LjVO6RD/bWHI46j7EhbpkWMoXKlKcHDaBtXgC3ThZ8G8cqr
2YrExD0KjVRbTCZ6YWRTa92h7LU0n2Ld6q8KhTyWrjculKm7VquvoenvI9u1AR0Ngk+q7s7IFG/l
JBWhTCHzGakDsz7QWJRUZPUq6tYlUsFV2Y77oVXSvcViL5yx3LZaREhCrgZLiCWN7KK7ipriZV8j
NCIbALqjNwLALol6qgFQ7rhPhoBkrdS9qCi9BV81AVQL6RXU+VW2iXbh90yNqVofgpE4Fz/N6QnS
460XdEykaT0t3Hp4qLL82uWTgySmDoxtDeBsoVz8CsA9Lv0NBscaQLNtmpOqhdo+QHGnp2O4sYzg
Jiw4s1hmY6wAkIJF1Gur0jSWbWGsSl25GAsiJ1VTHPOmhh3tv02QQcsgZdlLSTGqyxbzbwvSG/FG
uyzshlkdDQQZdcJpyyo8XrHKQSbm9DdhVdCvpwzNkvDrbIXHFdAjVcnfIt5ljN1dQGYdef/+9dik
xkXSPLIz2Zca0XDwr6vJG85rGiTmbuaWhOZ4+ylQtUVh+VvR6oAHRHSoovCJvuEc2E4jQtzyvmjr
W7Ni20nAJeo0aldOXX0BMETAgXWANbVY12H71esCbZMr8TdfTzG06LVBnxqCtq43WcQJe5isNrxu
bbF1EBYOEF8cEOyLsLxvGT63rdk9WUn00iYGb4zbqotqQHmfhDrb58nNcvTLg0nFcaK+0CR1zI2a
GdTUB6lX+JI1EQkgabtKS7+ZrxMTGdvkl0h9co6s0C/zslfIOjQjrAttfJNHMBd5gn4OC1E7jypO
TuHU8go0/k4NZeFhiK6uHDej1soSDt3aNJl7iAL6k7WRYdXuhpXuW9YyGmivsu2AGNAoXYNY2tgm
KejQBV/Qs7dUGlxLyUBWDEwSMP/ke1HqIe18LYfk7yk8onsq6zymG4/GBjEGu0JZ1Xn6QEAiO3TK
AMtRX56GhVLv8qgGmqbZNkaWJiZmush8bRN9GcsamwTVLhUkfNOst5ZDFVKOMr24GgFPWaWSuj5s
RAHWY5vlXPWSnkjY2J6VogAEtOpt21n9gtZNd+11Ltxf0BC8qhL8VBWc6r0BqVEXSe6xaNdVN1He
0+hf046sLh9B71IznsKOXGgZFGHjj7Kj4TZSHfSaODFLS7OXZpYucEyikdGPjgALtTV9Vk6pNqfC
AHPW6I77sTpF5d6oeQZbn7cCPb3BkKaT8GpknPr6b8NU75tRiWUEcLBAAIZAAQEfdkqO9h4iQ44v
MJ0dsXlac+WVycJpdWdhRbLoNNwX9A1fqHb2qDN/2wWzh9C1HT/7K9m98G9sgwK94nyidCLAypZ5
CZrP0XqwOIwWWhA+DOllWWsDVpd7KJPjBO8zJ9T5LgziB4ci+85ujycz8F7kQBs2T3EZsECNC5vI
14Z5U7pR+4lzlp4fS6LXkohTw0DClKl5x7GhxnpC4Zk4bIr5pT8YG02tt3Jupg7yvFBzsOpw35fF
ATHzXqDP7rrkyYvcZysEfLCTXd+dxEiLQKWbJ29s4HOVYtN5dr+1Ugsndj7diyoKCKc2SSFq8VAp
rF8OyfizHl9kZLCw6jCqlfIyGvptFyj6yjOzjSYGzixFaqGxJdLaKCgccqdd0yBQUlreIV77h8Cr
Nn7Cs5vOxzo/j/SoXpSlwvQHCYqbOvZGY646DWc7bXxs1ULdtk722JnIC5MSMWbhxS+DVpB0EFin
YhqfBm3ErOWezES5trdJhM9fd09x3hPIFxcHJUihoYtDQwS+EQI7OEAryqrx+mOTKCed0qGSbJmg
BGnwQY1jsXYJ+XFqj+pnqnBITA/65JJW4CORW0dfWqXiS2eEcqrD/CFyjE0qsKewe/ELuv/+qoVK
dRfmZAlxfPQY2AbgWWz5D1RWP9RWdvDwIEgCVIbw5DG4qqvZJ3x0oXGfFTXWTi5oUSqhi+44OsG5
iwFTOFwz4kAijcESNAIdIjuh3nrqnSmMRUD1sy+GRW92x7plKZIvraNFnN+yFU3gOFajh5wdmhTZ
8Ik1d24VwTSryKhLRpAMmM5Av9b77k540YOljMux0de0J3If5VMkv2ho+VxCHLWpvevb7DLWuA3k
nRHzn60yMh9E9Br0zV1d8uAr0ovddneKStABFsx2mLY1K12Y0oPs0MzJb0RDEitjc+TPgfGUeZje
DmC2Bokyzu/gSe2iPSmVl15mnQy9uUuow+NoeEjYPSxy92dvTz5RjG0prksKPNOQtj8qlUS9jQli
KHO+oxoDqxo+ClRutYzdMgHKILVepXJaN6tXBBT7xlOuVUTWQE2q1d35nnNqp/TtLcqxBtQ4LHFa
nkh+mnVx+zIUHBcY1EgDL2hkQpKka5wpQriMeSGHFKMvXtHqzzqfNF87GVctiUy7VCcElVMZ5c4J
ro/yvnLzeF1YdOUiYFx2g3KasB/xGMOe+ePr5DfP3UDUhRJvSCa+wr2EvIByIAZp5aJVX2kCvbU6
n3xV1J1TjyjaMsxGijraJd4VBvP8DjkWM5AFN8LbsC1INZkiJVlwun5t6uIqjyBLSY/D6juazH4s
4oyR4I3Ad8i5qYDPI5VTDpJ+MrMOWVtgIDUvqXKfs0BmNITLwA4+lu2gycS5RvcCXEdRQ86Tr3UK
IE1SyzgqccNFue1RTAAVVR0EtkXEjii3U9YAfLYYIlQQmgKNvqG2r4WYvuYOOjbHoJiBuIHLvkgP
Wd6e5wkwvJuQWGZMOywAt0jMLFmmsEfQCEsCOKbAnC7LNMRYNzkb6n75tWVGfjVM+lwDr5sNaY46
IqL2vWjJJHDui5SnqSPTHjl6FN4hiLIWpcey7rDaOUgWwd2Xam6dF6WyHuJg75AI6DdhAvKkELE6
DMtYz8AA0uGxaurLKolICoU8MC3H3PjC2SUT/FYZ36otojc6v25gjTEq+UyoLZl8GQYjnxbd6Sky
ulWYCvSS9Y01aBdiMPt1qmf3LYGapja9JkDw5LTh2gkzDOWFNa8boBy18QpKKsbHukPGkTASk6qR
tvZr1rkLpZjChes2m1HHPlmTGBzYl6asbiEUYh2rlLO4pLO5Nn7WGhG8F9k3YbbO8ZIZvJp61KF9
so6VdV71CRMvQJ+i3+sKAE7LdtBBYyZIfm1lblArWujNIotM3EhSqQC1IDr2gTq3til/SF4VlXRX
RtlTEwa43kjCL/NKmSMBbbwOT2ickbZT7fTReCGHxYsAe2P7uWlbfqm8xU6G336iR4BTXHzCUvro
01titF+VAPU8elJ0DiNlvTNUugqcAehdW+aXnuPiYw6CbwCGOz1nJ6SiuddBjVx5ZjJkLg7Uxqwq
JG5W8195qfCI2ofJRjiNOAKNRm9scwvhsqcdiC2eeap2l/XIRTETEgBYE7cWuMneRmFqiuhkdslt
ZUR3lDgHKzuJ90V4Y3o+Xhv1RBoQDTbYuwu2TuFHB49Dxiy3px7HN3qAyDWZa7vY/eKM4bgtCBob
oBpJBuDbkp2IW86hA6sZ8gtE4BpZwgEdBD40gkjUaF3SKEpcMGwVszfnuSb/JpQvac/ZtyZ2HuDN
GlElPYr+tknx7/jXgYb+tHH9c1Li+Wjs8UtVXOH2mRdee127/oOWJiECH2TaWjDceAMa0lC4Jl26
2mqa8uMUOuaySZjFNNddCGh6vcTRPMLl4eUtCJTOKautIUU9QcL20QrclvWCBXNMg3bpO5sgLH2e
tGxtW5a5stj18RMxGSjt9ZRwm/NYwQooOLaO2Ay3PhUQBFUQQJrTTRuK8pttwRMjpUfYTfy3zqNQ
jgO9hpXVnnuiobk1HyiKQyKaYAIaQIBWfQvYP3akZqthcMAdRd1Knq+InwaSce5Cl56YMvTJS6fS
RBdMixO0BQ76Y1up4Rx90zw6T02iOmvL3JesSGQsPPWDzORplfumUR9EmcETbqzxYWhlgqKePIaM
4VaC+jz0jG3v8fSAUMtMYutSGLh+k4Q0ZOW+pILbiiS9mqhflFR5jXIDgb7xIuidOCcD78Z2gyUb
pVC7a0wfhBNlHHunIXzp2ljgB3WyuY7kqv6ma+XOwR8XuyCwcQUiyAiDaJghpY6voHl30PmHOETc
l5jpfUN3xSxo22t5PEqBeA3tonGzK91oN9nA5tNx2gq78sL3LGQqRJNMLLhE5hOXZ/TLljENo2z6
Ravq6iKItGMBqdP2pGNpVPFtFbbdySCIK4iW6hiqAGIojgu1eZni21qnNhE5yVWududOqoQXE1mK
WmrbAKC8Y4OTIXGPYbpDGWHIXyKfMR8GI7/UZe6WHbIu9IRsZaD9Umc8U3pWL4AQWaN8MSlslS16
ML/iIRQg003DQ5il/gNAx05voGLDcSQP1IuXihuq4A4SXB6xjLINzfECPOdxbM1KQmvhFU5OM5Ac
haF+YQxGB3qD9C1AYlByeHCkwXCoE1Ii3c5a4W7FXiONiGIChK7wJsoMsRyvoiqkaRH3osVvaZR2
RlQa94qBwfFNnvsfSZlPOaK89G91zP+e2nn9ku8f05f610t9QMn84wdZPDaPy7d0u6v2pRqPL3Wb
NPXvhbbybw85We+n/H/3RX9/oR+5eqexePnnP55y4Ab5CXw0mO8i9zQae98po98+0tvn/bsrJI9N
2LTPXNo0ziydxYyQPsA2VehIo6Fr/B9/relnmlCpujMM8iFdC2ky3+6nG/RXt+Dvf7rv9/Lvv+bd
5398hqFfhHVThU/Nz3cA4NfmI/879+CXa/x0DyyyBVXugqYLmSz4yz2wzwyH4EFqijhEkjLgfM9H
/EQ3gd/fr5mNf/Ec/OU9MNwzVdjC1Rzqh5Gha0i/f34OxJlh2sJkkFeFikv10z0Ihir4yB97DlTp
BgDRFARTUoZt0pn5/h6oRCsZDtE+li1DKD/by6AxDvxqlfhPHwRTO3P5CW3TxikhK7x/uQn6mS1k
Nzgd0YZtmyalqp9sRSBX9KNvAzdBkE5Kdq1rWRh0NYwSPz8J5hlPiW5Y3G8GKGpAP9tN0Ejd+PCy
SNG7Yag21euCp0FIA8xPN8E5c03HUC3NUJGzO47+fSv6RMui6+A4c/8PVgVVLv2aigtI0/mfd7eB
ddMg4fjNNiOst/3zc70PvME6TfMfWxn1M5cfTob1Ekv2591BZ+FUWYAt3cFJxQ762d4HXteP3wJd
t02cYnik+K9flwTjzEEd5BqOrspA4e/L8Cd7GXhbP3gXDPvMYvEX5Cab7AJc7qcVQTPPNA5RNouG
JlxB6PNnewwMeZL74C0wxRm7HjCtjU3OxJTET/nzTdDOeDgcaHKT0xLm1892D3R+bx++ByqHBDYH
ngMOzogBfjkkYJ3U2B1cwbmZpO8fj90nehvQxzsf3hgEsxHiDYv74JJ0L345JBhnbIvklhDya7M4
fr4nwbLVDx+U1DMecs5AuuWyD7L2v38ZzDNO0SpHJV4YeSs+3UFJV/Ufp7fvPtk/xvo/z9B/OTsx
Q6NI1DWDkcBR5XHx/U0wzjSOyvKspFqG/XaA+GRHBIPV6qPLonGGhfmP0Ykrvr8JGjfBYvd0dd0Q
cv/8dOuixcj30ZtgMUXzuKuckjQs6HI6+mlvsM/46V3+xlFterLdz7dBvh3wPnoTmI4AU1gLyM9h
6TPe3wRN48RsWxwidMxRWPK/n0k+0eZgcMr76EHJtM4EUJJtGRb6AANk7d2TwE1wGB15FwzGTIbM
T/c6/KvYhf8YS+AmgBfJR4Bdgt6D9zfBBUpwSTt2TSYLpsz/ZIL8Nx6XP6DaeYCb+Q2kDV/qf4Xl
/tUX/A5Q/vnvf4CTb7UnYLDvvlBitt+/98sbeiz//D/vNo83APWnv/wdUH37Pj/+9R8/4J+/9bvv
9ftP9fv/uQlfqseKQKq3vxh/fEwJkP/zH799q9ppCn9GT9/Gov//Qf75j3cf86d14O+uO3usqYR5
Ag//+dLf8biPXnv+mDzi/3135e9o58evnBaP2S9XfjsQffTK3xtylL9pyPnjsfjf3fBVFbZJqNy+
ZC8TVTxr+ad3d+jH6fajP8glLEGb/vxL/QEwfvjCod/+8kv9AVh9+Mrfs2DGdx/6e4DMRy+9k+/V
S/3zlX8cHj965UP48pzmWfPu0t9PIx+99G/Fr8/Gj/Hvoxc+tfXTY/buPkMRyVPkh69cyStkufJb
0uT/9dtz6L/8flG53P4Y4T/6XW7SX5eVHzjZRy8s38omf/eJvx8nPnrhHcqi+t2tML8j3R+98O1j
krz81/N//yZzmX/+4D+4tY9e/zp8CpN3T4oEZt+wqA9fWuY+/bKI/4H6/v3F/9X++gez+edd93fG
8l/9a++PFPIrnpKXx+p//h8AAAD//w==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B69D2-EEC1-44A5-AF50-313E933E588A}" type="datetimeFigureOut">
              <a:rPr lang="it-IT" smtClean="0"/>
              <a:t>23/06/2021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5983A-2871-40B4-A49D-60266996DF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52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26FE-37E2-4771-BB7B-9B43934108AA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7A4-44BF-4B87-AECD-E2D275698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53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EA8-FE49-46E7-ABA4-BFB6903868B9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7A4-44BF-4B87-AECD-E2D275698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8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11B1-1DBA-4027-86BB-37C835353E05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7A4-44BF-4B87-AECD-E2D275698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08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it-IT" smtClean="0"/>
              <a:pPr marL="25400">
                <a:lnSpc>
                  <a:spcPts val="1240"/>
                </a:lnSpc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717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1EE-017D-46B5-B40E-5ECE1BD3DD3C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A1337A4-44BF-4B87-AECD-E2D275698A1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873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EFB-C043-49E3-AE5A-9E7603F08556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7A4-44BF-4B87-AECD-E2D275698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13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4350-6D11-45E6-8580-7FBB06557293}" type="datetime1">
              <a:rPr lang="it-IT" smtClean="0"/>
              <a:t>23/06/2021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7A4-44BF-4B87-AECD-E2D275698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5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73D-46E5-4E43-A5B0-4556E285EE72}" type="datetime1">
              <a:rPr lang="it-IT" smtClean="0"/>
              <a:t>23/06/2021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7A4-44BF-4B87-AECD-E2D275698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3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348E-A6E6-4CC1-B254-865B2C470F2E}" type="datetime1">
              <a:rPr lang="it-IT" smtClean="0"/>
              <a:t>23/06/2021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7A4-44BF-4B87-AECD-E2D275698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28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4EF9-D1A8-44C4-BD30-0C00B6DE2443}" type="datetime1">
              <a:rPr lang="it-IT" smtClean="0"/>
              <a:t>23/06/2021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7A4-44BF-4B87-AECD-E2D275698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58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F3C2-D3E7-4015-99C6-4583B31142ED}" type="datetime1">
              <a:rPr lang="it-IT" smtClean="0"/>
              <a:t>23/06/2021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7A4-44BF-4B87-AECD-E2D275698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7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CA82-AAD4-40C2-BA29-BF1A68B848D4}" type="datetime1">
              <a:rPr lang="it-IT" smtClean="0"/>
              <a:t>23/06/2021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7A4-44BF-4B87-AECD-E2D275698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E4D1E-3EA8-49B3-980A-885F09F2BADA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‹N›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337A4-44BF-4B87-AECD-E2D275698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81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36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jp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B315466-F418-40A3-A979-C827BB32D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92755" y="2055367"/>
            <a:ext cx="4100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Più laureati in azienda</a:t>
            </a:r>
          </a:p>
          <a:p>
            <a:endParaRPr lang="it-IT" dirty="0">
              <a:latin typeface="Century Gothic" panose="020B0502020202020204" pitchFamily="34" charset="0"/>
            </a:endParaRPr>
          </a:p>
          <a:p>
            <a:r>
              <a:rPr lang="it-IT" dirty="0">
                <a:latin typeface="Century Gothic" panose="020B0502020202020204" pitchFamily="34" charset="0"/>
              </a:rPr>
              <a:t>Tra le  imprese coesive è più elevata la quota di quelle con addetti laureati (</a:t>
            </a:r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52%</a:t>
            </a:r>
            <a:r>
              <a:rPr lang="it-IT" dirty="0">
                <a:latin typeface="Century Gothic" panose="020B0502020202020204" pitchFamily="34" charset="0"/>
              </a:rPr>
              <a:t>) rispetto alle altre (</a:t>
            </a:r>
            <a:r>
              <a:rPr lang="it-IT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29%</a:t>
            </a:r>
            <a:r>
              <a:rPr lang="it-IT" dirty="0">
                <a:latin typeface="Century Gothic" panose="020B0502020202020204" pitchFamily="34" charset="0"/>
              </a:rPr>
              <a:t>).</a:t>
            </a:r>
            <a:endParaRPr lang="it-IT" sz="105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138B430-D016-4297-8790-33BAC92FBE02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5CA3803-C59D-4A10-B92D-FB622EB722A8}"/>
              </a:ext>
            </a:extLst>
          </p:cNvPr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04911D0-E89E-41EC-AA27-886BE927BB9E}"/>
              </a:ext>
            </a:extLst>
          </p:cNvPr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69B53BE-4CB0-4A32-99B1-43E60F7A7864}"/>
              </a:ext>
            </a:extLst>
          </p:cNvPr>
          <p:cNvSpPr txBox="1">
            <a:spLocks/>
          </p:cNvSpPr>
          <p:nvPr/>
        </p:nvSpPr>
        <p:spPr>
          <a:xfrm>
            <a:off x="2833498" y="167830"/>
            <a:ext cx="9448800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it-IT" sz="2800" dirty="0">
                <a:solidFill>
                  <a:schemeClr val="bg1"/>
                </a:solidFill>
                <a:latin typeface="+mn-lt"/>
              </a:rPr>
              <a:t>Le imprese coesive danno più spazio ai laureati</a:t>
            </a:r>
            <a:endParaRPr lang="it-IT" sz="2800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3C1CD69-3743-40BA-85F6-09C6A799955B}"/>
              </a:ext>
            </a:extLst>
          </p:cNvPr>
          <p:cNvSpPr txBox="1"/>
          <p:nvPr/>
        </p:nvSpPr>
        <p:spPr>
          <a:xfrm>
            <a:off x="6135842" y="6302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3" name="Elemento grafico 2" descr="Cappello di laurea con riempimento a tinta unita">
            <a:extLst>
              <a:ext uri="{FF2B5EF4-FFF2-40B4-BE49-F238E27FC236}">
                <a16:creationId xmlns:a16="http://schemas.microsoft.com/office/drawing/2014/main" id="{739A9E9C-A4F7-4EFB-B608-C4B4562F1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6940" y="1708608"/>
            <a:ext cx="914400" cy="9144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B84A3D9-8001-426F-AE91-B58657798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283" y="1850914"/>
            <a:ext cx="6786656" cy="232033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045C8DE-768C-4973-9256-5902648CAA4D}"/>
              </a:ext>
            </a:extLst>
          </p:cNvPr>
          <p:cNvSpPr txBox="1"/>
          <p:nvPr/>
        </p:nvSpPr>
        <p:spPr>
          <a:xfrm>
            <a:off x="838758" y="4283503"/>
            <a:ext cx="2177199" cy="400110"/>
          </a:xfrm>
          <a:prstGeom prst="rect">
            <a:avLst/>
          </a:prstGeom>
          <a:solidFill>
            <a:srgbClr val="E66760"/>
          </a:solidFill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Lombardia: 55%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1469DD6-C7D8-4C02-8FD6-6A1C7DE30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1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79332" y="2291108"/>
            <a:ext cx="4228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Presenza di imprese femminili nella media</a:t>
            </a:r>
          </a:p>
          <a:p>
            <a:endParaRPr lang="it-IT" b="1" i="1" dirty="0">
              <a:latin typeface="Century Gothic" panose="020B0502020202020204" pitchFamily="34" charset="0"/>
            </a:endParaRPr>
          </a:p>
          <a:p>
            <a:r>
              <a:rPr lang="it-IT" dirty="0">
                <a:latin typeface="Century Gothic" panose="020B0502020202020204" pitchFamily="34" charset="0"/>
              </a:rPr>
              <a:t>Tra le imprese coesive la quota delle imprese femminili è in linea con le altre.</a:t>
            </a:r>
            <a:endParaRPr lang="it-IT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138B430-D016-4297-8790-33BAC92FBE02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5CA3803-C59D-4A10-B92D-FB622EB722A8}"/>
              </a:ext>
            </a:extLst>
          </p:cNvPr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04911D0-E89E-41EC-AA27-886BE927BB9E}"/>
              </a:ext>
            </a:extLst>
          </p:cNvPr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69B53BE-4CB0-4A32-99B1-43E60F7A7864}"/>
              </a:ext>
            </a:extLst>
          </p:cNvPr>
          <p:cNvSpPr txBox="1">
            <a:spLocks/>
          </p:cNvSpPr>
          <p:nvPr/>
        </p:nvSpPr>
        <p:spPr>
          <a:xfrm>
            <a:off x="2833498" y="167830"/>
            <a:ext cx="9448800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it-IT" sz="2800" dirty="0">
                <a:solidFill>
                  <a:schemeClr val="bg1"/>
                </a:solidFill>
                <a:latin typeface="+mn-lt"/>
              </a:rPr>
              <a:t>Le imprese coesive e l’imprenditoria femminile</a:t>
            </a:r>
            <a:endParaRPr lang="it-IT" sz="2800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9F65D7-5E36-43E8-8F5C-7205EC8429C3}"/>
              </a:ext>
            </a:extLst>
          </p:cNvPr>
          <p:cNvSpPr txBox="1"/>
          <p:nvPr/>
        </p:nvSpPr>
        <p:spPr>
          <a:xfrm>
            <a:off x="6135842" y="63024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4" name="Elemento grafico 3" descr="Impiegata con riempimento a tinta unita">
            <a:extLst>
              <a:ext uri="{FF2B5EF4-FFF2-40B4-BE49-F238E27FC236}">
                <a16:creationId xmlns:a16="http://schemas.microsoft.com/office/drawing/2014/main" id="{378AEAE2-28F9-429E-9BC3-C1E8ED37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41" y="2048698"/>
            <a:ext cx="829559" cy="82955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F04EC92-BDCA-4095-987E-18B0EDA962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95"/>
          <a:stretch/>
        </p:blipFill>
        <p:spPr>
          <a:xfrm>
            <a:off x="5435023" y="1833766"/>
            <a:ext cx="6756977" cy="221166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A4899A9-E27C-47C3-B5CB-72505E584214}"/>
              </a:ext>
            </a:extLst>
          </p:cNvPr>
          <p:cNvSpPr txBox="1"/>
          <p:nvPr/>
        </p:nvSpPr>
        <p:spPr>
          <a:xfrm>
            <a:off x="656299" y="4433976"/>
            <a:ext cx="2177199" cy="400110"/>
          </a:xfrm>
          <a:prstGeom prst="rect">
            <a:avLst/>
          </a:prstGeom>
          <a:solidFill>
            <a:srgbClr val="E66760"/>
          </a:solidFill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Lombardia: 17%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6321F9FE-C2E0-4A5C-B334-60BBC1D5C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3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82196" y="2070834"/>
            <a:ext cx="3780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Più imprese giovanili</a:t>
            </a:r>
          </a:p>
          <a:p>
            <a:endParaRPr lang="it-IT" b="1" dirty="0">
              <a:solidFill>
                <a:srgbClr val="E66760"/>
              </a:solidFill>
              <a:latin typeface="Century Gothic" panose="020B0502020202020204" pitchFamily="34" charset="0"/>
            </a:endParaRPr>
          </a:p>
          <a:p>
            <a:r>
              <a:rPr lang="it-IT" dirty="0">
                <a:latin typeface="Century Gothic" panose="020B0502020202020204" pitchFamily="34" charset="0"/>
              </a:rPr>
              <a:t>La quota delle imprese giovanili (under 35) è maggiore tra le imprese coesive rispetto alle altre (</a:t>
            </a:r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14%</a:t>
            </a:r>
            <a:r>
              <a:rPr lang="it-IT" dirty="0">
                <a:latin typeface="Century Gothic" panose="020B0502020202020204" pitchFamily="34" charset="0"/>
              </a:rPr>
              <a:t> vs </a:t>
            </a:r>
            <a:r>
              <a:rPr lang="it-IT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9%</a:t>
            </a:r>
            <a:r>
              <a:rPr lang="it-IT" dirty="0">
                <a:latin typeface="Century Gothic" panose="020B0502020202020204" pitchFamily="34" charset="0"/>
              </a:rPr>
              <a:t>).</a:t>
            </a:r>
            <a:endParaRPr lang="it-IT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138B430-D016-4297-8790-33BAC92FBE02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5CA3803-C59D-4A10-B92D-FB622EB722A8}"/>
              </a:ext>
            </a:extLst>
          </p:cNvPr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04911D0-E89E-41EC-AA27-886BE927BB9E}"/>
              </a:ext>
            </a:extLst>
          </p:cNvPr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69B53BE-4CB0-4A32-99B1-43E60F7A7864}"/>
              </a:ext>
            </a:extLst>
          </p:cNvPr>
          <p:cNvSpPr txBox="1">
            <a:spLocks/>
          </p:cNvSpPr>
          <p:nvPr/>
        </p:nvSpPr>
        <p:spPr>
          <a:xfrm>
            <a:off x="2833498" y="167830"/>
            <a:ext cx="9448800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it-IT" sz="2800" dirty="0">
                <a:solidFill>
                  <a:schemeClr val="bg1"/>
                </a:solidFill>
                <a:latin typeface="+mn-lt"/>
              </a:rPr>
              <a:t>Le imprese coesive danno spazio all’imprenditoria giovanile</a:t>
            </a:r>
            <a:endParaRPr lang="it-IT" sz="2800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9F65D7-5E36-43E8-8F5C-7205EC8429C3}"/>
              </a:ext>
            </a:extLst>
          </p:cNvPr>
          <p:cNvSpPr txBox="1"/>
          <p:nvPr/>
        </p:nvSpPr>
        <p:spPr>
          <a:xfrm>
            <a:off x="6135842" y="63024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4" name="Elemento grafico 3" descr="Scolaro con riempimento a tinta unita">
            <a:extLst>
              <a:ext uri="{FF2B5EF4-FFF2-40B4-BE49-F238E27FC236}">
                <a16:creationId xmlns:a16="http://schemas.microsoft.com/office/drawing/2014/main" id="{3CE70042-0079-4A03-B561-5A093F362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6429" y="1779006"/>
            <a:ext cx="914400" cy="9144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7A643F7-9B2A-4DD2-8218-274F584FA0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35"/>
          <a:stretch/>
        </p:blipFill>
        <p:spPr>
          <a:xfrm>
            <a:off x="4759432" y="1779006"/>
            <a:ext cx="7325888" cy="238151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B1E7EC8-B8B9-4200-ABB1-94669E8509FD}"/>
              </a:ext>
            </a:extLst>
          </p:cNvPr>
          <p:cNvSpPr txBox="1"/>
          <p:nvPr/>
        </p:nvSpPr>
        <p:spPr>
          <a:xfrm>
            <a:off x="869230" y="4355679"/>
            <a:ext cx="2177199" cy="400110"/>
          </a:xfrm>
          <a:prstGeom prst="rect">
            <a:avLst/>
          </a:prstGeom>
          <a:solidFill>
            <a:srgbClr val="E66760"/>
          </a:solidFill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Lombardia: 12%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878DCF0-D521-46A4-A55C-72B8DC4459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9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82311" y="1687490"/>
            <a:ext cx="401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E66760"/>
                </a:solidFill>
              </a:rPr>
              <a:t>Le imprese coesive sono più diffuse nei territori caratterizzati da maggiore coesione sociale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138B430-D016-4297-8790-33BAC92FBE02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5CA3803-C59D-4A10-B92D-FB622EB722A8}"/>
              </a:ext>
            </a:extLst>
          </p:cNvPr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04911D0-E89E-41EC-AA27-886BE927BB9E}"/>
              </a:ext>
            </a:extLst>
          </p:cNvPr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69B53BE-4CB0-4A32-99B1-43E60F7A7864}"/>
              </a:ext>
            </a:extLst>
          </p:cNvPr>
          <p:cNvSpPr txBox="1">
            <a:spLocks/>
          </p:cNvSpPr>
          <p:nvPr/>
        </p:nvSpPr>
        <p:spPr>
          <a:xfrm>
            <a:off x="2833498" y="167830"/>
            <a:ext cx="9448800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it-IT" sz="2800" dirty="0">
                <a:solidFill>
                  <a:schemeClr val="bg1"/>
                </a:solidFill>
                <a:latin typeface="+mn-lt"/>
              </a:rPr>
              <a:t>L’humus delle imprese coesive</a:t>
            </a:r>
            <a:endParaRPr lang="it-IT" sz="2800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5241532-D01F-4E02-AB30-AFFC5D4014C2}"/>
              </a:ext>
            </a:extLst>
          </p:cNvPr>
          <p:cNvSpPr txBox="1"/>
          <p:nvPr/>
        </p:nvSpPr>
        <p:spPr>
          <a:xfrm>
            <a:off x="4976038" y="5146486"/>
            <a:ext cx="75898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* Quota di persone di 14 anni con attività sociale svolta negli ultimi 12 mesi.</a:t>
            </a:r>
          </a:p>
          <a:p>
            <a:r>
              <a:rPr lang="it-IT" sz="1100" dirty="0"/>
              <a:t>** Percentuale di persone di 14 anni e più che ritiene che gran parte della gente sia degna di fiducia.</a:t>
            </a:r>
          </a:p>
          <a:p>
            <a:r>
              <a:rPr lang="it-IT" sz="1100" dirty="0"/>
              <a:t>*** Percentuale di persone che hanno votato all'ultimo referendum costituzionale del 2016 sul totale degli aventi diritto. </a:t>
            </a:r>
          </a:p>
          <a:p>
            <a:r>
              <a:rPr lang="it-IT" sz="1100" dirty="0"/>
              <a:t>**** Importo donazioni 5 per mille per abitante.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8FB5DC9-FDD5-40F6-BDA9-330DBC1CC40A}"/>
              </a:ext>
            </a:extLst>
          </p:cNvPr>
          <p:cNvSpPr txBox="1"/>
          <p:nvPr/>
        </p:nvSpPr>
        <p:spPr>
          <a:xfrm>
            <a:off x="6135842" y="63024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C95F8B6-7EC9-46AA-A6C6-885E4A164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98" y="1529600"/>
            <a:ext cx="7152704" cy="3532593"/>
          </a:xfrm>
          <a:prstGeom prst="rect">
            <a:avLst/>
          </a:prstGeom>
        </p:spPr>
      </p:pic>
      <p:pic>
        <p:nvPicPr>
          <p:cNvPr id="4" name="Elemento grafico 3" descr="Mappa con segnaposto con riempimento a tinta unita">
            <a:extLst>
              <a:ext uri="{FF2B5EF4-FFF2-40B4-BE49-F238E27FC236}">
                <a16:creationId xmlns:a16="http://schemas.microsoft.com/office/drawing/2014/main" id="{C316BF78-C838-47BF-9074-53022CBBB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4548" y="2546607"/>
            <a:ext cx="914400" cy="9144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16BB940-CE87-4EB3-B929-09E736951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0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DD502-7B64-44C9-857A-9A5F4BAA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864005-38E3-49F5-BD2E-A4E57E0CC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0236CE-FD50-463A-861C-295384986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B186BEC-402F-49DA-A80A-4D96DBEAF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1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E9EEC-D145-4A08-8BB4-B07B419A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39C0F8-F164-4280-8346-0CB8E0D11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FBD16A-D38D-47C5-A69D-158057102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F1C4F2A-9610-4CAB-9F44-886CEA4E5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E9EEC-D145-4A08-8BB4-B07B419A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39C0F8-F164-4280-8346-0CB8E0D11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15DD27C-4271-494A-BD21-3FF06D1A9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E51E22D-61A2-48DC-9533-CE68DFBBD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6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3C04387A-7E01-482E-A1F2-392FC780F8E0}"/>
              </a:ext>
            </a:extLst>
          </p:cNvPr>
          <p:cNvSpPr/>
          <p:nvPr/>
        </p:nvSpPr>
        <p:spPr>
          <a:xfrm>
            <a:off x="2895600" y="1066801"/>
            <a:ext cx="1295399" cy="4880610"/>
          </a:xfrm>
          <a:custGeom>
            <a:avLst/>
            <a:gdLst/>
            <a:ahLst/>
            <a:cxnLst/>
            <a:rect l="l" t="t" r="r" b="b"/>
            <a:pathLst>
              <a:path w="6441440" h="769620">
                <a:moveTo>
                  <a:pt x="0" y="769442"/>
                </a:moveTo>
                <a:lnTo>
                  <a:pt x="6440932" y="769442"/>
                </a:lnTo>
                <a:lnTo>
                  <a:pt x="6440932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142856" y="6530340"/>
            <a:ext cx="155575" cy="14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b="1" dirty="0"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33864" y="6176218"/>
            <a:ext cx="556260" cy="597535"/>
          </a:xfrm>
          <a:custGeom>
            <a:avLst/>
            <a:gdLst/>
            <a:ahLst/>
            <a:cxnLst/>
            <a:rect l="l" t="t" r="r" b="b"/>
            <a:pathLst>
              <a:path w="556259" h="597534">
                <a:moveTo>
                  <a:pt x="0" y="597446"/>
                </a:moveTo>
                <a:lnTo>
                  <a:pt x="556031" y="597446"/>
                </a:lnTo>
                <a:lnTo>
                  <a:pt x="556031" y="0"/>
                </a:lnTo>
                <a:lnTo>
                  <a:pt x="0" y="0"/>
                </a:lnTo>
                <a:lnTo>
                  <a:pt x="0" y="597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1" y="2659557"/>
            <a:ext cx="9905999" cy="769620"/>
          </a:xfrm>
          <a:custGeom>
            <a:avLst/>
            <a:gdLst/>
            <a:ahLst/>
            <a:cxnLst/>
            <a:rect l="l" t="t" r="r" b="b"/>
            <a:pathLst>
              <a:path w="6441440" h="769620">
                <a:moveTo>
                  <a:pt x="0" y="769442"/>
                </a:moveTo>
                <a:lnTo>
                  <a:pt x="6440932" y="769442"/>
                </a:lnTo>
                <a:lnTo>
                  <a:pt x="6440932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9668" y="2767689"/>
            <a:ext cx="6832664" cy="55335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it-IT" sz="3500" dirty="0">
                <a:solidFill>
                  <a:srgbClr val="FFFFFF"/>
                </a:solidFill>
                <a:latin typeface="Century Gothic" panose="020B0502020202020204" pitchFamily="34" charset="0"/>
              </a:rPr>
              <a:t>IMPRESE COESIVE E TERRITORI</a:t>
            </a:r>
            <a:endParaRPr sz="3500" dirty="0">
              <a:latin typeface="Century Gothic" panose="020B0502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F3DBC87-6E05-45A2-9C46-5CF42C0E0687}"/>
              </a:ext>
            </a:extLst>
          </p:cNvPr>
          <p:cNvSpPr txBox="1">
            <a:spLocks/>
          </p:cNvSpPr>
          <p:nvPr/>
        </p:nvSpPr>
        <p:spPr>
          <a:xfrm>
            <a:off x="4601110" y="4419601"/>
            <a:ext cx="2870144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lnSpc>
                <a:spcPct val="100499"/>
              </a:lnSpc>
              <a:spcBef>
                <a:spcPts val="90"/>
              </a:spcBef>
            </a:pPr>
            <a:r>
              <a:rPr lang="it-IT" sz="3600" b="0" kern="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LOMBARDIA</a:t>
            </a:r>
            <a:endParaRPr lang="it-IT" sz="3200" kern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CDE38C2-9D00-4512-B1D8-2BBEA8DCFFC6}"/>
              </a:ext>
            </a:extLst>
          </p:cNvPr>
          <p:cNvSpPr/>
          <p:nvPr/>
        </p:nvSpPr>
        <p:spPr>
          <a:xfrm flipV="1">
            <a:off x="0" y="5019552"/>
            <a:ext cx="7471254" cy="162047"/>
          </a:xfrm>
          <a:custGeom>
            <a:avLst/>
            <a:gdLst/>
            <a:ahLst/>
            <a:cxnLst/>
            <a:rect l="l" t="t" r="r" b="b"/>
            <a:pathLst>
              <a:path w="6441440" h="769620">
                <a:moveTo>
                  <a:pt x="0" y="769442"/>
                </a:moveTo>
                <a:lnTo>
                  <a:pt x="6440932" y="769442"/>
                </a:lnTo>
                <a:lnTo>
                  <a:pt x="6440932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9117CD-EF39-4DCD-BAF6-F05517F42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31641" r="17186" b="30321"/>
          <a:stretch/>
        </p:blipFill>
        <p:spPr bwMode="auto">
          <a:xfrm>
            <a:off x="7964777" y="180243"/>
            <a:ext cx="3726065" cy="22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8" name="Grafico 17">
                <a:extLst>
                  <a:ext uri="{FF2B5EF4-FFF2-40B4-BE49-F238E27FC236}">
                    <a16:creationId xmlns:a16="http://schemas.microsoft.com/office/drawing/2014/main" id="{27C9CF1C-7905-4026-877C-39215631E39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3155994"/>
                  </p:ext>
                </p:extLst>
              </p:nvPr>
            </p:nvGraphicFramePr>
            <p:xfrm>
              <a:off x="5381427" y="2310644"/>
              <a:ext cx="5852847" cy="407382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8" name="Grafico 17">
                <a:extLst>
                  <a:ext uri="{FF2B5EF4-FFF2-40B4-BE49-F238E27FC236}">
                    <a16:creationId xmlns:a16="http://schemas.microsoft.com/office/drawing/2014/main" id="{27C9CF1C-7905-4026-877C-39215631E3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1427" y="2310644"/>
                <a:ext cx="5852847" cy="4073829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object 4">
            <a:extLst>
              <a:ext uri="{FF2B5EF4-FFF2-40B4-BE49-F238E27FC236}">
                <a16:creationId xmlns:a16="http://schemas.microsoft.com/office/drawing/2014/main" id="{0C5F50B4-EB84-4002-B4E2-775768AA5E0A}"/>
              </a:ext>
            </a:extLst>
          </p:cNvPr>
          <p:cNvSpPr/>
          <p:nvPr/>
        </p:nvSpPr>
        <p:spPr>
          <a:xfrm flipH="1">
            <a:off x="1065895" y="3036029"/>
            <a:ext cx="6355985" cy="45719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7265D9AF-3861-4AAE-B1B5-4F29A16FDEF5}"/>
              </a:ext>
            </a:extLst>
          </p:cNvPr>
          <p:cNvCxnSpPr>
            <a:cxnSpLocks/>
            <a:endCxn id="62" idx="3"/>
          </p:cNvCxnSpPr>
          <p:nvPr/>
        </p:nvCxnSpPr>
        <p:spPr>
          <a:xfrm flipH="1">
            <a:off x="9303541" y="1910078"/>
            <a:ext cx="6407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object 7">
            <a:extLst>
              <a:ext uri="{FF2B5EF4-FFF2-40B4-BE49-F238E27FC236}">
                <a16:creationId xmlns:a16="http://schemas.microsoft.com/office/drawing/2014/main" id="{3EEA56CC-F10A-44AB-B3FC-C6266BF73C4D}"/>
              </a:ext>
            </a:extLst>
          </p:cNvPr>
          <p:cNvSpPr/>
          <p:nvPr/>
        </p:nvSpPr>
        <p:spPr>
          <a:xfrm>
            <a:off x="2382598" y="2339137"/>
            <a:ext cx="1453642" cy="1449280"/>
          </a:xfrm>
          <a:custGeom>
            <a:avLst/>
            <a:gdLst/>
            <a:ahLst/>
            <a:cxnLst/>
            <a:rect l="l" t="t" r="r" b="b"/>
            <a:pathLst>
              <a:path w="772159" h="735330">
                <a:moveTo>
                  <a:pt x="0" y="367411"/>
                </a:moveTo>
                <a:lnTo>
                  <a:pt x="3007" y="321317"/>
                </a:lnTo>
                <a:lnTo>
                  <a:pt x="11790" y="276934"/>
                </a:lnTo>
                <a:lnTo>
                  <a:pt x="25986" y="234606"/>
                </a:lnTo>
                <a:lnTo>
                  <a:pt x="45233" y="194675"/>
                </a:lnTo>
                <a:lnTo>
                  <a:pt x="69170" y="157487"/>
                </a:lnTo>
                <a:lnTo>
                  <a:pt x="97435" y="123386"/>
                </a:lnTo>
                <a:lnTo>
                  <a:pt x="129666" y="92715"/>
                </a:lnTo>
                <a:lnTo>
                  <a:pt x="165501" y="65819"/>
                </a:lnTo>
                <a:lnTo>
                  <a:pt x="204578" y="43041"/>
                </a:lnTo>
                <a:lnTo>
                  <a:pt x="246537" y="24727"/>
                </a:lnTo>
                <a:lnTo>
                  <a:pt x="291014" y="11219"/>
                </a:lnTo>
                <a:lnTo>
                  <a:pt x="337649" y="2862"/>
                </a:lnTo>
                <a:lnTo>
                  <a:pt x="386079" y="0"/>
                </a:lnTo>
                <a:lnTo>
                  <a:pt x="434510" y="2862"/>
                </a:lnTo>
                <a:lnTo>
                  <a:pt x="481145" y="11219"/>
                </a:lnTo>
                <a:lnTo>
                  <a:pt x="525622" y="24727"/>
                </a:lnTo>
                <a:lnTo>
                  <a:pt x="567581" y="43041"/>
                </a:lnTo>
                <a:lnTo>
                  <a:pt x="606658" y="65819"/>
                </a:lnTo>
                <a:lnTo>
                  <a:pt x="642493" y="92715"/>
                </a:lnTo>
                <a:lnTo>
                  <a:pt x="674724" y="123386"/>
                </a:lnTo>
                <a:lnTo>
                  <a:pt x="702989" y="157487"/>
                </a:lnTo>
                <a:lnTo>
                  <a:pt x="726926" y="194675"/>
                </a:lnTo>
                <a:lnTo>
                  <a:pt x="746173" y="234606"/>
                </a:lnTo>
                <a:lnTo>
                  <a:pt x="760369" y="276934"/>
                </a:lnTo>
                <a:lnTo>
                  <a:pt x="769152" y="321317"/>
                </a:lnTo>
                <a:lnTo>
                  <a:pt x="772159" y="367411"/>
                </a:lnTo>
                <a:lnTo>
                  <a:pt x="769152" y="413504"/>
                </a:lnTo>
                <a:lnTo>
                  <a:pt x="760369" y="457887"/>
                </a:lnTo>
                <a:lnTo>
                  <a:pt x="746173" y="500215"/>
                </a:lnTo>
                <a:lnTo>
                  <a:pt x="726926" y="540146"/>
                </a:lnTo>
                <a:lnTo>
                  <a:pt x="702989" y="577334"/>
                </a:lnTo>
                <a:lnTo>
                  <a:pt x="674724" y="611435"/>
                </a:lnTo>
                <a:lnTo>
                  <a:pt x="642493" y="642106"/>
                </a:lnTo>
                <a:lnTo>
                  <a:pt x="606658" y="669002"/>
                </a:lnTo>
                <a:lnTo>
                  <a:pt x="567581" y="691780"/>
                </a:lnTo>
                <a:lnTo>
                  <a:pt x="525622" y="710094"/>
                </a:lnTo>
                <a:lnTo>
                  <a:pt x="481145" y="723602"/>
                </a:lnTo>
                <a:lnTo>
                  <a:pt x="434510" y="731959"/>
                </a:lnTo>
                <a:lnTo>
                  <a:pt x="386079" y="734822"/>
                </a:lnTo>
                <a:lnTo>
                  <a:pt x="337649" y="731959"/>
                </a:lnTo>
                <a:lnTo>
                  <a:pt x="291014" y="723602"/>
                </a:lnTo>
                <a:lnTo>
                  <a:pt x="246537" y="710094"/>
                </a:lnTo>
                <a:lnTo>
                  <a:pt x="204578" y="691780"/>
                </a:lnTo>
                <a:lnTo>
                  <a:pt x="165501" y="669002"/>
                </a:lnTo>
                <a:lnTo>
                  <a:pt x="129666" y="642106"/>
                </a:lnTo>
                <a:lnTo>
                  <a:pt x="97435" y="611435"/>
                </a:lnTo>
                <a:lnTo>
                  <a:pt x="69170" y="577334"/>
                </a:lnTo>
                <a:lnTo>
                  <a:pt x="45233" y="540146"/>
                </a:lnTo>
                <a:lnTo>
                  <a:pt x="25986" y="500215"/>
                </a:lnTo>
                <a:lnTo>
                  <a:pt x="11790" y="457887"/>
                </a:lnTo>
                <a:lnTo>
                  <a:pt x="3007" y="413504"/>
                </a:lnTo>
                <a:lnTo>
                  <a:pt x="0" y="36741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21B75617-2B12-4BC6-BEAD-F131773B4761}"/>
              </a:ext>
            </a:extLst>
          </p:cNvPr>
          <p:cNvSpPr txBox="1">
            <a:spLocks/>
          </p:cNvSpPr>
          <p:nvPr/>
        </p:nvSpPr>
        <p:spPr>
          <a:xfrm>
            <a:off x="-769310" y="721853"/>
            <a:ext cx="56982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FOCUS LOMBARDIA</a:t>
            </a:r>
            <a:endParaRPr lang="it-IT" sz="18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AFEA7CF2-38F8-46A4-A819-53F0EBE40BC2}"/>
              </a:ext>
            </a:extLst>
          </p:cNvPr>
          <p:cNvSpPr txBox="1">
            <a:spLocks/>
          </p:cNvSpPr>
          <p:nvPr/>
        </p:nvSpPr>
        <p:spPr>
          <a:xfrm>
            <a:off x="2407163" y="2686399"/>
            <a:ext cx="14740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26,3%</a:t>
            </a:r>
            <a:endParaRPr lang="it-IT" sz="18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FFB6BEF5-4C2B-4F69-B50D-C7DCE811F097}"/>
              </a:ext>
            </a:extLst>
          </p:cNvPr>
          <p:cNvSpPr/>
          <p:nvPr/>
        </p:nvSpPr>
        <p:spPr>
          <a:xfrm>
            <a:off x="9944304" y="1498858"/>
            <a:ext cx="902832" cy="811787"/>
          </a:xfrm>
          <a:custGeom>
            <a:avLst/>
            <a:gdLst/>
            <a:ahLst/>
            <a:cxnLst/>
            <a:rect l="l" t="t" r="r" b="b"/>
            <a:pathLst>
              <a:path w="772159" h="735330">
                <a:moveTo>
                  <a:pt x="0" y="367411"/>
                </a:moveTo>
                <a:lnTo>
                  <a:pt x="3007" y="321317"/>
                </a:lnTo>
                <a:lnTo>
                  <a:pt x="11790" y="276934"/>
                </a:lnTo>
                <a:lnTo>
                  <a:pt x="25986" y="234606"/>
                </a:lnTo>
                <a:lnTo>
                  <a:pt x="45233" y="194675"/>
                </a:lnTo>
                <a:lnTo>
                  <a:pt x="69170" y="157487"/>
                </a:lnTo>
                <a:lnTo>
                  <a:pt x="97435" y="123386"/>
                </a:lnTo>
                <a:lnTo>
                  <a:pt x="129666" y="92715"/>
                </a:lnTo>
                <a:lnTo>
                  <a:pt x="165501" y="65819"/>
                </a:lnTo>
                <a:lnTo>
                  <a:pt x="204578" y="43041"/>
                </a:lnTo>
                <a:lnTo>
                  <a:pt x="246537" y="24727"/>
                </a:lnTo>
                <a:lnTo>
                  <a:pt x="291014" y="11219"/>
                </a:lnTo>
                <a:lnTo>
                  <a:pt x="337649" y="2862"/>
                </a:lnTo>
                <a:lnTo>
                  <a:pt x="386079" y="0"/>
                </a:lnTo>
                <a:lnTo>
                  <a:pt x="434510" y="2862"/>
                </a:lnTo>
                <a:lnTo>
                  <a:pt x="481145" y="11219"/>
                </a:lnTo>
                <a:lnTo>
                  <a:pt x="525622" y="24727"/>
                </a:lnTo>
                <a:lnTo>
                  <a:pt x="567581" y="43041"/>
                </a:lnTo>
                <a:lnTo>
                  <a:pt x="606658" y="65819"/>
                </a:lnTo>
                <a:lnTo>
                  <a:pt x="642493" y="92715"/>
                </a:lnTo>
                <a:lnTo>
                  <a:pt x="674724" y="123386"/>
                </a:lnTo>
                <a:lnTo>
                  <a:pt x="702989" y="157487"/>
                </a:lnTo>
                <a:lnTo>
                  <a:pt x="726926" y="194675"/>
                </a:lnTo>
                <a:lnTo>
                  <a:pt x="746173" y="234606"/>
                </a:lnTo>
                <a:lnTo>
                  <a:pt x="760369" y="276934"/>
                </a:lnTo>
                <a:lnTo>
                  <a:pt x="769152" y="321317"/>
                </a:lnTo>
                <a:lnTo>
                  <a:pt x="772159" y="367411"/>
                </a:lnTo>
                <a:lnTo>
                  <a:pt x="769152" y="413504"/>
                </a:lnTo>
                <a:lnTo>
                  <a:pt x="760369" y="457887"/>
                </a:lnTo>
                <a:lnTo>
                  <a:pt x="746173" y="500215"/>
                </a:lnTo>
                <a:lnTo>
                  <a:pt x="726926" y="540146"/>
                </a:lnTo>
                <a:lnTo>
                  <a:pt x="702989" y="577334"/>
                </a:lnTo>
                <a:lnTo>
                  <a:pt x="674724" y="611435"/>
                </a:lnTo>
                <a:lnTo>
                  <a:pt x="642493" y="642106"/>
                </a:lnTo>
                <a:lnTo>
                  <a:pt x="606658" y="669002"/>
                </a:lnTo>
                <a:lnTo>
                  <a:pt x="567581" y="691780"/>
                </a:lnTo>
                <a:lnTo>
                  <a:pt x="525622" y="710094"/>
                </a:lnTo>
                <a:lnTo>
                  <a:pt x="481145" y="723602"/>
                </a:lnTo>
                <a:lnTo>
                  <a:pt x="434510" y="731959"/>
                </a:lnTo>
                <a:lnTo>
                  <a:pt x="386079" y="734822"/>
                </a:lnTo>
                <a:lnTo>
                  <a:pt x="337649" y="731959"/>
                </a:lnTo>
                <a:lnTo>
                  <a:pt x="291014" y="723602"/>
                </a:lnTo>
                <a:lnTo>
                  <a:pt x="246537" y="710094"/>
                </a:lnTo>
                <a:lnTo>
                  <a:pt x="204578" y="691780"/>
                </a:lnTo>
                <a:lnTo>
                  <a:pt x="165501" y="669002"/>
                </a:lnTo>
                <a:lnTo>
                  <a:pt x="129666" y="642106"/>
                </a:lnTo>
                <a:lnTo>
                  <a:pt x="97435" y="611435"/>
                </a:lnTo>
                <a:lnTo>
                  <a:pt x="69170" y="577334"/>
                </a:lnTo>
                <a:lnTo>
                  <a:pt x="45233" y="540146"/>
                </a:lnTo>
                <a:lnTo>
                  <a:pt x="25986" y="500215"/>
                </a:lnTo>
                <a:lnTo>
                  <a:pt x="11790" y="457887"/>
                </a:lnTo>
                <a:lnTo>
                  <a:pt x="3007" y="413504"/>
                </a:lnTo>
                <a:lnTo>
                  <a:pt x="0" y="36741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6A1FADFF-715A-4AC7-B658-30BF7EBD0305}"/>
              </a:ext>
            </a:extLst>
          </p:cNvPr>
          <p:cNvSpPr/>
          <p:nvPr/>
        </p:nvSpPr>
        <p:spPr>
          <a:xfrm>
            <a:off x="0" y="1073763"/>
            <a:ext cx="3515724" cy="118348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E42F934A-40CF-4BB6-A2DE-41FE0F9D0178}"/>
              </a:ext>
            </a:extLst>
          </p:cNvPr>
          <p:cNvSpPr txBox="1">
            <a:spLocks/>
          </p:cNvSpPr>
          <p:nvPr/>
        </p:nvSpPr>
        <p:spPr>
          <a:xfrm>
            <a:off x="2149030" y="3124131"/>
            <a:ext cx="2030098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Sul totale </a:t>
            </a:r>
          </a:p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Italia</a:t>
            </a:r>
            <a:endParaRPr lang="it-IT" sz="11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1D26E633-CFE8-40D4-B0E2-9BEC056523B0}"/>
              </a:ext>
            </a:extLst>
          </p:cNvPr>
          <p:cNvSpPr/>
          <p:nvPr/>
        </p:nvSpPr>
        <p:spPr>
          <a:xfrm>
            <a:off x="1065896" y="1180100"/>
            <a:ext cx="54195" cy="1897381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4">
            <a:extLst>
              <a:ext uri="{FF2B5EF4-FFF2-40B4-BE49-F238E27FC236}">
                <a16:creationId xmlns:a16="http://schemas.microsoft.com/office/drawing/2014/main" id="{0DA8F60A-0C53-4554-8A80-2CE8CC2F0D9F}"/>
              </a:ext>
            </a:extLst>
          </p:cNvPr>
          <p:cNvSpPr txBox="1">
            <a:spLocks/>
          </p:cNvSpPr>
          <p:nvPr/>
        </p:nvSpPr>
        <p:spPr>
          <a:xfrm>
            <a:off x="9669685" y="1739586"/>
            <a:ext cx="14740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40,8%</a:t>
            </a:r>
            <a:endParaRPr lang="it-IT" sz="16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object 4">
            <a:extLst>
              <a:ext uri="{FF2B5EF4-FFF2-40B4-BE49-F238E27FC236}">
                <a16:creationId xmlns:a16="http://schemas.microsoft.com/office/drawing/2014/main" id="{F2C76AAB-74D4-487D-AC96-FCA3CB8CDD34}"/>
              </a:ext>
            </a:extLst>
          </p:cNvPr>
          <p:cNvSpPr txBox="1">
            <a:spLocks/>
          </p:cNvSpPr>
          <p:nvPr/>
        </p:nvSpPr>
        <p:spPr>
          <a:xfrm>
            <a:off x="8030220" y="1626667"/>
            <a:ext cx="1273321" cy="56682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2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Sul totale imprese lombarde</a:t>
            </a: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9DB252D0-D8D8-497C-AE23-1D14599A83C0}"/>
              </a:ext>
            </a:extLst>
          </p:cNvPr>
          <p:cNvCxnSpPr>
            <a:cxnSpLocks/>
            <a:stCxn id="19" idx="3"/>
            <a:endCxn id="62" idx="1"/>
          </p:cNvCxnSpPr>
          <p:nvPr/>
        </p:nvCxnSpPr>
        <p:spPr>
          <a:xfrm>
            <a:off x="6887324" y="1904752"/>
            <a:ext cx="1142896" cy="53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object 6">
            <a:extLst>
              <a:ext uri="{FF2B5EF4-FFF2-40B4-BE49-F238E27FC236}">
                <a16:creationId xmlns:a16="http://schemas.microsoft.com/office/drawing/2014/main" id="{80EDF80B-CA6A-4631-B04B-9BEB67B4A792}"/>
              </a:ext>
            </a:extLst>
          </p:cNvPr>
          <p:cNvSpPr txBox="1"/>
          <p:nvPr/>
        </p:nvSpPr>
        <p:spPr>
          <a:xfrm>
            <a:off x="5446885" y="254912"/>
            <a:ext cx="6506296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400" spc="-5" dirty="0">
                <a:solidFill>
                  <a:schemeClr val="accent2"/>
                </a:solidFill>
                <a:latin typeface="Century Gothic" panose="020B0502020202020204" pitchFamily="34" charset="0"/>
                <a:cs typeface="Calibri"/>
              </a:rPr>
              <a:t>Presenza di imprese coesive per regione</a:t>
            </a:r>
          </a:p>
          <a:p>
            <a:pPr marL="12700" algn="ctr">
              <a:spcBef>
                <a:spcPts val="100"/>
              </a:spcBef>
            </a:pPr>
            <a:r>
              <a:rPr lang="it-I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(Valori</a:t>
            </a:r>
            <a:r>
              <a:rPr lang="it-IT" sz="16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%)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7A6318F-683E-412B-A36E-2E1A3B620CED}"/>
              </a:ext>
            </a:extLst>
          </p:cNvPr>
          <p:cNvSpPr txBox="1"/>
          <p:nvPr/>
        </p:nvSpPr>
        <p:spPr>
          <a:xfrm>
            <a:off x="137877" y="5515832"/>
            <a:ext cx="6093500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Arial Unicode MS"/>
                <a:cs typeface="Helvetica Neue"/>
              </a:rPr>
              <a:t>Fonte: Unioncamere, Fondazione Symbola, 2021</a:t>
            </a:r>
            <a:endParaRPr lang="it-IT" sz="1600" dirty="0">
              <a:effectLst/>
              <a:latin typeface="Calibri" panose="020F0502020204030204" pitchFamily="34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C9C903AE-584D-4AB8-8F73-3BE5DBC2E853}"/>
              </a:ext>
            </a:extLst>
          </p:cNvPr>
          <p:cNvSpPr/>
          <p:nvPr/>
        </p:nvSpPr>
        <p:spPr>
          <a:xfrm>
            <a:off x="4848379" y="1080635"/>
            <a:ext cx="7343621" cy="104604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6BC4657-8249-464A-8259-ADE0986F57AE}"/>
              </a:ext>
            </a:extLst>
          </p:cNvPr>
          <p:cNvSpPr txBox="1">
            <a:spLocks/>
          </p:cNvSpPr>
          <p:nvPr/>
        </p:nvSpPr>
        <p:spPr>
          <a:xfrm>
            <a:off x="5413284" y="1423851"/>
            <a:ext cx="1474040" cy="96180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12.866</a:t>
            </a:r>
          </a:p>
          <a:p>
            <a:pPr algn="ctr">
              <a:spcBef>
                <a:spcPts val="100"/>
              </a:spcBef>
            </a:pPr>
            <a:r>
              <a:rPr lang="it-IT" sz="1800" b="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IMPRESE</a:t>
            </a:r>
          </a:p>
          <a:p>
            <a:pPr algn="ctr">
              <a:spcBef>
                <a:spcPts val="100"/>
              </a:spcBef>
            </a:pPr>
            <a:r>
              <a:rPr lang="it-IT" sz="1800" b="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LOMBARDE</a:t>
            </a:r>
            <a:endParaRPr lang="it-IT" sz="1800" b="0" kern="0" dirty="0">
              <a:solidFill>
                <a:schemeClr val="bg1"/>
              </a:solidFill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83CD3E0A-D1E6-4DAC-87E2-D1DC3A233DC1}"/>
              </a:ext>
            </a:extLst>
          </p:cNvPr>
          <p:cNvSpPr txBox="1">
            <a:spLocks/>
          </p:cNvSpPr>
          <p:nvPr/>
        </p:nvSpPr>
        <p:spPr>
          <a:xfrm>
            <a:off x="2320062" y="4214544"/>
            <a:ext cx="1474040" cy="94897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48.873</a:t>
            </a:r>
          </a:p>
          <a:p>
            <a:pPr algn="ctr">
              <a:spcBef>
                <a:spcPts val="100"/>
              </a:spcBef>
            </a:pPr>
            <a:r>
              <a:rPr lang="it-IT" sz="1800" b="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TOTALE ITALIA</a:t>
            </a:r>
            <a:endParaRPr lang="it-IT" sz="1800" b="0" kern="0" dirty="0">
              <a:solidFill>
                <a:schemeClr val="bg1"/>
              </a:solidFill>
            </a:endParaRP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CD07F71-D974-4209-896F-0BB41F63EC29}"/>
              </a:ext>
            </a:extLst>
          </p:cNvPr>
          <p:cNvCxnSpPr>
            <a:cxnSpLocks/>
          </p:cNvCxnSpPr>
          <p:nvPr/>
        </p:nvCxnSpPr>
        <p:spPr>
          <a:xfrm>
            <a:off x="3072322" y="3774610"/>
            <a:ext cx="0" cy="4399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87C6A10A-9D77-43CE-B7D5-418182FB2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255"/>
            <a:ext cx="12192000" cy="835152"/>
          </a:xfrm>
          <a:prstGeom prst="rect">
            <a:avLst/>
          </a:prstGeom>
        </p:spPr>
      </p:pic>
      <p:sp>
        <p:nvSpPr>
          <p:cNvPr id="30" name="object 4">
            <a:extLst>
              <a:ext uri="{FF2B5EF4-FFF2-40B4-BE49-F238E27FC236}">
                <a16:creationId xmlns:a16="http://schemas.microsoft.com/office/drawing/2014/main" id="{DE88D285-23A1-43AC-834A-359F7BE4980D}"/>
              </a:ext>
            </a:extLst>
          </p:cNvPr>
          <p:cNvSpPr txBox="1">
            <a:spLocks/>
          </p:cNvSpPr>
          <p:nvPr/>
        </p:nvSpPr>
        <p:spPr>
          <a:xfrm>
            <a:off x="9664857" y="2773234"/>
            <a:ext cx="1474040" cy="1133644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800" b="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1° </a:t>
            </a:r>
          </a:p>
          <a:p>
            <a:pPr algn="ctr">
              <a:spcBef>
                <a:spcPts val="100"/>
              </a:spcBef>
            </a:pPr>
            <a:r>
              <a:rPr lang="it-IT" sz="1800" b="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tra le regioni italiane per valori assoluti</a:t>
            </a:r>
            <a:endParaRPr lang="it-IT" sz="18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8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02A282E4-B2BE-4171-83D5-CFD8A36C911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8521336" cy="540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FA076AE2-5E2D-4534-8232-E70D58DF4A45}"/>
              </a:ext>
            </a:extLst>
          </p:cNvPr>
          <p:cNvSpPr/>
          <p:nvPr/>
        </p:nvSpPr>
        <p:spPr>
          <a:xfrm>
            <a:off x="4829336" y="1151804"/>
            <a:ext cx="7343621" cy="104604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21B75617-2B12-4BC6-BEAD-F131773B4761}"/>
              </a:ext>
            </a:extLst>
          </p:cNvPr>
          <p:cNvSpPr txBox="1">
            <a:spLocks/>
          </p:cNvSpPr>
          <p:nvPr/>
        </p:nvSpPr>
        <p:spPr>
          <a:xfrm>
            <a:off x="-849857" y="299238"/>
            <a:ext cx="56982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FOCUS LOMBARDIA</a:t>
            </a:r>
            <a:endParaRPr lang="it-IT" sz="18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6A1FADFF-715A-4AC7-B658-30BF7EBD0305}"/>
              </a:ext>
            </a:extLst>
          </p:cNvPr>
          <p:cNvSpPr/>
          <p:nvPr/>
        </p:nvSpPr>
        <p:spPr>
          <a:xfrm>
            <a:off x="17637" y="731419"/>
            <a:ext cx="3515724" cy="118348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80EDF80B-CA6A-4631-B04B-9BEB67B4A792}"/>
              </a:ext>
            </a:extLst>
          </p:cNvPr>
          <p:cNvSpPr txBox="1"/>
          <p:nvPr/>
        </p:nvSpPr>
        <p:spPr>
          <a:xfrm>
            <a:off x="4829336" y="207952"/>
            <a:ext cx="7253647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000" spc="-5" dirty="0">
                <a:solidFill>
                  <a:schemeClr val="accent2"/>
                </a:solidFill>
                <a:latin typeface="Century Gothic" panose="020B0502020202020204" pitchFamily="34" charset="0"/>
                <a:cs typeface="Calibri"/>
              </a:rPr>
              <a:t>Distribuzione delle regioni italiane in base alla presenza di imprese coesive e al PIL pro capite </a:t>
            </a:r>
          </a:p>
          <a:p>
            <a:pPr marL="12700" algn="ctr">
              <a:spcBef>
                <a:spcPts val="100"/>
              </a:spcBef>
            </a:pPr>
            <a:r>
              <a:rPr lang="it-IT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(Valori</a:t>
            </a:r>
            <a:r>
              <a:rPr lang="it-IT" sz="14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%)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2FA658D-EB33-4655-ACF8-2C4E4D46CC88}"/>
              </a:ext>
            </a:extLst>
          </p:cNvPr>
          <p:cNvCxnSpPr>
            <a:cxnSpLocks/>
          </p:cNvCxnSpPr>
          <p:nvPr/>
        </p:nvCxnSpPr>
        <p:spPr>
          <a:xfrm>
            <a:off x="6692536" y="1643552"/>
            <a:ext cx="0" cy="41682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C1C93E6-2862-46E0-8FF3-32B5945E6901}"/>
              </a:ext>
            </a:extLst>
          </p:cNvPr>
          <p:cNvCxnSpPr>
            <a:cxnSpLocks/>
          </p:cNvCxnSpPr>
          <p:nvPr/>
        </p:nvCxnSpPr>
        <p:spPr>
          <a:xfrm flipH="1">
            <a:off x="3033109" y="3810000"/>
            <a:ext cx="678362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object 4">
            <a:extLst>
              <a:ext uri="{FF2B5EF4-FFF2-40B4-BE49-F238E27FC236}">
                <a16:creationId xmlns:a16="http://schemas.microsoft.com/office/drawing/2014/main" id="{1B63508E-7A1E-4860-866B-D18D8BD68292}"/>
              </a:ext>
            </a:extLst>
          </p:cNvPr>
          <p:cNvSpPr txBox="1">
            <a:spLocks/>
          </p:cNvSpPr>
          <p:nvPr/>
        </p:nvSpPr>
        <p:spPr>
          <a:xfrm>
            <a:off x="9576751" y="3695866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Media ITALIA</a:t>
            </a:r>
            <a:endParaRPr lang="it-IT" sz="1100" b="0" kern="0" dirty="0">
              <a:solidFill>
                <a:schemeClr val="accent2"/>
              </a:solidFill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BC2BF4C7-F84A-40E1-ABCD-866C5C43F78A}"/>
              </a:ext>
            </a:extLst>
          </p:cNvPr>
          <p:cNvSpPr txBox="1">
            <a:spLocks/>
          </p:cNvSpPr>
          <p:nvPr/>
        </p:nvSpPr>
        <p:spPr>
          <a:xfrm>
            <a:off x="5677487" y="1304667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Media ITALIA</a:t>
            </a:r>
            <a:endParaRPr lang="it-IT" sz="1100" b="0" kern="0" dirty="0">
              <a:solidFill>
                <a:schemeClr val="accent2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EB5E120-0ACE-4C73-A9C7-F468D7DFC326}"/>
              </a:ext>
            </a:extLst>
          </p:cNvPr>
          <p:cNvSpPr txBox="1"/>
          <p:nvPr/>
        </p:nvSpPr>
        <p:spPr>
          <a:xfrm>
            <a:off x="218949" y="6384473"/>
            <a:ext cx="6093500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Arial Unicode MS"/>
                <a:cs typeface="Helvetica Neue"/>
              </a:rPr>
              <a:t>Fonte: Unioncamere, Fondazione Symbola, 2021</a:t>
            </a:r>
            <a:endParaRPr lang="it-IT" sz="1600" dirty="0">
              <a:effectLst/>
              <a:latin typeface="Calibri" panose="020F0502020204030204" pitchFamily="34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ED1D46D-0E0B-44D0-946B-C1E8DE84BBF0}"/>
              </a:ext>
            </a:extLst>
          </p:cNvPr>
          <p:cNvSpPr/>
          <p:nvPr/>
        </p:nvSpPr>
        <p:spPr>
          <a:xfrm>
            <a:off x="6953296" y="2305816"/>
            <a:ext cx="1114693" cy="242595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230EE2C2-8A68-4521-AFAC-0BAFC3A61771}"/>
              </a:ext>
            </a:extLst>
          </p:cNvPr>
          <p:cNvCxnSpPr>
            <a:cxnSpLocks/>
          </p:cNvCxnSpPr>
          <p:nvPr/>
        </p:nvCxnSpPr>
        <p:spPr>
          <a:xfrm flipH="1">
            <a:off x="1600200" y="2414954"/>
            <a:ext cx="535309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object 7">
            <a:extLst>
              <a:ext uri="{FF2B5EF4-FFF2-40B4-BE49-F238E27FC236}">
                <a16:creationId xmlns:a16="http://schemas.microsoft.com/office/drawing/2014/main" id="{D778A210-147E-41C5-8FE9-E2196AB4F909}"/>
              </a:ext>
            </a:extLst>
          </p:cNvPr>
          <p:cNvSpPr/>
          <p:nvPr/>
        </p:nvSpPr>
        <p:spPr>
          <a:xfrm>
            <a:off x="485508" y="1837821"/>
            <a:ext cx="1121890" cy="1128035"/>
          </a:xfrm>
          <a:custGeom>
            <a:avLst/>
            <a:gdLst/>
            <a:ahLst/>
            <a:cxnLst/>
            <a:rect l="l" t="t" r="r" b="b"/>
            <a:pathLst>
              <a:path w="772159" h="735330">
                <a:moveTo>
                  <a:pt x="0" y="367411"/>
                </a:moveTo>
                <a:lnTo>
                  <a:pt x="3007" y="321317"/>
                </a:lnTo>
                <a:lnTo>
                  <a:pt x="11790" y="276934"/>
                </a:lnTo>
                <a:lnTo>
                  <a:pt x="25986" y="234606"/>
                </a:lnTo>
                <a:lnTo>
                  <a:pt x="45233" y="194675"/>
                </a:lnTo>
                <a:lnTo>
                  <a:pt x="69170" y="157487"/>
                </a:lnTo>
                <a:lnTo>
                  <a:pt x="97435" y="123386"/>
                </a:lnTo>
                <a:lnTo>
                  <a:pt x="129666" y="92715"/>
                </a:lnTo>
                <a:lnTo>
                  <a:pt x="165501" y="65819"/>
                </a:lnTo>
                <a:lnTo>
                  <a:pt x="204578" y="43041"/>
                </a:lnTo>
                <a:lnTo>
                  <a:pt x="246537" y="24727"/>
                </a:lnTo>
                <a:lnTo>
                  <a:pt x="291014" y="11219"/>
                </a:lnTo>
                <a:lnTo>
                  <a:pt x="337649" y="2862"/>
                </a:lnTo>
                <a:lnTo>
                  <a:pt x="386079" y="0"/>
                </a:lnTo>
                <a:lnTo>
                  <a:pt x="434510" y="2862"/>
                </a:lnTo>
                <a:lnTo>
                  <a:pt x="481145" y="11219"/>
                </a:lnTo>
                <a:lnTo>
                  <a:pt x="525622" y="24727"/>
                </a:lnTo>
                <a:lnTo>
                  <a:pt x="567581" y="43041"/>
                </a:lnTo>
                <a:lnTo>
                  <a:pt x="606658" y="65819"/>
                </a:lnTo>
                <a:lnTo>
                  <a:pt x="642493" y="92715"/>
                </a:lnTo>
                <a:lnTo>
                  <a:pt x="674724" y="123386"/>
                </a:lnTo>
                <a:lnTo>
                  <a:pt x="702989" y="157487"/>
                </a:lnTo>
                <a:lnTo>
                  <a:pt x="726926" y="194675"/>
                </a:lnTo>
                <a:lnTo>
                  <a:pt x="746173" y="234606"/>
                </a:lnTo>
                <a:lnTo>
                  <a:pt x="760369" y="276934"/>
                </a:lnTo>
                <a:lnTo>
                  <a:pt x="769152" y="321317"/>
                </a:lnTo>
                <a:lnTo>
                  <a:pt x="772159" y="367411"/>
                </a:lnTo>
                <a:lnTo>
                  <a:pt x="769152" y="413504"/>
                </a:lnTo>
                <a:lnTo>
                  <a:pt x="760369" y="457887"/>
                </a:lnTo>
                <a:lnTo>
                  <a:pt x="746173" y="500215"/>
                </a:lnTo>
                <a:lnTo>
                  <a:pt x="726926" y="540146"/>
                </a:lnTo>
                <a:lnTo>
                  <a:pt x="702989" y="577334"/>
                </a:lnTo>
                <a:lnTo>
                  <a:pt x="674724" y="611435"/>
                </a:lnTo>
                <a:lnTo>
                  <a:pt x="642493" y="642106"/>
                </a:lnTo>
                <a:lnTo>
                  <a:pt x="606658" y="669002"/>
                </a:lnTo>
                <a:lnTo>
                  <a:pt x="567581" y="691780"/>
                </a:lnTo>
                <a:lnTo>
                  <a:pt x="525622" y="710094"/>
                </a:lnTo>
                <a:lnTo>
                  <a:pt x="481145" y="723602"/>
                </a:lnTo>
                <a:lnTo>
                  <a:pt x="434510" y="731959"/>
                </a:lnTo>
                <a:lnTo>
                  <a:pt x="386079" y="734822"/>
                </a:lnTo>
                <a:lnTo>
                  <a:pt x="337649" y="731959"/>
                </a:lnTo>
                <a:lnTo>
                  <a:pt x="291014" y="723602"/>
                </a:lnTo>
                <a:lnTo>
                  <a:pt x="246537" y="710094"/>
                </a:lnTo>
                <a:lnTo>
                  <a:pt x="204578" y="691780"/>
                </a:lnTo>
                <a:lnTo>
                  <a:pt x="165501" y="669002"/>
                </a:lnTo>
                <a:lnTo>
                  <a:pt x="129666" y="642106"/>
                </a:lnTo>
                <a:lnTo>
                  <a:pt x="97435" y="611435"/>
                </a:lnTo>
                <a:lnTo>
                  <a:pt x="69170" y="577334"/>
                </a:lnTo>
                <a:lnTo>
                  <a:pt x="45233" y="540146"/>
                </a:lnTo>
                <a:lnTo>
                  <a:pt x="25986" y="500215"/>
                </a:lnTo>
                <a:lnTo>
                  <a:pt x="11790" y="457887"/>
                </a:lnTo>
                <a:lnTo>
                  <a:pt x="3007" y="413504"/>
                </a:lnTo>
                <a:lnTo>
                  <a:pt x="0" y="36741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1068D2E0-8828-4FC4-9B64-A2F2D4353B3F}"/>
              </a:ext>
            </a:extLst>
          </p:cNvPr>
          <p:cNvSpPr txBox="1">
            <a:spLocks/>
          </p:cNvSpPr>
          <p:nvPr/>
        </p:nvSpPr>
        <p:spPr>
          <a:xfrm>
            <a:off x="301459" y="2238474"/>
            <a:ext cx="14740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133,8%</a:t>
            </a:r>
            <a:endParaRPr lang="it-IT" sz="16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0E4F16E0-2079-48DE-9144-35ED399E270A}"/>
              </a:ext>
            </a:extLst>
          </p:cNvPr>
          <p:cNvSpPr txBox="1">
            <a:spLocks/>
          </p:cNvSpPr>
          <p:nvPr/>
        </p:nvSpPr>
        <p:spPr>
          <a:xfrm>
            <a:off x="309433" y="3108989"/>
            <a:ext cx="1474040" cy="62837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2° in classifica</a:t>
            </a:r>
            <a:endParaRPr lang="it-IT" sz="16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4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10">
            <a:extLst>
              <a:ext uri="{FF2B5EF4-FFF2-40B4-BE49-F238E27FC236}">
                <a16:creationId xmlns:a16="http://schemas.microsoft.com/office/drawing/2014/main" id="{56EC79B0-936B-473E-A4DC-29EE12F1B286}"/>
              </a:ext>
            </a:extLst>
          </p:cNvPr>
          <p:cNvSpPr txBox="1"/>
          <p:nvPr/>
        </p:nvSpPr>
        <p:spPr>
          <a:xfrm>
            <a:off x="9223334" y="3738880"/>
            <a:ext cx="281626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30"/>
              </a:spcBef>
              <a:tabLst>
                <a:tab pos="191135" algn="l"/>
              </a:tabLst>
            </a:pP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Qualificazione del </a:t>
            </a: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personale</a:t>
            </a:r>
            <a:endParaRPr lang="it-IT" sz="1400" dirty="0">
              <a:latin typeface="Century Gothic" panose="020B0502020202020204" pitchFamily="34" charset="0"/>
              <a:cs typeface="Calibri"/>
            </a:endParaRPr>
          </a:p>
          <a:p>
            <a:pPr marL="12700">
              <a:tabLst>
                <a:tab pos="191135" algn="l"/>
              </a:tabLst>
            </a:pP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Condivisione di </a:t>
            </a:r>
            <a:r>
              <a:rPr lang="it-IT" sz="1400" spc="-15" dirty="0">
                <a:latin typeface="Century Gothic" panose="020B0502020202020204" pitchFamily="34" charset="0"/>
                <a:cs typeface="Calibri"/>
              </a:rPr>
              <a:t>progetti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e</a:t>
            </a:r>
            <a:r>
              <a:rPr lang="it-IT" sz="1400" spc="1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risultati</a:t>
            </a:r>
            <a:endParaRPr lang="it-IT" sz="1400" dirty="0">
              <a:latin typeface="Century Gothic" panose="020B0502020202020204" pitchFamily="34" charset="0"/>
              <a:cs typeface="Calibri"/>
            </a:endParaRPr>
          </a:p>
          <a:p>
            <a:pPr marL="12700">
              <a:tabLst>
                <a:tab pos="191135" algn="l"/>
              </a:tabLst>
            </a:pPr>
            <a:r>
              <a:rPr lang="it-IT" sz="1400" spc="-15" dirty="0">
                <a:latin typeface="Century Gothic" panose="020B0502020202020204" pitchFamily="34" charset="0"/>
                <a:cs typeface="Calibri"/>
              </a:rPr>
              <a:t>Welfare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e</a:t>
            </a:r>
            <a:r>
              <a:rPr lang="it-IT" sz="1400" spc="3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sicurezza</a:t>
            </a:r>
            <a:endParaRPr lang="it-IT" sz="14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D7CB943-855E-4750-A256-2AC3F3FFFE82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3498" y="143166"/>
            <a:ext cx="782383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solidFill>
                  <a:schemeClr val="bg1"/>
                </a:solidFill>
                <a:latin typeface="+mn-lt"/>
              </a:rPr>
              <a:t>Le </a:t>
            </a:r>
            <a:r>
              <a:rPr lang="it-IT" sz="2800" dirty="0">
                <a:solidFill>
                  <a:schemeClr val="bg1"/>
                </a:solidFill>
                <a:latin typeface="+mn-lt"/>
              </a:rPr>
              <a:t>imprese coesive</a:t>
            </a:r>
            <a:endParaRPr sz="2800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4626" y="2418219"/>
            <a:ext cx="1733416" cy="72385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6515" marR="5080" indent="-44450" algn="ctr">
              <a:lnSpc>
                <a:spcPts val="2640"/>
              </a:lnSpc>
              <a:spcBef>
                <a:spcPts val="385"/>
              </a:spcBef>
            </a:pPr>
            <a:r>
              <a:rPr sz="2800" dirty="0">
                <a:solidFill>
                  <a:srgbClr val="E66760"/>
                </a:solidFill>
                <a:latin typeface="Century Gothic" panose="020B0502020202020204" pitchFamily="34" charset="0"/>
                <a:cs typeface="Calibri"/>
              </a:rPr>
              <a:t>Imp</a:t>
            </a:r>
            <a:r>
              <a:rPr sz="2800" spc="-30" dirty="0">
                <a:solidFill>
                  <a:srgbClr val="E66760"/>
                </a:solidFill>
                <a:latin typeface="Century Gothic" panose="020B0502020202020204" pitchFamily="34" charset="0"/>
                <a:cs typeface="Calibri"/>
              </a:rPr>
              <a:t>r</a:t>
            </a:r>
            <a:r>
              <a:rPr sz="2800" spc="-5" dirty="0">
                <a:solidFill>
                  <a:srgbClr val="E66760"/>
                </a:solidFill>
                <a:latin typeface="Century Gothic" panose="020B0502020202020204" pitchFamily="34" charset="0"/>
                <a:cs typeface="Calibri"/>
              </a:rPr>
              <a:t>ese  coesive</a:t>
            </a:r>
            <a:endParaRPr sz="2800" dirty="0">
              <a:solidFill>
                <a:srgbClr val="E667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1161" y="1234200"/>
            <a:ext cx="1230677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Scuola</a:t>
            </a:r>
          </a:p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Università </a:t>
            </a:r>
          </a:p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e ricerca</a:t>
            </a:r>
            <a:endParaRPr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E91FFF3D-33D1-4CC4-96ED-389EE1DE9A7A}"/>
              </a:ext>
            </a:extLst>
          </p:cNvPr>
          <p:cNvSpPr txBox="1"/>
          <p:nvPr/>
        </p:nvSpPr>
        <p:spPr>
          <a:xfrm>
            <a:off x="7898068" y="1392769"/>
            <a:ext cx="110774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Imprese</a:t>
            </a: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708F4B61-5C7D-4E5F-9DDB-84C080BE365C}"/>
              </a:ext>
            </a:extLst>
          </p:cNvPr>
          <p:cNvSpPr txBox="1"/>
          <p:nvPr/>
        </p:nvSpPr>
        <p:spPr>
          <a:xfrm>
            <a:off x="7837478" y="2600751"/>
            <a:ext cx="1207770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Banche </a:t>
            </a:r>
          </a:p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e istituzioni</a:t>
            </a:r>
          </a:p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finanziarie</a:t>
            </a: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2B17C925-0E14-4F3D-B3C9-205CCBB4B428}"/>
              </a:ext>
            </a:extLst>
          </p:cNvPr>
          <p:cNvSpPr txBox="1"/>
          <p:nvPr/>
        </p:nvSpPr>
        <p:spPr>
          <a:xfrm>
            <a:off x="7898069" y="4252736"/>
            <a:ext cx="1232118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Lavoratori </a:t>
            </a:r>
          </a:p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e famiglie</a:t>
            </a: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0B343941-7395-481D-90E4-884E086E14D3}"/>
              </a:ext>
            </a:extLst>
          </p:cNvPr>
          <p:cNvSpPr txBox="1"/>
          <p:nvPr/>
        </p:nvSpPr>
        <p:spPr>
          <a:xfrm>
            <a:off x="7846835" y="5492546"/>
            <a:ext cx="134965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Non profit e comunità</a:t>
            </a: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9138F5D9-1315-4710-8ED9-5D7E6E5D1DF2}"/>
              </a:ext>
            </a:extLst>
          </p:cNvPr>
          <p:cNvSpPr txBox="1"/>
          <p:nvPr/>
        </p:nvSpPr>
        <p:spPr>
          <a:xfrm>
            <a:off x="3321463" y="5574833"/>
            <a:ext cx="1162308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Associazioni</a:t>
            </a:r>
          </a:p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di categoria</a:t>
            </a:r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F9F36876-DB95-4839-AEFA-31C4625268FD}"/>
              </a:ext>
            </a:extLst>
          </p:cNvPr>
          <p:cNvSpPr txBox="1"/>
          <p:nvPr/>
        </p:nvSpPr>
        <p:spPr>
          <a:xfrm>
            <a:off x="3282589" y="4101800"/>
            <a:ext cx="1162308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Istituzioni </a:t>
            </a:r>
          </a:p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ed </a:t>
            </a:r>
          </a:p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Enti Locali</a:t>
            </a: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1ED19322-D573-4120-B36C-6E4B96FCC54B}"/>
              </a:ext>
            </a:extLst>
          </p:cNvPr>
          <p:cNvSpPr txBox="1"/>
          <p:nvPr/>
        </p:nvSpPr>
        <p:spPr>
          <a:xfrm>
            <a:off x="3358789" y="2633518"/>
            <a:ext cx="1162308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Clienti</a:t>
            </a:r>
          </a:p>
          <a:p>
            <a:pPr marL="274320" marR="5080" indent="-262255" algn="ctr">
              <a:spcBef>
                <a:spcPts val="100"/>
              </a:spcBef>
            </a:pPr>
            <a:r>
              <a:rPr lang="it-IT" sz="12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/>
              </a:rPr>
              <a:t>community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BDBEF05-6F87-4353-A172-9897E8223E4A}"/>
              </a:ext>
            </a:extLst>
          </p:cNvPr>
          <p:cNvCxnSpPr>
            <a:cxnSpLocks/>
          </p:cNvCxnSpPr>
          <p:nvPr/>
        </p:nvCxnSpPr>
        <p:spPr>
          <a:xfrm>
            <a:off x="9176760" y="3733572"/>
            <a:ext cx="0" cy="691105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6C22E1C-6A93-48D4-8686-E4979FDAD967}"/>
              </a:ext>
            </a:extLst>
          </p:cNvPr>
          <p:cNvCxnSpPr>
            <a:cxnSpLocks/>
          </p:cNvCxnSpPr>
          <p:nvPr/>
        </p:nvCxnSpPr>
        <p:spPr>
          <a:xfrm>
            <a:off x="9024360" y="4079124"/>
            <a:ext cx="152400" cy="0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object 10">
            <a:extLst>
              <a:ext uri="{FF2B5EF4-FFF2-40B4-BE49-F238E27FC236}">
                <a16:creationId xmlns:a16="http://schemas.microsoft.com/office/drawing/2014/main" id="{A9EA0FD3-BDC0-400B-B228-B756112A198A}"/>
              </a:ext>
            </a:extLst>
          </p:cNvPr>
          <p:cNvSpPr txBox="1"/>
          <p:nvPr/>
        </p:nvSpPr>
        <p:spPr>
          <a:xfrm>
            <a:off x="9228336" y="2637567"/>
            <a:ext cx="27198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5"/>
              </a:spcBef>
              <a:tabLst>
                <a:tab pos="195580" algn="l"/>
              </a:tabLst>
            </a:pP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Condivisione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di un </a:t>
            </a:r>
            <a:r>
              <a:rPr lang="it-IT" sz="1400" spc="-15" dirty="0">
                <a:latin typeface="Century Gothic" panose="020B0502020202020204" pitchFamily="34" charset="0"/>
                <a:cs typeface="Calibri"/>
              </a:rPr>
              <a:t>percorso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di medio</a:t>
            </a:r>
            <a:r>
              <a:rPr lang="it-IT" sz="1400" spc="4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periodo</a:t>
            </a:r>
            <a:endParaRPr lang="it-IT" sz="14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24DD615E-CF8C-471C-BBE8-C0302AC390F1}"/>
              </a:ext>
            </a:extLst>
          </p:cNvPr>
          <p:cNvSpPr txBox="1"/>
          <p:nvPr/>
        </p:nvSpPr>
        <p:spPr>
          <a:xfrm>
            <a:off x="9247721" y="909803"/>
            <a:ext cx="279187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30"/>
              </a:spcBef>
              <a:tabLst>
                <a:tab pos="191135" algn="l"/>
              </a:tabLst>
            </a:pP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Partnership basate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su condivisione di mezzi e di fini</a:t>
            </a:r>
            <a:endParaRPr lang="it-IT" sz="1400" dirty="0">
              <a:latin typeface="Century Gothic" panose="020B0502020202020204" pitchFamily="34" charset="0"/>
              <a:cs typeface="Calibri"/>
            </a:endParaRPr>
          </a:p>
          <a:p>
            <a:pPr marL="12700">
              <a:tabLst>
                <a:tab pos="191135" algn="l"/>
              </a:tabLst>
            </a:pP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Partecipazione a </a:t>
            </a:r>
            <a:r>
              <a:rPr lang="it-IT" sz="1400" spc="-15" dirty="0">
                <a:latin typeface="Century Gothic" panose="020B0502020202020204" pitchFamily="34" charset="0"/>
                <a:cs typeface="Calibri"/>
              </a:rPr>
              <a:t>reti</a:t>
            </a:r>
            <a:r>
              <a:rPr lang="it-IT" sz="1400" spc="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lunghe</a:t>
            </a:r>
            <a:endParaRPr lang="it-IT" sz="14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91AFA276-AC6A-4FE0-8E0A-C1F55E2B7075}"/>
              </a:ext>
            </a:extLst>
          </p:cNvPr>
          <p:cNvSpPr txBox="1"/>
          <p:nvPr/>
        </p:nvSpPr>
        <p:spPr>
          <a:xfrm>
            <a:off x="9261872" y="5024971"/>
            <a:ext cx="273919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30"/>
              </a:spcBef>
              <a:tabLst>
                <a:tab pos="191135" algn="l"/>
              </a:tabLst>
            </a:pP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Collaborazione con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associazioni di </a:t>
            </a: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volontariato, culturali,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ambientali, religiose, </a:t>
            </a: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sportive,</a:t>
            </a:r>
            <a:r>
              <a:rPr lang="it-IT" sz="1400" spc="13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spc="-15" dirty="0">
                <a:latin typeface="Century Gothic" panose="020B0502020202020204" pitchFamily="34" charset="0"/>
                <a:cs typeface="Calibri"/>
              </a:rPr>
              <a:t>etc.</a:t>
            </a:r>
            <a:endParaRPr lang="it-IT" sz="14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id="{A427D43E-3ACC-45B6-AFBB-77033A3A02FE}"/>
              </a:ext>
            </a:extLst>
          </p:cNvPr>
          <p:cNvSpPr txBox="1"/>
          <p:nvPr/>
        </p:nvSpPr>
        <p:spPr>
          <a:xfrm>
            <a:off x="-84025" y="5108588"/>
            <a:ext cx="323568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30"/>
              </a:spcBef>
              <a:tabLst>
                <a:tab pos="195580" algn="l"/>
              </a:tabLst>
            </a:pPr>
            <a:r>
              <a:rPr lang="it-IT" sz="1400" spc="-5" dirty="0">
                <a:cs typeface="Calibri"/>
              </a:rPr>
              <a:t>Partecipazione </a:t>
            </a:r>
            <a:r>
              <a:rPr lang="it-IT" sz="1400" spc="-15" dirty="0">
                <a:cs typeface="Calibri"/>
              </a:rPr>
              <a:t>attiva </a:t>
            </a:r>
            <a:r>
              <a:rPr lang="it-IT" sz="1400" spc="-5" dirty="0">
                <a:cs typeface="Calibri"/>
              </a:rPr>
              <a:t>al mondo associativo su </a:t>
            </a:r>
            <a:r>
              <a:rPr lang="it-IT" sz="1400" spc="-10" dirty="0">
                <a:cs typeface="Calibri"/>
              </a:rPr>
              <a:t>tematiche economiche, </a:t>
            </a:r>
            <a:r>
              <a:rPr lang="it-IT" sz="1400" spc="-5" dirty="0">
                <a:cs typeface="Calibri"/>
              </a:rPr>
              <a:t>sociali e</a:t>
            </a:r>
            <a:r>
              <a:rPr lang="it-IT" sz="1400" spc="60" dirty="0">
                <a:cs typeface="Calibri"/>
              </a:rPr>
              <a:t> </a:t>
            </a:r>
            <a:r>
              <a:rPr lang="it-IT" sz="1400" spc="-5" dirty="0">
                <a:cs typeface="Calibri"/>
              </a:rPr>
              <a:t>Ambientali</a:t>
            </a:r>
            <a:endParaRPr lang="it-IT" sz="1400" dirty="0">
              <a:cs typeface="Calibri"/>
            </a:endParaRPr>
          </a:p>
        </p:txBody>
      </p:sp>
      <p:sp>
        <p:nvSpPr>
          <p:cNvPr id="53" name="object 10">
            <a:extLst>
              <a:ext uri="{FF2B5EF4-FFF2-40B4-BE49-F238E27FC236}">
                <a16:creationId xmlns:a16="http://schemas.microsoft.com/office/drawing/2014/main" id="{FCFC74DC-C709-497D-9B49-CD7BBF7B2AB3}"/>
              </a:ext>
            </a:extLst>
          </p:cNvPr>
          <p:cNvSpPr txBox="1"/>
          <p:nvPr/>
        </p:nvSpPr>
        <p:spPr>
          <a:xfrm>
            <a:off x="346745" y="2329566"/>
            <a:ext cx="27784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30"/>
              </a:spcBef>
              <a:tabLst>
                <a:tab pos="191135" algn="l"/>
              </a:tabLst>
            </a:pP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Co-progettazione di beni e servizi</a:t>
            </a: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8396AB07-7D74-496C-A988-294B5040719E}"/>
              </a:ext>
            </a:extLst>
          </p:cNvPr>
          <p:cNvSpPr txBox="1"/>
          <p:nvPr/>
        </p:nvSpPr>
        <p:spPr>
          <a:xfrm>
            <a:off x="304800" y="3805276"/>
            <a:ext cx="281626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30"/>
              </a:spcBef>
              <a:tabLst>
                <a:tab pos="195580" algn="l"/>
              </a:tabLst>
            </a:pP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Partecipazione a iniziative per </a:t>
            </a: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sviluppo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territoriale, ambientale e</a:t>
            </a: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sociale</a:t>
            </a:r>
            <a:endParaRPr lang="it-IT" sz="14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55" name="object 10">
            <a:extLst>
              <a:ext uri="{FF2B5EF4-FFF2-40B4-BE49-F238E27FC236}">
                <a16:creationId xmlns:a16="http://schemas.microsoft.com/office/drawing/2014/main" id="{91BCBA55-86AB-4F9D-AFC2-C28F205CBB5A}"/>
              </a:ext>
            </a:extLst>
          </p:cNvPr>
          <p:cNvSpPr txBox="1"/>
          <p:nvPr/>
        </p:nvSpPr>
        <p:spPr>
          <a:xfrm>
            <a:off x="342577" y="897065"/>
            <a:ext cx="277848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30"/>
              </a:spcBef>
              <a:tabLst>
                <a:tab pos="191135" algn="l"/>
              </a:tabLst>
            </a:pP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Iniziative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di </a:t>
            </a: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alternanza</a:t>
            </a:r>
            <a:r>
              <a:rPr lang="it-IT" sz="1400" spc="-2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scuola-lavoro</a:t>
            </a:r>
            <a:endParaRPr lang="it-IT" sz="1400" dirty="0">
              <a:latin typeface="Century Gothic" panose="020B0502020202020204" pitchFamily="34" charset="0"/>
              <a:cs typeface="Calibri"/>
            </a:endParaRPr>
          </a:p>
          <a:p>
            <a:pPr marL="12700" algn="r">
              <a:tabLst>
                <a:tab pos="191135" algn="l"/>
              </a:tabLst>
            </a:pP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Open </a:t>
            </a:r>
            <a:r>
              <a:rPr lang="it-IT" sz="1400" spc="-10" dirty="0" err="1">
                <a:latin typeface="Century Gothic" panose="020B0502020202020204" pitchFamily="34" charset="0"/>
                <a:cs typeface="Calibri"/>
              </a:rPr>
              <a:t>innovation</a:t>
            </a: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spc="-5" dirty="0">
                <a:latin typeface="Century Gothic" panose="020B0502020202020204" pitchFamily="34" charset="0"/>
                <a:cs typeface="Calibri"/>
              </a:rPr>
              <a:t>e </a:t>
            </a:r>
            <a:r>
              <a:rPr lang="it-IT" sz="1400" spc="-15" dirty="0">
                <a:latin typeface="Century Gothic" panose="020B0502020202020204" pitchFamily="34" charset="0"/>
                <a:cs typeface="Calibri"/>
              </a:rPr>
              <a:t>ricerca</a:t>
            </a:r>
            <a:r>
              <a:rPr lang="it-IT" sz="1400" spc="5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spc="-10" dirty="0">
                <a:latin typeface="Century Gothic" panose="020B0502020202020204" pitchFamily="34" charset="0"/>
                <a:cs typeface="Calibri"/>
              </a:rPr>
              <a:t>congiunta</a:t>
            </a:r>
          </a:p>
        </p:txBody>
      </p: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AE11A7F9-46C9-448C-97E8-0A4F798031F6}"/>
              </a:ext>
            </a:extLst>
          </p:cNvPr>
          <p:cNvCxnSpPr>
            <a:cxnSpLocks/>
          </p:cNvCxnSpPr>
          <p:nvPr/>
        </p:nvCxnSpPr>
        <p:spPr>
          <a:xfrm>
            <a:off x="9158218" y="909803"/>
            <a:ext cx="0" cy="691105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9C33C47E-CF4D-4A8B-B24D-68F7D3A0930C}"/>
              </a:ext>
            </a:extLst>
          </p:cNvPr>
          <p:cNvCxnSpPr>
            <a:cxnSpLocks/>
          </p:cNvCxnSpPr>
          <p:nvPr/>
        </p:nvCxnSpPr>
        <p:spPr>
          <a:xfrm>
            <a:off x="9005818" y="1255355"/>
            <a:ext cx="152400" cy="0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22B21ADB-B753-49CB-A437-E4FC735DAB76}"/>
              </a:ext>
            </a:extLst>
          </p:cNvPr>
          <p:cNvCxnSpPr>
            <a:cxnSpLocks/>
          </p:cNvCxnSpPr>
          <p:nvPr/>
        </p:nvCxnSpPr>
        <p:spPr>
          <a:xfrm flipH="1">
            <a:off x="3216600" y="937008"/>
            <a:ext cx="174" cy="758417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97F92B59-BDDB-4769-A2B2-104B9BE1E163}"/>
              </a:ext>
            </a:extLst>
          </p:cNvPr>
          <p:cNvCxnSpPr>
            <a:cxnSpLocks/>
          </p:cNvCxnSpPr>
          <p:nvPr/>
        </p:nvCxnSpPr>
        <p:spPr>
          <a:xfrm>
            <a:off x="3229794" y="1257561"/>
            <a:ext cx="152400" cy="0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DFA08C46-9B69-4F1D-AFD7-CE296BC6FA99}"/>
              </a:ext>
            </a:extLst>
          </p:cNvPr>
          <p:cNvCxnSpPr>
            <a:cxnSpLocks/>
          </p:cNvCxnSpPr>
          <p:nvPr/>
        </p:nvCxnSpPr>
        <p:spPr>
          <a:xfrm>
            <a:off x="3200400" y="2066681"/>
            <a:ext cx="0" cy="830305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26F24D3-9A06-4DBF-9AEC-5D4C30131582}"/>
              </a:ext>
            </a:extLst>
          </p:cNvPr>
          <p:cNvCxnSpPr>
            <a:cxnSpLocks/>
          </p:cNvCxnSpPr>
          <p:nvPr/>
        </p:nvCxnSpPr>
        <p:spPr>
          <a:xfrm>
            <a:off x="3214214" y="2465943"/>
            <a:ext cx="152400" cy="0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9C8F4B85-762E-42E5-B38D-EF8232078A9E}"/>
              </a:ext>
            </a:extLst>
          </p:cNvPr>
          <p:cNvCxnSpPr>
            <a:cxnSpLocks/>
          </p:cNvCxnSpPr>
          <p:nvPr/>
        </p:nvCxnSpPr>
        <p:spPr>
          <a:xfrm>
            <a:off x="3218541" y="3805276"/>
            <a:ext cx="0" cy="691105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4D8487D-64D9-42A6-9613-6A3A79DF556D}"/>
              </a:ext>
            </a:extLst>
          </p:cNvPr>
          <p:cNvCxnSpPr>
            <a:cxnSpLocks/>
          </p:cNvCxnSpPr>
          <p:nvPr/>
        </p:nvCxnSpPr>
        <p:spPr>
          <a:xfrm>
            <a:off x="3232355" y="4150828"/>
            <a:ext cx="152400" cy="0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21C4349A-BCA5-4F0F-900A-1B979DA4DB0C}"/>
              </a:ext>
            </a:extLst>
          </p:cNvPr>
          <p:cNvCxnSpPr>
            <a:cxnSpLocks/>
          </p:cNvCxnSpPr>
          <p:nvPr/>
        </p:nvCxnSpPr>
        <p:spPr>
          <a:xfrm>
            <a:off x="3214214" y="5097780"/>
            <a:ext cx="0" cy="691105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4CC0F519-AF1E-4146-B301-6C64AF8C1AA3}"/>
              </a:ext>
            </a:extLst>
          </p:cNvPr>
          <p:cNvCxnSpPr>
            <a:cxnSpLocks/>
          </p:cNvCxnSpPr>
          <p:nvPr/>
        </p:nvCxnSpPr>
        <p:spPr>
          <a:xfrm>
            <a:off x="3232758" y="5476889"/>
            <a:ext cx="152400" cy="0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object 32">
            <a:extLst>
              <a:ext uri="{FF2B5EF4-FFF2-40B4-BE49-F238E27FC236}">
                <a16:creationId xmlns:a16="http://schemas.microsoft.com/office/drawing/2014/main" id="{AB04B33A-463A-4164-95CF-1F1597C11CCA}"/>
              </a:ext>
            </a:extLst>
          </p:cNvPr>
          <p:cNvSpPr txBox="1"/>
          <p:nvPr/>
        </p:nvSpPr>
        <p:spPr>
          <a:xfrm>
            <a:off x="4865748" y="3202506"/>
            <a:ext cx="2829411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it-IT" sz="1400" spc="-5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Indagine </a:t>
            </a:r>
            <a:r>
              <a:rPr lang="it-IT" sz="1400" spc="-1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Unioncamere </a:t>
            </a:r>
            <a:r>
              <a:rPr lang="it-IT" sz="1400" spc="-5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sulle PMI </a:t>
            </a:r>
            <a:r>
              <a:rPr lang="it-IT" sz="1400" spc="-1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manifatturiere con </a:t>
            </a:r>
            <a:r>
              <a:rPr lang="it-IT" sz="1400" spc="-5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un </a:t>
            </a:r>
            <a:r>
              <a:rPr lang="it-IT" sz="1400" spc="-15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numero </a:t>
            </a:r>
            <a:r>
              <a:rPr lang="it-IT" sz="1400" spc="-5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di </a:t>
            </a:r>
            <a:r>
              <a:rPr lang="it-IT" sz="1400" spc="-1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addetti </a:t>
            </a:r>
            <a:r>
              <a:rPr lang="it-IT" sz="1400" spc="-15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compreso </a:t>
            </a:r>
            <a:r>
              <a:rPr lang="it-IT" sz="1400" spc="-2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tra </a:t>
            </a:r>
            <a:r>
              <a:rPr lang="it-IT" sz="1400" spc="-5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le 5 e le </a:t>
            </a:r>
            <a:r>
              <a:rPr lang="it-IT" sz="1400" spc="-1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499</a:t>
            </a:r>
            <a:r>
              <a:rPr lang="it-IT" sz="1400" spc="2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spc="-1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"/>
              </a:rPr>
              <a:t>unità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algn="ctr">
              <a:lnSpc>
                <a:spcPct val="100000"/>
              </a:lnSpc>
            </a:pPr>
            <a:endParaRPr sz="1400" dirty="0">
              <a:solidFill>
                <a:schemeClr val="accent2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D6EF31D-05B6-4B81-B5C0-3CDD9AA8836F}"/>
              </a:ext>
            </a:extLst>
          </p:cNvPr>
          <p:cNvSpPr txBox="1"/>
          <p:nvPr/>
        </p:nvSpPr>
        <p:spPr>
          <a:xfrm>
            <a:off x="6135842" y="6302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Elemento grafico 7" descr="Cappello di laurea con riempimento a tinta unita">
            <a:extLst>
              <a:ext uri="{FF2B5EF4-FFF2-40B4-BE49-F238E27FC236}">
                <a16:creationId xmlns:a16="http://schemas.microsoft.com/office/drawing/2014/main" id="{FF373A93-D54D-43EA-81EC-354B492DD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194" y="627417"/>
            <a:ext cx="834905" cy="834905"/>
          </a:xfrm>
          <a:prstGeom prst="rect">
            <a:avLst/>
          </a:prstGeom>
        </p:spPr>
      </p:pic>
      <p:pic>
        <p:nvPicPr>
          <p:cNvPr id="14" name="Elemento grafico 13" descr="Lavora da casa con riempimento a tinta unita">
            <a:extLst>
              <a:ext uri="{FF2B5EF4-FFF2-40B4-BE49-F238E27FC236}">
                <a16:creationId xmlns:a16="http://schemas.microsoft.com/office/drawing/2014/main" id="{DA0479D4-AFB4-4D2C-B64D-6FBE63839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3318" y="769181"/>
            <a:ext cx="736090" cy="736090"/>
          </a:xfrm>
          <a:prstGeom prst="rect">
            <a:avLst/>
          </a:prstGeom>
        </p:spPr>
      </p:pic>
      <p:pic>
        <p:nvPicPr>
          <p:cNvPr id="20" name="Elemento grafico 19" descr="Utenti con riempimento a tinta unita">
            <a:extLst>
              <a:ext uri="{FF2B5EF4-FFF2-40B4-BE49-F238E27FC236}">
                <a16:creationId xmlns:a16="http://schemas.microsoft.com/office/drawing/2014/main" id="{39DE1E49-EA29-4A8A-AEB3-2824B0A63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92929" y="1910510"/>
            <a:ext cx="882483" cy="882483"/>
          </a:xfrm>
          <a:prstGeom prst="rect">
            <a:avLst/>
          </a:prstGeom>
        </p:spPr>
      </p:pic>
      <p:pic>
        <p:nvPicPr>
          <p:cNvPr id="27" name="Elemento grafico 26" descr="Scuola con riempimento a tinta unita">
            <a:extLst>
              <a:ext uri="{FF2B5EF4-FFF2-40B4-BE49-F238E27FC236}">
                <a16:creationId xmlns:a16="http://schemas.microsoft.com/office/drawing/2014/main" id="{31EC8B88-74A4-442A-B7B3-3F75E5DC84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07331" y="3292768"/>
            <a:ext cx="914400" cy="914400"/>
          </a:xfrm>
          <a:prstGeom prst="rect">
            <a:avLst/>
          </a:prstGeom>
        </p:spPr>
      </p:pic>
      <p:pic>
        <p:nvPicPr>
          <p:cNvPr id="34" name="Elemento grafico 33" descr="Programmatore (maschile) con riempimento a tinta unita">
            <a:extLst>
              <a:ext uri="{FF2B5EF4-FFF2-40B4-BE49-F238E27FC236}">
                <a16:creationId xmlns:a16="http://schemas.microsoft.com/office/drawing/2014/main" id="{CB297FE5-F8B4-4FF7-9C9F-AE68076F41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87677" y="4808381"/>
            <a:ext cx="756008" cy="756008"/>
          </a:xfrm>
          <a:prstGeom prst="rect">
            <a:avLst/>
          </a:prstGeom>
        </p:spPr>
      </p:pic>
      <p:pic>
        <p:nvPicPr>
          <p:cNvPr id="36" name="Elemento grafico 35" descr="Monete con riempimento a tinta unita">
            <a:extLst>
              <a:ext uri="{FF2B5EF4-FFF2-40B4-BE49-F238E27FC236}">
                <a16:creationId xmlns:a16="http://schemas.microsoft.com/office/drawing/2014/main" id="{4A74986C-E8D4-437F-AC3D-C4E7E9BC2A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39435" y="2066681"/>
            <a:ext cx="603856" cy="603856"/>
          </a:xfrm>
          <a:prstGeom prst="rect">
            <a:avLst/>
          </a:prstGeom>
        </p:spPr>
      </p:pic>
      <p:pic>
        <p:nvPicPr>
          <p:cNvPr id="38" name="Elemento grafico 37" descr="Famiglia con due figli con riempimento a tinta unita">
            <a:extLst>
              <a:ext uri="{FF2B5EF4-FFF2-40B4-BE49-F238E27FC236}">
                <a16:creationId xmlns:a16="http://schemas.microsoft.com/office/drawing/2014/main" id="{0452D566-DDFD-4FA7-9CCA-AA4B8D1ACA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15291" y="3542207"/>
            <a:ext cx="811987" cy="811987"/>
          </a:xfrm>
          <a:prstGeom prst="rect">
            <a:avLst/>
          </a:prstGeom>
        </p:spPr>
      </p:pic>
      <p:pic>
        <p:nvPicPr>
          <p:cNvPr id="43" name="Elemento grafico 42" descr="Fiore di loto con riempimento a tinta unita">
            <a:extLst>
              <a:ext uri="{FF2B5EF4-FFF2-40B4-BE49-F238E27FC236}">
                <a16:creationId xmlns:a16="http://schemas.microsoft.com/office/drawing/2014/main" id="{161A78BF-22D4-4203-A75E-291D3F990C1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71272" y="4807024"/>
            <a:ext cx="756006" cy="756006"/>
          </a:xfrm>
          <a:prstGeom prst="rect">
            <a:avLst/>
          </a:prstGeom>
        </p:spPr>
      </p:pic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BC04D7B8-AACF-4C2C-8754-02BBF5A0A8FB}"/>
              </a:ext>
            </a:extLst>
          </p:cNvPr>
          <p:cNvCxnSpPr>
            <a:cxnSpLocks/>
          </p:cNvCxnSpPr>
          <p:nvPr/>
        </p:nvCxnSpPr>
        <p:spPr>
          <a:xfrm>
            <a:off x="9163735" y="2485455"/>
            <a:ext cx="0" cy="691105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F558FEA2-1312-4C9D-AA63-7B3D14D58EF4}"/>
              </a:ext>
            </a:extLst>
          </p:cNvPr>
          <p:cNvCxnSpPr>
            <a:cxnSpLocks/>
          </p:cNvCxnSpPr>
          <p:nvPr/>
        </p:nvCxnSpPr>
        <p:spPr>
          <a:xfrm>
            <a:off x="9011335" y="2831007"/>
            <a:ext cx="152400" cy="0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0B33F967-7567-4E9D-ADC1-DDF6811F2AB3}"/>
              </a:ext>
            </a:extLst>
          </p:cNvPr>
          <p:cNvCxnSpPr>
            <a:cxnSpLocks/>
          </p:cNvCxnSpPr>
          <p:nvPr/>
        </p:nvCxnSpPr>
        <p:spPr>
          <a:xfrm>
            <a:off x="9185751" y="5131336"/>
            <a:ext cx="0" cy="691105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2234A411-C85D-4DB2-AB90-2E8B80E6DC05}"/>
              </a:ext>
            </a:extLst>
          </p:cNvPr>
          <p:cNvCxnSpPr>
            <a:cxnSpLocks/>
          </p:cNvCxnSpPr>
          <p:nvPr/>
        </p:nvCxnSpPr>
        <p:spPr>
          <a:xfrm>
            <a:off x="9033351" y="5476888"/>
            <a:ext cx="152400" cy="0"/>
          </a:xfrm>
          <a:prstGeom prst="line">
            <a:avLst/>
          </a:prstGeom>
          <a:ln w="28575">
            <a:solidFill>
              <a:srgbClr val="FADF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6" name="Immagine 55">
            <a:extLst>
              <a:ext uri="{FF2B5EF4-FFF2-40B4-BE49-F238E27FC236}">
                <a16:creationId xmlns:a16="http://schemas.microsoft.com/office/drawing/2014/main" id="{00CFF2CB-3B5A-4489-BB6B-85DE6407CB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0543C30F-D25D-47E4-8FA8-7815BC107AF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99" y="1542794"/>
            <a:ext cx="8509951" cy="5321763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21B75617-2B12-4BC6-BEAD-F131773B4761}"/>
              </a:ext>
            </a:extLst>
          </p:cNvPr>
          <p:cNvSpPr txBox="1">
            <a:spLocks/>
          </p:cNvSpPr>
          <p:nvPr/>
        </p:nvSpPr>
        <p:spPr>
          <a:xfrm>
            <a:off x="-849857" y="299238"/>
            <a:ext cx="56982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FOCUS LOMBARDIA</a:t>
            </a:r>
            <a:endParaRPr lang="it-IT" sz="18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6A1FADFF-715A-4AC7-B658-30BF7EBD0305}"/>
              </a:ext>
            </a:extLst>
          </p:cNvPr>
          <p:cNvSpPr/>
          <p:nvPr/>
        </p:nvSpPr>
        <p:spPr>
          <a:xfrm>
            <a:off x="17637" y="731419"/>
            <a:ext cx="3515724" cy="118348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80EDF80B-CA6A-4631-B04B-9BEB67B4A792}"/>
              </a:ext>
            </a:extLst>
          </p:cNvPr>
          <p:cNvSpPr txBox="1"/>
          <p:nvPr/>
        </p:nvSpPr>
        <p:spPr>
          <a:xfrm>
            <a:off x="4729350" y="117551"/>
            <a:ext cx="7343621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000" spc="-5" dirty="0">
                <a:solidFill>
                  <a:schemeClr val="accent2"/>
                </a:solidFill>
                <a:latin typeface="Century Gothic" panose="020B0502020202020204" pitchFamily="34" charset="0"/>
                <a:cs typeface="Calibri"/>
              </a:rPr>
              <a:t>Distribuzione delle regioni italiane in base alla presenza di imprese coesive e raccolta differenziata</a:t>
            </a:r>
          </a:p>
          <a:p>
            <a:pPr marL="12700" algn="ctr">
              <a:spcBef>
                <a:spcPts val="100"/>
              </a:spcBef>
            </a:pPr>
            <a:r>
              <a:rPr lang="it-IT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(Valori</a:t>
            </a:r>
            <a:r>
              <a:rPr lang="it-IT" sz="14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%)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2FA658D-EB33-4655-ACF8-2C4E4D46CC88}"/>
              </a:ext>
            </a:extLst>
          </p:cNvPr>
          <p:cNvCxnSpPr>
            <a:cxnSpLocks/>
          </p:cNvCxnSpPr>
          <p:nvPr/>
        </p:nvCxnSpPr>
        <p:spPr>
          <a:xfrm>
            <a:off x="6858000" y="1611742"/>
            <a:ext cx="0" cy="41682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C1C93E6-2862-46E0-8FF3-32B5945E6901}"/>
              </a:ext>
            </a:extLst>
          </p:cNvPr>
          <p:cNvCxnSpPr>
            <a:cxnSpLocks/>
          </p:cNvCxnSpPr>
          <p:nvPr/>
        </p:nvCxnSpPr>
        <p:spPr>
          <a:xfrm flipH="1">
            <a:off x="3265699" y="3200400"/>
            <a:ext cx="678362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object 4">
            <a:extLst>
              <a:ext uri="{FF2B5EF4-FFF2-40B4-BE49-F238E27FC236}">
                <a16:creationId xmlns:a16="http://schemas.microsoft.com/office/drawing/2014/main" id="{1B63508E-7A1E-4860-866B-D18D8BD68292}"/>
              </a:ext>
            </a:extLst>
          </p:cNvPr>
          <p:cNvSpPr txBox="1">
            <a:spLocks/>
          </p:cNvSpPr>
          <p:nvPr/>
        </p:nvSpPr>
        <p:spPr>
          <a:xfrm>
            <a:off x="9874060" y="3086266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Media ITALIA</a:t>
            </a:r>
            <a:endParaRPr lang="it-IT" sz="1100" b="0" kern="0" dirty="0">
              <a:solidFill>
                <a:schemeClr val="accent2"/>
              </a:solidFill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BC2BF4C7-F84A-40E1-ABCD-866C5C43F78A}"/>
              </a:ext>
            </a:extLst>
          </p:cNvPr>
          <p:cNvSpPr txBox="1">
            <a:spLocks/>
          </p:cNvSpPr>
          <p:nvPr/>
        </p:nvSpPr>
        <p:spPr>
          <a:xfrm>
            <a:off x="5842951" y="1454845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Media ITALIA</a:t>
            </a:r>
            <a:endParaRPr lang="it-IT" sz="1100" b="0" kern="0" dirty="0">
              <a:solidFill>
                <a:schemeClr val="accent2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EB5E120-0ACE-4C73-A9C7-F468D7DFC326}"/>
              </a:ext>
            </a:extLst>
          </p:cNvPr>
          <p:cNvSpPr txBox="1"/>
          <p:nvPr/>
        </p:nvSpPr>
        <p:spPr>
          <a:xfrm>
            <a:off x="218949" y="6384473"/>
            <a:ext cx="6093500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Arial Unicode MS"/>
                <a:cs typeface="Helvetica Neue"/>
              </a:rPr>
              <a:t>Fonte: Unioncamere, Fondazione Symbola, 2021</a:t>
            </a:r>
            <a:endParaRPr lang="it-IT" sz="1600" dirty="0">
              <a:effectLst/>
              <a:latin typeface="Calibri" panose="020F0502020204030204" pitchFamily="34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ED1D46D-0E0B-44D0-946B-C1E8DE84BBF0}"/>
              </a:ext>
            </a:extLst>
          </p:cNvPr>
          <p:cNvSpPr/>
          <p:nvPr/>
        </p:nvSpPr>
        <p:spPr>
          <a:xfrm>
            <a:off x="7405496" y="2220969"/>
            <a:ext cx="1114693" cy="242595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C00D6D72-0904-40A0-9C9A-5A9CD0224A19}"/>
              </a:ext>
            </a:extLst>
          </p:cNvPr>
          <p:cNvSpPr/>
          <p:nvPr/>
        </p:nvSpPr>
        <p:spPr>
          <a:xfrm>
            <a:off x="4848378" y="1066771"/>
            <a:ext cx="7343621" cy="104604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10C702B-BEC9-40C2-BFEA-27B6DF88D31C}"/>
              </a:ext>
            </a:extLst>
          </p:cNvPr>
          <p:cNvCxnSpPr>
            <a:cxnSpLocks/>
          </p:cNvCxnSpPr>
          <p:nvPr/>
        </p:nvCxnSpPr>
        <p:spPr>
          <a:xfrm flipH="1" flipV="1">
            <a:off x="1722078" y="2342265"/>
            <a:ext cx="5669351" cy="40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bject 7">
            <a:extLst>
              <a:ext uri="{FF2B5EF4-FFF2-40B4-BE49-F238E27FC236}">
                <a16:creationId xmlns:a16="http://schemas.microsoft.com/office/drawing/2014/main" id="{64D7FD0F-5637-41A9-A668-ADC659611736}"/>
              </a:ext>
            </a:extLst>
          </p:cNvPr>
          <p:cNvSpPr/>
          <p:nvPr/>
        </p:nvSpPr>
        <p:spPr>
          <a:xfrm>
            <a:off x="600188" y="1778248"/>
            <a:ext cx="1121890" cy="1128035"/>
          </a:xfrm>
          <a:custGeom>
            <a:avLst/>
            <a:gdLst/>
            <a:ahLst/>
            <a:cxnLst/>
            <a:rect l="l" t="t" r="r" b="b"/>
            <a:pathLst>
              <a:path w="772159" h="735330">
                <a:moveTo>
                  <a:pt x="0" y="367411"/>
                </a:moveTo>
                <a:lnTo>
                  <a:pt x="3007" y="321317"/>
                </a:lnTo>
                <a:lnTo>
                  <a:pt x="11790" y="276934"/>
                </a:lnTo>
                <a:lnTo>
                  <a:pt x="25986" y="234606"/>
                </a:lnTo>
                <a:lnTo>
                  <a:pt x="45233" y="194675"/>
                </a:lnTo>
                <a:lnTo>
                  <a:pt x="69170" y="157487"/>
                </a:lnTo>
                <a:lnTo>
                  <a:pt x="97435" y="123386"/>
                </a:lnTo>
                <a:lnTo>
                  <a:pt x="129666" y="92715"/>
                </a:lnTo>
                <a:lnTo>
                  <a:pt x="165501" y="65819"/>
                </a:lnTo>
                <a:lnTo>
                  <a:pt x="204578" y="43041"/>
                </a:lnTo>
                <a:lnTo>
                  <a:pt x="246537" y="24727"/>
                </a:lnTo>
                <a:lnTo>
                  <a:pt x="291014" y="11219"/>
                </a:lnTo>
                <a:lnTo>
                  <a:pt x="337649" y="2862"/>
                </a:lnTo>
                <a:lnTo>
                  <a:pt x="386079" y="0"/>
                </a:lnTo>
                <a:lnTo>
                  <a:pt x="434510" y="2862"/>
                </a:lnTo>
                <a:lnTo>
                  <a:pt x="481145" y="11219"/>
                </a:lnTo>
                <a:lnTo>
                  <a:pt x="525622" y="24727"/>
                </a:lnTo>
                <a:lnTo>
                  <a:pt x="567581" y="43041"/>
                </a:lnTo>
                <a:lnTo>
                  <a:pt x="606658" y="65819"/>
                </a:lnTo>
                <a:lnTo>
                  <a:pt x="642493" y="92715"/>
                </a:lnTo>
                <a:lnTo>
                  <a:pt x="674724" y="123386"/>
                </a:lnTo>
                <a:lnTo>
                  <a:pt x="702989" y="157487"/>
                </a:lnTo>
                <a:lnTo>
                  <a:pt x="726926" y="194675"/>
                </a:lnTo>
                <a:lnTo>
                  <a:pt x="746173" y="234606"/>
                </a:lnTo>
                <a:lnTo>
                  <a:pt x="760369" y="276934"/>
                </a:lnTo>
                <a:lnTo>
                  <a:pt x="769152" y="321317"/>
                </a:lnTo>
                <a:lnTo>
                  <a:pt x="772159" y="367411"/>
                </a:lnTo>
                <a:lnTo>
                  <a:pt x="769152" y="413504"/>
                </a:lnTo>
                <a:lnTo>
                  <a:pt x="760369" y="457887"/>
                </a:lnTo>
                <a:lnTo>
                  <a:pt x="746173" y="500215"/>
                </a:lnTo>
                <a:lnTo>
                  <a:pt x="726926" y="540146"/>
                </a:lnTo>
                <a:lnTo>
                  <a:pt x="702989" y="577334"/>
                </a:lnTo>
                <a:lnTo>
                  <a:pt x="674724" y="611435"/>
                </a:lnTo>
                <a:lnTo>
                  <a:pt x="642493" y="642106"/>
                </a:lnTo>
                <a:lnTo>
                  <a:pt x="606658" y="669002"/>
                </a:lnTo>
                <a:lnTo>
                  <a:pt x="567581" y="691780"/>
                </a:lnTo>
                <a:lnTo>
                  <a:pt x="525622" y="710094"/>
                </a:lnTo>
                <a:lnTo>
                  <a:pt x="481145" y="723602"/>
                </a:lnTo>
                <a:lnTo>
                  <a:pt x="434510" y="731959"/>
                </a:lnTo>
                <a:lnTo>
                  <a:pt x="386079" y="734822"/>
                </a:lnTo>
                <a:lnTo>
                  <a:pt x="337649" y="731959"/>
                </a:lnTo>
                <a:lnTo>
                  <a:pt x="291014" y="723602"/>
                </a:lnTo>
                <a:lnTo>
                  <a:pt x="246537" y="710094"/>
                </a:lnTo>
                <a:lnTo>
                  <a:pt x="204578" y="691780"/>
                </a:lnTo>
                <a:lnTo>
                  <a:pt x="165501" y="669002"/>
                </a:lnTo>
                <a:lnTo>
                  <a:pt x="129666" y="642106"/>
                </a:lnTo>
                <a:lnTo>
                  <a:pt x="97435" y="611435"/>
                </a:lnTo>
                <a:lnTo>
                  <a:pt x="69170" y="577334"/>
                </a:lnTo>
                <a:lnTo>
                  <a:pt x="45233" y="540146"/>
                </a:lnTo>
                <a:lnTo>
                  <a:pt x="25986" y="500215"/>
                </a:lnTo>
                <a:lnTo>
                  <a:pt x="11790" y="457887"/>
                </a:lnTo>
                <a:lnTo>
                  <a:pt x="3007" y="413504"/>
                </a:lnTo>
                <a:lnTo>
                  <a:pt x="0" y="36741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D5180D41-2010-40AD-B35E-1D085A8C3272}"/>
              </a:ext>
            </a:extLst>
          </p:cNvPr>
          <p:cNvSpPr txBox="1">
            <a:spLocks/>
          </p:cNvSpPr>
          <p:nvPr/>
        </p:nvSpPr>
        <p:spPr>
          <a:xfrm>
            <a:off x="432510" y="2181964"/>
            <a:ext cx="14740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117,4%</a:t>
            </a:r>
            <a:endParaRPr lang="it-IT" sz="16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E4AA2BFC-658C-4876-A908-50995D3A8047}"/>
              </a:ext>
            </a:extLst>
          </p:cNvPr>
          <p:cNvSpPr txBox="1">
            <a:spLocks/>
          </p:cNvSpPr>
          <p:nvPr/>
        </p:nvSpPr>
        <p:spPr>
          <a:xfrm>
            <a:off x="309433" y="3108989"/>
            <a:ext cx="1474040" cy="62837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4° in classifica</a:t>
            </a:r>
            <a:endParaRPr lang="it-IT" sz="1600" b="0" kern="0" dirty="0">
              <a:solidFill>
                <a:schemeClr val="bg1"/>
              </a:solidFill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C3A7109-9F2D-4750-BD8B-D0A70B4C5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06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B0041713-5EE6-4A65-9B71-DDE7A6A2128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337" y="1078010"/>
            <a:ext cx="8068989" cy="57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FA076AE2-5E2D-4534-8232-E70D58DF4A45}"/>
              </a:ext>
            </a:extLst>
          </p:cNvPr>
          <p:cNvSpPr/>
          <p:nvPr/>
        </p:nvSpPr>
        <p:spPr>
          <a:xfrm>
            <a:off x="4848379" y="1079673"/>
            <a:ext cx="7343621" cy="104604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21B75617-2B12-4BC6-BEAD-F131773B4761}"/>
              </a:ext>
            </a:extLst>
          </p:cNvPr>
          <p:cNvSpPr txBox="1">
            <a:spLocks/>
          </p:cNvSpPr>
          <p:nvPr/>
        </p:nvSpPr>
        <p:spPr>
          <a:xfrm>
            <a:off x="-849857" y="299238"/>
            <a:ext cx="56982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FOCUS LOMBARDIA</a:t>
            </a:r>
            <a:endParaRPr lang="it-IT" sz="18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6A1FADFF-715A-4AC7-B658-30BF7EBD0305}"/>
              </a:ext>
            </a:extLst>
          </p:cNvPr>
          <p:cNvSpPr/>
          <p:nvPr/>
        </p:nvSpPr>
        <p:spPr>
          <a:xfrm>
            <a:off x="17637" y="731419"/>
            <a:ext cx="3515724" cy="118348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80EDF80B-CA6A-4631-B04B-9BEB67B4A792}"/>
              </a:ext>
            </a:extLst>
          </p:cNvPr>
          <p:cNvSpPr txBox="1"/>
          <p:nvPr/>
        </p:nvSpPr>
        <p:spPr>
          <a:xfrm>
            <a:off x="4745913" y="168804"/>
            <a:ext cx="7343621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000" spc="-5" dirty="0">
                <a:solidFill>
                  <a:schemeClr val="accent2"/>
                </a:solidFill>
                <a:latin typeface="Century Gothic" panose="020B0502020202020204" pitchFamily="34" charset="0"/>
                <a:cs typeface="Calibri"/>
              </a:rPr>
              <a:t>Distribuzione delle regioni italiane in base alla presenza di imprese coesive e livelli di fiducia delle persone</a:t>
            </a:r>
          </a:p>
          <a:p>
            <a:pPr marL="12700" algn="ctr">
              <a:spcBef>
                <a:spcPts val="100"/>
              </a:spcBef>
            </a:pPr>
            <a:r>
              <a:rPr lang="it-IT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(Valori</a:t>
            </a:r>
            <a:r>
              <a:rPr lang="it-IT" sz="14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%)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2FA658D-EB33-4655-ACF8-2C4E4D46CC88}"/>
              </a:ext>
            </a:extLst>
          </p:cNvPr>
          <p:cNvCxnSpPr>
            <a:cxnSpLocks/>
          </p:cNvCxnSpPr>
          <p:nvPr/>
        </p:nvCxnSpPr>
        <p:spPr>
          <a:xfrm>
            <a:off x="6815796" y="1611742"/>
            <a:ext cx="0" cy="41682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C1C93E6-2862-46E0-8FF3-32B5945E6901}"/>
              </a:ext>
            </a:extLst>
          </p:cNvPr>
          <p:cNvCxnSpPr>
            <a:cxnSpLocks/>
          </p:cNvCxnSpPr>
          <p:nvPr/>
        </p:nvCxnSpPr>
        <p:spPr>
          <a:xfrm flipH="1">
            <a:off x="3265699" y="3900477"/>
            <a:ext cx="678362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object 4">
            <a:extLst>
              <a:ext uri="{FF2B5EF4-FFF2-40B4-BE49-F238E27FC236}">
                <a16:creationId xmlns:a16="http://schemas.microsoft.com/office/drawing/2014/main" id="{1B63508E-7A1E-4860-866B-D18D8BD68292}"/>
              </a:ext>
            </a:extLst>
          </p:cNvPr>
          <p:cNvSpPr txBox="1">
            <a:spLocks/>
          </p:cNvSpPr>
          <p:nvPr/>
        </p:nvSpPr>
        <p:spPr>
          <a:xfrm>
            <a:off x="9989183" y="3786343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Media ITALIA</a:t>
            </a:r>
            <a:endParaRPr lang="it-IT" sz="1100" b="0" kern="0" dirty="0">
              <a:solidFill>
                <a:schemeClr val="accent2"/>
              </a:solidFill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BC2BF4C7-F84A-40E1-ABCD-866C5C43F78A}"/>
              </a:ext>
            </a:extLst>
          </p:cNvPr>
          <p:cNvSpPr txBox="1">
            <a:spLocks/>
          </p:cNvSpPr>
          <p:nvPr/>
        </p:nvSpPr>
        <p:spPr>
          <a:xfrm>
            <a:off x="5800747" y="1383487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Media ITALIA</a:t>
            </a:r>
            <a:endParaRPr lang="it-IT" sz="1100" b="0" kern="0" dirty="0">
              <a:solidFill>
                <a:schemeClr val="accent2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EB5E120-0ACE-4C73-A9C7-F468D7DFC326}"/>
              </a:ext>
            </a:extLst>
          </p:cNvPr>
          <p:cNvSpPr txBox="1"/>
          <p:nvPr/>
        </p:nvSpPr>
        <p:spPr>
          <a:xfrm>
            <a:off x="218949" y="6384473"/>
            <a:ext cx="6093500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Arial Unicode MS"/>
                <a:cs typeface="Helvetica Neue"/>
              </a:rPr>
              <a:t>Fonte: Unioncamere, Fondazione Symbola, 2021</a:t>
            </a:r>
            <a:endParaRPr lang="it-IT" sz="1600" dirty="0">
              <a:effectLst/>
              <a:latin typeface="Calibri" panose="020F0502020204030204" pitchFamily="34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ED1D46D-0E0B-44D0-946B-C1E8DE84BBF0}"/>
              </a:ext>
            </a:extLst>
          </p:cNvPr>
          <p:cNvSpPr/>
          <p:nvPr/>
        </p:nvSpPr>
        <p:spPr>
          <a:xfrm>
            <a:off x="7303031" y="3307331"/>
            <a:ext cx="1114693" cy="242595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B781D5B-F531-452C-B2BD-9E9E333BBF07}"/>
              </a:ext>
            </a:extLst>
          </p:cNvPr>
          <p:cNvCxnSpPr>
            <a:cxnSpLocks/>
          </p:cNvCxnSpPr>
          <p:nvPr/>
        </p:nvCxnSpPr>
        <p:spPr>
          <a:xfrm flipH="1">
            <a:off x="1949934" y="3429000"/>
            <a:ext cx="535309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object 7">
            <a:extLst>
              <a:ext uri="{FF2B5EF4-FFF2-40B4-BE49-F238E27FC236}">
                <a16:creationId xmlns:a16="http://schemas.microsoft.com/office/drawing/2014/main" id="{23166163-B052-424A-BE2E-33DF1550151B}"/>
              </a:ext>
            </a:extLst>
          </p:cNvPr>
          <p:cNvSpPr/>
          <p:nvPr/>
        </p:nvSpPr>
        <p:spPr>
          <a:xfrm>
            <a:off x="828044" y="2886576"/>
            <a:ext cx="1121890" cy="1128035"/>
          </a:xfrm>
          <a:custGeom>
            <a:avLst/>
            <a:gdLst/>
            <a:ahLst/>
            <a:cxnLst/>
            <a:rect l="l" t="t" r="r" b="b"/>
            <a:pathLst>
              <a:path w="772159" h="735330">
                <a:moveTo>
                  <a:pt x="0" y="367411"/>
                </a:moveTo>
                <a:lnTo>
                  <a:pt x="3007" y="321317"/>
                </a:lnTo>
                <a:lnTo>
                  <a:pt x="11790" y="276934"/>
                </a:lnTo>
                <a:lnTo>
                  <a:pt x="25986" y="234606"/>
                </a:lnTo>
                <a:lnTo>
                  <a:pt x="45233" y="194675"/>
                </a:lnTo>
                <a:lnTo>
                  <a:pt x="69170" y="157487"/>
                </a:lnTo>
                <a:lnTo>
                  <a:pt x="97435" y="123386"/>
                </a:lnTo>
                <a:lnTo>
                  <a:pt x="129666" y="92715"/>
                </a:lnTo>
                <a:lnTo>
                  <a:pt x="165501" y="65819"/>
                </a:lnTo>
                <a:lnTo>
                  <a:pt x="204578" y="43041"/>
                </a:lnTo>
                <a:lnTo>
                  <a:pt x="246537" y="24727"/>
                </a:lnTo>
                <a:lnTo>
                  <a:pt x="291014" y="11219"/>
                </a:lnTo>
                <a:lnTo>
                  <a:pt x="337649" y="2862"/>
                </a:lnTo>
                <a:lnTo>
                  <a:pt x="386079" y="0"/>
                </a:lnTo>
                <a:lnTo>
                  <a:pt x="434510" y="2862"/>
                </a:lnTo>
                <a:lnTo>
                  <a:pt x="481145" y="11219"/>
                </a:lnTo>
                <a:lnTo>
                  <a:pt x="525622" y="24727"/>
                </a:lnTo>
                <a:lnTo>
                  <a:pt x="567581" y="43041"/>
                </a:lnTo>
                <a:lnTo>
                  <a:pt x="606658" y="65819"/>
                </a:lnTo>
                <a:lnTo>
                  <a:pt x="642493" y="92715"/>
                </a:lnTo>
                <a:lnTo>
                  <a:pt x="674724" y="123386"/>
                </a:lnTo>
                <a:lnTo>
                  <a:pt x="702989" y="157487"/>
                </a:lnTo>
                <a:lnTo>
                  <a:pt x="726926" y="194675"/>
                </a:lnTo>
                <a:lnTo>
                  <a:pt x="746173" y="234606"/>
                </a:lnTo>
                <a:lnTo>
                  <a:pt x="760369" y="276934"/>
                </a:lnTo>
                <a:lnTo>
                  <a:pt x="769152" y="321317"/>
                </a:lnTo>
                <a:lnTo>
                  <a:pt x="772159" y="367411"/>
                </a:lnTo>
                <a:lnTo>
                  <a:pt x="769152" y="413504"/>
                </a:lnTo>
                <a:lnTo>
                  <a:pt x="760369" y="457887"/>
                </a:lnTo>
                <a:lnTo>
                  <a:pt x="746173" y="500215"/>
                </a:lnTo>
                <a:lnTo>
                  <a:pt x="726926" y="540146"/>
                </a:lnTo>
                <a:lnTo>
                  <a:pt x="702989" y="577334"/>
                </a:lnTo>
                <a:lnTo>
                  <a:pt x="674724" y="611435"/>
                </a:lnTo>
                <a:lnTo>
                  <a:pt x="642493" y="642106"/>
                </a:lnTo>
                <a:lnTo>
                  <a:pt x="606658" y="669002"/>
                </a:lnTo>
                <a:lnTo>
                  <a:pt x="567581" y="691780"/>
                </a:lnTo>
                <a:lnTo>
                  <a:pt x="525622" y="710094"/>
                </a:lnTo>
                <a:lnTo>
                  <a:pt x="481145" y="723602"/>
                </a:lnTo>
                <a:lnTo>
                  <a:pt x="434510" y="731959"/>
                </a:lnTo>
                <a:lnTo>
                  <a:pt x="386079" y="734822"/>
                </a:lnTo>
                <a:lnTo>
                  <a:pt x="337649" y="731959"/>
                </a:lnTo>
                <a:lnTo>
                  <a:pt x="291014" y="723602"/>
                </a:lnTo>
                <a:lnTo>
                  <a:pt x="246537" y="710094"/>
                </a:lnTo>
                <a:lnTo>
                  <a:pt x="204578" y="691780"/>
                </a:lnTo>
                <a:lnTo>
                  <a:pt x="165501" y="669002"/>
                </a:lnTo>
                <a:lnTo>
                  <a:pt x="129666" y="642106"/>
                </a:lnTo>
                <a:lnTo>
                  <a:pt x="97435" y="611435"/>
                </a:lnTo>
                <a:lnTo>
                  <a:pt x="69170" y="577334"/>
                </a:lnTo>
                <a:lnTo>
                  <a:pt x="45233" y="540146"/>
                </a:lnTo>
                <a:lnTo>
                  <a:pt x="25986" y="500215"/>
                </a:lnTo>
                <a:lnTo>
                  <a:pt x="11790" y="457887"/>
                </a:lnTo>
                <a:lnTo>
                  <a:pt x="3007" y="413504"/>
                </a:lnTo>
                <a:lnTo>
                  <a:pt x="0" y="36741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4A5783F8-0467-45F1-8427-15B2B2FDF2E4}"/>
              </a:ext>
            </a:extLst>
          </p:cNvPr>
          <p:cNvSpPr txBox="1">
            <a:spLocks/>
          </p:cNvSpPr>
          <p:nvPr/>
        </p:nvSpPr>
        <p:spPr>
          <a:xfrm>
            <a:off x="651969" y="3290292"/>
            <a:ext cx="14740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113,8%</a:t>
            </a:r>
            <a:endParaRPr lang="it-IT" sz="16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9F40741-28DA-4032-95B8-60C49330A8FC}"/>
              </a:ext>
            </a:extLst>
          </p:cNvPr>
          <p:cNvSpPr txBox="1">
            <a:spLocks/>
          </p:cNvSpPr>
          <p:nvPr/>
        </p:nvSpPr>
        <p:spPr>
          <a:xfrm>
            <a:off x="651969" y="4327892"/>
            <a:ext cx="1474040" cy="62837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4° in classifica</a:t>
            </a:r>
            <a:endParaRPr lang="it-IT" sz="16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9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54DE4EA-3FCC-4A66-80B7-85D6685FFD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74" y="1549734"/>
            <a:ext cx="8220526" cy="508919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FA076AE2-5E2D-4534-8232-E70D58DF4A45}"/>
              </a:ext>
            </a:extLst>
          </p:cNvPr>
          <p:cNvSpPr/>
          <p:nvPr/>
        </p:nvSpPr>
        <p:spPr>
          <a:xfrm>
            <a:off x="4848379" y="1138420"/>
            <a:ext cx="7343621" cy="118804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21B75617-2B12-4BC6-BEAD-F131773B4761}"/>
              </a:ext>
            </a:extLst>
          </p:cNvPr>
          <p:cNvSpPr txBox="1">
            <a:spLocks/>
          </p:cNvSpPr>
          <p:nvPr/>
        </p:nvSpPr>
        <p:spPr>
          <a:xfrm>
            <a:off x="-849857" y="299238"/>
            <a:ext cx="56982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FOCUS LOMBARDIA</a:t>
            </a:r>
            <a:endParaRPr lang="it-IT" sz="18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6A1FADFF-715A-4AC7-B658-30BF7EBD0305}"/>
              </a:ext>
            </a:extLst>
          </p:cNvPr>
          <p:cNvSpPr/>
          <p:nvPr/>
        </p:nvSpPr>
        <p:spPr>
          <a:xfrm>
            <a:off x="17637" y="731419"/>
            <a:ext cx="3515724" cy="118348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80EDF80B-CA6A-4631-B04B-9BEB67B4A792}"/>
              </a:ext>
            </a:extLst>
          </p:cNvPr>
          <p:cNvSpPr txBox="1"/>
          <p:nvPr/>
        </p:nvSpPr>
        <p:spPr>
          <a:xfrm>
            <a:off x="4637364" y="196097"/>
            <a:ext cx="7343621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000" spc="-5" dirty="0">
                <a:solidFill>
                  <a:schemeClr val="accent2"/>
                </a:solidFill>
                <a:latin typeface="Century Gothic" panose="020B0502020202020204" pitchFamily="34" charset="0"/>
                <a:cs typeface="Calibri"/>
              </a:rPr>
              <a:t>Distribuzione delle regioni italiane in base alla presenza di imprese coesive e numero di istituzioni non profit</a:t>
            </a:r>
          </a:p>
          <a:p>
            <a:pPr marL="12700" algn="ctr">
              <a:spcBef>
                <a:spcPts val="100"/>
              </a:spcBef>
            </a:pPr>
            <a:r>
              <a:rPr lang="it-IT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(Valori</a:t>
            </a:r>
            <a:r>
              <a:rPr lang="it-IT" sz="14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%)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2FA658D-EB33-4655-ACF8-2C4E4D46CC88}"/>
              </a:ext>
            </a:extLst>
          </p:cNvPr>
          <p:cNvCxnSpPr>
            <a:cxnSpLocks/>
          </p:cNvCxnSpPr>
          <p:nvPr/>
        </p:nvCxnSpPr>
        <p:spPr>
          <a:xfrm>
            <a:off x="6705600" y="1711959"/>
            <a:ext cx="0" cy="39220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C1C93E6-2862-46E0-8FF3-32B5945E6901}"/>
              </a:ext>
            </a:extLst>
          </p:cNvPr>
          <p:cNvCxnSpPr>
            <a:cxnSpLocks/>
          </p:cNvCxnSpPr>
          <p:nvPr/>
        </p:nvCxnSpPr>
        <p:spPr>
          <a:xfrm flipH="1">
            <a:off x="3962400" y="3962400"/>
            <a:ext cx="616312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object 4">
            <a:extLst>
              <a:ext uri="{FF2B5EF4-FFF2-40B4-BE49-F238E27FC236}">
                <a16:creationId xmlns:a16="http://schemas.microsoft.com/office/drawing/2014/main" id="{1B63508E-7A1E-4860-866B-D18D8BD68292}"/>
              </a:ext>
            </a:extLst>
          </p:cNvPr>
          <p:cNvSpPr txBox="1">
            <a:spLocks/>
          </p:cNvSpPr>
          <p:nvPr/>
        </p:nvSpPr>
        <p:spPr>
          <a:xfrm>
            <a:off x="9827400" y="3862466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Media ITALIA</a:t>
            </a:r>
            <a:endParaRPr lang="it-IT" sz="1100" b="0" kern="0" dirty="0">
              <a:solidFill>
                <a:schemeClr val="accent2"/>
              </a:solidFill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BC2BF4C7-F84A-40E1-ABCD-866C5C43F78A}"/>
              </a:ext>
            </a:extLst>
          </p:cNvPr>
          <p:cNvSpPr txBox="1">
            <a:spLocks/>
          </p:cNvSpPr>
          <p:nvPr/>
        </p:nvSpPr>
        <p:spPr>
          <a:xfrm>
            <a:off x="5812790" y="1483691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Media ITALIA</a:t>
            </a:r>
            <a:endParaRPr lang="it-IT" sz="1100" b="0" kern="0" dirty="0">
              <a:solidFill>
                <a:schemeClr val="accent2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EB5E120-0ACE-4C73-A9C7-F468D7DFC326}"/>
              </a:ext>
            </a:extLst>
          </p:cNvPr>
          <p:cNvSpPr txBox="1"/>
          <p:nvPr/>
        </p:nvSpPr>
        <p:spPr>
          <a:xfrm>
            <a:off x="218949" y="6384473"/>
            <a:ext cx="6093500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Arial Unicode MS"/>
                <a:cs typeface="Helvetica Neue"/>
              </a:rPr>
              <a:t>Fonte: Unioncamere, Fondazione Symbola, 2021</a:t>
            </a:r>
            <a:endParaRPr lang="it-IT" sz="1600" dirty="0">
              <a:effectLst/>
              <a:latin typeface="Calibri" panose="020F0502020204030204" pitchFamily="34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ED1D46D-0E0B-44D0-946B-C1E8DE84BBF0}"/>
              </a:ext>
            </a:extLst>
          </p:cNvPr>
          <p:cNvSpPr/>
          <p:nvPr/>
        </p:nvSpPr>
        <p:spPr>
          <a:xfrm>
            <a:off x="7043963" y="4151862"/>
            <a:ext cx="1114693" cy="242595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C89F88D-8135-4F8A-A5B1-C9A7E945A515}"/>
              </a:ext>
            </a:extLst>
          </p:cNvPr>
          <p:cNvCxnSpPr>
            <a:cxnSpLocks/>
          </p:cNvCxnSpPr>
          <p:nvPr/>
        </p:nvCxnSpPr>
        <p:spPr>
          <a:xfrm flipH="1">
            <a:off x="1690866" y="4277225"/>
            <a:ext cx="535309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bject 7">
            <a:extLst>
              <a:ext uri="{FF2B5EF4-FFF2-40B4-BE49-F238E27FC236}">
                <a16:creationId xmlns:a16="http://schemas.microsoft.com/office/drawing/2014/main" id="{2CBCBEDF-99A7-4553-B3FA-9C1572A3C775}"/>
              </a:ext>
            </a:extLst>
          </p:cNvPr>
          <p:cNvSpPr/>
          <p:nvPr/>
        </p:nvSpPr>
        <p:spPr>
          <a:xfrm>
            <a:off x="568976" y="3709141"/>
            <a:ext cx="1121890" cy="1128035"/>
          </a:xfrm>
          <a:custGeom>
            <a:avLst/>
            <a:gdLst/>
            <a:ahLst/>
            <a:cxnLst/>
            <a:rect l="l" t="t" r="r" b="b"/>
            <a:pathLst>
              <a:path w="772159" h="735330">
                <a:moveTo>
                  <a:pt x="0" y="367411"/>
                </a:moveTo>
                <a:lnTo>
                  <a:pt x="3007" y="321317"/>
                </a:lnTo>
                <a:lnTo>
                  <a:pt x="11790" y="276934"/>
                </a:lnTo>
                <a:lnTo>
                  <a:pt x="25986" y="234606"/>
                </a:lnTo>
                <a:lnTo>
                  <a:pt x="45233" y="194675"/>
                </a:lnTo>
                <a:lnTo>
                  <a:pt x="69170" y="157487"/>
                </a:lnTo>
                <a:lnTo>
                  <a:pt x="97435" y="123386"/>
                </a:lnTo>
                <a:lnTo>
                  <a:pt x="129666" y="92715"/>
                </a:lnTo>
                <a:lnTo>
                  <a:pt x="165501" y="65819"/>
                </a:lnTo>
                <a:lnTo>
                  <a:pt x="204578" y="43041"/>
                </a:lnTo>
                <a:lnTo>
                  <a:pt x="246537" y="24727"/>
                </a:lnTo>
                <a:lnTo>
                  <a:pt x="291014" y="11219"/>
                </a:lnTo>
                <a:lnTo>
                  <a:pt x="337649" y="2862"/>
                </a:lnTo>
                <a:lnTo>
                  <a:pt x="386079" y="0"/>
                </a:lnTo>
                <a:lnTo>
                  <a:pt x="434510" y="2862"/>
                </a:lnTo>
                <a:lnTo>
                  <a:pt x="481145" y="11219"/>
                </a:lnTo>
                <a:lnTo>
                  <a:pt x="525622" y="24727"/>
                </a:lnTo>
                <a:lnTo>
                  <a:pt x="567581" y="43041"/>
                </a:lnTo>
                <a:lnTo>
                  <a:pt x="606658" y="65819"/>
                </a:lnTo>
                <a:lnTo>
                  <a:pt x="642493" y="92715"/>
                </a:lnTo>
                <a:lnTo>
                  <a:pt x="674724" y="123386"/>
                </a:lnTo>
                <a:lnTo>
                  <a:pt x="702989" y="157487"/>
                </a:lnTo>
                <a:lnTo>
                  <a:pt x="726926" y="194675"/>
                </a:lnTo>
                <a:lnTo>
                  <a:pt x="746173" y="234606"/>
                </a:lnTo>
                <a:lnTo>
                  <a:pt x="760369" y="276934"/>
                </a:lnTo>
                <a:lnTo>
                  <a:pt x="769152" y="321317"/>
                </a:lnTo>
                <a:lnTo>
                  <a:pt x="772159" y="367411"/>
                </a:lnTo>
                <a:lnTo>
                  <a:pt x="769152" y="413504"/>
                </a:lnTo>
                <a:lnTo>
                  <a:pt x="760369" y="457887"/>
                </a:lnTo>
                <a:lnTo>
                  <a:pt x="746173" y="500215"/>
                </a:lnTo>
                <a:lnTo>
                  <a:pt x="726926" y="540146"/>
                </a:lnTo>
                <a:lnTo>
                  <a:pt x="702989" y="577334"/>
                </a:lnTo>
                <a:lnTo>
                  <a:pt x="674724" y="611435"/>
                </a:lnTo>
                <a:lnTo>
                  <a:pt x="642493" y="642106"/>
                </a:lnTo>
                <a:lnTo>
                  <a:pt x="606658" y="669002"/>
                </a:lnTo>
                <a:lnTo>
                  <a:pt x="567581" y="691780"/>
                </a:lnTo>
                <a:lnTo>
                  <a:pt x="525622" y="710094"/>
                </a:lnTo>
                <a:lnTo>
                  <a:pt x="481145" y="723602"/>
                </a:lnTo>
                <a:lnTo>
                  <a:pt x="434510" y="731959"/>
                </a:lnTo>
                <a:lnTo>
                  <a:pt x="386079" y="734822"/>
                </a:lnTo>
                <a:lnTo>
                  <a:pt x="337649" y="731959"/>
                </a:lnTo>
                <a:lnTo>
                  <a:pt x="291014" y="723602"/>
                </a:lnTo>
                <a:lnTo>
                  <a:pt x="246537" y="710094"/>
                </a:lnTo>
                <a:lnTo>
                  <a:pt x="204578" y="691780"/>
                </a:lnTo>
                <a:lnTo>
                  <a:pt x="165501" y="669002"/>
                </a:lnTo>
                <a:lnTo>
                  <a:pt x="129666" y="642106"/>
                </a:lnTo>
                <a:lnTo>
                  <a:pt x="97435" y="611435"/>
                </a:lnTo>
                <a:lnTo>
                  <a:pt x="69170" y="577334"/>
                </a:lnTo>
                <a:lnTo>
                  <a:pt x="45233" y="540146"/>
                </a:lnTo>
                <a:lnTo>
                  <a:pt x="25986" y="500215"/>
                </a:lnTo>
                <a:lnTo>
                  <a:pt x="11790" y="457887"/>
                </a:lnTo>
                <a:lnTo>
                  <a:pt x="3007" y="413504"/>
                </a:lnTo>
                <a:lnTo>
                  <a:pt x="0" y="36741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95EBBC5-3F2B-498A-9574-DDA6463492D9}"/>
              </a:ext>
            </a:extLst>
          </p:cNvPr>
          <p:cNvSpPr txBox="1">
            <a:spLocks/>
          </p:cNvSpPr>
          <p:nvPr/>
        </p:nvSpPr>
        <p:spPr>
          <a:xfrm>
            <a:off x="392901" y="4112857"/>
            <a:ext cx="14740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96,3%</a:t>
            </a:r>
            <a:endParaRPr lang="it-IT" sz="16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16E2F2A0-A2D4-4838-B1AF-A54B10A0A95E}"/>
              </a:ext>
            </a:extLst>
          </p:cNvPr>
          <p:cNvSpPr txBox="1">
            <a:spLocks/>
          </p:cNvSpPr>
          <p:nvPr/>
        </p:nvSpPr>
        <p:spPr>
          <a:xfrm>
            <a:off x="354760" y="5094777"/>
            <a:ext cx="1474040" cy="62837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14° in classifica</a:t>
            </a:r>
            <a:endParaRPr lang="it-IT" sz="16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CD6B29C0-4DE6-42EF-986D-4649D6ADF22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67087"/>
            <a:ext cx="8534400" cy="55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FA076AE2-5E2D-4534-8232-E70D58DF4A45}"/>
              </a:ext>
            </a:extLst>
          </p:cNvPr>
          <p:cNvSpPr/>
          <p:nvPr/>
        </p:nvSpPr>
        <p:spPr>
          <a:xfrm>
            <a:off x="4586069" y="1168860"/>
            <a:ext cx="7605932" cy="78027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21B75617-2B12-4BC6-BEAD-F131773B4761}"/>
              </a:ext>
            </a:extLst>
          </p:cNvPr>
          <p:cNvSpPr txBox="1">
            <a:spLocks/>
          </p:cNvSpPr>
          <p:nvPr/>
        </p:nvSpPr>
        <p:spPr>
          <a:xfrm>
            <a:off x="-849857" y="299238"/>
            <a:ext cx="56982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FOCUS LOMBARDIA</a:t>
            </a:r>
            <a:endParaRPr lang="it-IT" sz="18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6A1FADFF-715A-4AC7-B658-30BF7EBD0305}"/>
              </a:ext>
            </a:extLst>
          </p:cNvPr>
          <p:cNvSpPr/>
          <p:nvPr/>
        </p:nvSpPr>
        <p:spPr>
          <a:xfrm>
            <a:off x="17637" y="731419"/>
            <a:ext cx="3515724" cy="118348"/>
          </a:xfrm>
          <a:custGeom>
            <a:avLst/>
            <a:gdLst/>
            <a:ahLst/>
            <a:cxnLst/>
            <a:rect l="l" t="t" r="r" b="b"/>
            <a:pathLst>
              <a:path w="6953250" h="769620">
                <a:moveTo>
                  <a:pt x="0" y="769442"/>
                </a:moveTo>
                <a:lnTo>
                  <a:pt x="6952869" y="769442"/>
                </a:lnTo>
                <a:lnTo>
                  <a:pt x="6952869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80EDF80B-CA6A-4631-B04B-9BEB67B4A792}"/>
              </a:ext>
            </a:extLst>
          </p:cNvPr>
          <p:cNvSpPr txBox="1"/>
          <p:nvPr/>
        </p:nvSpPr>
        <p:spPr>
          <a:xfrm>
            <a:off x="4445865" y="167558"/>
            <a:ext cx="774613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000" spc="-5" dirty="0">
                <a:solidFill>
                  <a:schemeClr val="accent2"/>
                </a:solidFill>
                <a:latin typeface="Century Gothic" panose="020B0502020202020204" pitchFamily="34" charset="0"/>
                <a:cs typeface="Calibri"/>
              </a:rPr>
              <a:t>Distribuzione delle regioni italiane in base alla presenza di imprese coesive e omogeneità nella distribuzione del reddito</a:t>
            </a:r>
          </a:p>
          <a:p>
            <a:pPr marL="12700" algn="ctr">
              <a:spcBef>
                <a:spcPts val="100"/>
              </a:spcBef>
            </a:pPr>
            <a:r>
              <a:rPr lang="it-IT" sz="14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(Valori</a:t>
            </a:r>
            <a:r>
              <a:rPr lang="it-IT" sz="14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"/>
              </a:rPr>
              <a:t>%)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2FA658D-EB33-4655-ACF8-2C4E4D46CC88}"/>
              </a:ext>
            </a:extLst>
          </p:cNvPr>
          <p:cNvCxnSpPr>
            <a:cxnSpLocks/>
          </p:cNvCxnSpPr>
          <p:nvPr/>
        </p:nvCxnSpPr>
        <p:spPr>
          <a:xfrm>
            <a:off x="6629400" y="1711959"/>
            <a:ext cx="0" cy="39220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C1C93E6-2862-46E0-8FF3-32B5945E6901}"/>
              </a:ext>
            </a:extLst>
          </p:cNvPr>
          <p:cNvCxnSpPr>
            <a:cxnSpLocks/>
          </p:cNvCxnSpPr>
          <p:nvPr/>
        </p:nvCxnSpPr>
        <p:spPr>
          <a:xfrm flipH="1">
            <a:off x="3962400" y="2971800"/>
            <a:ext cx="616312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object 4">
            <a:extLst>
              <a:ext uri="{FF2B5EF4-FFF2-40B4-BE49-F238E27FC236}">
                <a16:creationId xmlns:a16="http://schemas.microsoft.com/office/drawing/2014/main" id="{1B63508E-7A1E-4860-866B-D18D8BD68292}"/>
              </a:ext>
            </a:extLst>
          </p:cNvPr>
          <p:cNvSpPr txBox="1">
            <a:spLocks/>
          </p:cNvSpPr>
          <p:nvPr/>
        </p:nvSpPr>
        <p:spPr>
          <a:xfrm>
            <a:off x="9843492" y="2857666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Media ITALIA</a:t>
            </a:r>
            <a:endParaRPr lang="it-IT" sz="1100" b="0" kern="0" dirty="0">
              <a:solidFill>
                <a:schemeClr val="accent2"/>
              </a:solidFill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BC2BF4C7-F84A-40E1-ABCD-866C5C43F78A}"/>
              </a:ext>
            </a:extLst>
          </p:cNvPr>
          <p:cNvSpPr txBox="1">
            <a:spLocks/>
          </p:cNvSpPr>
          <p:nvPr/>
        </p:nvSpPr>
        <p:spPr>
          <a:xfrm>
            <a:off x="5614351" y="1463491"/>
            <a:ext cx="20300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400" b="0" kern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Media ITALIA</a:t>
            </a:r>
            <a:endParaRPr lang="it-IT" sz="1100" b="0" kern="0" dirty="0">
              <a:solidFill>
                <a:schemeClr val="accent2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EB5E120-0ACE-4C73-A9C7-F468D7DFC326}"/>
              </a:ext>
            </a:extLst>
          </p:cNvPr>
          <p:cNvSpPr txBox="1"/>
          <p:nvPr/>
        </p:nvSpPr>
        <p:spPr>
          <a:xfrm>
            <a:off x="218949" y="6384473"/>
            <a:ext cx="6093500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Arial Unicode MS"/>
                <a:cs typeface="Helvetica Neue"/>
              </a:rPr>
              <a:t>Fonte: Unioncamere, Fondazione Symbola, 2021</a:t>
            </a:r>
            <a:endParaRPr lang="it-IT" sz="1600" dirty="0">
              <a:effectLst/>
              <a:latin typeface="Calibri" panose="020F0502020204030204" pitchFamily="34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ED1D46D-0E0B-44D0-946B-C1E8DE84BBF0}"/>
              </a:ext>
            </a:extLst>
          </p:cNvPr>
          <p:cNvSpPr/>
          <p:nvPr/>
        </p:nvSpPr>
        <p:spPr>
          <a:xfrm>
            <a:off x="7200759" y="3338805"/>
            <a:ext cx="1114693" cy="242595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9C892BD-8B7C-44EC-82E2-17188CA6E911}"/>
              </a:ext>
            </a:extLst>
          </p:cNvPr>
          <p:cNvCxnSpPr>
            <a:cxnSpLocks/>
          </p:cNvCxnSpPr>
          <p:nvPr/>
        </p:nvCxnSpPr>
        <p:spPr>
          <a:xfrm flipH="1">
            <a:off x="1833594" y="3466515"/>
            <a:ext cx="535309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bject 7">
            <a:extLst>
              <a:ext uri="{FF2B5EF4-FFF2-40B4-BE49-F238E27FC236}">
                <a16:creationId xmlns:a16="http://schemas.microsoft.com/office/drawing/2014/main" id="{E0EEAD42-E465-47E4-B495-31D413A1F93E}"/>
              </a:ext>
            </a:extLst>
          </p:cNvPr>
          <p:cNvSpPr/>
          <p:nvPr/>
        </p:nvSpPr>
        <p:spPr>
          <a:xfrm>
            <a:off x="748309" y="2909469"/>
            <a:ext cx="1121890" cy="1128035"/>
          </a:xfrm>
          <a:custGeom>
            <a:avLst/>
            <a:gdLst/>
            <a:ahLst/>
            <a:cxnLst/>
            <a:rect l="l" t="t" r="r" b="b"/>
            <a:pathLst>
              <a:path w="772159" h="735330">
                <a:moveTo>
                  <a:pt x="0" y="367411"/>
                </a:moveTo>
                <a:lnTo>
                  <a:pt x="3007" y="321317"/>
                </a:lnTo>
                <a:lnTo>
                  <a:pt x="11790" y="276934"/>
                </a:lnTo>
                <a:lnTo>
                  <a:pt x="25986" y="234606"/>
                </a:lnTo>
                <a:lnTo>
                  <a:pt x="45233" y="194675"/>
                </a:lnTo>
                <a:lnTo>
                  <a:pt x="69170" y="157487"/>
                </a:lnTo>
                <a:lnTo>
                  <a:pt x="97435" y="123386"/>
                </a:lnTo>
                <a:lnTo>
                  <a:pt x="129666" y="92715"/>
                </a:lnTo>
                <a:lnTo>
                  <a:pt x="165501" y="65819"/>
                </a:lnTo>
                <a:lnTo>
                  <a:pt x="204578" y="43041"/>
                </a:lnTo>
                <a:lnTo>
                  <a:pt x="246537" y="24727"/>
                </a:lnTo>
                <a:lnTo>
                  <a:pt x="291014" y="11219"/>
                </a:lnTo>
                <a:lnTo>
                  <a:pt x="337649" y="2862"/>
                </a:lnTo>
                <a:lnTo>
                  <a:pt x="386079" y="0"/>
                </a:lnTo>
                <a:lnTo>
                  <a:pt x="434510" y="2862"/>
                </a:lnTo>
                <a:lnTo>
                  <a:pt x="481145" y="11219"/>
                </a:lnTo>
                <a:lnTo>
                  <a:pt x="525622" y="24727"/>
                </a:lnTo>
                <a:lnTo>
                  <a:pt x="567581" y="43041"/>
                </a:lnTo>
                <a:lnTo>
                  <a:pt x="606658" y="65819"/>
                </a:lnTo>
                <a:lnTo>
                  <a:pt x="642493" y="92715"/>
                </a:lnTo>
                <a:lnTo>
                  <a:pt x="674724" y="123386"/>
                </a:lnTo>
                <a:lnTo>
                  <a:pt x="702989" y="157487"/>
                </a:lnTo>
                <a:lnTo>
                  <a:pt x="726926" y="194675"/>
                </a:lnTo>
                <a:lnTo>
                  <a:pt x="746173" y="234606"/>
                </a:lnTo>
                <a:lnTo>
                  <a:pt x="760369" y="276934"/>
                </a:lnTo>
                <a:lnTo>
                  <a:pt x="769152" y="321317"/>
                </a:lnTo>
                <a:lnTo>
                  <a:pt x="772159" y="367411"/>
                </a:lnTo>
                <a:lnTo>
                  <a:pt x="769152" y="413504"/>
                </a:lnTo>
                <a:lnTo>
                  <a:pt x="760369" y="457887"/>
                </a:lnTo>
                <a:lnTo>
                  <a:pt x="746173" y="500215"/>
                </a:lnTo>
                <a:lnTo>
                  <a:pt x="726926" y="540146"/>
                </a:lnTo>
                <a:lnTo>
                  <a:pt x="702989" y="577334"/>
                </a:lnTo>
                <a:lnTo>
                  <a:pt x="674724" y="611435"/>
                </a:lnTo>
                <a:lnTo>
                  <a:pt x="642493" y="642106"/>
                </a:lnTo>
                <a:lnTo>
                  <a:pt x="606658" y="669002"/>
                </a:lnTo>
                <a:lnTo>
                  <a:pt x="567581" y="691780"/>
                </a:lnTo>
                <a:lnTo>
                  <a:pt x="525622" y="710094"/>
                </a:lnTo>
                <a:lnTo>
                  <a:pt x="481145" y="723602"/>
                </a:lnTo>
                <a:lnTo>
                  <a:pt x="434510" y="731959"/>
                </a:lnTo>
                <a:lnTo>
                  <a:pt x="386079" y="734822"/>
                </a:lnTo>
                <a:lnTo>
                  <a:pt x="337649" y="731959"/>
                </a:lnTo>
                <a:lnTo>
                  <a:pt x="291014" y="723602"/>
                </a:lnTo>
                <a:lnTo>
                  <a:pt x="246537" y="710094"/>
                </a:lnTo>
                <a:lnTo>
                  <a:pt x="204578" y="691780"/>
                </a:lnTo>
                <a:lnTo>
                  <a:pt x="165501" y="669002"/>
                </a:lnTo>
                <a:lnTo>
                  <a:pt x="129666" y="642106"/>
                </a:lnTo>
                <a:lnTo>
                  <a:pt x="97435" y="611435"/>
                </a:lnTo>
                <a:lnTo>
                  <a:pt x="69170" y="577334"/>
                </a:lnTo>
                <a:lnTo>
                  <a:pt x="45233" y="540146"/>
                </a:lnTo>
                <a:lnTo>
                  <a:pt x="25986" y="500215"/>
                </a:lnTo>
                <a:lnTo>
                  <a:pt x="11790" y="457887"/>
                </a:lnTo>
                <a:lnTo>
                  <a:pt x="3007" y="413504"/>
                </a:lnTo>
                <a:lnTo>
                  <a:pt x="0" y="36741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F0EB675C-A63C-4354-B525-F7EA6AFD1631}"/>
              </a:ext>
            </a:extLst>
          </p:cNvPr>
          <p:cNvSpPr txBox="1">
            <a:spLocks/>
          </p:cNvSpPr>
          <p:nvPr/>
        </p:nvSpPr>
        <p:spPr>
          <a:xfrm>
            <a:off x="572234" y="3318916"/>
            <a:ext cx="14740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93,8%</a:t>
            </a:r>
            <a:endParaRPr lang="it-IT" sz="16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3C3A78C4-7068-4180-B1B2-304B85EC15CF}"/>
              </a:ext>
            </a:extLst>
          </p:cNvPr>
          <p:cNvSpPr txBox="1">
            <a:spLocks/>
          </p:cNvSpPr>
          <p:nvPr/>
        </p:nvSpPr>
        <p:spPr>
          <a:xfrm>
            <a:off x="572234" y="4253142"/>
            <a:ext cx="1474040" cy="62837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8° in classifica</a:t>
            </a:r>
            <a:endParaRPr lang="it-IT" sz="16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146484" y="1037652"/>
            <a:ext cx="7799057" cy="33892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50000"/>
              </a:spcBef>
              <a:defRPr/>
            </a:pPr>
            <a:r>
              <a:rPr lang="it-IT" sz="2400" b="1" dirty="0">
                <a:latin typeface="+mn-lt"/>
                <a:cs typeface="Calibri" pitchFamily="34" charset="0"/>
              </a:rPr>
              <a:t>            </a:t>
            </a: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it-IT" sz="3200" b="1" dirty="0">
              <a:latin typeface="+mn-lt"/>
              <a:cs typeface="Calibri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it-IT" sz="3200" b="1" dirty="0">
                <a:latin typeface="+mn-lt"/>
                <a:cs typeface="Utsaah" pitchFamily="34" charset="0"/>
              </a:rPr>
              <a:t>Il rapporto è scaricabile online </a:t>
            </a: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it-IT" sz="3200" b="1" dirty="0">
                <a:solidFill>
                  <a:srgbClr val="E66760"/>
                </a:solidFill>
                <a:latin typeface="+mn-lt"/>
                <a:cs typeface="Utsaah" pitchFamily="34" charset="0"/>
              </a:rPr>
              <a:t>www.unioncamere.gov.it</a:t>
            </a: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it-IT" sz="3200" b="1" dirty="0">
                <a:solidFill>
                  <a:srgbClr val="E66760"/>
                </a:solidFill>
                <a:latin typeface="+mn-lt"/>
                <a:cs typeface="Utsaah" pitchFamily="34" charset="0"/>
              </a:rPr>
              <a:t>www.symbola.net</a:t>
            </a:r>
            <a:br>
              <a:rPr lang="it-IT" sz="2800" b="1" dirty="0">
                <a:solidFill>
                  <a:srgbClr val="FF5050"/>
                </a:solidFill>
                <a:latin typeface="+mn-lt"/>
                <a:cs typeface="Utsaah" pitchFamily="34" charset="0"/>
              </a:rPr>
            </a:br>
            <a:br>
              <a:rPr lang="it-IT" b="1" dirty="0">
                <a:latin typeface="+mn-lt"/>
                <a:cs typeface="Calibri" pitchFamily="34" charset="0"/>
              </a:rPr>
            </a:br>
            <a:endParaRPr lang="it-IT" sz="1600" b="1" i="1" dirty="0">
              <a:latin typeface="+mn-lt"/>
              <a:cs typeface="Calibri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28E8A2-177A-4707-ADD8-2E89E2231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7"/>
          <a:stretch/>
        </p:blipFill>
        <p:spPr>
          <a:xfrm>
            <a:off x="0" y="5445760"/>
            <a:ext cx="12192000" cy="1412240"/>
          </a:xfrm>
          <a:prstGeom prst="rect">
            <a:avLst/>
          </a:prstGeom>
        </p:spPr>
      </p:pic>
      <p:pic>
        <p:nvPicPr>
          <p:cNvPr id="3" name="Elemento grafico 2" descr="Download con riempimento a tinta unita">
            <a:extLst>
              <a:ext uri="{FF2B5EF4-FFF2-40B4-BE49-F238E27FC236}">
                <a16:creationId xmlns:a16="http://schemas.microsoft.com/office/drawing/2014/main" id="{82219A5E-3071-407C-BE43-1BBB21DBA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8812" y="9500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1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38758" y="1715524"/>
            <a:ext cx="429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Più di un terzo delle PMI manifatturiere sono coesive</a:t>
            </a:r>
          </a:p>
          <a:p>
            <a:endParaRPr lang="it-IT" b="1" i="1" dirty="0">
              <a:solidFill>
                <a:srgbClr val="E66760"/>
              </a:solidFill>
              <a:latin typeface="Century Gothic" panose="020B0502020202020204" pitchFamily="34" charset="0"/>
            </a:endParaRPr>
          </a:p>
          <a:p>
            <a:r>
              <a:rPr lang="it-IT" dirty="0">
                <a:latin typeface="Century Gothic" panose="020B0502020202020204" pitchFamily="34" charset="0"/>
              </a:rPr>
              <a:t>In valori assoluti si tratta di quasi </a:t>
            </a:r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49 mila imprese</a:t>
            </a:r>
            <a:r>
              <a:rPr lang="it-IT" dirty="0">
                <a:latin typeface="Century Gothic" panose="020B0502020202020204" pitchFamily="34" charset="0"/>
              </a:rPr>
              <a:t> (in prevalenza di maggiore dimensione), valore in crescita rispetto al passato.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3700BFF-9034-4E2D-B1B2-6F98A7D98347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02DBA7D-92E0-4D23-B1DD-CDB9EFD23C63}"/>
              </a:ext>
            </a:extLst>
          </p:cNvPr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3096FC1-E2F1-4DA0-B9CD-179610E1BA9C}"/>
              </a:ext>
            </a:extLst>
          </p:cNvPr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67022436-88A4-4DE2-BF2D-B3FEB4075F49}"/>
              </a:ext>
            </a:extLst>
          </p:cNvPr>
          <p:cNvSpPr txBox="1">
            <a:spLocks/>
          </p:cNvSpPr>
          <p:nvPr/>
        </p:nvSpPr>
        <p:spPr>
          <a:xfrm>
            <a:off x="2833498" y="143166"/>
            <a:ext cx="7823835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it-IT" sz="2800" dirty="0">
                <a:solidFill>
                  <a:schemeClr val="bg1"/>
                </a:solidFill>
                <a:latin typeface="+mn-lt"/>
              </a:rPr>
              <a:t>Quante sono le imprese coesive?</a:t>
            </a:r>
            <a:endParaRPr lang="it-IT" sz="2800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3D3ED1D-CFBC-46C3-B7BB-8FFC819847AA}"/>
              </a:ext>
            </a:extLst>
          </p:cNvPr>
          <p:cNvSpPr txBox="1"/>
          <p:nvPr/>
        </p:nvSpPr>
        <p:spPr>
          <a:xfrm>
            <a:off x="6135842" y="6302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7D12552-9E99-4024-8153-3531AACDB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81" b="6137"/>
          <a:stretch/>
        </p:blipFill>
        <p:spPr>
          <a:xfrm>
            <a:off x="5210748" y="1430891"/>
            <a:ext cx="6950772" cy="3556000"/>
          </a:xfrm>
          <a:prstGeom prst="rect">
            <a:avLst/>
          </a:prstGeom>
        </p:spPr>
      </p:pic>
      <p:pic>
        <p:nvPicPr>
          <p:cNvPr id="5" name="Elemento grafico 4" descr="Successo di gruppo con riempimento a tinta unita">
            <a:extLst>
              <a:ext uri="{FF2B5EF4-FFF2-40B4-BE49-F238E27FC236}">
                <a16:creationId xmlns:a16="http://schemas.microsoft.com/office/drawing/2014/main" id="{ADBAE4D4-150B-4201-866D-769C08EE5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3548" y="1515183"/>
            <a:ext cx="914400" cy="9144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68489B9-BC0F-4525-841B-2030768053BB}"/>
              </a:ext>
            </a:extLst>
          </p:cNvPr>
          <p:cNvSpPr txBox="1"/>
          <p:nvPr/>
        </p:nvSpPr>
        <p:spPr>
          <a:xfrm>
            <a:off x="838758" y="4283503"/>
            <a:ext cx="1975221" cy="369332"/>
          </a:xfrm>
          <a:prstGeom prst="rect">
            <a:avLst/>
          </a:prstGeom>
          <a:solidFill>
            <a:srgbClr val="E6676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Lombardia: 41%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FD48A3E-E1F9-4EDA-B39B-D7E9275E9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4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68618" y="1375722"/>
            <a:ext cx="378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Alle imprese coesive si aggiungono molte altre imprese potenzialmente coesive </a:t>
            </a:r>
          </a:p>
          <a:p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138B430-D016-4297-8790-33BAC92FBE02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5CA3803-C59D-4A10-B92D-FB622EB722A8}"/>
              </a:ext>
            </a:extLst>
          </p:cNvPr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04911D0-E89E-41EC-AA27-886BE927BB9E}"/>
              </a:ext>
            </a:extLst>
          </p:cNvPr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69B53BE-4CB0-4A32-99B1-43E60F7A7864}"/>
              </a:ext>
            </a:extLst>
          </p:cNvPr>
          <p:cNvSpPr txBox="1">
            <a:spLocks/>
          </p:cNvSpPr>
          <p:nvPr/>
        </p:nvSpPr>
        <p:spPr>
          <a:xfrm>
            <a:off x="2833498" y="167830"/>
            <a:ext cx="9448800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it-IT" sz="2800" dirty="0">
                <a:solidFill>
                  <a:schemeClr val="bg1"/>
                </a:solidFill>
                <a:latin typeface="+mn-lt"/>
              </a:rPr>
              <a:t>Le imprese potenzialmente coesive</a:t>
            </a:r>
            <a:endParaRPr lang="it-IT" sz="2800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F64B64-5F39-4843-9554-0270064B4C73}"/>
              </a:ext>
            </a:extLst>
          </p:cNvPr>
          <p:cNvSpPr txBox="1"/>
          <p:nvPr/>
        </p:nvSpPr>
        <p:spPr>
          <a:xfrm>
            <a:off x="6135842" y="6302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DA03BA8-CCDD-4BD7-A743-36FD468008F7}"/>
              </a:ext>
            </a:extLst>
          </p:cNvPr>
          <p:cNvSpPr txBox="1"/>
          <p:nvPr/>
        </p:nvSpPr>
        <p:spPr>
          <a:xfrm>
            <a:off x="868618" y="2392799"/>
            <a:ext cx="60503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indent="-11113">
              <a:buFont typeface="Arial" panose="020B0604020202020204" pitchFamily="34" charset="0"/>
              <a:buChar char="•"/>
            </a:pPr>
            <a:r>
              <a:rPr lang="it-IT" sz="1600" dirty="0">
                <a:latin typeface="Century Gothic" panose="020B0502020202020204" pitchFamily="34" charset="0"/>
              </a:rPr>
              <a:t>Imprese con certificazione sociale, certificazione green, bilanci  di sostenibilità (sociale, SDGs, ecc.), investimenti green non dovuti solamente a risposta a regolamenti.</a:t>
            </a:r>
          </a:p>
          <a:p>
            <a:endParaRPr lang="it-IT" sz="1600" dirty="0">
              <a:latin typeface="Century Gothic" panose="020B0502020202020204" pitchFamily="34" charset="0"/>
            </a:endParaRPr>
          </a:p>
          <a:p>
            <a:r>
              <a:rPr lang="it-IT" sz="1600" dirty="0">
                <a:latin typeface="Century Gothic" panose="020B0502020202020204" pitchFamily="34" charset="0"/>
              </a:rPr>
              <a:t>** Imprese che hanno messo in atto iniziative di welfare, di formazione  e di coinvolgimento dei dipendenti in progetti di innovazione e di collaborazione con il terzo settore.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348B37-D8D6-4543-8A9B-847E9AEA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587" y="690372"/>
            <a:ext cx="4489557" cy="536734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2BDC4A-280C-4F68-9E59-0053C479F211}"/>
              </a:ext>
            </a:extLst>
          </p:cNvPr>
          <p:cNvSpPr txBox="1"/>
          <p:nvPr/>
        </p:nvSpPr>
        <p:spPr>
          <a:xfrm>
            <a:off x="8275258" y="878621"/>
            <a:ext cx="3300904" cy="369332"/>
          </a:xfrm>
          <a:prstGeom prst="rect">
            <a:avLst/>
          </a:prstGeom>
          <a:solidFill>
            <a:srgbClr val="E6676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Lombardia: 41%, 30%, 23%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0C0AFB9-79FA-4B56-A4EF-A123452F9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8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86690" y="1965139"/>
            <a:ext cx="45130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L’attenzione al sociale delle imprese coesive non dipende solo da fattori di crescita economica</a:t>
            </a:r>
          </a:p>
          <a:p>
            <a:endParaRPr lang="it-IT" dirty="0">
              <a:latin typeface="Century Gothic" panose="020B0502020202020204" pitchFamily="34" charset="0"/>
            </a:endParaRPr>
          </a:p>
          <a:p>
            <a:r>
              <a:rPr lang="it-IT" dirty="0">
                <a:latin typeface="Century Gothic" panose="020B0502020202020204" pitchFamily="34" charset="0"/>
              </a:rPr>
              <a:t>Il </a:t>
            </a:r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37% </a:t>
            </a:r>
            <a:r>
              <a:rPr lang="it-IT" dirty="0">
                <a:latin typeface="Century Gothic" panose="020B0502020202020204" pitchFamily="34" charset="0"/>
              </a:rPr>
              <a:t>di imprese coesive 2020 è fatto da un </a:t>
            </a:r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21% </a:t>
            </a:r>
            <a:r>
              <a:rPr lang="it-IT" dirty="0">
                <a:latin typeface="Century Gothic" panose="020B0502020202020204" pitchFamily="34" charset="0"/>
              </a:rPr>
              <a:t>di imprese rimaste coesive rispetto al 2019, al quale si aggiunge una quota pari a </a:t>
            </a:r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16% </a:t>
            </a:r>
            <a:r>
              <a:rPr lang="it-IT" dirty="0">
                <a:latin typeface="Century Gothic" panose="020B0502020202020204" pitchFamily="34" charset="0"/>
              </a:rPr>
              <a:t>che sono diventate coesive.</a:t>
            </a:r>
            <a:endParaRPr lang="it-IT" sz="105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3700BFF-9034-4E2D-B1B2-6F98A7D98347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02DBA7D-92E0-4D23-B1DD-CDB9EFD23C63}"/>
              </a:ext>
            </a:extLst>
          </p:cNvPr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3096FC1-E2F1-4DA0-B9CD-179610E1BA9C}"/>
              </a:ext>
            </a:extLst>
          </p:cNvPr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67022436-88A4-4DE2-BF2D-B3FEB4075F49}"/>
              </a:ext>
            </a:extLst>
          </p:cNvPr>
          <p:cNvSpPr txBox="1">
            <a:spLocks/>
          </p:cNvSpPr>
          <p:nvPr/>
        </p:nvSpPr>
        <p:spPr>
          <a:xfrm>
            <a:off x="2833498" y="167830"/>
            <a:ext cx="9448800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it-IT" sz="2800" dirty="0">
                <a:solidFill>
                  <a:schemeClr val="bg1"/>
                </a:solidFill>
                <a:latin typeface="+mn-lt"/>
              </a:rPr>
              <a:t>Le imprese coesive nella pandemia</a:t>
            </a:r>
            <a:endParaRPr lang="it-IT" sz="2800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0791346-06CB-42F7-B91E-49F154983C09}"/>
              </a:ext>
            </a:extLst>
          </p:cNvPr>
          <p:cNvSpPr txBox="1"/>
          <p:nvPr/>
        </p:nvSpPr>
        <p:spPr>
          <a:xfrm>
            <a:off x="6135842" y="6302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Freccia circolare in su 7">
            <a:extLst>
              <a:ext uri="{FF2B5EF4-FFF2-40B4-BE49-F238E27FC236}">
                <a16:creationId xmlns:a16="http://schemas.microsoft.com/office/drawing/2014/main" id="{1CB5A4CB-EC19-4113-AEBF-3575B728A622}"/>
              </a:ext>
            </a:extLst>
          </p:cNvPr>
          <p:cNvSpPr/>
          <p:nvPr/>
        </p:nvSpPr>
        <p:spPr>
          <a:xfrm rot="10800000">
            <a:off x="7951952" y="1497984"/>
            <a:ext cx="1599850" cy="619536"/>
          </a:xfrm>
          <a:prstGeom prst="curvedUpArrow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D711FC3-F151-45A0-AD07-9F870FAF4AA8}"/>
              </a:ext>
            </a:extLst>
          </p:cNvPr>
          <p:cNvSpPr/>
          <p:nvPr/>
        </p:nvSpPr>
        <p:spPr>
          <a:xfrm>
            <a:off x="6401665" y="3169521"/>
            <a:ext cx="2051086" cy="809826"/>
          </a:xfrm>
          <a:prstGeom prst="roundRect">
            <a:avLst/>
          </a:prstGeom>
          <a:solidFill>
            <a:srgbClr val="FA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Imprese neo-coesive</a:t>
            </a:r>
          </a:p>
          <a:p>
            <a:pPr algn="ctr"/>
            <a:r>
              <a:rPr lang="it-IT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16%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1A8EADD-5F93-4552-9038-220E70E82FFE}"/>
              </a:ext>
            </a:extLst>
          </p:cNvPr>
          <p:cNvSpPr/>
          <p:nvPr/>
        </p:nvSpPr>
        <p:spPr>
          <a:xfrm>
            <a:off x="6401665" y="2329843"/>
            <a:ext cx="2051086" cy="80982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Imprese NON più coesive</a:t>
            </a:r>
          </a:p>
          <a:p>
            <a:pPr algn="ctr"/>
            <a:r>
              <a:rPr lang="it-IT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11%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1FA8D73-DF4F-4321-87BE-3F10293913EB}"/>
              </a:ext>
            </a:extLst>
          </p:cNvPr>
          <p:cNvSpPr/>
          <p:nvPr/>
        </p:nvSpPr>
        <p:spPr>
          <a:xfrm>
            <a:off x="8751877" y="2359600"/>
            <a:ext cx="2495550" cy="1616363"/>
          </a:xfrm>
          <a:prstGeom prst="round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entury Gothic" panose="020B0502020202020204" pitchFamily="34" charset="0"/>
              </a:rPr>
              <a:t>Imprese coesive</a:t>
            </a:r>
          </a:p>
          <a:p>
            <a:pPr algn="ctr"/>
            <a:r>
              <a:rPr lang="it-IT" b="1" dirty="0">
                <a:latin typeface="Century Gothic" panose="020B0502020202020204" pitchFamily="34" charset="0"/>
              </a:rPr>
              <a:t>37%</a:t>
            </a:r>
          </a:p>
        </p:txBody>
      </p:sp>
      <p:sp>
        <p:nvSpPr>
          <p:cNvPr id="4" name="Freccia circolare in su 3">
            <a:extLst>
              <a:ext uri="{FF2B5EF4-FFF2-40B4-BE49-F238E27FC236}">
                <a16:creationId xmlns:a16="http://schemas.microsoft.com/office/drawing/2014/main" id="{F4301B5A-2341-4993-881D-798759FC7F24}"/>
              </a:ext>
            </a:extLst>
          </p:cNvPr>
          <p:cNvSpPr/>
          <p:nvPr/>
        </p:nvSpPr>
        <p:spPr>
          <a:xfrm>
            <a:off x="8027976" y="4140116"/>
            <a:ext cx="1599849" cy="661498"/>
          </a:xfrm>
          <a:prstGeom prst="curvedUpArrow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EBC8E2C-2B30-4358-87F8-68F37CE82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138B430-D016-4297-8790-33BAC92FBE02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5CA3803-C59D-4A10-B92D-FB622EB722A8}"/>
              </a:ext>
            </a:extLst>
          </p:cNvPr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04911D0-E89E-41EC-AA27-886BE927BB9E}"/>
              </a:ext>
            </a:extLst>
          </p:cNvPr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69B53BE-4CB0-4A32-99B1-43E60F7A7864}"/>
              </a:ext>
            </a:extLst>
          </p:cNvPr>
          <p:cNvSpPr txBox="1">
            <a:spLocks/>
          </p:cNvSpPr>
          <p:nvPr/>
        </p:nvSpPr>
        <p:spPr>
          <a:xfrm>
            <a:off x="2833498" y="167830"/>
            <a:ext cx="9448800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it-IT" sz="2800" dirty="0">
                <a:solidFill>
                  <a:schemeClr val="bg1"/>
                </a:solidFill>
                <a:latin typeface="+mn-lt"/>
              </a:rPr>
              <a:t>I comportamenti delle imprese nell’anno della pandemia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5241532-D01F-4E02-AB30-AFFC5D4014C2}"/>
              </a:ext>
            </a:extLst>
          </p:cNvPr>
          <p:cNvSpPr txBox="1"/>
          <p:nvPr/>
        </p:nvSpPr>
        <p:spPr>
          <a:xfrm>
            <a:off x="7299868" y="5594546"/>
            <a:ext cx="47803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latin typeface="Century Gothic" panose="020B0502020202020204" pitchFamily="34" charset="0"/>
              </a:rPr>
              <a:t>*Analisi panel su 1.000 imprese intervistate nel 2019 e nel 2020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2922CDD-0904-42D2-9512-CD523040F093}"/>
              </a:ext>
            </a:extLst>
          </p:cNvPr>
          <p:cNvSpPr txBox="1"/>
          <p:nvPr/>
        </p:nvSpPr>
        <p:spPr>
          <a:xfrm>
            <a:off x="6135842" y="6302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AF4791B-E8D6-49CA-83A2-CBC9F4704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731303"/>
            <a:ext cx="7386320" cy="506532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35842" y="3059668"/>
            <a:ext cx="480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E66760"/>
                </a:solidFill>
                <a:latin typeface="Century Gothic" panose="020B0502020202020204" pitchFamily="34" charset="0"/>
              </a:rPr>
              <a:t>Cresce l’attenzione verso i dipendenti</a:t>
            </a:r>
            <a:endParaRPr lang="it-IT" b="1" dirty="0">
              <a:solidFill>
                <a:srgbClr val="E667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Elemento grafico 2" descr="Crescita aziendale con riempimento a tinta unita">
            <a:extLst>
              <a:ext uri="{FF2B5EF4-FFF2-40B4-BE49-F238E27FC236}">
                <a16:creationId xmlns:a16="http://schemas.microsoft.com/office/drawing/2014/main" id="{CC1526B0-F3DD-4AE9-AAEA-1686E84EA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0" y="2850170"/>
            <a:ext cx="914400" cy="9144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745B25B-C844-4094-BB49-1F3302C74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35292" y="2532940"/>
            <a:ext cx="4298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Più imprese esportatrici</a:t>
            </a:r>
          </a:p>
          <a:p>
            <a:endParaRPr lang="it-IT" dirty="0">
              <a:latin typeface="Century Gothic" panose="020B0502020202020204" pitchFamily="34" charset="0"/>
            </a:endParaRPr>
          </a:p>
          <a:p>
            <a:r>
              <a:rPr lang="it-IT" dirty="0">
                <a:latin typeface="Century Gothic" panose="020B0502020202020204" pitchFamily="34" charset="0"/>
              </a:rPr>
              <a:t>La quota di imprese esportatici è più elevata tra le imprese coesive (</a:t>
            </a:r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58%</a:t>
            </a:r>
            <a:r>
              <a:rPr lang="it-IT" dirty="0">
                <a:latin typeface="Century Gothic" panose="020B0502020202020204" pitchFamily="34" charset="0"/>
              </a:rPr>
              <a:t> vs </a:t>
            </a:r>
            <a:r>
              <a:rPr lang="it-IT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39%</a:t>
            </a:r>
            <a:r>
              <a:rPr lang="it-IT" dirty="0">
                <a:latin typeface="Century Gothic" panose="020B0502020202020204" pitchFamily="34" charset="0"/>
              </a:rPr>
              <a:t>).</a:t>
            </a:r>
            <a:endParaRPr lang="it-IT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138B430-D016-4297-8790-33BAC92FBE02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5CA3803-C59D-4A10-B92D-FB622EB722A8}"/>
              </a:ext>
            </a:extLst>
          </p:cNvPr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04911D0-E89E-41EC-AA27-886BE927BB9E}"/>
              </a:ext>
            </a:extLst>
          </p:cNvPr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69B53BE-4CB0-4A32-99B1-43E60F7A7864}"/>
              </a:ext>
            </a:extLst>
          </p:cNvPr>
          <p:cNvSpPr txBox="1">
            <a:spLocks/>
          </p:cNvSpPr>
          <p:nvPr/>
        </p:nvSpPr>
        <p:spPr>
          <a:xfrm>
            <a:off x="2833498" y="167830"/>
            <a:ext cx="9448800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it-IT" sz="2800" dirty="0">
                <a:solidFill>
                  <a:schemeClr val="bg1"/>
                </a:solidFill>
                <a:latin typeface="+mn-lt"/>
              </a:rPr>
              <a:t>Le imprese coesive sono più internazionalizzate</a:t>
            </a:r>
            <a:endParaRPr lang="it-IT" sz="2800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D650902-080F-489A-90FD-62BD5FB7AE9E}"/>
              </a:ext>
            </a:extLst>
          </p:cNvPr>
          <p:cNvSpPr txBox="1"/>
          <p:nvPr/>
        </p:nvSpPr>
        <p:spPr>
          <a:xfrm>
            <a:off x="6135842" y="6302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4" name="Elemento grafico 3" descr="Strada con due vie con un sentiero con riempimento a tinta unita">
            <a:extLst>
              <a:ext uri="{FF2B5EF4-FFF2-40B4-BE49-F238E27FC236}">
                <a16:creationId xmlns:a16="http://schemas.microsoft.com/office/drawing/2014/main" id="{87683228-DFAA-4B9E-BAC5-4F5A621BF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8492" y="2154842"/>
            <a:ext cx="914400" cy="914400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A5F8681-EDCA-4872-8074-B1D2F7EF5E85}"/>
              </a:ext>
            </a:extLst>
          </p:cNvPr>
          <p:cNvSpPr/>
          <p:nvPr/>
        </p:nvSpPr>
        <p:spPr>
          <a:xfrm>
            <a:off x="6529699" y="2088859"/>
            <a:ext cx="1456620" cy="2884885"/>
          </a:xfrm>
          <a:prstGeom prst="round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ADFDE"/>
                </a:solidFill>
                <a:latin typeface="Century Gothic" panose="020B0502020202020204" pitchFamily="34" charset="0"/>
              </a:rPr>
              <a:t>58%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7100EB9-F580-4EB4-AC93-52F773A2ADCE}"/>
              </a:ext>
            </a:extLst>
          </p:cNvPr>
          <p:cNvSpPr/>
          <p:nvPr/>
        </p:nvSpPr>
        <p:spPr>
          <a:xfrm>
            <a:off x="9088458" y="3069242"/>
            <a:ext cx="1456620" cy="19395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39%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50C50C-FB50-4675-A6C7-C94135C685AF}"/>
              </a:ext>
            </a:extLst>
          </p:cNvPr>
          <p:cNvSpPr txBox="1"/>
          <p:nvPr/>
        </p:nvSpPr>
        <p:spPr>
          <a:xfrm>
            <a:off x="6529699" y="1145771"/>
            <a:ext cx="5006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Imprese esportatrici all’interno delle imprese </a:t>
            </a:r>
          </a:p>
          <a:p>
            <a:pPr algn="ctr"/>
            <a:r>
              <a:rPr lang="it-IT" sz="1600" dirty="0">
                <a:latin typeface="Century Gothic" panose="020B0502020202020204" pitchFamily="34" charset="0"/>
              </a:rPr>
              <a:t>coesive</a:t>
            </a:r>
          </a:p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(Quote %)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AA6096B-4D97-42CE-AEC0-BD38898399FB}"/>
              </a:ext>
            </a:extLst>
          </p:cNvPr>
          <p:cNvSpPr txBox="1"/>
          <p:nvPr/>
        </p:nvSpPr>
        <p:spPr>
          <a:xfrm>
            <a:off x="6437528" y="5036366"/>
            <a:ext cx="154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entury Gothic" panose="020B0502020202020204" pitchFamily="34" charset="0"/>
              </a:rPr>
              <a:t>Imprese COESIVE</a:t>
            </a:r>
            <a:endParaRPr lang="it-IT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92A6DE5-853C-489B-922F-F3EE764BE606}"/>
              </a:ext>
            </a:extLst>
          </p:cNvPr>
          <p:cNvSpPr txBox="1"/>
          <p:nvPr/>
        </p:nvSpPr>
        <p:spPr>
          <a:xfrm>
            <a:off x="8827362" y="5036366"/>
            <a:ext cx="2064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entury Gothic" panose="020B0502020202020204" pitchFamily="34" charset="0"/>
              </a:rPr>
              <a:t>Altre imprese</a:t>
            </a:r>
            <a:endParaRPr lang="it-IT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6428B2F-D354-440C-810F-0A4DB51CE0E9}"/>
              </a:ext>
            </a:extLst>
          </p:cNvPr>
          <p:cNvSpPr txBox="1"/>
          <p:nvPr/>
        </p:nvSpPr>
        <p:spPr>
          <a:xfrm>
            <a:off x="858277" y="4321260"/>
            <a:ext cx="1975221" cy="369332"/>
          </a:xfrm>
          <a:prstGeom prst="rect">
            <a:avLst/>
          </a:prstGeom>
          <a:solidFill>
            <a:srgbClr val="E6676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Lombardia: 66%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2F32E7A-49A3-46BE-A749-51AC01B8C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0B0BF298-E655-45C0-B3A1-62E657047C3E}"/>
              </a:ext>
            </a:extLst>
          </p:cNvPr>
          <p:cNvSpPr/>
          <p:nvPr/>
        </p:nvSpPr>
        <p:spPr>
          <a:xfrm>
            <a:off x="9926196" y="5056093"/>
            <a:ext cx="182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2021 vs 2020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9EF2AC4-B43A-41FF-A0CE-DB09A9BDA8BC}"/>
              </a:ext>
            </a:extLst>
          </p:cNvPr>
          <p:cNvSpPr/>
          <p:nvPr/>
        </p:nvSpPr>
        <p:spPr>
          <a:xfrm>
            <a:off x="9926196" y="5483865"/>
            <a:ext cx="1828800" cy="427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valori %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F29106C-381B-47B4-91BB-C6CFF5D9DF46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2BFEA4B-EDF9-4F52-9A22-107A05FCC0AA}"/>
              </a:ext>
            </a:extLst>
          </p:cNvPr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DFDAA886-B694-43A6-B424-60203E027CE7}"/>
              </a:ext>
            </a:extLst>
          </p:cNvPr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C0DD9100-796C-4199-8A9E-515F5307A2F8}"/>
              </a:ext>
            </a:extLst>
          </p:cNvPr>
          <p:cNvSpPr txBox="1">
            <a:spLocks/>
          </p:cNvSpPr>
          <p:nvPr/>
        </p:nvSpPr>
        <p:spPr>
          <a:xfrm>
            <a:off x="2833498" y="167830"/>
            <a:ext cx="9448800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it-IT" sz="2800" dirty="0">
                <a:solidFill>
                  <a:schemeClr val="bg1"/>
                </a:solidFill>
                <a:latin typeface="+mn-lt"/>
              </a:rPr>
              <a:t>Le imprese coesive hanno migliori aspettative di ripresa</a:t>
            </a:r>
            <a:endParaRPr lang="it-IT" sz="2800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9FF5325-E722-41D5-823D-814D15BDA593}"/>
              </a:ext>
            </a:extLst>
          </p:cNvPr>
          <p:cNvSpPr txBox="1"/>
          <p:nvPr/>
        </p:nvSpPr>
        <p:spPr>
          <a:xfrm>
            <a:off x="880107" y="1529773"/>
            <a:ext cx="390678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dirty="0">
              <a:latin typeface="Century Gothic" panose="020B0502020202020204" pitchFamily="34" charset="0"/>
            </a:endParaRPr>
          </a:p>
          <a:p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Migliori segnali di ripresa 2021</a:t>
            </a:r>
          </a:p>
          <a:p>
            <a:endParaRPr lang="it-IT" b="1" i="1" dirty="0">
              <a:latin typeface="Century Gothic" panose="020B0502020202020204" pitchFamily="34" charset="0"/>
            </a:endParaRPr>
          </a:p>
          <a:p>
            <a:r>
              <a:rPr lang="it-IT" dirty="0">
                <a:latin typeface="Century Gothic" panose="020B0502020202020204" pitchFamily="34" charset="0"/>
              </a:rPr>
              <a:t>Da notare: nel 2020 la quota delle imprese coesive che prevedevano riduzione di fatturato era minore rispetto alle altre.</a:t>
            </a:r>
            <a:endParaRPr lang="it-IT" sz="105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40CF89-43C8-4C27-B0F5-359DE61C6921}"/>
              </a:ext>
            </a:extLst>
          </p:cNvPr>
          <p:cNvSpPr txBox="1"/>
          <p:nvPr/>
        </p:nvSpPr>
        <p:spPr>
          <a:xfrm>
            <a:off x="6135842" y="6302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546A631-D4DB-4CE1-9F1B-F35203511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639" y="1610485"/>
            <a:ext cx="7152361" cy="3039047"/>
          </a:xfrm>
          <a:prstGeom prst="rect">
            <a:avLst/>
          </a:prstGeom>
        </p:spPr>
      </p:pic>
      <p:pic>
        <p:nvPicPr>
          <p:cNvPr id="3" name="Elemento grafico 2" descr="Grafico esponenziale con riempimento a tinta unita">
            <a:extLst>
              <a:ext uri="{FF2B5EF4-FFF2-40B4-BE49-F238E27FC236}">
                <a16:creationId xmlns:a16="http://schemas.microsoft.com/office/drawing/2014/main" id="{6DB3F82B-7838-42C3-831C-F38D8FC2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9639" y="1360357"/>
            <a:ext cx="823380" cy="82338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C71E87F-00E2-4D3C-8586-E038C36D84EE}"/>
              </a:ext>
            </a:extLst>
          </p:cNvPr>
          <p:cNvSpPr txBox="1"/>
          <p:nvPr/>
        </p:nvSpPr>
        <p:spPr>
          <a:xfrm>
            <a:off x="960678" y="4086719"/>
            <a:ext cx="3148619" cy="369332"/>
          </a:xfrm>
          <a:prstGeom prst="rect">
            <a:avLst/>
          </a:prstGeom>
          <a:solidFill>
            <a:srgbClr val="E6676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Lombardia: 11%, 75%, 13%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238D6F7D-7E3B-47D3-917D-2A5C27BFF1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5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0F29106C-381B-47B4-91BB-C6CFF5D9DF46}"/>
              </a:ext>
            </a:extLst>
          </p:cNvPr>
          <p:cNvSpPr/>
          <p:nvPr/>
        </p:nvSpPr>
        <p:spPr>
          <a:xfrm>
            <a:off x="2743200" y="152400"/>
            <a:ext cx="9448800" cy="427772"/>
          </a:xfrm>
          <a:prstGeom prst="rect">
            <a:avLst/>
          </a:prstGeom>
          <a:solidFill>
            <a:srgbClr val="E66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2BFEA4B-EDF9-4F52-9A22-107A05FCC0AA}"/>
              </a:ext>
            </a:extLst>
          </p:cNvPr>
          <p:cNvSpPr/>
          <p:nvPr/>
        </p:nvSpPr>
        <p:spPr>
          <a:xfrm>
            <a:off x="1524000" y="173736"/>
            <a:ext cx="9133332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DFDAA886-B694-43A6-B424-60203E027CE7}"/>
              </a:ext>
            </a:extLst>
          </p:cNvPr>
          <p:cNvSpPr/>
          <p:nvPr/>
        </p:nvSpPr>
        <p:spPr>
          <a:xfrm>
            <a:off x="1534669" y="199645"/>
            <a:ext cx="91333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C0DD9100-796C-4199-8A9E-515F5307A2F8}"/>
              </a:ext>
            </a:extLst>
          </p:cNvPr>
          <p:cNvSpPr txBox="1">
            <a:spLocks/>
          </p:cNvSpPr>
          <p:nvPr/>
        </p:nvSpPr>
        <p:spPr>
          <a:xfrm>
            <a:off x="2833498" y="167830"/>
            <a:ext cx="9448800" cy="4006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it-IT" sz="2800" dirty="0">
                <a:solidFill>
                  <a:schemeClr val="bg1"/>
                </a:solidFill>
                <a:latin typeface="+mn-lt"/>
              </a:rPr>
              <a:t>Le imprese coesive sono green e digitali</a:t>
            </a:r>
            <a:endParaRPr lang="it-IT" sz="2800" spc="-1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17A9D3B-929A-4233-9205-1D48063375D2}"/>
              </a:ext>
            </a:extLst>
          </p:cNvPr>
          <p:cNvSpPr txBox="1"/>
          <p:nvPr/>
        </p:nvSpPr>
        <p:spPr>
          <a:xfrm>
            <a:off x="733633" y="844236"/>
            <a:ext cx="10955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dirty="0">
              <a:latin typeface="Century Gothic" panose="020B0502020202020204" pitchFamily="34" charset="0"/>
            </a:endParaRPr>
          </a:p>
          <a:p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Più digitali</a:t>
            </a:r>
          </a:p>
          <a:p>
            <a:r>
              <a:rPr lang="it-IT" dirty="0">
                <a:latin typeface="Century Gothic" panose="020B0502020202020204" pitchFamily="34" charset="0"/>
              </a:rPr>
              <a:t>La quota di imprese che hanno adottato o stanno pianificando di adottare misure legate alla transizione 4.0 è maggiore per le imprese coesive rispetto alle altre (</a:t>
            </a:r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28% </a:t>
            </a:r>
            <a:r>
              <a:rPr lang="it-IT" dirty="0">
                <a:latin typeface="Century Gothic" panose="020B0502020202020204" pitchFamily="34" charset="0"/>
              </a:rPr>
              <a:t>vs </a:t>
            </a:r>
            <a:r>
              <a:rPr lang="it-IT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11%</a:t>
            </a:r>
            <a:r>
              <a:rPr lang="it-IT" dirty="0">
                <a:latin typeface="Century Gothic" panose="020B0502020202020204" pitchFamily="34" charset="0"/>
              </a:rPr>
              <a:t>).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6C23B0-310F-42A3-B62E-DB589B549C9A}"/>
              </a:ext>
            </a:extLst>
          </p:cNvPr>
          <p:cNvSpPr txBox="1"/>
          <p:nvPr/>
        </p:nvSpPr>
        <p:spPr>
          <a:xfrm>
            <a:off x="1695168" y="2100239"/>
            <a:ext cx="3618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E66760"/>
                </a:solidFill>
                <a:latin typeface="Century Gothic" panose="020B0502020202020204" pitchFamily="34" charset="0"/>
              </a:rPr>
              <a:t>28%</a:t>
            </a:r>
            <a:r>
              <a:rPr lang="it-IT" sz="3600" dirty="0">
                <a:solidFill>
                  <a:srgbClr val="E66760"/>
                </a:solidFill>
                <a:latin typeface="Century Gothic" panose="020B0502020202020204" pitchFamily="34" charset="0"/>
              </a:rPr>
              <a:t> </a:t>
            </a:r>
            <a:r>
              <a:rPr lang="it-IT" dirty="0">
                <a:latin typeface="Century Gothic" panose="020B0502020202020204" pitchFamily="34" charset="0"/>
              </a:rPr>
              <a:t>vs </a:t>
            </a:r>
            <a:r>
              <a:rPr lang="it-IT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11% </a:t>
            </a:r>
            <a:r>
              <a:rPr lang="it-IT" sz="1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altre imprese</a:t>
            </a:r>
            <a:endParaRPr lang="it-IT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FD0017F-6893-4064-A05F-69AC99D62FDD}"/>
              </a:ext>
            </a:extLst>
          </p:cNvPr>
          <p:cNvSpPr txBox="1"/>
          <p:nvPr/>
        </p:nvSpPr>
        <p:spPr>
          <a:xfrm>
            <a:off x="5627011" y="2056180"/>
            <a:ext cx="4485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>
                <a:latin typeface="Century Gothic" panose="020B0502020202020204" pitchFamily="34" charset="0"/>
              </a:rPr>
              <a:t>Imprese che hanno</a:t>
            </a:r>
            <a:r>
              <a:rPr lang="it-IT" sz="1600" baseline="0" dirty="0">
                <a:latin typeface="Century Gothic" panose="020B0502020202020204" pitchFamily="34" charset="0"/>
              </a:rPr>
              <a:t> adottato/stanno pianificando di adottare misure di transizione 4.0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1EBB7F0-4DA8-462D-93AE-384063F39DC9}"/>
              </a:ext>
            </a:extLst>
          </p:cNvPr>
          <p:cNvSpPr txBox="1"/>
          <p:nvPr/>
        </p:nvSpPr>
        <p:spPr>
          <a:xfrm>
            <a:off x="1851941" y="4677011"/>
            <a:ext cx="3618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E66760"/>
                </a:solidFill>
                <a:latin typeface="Century Gothic" panose="020B0502020202020204" pitchFamily="34" charset="0"/>
              </a:rPr>
              <a:t>39%</a:t>
            </a:r>
            <a:r>
              <a:rPr lang="it-IT" sz="3600" dirty="0">
                <a:solidFill>
                  <a:srgbClr val="E66760"/>
                </a:solidFill>
                <a:latin typeface="Century Gothic" panose="020B0502020202020204" pitchFamily="34" charset="0"/>
              </a:rPr>
              <a:t> </a:t>
            </a:r>
            <a:r>
              <a:rPr lang="it-IT" dirty="0">
                <a:latin typeface="Century Gothic" panose="020B0502020202020204" pitchFamily="34" charset="0"/>
              </a:rPr>
              <a:t>vs </a:t>
            </a:r>
            <a:r>
              <a:rPr lang="it-IT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19% </a:t>
            </a:r>
            <a:r>
              <a:rPr lang="it-IT" sz="1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altre imprese</a:t>
            </a:r>
            <a:endParaRPr lang="it-IT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B5CC3F1-9CBD-4EC8-912C-11A4AA1B4276}"/>
              </a:ext>
            </a:extLst>
          </p:cNvPr>
          <p:cNvSpPr txBox="1"/>
          <p:nvPr/>
        </p:nvSpPr>
        <p:spPr>
          <a:xfrm>
            <a:off x="5627012" y="4920096"/>
            <a:ext cx="4485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latin typeface="Century Gothic" panose="020B0502020202020204" pitchFamily="34" charset="0"/>
              </a:rPr>
              <a:t>Imprese che hanno</a:t>
            </a:r>
            <a:r>
              <a:rPr lang="it-IT" sz="1600" b="1" baseline="0" dirty="0">
                <a:latin typeface="Century Gothic" panose="020B0502020202020204" pitchFamily="34" charset="0"/>
              </a:rPr>
              <a:t> investito nel green</a:t>
            </a:r>
            <a:endParaRPr lang="it-IT" sz="1600" b="1" dirty="0">
              <a:latin typeface="Century Gothic" panose="020B0502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57507E0-024C-4F3E-B6C0-D478CD377B08}"/>
              </a:ext>
            </a:extLst>
          </p:cNvPr>
          <p:cNvSpPr txBox="1"/>
          <p:nvPr/>
        </p:nvSpPr>
        <p:spPr>
          <a:xfrm>
            <a:off x="780768" y="3409341"/>
            <a:ext cx="10955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dirty="0">
              <a:latin typeface="Century Gothic" panose="020B0502020202020204" pitchFamily="34" charset="0"/>
            </a:endParaRPr>
          </a:p>
          <a:p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Più green</a:t>
            </a:r>
          </a:p>
          <a:p>
            <a:r>
              <a:rPr lang="it-IT" dirty="0">
                <a:latin typeface="Century Gothic" panose="020B0502020202020204" pitchFamily="34" charset="0"/>
              </a:rPr>
              <a:t>La quota di imprese che hanno investito nel green è maggiore tra le imprese coesive rispetto alle altre (</a:t>
            </a:r>
            <a:r>
              <a:rPr lang="it-IT" b="1" dirty="0">
                <a:solidFill>
                  <a:srgbClr val="E66760"/>
                </a:solidFill>
                <a:latin typeface="Century Gothic" panose="020B0502020202020204" pitchFamily="34" charset="0"/>
              </a:rPr>
              <a:t>39%</a:t>
            </a:r>
            <a:r>
              <a:rPr lang="it-IT" dirty="0">
                <a:latin typeface="Century Gothic" panose="020B0502020202020204" pitchFamily="34" charset="0"/>
              </a:rPr>
              <a:t> vs </a:t>
            </a:r>
            <a:r>
              <a:rPr lang="it-IT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19%</a:t>
            </a:r>
            <a:r>
              <a:rPr lang="it-IT" dirty="0"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122CE84-CEDF-4AF9-A93B-8FB28C2D61E3}"/>
              </a:ext>
            </a:extLst>
          </p:cNvPr>
          <p:cNvSpPr txBox="1"/>
          <p:nvPr/>
        </p:nvSpPr>
        <p:spPr>
          <a:xfrm>
            <a:off x="6135842" y="6302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3" name="Elemento grafico 2" descr="Topo con riempimento a tinta unita">
            <a:extLst>
              <a:ext uri="{FF2B5EF4-FFF2-40B4-BE49-F238E27FC236}">
                <a16:creationId xmlns:a16="http://schemas.microsoft.com/office/drawing/2014/main" id="{FAB12EEE-096B-4281-86F9-58E5E7246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768" y="1983410"/>
            <a:ext cx="914400" cy="914400"/>
          </a:xfrm>
          <a:prstGeom prst="rect">
            <a:avLst/>
          </a:prstGeom>
        </p:spPr>
      </p:pic>
      <p:pic>
        <p:nvPicPr>
          <p:cNvPr id="5" name="Elemento grafico 4" descr="Mano aperta con pianta con riempimento a tinta unita">
            <a:extLst>
              <a:ext uri="{FF2B5EF4-FFF2-40B4-BE49-F238E27FC236}">
                <a16:creationId xmlns:a16="http://schemas.microsoft.com/office/drawing/2014/main" id="{3000C2C8-B287-4F7B-A56B-8B8CA7F00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0768" y="4473522"/>
            <a:ext cx="914400" cy="9144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FD7A058-2E3D-4512-A121-16C8FA38C895}"/>
              </a:ext>
            </a:extLst>
          </p:cNvPr>
          <p:cNvSpPr txBox="1"/>
          <p:nvPr/>
        </p:nvSpPr>
        <p:spPr>
          <a:xfrm>
            <a:off x="834002" y="5391073"/>
            <a:ext cx="1975221" cy="369332"/>
          </a:xfrm>
          <a:prstGeom prst="rect">
            <a:avLst/>
          </a:prstGeom>
          <a:solidFill>
            <a:srgbClr val="E6676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Lombardia: 40%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879F965-0443-4060-BF70-D10223B59849}"/>
              </a:ext>
            </a:extLst>
          </p:cNvPr>
          <p:cNvSpPr txBox="1"/>
          <p:nvPr/>
        </p:nvSpPr>
        <p:spPr>
          <a:xfrm>
            <a:off x="780768" y="3034223"/>
            <a:ext cx="1975221" cy="369332"/>
          </a:xfrm>
          <a:prstGeom prst="rect">
            <a:avLst/>
          </a:prstGeom>
          <a:solidFill>
            <a:srgbClr val="E66760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Lombardia: 30%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22A27785-B83A-4947-AA84-F2613BC93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5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1019</Words>
  <Application>Microsoft Office PowerPoint</Application>
  <PresentationFormat>Widescreen</PresentationFormat>
  <Paragraphs>186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Tema di Office</vt:lpstr>
      <vt:lpstr>Presentazione standard di PowerPoint</vt:lpstr>
      <vt:lpstr>Le imprese coesive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IMPRESE COESIVE E TERRITORI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Pini</dc:creator>
  <cp:lastModifiedBy>Alessandro Rinaldi</cp:lastModifiedBy>
  <cp:revision>151</cp:revision>
  <dcterms:created xsi:type="dcterms:W3CDTF">2021-01-18T08:53:40Z</dcterms:created>
  <dcterms:modified xsi:type="dcterms:W3CDTF">2021-06-23T15:56:04Z</dcterms:modified>
</cp:coreProperties>
</file>