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90" r:id="rId2"/>
    <p:sldId id="297" r:id="rId3"/>
    <p:sldId id="257" r:id="rId4"/>
    <p:sldId id="268" r:id="rId5"/>
    <p:sldId id="298" r:id="rId6"/>
    <p:sldId id="258" r:id="rId7"/>
    <p:sldId id="281" r:id="rId8"/>
    <p:sldId id="261" r:id="rId9"/>
    <p:sldId id="293" r:id="rId10"/>
    <p:sldId id="269" r:id="rId11"/>
    <p:sldId id="288" r:id="rId12"/>
    <p:sldId id="289" r:id="rId13"/>
    <p:sldId id="271" r:id="rId14"/>
    <p:sldId id="273" r:id="rId15"/>
    <p:sldId id="283" r:id="rId16"/>
  </p:sldIdLst>
  <p:sldSz cx="9144000" cy="6858000" type="screen4x3"/>
  <p:notesSz cx="6808788" cy="99409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p15:clr>
            <a:srgbClr val="A4A3A4"/>
          </p15:clr>
        </p15:guide>
        <p15:guide id="2"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9E"/>
    <a:srgbClr val="008E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477" autoAdjust="0"/>
  </p:normalViewPr>
  <p:slideViewPr>
    <p:cSldViewPr>
      <p:cViewPr varScale="1">
        <p:scale>
          <a:sx n="62" d="100"/>
          <a:sy n="62" d="100"/>
        </p:scale>
        <p:origin x="960" y="72"/>
      </p:cViewPr>
      <p:guideLst>
        <p:guide orient="horz" pos="1979"/>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A0C4F-BB87-44C3-ADFF-A471F7715A9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it-IT"/>
        </a:p>
      </dgm:t>
    </dgm:pt>
    <dgm:pt modelId="{C123E5C5-11A0-4FD7-8F33-C73E456F8149}">
      <dgm:prSet phldrT="[Testo]"/>
      <dgm:spPr>
        <a:solidFill>
          <a:schemeClr val="tx2">
            <a:lumMod val="60000"/>
            <a:lumOff val="40000"/>
          </a:schemeClr>
        </a:solidFill>
        <a:ln>
          <a:solidFill>
            <a:schemeClr val="accent1"/>
          </a:solidFill>
        </a:ln>
      </dgm:spPr>
      <dgm:t>
        <a:bodyPr/>
        <a:lstStyle/>
        <a:p>
          <a:r>
            <a:rPr lang="it-IT" b="1" dirty="0"/>
            <a:t>Benchmark</a:t>
          </a:r>
        </a:p>
      </dgm:t>
    </dgm:pt>
    <dgm:pt modelId="{9436CCA6-163B-4952-99B2-20552F635435}" type="parTrans" cxnId="{B586233A-6F2A-41B9-B2BA-CF3D0D026AC7}">
      <dgm:prSet/>
      <dgm:spPr/>
      <dgm:t>
        <a:bodyPr/>
        <a:lstStyle/>
        <a:p>
          <a:endParaRPr lang="it-IT"/>
        </a:p>
      </dgm:t>
    </dgm:pt>
    <dgm:pt modelId="{1E14685E-0669-416A-A435-7254EAA5545D}" type="sibTrans" cxnId="{B586233A-6F2A-41B9-B2BA-CF3D0D026AC7}">
      <dgm:prSet/>
      <dgm:spPr/>
      <dgm:t>
        <a:bodyPr/>
        <a:lstStyle/>
        <a:p>
          <a:endParaRPr lang="it-IT"/>
        </a:p>
      </dgm:t>
    </dgm:pt>
    <dgm:pt modelId="{10525D4C-D9E3-406F-BE4B-25D00FEC5D8C}">
      <dgm:prSet phldrT="[Testo]" custT="1"/>
      <dgm:spPr>
        <a:ln>
          <a:solidFill>
            <a:schemeClr val="accent1"/>
          </a:solidFill>
        </a:ln>
      </dgm:spPr>
      <dgm:t>
        <a:bodyPr/>
        <a:lstStyle/>
        <a:p>
          <a:pPr>
            <a:buFont typeface="Wingdings" panose="05000000000000000000" pitchFamily="2" charset="2"/>
            <a:buChar char="ü"/>
          </a:pPr>
          <a:r>
            <a:rPr lang="it-IT" sz="1200" kern="1200" dirty="0">
              <a:solidFill>
                <a:schemeClr val="tx1"/>
              </a:solidFill>
              <a:latin typeface="+mn-lt"/>
              <a:ea typeface="+mn-ea"/>
              <a:cs typeface="Arial" panose="020B0604020202020204" pitchFamily="34" charset="0"/>
            </a:rPr>
            <a:t>Innovazione</a:t>
          </a:r>
        </a:p>
      </dgm:t>
    </dgm:pt>
    <dgm:pt modelId="{99F854BF-4D9C-4B9D-B99C-E1986FD95F39}" type="parTrans" cxnId="{A9AF545B-6C34-44EC-9C87-F365B76E9018}">
      <dgm:prSet/>
      <dgm:spPr/>
      <dgm:t>
        <a:bodyPr/>
        <a:lstStyle/>
        <a:p>
          <a:endParaRPr lang="it-IT"/>
        </a:p>
      </dgm:t>
    </dgm:pt>
    <dgm:pt modelId="{CFE96FE2-14C0-43AC-888C-13E02223A9CD}" type="sibTrans" cxnId="{A9AF545B-6C34-44EC-9C87-F365B76E9018}">
      <dgm:prSet/>
      <dgm:spPr/>
      <dgm:t>
        <a:bodyPr/>
        <a:lstStyle/>
        <a:p>
          <a:endParaRPr lang="it-IT"/>
        </a:p>
      </dgm:t>
    </dgm:pt>
    <dgm:pt modelId="{C27E7029-C9E0-44DF-8584-EE2758DFB7ED}">
      <dgm:prSet phldrT="[Testo]" custT="1"/>
      <dgm:spPr>
        <a:ln>
          <a:solidFill>
            <a:schemeClr val="accent1"/>
          </a:solidFill>
        </a:ln>
      </dgm:spPr>
      <dgm:t>
        <a:bodyPr/>
        <a:lstStyle/>
        <a:p>
          <a:pPr>
            <a:buFont typeface="Wingdings" panose="05000000000000000000" pitchFamily="2" charset="2"/>
            <a:buChar char="ü"/>
          </a:pPr>
          <a:r>
            <a:rPr lang="it-IT" sz="1200" kern="1200" dirty="0">
              <a:solidFill>
                <a:prstClr val="black"/>
              </a:solidFill>
              <a:latin typeface="Calibri"/>
              <a:ea typeface="+mn-ea"/>
              <a:cs typeface="Arial" panose="020B0604020202020204" pitchFamily="34" charset="0"/>
            </a:rPr>
            <a:t>Competitività</a:t>
          </a:r>
        </a:p>
      </dgm:t>
    </dgm:pt>
    <dgm:pt modelId="{14498C48-1691-45C8-8F04-9D16220B8D07}" type="parTrans" cxnId="{2C0BC83F-EF67-4796-B690-A043EE6067FD}">
      <dgm:prSet/>
      <dgm:spPr/>
      <dgm:t>
        <a:bodyPr/>
        <a:lstStyle/>
        <a:p>
          <a:endParaRPr lang="it-IT"/>
        </a:p>
      </dgm:t>
    </dgm:pt>
    <dgm:pt modelId="{5DDF9ABC-A60E-4724-982B-598C9527B511}" type="sibTrans" cxnId="{2C0BC83F-EF67-4796-B690-A043EE6067FD}">
      <dgm:prSet/>
      <dgm:spPr/>
      <dgm:t>
        <a:bodyPr/>
        <a:lstStyle/>
        <a:p>
          <a:endParaRPr lang="it-IT"/>
        </a:p>
      </dgm:t>
    </dgm:pt>
    <dgm:pt modelId="{F8A998FC-035A-4BCE-BDC1-677DED537CBF}">
      <dgm:prSet phldrT="[Testo]"/>
      <dgm:spPr>
        <a:solidFill>
          <a:schemeClr val="tx2">
            <a:lumMod val="60000"/>
            <a:lumOff val="40000"/>
          </a:schemeClr>
        </a:solidFill>
      </dgm:spPr>
      <dgm:t>
        <a:bodyPr/>
        <a:lstStyle/>
        <a:p>
          <a:r>
            <a:rPr lang="it-IT" b="1" dirty="0"/>
            <a:t>S3</a:t>
          </a:r>
        </a:p>
      </dgm:t>
    </dgm:pt>
    <dgm:pt modelId="{DDB2DFFC-60C8-4226-B899-426662FA1622}" type="parTrans" cxnId="{70D8EB76-9317-4883-813D-393741ACF313}">
      <dgm:prSet/>
      <dgm:spPr/>
      <dgm:t>
        <a:bodyPr/>
        <a:lstStyle/>
        <a:p>
          <a:endParaRPr lang="it-IT"/>
        </a:p>
      </dgm:t>
    </dgm:pt>
    <dgm:pt modelId="{32C701C2-B4C6-4B6E-B4F4-ECAEDFB48AD4}" type="sibTrans" cxnId="{70D8EB76-9317-4883-813D-393741ACF313}">
      <dgm:prSet/>
      <dgm:spPr/>
      <dgm:t>
        <a:bodyPr/>
        <a:lstStyle/>
        <a:p>
          <a:endParaRPr lang="it-IT"/>
        </a:p>
      </dgm:t>
    </dgm:pt>
    <dgm:pt modelId="{42003D67-0B67-4C82-97EF-02DA70E223D1}">
      <dgm:prSet phldrT="[Testo]" custT="1"/>
      <dgm:spPr>
        <a:ln>
          <a:solidFill>
            <a:schemeClr val="accent1"/>
          </a:solidFill>
        </a:ln>
      </dgm:spPr>
      <dgm:t>
        <a:bodyPr/>
        <a:lstStyle/>
        <a:p>
          <a:pPr>
            <a:buFont typeface="Wingdings" panose="05000000000000000000" pitchFamily="2" charset="2"/>
            <a:buChar char="ü"/>
          </a:pPr>
          <a:r>
            <a:rPr lang="it-IT" sz="1200" kern="1200" dirty="0">
              <a:solidFill>
                <a:prstClr val="black"/>
              </a:solidFill>
              <a:latin typeface="Calibri"/>
              <a:ea typeface="+mn-ea"/>
              <a:cs typeface="Arial" panose="020B0604020202020204" pitchFamily="34" charset="0"/>
            </a:rPr>
            <a:t>Evoluzione del modello di specializzazione produttiva</a:t>
          </a:r>
        </a:p>
      </dgm:t>
    </dgm:pt>
    <dgm:pt modelId="{11DEA981-EDC7-4104-B5C9-3B71E7ADAC99}" type="parTrans" cxnId="{6D1808BD-42F5-4494-8D5A-78CF01012BCD}">
      <dgm:prSet/>
      <dgm:spPr/>
      <dgm:t>
        <a:bodyPr/>
        <a:lstStyle/>
        <a:p>
          <a:endParaRPr lang="it-IT"/>
        </a:p>
      </dgm:t>
    </dgm:pt>
    <dgm:pt modelId="{C99A3EAA-9979-41EE-893E-7C2204714360}" type="sibTrans" cxnId="{6D1808BD-42F5-4494-8D5A-78CF01012BCD}">
      <dgm:prSet/>
      <dgm:spPr/>
      <dgm:t>
        <a:bodyPr/>
        <a:lstStyle/>
        <a:p>
          <a:endParaRPr lang="it-IT"/>
        </a:p>
      </dgm:t>
    </dgm:pt>
    <dgm:pt modelId="{7932571C-A489-4F16-9A65-13D529F20EAB}">
      <dgm:prSet phldrT="[Testo]" custT="1"/>
      <dgm:spPr>
        <a:ln>
          <a:solidFill>
            <a:schemeClr val="accent1"/>
          </a:solidFill>
        </a:ln>
      </dgm:spPr>
      <dgm:t>
        <a:bodyPr/>
        <a:lstStyle/>
        <a:p>
          <a:pPr>
            <a:buFont typeface="Wingdings" panose="05000000000000000000" pitchFamily="2" charset="2"/>
            <a:buChar char="ü"/>
          </a:pPr>
          <a:r>
            <a:rPr lang="it-IT" sz="1200" kern="1200" dirty="0">
              <a:solidFill>
                <a:prstClr val="black"/>
              </a:solidFill>
              <a:latin typeface="Calibri"/>
              <a:ea typeface="+mn-ea"/>
              <a:cs typeface="Arial" panose="020B0604020202020204" pitchFamily="34" charset="0"/>
            </a:rPr>
            <a:t>Spesa Programmazione 2014 - 2020</a:t>
          </a:r>
        </a:p>
      </dgm:t>
    </dgm:pt>
    <dgm:pt modelId="{97DC6F0C-F12A-473A-BD1C-E38C7F64660E}" type="parTrans" cxnId="{C98A29A9-08CC-410A-9A53-AE3384F550AC}">
      <dgm:prSet/>
      <dgm:spPr/>
      <dgm:t>
        <a:bodyPr/>
        <a:lstStyle/>
        <a:p>
          <a:endParaRPr lang="it-IT"/>
        </a:p>
      </dgm:t>
    </dgm:pt>
    <dgm:pt modelId="{6288216B-E1DE-46E8-BFA1-0F182FA89C2D}" type="sibTrans" cxnId="{C98A29A9-08CC-410A-9A53-AE3384F550AC}">
      <dgm:prSet/>
      <dgm:spPr/>
      <dgm:t>
        <a:bodyPr/>
        <a:lstStyle/>
        <a:p>
          <a:endParaRPr lang="it-IT"/>
        </a:p>
      </dgm:t>
    </dgm:pt>
    <dgm:pt modelId="{9BC27923-B1C6-4307-9D14-0C17A0118616}">
      <dgm:prSet phldrT="[Testo]"/>
      <dgm:spPr>
        <a:solidFill>
          <a:schemeClr val="tx2">
            <a:lumMod val="60000"/>
            <a:lumOff val="40000"/>
          </a:schemeClr>
        </a:solidFill>
        <a:ln>
          <a:solidFill>
            <a:schemeClr val="accent1"/>
          </a:solidFill>
        </a:ln>
      </dgm:spPr>
      <dgm:t>
        <a:bodyPr/>
        <a:lstStyle/>
        <a:p>
          <a:r>
            <a:rPr lang="it-IT" b="1" dirty="0"/>
            <a:t>Territorio</a:t>
          </a:r>
        </a:p>
      </dgm:t>
    </dgm:pt>
    <dgm:pt modelId="{23B5A9D8-5073-4866-8218-002AF11802A3}" type="parTrans" cxnId="{C5DF071B-FC3C-4B4B-8344-4ADBF39058AF}">
      <dgm:prSet/>
      <dgm:spPr/>
      <dgm:t>
        <a:bodyPr/>
        <a:lstStyle/>
        <a:p>
          <a:endParaRPr lang="it-IT"/>
        </a:p>
      </dgm:t>
    </dgm:pt>
    <dgm:pt modelId="{C46ACCF2-9AB3-43B7-ADB4-7AA0F04D17C9}" type="sibTrans" cxnId="{C5DF071B-FC3C-4B4B-8344-4ADBF39058AF}">
      <dgm:prSet/>
      <dgm:spPr/>
      <dgm:t>
        <a:bodyPr/>
        <a:lstStyle/>
        <a:p>
          <a:endParaRPr lang="it-IT"/>
        </a:p>
      </dgm:t>
    </dgm:pt>
    <dgm:pt modelId="{85B45F78-9DBD-46B5-B3E0-429AF3F416D1}">
      <dgm:prSet phldrT="[Testo]" custT="1"/>
      <dgm:spPr>
        <a:ln>
          <a:solidFill>
            <a:schemeClr val="accent1"/>
          </a:solidFill>
        </a:ln>
      </dgm:spPr>
      <dgm:t>
        <a:bodyPr/>
        <a:lstStyle/>
        <a:p>
          <a:pPr>
            <a:buFont typeface="Wingdings" panose="05000000000000000000" pitchFamily="2" charset="2"/>
            <a:buChar char="ü"/>
          </a:pPr>
          <a:r>
            <a:rPr lang="it-IT" sz="1200" kern="1200" dirty="0">
              <a:solidFill>
                <a:prstClr val="black"/>
              </a:solidFill>
              <a:latin typeface="Calibri"/>
              <a:ea typeface="+mn-ea"/>
              <a:cs typeface="Arial" panose="020B0604020202020204" pitchFamily="34" charset="0"/>
            </a:rPr>
            <a:t>Demografia</a:t>
          </a:r>
        </a:p>
      </dgm:t>
    </dgm:pt>
    <dgm:pt modelId="{C243A4FB-FB66-47CB-8E73-8024872641FD}" type="parTrans" cxnId="{FA484D33-E773-4974-8EC6-EF10403546C2}">
      <dgm:prSet/>
      <dgm:spPr/>
      <dgm:t>
        <a:bodyPr/>
        <a:lstStyle/>
        <a:p>
          <a:endParaRPr lang="it-IT"/>
        </a:p>
      </dgm:t>
    </dgm:pt>
    <dgm:pt modelId="{F77FDD8D-E5B4-41BD-8376-95B983209BD1}" type="sibTrans" cxnId="{FA484D33-E773-4974-8EC6-EF10403546C2}">
      <dgm:prSet/>
      <dgm:spPr/>
      <dgm:t>
        <a:bodyPr/>
        <a:lstStyle/>
        <a:p>
          <a:endParaRPr lang="it-IT"/>
        </a:p>
      </dgm:t>
    </dgm:pt>
    <dgm:pt modelId="{4D8A6A9B-B71F-4FB6-82ED-CA0E4B52B76A}">
      <dgm:prSet phldrT="[Testo]" custT="1"/>
      <dgm:spPr>
        <a:ln>
          <a:solidFill>
            <a:schemeClr val="accent1"/>
          </a:solidFill>
        </a:ln>
      </dgm:spPr>
      <dgm:t>
        <a:bodyPr/>
        <a:lstStyle/>
        <a:p>
          <a:pPr>
            <a:buFont typeface="Wingdings" panose="05000000000000000000" pitchFamily="2" charset="2"/>
            <a:buChar char="ü"/>
          </a:pPr>
          <a:r>
            <a:rPr lang="it-IT" sz="1200" kern="1200" dirty="0">
              <a:solidFill>
                <a:prstClr val="black"/>
              </a:solidFill>
              <a:latin typeface="Calibri"/>
              <a:ea typeface="+mn-ea"/>
              <a:cs typeface="Arial" panose="020B0604020202020204" pitchFamily="34" charset="0"/>
            </a:rPr>
            <a:t>Sistema produttivo</a:t>
          </a:r>
        </a:p>
      </dgm:t>
    </dgm:pt>
    <dgm:pt modelId="{ACEF7FC4-29E9-48F7-9F6D-41EB7E91565D}" type="parTrans" cxnId="{1F00705E-1580-4359-8248-CFF2D4344316}">
      <dgm:prSet/>
      <dgm:spPr/>
      <dgm:t>
        <a:bodyPr/>
        <a:lstStyle/>
        <a:p>
          <a:endParaRPr lang="it-IT"/>
        </a:p>
      </dgm:t>
    </dgm:pt>
    <dgm:pt modelId="{5C1CDCFE-BA7C-41DD-AD76-C905CBAA5343}" type="sibTrans" cxnId="{1F00705E-1580-4359-8248-CFF2D4344316}">
      <dgm:prSet/>
      <dgm:spPr/>
      <dgm:t>
        <a:bodyPr/>
        <a:lstStyle/>
        <a:p>
          <a:endParaRPr lang="it-IT"/>
        </a:p>
      </dgm:t>
    </dgm:pt>
    <dgm:pt modelId="{BE02980D-2284-4023-A4F4-C9ACD1AC3518}">
      <dgm:prSet phldrT="[Testo]" custT="1"/>
      <dgm:spPr>
        <a:ln>
          <a:solidFill>
            <a:schemeClr val="accent1"/>
          </a:solidFill>
        </a:ln>
      </dgm:spPr>
      <dgm:t>
        <a:bodyPr/>
        <a:lstStyle/>
        <a:p>
          <a:pPr>
            <a:buFont typeface="Wingdings" panose="05000000000000000000" pitchFamily="2" charset="2"/>
            <a:buChar char="ü"/>
          </a:pPr>
          <a:r>
            <a:rPr lang="it-IT" sz="1200" kern="1200" dirty="0">
              <a:solidFill>
                <a:prstClr val="black"/>
              </a:solidFill>
              <a:latin typeface="Calibri"/>
              <a:ea typeface="+mn-ea"/>
              <a:cs typeface="Arial" panose="020B0604020202020204" pitchFamily="34" charset="0"/>
            </a:rPr>
            <a:t>Tenuta sociale</a:t>
          </a:r>
        </a:p>
      </dgm:t>
    </dgm:pt>
    <dgm:pt modelId="{B48FEBF9-49C8-43F8-93E1-6214C6ECB4C6}" type="parTrans" cxnId="{10B354DC-700C-43EA-9EE9-AC4AEE73C9CB}">
      <dgm:prSet/>
      <dgm:spPr/>
      <dgm:t>
        <a:bodyPr/>
        <a:lstStyle/>
        <a:p>
          <a:endParaRPr lang="it-IT"/>
        </a:p>
      </dgm:t>
    </dgm:pt>
    <dgm:pt modelId="{CDBE55C1-B048-4FA6-8299-49B05235918C}" type="sibTrans" cxnId="{10B354DC-700C-43EA-9EE9-AC4AEE73C9CB}">
      <dgm:prSet/>
      <dgm:spPr/>
      <dgm:t>
        <a:bodyPr/>
        <a:lstStyle/>
        <a:p>
          <a:endParaRPr lang="it-IT"/>
        </a:p>
      </dgm:t>
    </dgm:pt>
    <dgm:pt modelId="{84AB6409-0256-4CBB-AC76-884D0712B5E7}">
      <dgm:prSet phldrT="[Testo]" custT="1"/>
      <dgm:spPr>
        <a:ln>
          <a:solidFill>
            <a:schemeClr val="accent1"/>
          </a:solidFill>
        </a:ln>
      </dgm:spPr>
      <dgm:t>
        <a:bodyPr/>
        <a:lstStyle/>
        <a:p>
          <a:pPr>
            <a:buFont typeface="Wingdings" panose="05000000000000000000" pitchFamily="2" charset="2"/>
            <a:buChar char="ü"/>
          </a:pPr>
          <a:r>
            <a:rPr lang="it-IT" sz="1200" kern="1200" dirty="0">
              <a:solidFill>
                <a:prstClr val="black"/>
              </a:solidFill>
              <a:latin typeface="Calibri"/>
              <a:ea typeface="+mn-ea"/>
              <a:cs typeface="Arial" panose="020B0604020202020204" pitchFamily="34" charset="0"/>
            </a:rPr>
            <a:t>Progetti 2014 - 2020</a:t>
          </a:r>
        </a:p>
      </dgm:t>
    </dgm:pt>
    <dgm:pt modelId="{410C4494-63B4-4523-99A5-33DEE062A02A}" type="parTrans" cxnId="{1F76F5A9-13C7-4565-9C56-2F33743BB0F2}">
      <dgm:prSet/>
      <dgm:spPr/>
      <dgm:t>
        <a:bodyPr/>
        <a:lstStyle/>
        <a:p>
          <a:endParaRPr lang="it-IT"/>
        </a:p>
      </dgm:t>
    </dgm:pt>
    <dgm:pt modelId="{93171014-2BED-4909-BBE1-93CB5A3D49A4}" type="sibTrans" cxnId="{1F76F5A9-13C7-4565-9C56-2F33743BB0F2}">
      <dgm:prSet/>
      <dgm:spPr/>
      <dgm:t>
        <a:bodyPr/>
        <a:lstStyle/>
        <a:p>
          <a:endParaRPr lang="it-IT"/>
        </a:p>
      </dgm:t>
    </dgm:pt>
    <dgm:pt modelId="{5B19A7CD-DDA7-4E70-810D-93F49126941E}" type="pres">
      <dgm:prSet presAssocID="{A05A0C4F-BB87-44C3-ADFF-A471F7715A96}" presName="linearFlow" presStyleCnt="0">
        <dgm:presLayoutVars>
          <dgm:dir/>
          <dgm:animLvl val="lvl"/>
          <dgm:resizeHandles val="exact"/>
        </dgm:presLayoutVars>
      </dgm:prSet>
      <dgm:spPr/>
    </dgm:pt>
    <dgm:pt modelId="{13A55A97-936E-4756-A4B5-EAA4972A28F1}" type="pres">
      <dgm:prSet presAssocID="{C123E5C5-11A0-4FD7-8F33-C73E456F8149}" presName="composite" presStyleCnt="0"/>
      <dgm:spPr/>
    </dgm:pt>
    <dgm:pt modelId="{7BA52F8E-B71B-4C5C-8E5A-F2CEFA1E0270}" type="pres">
      <dgm:prSet presAssocID="{C123E5C5-11A0-4FD7-8F33-C73E456F8149}" presName="parentText" presStyleLbl="alignNode1" presStyleIdx="0" presStyleCnt="3">
        <dgm:presLayoutVars>
          <dgm:chMax val="1"/>
          <dgm:bulletEnabled val="1"/>
        </dgm:presLayoutVars>
      </dgm:prSet>
      <dgm:spPr/>
    </dgm:pt>
    <dgm:pt modelId="{5CDECAEC-21EF-49E1-80BD-2881490C0456}" type="pres">
      <dgm:prSet presAssocID="{C123E5C5-11A0-4FD7-8F33-C73E456F8149}" presName="descendantText" presStyleLbl="alignAcc1" presStyleIdx="0" presStyleCnt="3" custLinFactY="-190488" custLinFactNeighborX="41154" custLinFactNeighborY="-200000">
        <dgm:presLayoutVars>
          <dgm:bulletEnabled val="1"/>
        </dgm:presLayoutVars>
      </dgm:prSet>
      <dgm:spPr/>
    </dgm:pt>
    <dgm:pt modelId="{F88E645D-8310-4204-88BD-C203A351D434}" type="pres">
      <dgm:prSet presAssocID="{1E14685E-0669-416A-A435-7254EAA5545D}" presName="sp" presStyleCnt="0"/>
      <dgm:spPr/>
    </dgm:pt>
    <dgm:pt modelId="{17B6E229-E0A3-4F38-9334-F1A59E01FB19}" type="pres">
      <dgm:prSet presAssocID="{F8A998FC-035A-4BCE-BDC1-677DED537CBF}" presName="composite" presStyleCnt="0"/>
      <dgm:spPr/>
    </dgm:pt>
    <dgm:pt modelId="{2BBA3C99-4E1B-4A5B-8ED6-CBA9921D3C6D}" type="pres">
      <dgm:prSet presAssocID="{F8A998FC-035A-4BCE-BDC1-677DED537CBF}" presName="parentText" presStyleLbl="alignNode1" presStyleIdx="1" presStyleCnt="3">
        <dgm:presLayoutVars>
          <dgm:chMax val="1"/>
          <dgm:bulletEnabled val="1"/>
        </dgm:presLayoutVars>
      </dgm:prSet>
      <dgm:spPr/>
    </dgm:pt>
    <dgm:pt modelId="{15E305BA-8E2E-4B1D-ABBB-04FCD773E139}" type="pres">
      <dgm:prSet presAssocID="{F8A998FC-035A-4BCE-BDC1-677DED537CBF}" presName="descendantText" presStyleLbl="alignAcc1" presStyleIdx="1" presStyleCnt="3">
        <dgm:presLayoutVars>
          <dgm:bulletEnabled val="1"/>
        </dgm:presLayoutVars>
      </dgm:prSet>
      <dgm:spPr/>
    </dgm:pt>
    <dgm:pt modelId="{4C87E989-5D41-438F-AA37-05A8CB1B307B}" type="pres">
      <dgm:prSet presAssocID="{32C701C2-B4C6-4B6E-B4F4-ECAEDFB48AD4}" presName="sp" presStyleCnt="0"/>
      <dgm:spPr/>
    </dgm:pt>
    <dgm:pt modelId="{7F34650B-EFE3-4003-A169-0D28E3A52E31}" type="pres">
      <dgm:prSet presAssocID="{9BC27923-B1C6-4307-9D14-0C17A0118616}" presName="composite" presStyleCnt="0"/>
      <dgm:spPr/>
    </dgm:pt>
    <dgm:pt modelId="{D1298776-CAA1-43FF-BE80-AB0A7CBD994E}" type="pres">
      <dgm:prSet presAssocID="{9BC27923-B1C6-4307-9D14-0C17A0118616}" presName="parentText" presStyleLbl="alignNode1" presStyleIdx="2" presStyleCnt="3">
        <dgm:presLayoutVars>
          <dgm:chMax val="1"/>
          <dgm:bulletEnabled val="1"/>
        </dgm:presLayoutVars>
      </dgm:prSet>
      <dgm:spPr/>
    </dgm:pt>
    <dgm:pt modelId="{CAA8A32A-C41E-4387-8F9B-2CD8A19A69D3}" type="pres">
      <dgm:prSet presAssocID="{9BC27923-B1C6-4307-9D14-0C17A0118616}" presName="descendantText" presStyleLbl="alignAcc1" presStyleIdx="2" presStyleCnt="3" custLinFactNeighborX="2684">
        <dgm:presLayoutVars>
          <dgm:bulletEnabled val="1"/>
        </dgm:presLayoutVars>
      </dgm:prSet>
      <dgm:spPr/>
    </dgm:pt>
  </dgm:ptLst>
  <dgm:cxnLst>
    <dgm:cxn modelId="{C5DF071B-FC3C-4B4B-8344-4ADBF39058AF}" srcId="{A05A0C4F-BB87-44C3-ADFF-A471F7715A96}" destId="{9BC27923-B1C6-4307-9D14-0C17A0118616}" srcOrd="2" destOrd="0" parTransId="{23B5A9D8-5073-4866-8218-002AF11802A3}" sibTransId="{C46ACCF2-9AB3-43B7-ADB4-7AA0F04D17C9}"/>
    <dgm:cxn modelId="{A2777F1B-5C49-4049-ABA9-284F077D6AA1}" type="presOf" srcId="{85B45F78-9DBD-46B5-B3E0-429AF3F416D1}" destId="{CAA8A32A-C41E-4387-8F9B-2CD8A19A69D3}" srcOrd="0" destOrd="0" presId="urn:microsoft.com/office/officeart/2005/8/layout/chevron2"/>
    <dgm:cxn modelId="{FA484D33-E773-4974-8EC6-EF10403546C2}" srcId="{9BC27923-B1C6-4307-9D14-0C17A0118616}" destId="{85B45F78-9DBD-46B5-B3E0-429AF3F416D1}" srcOrd="0" destOrd="0" parTransId="{C243A4FB-FB66-47CB-8E73-8024872641FD}" sibTransId="{F77FDD8D-E5B4-41BD-8376-95B983209BD1}"/>
    <dgm:cxn modelId="{B586233A-6F2A-41B9-B2BA-CF3D0D026AC7}" srcId="{A05A0C4F-BB87-44C3-ADFF-A471F7715A96}" destId="{C123E5C5-11A0-4FD7-8F33-C73E456F8149}" srcOrd="0" destOrd="0" parTransId="{9436CCA6-163B-4952-99B2-20552F635435}" sibTransId="{1E14685E-0669-416A-A435-7254EAA5545D}"/>
    <dgm:cxn modelId="{2C0BC83F-EF67-4796-B690-A043EE6067FD}" srcId="{C123E5C5-11A0-4FD7-8F33-C73E456F8149}" destId="{C27E7029-C9E0-44DF-8584-EE2758DFB7ED}" srcOrd="1" destOrd="0" parTransId="{14498C48-1691-45C8-8F04-9D16220B8D07}" sibTransId="{5DDF9ABC-A60E-4724-982B-598C9527B511}"/>
    <dgm:cxn modelId="{A9AF545B-6C34-44EC-9C87-F365B76E9018}" srcId="{C123E5C5-11A0-4FD7-8F33-C73E456F8149}" destId="{10525D4C-D9E3-406F-BE4B-25D00FEC5D8C}" srcOrd="0" destOrd="0" parTransId="{99F854BF-4D9C-4B9D-B99C-E1986FD95F39}" sibTransId="{CFE96FE2-14C0-43AC-888C-13E02223A9CD}"/>
    <dgm:cxn modelId="{62CA725D-172A-4216-8A56-733D7FD4304A}" type="presOf" srcId="{7932571C-A489-4F16-9A65-13D529F20EAB}" destId="{15E305BA-8E2E-4B1D-ABBB-04FCD773E139}" srcOrd="0" destOrd="1" presId="urn:microsoft.com/office/officeart/2005/8/layout/chevron2"/>
    <dgm:cxn modelId="{1F00705E-1580-4359-8248-CFF2D4344316}" srcId="{9BC27923-B1C6-4307-9D14-0C17A0118616}" destId="{4D8A6A9B-B71F-4FB6-82ED-CA0E4B52B76A}" srcOrd="1" destOrd="0" parTransId="{ACEF7FC4-29E9-48F7-9F6D-41EB7E91565D}" sibTransId="{5C1CDCFE-BA7C-41DD-AD76-C905CBAA5343}"/>
    <dgm:cxn modelId="{E86D6865-879C-44A7-B95C-86618B9A0C52}" type="presOf" srcId="{BE02980D-2284-4023-A4F4-C9ACD1AC3518}" destId="{5CDECAEC-21EF-49E1-80BD-2881490C0456}" srcOrd="0" destOrd="2" presId="urn:microsoft.com/office/officeart/2005/8/layout/chevron2"/>
    <dgm:cxn modelId="{528BFC53-3832-410A-8747-514DF41E7B01}" type="presOf" srcId="{84AB6409-0256-4CBB-AC76-884D0712B5E7}" destId="{CAA8A32A-C41E-4387-8F9B-2CD8A19A69D3}" srcOrd="0" destOrd="2" presId="urn:microsoft.com/office/officeart/2005/8/layout/chevron2"/>
    <dgm:cxn modelId="{70D8EB76-9317-4883-813D-393741ACF313}" srcId="{A05A0C4F-BB87-44C3-ADFF-A471F7715A96}" destId="{F8A998FC-035A-4BCE-BDC1-677DED537CBF}" srcOrd="1" destOrd="0" parTransId="{DDB2DFFC-60C8-4226-B899-426662FA1622}" sibTransId="{32C701C2-B4C6-4B6E-B4F4-ECAEDFB48AD4}"/>
    <dgm:cxn modelId="{365A4992-F95B-4559-9F5C-226152BEB569}" type="presOf" srcId="{9BC27923-B1C6-4307-9D14-0C17A0118616}" destId="{D1298776-CAA1-43FF-BE80-AB0A7CBD994E}" srcOrd="0" destOrd="0" presId="urn:microsoft.com/office/officeart/2005/8/layout/chevron2"/>
    <dgm:cxn modelId="{0B79AA93-7D6F-4240-8B2C-F8ACB5A81145}" type="presOf" srcId="{42003D67-0B67-4C82-97EF-02DA70E223D1}" destId="{15E305BA-8E2E-4B1D-ABBB-04FCD773E139}" srcOrd="0" destOrd="0" presId="urn:microsoft.com/office/officeart/2005/8/layout/chevron2"/>
    <dgm:cxn modelId="{780B139D-CC59-4E4D-AC04-9ADC1B62352D}" type="presOf" srcId="{C123E5C5-11A0-4FD7-8F33-C73E456F8149}" destId="{7BA52F8E-B71B-4C5C-8E5A-F2CEFA1E0270}" srcOrd="0" destOrd="0" presId="urn:microsoft.com/office/officeart/2005/8/layout/chevron2"/>
    <dgm:cxn modelId="{C98A29A9-08CC-410A-9A53-AE3384F550AC}" srcId="{F8A998FC-035A-4BCE-BDC1-677DED537CBF}" destId="{7932571C-A489-4F16-9A65-13D529F20EAB}" srcOrd="1" destOrd="0" parTransId="{97DC6F0C-F12A-473A-BD1C-E38C7F64660E}" sibTransId="{6288216B-E1DE-46E8-BFA1-0F182FA89C2D}"/>
    <dgm:cxn modelId="{B720A0A9-BBA6-42DF-985B-B1550DF4D3D7}" type="presOf" srcId="{4D8A6A9B-B71F-4FB6-82ED-CA0E4B52B76A}" destId="{CAA8A32A-C41E-4387-8F9B-2CD8A19A69D3}" srcOrd="0" destOrd="1" presId="urn:microsoft.com/office/officeart/2005/8/layout/chevron2"/>
    <dgm:cxn modelId="{1F76F5A9-13C7-4565-9C56-2F33743BB0F2}" srcId="{9BC27923-B1C6-4307-9D14-0C17A0118616}" destId="{84AB6409-0256-4CBB-AC76-884D0712B5E7}" srcOrd="2" destOrd="0" parTransId="{410C4494-63B4-4523-99A5-33DEE062A02A}" sibTransId="{93171014-2BED-4909-BBE1-93CB5A3D49A4}"/>
    <dgm:cxn modelId="{5F945ABB-F27D-4F84-A530-33319E3FDCA1}" type="presOf" srcId="{C27E7029-C9E0-44DF-8584-EE2758DFB7ED}" destId="{5CDECAEC-21EF-49E1-80BD-2881490C0456}" srcOrd="0" destOrd="1" presId="urn:microsoft.com/office/officeart/2005/8/layout/chevron2"/>
    <dgm:cxn modelId="{6D1808BD-42F5-4494-8D5A-78CF01012BCD}" srcId="{F8A998FC-035A-4BCE-BDC1-677DED537CBF}" destId="{42003D67-0B67-4C82-97EF-02DA70E223D1}" srcOrd="0" destOrd="0" parTransId="{11DEA981-EDC7-4104-B5C9-3B71E7ADAC99}" sibTransId="{C99A3EAA-9979-41EE-893E-7C2204714360}"/>
    <dgm:cxn modelId="{5F7D76DB-3AFC-47B5-9C9F-E9B104892DC1}" type="presOf" srcId="{A05A0C4F-BB87-44C3-ADFF-A471F7715A96}" destId="{5B19A7CD-DDA7-4E70-810D-93F49126941E}" srcOrd="0" destOrd="0" presId="urn:microsoft.com/office/officeart/2005/8/layout/chevron2"/>
    <dgm:cxn modelId="{10B354DC-700C-43EA-9EE9-AC4AEE73C9CB}" srcId="{C123E5C5-11A0-4FD7-8F33-C73E456F8149}" destId="{BE02980D-2284-4023-A4F4-C9ACD1AC3518}" srcOrd="2" destOrd="0" parTransId="{B48FEBF9-49C8-43F8-93E1-6214C6ECB4C6}" sibTransId="{CDBE55C1-B048-4FA6-8299-49B05235918C}"/>
    <dgm:cxn modelId="{DB4611E1-EC87-4C70-9EDF-98D434C17B29}" type="presOf" srcId="{F8A998FC-035A-4BCE-BDC1-677DED537CBF}" destId="{2BBA3C99-4E1B-4A5B-8ED6-CBA9921D3C6D}" srcOrd="0" destOrd="0" presId="urn:microsoft.com/office/officeart/2005/8/layout/chevron2"/>
    <dgm:cxn modelId="{C79BAAF6-93DA-4B15-B181-85D1A42B290B}" type="presOf" srcId="{10525D4C-D9E3-406F-BE4B-25D00FEC5D8C}" destId="{5CDECAEC-21EF-49E1-80BD-2881490C0456}" srcOrd="0" destOrd="0" presId="urn:microsoft.com/office/officeart/2005/8/layout/chevron2"/>
    <dgm:cxn modelId="{E7DAB340-911D-43BB-BBA3-8F6B0C26A466}" type="presParOf" srcId="{5B19A7CD-DDA7-4E70-810D-93F49126941E}" destId="{13A55A97-936E-4756-A4B5-EAA4972A28F1}" srcOrd="0" destOrd="0" presId="urn:microsoft.com/office/officeart/2005/8/layout/chevron2"/>
    <dgm:cxn modelId="{ECD06560-122F-48C2-BB08-7D31F46FFA0B}" type="presParOf" srcId="{13A55A97-936E-4756-A4B5-EAA4972A28F1}" destId="{7BA52F8E-B71B-4C5C-8E5A-F2CEFA1E0270}" srcOrd="0" destOrd="0" presId="urn:microsoft.com/office/officeart/2005/8/layout/chevron2"/>
    <dgm:cxn modelId="{5C2DB459-8D5B-4B05-ADCA-0D83549DC0D4}" type="presParOf" srcId="{13A55A97-936E-4756-A4B5-EAA4972A28F1}" destId="{5CDECAEC-21EF-49E1-80BD-2881490C0456}" srcOrd="1" destOrd="0" presId="urn:microsoft.com/office/officeart/2005/8/layout/chevron2"/>
    <dgm:cxn modelId="{0173E859-4F47-4A44-B826-F72915C13E04}" type="presParOf" srcId="{5B19A7CD-DDA7-4E70-810D-93F49126941E}" destId="{F88E645D-8310-4204-88BD-C203A351D434}" srcOrd="1" destOrd="0" presId="urn:microsoft.com/office/officeart/2005/8/layout/chevron2"/>
    <dgm:cxn modelId="{9AF8574C-EC1F-4520-964D-FF0F08CB8D26}" type="presParOf" srcId="{5B19A7CD-DDA7-4E70-810D-93F49126941E}" destId="{17B6E229-E0A3-4F38-9334-F1A59E01FB19}" srcOrd="2" destOrd="0" presId="urn:microsoft.com/office/officeart/2005/8/layout/chevron2"/>
    <dgm:cxn modelId="{0520160A-3F6E-40F3-B114-920CDE333B2E}" type="presParOf" srcId="{17B6E229-E0A3-4F38-9334-F1A59E01FB19}" destId="{2BBA3C99-4E1B-4A5B-8ED6-CBA9921D3C6D}" srcOrd="0" destOrd="0" presId="urn:microsoft.com/office/officeart/2005/8/layout/chevron2"/>
    <dgm:cxn modelId="{2B78C86D-F118-498C-AA17-E32EC442A7E7}" type="presParOf" srcId="{17B6E229-E0A3-4F38-9334-F1A59E01FB19}" destId="{15E305BA-8E2E-4B1D-ABBB-04FCD773E139}" srcOrd="1" destOrd="0" presId="urn:microsoft.com/office/officeart/2005/8/layout/chevron2"/>
    <dgm:cxn modelId="{49F4413A-AF8A-453F-B613-7150F2CE0709}" type="presParOf" srcId="{5B19A7CD-DDA7-4E70-810D-93F49126941E}" destId="{4C87E989-5D41-438F-AA37-05A8CB1B307B}" srcOrd="3" destOrd="0" presId="urn:microsoft.com/office/officeart/2005/8/layout/chevron2"/>
    <dgm:cxn modelId="{1EC16AD7-E3F6-4DE9-A41C-FAEBD8F8B088}" type="presParOf" srcId="{5B19A7CD-DDA7-4E70-810D-93F49126941E}" destId="{7F34650B-EFE3-4003-A169-0D28E3A52E31}" srcOrd="4" destOrd="0" presId="urn:microsoft.com/office/officeart/2005/8/layout/chevron2"/>
    <dgm:cxn modelId="{17C0E9CE-DFDE-4B68-A85B-7698A7A4C57A}" type="presParOf" srcId="{7F34650B-EFE3-4003-A169-0D28E3A52E31}" destId="{D1298776-CAA1-43FF-BE80-AB0A7CBD994E}" srcOrd="0" destOrd="0" presId="urn:microsoft.com/office/officeart/2005/8/layout/chevron2"/>
    <dgm:cxn modelId="{CAF47B01-6AC5-4AC0-9B41-30DB3FF9A95C}" type="presParOf" srcId="{7F34650B-EFE3-4003-A169-0D28E3A52E31}" destId="{CAA8A32A-C41E-4387-8F9B-2CD8A19A69D3}"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52F8E-B71B-4C5C-8E5A-F2CEFA1E0270}">
      <dsp:nvSpPr>
        <dsp:cNvPr id="0" name=""/>
        <dsp:cNvSpPr/>
      </dsp:nvSpPr>
      <dsp:spPr>
        <a:xfrm rot="5400000">
          <a:off x="-163106" y="164481"/>
          <a:ext cx="1087374" cy="761162"/>
        </a:xfrm>
        <a:prstGeom prst="chevron">
          <a:avLst/>
        </a:prstGeom>
        <a:solidFill>
          <a:schemeClr val="tx2">
            <a:lumMod val="60000"/>
            <a:lumOff val="4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t>Benchmark</a:t>
          </a:r>
        </a:p>
      </dsp:txBody>
      <dsp:txXfrm rot="-5400000">
        <a:off x="0" y="381956"/>
        <a:ext cx="761162" cy="326212"/>
      </dsp:txXfrm>
    </dsp:sp>
    <dsp:sp modelId="{5CDECAEC-21EF-49E1-80BD-2881490C0456}">
      <dsp:nvSpPr>
        <dsp:cNvPr id="0" name=""/>
        <dsp:cNvSpPr/>
      </dsp:nvSpPr>
      <dsp:spPr>
        <a:xfrm rot="5400000">
          <a:off x="1749244" y="-988082"/>
          <a:ext cx="706793" cy="2682957"/>
        </a:xfrm>
        <a:prstGeom prst="round2SameRect">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ü"/>
          </a:pPr>
          <a:r>
            <a:rPr lang="it-IT" sz="1200" kern="1200" dirty="0">
              <a:solidFill>
                <a:schemeClr val="tx1"/>
              </a:solidFill>
              <a:latin typeface="+mn-lt"/>
              <a:ea typeface="+mn-ea"/>
              <a:cs typeface="Arial" panose="020B0604020202020204" pitchFamily="34" charset="0"/>
            </a:rPr>
            <a:t>Innovazione</a:t>
          </a:r>
        </a:p>
        <a:p>
          <a:pPr marL="114300" lvl="1" indent="-114300" algn="l" defTabSz="533400">
            <a:lnSpc>
              <a:spcPct val="90000"/>
            </a:lnSpc>
            <a:spcBef>
              <a:spcPct val="0"/>
            </a:spcBef>
            <a:spcAft>
              <a:spcPct val="15000"/>
            </a:spcAft>
            <a:buFont typeface="Wingdings" panose="05000000000000000000" pitchFamily="2" charset="2"/>
            <a:buChar char="ü"/>
          </a:pPr>
          <a:r>
            <a:rPr lang="it-IT" sz="1200" kern="1200" dirty="0">
              <a:solidFill>
                <a:prstClr val="black"/>
              </a:solidFill>
              <a:latin typeface="Calibri"/>
              <a:ea typeface="+mn-ea"/>
              <a:cs typeface="Arial" panose="020B0604020202020204" pitchFamily="34" charset="0"/>
            </a:rPr>
            <a:t>Competitività</a:t>
          </a:r>
        </a:p>
        <a:p>
          <a:pPr marL="114300" lvl="1" indent="-114300" algn="l" defTabSz="533400">
            <a:lnSpc>
              <a:spcPct val="90000"/>
            </a:lnSpc>
            <a:spcBef>
              <a:spcPct val="0"/>
            </a:spcBef>
            <a:spcAft>
              <a:spcPct val="15000"/>
            </a:spcAft>
            <a:buFont typeface="Wingdings" panose="05000000000000000000" pitchFamily="2" charset="2"/>
            <a:buChar char="ü"/>
          </a:pPr>
          <a:r>
            <a:rPr lang="it-IT" sz="1200" kern="1200" dirty="0">
              <a:solidFill>
                <a:prstClr val="black"/>
              </a:solidFill>
              <a:latin typeface="Calibri"/>
              <a:ea typeface="+mn-ea"/>
              <a:cs typeface="Arial" panose="020B0604020202020204" pitchFamily="34" charset="0"/>
            </a:rPr>
            <a:t>Tenuta sociale</a:t>
          </a:r>
        </a:p>
      </dsp:txBody>
      <dsp:txXfrm rot="-5400000">
        <a:off x="761163" y="34502"/>
        <a:ext cx="2648454" cy="637787"/>
      </dsp:txXfrm>
    </dsp:sp>
    <dsp:sp modelId="{2BBA3C99-4E1B-4A5B-8ED6-CBA9921D3C6D}">
      <dsp:nvSpPr>
        <dsp:cNvPr id="0" name=""/>
        <dsp:cNvSpPr/>
      </dsp:nvSpPr>
      <dsp:spPr>
        <a:xfrm rot="5400000">
          <a:off x="-163106" y="1100098"/>
          <a:ext cx="1087374" cy="761162"/>
        </a:xfrm>
        <a:prstGeom prst="chevron">
          <a:avLst/>
        </a:prstGeom>
        <a:solidFill>
          <a:schemeClr val="tx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t>S3</a:t>
          </a:r>
        </a:p>
      </dsp:txBody>
      <dsp:txXfrm rot="-5400000">
        <a:off x="0" y="1317573"/>
        <a:ext cx="761162" cy="326212"/>
      </dsp:txXfrm>
    </dsp:sp>
    <dsp:sp modelId="{15E305BA-8E2E-4B1D-ABBB-04FCD773E139}">
      <dsp:nvSpPr>
        <dsp:cNvPr id="0" name=""/>
        <dsp:cNvSpPr/>
      </dsp:nvSpPr>
      <dsp:spPr>
        <a:xfrm rot="5400000">
          <a:off x="1749244" y="-51089"/>
          <a:ext cx="706793" cy="2682957"/>
        </a:xfrm>
        <a:prstGeom prst="round2SameRect">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ü"/>
          </a:pPr>
          <a:r>
            <a:rPr lang="it-IT" sz="1200" kern="1200" dirty="0">
              <a:solidFill>
                <a:prstClr val="black"/>
              </a:solidFill>
              <a:latin typeface="Calibri"/>
              <a:ea typeface="+mn-ea"/>
              <a:cs typeface="Arial" panose="020B0604020202020204" pitchFamily="34" charset="0"/>
            </a:rPr>
            <a:t>Evoluzione del modello di specializzazione produttiva</a:t>
          </a:r>
        </a:p>
        <a:p>
          <a:pPr marL="114300" lvl="1" indent="-114300" algn="l" defTabSz="533400">
            <a:lnSpc>
              <a:spcPct val="90000"/>
            </a:lnSpc>
            <a:spcBef>
              <a:spcPct val="0"/>
            </a:spcBef>
            <a:spcAft>
              <a:spcPct val="15000"/>
            </a:spcAft>
            <a:buFont typeface="Wingdings" panose="05000000000000000000" pitchFamily="2" charset="2"/>
            <a:buChar char="ü"/>
          </a:pPr>
          <a:r>
            <a:rPr lang="it-IT" sz="1200" kern="1200" dirty="0">
              <a:solidFill>
                <a:prstClr val="black"/>
              </a:solidFill>
              <a:latin typeface="Calibri"/>
              <a:ea typeface="+mn-ea"/>
              <a:cs typeface="Arial" panose="020B0604020202020204" pitchFamily="34" charset="0"/>
            </a:rPr>
            <a:t>Spesa Programmazione 2014 - 2020</a:t>
          </a:r>
        </a:p>
      </dsp:txBody>
      <dsp:txXfrm rot="-5400000">
        <a:off x="761163" y="971495"/>
        <a:ext cx="2648454" cy="637787"/>
      </dsp:txXfrm>
    </dsp:sp>
    <dsp:sp modelId="{D1298776-CAA1-43FF-BE80-AB0A7CBD994E}">
      <dsp:nvSpPr>
        <dsp:cNvPr id="0" name=""/>
        <dsp:cNvSpPr/>
      </dsp:nvSpPr>
      <dsp:spPr>
        <a:xfrm rot="5400000">
          <a:off x="-163106" y="2035716"/>
          <a:ext cx="1087374" cy="761162"/>
        </a:xfrm>
        <a:prstGeom prst="chevron">
          <a:avLst/>
        </a:prstGeom>
        <a:solidFill>
          <a:schemeClr val="tx2">
            <a:lumMod val="60000"/>
            <a:lumOff val="4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t>Territorio</a:t>
          </a:r>
        </a:p>
      </dsp:txBody>
      <dsp:txXfrm rot="-5400000">
        <a:off x="0" y="2253191"/>
        <a:ext cx="761162" cy="326212"/>
      </dsp:txXfrm>
    </dsp:sp>
    <dsp:sp modelId="{CAA8A32A-C41E-4387-8F9B-2CD8A19A69D3}">
      <dsp:nvSpPr>
        <dsp:cNvPr id="0" name=""/>
        <dsp:cNvSpPr/>
      </dsp:nvSpPr>
      <dsp:spPr>
        <a:xfrm rot="5400000">
          <a:off x="1749244" y="884528"/>
          <a:ext cx="706793" cy="2682957"/>
        </a:xfrm>
        <a:prstGeom prst="round2SameRect">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ü"/>
          </a:pPr>
          <a:r>
            <a:rPr lang="it-IT" sz="1200" kern="1200" dirty="0">
              <a:solidFill>
                <a:prstClr val="black"/>
              </a:solidFill>
              <a:latin typeface="Calibri"/>
              <a:ea typeface="+mn-ea"/>
              <a:cs typeface="Arial" panose="020B0604020202020204" pitchFamily="34" charset="0"/>
            </a:rPr>
            <a:t>Demografia</a:t>
          </a:r>
        </a:p>
        <a:p>
          <a:pPr marL="114300" lvl="1" indent="-114300" algn="l" defTabSz="533400">
            <a:lnSpc>
              <a:spcPct val="90000"/>
            </a:lnSpc>
            <a:spcBef>
              <a:spcPct val="0"/>
            </a:spcBef>
            <a:spcAft>
              <a:spcPct val="15000"/>
            </a:spcAft>
            <a:buFont typeface="Wingdings" panose="05000000000000000000" pitchFamily="2" charset="2"/>
            <a:buChar char="ü"/>
          </a:pPr>
          <a:r>
            <a:rPr lang="it-IT" sz="1200" kern="1200" dirty="0">
              <a:solidFill>
                <a:prstClr val="black"/>
              </a:solidFill>
              <a:latin typeface="Calibri"/>
              <a:ea typeface="+mn-ea"/>
              <a:cs typeface="Arial" panose="020B0604020202020204" pitchFamily="34" charset="0"/>
            </a:rPr>
            <a:t>Sistema produttivo</a:t>
          </a:r>
        </a:p>
        <a:p>
          <a:pPr marL="114300" lvl="1" indent="-114300" algn="l" defTabSz="533400">
            <a:lnSpc>
              <a:spcPct val="90000"/>
            </a:lnSpc>
            <a:spcBef>
              <a:spcPct val="0"/>
            </a:spcBef>
            <a:spcAft>
              <a:spcPct val="15000"/>
            </a:spcAft>
            <a:buFont typeface="Wingdings" panose="05000000000000000000" pitchFamily="2" charset="2"/>
            <a:buChar char="ü"/>
          </a:pPr>
          <a:r>
            <a:rPr lang="it-IT" sz="1200" kern="1200" dirty="0">
              <a:solidFill>
                <a:prstClr val="black"/>
              </a:solidFill>
              <a:latin typeface="Calibri"/>
              <a:ea typeface="+mn-ea"/>
              <a:cs typeface="Arial" panose="020B0604020202020204" pitchFamily="34" charset="0"/>
            </a:rPr>
            <a:t>Progetti 2014 - 2020</a:t>
          </a:r>
        </a:p>
      </dsp:txBody>
      <dsp:txXfrm rot="-5400000">
        <a:off x="761163" y="1907113"/>
        <a:ext cx="2648454" cy="6377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51217" cy="497523"/>
          </a:xfrm>
          <a:prstGeom prst="rect">
            <a:avLst/>
          </a:prstGeom>
        </p:spPr>
        <p:txBody>
          <a:bodyPr vert="horz" lIns="91546" tIns="45774" rIns="91546" bIns="45774" rtlCol="0"/>
          <a:lstStyle>
            <a:lvl1pPr algn="l">
              <a:defRPr sz="1200"/>
            </a:lvl1pPr>
          </a:lstStyle>
          <a:p>
            <a:endParaRPr lang="it-IT"/>
          </a:p>
        </p:txBody>
      </p:sp>
      <p:sp>
        <p:nvSpPr>
          <p:cNvPr id="3" name="Segnaposto data 2"/>
          <p:cNvSpPr>
            <a:spLocks noGrp="1"/>
          </p:cNvSpPr>
          <p:nvPr>
            <p:ph type="dt" idx="1"/>
          </p:nvPr>
        </p:nvSpPr>
        <p:spPr>
          <a:xfrm>
            <a:off x="3855982" y="1"/>
            <a:ext cx="2951217" cy="497523"/>
          </a:xfrm>
          <a:prstGeom prst="rect">
            <a:avLst/>
          </a:prstGeom>
        </p:spPr>
        <p:txBody>
          <a:bodyPr vert="horz" lIns="91546" tIns="45774" rIns="91546" bIns="45774" rtlCol="0"/>
          <a:lstStyle>
            <a:lvl1pPr algn="r">
              <a:defRPr sz="1200"/>
            </a:lvl1pPr>
          </a:lstStyle>
          <a:p>
            <a:fld id="{33C7C336-0C41-45D0-88F9-7699D86C0DD2}" type="datetimeFigureOut">
              <a:rPr lang="it-IT" smtClean="0"/>
              <a:pPr/>
              <a:t>27/02/2020</a:t>
            </a:fld>
            <a:endParaRPr lang="it-IT"/>
          </a:p>
        </p:txBody>
      </p:sp>
      <p:sp>
        <p:nvSpPr>
          <p:cNvPr id="4" name="Segnaposto immagine diapositiva 3"/>
          <p:cNvSpPr>
            <a:spLocks noGrp="1" noRot="1" noChangeAspect="1"/>
          </p:cNvSpPr>
          <p:nvPr>
            <p:ph type="sldImg" idx="2"/>
          </p:nvPr>
        </p:nvSpPr>
        <p:spPr>
          <a:xfrm>
            <a:off x="920750" y="747713"/>
            <a:ext cx="4967288" cy="3724275"/>
          </a:xfrm>
          <a:prstGeom prst="rect">
            <a:avLst/>
          </a:prstGeom>
          <a:noFill/>
          <a:ln w="12700">
            <a:solidFill>
              <a:prstClr val="black"/>
            </a:solidFill>
          </a:ln>
        </p:spPr>
        <p:txBody>
          <a:bodyPr vert="horz" lIns="91546" tIns="45774" rIns="91546" bIns="45774" rtlCol="0" anchor="ctr"/>
          <a:lstStyle/>
          <a:p>
            <a:endParaRPr lang="it-IT"/>
          </a:p>
        </p:txBody>
      </p:sp>
      <p:sp>
        <p:nvSpPr>
          <p:cNvPr id="5" name="Segnaposto note 4"/>
          <p:cNvSpPr>
            <a:spLocks noGrp="1"/>
          </p:cNvSpPr>
          <p:nvPr>
            <p:ph type="body" sz="quarter" idx="3"/>
          </p:nvPr>
        </p:nvSpPr>
        <p:spPr>
          <a:xfrm>
            <a:off x="680563" y="4722499"/>
            <a:ext cx="5447667" cy="4472939"/>
          </a:xfrm>
          <a:prstGeom prst="rect">
            <a:avLst/>
          </a:prstGeom>
        </p:spPr>
        <p:txBody>
          <a:bodyPr vert="horz" lIns="91546" tIns="45774" rIns="91546" bIns="45774"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41815"/>
            <a:ext cx="2951217" cy="497523"/>
          </a:xfrm>
          <a:prstGeom prst="rect">
            <a:avLst/>
          </a:prstGeom>
        </p:spPr>
        <p:txBody>
          <a:bodyPr vert="horz" lIns="91546" tIns="45774" rIns="91546" bIns="45774" rtlCol="0" anchor="b"/>
          <a:lstStyle>
            <a:lvl1pPr algn="l">
              <a:defRPr sz="1200"/>
            </a:lvl1pPr>
          </a:lstStyle>
          <a:p>
            <a:endParaRPr lang="it-IT"/>
          </a:p>
        </p:txBody>
      </p:sp>
      <p:sp>
        <p:nvSpPr>
          <p:cNvPr id="7" name="Segnaposto numero diapositiva 6"/>
          <p:cNvSpPr>
            <a:spLocks noGrp="1"/>
          </p:cNvSpPr>
          <p:nvPr>
            <p:ph type="sldNum" sz="quarter" idx="5"/>
          </p:nvPr>
        </p:nvSpPr>
        <p:spPr>
          <a:xfrm>
            <a:off x="3855982" y="9441815"/>
            <a:ext cx="2951217" cy="497523"/>
          </a:xfrm>
          <a:prstGeom prst="rect">
            <a:avLst/>
          </a:prstGeom>
        </p:spPr>
        <p:txBody>
          <a:bodyPr vert="horz" lIns="91546" tIns="45774" rIns="91546" bIns="45774" rtlCol="0" anchor="b"/>
          <a:lstStyle>
            <a:lvl1pPr algn="r">
              <a:defRPr sz="1200"/>
            </a:lvl1pPr>
          </a:lstStyle>
          <a:p>
            <a:fld id="{F36EE928-4925-4BC4-9BEB-197E76F2763D}" type="slidenum">
              <a:rPr lang="it-IT" smtClean="0"/>
              <a:pPr/>
              <a:t>‹N›</a:t>
            </a:fld>
            <a:endParaRPr lang="it-IT"/>
          </a:p>
        </p:txBody>
      </p:sp>
    </p:spTree>
    <p:extLst>
      <p:ext uri="{BB962C8B-B14F-4D97-AF65-F5344CB8AC3E}">
        <p14:creationId xmlns:p14="http://schemas.microsoft.com/office/powerpoint/2010/main" val="3714632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F36EE928-4925-4BC4-9BEB-197E76F2763D}" type="slidenum">
              <a:rPr lang="it-IT" smtClean="0"/>
              <a:pPr/>
              <a:t>2</a:t>
            </a:fld>
            <a:endParaRPr lang="it-IT"/>
          </a:p>
        </p:txBody>
      </p:sp>
    </p:spTree>
    <p:extLst>
      <p:ext uri="{BB962C8B-B14F-4D97-AF65-F5344CB8AC3E}">
        <p14:creationId xmlns:p14="http://schemas.microsoft.com/office/powerpoint/2010/main" val="82318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B589BAA-6682-4DFB-A3A2-8410E575082B}" type="slidenum">
              <a:rPr lang="it-IT" smtClean="0"/>
              <a:pPr/>
              <a:t>7</a:t>
            </a:fld>
            <a:endParaRPr lang="it-IT"/>
          </a:p>
        </p:txBody>
      </p:sp>
    </p:spTree>
    <p:extLst>
      <p:ext uri="{BB962C8B-B14F-4D97-AF65-F5344CB8AC3E}">
        <p14:creationId xmlns:p14="http://schemas.microsoft.com/office/powerpoint/2010/main" val="354117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EE928-4925-4BC4-9BEB-197E76F2763D}" type="slidenum">
              <a:rPr lang="it-IT" smtClean="0"/>
              <a:pPr/>
              <a:t>9</a:t>
            </a:fld>
            <a:endParaRPr lang="it-IT"/>
          </a:p>
        </p:txBody>
      </p:sp>
    </p:spTree>
    <p:extLst>
      <p:ext uri="{BB962C8B-B14F-4D97-AF65-F5344CB8AC3E}">
        <p14:creationId xmlns:p14="http://schemas.microsoft.com/office/powerpoint/2010/main" val="177555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B589BAA-6682-4DFB-A3A2-8410E575082B}" type="slidenum">
              <a:rPr lang="it-IT" smtClean="0"/>
              <a:pPr/>
              <a:t>13</a:t>
            </a:fld>
            <a:endParaRPr lang="it-IT"/>
          </a:p>
        </p:txBody>
      </p:sp>
    </p:spTree>
    <p:extLst>
      <p:ext uri="{BB962C8B-B14F-4D97-AF65-F5344CB8AC3E}">
        <p14:creationId xmlns:p14="http://schemas.microsoft.com/office/powerpoint/2010/main" val="354117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B589BAA-6682-4DFB-A3A2-8410E575082B}" type="slidenum">
              <a:rPr lang="it-IT" smtClean="0"/>
              <a:pPr/>
              <a:t>14</a:t>
            </a:fld>
            <a:endParaRPr lang="it-IT"/>
          </a:p>
        </p:txBody>
      </p:sp>
    </p:spTree>
    <p:extLst>
      <p:ext uri="{BB962C8B-B14F-4D97-AF65-F5344CB8AC3E}">
        <p14:creationId xmlns:p14="http://schemas.microsoft.com/office/powerpoint/2010/main" val="3541178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r>
              <a:rPr lang="it-IT"/>
              <a:t>7/1/2019</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145793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7/1/2019</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159392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7/1/2019</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716037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AFE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it-IT"/>
              <a:t>7/1/2019</a:t>
            </a:r>
            <a:endParaRPr lang="en-US"/>
          </a:p>
        </p:txBody>
      </p:sp>
      <p:sp>
        <p:nvSpPr>
          <p:cNvPr id="5" name="Holder 5"/>
          <p:cNvSpPr>
            <a:spLocks noGrp="1"/>
          </p:cNvSpPr>
          <p:nvPr>
            <p:ph type="sldNum" sz="quarter" idx="7"/>
          </p:nvPr>
        </p:nvSpPr>
        <p:spPr/>
        <p:txBody>
          <a:bodyPr lIns="0" tIns="0" rIns="0" bIns="0"/>
          <a:lstStyle>
            <a:lvl1pPr>
              <a:defRPr sz="800" b="0" i="0">
                <a:solidFill>
                  <a:srgbClr val="174A9A"/>
                </a:solidFill>
                <a:latin typeface="Arial"/>
                <a:cs typeface="Arial"/>
              </a:defRPr>
            </a:lvl1pPr>
          </a:lstStyle>
          <a:p>
            <a:pPr marL="25400">
              <a:lnSpc>
                <a:spcPct val="100000"/>
              </a:lnSpc>
              <a:spcBef>
                <a:spcPts val="25"/>
              </a:spcBef>
            </a:pPr>
            <a:fld id="{81D60167-4931-47E6-BA6A-407CBD079E47}" type="slidenum">
              <a:rPr dirty="0"/>
              <a:t>‹N›</a:t>
            </a:fld>
            <a:endParaRPr dirty="0"/>
          </a:p>
        </p:txBody>
      </p:sp>
    </p:spTree>
    <p:extLst>
      <p:ext uri="{BB962C8B-B14F-4D97-AF65-F5344CB8AC3E}">
        <p14:creationId xmlns:p14="http://schemas.microsoft.com/office/powerpoint/2010/main" val="312437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7/1/2019</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367208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r>
              <a:rPr lang="it-IT"/>
              <a:t>7/1/2019</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322069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r>
              <a:rPr lang="it-IT"/>
              <a:t>7/1/2019</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250511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r>
              <a:rPr lang="it-IT"/>
              <a:t>7/1/2019</a:t>
            </a:r>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389164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r>
              <a:rPr lang="it-IT"/>
              <a:t>7/1/2019</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318023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7/1/2019</a:t>
            </a:r>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2068832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7/1/2019</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231815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7/1/2019</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1975702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7/1/2019</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5BE02-0270-4800-9A95-6DAB3BFEAD34}" type="slidenum">
              <a:rPr lang="it-IT" smtClean="0"/>
              <a:pPr/>
              <a:t>‹N›</a:t>
            </a:fld>
            <a:endParaRPr lang="it-IT"/>
          </a:p>
        </p:txBody>
      </p:sp>
    </p:spTree>
    <p:extLst>
      <p:ext uri="{BB962C8B-B14F-4D97-AF65-F5344CB8AC3E}">
        <p14:creationId xmlns:p14="http://schemas.microsoft.com/office/powerpoint/2010/main" val="27801318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3.png"/><Relationship Id="rId18" Type="http://schemas.openxmlformats.org/officeDocument/2006/relationships/image" Target="../media/image4.png"/><Relationship Id="rId3" Type="http://schemas.openxmlformats.org/officeDocument/2006/relationships/image" Target="../media/image35.png"/><Relationship Id="rId7" Type="http://schemas.openxmlformats.org/officeDocument/2006/relationships/hyperlink" Target="http://sisprint.infocamere.it/" TargetMode="External"/><Relationship Id="rId12" Type="http://schemas.openxmlformats.org/officeDocument/2006/relationships/image" Target="../media/image42.jpg"/><Relationship Id="rId17" Type="http://schemas.openxmlformats.org/officeDocument/2006/relationships/image" Target="../media/image3.png"/><Relationship Id="rId2" Type="http://schemas.openxmlformats.org/officeDocument/2006/relationships/image" Target="../media/image34.png"/><Relationship Id="rId16"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1.jpg"/><Relationship Id="rId5" Type="http://schemas.openxmlformats.org/officeDocument/2006/relationships/image" Target="../media/image37.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2.pn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9.png"/><Relationship Id="rId5" Type="http://schemas.microsoft.com/office/2007/relationships/hdphoto" Target="../media/hdphoto1.wdp"/><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www.pongovernance1420.gov.it/it/progetto/sisprint/" TargetMode="External"/><Relationship Id="rId5" Type="http://schemas.openxmlformats.org/officeDocument/2006/relationships/hyperlink" Target="http://www.unioncamere.gov.it/www.unioncamere.gov.it/P42A0C3673S145/sisprint.htm" TargetMode="External"/><Relationship Id="rId4" Type="http://schemas.openxmlformats.org/officeDocument/2006/relationships/hyperlink" Target="mailto:comunicazione.pongov14-20@agenziacoesione.gov.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s://www.google.it/url?sa=i&amp;rct=j&amp;q=&amp;esrc=s&amp;source=images&amp;cd=&amp;ved=2ahUKEwiA94_L6pPlAhVO6KQKHS5rC6QQjRx6BAgBEAQ&amp;url=https://www.federprivacy.org/informazione/garante-privacy/item/441-sistan-e-ricerca-scientifica-ok-del-garante-ad-accesso-ai-dati-elementari-ma-con-piu-tutele&amp;psig=AOvVaw3cYtypjAqrHRpTXFFeM3U_&amp;ust=1570870438518651"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18" Type="http://schemas.openxmlformats.org/officeDocument/2006/relationships/image" Target="../media/image21.emf"/><Relationship Id="rId26" Type="http://schemas.openxmlformats.org/officeDocument/2006/relationships/image" Target="../media/image29.emf"/><Relationship Id="rId3" Type="http://schemas.openxmlformats.org/officeDocument/2006/relationships/image" Target="../media/image7.png"/><Relationship Id="rId21" Type="http://schemas.openxmlformats.org/officeDocument/2006/relationships/image" Target="../media/image24.emf"/><Relationship Id="rId7" Type="http://schemas.openxmlformats.org/officeDocument/2006/relationships/image" Target="../media/image4.png"/><Relationship Id="rId12" Type="http://schemas.openxmlformats.org/officeDocument/2006/relationships/image" Target="../media/image15.emf"/><Relationship Id="rId17" Type="http://schemas.openxmlformats.org/officeDocument/2006/relationships/image" Target="../media/image20.emf"/><Relationship Id="rId25" Type="http://schemas.openxmlformats.org/officeDocument/2006/relationships/image" Target="../media/image28.emf"/><Relationship Id="rId2" Type="http://schemas.openxmlformats.org/officeDocument/2006/relationships/notesSlide" Target="../notesSlides/notesSlide2.xml"/><Relationship Id="rId16" Type="http://schemas.openxmlformats.org/officeDocument/2006/relationships/image" Target="../media/image19.emf"/><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10.emf"/><Relationship Id="rId11" Type="http://schemas.openxmlformats.org/officeDocument/2006/relationships/image" Target="../media/image14.emf"/><Relationship Id="rId24" Type="http://schemas.openxmlformats.org/officeDocument/2006/relationships/image" Target="../media/image27.emf"/><Relationship Id="rId5" Type="http://schemas.openxmlformats.org/officeDocument/2006/relationships/image" Target="../media/image9.emf"/><Relationship Id="rId15" Type="http://schemas.openxmlformats.org/officeDocument/2006/relationships/image" Target="../media/image18.emf"/><Relationship Id="rId23" Type="http://schemas.openxmlformats.org/officeDocument/2006/relationships/image" Target="../media/image26.emf"/><Relationship Id="rId28" Type="http://schemas.openxmlformats.org/officeDocument/2006/relationships/image" Target="../media/image3.png"/><Relationship Id="rId10" Type="http://schemas.openxmlformats.org/officeDocument/2006/relationships/image" Target="../media/image13.emf"/><Relationship Id="rId19" Type="http://schemas.openxmlformats.org/officeDocument/2006/relationships/image" Target="../media/image22.emf"/><Relationship Id="rId4" Type="http://schemas.openxmlformats.org/officeDocument/2006/relationships/image" Target="../media/image8.png"/><Relationship Id="rId9" Type="http://schemas.openxmlformats.org/officeDocument/2006/relationships/image" Target="../media/image12.emf"/><Relationship Id="rId14" Type="http://schemas.openxmlformats.org/officeDocument/2006/relationships/image" Target="../media/image17.emf"/><Relationship Id="rId22" Type="http://schemas.openxmlformats.org/officeDocument/2006/relationships/image" Target="../media/image25.emf"/><Relationship Id="rId27"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hyperlink" Target="https://www.pmi.it/impresa/contabilita-e-fisco/tutorial/58227/creare-indicatori-economici-di-performance-in-excel.html" TargetMode="Externa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
            <a:ext cx="3448600" cy="172819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nettore 1 21"/>
          <p:cNvCxnSpPr/>
          <p:nvPr/>
        </p:nvCxnSpPr>
        <p:spPr>
          <a:xfrm>
            <a:off x="0" y="594928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Immagin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592" y="6093296"/>
            <a:ext cx="7340526" cy="655200"/>
          </a:xfrm>
          <a:prstGeom prst="rect">
            <a:avLst/>
          </a:prstGeom>
          <a:noFill/>
          <a:ln>
            <a:noFill/>
          </a:ln>
        </p:spPr>
      </p:pic>
      <p:sp>
        <p:nvSpPr>
          <p:cNvPr id="8" name="CasellaDiTesto 7">
            <a:extLst>
              <a:ext uri="{FF2B5EF4-FFF2-40B4-BE49-F238E27FC236}">
                <a16:creationId xmlns:a16="http://schemas.microsoft.com/office/drawing/2014/main" id="{06061773-0586-4D97-87F2-205520B2C477}"/>
              </a:ext>
            </a:extLst>
          </p:cNvPr>
          <p:cNvSpPr txBox="1"/>
          <p:nvPr/>
        </p:nvSpPr>
        <p:spPr>
          <a:xfrm>
            <a:off x="721067" y="2861642"/>
            <a:ext cx="8458199" cy="3231654"/>
          </a:xfrm>
          <a:prstGeom prst="rect">
            <a:avLst/>
          </a:prstGeom>
          <a:noFill/>
        </p:spPr>
        <p:txBody>
          <a:bodyPr wrap="square" rtlCol="0">
            <a:spAutoFit/>
          </a:bodyPr>
          <a:lstStyle/>
          <a:p>
            <a:r>
              <a:rPr lang="it-IT" sz="3600" dirty="0"/>
              <a:t>IL PROGETTO </a:t>
            </a:r>
            <a:r>
              <a:rPr lang="it-IT" sz="3600" spc="600" dirty="0">
                <a:cs typeface="Arial"/>
              </a:rPr>
              <a:t>#SISPRINT</a:t>
            </a:r>
          </a:p>
          <a:p>
            <a:r>
              <a:rPr lang="it-IT" sz="2800" dirty="0"/>
              <a:t>Sistema Integrato di Supporto alla </a:t>
            </a:r>
            <a:r>
              <a:rPr lang="it-IT" sz="2800" dirty="0" err="1"/>
              <a:t>PRogettazione</a:t>
            </a:r>
            <a:r>
              <a:rPr lang="it-IT" sz="2800" dirty="0"/>
              <a:t> degli </a:t>
            </a:r>
            <a:r>
              <a:rPr lang="it-IT" sz="2800" dirty="0" err="1"/>
              <a:t>INterventi</a:t>
            </a:r>
            <a:r>
              <a:rPr lang="it-IT" sz="2800" dirty="0"/>
              <a:t> Territoriali</a:t>
            </a:r>
            <a:endParaRPr lang="it-IT" sz="2800" spc="200" dirty="0">
              <a:solidFill>
                <a:srgbClr val="000000"/>
              </a:solidFill>
              <a:cs typeface="Arial" panose="020B0604020202020204" pitchFamily="34" charset="0"/>
            </a:endParaRPr>
          </a:p>
          <a:p>
            <a:endParaRPr lang="it-IT" sz="2800" dirty="0"/>
          </a:p>
          <a:p>
            <a:r>
              <a:rPr lang="it-IT" sz="2400" dirty="0"/>
              <a:t>DATI E INFORMAZIONI ECONOMICHE PER STRATEGIE </a:t>
            </a:r>
          </a:p>
          <a:p>
            <a:r>
              <a:rPr lang="it-IT" sz="2400" dirty="0"/>
              <a:t>DI SVILUPPO A MISURA DI IMPRESA </a:t>
            </a:r>
          </a:p>
          <a:p>
            <a:endParaRPr lang="it-IT" sz="2800" dirty="0"/>
          </a:p>
        </p:txBody>
      </p:sp>
      <p:sp>
        <p:nvSpPr>
          <p:cNvPr id="9" name="Rettangolo 8">
            <a:extLst>
              <a:ext uri="{FF2B5EF4-FFF2-40B4-BE49-F238E27FC236}">
                <a16:creationId xmlns:a16="http://schemas.microsoft.com/office/drawing/2014/main" id="{09E188A4-2445-492B-AAAB-826DCF0AE827}"/>
              </a:ext>
            </a:extLst>
          </p:cNvPr>
          <p:cNvSpPr/>
          <p:nvPr/>
        </p:nvSpPr>
        <p:spPr>
          <a:xfrm>
            <a:off x="6660232" y="2627620"/>
            <a:ext cx="2232248" cy="646331"/>
          </a:xfrm>
          <a:prstGeom prst="rect">
            <a:avLst/>
          </a:prstGeom>
        </p:spPr>
        <p:txBody>
          <a:bodyPr wrap="square">
            <a:spAutoFit/>
          </a:bodyPr>
          <a:lstStyle/>
          <a:p>
            <a:pPr algn="ctr"/>
            <a:endParaRPr lang="it-IT" dirty="0">
              <a:solidFill>
                <a:schemeClr val="tx2">
                  <a:lumMod val="60000"/>
                  <a:lumOff val="40000"/>
                </a:schemeClr>
              </a:solidFill>
              <a:latin typeface="Arial" panose="020B0604020202020204" pitchFamily="34" charset="0"/>
              <a:cs typeface="Arial" panose="020B0604020202020204" pitchFamily="34" charset="0"/>
            </a:endParaRPr>
          </a:p>
          <a:p>
            <a:pPr algn="ctr"/>
            <a:endParaRPr lang="it-IT"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337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5724130" y="272842"/>
            <a:ext cx="3312366" cy="707886"/>
          </a:xfrm>
          <a:prstGeom prst="rect">
            <a:avLst/>
          </a:prstGeom>
          <a:noFill/>
        </p:spPr>
        <p:txBody>
          <a:bodyPr wrap="square" rtlCol="0">
            <a:spAutoFit/>
          </a:bodyPr>
          <a:lstStyle/>
          <a:p>
            <a:pPr algn="r"/>
            <a:r>
              <a:rPr lang="it-IT" sz="2000" b="1" dirty="0">
                <a:solidFill>
                  <a:schemeClr val="tx2">
                    <a:lumMod val="60000"/>
                    <a:lumOff val="40000"/>
                  </a:schemeClr>
                </a:solidFill>
                <a:cs typeface="Arial" panose="020B0604020202020204" pitchFamily="34" charset="0"/>
              </a:rPr>
              <a:t>GLI STRUMENTI DI ANALISI</a:t>
            </a:r>
          </a:p>
          <a:p>
            <a:pPr algn="r"/>
            <a:r>
              <a:rPr lang="it-IT" sz="2000" i="1" dirty="0">
                <a:solidFill>
                  <a:schemeClr val="tx2">
                    <a:lumMod val="60000"/>
                    <a:lumOff val="40000"/>
                  </a:schemeClr>
                </a:solidFill>
                <a:cs typeface="Arial" panose="020B0604020202020204" pitchFamily="34" charset="0"/>
              </a:rPr>
              <a:t>B) Il Cruscotto Informativo</a:t>
            </a:r>
          </a:p>
        </p:txBody>
      </p:sp>
      <p:sp>
        <p:nvSpPr>
          <p:cNvPr id="3" name="CasellaDiTesto 2"/>
          <p:cNvSpPr txBox="1"/>
          <p:nvPr/>
        </p:nvSpPr>
        <p:spPr>
          <a:xfrm>
            <a:off x="8460432" y="5713511"/>
            <a:ext cx="683568" cy="307777"/>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4</a:t>
            </a:r>
          </a:p>
        </p:txBody>
      </p:sp>
      <p:sp>
        <p:nvSpPr>
          <p:cNvPr id="2" name="Rettangolo 1"/>
          <p:cNvSpPr/>
          <p:nvPr/>
        </p:nvSpPr>
        <p:spPr>
          <a:xfrm>
            <a:off x="395288" y="1706070"/>
            <a:ext cx="8281168" cy="4380686"/>
          </a:xfrm>
          <a:prstGeom prst="rect">
            <a:avLst/>
          </a:prstGeom>
        </p:spPr>
        <p:txBody>
          <a:bodyPr wrap="square">
            <a:spAutoFit/>
          </a:bodyPr>
          <a:lstStyle/>
          <a:p>
            <a:pPr algn="just"/>
            <a:r>
              <a:rPr lang="it-IT" dirty="0">
                <a:cs typeface="Arial" panose="020B0604020202020204" pitchFamily="34" charset="0"/>
              </a:rPr>
              <a:t>Il</a:t>
            </a:r>
            <a:r>
              <a:rPr lang="it-IT" b="1" dirty="0">
                <a:cs typeface="Arial" panose="020B0604020202020204" pitchFamily="34" charset="0"/>
              </a:rPr>
              <a:t> </a:t>
            </a:r>
            <a:r>
              <a:rPr lang="it-IT" b="1" dirty="0">
                <a:solidFill>
                  <a:schemeClr val="tx2">
                    <a:lumMod val="60000"/>
                    <a:lumOff val="40000"/>
                  </a:schemeClr>
                </a:solidFill>
                <a:cs typeface="Arial" panose="020B0604020202020204" pitchFamily="34" charset="0"/>
              </a:rPr>
              <a:t>Cruscotto Informativo online</a:t>
            </a:r>
            <a:r>
              <a:rPr lang="it-IT" dirty="0">
                <a:cs typeface="Arial" panose="020B0604020202020204" pitchFamily="34" charset="0"/>
              </a:rPr>
              <a:t>, strumento di informazione statistica aggiornato in tempo reale sui fenomeni economici dei territori italiani. Contiene l’andamento in serie storica di numerosi indicatori correlati con gli Obiettivi della programmazione, con la possibilità di confronto tra territori.</a:t>
            </a:r>
          </a:p>
          <a:p>
            <a:pPr marL="285750" indent="-285750" algn="just">
              <a:buFont typeface="Arial"/>
              <a:buChar char="•"/>
            </a:pPr>
            <a:endParaRPr lang="it-IT" dirty="0">
              <a:cs typeface="Arial" panose="020B0604020202020204" pitchFamily="34" charset="0"/>
            </a:endParaRPr>
          </a:p>
          <a:p>
            <a:pPr algn="just"/>
            <a:r>
              <a:rPr lang="it-IT" dirty="0">
                <a:cs typeface="Arial" panose="020B0604020202020204" pitchFamily="34" charset="0"/>
              </a:rPr>
              <a:t>Quali sono le sue </a:t>
            </a:r>
            <a:r>
              <a:rPr lang="it-IT" b="1" dirty="0">
                <a:solidFill>
                  <a:schemeClr val="tx2">
                    <a:lumMod val="60000"/>
                    <a:lumOff val="40000"/>
                  </a:schemeClr>
                </a:solidFill>
                <a:cs typeface="Arial" panose="020B0604020202020204" pitchFamily="34" charset="0"/>
              </a:rPr>
              <a:t>peculiarità</a:t>
            </a:r>
            <a:r>
              <a:rPr lang="it-IT" dirty="0">
                <a:cs typeface="Arial" panose="020B0604020202020204" pitchFamily="34" charset="0"/>
              </a:rPr>
              <a:t>?</a:t>
            </a:r>
          </a:p>
          <a:p>
            <a:pPr marL="285750" indent="-285750" algn="just">
              <a:buFont typeface="Arial"/>
              <a:buChar char="•"/>
            </a:pPr>
            <a:endParaRPr lang="it-IT" dirty="0">
              <a:cs typeface="Arial" panose="020B0604020202020204" pitchFamily="34" charset="0"/>
            </a:endParaRPr>
          </a:p>
          <a:p>
            <a:pPr marL="285750" indent="-285750" algn="just">
              <a:spcBef>
                <a:spcPts val="200"/>
              </a:spcBef>
              <a:spcAft>
                <a:spcPts val="600"/>
              </a:spcAft>
              <a:buClr>
                <a:schemeClr val="tx2">
                  <a:lumMod val="60000"/>
                  <a:lumOff val="40000"/>
                </a:schemeClr>
              </a:buClr>
              <a:buSzPct val="100000"/>
              <a:buFont typeface="Wingdings" panose="05000000000000000000" pitchFamily="2" charset="2"/>
              <a:buChar char=""/>
            </a:pPr>
            <a:r>
              <a:rPr lang="it-IT" u="sng" dirty="0">
                <a:uFill>
                  <a:solidFill>
                    <a:srgbClr val="009FE4"/>
                  </a:solidFill>
                </a:uFill>
                <a:cs typeface="Arial" panose="020B0604020202020204" pitchFamily="34" charset="0"/>
              </a:rPr>
              <a:t>centralità della dimensione territoriale</a:t>
            </a:r>
            <a:r>
              <a:rPr lang="it-IT" dirty="0">
                <a:cs typeface="Arial" panose="020B0604020202020204" pitchFamily="34" charset="0"/>
              </a:rPr>
              <a:t>;</a:t>
            </a:r>
          </a:p>
          <a:p>
            <a:pPr marL="285750" indent="-285750" algn="just">
              <a:spcBef>
                <a:spcPts val="200"/>
              </a:spcBef>
              <a:spcAft>
                <a:spcPts val="600"/>
              </a:spcAft>
              <a:buClr>
                <a:schemeClr val="tx2">
                  <a:lumMod val="60000"/>
                  <a:lumOff val="40000"/>
                </a:schemeClr>
              </a:buClr>
              <a:buSzPct val="100000"/>
              <a:buFont typeface="Wingdings" panose="05000000000000000000" pitchFamily="2" charset="2"/>
              <a:buChar char=""/>
            </a:pPr>
            <a:r>
              <a:rPr lang="it-IT" dirty="0">
                <a:cs typeface="Arial" panose="020B0604020202020204" pitchFamily="34" charset="0"/>
              </a:rPr>
              <a:t>integrazione, sistematizzazione e valorizzazione di </a:t>
            </a:r>
            <a:r>
              <a:rPr lang="it-IT" u="sng" dirty="0">
                <a:uFill>
                  <a:solidFill>
                    <a:srgbClr val="009FE4"/>
                  </a:solidFill>
                </a:uFill>
                <a:cs typeface="Arial" panose="020B0604020202020204" pitchFamily="34" charset="0"/>
              </a:rPr>
              <a:t>diverse fonti statistiche</a:t>
            </a:r>
            <a:r>
              <a:rPr lang="it-IT" dirty="0">
                <a:cs typeface="Arial" panose="020B0604020202020204" pitchFamily="34" charset="0"/>
              </a:rPr>
              <a:t>, valorizzando </a:t>
            </a:r>
            <a:r>
              <a:rPr lang="it-IT" u="sng" dirty="0">
                <a:uFill>
                  <a:solidFill>
                    <a:srgbClr val="009FE4"/>
                  </a:solidFill>
                </a:uFill>
                <a:cs typeface="Arial" panose="020B0604020202020204" pitchFamily="34" charset="0"/>
              </a:rPr>
              <a:t>i dati delle Camere di commercio</a:t>
            </a:r>
            <a:r>
              <a:rPr lang="it-IT" dirty="0">
                <a:cs typeface="Arial" panose="020B0604020202020204" pitchFamily="34" charset="0"/>
              </a:rPr>
              <a:t>;</a:t>
            </a:r>
          </a:p>
          <a:p>
            <a:pPr marL="285750" indent="-285750" algn="just">
              <a:spcAft>
                <a:spcPts val="600"/>
              </a:spcAft>
              <a:buClr>
                <a:schemeClr val="tx2">
                  <a:lumMod val="60000"/>
                  <a:lumOff val="40000"/>
                </a:schemeClr>
              </a:buClr>
              <a:buSzPct val="100000"/>
              <a:buFont typeface="Wingdings" panose="05000000000000000000" pitchFamily="2" charset="2"/>
              <a:buChar char=""/>
            </a:pPr>
            <a:r>
              <a:rPr lang="it-IT" u="sng" dirty="0">
                <a:uFill>
                  <a:solidFill>
                    <a:srgbClr val="009FE4"/>
                  </a:solidFill>
                </a:uFill>
                <a:cs typeface="Arial" panose="020B0604020202020204" pitchFamily="34" charset="0"/>
              </a:rPr>
              <a:t>coerenza </a:t>
            </a:r>
            <a:r>
              <a:rPr lang="it-IT" dirty="0">
                <a:cs typeface="Arial" panose="020B0604020202020204" pitchFamily="34" charset="0"/>
              </a:rPr>
              <a:t>con i temi inerenti l’Accordo di Partenariato;</a:t>
            </a:r>
          </a:p>
          <a:p>
            <a:pPr marL="285750" indent="-285750" algn="just">
              <a:spcAft>
                <a:spcPts val="600"/>
              </a:spcAft>
              <a:buClr>
                <a:schemeClr val="tx2">
                  <a:lumMod val="60000"/>
                  <a:lumOff val="40000"/>
                </a:schemeClr>
              </a:buClr>
              <a:buSzPct val="100000"/>
              <a:buFont typeface="Wingdings" panose="05000000000000000000" pitchFamily="2" charset="2"/>
              <a:buChar char=""/>
            </a:pPr>
            <a:r>
              <a:rPr lang="it-IT" dirty="0">
                <a:cs typeface="Arial" panose="020B0604020202020204" pitchFamily="34" charset="0"/>
              </a:rPr>
              <a:t>adozione di </a:t>
            </a:r>
            <a:r>
              <a:rPr lang="it-IT" u="sng" dirty="0">
                <a:uFill>
                  <a:solidFill>
                    <a:srgbClr val="009FE4"/>
                  </a:solidFill>
                </a:uFill>
                <a:cs typeface="Arial" panose="020B0604020202020204" pitchFamily="34" charset="0"/>
              </a:rPr>
              <a:t>scale territoriali sovracomunali</a:t>
            </a:r>
            <a:r>
              <a:rPr lang="it-IT" dirty="0">
                <a:uFill>
                  <a:solidFill>
                    <a:srgbClr val="009FE4"/>
                  </a:solidFill>
                </a:uFill>
                <a:cs typeface="Arial" panose="020B0604020202020204" pitchFamily="34" charset="0"/>
              </a:rPr>
              <a:t> </a:t>
            </a:r>
            <a:r>
              <a:rPr lang="it-IT" dirty="0">
                <a:cs typeface="Arial" panose="020B0604020202020204" pitchFamily="34" charset="0"/>
              </a:rPr>
              <a:t>(aree interne e aree di crisi);</a:t>
            </a:r>
          </a:p>
          <a:p>
            <a:pPr marL="285750" indent="-285750" algn="just">
              <a:spcBef>
                <a:spcPts val="200"/>
              </a:spcBef>
              <a:spcAft>
                <a:spcPts val="200"/>
              </a:spcAft>
              <a:buClr>
                <a:schemeClr val="tx2">
                  <a:lumMod val="60000"/>
                  <a:lumOff val="40000"/>
                </a:schemeClr>
              </a:buClr>
              <a:buSzPct val="100000"/>
              <a:buFont typeface="Wingdings" panose="05000000000000000000" pitchFamily="2" charset="2"/>
              <a:buChar char=""/>
            </a:pPr>
            <a:r>
              <a:rPr lang="it-IT" u="sng" dirty="0">
                <a:uFill>
                  <a:solidFill>
                    <a:srgbClr val="009FE4"/>
                  </a:solidFill>
                </a:uFill>
                <a:cs typeface="Arial" panose="020B0604020202020204" pitchFamily="34" charset="0"/>
              </a:rPr>
              <a:t>modalità innovative di analisi e presentazione dei risultati</a:t>
            </a:r>
            <a:r>
              <a:rPr lang="it-IT" dirty="0">
                <a:cs typeface="Arial" panose="020B0604020202020204" pitchFamily="34" charset="0"/>
              </a:rPr>
              <a:t>.</a:t>
            </a:r>
          </a:p>
          <a:p>
            <a:pPr marL="285750" indent="-285750" algn="just">
              <a:buFont typeface="Arial"/>
              <a:buChar char="•"/>
            </a:pPr>
            <a:endParaRPr lang="it-IT" dirty="0">
              <a:cs typeface="Arial" panose="020B0604020202020204" pitchFamily="34" charset="0"/>
            </a:endParaRPr>
          </a:p>
        </p:txBody>
      </p:sp>
      <p:pic>
        <p:nvPicPr>
          <p:cNvPr id="6" name="Picture 2" descr="C:\Users\altina\Desktop\SISPRINT\SISPRINT IN TOUR 2018\format\per-Sisprint-sequenza-ESEMPIO-NUOVO.png"/>
          <p:cNvPicPr>
            <a:picLocks noChangeAspect="1" noChangeArrowheads="1"/>
          </p:cNvPicPr>
          <p:nvPr/>
        </p:nvPicPr>
        <p:blipFill>
          <a:blip r:embed="rId3">
            <a:extLst>
              <a:ext uri="{28A0092B-C50C-407E-A947-70E740481C1C}">
                <a14:useLocalDpi xmlns:a14="http://schemas.microsoft.com/office/drawing/2010/main" val="0"/>
              </a:ext>
            </a:extLst>
          </a:blip>
          <a:srcRect l="2" r="24298"/>
          <a:stretch>
            <a:fillRect/>
          </a:stretch>
        </p:blipFill>
        <p:spPr bwMode="auto">
          <a:xfrm>
            <a:off x="1835696" y="6029217"/>
            <a:ext cx="5762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15"/>
          <p:cNvSpPr/>
          <p:nvPr/>
        </p:nvSpPr>
        <p:spPr>
          <a:xfrm>
            <a:off x="6916734" y="2795233"/>
            <a:ext cx="1363173" cy="1123031"/>
          </a:xfrm>
          <a:prstGeom prst="rect">
            <a:avLst/>
          </a:prstGeom>
          <a:blipFill>
            <a:blip r:embed="rId4" cstate="print"/>
            <a:srcRect/>
            <a:stretch>
              <a:fillRect t="-10429" b="-9454"/>
            </a:stretch>
          </a:blipFill>
        </p:spPr>
        <p:txBody>
          <a:bodyPr wrap="square" lIns="0" tIns="0" rIns="0" bIns="0" rtlCol="0"/>
          <a:lstStyle/>
          <a:p>
            <a:pPr algn="ctr"/>
            <a:endParaRPr dirty="0"/>
          </a:p>
        </p:txBody>
      </p:sp>
      <p:pic>
        <p:nvPicPr>
          <p:cNvPr id="8" name="Picture 2" descr="C:\Users\tina.cherubino\Desktop\SISPRINT\marchio Sisprint\marchio Sisprint cmy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4265" y="2923807"/>
            <a:ext cx="1008112" cy="50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97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41830" y="5116829"/>
            <a:ext cx="127063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4B5866"/>
                </a:solidFill>
                <a:latin typeface="Arial"/>
                <a:cs typeface="Arial"/>
              </a:rPr>
              <a:t>Registro</a:t>
            </a:r>
            <a:r>
              <a:rPr sz="1200" b="1" spc="-35" dirty="0">
                <a:solidFill>
                  <a:srgbClr val="4B5866"/>
                </a:solidFill>
                <a:latin typeface="Arial"/>
                <a:cs typeface="Arial"/>
              </a:rPr>
              <a:t> </a:t>
            </a:r>
            <a:r>
              <a:rPr sz="1200" b="1" spc="-5" dirty="0">
                <a:solidFill>
                  <a:srgbClr val="4B5866"/>
                </a:solidFill>
                <a:latin typeface="Arial"/>
                <a:cs typeface="Arial"/>
              </a:rPr>
              <a:t>Imprese</a:t>
            </a:r>
            <a:endParaRPr sz="1200">
              <a:latin typeface="Arial"/>
              <a:cs typeface="Arial"/>
            </a:endParaRPr>
          </a:p>
        </p:txBody>
      </p:sp>
      <p:sp>
        <p:nvSpPr>
          <p:cNvPr id="3" name="object 3"/>
          <p:cNvSpPr txBox="1"/>
          <p:nvPr/>
        </p:nvSpPr>
        <p:spPr>
          <a:xfrm>
            <a:off x="1730755" y="6285687"/>
            <a:ext cx="895985" cy="208915"/>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4B5866"/>
                </a:solidFill>
                <a:latin typeface="Arial"/>
                <a:cs typeface="Arial"/>
              </a:rPr>
              <a:t>Altre</a:t>
            </a:r>
            <a:r>
              <a:rPr sz="1200" b="1" spc="-25" dirty="0">
                <a:solidFill>
                  <a:srgbClr val="4B5866"/>
                </a:solidFill>
                <a:latin typeface="Arial"/>
                <a:cs typeface="Arial"/>
              </a:rPr>
              <a:t> </a:t>
            </a:r>
            <a:r>
              <a:rPr sz="1200" b="1" spc="-5" dirty="0">
                <a:solidFill>
                  <a:srgbClr val="4B5866"/>
                </a:solidFill>
                <a:latin typeface="Arial"/>
                <a:cs typeface="Arial"/>
              </a:rPr>
              <a:t>fonti…</a:t>
            </a:r>
            <a:endParaRPr sz="1200">
              <a:latin typeface="Arial"/>
              <a:cs typeface="Arial"/>
            </a:endParaRPr>
          </a:p>
        </p:txBody>
      </p:sp>
      <p:sp>
        <p:nvSpPr>
          <p:cNvPr id="4" name="object 4"/>
          <p:cNvSpPr/>
          <p:nvPr/>
        </p:nvSpPr>
        <p:spPr>
          <a:xfrm>
            <a:off x="3957838" y="4677141"/>
            <a:ext cx="1313667" cy="9586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005071" y="4705350"/>
            <a:ext cx="1218438" cy="86182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005071" y="4848986"/>
            <a:ext cx="1218565" cy="144145"/>
          </a:xfrm>
          <a:custGeom>
            <a:avLst/>
            <a:gdLst/>
            <a:ahLst/>
            <a:cxnLst/>
            <a:rect l="l" t="t" r="r" b="b"/>
            <a:pathLst>
              <a:path w="1218564" h="144145">
                <a:moveTo>
                  <a:pt x="1218438" y="0"/>
                </a:moveTo>
                <a:lnTo>
                  <a:pt x="1182917" y="48461"/>
                </a:lnTo>
                <a:lnTo>
                  <a:pt x="1123580" y="77022"/>
                </a:lnTo>
                <a:lnTo>
                  <a:pt x="1084587" y="89857"/>
                </a:lnTo>
                <a:lnTo>
                  <a:pt x="1039987" y="101584"/>
                </a:lnTo>
                <a:lnTo>
                  <a:pt x="990237" y="112096"/>
                </a:lnTo>
                <a:lnTo>
                  <a:pt x="935796" y="121285"/>
                </a:lnTo>
                <a:lnTo>
                  <a:pt x="877120" y="129045"/>
                </a:lnTo>
                <a:lnTo>
                  <a:pt x="814667" y="135268"/>
                </a:lnTo>
                <a:lnTo>
                  <a:pt x="748894" y="139845"/>
                </a:lnTo>
                <a:lnTo>
                  <a:pt x="680259" y="142671"/>
                </a:lnTo>
                <a:lnTo>
                  <a:pt x="609218" y="143637"/>
                </a:lnTo>
                <a:lnTo>
                  <a:pt x="538178" y="142671"/>
                </a:lnTo>
                <a:lnTo>
                  <a:pt x="469543" y="139845"/>
                </a:lnTo>
                <a:lnTo>
                  <a:pt x="403770" y="135268"/>
                </a:lnTo>
                <a:lnTo>
                  <a:pt x="341317" y="129045"/>
                </a:lnTo>
                <a:lnTo>
                  <a:pt x="282641" y="121285"/>
                </a:lnTo>
                <a:lnTo>
                  <a:pt x="228200" y="112096"/>
                </a:lnTo>
                <a:lnTo>
                  <a:pt x="178450" y="101584"/>
                </a:lnTo>
                <a:lnTo>
                  <a:pt x="133850" y="89857"/>
                </a:lnTo>
                <a:lnTo>
                  <a:pt x="94857" y="77022"/>
                </a:lnTo>
                <a:lnTo>
                  <a:pt x="35520" y="48461"/>
                </a:lnTo>
                <a:lnTo>
                  <a:pt x="4099" y="16759"/>
                </a:lnTo>
                <a:lnTo>
                  <a:pt x="0" y="0"/>
                </a:lnTo>
              </a:path>
            </a:pathLst>
          </a:custGeom>
          <a:ln w="28574">
            <a:solidFill>
              <a:srgbClr val="497DBA"/>
            </a:solidFill>
          </a:ln>
        </p:spPr>
        <p:txBody>
          <a:bodyPr wrap="square" lIns="0" tIns="0" rIns="0" bIns="0" rtlCol="0"/>
          <a:lstStyle/>
          <a:p>
            <a:endParaRPr/>
          </a:p>
        </p:txBody>
      </p:sp>
      <p:sp>
        <p:nvSpPr>
          <p:cNvPr id="7" name="object 7"/>
          <p:cNvSpPr/>
          <p:nvPr/>
        </p:nvSpPr>
        <p:spPr>
          <a:xfrm>
            <a:off x="4005071" y="4705350"/>
            <a:ext cx="1218565" cy="862330"/>
          </a:xfrm>
          <a:custGeom>
            <a:avLst/>
            <a:gdLst/>
            <a:ahLst/>
            <a:cxnLst/>
            <a:rect l="l" t="t" r="r" b="b"/>
            <a:pathLst>
              <a:path w="1218564" h="862329">
                <a:moveTo>
                  <a:pt x="0" y="143637"/>
                </a:moveTo>
                <a:lnTo>
                  <a:pt x="35520" y="95175"/>
                </a:lnTo>
                <a:lnTo>
                  <a:pt x="94857" y="66614"/>
                </a:lnTo>
                <a:lnTo>
                  <a:pt x="133850" y="53779"/>
                </a:lnTo>
                <a:lnTo>
                  <a:pt x="178450" y="42052"/>
                </a:lnTo>
                <a:lnTo>
                  <a:pt x="228200" y="31540"/>
                </a:lnTo>
                <a:lnTo>
                  <a:pt x="282641" y="22351"/>
                </a:lnTo>
                <a:lnTo>
                  <a:pt x="341317" y="14591"/>
                </a:lnTo>
                <a:lnTo>
                  <a:pt x="403770" y="8368"/>
                </a:lnTo>
                <a:lnTo>
                  <a:pt x="469543" y="3791"/>
                </a:lnTo>
                <a:lnTo>
                  <a:pt x="538178" y="965"/>
                </a:lnTo>
                <a:lnTo>
                  <a:pt x="609218" y="0"/>
                </a:lnTo>
                <a:lnTo>
                  <a:pt x="680259" y="965"/>
                </a:lnTo>
                <a:lnTo>
                  <a:pt x="748894" y="3791"/>
                </a:lnTo>
                <a:lnTo>
                  <a:pt x="814667" y="8368"/>
                </a:lnTo>
                <a:lnTo>
                  <a:pt x="877120" y="14591"/>
                </a:lnTo>
                <a:lnTo>
                  <a:pt x="935796" y="22351"/>
                </a:lnTo>
                <a:lnTo>
                  <a:pt x="990237" y="31540"/>
                </a:lnTo>
                <a:lnTo>
                  <a:pt x="1039987" y="42052"/>
                </a:lnTo>
                <a:lnTo>
                  <a:pt x="1084587" y="53779"/>
                </a:lnTo>
                <a:lnTo>
                  <a:pt x="1123580" y="66614"/>
                </a:lnTo>
                <a:lnTo>
                  <a:pt x="1182917" y="95175"/>
                </a:lnTo>
                <a:lnTo>
                  <a:pt x="1214338" y="126877"/>
                </a:lnTo>
                <a:lnTo>
                  <a:pt x="1218438" y="143637"/>
                </a:lnTo>
                <a:lnTo>
                  <a:pt x="1218438" y="718185"/>
                </a:lnTo>
                <a:lnTo>
                  <a:pt x="1182917" y="766646"/>
                </a:lnTo>
                <a:lnTo>
                  <a:pt x="1123580" y="795207"/>
                </a:lnTo>
                <a:lnTo>
                  <a:pt x="1084587" y="808042"/>
                </a:lnTo>
                <a:lnTo>
                  <a:pt x="1039987" y="819769"/>
                </a:lnTo>
                <a:lnTo>
                  <a:pt x="990237" y="830281"/>
                </a:lnTo>
                <a:lnTo>
                  <a:pt x="935796" y="839470"/>
                </a:lnTo>
                <a:lnTo>
                  <a:pt x="877120" y="847230"/>
                </a:lnTo>
                <a:lnTo>
                  <a:pt x="814667" y="853453"/>
                </a:lnTo>
                <a:lnTo>
                  <a:pt x="748894" y="858030"/>
                </a:lnTo>
                <a:lnTo>
                  <a:pt x="680259" y="860856"/>
                </a:lnTo>
                <a:lnTo>
                  <a:pt x="609218" y="861822"/>
                </a:lnTo>
                <a:lnTo>
                  <a:pt x="538178" y="860856"/>
                </a:lnTo>
                <a:lnTo>
                  <a:pt x="469543" y="858030"/>
                </a:lnTo>
                <a:lnTo>
                  <a:pt x="403770" y="853453"/>
                </a:lnTo>
                <a:lnTo>
                  <a:pt x="341317" y="847230"/>
                </a:lnTo>
                <a:lnTo>
                  <a:pt x="282641" y="839470"/>
                </a:lnTo>
                <a:lnTo>
                  <a:pt x="228200" y="830281"/>
                </a:lnTo>
                <a:lnTo>
                  <a:pt x="178450" y="819769"/>
                </a:lnTo>
                <a:lnTo>
                  <a:pt x="133850" y="808042"/>
                </a:lnTo>
                <a:lnTo>
                  <a:pt x="94857" y="795207"/>
                </a:lnTo>
                <a:lnTo>
                  <a:pt x="35520" y="766646"/>
                </a:lnTo>
                <a:lnTo>
                  <a:pt x="4099" y="734944"/>
                </a:lnTo>
                <a:lnTo>
                  <a:pt x="0" y="718185"/>
                </a:lnTo>
                <a:lnTo>
                  <a:pt x="0" y="143637"/>
                </a:lnTo>
                <a:close/>
              </a:path>
            </a:pathLst>
          </a:custGeom>
          <a:ln w="28575">
            <a:solidFill>
              <a:srgbClr val="497DBA"/>
            </a:solidFill>
          </a:ln>
        </p:spPr>
        <p:txBody>
          <a:bodyPr wrap="square" lIns="0" tIns="0" rIns="0" bIns="0" rtlCol="0"/>
          <a:lstStyle/>
          <a:p>
            <a:endParaRPr/>
          </a:p>
        </p:txBody>
      </p:sp>
      <p:sp>
        <p:nvSpPr>
          <p:cNvPr id="8" name="object 8"/>
          <p:cNvSpPr txBox="1"/>
          <p:nvPr/>
        </p:nvSpPr>
        <p:spPr>
          <a:xfrm>
            <a:off x="3804920" y="5645607"/>
            <a:ext cx="1701164"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B5866"/>
                </a:solidFill>
                <a:latin typeface="Arial"/>
                <a:cs typeface="Arial"/>
              </a:rPr>
              <a:t>Base </a:t>
            </a:r>
            <a:r>
              <a:rPr sz="1200" b="1" spc="-5" dirty="0">
                <a:solidFill>
                  <a:srgbClr val="4B5866"/>
                </a:solidFill>
                <a:latin typeface="Arial"/>
                <a:cs typeface="Arial"/>
              </a:rPr>
              <a:t>Dati</a:t>
            </a:r>
            <a:r>
              <a:rPr sz="1200" b="1" spc="-45" dirty="0">
                <a:solidFill>
                  <a:srgbClr val="4B5866"/>
                </a:solidFill>
                <a:latin typeface="Arial"/>
                <a:cs typeface="Arial"/>
              </a:rPr>
              <a:t> </a:t>
            </a:r>
            <a:r>
              <a:rPr sz="1200" b="1" spc="-5" dirty="0">
                <a:solidFill>
                  <a:srgbClr val="4B5866"/>
                </a:solidFill>
                <a:latin typeface="Arial"/>
                <a:cs typeface="Arial"/>
              </a:rPr>
              <a:t>Centralizzata</a:t>
            </a:r>
            <a:endParaRPr sz="1200">
              <a:latin typeface="Arial"/>
              <a:cs typeface="Arial"/>
            </a:endParaRPr>
          </a:p>
        </p:txBody>
      </p:sp>
      <p:sp>
        <p:nvSpPr>
          <p:cNvPr id="9" name="object 9"/>
          <p:cNvSpPr txBox="1"/>
          <p:nvPr/>
        </p:nvSpPr>
        <p:spPr>
          <a:xfrm>
            <a:off x="7144257" y="2850007"/>
            <a:ext cx="130302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4B5866"/>
                </a:solidFill>
                <a:latin typeface="Arial"/>
                <a:cs typeface="Arial"/>
              </a:rPr>
              <a:t>Report</a:t>
            </a:r>
            <a:r>
              <a:rPr sz="1200" b="1" spc="-35" dirty="0">
                <a:solidFill>
                  <a:srgbClr val="4B5866"/>
                </a:solidFill>
                <a:latin typeface="Arial"/>
                <a:cs typeface="Arial"/>
              </a:rPr>
              <a:t> </a:t>
            </a:r>
            <a:r>
              <a:rPr sz="1200" b="1" spc="-10" dirty="0">
                <a:solidFill>
                  <a:srgbClr val="4B5866"/>
                </a:solidFill>
                <a:latin typeface="Arial"/>
                <a:cs typeface="Arial"/>
              </a:rPr>
              <a:t>Territoriali</a:t>
            </a:r>
            <a:endParaRPr sz="1200" dirty="0">
              <a:latin typeface="Arial"/>
              <a:cs typeface="Arial"/>
            </a:endParaRPr>
          </a:p>
        </p:txBody>
      </p:sp>
      <p:sp>
        <p:nvSpPr>
          <p:cNvPr id="10" name="object 10"/>
          <p:cNvSpPr/>
          <p:nvPr/>
        </p:nvSpPr>
        <p:spPr>
          <a:xfrm>
            <a:off x="2934081" y="4575983"/>
            <a:ext cx="871375" cy="855697"/>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2804096" y="5055832"/>
            <a:ext cx="1098588" cy="1022756"/>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4331447" y="3831133"/>
            <a:ext cx="541784" cy="701224"/>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3771138" y="3308984"/>
            <a:ext cx="1805305" cy="391160"/>
          </a:xfrm>
          <a:prstGeom prst="rect">
            <a:avLst/>
          </a:prstGeom>
        </p:spPr>
        <p:txBody>
          <a:bodyPr vert="horz" wrap="square" lIns="0" tIns="12700" rIns="0" bIns="0" rtlCol="0">
            <a:spAutoFit/>
          </a:bodyPr>
          <a:lstStyle/>
          <a:p>
            <a:pPr marL="1270" algn="ctr">
              <a:lnSpc>
                <a:spcPct val="100000"/>
              </a:lnSpc>
              <a:spcBef>
                <a:spcPts val="100"/>
              </a:spcBef>
            </a:pPr>
            <a:r>
              <a:rPr sz="1200" b="1" spc="-5" dirty="0">
                <a:solidFill>
                  <a:srgbClr val="4B5866"/>
                </a:solidFill>
                <a:latin typeface="Arial"/>
                <a:cs typeface="Arial"/>
              </a:rPr>
              <a:t>Cruscotto</a:t>
            </a:r>
            <a:r>
              <a:rPr sz="1200" b="1" spc="-15" dirty="0">
                <a:solidFill>
                  <a:srgbClr val="4B5866"/>
                </a:solidFill>
                <a:latin typeface="Arial"/>
                <a:cs typeface="Arial"/>
              </a:rPr>
              <a:t> </a:t>
            </a:r>
            <a:r>
              <a:rPr sz="1200" b="1" spc="-5" dirty="0">
                <a:solidFill>
                  <a:srgbClr val="4B5866"/>
                </a:solidFill>
                <a:latin typeface="Arial"/>
                <a:cs typeface="Arial"/>
              </a:rPr>
              <a:t>Informativo</a:t>
            </a:r>
            <a:endParaRPr sz="1200">
              <a:latin typeface="Arial"/>
              <a:cs typeface="Arial"/>
            </a:endParaRPr>
          </a:p>
          <a:p>
            <a:pPr algn="ctr">
              <a:lnSpc>
                <a:spcPct val="100000"/>
              </a:lnSpc>
            </a:pPr>
            <a:r>
              <a:rPr sz="1200" spc="-5" dirty="0">
                <a:solidFill>
                  <a:srgbClr val="4B5866"/>
                </a:solidFill>
                <a:latin typeface="Arial"/>
                <a:cs typeface="Arial"/>
                <a:hlinkClick r:id="rId7"/>
              </a:rPr>
              <a:t>http://sisprint.infocamere.it</a:t>
            </a:r>
            <a:endParaRPr sz="1200">
              <a:latin typeface="Arial"/>
              <a:cs typeface="Arial"/>
            </a:endParaRPr>
          </a:p>
        </p:txBody>
      </p:sp>
      <p:sp>
        <p:nvSpPr>
          <p:cNvPr id="14" name="object 14"/>
          <p:cNvSpPr/>
          <p:nvPr/>
        </p:nvSpPr>
        <p:spPr>
          <a:xfrm>
            <a:off x="3902709" y="1985657"/>
            <a:ext cx="1411351" cy="711695"/>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809872" y="1784223"/>
            <a:ext cx="1588897" cy="1588897"/>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6584950" y="3306343"/>
            <a:ext cx="992200" cy="1237970"/>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6233562" y="663344"/>
            <a:ext cx="1718796" cy="1109472"/>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5571616" y="2866644"/>
            <a:ext cx="838835" cy="506730"/>
          </a:xfrm>
          <a:custGeom>
            <a:avLst/>
            <a:gdLst/>
            <a:ahLst/>
            <a:cxnLst/>
            <a:rect l="l" t="t" r="r" b="b"/>
            <a:pathLst>
              <a:path w="838835" h="506729">
                <a:moveTo>
                  <a:pt x="838708" y="506475"/>
                </a:moveTo>
                <a:lnTo>
                  <a:pt x="0" y="0"/>
                </a:lnTo>
              </a:path>
            </a:pathLst>
          </a:custGeom>
          <a:ln w="28575">
            <a:solidFill>
              <a:srgbClr val="528BE3"/>
            </a:solidFill>
            <a:prstDash val="lgDash"/>
          </a:ln>
        </p:spPr>
        <p:txBody>
          <a:bodyPr wrap="square" lIns="0" tIns="0" rIns="0" bIns="0" rtlCol="0"/>
          <a:lstStyle/>
          <a:p>
            <a:endParaRPr/>
          </a:p>
        </p:txBody>
      </p:sp>
      <p:sp>
        <p:nvSpPr>
          <p:cNvPr id="19" name="object 19"/>
          <p:cNvSpPr/>
          <p:nvPr/>
        </p:nvSpPr>
        <p:spPr>
          <a:xfrm>
            <a:off x="5638291" y="2406395"/>
            <a:ext cx="1517650" cy="0"/>
          </a:xfrm>
          <a:custGeom>
            <a:avLst/>
            <a:gdLst/>
            <a:ahLst/>
            <a:cxnLst/>
            <a:rect l="l" t="t" r="r" b="b"/>
            <a:pathLst>
              <a:path w="1517650">
                <a:moveTo>
                  <a:pt x="1517396" y="0"/>
                </a:moveTo>
                <a:lnTo>
                  <a:pt x="0" y="0"/>
                </a:lnTo>
              </a:path>
            </a:pathLst>
          </a:custGeom>
          <a:ln w="28575">
            <a:solidFill>
              <a:srgbClr val="528BE3"/>
            </a:solidFill>
            <a:prstDash val="lgDash"/>
          </a:ln>
        </p:spPr>
        <p:txBody>
          <a:bodyPr wrap="square" lIns="0" tIns="0" rIns="0" bIns="0" rtlCol="0"/>
          <a:lstStyle/>
          <a:p>
            <a:endParaRPr/>
          </a:p>
        </p:txBody>
      </p:sp>
      <p:sp>
        <p:nvSpPr>
          <p:cNvPr id="20" name="object 20"/>
          <p:cNvSpPr/>
          <p:nvPr/>
        </p:nvSpPr>
        <p:spPr>
          <a:xfrm>
            <a:off x="5571616" y="1654175"/>
            <a:ext cx="552450" cy="238125"/>
          </a:xfrm>
          <a:custGeom>
            <a:avLst/>
            <a:gdLst/>
            <a:ahLst/>
            <a:cxnLst/>
            <a:rect l="l" t="t" r="r" b="b"/>
            <a:pathLst>
              <a:path w="552450" h="238125">
                <a:moveTo>
                  <a:pt x="551942" y="0"/>
                </a:moveTo>
                <a:lnTo>
                  <a:pt x="0" y="237871"/>
                </a:lnTo>
              </a:path>
            </a:pathLst>
          </a:custGeom>
          <a:ln w="28574">
            <a:solidFill>
              <a:srgbClr val="528BE3"/>
            </a:solidFill>
            <a:prstDash val="lgDash"/>
          </a:ln>
        </p:spPr>
        <p:txBody>
          <a:bodyPr wrap="square" lIns="0" tIns="0" rIns="0" bIns="0" rtlCol="0"/>
          <a:lstStyle/>
          <a:p>
            <a:endParaRPr/>
          </a:p>
        </p:txBody>
      </p:sp>
      <p:sp>
        <p:nvSpPr>
          <p:cNvPr id="21" name="object 21"/>
          <p:cNvSpPr txBox="1"/>
          <p:nvPr/>
        </p:nvSpPr>
        <p:spPr>
          <a:xfrm>
            <a:off x="6529831" y="4575809"/>
            <a:ext cx="1248410" cy="391160"/>
          </a:xfrm>
          <a:prstGeom prst="rect">
            <a:avLst/>
          </a:prstGeom>
        </p:spPr>
        <p:txBody>
          <a:bodyPr vert="horz" wrap="square" lIns="0" tIns="12700" rIns="0" bIns="0" rtlCol="0">
            <a:spAutoFit/>
          </a:bodyPr>
          <a:lstStyle/>
          <a:p>
            <a:pPr marL="280670" marR="5080" indent="-268605">
              <a:lnSpc>
                <a:spcPct val="100000"/>
              </a:lnSpc>
              <a:spcBef>
                <a:spcPts val="100"/>
              </a:spcBef>
            </a:pPr>
            <a:r>
              <a:rPr sz="1200" b="1" spc="-45" dirty="0">
                <a:solidFill>
                  <a:srgbClr val="4B5866"/>
                </a:solidFill>
                <a:latin typeface="Arial"/>
                <a:cs typeface="Arial"/>
              </a:rPr>
              <a:t>A</a:t>
            </a:r>
            <a:r>
              <a:rPr sz="1200" b="1" dirty="0">
                <a:solidFill>
                  <a:srgbClr val="4B5866"/>
                </a:solidFill>
                <a:latin typeface="Arial"/>
                <a:cs typeface="Arial"/>
              </a:rPr>
              <a:t>ppro</a:t>
            </a:r>
            <a:r>
              <a:rPr sz="1200" b="1" spc="-10" dirty="0">
                <a:solidFill>
                  <a:srgbClr val="4B5866"/>
                </a:solidFill>
                <a:latin typeface="Arial"/>
                <a:cs typeface="Arial"/>
              </a:rPr>
              <a:t>f</a:t>
            </a:r>
            <a:r>
              <a:rPr sz="1200" b="1" spc="-5" dirty="0">
                <a:solidFill>
                  <a:srgbClr val="4B5866"/>
                </a:solidFill>
                <a:latin typeface="Arial"/>
                <a:cs typeface="Arial"/>
              </a:rPr>
              <a:t>on</a:t>
            </a:r>
            <a:r>
              <a:rPr sz="1200" b="1" dirty="0">
                <a:solidFill>
                  <a:srgbClr val="4B5866"/>
                </a:solidFill>
                <a:latin typeface="Arial"/>
                <a:cs typeface="Arial"/>
              </a:rPr>
              <a:t>dim</a:t>
            </a:r>
            <a:r>
              <a:rPr sz="1200" b="1" spc="-5" dirty="0">
                <a:solidFill>
                  <a:srgbClr val="4B5866"/>
                </a:solidFill>
                <a:latin typeface="Arial"/>
                <a:cs typeface="Arial"/>
              </a:rPr>
              <a:t>e</a:t>
            </a:r>
            <a:r>
              <a:rPr sz="1200" b="1" dirty="0">
                <a:solidFill>
                  <a:srgbClr val="4B5866"/>
                </a:solidFill>
                <a:latin typeface="Arial"/>
                <a:cs typeface="Arial"/>
              </a:rPr>
              <a:t>n</a:t>
            </a:r>
            <a:r>
              <a:rPr sz="1200" b="1" spc="-5" dirty="0">
                <a:solidFill>
                  <a:srgbClr val="4B5866"/>
                </a:solidFill>
                <a:latin typeface="Arial"/>
                <a:cs typeface="Arial"/>
              </a:rPr>
              <a:t>t</a:t>
            </a:r>
            <a:r>
              <a:rPr sz="1200" b="1" dirty="0">
                <a:solidFill>
                  <a:srgbClr val="4B5866"/>
                </a:solidFill>
                <a:latin typeface="Arial"/>
                <a:cs typeface="Arial"/>
              </a:rPr>
              <a:t>i  </a:t>
            </a:r>
            <a:r>
              <a:rPr sz="1200" b="1" spc="-5" dirty="0">
                <a:solidFill>
                  <a:srgbClr val="4B5866"/>
                </a:solidFill>
                <a:latin typeface="Arial"/>
                <a:cs typeface="Arial"/>
              </a:rPr>
              <a:t>Regionali</a:t>
            </a:r>
            <a:endParaRPr sz="1200">
              <a:latin typeface="Arial"/>
              <a:cs typeface="Arial"/>
            </a:endParaRPr>
          </a:p>
        </p:txBody>
      </p:sp>
      <p:sp>
        <p:nvSpPr>
          <p:cNvPr id="22" name="object 22"/>
          <p:cNvSpPr/>
          <p:nvPr/>
        </p:nvSpPr>
        <p:spPr>
          <a:xfrm>
            <a:off x="1706117" y="1143952"/>
            <a:ext cx="480631" cy="540702"/>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527891" y="1864549"/>
            <a:ext cx="1969644" cy="418107"/>
          </a:xfrm>
          <a:prstGeom prst="rect">
            <a:avLst/>
          </a:prstGeom>
          <a:blipFill>
            <a:blip r:embed="rId13" cstate="print"/>
            <a:stretch>
              <a:fillRect/>
            </a:stretch>
          </a:blipFill>
        </p:spPr>
        <p:txBody>
          <a:bodyPr wrap="square" lIns="0" tIns="0" rIns="0" bIns="0" rtlCol="0"/>
          <a:lstStyle/>
          <a:p>
            <a:endParaRPr/>
          </a:p>
        </p:txBody>
      </p:sp>
      <p:sp>
        <p:nvSpPr>
          <p:cNvPr id="24" name="object 24"/>
          <p:cNvSpPr txBox="1"/>
          <p:nvPr/>
        </p:nvSpPr>
        <p:spPr>
          <a:xfrm>
            <a:off x="2335148" y="1231468"/>
            <a:ext cx="1993900" cy="391795"/>
          </a:xfrm>
          <a:prstGeom prst="rect">
            <a:avLst/>
          </a:prstGeom>
        </p:spPr>
        <p:txBody>
          <a:bodyPr vert="horz" wrap="square" lIns="0" tIns="12700" rIns="0" bIns="0" rtlCol="0">
            <a:spAutoFit/>
          </a:bodyPr>
          <a:lstStyle/>
          <a:p>
            <a:pPr marL="12700">
              <a:lnSpc>
                <a:spcPct val="100000"/>
              </a:lnSpc>
              <a:spcBef>
                <a:spcPts val="100"/>
              </a:spcBef>
            </a:pPr>
            <a:r>
              <a:rPr sz="1200" b="1" i="1" dirty="0">
                <a:solidFill>
                  <a:srgbClr val="4B5866"/>
                </a:solidFill>
                <a:latin typeface="Arial"/>
                <a:cs typeface="Arial"/>
              </a:rPr>
              <a:t>Agenzia</a:t>
            </a:r>
            <a:endParaRPr sz="1200">
              <a:latin typeface="Arial"/>
              <a:cs typeface="Arial"/>
            </a:endParaRPr>
          </a:p>
          <a:p>
            <a:pPr marL="12700">
              <a:lnSpc>
                <a:spcPct val="100000"/>
              </a:lnSpc>
            </a:pPr>
            <a:r>
              <a:rPr sz="1200" b="1" i="1" spc="-5" dirty="0">
                <a:solidFill>
                  <a:srgbClr val="4B5866"/>
                </a:solidFill>
                <a:latin typeface="Arial"/>
                <a:cs typeface="Arial"/>
              </a:rPr>
              <a:t>per la Coesione</a:t>
            </a:r>
            <a:r>
              <a:rPr sz="1200" b="1" i="1" spc="-30" dirty="0">
                <a:solidFill>
                  <a:srgbClr val="4B5866"/>
                </a:solidFill>
                <a:latin typeface="Arial"/>
                <a:cs typeface="Arial"/>
              </a:rPr>
              <a:t> </a:t>
            </a:r>
            <a:r>
              <a:rPr sz="1200" b="1" i="1" spc="-5" dirty="0">
                <a:solidFill>
                  <a:srgbClr val="4B5866"/>
                </a:solidFill>
                <a:latin typeface="Arial"/>
                <a:cs typeface="Arial"/>
              </a:rPr>
              <a:t>Territoriale</a:t>
            </a:r>
            <a:endParaRPr sz="1200">
              <a:latin typeface="Arial"/>
              <a:cs typeface="Arial"/>
            </a:endParaRPr>
          </a:p>
        </p:txBody>
      </p:sp>
      <p:sp>
        <p:nvSpPr>
          <p:cNvPr id="25" name="object 25"/>
          <p:cNvSpPr/>
          <p:nvPr/>
        </p:nvSpPr>
        <p:spPr>
          <a:xfrm>
            <a:off x="704466" y="2436471"/>
            <a:ext cx="335181" cy="233834"/>
          </a:xfrm>
          <a:prstGeom prst="rect">
            <a:avLst/>
          </a:prstGeom>
          <a:blipFill>
            <a:blip r:embed="rId14" cstate="print"/>
            <a:stretch>
              <a:fillRect/>
            </a:stretch>
          </a:blipFill>
        </p:spPr>
        <p:txBody>
          <a:bodyPr wrap="square" lIns="0" tIns="0" rIns="0" bIns="0" rtlCol="0"/>
          <a:lstStyle/>
          <a:p>
            <a:endParaRPr/>
          </a:p>
        </p:txBody>
      </p:sp>
      <p:sp>
        <p:nvSpPr>
          <p:cNvPr id="26" name="object 26"/>
          <p:cNvSpPr/>
          <p:nvPr/>
        </p:nvSpPr>
        <p:spPr>
          <a:xfrm>
            <a:off x="652094" y="2608465"/>
            <a:ext cx="1091057" cy="677151"/>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132029" y="2608465"/>
            <a:ext cx="741337" cy="460108"/>
          </a:xfrm>
          <a:prstGeom prst="rect">
            <a:avLst/>
          </a:prstGeom>
          <a:blipFill>
            <a:blip r:embed="rId15" cstate="print"/>
            <a:stretch>
              <a:fillRect/>
            </a:stretch>
          </a:blipFill>
        </p:spPr>
        <p:txBody>
          <a:bodyPr wrap="square" lIns="0" tIns="0" rIns="0" bIns="0" rtlCol="0"/>
          <a:lstStyle/>
          <a:p>
            <a:endParaRPr/>
          </a:p>
        </p:txBody>
      </p:sp>
      <p:sp>
        <p:nvSpPr>
          <p:cNvPr id="28" name="object 28"/>
          <p:cNvSpPr txBox="1"/>
          <p:nvPr/>
        </p:nvSpPr>
        <p:spPr>
          <a:xfrm>
            <a:off x="1683257" y="2786253"/>
            <a:ext cx="1207770" cy="391160"/>
          </a:xfrm>
          <a:prstGeom prst="rect">
            <a:avLst/>
          </a:prstGeom>
        </p:spPr>
        <p:txBody>
          <a:bodyPr vert="horz" wrap="square" lIns="0" tIns="12700" rIns="0" bIns="0" rtlCol="0">
            <a:spAutoFit/>
          </a:bodyPr>
          <a:lstStyle/>
          <a:p>
            <a:pPr marL="12700" marR="5080">
              <a:lnSpc>
                <a:spcPct val="100000"/>
              </a:lnSpc>
              <a:spcBef>
                <a:spcPts val="100"/>
              </a:spcBef>
            </a:pPr>
            <a:r>
              <a:rPr sz="1200" b="1" spc="-45" dirty="0">
                <a:solidFill>
                  <a:srgbClr val="4B5866"/>
                </a:solidFill>
                <a:latin typeface="Arial"/>
                <a:cs typeface="Arial"/>
              </a:rPr>
              <a:t>A</a:t>
            </a:r>
            <a:r>
              <a:rPr sz="1200" b="1" spc="-5" dirty="0">
                <a:solidFill>
                  <a:srgbClr val="4B5866"/>
                </a:solidFill>
                <a:latin typeface="Arial"/>
                <a:cs typeface="Arial"/>
              </a:rPr>
              <a:t>mministrazi</a:t>
            </a:r>
            <a:r>
              <a:rPr sz="1200" b="1" dirty="0">
                <a:solidFill>
                  <a:srgbClr val="4B5866"/>
                </a:solidFill>
                <a:latin typeface="Arial"/>
                <a:cs typeface="Arial"/>
              </a:rPr>
              <a:t>oni  </a:t>
            </a:r>
            <a:r>
              <a:rPr sz="1200" b="1" spc="-5" dirty="0">
                <a:solidFill>
                  <a:srgbClr val="4B5866"/>
                </a:solidFill>
                <a:latin typeface="Arial"/>
                <a:cs typeface="Arial"/>
              </a:rPr>
              <a:t>Competenti</a:t>
            </a:r>
            <a:endParaRPr sz="1200" dirty="0">
              <a:latin typeface="Arial"/>
              <a:cs typeface="Arial"/>
            </a:endParaRPr>
          </a:p>
        </p:txBody>
      </p:sp>
      <p:sp>
        <p:nvSpPr>
          <p:cNvPr id="29" name="object 29"/>
          <p:cNvSpPr txBox="1"/>
          <p:nvPr/>
        </p:nvSpPr>
        <p:spPr>
          <a:xfrm>
            <a:off x="1691680" y="3140968"/>
            <a:ext cx="2282825" cy="193675"/>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51545B"/>
                </a:solidFill>
                <a:latin typeface="Arial"/>
                <a:cs typeface="Arial"/>
              </a:rPr>
              <a:t>(Regioni, Camere di Commercio,</a:t>
            </a:r>
            <a:r>
              <a:rPr sz="1100" spc="-70" dirty="0">
                <a:solidFill>
                  <a:srgbClr val="51545B"/>
                </a:solidFill>
                <a:latin typeface="Arial"/>
                <a:cs typeface="Arial"/>
              </a:rPr>
              <a:t> </a:t>
            </a:r>
            <a:r>
              <a:rPr sz="1100" dirty="0">
                <a:solidFill>
                  <a:srgbClr val="51545B"/>
                </a:solidFill>
                <a:latin typeface="Arial"/>
                <a:cs typeface="Arial"/>
              </a:rPr>
              <a:t>…)</a:t>
            </a:r>
            <a:endParaRPr sz="1100" dirty="0">
              <a:latin typeface="Arial"/>
              <a:cs typeface="Arial"/>
            </a:endParaRPr>
          </a:p>
        </p:txBody>
      </p:sp>
      <p:sp>
        <p:nvSpPr>
          <p:cNvPr id="30" name="object 30"/>
          <p:cNvSpPr/>
          <p:nvPr/>
        </p:nvSpPr>
        <p:spPr>
          <a:xfrm>
            <a:off x="3126613" y="1641220"/>
            <a:ext cx="506095" cy="260985"/>
          </a:xfrm>
          <a:custGeom>
            <a:avLst/>
            <a:gdLst/>
            <a:ahLst/>
            <a:cxnLst/>
            <a:rect l="l" t="t" r="r" b="b"/>
            <a:pathLst>
              <a:path w="506095" h="260985">
                <a:moveTo>
                  <a:pt x="426105" y="227543"/>
                </a:moveTo>
                <a:lnTo>
                  <a:pt x="372110" y="232155"/>
                </a:lnTo>
                <a:lnTo>
                  <a:pt x="366267" y="239140"/>
                </a:lnTo>
                <a:lnTo>
                  <a:pt x="367538" y="254888"/>
                </a:lnTo>
                <a:lnTo>
                  <a:pt x="374523" y="260730"/>
                </a:lnTo>
                <a:lnTo>
                  <a:pt x="382397" y="259968"/>
                </a:lnTo>
                <a:lnTo>
                  <a:pt x="496681" y="250189"/>
                </a:lnTo>
                <a:lnTo>
                  <a:pt x="473963" y="250189"/>
                </a:lnTo>
                <a:lnTo>
                  <a:pt x="426105" y="227543"/>
                </a:lnTo>
                <a:close/>
              </a:path>
              <a:path w="506095" h="260985">
                <a:moveTo>
                  <a:pt x="454369" y="225112"/>
                </a:moveTo>
                <a:lnTo>
                  <a:pt x="426105" y="227543"/>
                </a:lnTo>
                <a:lnTo>
                  <a:pt x="473963" y="250189"/>
                </a:lnTo>
                <a:lnTo>
                  <a:pt x="476235" y="245363"/>
                </a:lnTo>
                <a:lnTo>
                  <a:pt x="468249" y="245363"/>
                </a:lnTo>
                <a:lnTo>
                  <a:pt x="454369" y="225112"/>
                </a:lnTo>
                <a:close/>
              </a:path>
              <a:path w="506095" h="260985">
                <a:moveTo>
                  <a:pt x="422401" y="139064"/>
                </a:moveTo>
                <a:lnTo>
                  <a:pt x="409321" y="148081"/>
                </a:lnTo>
                <a:lnTo>
                  <a:pt x="407670" y="156971"/>
                </a:lnTo>
                <a:lnTo>
                  <a:pt x="438271" y="201622"/>
                </a:lnTo>
                <a:lnTo>
                  <a:pt x="486156" y="224281"/>
                </a:lnTo>
                <a:lnTo>
                  <a:pt x="473963" y="250189"/>
                </a:lnTo>
                <a:lnTo>
                  <a:pt x="496681" y="250189"/>
                </a:lnTo>
                <a:lnTo>
                  <a:pt x="505587" y="249427"/>
                </a:lnTo>
                <a:lnTo>
                  <a:pt x="431291" y="140842"/>
                </a:lnTo>
                <a:lnTo>
                  <a:pt x="422401" y="139064"/>
                </a:lnTo>
                <a:close/>
              </a:path>
              <a:path w="506095" h="260985">
                <a:moveTo>
                  <a:pt x="478789" y="223012"/>
                </a:moveTo>
                <a:lnTo>
                  <a:pt x="454369" y="225112"/>
                </a:lnTo>
                <a:lnTo>
                  <a:pt x="468249" y="245363"/>
                </a:lnTo>
                <a:lnTo>
                  <a:pt x="478789" y="223012"/>
                </a:lnTo>
                <a:close/>
              </a:path>
              <a:path w="506095" h="260985">
                <a:moveTo>
                  <a:pt x="483472" y="223012"/>
                </a:moveTo>
                <a:lnTo>
                  <a:pt x="478789" y="223012"/>
                </a:lnTo>
                <a:lnTo>
                  <a:pt x="468249" y="245363"/>
                </a:lnTo>
                <a:lnTo>
                  <a:pt x="476235" y="245363"/>
                </a:lnTo>
                <a:lnTo>
                  <a:pt x="486156" y="224281"/>
                </a:lnTo>
                <a:lnTo>
                  <a:pt x="483472" y="223012"/>
                </a:lnTo>
                <a:close/>
              </a:path>
              <a:path w="506095" h="260985">
                <a:moveTo>
                  <a:pt x="12192" y="0"/>
                </a:moveTo>
                <a:lnTo>
                  <a:pt x="0" y="25907"/>
                </a:lnTo>
                <a:lnTo>
                  <a:pt x="426105" y="227543"/>
                </a:lnTo>
                <a:lnTo>
                  <a:pt x="454369" y="225112"/>
                </a:lnTo>
                <a:lnTo>
                  <a:pt x="438271" y="201622"/>
                </a:lnTo>
                <a:lnTo>
                  <a:pt x="12192" y="0"/>
                </a:lnTo>
                <a:close/>
              </a:path>
              <a:path w="506095" h="260985">
                <a:moveTo>
                  <a:pt x="438271" y="201622"/>
                </a:moveTo>
                <a:lnTo>
                  <a:pt x="454369" y="225112"/>
                </a:lnTo>
                <a:lnTo>
                  <a:pt x="478789" y="223012"/>
                </a:lnTo>
                <a:lnTo>
                  <a:pt x="483472" y="223012"/>
                </a:lnTo>
                <a:lnTo>
                  <a:pt x="438271" y="201622"/>
                </a:lnTo>
                <a:close/>
              </a:path>
            </a:pathLst>
          </a:custGeom>
          <a:solidFill>
            <a:srgbClr val="528BE3"/>
          </a:solidFill>
        </p:spPr>
        <p:txBody>
          <a:bodyPr wrap="square" lIns="0" tIns="0" rIns="0" bIns="0" rtlCol="0"/>
          <a:lstStyle/>
          <a:p>
            <a:endParaRPr/>
          </a:p>
        </p:txBody>
      </p:sp>
      <p:sp>
        <p:nvSpPr>
          <p:cNvPr id="31" name="object 31"/>
          <p:cNvSpPr/>
          <p:nvPr/>
        </p:nvSpPr>
        <p:spPr>
          <a:xfrm>
            <a:off x="2209800" y="2230373"/>
            <a:ext cx="1338580" cy="297815"/>
          </a:xfrm>
          <a:custGeom>
            <a:avLst/>
            <a:gdLst/>
            <a:ahLst/>
            <a:cxnLst/>
            <a:rect l="l" t="t" r="r" b="b"/>
            <a:pathLst>
              <a:path w="1338579" h="297814">
                <a:moveTo>
                  <a:pt x="1255760" y="251735"/>
                </a:moveTo>
                <a:lnTo>
                  <a:pt x="1204722" y="270510"/>
                </a:lnTo>
                <a:lnTo>
                  <a:pt x="1200912" y="278638"/>
                </a:lnTo>
                <a:lnTo>
                  <a:pt x="1203705" y="286130"/>
                </a:lnTo>
                <a:lnTo>
                  <a:pt x="1206373" y="293497"/>
                </a:lnTo>
                <a:lnTo>
                  <a:pt x="1214627" y="297306"/>
                </a:lnTo>
                <a:lnTo>
                  <a:pt x="1221994" y="294513"/>
                </a:lnTo>
                <a:lnTo>
                  <a:pt x="1313570" y="260985"/>
                </a:lnTo>
                <a:lnTo>
                  <a:pt x="1307719" y="260985"/>
                </a:lnTo>
                <a:lnTo>
                  <a:pt x="1255760" y="251735"/>
                </a:lnTo>
                <a:close/>
              </a:path>
              <a:path w="1338579" h="297814">
                <a:moveTo>
                  <a:pt x="1282364" y="241972"/>
                </a:moveTo>
                <a:lnTo>
                  <a:pt x="1255760" y="251735"/>
                </a:lnTo>
                <a:lnTo>
                  <a:pt x="1307719" y="260985"/>
                </a:lnTo>
                <a:lnTo>
                  <a:pt x="1308293" y="257810"/>
                </a:lnTo>
                <a:lnTo>
                  <a:pt x="1300988" y="257810"/>
                </a:lnTo>
                <a:lnTo>
                  <a:pt x="1282364" y="241972"/>
                </a:lnTo>
                <a:close/>
              </a:path>
              <a:path w="1338579" h="297814">
                <a:moveTo>
                  <a:pt x="1237869" y="166750"/>
                </a:moveTo>
                <a:lnTo>
                  <a:pt x="1228852" y="167386"/>
                </a:lnTo>
                <a:lnTo>
                  <a:pt x="1223772" y="173481"/>
                </a:lnTo>
                <a:lnTo>
                  <a:pt x="1218691" y="179450"/>
                </a:lnTo>
                <a:lnTo>
                  <a:pt x="1219327" y="188467"/>
                </a:lnTo>
                <a:lnTo>
                  <a:pt x="1225423" y="193548"/>
                </a:lnTo>
                <a:lnTo>
                  <a:pt x="1260835" y="223663"/>
                </a:lnTo>
                <a:lnTo>
                  <a:pt x="1312799" y="232917"/>
                </a:lnTo>
                <a:lnTo>
                  <a:pt x="1307719" y="260985"/>
                </a:lnTo>
                <a:lnTo>
                  <a:pt x="1313570" y="260985"/>
                </a:lnTo>
                <a:lnTo>
                  <a:pt x="1338199" y="251967"/>
                </a:lnTo>
                <a:lnTo>
                  <a:pt x="1237869" y="166750"/>
                </a:lnTo>
                <a:close/>
              </a:path>
              <a:path w="1338579" h="297814">
                <a:moveTo>
                  <a:pt x="1305305" y="233552"/>
                </a:moveTo>
                <a:lnTo>
                  <a:pt x="1282364" y="241972"/>
                </a:lnTo>
                <a:lnTo>
                  <a:pt x="1300988" y="257810"/>
                </a:lnTo>
                <a:lnTo>
                  <a:pt x="1305305" y="233552"/>
                </a:lnTo>
                <a:close/>
              </a:path>
              <a:path w="1338579" h="297814">
                <a:moveTo>
                  <a:pt x="1312684" y="233552"/>
                </a:moveTo>
                <a:lnTo>
                  <a:pt x="1305305" y="233552"/>
                </a:lnTo>
                <a:lnTo>
                  <a:pt x="1300988" y="257810"/>
                </a:lnTo>
                <a:lnTo>
                  <a:pt x="1308293" y="257810"/>
                </a:lnTo>
                <a:lnTo>
                  <a:pt x="1312684" y="233552"/>
                </a:lnTo>
                <a:close/>
              </a:path>
              <a:path w="1338579" h="297814">
                <a:moveTo>
                  <a:pt x="4952" y="0"/>
                </a:moveTo>
                <a:lnTo>
                  <a:pt x="0" y="28193"/>
                </a:lnTo>
                <a:lnTo>
                  <a:pt x="1255760" y="251735"/>
                </a:lnTo>
                <a:lnTo>
                  <a:pt x="1282364" y="241972"/>
                </a:lnTo>
                <a:lnTo>
                  <a:pt x="1260835" y="223663"/>
                </a:lnTo>
                <a:lnTo>
                  <a:pt x="4952" y="0"/>
                </a:lnTo>
                <a:close/>
              </a:path>
              <a:path w="1338579" h="297814">
                <a:moveTo>
                  <a:pt x="1260835" y="223663"/>
                </a:moveTo>
                <a:lnTo>
                  <a:pt x="1282364" y="241972"/>
                </a:lnTo>
                <a:lnTo>
                  <a:pt x="1305305" y="233552"/>
                </a:lnTo>
                <a:lnTo>
                  <a:pt x="1312684" y="233552"/>
                </a:lnTo>
                <a:lnTo>
                  <a:pt x="1312799" y="232917"/>
                </a:lnTo>
                <a:lnTo>
                  <a:pt x="1260835" y="223663"/>
                </a:lnTo>
                <a:close/>
              </a:path>
            </a:pathLst>
          </a:custGeom>
          <a:solidFill>
            <a:srgbClr val="528BE3"/>
          </a:solidFill>
        </p:spPr>
        <p:txBody>
          <a:bodyPr wrap="square" lIns="0" tIns="0" rIns="0" bIns="0" rtlCol="0"/>
          <a:lstStyle/>
          <a:p>
            <a:endParaRPr/>
          </a:p>
        </p:txBody>
      </p:sp>
      <p:sp>
        <p:nvSpPr>
          <p:cNvPr id="32" name="object 32"/>
          <p:cNvSpPr/>
          <p:nvPr/>
        </p:nvSpPr>
        <p:spPr>
          <a:xfrm>
            <a:off x="2831464" y="2842005"/>
            <a:ext cx="716915" cy="290195"/>
          </a:xfrm>
          <a:custGeom>
            <a:avLst/>
            <a:gdLst/>
            <a:ahLst/>
            <a:cxnLst/>
            <a:rect l="l" t="t" r="r" b="b"/>
            <a:pathLst>
              <a:path w="716914" h="290194">
                <a:moveTo>
                  <a:pt x="635312" y="38280"/>
                </a:moveTo>
                <a:lnTo>
                  <a:pt x="0" y="262890"/>
                </a:lnTo>
                <a:lnTo>
                  <a:pt x="9525" y="289814"/>
                </a:lnTo>
                <a:lnTo>
                  <a:pt x="644580" y="65296"/>
                </a:lnTo>
                <a:lnTo>
                  <a:pt x="663004" y="43552"/>
                </a:lnTo>
                <a:lnTo>
                  <a:pt x="635312" y="38280"/>
                </a:lnTo>
                <a:close/>
              </a:path>
              <a:path w="716914" h="290194">
                <a:moveTo>
                  <a:pt x="695832" y="20701"/>
                </a:moveTo>
                <a:lnTo>
                  <a:pt x="685038" y="20701"/>
                </a:lnTo>
                <a:lnTo>
                  <a:pt x="694563" y="47625"/>
                </a:lnTo>
                <a:lnTo>
                  <a:pt x="644580" y="65296"/>
                </a:lnTo>
                <a:lnTo>
                  <a:pt x="614680" y="100584"/>
                </a:lnTo>
                <a:lnTo>
                  <a:pt x="609600" y="106680"/>
                </a:lnTo>
                <a:lnTo>
                  <a:pt x="610362" y="115697"/>
                </a:lnTo>
                <a:lnTo>
                  <a:pt x="616331" y="120777"/>
                </a:lnTo>
                <a:lnTo>
                  <a:pt x="622426" y="125857"/>
                </a:lnTo>
                <a:lnTo>
                  <a:pt x="631444" y="125095"/>
                </a:lnTo>
                <a:lnTo>
                  <a:pt x="716534" y="24638"/>
                </a:lnTo>
                <a:lnTo>
                  <a:pt x="695832" y="20701"/>
                </a:lnTo>
                <a:close/>
              </a:path>
              <a:path w="716914" h="290194">
                <a:moveTo>
                  <a:pt x="663004" y="43552"/>
                </a:moveTo>
                <a:lnTo>
                  <a:pt x="644580" y="65296"/>
                </a:lnTo>
                <a:lnTo>
                  <a:pt x="693126" y="48133"/>
                </a:lnTo>
                <a:lnTo>
                  <a:pt x="687070" y="48133"/>
                </a:lnTo>
                <a:lnTo>
                  <a:pt x="663004" y="43552"/>
                </a:lnTo>
                <a:close/>
              </a:path>
              <a:path w="716914" h="290194">
                <a:moveTo>
                  <a:pt x="678814" y="24892"/>
                </a:moveTo>
                <a:lnTo>
                  <a:pt x="663004" y="43552"/>
                </a:lnTo>
                <a:lnTo>
                  <a:pt x="687070" y="48133"/>
                </a:lnTo>
                <a:lnTo>
                  <a:pt x="678814" y="24892"/>
                </a:lnTo>
                <a:close/>
              </a:path>
              <a:path w="716914" h="290194">
                <a:moveTo>
                  <a:pt x="686520" y="24892"/>
                </a:moveTo>
                <a:lnTo>
                  <a:pt x="678814" y="24892"/>
                </a:lnTo>
                <a:lnTo>
                  <a:pt x="687070" y="48133"/>
                </a:lnTo>
                <a:lnTo>
                  <a:pt x="693126" y="48133"/>
                </a:lnTo>
                <a:lnTo>
                  <a:pt x="694563" y="47625"/>
                </a:lnTo>
                <a:lnTo>
                  <a:pt x="686520" y="24892"/>
                </a:lnTo>
                <a:close/>
              </a:path>
              <a:path w="716914" h="290194">
                <a:moveTo>
                  <a:pt x="685038" y="20701"/>
                </a:moveTo>
                <a:lnTo>
                  <a:pt x="635312" y="38280"/>
                </a:lnTo>
                <a:lnTo>
                  <a:pt x="663004" y="43552"/>
                </a:lnTo>
                <a:lnTo>
                  <a:pt x="678814" y="24892"/>
                </a:lnTo>
                <a:lnTo>
                  <a:pt x="686520" y="24892"/>
                </a:lnTo>
                <a:lnTo>
                  <a:pt x="685038" y="20701"/>
                </a:lnTo>
                <a:close/>
              </a:path>
              <a:path w="716914" h="290194">
                <a:moveTo>
                  <a:pt x="587248" y="0"/>
                </a:moveTo>
                <a:lnTo>
                  <a:pt x="579755" y="5080"/>
                </a:lnTo>
                <a:lnTo>
                  <a:pt x="578231" y="12827"/>
                </a:lnTo>
                <a:lnTo>
                  <a:pt x="576834" y="20574"/>
                </a:lnTo>
                <a:lnTo>
                  <a:pt x="581913" y="28067"/>
                </a:lnTo>
                <a:lnTo>
                  <a:pt x="635312" y="38280"/>
                </a:lnTo>
                <a:lnTo>
                  <a:pt x="685038" y="20701"/>
                </a:lnTo>
                <a:lnTo>
                  <a:pt x="695832" y="20701"/>
                </a:lnTo>
                <a:lnTo>
                  <a:pt x="587248" y="0"/>
                </a:lnTo>
                <a:close/>
              </a:path>
            </a:pathLst>
          </a:custGeom>
          <a:solidFill>
            <a:srgbClr val="528BE3"/>
          </a:solidFill>
        </p:spPr>
        <p:txBody>
          <a:bodyPr wrap="square" lIns="0" tIns="0" rIns="0" bIns="0" rtlCol="0"/>
          <a:lstStyle/>
          <a:p>
            <a:endParaRPr/>
          </a:p>
        </p:txBody>
      </p:sp>
      <p:sp>
        <p:nvSpPr>
          <p:cNvPr id="33" name="object 33"/>
          <p:cNvSpPr txBox="1">
            <a:spLocks noGrp="1"/>
          </p:cNvSpPr>
          <p:nvPr>
            <p:ph type="title"/>
          </p:nvPr>
        </p:nvSpPr>
        <p:spPr>
          <a:xfrm>
            <a:off x="5271505" y="44624"/>
            <a:ext cx="3717707" cy="1175963"/>
          </a:xfrm>
          <a:prstGeom prst="rect">
            <a:avLst/>
          </a:prstGeom>
        </p:spPr>
        <p:txBody>
          <a:bodyPr vert="horz" wrap="square" lIns="0" tIns="67310" rIns="0" bIns="0" rtlCol="0">
            <a:spAutoFit/>
          </a:bodyPr>
          <a:lstStyle/>
          <a:p>
            <a:pPr algn="r">
              <a:lnSpc>
                <a:spcPct val="100000"/>
              </a:lnSpc>
              <a:spcBef>
                <a:spcPts val="0"/>
              </a:spcBef>
            </a:pPr>
            <a:r>
              <a:rPr lang="it-IT" sz="2000" b="1" dirty="0">
                <a:solidFill>
                  <a:schemeClr val="tx2">
                    <a:lumMod val="60000"/>
                    <a:lumOff val="40000"/>
                  </a:schemeClr>
                </a:solidFill>
                <a:latin typeface="+mn-lt"/>
                <a:ea typeface="+mn-ea"/>
                <a:cs typeface="Arial" panose="020B0604020202020204" pitchFamily="34" charset="0"/>
              </a:rPr>
              <a:t>IL CRUSCOTTO INFORMATIVO</a:t>
            </a:r>
            <a:br>
              <a:rPr lang="it-IT" sz="2000" b="1" kern="0" dirty="0">
                <a:solidFill>
                  <a:schemeClr val="tx2">
                    <a:lumMod val="60000"/>
                    <a:lumOff val="40000"/>
                  </a:schemeClr>
                </a:solidFill>
                <a:latin typeface="+mn-lt"/>
                <a:ea typeface="+mn-ea"/>
                <a:cs typeface="Arial"/>
              </a:rPr>
            </a:br>
            <a:r>
              <a:rPr lang="it-IT" sz="2000" i="1" dirty="0">
                <a:solidFill>
                  <a:schemeClr val="tx2">
                    <a:lumMod val="60000"/>
                    <a:lumOff val="40000"/>
                  </a:schemeClr>
                </a:solidFill>
                <a:latin typeface="+mn-lt"/>
                <a:ea typeface="+mn-ea"/>
                <a:cs typeface="Arial" panose="020B0604020202020204" pitchFamily="34" charset="0"/>
              </a:rPr>
              <a:t>Schema concettuale</a:t>
            </a:r>
            <a:br>
              <a:rPr lang="it-IT" sz="2000" b="1" kern="0" dirty="0">
                <a:solidFill>
                  <a:schemeClr val="tx2">
                    <a:lumMod val="60000"/>
                    <a:lumOff val="40000"/>
                  </a:schemeClr>
                </a:solidFill>
                <a:latin typeface="+mn-lt"/>
                <a:ea typeface="+mn-ea"/>
                <a:cs typeface="Arial"/>
              </a:rPr>
            </a:br>
            <a:br>
              <a:rPr lang="it-IT" sz="2000" b="1" kern="0" dirty="0">
                <a:solidFill>
                  <a:schemeClr val="tx2">
                    <a:lumMod val="60000"/>
                    <a:lumOff val="40000"/>
                  </a:schemeClr>
                </a:solidFill>
                <a:latin typeface="+mn-lt"/>
                <a:ea typeface="+mn-ea"/>
                <a:cs typeface="Arial"/>
              </a:rPr>
            </a:br>
            <a:r>
              <a:rPr sz="1200" b="1" spc="-10" dirty="0" err="1">
                <a:solidFill>
                  <a:srgbClr val="4B5866"/>
                </a:solidFill>
                <a:latin typeface="Arial"/>
                <a:ea typeface="+mn-ea"/>
                <a:cs typeface="Arial"/>
              </a:rPr>
              <a:t>Indicatori</a:t>
            </a:r>
            <a:r>
              <a:rPr sz="1200" b="1" spc="-10" dirty="0">
                <a:solidFill>
                  <a:srgbClr val="4B5866"/>
                </a:solidFill>
                <a:latin typeface="Arial"/>
                <a:ea typeface="+mn-ea"/>
                <a:cs typeface="Arial"/>
              </a:rPr>
              <a:t>  dinamici</a:t>
            </a:r>
          </a:p>
        </p:txBody>
      </p:sp>
      <p:sp>
        <p:nvSpPr>
          <p:cNvPr id="34" name="object 34"/>
          <p:cNvSpPr/>
          <p:nvPr/>
        </p:nvSpPr>
        <p:spPr>
          <a:xfrm>
            <a:off x="7354189" y="1856994"/>
            <a:ext cx="981075" cy="971550"/>
          </a:xfrm>
          <a:prstGeom prst="rect">
            <a:avLst/>
          </a:prstGeom>
          <a:blipFill>
            <a:blip r:embed="rId16" cstate="print"/>
            <a:stretch>
              <a:fillRect/>
            </a:stretch>
          </a:blipFill>
        </p:spPr>
        <p:txBody>
          <a:bodyPr wrap="square" lIns="0" tIns="0" rIns="0" bIns="0" rtlCol="0"/>
          <a:lstStyle/>
          <a:p>
            <a:endParaRPr/>
          </a:p>
        </p:txBody>
      </p:sp>
      <p:pic>
        <p:nvPicPr>
          <p:cNvPr id="36" name="Picture 2" descr="C:\Users\altina\Desktop\SISPRINT\SISPRINT IN TOUR 2018\format\per-Sisprint-sequenza-ESEMPIO-NUOVO.pn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 r="24298"/>
          <a:stretch/>
        </p:blipFill>
        <p:spPr bwMode="auto">
          <a:xfrm>
            <a:off x="3094350" y="6075370"/>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tina.cherubino\Desktop\SISPRINT\marchio Sisprint\marchio Sisprint cmyk.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03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4088" y="208335"/>
            <a:ext cx="3660200" cy="628377"/>
          </a:xfrm>
          <a:prstGeom prst="rect">
            <a:avLst/>
          </a:prstGeom>
        </p:spPr>
        <p:txBody>
          <a:bodyPr vert="horz" wrap="square" lIns="0" tIns="12700" rIns="0" bIns="0" rtlCol="0">
            <a:spAutoFit/>
          </a:bodyPr>
          <a:lstStyle/>
          <a:p>
            <a:pPr marL="12700" algn="r">
              <a:lnSpc>
                <a:spcPct val="100000"/>
              </a:lnSpc>
              <a:spcBef>
                <a:spcPts val="100"/>
              </a:spcBef>
            </a:pPr>
            <a:r>
              <a:rPr lang="it-IT" sz="2000" dirty="0">
                <a:solidFill>
                  <a:schemeClr val="tx2">
                    <a:lumMod val="60000"/>
                    <a:lumOff val="40000"/>
                  </a:schemeClr>
                </a:solidFill>
                <a:latin typeface="+mn-lt"/>
                <a:ea typeface="+mn-ea"/>
                <a:cs typeface="Arial" panose="020B0604020202020204" pitchFamily="34" charset="0"/>
              </a:rPr>
              <a:t>IL CRUSCOTTO INFORMATIVO </a:t>
            </a:r>
            <a:br>
              <a:rPr lang="it-IT" sz="2000" kern="0" dirty="0">
                <a:solidFill>
                  <a:schemeClr val="tx2">
                    <a:lumMod val="60000"/>
                    <a:lumOff val="40000"/>
                  </a:schemeClr>
                </a:solidFill>
                <a:latin typeface="+mn-lt"/>
                <a:ea typeface="+mn-ea"/>
              </a:rPr>
            </a:br>
            <a:r>
              <a:rPr lang="it-IT" sz="2000" b="0" i="1" dirty="0">
                <a:solidFill>
                  <a:schemeClr val="tx2">
                    <a:lumMod val="60000"/>
                    <a:lumOff val="40000"/>
                  </a:schemeClr>
                </a:solidFill>
                <a:latin typeface="+mn-lt"/>
                <a:ea typeface="+mn-ea"/>
                <a:cs typeface="Arial" panose="020B0604020202020204" pitchFamily="34" charset="0"/>
              </a:rPr>
              <a:t>Schema grafico</a:t>
            </a:r>
          </a:p>
        </p:txBody>
      </p:sp>
      <p:sp>
        <p:nvSpPr>
          <p:cNvPr id="4" name="object 4"/>
          <p:cNvSpPr/>
          <p:nvPr/>
        </p:nvSpPr>
        <p:spPr>
          <a:xfrm>
            <a:off x="3703" y="3033902"/>
            <a:ext cx="426084" cy="0"/>
          </a:xfrm>
          <a:custGeom>
            <a:avLst/>
            <a:gdLst/>
            <a:ahLst/>
            <a:cxnLst/>
            <a:rect l="l" t="t" r="r" b="b"/>
            <a:pathLst>
              <a:path w="426084">
                <a:moveTo>
                  <a:pt x="425619" y="0"/>
                </a:moveTo>
                <a:lnTo>
                  <a:pt x="0" y="0"/>
                </a:lnTo>
              </a:path>
            </a:pathLst>
          </a:custGeom>
          <a:ln w="6350">
            <a:solidFill>
              <a:srgbClr val="BEBEBE"/>
            </a:solidFill>
          </a:ln>
        </p:spPr>
        <p:txBody>
          <a:bodyPr wrap="square" lIns="0" tIns="0" rIns="0" bIns="0" rtlCol="0"/>
          <a:lstStyle/>
          <a:p>
            <a:endParaRPr/>
          </a:p>
        </p:txBody>
      </p:sp>
      <p:sp>
        <p:nvSpPr>
          <p:cNvPr id="5" name="object 5"/>
          <p:cNvSpPr/>
          <p:nvPr/>
        </p:nvSpPr>
        <p:spPr>
          <a:xfrm>
            <a:off x="8466" y="4831207"/>
            <a:ext cx="450850" cy="1905"/>
          </a:xfrm>
          <a:custGeom>
            <a:avLst/>
            <a:gdLst/>
            <a:ahLst/>
            <a:cxnLst/>
            <a:rect l="l" t="t" r="r" b="b"/>
            <a:pathLst>
              <a:path w="450850" h="1904">
                <a:moveTo>
                  <a:pt x="450320" y="0"/>
                </a:moveTo>
                <a:lnTo>
                  <a:pt x="0" y="1524"/>
                </a:lnTo>
              </a:path>
            </a:pathLst>
          </a:custGeom>
          <a:ln w="6350">
            <a:solidFill>
              <a:srgbClr val="BEBEBE"/>
            </a:solidFill>
          </a:ln>
        </p:spPr>
        <p:txBody>
          <a:bodyPr wrap="square" lIns="0" tIns="0" rIns="0" bIns="0" rtlCol="0"/>
          <a:lstStyle/>
          <a:p>
            <a:endParaRPr/>
          </a:p>
        </p:txBody>
      </p:sp>
      <p:sp>
        <p:nvSpPr>
          <p:cNvPr id="6" name="object 6"/>
          <p:cNvSpPr/>
          <p:nvPr/>
        </p:nvSpPr>
        <p:spPr>
          <a:xfrm>
            <a:off x="398094" y="1073418"/>
            <a:ext cx="8494268" cy="567524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722133" y="2710179"/>
            <a:ext cx="228600" cy="430530"/>
          </a:xfrm>
          <a:custGeom>
            <a:avLst/>
            <a:gdLst/>
            <a:ahLst/>
            <a:cxnLst/>
            <a:rect l="l" t="t" r="r" b="b"/>
            <a:pathLst>
              <a:path w="228600" h="430530">
                <a:moveTo>
                  <a:pt x="114093" y="100674"/>
                </a:moveTo>
                <a:lnTo>
                  <a:pt x="88757" y="144108"/>
                </a:lnTo>
                <a:lnTo>
                  <a:pt x="88630" y="430530"/>
                </a:lnTo>
                <a:lnTo>
                  <a:pt x="139430" y="430530"/>
                </a:lnTo>
                <a:lnTo>
                  <a:pt x="139430" y="144108"/>
                </a:lnTo>
                <a:lnTo>
                  <a:pt x="114093" y="100674"/>
                </a:lnTo>
                <a:close/>
              </a:path>
              <a:path w="228600" h="430530">
                <a:moveTo>
                  <a:pt x="114030" y="0"/>
                </a:moveTo>
                <a:lnTo>
                  <a:pt x="3286" y="189992"/>
                </a:lnTo>
                <a:lnTo>
                  <a:pt x="0" y="199517"/>
                </a:lnTo>
                <a:lnTo>
                  <a:pt x="619" y="209232"/>
                </a:lnTo>
                <a:lnTo>
                  <a:pt x="4857" y="217995"/>
                </a:lnTo>
                <a:lnTo>
                  <a:pt x="12430" y="224662"/>
                </a:lnTo>
                <a:lnTo>
                  <a:pt x="21955" y="227949"/>
                </a:lnTo>
                <a:lnTo>
                  <a:pt x="31670" y="227330"/>
                </a:lnTo>
                <a:lnTo>
                  <a:pt x="40433" y="223091"/>
                </a:lnTo>
                <a:lnTo>
                  <a:pt x="47101" y="215519"/>
                </a:lnTo>
                <a:lnTo>
                  <a:pt x="88630" y="144326"/>
                </a:lnTo>
                <a:lnTo>
                  <a:pt x="88630" y="50292"/>
                </a:lnTo>
                <a:lnTo>
                  <a:pt x="143378" y="50292"/>
                </a:lnTo>
                <a:lnTo>
                  <a:pt x="114030" y="0"/>
                </a:lnTo>
                <a:close/>
              </a:path>
              <a:path w="228600" h="430530">
                <a:moveTo>
                  <a:pt x="143378" y="50292"/>
                </a:moveTo>
                <a:lnTo>
                  <a:pt x="139430" y="50292"/>
                </a:lnTo>
                <a:lnTo>
                  <a:pt x="139557" y="144326"/>
                </a:lnTo>
                <a:lnTo>
                  <a:pt x="181086" y="215519"/>
                </a:lnTo>
                <a:lnTo>
                  <a:pt x="187753" y="223091"/>
                </a:lnTo>
                <a:lnTo>
                  <a:pt x="196516" y="227330"/>
                </a:lnTo>
                <a:lnTo>
                  <a:pt x="206232" y="227949"/>
                </a:lnTo>
                <a:lnTo>
                  <a:pt x="215757" y="224662"/>
                </a:lnTo>
                <a:lnTo>
                  <a:pt x="223329" y="217995"/>
                </a:lnTo>
                <a:lnTo>
                  <a:pt x="227568" y="209232"/>
                </a:lnTo>
                <a:lnTo>
                  <a:pt x="228187" y="199517"/>
                </a:lnTo>
                <a:lnTo>
                  <a:pt x="224901" y="189992"/>
                </a:lnTo>
                <a:lnTo>
                  <a:pt x="143378" y="50292"/>
                </a:lnTo>
                <a:close/>
              </a:path>
              <a:path w="228600" h="430530">
                <a:moveTo>
                  <a:pt x="139430" y="50292"/>
                </a:moveTo>
                <a:lnTo>
                  <a:pt x="88630" y="50292"/>
                </a:lnTo>
                <a:lnTo>
                  <a:pt x="88630" y="144326"/>
                </a:lnTo>
                <a:lnTo>
                  <a:pt x="114093" y="100674"/>
                </a:lnTo>
                <a:lnTo>
                  <a:pt x="92186" y="63119"/>
                </a:lnTo>
                <a:lnTo>
                  <a:pt x="139430" y="63119"/>
                </a:lnTo>
                <a:lnTo>
                  <a:pt x="139430" y="50292"/>
                </a:lnTo>
                <a:close/>
              </a:path>
              <a:path w="228600" h="430530">
                <a:moveTo>
                  <a:pt x="139430" y="63119"/>
                </a:moveTo>
                <a:lnTo>
                  <a:pt x="136001" y="63119"/>
                </a:lnTo>
                <a:lnTo>
                  <a:pt x="114093" y="100674"/>
                </a:lnTo>
                <a:lnTo>
                  <a:pt x="139430" y="144108"/>
                </a:lnTo>
                <a:lnTo>
                  <a:pt x="139430" y="63119"/>
                </a:lnTo>
                <a:close/>
              </a:path>
              <a:path w="228600" h="430530">
                <a:moveTo>
                  <a:pt x="136001" y="63119"/>
                </a:moveTo>
                <a:lnTo>
                  <a:pt x="92186" y="63119"/>
                </a:lnTo>
                <a:lnTo>
                  <a:pt x="114093" y="100674"/>
                </a:lnTo>
                <a:lnTo>
                  <a:pt x="136001" y="63119"/>
                </a:lnTo>
                <a:close/>
              </a:path>
            </a:pathLst>
          </a:custGeom>
          <a:solidFill>
            <a:srgbClr val="539522"/>
          </a:solidFill>
        </p:spPr>
        <p:txBody>
          <a:bodyPr wrap="square" lIns="0" tIns="0" rIns="0" bIns="0" rtlCol="0"/>
          <a:lstStyle/>
          <a:p>
            <a:endParaRPr/>
          </a:p>
        </p:txBody>
      </p:sp>
      <p:sp>
        <p:nvSpPr>
          <p:cNvPr id="8" name="object 8"/>
          <p:cNvSpPr/>
          <p:nvPr/>
        </p:nvSpPr>
        <p:spPr>
          <a:xfrm>
            <a:off x="4082121" y="2710179"/>
            <a:ext cx="228600" cy="430530"/>
          </a:xfrm>
          <a:custGeom>
            <a:avLst/>
            <a:gdLst/>
            <a:ahLst/>
            <a:cxnLst/>
            <a:rect l="l" t="t" r="r" b="b"/>
            <a:pathLst>
              <a:path w="228600" h="430530">
                <a:moveTo>
                  <a:pt x="114085" y="100783"/>
                </a:moveTo>
                <a:lnTo>
                  <a:pt x="88685" y="144326"/>
                </a:lnTo>
                <a:lnTo>
                  <a:pt x="88685" y="430530"/>
                </a:lnTo>
                <a:lnTo>
                  <a:pt x="139485" y="430530"/>
                </a:lnTo>
                <a:lnTo>
                  <a:pt x="139485" y="144326"/>
                </a:lnTo>
                <a:lnTo>
                  <a:pt x="114085" y="100783"/>
                </a:lnTo>
                <a:close/>
              </a:path>
              <a:path w="228600" h="430530">
                <a:moveTo>
                  <a:pt x="114085" y="0"/>
                </a:moveTo>
                <a:lnTo>
                  <a:pt x="3214" y="189992"/>
                </a:lnTo>
                <a:lnTo>
                  <a:pt x="0" y="199517"/>
                </a:lnTo>
                <a:lnTo>
                  <a:pt x="642" y="209232"/>
                </a:lnTo>
                <a:lnTo>
                  <a:pt x="4857" y="217995"/>
                </a:lnTo>
                <a:lnTo>
                  <a:pt x="12358" y="224662"/>
                </a:lnTo>
                <a:lnTo>
                  <a:pt x="21939" y="227949"/>
                </a:lnTo>
                <a:lnTo>
                  <a:pt x="31662" y="227330"/>
                </a:lnTo>
                <a:lnTo>
                  <a:pt x="40433" y="223091"/>
                </a:lnTo>
                <a:lnTo>
                  <a:pt x="47156" y="215519"/>
                </a:lnTo>
                <a:lnTo>
                  <a:pt x="88685" y="144326"/>
                </a:lnTo>
                <a:lnTo>
                  <a:pt x="88685" y="50292"/>
                </a:lnTo>
                <a:lnTo>
                  <a:pt x="143433" y="50292"/>
                </a:lnTo>
                <a:lnTo>
                  <a:pt x="114085" y="0"/>
                </a:lnTo>
                <a:close/>
              </a:path>
              <a:path w="228600" h="430530">
                <a:moveTo>
                  <a:pt x="143433" y="50292"/>
                </a:moveTo>
                <a:lnTo>
                  <a:pt x="139485" y="50292"/>
                </a:lnTo>
                <a:lnTo>
                  <a:pt x="139485" y="144326"/>
                </a:lnTo>
                <a:lnTo>
                  <a:pt x="181014" y="215519"/>
                </a:lnTo>
                <a:lnTo>
                  <a:pt x="187755" y="223091"/>
                </a:lnTo>
                <a:lnTo>
                  <a:pt x="196556" y="227330"/>
                </a:lnTo>
                <a:lnTo>
                  <a:pt x="206285" y="227949"/>
                </a:lnTo>
                <a:lnTo>
                  <a:pt x="215812" y="224662"/>
                </a:lnTo>
                <a:lnTo>
                  <a:pt x="223331" y="217995"/>
                </a:lnTo>
                <a:lnTo>
                  <a:pt x="227576" y="209232"/>
                </a:lnTo>
                <a:lnTo>
                  <a:pt x="228224" y="199517"/>
                </a:lnTo>
                <a:lnTo>
                  <a:pt x="224956" y="189992"/>
                </a:lnTo>
                <a:lnTo>
                  <a:pt x="143433" y="50292"/>
                </a:lnTo>
                <a:close/>
              </a:path>
              <a:path w="228600" h="430530">
                <a:moveTo>
                  <a:pt x="139485" y="50292"/>
                </a:moveTo>
                <a:lnTo>
                  <a:pt x="88685" y="50292"/>
                </a:lnTo>
                <a:lnTo>
                  <a:pt x="88685" y="144326"/>
                </a:lnTo>
                <a:lnTo>
                  <a:pt x="114085" y="100783"/>
                </a:lnTo>
                <a:lnTo>
                  <a:pt x="92114" y="63119"/>
                </a:lnTo>
                <a:lnTo>
                  <a:pt x="139485" y="63119"/>
                </a:lnTo>
                <a:lnTo>
                  <a:pt x="139485" y="50292"/>
                </a:lnTo>
                <a:close/>
              </a:path>
              <a:path w="228600" h="430530">
                <a:moveTo>
                  <a:pt x="139485" y="63119"/>
                </a:moveTo>
                <a:lnTo>
                  <a:pt x="136056" y="63119"/>
                </a:lnTo>
                <a:lnTo>
                  <a:pt x="114085" y="100783"/>
                </a:lnTo>
                <a:lnTo>
                  <a:pt x="139485" y="144326"/>
                </a:lnTo>
                <a:lnTo>
                  <a:pt x="139485" y="63119"/>
                </a:lnTo>
                <a:close/>
              </a:path>
              <a:path w="228600" h="430530">
                <a:moveTo>
                  <a:pt x="136056" y="63119"/>
                </a:moveTo>
                <a:lnTo>
                  <a:pt x="92114" y="63119"/>
                </a:lnTo>
                <a:lnTo>
                  <a:pt x="114085" y="100783"/>
                </a:lnTo>
                <a:lnTo>
                  <a:pt x="136056" y="63119"/>
                </a:lnTo>
                <a:close/>
              </a:path>
            </a:pathLst>
          </a:custGeom>
          <a:solidFill>
            <a:srgbClr val="539522"/>
          </a:solidFill>
        </p:spPr>
        <p:txBody>
          <a:bodyPr wrap="square" lIns="0" tIns="0" rIns="0" bIns="0" rtlCol="0"/>
          <a:lstStyle/>
          <a:p>
            <a:endParaRPr/>
          </a:p>
        </p:txBody>
      </p:sp>
      <p:sp>
        <p:nvSpPr>
          <p:cNvPr id="9" name="object 9"/>
          <p:cNvSpPr/>
          <p:nvPr/>
        </p:nvSpPr>
        <p:spPr>
          <a:xfrm>
            <a:off x="5379172" y="2710179"/>
            <a:ext cx="228600" cy="430530"/>
          </a:xfrm>
          <a:custGeom>
            <a:avLst/>
            <a:gdLst/>
            <a:ahLst/>
            <a:cxnLst/>
            <a:rect l="l" t="t" r="r" b="b"/>
            <a:pathLst>
              <a:path w="228600" h="430530">
                <a:moveTo>
                  <a:pt x="114085" y="100783"/>
                </a:moveTo>
                <a:lnTo>
                  <a:pt x="88685" y="144326"/>
                </a:lnTo>
                <a:lnTo>
                  <a:pt x="88685" y="430530"/>
                </a:lnTo>
                <a:lnTo>
                  <a:pt x="139485" y="430530"/>
                </a:lnTo>
                <a:lnTo>
                  <a:pt x="139485" y="144326"/>
                </a:lnTo>
                <a:lnTo>
                  <a:pt x="114085" y="100783"/>
                </a:lnTo>
                <a:close/>
              </a:path>
              <a:path w="228600" h="430530">
                <a:moveTo>
                  <a:pt x="114085" y="0"/>
                </a:moveTo>
                <a:lnTo>
                  <a:pt x="3214" y="189992"/>
                </a:lnTo>
                <a:lnTo>
                  <a:pt x="0" y="199517"/>
                </a:lnTo>
                <a:lnTo>
                  <a:pt x="642" y="209232"/>
                </a:lnTo>
                <a:lnTo>
                  <a:pt x="4857" y="217995"/>
                </a:lnTo>
                <a:lnTo>
                  <a:pt x="12358" y="224662"/>
                </a:lnTo>
                <a:lnTo>
                  <a:pt x="21939" y="227949"/>
                </a:lnTo>
                <a:lnTo>
                  <a:pt x="31662" y="227330"/>
                </a:lnTo>
                <a:lnTo>
                  <a:pt x="40433" y="223091"/>
                </a:lnTo>
                <a:lnTo>
                  <a:pt x="47156" y="215519"/>
                </a:lnTo>
                <a:lnTo>
                  <a:pt x="88685" y="144326"/>
                </a:lnTo>
                <a:lnTo>
                  <a:pt x="88685" y="50292"/>
                </a:lnTo>
                <a:lnTo>
                  <a:pt x="143433" y="50292"/>
                </a:lnTo>
                <a:lnTo>
                  <a:pt x="114085" y="0"/>
                </a:lnTo>
                <a:close/>
              </a:path>
              <a:path w="228600" h="430530">
                <a:moveTo>
                  <a:pt x="143433" y="50292"/>
                </a:moveTo>
                <a:lnTo>
                  <a:pt x="139485" y="50292"/>
                </a:lnTo>
                <a:lnTo>
                  <a:pt x="139485" y="144326"/>
                </a:lnTo>
                <a:lnTo>
                  <a:pt x="181014" y="215519"/>
                </a:lnTo>
                <a:lnTo>
                  <a:pt x="187755" y="223091"/>
                </a:lnTo>
                <a:lnTo>
                  <a:pt x="196556" y="227330"/>
                </a:lnTo>
                <a:lnTo>
                  <a:pt x="206285" y="227949"/>
                </a:lnTo>
                <a:lnTo>
                  <a:pt x="215812" y="224662"/>
                </a:lnTo>
                <a:lnTo>
                  <a:pt x="223331" y="217995"/>
                </a:lnTo>
                <a:lnTo>
                  <a:pt x="227576" y="209232"/>
                </a:lnTo>
                <a:lnTo>
                  <a:pt x="228224" y="199517"/>
                </a:lnTo>
                <a:lnTo>
                  <a:pt x="224956" y="189992"/>
                </a:lnTo>
                <a:lnTo>
                  <a:pt x="143433" y="50292"/>
                </a:lnTo>
                <a:close/>
              </a:path>
              <a:path w="228600" h="430530">
                <a:moveTo>
                  <a:pt x="139485" y="50292"/>
                </a:moveTo>
                <a:lnTo>
                  <a:pt x="88685" y="50292"/>
                </a:lnTo>
                <a:lnTo>
                  <a:pt x="88685" y="144326"/>
                </a:lnTo>
                <a:lnTo>
                  <a:pt x="114085" y="100783"/>
                </a:lnTo>
                <a:lnTo>
                  <a:pt x="92114" y="63119"/>
                </a:lnTo>
                <a:lnTo>
                  <a:pt x="139485" y="63119"/>
                </a:lnTo>
                <a:lnTo>
                  <a:pt x="139485" y="50292"/>
                </a:lnTo>
                <a:close/>
              </a:path>
              <a:path w="228600" h="430530">
                <a:moveTo>
                  <a:pt x="139485" y="63119"/>
                </a:moveTo>
                <a:lnTo>
                  <a:pt x="136056" y="63119"/>
                </a:lnTo>
                <a:lnTo>
                  <a:pt x="114085" y="100783"/>
                </a:lnTo>
                <a:lnTo>
                  <a:pt x="139485" y="144326"/>
                </a:lnTo>
                <a:lnTo>
                  <a:pt x="139485" y="63119"/>
                </a:lnTo>
                <a:close/>
              </a:path>
              <a:path w="228600" h="430530">
                <a:moveTo>
                  <a:pt x="136056" y="63119"/>
                </a:moveTo>
                <a:lnTo>
                  <a:pt x="92114" y="63119"/>
                </a:lnTo>
                <a:lnTo>
                  <a:pt x="114085" y="100783"/>
                </a:lnTo>
                <a:lnTo>
                  <a:pt x="136056" y="63119"/>
                </a:lnTo>
                <a:close/>
              </a:path>
            </a:pathLst>
          </a:custGeom>
          <a:solidFill>
            <a:srgbClr val="539522"/>
          </a:solidFill>
        </p:spPr>
        <p:txBody>
          <a:bodyPr wrap="square" lIns="0" tIns="0" rIns="0" bIns="0" rtlCol="0"/>
          <a:lstStyle/>
          <a:p>
            <a:endParaRPr/>
          </a:p>
        </p:txBody>
      </p:sp>
      <p:pic>
        <p:nvPicPr>
          <p:cNvPr id="11" name="Picture 2" descr="C:\Users\altina\Desktop\SISPRINT\SISPRINT IN TOUR 2018\format\per-Sisprint-sequenza-ESEMPIO-NUOV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4298"/>
          <a:stretch/>
        </p:blipFill>
        <p:spPr bwMode="auto">
          <a:xfrm>
            <a:off x="1834589" y="6019533"/>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tina.cherubino\Desktop\SISPRINT\marchio Sisprint\marchio Sisprint cmy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725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5622102" y="200834"/>
            <a:ext cx="3486402" cy="707886"/>
          </a:xfrm>
          <a:prstGeom prst="rect">
            <a:avLst/>
          </a:prstGeom>
          <a:noFill/>
        </p:spPr>
        <p:txBody>
          <a:bodyPr wrap="square" rtlCol="0">
            <a:spAutoFit/>
          </a:bodyPr>
          <a:lstStyle/>
          <a:p>
            <a:pPr algn="r"/>
            <a:r>
              <a:rPr lang="it-IT" sz="2000" b="1" dirty="0">
                <a:solidFill>
                  <a:schemeClr val="tx2">
                    <a:lumMod val="60000"/>
                    <a:lumOff val="40000"/>
                  </a:schemeClr>
                </a:solidFill>
                <a:cs typeface="Arial" panose="020B0604020202020204" pitchFamily="34" charset="0"/>
              </a:rPr>
              <a:t>IL CRUSCOTTO INFORMATIVO </a:t>
            </a:r>
            <a:r>
              <a:rPr lang="it-IT" sz="2000" i="1" dirty="0">
                <a:solidFill>
                  <a:schemeClr val="tx2">
                    <a:lumMod val="60000"/>
                    <a:lumOff val="40000"/>
                  </a:schemeClr>
                </a:solidFill>
                <a:cs typeface="Arial" panose="020B0604020202020204" pitchFamily="34" charset="0"/>
              </a:rPr>
              <a:t>L’approccio metodologico</a:t>
            </a:r>
          </a:p>
        </p:txBody>
      </p:sp>
      <p:sp>
        <p:nvSpPr>
          <p:cNvPr id="2" name="CasellaDiTesto 1"/>
          <p:cNvSpPr txBox="1"/>
          <p:nvPr/>
        </p:nvSpPr>
        <p:spPr>
          <a:xfrm>
            <a:off x="395288" y="1232138"/>
            <a:ext cx="8137152" cy="984885"/>
          </a:xfrm>
          <a:prstGeom prst="rect">
            <a:avLst/>
          </a:prstGeom>
          <a:noFill/>
        </p:spPr>
        <p:txBody>
          <a:bodyPr wrap="square" rtlCol="0">
            <a:spAutoFit/>
          </a:bodyPr>
          <a:lstStyle/>
          <a:p>
            <a:r>
              <a:rPr lang="it-IT" sz="2000" i="1" dirty="0">
                <a:solidFill>
                  <a:schemeClr val="tx2">
                    <a:lumMod val="60000"/>
                    <a:lumOff val="40000"/>
                  </a:schemeClr>
                </a:solidFill>
                <a:cs typeface="Arial" panose="020B0604020202020204" pitchFamily="34" charset="0"/>
              </a:rPr>
              <a:t>Il cruscotto: sezione analisi e monitoraggio</a:t>
            </a:r>
          </a:p>
          <a:p>
            <a:pPr algn="just"/>
            <a:r>
              <a:rPr lang="it-IT" dirty="0">
                <a:cs typeface="Arial" panose="020B0604020202020204" pitchFamily="34" charset="0"/>
              </a:rPr>
              <a:t>Il sistema raccoglie circa </a:t>
            </a:r>
            <a:r>
              <a:rPr lang="it-IT" sz="2000" i="1" dirty="0">
                <a:solidFill>
                  <a:schemeClr val="tx2">
                    <a:lumMod val="60000"/>
                    <a:lumOff val="40000"/>
                  </a:schemeClr>
                </a:solidFill>
                <a:cs typeface="Arial" panose="020B0604020202020204" pitchFamily="34" charset="0"/>
              </a:rPr>
              <a:t>100 indicatori comunali </a:t>
            </a:r>
            <a:r>
              <a:rPr lang="it-IT" dirty="0">
                <a:cs typeface="Arial" panose="020B0604020202020204" pitchFamily="34" charset="0"/>
              </a:rPr>
              <a:t>in serie storica, integrando fonti diverse:</a:t>
            </a:r>
          </a:p>
        </p:txBody>
      </p:sp>
      <p:cxnSp>
        <p:nvCxnSpPr>
          <p:cNvPr id="5" name="Connettore diritto 4">
            <a:extLst>
              <a:ext uri="{FF2B5EF4-FFF2-40B4-BE49-F238E27FC236}">
                <a16:creationId xmlns:a16="http://schemas.microsoft.com/office/drawing/2014/main" id="{69D90FFF-B44F-4EC7-BB5F-73E6E605C18C}"/>
              </a:ext>
            </a:extLst>
          </p:cNvPr>
          <p:cNvCxnSpPr>
            <a:cxnSpLocks/>
            <a:endCxn id="27" idx="1"/>
          </p:cNvCxnSpPr>
          <p:nvPr/>
        </p:nvCxnSpPr>
        <p:spPr>
          <a:xfrm flipV="1">
            <a:off x="4190371" y="2769371"/>
            <a:ext cx="1645863" cy="440644"/>
          </a:xfrm>
          <a:prstGeom prst="line">
            <a:avLst/>
          </a:prstGeom>
          <a:ln>
            <a:solidFill>
              <a:srgbClr val="00A1E6"/>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E59205E1-C7AE-4AEC-BE67-E859A6FD2D44}"/>
              </a:ext>
            </a:extLst>
          </p:cNvPr>
          <p:cNvCxnSpPr>
            <a:cxnSpLocks/>
          </p:cNvCxnSpPr>
          <p:nvPr/>
        </p:nvCxnSpPr>
        <p:spPr>
          <a:xfrm flipV="1">
            <a:off x="4190371" y="3050084"/>
            <a:ext cx="1628877" cy="175589"/>
          </a:xfrm>
          <a:prstGeom prst="line">
            <a:avLst/>
          </a:prstGeom>
          <a:ln>
            <a:solidFill>
              <a:srgbClr val="00A1E6"/>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F6A98C59-49FE-4CCF-AE5D-13F423C93F79}"/>
              </a:ext>
            </a:extLst>
          </p:cNvPr>
          <p:cNvCxnSpPr>
            <a:cxnSpLocks/>
          </p:cNvCxnSpPr>
          <p:nvPr/>
        </p:nvCxnSpPr>
        <p:spPr>
          <a:xfrm>
            <a:off x="4190371" y="3254200"/>
            <a:ext cx="1628877" cy="0"/>
          </a:xfrm>
          <a:prstGeom prst="line">
            <a:avLst/>
          </a:prstGeom>
          <a:ln>
            <a:solidFill>
              <a:srgbClr val="00A1E6"/>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BA5B9120-272B-459F-907B-490A932FADEF}"/>
              </a:ext>
            </a:extLst>
          </p:cNvPr>
          <p:cNvCxnSpPr>
            <a:cxnSpLocks/>
          </p:cNvCxnSpPr>
          <p:nvPr/>
        </p:nvCxnSpPr>
        <p:spPr>
          <a:xfrm>
            <a:off x="4188600" y="3263864"/>
            <a:ext cx="1630648" cy="190229"/>
          </a:xfrm>
          <a:prstGeom prst="line">
            <a:avLst/>
          </a:prstGeom>
          <a:ln>
            <a:solidFill>
              <a:srgbClr val="00A1E6"/>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76181A76-F6A4-49B2-A990-03F8FA8F029D}"/>
              </a:ext>
            </a:extLst>
          </p:cNvPr>
          <p:cNvCxnSpPr>
            <a:cxnSpLocks/>
            <a:endCxn id="22" idx="1"/>
          </p:cNvCxnSpPr>
          <p:nvPr/>
        </p:nvCxnSpPr>
        <p:spPr>
          <a:xfrm flipV="1">
            <a:off x="4192069" y="2477064"/>
            <a:ext cx="1644165" cy="715420"/>
          </a:xfrm>
          <a:prstGeom prst="line">
            <a:avLst/>
          </a:prstGeom>
          <a:ln>
            <a:solidFill>
              <a:srgbClr val="00A1E6"/>
            </a:solidFill>
          </a:ln>
        </p:spPr>
        <p:style>
          <a:lnRef idx="1">
            <a:schemeClr val="accent1"/>
          </a:lnRef>
          <a:fillRef idx="0">
            <a:schemeClr val="accent1"/>
          </a:fillRef>
          <a:effectRef idx="0">
            <a:schemeClr val="accent1"/>
          </a:effectRef>
          <a:fontRef idx="minor">
            <a:schemeClr val="tx1"/>
          </a:fontRef>
        </p:style>
      </p:cxnSp>
      <p:pic>
        <p:nvPicPr>
          <p:cNvPr id="1030" name="Picture 6" descr="http://www.camcom.gov.it/images/logo.png">
            <a:extLst>
              <a:ext uri="{FF2B5EF4-FFF2-40B4-BE49-F238E27FC236}">
                <a16:creationId xmlns:a16="http://schemas.microsoft.com/office/drawing/2014/main" id="{992E687F-3423-480A-98D3-AA85427304D8}"/>
              </a:ext>
            </a:extLst>
          </p:cNvPr>
          <p:cNvPicPr>
            <a:picLocks noChangeAspect="1" noChangeArrowheads="1"/>
          </p:cNvPicPr>
          <p:nvPr/>
        </p:nvPicPr>
        <p:blipFill rotWithShape="1">
          <a:blip r:embed="rId4" cstate="print">
            <a:alphaModFix/>
            <a:biLevel thresh="75000"/>
            <a:extLst>
              <a:ext uri="{BEBA8EAE-BF5A-486C-A8C5-ECC9F3942E4B}">
                <a14:imgProps xmlns:a14="http://schemas.microsoft.com/office/drawing/2010/main">
                  <a14:imgLayer r:embed="rId5">
                    <a14:imgEffect>
                      <a14:sharpenSoften amount="50000"/>
                    </a14:imgEffect>
                    <a14:imgEffect>
                      <a14:brightnessContrast bright="-75000" contrast="-100000"/>
                    </a14:imgEffect>
                  </a14:imgLayer>
                </a14:imgProps>
              </a:ext>
              <a:ext uri="{28A0092B-C50C-407E-A947-70E740481C1C}">
                <a14:useLocalDpi xmlns:a14="http://schemas.microsoft.com/office/drawing/2010/main" val="0"/>
              </a:ext>
            </a:extLst>
          </a:blip>
          <a:srcRect l="25725"/>
          <a:stretch/>
        </p:blipFill>
        <p:spPr bwMode="auto">
          <a:xfrm>
            <a:off x="1580389" y="3004831"/>
            <a:ext cx="2464195" cy="621614"/>
          </a:xfrm>
          <a:prstGeom prst="rect">
            <a:avLst/>
          </a:prstGeom>
          <a:solidFill>
            <a:schemeClr val="bg1"/>
          </a:solidFill>
        </p:spPr>
      </p:pic>
      <p:sp>
        <p:nvSpPr>
          <p:cNvPr id="22" name="CasellaDiTesto 21">
            <a:extLst>
              <a:ext uri="{FF2B5EF4-FFF2-40B4-BE49-F238E27FC236}">
                <a16:creationId xmlns:a16="http://schemas.microsoft.com/office/drawing/2014/main" id="{9E3C16C1-02DD-4E10-85A0-CA9915A9B7D4}"/>
              </a:ext>
            </a:extLst>
          </p:cNvPr>
          <p:cNvSpPr txBox="1"/>
          <p:nvPr/>
        </p:nvSpPr>
        <p:spPr>
          <a:xfrm>
            <a:off x="5836234" y="2346259"/>
            <a:ext cx="1321196" cy="261610"/>
          </a:xfrm>
          <a:prstGeom prst="rect">
            <a:avLst/>
          </a:prstGeom>
          <a:noFill/>
        </p:spPr>
        <p:txBody>
          <a:bodyPr wrap="none" rtlCol="0">
            <a:spAutoFit/>
          </a:bodyPr>
          <a:lstStyle/>
          <a:p>
            <a:r>
              <a:rPr lang="it-IT" sz="1100" dirty="0">
                <a:solidFill>
                  <a:schemeClr val="tx1">
                    <a:lumMod val="75000"/>
                    <a:lumOff val="25000"/>
                  </a:schemeClr>
                </a:solidFill>
              </a:rPr>
              <a:t>Imprese per settore</a:t>
            </a:r>
          </a:p>
        </p:txBody>
      </p:sp>
      <p:pic>
        <p:nvPicPr>
          <p:cNvPr id="1032" name="Picture 8" descr="http://www.unioncamere.gov.it/images/logo_unioncamere.png">
            <a:extLst>
              <a:ext uri="{FF2B5EF4-FFF2-40B4-BE49-F238E27FC236}">
                <a16:creationId xmlns:a16="http://schemas.microsoft.com/office/drawing/2014/main" id="{13B5C87F-00A6-4F93-8284-0F11B2F894F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8056"/>
          <a:stretch/>
        </p:blipFill>
        <p:spPr bwMode="auto">
          <a:xfrm>
            <a:off x="660208" y="2949321"/>
            <a:ext cx="920428" cy="677124"/>
          </a:xfrm>
          <a:prstGeom prst="rect">
            <a:avLst/>
          </a:prstGeom>
          <a:noFill/>
          <a:extLst>
            <a:ext uri="{909E8E84-426E-40DD-AFC4-6F175D3DCCD1}">
              <a14:hiddenFill xmlns:a14="http://schemas.microsoft.com/office/drawing/2010/main">
                <a:solidFill>
                  <a:srgbClr val="FFFFFF"/>
                </a:solidFill>
              </a14:hiddenFill>
            </a:ext>
          </a:extLst>
        </p:spPr>
      </p:pic>
      <p:sp>
        <p:nvSpPr>
          <p:cNvPr id="27" name="CasellaDiTesto 26">
            <a:extLst>
              <a:ext uri="{FF2B5EF4-FFF2-40B4-BE49-F238E27FC236}">
                <a16:creationId xmlns:a16="http://schemas.microsoft.com/office/drawing/2014/main" id="{15DF35C3-777A-4302-BD8D-B07ED03CD131}"/>
              </a:ext>
            </a:extLst>
          </p:cNvPr>
          <p:cNvSpPr txBox="1"/>
          <p:nvPr/>
        </p:nvSpPr>
        <p:spPr>
          <a:xfrm>
            <a:off x="5836234" y="2638566"/>
            <a:ext cx="1576072" cy="261610"/>
          </a:xfrm>
          <a:prstGeom prst="rect">
            <a:avLst/>
          </a:prstGeom>
          <a:noFill/>
        </p:spPr>
        <p:txBody>
          <a:bodyPr wrap="none" rtlCol="0">
            <a:spAutoFit/>
          </a:bodyPr>
          <a:lstStyle/>
          <a:p>
            <a:r>
              <a:rPr lang="it-IT" sz="1100" dirty="0">
                <a:solidFill>
                  <a:schemeClr val="tx1">
                    <a:lumMod val="75000"/>
                    <a:lumOff val="25000"/>
                  </a:schemeClr>
                </a:solidFill>
              </a:rPr>
              <a:t>Imprese per dimensione</a:t>
            </a:r>
          </a:p>
        </p:txBody>
      </p:sp>
      <p:sp>
        <p:nvSpPr>
          <p:cNvPr id="28" name="CasellaDiTesto 27">
            <a:extLst>
              <a:ext uri="{FF2B5EF4-FFF2-40B4-BE49-F238E27FC236}">
                <a16:creationId xmlns:a16="http://schemas.microsoft.com/office/drawing/2014/main" id="{0FDE5AE6-ED87-4FA8-9093-3C8B1A4438E5}"/>
              </a:ext>
            </a:extLst>
          </p:cNvPr>
          <p:cNvSpPr txBox="1"/>
          <p:nvPr/>
        </p:nvSpPr>
        <p:spPr>
          <a:xfrm>
            <a:off x="5845914" y="2905771"/>
            <a:ext cx="1773242" cy="261610"/>
          </a:xfrm>
          <a:prstGeom prst="rect">
            <a:avLst/>
          </a:prstGeom>
          <a:noFill/>
        </p:spPr>
        <p:txBody>
          <a:bodyPr wrap="none" rtlCol="0">
            <a:spAutoFit/>
          </a:bodyPr>
          <a:lstStyle/>
          <a:p>
            <a:r>
              <a:rPr lang="it-IT" sz="1100" dirty="0">
                <a:solidFill>
                  <a:schemeClr val="tx1">
                    <a:lumMod val="75000"/>
                    <a:lumOff val="25000"/>
                  </a:schemeClr>
                </a:solidFill>
              </a:rPr>
              <a:t>Imprese per forma giuridica</a:t>
            </a:r>
          </a:p>
        </p:txBody>
      </p:sp>
      <p:sp>
        <p:nvSpPr>
          <p:cNvPr id="29" name="CasellaDiTesto 28">
            <a:extLst>
              <a:ext uri="{FF2B5EF4-FFF2-40B4-BE49-F238E27FC236}">
                <a16:creationId xmlns:a16="http://schemas.microsoft.com/office/drawing/2014/main" id="{C041255C-A33B-4B04-AD84-CE118733CE91}"/>
              </a:ext>
            </a:extLst>
          </p:cNvPr>
          <p:cNvSpPr txBox="1"/>
          <p:nvPr/>
        </p:nvSpPr>
        <p:spPr>
          <a:xfrm>
            <a:off x="5845914" y="3133059"/>
            <a:ext cx="1268296" cy="261610"/>
          </a:xfrm>
          <a:prstGeom prst="rect">
            <a:avLst/>
          </a:prstGeom>
          <a:noFill/>
        </p:spPr>
        <p:txBody>
          <a:bodyPr wrap="none" rtlCol="0">
            <a:spAutoFit/>
          </a:bodyPr>
          <a:lstStyle/>
          <a:p>
            <a:r>
              <a:rPr lang="it-IT" sz="1100" dirty="0">
                <a:solidFill>
                  <a:schemeClr val="tx1">
                    <a:lumMod val="75000"/>
                    <a:lumOff val="25000"/>
                  </a:schemeClr>
                </a:solidFill>
              </a:rPr>
              <a:t>Start up innovative</a:t>
            </a:r>
          </a:p>
        </p:txBody>
      </p:sp>
      <p:sp>
        <p:nvSpPr>
          <p:cNvPr id="30" name="CasellaDiTesto 29">
            <a:extLst>
              <a:ext uri="{FF2B5EF4-FFF2-40B4-BE49-F238E27FC236}">
                <a16:creationId xmlns:a16="http://schemas.microsoft.com/office/drawing/2014/main" id="{B1B34428-2F5F-4A5E-BEEA-42CF580B351D}"/>
              </a:ext>
            </a:extLst>
          </p:cNvPr>
          <p:cNvSpPr txBox="1"/>
          <p:nvPr/>
        </p:nvSpPr>
        <p:spPr>
          <a:xfrm>
            <a:off x="5821503" y="3350128"/>
            <a:ext cx="2117887" cy="261610"/>
          </a:xfrm>
          <a:prstGeom prst="rect">
            <a:avLst/>
          </a:prstGeom>
          <a:noFill/>
        </p:spPr>
        <p:txBody>
          <a:bodyPr wrap="none" rtlCol="0">
            <a:spAutoFit/>
          </a:bodyPr>
          <a:lstStyle/>
          <a:p>
            <a:r>
              <a:rPr lang="it-IT" sz="1100" dirty="0">
                <a:solidFill>
                  <a:schemeClr val="tx1">
                    <a:lumMod val="75000"/>
                    <a:lumOff val="25000"/>
                  </a:schemeClr>
                </a:solidFill>
              </a:rPr>
              <a:t>Imprese per forma di conduzione </a:t>
            </a:r>
          </a:p>
        </p:txBody>
      </p:sp>
      <p:pic>
        <p:nvPicPr>
          <p:cNvPr id="1041" name="Picture 12" descr="Risultati immagini per istat sistan logo">
            <a:extLst>
              <a:ext uri="{FF2B5EF4-FFF2-40B4-BE49-F238E27FC236}">
                <a16:creationId xmlns:a16="http://schemas.microsoft.com/office/drawing/2014/main" id="{3EBCCB93-461C-4167-BB01-1454506319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286" y="4437112"/>
            <a:ext cx="1645106" cy="79208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Connettore diritto 52">
            <a:extLst>
              <a:ext uri="{FF2B5EF4-FFF2-40B4-BE49-F238E27FC236}">
                <a16:creationId xmlns:a16="http://schemas.microsoft.com/office/drawing/2014/main" id="{F20BB075-2FFD-4497-90D3-E0B4D6337655}"/>
              </a:ext>
            </a:extLst>
          </p:cNvPr>
          <p:cNvCxnSpPr>
            <a:cxnSpLocks/>
            <a:endCxn id="34" idx="1"/>
          </p:cNvCxnSpPr>
          <p:nvPr/>
        </p:nvCxnSpPr>
        <p:spPr>
          <a:xfrm flipV="1">
            <a:off x="2478503" y="4436532"/>
            <a:ext cx="1643219" cy="334810"/>
          </a:xfrm>
          <a:prstGeom prst="line">
            <a:avLst/>
          </a:prstGeom>
          <a:ln>
            <a:solidFill>
              <a:srgbClr val="F48B32"/>
            </a:solidFill>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B1CD7FF1-5F1A-46B4-A34C-530C847D8E58}"/>
              </a:ext>
            </a:extLst>
          </p:cNvPr>
          <p:cNvCxnSpPr>
            <a:cxnSpLocks/>
          </p:cNvCxnSpPr>
          <p:nvPr/>
        </p:nvCxnSpPr>
        <p:spPr>
          <a:xfrm>
            <a:off x="2493850" y="4765672"/>
            <a:ext cx="1667248" cy="31480"/>
          </a:xfrm>
          <a:prstGeom prst="line">
            <a:avLst/>
          </a:prstGeom>
          <a:ln>
            <a:solidFill>
              <a:srgbClr val="F48B32"/>
            </a:solidFill>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10B2EFCB-00AD-422E-9638-14B8D9B68842}"/>
              </a:ext>
            </a:extLst>
          </p:cNvPr>
          <p:cNvCxnSpPr>
            <a:cxnSpLocks/>
          </p:cNvCxnSpPr>
          <p:nvPr/>
        </p:nvCxnSpPr>
        <p:spPr>
          <a:xfrm>
            <a:off x="2477217" y="4771114"/>
            <a:ext cx="1704298" cy="342980"/>
          </a:xfrm>
          <a:prstGeom prst="line">
            <a:avLst/>
          </a:prstGeom>
          <a:ln>
            <a:solidFill>
              <a:srgbClr val="F48B32"/>
            </a:solidFill>
          </a:ln>
        </p:spPr>
        <p:style>
          <a:lnRef idx="1">
            <a:schemeClr val="accent1"/>
          </a:lnRef>
          <a:fillRef idx="0">
            <a:schemeClr val="accent1"/>
          </a:fillRef>
          <a:effectRef idx="0">
            <a:schemeClr val="accent1"/>
          </a:effectRef>
          <a:fontRef idx="minor">
            <a:schemeClr val="tx1"/>
          </a:fontRef>
        </p:style>
      </p:cxnSp>
      <p:sp>
        <p:nvSpPr>
          <p:cNvPr id="61" name="CasellaDiTesto 60">
            <a:extLst>
              <a:ext uri="{FF2B5EF4-FFF2-40B4-BE49-F238E27FC236}">
                <a16:creationId xmlns:a16="http://schemas.microsoft.com/office/drawing/2014/main" id="{B4A054FA-D294-4860-8F2F-8E544C74D379}"/>
              </a:ext>
            </a:extLst>
          </p:cNvPr>
          <p:cNvSpPr txBox="1"/>
          <p:nvPr/>
        </p:nvSpPr>
        <p:spPr>
          <a:xfrm>
            <a:off x="4151922" y="4679558"/>
            <a:ext cx="1500198" cy="261610"/>
          </a:xfrm>
          <a:prstGeom prst="rect">
            <a:avLst/>
          </a:prstGeom>
          <a:noFill/>
        </p:spPr>
        <p:txBody>
          <a:bodyPr wrap="square" rtlCol="0">
            <a:spAutoFit/>
          </a:bodyPr>
          <a:lstStyle/>
          <a:p>
            <a:r>
              <a:rPr lang="it-IT" sz="1100" dirty="0">
                <a:solidFill>
                  <a:schemeClr val="tx1">
                    <a:lumMod val="75000"/>
                    <a:lumOff val="25000"/>
                  </a:schemeClr>
                </a:solidFill>
              </a:rPr>
              <a:t>Offerta turistica (Istat)</a:t>
            </a:r>
          </a:p>
        </p:txBody>
      </p:sp>
      <p:sp>
        <p:nvSpPr>
          <p:cNvPr id="34" name="CasellaDiTesto 33">
            <a:extLst>
              <a:ext uri="{FF2B5EF4-FFF2-40B4-BE49-F238E27FC236}">
                <a16:creationId xmlns:a16="http://schemas.microsoft.com/office/drawing/2014/main" id="{28F31D8E-390C-4140-9E06-B4F21EE83B4E}"/>
              </a:ext>
            </a:extLst>
          </p:cNvPr>
          <p:cNvSpPr txBox="1"/>
          <p:nvPr/>
        </p:nvSpPr>
        <p:spPr>
          <a:xfrm>
            <a:off x="4121722" y="4221088"/>
            <a:ext cx="1857388" cy="430887"/>
          </a:xfrm>
          <a:prstGeom prst="rect">
            <a:avLst/>
          </a:prstGeom>
          <a:noFill/>
        </p:spPr>
        <p:txBody>
          <a:bodyPr wrap="square" rtlCol="0">
            <a:spAutoFit/>
          </a:bodyPr>
          <a:lstStyle/>
          <a:p>
            <a:r>
              <a:rPr lang="it-IT" sz="1100" dirty="0">
                <a:solidFill>
                  <a:schemeClr val="tx1">
                    <a:lumMod val="75000"/>
                    <a:lumOff val="25000"/>
                  </a:schemeClr>
                </a:solidFill>
              </a:rPr>
              <a:t>Occupazione nelle imprese </a:t>
            </a:r>
          </a:p>
          <a:p>
            <a:r>
              <a:rPr lang="it-IT" sz="1100" dirty="0">
                <a:solidFill>
                  <a:schemeClr val="tx1">
                    <a:lumMod val="75000"/>
                    <a:lumOff val="25000"/>
                  </a:schemeClr>
                </a:solidFill>
              </a:rPr>
              <a:t>per livello tecnologico (Istat)</a:t>
            </a:r>
          </a:p>
        </p:txBody>
      </p:sp>
      <p:sp>
        <p:nvSpPr>
          <p:cNvPr id="35" name="CasellaDiTesto 34">
            <a:extLst>
              <a:ext uri="{FF2B5EF4-FFF2-40B4-BE49-F238E27FC236}">
                <a16:creationId xmlns:a16="http://schemas.microsoft.com/office/drawing/2014/main" id="{B1B34428-2F5F-4A5E-BEEA-42CF580B351D}"/>
              </a:ext>
            </a:extLst>
          </p:cNvPr>
          <p:cNvSpPr txBox="1"/>
          <p:nvPr/>
        </p:nvSpPr>
        <p:spPr>
          <a:xfrm>
            <a:off x="5836234" y="3579536"/>
            <a:ext cx="3103735" cy="261610"/>
          </a:xfrm>
          <a:prstGeom prst="rect">
            <a:avLst/>
          </a:prstGeom>
          <a:noFill/>
        </p:spPr>
        <p:txBody>
          <a:bodyPr wrap="none" rtlCol="0">
            <a:spAutoFit/>
          </a:bodyPr>
          <a:lstStyle/>
          <a:p>
            <a:r>
              <a:rPr lang="it-IT" sz="1100" dirty="0">
                <a:solidFill>
                  <a:schemeClr val="tx1">
                    <a:lumMod val="75000"/>
                    <a:lumOff val="25000"/>
                  </a:schemeClr>
                </a:solidFill>
              </a:rPr>
              <a:t>Imprese del sistema produttivo culturale e creativo</a:t>
            </a:r>
          </a:p>
        </p:txBody>
      </p:sp>
      <p:cxnSp>
        <p:nvCxnSpPr>
          <p:cNvPr id="36" name="Connettore diritto 12">
            <a:extLst>
              <a:ext uri="{FF2B5EF4-FFF2-40B4-BE49-F238E27FC236}">
                <a16:creationId xmlns:a16="http://schemas.microsoft.com/office/drawing/2014/main" id="{BA5B9120-272B-459F-907B-490A932FADEF}"/>
              </a:ext>
            </a:extLst>
          </p:cNvPr>
          <p:cNvCxnSpPr>
            <a:cxnSpLocks/>
            <a:endCxn id="35" idx="1"/>
          </p:cNvCxnSpPr>
          <p:nvPr/>
        </p:nvCxnSpPr>
        <p:spPr>
          <a:xfrm>
            <a:off x="4193160" y="3293784"/>
            <a:ext cx="1643074" cy="416557"/>
          </a:xfrm>
          <a:prstGeom prst="line">
            <a:avLst/>
          </a:prstGeom>
          <a:ln>
            <a:solidFill>
              <a:srgbClr val="00A1E6"/>
            </a:solidFill>
          </a:ln>
        </p:spPr>
        <p:style>
          <a:lnRef idx="1">
            <a:schemeClr val="accent1"/>
          </a:lnRef>
          <a:fillRef idx="0">
            <a:schemeClr val="accent1"/>
          </a:fillRef>
          <a:effectRef idx="0">
            <a:schemeClr val="accent1"/>
          </a:effectRef>
          <a:fontRef idx="minor">
            <a:schemeClr val="tx1"/>
          </a:fontRef>
        </p:style>
      </p:cxnSp>
      <p:sp>
        <p:nvSpPr>
          <p:cNvPr id="38" name="CasellaDiTesto 37">
            <a:extLst>
              <a:ext uri="{FF2B5EF4-FFF2-40B4-BE49-F238E27FC236}">
                <a16:creationId xmlns:a16="http://schemas.microsoft.com/office/drawing/2014/main" id="{B1B34428-2F5F-4A5E-BEEA-42CF580B351D}"/>
              </a:ext>
            </a:extLst>
          </p:cNvPr>
          <p:cNvSpPr txBox="1"/>
          <p:nvPr/>
        </p:nvSpPr>
        <p:spPr>
          <a:xfrm>
            <a:off x="5819248" y="3829300"/>
            <a:ext cx="2302233" cy="261610"/>
          </a:xfrm>
          <a:prstGeom prst="rect">
            <a:avLst/>
          </a:prstGeom>
          <a:noFill/>
        </p:spPr>
        <p:txBody>
          <a:bodyPr wrap="none" rtlCol="0">
            <a:spAutoFit/>
          </a:bodyPr>
          <a:lstStyle/>
          <a:p>
            <a:r>
              <a:rPr lang="it-IT" sz="1100" dirty="0">
                <a:solidFill>
                  <a:schemeClr val="tx1">
                    <a:lumMod val="75000"/>
                    <a:lumOff val="25000"/>
                  </a:schemeClr>
                </a:solidFill>
              </a:rPr>
              <a:t>Imprese dell’economia della cultura</a:t>
            </a:r>
          </a:p>
        </p:txBody>
      </p:sp>
      <p:cxnSp>
        <p:nvCxnSpPr>
          <p:cNvPr id="39" name="Connettore diritto 12">
            <a:extLst>
              <a:ext uri="{FF2B5EF4-FFF2-40B4-BE49-F238E27FC236}">
                <a16:creationId xmlns:a16="http://schemas.microsoft.com/office/drawing/2014/main" id="{BA5B9120-272B-459F-907B-490A932FADEF}"/>
              </a:ext>
            </a:extLst>
          </p:cNvPr>
          <p:cNvCxnSpPr>
            <a:cxnSpLocks/>
            <a:endCxn id="38" idx="1"/>
          </p:cNvCxnSpPr>
          <p:nvPr/>
        </p:nvCxnSpPr>
        <p:spPr>
          <a:xfrm>
            <a:off x="4188600" y="3315638"/>
            <a:ext cx="1630648" cy="644467"/>
          </a:xfrm>
          <a:prstGeom prst="line">
            <a:avLst/>
          </a:prstGeom>
          <a:ln>
            <a:solidFill>
              <a:srgbClr val="00A1E6"/>
            </a:solidFill>
          </a:ln>
        </p:spPr>
        <p:style>
          <a:lnRef idx="1">
            <a:schemeClr val="accent1"/>
          </a:lnRef>
          <a:fillRef idx="0">
            <a:schemeClr val="accent1"/>
          </a:fillRef>
          <a:effectRef idx="0">
            <a:schemeClr val="accent1"/>
          </a:effectRef>
          <a:fontRef idx="minor">
            <a:schemeClr val="tx1"/>
          </a:fontRef>
        </p:style>
      </p:cxnSp>
      <p:pic>
        <p:nvPicPr>
          <p:cNvPr id="31" name="Picture 2" descr="C:\Users\altina\Desktop\SISPRINT\SISPRINT IN TOUR 2018\format\per-Sisprint-sequenza-ESEMPIO-NUOVO.png"/>
          <p:cNvPicPr>
            <a:picLocks noChangeAspect="1" noChangeArrowheads="1"/>
          </p:cNvPicPr>
          <p:nvPr/>
        </p:nvPicPr>
        <p:blipFill>
          <a:blip r:embed="rId8">
            <a:extLst>
              <a:ext uri="{28A0092B-C50C-407E-A947-70E740481C1C}">
                <a14:useLocalDpi xmlns:a14="http://schemas.microsoft.com/office/drawing/2010/main" val="0"/>
              </a:ext>
            </a:extLst>
          </a:blip>
          <a:srcRect l="2" r="24298"/>
          <a:stretch>
            <a:fillRect/>
          </a:stretch>
        </p:blipFill>
        <p:spPr bwMode="auto">
          <a:xfrm>
            <a:off x="1835696" y="6029217"/>
            <a:ext cx="5762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Connettore diritto 12">
            <a:extLst>
              <a:ext uri="{FF2B5EF4-FFF2-40B4-BE49-F238E27FC236}">
                <a16:creationId xmlns:a16="http://schemas.microsoft.com/office/drawing/2014/main" id="{507BD49E-2CEA-4440-806D-8DFC565D9098}"/>
              </a:ext>
            </a:extLst>
          </p:cNvPr>
          <p:cNvCxnSpPr>
            <a:cxnSpLocks/>
          </p:cNvCxnSpPr>
          <p:nvPr/>
        </p:nvCxnSpPr>
        <p:spPr>
          <a:xfrm>
            <a:off x="4224039" y="3356992"/>
            <a:ext cx="1621875" cy="871548"/>
          </a:xfrm>
          <a:prstGeom prst="line">
            <a:avLst/>
          </a:prstGeom>
          <a:ln>
            <a:solidFill>
              <a:srgbClr val="00A1E6"/>
            </a:solidFill>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4CB2D79A-42E5-4150-AEB6-8BEBC9D56C54}"/>
              </a:ext>
            </a:extLst>
          </p:cNvPr>
          <p:cNvSpPr txBox="1"/>
          <p:nvPr/>
        </p:nvSpPr>
        <p:spPr>
          <a:xfrm>
            <a:off x="5796136" y="4077072"/>
            <a:ext cx="2818400" cy="261610"/>
          </a:xfrm>
          <a:prstGeom prst="rect">
            <a:avLst/>
          </a:prstGeom>
          <a:noFill/>
        </p:spPr>
        <p:txBody>
          <a:bodyPr wrap="none" rtlCol="0">
            <a:spAutoFit/>
          </a:bodyPr>
          <a:lstStyle/>
          <a:p>
            <a:r>
              <a:rPr lang="it-IT" sz="1100" dirty="0">
                <a:solidFill>
                  <a:schemeClr val="tx1">
                    <a:lumMod val="75000"/>
                    <a:lumOff val="25000"/>
                  </a:schemeClr>
                </a:solidFill>
              </a:rPr>
              <a:t>Caratteristiche anagrafiche degli imprenditori </a:t>
            </a:r>
          </a:p>
        </p:txBody>
      </p:sp>
      <p:sp>
        <p:nvSpPr>
          <p:cNvPr id="37" name="CasellaDiTesto 36">
            <a:extLst>
              <a:ext uri="{FF2B5EF4-FFF2-40B4-BE49-F238E27FC236}">
                <a16:creationId xmlns:a16="http://schemas.microsoft.com/office/drawing/2014/main" id="{2D57E362-69D8-417A-8A29-4F5AE46318C5}"/>
              </a:ext>
            </a:extLst>
          </p:cNvPr>
          <p:cNvSpPr txBox="1"/>
          <p:nvPr/>
        </p:nvSpPr>
        <p:spPr>
          <a:xfrm>
            <a:off x="4139952" y="4941168"/>
            <a:ext cx="2232248" cy="261610"/>
          </a:xfrm>
          <a:prstGeom prst="rect">
            <a:avLst/>
          </a:prstGeom>
          <a:noFill/>
        </p:spPr>
        <p:txBody>
          <a:bodyPr wrap="square" rtlCol="0">
            <a:spAutoFit/>
          </a:bodyPr>
          <a:lstStyle/>
          <a:p>
            <a:r>
              <a:rPr lang="it-IT" sz="1100" dirty="0">
                <a:solidFill>
                  <a:schemeClr val="tx1">
                    <a:lumMod val="75000"/>
                    <a:lumOff val="25000"/>
                  </a:schemeClr>
                </a:solidFill>
              </a:rPr>
              <a:t>Rapporti con i mercati esteri (Istat)</a:t>
            </a:r>
          </a:p>
        </p:txBody>
      </p:sp>
    </p:spTree>
    <p:extLst>
      <p:ext uri="{BB962C8B-B14F-4D97-AF65-F5344CB8AC3E}">
        <p14:creationId xmlns:p14="http://schemas.microsoft.com/office/powerpoint/2010/main" val="3453725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ltina\Desktop\SISPRINT\SISPRINT IN TOUR 2018\format\per-Sisprint-sequenza-ESEMPIO-NUOVO.png"/>
          <p:cNvPicPr>
            <a:picLocks noChangeAspect="1" noChangeArrowheads="1"/>
          </p:cNvPicPr>
          <p:nvPr/>
        </p:nvPicPr>
        <p:blipFill>
          <a:blip r:embed="rId4">
            <a:extLst>
              <a:ext uri="{28A0092B-C50C-407E-A947-70E740481C1C}">
                <a14:useLocalDpi xmlns:a14="http://schemas.microsoft.com/office/drawing/2010/main" val="0"/>
              </a:ext>
            </a:extLst>
          </a:blip>
          <a:srcRect l="2" r="24298"/>
          <a:stretch>
            <a:fillRect/>
          </a:stretch>
        </p:blipFill>
        <p:spPr bwMode="auto">
          <a:xfrm>
            <a:off x="1835696" y="6029217"/>
            <a:ext cx="5762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5622102" y="272842"/>
            <a:ext cx="3486402" cy="707886"/>
          </a:xfrm>
          <a:prstGeom prst="rect">
            <a:avLst/>
          </a:prstGeom>
          <a:noFill/>
        </p:spPr>
        <p:txBody>
          <a:bodyPr wrap="square" rtlCol="0">
            <a:spAutoFit/>
          </a:bodyPr>
          <a:lstStyle/>
          <a:p>
            <a:pPr algn="r"/>
            <a:r>
              <a:rPr lang="it-IT" sz="2000" b="1" dirty="0">
                <a:solidFill>
                  <a:schemeClr val="tx2">
                    <a:lumMod val="60000"/>
                    <a:lumOff val="40000"/>
                  </a:schemeClr>
                </a:solidFill>
                <a:cs typeface="Arial" panose="020B0604020202020204" pitchFamily="34" charset="0"/>
              </a:rPr>
              <a:t>IL CRUSCOTTO INFORMATIVO </a:t>
            </a:r>
            <a:r>
              <a:rPr lang="it-IT" sz="2000" i="1" dirty="0">
                <a:solidFill>
                  <a:schemeClr val="tx2">
                    <a:lumMod val="60000"/>
                    <a:lumOff val="40000"/>
                  </a:schemeClr>
                </a:solidFill>
                <a:cs typeface="Arial" panose="020B0604020202020204" pitchFamily="34" charset="0"/>
              </a:rPr>
              <a:t>L’approccio metodologico</a:t>
            </a:r>
          </a:p>
        </p:txBody>
      </p:sp>
      <p:sp>
        <p:nvSpPr>
          <p:cNvPr id="8" name="CasellaDiTesto 7">
            <a:extLst>
              <a:ext uri="{FF2B5EF4-FFF2-40B4-BE49-F238E27FC236}">
                <a16:creationId xmlns:a16="http://schemas.microsoft.com/office/drawing/2014/main" id="{C5097A55-9CD0-496E-BDE4-324A45931228}"/>
              </a:ext>
            </a:extLst>
          </p:cNvPr>
          <p:cNvSpPr txBox="1"/>
          <p:nvPr/>
        </p:nvSpPr>
        <p:spPr>
          <a:xfrm>
            <a:off x="395288" y="1052736"/>
            <a:ext cx="8353176" cy="5324535"/>
          </a:xfrm>
          <a:prstGeom prst="rect">
            <a:avLst/>
          </a:prstGeom>
          <a:noFill/>
        </p:spPr>
        <p:txBody>
          <a:bodyPr wrap="square" rtlCol="0">
            <a:spAutoFit/>
          </a:bodyPr>
          <a:lstStyle/>
          <a:p>
            <a:r>
              <a:rPr lang="it-IT" sz="2000" i="1" dirty="0">
                <a:solidFill>
                  <a:schemeClr val="tx2">
                    <a:lumMod val="60000"/>
                    <a:lumOff val="40000"/>
                  </a:schemeClr>
                </a:solidFill>
                <a:cs typeface="Arial" panose="020B0604020202020204" pitchFamily="34" charset="0"/>
              </a:rPr>
              <a:t>Il cruscotto: sezione territorio in cifre</a:t>
            </a:r>
          </a:p>
          <a:p>
            <a:pPr algn="just"/>
            <a:r>
              <a:rPr lang="it-IT" sz="1600" dirty="0">
                <a:cs typeface="Arial" panose="020B0604020202020204" pitchFamily="34" charset="0"/>
              </a:rPr>
              <a:t>E’ un sistema che mette a disposizione </a:t>
            </a:r>
            <a:r>
              <a:rPr lang="it-IT" sz="1600" dirty="0">
                <a:solidFill>
                  <a:schemeClr val="tx2">
                    <a:lumMod val="60000"/>
                    <a:lumOff val="40000"/>
                  </a:schemeClr>
                </a:solidFill>
                <a:cs typeface="Arial" panose="020B0604020202020204" pitchFamily="34" charset="0"/>
              </a:rPr>
              <a:t>per tutti i 7.915 comuni italiani </a:t>
            </a:r>
            <a:r>
              <a:rPr lang="it-IT" sz="1600" dirty="0">
                <a:cs typeface="Arial" panose="020B0604020202020204" pitchFamily="34" charset="0"/>
              </a:rPr>
              <a:t>una serie di variabili e  indicatori non necessariamente connessi ai temi dell’Accordo di Partenariato, che offrono una visione in serie storica su temi come infrastrutture, ambiente, telecomunicazioni, integrando fonti diverse. In questa sezione ogni comune viene confrontato con i livelli amministrativi di ordine superiore che lo contengono (provincia/città metropolitana, regione, macro-area, Italia). </a:t>
            </a:r>
          </a:p>
          <a:p>
            <a:pPr algn="just"/>
            <a:endParaRPr lang="it-IT" sz="1600" dirty="0">
              <a:cs typeface="Arial" panose="020B0604020202020204" pitchFamily="34" charset="0"/>
            </a:endParaRPr>
          </a:p>
          <a:p>
            <a:pPr algn="just"/>
            <a:r>
              <a:rPr lang="it-IT" sz="1600" dirty="0">
                <a:cs typeface="Arial" panose="020B0604020202020204" pitchFamily="34" charset="0"/>
              </a:rPr>
              <a:t>Le fonti della sezione </a:t>
            </a:r>
            <a:r>
              <a:rPr lang="it-IT" sz="1600" i="1" dirty="0">
                <a:cs typeface="Arial" panose="020B0604020202020204" pitchFamily="34" charset="0"/>
              </a:rPr>
              <a:t>territorio in cifre</a:t>
            </a:r>
            <a:r>
              <a:rPr lang="it-IT" sz="1600" dirty="0">
                <a:cs typeface="Arial" panose="020B0604020202020204" pitchFamily="34" charset="0"/>
              </a:rPr>
              <a:t>:</a:t>
            </a:r>
          </a:p>
          <a:p>
            <a:pPr marL="285750" indent="-285750" algn="just">
              <a:buFont typeface="Arial" panose="020B0604020202020204" pitchFamily="34" charset="0"/>
              <a:buChar char="•"/>
            </a:pPr>
            <a:r>
              <a:rPr lang="it-IT" sz="1600" dirty="0"/>
              <a:t>Popolazione e sue caratteristiche (Istat)</a:t>
            </a:r>
          </a:p>
          <a:p>
            <a:pPr marL="285750" indent="-285750" algn="just">
              <a:buFont typeface="Arial" panose="020B0604020202020204" pitchFamily="34" charset="0"/>
              <a:buChar char="•"/>
            </a:pPr>
            <a:r>
              <a:rPr lang="it-IT" sz="1600" dirty="0"/>
              <a:t>Database dei progetti finanziati nei vari cicli di programmazione (Open Coesione)</a:t>
            </a:r>
          </a:p>
          <a:p>
            <a:pPr marL="285750" indent="-285750" algn="just">
              <a:buFont typeface="Arial" panose="020B0604020202020204" pitchFamily="34" charset="0"/>
              <a:buChar char="•"/>
            </a:pPr>
            <a:r>
              <a:rPr lang="it-IT" sz="1600" dirty="0"/>
              <a:t>Strutture sanitarie e dotazione di farmacie (Ministero della Salute)</a:t>
            </a:r>
          </a:p>
          <a:p>
            <a:pPr marL="285750" indent="-285750" algn="just">
              <a:buFont typeface="Arial" panose="020B0604020202020204" pitchFamily="34" charset="0"/>
              <a:buChar char="•"/>
            </a:pPr>
            <a:r>
              <a:rPr lang="it-IT" sz="1600" dirty="0"/>
              <a:t>Spesa dei comuni (</a:t>
            </a:r>
            <a:r>
              <a:rPr lang="it-IT" sz="1600" dirty="0" err="1"/>
              <a:t>Siope</a:t>
            </a:r>
            <a:r>
              <a:rPr lang="it-IT" sz="1600" dirty="0"/>
              <a:t>)</a:t>
            </a:r>
          </a:p>
          <a:p>
            <a:pPr marL="285750" indent="-285750" algn="just">
              <a:buFont typeface="Arial" panose="020B0604020202020204" pitchFamily="34" charset="0"/>
              <a:buChar char="•"/>
            </a:pPr>
            <a:r>
              <a:rPr lang="it-IT" sz="1600" dirty="0"/>
              <a:t>Parco veicolare circolante e sue caratteristiche (ACI)</a:t>
            </a:r>
          </a:p>
          <a:p>
            <a:pPr marL="285750" indent="-285750" algn="just">
              <a:buFont typeface="Arial" panose="020B0604020202020204" pitchFamily="34" charset="0"/>
              <a:buChar char="•"/>
            </a:pPr>
            <a:r>
              <a:rPr lang="it-IT" sz="1600" dirty="0"/>
              <a:t>Offerta scolastica (MIUR) E culturale (MIBACT)</a:t>
            </a:r>
          </a:p>
          <a:p>
            <a:pPr marL="285750" indent="-285750" algn="just">
              <a:buFont typeface="Arial" panose="020B0604020202020204" pitchFamily="34" charset="0"/>
              <a:buChar char="•"/>
            </a:pPr>
            <a:r>
              <a:rPr lang="it-IT" sz="1600" dirty="0"/>
              <a:t>Diffusione della banda larga (</a:t>
            </a:r>
            <a:r>
              <a:rPr lang="it-IT" sz="1600" dirty="0" err="1"/>
              <a:t>Infratel</a:t>
            </a:r>
            <a:r>
              <a:rPr lang="it-IT" sz="1600" dirty="0"/>
              <a:t> Italia)</a:t>
            </a:r>
          </a:p>
          <a:p>
            <a:pPr marL="285750" indent="-285750" algn="just">
              <a:buFont typeface="Arial" panose="020B0604020202020204" pitchFamily="34" charset="0"/>
              <a:buChar char="•"/>
            </a:pPr>
            <a:r>
              <a:rPr lang="it-IT" sz="1600" dirty="0"/>
              <a:t>Rifiuti urbani (Ispra)</a:t>
            </a:r>
          </a:p>
          <a:p>
            <a:pPr marL="285750" indent="-285750" algn="just">
              <a:buFont typeface="Arial" panose="020B0604020202020204" pitchFamily="34" charset="0"/>
              <a:buChar char="•"/>
            </a:pPr>
            <a:r>
              <a:rPr lang="it-IT" sz="1600" dirty="0"/>
              <a:t>Statistiche fiscali (Dipartimento delle Finanze)</a:t>
            </a:r>
          </a:p>
          <a:p>
            <a:pPr marL="285750" indent="-285750" algn="just">
              <a:buFont typeface="Arial" panose="020B0604020202020204" pitchFamily="34" charset="0"/>
              <a:buChar char="•"/>
            </a:pPr>
            <a:r>
              <a:rPr lang="it-IT" sz="1600" dirty="0"/>
              <a:t>Struttura creditizia e flussi (Banca d’Italia)</a:t>
            </a:r>
          </a:p>
          <a:p>
            <a:pPr marL="285750" indent="-285750" algn="just">
              <a:buFont typeface="Arial" panose="020B0604020202020204" pitchFamily="34" charset="0"/>
              <a:buChar char="•"/>
            </a:pPr>
            <a:r>
              <a:rPr lang="it-IT" sz="1600" dirty="0"/>
              <a:t>Offerta turistica e relativo utilizzo (Istat)</a:t>
            </a:r>
          </a:p>
          <a:p>
            <a:pPr marL="285750" indent="-285750" algn="just">
              <a:buFont typeface="Arial" panose="020B0604020202020204" pitchFamily="34" charset="0"/>
              <a:buChar char="•"/>
            </a:pPr>
            <a:r>
              <a:rPr lang="it-IT" sz="1600" dirty="0"/>
              <a:t>Caratteristiche dell’imprenditoria innovativa (Istat)</a:t>
            </a:r>
          </a:p>
          <a:p>
            <a:pPr marL="285750" indent="-285750" algn="just">
              <a:buFont typeface="Arial" panose="020B0604020202020204" pitchFamily="34" charset="0"/>
              <a:buChar char="•"/>
            </a:pPr>
            <a:r>
              <a:rPr lang="it-IT" sz="1600" dirty="0"/>
              <a:t>Dotazione di strutture culturali (Istat, ICCU).</a:t>
            </a:r>
          </a:p>
        </p:txBody>
      </p:sp>
    </p:spTree>
    <p:extLst>
      <p:ext uri="{BB962C8B-B14F-4D97-AF65-F5344CB8AC3E}">
        <p14:creationId xmlns:p14="http://schemas.microsoft.com/office/powerpoint/2010/main" val="3453725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1834589" y="6019533"/>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57200"/>
            <a:ext cx="3448600" cy="1728192"/>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518436" y="4305290"/>
            <a:ext cx="7077899" cy="707886"/>
          </a:xfrm>
          <a:prstGeom prst="rect">
            <a:avLst/>
          </a:prstGeom>
          <a:noFill/>
        </p:spPr>
        <p:txBody>
          <a:bodyPr wrap="square" rtlCol="0">
            <a:spAutoFit/>
          </a:bodyPr>
          <a:lstStyle/>
          <a:p>
            <a:r>
              <a:rPr lang="it-IT" sz="2400" dirty="0">
                <a:solidFill>
                  <a:schemeClr val="tx2">
                    <a:lumMod val="60000"/>
                    <a:lumOff val="40000"/>
                  </a:schemeClr>
                </a:solidFill>
                <a:cs typeface="Arial" panose="020B0604020202020204" pitchFamily="34" charset="0"/>
              </a:rPr>
              <a:t>Per richiedere le credenziali del Cruscotto Informativo</a:t>
            </a:r>
          </a:p>
          <a:p>
            <a:r>
              <a:rPr lang="it-IT" sz="1600" u="sng" dirty="0">
                <a:hlinkClick r:id="rId4"/>
              </a:rPr>
              <a:t>comunicazione.pongov14-20@agenziacoesione.gov.it</a:t>
            </a:r>
            <a:r>
              <a:rPr lang="it-IT" sz="1600" dirty="0"/>
              <a:t>  </a:t>
            </a:r>
          </a:p>
        </p:txBody>
      </p:sp>
      <p:sp>
        <p:nvSpPr>
          <p:cNvPr id="11" name="CasellaDiTesto 10"/>
          <p:cNvSpPr txBox="1"/>
          <p:nvPr/>
        </p:nvSpPr>
        <p:spPr>
          <a:xfrm>
            <a:off x="514497" y="2348880"/>
            <a:ext cx="7863407" cy="1692771"/>
          </a:xfrm>
          <a:prstGeom prst="rect">
            <a:avLst/>
          </a:prstGeom>
          <a:noFill/>
        </p:spPr>
        <p:txBody>
          <a:bodyPr wrap="square" rtlCol="0">
            <a:spAutoFit/>
          </a:bodyPr>
          <a:lstStyle/>
          <a:p>
            <a:r>
              <a:rPr lang="it-IT" sz="2400" dirty="0">
                <a:solidFill>
                  <a:schemeClr val="tx2">
                    <a:lumMod val="60000"/>
                    <a:lumOff val="40000"/>
                  </a:schemeClr>
                </a:solidFill>
                <a:cs typeface="Arial" panose="020B0604020202020204" pitchFamily="34" charset="0"/>
              </a:rPr>
              <a:t>Per ulteriori informazioni</a:t>
            </a:r>
          </a:p>
          <a:p>
            <a:endParaRPr lang="it-IT" sz="1600" dirty="0">
              <a:solidFill>
                <a:schemeClr val="tx2">
                  <a:lumMod val="60000"/>
                  <a:lumOff val="40000"/>
                </a:schemeClr>
              </a:solidFill>
              <a:cs typeface="Arial" panose="020B0604020202020204" pitchFamily="34" charset="0"/>
              <a:hlinkClick r:id="" action="ppaction://noaction"/>
            </a:endParaRPr>
          </a:p>
          <a:p>
            <a:r>
              <a:rPr lang="it-IT" sz="1600" dirty="0">
                <a:solidFill>
                  <a:schemeClr val="tx2">
                    <a:lumMod val="60000"/>
                    <a:lumOff val="40000"/>
                  </a:schemeClr>
                </a:solidFill>
                <a:cs typeface="Arial" panose="020B0604020202020204" pitchFamily="34" charset="0"/>
                <a:hlinkClick r:id="" action="ppaction://noaction"/>
              </a:rPr>
              <a:t>http</a:t>
            </a:r>
            <a:r>
              <a:rPr lang="it-IT" sz="1600" dirty="0">
                <a:solidFill>
                  <a:schemeClr val="tx2">
                    <a:lumMod val="60000"/>
                    <a:lumOff val="40000"/>
                  </a:schemeClr>
                </a:solidFill>
                <a:cs typeface="Arial" panose="020B0604020202020204" pitchFamily="34" charset="0"/>
                <a:hlinkClick r:id="rId5"/>
              </a:rPr>
              <a:t>://www.unioncamere.gov.it/www.unioncamere.gov.it/P42A0C3673S145/sisprint.htm</a:t>
            </a:r>
            <a:endParaRPr lang="it-IT" sz="1600" dirty="0">
              <a:solidFill>
                <a:schemeClr val="tx2">
                  <a:lumMod val="60000"/>
                  <a:lumOff val="40000"/>
                </a:schemeClr>
              </a:solidFill>
              <a:cs typeface="Arial" panose="020B0604020202020204" pitchFamily="34" charset="0"/>
            </a:endParaRPr>
          </a:p>
          <a:p>
            <a:endParaRPr lang="it-IT" sz="1600" dirty="0">
              <a:solidFill>
                <a:schemeClr val="tx2">
                  <a:lumMod val="60000"/>
                  <a:lumOff val="40000"/>
                </a:schemeClr>
              </a:solidFill>
              <a:cs typeface="Arial" panose="020B0604020202020204" pitchFamily="34" charset="0"/>
            </a:endParaRPr>
          </a:p>
          <a:p>
            <a:r>
              <a:rPr lang="it-IT" sz="1600" dirty="0">
                <a:solidFill>
                  <a:schemeClr val="tx2">
                    <a:lumMod val="60000"/>
                    <a:lumOff val="40000"/>
                  </a:schemeClr>
                </a:solidFill>
                <a:cs typeface="Arial" panose="020B0604020202020204" pitchFamily="34" charset="0"/>
                <a:hlinkClick r:id="rId6"/>
              </a:rPr>
              <a:t>http://www.pongovernance1420.gov.it/it/progetto/sisprint/</a:t>
            </a:r>
            <a:endParaRPr lang="it-IT" sz="1600" dirty="0">
              <a:solidFill>
                <a:schemeClr val="tx2">
                  <a:lumMod val="60000"/>
                  <a:lumOff val="40000"/>
                </a:schemeClr>
              </a:solidFill>
              <a:cs typeface="Arial" panose="020B0604020202020204" pitchFamily="34" charset="0"/>
            </a:endParaRPr>
          </a:p>
          <a:p>
            <a:endParaRPr lang="it-IT" sz="1600" dirty="0">
              <a:solidFill>
                <a:schemeClr val="tx2">
                  <a:lumMod val="60000"/>
                  <a:lumOff val="40000"/>
                </a:schemeClr>
              </a:solidFill>
              <a:cs typeface="Arial" panose="020B0604020202020204" pitchFamily="34" charset="0"/>
            </a:endParaRPr>
          </a:p>
        </p:txBody>
      </p:sp>
    </p:spTree>
    <p:extLst>
      <p:ext uri="{BB962C8B-B14F-4D97-AF65-F5344CB8AC3E}">
        <p14:creationId xmlns:p14="http://schemas.microsoft.com/office/powerpoint/2010/main" val="378807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3C76BFA-E470-4B3B-8AFB-627F2AF1D85B}"/>
              </a:ext>
            </a:extLst>
          </p:cNvPr>
          <p:cNvSpPr>
            <a:spLocks noGrp="1"/>
          </p:cNvSpPr>
          <p:nvPr>
            <p:ph type="sldNum" sz="quarter" idx="12"/>
          </p:nvPr>
        </p:nvSpPr>
        <p:spPr/>
        <p:txBody>
          <a:bodyPr/>
          <a:lstStyle/>
          <a:p>
            <a:fld id="{6185BE02-0270-4800-9A95-6DAB3BFEAD34}" type="slidenum">
              <a:rPr lang="it-IT" smtClean="0"/>
              <a:pPr/>
              <a:t>2</a:t>
            </a:fld>
            <a:endParaRPr lang="it-IT"/>
          </a:p>
        </p:txBody>
      </p:sp>
      <p:sp>
        <p:nvSpPr>
          <p:cNvPr id="5" name="Rettangolo 4">
            <a:extLst>
              <a:ext uri="{FF2B5EF4-FFF2-40B4-BE49-F238E27FC236}">
                <a16:creationId xmlns:a16="http://schemas.microsoft.com/office/drawing/2014/main" id="{D7D616DA-D939-4A2A-9A40-707B48CC8B0F}"/>
              </a:ext>
            </a:extLst>
          </p:cNvPr>
          <p:cNvSpPr/>
          <p:nvPr/>
        </p:nvSpPr>
        <p:spPr>
          <a:xfrm>
            <a:off x="2051720" y="2721114"/>
            <a:ext cx="5166572" cy="707886"/>
          </a:xfrm>
          <a:prstGeom prst="rect">
            <a:avLst/>
          </a:prstGeom>
        </p:spPr>
        <p:txBody>
          <a:bodyPr wrap="square">
            <a:spAutoFit/>
          </a:bodyPr>
          <a:lstStyle/>
          <a:p>
            <a:pPr algn="ctr"/>
            <a:r>
              <a:rPr lang="it-IT" sz="4000" dirty="0">
                <a:solidFill>
                  <a:schemeClr val="tx2">
                    <a:lumMod val="60000"/>
                    <a:lumOff val="40000"/>
                  </a:schemeClr>
                </a:solidFill>
                <a:latin typeface="Arial" panose="020B0604020202020204" pitchFamily="34" charset="0"/>
                <a:cs typeface="Arial" panose="020B0604020202020204" pitchFamily="34" charset="0"/>
              </a:rPr>
              <a:t>Il Progetto</a:t>
            </a:r>
          </a:p>
        </p:txBody>
      </p:sp>
      <p:pic>
        <p:nvPicPr>
          <p:cNvPr id="7" name="Picture 2" descr="C:\Users\altina\Desktop\SISPRINT\SISPRINT IN TOUR 2018\format\per-Sisprint-sequenza-ESEMPIO-NUOVO.png">
            <a:extLst>
              <a:ext uri="{FF2B5EF4-FFF2-40B4-BE49-F238E27FC236}">
                <a16:creationId xmlns:a16="http://schemas.microsoft.com/office/drawing/2014/main" id="{1EB32ED0-55C9-449F-A497-F5F486E83E2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4298"/>
          <a:stretch/>
        </p:blipFill>
        <p:spPr bwMode="auto">
          <a:xfrm>
            <a:off x="1834589" y="6021288"/>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tina.cherubino\Desktop\SISPRINT\marchio Sisprint\marchio Sisprint cmyk.png">
            <a:extLst>
              <a:ext uri="{FF2B5EF4-FFF2-40B4-BE49-F238E27FC236}">
                <a16:creationId xmlns:a16="http://schemas.microsoft.com/office/drawing/2014/main" id="{70DDFFC2-79A2-4388-8FFE-9B4FED31AC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2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591785" y="116632"/>
            <a:ext cx="6156679" cy="707886"/>
          </a:xfrm>
          <a:prstGeom prst="rect">
            <a:avLst/>
          </a:prstGeom>
          <a:noFill/>
        </p:spPr>
        <p:txBody>
          <a:bodyPr wrap="square" rtlCol="0">
            <a:spAutoFit/>
          </a:bodyPr>
          <a:lstStyle/>
          <a:p>
            <a:pPr algn="r"/>
            <a:r>
              <a:rPr lang="it-IT" sz="2000" b="1" dirty="0">
                <a:solidFill>
                  <a:schemeClr val="tx2">
                    <a:lumMod val="60000"/>
                    <a:lumOff val="40000"/>
                  </a:schemeClr>
                </a:solidFill>
                <a:cs typeface="Arial" panose="020B0604020202020204" pitchFamily="34" charset="0"/>
              </a:rPr>
              <a:t>OBIETTIVO</a:t>
            </a:r>
          </a:p>
          <a:p>
            <a:pPr algn="r"/>
            <a:r>
              <a:rPr lang="it-IT" sz="2000" i="1" dirty="0">
                <a:solidFill>
                  <a:schemeClr val="tx2">
                    <a:lumMod val="60000"/>
                    <a:lumOff val="40000"/>
                  </a:schemeClr>
                </a:solidFill>
                <a:cs typeface="Arial" panose="020B0604020202020204" pitchFamily="34" charset="0"/>
              </a:rPr>
              <a:t>Politiche di sviluppo a misura di imprese e territori</a:t>
            </a:r>
            <a:r>
              <a:rPr lang="it-IT" sz="2000" i="1" dirty="0">
                <a:solidFill>
                  <a:schemeClr val="tx2">
                    <a:lumMod val="60000"/>
                    <a:lumOff val="40000"/>
                  </a:schemeClr>
                </a:solidFill>
                <a:latin typeface="+mj-lt"/>
                <a:cs typeface="Arial" panose="020B0604020202020204" pitchFamily="34" charset="0"/>
              </a:rPr>
              <a:t> </a:t>
            </a:r>
          </a:p>
        </p:txBody>
      </p:sp>
      <p:sp>
        <p:nvSpPr>
          <p:cNvPr id="2" name="CasellaDiTesto 1"/>
          <p:cNvSpPr txBox="1"/>
          <p:nvPr/>
        </p:nvSpPr>
        <p:spPr>
          <a:xfrm>
            <a:off x="323528" y="1057374"/>
            <a:ext cx="8136904" cy="4647426"/>
          </a:xfrm>
          <a:prstGeom prst="rect">
            <a:avLst/>
          </a:prstGeom>
          <a:noFill/>
        </p:spPr>
        <p:txBody>
          <a:bodyPr wrap="square" rtlCol="0">
            <a:spAutoFit/>
          </a:bodyPr>
          <a:lstStyle/>
          <a:p>
            <a:pPr algn="just"/>
            <a:r>
              <a:rPr lang="it-IT" sz="1600" dirty="0">
                <a:cs typeface="Arial" panose="020B0604020202020204" pitchFamily="34" charset="0"/>
              </a:rPr>
              <a:t>Rafforzare la capacità della PA di programmare politiche di sviluppo coerenti con i fabbisogni di imprese e territori. E’ l’obiettivo di </a:t>
            </a:r>
            <a:r>
              <a:rPr lang="it-IT" sz="1600" b="1" i="1" dirty="0">
                <a:solidFill>
                  <a:schemeClr val="tx2">
                    <a:lumMod val="60000"/>
                    <a:lumOff val="40000"/>
                  </a:schemeClr>
                </a:solidFill>
                <a:cs typeface="Arial" panose="020B0604020202020204" pitchFamily="34" charset="0"/>
              </a:rPr>
              <a:t>S.I.S.PR.IN.T.</a:t>
            </a:r>
            <a:r>
              <a:rPr lang="it-IT" sz="1600" i="1" dirty="0">
                <a:cs typeface="Arial" panose="020B0604020202020204" pitchFamily="34" charset="0"/>
              </a:rPr>
              <a:t>, </a:t>
            </a:r>
            <a:r>
              <a:rPr lang="it-IT" sz="1600" dirty="0">
                <a:cs typeface="Arial" panose="020B0604020202020204" pitchFamily="34" charset="0"/>
              </a:rPr>
              <a:t>finanziato dal PON </a:t>
            </a:r>
            <a:r>
              <a:rPr lang="it-IT" sz="1600" dirty="0" err="1">
                <a:cs typeface="Arial" panose="020B0604020202020204" pitchFamily="34" charset="0"/>
              </a:rPr>
              <a:t>Governance</a:t>
            </a:r>
            <a:r>
              <a:rPr lang="it-IT" sz="1600" dirty="0">
                <a:cs typeface="Arial" panose="020B0604020202020204" pitchFamily="34" charset="0"/>
              </a:rPr>
              <a:t> e Capacità Istituzionale 2014-2020, di cui </a:t>
            </a:r>
            <a:r>
              <a:rPr lang="it-IT" sz="1600" dirty="0" err="1">
                <a:cs typeface="Arial" panose="020B0604020202020204" pitchFamily="34" charset="0"/>
              </a:rPr>
              <a:t>Unioncamere</a:t>
            </a:r>
            <a:r>
              <a:rPr lang="it-IT" sz="1600" dirty="0">
                <a:cs typeface="Arial" panose="020B0604020202020204" pitchFamily="34" charset="0"/>
              </a:rPr>
              <a:t> è soggetto beneficiario, e realizzato in coordinamento con l’Agenzia per la Coesione Territoriale.</a:t>
            </a:r>
          </a:p>
          <a:p>
            <a:pPr algn="just"/>
            <a:endParaRPr lang="it-IT" sz="1600" dirty="0">
              <a:cs typeface="Arial" panose="020B0604020202020204" pitchFamily="34" charset="0"/>
            </a:endParaRPr>
          </a:p>
          <a:p>
            <a:pPr algn="just">
              <a:spcAft>
                <a:spcPts val="1200"/>
              </a:spcAft>
            </a:pPr>
            <a:r>
              <a:rPr lang="it-IT" sz="1600" dirty="0">
                <a:cs typeface="Arial" panose="020B0604020202020204" pitchFamily="34" charset="0"/>
              </a:rPr>
              <a:t>A livello nazionale il progetto ed i suoi strumenti sono stati presentati in </a:t>
            </a:r>
            <a:r>
              <a:rPr lang="it-IT" sz="1600" b="1" dirty="0">
                <a:solidFill>
                  <a:schemeClr val="tx2">
                    <a:lumMod val="60000"/>
                    <a:lumOff val="40000"/>
                  </a:schemeClr>
                </a:solidFill>
                <a:cs typeface="Arial" panose="020B0604020202020204" pitchFamily="34" charset="0"/>
              </a:rPr>
              <a:t>8</a:t>
            </a:r>
            <a:r>
              <a:rPr lang="it-IT" sz="1600" dirty="0">
                <a:cs typeface="Arial" panose="020B0604020202020204" pitchFamily="34" charset="0"/>
              </a:rPr>
              <a:t> diversi incontri istituzionali. </a:t>
            </a:r>
          </a:p>
          <a:p>
            <a:pPr>
              <a:spcAft>
                <a:spcPts val="1200"/>
              </a:spcAft>
            </a:pPr>
            <a:r>
              <a:rPr lang="it-IT" sz="1600" i="1" dirty="0">
                <a:cs typeface="Arial" panose="020B0604020202020204" pitchFamily="34" charset="0"/>
              </a:rPr>
              <a:t>S.I.S.PR.IN.T. </a:t>
            </a:r>
            <a:r>
              <a:rPr lang="it-IT" sz="1600" dirty="0">
                <a:cs typeface="Arial" panose="020B0604020202020204" pitchFamily="34" charset="0"/>
              </a:rPr>
              <a:t>si articola in </a:t>
            </a:r>
            <a:r>
              <a:rPr lang="it-IT" sz="1600" b="1" dirty="0">
                <a:solidFill>
                  <a:schemeClr val="tx2">
                    <a:lumMod val="60000"/>
                    <a:lumOff val="40000"/>
                  </a:schemeClr>
                </a:solidFill>
                <a:cs typeface="Arial" panose="020B0604020202020204" pitchFamily="34" charset="0"/>
              </a:rPr>
              <a:t>tre fasi</a:t>
            </a:r>
            <a:r>
              <a:rPr lang="it-IT" sz="1600" dirty="0">
                <a:cs typeface="Arial" panose="020B0604020202020204" pitchFamily="34" charset="0"/>
              </a:rPr>
              <a:t>:</a:t>
            </a:r>
          </a:p>
          <a:p>
            <a:pPr marL="285750" indent="-285750" algn="just">
              <a:spcAft>
                <a:spcPts val="1200"/>
              </a:spcAft>
              <a:buFont typeface="Arial"/>
              <a:buChar char="•"/>
            </a:pPr>
            <a:r>
              <a:rPr lang="it-IT" sz="1600" dirty="0">
                <a:cs typeface="Arial" panose="020B0604020202020204" pitchFamily="34" charset="0"/>
              </a:rPr>
              <a:t>L’</a:t>
            </a:r>
            <a:r>
              <a:rPr lang="it-IT" sz="1600" b="1" dirty="0">
                <a:solidFill>
                  <a:schemeClr val="tx2">
                    <a:lumMod val="60000"/>
                    <a:lumOff val="40000"/>
                  </a:schemeClr>
                </a:solidFill>
                <a:cs typeface="Arial" panose="020B0604020202020204" pitchFamily="34" charset="0"/>
              </a:rPr>
              <a:t>ANALISI</a:t>
            </a:r>
            <a:r>
              <a:rPr lang="it-IT" sz="1600" dirty="0">
                <a:cs typeface="Arial" panose="020B0604020202020204" pitchFamily="34" charset="0"/>
              </a:rPr>
              <a:t>, valorizzando e integrando i dati a supporto delle politiche di sviluppo per consentire agli stakeholder di disporre di mappe dettagliate e costantemente aggiornate di ciò che accade nelle realtà locali;</a:t>
            </a:r>
          </a:p>
          <a:p>
            <a:pPr marL="285750" indent="-285750" algn="just">
              <a:spcAft>
                <a:spcPts val="1200"/>
              </a:spcAft>
              <a:buFont typeface="Arial"/>
              <a:buChar char="•"/>
            </a:pPr>
            <a:r>
              <a:rPr lang="it-IT" sz="1600" dirty="0">
                <a:cs typeface="Arial" panose="020B0604020202020204" pitchFamily="34" charset="0"/>
              </a:rPr>
              <a:t>L’</a:t>
            </a:r>
            <a:r>
              <a:rPr lang="it-IT" sz="1600" b="1" dirty="0">
                <a:solidFill>
                  <a:schemeClr val="tx2">
                    <a:lumMod val="60000"/>
                    <a:lumOff val="40000"/>
                  </a:schemeClr>
                </a:solidFill>
                <a:cs typeface="Arial" panose="020B0604020202020204" pitchFamily="34" charset="0"/>
              </a:rPr>
              <a:t>ASCOLTO</a:t>
            </a:r>
            <a:r>
              <a:rPr lang="it-IT" sz="1600" b="1" dirty="0">
                <a:cs typeface="Arial" panose="020B0604020202020204" pitchFamily="34" charset="0"/>
              </a:rPr>
              <a:t>.</a:t>
            </a:r>
            <a:r>
              <a:rPr lang="it-IT" sz="1600" dirty="0">
                <a:solidFill>
                  <a:schemeClr val="tx2">
                    <a:lumMod val="60000"/>
                    <a:lumOff val="40000"/>
                  </a:schemeClr>
                </a:solidFill>
                <a:cs typeface="Arial" panose="020B0604020202020204" pitchFamily="34" charset="0"/>
              </a:rPr>
              <a:t> </a:t>
            </a:r>
            <a:r>
              <a:rPr lang="it-IT" sz="1600" b="1" dirty="0">
                <a:solidFill>
                  <a:schemeClr val="tx2">
                    <a:lumMod val="60000"/>
                    <a:lumOff val="40000"/>
                  </a:schemeClr>
                </a:solidFill>
                <a:cs typeface="Arial" panose="020B0604020202020204" pitchFamily="34" charset="0"/>
              </a:rPr>
              <a:t>21 Camere di commercio </a:t>
            </a:r>
            <a:r>
              <a:rPr lang="it-IT" sz="1600" dirty="0">
                <a:cs typeface="Arial" panose="020B0604020202020204" pitchFamily="34" charset="0"/>
              </a:rPr>
              <a:t>svolgono il ruolo di </a:t>
            </a:r>
            <a:r>
              <a:rPr lang="it-IT" sz="1600" b="1" dirty="0">
                <a:solidFill>
                  <a:schemeClr val="tx2">
                    <a:lumMod val="60000"/>
                    <a:lumOff val="40000"/>
                  </a:schemeClr>
                </a:solidFill>
                <a:cs typeface="Arial" panose="020B0604020202020204" pitchFamily="34" charset="0"/>
              </a:rPr>
              <a:t>antenne territoriali</a:t>
            </a:r>
            <a:r>
              <a:rPr lang="it-IT" sz="1600" dirty="0">
                <a:cs typeface="Arial" panose="020B0604020202020204" pitchFamily="34" charset="0"/>
              </a:rPr>
              <a:t>, punto di ascolto, animazione e raccolta delle esigenze manifestate dal territorio e dalle imprese;</a:t>
            </a:r>
          </a:p>
          <a:p>
            <a:pPr marL="285750" indent="-285750" algn="just">
              <a:spcAft>
                <a:spcPts val="1200"/>
              </a:spcAft>
              <a:buFont typeface="Arial"/>
              <a:buChar char="•"/>
            </a:pPr>
            <a:r>
              <a:rPr lang="it-IT" sz="1600" dirty="0">
                <a:cs typeface="Arial" panose="020B0604020202020204" pitchFamily="34" charset="0"/>
              </a:rPr>
              <a:t>La </a:t>
            </a:r>
            <a:r>
              <a:rPr lang="it-IT" sz="1600" b="1" dirty="0">
                <a:solidFill>
                  <a:schemeClr val="tx2">
                    <a:lumMod val="60000"/>
                    <a:lumOff val="40000"/>
                  </a:schemeClr>
                </a:solidFill>
                <a:cs typeface="Arial" panose="020B0604020202020204" pitchFamily="34" charset="0"/>
              </a:rPr>
              <a:t>PROPOSTA</a:t>
            </a:r>
            <a:r>
              <a:rPr lang="it-IT" sz="1600" dirty="0">
                <a:cs typeface="Arial" panose="020B0604020202020204" pitchFamily="34" charset="0"/>
              </a:rPr>
              <a:t>. Verrà resa disponibile per le PA una </a:t>
            </a:r>
            <a:r>
              <a:rPr lang="it-IT" sz="1600" b="1" dirty="0">
                <a:solidFill>
                  <a:schemeClr val="tx2">
                    <a:lumMod val="60000"/>
                    <a:lumOff val="40000"/>
                  </a:schemeClr>
                </a:solidFill>
                <a:cs typeface="Arial" panose="020B0604020202020204" pitchFamily="34" charset="0"/>
              </a:rPr>
              <a:t>strumentazione</a:t>
            </a:r>
            <a:r>
              <a:rPr lang="it-IT" sz="1600" dirty="0">
                <a:cs typeface="Arial" panose="020B0604020202020204" pitchFamily="34" charset="0"/>
              </a:rPr>
              <a:t> in grado di </a:t>
            </a:r>
            <a:r>
              <a:rPr lang="it-IT" sz="1600" b="1" dirty="0">
                <a:solidFill>
                  <a:schemeClr val="tx2">
                    <a:lumMod val="60000"/>
                    <a:lumOff val="40000"/>
                  </a:schemeClr>
                </a:solidFill>
                <a:cs typeface="Arial" panose="020B0604020202020204" pitchFamily="34" charset="0"/>
              </a:rPr>
              <a:t>qualificare la progettualità</a:t>
            </a:r>
            <a:r>
              <a:rPr lang="it-IT" sz="1600" b="1" dirty="0">
                <a:solidFill>
                  <a:srgbClr val="00B0F0"/>
                </a:solidFill>
                <a:cs typeface="Arial" panose="020B0604020202020204" pitchFamily="34" charset="0"/>
              </a:rPr>
              <a:t> </a:t>
            </a:r>
            <a:r>
              <a:rPr lang="it-IT" sz="1600" dirty="0">
                <a:cs typeface="Arial" panose="020B0604020202020204" pitchFamily="34" charset="0"/>
              </a:rPr>
              <a:t>per lo sviluppo. Saranno </a:t>
            </a:r>
            <a:r>
              <a:rPr lang="it-IT" sz="1600" dirty="0"/>
              <a:t>definite in possibili piste di lavoro le evidenze dell’azione di ascolto affinché la PA possa tradurle in progetti concreti.</a:t>
            </a:r>
          </a:p>
        </p:txBody>
      </p:sp>
      <p:sp>
        <p:nvSpPr>
          <p:cNvPr id="3" name="CasellaDiTesto 2"/>
          <p:cNvSpPr txBox="1"/>
          <p:nvPr/>
        </p:nvSpPr>
        <p:spPr>
          <a:xfrm>
            <a:off x="8460432" y="5713511"/>
            <a:ext cx="683568" cy="307777"/>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1</a:t>
            </a:r>
          </a:p>
        </p:txBody>
      </p:sp>
      <p:pic>
        <p:nvPicPr>
          <p:cNvPr id="8" name="Picture 2" descr="C:\Users\altina\Desktop\SISPRINT\SISPRINT IN TOUR 2018\format\per-Sisprint-sequenza-ESEMPIO-NUOV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4298"/>
          <a:stretch/>
        </p:blipFill>
        <p:spPr bwMode="auto">
          <a:xfrm>
            <a:off x="1834589" y="6021288"/>
            <a:ext cx="5761746" cy="83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0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634" y="1489192"/>
            <a:ext cx="7031581" cy="4829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6311"/>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231744" y="116632"/>
            <a:ext cx="6156679" cy="707886"/>
          </a:xfrm>
          <a:prstGeom prst="rect">
            <a:avLst/>
          </a:prstGeom>
          <a:noFill/>
        </p:spPr>
        <p:txBody>
          <a:bodyPr wrap="square" rtlCol="0">
            <a:spAutoFit/>
          </a:bodyPr>
          <a:lstStyle/>
          <a:p>
            <a:pPr algn="r"/>
            <a:r>
              <a:rPr lang="it-IT" sz="2000" b="1" dirty="0">
                <a:solidFill>
                  <a:schemeClr val="tx2">
                    <a:lumMod val="60000"/>
                    <a:lumOff val="40000"/>
                  </a:schemeClr>
                </a:solidFill>
                <a:cs typeface="Arial" panose="020B0604020202020204" pitchFamily="34" charset="0"/>
              </a:rPr>
              <a:t>LA RETE</a:t>
            </a:r>
          </a:p>
          <a:p>
            <a:pPr algn="r"/>
            <a:r>
              <a:rPr lang="it-IT" sz="2000" i="1" dirty="0">
                <a:solidFill>
                  <a:schemeClr val="tx2">
                    <a:lumMod val="60000"/>
                    <a:lumOff val="40000"/>
                  </a:schemeClr>
                </a:solidFill>
                <a:cs typeface="Arial" panose="020B0604020202020204" pitchFamily="34" charset="0"/>
              </a:rPr>
              <a:t>Le Antenne territoriali presso le Camere di comm</a:t>
            </a:r>
            <a:r>
              <a:rPr lang="it-IT" sz="2000" dirty="0">
                <a:solidFill>
                  <a:schemeClr val="tx2">
                    <a:lumMod val="60000"/>
                    <a:lumOff val="40000"/>
                  </a:schemeClr>
                </a:solidFill>
                <a:cs typeface="Arial" panose="020B0604020202020204" pitchFamily="34" charset="0"/>
              </a:rPr>
              <a:t>ercio</a:t>
            </a:r>
          </a:p>
        </p:txBody>
      </p:sp>
      <p:sp>
        <p:nvSpPr>
          <p:cNvPr id="3" name="CasellaDiTesto 2"/>
          <p:cNvSpPr txBox="1"/>
          <p:nvPr/>
        </p:nvSpPr>
        <p:spPr>
          <a:xfrm>
            <a:off x="8460432" y="5713511"/>
            <a:ext cx="683568" cy="307777"/>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1</a:t>
            </a:r>
          </a:p>
        </p:txBody>
      </p:sp>
      <p:sp>
        <p:nvSpPr>
          <p:cNvPr id="11" name="CasellaDiTesto 10"/>
          <p:cNvSpPr txBox="1"/>
          <p:nvPr/>
        </p:nvSpPr>
        <p:spPr>
          <a:xfrm>
            <a:off x="154242" y="1052736"/>
            <a:ext cx="5929926" cy="5262979"/>
          </a:xfrm>
          <a:prstGeom prst="rect">
            <a:avLst/>
          </a:prstGeom>
          <a:noFill/>
        </p:spPr>
        <p:txBody>
          <a:bodyPr wrap="square" rtlCol="0">
            <a:spAutoFit/>
          </a:bodyPr>
          <a:lstStyle/>
          <a:p>
            <a:r>
              <a:rPr lang="it-IT" sz="1600" dirty="0">
                <a:cs typeface="Arial" panose="020B0604020202020204" pitchFamily="34" charset="0"/>
              </a:rPr>
              <a:t>Le </a:t>
            </a:r>
            <a:r>
              <a:rPr lang="it-IT" sz="1600" b="1" dirty="0">
                <a:solidFill>
                  <a:schemeClr val="tx2">
                    <a:lumMod val="60000"/>
                    <a:lumOff val="40000"/>
                  </a:schemeClr>
                </a:solidFill>
                <a:cs typeface="Arial" panose="020B0604020202020204" pitchFamily="34" charset="0"/>
              </a:rPr>
              <a:t>Antenne</a:t>
            </a:r>
            <a:r>
              <a:rPr lang="it-IT" sz="1600" dirty="0">
                <a:cs typeface="Arial" panose="020B0604020202020204" pitchFamily="34" charset="0"/>
              </a:rPr>
              <a:t> sono </a:t>
            </a:r>
            <a:r>
              <a:rPr lang="it-IT" sz="1600" b="1" dirty="0">
                <a:solidFill>
                  <a:schemeClr val="tx2">
                    <a:lumMod val="60000"/>
                    <a:lumOff val="40000"/>
                  </a:schemeClr>
                </a:solidFill>
                <a:cs typeface="Arial" panose="020B0604020202020204" pitchFamily="34" charset="0"/>
              </a:rPr>
              <a:t>operative</a:t>
            </a:r>
            <a:r>
              <a:rPr lang="it-IT" sz="1600" dirty="0">
                <a:cs typeface="Arial" panose="020B0604020202020204" pitchFamily="34" charset="0"/>
              </a:rPr>
              <a:t> presso le </a:t>
            </a:r>
            <a:r>
              <a:rPr lang="it-IT" sz="1600" b="1" i="1" dirty="0">
                <a:solidFill>
                  <a:schemeClr val="tx2">
                    <a:lumMod val="60000"/>
                    <a:lumOff val="40000"/>
                  </a:schemeClr>
                </a:solidFill>
                <a:cs typeface="Arial" panose="020B0604020202020204" pitchFamily="34" charset="0"/>
              </a:rPr>
              <a:t>Camere di commercio </a:t>
            </a:r>
            <a:r>
              <a:rPr lang="it-IT" sz="1600" dirty="0">
                <a:cs typeface="Arial" panose="020B0604020202020204" pitchFamily="34" charset="0"/>
              </a:rPr>
              <a:t>di:</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Aosta</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Bari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Basilicata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Brescia</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Bologna</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Bolzano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Cagliari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Cosenza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Genova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L’Aquila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Marche</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Maremma e Tirreno</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Molise</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Perugia</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Salerno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Roma</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Torino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Trento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Venezia Giulia (Trieste-Gorizia)</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Venezia-Rovigo</a:t>
            </a:r>
          </a:p>
        </p:txBody>
      </p:sp>
      <p:sp>
        <p:nvSpPr>
          <p:cNvPr id="8" name="CasellaDiTesto 7"/>
          <p:cNvSpPr txBox="1"/>
          <p:nvPr/>
        </p:nvSpPr>
        <p:spPr>
          <a:xfrm>
            <a:off x="6300192" y="5575011"/>
            <a:ext cx="2843808" cy="584775"/>
          </a:xfrm>
          <a:prstGeom prst="rect">
            <a:avLst/>
          </a:prstGeom>
          <a:noFill/>
        </p:spPr>
        <p:txBody>
          <a:bodyPr wrap="square" rtlCol="0">
            <a:spAutoFit/>
          </a:bodyPr>
          <a:lstStyle/>
          <a:p>
            <a:r>
              <a:rPr lang="it-IT" sz="1600" dirty="0">
                <a:cs typeface="Arial" panose="020B0604020202020204" pitchFamily="34" charset="0"/>
              </a:rPr>
              <a:t>In Sicilia l’</a:t>
            </a:r>
            <a:r>
              <a:rPr lang="it-IT" sz="1600" b="1" dirty="0">
                <a:solidFill>
                  <a:schemeClr val="tx2">
                    <a:lumMod val="60000"/>
                    <a:lumOff val="40000"/>
                  </a:schemeClr>
                </a:solidFill>
                <a:cs typeface="Arial" panose="020B0604020202020204" pitchFamily="34" charset="0"/>
              </a:rPr>
              <a:t>Antenna  Territoriale</a:t>
            </a:r>
          </a:p>
          <a:p>
            <a:r>
              <a:rPr lang="it-IT" sz="1600" dirty="0">
                <a:cs typeface="Arial" panose="020B0604020202020204" pitchFamily="34" charset="0"/>
              </a:rPr>
              <a:t>è in via di attivazione</a:t>
            </a:r>
            <a:endParaRPr lang="it-IT" dirty="0">
              <a:cs typeface="Arial" panose="020B0604020202020204" pitchFamily="34" charset="0"/>
            </a:endParaRPr>
          </a:p>
        </p:txBody>
      </p:sp>
      <p:pic>
        <p:nvPicPr>
          <p:cNvPr id="12" name="Picture 2" descr="C:\Users\altina\Desktop\SISPRINT\SISPRINT IN TOUR 2018\format\per-Sisprint-sequenza-ESEMPIO-NUOV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24298"/>
          <a:stretch/>
        </p:blipFill>
        <p:spPr bwMode="auto">
          <a:xfrm>
            <a:off x="1834589" y="6021288"/>
            <a:ext cx="5761746" cy="83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DE18F529-D695-4E02-857B-7A801A21D32D}"/>
              </a:ext>
            </a:extLst>
          </p:cNvPr>
          <p:cNvSpPr/>
          <p:nvPr/>
        </p:nvSpPr>
        <p:spPr>
          <a:xfrm>
            <a:off x="2051720" y="2721114"/>
            <a:ext cx="5472608" cy="707886"/>
          </a:xfrm>
          <a:prstGeom prst="rect">
            <a:avLst/>
          </a:prstGeom>
        </p:spPr>
        <p:txBody>
          <a:bodyPr wrap="square">
            <a:spAutoFit/>
          </a:bodyPr>
          <a:lstStyle/>
          <a:p>
            <a:pPr algn="ctr"/>
            <a:r>
              <a:rPr lang="it-IT" sz="4000" dirty="0">
                <a:solidFill>
                  <a:schemeClr val="tx2">
                    <a:lumMod val="60000"/>
                    <a:lumOff val="40000"/>
                  </a:schemeClr>
                </a:solidFill>
                <a:latin typeface="Arial" panose="020B0604020202020204" pitchFamily="34" charset="0"/>
                <a:cs typeface="Arial" panose="020B0604020202020204" pitchFamily="34" charset="0"/>
              </a:rPr>
              <a:t>Gli strumenti di analisi</a:t>
            </a:r>
          </a:p>
        </p:txBody>
      </p:sp>
      <p:pic>
        <p:nvPicPr>
          <p:cNvPr id="6" name="Picture 2" descr="C:\Users\tina.cherubino\Desktop\SISPRINT\marchio Sisprint\marchio Sisprint cmyk.png">
            <a:extLst>
              <a:ext uri="{FF2B5EF4-FFF2-40B4-BE49-F238E27FC236}">
                <a16:creationId xmlns:a16="http://schemas.microsoft.com/office/drawing/2014/main" id="{89895C19-1454-49B8-975E-0311C3776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ltina\Desktop\SISPRINT\SISPRINT IN TOUR 2018\format\per-Sisprint-sequenza-ESEMPIO-NUOVO.png">
            <a:extLst>
              <a:ext uri="{FF2B5EF4-FFF2-40B4-BE49-F238E27FC236}">
                <a16:creationId xmlns:a16="http://schemas.microsoft.com/office/drawing/2014/main" id="{6AF656FF-7F16-461B-AEE1-F80F66F965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4298"/>
          <a:stretch/>
        </p:blipFill>
        <p:spPr bwMode="auto">
          <a:xfrm>
            <a:off x="1834589" y="6019533"/>
            <a:ext cx="5761746" cy="83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84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3491880" y="116632"/>
            <a:ext cx="4896543" cy="400110"/>
          </a:xfrm>
          <a:prstGeom prst="rect">
            <a:avLst/>
          </a:prstGeom>
          <a:noFill/>
        </p:spPr>
        <p:txBody>
          <a:bodyPr wrap="square" rtlCol="0">
            <a:spAutoFit/>
          </a:bodyPr>
          <a:lstStyle/>
          <a:p>
            <a:pPr algn="r"/>
            <a:r>
              <a:rPr lang="it-IT" sz="2000" b="1" dirty="0">
                <a:solidFill>
                  <a:schemeClr val="tx2">
                    <a:lumMod val="60000"/>
                    <a:lumOff val="40000"/>
                  </a:schemeClr>
                </a:solidFill>
                <a:cs typeface="Arial" panose="020B0604020202020204" pitchFamily="34" charset="0"/>
              </a:rPr>
              <a:t>IL RUOLO DELL’INFORMAZIONE STATISTICA</a:t>
            </a:r>
          </a:p>
        </p:txBody>
      </p:sp>
      <p:sp>
        <p:nvSpPr>
          <p:cNvPr id="2" name="CasellaDiTesto 1"/>
          <p:cNvSpPr txBox="1"/>
          <p:nvPr/>
        </p:nvSpPr>
        <p:spPr>
          <a:xfrm>
            <a:off x="323528" y="1628800"/>
            <a:ext cx="7992888" cy="4524315"/>
          </a:xfrm>
          <a:prstGeom prst="rect">
            <a:avLst/>
          </a:prstGeom>
          <a:noFill/>
        </p:spPr>
        <p:txBody>
          <a:bodyPr wrap="square" rtlCol="0">
            <a:spAutoFit/>
          </a:bodyPr>
          <a:lstStyle/>
          <a:p>
            <a:pPr algn="just"/>
            <a:r>
              <a:rPr lang="it-IT" dirty="0">
                <a:cs typeface="Arial" panose="020B0604020202020204" pitchFamily="34" charset="0"/>
              </a:rPr>
              <a:t>S.I.S.PR.IN.T. valorizza il patrimonio di dati del </a:t>
            </a:r>
            <a:r>
              <a:rPr lang="it-IT" b="1" dirty="0">
                <a:solidFill>
                  <a:schemeClr val="tx2">
                    <a:lumMod val="60000"/>
                    <a:lumOff val="40000"/>
                  </a:schemeClr>
                </a:solidFill>
                <a:cs typeface="Arial" panose="020B0604020202020204" pitchFamily="34" charset="0"/>
              </a:rPr>
              <a:t>Registro delle imprese delle Camere di commercio e di altre fonti camerali e non</a:t>
            </a:r>
            <a:r>
              <a:rPr lang="it-IT" dirty="0">
                <a:cs typeface="Arial" panose="020B0604020202020204" pitchFamily="34" charset="0"/>
              </a:rPr>
              <a:t>, integrandolo con </a:t>
            </a:r>
            <a:r>
              <a:rPr lang="it-IT" b="1" dirty="0">
                <a:solidFill>
                  <a:schemeClr val="tx2">
                    <a:lumMod val="60000"/>
                    <a:lumOff val="40000"/>
                  </a:schemeClr>
                </a:solidFill>
                <a:cs typeface="Arial" panose="020B0604020202020204" pitchFamily="34" charset="0"/>
              </a:rPr>
              <a:t>ulteriori fonti statistiche </a:t>
            </a:r>
            <a:r>
              <a:rPr lang="it-IT" dirty="0">
                <a:cs typeface="Arial" panose="020B0604020202020204" pitchFamily="34" charset="0"/>
              </a:rPr>
              <a:t>e informazioni di cui dispone l’Agenzia per la Coesione territoriale.</a:t>
            </a:r>
          </a:p>
          <a:p>
            <a:pPr algn="just"/>
            <a:endParaRPr lang="it-IT" dirty="0">
              <a:cs typeface="Arial" panose="020B0604020202020204" pitchFamily="34" charset="0"/>
            </a:endParaRPr>
          </a:p>
          <a:p>
            <a:pPr algn="just"/>
            <a:r>
              <a:rPr lang="it-IT" dirty="0">
                <a:cs typeface="Arial" panose="020B0604020202020204" pitchFamily="34" charset="0"/>
              </a:rPr>
              <a:t>Il progetto rende disponibili dati e indicatori secondo una chiave di lettura congruente con i temi della programmazione, adottando una scala territoriale regionale, provinciale e comunale.</a:t>
            </a:r>
          </a:p>
          <a:p>
            <a:pPr algn="just"/>
            <a:endParaRPr lang="it-IT" dirty="0">
              <a:cs typeface="Arial" panose="020B0604020202020204" pitchFamily="34" charset="0"/>
            </a:endParaRPr>
          </a:p>
          <a:p>
            <a:pPr algn="just"/>
            <a:r>
              <a:rPr lang="it-IT" dirty="0">
                <a:cs typeface="Arial" panose="020B0604020202020204" pitchFamily="34" charset="0"/>
              </a:rPr>
              <a:t>I dati sulle imprese, tutti disponibili a partire dal </a:t>
            </a:r>
            <a:r>
              <a:rPr lang="it-IT" b="1" dirty="0">
                <a:solidFill>
                  <a:schemeClr val="tx2">
                    <a:lumMod val="60000"/>
                    <a:lumOff val="40000"/>
                  </a:schemeClr>
                </a:solidFill>
                <a:cs typeface="Arial" panose="020B0604020202020204" pitchFamily="34" charset="0"/>
              </a:rPr>
              <a:t>livello comunale</a:t>
            </a:r>
            <a:r>
              <a:rPr lang="it-IT" dirty="0">
                <a:solidFill>
                  <a:schemeClr val="tx2">
                    <a:lumMod val="60000"/>
                    <a:lumOff val="40000"/>
                  </a:schemeClr>
                </a:solidFill>
                <a:cs typeface="Arial" panose="020B0604020202020204" pitchFamily="34" charset="0"/>
              </a:rPr>
              <a:t> </a:t>
            </a:r>
            <a:r>
              <a:rPr lang="it-IT" dirty="0">
                <a:cs typeface="Arial" panose="020B0604020202020204" pitchFamily="34" charset="0"/>
              </a:rPr>
              <a:t>,</a:t>
            </a:r>
            <a:r>
              <a:rPr lang="it-IT" dirty="0">
                <a:solidFill>
                  <a:schemeClr val="tx2">
                    <a:lumMod val="60000"/>
                    <a:lumOff val="40000"/>
                  </a:schemeClr>
                </a:solidFill>
                <a:cs typeface="Arial" panose="020B0604020202020204" pitchFamily="34" charset="0"/>
              </a:rPr>
              <a:t> </a:t>
            </a:r>
            <a:r>
              <a:rPr lang="it-IT" dirty="0">
                <a:cs typeface="Arial" panose="020B0604020202020204" pitchFamily="34" charset="0"/>
              </a:rPr>
              <a:t>sono articolati, oltre che per </a:t>
            </a:r>
            <a:r>
              <a:rPr lang="it-IT" b="1" dirty="0">
                <a:solidFill>
                  <a:schemeClr val="tx2">
                    <a:lumMod val="60000"/>
                    <a:lumOff val="40000"/>
                  </a:schemeClr>
                </a:solidFill>
                <a:cs typeface="Arial" panose="020B0604020202020204" pitchFamily="34" charset="0"/>
              </a:rPr>
              <a:t>territorio</a:t>
            </a:r>
            <a:r>
              <a:rPr lang="it-IT" dirty="0">
                <a:cs typeface="Arial" panose="020B0604020202020204" pitchFamily="34" charset="0"/>
              </a:rPr>
              <a:t>, per </a:t>
            </a:r>
            <a:r>
              <a:rPr lang="it-IT" b="1" dirty="0">
                <a:solidFill>
                  <a:schemeClr val="tx2">
                    <a:lumMod val="60000"/>
                    <a:lumOff val="40000"/>
                  </a:schemeClr>
                </a:solidFill>
                <a:cs typeface="Arial" panose="020B0604020202020204" pitchFamily="34" charset="0"/>
              </a:rPr>
              <a:t>settore ATECO</a:t>
            </a:r>
            <a:r>
              <a:rPr lang="it-IT" dirty="0">
                <a:cs typeface="Arial" panose="020B0604020202020204" pitchFamily="34" charset="0"/>
              </a:rPr>
              <a:t>, per </a:t>
            </a:r>
            <a:r>
              <a:rPr lang="it-IT" b="1" dirty="0">
                <a:solidFill>
                  <a:schemeClr val="tx2">
                    <a:lumMod val="60000"/>
                    <a:lumOff val="40000"/>
                  </a:schemeClr>
                </a:solidFill>
                <a:cs typeface="Arial" panose="020B0604020202020204" pitchFamily="34" charset="0"/>
              </a:rPr>
              <a:t>forma giuridica</a:t>
            </a:r>
            <a:r>
              <a:rPr lang="it-IT" dirty="0">
                <a:cs typeface="Arial" panose="020B0604020202020204" pitchFamily="34" charset="0"/>
              </a:rPr>
              <a:t>, per </a:t>
            </a:r>
            <a:r>
              <a:rPr lang="it-IT" b="1" dirty="0">
                <a:solidFill>
                  <a:schemeClr val="tx2">
                    <a:lumMod val="60000"/>
                    <a:lumOff val="40000"/>
                  </a:schemeClr>
                </a:solidFill>
                <a:cs typeface="Arial" panose="020B0604020202020204" pitchFamily="34" charset="0"/>
              </a:rPr>
              <a:t>natura artigiana</a:t>
            </a:r>
            <a:r>
              <a:rPr lang="it-IT" dirty="0">
                <a:cs typeface="Arial" panose="020B0604020202020204" pitchFamily="34" charset="0"/>
              </a:rPr>
              <a:t>. </a:t>
            </a:r>
          </a:p>
          <a:p>
            <a:pPr algn="just"/>
            <a:endParaRPr lang="it-IT" dirty="0">
              <a:cs typeface="Arial" panose="020B0604020202020204" pitchFamily="34" charset="0"/>
            </a:endParaRPr>
          </a:p>
          <a:p>
            <a:pPr algn="just"/>
            <a:r>
              <a:rPr lang="it-IT" dirty="0">
                <a:cs typeface="Arial" panose="020B0604020202020204" pitchFamily="34" charset="0"/>
              </a:rPr>
              <a:t>Essi consentono di ottenere informazioni sulla </a:t>
            </a:r>
            <a:r>
              <a:rPr lang="it-IT" b="1" dirty="0">
                <a:solidFill>
                  <a:schemeClr val="tx2">
                    <a:lumMod val="60000"/>
                    <a:lumOff val="40000"/>
                  </a:schemeClr>
                </a:solidFill>
                <a:cs typeface="Arial" panose="020B0604020202020204" pitchFamily="34" charset="0"/>
              </a:rPr>
              <a:t>nati-mortalità imprendit</a:t>
            </a:r>
            <a:r>
              <a:rPr lang="it-IT" b="1" dirty="0">
                <a:solidFill>
                  <a:srgbClr val="00B0F0"/>
                </a:solidFill>
                <a:cs typeface="Arial" panose="020B0604020202020204" pitchFamily="34" charset="0"/>
              </a:rPr>
              <a:t>oriale </a:t>
            </a:r>
            <a:r>
              <a:rPr lang="it-IT" dirty="0">
                <a:cs typeface="Arial" panose="020B0604020202020204" pitchFamily="34" charset="0"/>
              </a:rPr>
              <a:t>(iscrizioni, cessazioni), sulle </a:t>
            </a:r>
            <a:r>
              <a:rPr lang="it-IT" b="1" dirty="0">
                <a:solidFill>
                  <a:schemeClr val="tx2">
                    <a:lumMod val="60000"/>
                    <a:lumOff val="40000"/>
                  </a:schemeClr>
                </a:solidFill>
                <a:cs typeface="Arial" panose="020B0604020202020204" pitchFamily="34" charset="0"/>
              </a:rPr>
              <a:t>procedure concorsuali </a:t>
            </a:r>
            <a:r>
              <a:rPr lang="it-IT" dirty="0">
                <a:cs typeface="Arial" panose="020B0604020202020204" pitchFamily="34" charset="0"/>
              </a:rPr>
              <a:t>e sulle </a:t>
            </a:r>
            <a:r>
              <a:rPr lang="it-IT" b="1" dirty="0">
                <a:solidFill>
                  <a:schemeClr val="tx2">
                    <a:lumMod val="60000"/>
                    <a:lumOff val="40000"/>
                  </a:schemeClr>
                </a:solidFill>
                <a:cs typeface="Arial" panose="020B0604020202020204" pitchFamily="34" charset="0"/>
              </a:rPr>
              <a:t>caratteristiche dell’imprenditore</a:t>
            </a:r>
            <a:r>
              <a:rPr lang="it-IT" b="1" dirty="0">
                <a:solidFill>
                  <a:srgbClr val="00B0F0"/>
                </a:solidFill>
                <a:cs typeface="Arial" panose="020B0604020202020204" pitchFamily="34" charset="0"/>
              </a:rPr>
              <a:t> </a:t>
            </a:r>
            <a:r>
              <a:rPr lang="it-IT" dirty="0">
                <a:cs typeface="Arial" panose="020B0604020202020204" pitchFamily="34" charset="0"/>
              </a:rPr>
              <a:t>e, più in generale, di coloro che hanno un ruolo decisionale nell’impresa (età, sesso, stato di nascita ecc.).</a:t>
            </a:r>
          </a:p>
        </p:txBody>
      </p:sp>
      <p:sp>
        <p:nvSpPr>
          <p:cNvPr id="3" name="CasellaDiTesto 2"/>
          <p:cNvSpPr txBox="1"/>
          <p:nvPr/>
        </p:nvSpPr>
        <p:spPr>
          <a:xfrm>
            <a:off x="8460432" y="5713511"/>
            <a:ext cx="683568" cy="307777"/>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2</a:t>
            </a:r>
          </a:p>
        </p:txBody>
      </p:sp>
      <p:pic>
        <p:nvPicPr>
          <p:cNvPr id="8" name="Picture 2" descr="C:\Users\altina\Desktop\SISPRINT\SISPRINT IN TOUR 2018\format\per-Sisprint-sequenza-ESEMPIO-NUOV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4298"/>
          <a:stretch/>
        </p:blipFill>
        <p:spPr bwMode="auto">
          <a:xfrm>
            <a:off x="1834589" y="6019533"/>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isultati immagini per INFORMAZIONE STATISTICA">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820"/>
          <a:stretch/>
        </p:blipFill>
        <p:spPr bwMode="auto">
          <a:xfrm>
            <a:off x="6041667" y="478846"/>
            <a:ext cx="2274749" cy="114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91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96C0A9B1-1278-4A5A-B214-9750B790E610}"/>
              </a:ext>
            </a:extLst>
          </p:cNvPr>
          <p:cNvGrpSpPr/>
          <p:nvPr/>
        </p:nvGrpSpPr>
        <p:grpSpPr>
          <a:xfrm>
            <a:off x="4711123" y="1251259"/>
            <a:ext cx="4336217" cy="4752741"/>
            <a:chOff x="5061152" y="1337282"/>
            <a:chExt cx="3734512" cy="4183436"/>
          </a:xfrm>
        </p:grpSpPr>
        <p:pic>
          <p:nvPicPr>
            <p:cNvPr id="3" name="Immagine 2">
              <a:extLst>
                <a:ext uri="{FF2B5EF4-FFF2-40B4-BE49-F238E27FC236}">
                  <a16:creationId xmlns:a16="http://schemas.microsoft.com/office/drawing/2014/main" id="{03B59BEB-B1F5-45BE-B6CE-DBE67B34EEAD}"/>
                </a:ext>
              </a:extLst>
            </p:cNvPr>
            <p:cNvPicPr>
              <a:picLocks noChangeAspect="1"/>
            </p:cNvPicPr>
            <p:nvPr/>
          </p:nvPicPr>
          <p:blipFill rotWithShape="1">
            <a:blip r:embed="rId3">
              <a:clrChange>
                <a:clrFrom>
                  <a:srgbClr val="FFFFFF"/>
                </a:clrFrom>
                <a:clrTo>
                  <a:srgbClr val="FFFFFF">
                    <a:alpha val="0"/>
                  </a:srgbClr>
                </a:clrTo>
              </a:clrChange>
              <a:alphaModFix amt="55000"/>
            </a:blip>
            <a:srcRect l="17206" t="1267" r="16138" b="9286"/>
            <a:stretch/>
          </p:blipFill>
          <p:spPr>
            <a:xfrm>
              <a:off x="5061152" y="1392702"/>
              <a:ext cx="3734512" cy="4128016"/>
            </a:xfrm>
            <a:prstGeom prst="rect">
              <a:avLst/>
            </a:prstGeom>
          </p:spPr>
        </p:pic>
        <p:pic>
          <p:nvPicPr>
            <p:cNvPr id="6" name="Immagine 5">
              <a:extLst>
                <a:ext uri="{FF2B5EF4-FFF2-40B4-BE49-F238E27FC236}">
                  <a16:creationId xmlns:a16="http://schemas.microsoft.com/office/drawing/2014/main" id="{766D5FBF-1B2B-4AFC-862E-085544DC7886}"/>
                </a:ext>
              </a:extLst>
            </p:cNvPr>
            <p:cNvPicPr>
              <a:picLocks noChangeAspect="1"/>
            </p:cNvPicPr>
            <p:nvPr/>
          </p:nvPicPr>
          <p:blipFill>
            <a:blip r:embed="rId4">
              <a:clrChange>
                <a:clrFrom>
                  <a:srgbClr val="FFFFFF"/>
                </a:clrFrom>
                <a:clrTo>
                  <a:srgbClr val="FFFFFF">
                    <a:alpha val="0"/>
                  </a:srgbClr>
                </a:clrTo>
              </a:clrChange>
              <a:alphaModFix amt="0"/>
            </a:blip>
            <a:stretch>
              <a:fillRect/>
            </a:stretch>
          </p:blipFill>
          <p:spPr>
            <a:xfrm>
              <a:off x="6093924" y="1337282"/>
              <a:ext cx="779315" cy="713372"/>
            </a:xfrm>
            <a:prstGeom prst="rect">
              <a:avLst/>
            </a:prstGeom>
          </p:spPr>
        </p:pic>
      </p:grpSp>
      <p:pic>
        <p:nvPicPr>
          <p:cNvPr id="52" name="Immagine 51">
            <a:extLst>
              <a:ext uri="{FF2B5EF4-FFF2-40B4-BE49-F238E27FC236}">
                <a16:creationId xmlns:a16="http://schemas.microsoft.com/office/drawing/2014/main" id="{B07107F0-8588-4D37-9E60-01B1DA8C4026}"/>
              </a:ext>
            </a:extLst>
          </p:cNvPr>
          <p:cNvPicPr>
            <a:picLocks noChangeAspect="1"/>
          </p:cNvPicPr>
          <p:nvPr/>
        </p:nvPicPr>
        <p:blipFill>
          <a:blip r:embed="rId5"/>
          <a:stretch>
            <a:fillRect/>
          </a:stretch>
        </p:blipFill>
        <p:spPr>
          <a:xfrm>
            <a:off x="6288944" y="2437871"/>
            <a:ext cx="590288" cy="8455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2" name="Immagine 41">
            <a:extLst>
              <a:ext uri="{FF2B5EF4-FFF2-40B4-BE49-F238E27FC236}">
                <a16:creationId xmlns:a16="http://schemas.microsoft.com/office/drawing/2014/main" id="{FDBE54A4-62A5-4B09-8DC0-7129EAE7FEAA}"/>
              </a:ext>
            </a:extLst>
          </p:cNvPr>
          <p:cNvPicPr>
            <a:picLocks noChangeAspect="1"/>
          </p:cNvPicPr>
          <p:nvPr/>
        </p:nvPicPr>
        <p:blipFill>
          <a:blip r:embed="rId6"/>
          <a:stretch>
            <a:fillRect/>
          </a:stretch>
        </p:blipFill>
        <p:spPr>
          <a:xfrm>
            <a:off x="5001414" y="1398963"/>
            <a:ext cx="518380" cy="7292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2" descr="C:\Users\tina.cherubino\Desktop\SISPRINT\marchio Sisprint\marchio Sisprint cmy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pic>
        <p:nvPicPr>
          <p:cNvPr id="40" name="Immagine 39">
            <a:extLst>
              <a:ext uri="{FF2B5EF4-FFF2-40B4-BE49-F238E27FC236}">
                <a16:creationId xmlns:a16="http://schemas.microsoft.com/office/drawing/2014/main" id="{9FF86BF4-BC80-401E-A04B-2A2BEE924C4B}"/>
              </a:ext>
            </a:extLst>
          </p:cNvPr>
          <p:cNvPicPr>
            <a:picLocks noChangeAspect="1"/>
          </p:cNvPicPr>
          <p:nvPr/>
        </p:nvPicPr>
        <p:blipFill>
          <a:blip r:embed="rId8"/>
          <a:stretch>
            <a:fillRect/>
          </a:stretch>
        </p:blipFill>
        <p:spPr>
          <a:xfrm>
            <a:off x="5039173" y="2117886"/>
            <a:ext cx="584921" cy="83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1" name="Immagine 40">
            <a:extLst>
              <a:ext uri="{FF2B5EF4-FFF2-40B4-BE49-F238E27FC236}">
                <a16:creationId xmlns:a16="http://schemas.microsoft.com/office/drawing/2014/main" id="{BA337037-060D-47B2-95D6-F7CB58E1801A}"/>
              </a:ext>
            </a:extLst>
          </p:cNvPr>
          <p:cNvPicPr>
            <a:picLocks noChangeAspect="1"/>
          </p:cNvPicPr>
          <p:nvPr/>
        </p:nvPicPr>
        <p:blipFill>
          <a:blip r:embed="rId9"/>
          <a:stretch>
            <a:fillRect/>
          </a:stretch>
        </p:blipFill>
        <p:spPr>
          <a:xfrm>
            <a:off x="5350493" y="1408734"/>
            <a:ext cx="584921" cy="8348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4" name="Immagine 43">
            <a:extLst>
              <a:ext uri="{FF2B5EF4-FFF2-40B4-BE49-F238E27FC236}">
                <a16:creationId xmlns:a16="http://schemas.microsoft.com/office/drawing/2014/main" id="{4AC468BD-5B57-48B8-BD43-B321205D3E3C}"/>
              </a:ext>
            </a:extLst>
          </p:cNvPr>
          <p:cNvPicPr>
            <a:picLocks noChangeAspect="1"/>
          </p:cNvPicPr>
          <p:nvPr/>
        </p:nvPicPr>
        <p:blipFill>
          <a:blip r:embed="rId10"/>
          <a:stretch>
            <a:fillRect/>
          </a:stretch>
        </p:blipFill>
        <p:spPr>
          <a:xfrm>
            <a:off x="4741346" y="1710162"/>
            <a:ext cx="595654" cy="836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5" name="Immagine 44">
            <a:extLst>
              <a:ext uri="{FF2B5EF4-FFF2-40B4-BE49-F238E27FC236}">
                <a16:creationId xmlns:a16="http://schemas.microsoft.com/office/drawing/2014/main" id="{AC75B550-38AF-4571-8391-ACDFF4CA78D4}"/>
              </a:ext>
            </a:extLst>
          </p:cNvPr>
          <p:cNvPicPr>
            <a:picLocks noChangeAspect="1"/>
          </p:cNvPicPr>
          <p:nvPr/>
        </p:nvPicPr>
        <p:blipFill>
          <a:blip r:embed="rId11"/>
          <a:stretch>
            <a:fillRect/>
          </a:stretch>
        </p:blipFill>
        <p:spPr>
          <a:xfrm>
            <a:off x="5860190" y="1897046"/>
            <a:ext cx="590288" cy="8348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8" name="Immagine 47">
            <a:extLst>
              <a:ext uri="{FF2B5EF4-FFF2-40B4-BE49-F238E27FC236}">
                <a16:creationId xmlns:a16="http://schemas.microsoft.com/office/drawing/2014/main" id="{4C0AA107-D708-4EA8-85D6-53049BC67338}"/>
              </a:ext>
            </a:extLst>
          </p:cNvPr>
          <p:cNvPicPr>
            <a:picLocks noChangeAspect="1"/>
          </p:cNvPicPr>
          <p:nvPr/>
        </p:nvPicPr>
        <p:blipFill>
          <a:blip r:embed="rId12"/>
          <a:stretch>
            <a:fillRect/>
          </a:stretch>
        </p:blipFill>
        <p:spPr>
          <a:xfrm>
            <a:off x="6260909" y="1195904"/>
            <a:ext cx="590288" cy="8401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9" name="Immagine 48">
            <a:extLst>
              <a:ext uri="{FF2B5EF4-FFF2-40B4-BE49-F238E27FC236}">
                <a16:creationId xmlns:a16="http://schemas.microsoft.com/office/drawing/2014/main" id="{8971E2DF-DEA6-4199-A0E4-CD331C681E53}"/>
              </a:ext>
            </a:extLst>
          </p:cNvPr>
          <p:cNvPicPr>
            <a:picLocks noChangeAspect="1"/>
          </p:cNvPicPr>
          <p:nvPr/>
        </p:nvPicPr>
        <p:blipFill>
          <a:blip r:embed="rId13"/>
          <a:stretch>
            <a:fillRect/>
          </a:stretch>
        </p:blipFill>
        <p:spPr>
          <a:xfrm>
            <a:off x="5863776" y="1313921"/>
            <a:ext cx="595654" cy="8401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0" name="Immagine 49">
            <a:extLst>
              <a:ext uri="{FF2B5EF4-FFF2-40B4-BE49-F238E27FC236}">
                <a16:creationId xmlns:a16="http://schemas.microsoft.com/office/drawing/2014/main" id="{BF9A5FA2-F513-4891-B967-8AF4F48F3A6E}"/>
              </a:ext>
            </a:extLst>
          </p:cNvPr>
          <p:cNvPicPr>
            <a:picLocks noChangeAspect="1"/>
          </p:cNvPicPr>
          <p:nvPr/>
        </p:nvPicPr>
        <p:blipFill>
          <a:blip r:embed="rId14"/>
          <a:stretch>
            <a:fillRect/>
          </a:stretch>
        </p:blipFill>
        <p:spPr>
          <a:xfrm>
            <a:off x="6261004" y="2904107"/>
            <a:ext cx="590288" cy="8455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1" name="Immagine 50">
            <a:extLst>
              <a:ext uri="{FF2B5EF4-FFF2-40B4-BE49-F238E27FC236}">
                <a16:creationId xmlns:a16="http://schemas.microsoft.com/office/drawing/2014/main" id="{81981B5D-97CD-45BB-9036-42DCEA3AF150}"/>
              </a:ext>
            </a:extLst>
          </p:cNvPr>
          <p:cNvPicPr>
            <a:picLocks noChangeAspect="1"/>
          </p:cNvPicPr>
          <p:nvPr/>
        </p:nvPicPr>
        <p:blipFill>
          <a:blip r:embed="rId15"/>
          <a:stretch>
            <a:fillRect/>
          </a:stretch>
        </p:blipFill>
        <p:spPr>
          <a:xfrm>
            <a:off x="6625580" y="2418363"/>
            <a:ext cx="590288" cy="836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5" name="Immagine 54">
            <a:extLst>
              <a:ext uri="{FF2B5EF4-FFF2-40B4-BE49-F238E27FC236}">
                <a16:creationId xmlns:a16="http://schemas.microsoft.com/office/drawing/2014/main" id="{B2F409ED-2ED2-4E36-8386-1A461179C7F2}"/>
              </a:ext>
            </a:extLst>
          </p:cNvPr>
          <p:cNvPicPr>
            <a:picLocks noChangeAspect="1"/>
          </p:cNvPicPr>
          <p:nvPr/>
        </p:nvPicPr>
        <p:blipFill>
          <a:blip r:embed="rId16"/>
          <a:stretch>
            <a:fillRect/>
          </a:stretch>
        </p:blipFill>
        <p:spPr>
          <a:xfrm>
            <a:off x="5820890" y="2513250"/>
            <a:ext cx="590288" cy="836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8" name="Immagine 57">
            <a:extLst>
              <a:ext uri="{FF2B5EF4-FFF2-40B4-BE49-F238E27FC236}">
                <a16:creationId xmlns:a16="http://schemas.microsoft.com/office/drawing/2014/main" id="{7C0F05CB-B899-4302-9A59-727C48ADDEEE}"/>
              </a:ext>
            </a:extLst>
          </p:cNvPr>
          <p:cNvPicPr>
            <a:picLocks noChangeAspect="1"/>
          </p:cNvPicPr>
          <p:nvPr/>
        </p:nvPicPr>
        <p:blipFill>
          <a:blip r:embed="rId17"/>
          <a:stretch>
            <a:fillRect/>
          </a:stretch>
        </p:blipFill>
        <p:spPr>
          <a:xfrm>
            <a:off x="5517554" y="3706367"/>
            <a:ext cx="584921" cy="8348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9" name="Immagine 58">
            <a:extLst>
              <a:ext uri="{FF2B5EF4-FFF2-40B4-BE49-F238E27FC236}">
                <a16:creationId xmlns:a16="http://schemas.microsoft.com/office/drawing/2014/main" id="{8E76073E-ECF8-47B8-B261-BCCFCD837BAF}"/>
              </a:ext>
            </a:extLst>
          </p:cNvPr>
          <p:cNvPicPr>
            <a:picLocks noChangeAspect="1"/>
          </p:cNvPicPr>
          <p:nvPr/>
        </p:nvPicPr>
        <p:blipFill>
          <a:blip r:embed="rId18"/>
          <a:stretch>
            <a:fillRect/>
          </a:stretch>
        </p:blipFill>
        <p:spPr>
          <a:xfrm>
            <a:off x="7059385" y="2708765"/>
            <a:ext cx="595654" cy="83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0" name="Immagine 59">
            <a:extLst>
              <a:ext uri="{FF2B5EF4-FFF2-40B4-BE49-F238E27FC236}">
                <a16:creationId xmlns:a16="http://schemas.microsoft.com/office/drawing/2014/main" id="{54CA00E4-E807-41F4-8E55-710FB5F77A30}"/>
              </a:ext>
            </a:extLst>
          </p:cNvPr>
          <p:cNvPicPr>
            <a:picLocks noChangeAspect="1"/>
          </p:cNvPicPr>
          <p:nvPr/>
        </p:nvPicPr>
        <p:blipFill>
          <a:blip r:embed="rId19"/>
          <a:stretch>
            <a:fillRect/>
          </a:stretch>
        </p:blipFill>
        <p:spPr>
          <a:xfrm>
            <a:off x="7243730" y="3139416"/>
            <a:ext cx="590288" cy="83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magine 8">
            <a:extLst>
              <a:ext uri="{FF2B5EF4-FFF2-40B4-BE49-F238E27FC236}">
                <a16:creationId xmlns:a16="http://schemas.microsoft.com/office/drawing/2014/main" id="{EE06745B-2FCB-428E-BB5A-72E11E4A81F3}"/>
              </a:ext>
            </a:extLst>
          </p:cNvPr>
          <p:cNvPicPr>
            <a:picLocks noChangeAspect="1"/>
          </p:cNvPicPr>
          <p:nvPr/>
        </p:nvPicPr>
        <p:blipFill>
          <a:blip r:embed="rId20"/>
          <a:stretch>
            <a:fillRect/>
          </a:stretch>
        </p:blipFill>
        <p:spPr>
          <a:xfrm>
            <a:off x="7047511" y="3555486"/>
            <a:ext cx="590288" cy="8428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6" name="Immagine 45">
            <a:extLst>
              <a:ext uri="{FF2B5EF4-FFF2-40B4-BE49-F238E27FC236}">
                <a16:creationId xmlns:a16="http://schemas.microsoft.com/office/drawing/2014/main" id="{890C3324-1871-4B20-86CC-E6521C341C02}"/>
              </a:ext>
            </a:extLst>
          </p:cNvPr>
          <p:cNvPicPr>
            <a:picLocks noChangeAspect="1"/>
          </p:cNvPicPr>
          <p:nvPr/>
        </p:nvPicPr>
        <p:blipFill>
          <a:blip r:embed="rId21"/>
          <a:stretch>
            <a:fillRect/>
          </a:stretch>
        </p:blipFill>
        <p:spPr>
          <a:xfrm>
            <a:off x="6673502" y="1349623"/>
            <a:ext cx="590288" cy="8428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7" name="Immagine 46">
            <a:extLst>
              <a:ext uri="{FF2B5EF4-FFF2-40B4-BE49-F238E27FC236}">
                <a16:creationId xmlns:a16="http://schemas.microsoft.com/office/drawing/2014/main" id="{9D5ABA6E-5DE9-4F81-BACC-0A488F641D50}"/>
              </a:ext>
            </a:extLst>
          </p:cNvPr>
          <p:cNvPicPr>
            <a:picLocks noChangeAspect="1"/>
          </p:cNvPicPr>
          <p:nvPr/>
        </p:nvPicPr>
        <p:blipFill>
          <a:blip r:embed="rId22"/>
          <a:stretch>
            <a:fillRect/>
          </a:stretch>
        </p:blipFill>
        <p:spPr>
          <a:xfrm>
            <a:off x="6373619" y="1572150"/>
            <a:ext cx="590288" cy="844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magine 15">
            <a:extLst>
              <a:ext uri="{FF2B5EF4-FFF2-40B4-BE49-F238E27FC236}">
                <a16:creationId xmlns:a16="http://schemas.microsoft.com/office/drawing/2014/main" id="{3E146DEC-9CF7-4F4E-B944-255363284D55}"/>
              </a:ext>
            </a:extLst>
          </p:cNvPr>
          <p:cNvPicPr>
            <a:picLocks noChangeAspect="1"/>
          </p:cNvPicPr>
          <p:nvPr/>
        </p:nvPicPr>
        <p:blipFill>
          <a:blip r:embed="rId23"/>
          <a:stretch>
            <a:fillRect/>
          </a:stretch>
        </p:blipFill>
        <p:spPr>
          <a:xfrm>
            <a:off x="7141853" y="4891611"/>
            <a:ext cx="590288" cy="8388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magine 17">
            <a:extLst>
              <a:ext uri="{FF2B5EF4-FFF2-40B4-BE49-F238E27FC236}">
                <a16:creationId xmlns:a16="http://schemas.microsoft.com/office/drawing/2014/main" id="{E88A20F4-F6B6-41CC-8ED0-429860C9A10B}"/>
              </a:ext>
            </a:extLst>
          </p:cNvPr>
          <p:cNvPicPr>
            <a:picLocks noChangeAspect="1"/>
          </p:cNvPicPr>
          <p:nvPr/>
        </p:nvPicPr>
        <p:blipFill>
          <a:blip r:embed="rId24"/>
          <a:stretch>
            <a:fillRect/>
          </a:stretch>
        </p:blipFill>
        <p:spPr>
          <a:xfrm>
            <a:off x="7714336" y="3802352"/>
            <a:ext cx="584921" cy="8334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magine 13">
            <a:extLst>
              <a:ext uri="{FF2B5EF4-FFF2-40B4-BE49-F238E27FC236}">
                <a16:creationId xmlns:a16="http://schemas.microsoft.com/office/drawing/2014/main" id="{DF1BAFE1-A6D9-4D3A-8D40-62B609A47D4B}"/>
              </a:ext>
            </a:extLst>
          </p:cNvPr>
          <p:cNvPicPr>
            <a:picLocks noChangeAspect="1"/>
          </p:cNvPicPr>
          <p:nvPr/>
        </p:nvPicPr>
        <p:blipFill>
          <a:blip r:embed="rId25"/>
          <a:stretch>
            <a:fillRect/>
          </a:stretch>
        </p:blipFill>
        <p:spPr>
          <a:xfrm>
            <a:off x="8179575" y="3443964"/>
            <a:ext cx="590288" cy="844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Immagine 16">
            <a:extLst>
              <a:ext uri="{FF2B5EF4-FFF2-40B4-BE49-F238E27FC236}">
                <a16:creationId xmlns:a16="http://schemas.microsoft.com/office/drawing/2014/main" id="{CA5221E6-D7D5-45AD-B2E3-383926166F5D}"/>
              </a:ext>
            </a:extLst>
          </p:cNvPr>
          <p:cNvPicPr>
            <a:picLocks noChangeAspect="1"/>
          </p:cNvPicPr>
          <p:nvPr/>
        </p:nvPicPr>
        <p:blipFill>
          <a:blip r:embed="rId26"/>
          <a:stretch>
            <a:fillRect/>
          </a:stretch>
        </p:blipFill>
        <p:spPr>
          <a:xfrm>
            <a:off x="7942917" y="4471988"/>
            <a:ext cx="590288" cy="8267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3" name="CasellaDiTesto 62">
            <a:extLst>
              <a:ext uri="{FF2B5EF4-FFF2-40B4-BE49-F238E27FC236}">
                <a16:creationId xmlns:a16="http://schemas.microsoft.com/office/drawing/2014/main" id="{59932EC2-29A3-46CA-855C-FE9E45F4E711}"/>
              </a:ext>
            </a:extLst>
          </p:cNvPr>
          <p:cNvSpPr txBox="1"/>
          <p:nvPr/>
        </p:nvSpPr>
        <p:spPr>
          <a:xfrm>
            <a:off x="5001414" y="116632"/>
            <a:ext cx="3387009" cy="707886"/>
          </a:xfrm>
          <a:prstGeom prst="rect">
            <a:avLst/>
          </a:prstGeom>
          <a:noFill/>
        </p:spPr>
        <p:txBody>
          <a:bodyPr wrap="square" rtlCol="0">
            <a:spAutoFit/>
          </a:bodyPr>
          <a:lstStyle/>
          <a:p>
            <a:pPr algn="r"/>
            <a:r>
              <a:rPr lang="it-IT" sz="2000" b="1" dirty="0">
                <a:solidFill>
                  <a:schemeClr val="tx2">
                    <a:lumMod val="60000"/>
                    <a:lumOff val="40000"/>
                  </a:schemeClr>
                </a:solidFill>
                <a:cs typeface="Arial" panose="020B0604020202020204" pitchFamily="34" charset="0"/>
              </a:rPr>
              <a:t>GLI STRUMENTI DI ANALISI </a:t>
            </a:r>
          </a:p>
          <a:p>
            <a:pPr algn="r"/>
            <a:r>
              <a:rPr lang="it-IT" sz="2000" i="1" dirty="0">
                <a:solidFill>
                  <a:schemeClr val="tx2">
                    <a:lumMod val="60000"/>
                    <a:lumOff val="40000"/>
                  </a:schemeClr>
                </a:solidFill>
                <a:cs typeface="Arial" panose="020B0604020202020204" pitchFamily="34" charset="0"/>
              </a:rPr>
              <a:t>A) I Report Regionali</a:t>
            </a:r>
          </a:p>
        </p:txBody>
      </p:sp>
      <p:sp>
        <p:nvSpPr>
          <p:cNvPr id="64" name="CasellaDiTesto 63">
            <a:extLst>
              <a:ext uri="{FF2B5EF4-FFF2-40B4-BE49-F238E27FC236}">
                <a16:creationId xmlns:a16="http://schemas.microsoft.com/office/drawing/2014/main" id="{A7FA01B6-4B9A-4F37-938B-F1C2C838B54D}"/>
              </a:ext>
            </a:extLst>
          </p:cNvPr>
          <p:cNvSpPr txBox="1"/>
          <p:nvPr/>
        </p:nvSpPr>
        <p:spPr>
          <a:xfrm>
            <a:off x="309058" y="1196752"/>
            <a:ext cx="4178221" cy="5103961"/>
          </a:xfrm>
          <a:prstGeom prst="rect">
            <a:avLst/>
          </a:prstGeom>
          <a:noFill/>
        </p:spPr>
        <p:txBody>
          <a:bodyPr wrap="square" rtlCol="0">
            <a:spAutoFit/>
          </a:bodyPr>
          <a:lstStyle/>
          <a:p>
            <a:pPr algn="just"/>
            <a:r>
              <a:rPr lang="it-IT" sz="1600" dirty="0">
                <a:cs typeface="Arial" panose="020B0604020202020204" pitchFamily="34" charset="0"/>
              </a:rPr>
              <a:t>I </a:t>
            </a:r>
            <a:r>
              <a:rPr lang="it-IT" sz="1600" b="1" dirty="0">
                <a:solidFill>
                  <a:schemeClr val="tx2">
                    <a:lumMod val="60000"/>
                    <a:lumOff val="40000"/>
                  </a:schemeClr>
                </a:solidFill>
                <a:cs typeface="Arial" panose="020B0604020202020204" pitchFamily="34" charset="0"/>
              </a:rPr>
              <a:t>Report regionali </a:t>
            </a:r>
            <a:r>
              <a:rPr lang="it-IT" sz="1600" dirty="0">
                <a:cs typeface="Arial" panose="020B0604020202020204" pitchFamily="34" charset="0"/>
              </a:rPr>
              <a:t>costituiscono uno strumento informativo e di lavoro per l’analisi e il monitoraggio delle dinamiche economiche dei territori. Il progetto ha previsto la realizzazione di </a:t>
            </a:r>
            <a:r>
              <a:rPr lang="it-IT" sz="1600" b="1" dirty="0">
                <a:solidFill>
                  <a:schemeClr val="tx2">
                    <a:lumMod val="60000"/>
                    <a:lumOff val="40000"/>
                  </a:schemeClr>
                </a:solidFill>
                <a:cs typeface="Arial" panose="020B0604020202020204" pitchFamily="34" charset="0"/>
              </a:rPr>
              <a:t>21 </a:t>
            </a:r>
            <a:r>
              <a:rPr lang="it-IT" sz="1600" dirty="0">
                <a:cs typeface="Arial" panose="020B0604020202020204" pitchFamily="34" charset="0"/>
              </a:rPr>
              <a:t>Report regionali semestrali, con approfondimenti provinciali e/o sub-provinciali, per complessivi </a:t>
            </a:r>
            <a:r>
              <a:rPr lang="it-IT" sz="1600" b="1" dirty="0">
                <a:solidFill>
                  <a:schemeClr val="tx2">
                    <a:lumMod val="60000"/>
                    <a:lumOff val="40000"/>
                  </a:schemeClr>
                </a:solidFill>
                <a:cs typeface="Arial" panose="020B0604020202020204" pitchFamily="34" charset="0"/>
              </a:rPr>
              <a:t>63 Report</a:t>
            </a:r>
            <a:r>
              <a:rPr lang="it-IT" sz="1600" dirty="0">
                <a:cs typeface="Arial" panose="020B0604020202020204" pitchFamily="34" charset="0"/>
              </a:rPr>
              <a:t>.</a:t>
            </a:r>
          </a:p>
          <a:p>
            <a:pPr algn="just"/>
            <a:endParaRPr lang="it-IT" sz="1600" dirty="0">
              <a:cs typeface="Arial" panose="020B0604020202020204" pitchFamily="34" charset="0"/>
            </a:endParaRPr>
          </a:p>
          <a:p>
            <a:pPr algn="just">
              <a:spcAft>
                <a:spcPts val="1200"/>
              </a:spcAft>
            </a:pPr>
            <a:r>
              <a:rPr lang="it-IT" sz="1600" b="1" dirty="0">
                <a:cs typeface="Arial" panose="020B0604020202020204" pitchFamily="34" charset="0"/>
              </a:rPr>
              <a:t>Caratteristiche</a:t>
            </a:r>
          </a:p>
          <a:p>
            <a:pPr marL="285750" indent="-285750" algn="just">
              <a:spcBef>
                <a:spcPts val="200"/>
              </a:spcBef>
              <a:spcAft>
                <a:spcPts val="200"/>
              </a:spcAft>
              <a:buClr>
                <a:srgbClr val="009FE4"/>
              </a:buClr>
              <a:buSzPct val="140000"/>
              <a:buBlip>
                <a:blip r:embed="rId27"/>
              </a:buBlip>
            </a:pPr>
            <a:r>
              <a:rPr lang="it-IT" sz="1600" b="1" dirty="0">
                <a:solidFill>
                  <a:schemeClr val="tx2">
                    <a:lumMod val="60000"/>
                    <a:lumOff val="40000"/>
                  </a:schemeClr>
                </a:solidFill>
                <a:cs typeface="Arial" panose="020B0604020202020204" pitchFamily="34" charset="0"/>
              </a:rPr>
              <a:t>Valorizzazione</a:t>
            </a:r>
            <a:r>
              <a:rPr lang="it-IT" sz="1600" b="1" dirty="0">
                <a:solidFill>
                  <a:srgbClr val="009FE4"/>
                </a:solidFill>
                <a:cs typeface="Arial" panose="020B0604020202020204" pitchFamily="34" charset="0"/>
              </a:rPr>
              <a:t> </a:t>
            </a:r>
            <a:r>
              <a:rPr lang="it-IT" sz="1600" dirty="0">
                <a:cs typeface="Arial" panose="020B0604020202020204" pitchFamily="34" charset="0"/>
              </a:rPr>
              <a:t>dei giacimenti statistici delle Camere di commercio e integrazione con altre fonti</a:t>
            </a:r>
          </a:p>
          <a:p>
            <a:pPr marL="285750" indent="-285750" algn="just">
              <a:spcBef>
                <a:spcPts val="200"/>
              </a:spcBef>
              <a:spcAft>
                <a:spcPts val="200"/>
              </a:spcAft>
              <a:buClr>
                <a:srgbClr val="009FE4"/>
              </a:buClr>
              <a:buSzPct val="140000"/>
              <a:buBlip>
                <a:blip r:embed="rId27"/>
              </a:buBlip>
            </a:pPr>
            <a:r>
              <a:rPr lang="it-IT" sz="1600" b="1" dirty="0">
                <a:solidFill>
                  <a:schemeClr val="tx2">
                    <a:lumMod val="60000"/>
                    <a:lumOff val="40000"/>
                  </a:schemeClr>
                </a:solidFill>
                <a:cs typeface="Arial" panose="020B0604020202020204" pitchFamily="34" charset="0"/>
              </a:rPr>
              <a:t>Coerenziazione delle informazioni </a:t>
            </a:r>
            <a:r>
              <a:rPr lang="it-IT" sz="1600" dirty="0">
                <a:cs typeface="Arial" panose="020B0604020202020204" pitchFamily="34" charset="0"/>
              </a:rPr>
              <a:t>con i temi inerenti l’Accordo di Partenariato</a:t>
            </a:r>
          </a:p>
          <a:p>
            <a:pPr marL="285750" indent="-285750" algn="just">
              <a:spcBef>
                <a:spcPts val="200"/>
              </a:spcBef>
              <a:spcAft>
                <a:spcPts val="200"/>
              </a:spcAft>
              <a:buClr>
                <a:srgbClr val="009FE4"/>
              </a:buClr>
              <a:buSzPct val="140000"/>
              <a:buBlip>
                <a:blip r:embed="rId27"/>
              </a:buBlip>
            </a:pPr>
            <a:r>
              <a:rPr lang="it-IT" sz="1600" dirty="0">
                <a:cs typeface="Arial" panose="020B0604020202020204" pitchFamily="34" charset="0"/>
              </a:rPr>
              <a:t>Analisi degli andamenti anche all’interno di </a:t>
            </a:r>
            <a:r>
              <a:rPr lang="it-IT" sz="1600" b="1" dirty="0">
                <a:solidFill>
                  <a:schemeClr val="tx2">
                    <a:lumMod val="60000"/>
                    <a:lumOff val="40000"/>
                  </a:schemeClr>
                </a:solidFill>
                <a:cs typeface="Arial" panose="020B0604020202020204" pitchFamily="34" charset="0"/>
              </a:rPr>
              <a:t>aree sovracomunali </a:t>
            </a:r>
            <a:r>
              <a:rPr lang="it-IT" sz="1600" dirty="0">
                <a:cs typeface="Arial" panose="020B0604020202020204" pitchFamily="34" charset="0"/>
              </a:rPr>
              <a:t>di particolare interesse (ad es. aree interne)</a:t>
            </a:r>
          </a:p>
          <a:p>
            <a:pPr marL="285750" indent="-285750" algn="just">
              <a:spcBef>
                <a:spcPts val="200"/>
              </a:spcBef>
              <a:spcAft>
                <a:spcPts val="200"/>
              </a:spcAft>
              <a:buClr>
                <a:srgbClr val="009FE4"/>
              </a:buClr>
              <a:buSzPct val="140000"/>
              <a:buBlip>
                <a:blip r:embed="rId27"/>
              </a:buBlip>
            </a:pPr>
            <a:r>
              <a:rPr lang="it-IT" sz="1600" dirty="0">
                <a:cs typeface="Arial" panose="020B0604020202020204" pitchFamily="34" charset="0"/>
              </a:rPr>
              <a:t>Adozione di modalità di presentazione dei risultati anche per </a:t>
            </a:r>
            <a:r>
              <a:rPr lang="it-IT" sz="1600" b="1" dirty="0">
                <a:solidFill>
                  <a:schemeClr val="tx2">
                    <a:lumMod val="60000"/>
                    <a:lumOff val="40000"/>
                  </a:schemeClr>
                </a:solidFill>
                <a:cs typeface="Arial" panose="020B0604020202020204" pitchFamily="34" charset="0"/>
              </a:rPr>
              <a:t>infografiche</a:t>
            </a:r>
          </a:p>
        </p:txBody>
      </p:sp>
      <p:pic>
        <p:nvPicPr>
          <p:cNvPr id="31" name="Picture 2" descr="C:\Users\altina\Desktop\SISPRINT\SISPRINT IN TOUR 2018\format\per-Sisprint-sequenza-ESEMPIO-NUOVO.png"/>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1" r="24298"/>
          <a:stretch/>
        </p:blipFill>
        <p:spPr bwMode="auto">
          <a:xfrm>
            <a:off x="1834589" y="6019533"/>
            <a:ext cx="5761746" cy="83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99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p:cNvSpPr txBox="1"/>
          <p:nvPr/>
        </p:nvSpPr>
        <p:spPr>
          <a:xfrm>
            <a:off x="2537771" y="3624148"/>
            <a:ext cx="1476169" cy="1169551"/>
          </a:xfrm>
          <a:prstGeom prst="rect">
            <a:avLst/>
          </a:prstGeom>
          <a:noFill/>
        </p:spPr>
        <p:txBody>
          <a:bodyPr wrap="square" rtlCol="0">
            <a:spAutoFit/>
          </a:bodyPr>
          <a:lstStyle/>
          <a:p>
            <a:r>
              <a:rPr lang="it-IT" sz="1400" dirty="0">
                <a:solidFill>
                  <a:schemeClr val="bg1"/>
                </a:solidFill>
                <a:cs typeface="Arial" panose="020B0604020202020204" pitchFamily="34" charset="0"/>
              </a:rPr>
              <a:t>Testo fase Testo fase Testo fase</a:t>
            </a:r>
          </a:p>
          <a:p>
            <a:r>
              <a:rPr lang="it-IT" sz="1400" dirty="0">
                <a:solidFill>
                  <a:schemeClr val="bg1"/>
                </a:solidFill>
                <a:cs typeface="Arial" panose="020B0604020202020204" pitchFamily="34" charset="0"/>
              </a:rPr>
              <a:t>Testo fase Testo fase Testo fase</a:t>
            </a:r>
          </a:p>
          <a:p>
            <a:endParaRPr lang="it-IT" sz="1400" dirty="0">
              <a:solidFill>
                <a:schemeClr val="bg1"/>
              </a:solidFill>
              <a:cs typeface="Arial" panose="020B0604020202020204" pitchFamily="34" charset="0"/>
            </a:endParaRPr>
          </a:p>
        </p:txBody>
      </p:sp>
      <p:sp>
        <p:nvSpPr>
          <p:cNvPr id="17" name="CasellaDiTesto 16"/>
          <p:cNvSpPr txBox="1"/>
          <p:nvPr/>
        </p:nvSpPr>
        <p:spPr>
          <a:xfrm>
            <a:off x="6375062" y="3629999"/>
            <a:ext cx="1476169" cy="1169551"/>
          </a:xfrm>
          <a:prstGeom prst="rect">
            <a:avLst/>
          </a:prstGeom>
          <a:noFill/>
        </p:spPr>
        <p:txBody>
          <a:bodyPr wrap="square" rtlCol="0">
            <a:spAutoFit/>
          </a:bodyPr>
          <a:lstStyle/>
          <a:p>
            <a:r>
              <a:rPr lang="it-IT" sz="1400" dirty="0">
                <a:solidFill>
                  <a:schemeClr val="bg1"/>
                </a:solidFill>
                <a:cs typeface="Arial" panose="020B0604020202020204" pitchFamily="34" charset="0"/>
              </a:rPr>
              <a:t>Testo fase Testo fase Testo fase</a:t>
            </a:r>
          </a:p>
          <a:p>
            <a:r>
              <a:rPr lang="it-IT" sz="1400" dirty="0">
                <a:solidFill>
                  <a:schemeClr val="bg1"/>
                </a:solidFill>
                <a:cs typeface="Arial" panose="020B0604020202020204" pitchFamily="34" charset="0"/>
              </a:rPr>
              <a:t>Testo fase Testo fase Testo fase</a:t>
            </a:r>
          </a:p>
          <a:p>
            <a:endParaRPr lang="it-IT" sz="1400" dirty="0">
              <a:solidFill>
                <a:schemeClr val="bg1"/>
              </a:solidFill>
              <a:cs typeface="Arial" panose="020B0604020202020204" pitchFamily="34" charset="0"/>
            </a:endParaRPr>
          </a:p>
        </p:txBody>
      </p:sp>
      <p:pic>
        <p:nvPicPr>
          <p:cNvPr id="10" name="Picture 2" descr="C:\Users\altina\Desktop\SISPRINT\SISPRINT IN TOUR 2018\format\per-Sisprint-sequenza-ESEMPIO-NUOVO.png"/>
          <p:cNvPicPr>
            <a:picLocks noChangeAspect="1" noChangeArrowheads="1"/>
          </p:cNvPicPr>
          <p:nvPr/>
        </p:nvPicPr>
        <p:blipFill>
          <a:blip r:embed="rId3">
            <a:extLst>
              <a:ext uri="{28A0092B-C50C-407E-A947-70E740481C1C}">
                <a14:useLocalDpi xmlns:a14="http://schemas.microsoft.com/office/drawing/2010/main" val="0"/>
              </a:ext>
            </a:extLst>
          </a:blip>
          <a:srcRect l="2" r="24298"/>
          <a:stretch>
            <a:fillRect/>
          </a:stretch>
        </p:blipFill>
        <p:spPr bwMode="auto">
          <a:xfrm>
            <a:off x="1835695" y="6019800"/>
            <a:ext cx="5762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a:extLst>
              <a:ext uri="{FF2B5EF4-FFF2-40B4-BE49-F238E27FC236}">
                <a16:creationId xmlns:a16="http://schemas.microsoft.com/office/drawing/2014/main" id="{675CE946-D62C-4378-88E9-686BEE2A5761}"/>
              </a:ext>
            </a:extLst>
          </p:cNvPr>
          <p:cNvSpPr txBox="1"/>
          <p:nvPr/>
        </p:nvSpPr>
        <p:spPr>
          <a:xfrm>
            <a:off x="477603" y="2111945"/>
            <a:ext cx="8478808" cy="3693319"/>
          </a:xfrm>
          <a:prstGeom prst="rect">
            <a:avLst/>
          </a:prstGeom>
          <a:noFill/>
        </p:spPr>
        <p:txBody>
          <a:bodyPr wrap="square" rtlCol="0">
            <a:spAutoFit/>
          </a:bodyPr>
          <a:lstStyle/>
          <a:p>
            <a:pPr marL="0" lvl="1" algn="just"/>
            <a:r>
              <a:rPr lang="it-IT" b="1" dirty="0">
                <a:solidFill>
                  <a:schemeClr val="tx2">
                    <a:lumMod val="60000"/>
                    <a:lumOff val="40000"/>
                  </a:schemeClr>
                </a:solidFill>
                <a:cs typeface="Arial" panose="020B0604020202020204" pitchFamily="34" charset="0"/>
              </a:rPr>
              <a:t>Il 1° Report </a:t>
            </a:r>
            <a:r>
              <a:rPr lang="it-IT" dirty="0">
                <a:cs typeface="Arial" panose="020B0604020202020204" pitchFamily="34" charset="0"/>
              </a:rPr>
              <a:t>è stato presentato nell’ambito di </a:t>
            </a:r>
            <a:r>
              <a:rPr lang="it-IT" b="1" i="1" dirty="0">
                <a:solidFill>
                  <a:srgbClr val="00B0F0"/>
                </a:solidFill>
                <a:cs typeface="Arial" panose="020B0604020202020204" pitchFamily="34" charset="0"/>
              </a:rPr>
              <a:t>#SISPRINT IN TOUR </a:t>
            </a:r>
            <a:r>
              <a:rPr lang="it-IT" dirty="0">
                <a:cs typeface="Arial" panose="020B0604020202020204" pitchFamily="34" charset="0"/>
              </a:rPr>
              <a:t>con incontri svolti a livello locale a partire dal mese di ottobre 2018. </a:t>
            </a:r>
          </a:p>
          <a:p>
            <a:pPr marL="0" lvl="1" algn="just"/>
            <a:r>
              <a:rPr lang="it-IT" dirty="0">
                <a:cs typeface="Arial" panose="020B0604020202020204" pitchFamily="34" charset="0"/>
              </a:rPr>
              <a:t>La prima edizione ha avuto come obiettivo l’osservazione ed il monitoraggio dei fenomeni socioeconomici rilevanti, anche a carattere territoriale fine, le relative dinamiche e la definizione dei principali squilibri.</a:t>
            </a:r>
          </a:p>
          <a:p>
            <a:pPr marL="0" lvl="1" algn="just"/>
            <a:endParaRPr lang="it-IT" dirty="0">
              <a:cs typeface="Arial" panose="020B0604020202020204" pitchFamily="34" charset="0"/>
            </a:endParaRPr>
          </a:p>
          <a:p>
            <a:pPr algn="just"/>
            <a:r>
              <a:rPr lang="it-IT" b="1" dirty="0">
                <a:solidFill>
                  <a:schemeClr val="tx2">
                    <a:lumMod val="60000"/>
                    <a:lumOff val="40000"/>
                  </a:schemeClr>
                </a:solidFill>
                <a:cs typeface="Arial" panose="020B0604020202020204" pitchFamily="34" charset="0"/>
              </a:rPr>
              <a:t>Il 2°</a:t>
            </a:r>
            <a:r>
              <a:rPr lang="it-IT" dirty="0">
                <a:solidFill>
                  <a:schemeClr val="tx2">
                    <a:lumMod val="60000"/>
                    <a:lumOff val="40000"/>
                  </a:schemeClr>
                </a:solidFill>
                <a:cs typeface="Arial" panose="020B0604020202020204" pitchFamily="34" charset="0"/>
              </a:rPr>
              <a:t> </a:t>
            </a:r>
            <a:r>
              <a:rPr lang="it-IT" b="1" dirty="0">
                <a:solidFill>
                  <a:schemeClr val="tx2">
                    <a:lumMod val="60000"/>
                    <a:lumOff val="40000"/>
                  </a:schemeClr>
                </a:solidFill>
                <a:cs typeface="Arial" panose="020B0604020202020204" pitchFamily="34" charset="0"/>
              </a:rPr>
              <a:t>Report </a:t>
            </a:r>
            <a:r>
              <a:rPr lang="it-IT" dirty="0">
                <a:cs typeface="Arial" panose="020B0604020202020204" pitchFamily="34" charset="0"/>
              </a:rPr>
              <a:t>è stato presentato nell’ambito di </a:t>
            </a:r>
            <a:r>
              <a:rPr lang="it-IT" b="1" i="1" dirty="0">
                <a:solidFill>
                  <a:srgbClr val="00B0F0"/>
                </a:solidFill>
                <a:cs typeface="Arial" panose="020B0604020202020204" pitchFamily="34" charset="0"/>
              </a:rPr>
              <a:t>#SISPRINT IN TOUR </a:t>
            </a:r>
            <a:r>
              <a:rPr lang="it-IT" b="1" i="1" spc="600" dirty="0">
                <a:cs typeface="Arial"/>
              </a:rPr>
              <a:t>2</a:t>
            </a:r>
            <a:r>
              <a:rPr lang="it-IT" dirty="0">
                <a:cs typeface="Arial" panose="020B0604020202020204" pitchFamily="34" charset="0"/>
              </a:rPr>
              <a:t>con incontri svolti a partire dal mese di giugno 2019. </a:t>
            </a:r>
          </a:p>
          <a:p>
            <a:pPr algn="just"/>
            <a:r>
              <a:rPr lang="it-IT" dirty="0">
                <a:cs typeface="Arial" panose="020B0604020202020204" pitchFamily="34" charset="0"/>
              </a:rPr>
              <a:t>L’esame del posizionamento della regione nel contesto delle regioni NUTS 2 europee è stato alla base dell’analisi sviluppata nella seconda edizione che ha anche focalizzato le nuove geografie della produzione del valore (green economy, cultura e creatività, coesione sociale), le dimensioni del benessere e taluni temi/settori strategici tra i quali il turismo, l’innovazione, l’internazionalizzazione.</a:t>
            </a:r>
          </a:p>
        </p:txBody>
      </p:sp>
      <p:sp>
        <p:nvSpPr>
          <p:cNvPr id="13" name="CasellaDiTesto 12">
            <a:extLst>
              <a:ext uri="{FF2B5EF4-FFF2-40B4-BE49-F238E27FC236}">
                <a16:creationId xmlns:a16="http://schemas.microsoft.com/office/drawing/2014/main" id="{49EF6963-D138-44A0-93FE-7C6552849E9E}"/>
              </a:ext>
            </a:extLst>
          </p:cNvPr>
          <p:cNvSpPr txBox="1"/>
          <p:nvPr/>
        </p:nvSpPr>
        <p:spPr>
          <a:xfrm>
            <a:off x="4211961" y="116632"/>
            <a:ext cx="4536503" cy="707886"/>
          </a:xfrm>
          <a:prstGeom prst="rect">
            <a:avLst/>
          </a:prstGeom>
          <a:noFill/>
        </p:spPr>
        <p:txBody>
          <a:bodyPr wrap="square" rtlCol="0">
            <a:spAutoFit/>
          </a:bodyPr>
          <a:lstStyle/>
          <a:p>
            <a:pPr algn="r"/>
            <a:r>
              <a:rPr lang="it-IT" sz="2000" b="1" dirty="0">
                <a:solidFill>
                  <a:schemeClr val="tx2">
                    <a:lumMod val="60000"/>
                    <a:lumOff val="40000"/>
                  </a:schemeClr>
                </a:solidFill>
                <a:cs typeface="Arial" panose="020B0604020202020204" pitchFamily="34" charset="0"/>
              </a:rPr>
              <a:t>I REPORT REGIONALI</a:t>
            </a:r>
          </a:p>
          <a:p>
            <a:pPr algn="r"/>
            <a:r>
              <a:rPr lang="it-IT" sz="2000" i="1" dirty="0">
                <a:solidFill>
                  <a:schemeClr val="tx2">
                    <a:lumMod val="60000"/>
                    <a:lumOff val="40000"/>
                  </a:schemeClr>
                </a:solidFill>
                <a:cs typeface="Arial" panose="020B0604020202020204" pitchFamily="34" charset="0"/>
              </a:rPr>
              <a:t>Le presentazioni sui territori</a:t>
            </a:r>
          </a:p>
        </p:txBody>
      </p:sp>
      <p:pic>
        <p:nvPicPr>
          <p:cNvPr id="14" name="Picture 2" descr="Immagine correlata">
            <a:hlinkClick r:id="rId4"/>
            <a:extLst>
              <a:ext uri="{FF2B5EF4-FFF2-40B4-BE49-F238E27FC236}">
                <a16:creationId xmlns:a16="http://schemas.microsoft.com/office/drawing/2014/main" id="{A71DF0A0-78EB-4DC1-AF07-77A5134B46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375"/>
          <a:stretch/>
        </p:blipFill>
        <p:spPr bwMode="auto">
          <a:xfrm>
            <a:off x="2411760" y="146361"/>
            <a:ext cx="2657439" cy="1776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3452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287714" y="312738"/>
            <a:ext cx="5568950" cy="707886"/>
          </a:xfrm>
          <a:prstGeom prst="rect">
            <a:avLst/>
          </a:prstGeom>
          <a:noFill/>
        </p:spPr>
        <p:txBody>
          <a:bodyPr wrap="square">
            <a:spAutoFit/>
          </a:bodyPr>
          <a:lstStyle/>
          <a:p>
            <a:pPr algn="r"/>
            <a:r>
              <a:rPr lang="it-IT" sz="2000" b="1" dirty="0">
                <a:solidFill>
                  <a:schemeClr val="tx2">
                    <a:lumMod val="60000"/>
                    <a:lumOff val="40000"/>
                  </a:schemeClr>
                </a:solidFill>
                <a:cs typeface="Arial" panose="020B0604020202020204" pitchFamily="34" charset="0"/>
              </a:rPr>
              <a:t>GLI STRUMENTI DI ANALISI</a:t>
            </a:r>
          </a:p>
          <a:p>
            <a:pPr algn="r"/>
            <a:r>
              <a:rPr lang="it-IT" sz="2000" i="1" dirty="0">
                <a:solidFill>
                  <a:schemeClr val="tx2">
                    <a:lumMod val="60000"/>
                    <a:lumOff val="40000"/>
                  </a:schemeClr>
                </a:solidFill>
                <a:cs typeface="Arial" panose="020B0604020202020204" pitchFamily="34" charset="0"/>
              </a:rPr>
              <a:t>Le novità del 3° Report regionale</a:t>
            </a:r>
          </a:p>
        </p:txBody>
      </p:sp>
      <p:pic>
        <p:nvPicPr>
          <p:cNvPr id="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ltina\Desktop\SISPRINT\SISPRINT IN TOUR 2018\format\per-Sisprint-sequenza-ESEMPIO-NUOVO.png"/>
          <p:cNvPicPr>
            <a:picLocks noChangeAspect="1" noChangeArrowheads="1"/>
          </p:cNvPicPr>
          <p:nvPr/>
        </p:nvPicPr>
        <p:blipFill>
          <a:blip r:embed="rId4">
            <a:extLst>
              <a:ext uri="{28A0092B-C50C-407E-A947-70E740481C1C}">
                <a14:useLocalDpi xmlns:a14="http://schemas.microsoft.com/office/drawing/2010/main" val="0"/>
              </a:ext>
            </a:extLst>
          </a:blip>
          <a:srcRect l="2" r="24298"/>
          <a:stretch>
            <a:fillRect/>
          </a:stretch>
        </p:blipFill>
        <p:spPr bwMode="auto">
          <a:xfrm>
            <a:off x="1860111" y="6029217"/>
            <a:ext cx="5762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a:extLst>
              <a:ext uri="{FF2B5EF4-FFF2-40B4-BE49-F238E27FC236}">
                <a16:creationId xmlns:a16="http://schemas.microsoft.com/office/drawing/2014/main" id="{500307A6-6122-47E3-B823-E1AE5C628F36}"/>
              </a:ext>
            </a:extLst>
          </p:cNvPr>
          <p:cNvSpPr/>
          <p:nvPr/>
        </p:nvSpPr>
        <p:spPr>
          <a:xfrm>
            <a:off x="35496" y="1496973"/>
            <a:ext cx="5586200" cy="4524315"/>
          </a:xfrm>
          <a:prstGeom prst="rect">
            <a:avLst/>
          </a:prstGeom>
        </p:spPr>
        <p:txBody>
          <a:bodyPr wrap="square">
            <a:spAutoFit/>
          </a:bodyPr>
          <a:lstStyle/>
          <a:p>
            <a:pPr algn="just"/>
            <a:r>
              <a:rPr lang="it-IT" sz="1600" b="1" dirty="0">
                <a:solidFill>
                  <a:schemeClr val="tx2">
                    <a:lumMod val="60000"/>
                    <a:lumOff val="40000"/>
                  </a:schemeClr>
                </a:solidFill>
                <a:cs typeface="Arial" panose="020B0604020202020204" pitchFamily="34" charset="0"/>
              </a:rPr>
              <a:t>Il 3°</a:t>
            </a:r>
            <a:r>
              <a:rPr lang="it-IT" sz="1600" dirty="0">
                <a:solidFill>
                  <a:schemeClr val="tx2">
                    <a:lumMod val="60000"/>
                    <a:lumOff val="40000"/>
                  </a:schemeClr>
                </a:solidFill>
                <a:cs typeface="Arial" panose="020B0604020202020204" pitchFamily="34" charset="0"/>
              </a:rPr>
              <a:t> </a:t>
            </a:r>
            <a:r>
              <a:rPr lang="it-IT" sz="1600" b="1" dirty="0">
                <a:solidFill>
                  <a:schemeClr val="tx2">
                    <a:lumMod val="60000"/>
                    <a:lumOff val="40000"/>
                  </a:schemeClr>
                </a:solidFill>
                <a:cs typeface="Arial" panose="020B0604020202020204" pitchFamily="34" charset="0"/>
              </a:rPr>
              <a:t>Report </a:t>
            </a:r>
            <a:r>
              <a:rPr lang="it-IT" sz="1600" dirty="0">
                <a:cs typeface="Arial" panose="020B0604020202020204" pitchFamily="34" charset="0"/>
              </a:rPr>
              <a:t>è stato presentato sui territori a partire dal mese di novembre 2019 nell’ambito di </a:t>
            </a:r>
            <a:r>
              <a:rPr lang="it-IT" sz="1600" b="1" i="1" dirty="0">
                <a:solidFill>
                  <a:srgbClr val="0070C0"/>
                </a:solidFill>
                <a:cs typeface="Arial" panose="020B0604020202020204" pitchFamily="34" charset="0"/>
              </a:rPr>
              <a:t>#SISPRINT IN TOUR </a:t>
            </a:r>
            <a:r>
              <a:rPr lang="it-IT" sz="1600" b="1" i="1" dirty="0">
                <a:solidFill>
                  <a:srgbClr val="00B0F0"/>
                </a:solidFill>
                <a:cs typeface="Arial" panose="020B0604020202020204" pitchFamily="34" charset="0"/>
              </a:rPr>
              <a:t>3</a:t>
            </a:r>
            <a:r>
              <a:rPr lang="it-IT" sz="1600" i="1" dirty="0">
                <a:solidFill>
                  <a:srgbClr val="00B0F0"/>
                </a:solidFill>
                <a:cs typeface="Arial" panose="020B0604020202020204" pitchFamily="34" charset="0"/>
              </a:rPr>
              <a:t>.</a:t>
            </a:r>
          </a:p>
          <a:p>
            <a:pPr algn="just"/>
            <a:r>
              <a:rPr lang="it-IT" sz="1600" dirty="0">
                <a:cs typeface="Arial" panose="020B0604020202020204" pitchFamily="34" charset="0"/>
              </a:rPr>
              <a:t>La terza edizione analizza il posizionamento e le traiettorie di sviluppo della regione sulla base di una matrice analitica multidimensionale: </a:t>
            </a:r>
          </a:p>
          <a:p>
            <a:pPr algn="just"/>
            <a:endParaRPr lang="it-IT" sz="1600" dirty="0">
              <a:cs typeface="Arial" panose="020B0604020202020204" pitchFamily="34" charset="0"/>
            </a:endParaRPr>
          </a:p>
          <a:p>
            <a:pPr marL="285750" indent="-285750" algn="just">
              <a:buFont typeface="Wingdings" panose="05000000000000000000" pitchFamily="2" charset="2"/>
              <a:buChar char="Ø"/>
            </a:pPr>
            <a:r>
              <a:rPr lang="it-IT" sz="1600" b="1" dirty="0">
                <a:solidFill>
                  <a:schemeClr val="tx2">
                    <a:lumMod val="60000"/>
                    <a:lumOff val="40000"/>
                  </a:schemeClr>
                </a:solidFill>
                <a:cs typeface="Arial" panose="020B0604020202020204" pitchFamily="34" charset="0"/>
              </a:rPr>
              <a:t>benchmark europeo </a:t>
            </a:r>
            <a:r>
              <a:rPr lang="it-IT" sz="1600" dirty="0">
                <a:cs typeface="Arial" panose="020B0604020202020204" pitchFamily="34" charset="0"/>
              </a:rPr>
              <a:t>rispetto all’innovazione tecnologica, alla competitività territoriale ed alla tenuta sociale;</a:t>
            </a:r>
          </a:p>
          <a:p>
            <a:pPr algn="just"/>
            <a:endParaRPr lang="it-IT" sz="1600" dirty="0">
              <a:cs typeface="Arial" panose="020B0604020202020204" pitchFamily="34" charset="0"/>
            </a:endParaRPr>
          </a:p>
          <a:p>
            <a:pPr marL="285750" indent="-285750" algn="just">
              <a:buClr>
                <a:schemeClr val="accent1"/>
              </a:buClr>
              <a:buFont typeface="Wingdings" panose="05000000000000000000" pitchFamily="2" charset="2"/>
              <a:buChar char="Ø"/>
            </a:pPr>
            <a:r>
              <a:rPr lang="it-IT" sz="1600" dirty="0">
                <a:cs typeface="Arial" panose="020B0604020202020204" pitchFamily="34" charset="0"/>
              </a:rPr>
              <a:t>elaborazione di prime analisi delle evoluzioni del sistema produttivo alla luce della </a:t>
            </a:r>
            <a:r>
              <a:rPr lang="it-IT" sz="1600" b="1" dirty="0">
                <a:solidFill>
                  <a:schemeClr val="tx2">
                    <a:lumMod val="60000"/>
                    <a:lumOff val="40000"/>
                  </a:schemeClr>
                </a:solidFill>
                <a:cs typeface="Arial" panose="020B0604020202020204" pitchFamily="34" charset="0"/>
              </a:rPr>
              <a:t>Smart </a:t>
            </a:r>
            <a:r>
              <a:rPr lang="it-IT" sz="1600" b="1" dirty="0" err="1">
                <a:solidFill>
                  <a:schemeClr val="tx2">
                    <a:lumMod val="60000"/>
                    <a:lumOff val="40000"/>
                  </a:schemeClr>
                </a:solidFill>
                <a:cs typeface="Arial" panose="020B0604020202020204" pitchFamily="34" charset="0"/>
              </a:rPr>
              <a:t>Specialisation</a:t>
            </a:r>
            <a:r>
              <a:rPr lang="it-IT" sz="1600" b="1" dirty="0">
                <a:solidFill>
                  <a:schemeClr val="tx2">
                    <a:lumMod val="60000"/>
                    <a:lumOff val="40000"/>
                  </a:schemeClr>
                </a:solidFill>
                <a:cs typeface="Arial" panose="020B0604020202020204" pitchFamily="34" charset="0"/>
              </a:rPr>
              <a:t> Strategy (S3) </a:t>
            </a:r>
            <a:r>
              <a:rPr lang="it-IT" sz="1600" dirty="0">
                <a:cs typeface="Arial" panose="020B0604020202020204" pitchFamily="34" charset="0"/>
              </a:rPr>
              <a:t>formulata dalla regione per il Ciclo di Programmazione 2014 – 2020;</a:t>
            </a:r>
          </a:p>
          <a:p>
            <a:pPr algn="just">
              <a:buClr>
                <a:schemeClr val="accent1"/>
              </a:buClr>
            </a:pPr>
            <a:endParaRPr lang="it-IT" sz="1600" dirty="0">
              <a:cs typeface="Arial" panose="020B0604020202020204" pitchFamily="34" charset="0"/>
            </a:endParaRPr>
          </a:p>
          <a:p>
            <a:pPr marL="286110" indent="-285750" algn="just">
              <a:lnSpc>
                <a:spcPct val="100000"/>
              </a:lnSpc>
              <a:buClr>
                <a:schemeClr val="accent1"/>
              </a:buClr>
              <a:buFont typeface="Wingdings" panose="05000000000000000000" pitchFamily="2" charset="2"/>
              <a:buChar char="Ø"/>
            </a:pPr>
            <a:r>
              <a:rPr lang="it-IT" sz="1600" dirty="0">
                <a:cs typeface="Arial" panose="020B0604020202020204" pitchFamily="34" charset="0"/>
              </a:rPr>
              <a:t>analisi dell’evoluzione del </a:t>
            </a:r>
            <a:r>
              <a:rPr lang="it-IT" sz="1600" b="1" dirty="0">
                <a:solidFill>
                  <a:schemeClr val="tx2">
                    <a:lumMod val="60000"/>
                    <a:lumOff val="40000"/>
                  </a:schemeClr>
                </a:solidFill>
                <a:cs typeface="Arial" panose="020B0604020202020204" pitchFamily="34" charset="0"/>
              </a:rPr>
              <a:t>modello di sviluppo socioeconomico territoriale</a:t>
            </a:r>
            <a:r>
              <a:rPr lang="it-IT" sz="1600" dirty="0">
                <a:cs typeface="Arial" panose="020B0604020202020204" pitchFamily="34" charset="0"/>
              </a:rPr>
              <a:t> sulla base della dimensione dei comuni, con una visione dettagliata dei progetti legati al Ciclo di Programmazione 2014 – 2020.</a:t>
            </a:r>
          </a:p>
        </p:txBody>
      </p:sp>
      <p:graphicFrame>
        <p:nvGraphicFramePr>
          <p:cNvPr id="10" name="Diagram1">
            <a:extLst>
              <a:ext uri="{FF2B5EF4-FFF2-40B4-BE49-F238E27FC236}">
                <a16:creationId xmlns:a16="http://schemas.microsoft.com/office/drawing/2014/main" id="{08E93C1E-9EA5-4658-83AA-663E1D17D22E}"/>
              </a:ext>
            </a:extLst>
          </p:cNvPr>
          <p:cNvGraphicFramePr/>
          <p:nvPr>
            <p:extLst>
              <p:ext uri="{D42A27DB-BD31-4B8C-83A1-F6EECF244321}">
                <p14:modId xmlns:p14="http://schemas.microsoft.com/office/powerpoint/2010/main" val="998646543"/>
              </p:ext>
            </p:extLst>
          </p:nvPr>
        </p:nvGraphicFramePr>
        <p:xfrm>
          <a:off x="5652120" y="1554480"/>
          <a:ext cx="3444120" cy="2961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560918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1416</Words>
  <Application>Microsoft Office PowerPoint</Application>
  <PresentationFormat>Presentazione su schermo (4:3)</PresentationFormat>
  <Paragraphs>164</Paragraphs>
  <Slides>15</Slides>
  <Notes>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Calibri</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CRUSCOTTO INFORMATIVO Schema concettuale  Indicatori  dinamici</vt:lpstr>
      <vt:lpstr>IL CRUSCOTTO INFORMATIVO  Schema grafico</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Sara Bassotti</dc:creator>
  <cp:lastModifiedBy>Marilina Labia</cp:lastModifiedBy>
  <cp:revision>30</cp:revision>
  <cp:lastPrinted>2019-11-12T13:43:32Z</cp:lastPrinted>
  <dcterms:created xsi:type="dcterms:W3CDTF">2019-10-30T11:51:23Z</dcterms:created>
  <dcterms:modified xsi:type="dcterms:W3CDTF">2020-02-27T12:42:18Z</dcterms:modified>
</cp:coreProperties>
</file>