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304" r:id="rId3"/>
    <p:sldId id="305" r:id="rId4"/>
    <p:sldId id="287" r:id="rId5"/>
    <p:sldId id="288" r:id="rId6"/>
    <p:sldId id="289" r:id="rId7"/>
    <p:sldId id="290" r:id="rId8"/>
    <p:sldId id="291" r:id="rId9"/>
    <p:sldId id="292" r:id="rId10"/>
    <p:sldId id="306" r:id="rId11"/>
    <p:sldId id="294" r:id="rId12"/>
    <p:sldId id="296" r:id="rId13"/>
    <p:sldId id="298" r:id="rId14"/>
    <p:sldId id="299" r:id="rId15"/>
    <p:sldId id="300" r:id="rId16"/>
    <p:sldId id="301" r:id="rId17"/>
    <p:sldId id="302" r:id="rId18"/>
    <p:sldId id="303" r:id="rId19"/>
    <p:sldId id="295" r:id="rId2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7" d="100"/>
          <a:sy n="37" d="100"/>
        </p:scale>
        <p:origin x="-294" y="-72"/>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4" name="Immagine 3">
            <a:extLst>
              <a:ext uri="{FF2B5EF4-FFF2-40B4-BE49-F238E27FC236}">
                <a16:creationId xmlns:a16="http://schemas.microsoft.com/office/drawing/2014/main" xmlns="" id="{4475CA0C-A092-46A7-9246-6A38E3FBFE9B}"/>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8166686" y="12276842"/>
            <a:ext cx="3754226" cy="1135965"/>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130F5A61-688D-431D-9D27-2D7D4B192B08}"/>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8133435" y="12158101"/>
            <a:ext cx="3754226" cy="1135965"/>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85280F3D-E3A0-4F9E-8F2A-CEFDE051E9E1}"/>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8166686" y="12276842"/>
            <a:ext cx="3754226" cy="113596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Agrigento, 15 dicembre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propongono </a:t>
            </a:r>
            <a:r>
              <a:rPr lang="it-IT" sz="3200" b="1" dirty="0"/>
              <a:t>indicatori di tipo strutturale, ovvero riguardanti un ampio lasso temporale (2016 – 2019)</a:t>
            </a:r>
            <a:r>
              <a:rPr lang="it-IT" sz="3200" dirty="0"/>
              <a:t>, al fine di attutire l’eventuale effetto statistico di eventi eccezionali. </a:t>
            </a:r>
          </a:p>
          <a:p>
            <a:pPr algn="just"/>
            <a:endParaRPr lang="it-IT" sz="3200" dirty="0"/>
          </a:p>
          <a:p>
            <a:pPr algn="just"/>
            <a:r>
              <a:rPr lang="it-IT" sz="3200" dirty="0"/>
              <a:t>Viene, inoltre, proposta una comparazione territoriale ed </a:t>
            </a:r>
            <a:r>
              <a:rPr lang="it-IT" sz="3200" b="1" dirty="0"/>
              <a:t>una analisi dinamica con dati al 2020</a:t>
            </a:r>
            <a:r>
              <a:rPr lang="it-IT" sz="3200" dirty="0"/>
              <a:t>,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237576478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30469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percentuale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Le regioni ove tale quota si innalza sono la Campania (22,4%), il Lazio (20,3%), la Puglia (19,9%), la Calabria (19%) e la </a:t>
            </a:r>
            <a:r>
              <a:rPr lang="it-IT" sz="3200" b="1" dirty="0">
                <a:solidFill>
                  <a:srgbClr val="C00000"/>
                </a:solidFill>
              </a:rPr>
              <a:t>Sicilia (18,4%); </a:t>
            </a:r>
            <a:r>
              <a:rPr lang="it-IT" sz="3200" dirty="0"/>
              <a:t>in nessuna regione il fenomeno è assente. </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806376"/>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403273" y="9531753"/>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61741138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Nell’attesa dei dati del 2020, nel 2019, a fronte di una flessione del totale dei reati (-2,9%), </a:t>
            </a:r>
            <a:r>
              <a:rPr lang="it-IT" sz="3200" b="1" dirty="0"/>
              <a:t>gli illeciti economici crescono (+2,8%) e costituiscono il 18,5% del totale dei reati denunciati in Italia</a:t>
            </a:r>
            <a:r>
              <a:rPr lang="it-IT" sz="3200" dirty="0"/>
              <a:t> (13,8% nel 2014). </a:t>
            </a:r>
            <a:r>
              <a:rPr lang="it-IT" sz="3200" b="1" dirty="0">
                <a:solidFill>
                  <a:srgbClr val="C00000"/>
                </a:solidFill>
              </a:rPr>
              <a:t>Ad Agrigento, tali reati incidono per il 23,5%</a:t>
            </a:r>
            <a:r>
              <a:rPr lang="it-IT" sz="3200" b="1" dirty="0"/>
              <a:t>.</a:t>
            </a:r>
          </a:p>
          <a:p>
            <a:pPr algn="just"/>
            <a:endParaRPr lang="it-IT" sz="3200" dirty="0"/>
          </a:p>
          <a:p>
            <a:pPr algn="just"/>
            <a:r>
              <a:rPr lang="it-IT" sz="3200" dirty="0"/>
              <a:t>Tale aggregato è composto soprattutto, per circa il </a:t>
            </a:r>
            <a:r>
              <a:rPr lang="it-IT" sz="3200" b="1" dirty="0"/>
              <a:t>50%, da frodi e reati informatici, seguiti da furti in esercizi commerciali e reati-spia della presenza di criminalità organizzata (estorsioni, racket, usura, ecc.). </a:t>
            </a:r>
          </a:p>
          <a:p>
            <a:pPr algn="just"/>
            <a:endParaRPr lang="it-IT" sz="3200" dirty="0"/>
          </a:p>
          <a:p>
            <a:pPr algn="just"/>
            <a:r>
              <a:rPr lang="it-IT" sz="3200" dirty="0"/>
              <a:t>I tradizionali reati commerciali (ad esempio la contraffazione) si rivelano in declino nel 2019 (-16%), soppiantati da tipologie più lucrative e tecnologicamente più innovative di criminalità. Tale 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primato delle </a:t>
            </a:r>
            <a:r>
              <a:rPr lang="it-IT" sz="3200" b="1" dirty="0"/>
              <a:t>truffe informatiche </a:t>
            </a:r>
            <a:r>
              <a:rPr lang="it-IT" sz="3200" dirty="0"/>
              <a:t>riflette il cambiamento della nostra società in direzione di un maggior utilizzo del web, anche per finalità illecite. Tale categoria di reati economici è infatti tra quelle che, nel 2019, crescono più rapidamente rispetto all’anno precedente (</a:t>
            </a:r>
            <a:r>
              <a:rPr lang="it-IT" sz="3200" b="1" dirty="0"/>
              <a:t>truffe e frodi informatiche +12,2%; delitti informatici +21,6%</a:t>
            </a:r>
            <a:r>
              <a:rPr lang="it-IT" sz="3200" dirty="0"/>
              <a:t>). </a:t>
            </a:r>
          </a:p>
          <a:p>
            <a:pPr algn="just"/>
            <a:endParaRPr lang="it-IT" sz="3200" dirty="0"/>
          </a:p>
          <a:p>
            <a:pPr algn="just"/>
            <a:r>
              <a:rPr lang="it-IT" sz="3200" b="1" dirty="0">
                <a:solidFill>
                  <a:srgbClr val="C00000"/>
                </a:solidFill>
              </a:rPr>
              <a:t>Ad Agrigento, nel 2019, le truffe informatiche crescono del +8,4% e i delitti informatici del +15,9%.</a:t>
            </a:r>
          </a:p>
        </p:txBody>
      </p:sp>
    </p:spTree>
    <p:extLst>
      <p:ext uri="{BB962C8B-B14F-4D97-AF65-F5344CB8AC3E}">
        <p14:creationId xmlns:p14="http://schemas.microsoft.com/office/powerpoint/2010/main" xmlns="" val="169520470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in Puglia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84638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in Sicilia coesistano organizzazioni criminali eterogenee e non solo di tipo mafioso. </a:t>
            </a:r>
            <a:r>
              <a:rPr lang="it-IT" sz="3200" b="1" dirty="0"/>
              <a:t>Nelle province di Palermo, Trapani e Agrigento è egemone cosa nostra che, privata degli uomini d’onore di spicco, si è trovata costretta a rimodulare i propri schemi decisionali</a:t>
            </a:r>
            <a:r>
              <a:rPr lang="it-IT" sz="3200" dirty="0"/>
              <a:t>, aderendo a un processo più orizzontale e concertato.</a:t>
            </a:r>
          </a:p>
          <a:p>
            <a:pPr algn="just"/>
            <a:endParaRPr lang="it-IT" sz="3200" dirty="0"/>
          </a:p>
          <a:p>
            <a:pPr algn="just"/>
            <a:r>
              <a:rPr lang="it-IT" sz="3200" dirty="0"/>
              <a:t>Gli interessi intorno ai quali si concentra l’azione mafiosa risultano le </a:t>
            </a:r>
            <a:r>
              <a:rPr lang="it-IT" sz="3200" b="1" dirty="0"/>
              <a:t>estorsioni, l’usura, il narcotraffico, la gestione dello spaccio di stupefacenti, l’infiltrazione nel gioco d’azzardo illecito</a:t>
            </a:r>
            <a:r>
              <a:rPr lang="it-IT" sz="3200" dirty="0"/>
              <a:t>. A questi si aggiungono l’inquinamento dell’economia dei territori di riferimento soprattutto nei campi imprenditoriali dell’</a:t>
            </a:r>
            <a:r>
              <a:rPr lang="it-IT" sz="3200" b="1" dirty="0"/>
              <a:t>edilizia</a:t>
            </a:r>
            <a:r>
              <a:rPr lang="it-IT" sz="3200" dirty="0"/>
              <a:t>, del </a:t>
            </a:r>
            <a:r>
              <a:rPr lang="it-IT" sz="3200" b="1" dirty="0"/>
              <a:t>movimento terra</a:t>
            </a:r>
            <a:r>
              <a:rPr lang="it-IT" sz="3200" dirty="0"/>
              <a:t> e dell’</a:t>
            </a:r>
            <a:r>
              <a:rPr lang="it-IT" sz="3200" b="1" dirty="0"/>
              <a:t>approvvigionamento degli inerti</a:t>
            </a:r>
            <a:r>
              <a:rPr lang="it-IT" sz="3200" dirty="0"/>
              <a:t>, dello </a:t>
            </a:r>
            <a:r>
              <a:rPr lang="it-IT" sz="3200" b="1" dirty="0"/>
              <a:t>smaltimento dei rifiuti</a:t>
            </a:r>
            <a:r>
              <a:rPr lang="it-IT" sz="3200" dirty="0"/>
              <a:t>, della </a:t>
            </a:r>
            <a:r>
              <a:rPr lang="it-IT" sz="3200" b="1" dirty="0"/>
              <a:t>gestione dei servizi cimiteriali e dei trasporti</a:t>
            </a:r>
            <a:r>
              <a:rPr lang="it-IT" sz="3200" dirty="0"/>
              <a:t>. Non mancano poi gli inserimenti nei settori caratterizzati dall’erogazione di contributi pubblici come nel caso della </a:t>
            </a:r>
            <a:r>
              <a:rPr lang="it-IT" sz="3200" b="1" dirty="0"/>
              <a:t>produzione di energia da fonti rinnovabili, dell’agricoltura e dell’allevamento</a:t>
            </a:r>
            <a:r>
              <a:rPr lang="it-IT" sz="3200" dirty="0"/>
              <a:t>. Spesso ciò si realizza attraverso l’infiltrazione o il condizionamento degli Enti locali anche avvalendosi della </a:t>
            </a:r>
            <a:r>
              <a:rPr lang="it-IT" sz="3200" b="1" dirty="0"/>
              <a:t>complicità di politici e funzionari corrotti</a:t>
            </a:r>
            <a:r>
              <a:rPr lang="it-IT" sz="3200" dirty="0"/>
              <a:t>.</a:t>
            </a:r>
          </a:p>
          <a:p>
            <a:pPr algn="just"/>
            <a:endParaRPr lang="it-IT" sz="3200" dirty="0"/>
          </a:p>
          <a:p>
            <a:pPr algn="just"/>
            <a:r>
              <a:rPr lang="it-IT" sz="3200" dirty="0"/>
              <a:t>La provincia di Agrigento appare caratterizzata dalla pervasiva presenza sia di cosa nostra sia, in specifiche aree, della stidda. </a:t>
            </a:r>
            <a:r>
              <a:rPr lang="it-IT" sz="3200" b="1" dirty="0"/>
              <a:t>La capillarità della “pressione” mafiosa condiziona lo sviluppo economico depauperando il tessuto sociale e produttivo. Lo stesso capoluogo versa in una situazione critica evidenziando carenze infrastrutturali e organizzative dovute alla “</a:t>
            </a:r>
            <a:r>
              <a:rPr lang="it-IT" sz="3200" b="1" dirty="0" err="1"/>
              <a:t>parassitizzazione</a:t>
            </a:r>
            <a:r>
              <a:rPr lang="it-IT" sz="3200" b="1" dirty="0"/>
              <a:t>” dell’imprenditoria e del commercio da parte delle consorterie.</a:t>
            </a:r>
          </a:p>
        </p:txBody>
      </p:sp>
    </p:spTree>
    <p:extLst>
      <p:ext uri="{BB962C8B-B14F-4D97-AF65-F5344CB8AC3E}">
        <p14:creationId xmlns:p14="http://schemas.microsoft.com/office/powerpoint/2010/main" xmlns="" val="61052498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pic>
        <p:nvPicPr>
          <p:cNvPr id="5" name="Immagine 4">
            <a:extLst>
              <a:ext uri="{FF2B5EF4-FFF2-40B4-BE49-F238E27FC236}">
                <a16:creationId xmlns:a16="http://schemas.microsoft.com/office/drawing/2014/main" xmlns="" id="{F3043277-C16E-41E3-B58A-3EF57C4F1D87}"/>
              </a:ext>
            </a:extLst>
          </p:cNvPr>
          <p:cNvPicPr>
            <a:picLocks noChangeAspect="1"/>
          </p:cNvPicPr>
          <p:nvPr/>
        </p:nvPicPr>
        <p:blipFill>
          <a:blip r:embed="rId3" cstate="print"/>
          <a:stretch>
            <a:fillRect/>
          </a:stretch>
        </p:blipFill>
        <p:spPr>
          <a:xfrm>
            <a:off x="2182089" y="7480276"/>
            <a:ext cx="12631017" cy="4479966"/>
          </a:xfrm>
          <a:prstGeom prst="rect">
            <a:avLst/>
          </a:prstGeom>
        </p:spPr>
      </p:pic>
      <p:sp>
        <p:nvSpPr>
          <p:cNvPr id="4" name="Rettangolo 3">
            <a:extLst>
              <a:ext uri="{FF2B5EF4-FFF2-40B4-BE49-F238E27FC236}">
                <a16:creationId xmlns:a16="http://schemas.microsoft.com/office/drawing/2014/main" xmlns="" id="{4A40B61F-DAB2-4F2E-8CFE-157FBEA03203}"/>
              </a:ext>
            </a:extLst>
          </p:cNvPr>
          <p:cNvSpPr/>
          <p:nvPr/>
        </p:nvSpPr>
        <p:spPr>
          <a:xfrm>
            <a:off x="1951324" y="10675534"/>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6022782" y="7559103"/>
            <a:ext cx="7031182"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Agrigento si sottolinea un elevato livello strutturale di reati legati a danneggiamento</a:t>
            </a:r>
            <a:r>
              <a:rPr kumimoji="0" lang="it-IT" sz="3200" b="1" i="0" u="none" strike="noStrike" cap="none" spc="0" normalizeH="0" dirty="0">
                <a:ln>
                  <a:noFill/>
                </a:ln>
                <a:solidFill>
                  <a:srgbClr val="C00000"/>
                </a:solidFill>
                <a:effectLst/>
                <a:uFillTx/>
                <a:latin typeface="+mn-lt"/>
                <a:ea typeface="+mn-ea"/>
                <a:cs typeface="+mn-cs"/>
                <a:sym typeface="Helvetica Neue"/>
              </a:rPr>
              <a:t> seguito da incendio, associazione mafiosa, stupefacenti, minacce e omicidi di tipo mafioso. </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spTree>
    <p:extLst>
      <p:ext uri="{BB962C8B-B14F-4D97-AF65-F5344CB8AC3E}">
        <p14:creationId xmlns:p14="http://schemas.microsoft.com/office/powerpoint/2010/main" xmlns="" val="351852856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pic>
        <p:nvPicPr>
          <p:cNvPr id="6" name="Immagine 5">
            <a:extLst>
              <a:ext uri="{FF2B5EF4-FFF2-40B4-BE49-F238E27FC236}">
                <a16:creationId xmlns:a16="http://schemas.microsoft.com/office/drawing/2014/main" xmlns="" id="{A38AABAC-AA13-412F-9C21-C412CB97CFD6}"/>
              </a:ext>
            </a:extLst>
          </p:cNvPr>
          <p:cNvPicPr>
            <a:picLocks noChangeAspect="1"/>
          </p:cNvPicPr>
          <p:nvPr/>
        </p:nvPicPr>
        <p:blipFill>
          <a:blip r:embed="rId2" cstate="print"/>
          <a:stretch>
            <a:fillRect/>
          </a:stretch>
        </p:blipFill>
        <p:spPr>
          <a:xfrm>
            <a:off x="1499661" y="7619075"/>
            <a:ext cx="13039568" cy="4043674"/>
          </a:xfrm>
          <a:prstGeom prst="rect">
            <a:avLst/>
          </a:prstGeom>
        </p:spPr>
      </p:pic>
      <p:sp>
        <p:nvSpPr>
          <p:cNvPr id="7" name="Rettangolo 6">
            <a:extLst>
              <a:ext uri="{FF2B5EF4-FFF2-40B4-BE49-F238E27FC236}">
                <a16:creationId xmlns:a16="http://schemas.microsoft.com/office/drawing/2014/main" xmlns="" id="{03D7FD41-F5D0-41F5-8B6E-E0DB5EFFE5FE}"/>
              </a:ext>
            </a:extLst>
          </p:cNvPr>
          <p:cNvSpPr/>
          <p:nvPr/>
        </p:nvSpPr>
        <p:spPr>
          <a:xfrm>
            <a:off x="1446684" y="10298412"/>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5452761" y="8166866"/>
            <a:ext cx="7926694"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Agrigento si sottolinea un elevato livello strutturale di prostituzione, rapine in banca e uffici postali</a:t>
            </a:r>
            <a:r>
              <a:rPr lang="it-IT" sz="3200" b="1" dirty="0">
                <a:solidFill>
                  <a:srgbClr val="C00000"/>
                </a:solidFill>
              </a:rPr>
              <a:t>.</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spTree>
    <p:extLst>
      <p:ext uri="{BB962C8B-B14F-4D97-AF65-F5344CB8AC3E}">
        <p14:creationId xmlns:p14="http://schemas.microsoft.com/office/powerpoint/2010/main" xmlns="" val="209087920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pic>
        <p:nvPicPr>
          <p:cNvPr id="5" name="Immagine 4">
            <a:extLst>
              <a:ext uri="{FF2B5EF4-FFF2-40B4-BE49-F238E27FC236}">
                <a16:creationId xmlns:a16="http://schemas.microsoft.com/office/drawing/2014/main" xmlns="" id="{80A13C36-4CF6-4E74-BD3A-012640F6E1EA}"/>
              </a:ext>
            </a:extLst>
          </p:cNvPr>
          <p:cNvPicPr>
            <a:picLocks noChangeAspect="1"/>
          </p:cNvPicPr>
          <p:nvPr/>
        </p:nvPicPr>
        <p:blipFill>
          <a:blip r:embed="rId2" cstate="print"/>
          <a:stretch>
            <a:fillRect/>
          </a:stretch>
        </p:blipFill>
        <p:spPr>
          <a:xfrm>
            <a:off x="1753523" y="7543368"/>
            <a:ext cx="12655203" cy="4495764"/>
          </a:xfrm>
          <a:prstGeom prst="rect">
            <a:avLst/>
          </a:prstGeom>
        </p:spPr>
      </p:pic>
      <p:sp>
        <p:nvSpPr>
          <p:cNvPr id="6" name="Rettangolo 5">
            <a:extLst>
              <a:ext uri="{FF2B5EF4-FFF2-40B4-BE49-F238E27FC236}">
                <a16:creationId xmlns:a16="http://schemas.microsoft.com/office/drawing/2014/main" xmlns="" id="{3BE7D8B8-CDAA-42F7-8DC4-DC352D2C5780}"/>
              </a:ext>
            </a:extLst>
          </p:cNvPr>
          <p:cNvSpPr/>
          <p:nvPr/>
        </p:nvSpPr>
        <p:spPr>
          <a:xfrm>
            <a:off x="1753523" y="10764982"/>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5503443" y="8615694"/>
            <a:ext cx="753803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Agrigento si sottolinea un elevato livello strutturale di reati legati a violazione della proprietà intellettuale, furti di opere d’arte e automezzi pesanti trasportanti </a:t>
            </a:r>
            <a:r>
              <a:rPr lang="it-IT" sz="3200" b="1" dirty="0">
                <a:solidFill>
                  <a:srgbClr val="C00000"/>
                </a:solidFill>
              </a:rPr>
              <a:t>merci.</a:t>
            </a:r>
          </a:p>
        </p:txBody>
      </p:sp>
    </p:spTree>
    <p:extLst>
      <p:ext uri="{BB962C8B-B14F-4D97-AF65-F5344CB8AC3E}">
        <p14:creationId xmlns:p14="http://schemas.microsoft.com/office/powerpoint/2010/main" xmlns="" val="92810197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58368" y="53147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cybercrime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22DCFA67-5E4D-4FC4-B2E9-3FD01B338015}"/>
              </a:ext>
            </a:extLst>
          </p:cNvPr>
          <p:cNvSpPr txBox="1"/>
          <p:nvPr/>
        </p:nvSpPr>
        <p:spPr>
          <a:xfrm>
            <a:off x="658368" y="2319075"/>
            <a:ext cx="22110192" cy="84638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Le </a:t>
            </a:r>
            <a:r>
              <a:rPr lang="it-IT" sz="3200" b="1" dirty="0"/>
              <a:t>frodi informatiche rappresentano la seconda categoria di illecito più frequentemente denunciata dalle imprese, in costante aumento nell’ultimo decennio e seconda solo all’appropriazione indebita</a:t>
            </a:r>
            <a:r>
              <a:rPr lang="it-IT" sz="3200" dirty="0"/>
              <a:t>; è possibile che il fenomeno delle frodi informatiche sia sottostimato in quanto meno facilmente individuabile da parte delle aziende o talvolta non volutamente condiviso (ad esempio in caso di violazioni nell’accesso a dati riservati). </a:t>
            </a:r>
          </a:p>
          <a:p>
            <a:pPr algn="just"/>
            <a:endParaRPr lang="it-IT" sz="3200" dirty="0"/>
          </a:p>
          <a:p>
            <a:pPr algn="just"/>
            <a:r>
              <a:rPr lang="it-IT" sz="3200" dirty="0"/>
              <a:t>Il cybercrime </a:t>
            </a:r>
            <a:r>
              <a:rPr lang="it-IT" sz="3200" b="1" dirty="0"/>
              <a:t>colpisce trasversalmente più settori</a:t>
            </a:r>
            <a:r>
              <a:rPr lang="it-IT" sz="3200" dirty="0"/>
              <a:t>: servizi finanziari, assicurativo, energia, comunicazioni, intrattenimento e media. </a:t>
            </a:r>
          </a:p>
          <a:p>
            <a:pPr algn="just"/>
            <a:endParaRPr lang="it-IT" sz="3200" dirty="0"/>
          </a:p>
          <a:p>
            <a:pPr algn="just"/>
            <a:r>
              <a:rPr lang="it-IT" sz="3200" dirty="0"/>
              <a:t>I reati informatici più diffusi sembrano essere relativi ad attacchi a piattaforme di mobile banking per sottrarre informazioni utili a penetrare nel sistema, la distribuzione di malware attraverso siti infetti, false campagne promozionali tramite lo spam, il phishing, il blocco di sistemi operativi aziendali in cambio di riscatto. Di rilievo anche la crescita di attività di spionaggio informatico. </a:t>
            </a:r>
          </a:p>
          <a:p>
            <a:pPr algn="just"/>
            <a:endParaRPr lang="it-IT" sz="3200" dirty="0"/>
          </a:p>
          <a:p>
            <a:pPr algn="just"/>
            <a:r>
              <a:rPr lang="it-IT" sz="3200" dirty="0"/>
              <a:t>Dal Rapporto della Polizia Postale di gennaio 2021 emerge come la proliferazione delle fake news su internet può comportare anche un potenziale impatto negativo sulla salute pubblica e sulla corretta comunicazione istituzionale. </a:t>
            </a:r>
          </a:p>
          <a:p>
            <a:pPr algn="just"/>
            <a:endParaRPr lang="it-IT" sz="3200" dirty="0"/>
          </a:p>
          <a:p>
            <a:pPr algn="just"/>
            <a:r>
              <a:rPr lang="it-IT" sz="3200" b="1" dirty="0"/>
              <a:t>Su questo particolare fenomeno l'aumento delle segnalazioni è stato del 436%</a:t>
            </a:r>
            <a:r>
              <a:rPr lang="it-IT" sz="3200" dirty="0"/>
              <a:t> (dalle 21 del 2019 alle 134 del 2020). </a:t>
            </a:r>
          </a:p>
        </p:txBody>
      </p:sp>
    </p:spTree>
    <p:extLst>
      <p:ext uri="{BB962C8B-B14F-4D97-AF65-F5344CB8AC3E}">
        <p14:creationId xmlns:p14="http://schemas.microsoft.com/office/powerpoint/2010/main" xmlns="" val="7930514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Agrigento si colloca in 16-esima posizione tra le province italiane</a:t>
            </a:r>
            <a:r>
              <a:rPr lang="it-IT" sz="3200" dirty="0"/>
              <a:t>.</a:t>
            </a:r>
          </a:p>
        </p:txBody>
      </p:sp>
    </p:spTree>
    <p:extLst>
      <p:ext uri="{BB962C8B-B14F-4D97-AF65-F5344CB8AC3E}">
        <p14:creationId xmlns:p14="http://schemas.microsoft.com/office/powerpoint/2010/main" xmlns="" val="74052766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355536187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305980"/>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a:t>
            </a:r>
            <a:r>
              <a:rPr lang="it-IT" dirty="0" err="1"/>
              <a:t>il</a:t>
            </a:r>
            <a:r>
              <a:rPr lang="it-IT" dirty="0"/>
              <a:t>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2779" y="1829339"/>
            <a:ext cx="9394058" cy="9911496"/>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ha avuto la finalità di </a:t>
            </a:r>
            <a:r>
              <a:rPr lang="it-IT" sz="3200" b="1" dirty="0"/>
              <a:t>pubblicare in formato open le informazioni relative alle aziende confiscate</a:t>
            </a:r>
            <a:r>
              <a:rPr lang="it-IT" sz="3200" dirty="0"/>
              <a:t>. </a:t>
            </a:r>
          </a:p>
          <a:p>
            <a:pPr algn="just" defTabSz="914400" eaLnBrk="0" fontAlgn="base">
              <a:lnSpc>
                <a:spcPct val="150000"/>
              </a:lnSpc>
              <a:spcBef>
                <a:spcPct val="0"/>
              </a:spcBef>
              <a:spcAft>
                <a:spcPts val="1200"/>
              </a:spcAft>
            </a:pPr>
            <a:r>
              <a:rPr lang="it-IT" sz="3200" dirty="0"/>
              <a:t>L’obiettivo operativo è stato quello di </a:t>
            </a:r>
            <a:r>
              <a:rPr lang="it-IT" sz="3200" b="1" dirty="0"/>
              <a:t>integrare il patrimonio dei sistemi informativi dell’ANBSC ed il Registro Imprese </a:t>
            </a:r>
            <a:r>
              <a:rPr lang="it-IT" sz="3200" dirty="0"/>
              <a:t>gestito da Infocamere,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ct val="0"/>
              </a:spcAft>
            </a:pPr>
            <a:r>
              <a:rPr lang="it-IT" sz="3200" dirty="0"/>
              <a:t>Informazioni e dati il cui valore aggiunto risiedono nella tempestività:  </a:t>
            </a:r>
            <a:r>
              <a:rPr lang="it-IT" sz="3200" b="1" dirty="0"/>
              <a:t>i dati vengono aggiornati e resi disponibili in tempo reale</a:t>
            </a:r>
            <a:r>
              <a:rPr lang="it-IT" sz="3200" dirty="0"/>
              <a:t>.</a:t>
            </a:r>
          </a:p>
        </p:txBody>
      </p:sp>
      <p:pic>
        <p:nvPicPr>
          <p:cNvPr id="5" name="Immagine 4">
            <a:extLst>
              <a:ext uri="{FF2B5EF4-FFF2-40B4-BE49-F238E27FC236}">
                <a16:creationId xmlns:a16="http://schemas.microsoft.com/office/drawing/2014/main" xmlns="" id="{6A60CCE3-690E-4EDB-954F-E6A7D04C9A1B}"/>
              </a:ext>
            </a:extLst>
          </p:cNvPr>
          <p:cNvPicPr>
            <a:picLocks noChangeAspect="1"/>
          </p:cNvPicPr>
          <p:nvPr/>
        </p:nvPicPr>
        <p:blipFill rotWithShape="1">
          <a:blip r:embed="rId2" cstate="print"/>
          <a:srcRect l="6934" t="11820" r="9718" b="6668"/>
          <a:stretch/>
        </p:blipFill>
        <p:spPr>
          <a:xfrm>
            <a:off x="10307782" y="1933249"/>
            <a:ext cx="13674346" cy="8000460"/>
          </a:xfrm>
          <a:prstGeom prst="rect">
            <a:avLst/>
          </a:prstGeom>
        </p:spPr>
      </p:pic>
    </p:spTree>
    <p:extLst>
      <p:ext uri="{BB962C8B-B14F-4D97-AF65-F5344CB8AC3E}">
        <p14:creationId xmlns:p14="http://schemas.microsoft.com/office/powerpoint/2010/main" xmlns="" val="34817796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40" y="2764793"/>
            <a:ext cx="10034833"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9 dicembre 2021, si contano </a:t>
            </a:r>
            <a:r>
              <a:rPr lang="it-IT" sz="3200" b="1" dirty="0"/>
              <a:t>2.768 imprese in confisca definitiva</a:t>
            </a:r>
            <a:r>
              <a:rPr lang="it-IT" sz="3200" dirty="0"/>
              <a:t>. Le </a:t>
            </a:r>
            <a:r>
              <a:rPr lang="it-IT" sz="3200" b="1" dirty="0"/>
              <a:t>costruzioni sono il settore più rappresentato tra le aziende confiscate (23%), seguite dal commercio (21,5%) e dagli esercizi ricettivi e ristorazione al 9,3%; le attività immobiliari si attestano al 7,4%, le manifatturiere al 6,7%, il trasporto e magazzinaggio al 5,2% e l’agricoltura al 4,4%. </a:t>
            </a:r>
            <a:r>
              <a:rPr lang="it-IT" sz="3200" dirty="0"/>
              <a:t>A livello territoriale, in </a:t>
            </a:r>
            <a:r>
              <a:rPr lang="it-IT" sz="3200" b="1" dirty="0">
                <a:solidFill>
                  <a:srgbClr val="C00000"/>
                </a:solidFill>
              </a:rPr>
              <a:t>Sicilia</a:t>
            </a:r>
            <a:r>
              <a:rPr lang="it-IT" sz="3200" b="1" dirty="0"/>
              <a:t> si ravvisa la presenza di quasi un terzo di tali imprese (</a:t>
            </a:r>
            <a:r>
              <a:rPr lang="it-IT" sz="3200" b="1" dirty="0">
                <a:solidFill>
                  <a:srgbClr val="C00000"/>
                </a:solidFill>
              </a:rPr>
              <a:t>30,6%</a:t>
            </a:r>
            <a:r>
              <a:rPr lang="it-IT" sz="3200" b="1" dirty="0"/>
              <a:t>), </a:t>
            </a:r>
            <a:r>
              <a:rPr lang="it-IT" sz="3200" dirty="0"/>
              <a:t>la Campania ne accoglie il 18,7%, la Calabria il 12,1% e la Puglia il 6,1%. </a:t>
            </a:r>
          </a:p>
        </p:txBody>
      </p:sp>
      <p:sp>
        <p:nvSpPr>
          <p:cNvPr id="8" name="CasellaDiTesto 7">
            <a:extLst>
              <a:ext uri="{FF2B5EF4-FFF2-40B4-BE49-F238E27FC236}">
                <a16:creationId xmlns:a16="http://schemas.microsoft.com/office/drawing/2014/main" xmlns="" id="{34B29A03-BC5E-432D-BC8B-AFB60F1480B9}"/>
              </a:ext>
            </a:extLst>
          </p:cNvPr>
          <p:cNvSpPr txBox="1"/>
          <p:nvPr/>
        </p:nvSpPr>
        <p:spPr>
          <a:xfrm>
            <a:off x="12704619" y="988049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Agrigento si contano </a:t>
            </a:r>
            <a:r>
              <a:rPr lang="it-IT" sz="3200" b="1" dirty="0">
                <a:solidFill>
                  <a:srgbClr val="C00000"/>
                </a:solidFill>
              </a:rPr>
              <a:t>61</a:t>
            </a:r>
            <a:r>
              <a:rPr lang="it-IT" sz="3200" b="1" dirty="0"/>
              <a:t> aziende in stato di confisca definitiva.</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5" name="Immagine 4">
            <a:extLst>
              <a:ext uri="{FF2B5EF4-FFF2-40B4-BE49-F238E27FC236}">
                <a16:creationId xmlns:a16="http://schemas.microsoft.com/office/drawing/2014/main" xmlns="" id="{9A357F8C-66ED-4B39-882A-22987BEE320C}"/>
              </a:ext>
            </a:extLst>
          </p:cNvPr>
          <p:cNvPicPr>
            <a:picLocks noChangeAspect="1"/>
          </p:cNvPicPr>
          <p:nvPr/>
        </p:nvPicPr>
        <p:blipFill rotWithShape="1">
          <a:blip r:embed="rId2" cstate="print"/>
          <a:srcRect l="4376" t="13033" r="8696" b="5929"/>
          <a:stretch/>
        </p:blipFill>
        <p:spPr>
          <a:xfrm>
            <a:off x="11039377" y="2764793"/>
            <a:ext cx="12295314" cy="6447553"/>
          </a:xfrm>
          <a:prstGeom prst="rect">
            <a:avLst/>
          </a:prstGeom>
        </p:spPr>
      </p:pic>
    </p:spTree>
    <p:extLst>
      <p:ext uri="{BB962C8B-B14F-4D97-AF65-F5344CB8AC3E}">
        <p14:creationId xmlns:p14="http://schemas.microsoft.com/office/powerpoint/2010/main" xmlns="" val="62344680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226140150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282959042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6779335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3200" b="1" dirty="0"/>
              <a:t>La contrazione del valore aggiunto in provincia di Agrigento nel 2020 si è attestata al </a:t>
            </a:r>
            <a:r>
              <a:rPr lang="it-IT" sz="3200" b="1" dirty="0">
                <a:solidFill>
                  <a:srgbClr val="C00000"/>
                </a:solidFill>
              </a:rPr>
              <a:t>-4,4%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(Sicilia -4,7%; Italia -7,2%).</a:t>
            </a:r>
          </a:p>
        </p:txBody>
      </p:sp>
    </p:spTree>
    <p:extLst>
      <p:ext uri="{BB962C8B-B14F-4D97-AF65-F5344CB8AC3E}">
        <p14:creationId xmlns:p14="http://schemas.microsoft.com/office/powerpoint/2010/main" xmlns="" val="28818377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a:t>
            </a:r>
            <a:r>
              <a:rPr lang="it-IT" sz="3200" b="1" dirty="0">
                <a:solidFill>
                  <a:srgbClr val="C00000"/>
                </a:solidFill>
              </a:rPr>
              <a:t>Sicilia</a:t>
            </a:r>
            <a:r>
              <a:rPr lang="it-IT" sz="3200" b="1" dirty="0"/>
              <a:t>, la quota di persone in situazione di grave deprivazione materiale già prima della crisi si attestava al </a:t>
            </a:r>
            <a:r>
              <a:rPr lang="it-IT" sz="3200" b="1" dirty="0">
                <a:solidFill>
                  <a:srgbClr val="C00000"/>
                </a:solidFill>
              </a:rPr>
              <a:t>17,8%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a:t>
            </a:r>
            <a:r>
              <a:rPr lang="it-IT" sz="3200" b="1" dirty="0">
                <a:solidFill>
                  <a:srgbClr val="C00000"/>
                </a:solidFill>
              </a:rPr>
              <a:t>Sicilia 8,7</a:t>
            </a:r>
            <a:r>
              <a:rPr lang="it-IT" sz="3200" dirty="0"/>
              <a:t>;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Agrigento 4,7</a:t>
            </a:r>
            <a:r>
              <a:rPr lang="it-IT" sz="3200" b="1" dirty="0"/>
              <a:t>%: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Italy, 2019). </a:t>
            </a:r>
          </a:p>
          <a:p>
            <a:pPr marL="228600" marR="166370" algn="just">
              <a:lnSpc>
                <a:spcPct val="130000"/>
              </a:lnSpc>
              <a:spcBef>
                <a:spcPts val="600"/>
              </a:spcBef>
              <a:spcAft>
                <a:spcPts val="1000"/>
              </a:spcAft>
            </a:pPr>
            <a:r>
              <a:rPr lang="it-IT" sz="3200" b="1" dirty="0"/>
              <a:t>Ciò induce i giovani ad emigrare (Mobilità dei laureati italiani 25-39 anni: </a:t>
            </a:r>
            <a:r>
              <a:rPr lang="it-IT" sz="3200" b="1" dirty="0">
                <a:solidFill>
                  <a:srgbClr val="C00000"/>
                </a:solidFill>
              </a:rPr>
              <a:t>Sicilia</a:t>
            </a:r>
            <a:r>
              <a:rPr lang="it-IT" sz="3200" b="1" dirty="0"/>
              <a:t> </a:t>
            </a:r>
            <a:r>
              <a:rPr lang="it-IT" sz="3200" b="1" dirty="0">
                <a:solidFill>
                  <a:srgbClr val="C00000"/>
                </a:solidFill>
              </a:rPr>
              <a:t>-39,1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310785557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461842" y="1733152"/>
            <a:ext cx="23075165"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dirty="0">
                <a:solidFill>
                  <a:schemeClr val="bg2">
                    <a:lumMod val="50000"/>
                  </a:schemeClr>
                </a:solidFill>
              </a:rPr>
              <a:t>Il sistema imprenditoriale italiano, nel 2020, mostra una moderata flessione di imprese complessivamente registrate    </a:t>
            </a:r>
            <a:r>
              <a:rPr lang="it-IT" sz="3200" dirty="0">
                <a:solidFill>
                  <a:schemeClr val="bg2">
                    <a:lumMod val="50000"/>
                  </a:schemeClr>
                </a:solidFill>
              </a:rPr>
              <a:t> (-0,2%); tuttavia, in alcune regioni del Mezzogiorno, quali la Sicilia (+0,8%), la numerosità delle imprese registrate si rivela in crescita. </a:t>
            </a:r>
          </a:p>
          <a:p>
            <a:pPr algn="just"/>
            <a:endParaRPr lang="it-IT" sz="3200" dirty="0">
              <a:solidFill>
                <a:schemeClr val="bg2">
                  <a:lumMod val="50000"/>
                </a:schemeClr>
              </a:solidFill>
            </a:endParaRPr>
          </a:p>
          <a:p>
            <a:pPr algn="just"/>
            <a:r>
              <a:rPr lang="it-IT" sz="3200" b="1" dirty="0">
                <a:solidFill>
                  <a:schemeClr val="bg2">
                    <a:lumMod val="50000"/>
                  </a:schemeClr>
                </a:solidFill>
              </a:rPr>
              <a:t>Sono le imprese inattive quelle che mostrano la contrazione in termini assoluti più consistente, pari a -2,2%. </a:t>
            </a:r>
          </a:p>
          <a:p>
            <a:pPr algn="just"/>
            <a:endParaRPr lang="it-IT" sz="3200" b="1" dirty="0">
              <a:solidFill>
                <a:schemeClr val="bg2">
                  <a:lumMod val="50000"/>
                </a:schemeClr>
              </a:solidFill>
            </a:endParaRPr>
          </a:p>
          <a:p>
            <a:pPr algn="just"/>
            <a:r>
              <a:rPr lang="it-IT" sz="3200" b="1" dirty="0">
                <a:solidFill>
                  <a:schemeClr val="bg2">
                    <a:lumMod val="50000"/>
                  </a:schemeClr>
                </a:solidFill>
              </a:rPr>
              <a:t>A tale flessione si aggiunge quella delle imprese in scioglimento o liquidazione del -2,4%, nonché quella delle imprese con procedure concorsuali che, nel periodo, flettono del -4,2%.</a:t>
            </a:r>
          </a:p>
          <a:p>
            <a:pPr algn="just"/>
            <a:endParaRPr lang="it-IT" sz="3200" dirty="0">
              <a:solidFill>
                <a:schemeClr val="bg2">
                  <a:lumMod val="50000"/>
                </a:schemeClr>
              </a:solidFill>
            </a:endParaRPr>
          </a:p>
          <a:p>
            <a:pPr algn="just"/>
            <a:r>
              <a:rPr lang="it-IT" sz="3200" dirty="0">
                <a:solidFill>
                  <a:schemeClr val="bg2">
                    <a:lumMod val="50000"/>
                  </a:schemeClr>
                </a:solidFill>
              </a:rPr>
              <a:t>A fronte delle citate contrazioni, le imprese attive, quelle effettivamente operative, alla fine del 2020 si attestano a 5.147.514 unità, pari all’84,7% dell’intero plesso registrato, crescendo del +0,2% nel corso del 2020.</a:t>
            </a:r>
          </a:p>
        </p:txBody>
      </p:sp>
      <p:pic>
        <p:nvPicPr>
          <p:cNvPr id="6" name="Immagine 5">
            <a:extLst>
              <a:ext uri="{FF2B5EF4-FFF2-40B4-BE49-F238E27FC236}">
                <a16:creationId xmlns:a16="http://schemas.microsoft.com/office/drawing/2014/main" xmlns="" id="{98B3BCD4-6363-4B72-A7F6-28D874C7C8B1}"/>
              </a:ext>
            </a:extLst>
          </p:cNvPr>
          <p:cNvPicPr>
            <a:picLocks noChangeAspect="1"/>
          </p:cNvPicPr>
          <p:nvPr/>
        </p:nvPicPr>
        <p:blipFill>
          <a:blip r:embed="rId2" cstate="print"/>
          <a:stretch>
            <a:fillRect/>
          </a:stretch>
        </p:blipFill>
        <p:spPr>
          <a:xfrm>
            <a:off x="574668" y="7442971"/>
            <a:ext cx="14287741" cy="4065232"/>
          </a:xfrm>
          <a:prstGeom prst="rect">
            <a:avLst/>
          </a:prstGeom>
        </p:spPr>
      </p:pic>
      <p:sp>
        <p:nvSpPr>
          <p:cNvPr id="7" name="Rettangolo 6">
            <a:extLst>
              <a:ext uri="{FF2B5EF4-FFF2-40B4-BE49-F238E27FC236}">
                <a16:creationId xmlns:a16="http://schemas.microsoft.com/office/drawing/2014/main" xmlns="" id="{7DF19E03-7DE1-4F4C-8525-37E30B0E4E1B}"/>
              </a:ext>
            </a:extLst>
          </p:cNvPr>
          <p:cNvSpPr/>
          <p:nvPr/>
        </p:nvSpPr>
        <p:spPr>
          <a:xfrm>
            <a:off x="461842" y="10028249"/>
            <a:ext cx="14625758" cy="457200"/>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15" name="CasellaDiTesto 14">
            <a:extLst>
              <a:ext uri="{FF2B5EF4-FFF2-40B4-BE49-F238E27FC236}">
                <a16:creationId xmlns:a16="http://schemas.microsoft.com/office/drawing/2014/main" xmlns="" id="{D095EFC2-C14D-4931-A7F1-86C33ECF5A56}"/>
              </a:ext>
            </a:extLst>
          </p:cNvPr>
          <p:cNvSpPr txBox="1"/>
          <p:nvPr/>
        </p:nvSpPr>
        <p:spPr>
          <a:xfrm>
            <a:off x="15779899" y="7246132"/>
            <a:ext cx="6435863" cy="841256"/>
          </a:xfrm>
          <a:prstGeom prst="rect">
            <a:avLst/>
          </a:prstGeom>
          <a:solidFill>
            <a:srgbClr val="DDEE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2400" b="1" i="0" u="none" strike="noStrike" cap="none" spc="0" normalizeH="0" baseline="0" dirty="0">
                <a:ln>
                  <a:noFill/>
                </a:ln>
                <a:solidFill>
                  <a:srgbClr val="002060"/>
                </a:solidFill>
                <a:effectLst/>
                <a:uFillTx/>
                <a:latin typeface="Calibri" panose="020F0502020204030204" pitchFamily="34" charset="0"/>
                <a:cs typeface="Calibri" panose="020F0502020204030204" pitchFamily="34" charset="0"/>
                <a:sym typeface="Helvetica Neue"/>
              </a:rPr>
              <a:t>Andamento delle imprese per status di attività nel periodo gennaio – novembre 2021 (In %)</a:t>
            </a:r>
          </a:p>
        </p:txBody>
      </p:sp>
      <p:pic>
        <p:nvPicPr>
          <p:cNvPr id="4" name="Immagine 3">
            <a:extLst>
              <a:ext uri="{FF2B5EF4-FFF2-40B4-BE49-F238E27FC236}">
                <a16:creationId xmlns:a16="http://schemas.microsoft.com/office/drawing/2014/main" xmlns="" id="{8D94FB8D-BD64-47F0-A43B-00AB2E14C775}"/>
              </a:ext>
            </a:extLst>
          </p:cNvPr>
          <p:cNvPicPr>
            <a:picLocks noChangeAspect="1"/>
          </p:cNvPicPr>
          <p:nvPr/>
        </p:nvPicPr>
        <p:blipFill>
          <a:blip r:embed="rId3" cstate="print"/>
          <a:stretch>
            <a:fillRect/>
          </a:stretch>
        </p:blipFill>
        <p:spPr>
          <a:xfrm>
            <a:off x="15779900" y="8098653"/>
            <a:ext cx="6435862" cy="3409550"/>
          </a:xfrm>
          <a:prstGeom prst="rect">
            <a:avLst/>
          </a:prstGeom>
        </p:spPr>
      </p:pic>
      <p:sp>
        <p:nvSpPr>
          <p:cNvPr id="16" name="Ovale 15">
            <a:extLst>
              <a:ext uri="{FF2B5EF4-FFF2-40B4-BE49-F238E27FC236}">
                <a16:creationId xmlns:a16="http://schemas.microsoft.com/office/drawing/2014/main" xmlns="" id="{BF7DF435-41D0-4B21-AE52-BBFC47584A24}"/>
              </a:ext>
            </a:extLst>
          </p:cNvPr>
          <p:cNvSpPr/>
          <p:nvPr/>
        </p:nvSpPr>
        <p:spPr>
          <a:xfrm>
            <a:off x="17305867" y="8336868"/>
            <a:ext cx="778933" cy="589358"/>
          </a:xfrm>
          <a:prstGeom prst="ellipse">
            <a:avLst/>
          </a:prstGeom>
          <a:noFill/>
          <a:ln w="3175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17" name="Ovale 16">
            <a:extLst>
              <a:ext uri="{FF2B5EF4-FFF2-40B4-BE49-F238E27FC236}">
                <a16:creationId xmlns:a16="http://schemas.microsoft.com/office/drawing/2014/main" xmlns="" id="{400B30A8-59C5-42B5-B6E5-F3093B2B4123}"/>
              </a:ext>
            </a:extLst>
          </p:cNvPr>
          <p:cNvSpPr/>
          <p:nvPr/>
        </p:nvSpPr>
        <p:spPr>
          <a:xfrm>
            <a:off x="18084800" y="8042189"/>
            <a:ext cx="778933" cy="589358"/>
          </a:xfrm>
          <a:prstGeom prst="ellipse">
            <a:avLst/>
          </a:prstGeom>
          <a:noFill/>
          <a:ln w="3175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18" name="Ovale 17">
            <a:extLst>
              <a:ext uri="{FF2B5EF4-FFF2-40B4-BE49-F238E27FC236}">
                <a16:creationId xmlns:a16="http://schemas.microsoft.com/office/drawing/2014/main" xmlns="" id="{8B29F2B1-6419-4F9C-B3E5-6819DA4E7845}"/>
              </a:ext>
            </a:extLst>
          </p:cNvPr>
          <p:cNvSpPr/>
          <p:nvPr/>
        </p:nvSpPr>
        <p:spPr>
          <a:xfrm>
            <a:off x="19915567" y="8340621"/>
            <a:ext cx="778933" cy="589358"/>
          </a:xfrm>
          <a:prstGeom prst="ellipse">
            <a:avLst/>
          </a:prstGeom>
          <a:noFill/>
          <a:ln w="3175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4004325003"/>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285</TotalTime>
  <Words>3424</Words>
  <Application>Microsoft Office PowerPoint</Application>
  <PresentationFormat>Personalizzato</PresentationFormat>
  <Paragraphs>136</Paragraphs>
  <Slides>19</Slides>
  <Notes>1</Notes>
  <HiddenSlides>0</HiddenSlides>
  <MMClips>0</MMClips>
  <ScaleCrop>false</ScaleCrop>
  <HeadingPairs>
    <vt:vector size="4" baseType="variant">
      <vt:variant>
        <vt:lpstr>Tema</vt:lpstr>
      </vt:variant>
      <vt:variant>
        <vt:i4>1</vt:i4>
      </vt:variant>
      <vt:variant>
        <vt:lpstr>Titoli diapositive</vt:lpstr>
      </vt:variant>
      <vt:variant>
        <vt:i4>19</vt:i4>
      </vt:variant>
    </vt:vector>
  </HeadingPairs>
  <TitlesOfParts>
    <vt:vector size="20"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55</cp:revision>
  <dcterms:modified xsi:type="dcterms:W3CDTF">2021-12-23T08:20:20Z</dcterms:modified>
</cp:coreProperties>
</file>