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304" r:id="rId3"/>
    <p:sldId id="305" r:id="rId4"/>
    <p:sldId id="287" r:id="rId5"/>
    <p:sldId id="288" r:id="rId6"/>
    <p:sldId id="289" r:id="rId7"/>
    <p:sldId id="290" r:id="rId8"/>
    <p:sldId id="291" r:id="rId9"/>
    <p:sldId id="292" r:id="rId10"/>
    <p:sldId id="293" r:id="rId11"/>
    <p:sldId id="294" r:id="rId12"/>
    <p:sldId id="296" r:id="rId13"/>
    <p:sldId id="298" r:id="rId14"/>
    <p:sldId id="299" r:id="rId15"/>
    <p:sldId id="300" r:id="rId16"/>
    <p:sldId id="301" r:id="rId17"/>
    <p:sldId id="302" r:id="rId18"/>
    <p:sldId id="303" r:id="rId19"/>
    <p:sldId id="295"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xmlns="" id="{0F3C1AE5-7486-473D-A8FB-05462B18CAB9}"/>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77D3F043-62E0-432F-91C5-B65C6602D6D4}"/>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CE7D1747-12E5-437E-8A0E-9A78C77F595D}"/>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837033" y="12234174"/>
            <a:ext cx="5022967" cy="94180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della Basilicata, 30 novembre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(2014 – 2018)</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una analisi dinamica con dati al 2019,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364643826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quota si innalza sono la Campania (22,4%), il Lazio (20,3%), la Puglia (19,9%), la Calabria (19%) e la Sicilia (18,4%); in nessuna regione il fenomeno è assente. </a:t>
            </a:r>
            <a:r>
              <a:rPr lang="it-IT" sz="3200" b="1" dirty="0">
                <a:solidFill>
                  <a:srgbClr val="C00000"/>
                </a:solidFill>
              </a:rPr>
              <a:t>In Basilicata la quota è inferiore alla media nazionale (14,9%).</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661819"/>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382491" y="9885044"/>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277432525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Nell’attesa dei dati del 2020, nel 2019, a fronte di una flessione del totale dei reati (-2,9%), </a:t>
            </a:r>
            <a:r>
              <a:rPr lang="it-IT" sz="3200" b="1" dirty="0"/>
              <a:t>gli illeciti economici crescono (+2,8%) e costituiscono il 18,5% del totale dei reati denunciati in Italia</a:t>
            </a:r>
            <a:r>
              <a:rPr lang="it-IT" sz="3200" dirty="0"/>
              <a:t> (13,8% nel 2014). </a:t>
            </a:r>
            <a:r>
              <a:rPr lang="it-IT" sz="3200" b="1" dirty="0">
                <a:solidFill>
                  <a:srgbClr val="C00000"/>
                </a:solidFill>
              </a:rPr>
              <a:t>A Potenza e Matera, tali reati incidono rispettivamente per il 26,2% e 23,4%</a:t>
            </a:r>
            <a:r>
              <a:rPr lang="it-IT" sz="3200" b="1" dirty="0"/>
              <a:t>.</a:t>
            </a:r>
          </a:p>
          <a:p>
            <a:pPr algn="just"/>
            <a:endParaRPr lang="it-IT" sz="3200" dirty="0"/>
          </a:p>
          <a:p>
            <a:pPr algn="just"/>
            <a:r>
              <a:rPr lang="it-IT" sz="3200" dirty="0"/>
              <a:t>Tale aggregato è composto soprattutto, per circa il </a:t>
            </a:r>
            <a:r>
              <a:rPr lang="it-IT" sz="3200" b="1" dirty="0"/>
              <a:t>50%, 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+12,2%; delitti informatici +21,6%</a:t>
            </a:r>
            <a:r>
              <a:rPr lang="it-IT" sz="3200" dirty="0"/>
              <a:t>). </a:t>
            </a:r>
          </a:p>
          <a:p>
            <a:pPr algn="just"/>
            <a:endParaRPr lang="it-IT" sz="3200" dirty="0"/>
          </a:p>
          <a:p>
            <a:pPr algn="just"/>
            <a:r>
              <a:rPr lang="it-IT" sz="3200" b="1" dirty="0">
                <a:solidFill>
                  <a:srgbClr val="C00000"/>
                </a:solidFill>
              </a:rPr>
              <a:t>A Potenza e Matera, nel 2019, i delitti informatici crescono rispettivamente del +28,4% e del +24,5%.</a:t>
            </a:r>
          </a:p>
        </p:txBody>
      </p:sp>
    </p:spTree>
    <p:extLst>
      <p:ext uri="{BB962C8B-B14F-4D97-AF65-F5344CB8AC3E}">
        <p14:creationId xmlns:p14="http://schemas.microsoft.com/office/powerpoint/2010/main" xmlns="" val="16561666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Basilicata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a:t>
            </a:r>
            <a:r>
              <a:rPr lang="it-IT" sz="3200" b="1" dirty="0"/>
              <a:t>il panorama criminale lucano continua a caratterizzarsi per la presenza di </a:t>
            </a:r>
            <a:r>
              <a:rPr lang="it-IT" sz="3200" b="1" u="sng" dirty="0"/>
              <a:t>sodalizi a prevalente connotazione familiare in equilibrio stabile vista la frammentarietà delle organizzazioni e l’assenza di una conformazione verticistica</a:t>
            </a:r>
            <a:r>
              <a:rPr lang="it-IT" sz="3200" dirty="0"/>
              <a:t>. In Basilicata si trova </a:t>
            </a:r>
            <a:r>
              <a:rPr lang="it-IT" sz="3200" b="1" dirty="0"/>
              <a:t>una criminalità mafiosa autoctona oltre che </a:t>
            </a:r>
            <a:r>
              <a:rPr lang="it-IT" sz="3200" b="1" u="sng" dirty="0"/>
              <a:t>indotta dalle vicine ‘ndrangheta e camorra da un lato e da mafie pugliesi dall’altro</a:t>
            </a:r>
            <a:r>
              <a:rPr lang="it-IT" sz="3200" dirty="0"/>
              <a:t>. </a:t>
            </a:r>
          </a:p>
          <a:p>
            <a:pPr algn="just"/>
            <a:endParaRPr lang="it-IT" sz="3200" dirty="0"/>
          </a:p>
          <a:p>
            <a:pPr algn="just"/>
            <a:r>
              <a:rPr lang="it-IT" sz="3200" dirty="0"/>
              <a:t>Nella regione si manifestano, insieme ad organizzazioni criminali dedite alle più svariate tipologie di delitti </a:t>
            </a:r>
            <a:r>
              <a:rPr lang="it-IT" sz="3200" b="1" dirty="0"/>
              <a:t>(dai furti alle truffe, fino al traffico anche internazionale di sostanze stupefacenti, svolto in collegamento con importanti organizzazioni criminali pugliesi, campane e calabresi) anche strutturate </a:t>
            </a:r>
            <a:r>
              <a:rPr lang="it-IT" sz="3200" b="1" u="sng" dirty="0"/>
              <a:t>organizzazioni di tipo mafioso che investono diversi settori economici e politico-amministrativi</a:t>
            </a:r>
            <a:r>
              <a:rPr lang="it-IT" sz="3200" u="sng" dirty="0"/>
              <a:t>.</a:t>
            </a:r>
            <a:r>
              <a:rPr lang="it-IT" sz="3200" dirty="0"/>
              <a:t> Nel traffico di droga in Basilicata si riscontra la presenza anche della criminalità albanese.</a:t>
            </a:r>
          </a:p>
          <a:p>
            <a:pPr algn="just"/>
            <a:endParaRPr lang="it-IT" sz="3200" dirty="0"/>
          </a:p>
          <a:p>
            <a:pPr algn="just"/>
            <a:r>
              <a:rPr lang="it-IT" sz="3200" dirty="0"/>
              <a:t>Occorre rilevare </a:t>
            </a:r>
            <a:r>
              <a:rPr lang="it-IT" sz="3200" b="1" dirty="0"/>
              <a:t>un generale incremento delle iscrizioni in materia di reati inerenti alla </a:t>
            </a:r>
            <a:r>
              <a:rPr lang="it-IT" sz="3200" b="1" u="sng" dirty="0"/>
              <a:t>indebita percezione dei finanziamenti pubblici</a:t>
            </a:r>
            <a:r>
              <a:rPr lang="it-IT" sz="3200" dirty="0"/>
              <a:t> ed in danno delle finanze U.E., evidente effetto dell’accentuarsi della crisi economica. In linea con il dato è anche </a:t>
            </a:r>
            <a:r>
              <a:rPr lang="it-IT" sz="3200" b="1" dirty="0"/>
              <a:t>l’incremento delle iscrizioni per il reato di </a:t>
            </a:r>
            <a:r>
              <a:rPr lang="it-IT" sz="3200" b="1" u="sng" dirty="0"/>
              <a:t>estorsione</a:t>
            </a:r>
            <a:r>
              <a:rPr lang="it-IT" sz="3200" u="sng" dirty="0"/>
              <a:t>.</a:t>
            </a:r>
            <a:r>
              <a:rPr lang="it-IT" sz="3200" dirty="0"/>
              <a:t> Con questa chiave di lettura possono essere considerati i </a:t>
            </a:r>
            <a:r>
              <a:rPr lang="it-IT" sz="3200" b="1" dirty="0"/>
              <a:t>molteplici </a:t>
            </a:r>
            <a:r>
              <a:rPr lang="it-IT" sz="3200" b="1" u="sng" dirty="0"/>
              <a:t>attentati e intimidazioni</a:t>
            </a:r>
            <a:r>
              <a:rPr lang="it-IT" sz="3200" b="1" dirty="0"/>
              <a:t> praticati da gruppi criminali che mirerebbero ad acquisire attività imprenditoriali soprattutto </a:t>
            </a:r>
            <a:r>
              <a:rPr lang="it-IT" sz="3200" b="1" u="sng" dirty="0"/>
              <a:t>agroalimentari</a:t>
            </a:r>
            <a:r>
              <a:rPr lang="it-IT" sz="3200" u="sng" dirty="0"/>
              <a:t>, </a:t>
            </a:r>
            <a:r>
              <a:rPr lang="it-IT" sz="3200" b="1" u="sng" dirty="0"/>
              <a:t>edilizie e del turismo</a:t>
            </a:r>
            <a:r>
              <a:rPr lang="it-IT" sz="3200" b="1" dirty="0"/>
              <a:t> </a:t>
            </a:r>
            <a:r>
              <a:rPr lang="it-IT" sz="3200" dirty="0"/>
              <a:t>specialmente nell’area del Vulture-</a:t>
            </a:r>
            <a:r>
              <a:rPr lang="it-IT" sz="3200" dirty="0" err="1"/>
              <a:t>melfese</a:t>
            </a:r>
            <a:r>
              <a:rPr lang="it-IT" sz="3200" dirty="0"/>
              <a:t>, nel materano e lungo il litorale jonico. Significativi sono, inoltre, taluni </a:t>
            </a:r>
            <a:r>
              <a:rPr lang="it-IT" sz="3200" b="1" dirty="0"/>
              <a:t>atti intimidatori in danno di rappresentanti delle Istituzioni e delle PA perpetrati anche con l’utilizzo di ordigni rudimentali</a:t>
            </a:r>
            <a:r>
              <a:rPr lang="it-IT" sz="3200" dirty="0"/>
              <a:t>.</a:t>
            </a:r>
          </a:p>
        </p:txBody>
      </p:sp>
    </p:spTree>
    <p:extLst>
      <p:ext uri="{BB962C8B-B14F-4D97-AF65-F5344CB8AC3E}">
        <p14:creationId xmlns:p14="http://schemas.microsoft.com/office/powerpoint/2010/main" xmlns="" val="27984151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pic>
        <p:nvPicPr>
          <p:cNvPr id="5" name="Immagine 4">
            <a:extLst>
              <a:ext uri="{FF2B5EF4-FFF2-40B4-BE49-F238E27FC236}">
                <a16:creationId xmlns:a16="http://schemas.microsoft.com/office/drawing/2014/main" xmlns="" id="{F3043277-C16E-41E3-B58A-3EF57C4F1D87}"/>
              </a:ext>
            </a:extLst>
          </p:cNvPr>
          <p:cNvPicPr>
            <a:picLocks noChangeAspect="1"/>
          </p:cNvPicPr>
          <p:nvPr/>
        </p:nvPicPr>
        <p:blipFill>
          <a:blip r:embed="rId3" cstate="print"/>
          <a:stretch>
            <a:fillRect/>
          </a:stretch>
        </p:blipFill>
        <p:spPr>
          <a:xfrm>
            <a:off x="2182089" y="7480276"/>
            <a:ext cx="12631017" cy="4479966"/>
          </a:xfrm>
          <a:prstGeom prst="rect">
            <a:avLst/>
          </a:prstGeom>
        </p:spPr>
      </p:pic>
      <p:sp>
        <p:nvSpPr>
          <p:cNvPr id="4" name="Rettangolo 3">
            <a:extLst>
              <a:ext uri="{FF2B5EF4-FFF2-40B4-BE49-F238E27FC236}">
                <a16:creationId xmlns:a16="http://schemas.microsoft.com/office/drawing/2014/main" xmlns="" id="{4A40B61F-DAB2-4F2E-8CFE-157FBEA03203}"/>
              </a:ext>
            </a:extLst>
          </p:cNvPr>
          <p:cNvSpPr/>
          <p:nvPr/>
        </p:nvSpPr>
        <p:spPr>
          <a:xfrm>
            <a:off x="1951324" y="9533222"/>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6022782" y="7805324"/>
            <a:ext cx="7031182"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Potenza si sottolinea un elevato livello strutturale di </a:t>
            </a:r>
            <a:r>
              <a:rPr kumimoji="0" lang="it-IT" sz="3200" b="1" i="0" u="none" strike="noStrike" cap="none" spc="0" normalizeH="0" dirty="0">
                <a:ln>
                  <a:noFill/>
                </a:ln>
                <a:solidFill>
                  <a:srgbClr val="C00000"/>
                </a:solidFill>
                <a:effectLst/>
                <a:uFillTx/>
                <a:latin typeface="+mn-lt"/>
                <a:ea typeface="+mn-ea"/>
                <a:cs typeface="+mn-cs"/>
                <a:sym typeface="Helvetica Neue"/>
              </a:rPr>
              <a:t>incendi boschivi, usura, attentati, estorsioni, associazione mafiosa e minacce. In provincia di Matera di incendi boschivi.</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spTree>
    <p:extLst>
      <p:ext uri="{BB962C8B-B14F-4D97-AF65-F5344CB8AC3E}">
        <p14:creationId xmlns:p14="http://schemas.microsoft.com/office/powerpoint/2010/main" xmlns="" val="4551925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pic>
        <p:nvPicPr>
          <p:cNvPr id="6" name="Immagine 5">
            <a:extLst>
              <a:ext uri="{FF2B5EF4-FFF2-40B4-BE49-F238E27FC236}">
                <a16:creationId xmlns:a16="http://schemas.microsoft.com/office/drawing/2014/main" xmlns="" id="{A38AABAC-AA13-412F-9C21-C412CB97CFD6}"/>
              </a:ext>
            </a:extLst>
          </p:cNvPr>
          <p:cNvPicPr>
            <a:picLocks noChangeAspect="1"/>
          </p:cNvPicPr>
          <p:nvPr/>
        </p:nvPicPr>
        <p:blipFill>
          <a:blip r:embed="rId2" cstate="print"/>
          <a:stretch>
            <a:fillRect/>
          </a:stretch>
        </p:blipFill>
        <p:spPr>
          <a:xfrm>
            <a:off x="1499661" y="7619075"/>
            <a:ext cx="13039568" cy="4043674"/>
          </a:xfrm>
          <a:prstGeom prst="rect">
            <a:avLst/>
          </a:prstGeom>
        </p:spPr>
      </p:pic>
      <p:sp>
        <p:nvSpPr>
          <p:cNvPr id="7" name="Rettangolo 6">
            <a:extLst>
              <a:ext uri="{FF2B5EF4-FFF2-40B4-BE49-F238E27FC236}">
                <a16:creationId xmlns:a16="http://schemas.microsoft.com/office/drawing/2014/main" xmlns="" id="{03D7FD41-F5D0-41F5-8B6E-E0DB5EFFE5FE}"/>
              </a:ext>
            </a:extLst>
          </p:cNvPr>
          <p:cNvSpPr/>
          <p:nvPr/>
        </p:nvSpPr>
        <p:spPr>
          <a:xfrm>
            <a:off x="1446684" y="9175332"/>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5452761" y="8413087"/>
            <a:ext cx="7926694"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Potenza si sottolinea un elevato livello strutturale di </a:t>
            </a:r>
            <a:r>
              <a:rPr lang="it-IT" sz="3200" b="1" dirty="0">
                <a:solidFill>
                  <a:srgbClr val="C00000"/>
                </a:solidFill>
              </a:rPr>
              <a:t>sfruttamento della prostituzione.</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spTree>
    <p:extLst>
      <p:ext uri="{BB962C8B-B14F-4D97-AF65-F5344CB8AC3E}">
        <p14:creationId xmlns:p14="http://schemas.microsoft.com/office/powerpoint/2010/main" xmlns="" val="233883996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pic>
        <p:nvPicPr>
          <p:cNvPr id="5" name="Immagine 4">
            <a:extLst>
              <a:ext uri="{FF2B5EF4-FFF2-40B4-BE49-F238E27FC236}">
                <a16:creationId xmlns:a16="http://schemas.microsoft.com/office/drawing/2014/main" xmlns="" id="{80A13C36-4CF6-4E74-BD3A-012640F6E1EA}"/>
              </a:ext>
            </a:extLst>
          </p:cNvPr>
          <p:cNvPicPr>
            <a:picLocks noChangeAspect="1"/>
          </p:cNvPicPr>
          <p:nvPr/>
        </p:nvPicPr>
        <p:blipFill>
          <a:blip r:embed="rId2" cstate="print"/>
          <a:stretch>
            <a:fillRect/>
          </a:stretch>
        </p:blipFill>
        <p:spPr>
          <a:xfrm>
            <a:off x="1972193" y="7752639"/>
            <a:ext cx="12655203" cy="4495764"/>
          </a:xfrm>
          <a:prstGeom prst="rect">
            <a:avLst/>
          </a:prstGeom>
        </p:spPr>
      </p:pic>
      <p:sp>
        <p:nvSpPr>
          <p:cNvPr id="6" name="Rettangolo 5">
            <a:extLst>
              <a:ext uri="{FF2B5EF4-FFF2-40B4-BE49-F238E27FC236}">
                <a16:creationId xmlns:a16="http://schemas.microsoft.com/office/drawing/2014/main" xmlns="" id="{3BE7D8B8-CDAA-42F7-8DC4-DC352D2C5780}"/>
              </a:ext>
            </a:extLst>
          </p:cNvPr>
          <p:cNvSpPr/>
          <p:nvPr/>
        </p:nvSpPr>
        <p:spPr>
          <a:xfrm>
            <a:off x="1753521" y="9813484"/>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5503443" y="8123252"/>
            <a:ext cx="7538030"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Potenza si sottolinea un elevato livello strutturale di reati legati a furti di automezzi pesanti trasportanti </a:t>
            </a:r>
            <a:r>
              <a:rPr lang="it-IT" sz="3200" b="1" dirty="0">
                <a:solidFill>
                  <a:srgbClr val="C00000"/>
                </a:solidFill>
              </a:rPr>
              <a:t>merci, violazione della proprietà intellettuale e estorsioni. In provincia di Matera di </a:t>
            </a:r>
            <a:r>
              <a:rPr kumimoji="0" lang="it-IT" sz="3200" b="1" i="0" u="none" strike="noStrike" cap="none" spc="0" normalizeH="0" baseline="0" dirty="0">
                <a:ln>
                  <a:noFill/>
                </a:ln>
                <a:solidFill>
                  <a:srgbClr val="C00000"/>
                </a:solidFill>
                <a:effectLst/>
                <a:uFillTx/>
                <a:latin typeface="+mn-lt"/>
                <a:ea typeface="+mn-ea"/>
                <a:cs typeface="+mn-cs"/>
                <a:sym typeface="Helvetica Neue"/>
              </a:rPr>
              <a:t>furti di automezzi pesanti trasportanti </a:t>
            </a:r>
            <a:r>
              <a:rPr lang="it-IT" sz="3200" b="1" dirty="0">
                <a:solidFill>
                  <a:srgbClr val="C00000"/>
                </a:solidFill>
              </a:rPr>
              <a:t>merci.</a:t>
            </a:r>
          </a:p>
        </p:txBody>
      </p:sp>
    </p:spTree>
    <p:extLst>
      <p:ext uri="{BB962C8B-B14F-4D97-AF65-F5344CB8AC3E}">
        <p14:creationId xmlns:p14="http://schemas.microsoft.com/office/powerpoint/2010/main" xmlns="" val="414345044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a:t>
            </a:r>
            <a:r>
              <a:rPr lang="it-IT" sz="3200" dirty="0"/>
              <a:t> (dalle 21 del 2019 alle 134 del 2020). </a:t>
            </a:r>
          </a:p>
        </p:txBody>
      </p:sp>
    </p:spTree>
    <p:extLst>
      <p:ext uri="{BB962C8B-B14F-4D97-AF65-F5344CB8AC3E}">
        <p14:creationId xmlns:p14="http://schemas.microsoft.com/office/powerpoint/2010/main" xmlns="" val="2844944667"/>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Potenza si colloca in 13-esima posizione tra le province italiane, Matera in 17-esima</a:t>
            </a:r>
            <a:r>
              <a:rPr lang="it-IT" sz="3200" dirty="0"/>
              <a:t>.</a:t>
            </a:r>
          </a:p>
        </p:txBody>
      </p:sp>
    </p:spTree>
    <p:extLst>
      <p:ext uri="{BB962C8B-B14F-4D97-AF65-F5344CB8AC3E}">
        <p14:creationId xmlns:p14="http://schemas.microsoft.com/office/powerpoint/2010/main" xmlns="" val="150983095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124561696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5" name="Immagine 4">
            <a:extLst>
              <a:ext uri="{FF2B5EF4-FFF2-40B4-BE49-F238E27FC236}">
                <a16:creationId xmlns:a16="http://schemas.microsoft.com/office/drawing/2014/main" xmlns="" id="{6A60CCE3-690E-4EDB-954F-E6A7D04C9A1B}"/>
              </a:ext>
            </a:extLst>
          </p:cNvPr>
          <p:cNvPicPr>
            <a:picLocks noChangeAspect="1"/>
          </p:cNvPicPr>
          <p:nvPr/>
        </p:nvPicPr>
        <p:blipFill rotWithShape="1">
          <a:blip r:embed="rId2" cstate="print"/>
          <a:srcRect l="6934" t="11820" r="9718" b="6668"/>
          <a:stretch/>
        </p:blipFill>
        <p:spPr>
          <a:xfrm>
            <a:off x="10307782" y="1933249"/>
            <a:ext cx="13674346" cy="8000460"/>
          </a:xfrm>
          <a:prstGeom prst="rect">
            <a:avLst/>
          </a:prstGeom>
        </p:spPr>
      </p:pic>
    </p:spTree>
    <p:extLst>
      <p:ext uri="{BB962C8B-B14F-4D97-AF65-F5344CB8AC3E}">
        <p14:creationId xmlns:p14="http://schemas.microsoft.com/office/powerpoint/2010/main" xmlns="" val="37522305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25 novembre 2021, si contano </a:t>
            </a:r>
            <a:r>
              <a:rPr lang="it-IT" sz="3200" b="1" dirty="0"/>
              <a:t>2.768 imprese in confisca definitiva</a:t>
            </a:r>
            <a:r>
              <a:rPr lang="it-IT" sz="3200" dirty="0"/>
              <a:t>. Le </a:t>
            </a:r>
            <a:r>
              <a:rPr lang="it-IT" sz="3200" b="1" dirty="0"/>
              <a:t>costruzioni sono il settore più rappresentato tra le aziende confiscate (23%), seguite dal commercio (21,5%) e dagli esercizi ricettivi e ristorazione al 9,3%; le attività immobiliari si attestano al 7,4%, le manifatturiere al 6,7%, il trasporto e magazzinaggio al 5,2% e l’agricoltura al 4,4%. </a:t>
            </a:r>
            <a:r>
              <a:rPr lang="it-IT" sz="3200" dirty="0"/>
              <a:t>A livello territoriale, in Sicilia si ravvisa la presenza di quasi un terzo di tali imprese (30,6%), la Campania ne accoglie il 18,7%, la Calabria il 12,1% e la Puglia il 6,1%.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Basilicata si conta una azienda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6" name="Immagine 5">
            <a:extLst>
              <a:ext uri="{FF2B5EF4-FFF2-40B4-BE49-F238E27FC236}">
                <a16:creationId xmlns:a16="http://schemas.microsoft.com/office/drawing/2014/main" xmlns="" id="{EF3A68E4-BE66-436C-BF53-1BC08DEE6461}"/>
              </a:ext>
            </a:extLst>
          </p:cNvPr>
          <p:cNvPicPr>
            <a:picLocks noChangeAspect="1"/>
          </p:cNvPicPr>
          <p:nvPr/>
        </p:nvPicPr>
        <p:blipFill rotWithShape="1">
          <a:blip r:embed="rId2" cstate="print"/>
          <a:srcRect l="6253" t="11214" r="11445" b="5929"/>
          <a:stretch/>
        </p:blipFill>
        <p:spPr>
          <a:xfrm>
            <a:off x="11513217" y="3081708"/>
            <a:ext cx="10885441" cy="6164255"/>
          </a:xfrm>
          <a:prstGeom prst="rect">
            <a:avLst/>
          </a:prstGeom>
        </p:spPr>
      </p:pic>
    </p:spTree>
    <p:extLst>
      <p:ext uri="{BB962C8B-B14F-4D97-AF65-F5344CB8AC3E}">
        <p14:creationId xmlns:p14="http://schemas.microsoft.com/office/powerpoint/2010/main" xmlns="" val="396905560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37783018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103360095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220539092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Nel 2020 la contrazione del valore aggiunto in provincia di </a:t>
            </a:r>
            <a:r>
              <a:rPr lang="it-IT" sz="3200" b="1" dirty="0">
                <a:solidFill>
                  <a:srgbClr val="C00000"/>
                </a:solidFill>
              </a:rPr>
              <a:t>Potenza</a:t>
            </a:r>
            <a:r>
              <a:rPr lang="it-IT" sz="3200" b="1" dirty="0"/>
              <a:t> si è attestata al </a:t>
            </a:r>
            <a:r>
              <a:rPr lang="it-IT" sz="3200" b="1" dirty="0">
                <a:solidFill>
                  <a:srgbClr val="C00000"/>
                </a:solidFill>
              </a:rPr>
              <a:t>-10,7%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e a </a:t>
            </a:r>
            <a:r>
              <a:rPr lang="it-IT" sz="3200" b="1" dirty="0">
                <a:solidFill>
                  <a:srgbClr val="C00000"/>
                </a:solidFill>
              </a:rPr>
              <a:t>Matera al -8,2% </a:t>
            </a:r>
            <a:r>
              <a:rPr lang="it-IT" sz="3200" b="1" dirty="0"/>
              <a:t>(</a:t>
            </a:r>
            <a:r>
              <a:rPr lang="it-IT" sz="3200" b="1" dirty="0">
                <a:solidFill>
                  <a:srgbClr val="C00000"/>
                </a:solidFill>
              </a:rPr>
              <a:t>Basilicata -9,9%; </a:t>
            </a:r>
            <a:r>
              <a:rPr lang="it-IT" sz="3200" b="1" dirty="0"/>
              <a:t>Italia -7,2%).</a:t>
            </a:r>
          </a:p>
        </p:txBody>
      </p:sp>
    </p:spTree>
    <p:extLst>
      <p:ext uri="{BB962C8B-B14F-4D97-AF65-F5344CB8AC3E}">
        <p14:creationId xmlns:p14="http://schemas.microsoft.com/office/powerpoint/2010/main" xmlns="" val="111479140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103105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Basilicata</a:t>
            </a:r>
            <a:r>
              <a:rPr lang="it-IT" sz="3200" b="1" dirty="0"/>
              <a:t>, la quota di persone in situazione di grave deprivazione materiale già prima della crisi si attestava all’</a:t>
            </a:r>
            <a:r>
              <a:rPr lang="it-IT" sz="3200" b="1" dirty="0">
                <a:solidFill>
                  <a:srgbClr val="C00000"/>
                </a:solidFill>
              </a:rPr>
              <a:t>8,8%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Mezzogiorno 7,2; Italia 6), provocando una diminuzione della qualità della vita e un marcato </a:t>
            </a:r>
            <a:r>
              <a:rPr lang="it-IT" sz="3200" b="1" dirty="0"/>
              <a:t>peggioramento della percezione di una possibilità di “mobilità verso l’alto” (dipendenti con bassa paga: </a:t>
            </a:r>
            <a:r>
              <a:rPr lang="it-IT" sz="3200" b="1" dirty="0">
                <a:solidFill>
                  <a:srgbClr val="C00000"/>
                </a:solidFill>
              </a:rPr>
              <a:t>Basilicata  14,2%; </a:t>
            </a:r>
            <a:r>
              <a:rPr lang="it-IT" sz="3200" b="1" dirty="0"/>
              <a:t>Italia 10,1%).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Potenza 7,7%, Matera 7,6%</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Basilicata</a:t>
            </a:r>
            <a:r>
              <a:rPr lang="it-IT" sz="3200" b="1" dirty="0"/>
              <a:t> </a:t>
            </a:r>
            <a:r>
              <a:rPr lang="it-IT" sz="3200" b="1" dirty="0">
                <a:solidFill>
                  <a:srgbClr val="C00000"/>
                </a:solidFill>
              </a:rPr>
              <a:t>-42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1397019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2020, mostra una moderata flessione di imprese complessivamente registrate    </a:t>
            </a:r>
            <a:r>
              <a:rPr lang="it-IT" sz="3200" dirty="0">
                <a:solidFill>
                  <a:schemeClr val="bg2">
                    <a:lumMod val="50000"/>
                  </a:schemeClr>
                </a:solidFill>
              </a:rPr>
              <a:t> (-0,2%); tuttavia, in alcune regioni del Mezzogiorno, quali la Basilicata (+0,1%), 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-2,2%.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dirty="0">
              <a:solidFill>
                <a:schemeClr val="bg2">
                  <a:lumMod val="50000"/>
                </a:schemeClr>
              </a:solidFill>
            </a:endParaRPr>
          </a:p>
          <a:p>
            <a:pPr algn="just"/>
            <a:r>
              <a:rPr lang="it-IT" sz="3200" dirty="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61842" y="8750455"/>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pic>
        <p:nvPicPr>
          <p:cNvPr id="12" name="Immagine 11">
            <a:extLst>
              <a:ext uri="{FF2B5EF4-FFF2-40B4-BE49-F238E27FC236}">
                <a16:creationId xmlns:a16="http://schemas.microsoft.com/office/drawing/2014/main" xmlns="" id="{05FAA1D8-A2D3-4FDB-8736-685DFCE5B13C}"/>
              </a:ext>
            </a:extLst>
          </p:cNvPr>
          <p:cNvPicPr>
            <a:picLocks noChangeAspect="1"/>
          </p:cNvPicPr>
          <p:nvPr/>
        </p:nvPicPr>
        <p:blipFill>
          <a:blip r:embed="rId3" cstate="print"/>
          <a:stretch>
            <a:fillRect/>
          </a:stretch>
        </p:blipFill>
        <p:spPr>
          <a:xfrm>
            <a:off x="15752191" y="7120469"/>
            <a:ext cx="7190936" cy="853622"/>
          </a:xfrm>
          <a:prstGeom prst="rect">
            <a:avLst/>
          </a:prstGeom>
        </p:spPr>
      </p:pic>
      <p:pic>
        <p:nvPicPr>
          <p:cNvPr id="4" name="Immagine 3">
            <a:extLst>
              <a:ext uri="{FF2B5EF4-FFF2-40B4-BE49-F238E27FC236}">
                <a16:creationId xmlns:a16="http://schemas.microsoft.com/office/drawing/2014/main" xmlns="" id="{F1FD32A5-E0D6-4402-AB09-1B9AE8B779D7}"/>
              </a:ext>
            </a:extLst>
          </p:cNvPr>
          <p:cNvPicPr>
            <a:picLocks noChangeAspect="1"/>
          </p:cNvPicPr>
          <p:nvPr/>
        </p:nvPicPr>
        <p:blipFill>
          <a:blip r:embed="rId4" cstate="print"/>
          <a:stretch>
            <a:fillRect/>
          </a:stretch>
        </p:blipFill>
        <p:spPr>
          <a:xfrm>
            <a:off x="15752189" y="8057218"/>
            <a:ext cx="7135520" cy="3615496"/>
          </a:xfrm>
          <a:prstGeom prst="rect">
            <a:avLst/>
          </a:prstGeom>
        </p:spPr>
      </p:pic>
    </p:spTree>
    <p:extLst>
      <p:ext uri="{BB962C8B-B14F-4D97-AF65-F5344CB8AC3E}">
        <p14:creationId xmlns:p14="http://schemas.microsoft.com/office/powerpoint/2010/main" xmlns="" val="117680311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399</TotalTime>
  <Words>3466</Words>
  <Application>Microsoft Office PowerPoint</Application>
  <PresentationFormat>Personalizzato</PresentationFormat>
  <Paragraphs>135</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53</cp:revision>
  <dcterms:modified xsi:type="dcterms:W3CDTF">2021-12-22T12:33:56Z</dcterms:modified>
</cp:coreProperties>
</file>