
<file path=[Content_Types].xml><?xml version="1.0" encoding="utf-8"?>
<Types xmlns="http://schemas.openxmlformats.org/package/2006/content-types">
  <Override PartName="/ppt/slides/slide5.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85" r:id="rId3"/>
    <p:sldId id="306" r:id="rId4"/>
    <p:sldId id="307" r:id="rId5"/>
    <p:sldId id="308" r:id="rId6"/>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6" name="Immagine 5">
            <a:extLst>
              <a:ext uri="{FF2B5EF4-FFF2-40B4-BE49-F238E27FC236}">
                <a16:creationId xmlns:a16="http://schemas.microsoft.com/office/drawing/2014/main" xmlns="" id="{B36FD1AA-1302-4B43-B60E-D63932E8954D}"/>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444754" y="11832395"/>
            <a:ext cx="4661916" cy="148470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6A91C586-F3CB-4B00-B1EE-00153B0D22A2}"/>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8444754" y="11910773"/>
            <a:ext cx="4661916" cy="148470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0D8E8EF4-F6B2-466B-972D-9195A3777344}"/>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8444754" y="11910773"/>
            <a:ext cx="4661916" cy="14847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Catanzaro, 24 novembre 2021</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5"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CB6A1B34-585E-4E4D-AEFA-CC9F51890E34}"/>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7A8B6CB7-1497-45A9-85A3-D7DC57CE99DB}"/>
              </a:ext>
            </a:extLst>
          </p:cNvPr>
          <p:cNvSpPr txBox="1"/>
          <p:nvPr/>
        </p:nvSpPr>
        <p:spPr>
          <a:xfrm>
            <a:off x="792971" y="916396"/>
            <a:ext cx="22798056" cy="6863417"/>
          </a:xfrm>
          <a:prstGeom prst="rect">
            <a:avLst/>
          </a:prstGeom>
          <a:noFill/>
        </p:spPr>
        <p:txBody>
          <a:bodyPr wrap="square" rtlCol="0">
            <a:spAutoFit/>
          </a:bodyPr>
          <a:lstStyle/>
          <a:p>
            <a:r>
              <a:rPr lang="en-US" sz="4000" b="1" dirty="0">
                <a:solidFill>
                  <a:srgbClr val="002060"/>
                </a:solidFill>
                <a:effectLst>
                  <a:outerShdw blurRad="38100" dist="38100" dir="2700000" algn="tl">
                    <a:srgbClr val="000000">
                      <a:alpha val="43137"/>
                    </a:srgbClr>
                  </a:outerShdw>
                </a:effectLst>
              </a:rPr>
              <a:t>PROGETTO OPEN KNOWLEDGE</a:t>
            </a:r>
            <a:endParaRPr lang="it-IT" sz="4400" b="1" dirty="0">
              <a:solidFill>
                <a:srgbClr val="002060"/>
              </a:solidFill>
              <a:effectLst>
                <a:outerShdw blurRad="38100" dist="38100" dir="2700000" algn="tl">
                  <a:srgbClr val="000000">
                    <a:alpha val="43137"/>
                  </a:srgbClr>
                </a:outerShdw>
              </a:effectLst>
            </a:endParaRPr>
          </a:p>
          <a:p>
            <a:endParaRPr lang="it-IT" sz="3200" b="1" dirty="0">
              <a:solidFill>
                <a:srgbClr val="002060"/>
              </a:solidFill>
              <a:effectLst>
                <a:outerShdw blurRad="38100" dist="38100" dir="2700000" algn="tl">
                  <a:srgbClr val="000000">
                    <a:alpha val="43137"/>
                  </a:srgbClr>
                </a:outerShdw>
              </a:effectLst>
            </a:endParaRPr>
          </a:p>
          <a:p>
            <a:r>
              <a:rPr lang="it-IT" sz="3200" b="1" dirty="0">
                <a:solidFill>
                  <a:srgbClr val="002060"/>
                </a:solidFill>
                <a:effectLst>
                  <a:outerShdw blurRad="38100" dist="38100" dir="2700000" algn="tl">
                    <a:srgbClr val="000000">
                      <a:alpha val="43137"/>
                    </a:srgbClr>
                  </a:outerShdw>
                </a:effectLst>
              </a:rPr>
              <a:t>ANIMAZIONE E FORMAZIONE PER CREARE VALORE SOCIALE , ECONOMICO E CIVICO PER IL TERRITORIO ATTRAVERSO LA CONOSCENZA E L’UTILIZZO DEGLI OPEN DATA SULLE AZIENDE CONFISCATE</a:t>
            </a:r>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32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endParaRPr lang="en-US" sz="1800" b="1" dirty="0">
              <a:solidFill>
                <a:srgbClr val="002060"/>
              </a:solidFill>
              <a:effectLst>
                <a:outerShdw blurRad="38100" dist="38100" dir="2700000" algn="tl">
                  <a:srgbClr val="000000">
                    <a:alpha val="43137"/>
                  </a:srgbClr>
                </a:outerShdw>
              </a:effectLst>
            </a:endParaRPr>
          </a:p>
          <a:p>
            <a:r>
              <a:rPr lang="en-US" sz="1800" b="1" dirty="0">
                <a:solidFill>
                  <a:srgbClr val="002060"/>
                </a:solidFill>
                <a:effectLst>
                  <a:outerShdw blurRad="38100" dist="38100" dir="2700000" algn="tl">
                    <a:srgbClr val="000000">
                      <a:alpha val="43137"/>
                    </a:srgbClr>
                  </a:outerShdw>
                </a:effectLst>
              </a:rPr>
              <a:t>Fonte di </a:t>
            </a:r>
            <a:r>
              <a:rPr lang="en-US" sz="1800" b="1" dirty="0" err="1">
                <a:solidFill>
                  <a:srgbClr val="002060"/>
                </a:solidFill>
                <a:effectLst>
                  <a:outerShdw blurRad="38100" dist="38100" dir="2700000" algn="tl">
                    <a:srgbClr val="000000">
                      <a:alpha val="43137"/>
                    </a:srgbClr>
                  </a:outerShdw>
                </a:effectLst>
              </a:rPr>
              <a:t>Finanziamento</a:t>
            </a:r>
            <a:r>
              <a:rPr lang="en-US" sz="1800" b="1" dirty="0">
                <a:solidFill>
                  <a:srgbClr val="002060"/>
                </a:solidFill>
                <a:effectLst>
                  <a:outerShdw blurRad="38100" dist="38100" dir="2700000" algn="tl">
                    <a:srgbClr val="000000">
                      <a:alpha val="43137"/>
                    </a:srgbClr>
                  </a:outerShdw>
                </a:effectLst>
              </a:rPr>
              <a:t> :  PON LEGALITA’ 2014 – 2020 </a:t>
            </a:r>
          </a:p>
          <a:p>
            <a:r>
              <a:rPr lang="en-US" sz="1800" b="1" dirty="0">
                <a:solidFill>
                  <a:srgbClr val="002060"/>
                </a:solidFill>
                <a:effectLst>
                  <a:outerShdw blurRad="38100" dist="38100" dir="2700000" algn="tl">
                    <a:srgbClr val="000000">
                      <a:alpha val="43137"/>
                    </a:srgbClr>
                  </a:outerShdw>
                </a:effectLst>
              </a:rPr>
              <a:t>ASSE 5 - </a:t>
            </a:r>
            <a:r>
              <a:rPr lang="en-US" sz="1800" b="1" dirty="0" err="1">
                <a:solidFill>
                  <a:srgbClr val="002060"/>
                </a:solidFill>
                <a:effectLst>
                  <a:outerShdw blurRad="38100" dist="38100" dir="2700000" algn="tl">
                    <a:srgbClr val="000000">
                      <a:alpha val="43137"/>
                    </a:srgbClr>
                  </a:outerShdw>
                </a:effectLst>
              </a:rPr>
              <a:t>Migliorare</a:t>
            </a:r>
            <a:r>
              <a:rPr lang="en-US" sz="1800" b="1" dirty="0">
                <a:solidFill>
                  <a:srgbClr val="002060"/>
                </a:solidFill>
                <a:effectLst>
                  <a:outerShdw blurRad="38100" dist="38100" dir="2700000" algn="tl">
                    <a:srgbClr val="000000">
                      <a:alpha val="43137"/>
                    </a:srgbClr>
                  </a:outerShdw>
                </a:effectLst>
              </a:rPr>
              <a:t> le </a:t>
            </a:r>
            <a:r>
              <a:rPr lang="en-US" sz="1800" b="1" dirty="0" err="1">
                <a:solidFill>
                  <a:srgbClr val="002060"/>
                </a:solidFill>
                <a:effectLst>
                  <a:outerShdw blurRad="38100" dist="38100" dir="2700000" algn="tl">
                    <a:srgbClr val="000000">
                      <a:alpha val="43137"/>
                    </a:srgbClr>
                  </a:outerShdw>
                </a:effectLst>
              </a:rPr>
              <a:t>competenze</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della</a:t>
            </a:r>
            <a:r>
              <a:rPr lang="en-US" sz="1800" b="1" dirty="0">
                <a:solidFill>
                  <a:srgbClr val="002060"/>
                </a:solidFill>
                <a:effectLst>
                  <a:outerShdw blurRad="38100" dist="38100" dir="2700000" algn="tl">
                    <a:srgbClr val="000000">
                      <a:alpha val="43137"/>
                    </a:srgbClr>
                  </a:outerShdw>
                </a:effectLst>
              </a:rPr>
              <a:t> PA </a:t>
            </a:r>
            <a:r>
              <a:rPr lang="en-US" sz="1800" b="1" dirty="0" err="1">
                <a:solidFill>
                  <a:srgbClr val="002060"/>
                </a:solidFill>
                <a:effectLst>
                  <a:outerShdw blurRad="38100" dist="38100" dir="2700000" algn="tl">
                    <a:srgbClr val="000000">
                      <a:alpha val="43137"/>
                    </a:srgbClr>
                  </a:outerShdw>
                </a:effectLst>
              </a:rPr>
              <a:t>nel</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contrasto</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alla</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criminalità</a:t>
            </a:r>
            <a:r>
              <a:rPr lang="en-US" sz="1800" b="1" dirty="0">
                <a:solidFill>
                  <a:srgbClr val="002060"/>
                </a:solidFill>
                <a:effectLst>
                  <a:outerShdw blurRad="38100" dist="38100" dir="2700000" algn="tl">
                    <a:srgbClr val="000000">
                      <a:alpha val="43137"/>
                    </a:srgbClr>
                  </a:outerShdw>
                </a:effectLst>
              </a:rPr>
              <a:t> </a:t>
            </a:r>
            <a:r>
              <a:rPr lang="en-US" sz="1800" b="1" dirty="0" err="1">
                <a:solidFill>
                  <a:srgbClr val="002060"/>
                </a:solidFill>
                <a:effectLst>
                  <a:outerShdw blurRad="38100" dist="38100" dir="2700000" algn="tl">
                    <a:srgbClr val="000000">
                      <a:alpha val="43137"/>
                    </a:srgbClr>
                  </a:outerShdw>
                </a:effectLst>
              </a:rPr>
              <a:t>organizzata</a:t>
            </a:r>
            <a:endParaRPr lang="en-US" sz="1800" b="1" dirty="0">
              <a:solidFill>
                <a:srgbClr val="002060"/>
              </a:solidFill>
              <a:effectLst>
                <a:outerShdw blurRad="38100" dist="38100" dir="2700000" algn="tl">
                  <a:srgbClr val="000000">
                    <a:alpha val="43137"/>
                  </a:srgbClr>
                </a:outerShdw>
              </a:effectLst>
            </a:endParaRPr>
          </a:p>
          <a:p>
            <a:r>
              <a:rPr lang="en-US" sz="1800" b="1" dirty="0">
                <a:solidFill>
                  <a:srgbClr val="002060"/>
                </a:solidFill>
                <a:effectLst>
                  <a:outerShdw blurRad="38100" dist="38100" dir="2700000" algn="tl">
                    <a:srgbClr val="000000">
                      <a:alpha val="43137"/>
                    </a:srgbClr>
                  </a:outerShdw>
                </a:effectLst>
              </a:rPr>
              <a:t>Azione 5.2.1 </a:t>
            </a:r>
            <a:r>
              <a:rPr lang="en-US" sz="1800" dirty="0" err="1">
                <a:solidFill>
                  <a:srgbClr val="002060"/>
                </a:solidFill>
              </a:rPr>
              <a:t>Progetti</a:t>
            </a:r>
            <a:r>
              <a:rPr lang="en-US" sz="1800" dirty="0">
                <a:solidFill>
                  <a:srgbClr val="002060"/>
                </a:solidFill>
              </a:rPr>
              <a:t> di </a:t>
            </a:r>
            <a:r>
              <a:rPr lang="en-US" sz="1800" b="1" dirty="0">
                <a:solidFill>
                  <a:srgbClr val="002060"/>
                </a:solidFill>
              </a:rPr>
              <a:t>open government </a:t>
            </a:r>
            <a:r>
              <a:rPr lang="en-US" sz="1800" dirty="0">
                <a:solidFill>
                  <a:srgbClr val="002060"/>
                </a:solidFill>
              </a:rPr>
              <a:t>per </a:t>
            </a:r>
            <a:r>
              <a:rPr lang="en-US" sz="1800" dirty="0" err="1">
                <a:solidFill>
                  <a:srgbClr val="002060"/>
                </a:solidFill>
              </a:rPr>
              <a:t>favorire</a:t>
            </a:r>
            <a:r>
              <a:rPr lang="en-US" sz="1800" dirty="0">
                <a:solidFill>
                  <a:srgbClr val="002060"/>
                </a:solidFill>
              </a:rPr>
              <a:t> </a:t>
            </a:r>
            <a:r>
              <a:rPr lang="en-US" sz="1800" b="1" dirty="0" err="1">
                <a:solidFill>
                  <a:srgbClr val="002060"/>
                </a:solidFill>
              </a:rPr>
              <a:t>trasparenza</a:t>
            </a:r>
            <a:r>
              <a:rPr lang="en-US" sz="1800" b="1" dirty="0">
                <a:solidFill>
                  <a:srgbClr val="002060"/>
                </a:solidFill>
              </a:rPr>
              <a:t>, </a:t>
            </a:r>
            <a:r>
              <a:rPr lang="en-US" sz="1800" b="1" dirty="0" err="1">
                <a:solidFill>
                  <a:srgbClr val="002060"/>
                </a:solidFill>
              </a:rPr>
              <a:t>collaborazione</a:t>
            </a:r>
            <a:r>
              <a:rPr lang="en-US" sz="1800" b="1" dirty="0">
                <a:solidFill>
                  <a:srgbClr val="002060"/>
                </a:solidFill>
              </a:rPr>
              <a:t> e </a:t>
            </a:r>
            <a:r>
              <a:rPr lang="en-US" sz="1800" b="1" dirty="0" err="1">
                <a:solidFill>
                  <a:srgbClr val="002060"/>
                </a:solidFill>
              </a:rPr>
              <a:t>partecipazione</a:t>
            </a:r>
            <a:r>
              <a:rPr lang="en-US" sz="1800" dirty="0">
                <a:solidFill>
                  <a:srgbClr val="002060"/>
                </a:solidFill>
              </a:rPr>
              <a:t> </a:t>
            </a:r>
            <a:r>
              <a:rPr lang="en-US" sz="1800" dirty="0" err="1">
                <a:solidFill>
                  <a:srgbClr val="002060"/>
                </a:solidFill>
              </a:rPr>
              <a:t>realizzati</a:t>
            </a:r>
            <a:r>
              <a:rPr lang="en-US" sz="1800" dirty="0">
                <a:solidFill>
                  <a:srgbClr val="002060"/>
                </a:solidFill>
              </a:rPr>
              <a:t> </a:t>
            </a:r>
            <a:r>
              <a:rPr lang="en-US" sz="1800" dirty="0" err="1">
                <a:solidFill>
                  <a:srgbClr val="002060"/>
                </a:solidFill>
              </a:rPr>
              <a:t>tramite</a:t>
            </a:r>
            <a:r>
              <a:rPr lang="en-US" sz="1800" dirty="0">
                <a:solidFill>
                  <a:srgbClr val="002060"/>
                </a:solidFill>
              </a:rPr>
              <a:t> il </a:t>
            </a:r>
            <a:r>
              <a:rPr lang="en-US" sz="1800" b="1" dirty="0" err="1">
                <a:solidFill>
                  <a:srgbClr val="002060"/>
                </a:solidFill>
              </a:rPr>
              <a:t>coinvolgimento</a:t>
            </a:r>
            <a:r>
              <a:rPr lang="en-US" sz="1800" dirty="0">
                <a:solidFill>
                  <a:srgbClr val="002060"/>
                </a:solidFill>
              </a:rPr>
              <a:t> di </a:t>
            </a:r>
            <a:r>
              <a:rPr lang="en-US" sz="1800" dirty="0" err="1">
                <a:solidFill>
                  <a:srgbClr val="002060"/>
                </a:solidFill>
              </a:rPr>
              <a:t>cittadini</a:t>
            </a:r>
            <a:r>
              <a:rPr lang="en-US" sz="1800" dirty="0">
                <a:solidFill>
                  <a:srgbClr val="002060"/>
                </a:solidFill>
              </a:rPr>
              <a:t> /stakeholder e </a:t>
            </a:r>
            <a:r>
              <a:rPr lang="en-US" sz="1800" dirty="0" err="1">
                <a:solidFill>
                  <a:srgbClr val="002060"/>
                </a:solidFill>
              </a:rPr>
              <a:t>iniziative</a:t>
            </a:r>
            <a:r>
              <a:rPr lang="en-US" sz="1800" dirty="0">
                <a:solidFill>
                  <a:srgbClr val="002060"/>
                </a:solidFill>
              </a:rPr>
              <a:t> per il </a:t>
            </a:r>
            <a:r>
              <a:rPr lang="en-US" sz="1800" b="1" dirty="0" err="1">
                <a:solidFill>
                  <a:srgbClr val="002060"/>
                </a:solidFill>
              </a:rPr>
              <a:t>riutilizzo</a:t>
            </a:r>
            <a:r>
              <a:rPr lang="en-US" sz="1800" b="1" dirty="0">
                <a:solidFill>
                  <a:srgbClr val="002060"/>
                </a:solidFill>
              </a:rPr>
              <a:t> </a:t>
            </a:r>
            <a:r>
              <a:rPr lang="en-US" sz="1800" b="1" dirty="0" err="1">
                <a:solidFill>
                  <a:srgbClr val="002060"/>
                </a:solidFill>
              </a:rPr>
              <a:t>dei</a:t>
            </a:r>
            <a:r>
              <a:rPr lang="en-US" sz="1800" b="1" dirty="0">
                <a:solidFill>
                  <a:srgbClr val="002060"/>
                </a:solidFill>
              </a:rPr>
              <a:t> </a:t>
            </a:r>
            <a:r>
              <a:rPr lang="en-US" sz="1800" b="1" dirty="0" err="1">
                <a:solidFill>
                  <a:srgbClr val="002060"/>
                </a:solidFill>
              </a:rPr>
              <a:t>dati</a:t>
            </a:r>
            <a:r>
              <a:rPr lang="en-US" sz="1800" b="1" dirty="0">
                <a:solidFill>
                  <a:srgbClr val="002060"/>
                </a:solidFill>
              </a:rPr>
              <a:t> </a:t>
            </a:r>
            <a:r>
              <a:rPr lang="en-US" sz="1800" b="1" dirty="0" err="1">
                <a:solidFill>
                  <a:srgbClr val="002060"/>
                </a:solidFill>
              </a:rPr>
              <a:t>pubblici</a:t>
            </a:r>
            <a:r>
              <a:rPr lang="en-US" sz="1800" dirty="0">
                <a:solidFill>
                  <a:srgbClr val="002060"/>
                </a:solidFill>
              </a:rPr>
              <a:t>, la </a:t>
            </a:r>
            <a:r>
              <a:rPr lang="en-US" sz="1800" b="1" dirty="0" err="1">
                <a:solidFill>
                  <a:srgbClr val="002060"/>
                </a:solidFill>
              </a:rPr>
              <a:t>partecipazione</a:t>
            </a:r>
            <a:r>
              <a:rPr lang="en-US" sz="1800" b="1" dirty="0">
                <a:solidFill>
                  <a:srgbClr val="002060"/>
                </a:solidFill>
              </a:rPr>
              <a:t> </a:t>
            </a:r>
            <a:r>
              <a:rPr lang="en-US" sz="1800" b="1" dirty="0" err="1">
                <a:solidFill>
                  <a:srgbClr val="002060"/>
                </a:solidFill>
              </a:rPr>
              <a:t>civica</a:t>
            </a:r>
            <a:r>
              <a:rPr lang="en-US" sz="1800" b="1" dirty="0">
                <a:solidFill>
                  <a:srgbClr val="002060"/>
                </a:solidFill>
              </a:rPr>
              <a:t> </a:t>
            </a:r>
            <a:r>
              <a:rPr lang="en-US" sz="1800" dirty="0">
                <a:solidFill>
                  <a:srgbClr val="002060"/>
                </a:solidFill>
              </a:rPr>
              <a:t>e il </a:t>
            </a:r>
            <a:r>
              <a:rPr lang="en-US" sz="1800" b="1" dirty="0" err="1">
                <a:solidFill>
                  <a:srgbClr val="002060"/>
                </a:solidFill>
              </a:rPr>
              <a:t>controllo</a:t>
            </a:r>
            <a:r>
              <a:rPr lang="en-US" sz="1800" b="1" dirty="0">
                <a:solidFill>
                  <a:srgbClr val="002060"/>
                </a:solidFill>
              </a:rPr>
              <a:t> </a:t>
            </a:r>
            <a:r>
              <a:rPr lang="en-US" sz="1800" b="1" dirty="0" err="1">
                <a:solidFill>
                  <a:srgbClr val="002060"/>
                </a:solidFill>
              </a:rPr>
              <a:t>sociale</a:t>
            </a:r>
            <a:r>
              <a:rPr lang="en-US" sz="1800" b="1" dirty="0">
                <a:solidFill>
                  <a:srgbClr val="002060"/>
                </a:solidFill>
              </a:rPr>
              <a:t> </a:t>
            </a:r>
            <a:r>
              <a:rPr lang="en-US" sz="1800" dirty="0" err="1">
                <a:solidFill>
                  <a:srgbClr val="002060"/>
                </a:solidFill>
              </a:rPr>
              <a:t>sul</a:t>
            </a:r>
            <a:r>
              <a:rPr lang="en-US" sz="1800" dirty="0">
                <a:solidFill>
                  <a:srgbClr val="002060"/>
                </a:solidFill>
              </a:rPr>
              <a:t> </a:t>
            </a:r>
            <a:r>
              <a:rPr lang="en-US" sz="1800" dirty="0" err="1">
                <a:solidFill>
                  <a:srgbClr val="002060"/>
                </a:solidFill>
              </a:rPr>
              <a:t>tema</a:t>
            </a:r>
            <a:r>
              <a:rPr lang="en-US" sz="1800" dirty="0">
                <a:solidFill>
                  <a:srgbClr val="002060"/>
                </a:solidFill>
              </a:rPr>
              <a:t> </a:t>
            </a:r>
            <a:r>
              <a:rPr lang="en-US" sz="1800" dirty="0" err="1">
                <a:solidFill>
                  <a:srgbClr val="002060"/>
                </a:solidFill>
              </a:rPr>
              <a:t>dei</a:t>
            </a:r>
            <a:r>
              <a:rPr lang="en-US" sz="1800" dirty="0">
                <a:solidFill>
                  <a:srgbClr val="002060"/>
                </a:solidFill>
              </a:rPr>
              <a:t> </a:t>
            </a:r>
            <a:r>
              <a:rPr lang="en-US" sz="1800" b="1" dirty="0" err="1">
                <a:solidFill>
                  <a:srgbClr val="002060"/>
                </a:solidFill>
              </a:rPr>
              <a:t>beni</a:t>
            </a:r>
            <a:r>
              <a:rPr lang="en-US" sz="1800" b="1" dirty="0">
                <a:solidFill>
                  <a:srgbClr val="002060"/>
                </a:solidFill>
              </a:rPr>
              <a:t> </a:t>
            </a:r>
            <a:r>
              <a:rPr lang="en-US" sz="1800" b="1" dirty="0" err="1">
                <a:solidFill>
                  <a:srgbClr val="002060"/>
                </a:solidFill>
              </a:rPr>
              <a:t>confiscati</a:t>
            </a:r>
            <a:endParaRPr lang="it-IT" dirty="0"/>
          </a:p>
        </p:txBody>
      </p:sp>
      <p:pic>
        <p:nvPicPr>
          <p:cNvPr id="8" name="blocco marchi con OK.png" descr="blocco marchi con OK.png">
            <a:extLst>
              <a:ext uri="{FF2B5EF4-FFF2-40B4-BE49-F238E27FC236}">
                <a16:creationId xmlns:a16="http://schemas.microsoft.com/office/drawing/2014/main" xmlns="" id="{48B34E69-5B94-4B20-9AED-74647FD4055E}"/>
              </a:ext>
            </a:extLst>
          </p:cNvPr>
          <p:cNvPicPr>
            <a:picLocks noChangeAspect="1"/>
          </p:cNvPicPr>
          <p:nvPr/>
        </p:nvPicPr>
        <p:blipFill rotWithShape="1">
          <a:blip r:embed="rId2" cstate="print"/>
          <a:srcRect r="79367"/>
          <a:stretch/>
        </p:blipFill>
        <p:spPr>
          <a:xfrm>
            <a:off x="9172442" y="3877774"/>
            <a:ext cx="7075743" cy="1798837"/>
          </a:xfrm>
          <a:prstGeom prst="rect">
            <a:avLst/>
          </a:prstGeom>
          <a:ln w="12700" cap="flat">
            <a:noFill/>
            <a:miter lim="400000"/>
          </a:ln>
          <a:effectLst/>
        </p:spPr>
      </p:pic>
      <p:sp>
        <p:nvSpPr>
          <p:cNvPr id="9" name="CasellaDiTesto 8">
            <a:extLst>
              <a:ext uri="{FF2B5EF4-FFF2-40B4-BE49-F238E27FC236}">
                <a16:creationId xmlns:a16="http://schemas.microsoft.com/office/drawing/2014/main" xmlns="" id="{50602AFC-7350-422B-A34D-1FD901FC28DD}"/>
              </a:ext>
            </a:extLst>
          </p:cNvPr>
          <p:cNvSpPr txBox="1"/>
          <p:nvPr/>
        </p:nvSpPr>
        <p:spPr>
          <a:xfrm>
            <a:off x="5909895" y="9394286"/>
            <a:ext cx="12212514" cy="156966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indent="0">
              <a:buNone/>
            </a:pPr>
            <a:r>
              <a:rPr lang="it-IT" sz="2400" b="1" dirty="0">
                <a:solidFill>
                  <a:srgbClr val="002060"/>
                </a:solidFill>
                <a:effectLst>
                  <a:outerShdw blurRad="38100" dist="38100" dir="2700000" algn="tl">
                    <a:srgbClr val="000000">
                      <a:alpha val="43137"/>
                    </a:srgbClr>
                  </a:outerShdw>
                </a:effectLst>
              </a:rPr>
              <a:t>Unioncamere</a:t>
            </a:r>
            <a:endParaRPr lang="it-IT" sz="2400" dirty="0">
              <a:solidFill>
                <a:srgbClr val="002060"/>
              </a:solidFill>
            </a:endParaRPr>
          </a:p>
          <a:p>
            <a:pPr marL="0" indent="0">
              <a:buNone/>
            </a:pPr>
            <a:r>
              <a:rPr lang="it-IT" sz="2400" b="1" dirty="0" err="1">
                <a:solidFill>
                  <a:srgbClr val="002060"/>
                </a:solidFill>
                <a:effectLst>
                  <a:outerShdw blurRad="38100" dist="38100" dir="2700000" algn="tl">
                    <a:srgbClr val="000000">
                      <a:alpha val="43137"/>
                    </a:srgbClr>
                  </a:outerShdw>
                </a:effectLst>
              </a:rPr>
              <a:t>Si.Camera</a:t>
            </a:r>
            <a:r>
              <a:rPr lang="it-IT" sz="2400" b="1" dirty="0">
                <a:solidFill>
                  <a:srgbClr val="002060"/>
                </a:solidFill>
                <a:effectLst>
                  <a:outerShdw blurRad="38100" dist="38100" dir="2700000" algn="tl">
                    <a:srgbClr val="000000">
                      <a:alpha val="43137"/>
                    </a:srgbClr>
                  </a:outerShdw>
                </a:effectLst>
              </a:rPr>
              <a:t> </a:t>
            </a:r>
            <a:r>
              <a:rPr lang="it-IT" sz="2400" dirty="0">
                <a:solidFill>
                  <a:srgbClr val="002060"/>
                </a:solidFill>
              </a:rPr>
              <a:t>e  </a:t>
            </a:r>
            <a:r>
              <a:rPr lang="it-IT" sz="2400" b="1" dirty="0">
                <a:solidFill>
                  <a:srgbClr val="002060"/>
                </a:solidFill>
                <a:effectLst>
                  <a:outerShdw blurRad="38100" dist="38100" dir="2700000" algn="tl">
                    <a:srgbClr val="000000">
                      <a:alpha val="43137"/>
                    </a:srgbClr>
                  </a:outerShdw>
                </a:effectLst>
              </a:rPr>
              <a:t>Centro Studi delle Camere di commercio G. Tagliacarne </a:t>
            </a:r>
          </a:p>
          <a:p>
            <a:pPr marL="0" indent="0">
              <a:buNone/>
            </a:pPr>
            <a:r>
              <a:rPr lang="it-IT" b="1" dirty="0">
                <a:solidFill>
                  <a:srgbClr val="002060"/>
                </a:solidFill>
                <a:effectLst>
                  <a:outerShdw blurRad="38100" dist="38100" dir="2700000" algn="tl">
                    <a:srgbClr val="000000">
                      <a:alpha val="43137"/>
                    </a:srgbClr>
                  </a:outerShdw>
                </a:effectLst>
              </a:rPr>
              <a:t>Le </a:t>
            </a:r>
            <a:r>
              <a:rPr lang="it-IT" sz="2400" b="1" dirty="0">
                <a:solidFill>
                  <a:srgbClr val="002060"/>
                </a:solidFill>
                <a:effectLst>
                  <a:outerShdw blurRad="38100" dist="38100" dir="2700000" algn="tl">
                    <a:srgbClr val="000000">
                      <a:alpha val="43137"/>
                    </a:srgbClr>
                  </a:outerShdw>
                </a:effectLst>
              </a:rPr>
              <a:t>22 Camere di commercio</a:t>
            </a:r>
            <a:r>
              <a:rPr lang="it-IT" sz="2400" dirty="0">
                <a:solidFill>
                  <a:srgbClr val="002060"/>
                </a:solidFill>
                <a:effectLst>
                  <a:outerShdw blurRad="38100" dist="38100" dir="2700000" algn="tl">
                    <a:srgbClr val="000000">
                      <a:alpha val="43137"/>
                    </a:srgbClr>
                  </a:outerShdw>
                </a:effectLst>
              </a:rPr>
              <a:t> </a:t>
            </a:r>
            <a:r>
              <a:rPr lang="it-IT" sz="2400" dirty="0">
                <a:solidFill>
                  <a:srgbClr val="002060"/>
                </a:solidFill>
              </a:rPr>
              <a:t>delle Regioni </a:t>
            </a:r>
            <a:r>
              <a:rPr lang="it-IT" sz="2400" b="1" dirty="0">
                <a:solidFill>
                  <a:srgbClr val="002060"/>
                </a:solidFill>
                <a:effectLst>
                  <a:outerShdw blurRad="38100" dist="38100" dir="2700000" algn="tl">
                    <a:srgbClr val="000000">
                      <a:alpha val="43137"/>
                    </a:srgbClr>
                  </a:outerShdw>
                </a:effectLst>
              </a:rPr>
              <a:t>Basilicata, Calabria, Campania, Puglia, Sicilia</a:t>
            </a:r>
            <a:endParaRPr lang="it-IT" dirty="0">
              <a:solidFill>
                <a:srgbClr val="002060"/>
              </a:solidFill>
            </a:endParaRPr>
          </a:p>
        </p:txBody>
      </p:sp>
      <p:sp>
        <p:nvSpPr>
          <p:cNvPr id="10" name="CasellaDiTesto 9">
            <a:extLst>
              <a:ext uri="{FF2B5EF4-FFF2-40B4-BE49-F238E27FC236}">
                <a16:creationId xmlns:a16="http://schemas.microsoft.com/office/drawing/2014/main" xmlns="" id="{6D511D5D-ED83-4FDD-97B4-1EFBF1B78CF4}"/>
              </a:ext>
            </a:extLst>
          </p:cNvPr>
          <p:cNvSpPr txBox="1"/>
          <p:nvPr/>
        </p:nvSpPr>
        <p:spPr>
          <a:xfrm>
            <a:off x="9492760" y="8750616"/>
            <a:ext cx="504678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2400" b="1" i="0" u="none" strike="noStrike" cap="none" spc="0" normalizeH="0" baseline="0" dirty="0">
                <a:ln>
                  <a:noFill/>
                </a:ln>
                <a:solidFill>
                  <a:srgbClr val="002060"/>
                </a:solidFill>
                <a:effectLst/>
                <a:uFillTx/>
                <a:latin typeface="+mn-lt"/>
                <a:ea typeface="+mn-ea"/>
                <a:cs typeface="+mn-cs"/>
                <a:sym typeface="Helvetica Neue"/>
              </a:rPr>
              <a:t>I soggetti attuatori</a:t>
            </a:r>
          </a:p>
        </p:txBody>
      </p:sp>
    </p:spTree>
    <p:extLst>
      <p:ext uri="{BB962C8B-B14F-4D97-AF65-F5344CB8AC3E}">
        <p14:creationId xmlns:p14="http://schemas.microsoft.com/office/powerpoint/2010/main" xmlns="" val="37522305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4" name="Rettangolo 3">
            <a:extLst>
              <a:ext uri="{FF2B5EF4-FFF2-40B4-BE49-F238E27FC236}">
                <a16:creationId xmlns:a16="http://schemas.microsoft.com/office/drawing/2014/main" xmlns="" id="{F0BA9FC6-2EFC-40AA-A201-051967F477EF}"/>
              </a:ext>
            </a:extLst>
          </p:cNvPr>
          <p:cNvSpPr/>
          <p:nvPr/>
        </p:nvSpPr>
        <p:spPr>
          <a:xfrm>
            <a:off x="454938" y="8995739"/>
            <a:ext cx="23431962"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5" name="Rettangolo 4">
            <a:extLst>
              <a:ext uri="{FF2B5EF4-FFF2-40B4-BE49-F238E27FC236}">
                <a16:creationId xmlns:a16="http://schemas.microsoft.com/office/drawing/2014/main" xmlns="" id="{82906B51-6BC4-4D81-B59B-4D156B9451F8}"/>
              </a:ext>
            </a:extLst>
          </p:cNvPr>
          <p:cNvSpPr/>
          <p:nvPr/>
        </p:nvSpPr>
        <p:spPr>
          <a:xfrm>
            <a:off x="11517923" y="4104570"/>
            <a:ext cx="12368977" cy="4874297"/>
          </a:xfrm>
          <a:prstGeom prst="rect">
            <a:avLst/>
          </a:prstGeom>
          <a:solidFill>
            <a:schemeClr val="tx1">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6" name="Rettangolo 5">
            <a:extLst>
              <a:ext uri="{FF2B5EF4-FFF2-40B4-BE49-F238E27FC236}">
                <a16:creationId xmlns:a16="http://schemas.microsoft.com/office/drawing/2014/main" xmlns="" id="{8D22724D-CBB5-4DB0-A9AE-9E09456974E1}"/>
              </a:ext>
            </a:extLst>
          </p:cNvPr>
          <p:cNvSpPr/>
          <p:nvPr/>
        </p:nvSpPr>
        <p:spPr>
          <a:xfrm>
            <a:off x="454938" y="4113006"/>
            <a:ext cx="11062985" cy="4874297"/>
          </a:xfrm>
          <a:prstGeom prst="rect">
            <a:avLst/>
          </a:prstGeom>
          <a:solidFill>
            <a:srgbClr val="C0C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7" name="Rettangolo 6">
            <a:extLst>
              <a:ext uri="{FF2B5EF4-FFF2-40B4-BE49-F238E27FC236}">
                <a16:creationId xmlns:a16="http://schemas.microsoft.com/office/drawing/2014/main" xmlns="" id="{1A58E0D7-E514-44B4-85BD-16C7F0924213}"/>
              </a:ext>
            </a:extLst>
          </p:cNvPr>
          <p:cNvSpPr/>
          <p:nvPr/>
        </p:nvSpPr>
        <p:spPr>
          <a:xfrm>
            <a:off x="497100" y="71387"/>
            <a:ext cx="23389800" cy="4070868"/>
          </a:xfrm>
          <a:prstGeom prst="rect">
            <a:avLst/>
          </a:prstGeom>
          <a:solidFill>
            <a:schemeClr val="bg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5B0248B5-DDBE-4F41-BA04-60E03ED46130}"/>
              </a:ext>
            </a:extLst>
          </p:cNvPr>
          <p:cNvSpPr txBox="1"/>
          <p:nvPr/>
        </p:nvSpPr>
        <p:spPr>
          <a:xfrm>
            <a:off x="9577420" y="4889451"/>
            <a:ext cx="3665793" cy="2862322"/>
          </a:xfrm>
          <a:prstGeom prst="rect">
            <a:avLst/>
          </a:prstGeom>
          <a:solidFill>
            <a:srgbClr val="4472C4"/>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600" b="0" i="0" u="none" strike="noStrike" kern="1200" cap="none" spc="0" normalizeH="0" baseline="0" noProof="0" dirty="0">
                <a:ln>
                  <a:noFill/>
                </a:ln>
                <a:solidFill>
                  <a:prstClr val="white"/>
                </a:solidFill>
                <a:effectLst/>
                <a:uLnTx/>
                <a:uFillTx/>
                <a:latin typeface="Calibri"/>
                <a:ea typeface="+mn-ea"/>
                <a:cs typeface="+mn-cs"/>
              </a:rPr>
              <a:t>I PROGRAMMI PER LA LEGALITA’ NELL’ECONOMIA DEL SISTEMA CAMERALE</a:t>
            </a:r>
          </a:p>
        </p:txBody>
      </p:sp>
      <p:sp>
        <p:nvSpPr>
          <p:cNvPr id="9" name="CasellaDiTesto 8">
            <a:extLst>
              <a:ext uri="{FF2B5EF4-FFF2-40B4-BE49-F238E27FC236}">
                <a16:creationId xmlns:a16="http://schemas.microsoft.com/office/drawing/2014/main" xmlns="" id="{150BA89E-C4BB-4258-BFB6-26E62A4967CA}"/>
              </a:ext>
            </a:extLst>
          </p:cNvPr>
          <p:cNvSpPr txBox="1"/>
          <p:nvPr/>
        </p:nvSpPr>
        <p:spPr>
          <a:xfrm>
            <a:off x="9766550" y="8979745"/>
            <a:ext cx="3665793"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TRASPARENZA E PUBBLICITA’</a:t>
            </a:r>
          </a:p>
        </p:txBody>
      </p:sp>
      <p:sp>
        <p:nvSpPr>
          <p:cNvPr id="10" name="CasellaDiTesto 9">
            <a:extLst>
              <a:ext uri="{FF2B5EF4-FFF2-40B4-BE49-F238E27FC236}">
                <a16:creationId xmlns:a16="http://schemas.microsoft.com/office/drawing/2014/main" xmlns="" id="{6C3EE3DC-0B46-4834-A214-1599C2A4926A}"/>
              </a:ext>
            </a:extLst>
          </p:cNvPr>
          <p:cNvSpPr txBox="1"/>
          <p:nvPr/>
        </p:nvSpPr>
        <p:spPr>
          <a:xfrm>
            <a:off x="14638356" y="5351116"/>
            <a:ext cx="2804278"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CULTURA DELLA LEGALITA’</a:t>
            </a:r>
          </a:p>
        </p:txBody>
      </p:sp>
      <p:sp>
        <p:nvSpPr>
          <p:cNvPr id="11" name="CasellaDiTesto 10">
            <a:extLst>
              <a:ext uri="{FF2B5EF4-FFF2-40B4-BE49-F238E27FC236}">
                <a16:creationId xmlns:a16="http://schemas.microsoft.com/office/drawing/2014/main" xmlns="" id="{A82CB12D-1E94-4468-A08B-E7411281D06D}"/>
              </a:ext>
            </a:extLst>
          </p:cNvPr>
          <p:cNvSpPr txBox="1"/>
          <p:nvPr/>
        </p:nvSpPr>
        <p:spPr>
          <a:xfrm>
            <a:off x="5879331" y="5380663"/>
            <a:ext cx="2474805" cy="1569660"/>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ATTIVITA’ PER L’ECONOMIA LEGALE</a:t>
            </a:r>
          </a:p>
        </p:txBody>
      </p:sp>
      <p:sp>
        <p:nvSpPr>
          <p:cNvPr id="12" name="CasellaDiTesto 11">
            <a:extLst>
              <a:ext uri="{FF2B5EF4-FFF2-40B4-BE49-F238E27FC236}">
                <a16:creationId xmlns:a16="http://schemas.microsoft.com/office/drawing/2014/main" xmlns="" id="{B9D86A95-D770-482C-95ED-29C16223282A}"/>
              </a:ext>
            </a:extLst>
          </p:cNvPr>
          <p:cNvSpPr txBox="1"/>
          <p:nvPr/>
        </p:nvSpPr>
        <p:spPr>
          <a:xfrm>
            <a:off x="9731419" y="2504737"/>
            <a:ext cx="3736057" cy="1077218"/>
          </a:xfrm>
          <a:prstGeom prst="rect">
            <a:avLst/>
          </a:prstGeom>
          <a:solidFill>
            <a:srgbClr val="5B9BD5">
              <a:lumMod val="60000"/>
              <a:lumOff val="40000"/>
            </a:srgbClr>
          </a:solidFill>
          <a:ln w="12700" cap="flat" cmpd="sng" algn="ctr">
            <a:solidFill>
              <a:srgbClr val="4472C4">
                <a:shade val="50000"/>
              </a:srgbClr>
            </a:solidFill>
            <a:prstDash val="solid"/>
            <a:miter lim="800000"/>
          </a:ln>
          <a:effectLst/>
        </p:spPr>
        <p:txBody>
          <a:bodyPr wrap="square" rtlCol="0">
            <a:spAutoFit/>
          </a:bodyPr>
          <a:lstStyle>
            <a:defPPr>
              <a:defRPr lang="it-IT"/>
            </a:defPPr>
            <a:lvl1pPr algn="ctr">
              <a:defRPr>
                <a:solidFill>
                  <a:srgbClr val="002060"/>
                </a:solidFill>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3200" b="0" i="0" u="none" strike="noStrike" kern="1200" cap="none" spc="0" normalizeH="0" baseline="0" noProof="0" dirty="0">
                <a:ln>
                  <a:noFill/>
                </a:ln>
                <a:solidFill>
                  <a:srgbClr val="002060"/>
                </a:solidFill>
                <a:effectLst/>
                <a:uLnTx/>
                <a:uFillTx/>
                <a:latin typeface="Calibri"/>
                <a:ea typeface="+mn-ea"/>
                <a:cs typeface="+mn-cs"/>
              </a:rPr>
              <a:t>A FIANCO DELLE ISTITUZIONI</a:t>
            </a:r>
          </a:p>
        </p:txBody>
      </p:sp>
      <p:sp>
        <p:nvSpPr>
          <p:cNvPr id="13" name="CasellaDiTesto 12">
            <a:extLst>
              <a:ext uri="{FF2B5EF4-FFF2-40B4-BE49-F238E27FC236}">
                <a16:creationId xmlns:a16="http://schemas.microsoft.com/office/drawing/2014/main" xmlns="" id="{5441233C-5B5A-4868-99D9-1FD69C1B40D3}"/>
              </a:ext>
            </a:extLst>
          </p:cNvPr>
          <p:cNvSpPr txBox="1"/>
          <p:nvPr/>
        </p:nvSpPr>
        <p:spPr>
          <a:xfrm>
            <a:off x="13027304" y="10314955"/>
            <a:ext cx="1731879" cy="1200329"/>
          </a:xfrm>
          <a:prstGeom prst="rect">
            <a:avLst/>
          </a:prstGeom>
          <a:noFill/>
        </p:spPr>
        <p:txBody>
          <a:bodyPr wrap="square" rtlCol="0">
            <a:spAutoFit/>
          </a:bodyPr>
          <a:lstStyle/>
          <a:p>
            <a:pPr defTabSz="914400" hangingPunct="1"/>
            <a:r>
              <a:rPr lang="it-IT" kern="1200" dirty="0">
                <a:solidFill>
                  <a:prstClr val="black"/>
                </a:solidFill>
                <a:latin typeface="Calibri"/>
              </a:rPr>
              <a:t>SISTEMA REX</a:t>
            </a:r>
          </a:p>
          <a:p>
            <a:pPr defTabSz="914400" hangingPunct="1"/>
            <a:r>
              <a:rPr lang="it-IT" kern="1200" dirty="0">
                <a:solidFill>
                  <a:prstClr val="black"/>
                </a:solidFill>
                <a:latin typeface="Calibri"/>
              </a:rPr>
              <a:t>RIVISUAL</a:t>
            </a:r>
          </a:p>
        </p:txBody>
      </p:sp>
      <p:sp>
        <p:nvSpPr>
          <p:cNvPr id="14" name="CasellaDiTesto 13">
            <a:extLst>
              <a:ext uri="{FF2B5EF4-FFF2-40B4-BE49-F238E27FC236}">
                <a16:creationId xmlns:a16="http://schemas.microsoft.com/office/drawing/2014/main" xmlns="" id="{5FA291CC-91B9-415C-90E9-F3FFBE0B8195}"/>
              </a:ext>
            </a:extLst>
          </p:cNvPr>
          <p:cNvSpPr txBox="1"/>
          <p:nvPr/>
        </p:nvSpPr>
        <p:spPr>
          <a:xfrm>
            <a:off x="9310144" y="11553427"/>
            <a:ext cx="1731879" cy="1200329"/>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sz="1400" kern="1200">
                <a:solidFill>
                  <a:prstClr val="black"/>
                </a:solidFill>
                <a:latin typeface="Calibri"/>
              </a:defRPr>
            </a:lvl1pPr>
          </a:lstStyle>
          <a:p>
            <a:r>
              <a:rPr lang="it-IT" sz="2400" dirty="0"/>
              <a:t>OPEN DATA AZIENDE CONFISCATE</a:t>
            </a:r>
          </a:p>
        </p:txBody>
      </p:sp>
      <p:sp>
        <p:nvSpPr>
          <p:cNvPr id="15" name="CasellaDiTesto 14">
            <a:extLst>
              <a:ext uri="{FF2B5EF4-FFF2-40B4-BE49-F238E27FC236}">
                <a16:creationId xmlns:a16="http://schemas.microsoft.com/office/drawing/2014/main" xmlns="" id="{2FBDD317-A838-4B7C-89FB-866D7EC31A97}"/>
              </a:ext>
            </a:extLst>
          </p:cNvPr>
          <p:cNvSpPr txBox="1"/>
          <p:nvPr/>
        </p:nvSpPr>
        <p:spPr>
          <a:xfrm>
            <a:off x="12038164" y="11758671"/>
            <a:ext cx="1622817" cy="830997"/>
          </a:xfrm>
          <a:prstGeom prst="rect">
            <a:avLst/>
          </a:prstGeom>
          <a:noFill/>
        </p:spPr>
        <p:txBody>
          <a:bodyPr wrap="square" rtlCol="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defTabSz="914400" hangingPunct="1">
              <a:defRPr kern="1200">
                <a:solidFill>
                  <a:prstClr val="black"/>
                </a:solidFill>
                <a:latin typeface="Calibri"/>
              </a:defRPr>
            </a:lvl1pPr>
          </a:lstStyle>
          <a:p>
            <a:r>
              <a:rPr lang="it-IT" dirty="0"/>
              <a:t>TITOLARI EFFETTIVI</a:t>
            </a:r>
          </a:p>
        </p:txBody>
      </p:sp>
      <p:sp>
        <p:nvSpPr>
          <p:cNvPr id="16" name="CasellaDiTesto 15">
            <a:extLst>
              <a:ext uri="{FF2B5EF4-FFF2-40B4-BE49-F238E27FC236}">
                <a16:creationId xmlns:a16="http://schemas.microsoft.com/office/drawing/2014/main" xmlns="" id="{243F96AF-A389-43A1-B6B4-0B987C146A37}"/>
              </a:ext>
            </a:extLst>
          </p:cNvPr>
          <p:cNvSpPr txBox="1"/>
          <p:nvPr/>
        </p:nvSpPr>
        <p:spPr>
          <a:xfrm>
            <a:off x="10583473" y="10281949"/>
            <a:ext cx="1731879" cy="95410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2800" b="0" i="0" u="none" strike="noStrike" kern="1200" cap="none" spc="0" normalizeH="0" baseline="0" noProof="0" dirty="0">
                <a:ln>
                  <a:noFill/>
                </a:ln>
                <a:solidFill>
                  <a:prstClr val="black"/>
                </a:solidFill>
                <a:effectLst/>
                <a:uLnTx/>
                <a:uFillTx/>
                <a:latin typeface="Calibri"/>
                <a:ea typeface="+mn-ea"/>
                <a:cs typeface="+mn-cs"/>
              </a:rPr>
              <a:t>REGISTRO IMPRESE</a:t>
            </a:r>
          </a:p>
        </p:txBody>
      </p:sp>
      <p:sp>
        <p:nvSpPr>
          <p:cNvPr id="17" name="CasellaDiTesto 16">
            <a:extLst>
              <a:ext uri="{FF2B5EF4-FFF2-40B4-BE49-F238E27FC236}">
                <a16:creationId xmlns:a16="http://schemas.microsoft.com/office/drawing/2014/main" xmlns="" id="{3CFBD01B-9DF7-4B0C-8E07-EA2EBBD82A99}"/>
              </a:ext>
            </a:extLst>
          </p:cNvPr>
          <p:cNvSpPr txBox="1"/>
          <p:nvPr/>
        </p:nvSpPr>
        <p:spPr>
          <a:xfrm>
            <a:off x="7953229" y="10510175"/>
            <a:ext cx="1731878" cy="461665"/>
          </a:xfrm>
          <a:prstGeom prst="rect">
            <a:avLst/>
          </a:prstGeom>
          <a:noFill/>
        </p:spPr>
        <p:txBody>
          <a:bodyPr wrap="square" rtlCol="0">
            <a:spAutoFit/>
          </a:bodyPr>
          <a:lstStyle/>
          <a:p>
            <a:pPr defTabSz="914400" hangingPunct="1"/>
            <a:r>
              <a:rPr lang="it-IT" kern="1200" dirty="0">
                <a:solidFill>
                  <a:prstClr val="black"/>
                </a:solidFill>
                <a:latin typeface="Calibri"/>
              </a:rPr>
              <a:t>TELEMACO</a:t>
            </a:r>
          </a:p>
        </p:txBody>
      </p:sp>
      <p:sp>
        <p:nvSpPr>
          <p:cNvPr id="18" name="CasellaDiTesto 17">
            <a:extLst>
              <a:ext uri="{FF2B5EF4-FFF2-40B4-BE49-F238E27FC236}">
                <a16:creationId xmlns:a16="http://schemas.microsoft.com/office/drawing/2014/main" xmlns="" id="{C3580FC1-E409-4789-844C-18C102D27297}"/>
              </a:ext>
            </a:extLst>
          </p:cNvPr>
          <p:cNvSpPr txBox="1"/>
          <p:nvPr/>
        </p:nvSpPr>
        <p:spPr>
          <a:xfrm>
            <a:off x="2884067" y="7844178"/>
            <a:ext cx="2006604" cy="461665"/>
          </a:xfrm>
          <a:prstGeom prst="rect">
            <a:avLst/>
          </a:prstGeom>
          <a:noFill/>
        </p:spPr>
        <p:txBody>
          <a:bodyPr wrap="square" rtlCol="0">
            <a:spAutoFit/>
          </a:bodyPr>
          <a:lstStyle>
            <a:defPPr>
              <a:defRPr lang="it-IT"/>
            </a:defPPr>
            <a:lvl1pPr algn="ctr">
              <a:defRPr sz="1400"/>
            </a:lvl1pPr>
          </a:lstStyle>
          <a:p>
            <a:pPr defTabSz="914400" hangingPunct="1"/>
            <a:r>
              <a:rPr lang="it-IT" sz="2400" kern="1200" dirty="0">
                <a:solidFill>
                  <a:prstClr val="black"/>
                </a:solidFill>
                <a:latin typeface="Calibri"/>
              </a:rPr>
              <a:t>C-DETECTOR</a:t>
            </a:r>
          </a:p>
        </p:txBody>
      </p:sp>
      <p:sp>
        <p:nvSpPr>
          <p:cNvPr id="19" name="CasellaDiTesto 18">
            <a:extLst>
              <a:ext uri="{FF2B5EF4-FFF2-40B4-BE49-F238E27FC236}">
                <a16:creationId xmlns:a16="http://schemas.microsoft.com/office/drawing/2014/main" xmlns="" id="{48B3F997-2FED-4C17-8AAD-4186FBF163BD}"/>
              </a:ext>
            </a:extLst>
          </p:cNvPr>
          <p:cNvSpPr txBox="1"/>
          <p:nvPr/>
        </p:nvSpPr>
        <p:spPr>
          <a:xfrm>
            <a:off x="2715925" y="4843249"/>
            <a:ext cx="2288336" cy="461665"/>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prstClr val="black"/>
                </a:solidFill>
                <a:latin typeface="Calibri"/>
              </a:rPr>
              <a:t>OSSERVATORI</a:t>
            </a:r>
          </a:p>
        </p:txBody>
      </p:sp>
      <p:sp>
        <p:nvSpPr>
          <p:cNvPr id="20" name="CasellaDiTesto 19">
            <a:extLst>
              <a:ext uri="{FF2B5EF4-FFF2-40B4-BE49-F238E27FC236}">
                <a16:creationId xmlns:a16="http://schemas.microsoft.com/office/drawing/2014/main" xmlns="" id="{BBA833BC-D12A-409F-B3E3-00895D82B94F}"/>
              </a:ext>
            </a:extLst>
          </p:cNvPr>
          <p:cNvSpPr txBox="1"/>
          <p:nvPr/>
        </p:nvSpPr>
        <p:spPr>
          <a:xfrm>
            <a:off x="314261" y="5657663"/>
            <a:ext cx="1980319" cy="1200329"/>
          </a:xfrm>
          <a:prstGeom prst="rect">
            <a:avLst/>
          </a:prstGeom>
          <a:noFill/>
        </p:spPr>
        <p:txBody>
          <a:bodyPr wrap="square" rtlCol="0">
            <a:spAutoFit/>
          </a:bodyPr>
          <a:lstStyle>
            <a:defPPr>
              <a:defRPr lang="it-IT"/>
            </a:defPPr>
            <a:lvl1pPr algn="ctr">
              <a:defRPr sz="1400">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defTabSz="914400" hangingPunct="1"/>
            <a:r>
              <a:rPr lang="it-IT" sz="2400" kern="1200" dirty="0">
                <a:solidFill>
                  <a:prstClr val="black"/>
                </a:solidFill>
                <a:latin typeface="Calibri"/>
              </a:rPr>
              <a:t>SUPPORTO PER LE IMPRESE</a:t>
            </a:r>
          </a:p>
        </p:txBody>
      </p:sp>
      <p:sp>
        <p:nvSpPr>
          <p:cNvPr id="21" name="CasellaDiTesto 20">
            <a:extLst>
              <a:ext uri="{FF2B5EF4-FFF2-40B4-BE49-F238E27FC236}">
                <a16:creationId xmlns:a16="http://schemas.microsoft.com/office/drawing/2014/main" xmlns="" id="{F7C01CB3-927D-4932-9A40-AA2A39CC704D}"/>
              </a:ext>
            </a:extLst>
          </p:cNvPr>
          <p:cNvSpPr txBox="1"/>
          <p:nvPr/>
        </p:nvSpPr>
        <p:spPr>
          <a:xfrm>
            <a:off x="2541027" y="5351116"/>
            <a:ext cx="2490510" cy="1938992"/>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CORRUZIONE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RICICLAGGIO, </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RACKET, USURA,RAPINE</a:t>
            </a:r>
          </a:p>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CYBERCRIME</a:t>
            </a:r>
          </a:p>
        </p:txBody>
      </p:sp>
      <p:sp>
        <p:nvSpPr>
          <p:cNvPr id="22" name="CasellaDiTesto 21">
            <a:extLst>
              <a:ext uri="{FF2B5EF4-FFF2-40B4-BE49-F238E27FC236}">
                <a16:creationId xmlns:a16="http://schemas.microsoft.com/office/drawing/2014/main" xmlns="" id="{EF86BE10-00E7-468B-8192-68B1A97B3FC8}"/>
              </a:ext>
            </a:extLst>
          </p:cNvPr>
          <p:cNvSpPr txBox="1"/>
          <p:nvPr/>
        </p:nvSpPr>
        <p:spPr>
          <a:xfrm>
            <a:off x="17789096" y="7664001"/>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ATTIVITA’ PER LE SCUOLE</a:t>
            </a:r>
          </a:p>
        </p:txBody>
      </p:sp>
      <p:sp>
        <p:nvSpPr>
          <p:cNvPr id="23" name="CasellaDiTesto 22">
            <a:extLst>
              <a:ext uri="{FF2B5EF4-FFF2-40B4-BE49-F238E27FC236}">
                <a16:creationId xmlns:a16="http://schemas.microsoft.com/office/drawing/2014/main" xmlns="" id="{B227828B-F118-4967-99C5-9A89D169C6F2}"/>
              </a:ext>
            </a:extLst>
          </p:cNvPr>
          <p:cNvSpPr txBox="1"/>
          <p:nvPr/>
        </p:nvSpPr>
        <p:spPr>
          <a:xfrm>
            <a:off x="17974002" y="5006945"/>
            <a:ext cx="2129043" cy="830997"/>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ATTIVITA’ PER LE IMPRESE</a:t>
            </a:r>
          </a:p>
        </p:txBody>
      </p:sp>
      <p:sp>
        <p:nvSpPr>
          <p:cNvPr id="24" name="CasellaDiTesto 23">
            <a:extLst>
              <a:ext uri="{FF2B5EF4-FFF2-40B4-BE49-F238E27FC236}">
                <a16:creationId xmlns:a16="http://schemas.microsoft.com/office/drawing/2014/main" xmlns="" id="{BEED61C6-911A-478C-9932-E7F17B043065}"/>
              </a:ext>
            </a:extLst>
          </p:cNvPr>
          <p:cNvSpPr txBox="1"/>
          <p:nvPr/>
        </p:nvSpPr>
        <p:spPr>
          <a:xfrm>
            <a:off x="18507154" y="6080430"/>
            <a:ext cx="3605036" cy="1200329"/>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b="0" i="0" u="none" strike="noStrike" kern="1200" cap="none" spc="0" normalizeH="0" baseline="0" noProof="0" dirty="0">
                <a:ln>
                  <a:noFill/>
                </a:ln>
                <a:solidFill>
                  <a:prstClr val="black"/>
                </a:solidFill>
                <a:effectLst/>
                <a:uLnTx/>
                <a:uFillTx/>
                <a:latin typeface="Calibri"/>
                <a:ea typeface="+mn-ea"/>
                <a:cs typeface="+mn-cs"/>
              </a:rPr>
              <a:t>STANDARD UNI SULL’ETICA AZIENDALE E SUI SISTEMI COLLABORATIVI </a:t>
            </a:r>
          </a:p>
        </p:txBody>
      </p:sp>
      <p:sp>
        <p:nvSpPr>
          <p:cNvPr id="25" name="CasellaDiTesto 24">
            <a:extLst>
              <a:ext uri="{FF2B5EF4-FFF2-40B4-BE49-F238E27FC236}">
                <a16:creationId xmlns:a16="http://schemas.microsoft.com/office/drawing/2014/main" xmlns="" id="{38C4B9D1-2765-4E5A-A4A9-DA6E08DB4A38}"/>
              </a:ext>
            </a:extLst>
          </p:cNvPr>
          <p:cNvSpPr txBox="1"/>
          <p:nvPr/>
        </p:nvSpPr>
        <p:spPr>
          <a:xfrm>
            <a:off x="9685107" y="545190"/>
            <a:ext cx="3782369" cy="1754326"/>
          </a:xfrm>
          <a:prstGeom prst="rect">
            <a:avLst/>
          </a:prstGeom>
          <a:solidFill>
            <a:sysClr val="window" lastClr="FFFFFF"/>
          </a:solidFill>
          <a:ln w="12700" cap="flat" cmpd="sng" algn="ctr">
            <a:solidFill>
              <a:srgbClr val="5B9BD5"/>
            </a:solidFill>
            <a:prstDash val="solid"/>
            <a:miter lim="800000"/>
          </a:ln>
          <a:effectLst/>
        </p:spPr>
        <p:txBody>
          <a:bodyPr wrap="square" rtlCol="0">
            <a:spAutoFit/>
          </a:bodyPr>
          <a:lstStyle>
            <a:defPPr>
              <a:defRPr lang="it-IT"/>
            </a:defPPr>
            <a:lvl1pPr algn="ctr">
              <a:defRPr sz="140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MINISTERO DELL’INTERNO</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ANBSC</a:t>
            </a:r>
          </a:p>
          <a:p>
            <a:pPr marL="0" marR="0" lvl="0" indent="0" algn="ctr" defTabSz="914400" eaLnBrk="1" fontAlgn="auto" latinLnBrk="0" hangingPunct="1">
              <a:lnSpc>
                <a:spcPct val="100000"/>
              </a:lnSpc>
              <a:spcBef>
                <a:spcPts val="0"/>
              </a:spcBef>
              <a:spcAft>
                <a:spcPts val="0"/>
              </a:spcAft>
              <a:buClrTx/>
              <a:buSzTx/>
              <a:buFontTx/>
              <a:buNone/>
              <a:tabLst/>
              <a:defRPr/>
            </a:pPr>
            <a:r>
              <a:rPr lang="it-IT" sz="1800" kern="1200" dirty="0">
                <a:solidFill>
                  <a:prstClr val="black"/>
                </a:solidFill>
                <a:latin typeface="Calibri"/>
              </a:rPr>
              <a:t>ANAC</a:t>
            </a:r>
            <a:endParaRPr kumimoji="0" lang="it-IT" sz="1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GUARDIA DI FINANZA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PREFETTURA</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mn-ea"/>
                <a:cs typeface="+mn-cs"/>
              </a:rPr>
              <a:t>TRIBUNALI</a:t>
            </a:r>
          </a:p>
        </p:txBody>
      </p:sp>
    </p:spTree>
    <p:extLst>
      <p:ext uri="{BB962C8B-B14F-4D97-AF65-F5344CB8AC3E}">
        <p14:creationId xmlns:p14="http://schemas.microsoft.com/office/powerpoint/2010/main" xmlns="" val="11750684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4"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CB5E66E4-A3AE-4A72-925E-58F92FD4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5" name="CasellaDiTesto 4">
            <a:extLst>
              <a:ext uri="{FF2B5EF4-FFF2-40B4-BE49-F238E27FC236}">
                <a16:creationId xmlns:a16="http://schemas.microsoft.com/office/drawing/2014/main" xmlns="" id="{F04073BD-A6AB-4FA9-BB72-96B125E69DD4}"/>
              </a:ext>
            </a:extLst>
          </p:cNvPr>
          <p:cNvSpPr txBox="1"/>
          <p:nvPr/>
        </p:nvSpPr>
        <p:spPr>
          <a:xfrm>
            <a:off x="338501" y="2534554"/>
            <a:ext cx="9705843" cy="74174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2800" b="1" dirty="0">
                <a:solidFill>
                  <a:srgbClr val="002060"/>
                </a:solidFill>
              </a:rPr>
              <a:t>Condividere </a:t>
            </a:r>
            <a:r>
              <a:rPr lang="it-IT" sz="2800" dirty="0">
                <a:solidFill>
                  <a:srgbClr val="002060"/>
                </a:solidFill>
              </a:rPr>
              <a:t> la conoscenza e i contenuti della Portale Open Data Aziende Confiscate elaborato in partnership con l’ANBSC e sviluppato all’interno delle azioni del PON Legalità 2021-2027</a:t>
            </a:r>
          </a:p>
          <a:p>
            <a:pPr marL="342900" indent="-342900" algn="just">
              <a:buAutoNum type="arabicParenBoth"/>
            </a:pPr>
            <a:endParaRPr lang="it-IT" sz="2800" dirty="0">
              <a:solidFill>
                <a:srgbClr val="002060"/>
              </a:solidFill>
            </a:endParaRPr>
          </a:p>
          <a:p>
            <a:pPr algn="just"/>
            <a:r>
              <a:rPr lang="it-IT" sz="2800" b="1" dirty="0">
                <a:solidFill>
                  <a:srgbClr val="002060"/>
                </a:solidFill>
              </a:rPr>
              <a:t>Formare</a:t>
            </a:r>
            <a:r>
              <a:rPr lang="it-IT" sz="2800" dirty="0">
                <a:solidFill>
                  <a:srgbClr val="002060"/>
                </a:solidFill>
              </a:rPr>
              <a:t> i target interessati all’utilizzo ed elaborazione dei dati  del portale Open Data </a:t>
            </a:r>
          </a:p>
          <a:p>
            <a:pPr marL="342900" indent="-342900" algn="just">
              <a:buAutoNum type="arabicParenBoth"/>
            </a:pPr>
            <a:endParaRPr lang="it-IT" sz="2800" dirty="0">
              <a:solidFill>
                <a:srgbClr val="002060"/>
              </a:solidFill>
            </a:endParaRPr>
          </a:p>
          <a:p>
            <a:pPr algn="just"/>
            <a:r>
              <a:rPr lang="it-IT" sz="2800" b="1" dirty="0">
                <a:solidFill>
                  <a:srgbClr val="002060"/>
                </a:solidFill>
              </a:rPr>
              <a:t>Attivare</a:t>
            </a:r>
            <a:r>
              <a:rPr lang="it-IT" sz="2800" dirty="0">
                <a:solidFill>
                  <a:srgbClr val="002060"/>
                </a:solidFill>
              </a:rPr>
              <a:t> la partecipazione dei gruppi target interessati -  Istituzioni, imprese; enti del terzo settore; Università ed Enti di Ricerca – per costruire insieme percorsi innovativi basati su dati a partire da quelli presenti nel portale open Data aziende confiscate e volti a: </a:t>
            </a:r>
          </a:p>
          <a:p>
            <a:pPr marL="342900" indent="-342900" algn="just">
              <a:buFont typeface="Arial" panose="020B0604020202020204" pitchFamily="34" charset="0"/>
              <a:buChar char="•"/>
            </a:pPr>
            <a:r>
              <a:rPr lang="it-IT" sz="2800" dirty="0">
                <a:solidFill>
                  <a:srgbClr val="002060"/>
                </a:solidFill>
              </a:rPr>
              <a:t>aumentare la conoscenza sulle aziende confiscate e il quadro economico e sociale di riferimento</a:t>
            </a:r>
          </a:p>
          <a:p>
            <a:pPr marL="342900" indent="-342900" algn="just">
              <a:buFont typeface="Arial" panose="020B0604020202020204" pitchFamily="34" charset="0"/>
              <a:buChar char="•"/>
            </a:pPr>
            <a:r>
              <a:rPr lang="it-IT" sz="2800" dirty="0">
                <a:solidFill>
                  <a:srgbClr val="002060"/>
                </a:solidFill>
              </a:rPr>
              <a:t>Mappare le criticità che impediscono la valorizzazione delle aziende confiscate individuandone le soluzioni</a:t>
            </a:r>
          </a:p>
        </p:txBody>
      </p:sp>
      <p:sp>
        <p:nvSpPr>
          <p:cNvPr id="6" name="Titolo 1">
            <a:extLst>
              <a:ext uri="{FF2B5EF4-FFF2-40B4-BE49-F238E27FC236}">
                <a16:creationId xmlns:a16="http://schemas.microsoft.com/office/drawing/2014/main" xmlns="" id="{1AC260E7-84B3-491C-9D3A-DA7A238D9E99}"/>
              </a:ext>
            </a:extLst>
          </p:cNvPr>
          <p:cNvSpPr txBox="1">
            <a:spLocks/>
          </p:cNvSpPr>
          <p:nvPr/>
        </p:nvSpPr>
        <p:spPr>
          <a:xfrm>
            <a:off x="3926224" y="676655"/>
            <a:ext cx="3300590" cy="959283"/>
          </a:xfrm>
          <a:prstGeom prst="rect">
            <a:avLst/>
          </a:prstGeom>
        </p:spPr>
        <p:txBody>
          <a:bodyPr vert="horz" lIns="91440" tIns="45720" rIns="91440" bIns="45720" rtlCol="0" anchor="b">
            <a:normAutofit/>
          </a:bodyPr>
          <a:lst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a:lstStyle>
          <a:p>
            <a:pPr hangingPunct="1"/>
            <a:r>
              <a:rPr lang="en-US" sz="4700" kern="1200" dirty="0">
                <a:solidFill>
                  <a:srgbClr val="002060"/>
                </a:solidFill>
                <a:effectLst>
                  <a:outerShdw blurRad="38100" dist="38100" dir="2700000" algn="tl">
                    <a:srgbClr val="000000">
                      <a:alpha val="43137"/>
                    </a:srgbClr>
                  </a:outerShdw>
                </a:effectLst>
                <a:latin typeface="+mj-lt"/>
                <a:ea typeface="+mj-ea"/>
                <a:cs typeface="+mj-cs"/>
              </a:rPr>
              <a:t>FINALITA’</a:t>
            </a:r>
          </a:p>
        </p:txBody>
      </p:sp>
      <p:sp>
        <p:nvSpPr>
          <p:cNvPr id="7" name="CasellaDiTesto 6">
            <a:extLst>
              <a:ext uri="{FF2B5EF4-FFF2-40B4-BE49-F238E27FC236}">
                <a16:creationId xmlns:a16="http://schemas.microsoft.com/office/drawing/2014/main" xmlns="" id="{9984FFB6-B67E-49EB-8FE6-845BAFB9A873}"/>
              </a:ext>
            </a:extLst>
          </p:cNvPr>
          <p:cNvSpPr txBox="1"/>
          <p:nvPr/>
        </p:nvSpPr>
        <p:spPr>
          <a:xfrm>
            <a:off x="12765829" y="2212996"/>
            <a:ext cx="10057595" cy="1384995"/>
          </a:xfrm>
          <a:prstGeom prst="rect">
            <a:avLst/>
          </a:prstGeom>
          <a:noFill/>
          <a:ln>
            <a:solidFill>
              <a:schemeClr val="accent1"/>
            </a:solidFill>
          </a:ln>
        </p:spPr>
        <p:txBody>
          <a:bodyPr wrap="square" rtlCol="0">
            <a:spAutoFit/>
          </a:bodyPr>
          <a:lstStyle/>
          <a:p>
            <a:r>
              <a:rPr lang="it-IT" sz="2800" b="1" dirty="0">
                <a:solidFill>
                  <a:srgbClr val="002060"/>
                </a:solidFill>
              </a:rPr>
              <a:t>Roadshow</a:t>
            </a:r>
            <a:r>
              <a:rPr lang="it-IT" sz="2800" dirty="0">
                <a:solidFill>
                  <a:srgbClr val="002060"/>
                </a:solidFill>
              </a:rPr>
              <a:t> per illustrare il Progetto, </a:t>
            </a:r>
          </a:p>
          <a:p>
            <a:r>
              <a:rPr lang="it-IT" sz="2800" dirty="0">
                <a:solidFill>
                  <a:srgbClr val="002060"/>
                </a:solidFill>
              </a:rPr>
              <a:t>promuovere le iniziative previste, coinvolgere le istituzioni e tutti gli Stakeholder interessati</a:t>
            </a:r>
          </a:p>
        </p:txBody>
      </p:sp>
      <p:sp>
        <p:nvSpPr>
          <p:cNvPr id="8" name="CasellaDiTesto 7">
            <a:extLst>
              <a:ext uri="{FF2B5EF4-FFF2-40B4-BE49-F238E27FC236}">
                <a16:creationId xmlns:a16="http://schemas.microsoft.com/office/drawing/2014/main" xmlns="" id="{82B5525D-FB23-45F9-9BCF-3C78C4415F17}"/>
              </a:ext>
            </a:extLst>
          </p:cNvPr>
          <p:cNvSpPr txBox="1"/>
          <p:nvPr/>
        </p:nvSpPr>
        <p:spPr>
          <a:xfrm>
            <a:off x="12765828" y="4427380"/>
            <a:ext cx="10057595" cy="1815882"/>
          </a:xfrm>
          <a:prstGeom prst="rect">
            <a:avLst/>
          </a:prstGeom>
          <a:noFill/>
          <a:ln>
            <a:solidFill>
              <a:schemeClr val="accent1"/>
            </a:solidFill>
          </a:ln>
        </p:spPr>
        <p:txBody>
          <a:bodyPr wrap="square" rtlCol="0">
            <a:spAutoFit/>
          </a:bodyPr>
          <a:lstStyle/>
          <a:p>
            <a:r>
              <a:rPr lang="it-IT" sz="2800" b="1" dirty="0">
                <a:solidFill>
                  <a:srgbClr val="002060"/>
                </a:solidFill>
              </a:rPr>
              <a:t>Webinar </a:t>
            </a:r>
            <a:r>
              <a:rPr lang="it-IT" sz="2800" dirty="0">
                <a:solidFill>
                  <a:srgbClr val="002060"/>
                </a:solidFill>
              </a:rPr>
              <a:t> per mostrare come navigare nel Portale </a:t>
            </a:r>
          </a:p>
          <a:p>
            <a:r>
              <a:rPr lang="it-IT" sz="2800" dirty="0">
                <a:solidFill>
                  <a:srgbClr val="002060"/>
                </a:solidFill>
              </a:rPr>
              <a:t>Open data Aziende Confiscate, illustrare i dati contenuti e il loro utilizzo, condividere le conoscenze sul processo di sequestro e confisca </a:t>
            </a:r>
          </a:p>
        </p:txBody>
      </p:sp>
      <p:sp>
        <p:nvSpPr>
          <p:cNvPr id="9" name="CasellaDiTesto 8">
            <a:extLst>
              <a:ext uri="{FF2B5EF4-FFF2-40B4-BE49-F238E27FC236}">
                <a16:creationId xmlns:a16="http://schemas.microsoft.com/office/drawing/2014/main" xmlns="" id="{8F2B1163-B66E-4FFC-B3D5-CE83B68ED245}"/>
              </a:ext>
            </a:extLst>
          </p:cNvPr>
          <p:cNvSpPr txBox="1"/>
          <p:nvPr/>
        </p:nvSpPr>
        <p:spPr>
          <a:xfrm>
            <a:off x="12765828" y="7072651"/>
            <a:ext cx="10057595" cy="2677656"/>
          </a:xfrm>
          <a:prstGeom prst="rect">
            <a:avLst/>
          </a:prstGeom>
          <a:noFill/>
          <a:ln>
            <a:solidFill>
              <a:schemeClr val="accent1"/>
            </a:solidFill>
          </a:ln>
        </p:spPr>
        <p:txBody>
          <a:bodyPr wrap="square" rtlCol="0">
            <a:spAutoFit/>
          </a:bodyPr>
          <a:lstStyle/>
          <a:p>
            <a:r>
              <a:rPr lang="it-IT" sz="2800" b="1" dirty="0">
                <a:solidFill>
                  <a:srgbClr val="002060"/>
                </a:solidFill>
              </a:rPr>
              <a:t>Laboratorio  </a:t>
            </a:r>
            <a:r>
              <a:rPr lang="it-IT" sz="2800" dirty="0">
                <a:solidFill>
                  <a:srgbClr val="002060"/>
                </a:solidFill>
              </a:rPr>
              <a:t>per ascoltare le esigenze degli stakeholder ed individuare e condividere  percorsi innovativi che basandosi sui dati del portale «open data aziende confiscate» insieme ad altre banche dati (a partire dal Registro imprese) possano aumentare la «conoscenza» sulle imprese confiscate e supportare azioni volte a superare le criticità</a:t>
            </a:r>
          </a:p>
        </p:txBody>
      </p:sp>
      <p:sp>
        <p:nvSpPr>
          <p:cNvPr id="10" name="CasellaDiTesto 9">
            <a:extLst>
              <a:ext uri="{FF2B5EF4-FFF2-40B4-BE49-F238E27FC236}">
                <a16:creationId xmlns:a16="http://schemas.microsoft.com/office/drawing/2014/main" xmlns="" id="{27EA5EAA-487F-471C-9936-419520A0F861}"/>
              </a:ext>
            </a:extLst>
          </p:cNvPr>
          <p:cNvSpPr txBox="1"/>
          <p:nvPr/>
        </p:nvSpPr>
        <p:spPr>
          <a:xfrm>
            <a:off x="12765828" y="10431672"/>
            <a:ext cx="10057595" cy="954107"/>
          </a:xfrm>
          <a:prstGeom prst="rect">
            <a:avLst/>
          </a:prstGeom>
          <a:noFill/>
          <a:ln>
            <a:solidFill>
              <a:schemeClr val="accent1"/>
            </a:solidFill>
          </a:ln>
        </p:spPr>
        <p:txBody>
          <a:bodyPr wrap="square" rtlCol="0">
            <a:spAutoFit/>
          </a:bodyPr>
          <a:lstStyle/>
          <a:p>
            <a:r>
              <a:rPr lang="it-IT" sz="2800" b="1" dirty="0">
                <a:solidFill>
                  <a:srgbClr val="002060"/>
                </a:solidFill>
              </a:rPr>
              <a:t>Convegno finale </a:t>
            </a:r>
            <a:r>
              <a:rPr lang="it-IT" sz="2800" dirty="0">
                <a:solidFill>
                  <a:srgbClr val="002060"/>
                </a:solidFill>
              </a:rPr>
              <a:t>per illustrare  e condividere i risultati raggiunti, le proposte elaborate, le soluzioni possibili</a:t>
            </a:r>
          </a:p>
        </p:txBody>
      </p:sp>
    </p:spTree>
    <p:extLst>
      <p:ext uri="{BB962C8B-B14F-4D97-AF65-F5344CB8AC3E}">
        <p14:creationId xmlns:p14="http://schemas.microsoft.com/office/powerpoint/2010/main" xmlns="" val="403330986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4" name="CasellaDiTesto 3">
            <a:extLst>
              <a:ext uri="{FF2B5EF4-FFF2-40B4-BE49-F238E27FC236}">
                <a16:creationId xmlns:a16="http://schemas.microsoft.com/office/drawing/2014/main" xmlns="" id="{F39893CC-1816-456F-9C6A-7528B29E205E}"/>
              </a:ext>
            </a:extLst>
          </p:cNvPr>
          <p:cNvSpPr txBox="1"/>
          <p:nvPr/>
        </p:nvSpPr>
        <p:spPr>
          <a:xfrm>
            <a:off x="9624644" y="4896716"/>
            <a:ext cx="513470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mn-lt"/>
                <a:ea typeface="+mn-ea"/>
                <a:cs typeface="+mn-cs"/>
                <a:sym typeface="Helvetica Neue"/>
              </a:rPr>
              <a:t>I TEMI PORTANTI DEI LABORATORI:</a:t>
            </a:r>
          </a:p>
          <a:p>
            <a:pPr marL="0" marR="0" indent="0" algn="ctr" defTabSz="2438338" rtl="0" fontAlgn="auto" latinLnBrk="0" hangingPunct="0">
              <a:lnSpc>
                <a:spcPct val="100000"/>
              </a:lnSpc>
              <a:spcBef>
                <a:spcPts val="0"/>
              </a:spcBef>
              <a:spcAft>
                <a:spcPts val="0"/>
              </a:spcAft>
              <a:buClrTx/>
              <a:buSzTx/>
              <a:buFontTx/>
              <a:buNone/>
              <a:tabLst/>
            </a:pPr>
            <a:r>
              <a:rPr lang="it-IT" sz="3200" dirty="0">
                <a:solidFill>
                  <a:srgbClr val="002060"/>
                </a:solidFill>
              </a:rPr>
              <a:t>LE PROPOSTE</a:t>
            </a:r>
            <a:endParaRPr kumimoji="0" lang="it-IT" sz="3200" b="0" i="0" u="none" strike="noStrike" cap="none" spc="0" normalizeH="0" baseline="0" dirty="0">
              <a:ln>
                <a:noFill/>
              </a:ln>
              <a:solidFill>
                <a:srgbClr val="002060"/>
              </a:solidFill>
              <a:effectLst/>
              <a:uFillTx/>
              <a:latin typeface="+mn-lt"/>
              <a:ea typeface="+mn-ea"/>
              <a:cs typeface="+mn-cs"/>
              <a:sym typeface="Helvetica Neue"/>
            </a:endParaRPr>
          </a:p>
        </p:txBody>
      </p:sp>
      <p:sp>
        <p:nvSpPr>
          <p:cNvPr id="5" name="Rettangolo 4">
            <a:extLst>
              <a:ext uri="{FF2B5EF4-FFF2-40B4-BE49-F238E27FC236}">
                <a16:creationId xmlns:a16="http://schemas.microsoft.com/office/drawing/2014/main" xmlns="" id="{5B2D7D9E-9B7A-4F8D-9F35-3DDD20247795}"/>
              </a:ext>
            </a:extLst>
          </p:cNvPr>
          <p:cNvSpPr/>
          <p:nvPr/>
        </p:nvSpPr>
        <p:spPr>
          <a:xfrm>
            <a:off x="1142999" y="383222"/>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I MODELLI DI INTERVENTO FUNZIONALI ALL’ATTIVITA’ DEI TAVOLI PROVINCIALI E DEI NUCLEO DI SUPPORTO ISTITUITI PRESSO LE PREFETTURE</a:t>
            </a:r>
          </a:p>
        </p:txBody>
      </p:sp>
      <p:sp>
        <p:nvSpPr>
          <p:cNvPr id="6" name="Rettangolo 5">
            <a:extLst>
              <a:ext uri="{FF2B5EF4-FFF2-40B4-BE49-F238E27FC236}">
                <a16:creationId xmlns:a16="http://schemas.microsoft.com/office/drawing/2014/main" xmlns="" id="{1EB773E1-3803-4A59-A77F-A303723B31ED}"/>
              </a:ext>
            </a:extLst>
          </p:cNvPr>
          <p:cNvSpPr/>
          <p:nvPr/>
        </p:nvSpPr>
        <p:spPr>
          <a:xfrm>
            <a:off x="9088315" y="383223"/>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LE MODALITA’ DI ANALISI DELLO «STATO DI SALUTE» ECONOMICA-FINANZIARIA DELLE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7" name="Rettangolo 6">
            <a:extLst>
              <a:ext uri="{FF2B5EF4-FFF2-40B4-BE49-F238E27FC236}">
                <a16:creationId xmlns:a16="http://schemas.microsoft.com/office/drawing/2014/main" xmlns="" id="{D57F0442-40FF-4E92-AEC1-B46A9DAAE8FD}"/>
              </a:ext>
            </a:extLst>
          </p:cNvPr>
          <p:cNvSpPr/>
          <p:nvPr/>
        </p:nvSpPr>
        <p:spPr>
          <a:xfrm>
            <a:off x="17033633" y="3973387"/>
            <a:ext cx="6207369" cy="3426579"/>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L’ANALISI DEL CONTESTO ESTERNO (SOCIETA’ ECONOMIA E ILLEGALITA’) PER LA DEFINIZIONE DEI FATTORI DI LOCALIZZAZIONE  DELLE AZIONE CONFISCATE E PER SUPPORTARE L’AZIONE DI REINSERIMENTO DELLE STESSE NEL MERCATO</a:t>
            </a:r>
          </a:p>
          <a:p>
            <a:pPr marL="0" marR="0" indent="0" algn="ctr" defTabSz="825500" rtl="0" fontAlgn="auto" latinLnBrk="0" hangingPunct="0">
              <a:lnSpc>
                <a:spcPct val="100000"/>
              </a:lnSpc>
              <a:spcBef>
                <a:spcPts val="0"/>
              </a:spcBef>
              <a:spcAft>
                <a:spcPts val="0"/>
              </a:spcAft>
              <a:buClrTx/>
              <a:buSzTx/>
              <a:buFontTx/>
              <a:buNone/>
              <a:tabLst/>
            </a:pPr>
            <a:endParaRPr kumimoji="0" lang="it-IT"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8" name="Rettangolo 7">
            <a:extLst>
              <a:ext uri="{FF2B5EF4-FFF2-40B4-BE49-F238E27FC236}">
                <a16:creationId xmlns:a16="http://schemas.microsoft.com/office/drawing/2014/main" xmlns="" id="{5F3DF107-0CDB-4C45-A4D4-76F4147CEB19}"/>
              </a:ext>
            </a:extLst>
          </p:cNvPr>
          <p:cNvSpPr/>
          <p:nvPr/>
        </p:nvSpPr>
        <p:spPr>
          <a:xfrm>
            <a:off x="1142998" y="4158054"/>
            <a:ext cx="6207369" cy="3057247"/>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I MODELLI DI INTERVENTO A SUPPORTO DELLE IMPRESE E DELLE ASSOCIAZIONI DI CATEGORIA PER LA VALORIZZAZIONE DELLE AZIENDE CONFISCATE</a:t>
            </a:r>
          </a:p>
        </p:txBody>
      </p:sp>
      <p:sp>
        <p:nvSpPr>
          <p:cNvPr id="9" name="Rettangolo 8">
            <a:extLst>
              <a:ext uri="{FF2B5EF4-FFF2-40B4-BE49-F238E27FC236}">
                <a16:creationId xmlns:a16="http://schemas.microsoft.com/office/drawing/2014/main" xmlns="" id="{6FBD34CD-AFAA-46FA-A226-9D673C5A882B}"/>
              </a:ext>
            </a:extLst>
          </p:cNvPr>
          <p:cNvSpPr/>
          <p:nvPr/>
        </p:nvSpPr>
        <p:spPr>
          <a:xfrm>
            <a:off x="17177237" y="62944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LA MAPPA DELLE CRITICITA’ NEL PROCESSO DI RESTITUZIONE ALLA SOCIETA’ CIVILE DELLE AZIENDE CONFISCATE</a:t>
            </a:r>
          </a:p>
        </p:txBody>
      </p:sp>
      <p:sp>
        <p:nvSpPr>
          <p:cNvPr id="10" name="Rettangolo 9">
            <a:extLst>
              <a:ext uri="{FF2B5EF4-FFF2-40B4-BE49-F238E27FC236}">
                <a16:creationId xmlns:a16="http://schemas.microsoft.com/office/drawing/2014/main" xmlns="" id="{47B6FAE0-F85C-4D99-893A-1A251FEC70C1}"/>
              </a:ext>
            </a:extLst>
          </p:cNvPr>
          <p:cNvSpPr/>
          <p:nvPr/>
        </p:nvSpPr>
        <p:spPr>
          <a:xfrm>
            <a:off x="1142998" y="830216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I MODELLI DI INTERVENTO PER LA COSTRUZIONE DI SISTEMI COLLABORATIVI TRA LE AZIENDE CONFISCATE</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11" name="Rettangolo 10">
            <a:extLst>
              <a:ext uri="{FF2B5EF4-FFF2-40B4-BE49-F238E27FC236}">
                <a16:creationId xmlns:a16="http://schemas.microsoft.com/office/drawing/2014/main" xmlns="" id="{188FD69A-D530-43D3-A250-E644470B9F26}"/>
              </a:ext>
            </a:extLst>
          </p:cNvPr>
          <p:cNvSpPr/>
          <p:nvPr/>
        </p:nvSpPr>
        <p:spPr>
          <a:xfrm>
            <a:off x="8915399" y="8302162"/>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rPr>
              <a:t>LA COSTRUZIONE DI SISTEMI INFORMATIVI A SUPPORTO DEL MONITORAGGIO CIVICO</a:t>
            </a: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
        <p:nvSpPr>
          <p:cNvPr id="12" name="Rettangolo 11">
            <a:extLst>
              <a:ext uri="{FF2B5EF4-FFF2-40B4-BE49-F238E27FC236}">
                <a16:creationId xmlns:a16="http://schemas.microsoft.com/office/drawing/2014/main" xmlns="" id="{A5D79CE7-8F3F-42C7-BA76-7D4058CF6DDD}"/>
              </a:ext>
            </a:extLst>
          </p:cNvPr>
          <p:cNvSpPr/>
          <p:nvPr/>
        </p:nvSpPr>
        <p:spPr>
          <a:xfrm>
            <a:off x="17177236" y="8266630"/>
            <a:ext cx="6207369" cy="2564805"/>
          </a:xfrm>
          <a:prstGeom prst="rect">
            <a:avLst/>
          </a:prstGeom>
          <a:solidFill>
            <a:schemeClr val="tx1">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r>
              <a:rPr lang="it-IT" sz="3200" dirty="0">
                <a:solidFill>
                  <a:srgbClr val="002060"/>
                </a:solidFill>
                <a:latin typeface="Helvetica Neue Medium"/>
                <a:ea typeface="Helvetica Neue Medium"/>
                <a:cs typeface="Helvetica Neue Medium"/>
                <a:sym typeface="Helvetica Neue Medium"/>
              </a:rPr>
              <a:t>I MODELLI DI INTERVENTO A SUPPORTO DELLE AZIONI DI FINANZIAMENTO</a:t>
            </a: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002060"/>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2765270562"/>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587</TotalTime>
  <Words>587</Words>
  <Application>Microsoft Office PowerPoint</Application>
  <PresentationFormat>Personalizzato</PresentationFormat>
  <Paragraphs>77</Paragraphs>
  <Slides>5</Slides>
  <Notes>0</Notes>
  <HiddenSlides>0</HiddenSlides>
  <MMClips>0</MMClips>
  <ScaleCrop>false</ScaleCrop>
  <HeadingPairs>
    <vt:vector size="4" baseType="variant">
      <vt:variant>
        <vt:lpstr>Tema</vt:lpstr>
      </vt:variant>
      <vt:variant>
        <vt:i4>1</vt:i4>
      </vt:variant>
      <vt:variant>
        <vt:lpstr>Titoli diapositive</vt:lpstr>
      </vt:variant>
      <vt:variant>
        <vt:i4>5</vt:i4>
      </vt:variant>
    </vt:vector>
  </HeadingPairs>
  <TitlesOfParts>
    <vt:vector size="6" baseType="lpstr">
      <vt:lpstr>21_BasicWhite</vt:lpstr>
      <vt:lpstr>Diapositiva 1</vt:lpstr>
      <vt:lpstr>Diapositiva 2</vt:lpstr>
      <vt:lpstr>Diapositiva 3</vt:lpstr>
      <vt:lpstr>Diapositiva 4</vt:lpstr>
      <vt:lpstr>Diapositiva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52</cp:revision>
  <dcterms:modified xsi:type="dcterms:W3CDTF">2021-12-22T10:03:09Z</dcterms:modified>
</cp:coreProperties>
</file>