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2"/>
  </p:notesMasterIdLst>
  <p:sldIdLst>
    <p:sldId id="256" r:id="rId2"/>
    <p:sldId id="285" r:id="rId3"/>
    <p:sldId id="286" r:id="rId4"/>
    <p:sldId id="287" r:id="rId5"/>
    <p:sldId id="288" r:id="rId6"/>
    <p:sldId id="289" r:id="rId7"/>
    <p:sldId id="290" r:id="rId8"/>
    <p:sldId id="294" r:id="rId9"/>
    <p:sldId id="291" r:id="rId10"/>
    <p:sldId id="295" r:id="rId11"/>
    <p:sldId id="296" r:id="rId12"/>
    <p:sldId id="297" r:id="rId13"/>
    <p:sldId id="298" r:id="rId14"/>
    <p:sldId id="299" r:id="rId15"/>
    <p:sldId id="300" r:id="rId16"/>
    <p:sldId id="301" r:id="rId17"/>
    <p:sldId id="302" r:id="rId18"/>
    <p:sldId id="303" r:id="rId19"/>
    <p:sldId id="304" r:id="rId20"/>
    <p:sldId id="305" r:id="rId21"/>
  </p:sldIdLst>
  <p:sldSz cx="24384000" cy="13716000"/>
  <p:notesSz cx="7010400" cy="92964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1pPr>
    <a:lvl2pPr marL="0" marR="0" indent="4572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2pPr>
    <a:lvl3pPr marL="0" marR="0" indent="9144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3pPr>
    <a:lvl4pPr marL="0" marR="0" indent="13716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4pPr>
    <a:lvl5pPr marL="0" marR="0" indent="18288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5pPr>
    <a:lvl6pPr marL="0" marR="0" indent="22860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6pPr>
    <a:lvl7pPr marL="0" marR="0" indent="27432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7pPr>
    <a:lvl8pPr marL="0" marR="0" indent="32004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8pPr>
    <a:lvl9pPr marL="0" marR="0" indent="36576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9pPr>
  </p:defaultTextStyle>
  <p:extLst>
    <p:ext uri="{EFAFB233-063F-42B5-8137-9DF3F51BA10A}">
      <p15:sldGuideLst xmlns:p15="http://schemas.microsoft.com/office/powerpoint/2012/main" xmlns="">
        <p15:guide id="1" orient="horz" pos="4320">
          <p15:clr>
            <a:srgbClr val="A4A3A4"/>
          </p15:clr>
        </p15:guide>
        <p15:guide id="2" pos="76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BFC7C3"/>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wholeTbl>
    <a:band2H>
      <a:tcTxStyle/>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381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381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Row>
  </a:tblStyle>
  <a:tblStyle styleId="{C7B018BB-80A7-4F77-B60F-C8B233D01FF8}" styleName="">
    <a:tblBg/>
    <a:wholeTbl>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wholeTbl>
    <a:band2H>
      <a:tcTxStyle/>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25400" cap="flat">
              <a:solidFill>
                <a:srgbClr val="000000"/>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firstCol>
    <a:lastRow>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lastRow>
    <a:firstRow>
      <a:tcTxStyle b="on"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solidFill>
            <a:schemeClr val="accent1">
              <a:lumOff val="16847"/>
            </a:schemeClr>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838383"/>
              </a:solidFill>
              <a:prstDash val="solid"/>
              <a:miter lim="400000"/>
            </a:ln>
          </a:left>
          <a:right>
            <a:ln w="12700" cap="flat">
              <a:solidFill>
                <a:srgbClr val="838383"/>
              </a:solidFill>
              <a:prstDash val="solid"/>
              <a:miter lim="400000"/>
            </a:ln>
          </a:right>
          <a:top>
            <a:ln w="12700" cap="flat">
              <a:solidFill>
                <a:srgbClr val="838383"/>
              </a:solidFill>
              <a:prstDash val="solid"/>
              <a:miter lim="400000"/>
            </a:ln>
          </a:top>
          <a:bottom>
            <a:ln w="12700" cap="flat">
              <a:solidFill>
                <a:srgbClr val="838383"/>
              </a:solidFill>
              <a:prstDash val="solid"/>
              <a:miter lim="400000"/>
            </a:ln>
          </a:bottom>
          <a:insideH>
            <a:ln w="12700" cap="flat">
              <a:solidFill>
                <a:srgbClr val="838383"/>
              </a:solidFill>
              <a:prstDash val="solid"/>
              <a:miter lim="400000"/>
            </a:ln>
          </a:insideH>
          <a:insideV>
            <a:ln w="12700" cap="flat">
              <a:solidFill>
                <a:srgbClr val="838383"/>
              </a:solidFill>
              <a:prstDash val="solid"/>
              <a:miter lim="400000"/>
            </a:ln>
          </a:insideV>
        </a:tcBdr>
        <a:fill>
          <a:noFill/>
        </a:fill>
      </a:tcStyle>
    </a:wholeTbl>
    <a:band2H>
      <a:tcTxStyle/>
      <a:tcStyle>
        <a:tcBdr/>
        <a:fill>
          <a:solidFill>
            <a:srgbClr val="EDEEEE"/>
          </a:solidFill>
        </a:fill>
      </a:tcStyle>
    </a:band2H>
    <a:firstCol>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808080"/>
              </a:solidFill>
              <a:prstDash val="solid"/>
              <a:miter lim="400000"/>
            </a:ln>
          </a:right>
          <a:top>
            <a:ln w="12700" cap="flat">
              <a:solidFill>
                <a:srgbClr val="808080"/>
              </a:solidFill>
              <a:prstDash val="solid"/>
              <a:miter lim="400000"/>
            </a:ln>
          </a:top>
          <a:bottom>
            <a:ln w="12700" cap="flat">
              <a:solidFill>
                <a:srgbClr val="808080"/>
              </a:solidFill>
              <a:prstDash val="solid"/>
              <a:miter lim="400000"/>
            </a:ln>
          </a:bottom>
          <a:insideH>
            <a:ln w="12700" cap="flat">
              <a:solidFill>
                <a:srgbClr val="808080"/>
              </a:solidFill>
              <a:prstDash val="solid"/>
              <a:miter lim="400000"/>
            </a:ln>
          </a:insideH>
          <a:insideV>
            <a:ln w="12700" cap="flat">
              <a:solidFill>
                <a:srgbClr val="808080"/>
              </a:solidFill>
              <a:prstDash val="solid"/>
              <a:miter lim="400000"/>
            </a:ln>
          </a:insideV>
        </a:tcBdr>
        <a:fill>
          <a:solidFill>
            <a:srgbClr val="88FA4F"/>
          </a:solidFill>
        </a:fill>
      </a:tcStyle>
    </a:firstCol>
    <a:lastRow>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chemeClr val="accent3"/>
              </a:solidFill>
              <a:prstDash val="solid"/>
              <a:miter lim="400000"/>
            </a:ln>
          </a:top>
          <a:bottom>
            <a:ln w="12700" cap="flat">
              <a:solidFill>
                <a:srgbClr val="4D4D4D"/>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4D4D4D"/>
              </a:solidFill>
              <a:prstDash val="solid"/>
              <a:miter lim="400000"/>
            </a:ln>
          </a:right>
          <a:top>
            <a:ln w="12700" cap="flat">
              <a:solidFill>
                <a:srgbClr val="4D4D4D"/>
              </a:solidFill>
              <a:prstDash val="solid"/>
              <a:miter lim="400000"/>
            </a:ln>
          </a:top>
          <a:bottom>
            <a:ln w="12700" cap="flat">
              <a:solidFill>
                <a:srgbClr val="4D4D4D"/>
              </a:solidFill>
              <a:prstDash val="solid"/>
              <a:miter lim="400000"/>
            </a:ln>
          </a:bottom>
          <a:insideH>
            <a:ln w="12700" cap="flat">
              <a:solidFill>
                <a:srgbClr val="4D4D4D"/>
              </a:solidFill>
              <a:prstDash val="solid"/>
              <a:miter lim="400000"/>
            </a:ln>
          </a:insideH>
          <a:insideV>
            <a:ln w="12700" cap="flat">
              <a:solidFill>
                <a:srgbClr val="4D4D4D"/>
              </a:solidFill>
              <a:prstDash val="solid"/>
              <a:miter lim="400000"/>
            </a:ln>
          </a:insideV>
        </a:tcBdr>
        <a:fill>
          <a:solidFill>
            <a:srgbClr val="60D937"/>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wholeTbl>
    <a:band2H>
      <a:tcTxStyle/>
      <a:tcStyle>
        <a:tcBdr/>
        <a:fill>
          <a:solidFill>
            <a:schemeClr val="accent4">
              <a:hueOff val="348544"/>
              <a:lumOff val="7139"/>
            </a:schemeClr>
          </a:solidFill>
        </a:fill>
      </a:tcStyle>
    </a:band2H>
    <a:firstCol>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8BB00"/>
          </a:solidFill>
        </a:fill>
      </a:tcStyle>
    </a:firstCol>
    <a:la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38100" cap="flat">
              <a:solidFill>
                <a:srgbClr val="F8BA00"/>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lastRow>
    <a:fir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F940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464646"/>
              </a:solidFill>
              <a:prstDash val="solid"/>
              <a:miter lim="400000"/>
            </a:ln>
          </a:left>
          <a:right>
            <a:ln w="12700" cap="flat">
              <a:solidFill>
                <a:srgbClr val="464646"/>
              </a:solidFill>
              <a:prstDash val="solid"/>
              <a:miter lim="400000"/>
            </a:ln>
          </a:right>
          <a:top>
            <a:ln w="12700" cap="flat">
              <a:solidFill>
                <a:srgbClr val="464646"/>
              </a:solidFill>
              <a:prstDash val="solid"/>
              <a:miter lim="400000"/>
            </a:ln>
          </a:top>
          <a:bottom>
            <a:ln w="12700" cap="flat">
              <a:solidFill>
                <a:srgbClr val="464646"/>
              </a:solidFill>
              <a:prstDash val="solid"/>
              <a:miter lim="400000"/>
            </a:ln>
          </a:bottom>
          <a:insideH>
            <a:ln w="12700" cap="flat">
              <a:solidFill>
                <a:srgbClr val="464646"/>
              </a:solidFill>
              <a:prstDash val="solid"/>
              <a:miter lim="400000"/>
            </a:ln>
          </a:insideH>
          <a:insideV>
            <a:ln w="12700" cap="flat">
              <a:solidFill>
                <a:srgbClr val="464646"/>
              </a:solidFill>
              <a:prstDash val="solid"/>
              <a:miter lim="400000"/>
            </a:ln>
          </a:insideV>
        </a:tcBdr>
        <a:fill>
          <a:noFill/>
        </a:fill>
      </a:tcStyle>
    </a:wholeTbl>
    <a:band2H>
      <a:tcTxStyle/>
      <a:tcStyle>
        <a:tcBdr/>
        <a:fill>
          <a:solidFill>
            <a:srgbClr val="D4D5D5"/>
          </a:solidFill>
        </a:fill>
      </a:tcStyle>
    </a:band2H>
    <a:firstCol>
      <a:tcTxStyle b="on" i="off">
        <a:fontRef idx="minor">
          <a:srgbClr val="FFFFFF"/>
        </a:fontRef>
        <a:srgbClr val="FFFFFF"/>
      </a:tcTxStyle>
      <a:tcStyle>
        <a:tcBdr>
          <a:left>
            <a:ln w="12700" cap="flat">
              <a:solidFill>
                <a:srgbClr val="5E5E5E"/>
              </a:solidFill>
              <a:prstDash val="solid"/>
              <a:miter lim="400000"/>
            </a:ln>
          </a:left>
          <a:right>
            <a:ln w="12700" cap="flat">
              <a:solidFill>
                <a:srgbClr val="A6AAA9"/>
              </a:solidFill>
              <a:prstDash val="solid"/>
              <a:miter lim="400000"/>
            </a:ln>
          </a:right>
          <a:top>
            <a:ln w="12700" cap="flat">
              <a:solidFill>
                <a:srgbClr val="C3C3C3"/>
              </a:solidFill>
              <a:prstDash val="solid"/>
              <a:miter lim="400000"/>
            </a:ln>
          </a:top>
          <a:bottom>
            <a:ln w="12700" cap="flat">
              <a:solidFill>
                <a:srgbClr val="C3C3C3"/>
              </a:solidFill>
              <a:prstDash val="solid"/>
              <a:miter lim="400000"/>
            </a:ln>
          </a:bottom>
          <a:insideH>
            <a:ln w="12700" cap="flat">
              <a:solidFill>
                <a:srgbClr val="C3C3C3"/>
              </a:solidFill>
              <a:prstDash val="solid"/>
              <a:miter lim="400000"/>
            </a:ln>
          </a:insideH>
          <a:insideV>
            <a:ln w="12700" cap="flat">
              <a:solidFill>
                <a:srgbClr val="C3C3C3"/>
              </a:solidFill>
              <a:prstDash val="solid"/>
              <a:miter lim="400000"/>
            </a:ln>
          </a:insideV>
        </a:tcBdr>
        <a:fill>
          <a:solidFill>
            <a:srgbClr val="CB2A7B"/>
          </a:solidFill>
        </a:fill>
      </a:tcStyle>
    </a:firstCol>
    <a:lastRow>
      <a:tcTxStyle b="on" i="off">
        <a:fontRef idx="minor">
          <a:srgbClr val="000000"/>
        </a:fontRef>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38100" cap="flat">
              <a:solidFill>
                <a:srgbClr val="CB297B"/>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FFFFFF"/>
          </a:solidFill>
        </a:fill>
      </a:tcStyle>
    </a:lastRow>
    <a:firstRow>
      <a:tcTxStyle b="on" i="off">
        <a:fontRef idx="minor">
          <a:srgbClr val="FFFFFF"/>
        </a:fontRef>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5E5E5E"/>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991A5F"/>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wholeTbl>
    <a:band2H>
      <a:tcTxStyle/>
      <a:tcStyle>
        <a:tcBdr/>
        <a:fill>
          <a:solidFill>
            <a:srgbClr val="EDEEEE"/>
          </a:solidFill>
        </a:fill>
      </a:tcStyle>
    </a:band2H>
    <a:firstCol>
      <a:tcTxStyle b="on" i="off">
        <a:fontRef idx="minor">
          <a:srgbClr val="000000"/>
        </a:fontRef>
        <a:srgbClr val="000000"/>
      </a:tcTxStyle>
      <a:tcStyle>
        <a:tcBdr>
          <a:left>
            <a:ln w="12700" cap="flat">
              <a:solidFill>
                <a:srgbClr val="6C6C6C"/>
              </a:solidFill>
              <a:prstDash val="solid"/>
              <a:miter lim="400000"/>
            </a:ln>
          </a:left>
          <a:right>
            <a:ln w="254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solidFill>
                <a:srgbClr val="6C6C6C"/>
              </a:solidFill>
              <a:prstDash val="solid"/>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6C6C6C"/>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D6DCE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40" d="100"/>
          <a:sy n="40" d="100"/>
        </p:scale>
        <p:origin x="-138" y="-858"/>
      </p:cViewPr>
      <p:guideLst>
        <p:guide orient="horz" pos="4320"/>
        <p:guide pos="76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2" name="Shape 52"/>
          <p:cNvSpPr>
            <a:spLocks noGrp="1" noRot="1" noChangeAspect="1"/>
          </p:cNvSpPr>
          <p:nvPr>
            <p:ph type="sldImg"/>
          </p:nvPr>
        </p:nvSpPr>
        <p:spPr>
          <a:xfrm>
            <a:off x="406400" y="696913"/>
            <a:ext cx="6197600" cy="3486150"/>
          </a:xfrm>
          <a:prstGeom prst="rect">
            <a:avLst/>
          </a:prstGeom>
        </p:spPr>
        <p:txBody>
          <a:bodyPr lIns="93177" tIns="46589" rIns="93177" bIns="46589"/>
          <a:lstStyle/>
          <a:p>
            <a:endParaRPr/>
          </a:p>
        </p:txBody>
      </p:sp>
      <p:sp>
        <p:nvSpPr>
          <p:cNvPr id="53" name="Shape 53"/>
          <p:cNvSpPr>
            <a:spLocks noGrp="1"/>
          </p:cNvSpPr>
          <p:nvPr>
            <p:ph type="body" sz="quarter" idx="1"/>
          </p:nvPr>
        </p:nvSpPr>
        <p:spPr>
          <a:xfrm>
            <a:off x="934720" y="4415790"/>
            <a:ext cx="5140960" cy="4183380"/>
          </a:xfrm>
          <a:prstGeom prst="rect">
            <a:avLst/>
          </a:prstGeom>
        </p:spPr>
        <p:txBody>
          <a:bodyPr lIns="93177" tIns="46589" rIns="93177" bIns="46589"/>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431800" y="708025"/>
            <a:ext cx="6302375" cy="3544888"/>
          </a:xfrm>
        </p:spPr>
      </p:sp>
      <p:sp>
        <p:nvSpPr>
          <p:cNvPr id="3" name="Segnaposto note 2"/>
          <p:cNvSpPr>
            <a:spLocks noGrp="1"/>
          </p:cNvSpPr>
          <p:nvPr>
            <p:ph type="body" idx="1"/>
          </p:nvPr>
        </p:nvSpPr>
        <p:spPr/>
        <p:txBody>
          <a:bodyPr/>
          <a:lstStyle/>
          <a:p>
            <a:endParaRPr lang="it-IT" dirty="0"/>
          </a:p>
        </p:txBody>
      </p:sp>
    </p:spTree>
    <p:extLst>
      <p:ext uri="{BB962C8B-B14F-4D97-AF65-F5344CB8AC3E}">
        <p14:creationId xmlns:p14="http://schemas.microsoft.com/office/powerpoint/2010/main" xmlns="" val="37044177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olo e foto">
    <p:spTree>
      <p:nvGrpSpPr>
        <p:cNvPr id="1" name=""/>
        <p:cNvGrpSpPr/>
        <p:nvPr/>
      </p:nvGrpSpPr>
      <p:grpSpPr>
        <a:xfrm>
          <a:off x="0" y="0"/>
          <a:ext cx="0" cy="0"/>
          <a:chOff x="0" y="0"/>
          <a:chExt cx="0" cy="0"/>
        </a:xfrm>
      </p:grpSpPr>
      <p:pic>
        <p:nvPicPr>
          <p:cNvPr id="18" name="Immagine" descr="Immagine"/>
          <p:cNvPicPr>
            <a:picLocks noChangeAspect="1"/>
          </p:cNvPicPr>
          <p:nvPr/>
        </p:nvPicPr>
        <p:blipFill>
          <a:blip r:embed="rId2" cstate="print"/>
          <a:stretch>
            <a:fillRect/>
          </a:stretch>
        </p:blipFill>
        <p:spPr>
          <a:xfrm>
            <a:off x="2251053" y="835441"/>
            <a:ext cx="4397941" cy="3302489"/>
          </a:xfrm>
          <a:prstGeom prst="rect">
            <a:avLst/>
          </a:prstGeom>
          <a:ln w="12700">
            <a:miter lim="400000"/>
          </a:ln>
        </p:spPr>
      </p:pic>
      <p:sp>
        <p:nvSpPr>
          <p:cNvPr id="19"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pic>
        <p:nvPicPr>
          <p:cNvPr id="10" name="blocco marchi con OK.png" descr="blocco marchi con OK.png">
            <a:extLst>
              <a:ext uri="{FF2B5EF4-FFF2-40B4-BE49-F238E27FC236}">
                <a16:creationId xmlns:a16="http://schemas.microsoft.com/office/drawing/2014/main" xmlns="" id="{62ECBC54-71C5-45AE-AFC7-6C407ADFFD36}"/>
              </a:ext>
            </a:extLst>
          </p:cNvPr>
          <p:cNvPicPr>
            <a:picLocks noChangeAspect="1"/>
          </p:cNvPicPr>
          <p:nvPr/>
        </p:nvPicPr>
        <p:blipFill>
          <a:blip r:embed="rId3" cstate="print"/>
          <a:stretch>
            <a:fillRect/>
          </a:stretch>
        </p:blipFill>
        <p:spPr>
          <a:xfrm>
            <a:off x="399613" y="12276188"/>
            <a:ext cx="17153974" cy="899792"/>
          </a:xfrm>
          <a:prstGeom prst="rect">
            <a:avLst/>
          </a:prstGeom>
          <a:ln w="12700" cap="flat">
            <a:noFill/>
            <a:miter lim="400000"/>
          </a:ln>
          <a:effectLst/>
        </p:spPr>
      </p:pic>
      <p:pic>
        <p:nvPicPr>
          <p:cNvPr id="3" name="Immagine 2">
            <a:extLst>
              <a:ext uri="{FF2B5EF4-FFF2-40B4-BE49-F238E27FC236}">
                <a16:creationId xmlns:a16="http://schemas.microsoft.com/office/drawing/2014/main" xmlns="" id="{0053DB3F-E61B-4E6F-82C1-2955E24A9327}"/>
              </a:ext>
            </a:extLst>
          </p:cNvPr>
          <p:cNvPicPr>
            <a:picLocks noChangeAspect="1"/>
          </p:cNvPicPr>
          <p:nvPr userDrawn="1"/>
        </p:nvPicPr>
        <p:blipFill rotWithShape="1">
          <a:blip r:embed="rId4" cstate="print">
            <a:extLst>
              <a:ext uri="{28A0092B-C50C-407E-A947-70E740481C1C}">
                <a14:useLocalDpi xmlns:a14="http://schemas.microsoft.com/office/drawing/2010/main" xmlns="" val="0"/>
              </a:ext>
            </a:extLst>
          </a:blip>
          <a:srcRect l="4565" t="22491" r="3837" b="30108"/>
          <a:stretch/>
        </p:blipFill>
        <p:spPr>
          <a:xfrm>
            <a:off x="17869989" y="12186294"/>
            <a:ext cx="6114398" cy="1149533"/>
          </a:xfrm>
          <a:prstGeom prst="rect">
            <a:avLst/>
          </a:prstGeom>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Punti elenco">
    <p:spTree>
      <p:nvGrpSpPr>
        <p:cNvPr id="1" name=""/>
        <p:cNvGrpSpPr/>
        <p:nvPr/>
      </p:nvGrpSpPr>
      <p:grpSpPr>
        <a:xfrm>
          <a:off x="0" y="0"/>
          <a:ext cx="0" cy="0"/>
          <a:chOff x="0" y="0"/>
          <a:chExt cx="0" cy="0"/>
        </a:xfrm>
      </p:grpSpPr>
      <p:sp>
        <p:nvSpPr>
          <p:cNvPr id="34" name="Linea"/>
          <p:cNvSpPr/>
          <p:nvPr/>
        </p:nvSpPr>
        <p:spPr>
          <a:xfrm>
            <a:off x="-11125" y="11764958"/>
            <a:ext cx="24406251" cy="1"/>
          </a:xfrm>
          <a:prstGeom prst="line">
            <a:avLst/>
          </a:prstGeom>
          <a:ln w="25400">
            <a:solidFill>
              <a:srgbClr val="92A998"/>
            </a:solidFill>
            <a:miter lim="400000"/>
          </a:ln>
        </p:spPr>
        <p:txBody>
          <a:bodyPr lIns="50800" tIns="50800" rIns="50800" bIns="50800" anchor="ctr"/>
          <a:lstStyle/>
          <a:p>
            <a:endParaRPr/>
          </a:p>
        </p:txBody>
      </p:sp>
      <p:pic>
        <p:nvPicPr>
          <p:cNvPr id="36" name="blocco marchi con OK.png" descr="blocco marchi con OK.png"/>
          <p:cNvPicPr>
            <a:picLocks noChangeAspect="1"/>
          </p:cNvPicPr>
          <p:nvPr/>
        </p:nvPicPr>
        <p:blipFill>
          <a:blip r:embed="rId2" cstate="print"/>
          <a:stretch>
            <a:fillRect/>
          </a:stretch>
        </p:blipFill>
        <p:spPr>
          <a:xfrm>
            <a:off x="399613" y="12276188"/>
            <a:ext cx="17153974" cy="899792"/>
          </a:xfrm>
          <a:prstGeom prst="rect">
            <a:avLst/>
          </a:prstGeom>
          <a:ln w="12700" cap="flat">
            <a:noFill/>
            <a:miter lim="400000"/>
          </a:ln>
          <a:effectLst/>
        </p:spPr>
      </p:pic>
      <p:sp>
        <p:nvSpPr>
          <p:cNvPr id="39"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pic>
        <p:nvPicPr>
          <p:cNvPr id="7" name="Immagine 6">
            <a:extLst>
              <a:ext uri="{FF2B5EF4-FFF2-40B4-BE49-F238E27FC236}">
                <a16:creationId xmlns:a16="http://schemas.microsoft.com/office/drawing/2014/main" xmlns="" id="{8E7A88F0-64EC-4E24-BDF8-E54A6586714D}"/>
              </a:ext>
            </a:extLst>
          </p:cNvPr>
          <p:cNvPicPr>
            <a:picLocks noChangeAspect="1"/>
          </p:cNvPicPr>
          <p:nvPr userDrawn="1"/>
        </p:nvPicPr>
        <p:blipFill rotWithShape="1">
          <a:blip r:embed="rId3" cstate="print">
            <a:extLst>
              <a:ext uri="{28A0092B-C50C-407E-A947-70E740481C1C}">
                <a14:useLocalDpi xmlns:a14="http://schemas.microsoft.com/office/drawing/2010/main" xmlns="" val="0"/>
              </a:ext>
            </a:extLst>
          </a:blip>
          <a:srcRect l="4565" t="22491" r="3837" b="30108"/>
          <a:stretch/>
        </p:blipFill>
        <p:spPr>
          <a:xfrm>
            <a:off x="17869989" y="12186294"/>
            <a:ext cx="6114398" cy="1149533"/>
          </a:xfrm>
          <a:prstGeom prst="rect">
            <a:avLst/>
          </a:prstGeom>
        </p:spPr>
      </p:pic>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Vuota">
    <p:spTree>
      <p:nvGrpSpPr>
        <p:cNvPr id="1" name=""/>
        <p:cNvGrpSpPr/>
        <p:nvPr/>
      </p:nvGrpSpPr>
      <p:grpSpPr>
        <a:xfrm>
          <a:off x="0" y="0"/>
          <a:ext cx="0" cy="0"/>
          <a:chOff x="0" y="0"/>
          <a:chExt cx="0" cy="0"/>
        </a:xfrm>
      </p:grpSpPr>
      <p:sp>
        <p:nvSpPr>
          <p:cNvPr id="46"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ttangolo"/>
          <p:cNvSpPr/>
          <p:nvPr userDrawn="1"/>
        </p:nvSpPr>
        <p:spPr>
          <a:xfrm>
            <a:off x="231869" y="250149"/>
            <a:ext cx="23920262" cy="11534586"/>
          </a:xfrm>
          <a:prstGeom prst="rect">
            <a:avLst/>
          </a:prstGeom>
          <a:solidFill>
            <a:srgbClr val="BFC7C3"/>
          </a:solidFill>
          <a:ln w="12700">
            <a:miter lim="400000"/>
          </a:ln>
        </p:spPr>
        <p:txBody>
          <a:bodyPr lIns="50800" tIns="50800" rIns="50800" bIns="50800" anchor="ctr"/>
          <a:lstStyle/>
          <a:p>
            <a:pPr defTabSz="825500">
              <a:defRPr sz="3200">
                <a:solidFill>
                  <a:srgbClr val="92A998"/>
                </a:solidFill>
                <a:latin typeface="Helvetica Neue Medium"/>
                <a:ea typeface="Helvetica Neue Medium"/>
                <a:cs typeface="Helvetica Neue Medium"/>
                <a:sym typeface="Helvetica Neue Medium"/>
              </a:defRPr>
            </a:pPr>
            <a:endParaRPr/>
          </a:p>
        </p:txBody>
      </p:sp>
      <p:pic>
        <p:nvPicPr>
          <p:cNvPr id="4" name="blocco marchi con OK.png" descr="blocco marchi con OK.png"/>
          <p:cNvPicPr>
            <a:picLocks noChangeAspect="1"/>
          </p:cNvPicPr>
          <p:nvPr/>
        </p:nvPicPr>
        <p:blipFill>
          <a:blip r:embed="rId5" cstate="print"/>
          <a:stretch>
            <a:fillRect/>
          </a:stretch>
        </p:blipFill>
        <p:spPr>
          <a:xfrm>
            <a:off x="399614" y="12276188"/>
            <a:ext cx="17153974" cy="899792"/>
          </a:xfrm>
          <a:prstGeom prst="rect">
            <a:avLst/>
          </a:prstGeom>
          <a:ln w="12700" cap="flat">
            <a:noFill/>
            <a:miter lim="400000"/>
          </a:ln>
          <a:effectLst/>
        </p:spPr>
      </p:pic>
      <p:sp>
        <p:nvSpPr>
          <p:cNvPr id="9" name="Numero diapositiva"/>
          <p:cNvSpPr txBox="1">
            <a:spLocks noGrp="1"/>
          </p:cNvSpPr>
          <p:nvPr>
            <p:ph type="sldNum" sz="quarter" idx="2"/>
          </p:nvPr>
        </p:nvSpPr>
        <p:spPr>
          <a:xfrm>
            <a:off x="12001499" y="13080999"/>
            <a:ext cx="368505" cy="374600"/>
          </a:xfrm>
          <a:prstGeom prst="rect">
            <a:avLst/>
          </a:prstGeom>
          <a:ln w="12700">
            <a:miter lim="400000"/>
          </a:ln>
        </p:spPr>
        <p:txBody>
          <a:bodyPr wrap="none" lIns="50800" tIns="50800" rIns="50800" bIns="50800" anchor="b">
            <a:spAutoFit/>
          </a:bodyPr>
          <a:lstStyle>
            <a:lvl1pPr defTabSz="584200">
              <a:defRPr sz="1800">
                <a:solidFill>
                  <a:srgbClr val="000000"/>
                </a:solidFill>
              </a:defRPr>
            </a:lvl1pPr>
          </a:lstStyle>
          <a:p>
            <a:fld id="{86CB4B4D-7CA3-9044-876B-883B54F8677D}" type="slidenum">
              <a:rPr/>
              <a:pPr/>
              <a:t>‹N›</a:t>
            </a:fld>
            <a:endParaRPr/>
          </a:p>
        </p:txBody>
      </p:sp>
      <p:pic>
        <p:nvPicPr>
          <p:cNvPr id="7" name="Immagine 6">
            <a:extLst>
              <a:ext uri="{FF2B5EF4-FFF2-40B4-BE49-F238E27FC236}">
                <a16:creationId xmlns:a16="http://schemas.microsoft.com/office/drawing/2014/main" xmlns="" id="{43A83599-04FA-4635-AC8A-7FE532AB9E97}"/>
              </a:ext>
            </a:extLst>
          </p:cNvPr>
          <p:cNvPicPr>
            <a:picLocks noChangeAspect="1"/>
          </p:cNvPicPr>
          <p:nvPr userDrawn="1"/>
        </p:nvPicPr>
        <p:blipFill rotWithShape="1">
          <a:blip r:embed="rId6" cstate="print">
            <a:extLst>
              <a:ext uri="{28A0092B-C50C-407E-A947-70E740481C1C}">
                <a14:useLocalDpi xmlns:a14="http://schemas.microsoft.com/office/drawing/2010/main" xmlns="" val="0"/>
              </a:ext>
            </a:extLst>
          </a:blip>
          <a:srcRect l="4565" t="22491" r="3837" b="30108"/>
          <a:stretch/>
        </p:blipFill>
        <p:spPr>
          <a:xfrm>
            <a:off x="17869989" y="12186294"/>
            <a:ext cx="6114398" cy="1149533"/>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Lst>
  <p:transition spd="med"/>
  <p:txStyles>
    <p:titleStyle>
      <a:lvl1pPr marL="0" marR="0" indent="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1pPr>
      <a:lvl2pPr marL="0" marR="0" indent="457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2pPr>
      <a:lvl3pPr marL="0" marR="0" indent="914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3pPr>
      <a:lvl4pPr marL="0" marR="0" indent="1371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4pPr>
      <a:lvl5pPr marL="0" marR="0" indent="18288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5pPr>
      <a:lvl6pPr marL="0" marR="0" indent="22860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6pPr>
      <a:lvl7pPr marL="0" marR="0" indent="2743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7pPr>
      <a:lvl8pPr marL="0" marR="0" indent="3200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8pPr>
      <a:lvl9pPr marL="0" marR="0" indent="3657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9pPr>
    </p:titleStyle>
    <p:bodyStyle>
      <a:lvl1pPr marL="6096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1pPr>
      <a:lvl2pPr marL="12192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2pPr>
      <a:lvl3pPr marL="18288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3pPr>
      <a:lvl4pPr marL="24384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4pPr>
      <a:lvl5pPr marL="30480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5pPr>
      <a:lvl6pPr marL="36576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6pPr>
      <a:lvl7pPr marL="42672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7pPr>
      <a:lvl8pPr marL="48768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8pPr>
      <a:lvl9pPr marL="54864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1pPr>
      <a:lvl2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2pPr>
      <a:lvl3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3pPr>
      <a:lvl4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4pPr>
      <a:lvl5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5pPr>
      <a:lvl6pPr marL="0" marR="0" indent="2286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6pPr>
      <a:lvl7pPr marL="0" marR="0" indent="2743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7pPr>
      <a:lvl8pPr marL="0" marR="0" indent="3200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8pPr>
      <a:lvl9pPr marL="0" marR="0" indent="3657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dell'evento…">
            <a:extLst>
              <a:ext uri="{FF2B5EF4-FFF2-40B4-BE49-F238E27FC236}">
                <a16:creationId xmlns:a16="http://schemas.microsoft.com/office/drawing/2014/main" xmlns="" id="{731766F3-47F7-447F-8312-FBD904E51839}"/>
              </a:ext>
            </a:extLst>
          </p:cNvPr>
          <p:cNvSpPr txBox="1"/>
          <p:nvPr/>
        </p:nvSpPr>
        <p:spPr>
          <a:xfrm>
            <a:off x="3657600" y="5300580"/>
            <a:ext cx="17287875" cy="370357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7800">
                <a:solidFill>
                  <a:srgbClr val="92A998"/>
                </a:solidFill>
                <a:latin typeface="Roboto Light"/>
                <a:ea typeface="Roboto Light"/>
                <a:cs typeface="Roboto Light"/>
                <a:sym typeface="Roboto Light"/>
              </a:defRPr>
            </a:pPr>
            <a:r>
              <a:rPr lang="it-IT" dirty="0"/>
              <a:t>ROADSHOW </a:t>
            </a:r>
          </a:p>
          <a:p>
            <a:pPr>
              <a:defRPr sz="7800">
                <a:solidFill>
                  <a:srgbClr val="92A998"/>
                </a:solidFill>
                <a:latin typeface="Roboto Light"/>
                <a:ea typeface="Roboto Light"/>
                <a:cs typeface="Roboto Light"/>
                <a:sym typeface="Roboto Light"/>
              </a:defRPr>
            </a:pPr>
            <a:r>
              <a:rPr lang="it-IT" dirty="0"/>
              <a:t>di presentazione</a:t>
            </a:r>
          </a:p>
          <a:p>
            <a:pPr>
              <a:defRPr sz="7800">
                <a:solidFill>
                  <a:srgbClr val="92A998"/>
                </a:solidFill>
                <a:latin typeface="Roboto Light"/>
                <a:ea typeface="Roboto Light"/>
                <a:cs typeface="Roboto Light"/>
                <a:sym typeface="Roboto Light"/>
              </a:defRPr>
            </a:pPr>
            <a:r>
              <a:rPr lang="it-IT" dirty="0"/>
              <a:t>Reggio Calabria, 24 novembre 2021</a:t>
            </a:r>
            <a:endParaRPr dirty="0"/>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75081" y="115837"/>
            <a:ext cx="22248688" cy="13029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L’illegalità economica</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11" name="CasellaDiTesto 10">
            <a:extLst>
              <a:ext uri="{FF2B5EF4-FFF2-40B4-BE49-F238E27FC236}">
                <a16:creationId xmlns:a16="http://schemas.microsoft.com/office/drawing/2014/main" xmlns="" id="{90FA27C7-A4C9-4EB2-8ADD-64C15E01FE47}"/>
              </a:ext>
            </a:extLst>
          </p:cNvPr>
          <p:cNvSpPr txBox="1"/>
          <p:nvPr/>
        </p:nvSpPr>
        <p:spPr>
          <a:xfrm>
            <a:off x="742949" y="2667924"/>
            <a:ext cx="22820436" cy="46166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endParaRPr lang="it-IT" b="1" dirty="0">
              <a:highlight>
                <a:srgbClr val="FFFF00"/>
              </a:highlight>
            </a:endParaRPr>
          </a:p>
        </p:txBody>
      </p:sp>
      <p:sp>
        <p:nvSpPr>
          <p:cNvPr id="8" name="CasellaDiTesto 7">
            <a:extLst>
              <a:ext uri="{FF2B5EF4-FFF2-40B4-BE49-F238E27FC236}">
                <a16:creationId xmlns:a16="http://schemas.microsoft.com/office/drawing/2014/main" xmlns="" id="{09FB09D8-AE87-48C7-91EF-0F69EAE87B95}"/>
              </a:ext>
            </a:extLst>
          </p:cNvPr>
          <p:cNvSpPr txBox="1"/>
          <p:nvPr/>
        </p:nvSpPr>
        <p:spPr>
          <a:xfrm>
            <a:off x="439615" y="1719021"/>
            <a:ext cx="22561062" cy="1009616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Dopo aver fornito indicazioni sul quadro socioeconomico di riferimento, è opportuno prendere in considerazione le </a:t>
            </a:r>
            <a:r>
              <a:rPr lang="it-IT" sz="3200" b="1" dirty="0"/>
              <a:t>informazioni strutturali </a:t>
            </a:r>
            <a:r>
              <a:rPr lang="it-IT" sz="3200" dirty="0"/>
              <a:t>riguardanti </a:t>
            </a:r>
            <a:r>
              <a:rPr lang="it-IT" sz="3200" b="1" dirty="0"/>
              <a:t>l’intensità e la tipologia delle forme salienti di illegalità</a:t>
            </a:r>
            <a:r>
              <a:rPr lang="it-IT" sz="3200" dirty="0"/>
              <a:t> presenti sul territorio delle regioni interessate, nel quadro dell’</a:t>
            </a:r>
            <a:r>
              <a:rPr lang="it-IT" sz="3200" b="1" dirty="0"/>
              <a:t>individuazione di chiavi di lettura</a:t>
            </a:r>
            <a:r>
              <a:rPr lang="it-IT" sz="3200" dirty="0"/>
              <a:t> utili alla comprensione del contesto territoriale operativo di riferimento delle aziende confiscate e del relativo mercato, anche in un’ottica predittiva dei fenomeni.</a:t>
            </a:r>
          </a:p>
          <a:p>
            <a:pPr algn="just"/>
            <a:endParaRPr lang="it-IT" sz="3200" dirty="0"/>
          </a:p>
          <a:p>
            <a:pPr algn="just"/>
            <a:r>
              <a:rPr lang="it-IT" sz="3200" dirty="0"/>
              <a:t>In tale ambito, si propongono </a:t>
            </a:r>
            <a:r>
              <a:rPr lang="it-IT" sz="3200" b="1" dirty="0"/>
              <a:t>indicatori di tipo strutturale, ovvero riguardanti un ampio  lasso temporale (2014 – 2018)</a:t>
            </a:r>
            <a:r>
              <a:rPr lang="it-IT" sz="3200" dirty="0"/>
              <a:t>, al fine di attutire l’eventuale effetto statistico di eventi eccezionali. </a:t>
            </a:r>
          </a:p>
          <a:p>
            <a:pPr algn="just"/>
            <a:endParaRPr lang="it-IT" sz="3200" dirty="0"/>
          </a:p>
          <a:p>
            <a:pPr algn="just"/>
            <a:r>
              <a:rPr lang="it-IT" sz="3200" dirty="0"/>
              <a:t>Viene, inoltre, proposta una comparazione territoriale ed una analisi dinamica con dati al 2019, con particolare riferimento alle nuove forme di illegalità emergenti.</a:t>
            </a:r>
          </a:p>
          <a:p>
            <a:pPr algn="just"/>
            <a:endParaRPr lang="it-IT" sz="3200" dirty="0"/>
          </a:p>
          <a:p>
            <a:pPr algn="just"/>
            <a:r>
              <a:rPr lang="it-IT" sz="3200" dirty="0"/>
              <a:t>Gli argomenti trattati, anche con indicatori proxy in grado di sopperire ai vuoti informativi diretti, sono:</a:t>
            </a:r>
          </a:p>
          <a:p>
            <a:pPr algn="just"/>
            <a:endParaRPr lang="it-IT" sz="3200" dirty="0"/>
          </a:p>
          <a:p>
            <a:pPr marL="342900" lvl="3" indent="-342900" algn="just">
              <a:lnSpc>
                <a:spcPct val="150000"/>
              </a:lnSpc>
              <a:buFont typeface="Courier New" panose="02070309020205020404" pitchFamily="49" charset="0"/>
              <a:buChar char="o"/>
            </a:pPr>
            <a:r>
              <a:rPr lang="it-IT" sz="3200" b="1" dirty="0"/>
              <a:t>Criminalità organizzata (di tipo mafioso)</a:t>
            </a:r>
          </a:p>
          <a:p>
            <a:pPr marL="342900" lvl="3" indent="-342900" algn="just">
              <a:lnSpc>
                <a:spcPct val="150000"/>
              </a:lnSpc>
              <a:buFont typeface="Courier New" panose="02070309020205020404" pitchFamily="49" charset="0"/>
              <a:buChar char="o"/>
            </a:pPr>
            <a:r>
              <a:rPr lang="it-IT" sz="3200" b="1" dirty="0"/>
              <a:t>Illegalità finanziaria</a:t>
            </a:r>
          </a:p>
          <a:p>
            <a:pPr marL="342900" lvl="3" indent="-342900" algn="just">
              <a:lnSpc>
                <a:spcPct val="150000"/>
              </a:lnSpc>
              <a:buFont typeface="Courier New" panose="02070309020205020404" pitchFamily="49" charset="0"/>
              <a:buChar char="o"/>
            </a:pPr>
            <a:r>
              <a:rPr lang="it-IT" sz="3200" b="1" dirty="0"/>
              <a:t>Illegalità commerciale</a:t>
            </a:r>
          </a:p>
          <a:p>
            <a:pPr marL="342900" lvl="3" indent="-342900" algn="just">
              <a:lnSpc>
                <a:spcPct val="150000"/>
              </a:lnSpc>
              <a:buFont typeface="Courier New" panose="02070309020205020404" pitchFamily="49" charset="0"/>
              <a:buChar char="o"/>
            </a:pPr>
            <a:r>
              <a:rPr lang="it-IT" sz="3200" b="1" dirty="0"/>
              <a:t>Cybercrime</a:t>
            </a:r>
          </a:p>
          <a:p>
            <a:pPr marL="342900" lvl="3" indent="-342900" algn="just">
              <a:lnSpc>
                <a:spcPct val="150000"/>
              </a:lnSpc>
              <a:buFont typeface="Courier New" panose="02070309020205020404" pitchFamily="49" charset="0"/>
              <a:buChar char="o"/>
            </a:pPr>
            <a:r>
              <a:rPr lang="it-IT" sz="3200" b="1" dirty="0"/>
              <a:t>Corruzione</a:t>
            </a:r>
          </a:p>
        </p:txBody>
      </p:sp>
    </p:spTree>
    <p:extLst>
      <p:ext uri="{BB962C8B-B14F-4D97-AF65-F5344CB8AC3E}">
        <p14:creationId xmlns:p14="http://schemas.microsoft.com/office/powerpoint/2010/main" xmlns="" val="1671189627"/>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75081" y="386003"/>
            <a:ext cx="22248688" cy="1302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La percezione del rischio</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11" name="CasellaDiTesto 10">
            <a:extLst>
              <a:ext uri="{FF2B5EF4-FFF2-40B4-BE49-F238E27FC236}">
                <a16:creationId xmlns:a16="http://schemas.microsoft.com/office/drawing/2014/main" xmlns="" id="{90FA27C7-A4C9-4EB2-8ADD-64C15E01FE47}"/>
              </a:ext>
            </a:extLst>
          </p:cNvPr>
          <p:cNvSpPr txBox="1"/>
          <p:nvPr/>
        </p:nvSpPr>
        <p:spPr>
          <a:xfrm>
            <a:off x="589207" y="1715662"/>
            <a:ext cx="22820436" cy="35394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Dalla </a:t>
            </a:r>
            <a:r>
              <a:rPr lang="it-IT" sz="3200" dirty="0" err="1"/>
              <a:t>Survey</a:t>
            </a:r>
            <a:r>
              <a:rPr lang="it-IT" sz="3200" dirty="0"/>
              <a:t> </a:t>
            </a:r>
            <a:r>
              <a:rPr lang="it-IT" sz="3200" dirty="0" err="1"/>
              <a:t>Sisprint</a:t>
            </a:r>
            <a:r>
              <a:rPr lang="it-IT" sz="3200" dirty="0"/>
              <a:t> (Unioncamere – Agenzia per la Coesione), emerge come </a:t>
            </a:r>
            <a:r>
              <a:rPr lang="it-IT" sz="3200" b="1" dirty="0"/>
              <a:t>la percentuale delle imprese che percepiscono forme di illegalità, intimidazioni o prepotenza che limitano la normale attività di impresa si attesta al 15,7%</a:t>
            </a:r>
            <a:r>
              <a:rPr lang="it-IT" sz="3200" dirty="0"/>
              <a:t>. </a:t>
            </a:r>
          </a:p>
          <a:p>
            <a:pPr algn="just"/>
            <a:endParaRPr lang="it-IT" sz="3200" dirty="0"/>
          </a:p>
          <a:p>
            <a:pPr algn="just"/>
            <a:r>
              <a:rPr lang="it-IT" sz="3200" dirty="0"/>
              <a:t>Considerando tutte le imprese che affermano di percepire atti di illegalità, le regioni ove tale quota si innalza sono la Campania (22,4%), il Lazio (20,3%), la Puglia (19,9%), </a:t>
            </a:r>
            <a:r>
              <a:rPr lang="it-IT" sz="3200" b="1" dirty="0">
                <a:solidFill>
                  <a:srgbClr val="C00000"/>
                </a:solidFill>
              </a:rPr>
              <a:t>la Calabria (19%)</a:t>
            </a:r>
            <a:r>
              <a:rPr lang="it-IT" sz="3200" b="1" dirty="0"/>
              <a:t> </a:t>
            </a:r>
            <a:r>
              <a:rPr lang="it-IT" sz="3200" dirty="0"/>
              <a:t>e la Sicilia (18,4%); in nessuna regione il fenomeno è assente. </a:t>
            </a:r>
          </a:p>
        </p:txBody>
      </p:sp>
      <p:pic>
        <p:nvPicPr>
          <p:cNvPr id="4" name="Immagine 3">
            <a:extLst>
              <a:ext uri="{FF2B5EF4-FFF2-40B4-BE49-F238E27FC236}">
                <a16:creationId xmlns:a16="http://schemas.microsoft.com/office/drawing/2014/main" xmlns="" id="{75ECF5A6-18CD-4CD7-966A-352E3A49FA99}"/>
              </a:ext>
            </a:extLst>
          </p:cNvPr>
          <p:cNvPicPr>
            <a:picLocks noChangeAspect="1"/>
          </p:cNvPicPr>
          <p:nvPr/>
        </p:nvPicPr>
        <p:blipFill>
          <a:blip r:embed="rId2" cstate="print"/>
          <a:stretch>
            <a:fillRect/>
          </a:stretch>
        </p:blipFill>
        <p:spPr>
          <a:xfrm>
            <a:off x="5097940" y="5640121"/>
            <a:ext cx="14946923" cy="6100551"/>
          </a:xfrm>
          <a:prstGeom prst="rect">
            <a:avLst/>
          </a:prstGeom>
        </p:spPr>
      </p:pic>
      <p:sp>
        <p:nvSpPr>
          <p:cNvPr id="6" name="Rettangolo 5">
            <a:extLst>
              <a:ext uri="{FF2B5EF4-FFF2-40B4-BE49-F238E27FC236}">
                <a16:creationId xmlns:a16="http://schemas.microsoft.com/office/drawing/2014/main" xmlns="" id="{DB6CCEE7-1109-4E71-9F4B-D84C35156DCD}"/>
              </a:ext>
            </a:extLst>
          </p:cNvPr>
          <p:cNvSpPr/>
          <p:nvPr/>
        </p:nvSpPr>
        <p:spPr>
          <a:xfrm>
            <a:off x="5347855" y="8797462"/>
            <a:ext cx="12697691" cy="494072"/>
          </a:xfrm>
          <a:prstGeom prst="rect">
            <a:avLst/>
          </a:prstGeom>
          <a:noFill/>
          <a:ln w="38100" cap="flat" cmpd="thickThin">
            <a:solidFill>
              <a:srgbClr val="FF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FFFFFF"/>
              </a:solidFill>
              <a:effectLst/>
              <a:uFillTx/>
              <a:latin typeface="Helvetica Neue Medium"/>
              <a:ea typeface="Helvetica Neue Medium"/>
              <a:cs typeface="Helvetica Neue Medium"/>
              <a:sym typeface="Helvetica Neue Medium"/>
            </a:endParaRPr>
          </a:p>
        </p:txBody>
      </p:sp>
    </p:spTree>
    <p:extLst>
      <p:ext uri="{BB962C8B-B14F-4D97-AF65-F5344CB8AC3E}">
        <p14:creationId xmlns:p14="http://schemas.microsoft.com/office/powerpoint/2010/main" xmlns="" val="1804595805"/>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75081" y="178178"/>
            <a:ext cx="22248688" cy="13029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I fattori di attrazione dell’illegalità</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xmlns="" id="{53EB4BEB-A16A-42F0-B15C-B028A8CDF885}"/>
              </a:ext>
            </a:extLst>
          </p:cNvPr>
          <p:cNvSpPr txBox="1"/>
          <p:nvPr/>
        </p:nvSpPr>
        <p:spPr>
          <a:xfrm>
            <a:off x="875081" y="1518305"/>
            <a:ext cx="22248688" cy="1018740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Come ogni altro fenomeno economico, la criminalità economica e organizzata evolve e si sviluppa in relazione a determinate fenomenologie sociali e si concentra rispetto ad alcuni fattori territoriali. Di seguito un breve elenco non esaustivo di </a:t>
            </a:r>
            <a:r>
              <a:rPr lang="it-IT" sz="3200" b="1" dirty="0"/>
              <a:t>fattori ed aspetti attrattivi delle attività legate alla criminalità organizzata</a:t>
            </a:r>
            <a:r>
              <a:rPr lang="it-IT" sz="3200" dirty="0"/>
              <a:t>:</a:t>
            </a:r>
          </a:p>
          <a:p>
            <a:pPr marL="342900" indent="-342900" algn="just">
              <a:lnSpc>
                <a:spcPct val="150000"/>
              </a:lnSpc>
              <a:buFont typeface="Courier New" panose="02070309020205020404" pitchFamily="49" charset="0"/>
              <a:buChar char="o"/>
            </a:pPr>
            <a:r>
              <a:rPr lang="it-IT" sz="3200" b="1" dirty="0"/>
              <a:t>la contiguità territoriale (o prossimità infrastrutturale);</a:t>
            </a:r>
          </a:p>
          <a:p>
            <a:pPr marL="342900" indent="-342900" algn="just">
              <a:lnSpc>
                <a:spcPct val="150000"/>
              </a:lnSpc>
              <a:buFont typeface="Courier New" panose="02070309020205020404" pitchFamily="49" charset="0"/>
              <a:buChar char="o"/>
            </a:pPr>
            <a:r>
              <a:rPr lang="it-IT" sz="3200" b="1" dirty="0"/>
              <a:t>la presenza di aree metropolitane;</a:t>
            </a:r>
          </a:p>
          <a:p>
            <a:pPr marL="342900" indent="-342900" algn="just">
              <a:lnSpc>
                <a:spcPct val="150000"/>
              </a:lnSpc>
              <a:buFont typeface="Courier New" panose="02070309020205020404" pitchFamily="49" charset="0"/>
              <a:buChar char="o"/>
            </a:pPr>
            <a:r>
              <a:rPr lang="it-IT" sz="3200" b="1" dirty="0"/>
              <a:t>la presenza di importanti strutture portuali;</a:t>
            </a:r>
          </a:p>
          <a:p>
            <a:pPr marL="342900" indent="-342900" algn="just">
              <a:lnSpc>
                <a:spcPct val="150000"/>
              </a:lnSpc>
              <a:buFont typeface="Courier New" panose="02070309020205020404" pitchFamily="49" charset="0"/>
              <a:buChar char="o"/>
            </a:pPr>
            <a:r>
              <a:rPr lang="it-IT" sz="3200" b="1" dirty="0"/>
              <a:t>le province a forte specializzazione turistica, specie nella fascia marittima;</a:t>
            </a:r>
          </a:p>
          <a:p>
            <a:pPr marL="342900" indent="-342900" algn="just">
              <a:lnSpc>
                <a:spcPct val="150000"/>
              </a:lnSpc>
              <a:buFont typeface="Courier New" panose="02070309020205020404" pitchFamily="49" charset="0"/>
              <a:buChar char="o"/>
            </a:pPr>
            <a:r>
              <a:rPr lang="it-IT" sz="3200" b="1" dirty="0"/>
              <a:t>la presenza di confini nazionali o aree di frontiera;</a:t>
            </a:r>
          </a:p>
          <a:p>
            <a:pPr marL="342900" indent="-342900" algn="just">
              <a:lnSpc>
                <a:spcPct val="150000"/>
              </a:lnSpc>
              <a:buFont typeface="Courier New" panose="02070309020205020404" pitchFamily="49" charset="0"/>
              <a:buChar char="o"/>
            </a:pPr>
            <a:r>
              <a:rPr lang="it-IT" sz="3200" dirty="0"/>
              <a:t>le aree in ristrutturazione industriale;</a:t>
            </a:r>
          </a:p>
          <a:p>
            <a:pPr marL="342900" indent="-342900" algn="just">
              <a:lnSpc>
                <a:spcPct val="150000"/>
              </a:lnSpc>
              <a:buFont typeface="Courier New" panose="02070309020205020404" pitchFamily="49" charset="0"/>
              <a:buChar char="o"/>
            </a:pPr>
            <a:r>
              <a:rPr lang="it-IT" sz="3200" dirty="0"/>
              <a:t>le province ricche con emergenti problemi finanziari;</a:t>
            </a:r>
          </a:p>
          <a:p>
            <a:pPr marL="342900" indent="-342900" algn="just">
              <a:lnSpc>
                <a:spcPct val="150000"/>
              </a:lnSpc>
              <a:buFont typeface="Courier New" panose="02070309020205020404" pitchFamily="49" charset="0"/>
              <a:buChar char="o"/>
            </a:pPr>
            <a:r>
              <a:rPr lang="it-IT" sz="3200" dirty="0"/>
              <a:t>le aree a vocazione made in </a:t>
            </a:r>
            <a:r>
              <a:rPr lang="it-IT" sz="3200" dirty="0" err="1"/>
              <a:t>Italy</a:t>
            </a:r>
            <a:r>
              <a:rPr lang="it-IT" sz="3200" dirty="0"/>
              <a:t>;</a:t>
            </a:r>
          </a:p>
          <a:p>
            <a:pPr marL="342900" indent="-342900" algn="just">
              <a:lnSpc>
                <a:spcPct val="150000"/>
              </a:lnSpc>
              <a:buFont typeface="Courier New" panose="02070309020205020404" pitchFamily="49" charset="0"/>
              <a:buChar char="o"/>
            </a:pPr>
            <a:r>
              <a:rPr lang="it-IT" sz="3200" dirty="0"/>
              <a:t>la presenza di fattori di criticità legati alla crisi economica.</a:t>
            </a:r>
          </a:p>
          <a:p>
            <a:pPr algn="just"/>
            <a:endParaRPr lang="it-IT" sz="3200" dirty="0"/>
          </a:p>
          <a:p>
            <a:pPr algn="just"/>
            <a:r>
              <a:rPr lang="it-IT" sz="3200" dirty="0"/>
              <a:t>Rispetto a tali fattori, la nostra penisola presenta diverse </a:t>
            </a:r>
            <a:r>
              <a:rPr lang="it-IT" sz="3200" b="1" dirty="0"/>
              <a:t>direttrici di espansione dell’illegalità economica</a:t>
            </a:r>
            <a:r>
              <a:rPr lang="it-IT" sz="3200" dirty="0"/>
              <a:t>; all’</a:t>
            </a:r>
            <a:r>
              <a:rPr lang="it-IT" sz="3200" b="1" dirty="0"/>
              <a:t>asse tirrenico costiero</a:t>
            </a:r>
            <a:r>
              <a:rPr lang="it-IT" sz="3200" dirty="0"/>
              <a:t>, che interessa quasi tutte le province che affacciano sul mare, si aggiunge la </a:t>
            </a:r>
            <a:r>
              <a:rPr lang="it-IT" sz="3200" b="1" dirty="0"/>
              <a:t>direttrice adriatica</a:t>
            </a:r>
            <a:r>
              <a:rPr lang="it-IT" sz="3200" dirty="0"/>
              <a:t>, per lo meno le aree dalla Puglia all’Emilia Romagna. Anche le </a:t>
            </a:r>
            <a:r>
              <a:rPr lang="it-IT" sz="3200" b="1" dirty="0"/>
              <a:t>aree appenniniche del centro sud </a:t>
            </a:r>
            <a:r>
              <a:rPr lang="it-IT" sz="3200" dirty="0"/>
              <a:t>risentono di fattori di rischio.</a:t>
            </a:r>
          </a:p>
        </p:txBody>
      </p:sp>
    </p:spTree>
    <p:extLst>
      <p:ext uri="{BB962C8B-B14F-4D97-AF65-F5344CB8AC3E}">
        <p14:creationId xmlns:p14="http://schemas.microsoft.com/office/powerpoint/2010/main" xmlns="" val="3094725110"/>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75081" y="323653"/>
            <a:ext cx="22248688" cy="13029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I reati di tipo economico</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8" name="CasellaDiTesto 7">
            <a:extLst>
              <a:ext uri="{FF2B5EF4-FFF2-40B4-BE49-F238E27FC236}">
                <a16:creationId xmlns:a16="http://schemas.microsoft.com/office/drawing/2014/main" xmlns="" id="{D1FA693D-DCE8-49B0-9C80-643E1DB17034}"/>
              </a:ext>
            </a:extLst>
          </p:cNvPr>
          <p:cNvSpPr txBox="1"/>
          <p:nvPr/>
        </p:nvSpPr>
        <p:spPr>
          <a:xfrm>
            <a:off x="875081" y="1975427"/>
            <a:ext cx="22248688" cy="944874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Per reati di tipo economico si intendono gli </a:t>
            </a:r>
            <a:r>
              <a:rPr lang="it-IT" sz="3200" b="1" dirty="0"/>
              <a:t>illeciti in grado di alterare i comportamenti economici </a:t>
            </a:r>
            <a:r>
              <a:rPr lang="it-IT" sz="3200" dirty="0"/>
              <a:t>(delle imprese, dei territori) e di </a:t>
            </a:r>
            <a:r>
              <a:rPr lang="it-IT" sz="3200" b="1" dirty="0"/>
              <a:t>modificare i meccanismi di mercato. </a:t>
            </a:r>
          </a:p>
          <a:p>
            <a:pPr algn="just"/>
            <a:endParaRPr lang="it-IT" sz="3200" dirty="0"/>
          </a:p>
          <a:p>
            <a:pPr algn="just"/>
            <a:r>
              <a:rPr lang="it-IT" sz="3200" dirty="0"/>
              <a:t>Nell’attesa dei dati del 2020, nel 2019, a fronte di una flessione del totale dei reati (-2,9%), </a:t>
            </a:r>
            <a:r>
              <a:rPr lang="it-IT" sz="3200" b="1" dirty="0"/>
              <a:t>gli illeciti economici crescono (+2,8%) e costituiscono il 18,5% del totale dei reati denunciati in Italia</a:t>
            </a:r>
            <a:r>
              <a:rPr lang="it-IT" sz="3200" dirty="0"/>
              <a:t> (13,8% nel 2014). </a:t>
            </a:r>
            <a:r>
              <a:rPr lang="it-IT" sz="3200" b="1" dirty="0">
                <a:solidFill>
                  <a:srgbClr val="C00000"/>
                </a:solidFill>
              </a:rPr>
              <a:t>A Reggio Calabria, tali reati incidono per il 26,4%</a:t>
            </a:r>
            <a:r>
              <a:rPr lang="it-IT" sz="3200" b="1" dirty="0"/>
              <a:t>.</a:t>
            </a:r>
          </a:p>
          <a:p>
            <a:pPr algn="just"/>
            <a:endParaRPr lang="it-IT" sz="3200" dirty="0"/>
          </a:p>
          <a:p>
            <a:pPr algn="just"/>
            <a:r>
              <a:rPr lang="it-IT" sz="3200" dirty="0"/>
              <a:t>Tale aggregato è composto soprattutto, per circa il </a:t>
            </a:r>
            <a:r>
              <a:rPr lang="it-IT" sz="3200" b="1" dirty="0"/>
              <a:t>50%, da frodi e reati informatici, seguiti da furti in esercizi commerciali e reati-spia della presenza di criminalità organizzata (estorsioni, racket, usura, ecc.). </a:t>
            </a:r>
          </a:p>
          <a:p>
            <a:pPr algn="just"/>
            <a:endParaRPr lang="it-IT" sz="3200" dirty="0"/>
          </a:p>
          <a:p>
            <a:pPr algn="just"/>
            <a:r>
              <a:rPr lang="it-IT" sz="3200" dirty="0"/>
              <a:t>I tradizionali reati commerciali (ad esempio la contraffazione) si rivelano in declino nel 2019 (-16%), soppiantati da tipologie più lucrative e tecnologicamente più innovative di criminalità. Tale articolazione è più o meno rispettata in tutte le zone del Paese, ma </a:t>
            </a:r>
            <a:r>
              <a:rPr lang="it-IT" sz="3200" b="1" dirty="0"/>
              <a:t>nelle regioni considerate, i reati-spia della criminalità organizzata pesano maggiormente.</a:t>
            </a:r>
          </a:p>
          <a:p>
            <a:pPr algn="just"/>
            <a:endParaRPr lang="it-IT" sz="3200" dirty="0"/>
          </a:p>
          <a:p>
            <a:pPr algn="just"/>
            <a:r>
              <a:rPr lang="it-IT" sz="3200" dirty="0"/>
              <a:t>Il primato delle </a:t>
            </a:r>
            <a:r>
              <a:rPr lang="it-IT" sz="3200" b="1" dirty="0"/>
              <a:t>truffe informatiche </a:t>
            </a:r>
            <a:r>
              <a:rPr lang="it-IT" sz="3200" dirty="0"/>
              <a:t>riflette il cambiamento della nostra società in direzione di un maggior utilizzo del web, anche per finalità illecite. Tale categoria di reati economici è infatti tra quelle che, nel 2019, crescono più rapidamente rispetto all’anno precedente (</a:t>
            </a:r>
            <a:r>
              <a:rPr lang="it-IT" sz="3200" b="1" dirty="0"/>
              <a:t>truffe e frodi informatiche +12,2%; delitti informatici +21,6%</a:t>
            </a:r>
            <a:r>
              <a:rPr lang="it-IT" sz="3200" dirty="0"/>
              <a:t>). </a:t>
            </a:r>
          </a:p>
          <a:p>
            <a:pPr algn="just"/>
            <a:endParaRPr lang="it-IT" sz="3200" dirty="0"/>
          </a:p>
          <a:p>
            <a:pPr algn="just"/>
            <a:r>
              <a:rPr lang="it-IT" sz="3200" b="1" dirty="0">
                <a:solidFill>
                  <a:srgbClr val="C00000"/>
                </a:solidFill>
              </a:rPr>
              <a:t>A Reggio Calabria, nel 2019, le truffe informatiche crescono del 16,6% e i delitti informatici del +28,9%.</a:t>
            </a:r>
          </a:p>
        </p:txBody>
      </p:sp>
    </p:spTree>
    <p:extLst>
      <p:ext uri="{BB962C8B-B14F-4D97-AF65-F5344CB8AC3E}">
        <p14:creationId xmlns:p14="http://schemas.microsoft.com/office/powerpoint/2010/main" xmlns="" val="22138605"/>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75081" y="863984"/>
            <a:ext cx="22248688" cy="1302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L’azione criminale nell’emergenza sanitaria</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6" name="CasellaDiTesto 5">
            <a:extLst>
              <a:ext uri="{FF2B5EF4-FFF2-40B4-BE49-F238E27FC236}">
                <a16:creationId xmlns:a16="http://schemas.microsoft.com/office/drawing/2014/main" xmlns="" id="{F2BC0172-CCEB-4EED-8A62-D8A801773BD2}"/>
              </a:ext>
            </a:extLst>
          </p:cNvPr>
          <p:cNvSpPr txBox="1"/>
          <p:nvPr/>
        </p:nvSpPr>
        <p:spPr>
          <a:xfrm>
            <a:off x="875081" y="2744439"/>
            <a:ext cx="22504374" cy="895629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Dalle Relazioni DIA I e II semestre 2020 emerge come le organizzazioni mafiose si sono mosse con una strategia tesa a consolidare il </a:t>
            </a:r>
            <a:r>
              <a:rPr lang="it-IT" sz="3200" b="1" dirty="0"/>
              <a:t>controllo del territorio</a:t>
            </a:r>
            <a:r>
              <a:rPr lang="it-IT" sz="3200" dirty="0"/>
              <a:t>, ritenuto elemento fondamentale per la loro stessa sopravvivenza e condizione imprescindibile per qualsiasi strategia criminale di accumulo di ricchezza. </a:t>
            </a:r>
          </a:p>
          <a:p>
            <a:pPr algn="just"/>
            <a:endParaRPr lang="it-IT" sz="3200" dirty="0"/>
          </a:p>
          <a:p>
            <a:pPr algn="just"/>
            <a:r>
              <a:rPr lang="it-IT" sz="3200" b="1" dirty="0"/>
              <a:t>Controllo del territorio e disponibilità di liquidità </a:t>
            </a:r>
            <a:r>
              <a:rPr lang="it-IT" sz="3200" dirty="0"/>
              <a:t>che potrebbero rivelarsi finalizzati ad incrementare il consenso sociale anche attraverso forme di assistenzialismo a privati e imprese in difficoltà. </a:t>
            </a:r>
          </a:p>
          <a:p>
            <a:pPr algn="just"/>
            <a:endParaRPr lang="it-IT" sz="3200" dirty="0"/>
          </a:p>
          <a:p>
            <a:pPr algn="just"/>
            <a:r>
              <a:rPr lang="it-IT" sz="3200" dirty="0"/>
              <a:t>Si prospetta di conseguenza il rischio che le attività imprenditoriali medio-piccole vengano fagocitate nel medio tempo dalla criminalità, diventando strumento per riciclare e reimpiegare capitali illeciti.</a:t>
            </a:r>
          </a:p>
          <a:p>
            <a:pPr algn="just"/>
            <a:endParaRPr lang="it-IT" sz="3200" dirty="0"/>
          </a:p>
          <a:p>
            <a:pPr algn="just"/>
            <a:r>
              <a:rPr lang="it-IT" sz="3200" dirty="0"/>
              <a:t>L’analisi dei dati dei reati commessi durante il periodo della crisi, da aprile a settembre 2020, mostra che, a fronte di una fisiologica diminuzione di alcuni reati (ricettazione, contraffazione, rapine, etc.), trend, quest’ultimo, in linea con la forzata chiusura della mobilità sociale e produttiva, si è assistito </a:t>
            </a:r>
            <a:r>
              <a:rPr lang="it-IT" sz="3200" b="1" dirty="0"/>
              <a:t>all’aumento di altri reati – come lo spaccio di stupefacenti e il contrabbando</a:t>
            </a:r>
            <a:r>
              <a:rPr lang="it-IT" sz="3200" dirty="0"/>
              <a:t> – espressivi del controllo del territorio da parte delle consorterie, le quali sono riuscite a rimodulare la propria operatività in questi settori. </a:t>
            </a:r>
          </a:p>
          <a:p>
            <a:pPr algn="just"/>
            <a:endParaRPr lang="it-IT" sz="3200" dirty="0"/>
          </a:p>
          <a:p>
            <a:pPr algn="just"/>
            <a:r>
              <a:rPr lang="it-IT" sz="3200" dirty="0"/>
              <a:t>La capacità di infiltrazione delle mafie nella PA, anche nel momento di crisi, emerge chiaramente con il </a:t>
            </a:r>
            <a:r>
              <a:rPr lang="it-IT" sz="3200" b="1" dirty="0"/>
              <a:t>traffico di influenze illecite e frodi nelle pubbliche forniture</a:t>
            </a:r>
            <a:r>
              <a:rPr lang="it-IT" sz="3200" dirty="0"/>
              <a:t>, tutti in aumento rispetto al 2019.</a:t>
            </a:r>
          </a:p>
        </p:txBody>
      </p:sp>
    </p:spTree>
    <p:extLst>
      <p:ext uri="{BB962C8B-B14F-4D97-AF65-F5344CB8AC3E}">
        <p14:creationId xmlns:p14="http://schemas.microsoft.com/office/powerpoint/2010/main" xmlns="" val="3256025825"/>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75081" y="760074"/>
            <a:ext cx="22248688" cy="13029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La criminalità </a:t>
            </a:r>
            <a:r>
              <a:rPr lang="it-IT"/>
              <a:t>in Calabria nel 2020</a:t>
            </a:r>
            <a:endParaRPr lang="it-IT" dirty="0">
              <a:highlight>
                <a:srgbClr val="FFFF00"/>
              </a:highlight>
            </a:endParaRP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6" name="CasellaDiTesto 5">
            <a:extLst>
              <a:ext uri="{FF2B5EF4-FFF2-40B4-BE49-F238E27FC236}">
                <a16:creationId xmlns:a16="http://schemas.microsoft.com/office/drawing/2014/main" xmlns="" id="{F2BC0172-CCEB-4EED-8A62-D8A801773BD2}"/>
              </a:ext>
            </a:extLst>
          </p:cNvPr>
          <p:cNvSpPr txBox="1"/>
          <p:nvPr/>
        </p:nvSpPr>
        <p:spPr>
          <a:xfrm>
            <a:off x="875081" y="2411927"/>
            <a:ext cx="22504374" cy="944874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Dalle Relazioni DIA I e II semestre 2020 emerge come le organizzazioni criminali della regione, </a:t>
            </a:r>
            <a:r>
              <a:rPr lang="it-IT" sz="3200" b="1" dirty="0"/>
              <a:t>nel loro incessante processo di adattamento alla mutevolezza dei contesti, abbiano negli ultimi anni implementato le loro reti e capacità relazionali sostituendo l’uso della violenza, sempre più residuale, con linee d’azione di silente infiltrazione</a:t>
            </a:r>
            <a:r>
              <a:rPr lang="it-IT" sz="3200" dirty="0"/>
              <a:t>.</a:t>
            </a:r>
          </a:p>
          <a:p>
            <a:pPr algn="just"/>
            <a:endParaRPr lang="it-IT" sz="3200" dirty="0"/>
          </a:p>
          <a:p>
            <a:pPr algn="just"/>
            <a:r>
              <a:rPr lang="it-IT" sz="3200" dirty="0"/>
              <a:t>I sodalizi più strutturati mantengono saldamente la propria leadership nei </a:t>
            </a:r>
            <a:r>
              <a:rPr lang="it-IT" sz="3200" b="1" dirty="0"/>
              <a:t>grandi traffici di droga</a:t>
            </a:r>
            <a:r>
              <a:rPr lang="it-IT" sz="3200" dirty="0"/>
              <a:t>, continuando ad acquisire forza e potere. L’affermazione criminale dalle compagini calabresi è da ricercarsi, innanzitutto, nella loro </a:t>
            </a:r>
            <a:r>
              <a:rPr lang="it-IT" sz="3200" b="1" dirty="0"/>
              <a:t>composizione organizzativa a base familiare, compatta dall’interno e per questo quasi del tutto impermeabile </a:t>
            </a:r>
            <a:r>
              <a:rPr lang="it-IT" sz="3200" dirty="0"/>
              <a:t>al fenomeno della collaborazione con la giustizia. </a:t>
            </a:r>
          </a:p>
          <a:p>
            <a:pPr algn="just"/>
            <a:endParaRPr lang="it-IT" sz="3200" dirty="0"/>
          </a:p>
          <a:p>
            <a:pPr algn="just"/>
            <a:r>
              <a:rPr lang="it-IT" sz="3200" b="1" dirty="0"/>
              <a:t>Uno dei punti di forza della ‘ndrangheta sta proprio nella sua capacità di intrecciare legami diretti con qualsiasi tipo di interlocutore: politici, esponenti delle Istituzioni, imprenditori, professionisti</a:t>
            </a:r>
            <a:r>
              <a:rPr lang="it-IT" sz="3200" dirty="0"/>
              <a:t>. In tale ambito, l’elevato numero di consigli comunali sciolti, nel tempo, per ingerenze ‘</a:t>
            </a:r>
            <a:r>
              <a:rPr lang="it-IT" sz="3200" dirty="0" err="1"/>
              <a:t>ndranghetiste</a:t>
            </a:r>
            <a:r>
              <a:rPr lang="it-IT" sz="3200" dirty="0"/>
              <a:t> ne è l’impietosa rappresentazione. </a:t>
            </a:r>
          </a:p>
          <a:p>
            <a:pPr algn="just"/>
            <a:endParaRPr lang="it-IT" sz="3200" dirty="0"/>
          </a:p>
          <a:p>
            <a:pPr algn="just"/>
            <a:r>
              <a:rPr lang="it-IT" sz="3200" dirty="0"/>
              <a:t>Secondo un modello collaudato, </a:t>
            </a:r>
            <a:r>
              <a:rPr lang="it-IT" sz="3200" b="1" dirty="0"/>
              <a:t>la criminalità organizzata calabrese persisterebbe nel tentativo di accreditarsi presso imprenditori in crisi di liquidità ponendosi quale interlocutore di prossimità, imponendo forme di sostegno finanziario e prospettando la salvaguardia della continuità aziendale</a:t>
            </a:r>
            <a:r>
              <a:rPr lang="it-IT" sz="3200" dirty="0"/>
              <a:t>, </a:t>
            </a:r>
            <a:r>
              <a:rPr lang="it-IT" sz="3200" b="1" dirty="0"/>
              <a:t>nel verosimile intento di subentrare negli asset proprietari e nelle governance aziendali al duplice scopo di riciclare le proprie disponibilità di illecita provenienza e inquinare l’economia legale</a:t>
            </a:r>
            <a:r>
              <a:rPr lang="it-IT" sz="3200" dirty="0"/>
              <a:t> impadronendosi di campi produttivi sempre più ampi. E ciò con ogni probabilità avverrà in ogni area del Paese in cui le consorterie ‘</a:t>
            </a:r>
            <a:r>
              <a:rPr lang="it-IT" sz="3200" dirty="0" err="1"/>
              <a:t>ndranghetiste</a:t>
            </a:r>
            <a:r>
              <a:rPr lang="it-IT" sz="3200" dirty="0"/>
              <a:t> si sono radicate. </a:t>
            </a:r>
          </a:p>
        </p:txBody>
      </p:sp>
    </p:spTree>
    <p:extLst>
      <p:ext uri="{BB962C8B-B14F-4D97-AF65-F5344CB8AC3E}">
        <p14:creationId xmlns:p14="http://schemas.microsoft.com/office/powerpoint/2010/main" xmlns="" val="1842430004"/>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75081" y="448344"/>
            <a:ext cx="22248688" cy="1302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La criminalità organizzata di tipo mafioso</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xmlns="" id="{B4564174-A2AF-4D79-8AE2-2891DDF94A5D}"/>
              </a:ext>
            </a:extLst>
          </p:cNvPr>
          <p:cNvSpPr txBox="1"/>
          <p:nvPr/>
        </p:nvSpPr>
        <p:spPr>
          <a:xfrm>
            <a:off x="1004544" y="1755758"/>
            <a:ext cx="21764016" cy="550920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Il crimine organizzato è un </a:t>
            </a:r>
            <a:r>
              <a:rPr lang="it-IT" sz="3200" b="1" dirty="0"/>
              <a:t>fenomeno transnazionale e globalizzato </a:t>
            </a:r>
            <a:r>
              <a:rPr lang="it-IT" sz="3200" dirty="0"/>
              <a:t>che mostra stratificazioni ed interconnessioni sempre più complesse, in particolare nelle aree caratterizzate da livelli di benessere non omogenei. </a:t>
            </a:r>
          </a:p>
          <a:p>
            <a:pPr algn="just"/>
            <a:endParaRPr lang="it-IT" sz="3200" dirty="0"/>
          </a:p>
          <a:p>
            <a:pPr algn="just"/>
            <a:r>
              <a:rPr lang="it-IT" sz="3200" dirty="0"/>
              <a:t>Il carattere transnazionale della criminalità organizzata si traduce in </a:t>
            </a:r>
            <a:r>
              <a:rPr lang="it-IT" sz="3200" b="1" dirty="0"/>
              <a:t>reti criminali transcontinentali </a:t>
            </a:r>
            <a:r>
              <a:rPr lang="it-IT" sz="3200" dirty="0"/>
              <a:t>che superano le differenze culturali e linguistiche, mostrando elevate capacità di adattamento e flessibilità a nuovi contesti. </a:t>
            </a:r>
          </a:p>
          <a:p>
            <a:pPr algn="just"/>
            <a:endParaRPr lang="it-IT" sz="3200" dirty="0"/>
          </a:p>
          <a:p>
            <a:pPr algn="just"/>
            <a:r>
              <a:rPr lang="it-IT" sz="3200" dirty="0"/>
              <a:t>Tale tipologia di crimine prolifera in </a:t>
            </a:r>
            <a:r>
              <a:rPr lang="it-IT" sz="3200" b="1" dirty="0"/>
              <a:t>contesti ad elevata instabilità politica e debolezza delle istituzioni statali, </a:t>
            </a:r>
            <a:r>
              <a:rPr lang="it-IT" sz="3200" dirty="0"/>
              <a:t>con conseguenti effetti sui livelli di corruzione e riciclaggio di denaro.</a:t>
            </a:r>
          </a:p>
          <a:p>
            <a:pPr algn="just"/>
            <a:endParaRPr lang="it-IT" sz="3200" dirty="0"/>
          </a:p>
          <a:p>
            <a:pPr algn="just"/>
            <a:r>
              <a:rPr lang="it-IT" sz="3200" dirty="0"/>
              <a:t>Gli </a:t>
            </a:r>
            <a:r>
              <a:rPr lang="it-IT" sz="3200" b="1" dirty="0"/>
              <a:t>effetti principali </a:t>
            </a:r>
            <a:r>
              <a:rPr lang="it-IT" sz="3200" dirty="0"/>
              <a:t>della presenza di criminalità organizzata sono, ovviamente un minor livello di sicurezza, la violazione dei diritti umani e civili, </a:t>
            </a:r>
            <a:r>
              <a:rPr lang="it-IT" sz="3200" b="1" dirty="0"/>
              <a:t>il rallentamento dei processi di sviluppo economico</a:t>
            </a:r>
            <a:r>
              <a:rPr lang="it-IT" sz="3200" dirty="0"/>
              <a:t>, sociale, culturale e civile.</a:t>
            </a:r>
          </a:p>
        </p:txBody>
      </p:sp>
      <p:pic>
        <p:nvPicPr>
          <p:cNvPr id="5" name="Immagine 4">
            <a:extLst>
              <a:ext uri="{FF2B5EF4-FFF2-40B4-BE49-F238E27FC236}">
                <a16:creationId xmlns:a16="http://schemas.microsoft.com/office/drawing/2014/main" xmlns="" id="{F3043277-C16E-41E3-B58A-3EF57C4F1D87}"/>
              </a:ext>
            </a:extLst>
          </p:cNvPr>
          <p:cNvPicPr>
            <a:picLocks noChangeAspect="1"/>
          </p:cNvPicPr>
          <p:nvPr/>
        </p:nvPicPr>
        <p:blipFill>
          <a:blip r:embed="rId3" cstate="print"/>
          <a:stretch>
            <a:fillRect/>
          </a:stretch>
        </p:blipFill>
        <p:spPr>
          <a:xfrm>
            <a:off x="2182089" y="7480276"/>
            <a:ext cx="12631017" cy="4479966"/>
          </a:xfrm>
          <a:prstGeom prst="rect">
            <a:avLst/>
          </a:prstGeom>
        </p:spPr>
      </p:pic>
      <p:sp>
        <p:nvSpPr>
          <p:cNvPr id="4" name="Rettangolo 3">
            <a:extLst>
              <a:ext uri="{FF2B5EF4-FFF2-40B4-BE49-F238E27FC236}">
                <a16:creationId xmlns:a16="http://schemas.microsoft.com/office/drawing/2014/main" xmlns="" id="{4A40B61F-DAB2-4F2E-8CFE-157FBEA03203}"/>
              </a:ext>
            </a:extLst>
          </p:cNvPr>
          <p:cNvSpPr/>
          <p:nvPr/>
        </p:nvSpPr>
        <p:spPr>
          <a:xfrm>
            <a:off x="2043544" y="9788236"/>
            <a:ext cx="13092545" cy="374073"/>
          </a:xfrm>
          <a:prstGeom prst="rect">
            <a:avLst/>
          </a:prstGeom>
          <a:noFill/>
          <a:ln w="38100" cap="flat" cmpd="thickThin">
            <a:solidFill>
              <a:srgbClr val="FF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FFFFFF"/>
              </a:solidFill>
              <a:effectLst/>
              <a:uFillTx/>
              <a:latin typeface="Helvetica Neue Medium"/>
              <a:ea typeface="Helvetica Neue Medium"/>
              <a:cs typeface="Helvetica Neue Medium"/>
              <a:sym typeface="Helvetica Neue Medium"/>
            </a:endParaRPr>
          </a:p>
        </p:txBody>
      </p:sp>
      <p:sp>
        <p:nvSpPr>
          <p:cNvPr id="6" name="CasellaDiTesto 5">
            <a:extLst>
              <a:ext uri="{FF2B5EF4-FFF2-40B4-BE49-F238E27FC236}">
                <a16:creationId xmlns:a16="http://schemas.microsoft.com/office/drawing/2014/main" xmlns="" id="{F1C13C7A-1346-4580-916B-E5D5AB3686B2}"/>
              </a:ext>
            </a:extLst>
          </p:cNvPr>
          <p:cNvSpPr txBox="1"/>
          <p:nvPr/>
        </p:nvSpPr>
        <p:spPr>
          <a:xfrm>
            <a:off x="16022782" y="7559102"/>
            <a:ext cx="7100987" cy="35496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8" rtl="0" fontAlgn="auto" latinLnBrk="0" hangingPunct="0">
              <a:lnSpc>
                <a:spcPct val="100000"/>
              </a:lnSpc>
              <a:spcBef>
                <a:spcPts val="0"/>
              </a:spcBef>
              <a:spcAft>
                <a:spcPts val="0"/>
              </a:spcAft>
              <a:buClrTx/>
              <a:buSzTx/>
              <a:buFontTx/>
              <a:buNone/>
              <a:tabLst/>
            </a:pPr>
            <a:r>
              <a:rPr kumimoji="0" lang="it-IT" sz="3200" b="1" i="0" u="none" strike="noStrike" cap="none" spc="0" normalizeH="0" baseline="0" dirty="0">
                <a:ln>
                  <a:noFill/>
                </a:ln>
                <a:solidFill>
                  <a:srgbClr val="C00000"/>
                </a:solidFill>
                <a:effectLst/>
                <a:uFillTx/>
                <a:latin typeface="+mn-lt"/>
                <a:ea typeface="+mn-ea"/>
                <a:cs typeface="+mn-cs"/>
                <a:sym typeface="Helvetica Neue"/>
              </a:rPr>
              <a:t>In provincia di Reggio Calabria si sottolinea un elevatissimo livello strutturale di tutti i reati considerati tra gli indicatori di illegalità mafiosa (esclusa usura e stupefacenti), con particolare riferimento a quelli minatori e a quelli più efferati.</a:t>
            </a:r>
          </a:p>
        </p:txBody>
      </p:sp>
    </p:spTree>
    <p:extLst>
      <p:ext uri="{BB962C8B-B14F-4D97-AF65-F5344CB8AC3E}">
        <p14:creationId xmlns:p14="http://schemas.microsoft.com/office/powerpoint/2010/main" xmlns="" val="1755761693"/>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75081" y="237392"/>
            <a:ext cx="22248688" cy="13029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L’illegalità economico - finanziaria</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8" name="CasellaDiTesto 7">
            <a:extLst>
              <a:ext uri="{FF2B5EF4-FFF2-40B4-BE49-F238E27FC236}">
                <a16:creationId xmlns:a16="http://schemas.microsoft.com/office/drawing/2014/main" xmlns="" id="{7279A986-E47E-4808-BAA4-BE2006010CDE}"/>
              </a:ext>
            </a:extLst>
          </p:cNvPr>
          <p:cNvSpPr txBox="1"/>
          <p:nvPr/>
        </p:nvSpPr>
        <p:spPr>
          <a:xfrm>
            <a:off x="721004" y="1644540"/>
            <a:ext cx="22556841" cy="550920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L’illegalità economico – finanziaria rappresenta un </a:t>
            </a:r>
            <a:r>
              <a:rPr lang="it-IT" sz="3200" b="1" u="sng" dirty="0"/>
              <a:t>vettore basilare di distorsione delle regole di mercato</a:t>
            </a:r>
            <a:r>
              <a:rPr lang="it-IT" sz="3200" dirty="0"/>
              <a:t>. </a:t>
            </a:r>
          </a:p>
          <a:p>
            <a:pPr algn="just"/>
            <a:endParaRPr lang="it-IT" sz="3200" dirty="0"/>
          </a:p>
          <a:p>
            <a:pPr algn="just"/>
            <a:r>
              <a:rPr lang="it-IT" sz="3200" dirty="0"/>
              <a:t>In tale ambito, uno degli impegni principali dei gruppi criminali è relativo al </a:t>
            </a:r>
            <a:r>
              <a:rPr lang="it-IT" sz="3200" b="1" i="1" dirty="0"/>
              <a:t>money </a:t>
            </a:r>
            <a:r>
              <a:rPr lang="it-IT" sz="3200" b="1" i="1" dirty="0" err="1"/>
              <a:t>laundering</a:t>
            </a:r>
            <a:r>
              <a:rPr lang="it-IT" sz="3200" b="1" i="1" dirty="0"/>
              <a:t> </a:t>
            </a:r>
            <a:r>
              <a:rPr lang="it-IT" sz="3200" dirty="0"/>
              <a:t>a livello globale dei fondi illecitamente generati, alimentando la forza delle stesse organizzazioni attraverso “investimenti” che si traducono in una maggiore capacità operativa in tutti i campi di interesse, danneggiando la reputazione delle economie dei paesi (e/o territoriali all’interno di essi) e le relative prospettive di sviluppo, influenzando il rischio creditizio e le conseguenti attività ispettive che si rendono necessarie. </a:t>
            </a:r>
          </a:p>
          <a:p>
            <a:pPr algn="just"/>
            <a:endParaRPr lang="it-IT" sz="3200" dirty="0"/>
          </a:p>
          <a:p>
            <a:pPr algn="just"/>
            <a:r>
              <a:rPr lang="it-IT" sz="3200" dirty="0"/>
              <a:t>I principali canali di riciclaggio internazionale vanno dal </a:t>
            </a:r>
            <a:r>
              <a:rPr lang="it-IT" sz="3200" b="1" dirty="0"/>
              <a:t>traffico di stupefacenti a quello degli esseri umani, dall’usura alla compravendita di immobili (terreni, strutture residenziali e turistiche), dal trasporto transfrontaliero di valuta alla corruzione</a:t>
            </a:r>
            <a:r>
              <a:rPr lang="it-IT" sz="3200" dirty="0"/>
              <a:t>.</a:t>
            </a:r>
          </a:p>
        </p:txBody>
      </p:sp>
      <p:pic>
        <p:nvPicPr>
          <p:cNvPr id="6" name="Immagine 5">
            <a:extLst>
              <a:ext uri="{FF2B5EF4-FFF2-40B4-BE49-F238E27FC236}">
                <a16:creationId xmlns:a16="http://schemas.microsoft.com/office/drawing/2014/main" xmlns="" id="{A38AABAC-AA13-412F-9C21-C412CB97CFD6}"/>
              </a:ext>
            </a:extLst>
          </p:cNvPr>
          <p:cNvPicPr>
            <a:picLocks noChangeAspect="1"/>
          </p:cNvPicPr>
          <p:nvPr/>
        </p:nvPicPr>
        <p:blipFill>
          <a:blip r:embed="rId2" cstate="print"/>
          <a:stretch>
            <a:fillRect/>
          </a:stretch>
        </p:blipFill>
        <p:spPr>
          <a:xfrm>
            <a:off x="1499661" y="7619075"/>
            <a:ext cx="13039568" cy="4043674"/>
          </a:xfrm>
          <a:prstGeom prst="rect">
            <a:avLst/>
          </a:prstGeom>
        </p:spPr>
      </p:pic>
      <p:sp>
        <p:nvSpPr>
          <p:cNvPr id="7" name="Rettangolo 6">
            <a:extLst>
              <a:ext uri="{FF2B5EF4-FFF2-40B4-BE49-F238E27FC236}">
                <a16:creationId xmlns:a16="http://schemas.microsoft.com/office/drawing/2014/main" xmlns="" id="{03D7FD41-F5D0-41F5-8B6E-E0DB5EFFE5FE}"/>
              </a:ext>
            </a:extLst>
          </p:cNvPr>
          <p:cNvSpPr/>
          <p:nvPr/>
        </p:nvSpPr>
        <p:spPr>
          <a:xfrm>
            <a:off x="1444242" y="9407230"/>
            <a:ext cx="13092545" cy="374073"/>
          </a:xfrm>
          <a:prstGeom prst="rect">
            <a:avLst/>
          </a:prstGeom>
          <a:noFill/>
          <a:ln w="38100" cap="flat" cmpd="thickThin">
            <a:solidFill>
              <a:srgbClr val="FF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FFFFFF"/>
              </a:solidFill>
              <a:effectLst/>
              <a:uFillTx/>
              <a:latin typeface="Helvetica Neue Medium"/>
              <a:ea typeface="Helvetica Neue Medium"/>
              <a:cs typeface="Helvetica Neue Medium"/>
              <a:sym typeface="Helvetica Neue Medium"/>
            </a:endParaRPr>
          </a:p>
        </p:txBody>
      </p:sp>
      <p:sp>
        <p:nvSpPr>
          <p:cNvPr id="9" name="CasellaDiTesto 8">
            <a:extLst>
              <a:ext uri="{FF2B5EF4-FFF2-40B4-BE49-F238E27FC236}">
                <a16:creationId xmlns:a16="http://schemas.microsoft.com/office/drawing/2014/main" xmlns="" id="{2EC23704-C064-4418-BCDB-0F78602F23B3}"/>
              </a:ext>
            </a:extLst>
          </p:cNvPr>
          <p:cNvSpPr txBox="1"/>
          <p:nvPr/>
        </p:nvSpPr>
        <p:spPr>
          <a:xfrm>
            <a:off x="15452761" y="7920644"/>
            <a:ext cx="7926694" cy="256480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8" rtl="0" fontAlgn="auto" latinLnBrk="0" hangingPunct="0">
              <a:lnSpc>
                <a:spcPct val="100000"/>
              </a:lnSpc>
              <a:spcBef>
                <a:spcPts val="0"/>
              </a:spcBef>
              <a:spcAft>
                <a:spcPts val="0"/>
              </a:spcAft>
              <a:buClrTx/>
              <a:buSzTx/>
              <a:buFontTx/>
              <a:buNone/>
              <a:tabLst/>
            </a:pPr>
            <a:r>
              <a:rPr kumimoji="0" lang="it-IT" sz="3200" b="1" i="0" u="none" strike="noStrike" cap="none" spc="0" normalizeH="0" baseline="0" dirty="0">
                <a:ln>
                  <a:noFill/>
                </a:ln>
                <a:solidFill>
                  <a:srgbClr val="C00000"/>
                </a:solidFill>
                <a:effectLst/>
                <a:uFillTx/>
                <a:latin typeface="+mn-lt"/>
                <a:ea typeface="+mn-ea"/>
                <a:cs typeface="+mn-cs"/>
                <a:sym typeface="Helvetica Neue"/>
              </a:rPr>
              <a:t>In provincia di Reggio Calabria si sottolinea un elevato livello strutturale di reati legati a riciclaggio, rapine in uffici postali, prostituzione, truffe e frodi informatiche.</a:t>
            </a:r>
          </a:p>
        </p:txBody>
      </p:sp>
    </p:spTree>
    <p:extLst>
      <p:ext uri="{BB962C8B-B14F-4D97-AF65-F5344CB8AC3E}">
        <p14:creationId xmlns:p14="http://schemas.microsoft.com/office/powerpoint/2010/main" xmlns="" val="2749527083"/>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792785" y="459628"/>
            <a:ext cx="22248688" cy="1302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L’illegalità commerciale</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xmlns="" id="{B4B12D5D-93B7-4AC1-953D-E0895AA50343}"/>
              </a:ext>
            </a:extLst>
          </p:cNvPr>
          <p:cNvSpPr txBox="1"/>
          <p:nvPr/>
        </p:nvSpPr>
        <p:spPr>
          <a:xfrm>
            <a:off x="792785" y="2054949"/>
            <a:ext cx="22413280" cy="550920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L’illegalità commerciale interessa le </a:t>
            </a:r>
            <a:r>
              <a:rPr lang="it-IT" sz="3200" b="1" dirty="0"/>
              <a:t>produzioni Made in </a:t>
            </a:r>
            <a:r>
              <a:rPr lang="it-IT" sz="3200" b="1" dirty="0" err="1"/>
              <a:t>Italy</a:t>
            </a:r>
            <a:r>
              <a:rPr lang="it-IT" sz="3200" b="1" dirty="0"/>
              <a:t> </a:t>
            </a:r>
            <a:r>
              <a:rPr lang="it-IT" sz="3200" dirty="0"/>
              <a:t>e danneggia direttamente le imprese che operano legalmente attraverso investimenti in competitività. </a:t>
            </a:r>
          </a:p>
          <a:p>
            <a:pPr algn="just"/>
            <a:endParaRPr lang="it-IT" sz="3200" dirty="0"/>
          </a:p>
          <a:p>
            <a:pPr algn="just"/>
            <a:r>
              <a:rPr lang="it-IT" sz="3200" dirty="0"/>
              <a:t>Le stime sul </a:t>
            </a:r>
            <a:r>
              <a:rPr lang="it-IT" sz="3200" b="1" dirty="0"/>
              <a:t>falso </a:t>
            </a:r>
            <a:r>
              <a:rPr lang="it-IT" sz="3200" dirty="0"/>
              <a:t>raggiungono cifre estremamente preoccupanti che si traducono in un mancato giro di affari, per lo più nei settori di appeal delle nostre produzioni, come il </a:t>
            </a:r>
            <a:r>
              <a:rPr lang="it-IT" sz="3200" b="1" dirty="0"/>
              <a:t>sistema della moda </a:t>
            </a:r>
            <a:r>
              <a:rPr lang="it-IT" sz="3200" dirty="0"/>
              <a:t>e </a:t>
            </a:r>
            <a:r>
              <a:rPr lang="it-IT" sz="3200" b="1" dirty="0"/>
              <a:t>l’industria alimentare</a:t>
            </a:r>
            <a:r>
              <a:rPr lang="it-IT" sz="3200" dirty="0"/>
              <a:t>, come anche la </a:t>
            </a:r>
            <a:r>
              <a:rPr lang="it-IT" sz="3200" b="1" dirty="0"/>
              <a:t>distribuzione commerciale</a:t>
            </a:r>
            <a:r>
              <a:rPr lang="it-IT" sz="3200" dirty="0"/>
              <a:t>. </a:t>
            </a:r>
          </a:p>
          <a:p>
            <a:pPr algn="just"/>
            <a:endParaRPr lang="it-IT" sz="3200" dirty="0"/>
          </a:p>
          <a:p>
            <a:pPr algn="just"/>
            <a:r>
              <a:rPr lang="it-IT" sz="3200" dirty="0"/>
              <a:t>La </a:t>
            </a:r>
            <a:r>
              <a:rPr lang="it-IT" sz="3200" b="1" dirty="0"/>
              <a:t>filiera della contraffazione </a:t>
            </a:r>
            <a:r>
              <a:rPr lang="it-IT" sz="3200" dirty="0"/>
              <a:t>è legata, in modo molto stretto, alle </a:t>
            </a:r>
            <a:r>
              <a:rPr lang="it-IT" sz="3200" b="1" dirty="0"/>
              <a:t>specializzazioni tipiche del nostro Made in </a:t>
            </a:r>
            <a:r>
              <a:rPr lang="it-IT" sz="3200" b="1" dirty="0" err="1"/>
              <a:t>Italy</a:t>
            </a:r>
            <a:r>
              <a:rPr lang="it-IT" sz="3200" b="1" dirty="0"/>
              <a:t> e alla relativa organizzazione produttiva e commerciale</a:t>
            </a:r>
            <a:r>
              <a:rPr lang="it-IT" sz="3200" dirty="0"/>
              <a:t>, costituendo un pericolo attraverso la sottrazione di quote di mercato e di risorse, ma anche danneggiando l’identità produttiva di imprese, distretti e territori, con prodotti che non hanno gli stessi requisiti di qualità e valore addizionale.</a:t>
            </a:r>
          </a:p>
        </p:txBody>
      </p:sp>
      <p:pic>
        <p:nvPicPr>
          <p:cNvPr id="5" name="Immagine 4">
            <a:extLst>
              <a:ext uri="{FF2B5EF4-FFF2-40B4-BE49-F238E27FC236}">
                <a16:creationId xmlns:a16="http://schemas.microsoft.com/office/drawing/2014/main" xmlns="" id="{80A13C36-4CF6-4E74-BD3A-012640F6E1EA}"/>
              </a:ext>
            </a:extLst>
          </p:cNvPr>
          <p:cNvPicPr>
            <a:picLocks noChangeAspect="1"/>
          </p:cNvPicPr>
          <p:nvPr/>
        </p:nvPicPr>
        <p:blipFill>
          <a:blip r:embed="rId2" cstate="print"/>
          <a:stretch>
            <a:fillRect/>
          </a:stretch>
        </p:blipFill>
        <p:spPr>
          <a:xfrm>
            <a:off x="1972193" y="7752639"/>
            <a:ext cx="12655203" cy="4495764"/>
          </a:xfrm>
          <a:prstGeom prst="rect">
            <a:avLst/>
          </a:prstGeom>
        </p:spPr>
      </p:pic>
      <p:sp>
        <p:nvSpPr>
          <p:cNvPr id="6" name="Rettangolo 5">
            <a:extLst>
              <a:ext uri="{FF2B5EF4-FFF2-40B4-BE49-F238E27FC236}">
                <a16:creationId xmlns:a16="http://schemas.microsoft.com/office/drawing/2014/main" xmlns="" id="{3BE7D8B8-CDAA-42F7-8DC4-DC352D2C5780}"/>
              </a:ext>
            </a:extLst>
          </p:cNvPr>
          <p:cNvSpPr/>
          <p:nvPr/>
        </p:nvSpPr>
        <p:spPr>
          <a:xfrm>
            <a:off x="1781232" y="10051473"/>
            <a:ext cx="13092545" cy="374073"/>
          </a:xfrm>
          <a:prstGeom prst="rect">
            <a:avLst/>
          </a:prstGeom>
          <a:noFill/>
          <a:ln w="38100" cap="flat" cmpd="thickThin">
            <a:solidFill>
              <a:srgbClr val="FF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FFFFFF"/>
              </a:solidFill>
              <a:effectLst/>
              <a:uFillTx/>
              <a:latin typeface="Helvetica Neue Medium"/>
              <a:ea typeface="Helvetica Neue Medium"/>
              <a:cs typeface="Helvetica Neue Medium"/>
              <a:sym typeface="Helvetica Neue Medium"/>
            </a:endParaRPr>
          </a:p>
        </p:txBody>
      </p:sp>
      <p:sp>
        <p:nvSpPr>
          <p:cNvPr id="8" name="CasellaDiTesto 7">
            <a:extLst>
              <a:ext uri="{FF2B5EF4-FFF2-40B4-BE49-F238E27FC236}">
                <a16:creationId xmlns:a16="http://schemas.microsoft.com/office/drawing/2014/main" xmlns="" id="{7E8EBC9B-37F8-4E93-9FF7-822E66B9E486}"/>
              </a:ext>
            </a:extLst>
          </p:cNvPr>
          <p:cNvSpPr txBox="1"/>
          <p:nvPr/>
        </p:nvSpPr>
        <p:spPr>
          <a:xfrm>
            <a:off x="15503443" y="8615694"/>
            <a:ext cx="7538030" cy="256480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8" rtl="0" fontAlgn="auto" latinLnBrk="0" hangingPunct="0">
              <a:lnSpc>
                <a:spcPct val="100000"/>
              </a:lnSpc>
              <a:spcBef>
                <a:spcPts val="0"/>
              </a:spcBef>
              <a:spcAft>
                <a:spcPts val="0"/>
              </a:spcAft>
              <a:buClrTx/>
              <a:buSzTx/>
              <a:buFontTx/>
              <a:buNone/>
              <a:tabLst/>
            </a:pPr>
            <a:r>
              <a:rPr kumimoji="0" lang="it-IT" sz="3200" b="1" i="0" u="none" strike="noStrike" cap="none" spc="0" normalizeH="0" baseline="0" dirty="0">
                <a:ln>
                  <a:noFill/>
                </a:ln>
                <a:solidFill>
                  <a:srgbClr val="C00000"/>
                </a:solidFill>
                <a:effectLst/>
                <a:uFillTx/>
                <a:latin typeface="+mn-lt"/>
                <a:ea typeface="+mn-ea"/>
                <a:cs typeface="+mn-cs"/>
                <a:sym typeface="Helvetica Neue"/>
              </a:rPr>
              <a:t>In provincia di Reggio Calabria si sottolinea un elevato livello strutturale di reati legati a estorsioni, violazione della proprietà intellettuale e furti di automezzi pesanti trasportanti merci</a:t>
            </a:r>
            <a:r>
              <a:rPr kumimoji="0" lang="it-IT" sz="3200" b="1" i="0" u="none" strike="noStrike" cap="none" spc="0" normalizeH="0" baseline="0" dirty="0">
                <a:ln>
                  <a:noFill/>
                </a:ln>
                <a:solidFill>
                  <a:srgbClr val="5E5E5E"/>
                </a:solidFill>
                <a:effectLst/>
                <a:uFillTx/>
                <a:latin typeface="+mn-lt"/>
                <a:ea typeface="+mn-ea"/>
                <a:cs typeface="+mn-cs"/>
                <a:sym typeface="Helvetica Neue"/>
              </a:rPr>
              <a:t>.</a:t>
            </a:r>
          </a:p>
        </p:txBody>
      </p:sp>
    </p:spTree>
    <p:extLst>
      <p:ext uri="{BB962C8B-B14F-4D97-AF65-F5344CB8AC3E}">
        <p14:creationId xmlns:p14="http://schemas.microsoft.com/office/powerpoint/2010/main" xmlns="" val="1006000914"/>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658368" y="531478"/>
            <a:ext cx="22248688" cy="13029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Il cybercrime</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8" name="CasellaDiTesto 7">
            <a:extLst>
              <a:ext uri="{FF2B5EF4-FFF2-40B4-BE49-F238E27FC236}">
                <a16:creationId xmlns:a16="http://schemas.microsoft.com/office/drawing/2014/main" xmlns="" id="{22DCFA67-5E4D-4FC4-B2E9-3FD01B338015}"/>
              </a:ext>
            </a:extLst>
          </p:cNvPr>
          <p:cNvSpPr txBox="1"/>
          <p:nvPr/>
        </p:nvSpPr>
        <p:spPr>
          <a:xfrm>
            <a:off x="658368" y="2319075"/>
            <a:ext cx="22110192" cy="846385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Le </a:t>
            </a:r>
            <a:r>
              <a:rPr lang="it-IT" sz="3200" b="1" dirty="0"/>
              <a:t>frodi informatiche rappresentano la seconda categoria di illecito più frequentemente denunciata dalle imprese, in costante aumento nell’ultimo decennio e seconda solo all’appropriazione indebita</a:t>
            </a:r>
            <a:r>
              <a:rPr lang="it-IT" sz="3200" dirty="0"/>
              <a:t>; è possibile che il fenomeno delle frodi informatiche sia sottostimato in quanto meno facilmente individuabile da parte delle aziende o talvolta non volutamente condiviso (ad esempio in caso di violazioni nell’accesso a dati riservati). </a:t>
            </a:r>
          </a:p>
          <a:p>
            <a:pPr algn="just"/>
            <a:endParaRPr lang="it-IT" sz="3200" dirty="0"/>
          </a:p>
          <a:p>
            <a:pPr algn="just"/>
            <a:r>
              <a:rPr lang="it-IT" sz="3200" dirty="0"/>
              <a:t>Il cybercrime </a:t>
            </a:r>
            <a:r>
              <a:rPr lang="it-IT" sz="3200" b="1" dirty="0"/>
              <a:t>colpisce trasversalmente più settori</a:t>
            </a:r>
            <a:r>
              <a:rPr lang="it-IT" sz="3200" dirty="0"/>
              <a:t>: servizi finanziari, assicurativo, energia, comunicazioni, intrattenimento e media. </a:t>
            </a:r>
          </a:p>
          <a:p>
            <a:pPr algn="just"/>
            <a:endParaRPr lang="it-IT" sz="3200" dirty="0"/>
          </a:p>
          <a:p>
            <a:pPr algn="just"/>
            <a:r>
              <a:rPr lang="it-IT" sz="3200" dirty="0"/>
              <a:t>I reati informatici più diffusi sembrano essere relativi ad attacchi a piattaforme di mobile banking per sottrarre informazioni utili a penetrare nel sistema, la distribuzione di malware attraverso siti infetti, false campagne promozionali tramite lo spam, il phishing, il blocco di sistemi operativi aziendali in cambio di riscatto. Di rilievo anche la crescita di attività di spionaggio informatico. </a:t>
            </a:r>
          </a:p>
          <a:p>
            <a:pPr algn="just"/>
            <a:endParaRPr lang="it-IT" sz="3200" dirty="0"/>
          </a:p>
          <a:p>
            <a:pPr algn="just"/>
            <a:r>
              <a:rPr lang="it-IT" sz="3200" dirty="0"/>
              <a:t>Dal Rapporto della Polizia Postale di gennaio 2021 emerge come la proliferazione delle fake news su internet può comportare anche un potenziale impatto negativo sulla salute pubblica e sulla corretta comunicazione istituzionale. </a:t>
            </a:r>
          </a:p>
          <a:p>
            <a:pPr algn="just"/>
            <a:endParaRPr lang="it-IT" sz="3200" dirty="0"/>
          </a:p>
          <a:p>
            <a:pPr algn="just"/>
            <a:r>
              <a:rPr lang="it-IT" sz="3200" b="1" dirty="0"/>
              <a:t>Su questo particolare fenomeno l'aumento delle segnalazioni è stato del 436% </a:t>
            </a:r>
            <a:r>
              <a:rPr lang="it-IT" sz="3200" dirty="0"/>
              <a:t>(dalle 21 del 2019 alle 134 del 2020). </a:t>
            </a:r>
          </a:p>
        </p:txBody>
      </p:sp>
    </p:spTree>
    <p:extLst>
      <p:ext uri="{BB962C8B-B14F-4D97-AF65-F5344CB8AC3E}">
        <p14:creationId xmlns:p14="http://schemas.microsoft.com/office/powerpoint/2010/main" xmlns="" val="795900804"/>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622779" y="-24018"/>
            <a:ext cx="22248688" cy="250324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r>
              <a:rPr lang="it-IT" dirty="0"/>
              <a:t>Il punto di partenza: </a:t>
            </a:r>
          </a:p>
          <a:p>
            <a:r>
              <a:rPr lang="it-IT" dirty="0"/>
              <a:t>il Portale Open Data aziende confiscate</a:t>
            </a:r>
            <a:endParaRPr dirty="0"/>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xmlns="" id="{74FAD254-B932-4F18-A084-E2817EDD13F9}"/>
              </a:ext>
            </a:extLst>
          </p:cNvPr>
          <p:cNvSpPr txBox="1"/>
          <p:nvPr/>
        </p:nvSpPr>
        <p:spPr>
          <a:xfrm>
            <a:off x="581399" y="2610153"/>
            <a:ext cx="22798056" cy="10057369"/>
          </a:xfrm>
          <a:prstGeom prst="rect">
            <a:avLst/>
          </a:prstGeom>
          <a:noFill/>
        </p:spPr>
        <p:txBody>
          <a:bodyPr wrap="square" rtlCol="0">
            <a:spAutoFit/>
          </a:bodyPr>
          <a:lstStyle/>
          <a:p>
            <a:pPr algn="just" defTabSz="914400" eaLnBrk="0" fontAlgn="base">
              <a:lnSpc>
                <a:spcPct val="150000"/>
              </a:lnSpc>
              <a:spcBef>
                <a:spcPct val="0"/>
              </a:spcBef>
              <a:spcAft>
                <a:spcPts val="1200"/>
              </a:spcAft>
            </a:pPr>
            <a:r>
              <a:rPr lang="it-IT" sz="3200" dirty="0"/>
              <a:t>Il Progetto “</a:t>
            </a:r>
            <a:r>
              <a:rPr lang="it-IT" sz="3200" b="1" dirty="0"/>
              <a:t>Open Data – Aziende confiscate</a:t>
            </a:r>
            <a:r>
              <a:rPr lang="it-IT" sz="3200" dirty="0"/>
              <a:t>” realizzato da Unioncamere, in partnership con l'Agenzia Nazionale per l'amministrazione e la destinazione dei beni sequestrati e confiscati alla criminalità organizzata nel biennio 2018 – 2019 (PON Legalità 2014 – 2020: Asse I – Contrasto alla corruzione e alla criminalità organizzata) ha avuto l’obiettivo prioritario di pubblicare in formato open le informazioni relative alle aziende confiscate. </a:t>
            </a:r>
          </a:p>
          <a:p>
            <a:pPr algn="just" defTabSz="914400" eaLnBrk="0" fontAlgn="base">
              <a:lnSpc>
                <a:spcPct val="150000"/>
              </a:lnSpc>
              <a:spcBef>
                <a:spcPct val="0"/>
              </a:spcBef>
              <a:spcAft>
                <a:spcPts val="1200"/>
              </a:spcAft>
            </a:pPr>
            <a:r>
              <a:rPr lang="it-IT" sz="3200" dirty="0"/>
              <a:t>Informazioni e dati il cui valore aggiunto risiedono nella tempestività della loro messa a disposizione delle istituzioni e della collettività nel suo insieme:  </a:t>
            </a:r>
            <a:r>
              <a:rPr lang="it-IT" sz="3200" b="1" dirty="0"/>
              <a:t>i dati infatti vengono aggiornati e resi disponibili in tempo reale</a:t>
            </a:r>
            <a:r>
              <a:rPr lang="it-IT" sz="3200" dirty="0"/>
              <a:t>.</a:t>
            </a:r>
          </a:p>
          <a:p>
            <a:pPr algn="just" defTabSz="914400" eaLnBrk="0" fontAlgn="base">
              <a:lnSpc>
                <a:spcPct val="150000"/>
              </a:lnSpc>
              <a:spcBef>
                <a:spcPct val="0"/>
              </a:spcBef>
              <a:spcAft>
                <a:spcPts val="1200"/>
              </a:spcAft>
            </a:pPr>
            <a:r>
              <a:rPr lang="it-IT" sz="3200" dirty="0"/>
              <a:t>L’obiettivo operativo del progetto è stato quello di </a:t>
            </a:r>
            <a:r>
              <a:rPr lang="it-IT" sz="3200" b="1" dirty="0"/>
              <a:t>integrare il patrimonio conoscitivo dei sistemi informativi in disposizione dell’ANBSC ed il Registro Imprese </a:t>
            </a:r>
            <a:r>
              <a:rPr lang="it-IT" sz="3200" dirty="0"/>
              <a:t>gestito da Infocamere, rendendolo produttivamente consultabile da parte degli attori istituzionali e della società civile, nella convinzione che il riutilizzo di una impresa sottratta alle organizzazioni criminali sia una importante leva di contrasto all’illegalità economica e organizzata.</a:t>
            </a:r>
          </a:p>
          <a:p>
            <a:pPr algn="just" defTabSz="914400" eaLnBrk="0" fontAlgn="base">
              <a:lnSpc>
                <a:spcPct val="150000"/>
              </a:lnSpc>
              <a:spcBef>
                <a:spcPct val="0"/>
              </a:spcBef>
              <a:spcAft>
                <a:spcPts val="1200"/>
              </a:spcAft>
            </a:pPr>
            <a:r>
              <a:rPr lang="it-IT" sz="3200" dirty="0"/>
              <a:t>Tra i risultati concreti si cita Il portale, consultabile da tutti, Open data Aziende confiscate (https://aziendeconfiscate.camcom.gov.it/odacWeb/home). </a:t>
            </a:r>
          </a:p>
          <a:p>
            <a:pPr marL="342900" indent="-342900" algn="just" defTabSz="914400" eaLnBrk="0" fontAlgn="base">
              <a:lnSpc>
                <a:spcPct val="150000"/>
              </a:lnSpc>
              <a:spcBef>
                <a:spcPct val="0"/>
              </a:spcBef>
              <a:spcAft>
                <a:spcPct val="0"/>
              </a:spcAft>
              <a:buFont typeface="Arial" panose="020B0604020202020204" pitchFamily="34" charset="0"/>
              <a:buChar char="•"/>
            </a:pPr>
            <a:endParaRPr lang="it-IT" dirty="0"/>
          </a:p>
        </p:txBody>
      </p:sp>
    </p:spTree>
    <p:extLst>
      <p:ext uri="{BB962C8B-B14F-4D97-AF65-F5344CB8AC3E}">
        <p14:creationId xmlns:p14="http://schemas.microsoft.com/office/powerpoint/2010/main" xmlns="" val="3107583677"/>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33517" y="372008"/>
            <a:ext cx="22248688" cy="1302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La corruzione</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6" name="CasellaDiTesto 5">
            <a:extLst>
              <a:ext uri="{FF2B5EF4-FFF2-40B4-BE49-F238E27FC236}">
                <a16:creationId xmlns:a16="http://schemas.microsoft.com/office/drawing/2014/main" xmlns="" id="{CA54D204-46C4-47EE-8DEE-A5A42C675D04}"/>
              </a:ext>
            </a:extLst>
          </p:cNvPr>
          <p:cNvSpPr txBox="1"/>
          <p:nvPr/>
        </p:nvSpPr>
        <p:spPr>
          <a:xfrm>
            <a:off x="833517" y="1975427"/>
            <a:ext cx="22248687" cy="944874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La corruzione include </a:t>
            </a:r>
            <a:r>
              <a:rPr lang="it-IT" sz="3200" b="1" dirty="0"/>
              <a:t>diversi aspetti di natura culturale, metodologica, disciplinare e normativa </a:t>
            </a:r>
            <a:r>
              <a:rPr lang="it-IT" sz="3200" dirty="0"/>
              <a:t>tanto che è difficile fornirne una descrizione unica, completa, e universalmente accettata. In termini sintetici e generali, la corruzione si può definire come l’utilizzo improprio di denaro pubblico per guadagni privati o l’abuso da parte di un soggetto del potere a lui affidato al fine di ottenerne vantaggi privati (Monteduro et al. 2013). In tal senso, si preferisce individuare un elenco di azioni legate alla sfera della corruzione, come ad esempio la </a:t>
            </a:r>
            <a:r>
              <a:rPr lang="it-IT" sz="3200" b="1" dirty="0"/>
              <a:t>concussione, il traffico di influenza e del finanziamento illecito di partiti ed esponenti politici</a:t>
            </a:r>
            <a:r>
              <a:rPr lang="it-IT" sz="3200" dirty="0"/>
              <a:t>. </a:t>
            </a:r>
          </a:p>
          <a:p>
            <a:pPr algn="just"/>
            <a:endParaRPr lang="it-IT" sz="3200" dirty="0"/>
          </a:p>
          <a:p>
            <a:pPr algn="just"/>
            <a:r>
              <a:rPr lang="it-IT" sz="3200" dirty="0"/>
              <a:t>La corruzione in senso lato trova forma concreta in una serie di azioni quali </a:t>
            </a:r>
            <a:r>
              <a:rPr lang="it-IT" sz="3200" b="1" dirty="0"/>
              <a:t>l'appropriazione indebita di fondi pubblici, tangenti, abusi d'ufficio per vantaggi economici personali, nepotismo clientelare</a:t>
            </a:r>
            <a:r>
              <a:rPr lang="it-IT" sz="3200" dirty="0"/>
              <a:t>. Di conseguenza, la corruzione è fortemente correlata alla qualità dei servizi pubblici. </a:t>
            </a:r>
            <a:r>
              <a:rPr lang="it-IT" sz="3200" b="1" dirty="0"/>
              <a:t>Una scarsa qualità dei servizi, dovuta a inefficienze o carenze organizzative, costituisce un contesto che favorisce fortemente l’emergere di fenomeni corruttivi</a:t>
            </a:r>
            <a:r>
              <a:rPr lang="it-IT" sz="3200" dirty="0"/>
              <a:t>. </a:t>
            </a:r>
          </a:p>
          <a:p>
            <a:pPr algn="just"/>
            <a:endParaRPr lang="it-IT" sz="3200" dirty="0"/>
          </a:p>
          <a:p>
            <a:pPr algn="just"/>
            <a:r>
              <a:rPr lang="it-IT" sz="3200" dirty="0"/>
              <a:t>In generale, le metodologie di stima del volume di affari della corruzione risultano ancora deboli e approssimative, perché accanto ai dati ufficiali sulle diverse tipologie di reati diffusi dalle fonti istituzionali, vi è il cosiddetto numero oscuro, costituito dai reati non denunziati o difficili da accertare.</a:t>
            </a:r>
          </a:p>
          <a:p>
            <a:pPr algn="just"/>
            <a:endParaRPr lang="it-IT" sz="3200" dirty="0"/>
          </a:p>
          <a:p>
            <a:pPr algn="just"/>
            <a:r>
              <a:rPr lang="it-IT" sz="3200" dirty="0"/>
              <a:t>In ogni caso, in uno studio accademico internazionale pubblicato a marzo 2021 (</a:t>
            </a:r>
            <a:r>
              <a:rPr lang="en-US" sz="3200" dirty="0"/>
              <a:t>A. </a:t>
            </a:r>
            <a:r>
              <a:rPr lang="en-US" sz="3200" dirty="0" err="1"/>
              <a:t>Nifo</a:t>
            </a:r>
            <a:r>
              <a:rPr lang="en-US" sz="3200" dirty="0"/>
              <a:t> and G. </a:t>
            </a:r>
            <a:r>
              <a:rPr lang="en-US" sz="3200" dirty="0" err="1"/>
              <a:t>Vecchione</a:t>
            </a:r>
            <a:r>
              <a:rPr lang="en-US" sz="3200" dirty="0"/>
              <a:t> 2014, Do Institutions play a role in skilled migration? The case of Italy, Regional Studies.</a:t>
            </a:r>
            <a:r>
              <a:rPr lang="it-IT" sz="3200" dirty="0"/>
              <a:t>), considerando </a:t>
            </a:r>
            <a:r>
              <a:rPr lang="it-IT" sz="3200" b="1" dirty="0"/>
              <a:t>l’indice di sintesi sulla corruzione, </a:t>
            </a:r>
            <a:r>
              <a:rPr lang="it-IT" sz="3200" b="1" dirty="0">
                <a:solidFill>
                  <a:srgbClr val="C00000"/>
                </a:solidFill>
              </a:rPr>
              <a:t>Reggio Calabria si colloca in sesta posizione tra le province italiane</a:t>
            </a:r>
            <a:r>
              <a:rPr lang="it-IT" sz="3200" dirty="0"/>
              <a:t>.</a:t>
            </a:r>
          </a:p>
        </p:txBody>
      </p:sp>
    </p:spTree>
    <p:extLst>
      <p:ext uri="{BB962C8B-B14F-4D97-AF65-F5344CB8AC3E}">
        <p14:creationId xmlns:p14="http://schemas.microsoft.com/office/powerpoint/2010/main" xmlns="" val="4193445881"/>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626239" y="464345"/>
            <a:ext cx="22248688" cy="13029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r>
              <a:rPr lang="it-IT" dirty="0"/>
              <a:t>Il Portale, le statistiche e le operazioni possibili</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xmlns="" id="{74FAD254-B932-4F18-A084-E2817EDD13F9}"/>
              </a:ext>
            </a:extLst>
          </p:cNvPr>
          <p:cNvSpPr txBox="1"/>
          <p:nvPr/>
        </p:nvSpPr>
        <p:spPr>
          <a:xfrm>
            <a:off x="626239" y="2764793"/>
            <a:ext cx="11565761" cy="7478970"/>
          </a:xfrm>
          <a:prstGeom prst="rect">
            <a:avLst/>
          </a:prstGeom>
          <a:noFill/>
        </p:spPr>
        <p:txBody>
          <a:bodyPr wrap="square" rtlCol="0">
            <a:spAutoFit/>
          </a:bodyPr>
          <a:lstStyle/>
          <a:p>
            <a:pPr algn="just" defTabSz="914400" eaLnBrk="0" fontAlgn="base">
              <a:lnSpc>
                <a:spcPct val="150000"/>
              </a:lnSpc>
              <a:spcBef>
                <a:spcPct val="0"/>
              </a:spcBef>
              <a:spcAft>
                <a:spcPct val="0"/>
              </a:spcAft>
            </a:pPr>
            <a:r>
              <a:rPr lang="it-IT" sz="3200" dirty="0"/>
              <a:t>Sul sito “Open Data Aziende Confiscate”, il 17 novembre 2021, si contano </a:t>
            </a:r>
            <a:r>
              <a:rPr lang="it-IT" sz="3200" b="1" dirty="0"/>
              <a:t>2.763 imprese in confisca definitiva</a:t>
            </a:r>
            <a:r>
              <a:rPr lang="it-IT" sz="3200" dirty="0"/>
              <a:t>. Le </a:t>
            </a:r>
            <a:r>
              <a:rPr lang="it-IT" sz="3200" b="1" dirty="0"/>
              <a:t>costruzioni sono il settore più rappresentato tra le aziende confiscate (23%), seguite dal commercio (21,2%) e dagli esercizi ricettivi e ristorazione al 9,4%; le attività immobiliari si attestano al 7,5%, le manifatturiere al 6,7%, il trasporto e magazzinaggio al 5,3% e l’agricoltura al 4,6%. </a:t>
            </a:r>
            <a:r>
              <a:rPr lang="it-IT" sz="3200" dirty="0"/>
              <a:t>A livello territoriale, in Sicilia si ravvisa la presenza di quasi un terzo di tali imprese (30,6%), mentre la Campania ne accoglie il 18,9%, la </a:t>
            </a:r>
            <a:r>
              <a:rPr lang="it-IT" sz="3200" b="1" dirty="0">
                <a:solidFill>
                  <a:srgbClr val="C00000"/>
                </a:solidFill>
              </a:rPr>
              <a:t>Calabria l’11,9% </a:t>
            </a:r>
            <a:r>
              <a:rPr lang="it-IT" sz="3200" dirty="0"/>
              <a:t>e la Puglia il 6,2%. </a:t>
            </a:r>
          </a:p>
        </p:txBody>
      </p:sp>
      <p:pic>
        <p:nvPicPr>
          <p:cNvPr id="6" name="Immagine 5">
            <a:extLst>
              <a:ext uri="{FF2B5EF4-FFF2-40B4-BE49-F238E27FC236}">
                <a16:creationId xmlns:a16="http://schemas.microsoft.com/office/drawing/2014/main" xmlns="" id="{BC75930A-941D-4F29-B681-20313553F59D}"/>
              </a:ext>
            </a:extLst>
          </p:cNvPr>
          <p:cNvPicPr>
            <a:picLocks noChangeAspect="1"/>
          </p:cNvPicPr>
          <p:nvPr/>
        </p:nvPicPr>
        <p:blipFill rotWithShape="1">
          <a:blip r:embed="rId2" cstate="print"/>
          <a:srcRect l="3866" t="13802" r="6309" b="6505"/>
          <a:stretch/>
        </p:blipFill>
        <p:spPr>
          <a:xfrm>
            <a:off x="12803345" y="2764793"/>
            <a:ext cx="10576110" cy="5278021"/>
          </a:xfrm>
          <a:prstGeom prst="rect">
            <a:avLst/>
          </a:prstGeom>
        </p:spPr>
      </p:pic>
      <p:sp>
        <p:nvSpPr>
          <p:cNvPr id="8" name="CasellaDiTesto 7">
            <a:extLst>
              <a:ext uri="{FF2B5EF4-FFF2-40B4-BE49-F238E27FC236}">
                <a16:creationId xmlns:a16="http://schemas.microsoft.com/office/drawing/2014/main" xmlns="" id="{34B29A03-BC5E-432D-BC8B-AFB60F1480B9}"/>
              </a:ext>
            </a:extLst>
          </p:cNvPr>
          <p:cNvSpPr txBox="1"/>
          <p:nvPr/>
        </p:nvSpPr>
        <p:spPr>
          <a:xfrm>
            <a:off x="12967855" y="8496602"/>
            <a:ext cx="10411600" cy="108747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lang="it-IT" sz="3200" b="1" dirty="0"/>
              <a:t>In provincia di Reggio Calabria si contano </a:t>
            </a:r>
            <a:r>
              <a:rPr lang="it-IT" sz="3200" b="1" dirty="0">
                <a:solidFill>
                  <a:srgbClr val="C00000"/>
                </a:solidFill>
              </a:rPr>
              <a:t>194</a:t>
            </a:r>
            <a:r>
              <a:rPr lang="it-IT" sz="3200" b="1" dirty="0"/>
              <a:t> aziende in stato di confisca definitiva.</a:t>
            </a:r>
            <a:endParaRPr kumimoji="0" lang="it-IT" sz="2400" b="0" i="0" u="none" strike="noStrike" cap="none" spc="0" normalizeH="0" baseline="0" dirty="0">
              <a:ln>
                <a:noFill/>
              </a:ln>
              <a:solidFill>
                <a:srgbClr val="5E5E5E"/>
              </a:solidFill>
              <a:effectLst/>
              <a:uFillTx/>
              <a:latin typeface="+mn-lt"/>
              <a:ea typeface="+mn-ea"/>
              <a:cs typeface="+mn-cs"/>
              <a:sym typeface="Helvetica Neue"/>
            </a:endParaRPr>
          </a:p>
        </p:txBody>
      </p:sp>
    </p:spTree>
    <p:extLst>
      <p:ext uri="{BB962C8B-B14F-4D97-AF65-F5344CB8AC3E}">
        <p14:creationId xmlns:p14="http://schemas.microsoft.com/office/powerpoint/2010/main" xmlns="" val="2551283802"/>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33517" y="570977"/>
            <a:ext cx="22248688" cy="1302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r>
              <a:rPr lang="it-IT" dirty="0"/>
              <a:t>Il riutilizzo e la criticità delle aziende confiscate</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xmlns="" id="{74FAD254-B932-4F18-A084-E2817EDD13F9}"/>
              </a:ext>
            </a:extLst>
          </p:cNvPr>
          <p:cNvSpPr txBox="1"/>
          <p:nvPr/>
        </p:nvSpPr>
        <p:spPr>
          <a:xfrm>
            <a:off x="564078" y="1873898"/>
            <a:ext cx="22290068" cy="9603719"/>
          </a:xfrm>
          <a:prstGeom prst="rect">
            <a:avLst/>
          </a:prstGeom>
          <a:noFill/>
        </p:spPr>
        <p:txBody>
          <a:bodyPr wrap="square" rtlCol="0">
            <a:spAutoFit/>
          </a:bodyPr>
          <a:lstStyle/>
          <a:p>
            <a:pPr algn="just" defTabSz="914400" eaLnBrk="0" fontAlgn="base">
              <a:lnSpc>
                <a:spcPct val="150000"/>
              </a:lnSpc>
              <a:spcBef>
                <a:spcPct val="0"/>
              </a:spcBef>
              <a:spcAft>
                <a:spcPct val="0"/>
              </a:spcAft>
            </a:pPr>
            <a:r>
              <a:rPr lang="it-IT" sz="3200" dirty="0"/>
              <a:t>Gli interessi degli stakeholder rispetto alle aziende confiscate sono principalmente riferiti al </a:t>
            </a:r>
            <a:r>
              <a:rPr lang="it-IT" sz="3200" b="1" u="sng" dirty="0"/>
              <a:t>riutilizzo del “bene” in ambito legale</a:t>
            </a:r>
            <a:r>
              <a:rPr lang="it-IT" sz="3200" dirty="0"/>
              <a:t>, mediante il recupero e la tutela dell’occupazione non collegata con le organizzazioni criminali, ovvero </a:t>
            </a:r>
            <a:r>
              <a:rPr lang="it-IT" sz="3200" b="1" dirty="0"/>
              <a:t>la gestione dei lavoratori impiegati, il nuovo utilizzo dell’azienda, l’inserimento nel tessuto sociale ed economico del territorio e le future possibilità dell’azienda e dei lavoratori</a:t>
            </a:r>
            <a:r>
              <a:rPr lang="it-IT" sz="3200" dirty="0"/>
              <a:t>.</a:t>
            </a:r>
          </a:p>
          <a:p>
            <a:pPr algn="just" defTabSz="914400" eaLnBrk="0" fontAlgn="base">
              <a:lnSpc>
                <a:spcPct val="150000"/>
              </a:lnSpc>
              <a:spcBef>
                <a:spcPct val="0"/>
              </a:spcBef>
              <a:spcAft>
                <a:spcPct val="0"/>
              </a:spcAft>
            </a:pPr>
            <a:r>
              <a:rPr lang="it-IT" sz="3200" dirty="0"/>
              <a:t>Spesso la finalità è quella di creare un modello di economia orientato ai principi di legalità ed eticità e favorire la nascita di una rete pubblico\privato di supporto, nel quadro della programmazione di azioni di sostegno a tali imprese e la salvaguardia dei posti di lavoro. </a:t>
            </a:r>
          </a:p>
          <a:p>
            <a:pPr algn="just" defTabSz="914400" eaLnBrk="0" fontAlgn="base">
              <a:lnSpc>
                <a:spcPct val="150000"/>
              </a:lnSpc>
              <a:spcBef>
                <a:spcPct val="0"/>
              </a:spcBef>
              <a:spcAft>
                <a:spcPct val="0"/>
              </a:spcAft>
            </a:pPr>
            <a:r>
              <a:rPr lang="it-IT" sz="3200" dirty="0"/>
              <a:t>Tuttavia, come noto, le imprese in stato di confisca attraversano una fase di particolare difficoltà, dovuta a numerosi fattori, tra cui quelle dovute alle </a:t>
            </a:r>
            <a:r>
              <a:rPr lang="it-IT" sz="3200" b="1" dirty="0"/>
              <a:t>interruzioni  delle relazioni di mercato a seguito della confisca, alle difficoltà di accesso al credito, ai costi di gestione, alla liquidità in generale ed ai contenziosi in essere</a:t>
            </a:r>
            <a:r>
              <a:rPr lang="it-IT" sz="3200" dirty="0"/>
              <a:t>.</a:t>
            </a:r>
          </a:p>
          <a:p>
            <a:pPr algn="just" defTabSz="914400" eaLnBrk="0" fontAlgn="base">
              <a:lnSpc>
                <a:spcPct val="150000"/>
              </a:lnSpc>
              <a:spcBef>
                <a:spcPct val="0"/>
              </a:spcBef>
              <a:spcAft>
                <a:spcPct val="0"/>
              </a:spcAft>
            </a:pPr>
            <a:r>
              <a:rPr lang="it-IT" sz="3200" dirty="0"/>
              <a:t>Tali fattori spesso implicano problemi relativi alla “sostenibilità” dell’impresa stessa ed alla relativa capacità di utilizzare la leva finanziaria e della liquidità. </a:t>
            </a:r>
          </a:p>
          <a:p>
            <a:pPr algn="just" defTabSz="914400" eaLnBrk="0" fontAlgn="base">
              <a:lnSpc>
                <a:spcPct val="150000"/>
              </a:lnSpc>
              <a:spcBef>
                <a:spcPct val="0"/>
              </a:spcBef>
              <a:spcAft>
                <a:spcPct val="0"/>
              </a:spcAft>
            </a:pPr>
            <a:r>
              <a:rPr lang="it-IT" sz="3200" dirty="0"/>
              <a:t>Il “</a:t>
            </a:r>
            <a:r>
              <a:rPr lang="it-IT" sz="3200" b="1" dirty="0"/>
              <a:t>costo della legalità</a:t>
            </a:r>
            <a:r>
              <a:rPr lang="it-IT" sz="3200" dirty="0"/>
              <a:t>” rappresenta dunque una questione di sostanziale rilevanza per la vita delle aziende confiscate.</a:t>
            </a:r>
          </a:p>
        </p:txBody>
      </p:sp>
    </p:spTree>
    <p:extLst>
      <p:ext uri="{BB962C8B-B14F-4D97-AF65-F5344CB8AC3E}">
        <p14:creationId xmlns:p14="http://schemas.microsoft.com/office/powerpoint/2010/main" xmlns="" val="2563058754"/>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584859" y="567106"/>
            <a:ext cx="22248688" cy="13029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r>
              <a:rPr lang="it-IT" dirty="0"/>
              <a:t>Lo stato di salute delle aziende confiscate</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xmlns="" id="{74FAD254-B932-4F18-A084-E2817EDD13F9}"/>
              </a:ext>
            </a:extLst>
          </p:cNvPr>
          <p:cNvSpPr txBox="1"/>
          <p:nvPr/>
        </p:nvSpPr>
        <p:spPr>
          <a:xfrm>
            <a:off x="543479" y="1804483"/>
            <a:ext cx="22607466" cy="9603719"/>
          </a:xfrm>
          <a:prstGeom prst="rect">
            <a:avLst/>
          </a:prstGeom>
          <a:noFill/>
        </p:spPr>
        <p:txBody>
          <a:bodyPr wrap="square" rtlCol="0">
            <a:spAutoFit/>
          </a:bodyPr>
          <a:lstStyle/>
          <a:p>
            <a:pPr algn="just" defTabSz="914400" eaLnBrk="0" fontAlgn="base">
              <a:lnSpc>
                <a:spcPct val="150000"/>
              </a:lnSpc>
              <a:spcBef>
                <a:spcPct val="0"/>
              </a:spcBef>
              <a:spcAft>
                <a:spcPct val="0"/>
              </a:spcAft>
            </a:pPr>
            <a:r>
              <a:rPr lang="it-IT" sz="3200" dirty="0"/>
              <a:t>L’attività di </a:t>
            </a:r>
            <a:r>
              <a:rPr lang="it-IT" sz="3200" i="1" dirty="0" err="1"/>
              <a:t>mergering</a:t>
            </a:r>
            <a:r>
              <a:rPr lang="it-IT" sz="3200" dirty="0"/>
              <a:t> tra archivi dell’ANBSC e Registro imprese fa emergere una rilevante quantità di informazioni che possono indicare </a:t>
            </a:r>
            <a:r>
              <a:rPr lang="it-IT" sz="3200" b="1" dirty="0"/>
              <a:t>varie fasi dell’esistenza di una impresa, nonché del ciclo di vita “amministrativo” dopo il sequestro</a:t>
            </a:r>
            <a:r>
              <a:rPr lang="it-IT" sz="3200" dirty="0"/>
              <a:t>. </a:t>
            </a:r>
          </a:p>
          <a:p>
            <a:pPr algn="just" defTabSz="914400" eaLnBrk="0" fontAlgn="base">
              <a:lnSpc>
                <a:spcPct val="150000"/>
              </a:lnSpc>
              <a:spcBef>
                <a:spcPct val="0"/>
              </a:spcBef>
              <a:spcAft>
                <a:spcPct val="0"/>
              </a:spcAft>
            </a:pPr>
            <a:r>
              <a:rPr lang="it-IT" sz="3200" dirty="0"/>
              <a:t>Tra le informazioni utili, in primis, si sottolinea lo status che, immediatamente, indica se una impresa è </a:t>
            </a:r>
            <a:r>
              <a:rPr lang="it-IT" sz="3200" b="1" dirty="0"/>
              <a:t>attiva, oppure cessata, inattiva, con procedure concorsuali o in fallimento/liquidazione</a:t>
            </a:r>
            <a:r>
              <a:rPr lang="it-IT" sz="3200" dirty="0"/>
              <a:t>.</a:t>
            </a:r>
          </a:p>
          <a:p>
            <a:pPr algn="just" defTabSz="914400" eaLnBrk="0" fontAlgn="base">
              <a:lnSpc>
                <a:spcPct val="150000"/>
              </a:lnSpc>
              <a:spcBef>
                <a:spcPct val="0"/>
              </a:spcBef>
              <a:spcAft>
                <a:spcPct val="0"/>
              </a:spcAft>
            </a:pPr>
            <a:r>
              <a:rPr lang="it-IT" sz="3200" dirty="0"/>
              <a:t>Occorre inoltre sottolineare che le società di capitale presenti tra le aziende in stato di confisca sono quasi i due terzi del totale, il che comporta la normale assenza di approfonditi indicatori di bilancio per un terzo circa delle imprese confiscate (solo le società di capitale sono obbligate ad ufficializzare il bilancio). Tra le società di capitali, inoltre, una larga quota non deposita regolarmente il bilancio. </a:t>
            </a:r>
          </a:p>
          <a:p>
            <a:pPr algn="just" defTabSz="914400" eaLnBrk="0" fontAlgn="base">
              <a:lnSpc>
                <a:spcPct val="150000"/>
              </a:lnSpc>
              <a:spcBef>
                <a:spcPct val="0"/>
              </a:spcBef>
              <a:spcAft>
                <a:spcPct val="0"/>
              </a:spcAft>
            </a:pPr>
            <a:r>
              <a:rPr lang="it-IT" sz="3200" b="1" dirty="0"/>
              <a:t>L’assenza o la datazione non recente dell’ultimo bilancio presentato sono elementi che indicano, seppur grossolanamente, una situazione complessa e problematica.</a:t>
            </a:r>
            <a:r>
              <a:rPr lang="it-IT" sz="3200" dirty="0"/>
              <a:t> Stante tale scrematura, </a:t>
            </a:r>
            <a:r>
              <a:rPr lang="it-IT" sz="3200" b="1" dirty="0"/>
              <a:t>le società di capitale che presentano il bilancio con regolarità e tempestività sono circa il 5%</a:t>
            </a:r>
            <a:r>
              <a:rPr lang="it-IT" sz="3200" dirty="0"/>
              <a:t>. Per queste imprese, </a:t>
            </a:r>
            <a:r>
              <a:rPr lang="it-IT" sz="3200" b="1" dirty="0"/>
              <a:t>gli indici di bilancio possono presentare valori atipici e posizionarsi diversamente </a:t>
            </a:r>
            <a:r>
              <a:rPr lang="it-IT" sz="3200" dirty="0"/>
              <a:t>rispetto agli indicatori delle aziende che operano da sempre nel mercato legale. </a:t>
            </a:r>
            <a:r>
              <a:rPr lang="it-IT" sz="3200" b="1" u="sng" dirty="0"/>
              <a:t>Tali aspetti saranno approfonditi per la realizzazione dei laboratori. </a:t>
            </a:r>
          </a:p>
        </p:txBody>
      </p:sp>
    </p:spTree>
    <p:extLst>
      <p:ext uri="{BB962C8B-B14F-4D97-AF65-F5344CB8AC3E}">
        <p14:creationId xmlns:p14="http://schemas.microsoft.com/office/powerpoint/2010/main" xmlns="" val="4051768276"/>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605549" y="388512"/>
            <a:ext cx="22248688" cy="250324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I potenziali economici e occupazionali delle aziende confiscate</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xmlns="" id="{74FAD254-B932-4F18-A084-E2817EDD13F9}"/>
              </a:ext>
            </a:extLst>
          </p:cNvPr>
          <p:cNvSpPr txBox="1"/>
          <p:nvPr/>
        </p:nvSpPr>
        <p:spPr>
          <a:xfrm>
            <a:off x="584859" y="2891761"/>
            <a:ext cx="22290068" cy="8865056"/>
          </a:xfrm>
          <a:prstGeom prst="rect">
            <a:avLst/>
          </a:prstGeom>
          <a:noFill/>
        </p:spPr>
        <p:txBody>
          <a:bodyPr wrap="square" rtlCol="0">
            <a:spAutoFit/>
          </a:bodyPr>
          <a:lstStyle/>
          <a:p>
            <a:pPr algn="just" defTabSz="914400" eaLnBrk="0" fontAlgn="base">
              <a:lnSpc>
                <a:spcPct val="150000"/>
              </a:lnSpc>
              <a:spcBef>
                <a:spcPct val="0"/>
              </a:spcBef>
              <a:spcAft>
                <a:spcPct val="0"/>
              </a:spcAft>
            </a:pPr>
            <a:r>
              <a:rPr lang="it-IT" sz="3200" dirty="0"/>
              <a:t>Le informazioni di bilancio evidenziano gli assets aziendali più rilevanti e, tra questi, la dimensione, espressa attraverso il numero di addetti, il patrimonio ed i ricavi. A partire da tali informazioni è possibile sviluppare una </a:t>
            </a:r>
            <a:r>
              <a:rPr lang="it-IT" sz="3200" b="1" dirty="0"/>
              <a:t>metodologia controfattuale ripetibile finalizzata all’individuazione dei potenziali di impresa su base territoriale e settoriale</a:t>
            </a:r>
            <a:r>
              <a:rPr lang="it-IT" sz="3200" dirty="0"/>
              <a:t>. </a:t>
            </a:r>
          </a:p>
          <a:p>
            <a:pPr algn="just" defTabSz="914400" eaLnBrk="0" fontAlgn="base">
              <a:lnSpc>
                <a:spcPct val="150000"/>
              </a:lnSpc>
              <a:spcBef>
                <a:spcPct val="0"/>
              </a:spcBef>
              <a:spcAft>
                <a:spcPct val="0"/>
              </a:spcAft>
            </a:pPr>
            <a:r>
              <a:rPr lang="it-IT" sz="3200" dirty="0"/>
              <a:t>Individuare le opportunità di inclusione sociale e di mercato derivanti dal riuso dei beni confiscati costituisce un elemento fondamentale nella presente fase economica: per questo, è opportuno delineare alcune misure significative che forniscano dei </a:t>
            </a:r>
            <a:r>
              <a:rPr lang="it-IT" sz="3200" b="1" dirty="0"/>
              <a:t>perimetri  quantitativi </a:t>
            </a:r>
            <a:r>
              <a:rPr lang="it-IT" sz="3200" dirty="0"/>
              <a:t>per la riattivazione di iniziative economiche che fanno perno sulla rigenerazione dei beni confiscati. </a:t>
            </a:r>
          </a:p>
          <a:p>
            <a:pPr algn="just" defTabSz="914400" eaLnBrk="0" fontAlgn="base">
              <a:lnSpc>
                <a:spcPct val="150000"/>
              </a:lnSpc>
              <a:spcBef>
                <a:spcPct val="0"/>
              </a:spcBef>
              <a:spcAft>
                <a:spcPct val="0"/>
              </a:spcAft>
            </a:pPr>
            <a:r>
              <a:rPr lang="it-IT" sz="3200" dirty="0"/>
              <a:t>Tale attività  è di supporto per la comprensione  del </a:t>
            </a:r>
            <a:r>
              <a:rPr lang="it-IT" sz="3200" b="1" dirty="0"/>
              <a:t>volume di mercato conseguibile </a:t>
            </a:r>
            <a:r>
              <a:rPr lang="it-IT" sz="3200" dirty="0"/>
              <a:t>nel territorio dalle imprese restituite alla società civile. </a:t>
            </a:r>
          </a:p>
          <a:p>
            <a:pPr algn="just" defTabSz="914400" eaLnBrk="0" fontAlgn="base">
              <a:lnSpc>
                <a:spcPct val="150000"/>
              </a:lnSpc>
              <a:spcBef>
                <a:spcPct val="0"/>
              </a:spcBef>
              <a:spcAft>
                <a:spcPct val="0"/>
              </a:spcAft>
            </a:pPr>
            <a:r>
              <a:rPr lang="it-IT" sz="3200" dirty="0"/>
              <a:t>Chiaramente, gli indicatori di bilancio rappresentano solo un elemento utile alla valutazione dello stato di salute e dei potenziali dell’impresa; a ciò andrebbe aggiunta la </a:t>
            </a:r>
            <a:r>
              <a:rPr lang="it-IT" sz="3200" b="1" dirty="0"/>
              <a:t>conoscenza della storia dell’azienda, la lettura attenta della relazione al bilancio, nonché elementi di contestualizzazione</a:t>
            </a:r>
            <a:r>
              <a:rPr lang="it-IT" sz="3200" dirty="0"/>
              <a:t>, quali l’andamento del settore e del mercato. </a:t>
            </a:r>
          </a:p>
        </p:txBody>
      </p:sp>
    </p:spTree>
    <p:extLst>
      <p:ext uri="{BB962C8B-B14F-4D97-AF65-F5344CB8AC3E}">
        <p14:creationId xmlns:p14="http://schemas.microsoft.com/office/powerpoint/2010/main" xmlns="" val="2992716606"/>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514521" y="352334"/>
            <a:ext cx="22248688" cy="13029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Il contesto economico</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xmlns="" id="{74FAD254-B932-4F18-A084-E2817EDD13F9}"/>
              </a:ext>
            </a:extLst>
          </p:cNvPr>
          <p:cNvSpPr txBox="1"/>
          <p:nvPr/>
        </p:nvSpPr>
        <p:spPr>
          <a:xfrm>
            <a:off x="514521" y="1670270"/>
            <a:ext cx="22290068" cy="4071949"/>
          </a:xfrm>
          <a:prstGeom prst="rect">
            <a:avLst/>
          </a:prstGeom>
          <a:noFill/>
        </p:spPr>
        <p:txBody>
          <a:bodyPr wrap="square" rtlCol="0">
            <a:spAutoFit/>
          </a:bodyPr>
          <a:lstStyle/>
          <a:p>
            <a:pPr marL="228600" marR="166370" algn="just">
              <a:lnSpc>
                <a:spcPct val="130000"/>
              </a:lnSpc>
              <a:spcBef>
                <a:spcPts val="600"/>
              </a:spcBef>
              <a:spcAft>
                <a:spcPts val="1000"/>
              </a:spcAft>
            </a:pPr>
            <a:r>
              <a:rPr lang="it-IT" sz="3200" dirty="0"/>
              <a:t>La diffusione della pandemia ha comportato una </a:t>
            </a:r>
            <a:r>
              <a:rPr lang="it-IT" sz="3200" b="1" dirty="0"/>
              <a:t>disgregazione economica e sociale senza precedenti</a:t>
            </a:r>
            <a:r>
              <a:rPr lang="it-IT" sz="3200" dirty="0"/>
              <a:t>, fermando le imprese e i lavoratori, ma anche interrompendo le normali relazioni della vita quotidiana. </a:t>
            </a:r>
            <a:r>
              <a:rPr lang="it-IT" sz="3200" b="1" dirty="0"/>
              <a:t>L’Italia è tra i paesi che hanno sofferto di più</a:t>
            </a:r>
            <a:r>
              <a:rPr lang="it-IT" sz="3200" dirty="0"/>
              <a:t>: la caduta del Pil, come noto, si è attestata al -8,9% (Area Euro -6,6%; Germania -4,9%; Francia -8,2%; Regno Unito -11%). </a:t>
            </a:r>
          </a:p>
          <a:p>
            <a:pPr marL="228600" marR="166370" algn="just">
              <a:lnSpc>
                <a:spcPct val="130000"/>
              </a:lnSpc>
              <a:spcBef>
                <a:spcPts val="600"/>
              </a:spcBef>
              <a:spcAft>
                <a:spcPts val="1000"/>
              </a:spcAft>
            </a:pPr>
            <a:r>
              <a:rPr lang="it-IT" sz="3200" dirty="0"/>
              <a:t>La crisi si è abbattuta su un Paese fragile. </a:t>
            </a:r>
            <a:r>
              <a:rPr lang="it-IT" sz="3200" b="1" dirty="0"/>
              <a:t>Nell’ultimo decennio, il Pil in Italia è cresciuto in totale del +7,9%. </a:t>
            </a:r>
            <a:r>
              <a:rPr lang="it-IT" sz="3200" dirty="0"/>
              <a:t>Nello stesso periodo in Germania, Francia e Spagna, l’aumento è compreso tra il +30% ed il 43%.</a:t>
            </a:r>
            <a:endParaRPr lang="en-US" sz="3200" dirty="0"/>
          </a:p>
        </p:txBody>
      </p:sp>
      <p:pic>
        <p:nvPicPr>
          <p:cNvPr id="8" name="Immagine 7">
            <a:extLst>
              <a:ext uri="{FF2B5EF4-FFF2-40B4-BE49-F238E27FC236}">
                <a16:creationId xmlns:a16="http://schemas.microsoft.com/office/drawing/2014/main" xmlns="" id="{2F201756-9EFD-444C-9B1B-DA67F79C48A5}"/>
              </a:ext>
            </a:extLst>
          </p:cNvPr>
          <p:cNvPicPr>
            <a:picLocks noChangeAspect="1"/>
          </p:cNvPicPr>
          <p:nvPr/>
        </p:nvPicPr>
        <p:blipFill>
          <a:blip r:embed="rId2" cstate="print"/>
          <a:stretch>
            <a:fillRect/>
          </a:stretch>
        </p:blipFill>
        <p:spPr>
          <a:xfrm>
            <a:off x="1004544" y="6378966"/>
            <a:ext cx="11351438" cy="5242814"/>
          </a:xfrm>
          <a:prstGeom prst="rect">
            <a:avLst/>
          </a:prstGeom>
          <a:ln>
            <a:noFill/>
          </a:ln>
          <a:effectLst>
            <a:outerShdw blurRad="190500" algn="tl" rotWithShape="0">
              <a:srgbClr val="000000">
                <a:alpha val="70000"/>
              </a:srgbClr>
            </a:outerShdw>
          </a:effectLst>
        </p:spPr>
      </p:pic>
      <p:sp>
        <p:nvSpPr>
          <p:cNvPr id="10" name="TextBox 8">
            <a:extLst>
              <a:ext uri="{FF2B5EF4-FFF2-40B4-BE49-F238E27FC236}">
                <a16:creationId xmlns:a16="http://schemas.microsoft.com/office/drawing/2014/main" xmlns="" id="{55AC0CC0-06B6-4DC5-AB8B-F7C9804C9176}"/>
              </a:ext>
            </a:extLst>
          </p:cNvPr>
          <p:cNvSpPr txBox="1"/>
          <p:nvPr/>
        </p:nvSpPr>
        <p:spPr>
          <a:xfrm>
            <a:off x="13404273" y="6184785"/>
            <a:ext cx="9400316" cy="2124749"/>
          </a:xfrm>
          <a:prstGeom prst="rect">
            <a:avLst/>
          </a:prstGeom>
        </p:spPr>
        <p:txBody>
          <a:bodyPr wrap="square" lIns="0" tIns="0" rIns="0" bIns="0" rtlCol="0" anchor="t">
            <a:spAutoFit/>
          </a:bodyPr>
          <a:lstStyle/>
          <a:p>
            <a:pPr algn="ctr">
              <a:lnSpc>
                <a:spcPct val="150000"/>
              </a:lnSpc>
            </a:pPr>
            <a:r>
              <a:rPr lang="it-IT" sz="3200" b="1" dirty="0"/>
              <a:t>Negli ultimi 12 anni, questa è la terza recessione,  abbattutasi con particolare severità e dopo decenni di crescita marginale.</a:t>
            </a:r>
          </a:p>
        </p:txBody>
      </p:sp>
      <p:sp>
        <p:nvSpPr>
          <p:cNvPr id="5" name="CasellaDiTesto 4">
            <a:extLst>
              <a:ext uri="{FF2B5EF4-FFF2-40B4-BE49-F238E27FC236}">
                <a16:creationId xmlns:a16="http://schemas.microsoft.com/office/drawing/2014/main" xmlns="" id="{7F9CC291-BA85-4CD6-9258-523221AA87EA}"/>
              </a:ext>
            </a:extLst>
          </p:cNvPr>
          <p:cNvSpPr txBox="1"/>
          <p:nvPr/>
        </p:nvSpPr>
        <p:spPr>
          <a:xfrm>
            <a:off x="13404273" y="9382740"/>
            <a:ext cx="9809018" cy="157992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8" rtl="0" fontAlgn="auto" latinLnBrk="0" hangingPunct="0">
              <a:lnSpc>
                <a:spcPct val="100000"/>
              </a:lnSpc>
              <a:spcBef>
                <a:spcPts val="0"/>
              </a:spcBef>
              <a:spcAft>
                <a:spcPts val="0"/>
              </a:spcAft>
              <a:buClrTx/>
              <a:buSzTx/>
              <a:buFontTx/>
              <a:buNone/>
              <a:tabLst/>
            </a:pPr>
            <a:r>
              <a:rPr lang="it-IT" sz="3200" b="1" dirty="0"/>
              <a:t>La contrazione del valore aggiunto in provincia di Reggio Calabria nel 2020 si è attestata al </a:t>
            </a:r>
            <a:r>
              <a:rPr lang="it-IT" sz="3200" b="1" dirty="0">
                <a:solidFill>
                  <a:srgbClr val="C00000"/>
                </a:solidFill>
              </a:rPr>
              <a:t>-5,6% </a:t>
            </a:r>
          </a:p>
          <a:p>
            <a:pPr marL="0" marR="0" indent="0" algn="ctr" defTabSz="2438338" rtl="0" fontAlgn="auto" latinLnBrk="0" hangingPunct="0">
              <a:lnSpc>
                <a:spcPct val="100000"/>
              </a:lnSpc>
              <a:spcBef>
                <a:spcPts val="0"/>
              </a:spcBef>
              <a:spcAft>
                <a:spcPts val="0"/>
              </a:spcAft>
              <a:buClrTx/>
              <a:buSzTx/>
              <a:buFontTx/>
              <a:buNone/>
              <a:tabLst/>
            </a:pPr>
            <a:r>
              <a:rPr lang="it-IT" sz="3200" b="1" dirty="0"/>
              <a:t>(Calabria -7,7%; Italia -7,2%).</a:t>
            </a:r>
          </a:p>
        </p:txBody>
      </p:sp>
    </p:spTree>
    <p:extLst>
      <p:ext uri="{BB962C8B-B14F-4D97-AF65-F5344CB8AC3E}">
        <p14:creationId xmlns:p14="http://schemas.microsoft.com/office/powerpoint/2010/main" xmlns="" val="3225901712"/>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75081" y="240529"/>
            <a:ext cx="22248688" cy="13029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Crisi, povertà e opportunità personali</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11" name="CasellaDiTesto 10">
            <a:extLst>
              <a:ext uri="{FF2B5EF4-FFF2-40B4-BE49-F238E27FC236}">
                <a16:creationId xmlns:a16="http://schemas.microsoft.com/office/drawing/2014/main" xmlns="" id="{90FA27C7-A4C9-4EB2-8ADD-64C15E01FE47}"/>
              </a:ext>
            </a:extLst>
          </p:cNvPr>
          <p:cNvSpPr txBox="1"/>
          <p:nvPr/>
        </p:nvSpPr>
        <p:spPr>
          <a:xfrm>
            <a:off x="742949" y="2667924"/>
            <a:ext cx="22820436" cy="46166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endParaRPr lang="it-IT" b="1" dirty="0">
              <a:highlight>
                <a:srgbClr val="FFFF00"/>
              </a:highlight>
            </a:endParaRPr>
          </a:p>
        </p:txBody>
      </p:sp>
      <p:sp>
        <p:nvSpPr>
          <p:cNvPr id="7" name="CasellaDiTesto 6">
            <a:extLst>
              <a:ext uri="{FF2B5EF4-FFF2-40B4-BE49-F238E27FC236}">
                <a16:creationId xmlns:a16="http://schemas.microsoft.com/office/drawing/2014/main" xmlns="" id="{F91DA0E8-D41D-4871-B511-EFB2C6FA57B1}"/>
              </a:ext>
            </a:extLst>
          </p:cNvPr>
          <p:cNvSpPr txBox="1"/>
          <p:nvPr/>
        </p:nvSpPr>
        <p:spPr>
          <a:xfrm>
            <a:off x="1004544" y="1599060"/>
            <a:ext cx="21714779" cy="960371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228600" marR="166370" algn="just">
              <a:lnSpc>
                <a:spcPct val="130000"/>
              </a:lnSpc>
              <a:spcBef>
                <a:spcPts val="600"/>
              </a:spcBef>
              <a:spcAft>
                <a:spcPts val="1000"/>
              </a:spcAft>
            </a:pPr>
            <a:r>
              <a:rPr lang="it-IT" sz="3200" dirty="0"/>
              <a:t>Il numero di persone sotto la soglia di povertà assoluta è salito dal 3,3% del 2005 al 9,4% del 2020. Nel 2020, la povertà cresce soprattutto al Nord (9,4%). Più contenuta la crescita nel Mezzogiorno (11,1%). </a:t>
            </a:r>
            <a:r>
              <a:rPr lang="it-IT" sz="3200" b="1" dirty="0"/>
              <a:t>In Calabria, la quota di persone in situazione di grave deprivazione materiale già prima della crisi si attestava all’</a:t>
            </a:r>
            <a:r>
              <a:rPr lang="it-IT" sz="3200" b="1" dirty="0">
                <a:solidFill>
                  <a:srgbClr val="C00000"/>
                </a:solidFill>
              </a:rPr>
              <a:t>8,6% </a:t>
            </a:r>
            <a:r>
              <a:rPr lang="it-IT" sz="3200" dirty="0"/>
              <a:t>(Italia 7,4%).</a:t>
            </a:r>
          </a:p>
          <a:p>
            <a:pPr marL="228600" marR="166370" algn="just">
              <a:lnSpc>
                <a:spcPct val="130000"/>
              </a:lnSpc>
              <a:spcBef>
                <a:spcPts val="600"/>
              </a:spcBef>
              <a:spcAft>
                <a:spcPts val="1000"/>
              </a:spcAft>
            </a:pPr>
            <a:r>
              <a:rPr lang="it-IT" sz="3200" b="1" dirty="0"/>
              <a:t>Tutte le crisi acuiscono le disuguaglianze all’interno della società e dell’economia </a:t>
            </a:r>
            <a:r>
              <a:rPr lang="it-IT" sz="3200" dirty="0"/>
              <a:t>(disuguaglianza del reddito disponibile 2018: Mezzogiorno 7,2; Italia 6), provocando una diminuzione della qualità della vita e un marcato </a:t>
            </a:r>
            <a:r>
              <a:rPr lang="it-IT" sz="3200" b="1" dirty="0"/>
              <a:t>peggioramento della percezione di una possibilità di “mobilità verso l’alto”. </a:t>
            </a:r>
          </a:p>
          <a:p>
            <a:pPr marL="228600" marR="166370" algn="just">
              <a:lnSpc>
                <a:spcPct val="130000"/>
              </a:lnSpc>
              <a:spcBef>
                <a:spcPts val="600"/>
              </a:spcBef>
              <a:spcAft>
                <a:spcPts val="1000"/>
              </a:spcAft>
            </a:pPr>
            <a:r>
              <a:rPr lang="it-IT" sz="3200" b="1" dirty="0"/>
              <a:t>Da noi il livello di mobilità intergenerazionale è tra i più bassi al mondo</a:t>
            </a:r>
            <a:r>
              <a:rPr lang="it-IT" sz="3200" dirty="0"/>
              <a:t>. In Italia la posizione del padre ha una influenza molto alta sui futuri guadagni dei figli, sia nel favorirla, sia in caso contrario. All’interno del nostro Paese</a:t>
            </a:r>
            <a:r>
              <a:rPr lang="it-IT" sz="3200" b="1" dirty="0"/>
              <a:t>, le probabilità di mobilità di reddito ascendente della popolazione del Mezzogiorno sono molto più contenute di quelle delle province del Nord</a:t>
            </a:r>
            <a:r>
              <a:rPr lang="it-IT" sz="3200" dirty="0"/>
              <a:t> (es.: Milano 22,2% probabilità di ascendere; </a:t>
            </a:r>
            <a:r>
              <a:rPr lang="it-IT" sz="3200" b="1" dirty="0">
                <a:solidFill>
                  <a:srgbClr val="C00000"/>
                </a:solidFill>
              </a:rPr>
              <a:t>Reggio Calabria 7,8%</a:t>
            </a:r>
            <a:r>
              <a:rPr lang="it-IT" sz="3200" b="1" dirty="0"/>
              <a:t>: </a:t>
            </a:r>
            <a:r>
              <a:rPr lang="it-IT" sz="3200" dirty="0"/>
              <a:t>MEF, And </a:t>
            </a:r>
            <a:r>
              <a:rPr lang="it-IT" sz="3200" dirty="0" err="1"/>
              <a:t>Yet</a:t>
            </a:r>
            <a:r>
              <a:rPr lang="it-IT" sz="3200" dirty="0"/>
              <a:t> </a:t>
            </a:r>
            <a:r>
              <a:rPr lang="it-IT" sz="3200" dirty="0" err="1"/>
              <a:t>Moves</a:t>
            </a:r>
            <a:r>
              <a:rPr lang="it-IT" sz="3200" dirty="0"/>
              <a:t>, </a:t>
            </a:r>
            <a:r>
              <a:rPr lang="it-IT" sz="3200" dirty="0" err="1"/>
              <a:t>Integrational</a:t>
            </a:r>
            <a:r>
              <a:rPr lang="it-IT" sz="3200" dirty="0"/>
              <a:t> </a:t>
            </a:r>
            <a:r>
              <a:rPr lang="it-IT" sz="3200" dirty="0" err="1"/>
              <a:t>Mobilitation</a:t>
            </a:r>
            <a:r>
              <a:rPr lang="it-IT" sz="3200" dirty="0"/>
              <a:t> in </a:t>
            </a:r>
            <a:r>
              <a:rPr lang="it-IT" sz="3200" dirty="0" err="1"/>
              <a:t>Italy</a:t>
            </a:r>
            <a:r>
              <a:rPr lang="it-IT" sz="3200" dirty="0"/>
              <a:t>, 2019). </a:t>
            </a:r>
          </a:p>
          <a:p>
            <a:pPr marL="228600" marR="166370" algn="just">
              <a:lnSpc>
                <a:spcPct val="130000"/>
              </a:lnSpc>
              <a:spcBef>
                <a:spcPts val="600"/>
              </a:spcBef>
              <a:spcAft>
                <a:spcPts val="1000"/>
              </a:spcAft>
            </a:pPr>
            <a:r>
              <a:rPr lang="it-IT" sz="3200" b="1" dirty="0"/>
              <a:t>Ciò induce i giovani ad emigrare (Mobilità dei laureati italiani 25-39 anni: </a:t>
            </a:r>
            <a:r>
              <a:rPr lang="it-IT" sz="3200" b="1" dirty="0">
                <a:solidFill>
                  <a:srgbClr val="C00000"/>
                </a:solidFill>
              </a:rPr>
              <a:t>Calabria -46,4 </a:t>
            </a:r>
            <a:r>
              <a:rPr lang="it-IT" sz="3200" b="1" dirty="0"/>
              <a:t>per 1.000; Italia -4,9), sottraendo risorse al territorio ed alimentando un circuito vizioso che depaupera l’economia e alimenta le disuguaglianze.</a:t>
            </a:r>
          </a:p>
        </p:txBody>
      </p:sp>
    </p:spTree>
    <p:extLst>
      <p:ext uri="{BB962C8B-B14F-4D97-AF65-F5344CB8AC3E}">
        <p14:creationId xmlns:p14="http://schemas.microsoft.com/office/powerpoint/2010/main" xmlns="" val="2993746467"/>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75081" y="430231"/>
            <a:ext cx="22248688" cy="1302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Il sistema imprenditoriale</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8" name="CasellaDiTesto 7">
            <a:extLst>
              <a:ext uri="{FF2B5EF4-FFF2-40B4-BE49-F238E27FC236}">
                <a16:creationId xmlns:a16="http://schemas.microsoft.com/office/drawing/2014/main" xmlns="" id="{6BBCD424-63E0-4EA2-A04F-30A48A5C7159}"/>
              </a:ext>
            </a:extLst>
          </p:cNvPr>
          <p:cNvSpPr txBox="1"/>
          <p:nvPr/>
        </p:nvSpPr>
        <p:spPr>
          <a:xfrm>
            <a:off x="461842" y="1733152"/>
            <a:ext cx="23075165" cy="550920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b="1">
                <a:solidFill>
                  <a:schemeClr val="bg2">
                    <a:lumMod val="50000"/>
                  </a:schemeClr>
                </a:solidFill>
              </a:rPr>
              <a:t>Il sistema imprenditoriale italiano, nel 2020, mostra una moderata flessione di imprese complessivamente registrate    </a:t>
            </a:r>
            <a:r>
              <a:rPr lang="it-IT" sz="3200">
                <a:solidFill>
                  <a:schemeClr val="bg2">
                    <a:lumMod val="50000"/>
                  </a:schemeClr>
                </a:solidFill>
              </a:rPr>
              <a:t> (-0,2%); tuttavia, in alcune regioni del Mezzogiorno, quali la Calabria (+0,5%), la numerosità delle imprese registrate si rivela in crescita. </a:t>
            </a:r>
          </a:p>
          <a:p>
            <a:pPr algn="just"/>
            <a:endParaRPr lang="it-IT" sz="3200">
              <a:solidFill>
                <a:schemeClr val="bg2">
                  <a:lumMod val="50000"/>
                </a:schemeClr>
              </a:solidFill>
            </a:endParaRPr>
          </a:p>
          <a:p>
            <a:pPr algn="just"/>
            <a:r>
              <a:rPr lang="it-IT" sz="3200" b="1">
                <a:solidFill>
                  <a:schemeClr val="bg2">
                    <a:lumMod val="50000"/>
                  </a:schemeClr>
                </a:solidFill>
              </a:rPr>
              <a:t>Sono le imprese inattive quelle che mostrano la contrazione in termini assoluti più consistente, pari a -2,2%. </a:t>
            </a:r>
          </a:p>
          <a:p>
            <a:pPr algn="just"/>
            <a:endParaRPr lang="it-IT" sz="3200" b="1">
              <a:solidFill>
                <a:schemeClr val="bg2">
                  <a:lumMod val="50000"/>
                </a:schemeClr>
              </a:solidFill>
            </a:endParaRPr>
          </a:p>
          <a:p>
            <a:pPr algn="just"/>
            <a:r>
              <a:rPr lang="it-IT" sz="3200" b="1">
                <a:solidFill>
                  <a:schemeClr val="bg2">
                    <a:lumMod val="50000"/>
                  </a:schemeClr>
                </a:solidFill>
              </a:rPr>
              <a:t>A tale flessione si aggiunge quella delle imprese in scioglimento o liquidazione del -2,4%, nonché quella delle imprese con procedure concorsuali che, nel periodo, flettono del -4,2%.</a:t>
            </a:r>
          </a:p>
          <a:p>
            <a:pPr algn="just"/>
            <a:endParaRPr lang="it-IT" sz="3200">
              <a:solidFill>
                <a:schemeClr val="bg2">
                  <a:lumMod val="50000"/>
                </a:schemeClr>
              </a:solidFill>
            </a:endParaRPr>
          </a:p>
          <a:p>
            <a:pPr algn="just"/>
            <a:r>
              <a:rPr lang="it-IT" sz="3200">
                <a:solidFill>
                  <a:schemeClr val="bg2">
                    <a:lumMod val="50000"/>
                  </a:schemeClr>
                </a:solidFill>
              </a:rPr>
              <a:t>A fronte delle citate contrazioni, le imprese attive, quelle effettivamente operative, alla fine del 2020 si attestano a 5.147.514 unità, pari all’84,7% dell’intero plesso registrato, crescendo del +0,2% nel corso del 2020.</a:t>
            </a:r>
            <a:endParaRPr lang="it-IT" sz="3200" dirty="0">
              <a:solidFill>
                <a:schemeClr val="bg2">
                  <a:lumMod val="50000"/>
                </a:schemeClr>
              </a:solidFill>
            </a:endParaRPr>
          </a:p>
        </p:txBody>
      </p:sp>
      <p:pic>
        <p:nvPicPr>
          <p:cNvPr id="6" name="Immagine 5">
            <a:extLst>
              <a:ext uri="{FF2B5EF4-FFF2-40B4-BE49-F238E27FC236}">
                <a16:creationId xmlns:a16="http://schemas.microsoft.com/office/drawing/2014/main" xmlns="" id="{98B3BCD4-6363-4B72-A7F6-28D874C7C8B1}"/>
              </a:ext>
            </a:extLst>
          </p:cNvPr>
          <p:cNvPicPr>
            <a:picLocks noChangeAspect="1"/>
          </p:cNvPicPr>
          <p:nvPr/>
        </p:nvPicPr>
        <p:blipFill>
          <a:blip r:embed="rId2" cstate="print"/>
          <a:stretch>
            <a:fillRect/>
          </a:stretch>
        </p:blipFill>
        <p:spPr>
          <a:xfrm>
            <a:off x="574668" y="7442971"/>
            <a:ext cx="14287741" cy="4065232"/>
          </a:xfrm>
          <a:prstGeom prst="rect">
            <a:avLst/>
          </a:prstGeom>
        </p:spPr>
      </p:pic>
      <p:sp>
        <p:nvSpPr>
          <p:cNvPr id="7" name="Rettangolo 6">
            <a:extLst>
              <a:ext uri="{FF2B5EF4-FFF2-40B4-BE49-F238E27FC236}">
                <a16:creationId xmlns:a16="http://schemas.microsoft.com/office/drawing/2014/main" xmlns="" id="{7DF19E03-7DE1-4F4C-8525-37E30B0E4E1B}"/>
              </a:ext>
            </a:extLst>
          </p:cNvPr>
          <p:cNvSpPr/>
          <p:nvPr/>
        </p:nvSpPr>
        <p:spPr>
          <a:xfrm>
            <a:off x="434133" y="9067800"/>
            <a:ext cx="14625758" cy="457200"/>
          </a:xfrm>
          <a:prstGeom prst="rect">
            <a:avLst/>
          </a:prstGeom>
          <a:noFill/>
          <a:ln w="38100" cap="flat" cmpd="thickThin">
            <a:solidFill>
              <a:srgbClr val="FF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FFFFFF"/>
              </a:solidFill>
              <a:effectLst/>
              <a:uFillTx/>
              <a:latin typeface="Helvetica Neue Medium"/>
              <a:ea typeface="Helvetica Neue Medium"/>
              <a:cs typeface="Helvetica Neue Medium"/>
              <a:sym typeface="Helvetica Neue Medium"/>
            </a:endParaRPr>
          </a:p>
        </p:txBody>
      </p:sp>
      <p:pic>
        <p:nvPicPr>
          <p:cNvPr id="12" name="Immagine 11">
            <a:extLst>
              <a:ext uri="{FF2B5EF4-FFF2-40B4-BE49-F238E27FC236}">
                <a16:creationId xmlns:a16="http://schemas.microsoft.com/office/drawing/2014/main" xmlns="" id="{05FAA1D8-A2D3-4FDB-8736-685DFCE5B13C}"/>
              </a:ext>
            </a:extLst>
          </p:cNvPr>
          <p:cNvPicPr>
            <a:picLocks noChangeAspect="1"/>
          </p:cNvPicPr>
          <p:nvPr/>
        </p:nvPicPr>
        <p:blipFill>
          <a:blip r:embed="rId3" cstate="print"/>
          <a:stretch>
            <a:fillRect/>
          </a:stretch>
        </p:blipFill>
        <p:spPr>
          <a:xfrm>
            <a:off x="15779900" y="7342142"/>
            <a:ext cx="6435864" cy="853622"/>
          </a:xfrm>
          <a:prstGeom prst="rect">
            <a:avLst/>
          </a:prstGeom>
        </p:spPr>
      </p:pic>
      <p:pic>
        <p:nvPicPr>
          <p:cNvPr id="4" name="Immagine 3">
            <a:extLst>
              <a:ext uri="{FF2B5EF4-FFF2-40B4-BE49-F238E27FC236}">
                <a16:creationId xmlns:a16="http://schemas.microsoft.com/office/drawing/2014/main" xmlns="" id="{04D746CD-CECB-4F28-BD43-BE6236A20EEE}"/>
              </a:ext>
            </a:extLst>
          </p:cNvPr>
          <p:cNvPicPr>
            <a:picLocks noChangeAspect="1"/>
          </p:cNvPicPr>
          <p:nvPr/>
        </p:nvPicPr>
        <p:blipFill>
          <a:blip r:embed="rId4" cstate="print"/>
          <a:stretch>
            <a:fillRect/>
          </a:stretch>
        </p:blipFill>
        <p:spPr>
          <a:xfrm>
            <a:off x="15779899" y="8195764"/>
            <a:ext cx="6435863" cy="3187940"/>
          </a:xfrm>
          <a:prstGeom prst="rect">
            <a:avLst/>
          </a:prstGeom>
        </p:spPr>
      </p:pic>
    </p:spTree>
    <p:extLst>
      <p:ext uri="{BB962C8B-B14F-4D97-AF65-F5344CB8AC3E}">
        <p14:creationId xmlns:p14="http://schemas.microsoft.com/office/powerpoint/2010/main" xmlns="" val="803753272"/>
      </p:ext>
    </p:extLst>
  </p:cSld>
  <p:clrMapOvr>
    <a:masterClrMapping/>
  </p:clrMapOvr>
  <p:transition spd="med"/>
</p:sld>
</file>

<file path=ppt/theme/theme1.xml><?xml version="1.0" encoding="utf-8"?>
<a:theme xmlns:a="http://schemas.openxmlformats.org/drawingml/2006/main" name="21_BasicWhite">
  <a:themeElements>
    <a:clrScheme name="21_BasicWhite">
      <a:dk1>
        <a:srgbClr val="5E5E5E"/>
      </a:dk1>
      <a:lt1>
        <a:srgbClr val="005E00"/>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21_BasicWhite">
  <a:themeElements>
    <a:clrScheme name="21_BasicWhite">
      <a:dk1>
        <a:srgbClr val="000000"/>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295</TotalTime>
  <Words>3798</Words>
  <Application>Microsoft Office PowerPoint</Application>
  <PresentationFormat>Personalizzato</PresentationFormat>
  <Paragraphs>149</Paragraphs>
  <Slides>20</Slides>
  <Notes>1</Notes>
  <HiddenSlides>0</HiddenSlides>
  <MMClips>0</MMClips>
  <ScaleCrop>false</ScaleCrop>
  <HeadingPairs>
    <vt:vector size="4" baseType="variant">
      <vt:variant>
        <vt:lpstr>Tema</vt:lpstr>
      </vt:variant>
      <vt:variant>
        <vt:i4>1</vt:i4>
      </vt:variant>
      <vt:variant>
        <vt:lpstr>Titoli diapositive</vt:lpstr>
      </vt:variant>
      <vt:variant>
        <vt:i4>20</vt:i4>
      </vt:variant>
    </vt:vector>
  </HeadingPairs>
  <TitlesOfParts>
    <vt:vector size="21" baseType="lpstr">
      <vt:lpstr>21_BasicWhite</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Patrizia Cacciari</dc:creator>
  <cp:lastModifiedBy>simona.paronetto</cp:lastModifiedBy>
  <cp:revision>49</cp:revision>
  <cp:lastPrinted>2021-11-18T11:56:04Z</cp:lastPrinted>
  <dcterms:modified xsi:type="dcterms:W3CDTF">2021-12-22T09:52:25Z</dcterms:modified>
</cp:coreProperties>
</file>