
<file path=[Content_Types].xml><?xml version="1.0" encoding="utf-8"?>
<Types xmlns="http://schemas.openxmlformats.org/package/2006/content-types">
  <Override PartName="/ppt/slides/slide5.xml" ContentType="application/vnd.openxmlformats-officedocument.presentationml.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
  </p:notesMasterIdLst>
  <p:sldIdLst>
    <p:sldId id="256" r:id="rId2"/>
    <p:sldId id="285" r:id="rId3"/>
    <p:sldId id="310" r:id="rId4"/>
    <p:sldId id="308" r:id="rId5"/>
    <p:sldId id="307" r:id="rId6"/>
  </p:sldIdLst>
  <p:sldSz cx="24384000" cy="13716000"/>
  <p:notesSz cx="7010400" cy="92964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9pPr>
  </p:defaultTextStyle>
  <p:extLst>
    <p:ext uri="{EFAFB233-063F-42B5-8137-9DF3F51BA10A}">
      <p15:sldGuideLst xmlns:p15="http://schemas.microsoft.com/office/powerpoint/2012/main" xmlns="">
        <p15:guide id="1" orient="horz" pos="4320">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C0C0C0"/>
    <a:srgbClr val="BFC7C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0" d="100"/>
          <a:sy n="40" d="100"/>
        </p:scale>
        <p:origin x="-138" y="-858"/>
      </p:cViewPr>
      <p:guideLst>
        <p:guide orient="horz" pos="4320"/>
        <p:guide pos="76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2" name="Shape 52"/>
          <p:cNvSpPr>
            <a:spLocks noGrp="1" noRot="1" noChangeAspect="1"/>
          </p:cNvSpPr>
          <p:nvPr>
            <p:ph type="sldImg"/>
          </p:nvPr>
        </p:nvSpPr>
        <p:spPr>
          <a:xfrm>
            <a:off x="406400" y="696913"/>
            <a:ext cx="6197600" cy="3486150"/>
          </a:xfrm>
          <a:prstGeom prst="rect">
            <a:avLst/>
          </a:prstGeom>
        </p:spPr>
        <p:txBody>
          <a:bodyPr lIns="93177" tIns="46589" rIns="93177" bIns="46589"/>
          <a:lstStyle/>
          <a:p>
            <a:endParaRPr/>
          </a:p>
        </p:txBody>
      </p:sp>
      <p:sp>
        <p:nvSpPr>
          <p:cNvPr id="53" name="Shape 53"/>
          <p:cNvSpPr>
            <a:spLocks noGrp="1"/>
          </p:cNvSpPr>
          <p:nvPr>
            <p:ph type="body" sz="quarter" idx="1"/>
          </p:nvPr>
        </p:nvSpPr>
        <p:spPr>
          <a:xfrm>
            <a:off x="934720" y="4415790"/>
            <a:ext cx="5140960" cy="4183380"/>
          </a:xfrm>
          <a:prstGeom prst="rect">
            <a:avLst/>
          </a:prstGeom>
        </p:spPr>
        <p:txBody>
          <a:bodyPr lIns="93177" tIns="46589" rIns="93177" bIns="46589"/>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olo e foto">
    <p:spTree>
      <p:nvGrpSpPr>
        <p:cNvPr id="1" name=""/>
        <p:cNvGrpSpPr/>
        <p:nvPr/>
      </p:nvGrpSpPr>
      <p:grpSpPr>
        <a:xfrm>
          <a:off x="0" y="0"/>
          <a:ext cx="0" cy="0"/>
          <a:chOff x="0" y="0"/>
          <a:chExt cx="0" cy="0"/>
        </a:xfrm>
      </p:grpSpPr>
      <p:pic>
        <p:nvPicPr>
          <p:cNvPr id="18" name="Immagine" descr="Immagine"/>
          <p:cNvPicPr>
            <a:picLocks noChangeAspect="1"/>
          </p:cNvPicPr>
          <p:nvPr/>
        </p:nvPicPr>
        <p:blipFill>
          <a:blip r:embed="rId2" cstate="print"/>
          <a:stretch>
            <a:fillRect/>
          </a:stretch>
        </p:blipFill>
        <p:spPr>
          <a:xfrm>
            <a:off x="2251053" y="835441"/>
            <a:ext cx="4397941" cy="3302489"/>
          </a:xfrm>
          <a:prstGeom prst="rect">
            <a:avLst/>
          </a:prstGeom>
          <a:ln w="12700">
            <a:miter lim="400000"/>
          </a:ln>
        </p:spPr>
      </p:pic>
      <p:sp>
        <p:nvSpPr>
          <p:cNvPr id="1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pic>
        <p:nvPicPr>
          <p:cNvPr id="10" name="blocco marchi con OK.png" descr="blocco marchi con OK.png">
            <a:extLst>
              <a:ext uri="{FF2B5EF4-FFF2-40B4-BE49-F238E27FC236}">
                <a16:creationId xmlns:a16="http://schemas.microsoft.com/office/drawing/2014/main" xmlns="" id="{62ECBC54-71C5-45AE-AFC7-6C407ADFFD36}"/>
              </a:ext>
            </a:extLst>
          </p:cNvPr>
          <p:cNvPicPr>
            <a:picLocks noChangeAspect="1"/>
          </p:cNvPicPr>
          <p:nvPr/>
        </p:nvPicPr>
        <p:blipFill>
          <a:blip r:embed="rId3" cstate="print"/>
          <a:stretch>
            <a:fillRect/>
          </a:stretch>
        </p:blipFill>
        <p:spPr>
          <a:xfrm>
            <a:off x="399613" y="12276188"/>
            <a:ext cx="17153974" cy="899792"/>
          </a:xfrm>
          <a:prstGeom prst="rect">
            <a:avLst/>
          </a:prstGeom>
          <a:ln w="12700" cap="flat">
            <a:noFill/>
            <a:miter lim="400000"/>
          </a:ln>
          <a:effectLst/>
        </p:spPr>
      </p:pic>
      <p:pic>
        <p:nvPicPr>
          <p:cNvPr id="3" name="Immagine 2">
            <a:extLst>
              <a:ext uri="{FF2B5EF4-FFF2-40B4-BE49-F238E27FC236}">
                <a16:creationId xmlns:a16="http://schemas.microsoft.com/office/drawing/2014/main" xmlns="" id="{0053DB3F-E61B-4E6F-82C1-2955E24A9327}"/>
              </a:ext>
            </a:extLst>
          </p:cNvPr>
          <p:cNvPicPr>
            <a:picLocks noChangeAspect="1"/>
          </p:cNvPicPr>
          <p:nvPr userDrawn="1"/>
        </p:nvPicPr>
        <p:blipFill rotWithShape="1">
          <a:blip r:embed="rId4" cstate="print">
            <a:extLst>
              <a:ext uri="{28A0092B-C50C-407E-A947-70E740481C1C}">
                <a14:useLocalDpi xmlns:a14="http://schemas.microsoft.com/office/drawing/2010/main" xmlns="" val="0"/>
              </a:ext>
            </a:extLst>
          </a:blip>
          <a:srcRect l="4565" t="22491" r="3837" b="30108"/>
          <a:stretch/>
        </p:blipFill>
        <p:spPr>
          <a:xfrm>
            <a:off x="17869989" y="12186294"/>
            <a:ext cx="6114398" cy="1149533"/>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Punti elenco">
    <p:spTree>
      <p:nvGrpSpPr>
        <p:cNvPr id="1" name=""/>
        <p:cNvGrpSpPr/>
        <p:nvPr/>
      </p:nvGrpSpPr>
      <p:grpSpPr>
        <a:xfrm>
          <a:off x="0" y="0"/>
          <a:ext cx="0" cy="0"/>
          <a:chOff x="0" y="0"/>
          <a:chExt cx="0" cy="0"/>
        </a:xfrm>
      </p:grpSpPr>
      <p:sp>
        <p:nvSpPr>
          <p:cNvPr id="34" name="Linea"/>
          <p:cNvSpPr/>
          <p:nvPr/>
        </p:nvSpPr>
        <p:spPr>
          <a:xfrm>
            <a:off x="-11125" y="11764958"/>
            <a:ext cx="24406251" cy="1"/>
          </a:xfrm>
          <a:prstGeom prst="line">
            <a:avLst/>
          </a:prstGeom>
          <a:ln w="25400">
            <a:solidFill>
              <a:srgbClr val="92A998"/>
            </a:solidFill>
            <a:miter lim="400000"/>
          </a:ln>
        </p:spPr>
        <p:txBody>
          <a:bodyPr lIns="50800" tIns="50800" rIns="50800" bIns="50800" anchor="ctr"/>
          <a:lstStyle/>
          <a:p>
            <a:endParaRPr/>
          </a:p>
        </p:txBody>
      </p:sp>
      <p:pic>
        <p:nvPicPr>
          <p:cNvPr id="36" name="blocco marchi con OK.png" descr="blocco marchi con OK.png"/>
          <p:cNvPicPr>
            <a:picLocks noChangeAspect="1"/>
          </p:cNvPicPr>
          <p:nvPr/>
        </p:nvPicPr>
        <p:blipFill>
          <a:blip r:embed="rId2" cstate="print"/>
          <a:stretch>
            <a:fillRect/>
          </a:stretch>
        </p:blipFill>
        <p:spPr>
          <a:xfrm>
            <a:off x="399613" y="12276188"/>
            <a:ext cx="17153974" cy="899792"/>
          </a:xfrm>
          <a:prstGeom prst="rect">
            <a:avLst/>
          </a:prstGeom>
          <a:ln w="12700" cap="flat">
            <a:noFill/>
            <a:miter lim="400000"/>
          </a:ln>
          <a:effectLst/>
        </p:spPr>
      </p:pic>
      <p:sp>
        <p:nvSpPr>
          <p:cNvPr id="3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pic>
        <p:nvPicPr>
          <p:cNvPr id="7" name="Immagine 6">
            <a:extLst>
              <a:ext uri="{FF2B5EF4-FFF2-40B4-BE49-F238E27FC236}">
                <a16:creationId xmlns:a16="http://schemas.microsoft.com/office/drawing/2014/main" xmlns="" id="{8E7A88F0-64EC-4E24-BDF8-E54A6586714D}"/>
              </a:ext>
            </a:extLst>
          </p:cNvPr>
          <p:cNvPicPr>
            <a:picLocks noChangeAspect="1"/>
          </p:cNvPicPr>
          <p:nvPr userDrawn="1"/>
        </p:nvPicPr>
        <p:blipFill rotWithShape="1">
          <a:blip r:embed="rId3" cstate="print">
            <a:extLst>
              <a:ext uri="{28A0092B-C50C-407E-A947-70E740481C1C}">
                <a14:useLocalDpi xmlns:a14="http://schemas.microsoft.com/office/drawing/2010/main" xmlns="" val="0"/>
              </a:ext>
            </a:extLst>
          </a:blip>
          <a:srcRect l="4565" t="22491" r="3837" b="30108"/>
          <a:stretch/>
        </p:blipFill>
        <p:spPr>
          <a:xfrm>
            <a:off x="17869989" y="12186294"/>
            <a:ext cx="6114398" cy="1149533"/>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Vuota">
    <p:spTree>
      <p:nvGrpSpPr>
        <p:cNvPr id="1" name=""/>
        <p:cNvGrpSpPr/>
        <p:nvPr/>
      </p:nvGrpSpPr>
      <p:grpSpPr>
        <a:xfrm>
          <a:off x="0" y="0"/>
          <a:ext cx="0" cy="0"/>
          <a:chOff x="0" y="0"/>
          <a:chExt cx="0" cy="0"/>
        </a:xfrm>
      </p:grpSpPr>
      <p:sp>
        <p:nvSpPr>
          <p:cNvPr id="46"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ttangolo"/>
          <p:cNvSpPr/>
          <p:nvPr userDrawn="1"/>
        </p:nvSpPr>
        <p:spPr>
          <a:xfrm>
            <a:off x="231869" y="250149"/>
            <a:ext cx="23920262" cy="11534586"/>
          </a:xfrm>
          <a:prstGeom prst="rect">
            <a:avLst/>
          </a:prstGeom>
          <a:solidFill>
            <a:srgbClr val="BFC7C3"/>
          </a:solidFill>
          <a:ln w="12700">
            <a:miter lim="400000"/>
          </a:ln>
        </p:spPr>
        <p:txBody>
          <a:bodyPr lIns="50800" tIns="50800" rIns="50800" bIns="50800" anchor="ctr"/>
          <a:lstStyle/>
          <a:p>
            <a:pPr defTabSz="825500">
              <a:defRPr sz="3200">
                <a:solidFill>
                  <a:srgbClr val="92A998"/>
                </a:solidFill>
                <a:latin typeface="Helvetica Neue Medium"/>
                <a:ea typeface="Helvetica Neue Medium"/>
                <a:cs typeface="Helvetica Neue Medium"/>
                <a:sym typeface="Helvetica Neue Medium"/>
              </a:defRPr>
            </a:pPr>
            <a:endParaRPr/>
          </a:p>
        </p:txBody>
      </p:sp>
      <p:pic>
        <p:nvPicPr>
          <p:cNvPr id="4" name="blocco marchi con OK.png" descr="blocco marchi con OK.png"/>
          <p:cNvPicPr>
            <a:picLocks noChangeAspect="1"/>
          </p:cNvPicPr>
          <p:nvPr/>
        </p:nvPicPr>
        <p:blipFill>
          <a:blip r:embed="rId5" cstate="print"/>
          <a:stretch>
            <a:fillRect/>
          </a:stretch>
        </p:blipFill>
        <p:spPr>
          <a:xfrm>
            <a:off x="399614" y="12276188"/>
            <a:ext cx="17153974" cy="899792"/>
          </a:xfrm>
          <a:prstGeom prst="rect">
            <a:avLst/>
          </a:prstGeom>
          <a:ln w="12700" cap="flat">
            <a:noFill/>
            <a:miter lim="400000"/>
          </a:ln>
          <a:effectLst/>
        </p:spPr>
      </p:pic>
      <p:sp>
        <p:nvSpPr>
          <p:cNvPr id="9" name="Numero diapositiva"/>
          <p:cNvSpPr txBox="1">
            <a:spLocks noGrp="1"/>
          </p:cNvSpPr>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defTabSz="584200">
              <a:defRPr sz="1800">
                <a:solidFill>
                  <a:srgbClr val="000000"/>
                </a:solidFill>
              </a:defRPr>
            </a:lvl1pPr>
          </a:lstStyle>
          <a:p>
            <a:fld id="{86CB4B4D-7CA3-9044-876B-883B54F8677D}" type="slidenum">
              <a:rPr/>
              <a:pPr/>
              <a:t>‹N›</a:t>
            </a:fld>
            <a:endParaRPr/>
          </a:p>
        </p:txBody>
      </p:sp>
      <p:pic>
        <p:nvPicPr>
          <p:cNvPr id="7" name="Immagine 6">
            <a:extLst>
              <a:ext uri="{FF2B5EF4-FFF2-40B4-BE49-F238E27FC236}">
                <a16:creationId xmlns:a16="http://schemas.microsoft.com/office/drawing/2014/main" xmlns="" id="{43A83599-04FA-4635-AC8A-7FE532AB9E97}"/>
              </a:ext>
            </a:extLst>
          </p:cNvPr>
          <p:cNvPicPr>
            <a:picLocks noChangeAspect="1"/>
          </p:cNvPicPr>
          <p:nvPr userDrawn="1"/>
        </p:nvPicPr>
        <p:blipFill rotWithShape="1">
          <a:blip r:embed="rId6" cstate="print">
            <a:extLst>
              <a:ext uri="{28A0092B-C50C-407E-A947-70E740481C1C}">
                <a14:useLocalDpi xmlns:a14="http://schemas.microsoft.com/office/drawing/2010/main" xmlns="" val="0"/>
              </a:ext>
            </a:extLst>
          </a:blip>
          <a:srcRect l="4565" t="22491" r="3837" b="30108"/>
          <a:stretch/>
        </p:blipFill>
        <p:spPr>
          <a:xfrm>
            <a:off x="17869989" y="12186294"/>
            <a:ext cx="6114398" cy="1149533"/>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Lst>
  <p:transition spd="med"/>
  <p:txStyles>
    <p:title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dell'evento…">
            <a:extLst>
              <a:ext uri="{FF2B5EF4-FFF2-40B4-BE49-F238E27FC236}">
                <a16:creationId xmlns:a16="http://schemas.microsoft.com/office/drawing/2014/main" xmlns="" id="{731766F3-47F7-447F-8312-FBD904E51839}"/>
              </a:ext>
            </a:extLst>
          </p:cNvPr>
          <p:cNvSpPr txBox="1"/>
          <p:nvPr/>
        </p:nvSpPr>
        <p:spPr>
          <a:xfrm>
            <a:off x="3657600" y="5300580"/>
            <a:ext cx="17287875" cy="370357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7800">
                <a:solidFill>
                  <a:srgbClr val="92A998"/>
                </a:solidFill>
                <a:latin typeface="Roboto Light"/>
                <a:ea typeface="Roboto Light"/>
                <a:cs typeface="Roboto Light"/>
                <a:sym typeface="Roboto Light"/>
              </a:defRPr>
            </a:pPr>
            <a:r>
              <a:rPr lang="it-IT" dirty="0"/>
              <a:t>ROADSHOW </a:t>
            </a:r>
          </a:p>
          <a:p>
            <a:pPr>
              <a:defRPr sz="7800">
                <a:solidFill>
                  <a:srgbClr val="92A998"/>
                </a:solidFill>
                <a:latin typeface="Roboto Light"/>
                <a:ea typeface="Roboto Light"/>
                <a:cs typeface="Roboto Light"/>
                <a:sym typeface="Roboto Light"/>
              </a:defRPr>
            </a:pPr>
            <a:r>
              <a:rPr lang="it-IT" dirty="0"/>
              <a:t>di presentazione</a:t>
            </a:r>
          </a:p>
          <a:p>
            <a:pPr>
              <a:defRPr sz="7800">
                <a:solidFill>
                  <a:srgbClr val="92A998"/>
                </a:solidFill>
                <a:latin typeface="Roboto Light"/>
                <a:ea typeface="Roboto Light"/>
                <a:cs typeface="Roboto Light"/>
                <a:sym typeface="Roboto Light"/>
              </a:defRPr>
            </a:pPr>
            <a:r>
              <a:rPr lang="it-IT" dirty="0"/>
              <a:t>Reggio Calabria, 24 novembre 2021</a:t>
            </a:r>
            <a:endParaRPr dirty="0"/>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792971" y="916396"/>
            <a:ext cx="22798056" cy="6863417"/>
          </a:xfrm>
          <a:prstGeom prst="rect">
            <a:avLst/>
          </a:prstGeom>
          <a:noFill/>
        </p:spPr>
        <p:txBody>
          <a:bodyPr wrap="square" rtlCol="0">
            <a:spAutoFit/>
          </a:bodyPr>
          <a:lstStyle/>
          <a:p>
            <a:r>
              <a:rPr lang="en-US" sz="4000" b="1" dirty="0">
                <a:solidFill>
                  <a:srgbClr val="002060"/>
                </a:solidFill>
                <a:effectLst>
                  <a:outerShdw blurRad="38100" dist="38100" dir="2700000" algn="tl">
                    <a:srgbClr val="000000">
                      <a:alpha val="43137"/>
                    </a:srgbClr>
                  </a:outerShdw>
                </a:effectLst>
              </a:rPr>
              <a:t>PROGETTO OPEN KNOWLEDGE</a:t>
            </a:r>
            <a:endParaRPr lang="it-IT" sz="4400" b="1" dirty="0">
              <a:solidFill>
                <a:srgbClr val="002060"/>
              </a:solidFill>
              <a:effectLst>
                <a:outerShdw blurRad="38100" dist="38100" dir="2700000" algn="tl">
                  <a:srgbClr val="000000">
                    <a:alpha val="43137"/>
                  </a:srgbClr>
                </a:outerShdw>
              </a:effectLst>
            </a:endParaRPr>
          </a:p>
          <a:p>
            <a:endParaRPr lang="it-IT" sz="3200" b="1" dirty="0">
              <a:solidFill>
                <a:srgbClr val="002060"/>
              </a:solidFill>
              <a:effectLst>
                <a:outerShdw blurRad="38100" dist="38100" dir="2700000" algn="tl">
                  <a:srgbClr val="000000">
                    <a:alpha val="43137"/>
                  </a:srgbClr>
                </a:outerShdw>
              </a:effectLst>
            </a:endParaRPr>
          </a:p>
          <a:p>
            <a:r>
              <a:rPr lang="it-IT" sz="3200" b="1" dirty="0">
                <a:solidFill>
                  <a:srgbClr val="002060"/>
                </a:solidFill>
                <a:effectLst>
                  <a:outerShdw blurRad="38100" dist="38100" dir="2700000" algn="tl">
                    <a:srgbClr val="000000">
                      <a:alpha val="43137"/>
                    </a:srgbClr>
                  </a:outerShdw>
                </a:effectLst>
              </a:rPr>
              <a:t>ANIMAZIONE E FORMAZIONE PER CREARE VALORE SOCIALE , ECONOMICO E CIVICO PER IL TERRITORIO ATTRAVERSO LA CONOSCENZA E L’UTILIZZO DEGLI OPEN DATA SULLE AZIENDE CONFISCATE</a:t>
            </a:r>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1800" b="1" dirty="0">
              <a:solidFill>
                <a:srgbClr val="002060"/>
              </a:solidFill>
              <a:effectLst>
                <a:outerShdw blurRad="38100" dist="38100" dir="2700000" algn="tl">
                  <a:srgbClr val="000000">
                    <a:alpha val="43137"/>
                  </a:srgbClr>
                </a:outerShdw>
              </a:effectLst>
            </a:endParaRPr>
          </a:p>
          <a:p>
            <a:endParaRPr lang="en-US" sz="1800" b="1" dirty="0">
              <a:solidFill>
                <a:srgbClr val="002060"/>
              </a:solidFill>
              <a:effectLst>
                <a:outerShdw blurRad="38100" dist="38100" dir="2700000" algn="tl">
                  <a:srgbClr val="000000">
                    <a:alpha val="43137"/>
                  </a:srgbClr>
                </a:outerShdw>
              </a:effectLst>
            </a:endParaRPr>
          </a:p>
          <a:p>
            <a:endParaRPr lang="en-US" sz="1800" b="1" dirty="0">
              <a:solidFill>
                <a:srgbClr val="002060"/>
              </a:solidFill>
              <a:effectLst>
                <a:outerShdw blurRad="38100" dist="38100" dir="2700000" algn="tl">
                  <a:srgbClr val="000000">
                    <a:alpha val="43137"/>
                  </a:srgbClr>
                </a:outerShdw>
              </a:effectLst>
            </a:endParaRPr>
          </a:p>
          <a:p>
            <a:endParaRPr lang="en-US" sz="1800" b="1" dirty="0">
              <a:solidFill>
                <a:srgbClr val="002060"/>
              </a:solidFill>
              <a:effectLst>
                <a:outerShdw blurRad="38100" dist="38100" dir="2700000" algn="tl">
                  <a:srgbClr val="000000">
                    <a:alpha val="43137"/>
                  </a:srgbClr>
                </a:outerShdw>
              </a:effectLst>
            </a:endParaRPr>
          </a:p>
          <a:p>
            <a:r>
              <a:rPr lang="en-US" sz="1800" b="1" dirty="0">
                <a:solidFill>
                  <a:srgbClr val="002060"/>
                </a:solidFill>
                <a:effectLst>
                  <a:outerShdw blurRad="38100" dist="38100" dir="2700000" algn="tl">
                    <a:srgbClr val="000000">
                      <a:alpha val="43137"/>
                    </a:srgbClr>
                  </a:outerShdw>
                </a:effectLst>
              </a:rPr>
              <a:t>Fonte di </a:t>
            </a:r>
            <a:r>
              <a:rPr lang="en-US" sz="1800" b="1" dirty="0" err="1">
                <a:solidFill>
                  <a:srgbClr val="002060"/>
                </a:solidFill>
                <a:effectLst>
                  <a:outerShdw blurRad="38100" dist="38100" dir="2700000" algn="tl">
                    <a:srgbClr val="000000">
                      <a:alpha val="43137"/>
                    </a:srgbClr>
                  </a:outerShdw>
                </a:effectLst>
              </a:rPr>
              <a:t>Finanziamento</a:t>
            </a:r>
            <a:r>
              <a:rPr lang="en-US" sz="1800" b="1" dirty="0">
                <a:solidFill>
                  <a:srgbClr val="002060"/>
                </a:solidFill>
                <a:effectLst>
                  <a:outerShdw blurRad="38100" dist="38100" dir="2700000" algn="tl">
                    <a:srgbClr val="000000">
                      <a:alpha val="43137"/>
                    </a:srgbClr>
                  </a:outerShdw>
                </a:effectLst>
              </a:rPr>
              <a:t> :  PON LEGALITA’ 2014 – 2020 </a:t>
            </a:r>
          </a:p>
          <a:p>
            <a:r>
              <a:rPr lang="en-US" sz="1800" b="1" dirty="0">
                <a:solidFill>
                  <a:srgbClr val="002060"/>
                </a:solidFill>
                <a:effectLst>
                  <a:outerShdw blurRad="38100" dist="38100" dir="2700000" algn="tl">
                    <a:srgbClr val="000000">
                      <a:alpha val="43137"/>
                    </a:srgbClr>
                  </a:outerShdw>
                </a:effectLst>
              </a:rPr>
              <a:t>ASSE 5 - </a:t>
            </a:r>
            <a:r>
              <a:rPr lang="en-US" sz="1800" b="1" dirty="0" err="1">
                <a:solidFill>
                  <a:srgbClr val="002060"/>
                </a:solidFill>
                <a:effectLst>
                  <a:outerShdw blurRad="38100" dist="38100" dir="2700000" algn="tl">
                    <a:srgbClr val="000000">
                      <a:alpha val="43137"/>
                    </a:srgbClr>
                  </a:outerShdw>
                </a:effectLst>
              </a:rPr>
              <a:t>Migliorare</a:t>
            </a:r>
            <a:r>
              <a:rPr lang="en-US" sz="1800" b="1" dirty="0">
                <a:solidFill>
                  <a:srgbClr val="002060"/>
                </a:solidFill>
                <a:effectLst>
                  <a:outerShdw blurRad="38100" dist="38100" dir="2700000" algn="tl">
                    <a:srgbClr val="000000">
                      <a:alpha val="43137"/>
                    </a:srgbClr>
                  </a:outerShdw>
                </a:effectLst>
              </a:rPr>
              <a:t> le </a:t>
            </a:r>
            <a:r>
              <a:rPr lang="en-US" sz="1800" b="1" dirty="0" err="1">
                <a:solidFill>
                  <a:srgbClr val="002060"/>
                </a:solidFill>
                <a:effectLst>
                  <a:outerShdw blurRad="38100" dist="38100" dir="2700000" algn="tl">
                    <a:srgbClr val="000000">
                      <a:alpha val="43137"/>
                    </a:srgbClr>
                  </a:outerShdw>
                </a:effectLst>
              </a:rPr>
              <a:t>competenze</a:t>
            </a:r>
            <a:r>
              <a:rPr lang="en-US" sz="1800" b="1" dirty="0">
                <a:solidFill>
                  <a:srgbClr val="002060"/>
                </a:solidFill>
                <a:effectLst>
                  <a:outerShdw blurRad="38100" dist="38100" dir="2700000" algn="tl">
                    <a:srgbClr val="000000">
                      <a:alpha val="43137"/>
                    </a:srgbClr>
                  </a:outerShdw>
                </a:effectLst>
              </a:rPr>
              <a:t> </a:t>
            </a:r>
            <a:r>
              <a:rPr lang="en-US" sz="1800" b="1" dirty="0" err="1">
                <a:solidFill>
                  <a:srgbClr val="002060"/>
                </a:solidFill>
                <a:effectLst>
                  <a:outerShdw blurRad="38100" dist="38100" dir="2700000" algn="tl">
                    <a:srgbClr val="000000">
                      <a:alpha val="43137"/>
                    </a:srgbClr>
                  </a:outerShdw>
                </a:effectLst>
              </a:rPr>
              <a:t>della</a:t>
            </a:r>
            <a:r>
              <a:rPr lang="en-US" sz="1800" b="1" dirty="0">
                <a:solidFill>
                  <a:srgbClr val="002060"/>
                </a:solidFill>
                <a:effectLst>
                  <a:outerShdw blurRad="38100" dist="38100" dir="2700000" algn="tl">
                    <a:srgbClr val="000000">
                      <a:alpha val="43137"/>
                    </a:srgbClr>
                  </a:outerShdw>
                </a:effectLst>
              </a:rPr>
              <a:t> PA </a:t>
            </a:r>
            <a:r>
              <a:rPr lang="en-US" sz="1800" b="1" dirty="0" err="1">
                <a:solidFill>
                  <a:srgbClr val="002060"/>
                </a:solidFill>
                <a:effectLst>
                  <a:outerShdw blurRad="38100" dist="38100" dir="2700000" algn="tl">
                    <a:srgbClr val="000000">
                      <a:alpha val="43137"/>
                    </a:srgbClr>
                  </a:outerShdw>
                </a:effectLst>
              </a:rPr>
              <a:t>nel</a:t>
            </a:r>
            <a:r>
              <a:rPr lang="en-US" sz="1800" b="1" dirty="0">
                <a:solidFill>
                  <a:srgbClr val="002060"/>
                </a:solidFill>
                <a:effectLst>
                  <a:outerShdw blurRad="38100" dist="38100" dir="2700000" algn="tl">
                    <a:srgbClr val="000000">
                      <a:alpha val="43137"/>
                    </a:srgbClr>
                  </a:outerShdw>
                </a:effectLst>
              </a:rPr>
              <a:t> </a:t>
            </a:r>
            <a:r>
              <a:rPr lang="en-US" sz="1800" b="1" dirty="0" err="1">
                <a:solidFill>
                  <a:srgbClr val="002060"/>
                </a:solidFill>
                <a:effectLst>
                  <a:outerShdw blurRad="38100" dist="38100" dir="2700000" algn="tl">
                    <a:srgbClr val="000000">
                      <a:alpha val="43137"/>
                    </a:srgbClr>
                  </a:outerShdw>
                </a:effectLst>
              </a:rPr>
              <a:t>contrasto</a:t>
            </a:r>
            <a:r>
              <a:rPr lang="en-US" sz="1800" b="1" dirty="0">
                <a:solidFill>
                  <a:srgbClr val="002060"/>
                </a:solidFill>
                <a:effectLst>
                  <a:outerShdw blurRad="38100" dist="38100" dir="2700000" algn="tl">
                    <a:srgbClr val="000000">
                      <a:alpha val="43137"/>
                    </a:srgbClr>
                  </a:outerShdw>
                </a:effectLst>
              </a:rPr>
              <a:t> </a:t>
            </a:r>
            <a:r>
              <a:rPr lang="en-US" sz="1800" b="1" dirty="0" err="1">
                <a:solidFill>
                  <a:srgbClr val="002060"/>
                </a:solidFill>
                <a:effectLst>
                  <a:outerShdw blurRad="38100" dist="38100" dir="2700000" algn="tl">
                    <a:srgbClr val="000000">
                      <a:alpha val="43137"/>
                    </a:srgbClr>
                  </a:outerShdw>
                </a:effectLst>
              </a:rPr>
              <a:t>alla</a:t>
            </a:r>
            <a:r>
              <a:rPr lang="en-US" sz="1800" b="1" dirty="0">
                <a:solidFill>
                  <a:srgbClr val="002060"/>
                </a:solidFill>
                <a:effectLst>
                  <a:outerShdw blurRad="38100" dist="38100" dir="2700000" algn="tl">
                    <a:srgbClr val="000000">
                      <a:alpha val="43137"/>
                    </a:srgbClr>
                  </a:outerShdw>
                </a:effectLst>
              </a:rPr>
              <a:t> </a:t>
            </a:r>
            <a:r>
              <a:rPr lang="en-US" sz="1800" b="1" dirty="0" err="1">
                <a:solidFill>
                  <a:srgbClr val="002060"/>
                </a:solidFill>
                <a:effectLst>
                  <a:outerShdw blurRad="38100" dist="38100" dir="2700000" algn="tl">
                    <a:srgbClr val="000000">
                      <a:alpha val="43137"/>
                    </a:srgbClr>
                  </a:outerShdw>
                </a:effectLst>
              </a:rPr>
              <a:t>criminalità</a:t>
            </a:r>
            <a:r>
              <a:rPr lang="en-US" sz="1800" b="1" dirty="0">
                <a:solidFill>
                  <a:srgbClr val="002060"/>
                </a:solidFill>
                <a:effectLst>
                  <a:outerShdw blurRad="38100" dist="38100" dir="2700000" algn="tl">
                    <a:srgbClr val="000000">
                      <a:alpha val="43137"/>
                    </a:srgbClr>
                  </a:outerShdw>
                </a:effectLst>
              </a:rPr>
              <a:t> </a:t>
            </a:r>
            <a:r>
              <a:rPr lang="en-US" sz="1800" b="1" dirty="0" err="1">
                <a:solidFill>
                  <a:srgbClr val="002060"/>
                </a:solidFill>
                <a:effectLst>
                  <a:outerShdw blurRad="38100" dist="38100" dir="2700000" algn="tl">
                    <a:srgbClr val="000000">
                      <a:alpha val="43137"/>
                    </a:srgbClr>
                  </a:outerShdw>
                </a:effectLst>
              </a:rPr>
              <a:t>organizzata</a:t>
            </a:r>
            <a:endParaRPr lang="en-US" sz="1800" b="1" dirty="0">
              <a:solidFill>
                <a:srgbClr val="002060"/>
              </a:solidFill>
              <a:effectLst>
                <a:outerShdw blurRad="38100" dist="38100" dir="2700000" algn="tl">
                  <a:srgbClr val="000000">
                    <a:alpha val="43137"/>
                  </a:srgbClr>
                </a:outerShdw>
              </a:effectLst>
            </a:endParaRPr>
          </a:p>
          <a:p>
            <a:r>
              <a:rPr lang="en-US" sz="1800" b="1" dirty="0">
                <a:solidFill>
                  <a:srgbClr val="002060"/>
                </a:solidFill>
                <a:effectLst>
                  <a:outerShdw blurRad="38100" dist="38100" dir="2700000" algn="tl">
                    <a:srgbClr val="000000">
                      <a:alpha val="43137"/>
                    </a:srgbClr>
                  </a:outerShdw>
                </a:effectLst>
              </a:rPr>
              <a:t>Azione 5.2.1 </a:t>
            </a:r>
            <a:r>
              <a:rPr lang="en-US" sz="1800" dirty="0" err="1">
                <a:solidFill>
                  <a:srgbClr val="002060"/>
                </a:solidFill>
              </a:rPr>
              <a:t>Progetti</a:t>
            </a:r>
            <a:r>
              <a:rPr lang="en-US" sz="1800" dirty="0">
                <a:solidFill>
                  <a:srgbClr val="002060"/>
                </a:solidFill>
              </a:rPr>
              <a:t> di </a:t>
            </a:r>
            <a:r>
              <a:rPr lang="en-US" sz="1800" b="1" dirty="0">
                <a:solidFill>
                  <a:srgbClr val="002060"/>
                </a:solidFill>
              </a:rPr>
              <a:t>open government </a:t>
            </a:r>
            <a:r>
              <a:rPr lang="en-US" sz="1800" dirty="0">
                <a:solidFill>
                  <a:srgbClr val="002060"/>
                </a:solidFill>
              </a:rPr>
              <a:t>per </a:t>
            </a:r>
            <a:r>
              <a:rPr lang="en-US" sz="1800" dirty="0" err="1">
                <a:solidFill>
                  <a:srgbClr val="002060"/>
                </a:solidFill>
              </a:rPr>
              <a:t>favorire</a:t>
            </a:r>
            <a:r>
              <a:rPr lang="en-US" sz="1800" dirty="0">
                <a:solidFill>
                  <a:srgbClr val="002060"/>
                </a:solidFill>
              </a:rPr>
              <a:t> </a:t>
            </a:r>
            <a:r>
              <a:rPr lang="en-US" sz="1800" b="1" dirty="0" err="1">
                <a:solidFill>
                  <a:srgbClr val="002060"/>
                </a:solidFill>
              </a:rPr>
              <a:t>trasparenza</a:t>
            </a:r>
            <a:r>
              <a:rPr lang="en-US" sz="1800" b="1" dirty="0">
                <a:solidFill>
                  <a:srgbClr val="002060"/>
                </a:solidFill>
              </a:rPr>
              <a:t>, </a:t>
            </a:r>
            <a:r>
              <a:rPr lang="en-US" sz="1800" b="1" dirty="0" err="1">
                <a:solidFill>
                  <a:srgbClr val="002060"/>
                </a:solidFill>
              </a:rPr>
              <a:t>collaborazione</a:t>
            </a:r>
            <a:r>
              <a:rPr lang="en-US" sz="1800" b="1" dirty="0">
                <a:solidFill>
                  <a:srgbClr val="002060"/>
                </a:solidFill>
              </a:rPr>
              <a:t> e </a:t>
            </a:r>
            <a:r>
              <a:rPr lang="en-US" sz="1800" b="1" dirty="0" err="1">
                <a:solidFill>
                  <a:srgbClr val="002060"/>
                </a:solidFill>
              </a:rPr>
              <a:t>partecipazione</a:t>
            </a:r>
            <a:r>
              <a:rPr lang="en-US" sz="1800" dirty="0">
                <a:solidFill>
                  <a:srgbClr val="002060"/>
                </a:solidFill>
              </a:rPr>
              <a:t> </a:t>
            </a:r>
            <a:r>
              <a:rPr lang="en-US" sz="1800" dirty="0" err="1">
                <a:solidFill>
                  <a:srgbClr val="002060"/>
                </a:solidFill>
              </a:rPr>
              <a:t>realizzati</a:t>
            </a:r>
            <a:r>
              <a:rPr lang="en-US" sz="1800" dirty="0">
                <a:solidFill>
                  <a:srgbClr val="002060"/>
                </a:solidFill>
              </a:rPr>
              <a:t> </a:t>
            </a:r>
            <a:r>
              <a:rPr lang="en-US" sz="1800" dirty="0" err="1">
                <a:solidFill>
                  <a:srgbClr val="002060"/>
                </a:solidFill>
              </a:rPr>
              <a:t>tramite</a:t>
            </a:r>
            <a:r>
              <a:rPr lang="en-US" sz="1800" dirty="0">
                <a:solidFill>
                  <a:srgbClr val="002060"/>
                </a:solidFill>
              </a:rPr>
              <a:t> il </a:t>
            </a:r>
            <a:r>
              <a:rPr lang="en-US" sz="1800" b="1" dirty="0" err="1">
                <a:solidFill>
                  <a:srgbClr val="002060"/>
                </a:solidFill>
              </a:rPr>
              <a:t>coinvolgimento</a:t>
            </a:r>
            <a:r>
              <a:rPr lang="en-US" sz="1800" dirty="0">
                <a:solidFill>
                  <a:srgbClr val="002060"/>
                </a:solidFill>
              </a:rPr>
              <a:t> di </a:t>
            </a:r>
            <a:r>
              <a:rPr lang="en-US" sz="1800" dirty="0" err="1">
                <a:solidFill>
                  <a:srgbClr val="002060"/>
                </a:solidFill>
              </a:rPr>
              <a:t>cittadini</a:t>
            </a:r>
            <a:r>
              <a:rPr lang="en-US" sz="1800" dirty="0">
                <a:solidFill>
                  <a:srgbClr val="002060"/>
                </a:solidFill>
              </a:rPr>
              <a:t> /stakeholder e </a:t>
            </a:r>
            <a:r>
              <a:rPr lang="en-US" sz="1800" dirty="0" err="1">
                <a:solidFill>
                  <a:srgbClr val="002060"/>
                </a:solidFill>
              </a:rPr>
              <a:t>iniziative</a:t>
            </a:r>
            <a:r>
              <a:rPr lang="en-US" sz="1800" dirty="0">
                <a:solidFill>
                  <a:srgbClr val="002060"/>
                </a:solidFill>
              </a:rPr>
              <a:t> per il </a:t>
            </a:r>
            <a:r>
              <a:rPr lang="en-US" sz="1800" b="1" dirty="0" err="1">
                <a:solidFill>
                  <a:srgbClr val="002060"/>
                </a:solidFill>
              </a:rPr>
              <a:t>riutilizzo</a:t>
            </a:r>
            <a:r>
              <a:rPr lang="en-US" sz="1800" b="1" dirty="0">
                <a:solidFill>
                  <a:srgbClr val="002060"/>
                </a:solidFill>
              </a:rPr>
              <a:t> </a:t>
            </a:r>
            <a:r>
              <a:rPr lang="en-US" sz="1800" b="1" dirty="0" err="1">
                <a:solidFill>
                  <a:srgbClr val="002060"/>
                </a:solidFill>
              </a:rPr>
              <a:t>dei</a:t>
            </a:r>
            <a:r>
              <a:rPr lang="en-US" sz="1800" b="1" dirty="0">
                <a:solidFill>
                  <a:srgbClr val="002060"/>
                </a:solidFill>
              </a:rPr>
              <a:t> </a:t>
            </a:r>
            <a:r>
              <a:rPr lang="en-US" sz="1800" b="1" dirty="0" err="1">
                <a:solidFill>
                  <a:srgbClr val="002060"/>
                </a:solidFill>
              </a:rPr>
              <a:t>dati</a:t>
            </a:r>
            <a:r>
              <a:rPr lang="en-US" sz="1800" b="1" dirty="0">
                <a:solidFill>
                  <a:srgbClr val="002060"/>
                </a:solidFill>
              </a:rPr>
              <a:t> </a:t>
            </a:r>
            <a:r>
              <a:rPr lang="en-US" sz="1800" b="1" dirty="0" err="1">
                <a:solidFill>
                  <a:srgbClr val="002060"/>
                </a:solidFill>
              </a:rPr>
              <a:t>pubblici</a:t>
            </a:r>
            <a:r>
              <a:rPr lang="en-US" sz="1800" dirty="0">
                <a:solidFill>
                  <a:srgbClr val="002060"/>
                </a:solidFill>
              </a:rPr>
              <a:t>, la </a:t>
            </a:r>
            <a:r>
              <a:rPr lang="en-US" sz="1800" b="1" dirty="0" err="1">
                <a:solidFill>
                  <a:srgbClr val="002060"/>
                </a:solidFill>
              </a:rPr>
              <a:t>partecipazione</a:t>
            </a:r>
            <a:r>
              <a:rPr lang="en-US" sz="1800" b="1" dirty="0">
                <a:solidFill>
                  <a:srgbClr val="002060"/>
                </a:solidFill>
              </a:rPr>
              <a:t> </a:t>
            </a:r>
            <a:r>
              <a:rPr lang="en-US" sz="1800" b="1" dirty="0" err="1">
                <a:solidFill>
                  <a:srgbClr val="002060"/>
                </a:solidFill>
              </a:rPr>
              <a:t>civica</a:t>
            </a:r>
            <a:r>
              <a:rPr lang="en-US" sz="1800" b="1" dirty="0">
                <a:solidFill>
                  <a:srgbClr val="002060"/>
                </a:solidFill>
              </a:rPr>
              <a:t> </a:t>
            </a:r>
            <a:r>
              <a:rPr lang="en-US" sz="1800" dirty="0">
                <a:solidFill>
                  <a:srgbClr val="002060"/>
                </a:solidFill>
              </a:rPr>
              <a:t>e il </a:t>
            </a:r>
            <a:r>
              <a:rPr lang="en-US" sz="1800" b="1" dirty="0" err="1">
                <a:solidFill>
                  <a:srgbClr val="002060"/>
                </a:solidFill>
              </a:rPr>
              <a:t>controllo</a:t>
            </a:r>
            <a:r>
              <a:rPr lang="en-US" sz="1800" b="1" dirty="0">
                <a:solidFill>
                  <a:srgbClr val="002060"/>
                </a:solidFill>
              </a:rPr>
              <a:t> </a:t>
            </a:r>
            <a:r>
              <a:rPr lang="en-US" sz="1800" b="1" dirty="0" err="1">
                <a:solidFill>
                  <a:srgbClr val="002060"/>
                </a:solidFill>
              </a:rPr>
              <a:t>sociale</a:t>
            </a:r>
            <a:r>
              <a:rPr lang="en-US" sz="1800" b="1" dirty="0">
                <a:solidFill>
                  <a:srgbClr val="002060"/>
                </a:solidFill>
              </a:rPr>
              <a:t> </a:t>
            </a:r>
            <a:r>
              <a:rPr lang="en-US" sz="1800" dirty="0" err="1">
                <a:solidFill>
                  <a:srgbClr val="002060"/>
                </a:solidFill>
              </a:rPr>
              <a:t>sul</a:t>
            </a:r>
            <a:r>
              <a:rPr lang="en-US" sz="1800" dirty="0">
                <a:solidFill>
                  <a:srgbClr val="002060"/>
                </a:solidFill>
              </a:rPr>
              <a:t> </a:t>
            </a:r>
            <a:r>
              <a:rPr lang="en-US" sz="1800" dirty="0" err="1">
                <a:solidFill>
                  <a:srgbClr val="002060"/>
                </a:solidFill>
              </a:rPr>
              <a:t>tema</a:t>
            </a:r>
            <a:r>
              <a:rPr lang="en-US" sz="1800" dirty="0">
                <a:solidFill>
                  <a:srgbClr val="002060"/>
                </a:solidFill>
              </a:rPr>
              <a:t> </a:t>
            </a:r>
            <a:r>
              <a:rPr lang="en-US" sz="1800" dirty="0" err="1">
                <a:solidFill>
                  <a:srgbClr val="002060"/>
                </a:solidFill>
              </a:rPr>
              <a:t>dei</a:t>
            </a:r>
            <a:r>
              <a:rPr lang="en-US" sz="1800" dirty="0">
                <a:solidFill>
                  <a:srgbClr val="002060"/>
                </a:solidFill>
              </a:rPr>
              <a:t> </a:t>
            </a:r>
            <a:r>
              <a:rPr lang="en-US" sz="1800" b="1" dirty="0" err="1">
                <a:solidFill>
                  <a:srgbClr val="002060"/>
                </a:solidFill>
              </a:rPr>
              <a:t>beni</a:t>
            </a:r>
            <a:r>
              <a:rPr lang="en-US" sz="1800" b="1" dirty="0">
                <a:solidFill>
                  <a:srgbClr val="002060"/>
                </a:solidFill>
              </a:rPr>
              <a:t> </a:t>
            </a:r>
            <a:r>
              <a:rPr lang="en-US" sz="1800" b="1" dirty="0" err="1">
                <a:solidFill>
                  <a:srgbClr val="002060"/>
                </a:solidFill>
              </a:rPr>
              <a:t>confiscati</a:t>
            </a:r>
            <a:endParaRPr lang="it-IT" dirty="0"/>
          </a:p>
        </p:txBody>
      </p:sp>
      <p:pic>
        <p:nvPicPr>
          <p:cNvPr id="5" name="blocco marchi con OK.png" descr="blocco marchi con OK.png">
            <a:extLst>
              <a:ext uri="{FF2B5EF4-FFF2-40B4-BE49-F238E27FC236}">
                <a16:creationId xmlns:a16="http://schemas.microsoft.com/office/drawing/2014/main" xmlns="" id="{B676D4EC-0223-403C-9F30-F295412F8CF8}"/>
              </a:ext>
            </a:extLst>
          </p:cNvPr>
          <p:cNvPicPr>
            <a:picLocks noChangeAspect="1"/>
          </p:cNvPicPr>
          <p:nvPr/>
        </p:nvPicPr>
        <p:blipFill rotWithShape="1">
          <a:blip r:embed="rId2" cstate="print"/>
          <a:srcRect r="79367"/>
          <a:stretch/>
        </p:blipFill>
        <p:spPr>
          <a:xfrm>
            <a:off x="9172442" y="3877774"/>
            <a:ext cx="7075743" cy="1798837"/>
          </a:xfrm>
          <a:prstGeom prst="rect">
            <a:avLst/>
          </a:prstGeom>
          <a:ln w="12700" cap="flat">
            <a:noFill/>
            <a:miter lim="400000"/>
          </a:ln>
          <a:effectLst/>
        </p:spPr>
      </p:pic>
      <p:sp>
        <p:nvSpPr>
          <p:cNvPr id="8" name="CasellaDiTesto 7">
            <a:extLst>
              <a:ext uri="{FF2B5EF4-FFF2-40B4-BE49-F238E27FC236}">
                <a16:creationId xmlns:a16="http://schemas.microsoft.com/office/drawing/2014/main" xmlns="" id="{2EF3BB97-84CF-40D0-A788-ED528E7D1B10}"/>
              </a:ext>
            </a:extLst>
          </p:cNvPr>
          <p:cNvSpPr txBox="1"/>
          <p:nvPr/>
        </p:nvSpPr>
        <p:spPr>
          <a:xfrm>
            <a:off x="5909895" y="9394286"/>
            <a:ext cx="12212514" cy="156966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indent="0">
              <a:buNone/>
            </a:pPr>
            <a:r>
              <a:rPr lang="it-IT" sz="2400" b="1" dirty="0">
                <a:solidFill>
                  <a:srgbClr val="002060"/>
                </a:solidFill>
                <a:effectLst>
                  <a:outerShdw blurRad="38100" dist="38100" dir="2700000" algn="tl">
                    <a:srgbClr val="000000">
                      <a:alpha val="43137"/>
                    </a:srgbClr>
                  </a:outerShdw>
                </a:effectLst>
              </a:rPr>
              <a:t>Unioncamere</a:t>
            </a:r>
            <a:endParaRPr lang="it-IT" sz="2400" dirty="0">
              <a:solidFill>
                <a:srgbClr val="002060"/>
              </a:solidFill>
            </a:endParaRPr>
          </a:p>
          <a:p>
            <a:pPr marL="0" indent="0">
              <a:buNone/>
            </a:pPr>
            <a:r>
              <a:rPr lang="it-IT" sz="2400" b="1" dirty="0" err="1">
                <a:solidFill>
                  <a:srgbClr val="002060"/>
                </a:solidFill>
                <a:effectLst>
                  <a:outerShdw blurRad="38100" dist="38100" dir="2700000" algn="tl">
                    <a:srgbClr val="000000">
                      <a:alpha val="43137"/>
                    </a:srgbClr>
                  </a:outerShdw>
                </a:effectLst>
              </a:rPr>
              <a:t>Si.Camera</a:t>
            </a:r>
            <a:r>
              <a:rPr lang="it-IT" sz="2400" b="1" dirty="0">
                <a:solidFill>
                  <a:srgbClr val="002060"/>
                </a:solidFill>
                <a:effectLst>
                  <a:outerShdw blurRad="38100" dist="38100" dir="2700000" algn="tl">
                    <a:srgbClr val="000000">
                      <a:alpha val="43137"/>
                    </a:srgbClr>
                  </a:outerShdw>
                </a:effectLst>
              </a:rPr>
              <a:t> </a:t>
            </a:r>
            <a:r>
              <a:rPr lang="it-IT" sz="2400" dirty="0">
                <a:solidFill>
                  <a:srgbClr val="002060"/>
                </a:solidFill>
              </a:rPr>
              <a:t>e  </a:t>
            </a:r>
            <a:r>
              <a:rPr lang="it-IT" sz="2400" b="1" dirty="0">
                <a:solidFill>
                  <a:srgbClr val="002060"/>
                </a:solidFill>
                <a:effectLst>
                  <a:outerShdw blurRad="38100" dist="38100" dir="2700000" algn="tl">
                    <a:srgbClr val="000000">
                      <a:alpha val="43137"/>
                    </a:srgbClr>
                  </a:outerShdw>
                </a:effectLst>
              </a:rPr>
              <a:t>Centro Studi delle Camere di commercio G. Tagliacarne </a:t>
            </a:r>
          </a:p>
          <a:p>
            <a:pPr marL="0" indent="0">
              <a:buNone/>
            </a:pPr>
            <a:r>
              <a:rPr lang="it-IT" b="1" dirty="0">
                <a:solidFill>
                  <a:srgbClr val="002060"/>
                </a:solidFill>
                <a:effectLst>
                  <a:outerShdw blurRad="38100" dist="38100" dir="2700000" algn="tl">
                    <a:srgbClr val="000000">
                      <a:alpha val="43137"/>
                    </a:srgbClr>
                  </a:outerShdw>
                </a:effectLst>
              </a:rPr>
              <a:t>Le </a:t>
            </a:r>
            <a:r>
              <a:rPr lang="it-IT" sz="2400" b="1" dirty="0">
                <a:solidFill>
                  <a:srgbClr val="002060"/>
                </a:solidFill>
                <a:effectLst>
                  <a:outerShdw blurRad="38100" dist="38100" dir="2700000" algn="tl">
                    <a:srgbClr val="000000">
                      <a:alpha val="43137"/>
                    </a:srgbClr>
                  </a:outerShdw>
                </a:effectLst>
              </a:rPr>
              <a:t>22 Camere di commercio</a:t>
            </a:r>
            <a:r>
              <a:rPr lang="it-IT" sz="2400" dirty="0">
                <a:solidFill>
                  <a:srgbClr val="002060"/>
                </a:solidFill>
                <a:effectLst>
                  <a:outerShdw blurRad="38100" dist="38100" dir="2700000" algn="tl">
                    <a:srgbClr val="000000">
                      <a:alpha val="43137"/>
                    </a:srgbClr>
                  </a:outerShdw>
                </a:effectLst>
              </a:rPr>
              <a:t> </a:t>
            </a:r>
            <a:r>
              <a:rPr lang="it-IT" sz="2400" dirty="0">
                <a:solidFill>
                  <a:srgbClr val="002060"/>
                </a:solidFill>
              </a:rPr>
              <a:t>delle Regioni </a:t>
            </a:r>
            <a:r>
              <a:rPr lang="it-IT" sz="2400" b="1" dirty="0">
                <a:solidFill>
                  <a:srgbClr val="002060"/>
                </a:solidFill>
                <a:effectLst>
                  <a:outerShdw blurRad="38100" dist="38100" dir="2700000" algn="tl">
                    <a:srgbClr val="000000">
                      <a:alpha val="43137"/>
                    </a:srgbClr>
                  </a:outerShdw>
                </a:effectLst>
              </a:rPr>
              <a:t>Basilicata, Calabria, Campania, Puglia, Sicilia</a:t>
            </a:r>
            <a:endParaRPr lang="it-IT" dirty="0">
              <a:solidFill>
                <a:srgbClr val="002060"/>
              </a:solidFill>
            </a:endParaRPr>
          </a:p>
        </p:txBody>
      </p:sp>
      <p:sp>
        <p:nvSpPr>
          <p:cNvPr id="6" name="CasellaDiTesto 5">
            <a:extLst>
              <a:ext uri="{FF2B5EF4-FFF2-40B4-BE49-F238E27FC236}">
                <a16:creationId xmlns:a16="http://schemas.microsoft.com/office/drawing/2014/main" xmlns="" id="{067BB17E-430A-4A20-9F96-034EF0427441}"/>
              </a:ext>
            </a:extLst>
          </p:cNvPr>
          <p:cNvSpPr txBox="1"/>
          <p:nvPr/>
        </p:nvSpPr>
        <p:spPr>
          <a:xfrm>
            <a:off x="9492760" y="8750616"/>
            <a:ext cx="5046784"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it-IT" sz="2400" b="1" i="0" u="none" strike="noStrike" cap="none" spc="0" normalizeH="0" baseline="0" dirty="0">
                <a:ln>
                  <a:noFill/>
                </a:ln>
                <a:solidFill>
                  <a:srgbClr val="002060"/>
                </a:solidFill>
                <a:effectLst/>
                <a:uFillTx/>
                <a:latin typeface="+mn-lt"/>
                <a:ea typeface="+mn-ea"/>
                <a:cs typeface="+mn-cs"/>
                <a:sym typeface="Helvetica Neue"/>
              </a:rPr>
              <a:t>I soggetti attuatori</a:t>
            </a:r>
          </a:p>
        </p:txBody>
      </p:sp>
    </p:spTree>
    <p:extLst>
      <p:ext uri="{BB962C8B-B14F-4D97-AF65-F5344CB8AC3E}">
        <p14:creationId xmlns:p14="http://schemas.microsoft.com/office/powerpoint/2010/main" xmlns="" val="3107583677"/>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Rettangolo 102">
            <a:extLst>
              <a:ext uri="{FF2B5EF4-FFF2-40B4-BE49-F238E27FC236}">
                <a16:creationId xmlns:a16="http://schemas.microsoft.com/office/drawing/2014/main" xmlns="" id="{8D2E219E-766B-40B3-AD29-385805DD4712}"/>
              </a:ext>
            </a:extLst>
          </p:cNvPr>
          <p:cNvSpPr/>
          <p:nvPr/>
        </p:nvSpPr>
        <p:spPr>
          <a:xfrm>
            <a:off x="454938" y="8995739"/>
            <a:ext cx="23431962" cy="4070868"/>
          </a:xfrm>
          <a:prstGeom prst="rect">
            <a:avLst/>
          </a:prstGeom>
          <a:solidFill>
            <a:schemeClr val="bg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102" name="Rettangolo 101">
            <a:extLst>
              <a:ext uri="{FF2B5EF4-FFF2-40B4-BE49-F238E27FC236}">
                <a16:creationId xmlns:a16="http://schemas.microsoft.com/office/drawing/2014/main" xmlns="" id="{639330C4-95FC-48E9-855A-C4716378F71C}"/>
              </a:ext>
            </a:extLst>
          </p:cNvPr>
          <p:cNvSpPr/>
          <p:nvPr/>
        </p:nvSpPr>
        <p:spPr>
          <a:xfrm>
            <a:off x="11517923" y="4104570"/>
            <a:ext cx="12368977" cy="4874297"/>
          </a:xfrm>
          <a:prstGeom prst="rect">
            <a:avLst/>
          </a:prstGeom>
          <a:solidFill>
            <a:schemeClr val="tx1">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4" name="Rettangolo 3">
            <a:extLst>
              <a:ext uri="{FF2B5EF4-FFF2-40B4-BE49-F238E27FC236}">
                <a16:creationId xmlns:a16="http://schemas.microsoft.com/office/drawing/2014/main" xmlns="" id="{B532D635-35BE-4BFE-9655-0BE8959DB63E}"/>
              </a:ext>
            </a:extLst>
          </p:cNvPr>
          <p:cNvSpPr/>
          <p:nvPr/>
        </p:nvSpPr>
        <p:spPr>
          <a:xfrm>
            <a:off x="454938" y="4113006"/>
            <a:ext cx="11062985" cy="4874297"/>
          </a:xfrm>
          <a:prstGeom prst="rect">
            <a:avLst/>
          </a:prstGeom>
          <a:solidFill>
            <a:srgbClr val="C0C0C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3" name="Rettangolo 2">
            <a:extLst>
              <a:ext uri="{FF2B5EF4-FFF2-40B4-BE49-F238E27FC236}">
                <a16:creationId xmlns:a16="http://schemas.microsoft.com/office/drawing/2014/main" xmlns="" id="{757C44CD-0A37-42E1-B768-EE3598E2C692}"/>
              </a:ext>
            </a:extLst>
          </p:cNvPr>
          <p:cNvSpPr/>
          <p:nvPr/>
        </p:nvSpPr>
        <p:spPr>
          <a:xfrm>
            <a:off x="497100" y="71387"/>
            <a:ext cx="23389800" cy="4070868"/>
          </a:xfrm>
          <a:prstGeom prst="rect">
            <a:avLst/>
          </a:prstGeom>
          <a:solidFill>
            <a:schemeClr val="bg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33" name="CasellaDiTesto 32">
            <a:extLst>
              <a:ext uri="{FF2B5EF4-FFF2-40B4-BE49-F238E27FC236}">
                <a16:creationId xmlns:a16="http://schemas.microsoft.com/office/drawing/2014/main" xmlns="" id="{F221665D-B8A5-41A5-894D-8F1B430B0682}"/>
              </a:ext>
            </a:extLst>
          </p:cNvPr>
          <p:cNvSpPr txBox="1"/>
          <p:nvPr/>
        </p:nvSpPr>
        <p:spPr>
          <a:xfrm>
            <a:off x="9577420" y="4889451"/>
            <a:ext cx="3665793" cy="2862322"/>
          </a:xfrm>
          <a:prstGeom prst="rect">
            <a:avLst/>
          </a:prstGeom>
          <a:solidFill>
            <a:srgbClr val="4472C4"/>
          </a:solidFill>
          <a:ln w="12700" cap="flat" cmpd="sng" algn="ctr">
            <a:solidFill>
              <a:srgbClr val="4472C4">
                <a:shade val="50000"/>
              </a:srgbClr>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sz="3600" b="0" i="0" u="none" strike="noStrike" kern="1200" cap="none" spc="0" normalizeH="0" baseline="0" noProof="0" dirty="0">
                <a:ln>
                  <a:noFill/>
                </a:ln>
                <a:solidFill>
                  <a:prstClr val="white"/>
                </a:solidFill>
                <a:effectLst/>
                <a:uLnTx/>
                <a:uFillTx/>
                <a:latin typeface="Calibri"/>
                <a:ea typeface="+mn-ea"/>
                <a:cs typeface="+mn-cs"/>
              </a:rPr>
              <a:t>I PROGRAMMI PER LA LEGALITA’ NELL’ECONOMIA DEL SISTEMA CAMERALE</a:t>
            </a:r>
          </a:p>
        </p:txBody>
      </p:sp>
      <p:sp>
        <p:nvSpPr>
          <p:cNvPr id="34" name="CasellaDiTesto 33">
            <a:extLst>
              <a:ext uri="{FF2B5EF4-FFF2-40B4-BE49-F238E27FC236}">
                <a16:creationId xmlns:a16="http://schemas.microsoft.com/office/drawing/2014/main" xmlns="" id="{2D6EDDCC-DF2F-4A7B-98EA-B426E8131444}"/>
              </a:ext>
            </a:extLst>
          </p:cNvPr>
          <p:cNvSpPr txBox="1"/>
          <p:nvPr/>
        </p:nvSpPr>
        <p:spPr>
          <a:xfrm>
            <a:off x="9766550" y="8979745"/>
            <a:ext cx="3665793" cy="1077218"/>
          </a:xfrm>
          <a:prstGeom prst="rect">
            <a:avLst/>
          </a:prstGeom>
          <a:solidFill>
            <a:srgbClr val="5B9BD5">
              <a:lumMod val="60000"/>
              <a:lumOff val="40000"/>
            </a:srgbClr>
          </a:solidFill>
          <a:ln w="12700" cap="flat" cmpd="sng" algn="ctr">
            <a:solidFill>
              <a:srgbClr val="4472C4">
                <a:shade val="50000"/>
              </a:srgbClr>
            </a:solidFill>
            <a:prstDash val="solid"/>
            <a:miter lim="800000"/>
          </a:ln>
          <a:effectLst/>
        </p:spPr>
        <p:txBody>
          <a:bodyPr wrap="square" rtlCol="0">
            <a:spAutoFit/>
          </a:bodyPr>
          <a:lstStyle>
            <a:defPPr>
              <a:defRPr lang="it-IT"/>
            </a:defPPr>
            <a:lvl1pPr algn="ctr">
              <a:defRPr>
                <a:solidFill>
                  <a:srgbClr val="002060"/>
                </a:solidFill>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3200" b="0" i="0" u="none" strike="noStrike" kern="1200" cap="none" spc="0" normalizeH="0" baseline="0" noProof="0" dirty="0">
                <a:ln>
                  <a:noFill/>
                </a:ln>
                <a:solidFill>
                  <a:srgbClr val="002060"/>
                </a:solidFill>
                <a:effectLst/>
                <a:uLnTx/>
                <a:uFillTx/>
                <a:latin typeface="Calibri"/>
                <a:ea typeface="+mn-ea"/>
                <a:cs typeface="+mn-cs"/>
              </a:rPr>
              <a:t>TRASPARENZA E PUBBLICITA’</a:t>
            </a:r>
          </a:p>
        </p:txBody>
      </p:sp>
      <p:sp>
        <p:nvSpPr>
          <p:cNvPr id="35" name="CasellaDiTesto 34">
            <a:extLst>
              <a:ext uri="{FF2B5EF4-FFF2-40B4-BE49-F238E27FC236}">
                <a16:creationId xmlns:a16="http://schemas.microsoft.com/office/drawing/2014/main" xmlns="" id="{7D549B7F-4F93-467E-87C5-85C8A25B0365}"/>
              </a:ext>
            </a:extLst>
          </p:cNvPr>
          <p:cNvSpPr txBox="1"/>
          <p:nvPr/>
        </p:nvSpPr>
        <p:spPr>
          <a:xfrm>
            <a:off x="14638356" y="5351116"/>
            <a:ext cx="2804278" cy="1569660"/>
          </a:xfrm>
          <a:prstGeom prst="rect">
            <a:avLst/>
          </a:prstGeom>
          <a:solidFill>
            <a:srgbClr val="5B9BD5">
              <a:lumMod val="60000"/>
              <a:lumOff val="40000"/>
            </a:srgbClr>
          </a:solidFill>
          <a:ln w="12700" cap="flat" cmpd="sng" algn="ctr">
            <a:solidFill>
              <a:srgbClr val="4472C4">
                <a:shade val="50000"/>
              </a:srgbClr>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sz="3200" b="0" i="0" u="none" strike="noStrike" kern="1200" cap="none" spc="0" normalizeH="0" baseline="0" noProof="0" dirty="0">
                <a:ln>
                  <a:noFill/>
                </a:ln>
                <a:solidFill>
                  <a:srgbClr val="002060"/>
                </a:solidFill>
                <a:effectLst/>
                <a:uLnTx/>
                <a:uFillTx/>
                <a:latin typeface="Calibri"/>
                <a:ea typeface="+mn-ea"/>
                <a:cs typeface="+mn-cs"/>
              </a:rPr>
              <a:t>CULTURA DELLA LEGALITA’</a:t>
            </a:r>
          </a:p>
        </p:txBody>
      </p:sp>
      <p:sp>
        <p:nvSpPr>
          <p:cNvPr id="36" name="CasellaDiTesto 35">
            <a:extLst>
              <a:ext uri="{FF2B5EF4-FFF2-40B4-BE49-F238E27FC236}">
                <a16:creationId xmlns:a16="http://schemas.microsoft.com/office/drawing/2014/main" xmlns="" id="{AAA54246-EB0A-4938-AEE3-46B737EC8B5A}"/>
              </a:ext>
            </a:extLst>
          </p:cNvPr>
          <p:cNvSpPr txBox="1"/>
          <p:nvPr/>
        </p:nvSpPr>
        <p:spPr>
          <a:xfrm>
            <a:off x="5879331" y="5380663"/>
            <a:ext cx="2474805" cy="1569660"/>
          </a:xfrm>
          <a:prstGeom prst="rect">
            <a:avLst/>
          </a:prstGeom>
          <a:solidFill>
            <a:srgbClr val="5B9BD5">
              <a:lumMod val="60000"/>
              <a:lumOff val="40000"/>
            </a:srgbClr>
          </a:solidFill>
          <a:ln w="12700" cap="flat" cmpd="sng" algn="ctr">
            <a:solidFill>
              <a:srgbClr val="4472C4">
                <a:shade val="50000"/>
              </a:srgbClr>
            </a:solidFill>
            <a:prstDash val="solid"/>
            <a:miter lim="800000"/>
          </a:ln>
          <a:effectLst/>
        </p:spPr>
        <p:txBody>
          <a:bodyPr wrap="square" rtlCol="0">
            <a:spAutoFit/>
          </a:bodyPr>
          <a:lstStyle>
            <a:defPPr>
              <a:defRPr lang="it-IT"/>
            </a:defPPr>
            <a:lvl1pPr algn="ctr">
              <a:defRPr>
                <a:solidFill>
                  <a:srgbClr val="002060"/>
                </a:solidFill>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3200" b="0" i="0" u="none" strike="noStrike" kern="1200" cap="none" spc="0" normalizeH="0" baseline="0" noProof="0" dirty="0">
                <a:ln>
                  <a:noFill/>
                </a:ln>
                <a:solidFill>
                  <a:srgbClr val="002060"/>
                </a:solidFill>
                <a:effectLst/>
                <a:uLnTx/>
                <a:uFillTx/>
                <a:latin typeface="Calibri"/>
                <a:ea typeface="+mn-ea"/>
                <a:cs typeface="+mn-cs"/>
              </a:rPr>
              <a:t>ATTIVITA’ PER L’ECONOMIA LEGALE</a:t>
            </a:r>
          </a:p>
        </p:txBody>
      </p:sp>
      <p:sp>
        <p:nvSpPr>
          <p:cNvPr id="37" name="CasellaDiTesto 36">
            <a:extLst>
              <a:ext uri="{FF2B5EF4-FFF2-40B4-BE49-F238E27FC236}">
                <a16:creationId xmlns:a16="http://schemas.microsoft.com/office/drawing/2014/main" xmlns="" id="{CC4AC874-A68C-47EE-B4DC-E7D82C311555}"/>
              </a:ext>
            </a:extLst>
          </p:cNvPr>
          <p:cNvSpPr txBox="1"/>
          <p:nvPr/>
        </p:nvSpPr>
        <p:spPr>
          <a:xfrm>
            <a:off x="9731419" y="2504737"/>
            <a:ext cx="3736057" cy="1077218"/>
          </a:xfrm>
          <a:prstGeom prst="rect">
            <a:avLst/>
          </a:prstGeom>
          <a:solidFill>
            <a:srgbClr val="5B9BD5">
              <a:lumMod val="60000"/>
              <a:lumOff val="40000"/>
            </a:srgbClr>
          </a:solidFill>
          <a:ln w="12700" cap="flat" cmpd="sng" algn="ctr">
            <a:solidFill>
              <a:srgbClr val="4472C4">
                <a:shade val="50000"/>
              </a:srgbClr>
            </a:solidFill>
            <a:prstDash val="solid"/>
            <a:miter lim="800000"/>
          </a:ln>
          <a:effectLst/>
        </p:spPr>
        <p:txBody>
          <a:bodyPr wrap="square" rtlCol="0">
            <a:spAutoFit/>
          </a:bodyPr>
          <a:lstStyle>
            <a:defPPr>
              <a:defRPr lang="it-IT"/>
            </a:defPPr>
            <a:lvl1pPr algn="ctr">
              <a:defRPr>
                <a:solidFill>
                  <a:srgbClr val="002060"/>
                </a:solidFill>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3200" b="0" i="0" u="none" strike="noStrike" kern="1200" cap="none" spc="0" normalizeH="0" baseline="0" noProof="0" dirty="0">
                <a:ln>
                  <a:noFill/>
                </a:ln>
                <a:solidFill>
                  <a:srgbClr val="002060"/>
                </a:solidFill>
                <a:effectLst/>
                <a:uLnTx/>
                <a:uFillTx/>
                <a:latin typeface="Calibri"/>
                <a:ea typeface="+mn-ea"/>
                <a:cs typeface="+mn-cs"/>
              </a:rPr>
              <a:t>A FIANCO DELLE ISTITUZIONI</a:t>
            </a:r>
          </a:p>
        </p:txBody>
      </p:sp>
      <p:sp>
        <p:nvSpPr>
          <p:cNvPr id="46" name="CasellaDiTesto 45">
            <a:extLst>
              <a:ext uri="{FF2B5EF4-FFF2-40B4-BE49-F238E27FC236}">
                <a16:creationId xmlns:a16="http://schemas.microsoft.com/office/drawing/2014/main" xmlns="" id="{3174960E-1998-437A-B19A-698FFBB39AB1}"/>
              </a:ext>
            </a:extLst>
          </p:cNvPr>
          <p:cNvSpPr txBox="1"/>
          <p:nvPr/>
        </p:nvSpPr>
        <p:spPr>
          <a:xfrm>
            <a:off x="13027304" y="10314955"/>
            <a:ext cx="1731879" cy="1200329"/>
          </a:xfrm>
          <a:prstGeom prst="rect">
            <a:avLst/>
          </a:prstGeom>
          <a:noFill/>
        </p:spPr>
        <p:txBody>
          <a:bodyPr wrap="square" rtlCol="0">
            <a:spAutoFit/>
          </a:bodyPr>
          <a:lstStyle/>
          <a:p>
            <a:pPr defTabSz="914400" hangingPunct="1"/>
            <a:r>
              <a:rPr lang="it-IT" kern="1200" dirty="0">
                <a:solidFill>
                  <a:prstClr val="black"/>
                </a:solidFill>
                <a:latin typeface="Calibri"/>
              </a:rPr>
              <a:t>SISTEMA REX</a:t>
            </a:r>
          </a:p>
          <a:p>
            <a:pPr defTabSz="914400" hangingPunct="1"/>
            <a:r>
              <a:rPr lang="it-IT" kern="1200" dirty="0">
                <a:solidFill>
                  <a:prstClr val="black"/>
                </a:solidFill>
                <a:latin typeface="Calibri"/>
              </a:rPr>
              <a:t>RIVISUAL</a:t>
            </a:r>
          </a:p>
        </p:txBody>
      </p:sp>
      <p:sp>
        <p:nvSpPr>
          <p:cNvPr id="47" name="CasellaDiTesto 46">
            <a:extLst>
              <a:ext uri="{FF2B5EF4-FFF2-40B4-BE49-F238E27FC236}">
                <a16:creationId xmlns:a16="http://schemas.microsoft.com/office/drawing/2014/main" xmlns="" id="{D7AC1C6B-5822-473C-AB3C-F0FA7D150F84}"/>
              </a:ext>
            </a:extLst>
          </p:cNvPr>
          <p:cNvSpPr txBox="1"/>
          <p:nvPr/>
        </p:nvSpPr>
        <p:spPr>
          <a:xfrm>
            <a:off x="9310144" y="11553427"/>
            <a:ext cx="1731879" cy="1200329"/>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defTabSz="914400" hangingPunct="1">
              <a:defRPr sz="1400" kern="1200">
                <a:solidFill>
                  <a:prstClr val="black"/>
                </a:solidFill>
                <a:latin typeface="Calibri"/>
              </a:defRPr>
            </a:lvl1pPr>
          </a:lstStyle>
          <a:p>
            <a:r>
              <a:rPr lang="it-IT" sz="2400" dirty="0"/>
              <a:t>OPEN DATA AZIENDE CONFISCATE</a:t>
            </a:r>
          </a:p>
        </p:txBody>
      </p:sp>
      <p:sp>
        <p:nvSpPr>
          <p:cNvPr id="48" name="CasellaDiTesto 47">
            <a:extLst>
              <a:ext uri="{FF2B5EF4-FFF2-40B4-BE49-F238E27FC236}">
                <a16:creationId xmlns:a16="http://schemas.microsoft.com/office/drawing/2014/main" xmlns="" id="{E53A645D-7CF8-4831-9218-61A28A13D2B2}"/>
              </a:ext>
            </a:extLst>
          </p:cNvPr>
          <p:cNvSpPr txBox="1"/>
          <p:nvPr/>
        </p:nvSpPr>
        <p:spPr>
          <a:xfrm>
            <a:off x="12038164" y="11758671"/>
            <a:ext cx="1622817" cy="830997"/>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defTabSz="914400" hangingPunct="1">
              <a:defRPr kern="1200">
                <a:solidFill>
                  <a:prstClr val="black"/>
                </a:solidFill>
                <a:latin typeface="Calibri"/>
              </a:defRPr>
            </a:lvl1pPr>
          </a:lstStyle>
          <a:p>
            <a:r>
              <a:rPr lang="it-IT" dirty="0"/>
              <a:t>TITOLARI EFFETTIVI</a:t>
            </a:r>
          </a:p>
        </p:txBody>
      </p:sp>
      <p:sp>
        <p:nvSpPr>
          <p:cNvPr id="49" name="CasellaDiTesto 48">
            <a:extLst>
              <a:ext uri="{FF2B5EF4-FFF2-40B4-BE49-F238E27FC236}">
                <a16:creationId xmlns:a16="http://schemas.microsoft.com/office/drawing/2014/main" xmlns="" id="{8095C59A-8474-4181-AA92-2917627F413D}"/>
              </a:ext>
            </a:extLst>
          </p:cNvPr>
          <p:cNvSpPr txBox="1"/>
          <p:nvPr/>
        </p:nvSpPr>
        <p:spPr>
          <a:xfrm>
            <a:off x="10583473" y="10281949"/>
            <a:ext cx="1731879" cy="954107"/>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sz="2800" b="0" i="0" u="none" strike="noStrike" kern="1200" cap="none" spc="0" normalizeH="0" baseline="0" noProof="0" dirty="0">
                <a:ln>
                  <a:noFill/>
                </a:ln>
                <a:solidFill>
                  <a:prstClr val="black"/>
                </a:solidFill>
                <a:effectLst/>
                <a:uLnTx/>
                <a:uFillTx/>
                <a:latin typeface="Calibri"/>
                <a:ea typeface="+mn-ea"/>
                <a:cs typeface="+mn-cs"/>
              </a:rPr>
              <a:t>REGISTRO IMPRESE</a:t>
            </a:r>
          </a:p>
        </p:txBody>
      </p:sp>
      <p:sp>
        <p:nvSpPr>
          <p:cNvPr id="50" name="CasellaDiTesto 49">
            <a:extLst>
              <a:ext uri="{FF2B5EF4-FFF2-40B4-BE49-F238E27FC236}">
                <a16:creationId xmlns:a16="http://schemas.microsoft.com/office/drawing/2014/main" xmlns="" id="{81B7B479-7D02-4E9A-B5AA-8845EA658583}"/>
              </a:ext>
            </a:extLst>
          </p:cNvPr>
          <p:cNvSpPr txBox="1"/>
          <p:nvPr/>
        </p:nvSpPr>
        <p:spPr>
          <a:xfrm>
            <a:off x="7953229" y="10510175"/>
            <a:ext cx="1731878" cy="461665"/>
          </a:xfrm>
          <a:prstGeom prst="rect">
            <a:avLst/>
          </a:prstGeom>
          <a:noFill/>
        </p:spPr>
        <p:txBody>
          <a:bodyPr wrap="square" rtlCol="0">
            <a:spAutoFit/>
          </a:bodyPr>
          <a:lstStyle/>
          <a:p>
            <a:pPr defTabSz="914400" hangingPunct="1"/>
            <a:r>
              <a:rPr lang="it-IT" kern="1200" dirty="0">
                <a:solidFill>
                  <a:prstClr val="black"/>
                </a:solidFill>
                <a:latin typeface="Calibri"/>
              </a:rPr>
              <a:t>TELEMACO</a:t>
            </a:r>
          </a:p>
        </p:txBody>
      </p:sp>
      <p:sp>
        <p:nvSpPr>
          <p:cNvPr id="55" name="CasellaDiTesto 54">
            <a:extLst>
              <a:ext uri="{FF2B5EF4-FFF2-40B4-BE49-F238E27FC236}">
                <a16:creationId xmlns:a16="http://schemas.microsoft.com/office/drawing/2014/main" xmlns="" id="{577E67A1-FB41-4494-8358-548A7BE7FF5E}"/>
              </a:ext>
            </a:extLst>
          </p:cNvPr>
          <p:cNvSpPr txBox="1"/>
          <p:nvPr/>
        </p:nvSpPr>
        <p:spPr>
          <a:xfrm>
            <a:off x="2884067" y="7844178"/>
            <a:ext cx="2006604" cy="461665"/>
          </a:xfrm>
          <a:prstGeom prst="rect">
            <a:avLst/>
          </a:prstGeom>
          <a:noFill/>
        </p:spPr>
        <p:txBody>
          <a:bodyPr wrap="square" rtlCol="0">
            <a:spAutoFit/>
          </a:bodyPr>
          <a:lstStyle>
            <a:defPPr>
              <a:defRPr lang="it-IT"/>
            </a:defPPr>
            <a:lvl1pPr algn="ctr">
              <a:defRPr sz="1400"/>
            </a:lvl1pPr>
          </a:lstStyle>
          <a:p>
            <a:pPr defTabSz="914400" hangingPunct="1"/>
            <a:r>
              <a:rPr lang="it-IT" sz="2400" kern="1200" dirty="0">
                <a:solidFill>
                  <a:prstClr val="black"/>
                </a:solidFill>
                <a:latin typeface="Calibri"/>
              </a:rPr>
              <a:t>C-DETECTOR</a:t>
            </a:r>
          </a:p>
        </p:txBody>
      </p:sp>
      <p:sp>
        <p:nvSpPr>
          <p:cNvPr id="57" name="CasellaDiTesto 56">
            <a:extLst>
              <a:ext uri="{FF2B5EF4-FFF2-40B4-BE49-F238E27FC236}">
                <a16:creationId xmlns:a16="http://schemas.microsoft.com/office/drawing/2014/main" xmlns="" id="{862FAE6D-8979-4881-9FFD-43E9EDF70281}"/>
              </a:ext>
            </a:extLst>
          </p:cNvPr>
          <p:cNvSpPr txBox="1"/>
          <p:nvPr/>
        </p:nvSpPr>
        <p:spPr>
          <a:xfrm>
            <a:off x="2715925" y="4843249"/>
            <a:ext cx="2288336" cy="461665"/>
          </a:xfrm>
          <a:prstGeom prst="rect">
            <a:avLst/>
          </a:prstGeom>
          <a:noFill/>
        </p:spPr>
        <p:txBody>
          <a:bodyPr wrap="square" rtlCol="0">
            <a:spAutoFit/>
          </a:bodyPr>
          <a:lstStyle>
            <a:defPPr>
              <a:defRPr lang="it-IT"/>
            </a:defPPr>
            <a:lvl1pPr algn="ctr">
              <a:defRPr sz="14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defTabSz="914400" hangingPunct="1"/>
            <a:r>
              <a:rPr lang="it-IT" sz="2400" kern="1200" dirty="0">
                <a:solidFill>
                  <a:prstClr val="black"/>
                </a:solidFill>
                <a:latin typeface="Calibri"/>
              </a:rPr>
              <a:t>OSSERVATORI</a:t>
            </a:r>
          </a:p>
        </p:txBody>
      </p:sp>
      <p:sp>
        <p:nvSpPr>
          <p:cNvPr id="58" name="CasellaDiTesto 57">
            <a:extLst>
              <a:ext uri="{FF2B5EF4-FFF2-40B4-BE49-F238E27FC236}">
                <a16:creationId xmlns:a16="http://schemas.microsoft.com/office/drawing/2014/main" xmlns="" id="{9EF1E49C-4AE9-40B3-8AA3-0B728B2E48FB}"/>
              </a:ext>
            </a:extLst>
          </p:cNvPr>
          <p:cNvSpPr txBox="1"/>
          <p:nvPr/>
        </p:nvSpPr>
        <p:spPr>
          <a:xfrm>
            <a:off x="314261" y="5657663"/>
            <a:ext cx="1980319" cy="1200329"/>
          </a:xfrm>
          <a:prstGeom prst="rect">
            <a:avLst/>
          </a:prstGeom>
          <a:noFill/>
        </p:spPr>
        <p:txBody>
          <a:bodyPr wrap="square" rtlCol="0">
            <a:spAutoFit/>
          </a:bodyPr>
          <a:lstStyle>
            <a:defPPr>
              <a:defRPr lang="it-IT"/>
            </a:defPPr>
            <a:lvl1pPr algn="ctr">
              <a:defRPr sz="14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defTabSz="914400" hangingPunct="1"/>
            <a:r>
              <a:rPr lang="it-IT" sz="2400" kern="1200" dirty="0">
                <a:solidFill>
                  <a:prstClr val="black"/>
                </a:solidFill>
                <a:latin typeface="Calibri"/>
              </a:rPr>
              <a:t>SUPPORTO PER LE IMPRESE</a:t>
            </a:r>
          </a:p>
        </p:txBody>
      </p:sp>
      <p:sp>
        <p:nvSpPr>
          <p:cNvPr id="59" name="CasellaDiTesto 58">
            <a:extLst>
              <a:ext uri="{FF2B5EF4-FFF2-40B4-BE49-F238E27FC236}">
                <a16:creationId xmlns:a16="http://schemas.microsoft.com/office/drawing/2014/main" xmlns="" id="{A238401D-83EB-488C-BA06-AE9B5B16C495}"/>
              </a:ext>
            </a:extLst>
          </p:cNvPr>
          <p:cNvSpPr txBox="1"/>
          <p:nvPr/>
        </p:nvSpPr>
        <p:spPr>
          <a:xfrm>
            <a:off x="2541027" y="5351116"/>
            <a:ext cx="2490510" cy="1938992"/>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prstClr val="black"/>
                </a:solidFill>
                <a:effectLst/>
                <a:uLnTx/>
                <a:uFillTx/>
                <a:latin typeface="Calibri"/>
                <a:ea typeface="+mn-ea"/>
                <a:cs typeface="+mn-cs"/>
              </a:rPr>
              <a:t>CORRUZIONE</a:t>
            </a:r>
          </a:p>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prstClr val="black"/>
                </a:solidFill>
                <a:effectLst/>
                <a:uLnTx/>
                <a:uFillTx/>
                <a:latin typeface="Calibri"/>
                <a:ea typeface="+mn-ea"/>
                <a:cs typeface="+mn-cs"/>
              </a:rPr>
              <a:t>RICICLAGGIO, </a:t>
            </a:r>
          </a:p>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prstClr val="black"/>
                </a:solidFill>
                <a:effectLst/>
                <a:uLnTx/>
                <a:uFillTx/>
                <a:latin typeface="Calibri"/>
                <a:ea typeface="+mn-ea"/>
                <a:cs typeface="+mn-cs"/>
              </a:rPr>
              <a:t>RACKET, USURA,RAPINE</a:t>
            </a:r>
          </a:p>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prstClr val="black"/>
                </a:solidFill>
                <a:effectLst/>
                <a:uLnTx/>
                <a:uFillTx/>
                <a:latin typeface="Calibri"/>
                <a:ea typeface="+mn-ea"/>
                <a:cs typeface="+mn-cs"/>
              </a:rPr>
              <a:t>CYBERCRIME</a:t>
            </a:r>
          </a:p>
        </p:txBody>
      </p:sp>
      <p:sp>
        <p:nvSpPr>
          <p:cNvPr id="61" name="CasellaDiTesto 60">
            <a:extLst>
              <a:ext uri="{FF2B5EF4-FFF2-40B4-BE49-F238E27FC236}">
                <a16:creationId xmlns:a16="http://schemas.microsoft.com/office/drawing/2014/main" xmlns="" id="{37A9A5BA-C45B-4775-B2C5-27605AE23615}"/>
              </a:ext>
            </a:extLst>
          </p:cNvPr>
          <p:cNvSpPr txBox="1"/>
          <p:nvPr/>
        </p:nvSpPr>
        <p:spPr>
          <a:xfrm>
            <a:off x="17789096" y="7664001"/>
            <a:ext cx="2129043" cy="830997"/>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prstClr val="black"/>
                </a:solidFill>
                <a:effectLst/>
                <a:uLnTx/>
                <a:uFillTx/>
                <a:latin typeface="Calibri"/>
                <a:ea typeface="+mn-ea"/>
                <a:cs typeface="+mn-cs"/>
              </a:rPr>
              <a:t>ATTIVITA’ PER LE SCUOLE</a:t>
            </a:r>
          </a:p>
        </p:txBody>
      </p:sp>
      <p:sp>
        <p:nvSpPr>
          <p:cNvPr id="62" name="CasellaDiTesto 61">
            <a:extLst>
              <a:ext uri="{FF2B5EF4-FFF2-40B4-BE49-F238E27FC236}">
                <a16:creationId xmlns:a16="http://schemas.microsoft.com/office/drawing/2014/main" xmlns="" id="{5490CE1F-504A-4F5F-8A59-5A2E9E58BFE5}"/>
              </a:ext>
            </a:extLst>
          </p:cNvPr>
          <p:cNvSpPr txBox="1"/>
          <p:nvPr/>
        </p:nvSpPr>
        <p:spPr>
          <a:xfrm>
            <a:off x="17974002" y="5006945"/>
            <a:ext cx="2129043" cy="830997"/>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prstClr val="black"/>
                </a:solidFill>
                <a:effectLst/>
                <a:uLnTx/>
                <a:uFillTx/>
                <a:latin typeface="Calibri"/>
                <a:ea typeface="+mn-ea"/>
                <a:cs typeface="+mn-cs"/>
              </a:rPr>
              <a:t>ATTIVITA’ PER LE IMPRESE</a:t>
            </a:r>
          </a:p>
        </p:txBody>
      </p:sp>
      <p:sp>
        <p:nvSpPr>
          <p:cNvPr id="63" name="CasellaDiTesto 62">
            <a:extLst>
              <a:ext uri="{FF2B5EF4-FFF2-40B4-BE49-F238E27FC236}">
                <a16:creationId xmlns:a16="http://schemas.microsoft.com/office/drawing/2014/main" xmlns="" id="{DD8532C6-AD4B-4703-BE1D-F2BEBA6DC33E}"/>
              </a:ext>
            </a:extLst>
          </p:cNvPr>
          <p:cNvSpPr txBox="1"/>
          <p:nvPr/>
        </p:nvSpPr>
        <p:spPr>
          <a:xfrm>
            <a:off x="18507154" y="6080430"/>
            <a:ext cx="3605036" cy="1200329"/>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prstClr val="black"/>
                </a:solidFill>
                <a:effectLst/>
                <a:uLnTx/>
                <a:uFillTx/>
                <a:latin typeface="Calibri"/>
                <a:ea typeface="+mn-ea"/>
                <a:cs typeface="+mn-cs"/>
              </a:rPr>
              <a:t>STANDARD UNI SULL’ETICA AZIENDALE E SUI SISTEMI COLLABORATIVI </a:t>
            </a:r>
          </a:p>
        </p:txBody>
      </p:sp>
      <p:sp>
        <p:nvSpPr>
          <p:cNvPr id="64" name="CasellaDiTesto 63">
            <a:extLst>
              <a:ext uri="{FF2B5EF4-FFF2-40B4-BE49-F238E27FC236}">
                <a16:creationId xmlns:a16="http://schemas.microsoft.com/office/drawing/2014/main" xmlns="" id="{3255D487-42E0-48AC-8137-22C917364F02}"/>
              </a:ext>
            </a:extLst>
          </p:cNvPr>
          <p:cNvSpPr txBox="1"/>
          <p:nvPr/>
        </p:nvSpPr>
        <p:spPr>
          <a:xfrm>
            <a:off x="9685107" y="545190"/>
            <a:ext cx="3782369" cy="1754326"/>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defPPr>
              <a:defRPr lang="it-IT"/>
            </a:defPPr>
            <a:lvl1pPr algn="ctr">
              <a:defRPr sz="1400"/>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prstClr val="black"/>
                </a:solidFill>
                <a:effectLst/>
                <a:uLnTx/>
                <a:uFillTx/>
                <a:latin typeface="Calibri"/>
                <a:ea typeface="+mn-ea"/>
                <a:cs typeface="+mn-cs"/>
              </a:rPr>
              <a:t>MINISTERO DELL’INTERNO</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prstClr val="black"/>
                </a:solidFill>
                <a:effectLst/>
                <a:uLnTx/>
                <a:uFillTx/>
                <a:latin typeface="Calibri"/>
                <a:ea typeface="+mn-ea"/>
                <a:cs typeface="+mn-cs"/>
              </a:rPr>
              <a:t>ANBSC</a:t>
            </a:r>
          </a:p>
          <a:p>
            <a:pPr marL="0" marR="0" lvl="0" indent="0" algn="ctr" defTabSz="914400" eaLnBrk="1" fontAlgn="auto" latinLnBrk="0" hangingPunct="1">
              <a:lnSpc>
                <a:spcPct val="100000"/>
              </a:lnSpc>
              <a:spcBef>
                <a:spcPts val="0"/>
              </a:spcBef>
              <a:spcAft>
                <a:spcPts val="0"/>
              </a:spcAft>
              <a:buClrTx/>
              <a:buSzTx/>
              <a:buFontTx/>
              <a:buNone/>
              <a:tabLst/>
              <a:defRPr/>
            </a:pPr>
            <a:r>
              <a:rPr lang="it-IT" sz="1800" kern="1200" dirty="0">
                <a:solidFill>
                  <a:prstClr val="black"/>
                </a:solidFill>
                <a:latin typeface="Calibri"/>
              </a:rPr>
              <a:t>ANAC</a:t>
            </a:r>
            <a:endParaRPr kumimoji="0" lang="it-IT" sz="1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prstClr val="black"/>
                </a:solidFill>
                <a:effectLst/>
                <a:uLnTx/>
                <a:uFillTx/>
                <a:latin typeface="Calibri"/>
                <a:ea typeface="+mn-ea"/>
                <a:cs typeface="+mn-cs"/>
              </a:rPr>
              <a:t>GUARDIA DI FINANZA</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prstClr val="black"/>
                </a:solidFill>
                <a:effectLst/>
                <a:uLnTx/>
                <a:uFillTx/>
                <a:latin typeface="Calibri"/>
                <a:ea typeface="+mn-ea"/>
                <a:cs typeface="+mn-cs"/>
              </a:rPr>
              <a:t>PREFETTURA</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prstClr val="black"/>
                </a:solidFill>
                <a:effectLst/>
                <a:uLnTx/>
                <a:uFillTx/>
                <a:latin typeface="Calibri"/>
                <a:ea typeface="+mn-ea"/>
                <a:cs typeface="+mn-cs"/>
              </a:rPr>
              <a:t>TRIBUNALI</a:t>
            </a:r>
          </a:p>
        </p:txBody>
      </p:sp>
    </p:spTree>
    <p:extLst>
      <p:ext uri="{BB962C8B-B14F-4D97-AF65-F5344CB8AC3E}">
        <p14:creationId xmlns:p14="http://schemas.microsoft.com/office/powerpoint/2010/main" xmlns="" val="178913962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6" name="CasellaDiTesto 5">
            <a:extLst>
              <a:ext uri="{FF2B5EF4-FFF2-40B4-BE49-F238E27FC236}">
                <a16:creationId xmlns:a16="http://schemas.microsoft.com/office/drawing/2014/main" xmlns="" id="{B88F4CE0-67B6-4669-AAAB-ABF93AE7E195}"/>
              </a:ext>
            </a:extLst>
          </p:cNvPr>
          <p:cNvSpPr txBox="1"/>
          <p:nvPr/>
        </p:nvSpPr>
        <p:spPr>
          <a:xfrm>
            <a:off x="338501" y="2534554"/>
            <a:ext cx="9705843" cy="741741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2800" b="1" dirty="0">
                <a:solidFill>
                  <a:srgbClr val="002060"/>
                </a:solidFill>
              </a:rPr>
              <a:t>Condividere </a:t>
            </a:r>
            <a:r>
              <a:rPr lang="it-IT" sz="2800" dirty="0">
                <a:solidFill>
                  <a:srgbClr val="002060"/>
                </a:solidFill>
              </a:rPr>
              <a:t> la conoscenza e i contenuti della Portale Open Data Aziende Confiscate elaborato in partnership con l’ANBSC e sviluppato all’interno delle azioni del PON Legalità 2021-2027</a:t>
            </a:r>
          </a:p>
          <a:p>
            <a:pPr marL="342900" indent="-342900" algn="just">
              <a:buAutoNum type="arabicParenBoth"/>
            </a:pPr>
            <a:endParaRPr lang="it-IT" sz="2800" dirty="0">
              <a:solidFill>
                <a:srgbClr val="002060"/>
              </a:solidFill>
            </a:endParaRPr>
          </a:p>
          <a:p>
            <a:pPr algn="just"/>
            <a:r>
              <a:rPr lang="it-IT" sz="2800" b="1" dirty="0">
                <a:solidFill>
                  <a:srgbClr val="002060"/>
                </a:solidFill>
              </a:rPr>
              <a:t>Formare</a:t>
            </a:r>
            <a:r>
              <a:rPr lang="it-IT" sz="2800" dirty="0">
                <a:solidFill>
                  <a:srgbClr val="002060"/>
                </a:solidFill>
              </a:rPr>
              <a:t> i target interessati all’utilizzo ed elaborazione dei dati  del portale Open Data </a:t>
            </a:r>
          </a:p>
          <a:p>
            <a:pPr marL="342900" indent="-342900" algn="just">
              <a:buAutoNum type="arabicParenBoth"/>
            </a:pPr>
            <a:endParaRPr lang="it-IT" sz="2800" dirty="0">
              <a:solidFill>
                <a:srgbClr val="002060"/>
              </a:solidFill>
            </a:endParaRPr>
          </a:p>
          <a:p>
            <a:pPr algn="just"/>
            <a:r>
              <a:rPr lang="it-IT" sz="2800" b="1" dirty="0">
                <a:solidFill>
                  <a:srgbClr val="002060"/>
                </a:solidFill>
              </a:rPr>
              <a:t>Attivare</a:t>
            </a:r>
            <a:r>
              <a:rPr lang="it-IT" sz="2800" dirty="0">
                <a:solidFill>
                  <a:srgbClr val="002060"/>
                </a:solidFill>
              </a:rPr>
              <a:t> la partecipazione dei gruppi target interessati -  Istituzioni, imprese; enti del terzo settore; Università ed Enti di Ricerca – per costruire insieme percorsi innovativi basati su dati a partire da quelli presenti nel portale open Data aziende confiscate e volti a: </a:t>
            </a:r>
          </a:p>
          <a:p>
            <a:pPr marL="342900" indent="-342900" algn="just">
              <a:buFont typeface="Arial" panose="020B0604020202020204" pitchFamily="34" charset="0"/>
              <a:buChar char="•"/>
            </a:pPr>
            <a:r>
              <a:rPr lang="it-IT" sz="2800" dirty="0">
                <a:solidFill>
                  <a:srgbClr val="002060"/>
                </a:solidFill>
              </a:rPr>
              <a:t>aumentare la conoscenza sulle aziende confiscate e il quadro economico e sociale di riferimento</a:t>
            </a:r>
          </a:p>
          <a:p>
            <a:pPr marL="342900" indent="-342900" algn="just">
              <a:buFont typeface="Arial" panose="020B0604020202020204" pitchFamily="34" charset="0"/>
              <a:buChar char="•"/>
            </a:pPr>
            <a:r>
              <a:rPr lang="it-IT" sz="2800" dirty="0">
                <a:solidFill>
                  <a:srgbClr val="002060"/>
                </a:solidFill>
              </a:rPr>
              <a:t>Mappare le criticità che impediscono la valorizzazione delle aziende confiscate individuandone le soluzioni</a:t>
            </a:r>
          </a:p>
        </p:txBody>
      </p:sp>
      <p:sp>
        <p:nvSpPr>
          <p:cNvPr id="8" name="Titolo 1">
            <a:extLst>
              <a:ext uri="{FF2B5EF4-FFF2-40B4-BE49-F238E27FC236}">
                <a16:creationId xmlns:a16="http://schemas.microsoft.com/office/drawing/2014/main" xmlns="" id="{24DDD8AE-6E40-47C4-B270-5D44F2EE6ECF}"/>
              </a:ext>
            </a:extLst>
          </p:cNvPr>
          <p:cNvSpPr txBox="1">
            <a:spLocks/>
          </p:cNvSpPr>
          <p:nvPr/>
        </p:nvSpPr>
        <p:spPr>
          <a:xfrm>
            <a:off x="3926224" y="676655"/>
            <a:ext cx="3300590" cy="959283"/>
          </a:xfrm>
          <a:prstGeom prst="rect">
            <a:avLst/>
          </a:prstGeom>
        </p:spPr>
        <p:txBody>
          <a:bodyPr vert="horz" lIns="91440" tIns="45720" rIns="91440" bIns="45720" rtlCol="0" anchor="b">
            <a:normAutofit/>
          </a:bodyPr>
          <a:lst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a:lstStyle>
          <a:p>
            <a:pPr hangingPunct="1"/>
            <a:r>
              <a:rPr lang="en-US" sz="4700" kern="1200" dirty="0">
                <a:solidFill>
                  <a:srgbClr val="002060"/>
                </a:solidFill>
                <a:effectLst>
                  <a:outerShdw blurRad="38100" dist="38100" dir="2700000" algn="tl">
                    <a:srgbClr val="000000">
                      <a:alpha val="43137"/>
                    </a:srgbClr>
                  </a:outerShdw>
                </a:effectLst>
                <a:latin typeface="+mj-lt"/>
                <a:ea typeface="+mj-ea"/>
                <a:cs typeface="+mj-cs"/>
              </a:rPr>
              <a:t>FINALITA’</a:t>
            </a:r>
          </a:p>
        </p:txBody>
      </p:sp>
      <p:sp>
        <p:nvSpPr>
          <p:cNvPr id="9" name="CasellaDiTesto 8">
            <a:extLst>
              <a:ext uri="{FF2B5EF4-FFF2-40B4-BE49-F238E27FC236}">
                <a16:creationId xmlns:a16="http://schemas.microsoft.com/office/drawing/2014/main" xmlns="" id="{EEAE43E8-2B20-4B8B-B6C8-B904E84A65F8}"/>
              </a:ext>
            </a:extLst>
          </p:cNvPr>
          <p:cNvSpPr txBox="1"/>
          <p:nvPr/>
        </p:nvSpPr>
        <p:spPr>
          <a:xfrm>
            <a:off x="12765829" y="2212996"/>
            <a:ext cx="10057595" cy="1384995"/>
          </a:xfrm>
          <a:prstGeom prst="rect">
            <a:avLst/>
          </a:prstGeom>
          <a:noFill/>
          <a:ln>
            <a:solidFill>
              <a:schemeClr val="accent1"/>
            </a:solidFill>
          </a:ln>
        </p:spPr>
        <p:txBody>
          <a:bodyPr wrap="square" rtlCol="0">
            <a:spAutoFit/>
          </a:bodyPr>
          <a:lstStyle/>
          <a:p>
            <a:r>
              <a:rPr lang="it-IT" sz="2800" b="1" dirty="0">
                <a:solidFill>
                  <a:srgbClr val="002060"/>
                </a:solidFill>
              </a:rPr>
              <a:t>Roadshow</a:t>
            </a:r>
            <a:r>
              <a:rPr lang="it-IT" sz="2800" dirty="0">
                <a:solidFill>
                  <a:srgbClr val="002060"/>
                </a:solidFill>
              </a:rPr>
              <a:t> per illustrare il Progetto, </a:t>
            </a:r>
          </a:p>
          <a:p>
            <a:r>
              <a:rPr lang="it-IT" sz="2800" dirty="0">
                <a:solidFill>
                  <a:srgbClr val="002060"/>
                </a:solidFill>
              </a:rPr>
              <a:t>promuovere le iniziative previste, coinvolgere le istituzioni e tutti gli Stakeholder interessati</a:t>
            </a:r>
          </a:p>
        </p:txBody>
      </p:sp>
      <p:sp>
        <p:nvSpPr>
          <p:cNvPr id="10" name="CasellaDiTesto 9">
            <a:extLst>
              <a:ext uri="{FF2B5EF4-FFF2-40B4-BE49-F238E27FC236}">
                <a16:creationId xmlns:a16="http://schemas.microsoft.com/office/drawing/2014/main" xmlns="" id="{33040AC6-0311-463D-8081-281CFC275C9C}"/>
              </a:ext>
            </a:extLst>
          </p:cNvPr>
          <p:cNvSpPr txBox="1"/>
          <p:nvPr/>
        </p:nvSpPr>
        <p:spPr>
          <a:xfrm>
            <a:off x="12765828" y="4427380"/>
            <a:ext cx="10057595" cy="1815882"/>
          </a:xfrm>
          <a:prstGeom prst="rect">
            <a:avLst/>
          </a:prstGeom>
          <a:noFill/>
          <a:ln>
            <a:solidFill>
              <a:schemeClr val="accent1"/>
            </a:solidFill>
          </a:ln>
        </p:spPr>
        <p:txBody>
          <a:bodyPr wrap="square" rtlCol="0">
            <a:spAutoFit/>
          </a:bodyPr>
          <a:lstStyle/>
          <a:p>
            <a:r>
              <a:rPr lang="it-IT" sz="2800" b="1" dirty="0">
                <a:solidFill>
                  <a:srgbClr val="002060"/>
                </a:solidFill>
              </a:rPr>
              <a:t>Webinar </a:t>
            </a:r>
            <a:r>
              <a:rPr lang="it-IT" sz="2800" dirty="0">
                <a:solidFill>
                  <a:srgbClr val="002060"/>
                </a:solidFill>
              </a:rPr>
              <a:t> per mostrare come navigare nel Portale </a:t>
            </a:r>
          </a:p>
          <a:p>
            <a:r>
              <a:rPr lang="it-IT" sz="2800" dirty="0">
                <a:solidFill>
                  <a:srgbClr val="002060"/>
                </a:solidFill>
              </a:rPr>
              <a:t>Open data Aziende Confiscate, illustrare i dati contenuti e il loro utilizzo, condividere le conoscenze sul processo di sequestro e confisca </a:t>
            </a:r>
          </a:p>
        </p:txBody>
      </p:sp>
      <p:sp>
        <p:nvSpPr>
          <p:cNvPr id="11" name="CasellaDiTesto 10">
            <a:extLst>
              <a:ext uri="{FF2B5EF4-FFF2-40B4-BE49-F238E27FC236}">
                <a16:creationId xmlns:a16="http://schemas.microsoft.com/office/drawing/2014/main" xmlns="" id="{D89F5779-6D0E-4DF0-9FF5-FA3E3EA70A9D}"/>
              </a:ext>
            </a:extLst>
          </p:cNvPr>
          <p:cNvSpPr txBox="1"/>
          <p:nvPr/>
        </p:nvSpPr>
        <p:spPr>
          <a:xfrm>
            <a:off x="12765828" y="7072651"/>
            <a:ext cx="10057595" cy="2677656"/>
          </a:xfrm>
          <a:prstGeom prst="rect">
            <a:avLst/>
          </a:prstGeom>
          <a:noFill/>
          <a:ln>
            <a:solidFill>
              <a:schemeClr val="accent1"/>
            </a:solidFill>
          </a:ln>
        </p:spPr>
        <p:txBody>
          <a:bodyPr wrap="square" rtlCol="0">
            <a:spAutoFit/>
          </a:bodyPr>
          <a:lstStyle/>
          <a:p>
            <a:r>
              <a:rPr lang="it-IT" sz="2800" b="1" dirty="0">
                <a:solidFill>
                  <a:srgbClr val="002060"/>
                </a:solidFill>
              </a:rPr>
              <a:t>Laboratorio  </a:t>
            </a:r>
            <a:r>
              <a:rPr lang="it-IT" sz="2800" dirty="0">
                <a:solidFill>
                  <a:srgbClr val="002060"/>
                </a:solidFill>
              </a:rPr>
              <a:t>per ascoltare le esigenze degli stakeholder ed individuare e condividere  percorsi innovativi che basandosi sui dati del portale «open data aziende confiscate» insieme ad altre banche dati (a partire dal Registro imprese) possano aumentare la «conoscenza» sulle imprese confiscate e supportare azioni volte a superare le criticità</a:t>
            </a:r>
          </a:p>
        </p:txBody>
      </p:sp>
      <p:sp>
        <p:nvSpPr>
          <p:cNvPr id="12" name="CasellaDiTesto 11">
            <a:extLst>
              <a:ext uri="{FF2B5EF4-FFF2-40B4-BE49-F238E27FC236}">
                <a16:creationId xmlns:a16="http://schemas.microsoft.com/office/drawing/2014/main" xmlns="" id="{75205FCE-ED19-4E67-9820-394A68E74E4F}"/>
              </a:ext>
            </a:extLst>
          </p:cNvPr>
          <p:cNvSpPr txBox="1"/>
          <p:nvPr/>
        </p:nvSpPr>
        <p:spPr>
          <a:xfrm>
            <a:off x="12765828" y="10431672"/>
            <a:ext cx="10057595" cy="954107"/>
          </a:xfrm>
          <a:prstGeom prst="rect">
            <a:avLst/>
          </a:prstGeom>
          <a:noFill/>
          <a:ln>
            <a:solidFill>
              <a:schemeClr val="accent1"/>
            </a:solidFill>
          </a:ln>
        </p:spPr>
        <p:txBody>
          <a:bodyPr wrap="square" rtlCol="0">
            <a:spAutoFit/>
          </a:bodyPr>
          <a:lstStyle/>
          <a:p>
            <a:r>
              <a:rPr lang="it-IT" sz="2800" b="1" dirty="0">
                <a:solidFill>
                  <a:srgbClr val="002060"/>
                </a:solidFill>
              </a:rPr>
              <a:t>Convegno finale </a:t>
            </a:r>
            <a:r>
              <a:rPr lang="it-IT" sz="2800" dirty="0">
                <a:solidFill>
                  <a:srgbClr val="002060"/>
                </a:solidFill>
              </a:rPr>
              <a:t>per illustrare  e condividere i risultati raggiunti, le proposte elaborate, le soluzioni possibili</a:t>
            </a:r>
          </a:p>
        </p:txBody>
      </p:sp>
      <p:sp>
        <p:nvSpPr>
          <p:cNvPr id="13" name="Titolo 1">
            <a:extLst>
              <a:ext uri="{FF2B5EF4-FFF2-40B4-BE49-F238E27FC236}">
                <a16:creationId xmlns:a16="http://schemas.microsoft.com/office/drawing/2014/main" xmlns="" id="{885C4E7A-455B-4BD7-AAA0-68BFEF074EEF}"/>
              </a:ext>
            </a:extLst>
          </p:cNvPr>
          <p:cNvSpPr txBox="1">
            <a:spLocks/>
          </p:cNvSpPr>
          <p:nvPr/>
        </p:nvSpPr>
        <p:spPr>
          <a:xfrm>
            <a:off x="14251734" y="-908852"/>
            <a:ext cx="7085782" cy="2847413"/>
          </a:xfrm>
          <a:prstGeom prst="rect">
            <a:avLst/>
          </a:prstGeom>
        </p:spPr>
        <p:txBody>
          <a:bodyPr vert="horz" lIns="91440" tIns="45720" rIns="91440" bIns="45720" rtlCol="0" anchor="b">
            <a:normAutofit/>
          </a:bodyPr>
          <a:lst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a:lstStyle>
          <a:p>
            <a:pPr algn="ctr" hangingPunct="1"/>
            <a:r>
              <a:rPr lang="en-US" sz="4700" kern="1200" dirty="0">
                <a:solidFill>
                  <a:srgbClr val="002060"/>
                </a:solidFill>
                <a:effectLst>
                  <a:outerShdw blurRad="38100" dist="38100" dir="2700000" algn="tl">
                    <a:srgbClr val="000000">
                      <a:alpha val="43137"/>
                    </a:srgbClr>
                  </a:outerShdw>
                </a:effectLst>
                <a:latin typeface="+mj-lt"/>
                <a:ea typeface="+mj-ea"/>
                <a:cs typeface="+mj-cs"/>
              </a:rPr>
              <a:t>Quadro di </a:t>
            </a:r>
            <a:r>
              <a:rPr lang="en-US" sz="4700" kern="1200" dirty="0" err="1">
                <a:solidFill>
                  <a:srgbClr val="002060"/>
                </a:solidFill>
                <a:effectLst>
                  <a:outerShdw blurRad="38100" dist="38100" dir="2700000" algn="tl">
                    <a:srgbClr val="000000">
                      <a:alpha val="43137"/>
                    </a:srgbClr>
                  </a:outerShdw>
                </a:effectLst>
                <a:latin typeface="+mj-lt"/>
                <a:ea typeface="+mj-ea"/>
                <a:cs typeface="+mj-cs"/>
              </a:rPr>
              <a:t>sintesi</a:t>
            </a:r>
            <a:r>
              <a:rPr lang="en-US" sz="4700" kern="1200" dirty="0">
                <a:solidFill>
                  <a:srgbClr val="002060"/>
                </a:solidFill>
                <a:effectLst>
                  <a:outerShdw blurRad="38100" dist="38100" dir="2700000" algn="tl">
                    <a:srgbClr val="000000">
                      <a:alpha val="43137"/>
                    </a:srgbClr>
                  </a:outerShdw>
                </a:effectLst>
                <a:latin typeface="+mj-lt"/>
                <a:ea typeface="+mj-ea"/>
                <a:cs typeface="+mj-cs"/>
              </a:rPr>
              <a:t> </a:t>
            </a:r>
            <a:r>
              <a:rPr lang="en-US" sz="4700" kern="1200" dirty="0" err="1">
                <a:solidFill>
                  <a:srgbClr val="002060"/>
                </a:solidFill>
                <a:effectLst>
                  <a:outerShdw blurRad="38100" dist="38100" dir="2700000" algn="tl">
                    <a:srgbClr val="000000">
                      <a:alpha val="43137"/>
                    </a:srgbClr>
                  </a:outerShdw>
                </a:effectLst>
                <a:latin typeface="+mj-lt"/>
                <a:ea typeface="+mj-ea"/>
                <a:cs typeface="+mj-cs"/>
              </a:rPr>
              <a:t>delle</a:t>
            </a:r>
            <a:r>
              <a:rPr lang="en-US" sz="4700" kern="1200" dirty="0">
                <a:solidFill>
                  <a:srgbClr val="002060"/>
                </a:solidFill>
                <a:effectLst>
                  <a:outerShdw blurRad="38100" dist="38100" dir="2700000" algn="tl">
                    <a:srgbClr val="000000">
                      <a:alpha val="43137"/>
                    </a:srgbClr>
                  </a:outerShdw>
                </a:effectLst>
                <a:latin typeface="+mj-lt"/>
                <a:ea typeface="+mj-ea"/>
                <a:cs typeface="+mj-cs"/>
              </a:rPr>
              <a:t> </a:t>
            </a:r>
            <a:r>
              <a:rPr lang="en-US" sz="4700" kern="1200" dirty="0" err="1">
                <a:solidFill>
                  <a:srgbClr val="002060"/>
                </a:solidFill>
                <a:effectLst>
                  <a:outerShdw blurRad="38100" dist="38100" dir="2700000" algn="tl">
                    <a:srgbClr val="000000">
                      <a:alpha val="43137"/>
                    </a:srgbClr>
                  </a:outerShdw>
                </a:effectLst>
                <a:latin typeface="+mj-lt"/>
                <a:ea typeface="+mj-ea"/>
                <a:cs typeface="+mj-cs"/>
              </a:rPr>
              <a:t>attività</a:t>
            </a:r>
            <a:r>
              <a:rPr lang="en-US" sz="4700" kern="1200" dirty="0">
                <a:solidFill>
                  <a:srgbClr val="002060"/>
                </a:solidFill>
                <a:effectLst>
                  <a:outerShdw blurRad="38100" dist="38100" dir="2700000" algn="tl">
                    <a:srgbClr val="000000">
                      <a:alpha val="43137"/>
                    </a:srgbClr>
                  </a:outerShdw>
                </a:effectLst>
                <a:latin typeface="+mj-lt"/>
                <a:ea typeface="+mj-ea"/>
                <a:cs typeface="+mj-cs"/>
              </a:rPr>
              <a:t> </a:t>
            </a:r>
            <a:r>
              <a:rPr lang="en-US" sz="4700" kern="1200" dirty="0" err="1">
                <a:solidFill>
                  <a:srgbClr val="002060"/>
                </a:solidFill>
                <a:effectLst>
                  <a:outerShdw blurRad="38100" dist="38100" dir="2700000" algn="tl">
                    <a:srgbClr val="000000">
                      <a:alpha val="43137"/>
                    </a:srgbClr>
                  </a:outerShdw>
                </a:effectLst>
                <a:latin typeface="+mj-lt"/>
                <a:ea typeface="+mj-ea"/>
                <a:cs typeface="+mj-cs"/>
              </a:rPr>
              <a:t>previste</a:t>
            </a:r>
            <a:r>
              <a:rPr lang="en-US" sz="4700" kern="1200" dirty="0">
                <a:solidFill>
                  <a:srgbClr val="002060"/>
                </a:solidFill>
                <a:effectLst>
                  <a:outerShdw blurRad="38100" dist="38100" dir="2700000" algn="tl">
                    <a:srgbClr val="000000">
                      <a:alpha val="43137"/>
                    </a:srgbClr>
                  </a:outerShdw>
                </a:effectLst>
                <a:latin typeface="+mj-lt"/>
                <a:ea typeface="+mj-ea"/>
                <a:cs typeface="+mj-cs"/>
              </a:rPr>
              <a:t> </a:t>
            </a:r>
          </a:p>
        </p:txBody>
      </p:sp>
    </p:spTree>
    <p:extLst>
      <p:ext uri="{BB962C8B-B14F-4D97-AF65-F5344CB8AC3E}">
        <p14:creationId xmlns:p14="http://schemas.microsoft.com/office/powerpoint/2010/main" xmlns="" val="2759748589"/>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xmlns="" id="{142FCF36-2758-4E6D-B5DD-8EEF30D89C7B}"/>
              </a:ext>
            </a:extLst>
          </p:cNvPr>
          <p:cNvSpPr txBox="1"/>
          <p:nvPr/>
        </p:nvSpPr>
        <p:spPr>
          <a:xfrm>
            <a:off x="9624644" y="4896716"/>
            <a:ext cx="5134709" cy="15799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mn-lt"/>
                <a:ea typeface="+mn-ea"/>
                <a:cs typeface="+mn-cs"/>
                <a:sym typeface="Helvetica Neue"/>
              </a:rPr>
              <a:t>I TEMI PORTANTI DEI LABORATORI:</a:t>
            </a:r>
          </a:p>
          <a:p>
            <a:pPr marL="0" marR="0" indent="0" algn="ctr" defTabSz="2438338" rtl="0" fontAlgn="auto" latinLnBrk="0" hangingPunct="0">
              <a:lnSpc>
                <a:spcPct val="100000"/>
              </a:lnSpc>
              <a:spcBef>
                <a:spcPts val="0"/>
              </a:spcBef>
              <a:spcAft>
                <a:spcPts val="0"/>
              </a:spcAft>
              <a:buClrTx/>
              <a:buSzTx/>
              <a:buFontTx/>
              <a:buNone/>
              <a:tabLst/>
            </a:pPr>
            <a:r>
              <a:rPr lang="it-IT" sz="3200" dirty="0">
                <a:solidFill>
                  <a:srgbClr val="002060"/>
                </a:solidFill>
              </a:rPr>
              <a:t>LE PROPOSTE</a:t>
            </a:r>
            <a:endParaRPr kumimoji="0" lang="it-IT" sz="3200" b="0" i="0" u="none" strike="noStrike" cap="none" spc="0" normalizeH="0" baseline="0" dirty="0">
              <a:ln>
                <a:noFill/>
              </a:ln>
              <a:solidFill>
                <a:srgbClr val="002060"/>
              </a:solidFill>
              <a:effectLst/>
              <a:uFillTx/>
              <a:latin typeface="+mn-lt"/>
              <a:ea typeface="+mn-ea"/>
              <a:cs typeface="+mn-cs"/>
              <a:sym typeface="Helvetica Neue"/>
            </a:endParaRPr>
          </a:p>
        </p:txBody>
      </p:sp>
      <p:sp>
        <p:nvSpPr>
          <p:cNvPr id="19" name="Rettangolo 18">
            <a:extLst>
              <a:ext uri="{FF2B5EF4-FFF2-40B4-BE49-F238E27FC236}">
                <a16:creationId xmlns:a16="http://schemas.microsoft.com/office/drawing/2014/main" xmlns="" id="{D3AB75BE-268C-4661-92F4-4BA57972FF4A}"/>
              </a:ext>
            </a:extLst>
          </p:cNvPr>
          <p:cNvSpPr/>
          <p:nvPr/>
        </p:nvSpPr>
        <p:spPr>
          <a:xfrm>
            <a:off x="1142999" y="383222"/>
            <a:ext cx="6207369" cy="3057247"/>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I MODELLI DI INTERVENTO FUNZIONALI ALL’ATTIVITA’ DEI TAVOLI PROVINCIALI E DEI NUCLEO DI SUPPORTO ISTITUITI PRESSO LE PREFETTURE</a:t>
            </a:r>
          </a:p>
        </p:txBody>
      </p:sp>
      <p:sp>
        <p:nvSpPr>
          <p:cNvPr id="20" name="Rettangolo 19">
            <a:extLst>
              <a:ext uri="{FF2B5EF4-FFF2-40B4-BE49-F238E27FC236}">
                <a16:creationId xmlns:a16="http://schemas.microsoft.com/office/drawing/2014/main" xmlns="" id="{EB68E2EA-99B5-4860-8E0C-8D735D197938}"/>
              </a:ext>
            </a:extLst>
          </p:cNvPr>
          <p:cNvSpPr/>
          <p:nvPr/>
        </p:nvSpPr>
        <p:spPr>
          <a:xfrm>
            <a:off x="9088315" y="383223"/>
            <a:ext cx="6207369" cy="3057247"/>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LE MODALITA’ DI ANALISI DELLO «STATO DI SALUTE» ECONOMICA-FINANZIARIA DELLE AZIENDE CONFISCATE</a:t>
            </a:r>
          </a:p>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p:txBody>
      </p:sp>
      <p:sp>
        <p:nvSpPr>
          <p:cNvPr id="21" name="Rettangolo 20">
            <a:extLst>
              <a:ext uri="{FF2B5EF4-FFF2-40B4-BE49-F238E27FC236}">
                <a16:creationId xmlns:a16="http://schemas.microsoft.com/office/drawing/2014/main" xmlns="" id="{838E50D9-2E59-4DC1-B0A1-D50D472E1A4D}"/>
              </a:ext>
            </a:extLst>
          </p:cNvPr>
          <p:cNvSpPr/>
          <p:nvPr/>
        </p:nvSpPr>
        <p:spPr>
          <a:xfrm>
            <a:off x="17033633" y="3973387"/>
            <a:ext cx="6207369" cy="3426579"/>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r>
              <a:rPr kumimoji="0" lang="it-IT"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L’ANALISI DEL CONTESTO ESTERNO (SOCIETA’ ECONOMIA E ILLEGALITA’) PER LA DEFINIZIONE DEI FATTORI DI LOCALIZZAZIONE  DELLE AZIONE CONFISCATE E PER SUPPORTARE L’AZIONE DI REINSERIMENTO DELLE STESSE NEL MERCATO</a:t>
            </a:r>
          </a:p>
          <a:p>
            <a:pPr marL="0" marR="0" indent="0" algn="ctr" defTabSz="825500" rtl="0" fontAlgn="auto" latinLnBrk="0" hangingPunct="0">
              <a:lnSpc>
                <a:spcPct val="100000"/>
              </a:lnSpc>
              <a:spcBef>
                <a:spcPts val="0"/>
              </a:spcBef>
              <a:spcAft>
                <a:spcPts val="0"/>
              </a:spcAft>
              <a:buClrTx/>
              <a:buSzTx/>
              <a:buFontTx/>
              <a:buNone/>
              <a:tabLst/>
            </a:pPr>
            <a:endParaRPr kumimoji="0" lang="it-IT"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p:txBody>
      </p:sp>
      <p:sp>
        <p:nvSpPr>
          <p:cNvPr id="22" name="Rettangolo 21">
            <a:extLst>
              <a:ext uri="{FF2B5EF4-FFF2-40B4-BE49-F238E27FC236}">
                <a16:creationId xmlns:a16="http://schemas.microsoft.com/office/drawing/2014/main" xmlns="" id="{DB871BEA-059F-4FDD-8B22-24084FEACF5C}"/>
              </a:ext>
            </a:extLst>
          </p:cNvPr>
          <p:cNvSpPr/>
          <p:nvPr/>
        </p:nvSpPr>
        <p:spPr>
          <a:xfrm>
            <a:off x="1142998" y="4158054"/>
            <a:ext cx="6207369" cy="3057247"/>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I MODELLI DI INTERVENTO A SUPPORTO DELLE IMPRESE E DELLE ASSOCIAZIONI DI CATEGORIA PER LA VALORIZZAZIONE DELLE AZIENDE CONFISCATE</a:t>
            </a:r>
          </a:p>
        </p:txBody>
      </p:sp>
      <p:sp>
        <p:nvSpPr>
          <p:cNvPr id="23" name="Rettangolo 22">
            <a:extLst>
              <a:ext uri="{FF2B5EF4-FFF2-40B4-BE49-F238E27FC236}">
                <a16:creationId xmlns:a16="http://schemas.microsoft.com/office/drawing/2014/main" xmlns="" id="{83658BDA-8861-4B21-A38C-E5C5E1852217}"/>
              </a:ext>
            </a:extLst>
          </p:cNvPr>
          <p:cNvSpPr/>
          <p:nvPr/>
        </p:nvSpPr>
        <p:spPr>
          <a:xfrm>
            <a:off x="17177237" y="629442"/>
            <a:ext cx="6207369" cy="2564805"/>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LA MAPPA DELLE CRITICITA’ NEL PROCESSO DI RESTITUZIONE ALLA SOCIETA’ CIVILE DELLE AZIENDE CONFISCATE</a:t>
            </a:r>
          </a:p>
        </p:txBody>
      </p:sp>
      <p:sp>
        <p:nvSpPr>
          <p:cNvPr id="24" name="Rettangolo 23">
            <a:extLst>
              <a:ext uri="{FF2B5EF4-FFF2-40B4-BE49-F238E27FC236}">
                <a16:creationId xmlns:a16="http://schemas.microsoft.com/office/drawing/2014/main" xmlns="" id="{9A9C1AB7-34D1-4DDE-8BB2-0B72EEC6E2AD}"/>
              </a:ext>
            </a:extLst>
          </p:cNvPr>
          <p:cNvSpPr/>
          <p:nvPr/>
        </p:nvSpPr>
        <p:spPr>
          <a:xfrm>
            <a:off x="1142998" y="8302162"/>
            <a:ext cx="6207369" cy="2564805"/>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I MODELLI DI INTERVENTO PER LA COSTRUZIONE DI SISTEMI COLLABORATIVI TRA LE AZIENDE CONFISCATE</a:t>
            </a:r>
          </a:p>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p:txBody>
      </p:sp>
      <p:sp>
        <p:nvSpPr>
          <p:cNvPr id="25" name="Rettangolo 24">
            <a:extLst>
              <a:ext uri="{FF2B5EF4-FFF2-40B4-BE49-F238E27FC236}">
                <a16:creationId xmlns:a16="http://schemas.microsoft.com/office/drawing/2014/main" xmlns="" id="{7E11715B-3E86-4C04-82E1-C1062FEE8074}"/>
              </a:ext>
            </a:extLst>
          </p:cNvPr>
          <p:cNvSpPr/>
          <p:nvPr/>
        </p:nvSpPr>
        <p:spPr>
          <a:xfrm>
            <a:off x="8915399" y="8302162"/>
            <a:ext cx="6207369" cy="2564805"/>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LA COSTRUZIONE DI SISTEMI INFORMATIVI A SUPPORTO DEL MONITORAGGIO CIVICO</a:t>
            </a:r>
          </a:p>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p:txBody>
      </p:sp>
      <p:sp>
        <p:nvSpPr>
          <p:cNvPr id="26" name="Rettangolo 25">
            <a:extLst>
              <a:ext uri="{FF2B5EF4-FFF2-40B4-BE49-F238E27FC236}">
                <a16:creationId xmlns:a16="http://schemas.microsoft.com/office/drawing/2014/main" xmlns="" id="{D2B96F2A-D67F-4F2A-B22A-8AF2307BA2FD}"/>
              </a:ext>
            </a:extLst>
          </p:cNvPr>
          <p:cNvSpPr/>
          <p:nvPr/>
        </p:nvSpPr>
        <p:spPr>
          <a:xfrm>
            <a:off x="17177236" y="8266630"/>
            <a:ext cx="6207369" cy="2564805"/>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r>
              <a:rPr lang="it-IT" sz="3200" dirty="0">
                <a:solidFill>
                  <a:srgbClr val="002060"/>
                </a:solidFill>
                <a:latin typeface="Helvetica Neue Medium"/>
                <a:ea typeface="Helvetica Neue Medium"/>
                <a:cs typeface="Helvetica Neue Medium"/>
                <a:sym typeface="Helvetica Neue Medium"/>
              </a:rPr>
              <a:t>I MODELLI DI INTERVENTO A SUPPORTO DELLE AZIONI DI FINANZIAMENTO</a:t>
            </a: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xmlns="" val="20572567"/>
      </p:ext>
    </p:extLst>
  </p:cSld>
  <p:clrMapOvr>
    <a:masterClrMapping/>
  </p:clrMapOvr>
  <p:transition spd="med"/>
</p:sld>
</file>

<file path=ppt/theme/theme1.xml><?xml version="1.0" encoding="utf-8"?>
<a:theme xmlns:a="http://schemas.openxmlformats.org/drawingml/2006/main" name="21_BasicWhite">
  <a:themeElements>
    <a:clrScheme name="21_BasicWhite">
      <a:dk1>
        <a:srgbClr val="5E5E5E"/>
      </a:dk1>
      <a:lt1>
        <a:srgbClr val="005E00"/>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527</TotalTime>
  <Words>594</Words>
  <Application>Microsoft Office PowerPoint</Application>
  <PresentationFormat>Personalizzato</PresentationFormat>
  <Paragraphs>78</Paragraphs>
  <Slides>5</Slides>
  <Notes>0</Notes>
  <HiddenSlides>0</HiddenSlides>
  <MMClips>0</MMClips>
  <ScaleCrop>false</ScaleCrop>
  <HeadingPairs>
    <vt:vector size="4" baseType="variant">
      <vt:variant>
        <vt:lpstr>Tema</vt:lpstr>
      </vt:variant>
      <vt:variant>
        <vt:i4>1</vt:i4>
      </vt:variant>
      <vt:variant>
        <vt:lpstr>Titoli diapositive</vt:lpstr>
      </vt:variant>
      <vt:variant>
        <vt:i4>5</vt:i4>
      </vt:variant>
    </vt:vector>
  </HeadingPairs>
  <TitlesOfParts>
    <vt:vector size="6" baseType="lpstr">
      <vt:lpstr>21_BasicWhite</vt:lpstr>
      <vt:lpstr>Diapositiva 1</vt:lpstr>
      <vt:lpstr>Diapositiva 2</vt:lpstr>
      <vt:lpstr>Diapositiva 3</vt:lpstr>
      <vt:lpstr>Diapositiva 4</vt:lpstr>
      <vt:lpstr>Diapositiva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Patrizia Cacciari</dc:creator>
  <cp:lastModifiedBy>simona.paronetto</cp:lastModifiedBy>
  <cp:revision>50</cp:revision>
  <cp:lastPrinted>2021-11-18T11:56:04Z</cp:lastPrinted>
  <dcterms:modified xsi:type="dcterms:W3CDTF">2021-12-22T09:52:47Z</dcterms:modified>
</cp:coreProperties>
</file>