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71"/>
  </p:notesMasterIdLst>
  <p:handoutMasterIdLst>
    <p:handoutMasterId r:id="rId72"/>
  </p:handoutMasterIdLst>
  <p:sldIdLst>
    <p:sldId id="305" r:id="rId2"/>
    <p:sldId id="273" r:id="rId3"/>
    <p:sldId id="274" r:id="rId4"/>
    <p:sldId id="275" r:id="rId5"/>
    <p:sldId id="276" r:id="rId6"/>
    <p:sldId id="277" r:id="rId7"/>
    <p:sldId id="278" r:id="rId8"/>
    <p:sldId id="307" r:id="rId9"/>
    <p:sldId id="308" r:id="rId10"/>
    <p:sldId id="310" r:id="rId11"/>
    <p:sldId id="309" r:id="rId12"/>
    <p:sldId id="311" r:id="rId13"/>
    <p:sldId id="312" r:id="rId14"/>
    <p:sldId id="313" r:id="rId15"/>
    <p:sldId id="314" r:id="rId16"/>
    <p:sldId id="315" r:id="rId17"/>
    <p:sldId id="316" r:id="rId18"/>
    <p:sldId id="317" r:id="rId19"/>
    <p:sldId id="318" r:id="rId20"/>
    <p:sldId id="319" r:id="rId21"/>
    <p:sldId id="320" r:id="rId22"/>
    <p:sldId id="321" r:id="rId23"/>
    <p:sldId id="322" r:id="rId24"/>
    <p:sldId id="323" r:id="rId25"/>
    <p:sldId id="324" r:id="rId26"/>
    <p:sldId id="326" r:id="rId27"/>
    <p:sldId id="325" r:id="rId28"/>
    <p:sldId id="383" r:id="rId29"/>
    <p:sldId id="409" r:id="rId30"/>
    <p:sldId id="410" r:id="rId31"/>
    <p:sldId id="411" r:id="rId32"/>
    <p:sldId id="412" r:id="rId33"/>
    <p:sldId id="345" r:id="rId34"/>
    <p:sldId id="346" r:id="rId35"/>
    <p:sldId id="347" r:id="rId36"/>
    <p:sldId id="348" r:id="rId37"/>
    <p:sldId id="349" r:id="rId38"/>
    <p:sldId id="350" r:id="rId39"/>
    <p:sldId id="389" r:id="rId40"/>
    <p:sldId id="390" r:id="rId41"/>
    <p:sldId id="391" r:id="rId42"/>
    <p:sldId id="392" r:id="rId43"/>
    <p:sldId id="393" r:id="rId44"/>
    <p:sldId id="394" r:id="rId45"/>
    <p:sldId id="395" r:id="rId46"/>
    <p:sldId id="396" r:id="rId47"/>
    <p:sldId id="397" r:id="rId48"/>
    <p:sldId id="398" r:id="rId49"/>
    <p:sldId id="399" r:id="rId50"/>
    <p:sldId id="400" r:id="rId51"/>
    <p:sldId id="401" r:id="rId52"/>
    <p:sldId id="402" r:id="rId53"/>
    <p:sldId id="403" r:id="rId54"/>
    <p:sldId id="404" r:id="rId55"/>
    <p:sldId id="405" r:id="rId56"/>
    <p:sldId id="406" r:id="rId57"/>
    <p:sldId id="407" r:id="rId58"/>
    <p:sldId id="408" r:id="rId59"/>
    <p:sldId id="303" r:id="rId60"/>
    <p:sldId id="370" r:id="rId61"/>
    <p:sldId id="371" r:id="rId62"/>
    <p:sldId id="372" r:id="rId63"/>
    <p:sldId id="373" r:id="rId64"/>
    <p:sldId id="374" r:id="rId65"/>
    <p:sldId id="304" r:id="rId66"/>
    <p:sldId id="375" r:id="rId67"/>
    <p:sldId id="376" r:id="rId68"/>
    <p:sldId id="377" r:id="rId69"/>
    <p:sldId id="388" r:id="rId70"/>
  </p:sldIdLst>
  <p:sldSz cx="9144000" cy="6858000" type="screen4x3"/>
  <p:notesSz cx="6858000" cy="9926638"/>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7990"/>
    <a:srgbClr val="8A797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91" d="100"/>
          <a:sy n="91" d="100"/>
        </p:scale>
        <p:origin x="-1210" y="-58"/>
      </p:cViewPr>
      <p:guideLst>
        <p:guide orient="horz" pos="2160"/>
        <p:guide pos="2880"/>
      </p:guideLst>
    </p:cSldViewPr>
  </p:slideViewPr>
  <p:notesTextViewPr>
    <p:cViewPr>
      <p:scale>
        <a:sx n="1" d="1"/>
        <a:sy n="1" d="1"/>
      </p:scale>
      <p:origin x="0" y="0"/>
    </p:cViewPr>
  </p:notesTextViewPr>
  <p:sorterViewPr>
    <p:cViewPr>
      <p:scale>
        <a:sx n="100" d="100"/>
        <a:sy n="100" d="100"/>
      </p:scale>
      <p:origin x="0" y="201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968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3884613" y="0"/>
            <a:ext cx="2971800" cy="496888"/>
          </a:xfrm>
          <a:prstGeom prst="rect">
            <a:avLst/>
          </a:prstGeom>
        </p:spPr>
        <p:txBody>
          <a:bodyPr vert="horz" lIns="91440" tIns="45720" rIns="91440" bIns="45720" rtlCol="0"/>
          <a:lstStyle>
            <a:lvl1pPr algn="r">
              <a:defRPr sz="1200"/>
            </a:lvl1pPr>
          </a:lstStyle>
          <a:p>
            <a:fld id="{F086B097-0B88-41CF-A484-B895DAAC58DE}" type="datetimeFigureOut">
              <a:rPr lang="it-IT" smtClean="0"/>
              <a:t>07/06/2017</a:t>
            </a:fld>
            <a:endParaRPr lang="it-IT"/>
          </a:p>
        </p:txBody>
      </p:sp>
      <p:sp>
        <p:nvSpPr>
          <p:cNvPr id="4" name="Segnaposto piè di pagina 3"/>
          <p:cNvSpPr>
            <a:spLocks noGrp="1"/>
          </p:cNvSpPr>
          <p:nvPr>
            <p:ph type="ftr" sz="quarter" idx="2"/>
          </p:nvPr>
        </p:nvSpPr>
        <p:spPr>
          <a:xfrm>
            <a:off x="0" y="9428163"/>
            <a:ext cx="2971800" cy="496887"/>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3884613" y="9428163"/>
            <a:ext cx="2971800" cy="496887"/>
          </a:xfrm>
          <a:prstGeom prst="rect">
            <a:avLst/>
          </a:prstGeom>
        </p:spPr>
        <p:txBody>
          <a:bodyPr vert="horz" lIns="91440" tIns="45720" rIns="91440" bIns="45720" rtlCol="0" anchor="b"/>
          <a:lstStyle>
            <a:lvl1pPr algn="r">
              <a:defRPr sz="1200"/>
            </a:lvl1pPr>
          </a:lstStyle>
          <a:p>
            <a:fld id="{AA084AF0-4517-4F0C-AF09-0576B4731F87}" type="slidenum">
              <a:rPr lang="it-IT" smtClean="0"/>
              <a:t>‹N›</a:t>
            </a:fld>
            <a:endParaRPr lang="it-IT"/>
          </a:p>
        </p:txBody>
      </p:sp>
    </p:spTree>
    <p:extLst>
      <p:ext uri="{BB962C8B-B14F-4D97-AF65-F5344CB8AC3E}">
        <p14:creationId xmlns:p14="http://schemas.microsoft.com/office/powerpoint/2010/main" val="15310240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96332"/>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96332"/>
          </a:xfrm>
          <a:prstGeom prst="rect">
            <a:avLst/>
          </a:prstGeom>
        </p:spPr>
        <p:txBody>
          <a:bodyPr vert="horz" lIns="91440" tIns="45720" rIns="91440" bIns="45720" rtlCol="0"/>
          <a:lstStyle>
            <a:lvl1pPr algn="r">
              <a:defRPr sz="1200"/>
            </a:lvl1pPr>
          </a:lstStyle>
          <a:p>
            <a:fld id="{65BD4A8A-3947-437E-80DE-7254E8E18222}" type="datetimeFigureOut">
              <a:rPr lang="it-IT" smtClean="0"/>
              <a:t>07/06/2017</a:t>
            </a:fld>
            <a:endParaRPr lang="it-IT"/>
          </a:p>
        </p:txBody>
      </p:sp>
      <p:sp>
        <p:nvSpPr>
          <p:cNvPr id="4" name="Segnaposto immagine diapositiva 3"/>
          <p:cNvSpPr>
            <a:spLocks noGrp="1" noRot="1" noChangeAspect="1"/>
          </p:cNvSpPr>
          <p:nvPr>
            <p:ph type="sldImg" idx="2"/>
          </p:nvPr>
        </p:nvSpPr>
        <p:spPr>
          <a:xfrm>
            <a:off x="947738" y="744538"/>
            <a:ext cx="4962525" cy="3722687"/>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715153"/>
            <a:ext cx="5486400" cy="4466987"/>
          </a:xfrm>
          <a:prstGeom prst="rect">
            <a:avLst/>
          </a:prstGeom>
        </p:spPr>
        <p:txBody>
          <a:bodyPr vert="horz" lIns="91440" tIns="45720" rIns="91440" bIns="45720" rtlCol="0"/>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9428583"/>
            <a:ext cx="2971800" cy="496332"/>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9428583"/>
            <a:ext cx="2971800" cy="496332"/>
          </a:xfrm>
          <a:prstGeom prst="rect">
            <a:avLst/>
          </a:prstGeom>
        </p:spPr>
        <p:txBody>
          <a:bodyPr vert="horz" lIns="91440" tIns="45720" rIns="91440" bIns="45720" rtlCol="0" anchor="b"/>
          <a:lstStyle>
            <a:lvl1pPr algn="r">
              <a:defRPr sz="1200"/>
            </a:lvl1pPr>
          </a:lstStyle>
          <a:p>
            <a:fld id="{FB465B3E-40D3-4F8E-9ACB-BD0A21E6FE20}" type="slidenum">
              <a:rPr lang="it-IT" smtClean="0"/>
              <a:t>‹N›</a:t>
            </a:fld>
            <a:endParaRPr lang="it-IT"/>
          </a:p>
        </p:txBody>
      </p:sp>
    </p:spTree>
    <p:extLst>
      <p:ext uri="{BB962C8B-B14F-4D97-AF65-F5344CB8AC3E}">
        <p14:creationId xmlns:p14="http://schemas.microsoft.com/office/powerpoint/2010/main" val="17658166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FB465B3E-40D3-4F8E-9ACB-BD0A21E6FE20}" type="slidenum">
              <a:rPr lang="it-IT" smtClean="0"/>
              <a:t>63</a:t>
            </a:fld>
            <a:endParaRPr lang="it-IT"/>
          </a:p>
        </p:txBody>
      </p:sp>
    </p:spTree>
    <p:extLst>
      <p:ext uri="{BB962C8B-B14F-4D97-AF65-F5344CB8AC3E}">
        <p14:creationId xmlns:p14="http://schemas.microsoft.com/office/powerpoint/2010/main" val="38167499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FB465B3E-40D3-4F8E-9ACB-BD0A21E6FE20}" type="slidenum">
              <a:rPr lang="it-IT" smtClean="0"/>
              <a:t>64</a:t>
            </a:fld>
            <a:endParaRPr lang="it-IT"/>
          </a:p>
        </p:txBody>
      </p:sp>
    </p:spTree>
    <p:extLst>
      <p:ext uri="{BB962C8B-B14F-4D97-AF65-F5344CB8AC3E}">
        <p14:creationId xmlns:p14="http://schemas.microsoft.com/office/powerpoint/2010/main" val="38167499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CE9EBCEA-B7B7-4B6A-98FE-765513C339E9}" type="datetime1">
              <a:rPr lang="it-IT" smtClean="0"/>
              <a:t>07/06/2017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6F72572-A38F-4859-849B-ADB7CD918AC5}" type="slidenum">
              <a:rPr lang="it-IT" smtClean="0"/>
              <a:t>‹N›</a:t>
            </a:fld>
            <a:endParaRPr lang="it-IT"/>
          </a:p>
        </p:txBody>
      </p:sp>
    </p:spTree>
    <p:extLst>
      <p:ext uri="{BB962C8B-B14F-4D97-AF65-F5344CB8AC3E}">
        <p14:creationId xmlns:p14="http://schemas.microsoft.com/office/powerpoint/2010/main" val="13167252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8D07D57C-C62C-4F6B-9698-65E190027FAE}" type="datetime1">
              <a:rPr lang="it-IT" smtClean="0"/>
              <a:t>07/06/2017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6F72572-A38F-4859-849B-ADB7CD918AC5}" type="slidenum">
              <a:rPr lang="it-IT" smtClean="0"/>
              <a:t>‹N›</a:t>
            </a:fld>
            <a:endParaRPr lang="it-IT"/>
          </a:p>
        </p:txBody>
      </p:sp>
    </p:spTree>
    <p:extLst>
      <p:ext uri="{BB962C8B-B14F-4D97-AF65-F5344CB8AC3E}">
        <p14:creationId xmlns:p14="http://schemas.microsoft.com/office/powerpoint/2010/main" val="3848132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E176CC24-325E-4418-B92E-E97BC774314B}" type="datetime1">
              <a:rPr lang="it-IT" smtClean="0"/>
              <a:t>07/06/2017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6F72572-A38F-4859-849B-ADB7CD918AC5}" type="slidenum">
              <a:rPr lang="it-IT" smtClean="0"/>
              <a:t>‹N›</a:t>
            </a:fld>
            <a:endParaRPr lang="it-IT"/>
          </a:p>
        </p:txBody>
      </p:sp>
    </p:spTree>
    <p:extLst>
      <p:ext uri="{BB962C8B-B14F-4D97-AF65-F5344CB8AC3E}">
        <p14:creationId xmlns:p14="http://schemas.microsoft.com/office/powerpoint/2010/main" val="22376030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86B996CF-9966-4AA3-9438-7CB90E8D9E81}" type="datetime1">
              <a:rPr lang="it-IT" smtClean="0"/>
              <a:t>07/06/2017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6F72572-A38F-4859-849B-ADB7CD918AC5}" type="slidenum">
              <a:rPr lang="it-IT" smtClean="0"/>
              <a:t>‹N›</a:t>
            </a:fld>
            <a:endParaRPr lang="it-IT"/>
          </a:p>
        </p:txBody>
      </p:sp>
    </p:spTree>
    <p:extLst>
      <p:ext uri="{BB962C8B-B14F-4D97-AF65-F5344CB8AC3E}">
        <p14:creationId xmlns:p14="http://schemas.microsoft.com/office/powerpoint/2010/main" val="4014575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9CC599C3-9677-4B3D-B538-C304DB41C49F}" type="datetime1">
              <a:rPr lang="it-IT" smtClean="0"/>
              <a:t>07/06/2017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6F72572-A38F-4859-849B-ADB7CD918AC5}" type="slidenum">
              <a:rPr lang="it-IT" smtClean="0"/>
              <a:t>‹N›</a:t>
            </a:fld>
            <a:endParaRPr lang="it-IT"/>
          </a:p>
        </p:txBody>
      </p:sp>
    </p:spTree>
    <p:extLst>
      <p:ext uri="{BB962C8B-B14F-4D97-AF65-F5344CB8AC3E}">
        <p14:creationId xmlns:p14="http://schemas.microsoft.com/office/powerpoint/2010/main" val="21417612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8054FDD0-DFE8-4612-874A-71629B5BF7D6}" type="datetime1">
              <a:rPr lang="it-IT" smtClean="0"/>
              <a:t>07/06/2017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46F72572-A38F-4859-849B-ADB7CD918AC5}" type="slidenum">
              <a:rPr lang="it-IT" smtClean="0"/>
              <a:t>‹N›</a:t>
            </a:fld>
            <a:endParaRPr lang="it-IT"/>
          </a:p>
        </p:txBody>
      </p:sp>
    </p:spTree>
    <p:extLst>
      <p:ext uri="{BB962C8B-B14F-4D97-AF65-F5344CB8AC3E}">
        <p14:creationId xmlns:p14="http://schemas.microsoft.com/office/powerpoint/2010/main" val="36298115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20613E94-4A6B-4E1A-ADF5-0DAE9469A628}" type="datetime1">
              <a:rPr lang="it-IT" smtClean="0"/>
              <a:t>07/06/2017</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46F72572-A38F-4859-849B-ADB7CD918AC5}" type="slidenum">
              <a:rPr lang="it-IT" smtClean="0"/>
              <a:t>‹N›</a:t>
            </a:fld>
            <a:endParaRPr lang="it-IT"/>
          </a:p>
        </p:txBody>
      </p:sp>
    </p:spTree>
    <p:extLst>
      <p:ext uri="{BB962C8B-B14F-4D97-AF65-F5344CB8AC3E}">
        <p14:creationId xmlns:p14="http://schemas.microsoft.com/office/powerpoint/2010/main" val="28237872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27E51AA8-D4A3-457C-BCD7-C5EDA2CB0429}" type="datetime1">
              <a:rPr lang="it-IT" smtClean="0"/>
              <a:t>07/06/2017</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46F72572-A38F-4859-849B-ADB7CD918AC5}" type="slidenum">
              <a:rPr lang="it-IT" smtClean="0"/>
              <a:t>‹N›</a:t>
            </a:fld>
            <a:endParaRPr lang="it-IT"/>
          </a:p>
        </p:txBody>
      </p:sp>
    </p:spTree>
    <p:extLst>
      <p:ext uri="{BB962C8B-B14F-4D97-AF65-F5344CB8AC3E}">
        <p14:creationId xmlns:p14="http://schemas.microsoft.com/office/powerpoint/2010/main" val="42706934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CFC28E43-C45B-4052-AB14-55A2BB1F0126}" type="datetime1">
              <a:rPr lang="it-IT" smtClean="0"/>
              <a:t>07/06/2017</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46F72572-A38F-4859-849B-ADB7CD918AC5}" type="slidenum">
              <a:rPr lang="it-IT" smtClean="0"/>
              <a:t>‹N›</a:t>
            </a:fld>
            <a:endParaRPr lang="it-IT"/>
          </a:p>
        </p:txBody>
      </p:sp>
    </p:spTree>
    <p:extLst>
      <p:ext uri="{BB962C8B-B14F-4D97-AF65-F5344CB8AC3E}">
        <p14:creationId xmlns:p14="http://schemas.microsoft.com/office/powerpoint/2010/main" val="31663373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1CE9AE19-671A-4BE9-AE6C-64A2189F52E0}" type="datetime1">
              <a:rPr lang="it-IT" smtClean="0"/>
              <a:t>07/06/2017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46F72572-A38F-4859-849B-ADB7CD918AC5}" type="slidenum">
              <a:rPr lang="it-IT" smtClean="0"/>
              <a:t>‹N›</a:t>
            </a:fld>
            <a:endParaRPr lang="it-IT"/>
          </a:p>
        </p:txBody>
      </p:sp>
    </p:spTree>
    <p:extLst>
      <p:ext uri="{BB962C8B-B14F-4D97-AF65-F5344CB8AC3E}">
        <p14:creationId xmlns:p14="http://schemas.microsoft.com/office/powerpoint/2010/main" val="42250282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8C9FD7F3-670E-4416-9E13-F8E95796D146}" type="datetime1">
              <a:rPr lang="it-IT" smtClean="0"/>
              <a:t>07/06/2017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46F72572-A38F-4859-849B-ADB7CD918AC5}" type="slidenum">
              <a:rPr lang="it-IT" smtClean="0"/>
              <a:t>‹N›</a:t>
            </a:fld>
            <a:endParaRPr lang="it-IT"/>
          </a:p>
        </p:txBody>
      </p:sp>
    </p:spTree>
    <p:extLst>
      <p:ext uri="{BB962C8B-B14F-4D97-AF65-F5344CB8AC3E}">
        <p14:creationId xmlns:p14="http://schemas.microsoft.com/office/powerpoint/2010/main" val="29562669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5D273B-77CF-419B-8FD2-66524EBA1190}" type="datetime1">
              <a:rPr lang="it-IT" smtClean="0"/>
              <a:t>07/06/2017</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F72572-A38F-4859-849B-ADB7CD918AC5}" type="slidenum">
              <a:rPr lang="it-IT" smtClean="0"/>
              <a:t>‹N›</a:t>
            </a:fld>
            <a:endParaRPr lang="it-IT"/>
          </a:p>
        </p:txBody>
      </p:sp>
    </p:spTree>
    <p:extLst>
      <p:ext uri="{BB962C8B-B14F-4D97-AF65-F5344CB8AC3E}">
        <p14:creationId xmlns:p14="http://schemas.microsoft.com/office/powerpoint/2010/main" val="20949379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http://www.unioncamere.gov.it/images/logo_uc.gif" TargetMode="External"/><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http://www.unioncamere.gov.it/images/logo_uc.gif" TargetMode="External"/><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http://www.unioncamere.gov.it/images/logo_uc.gif" TargetMode="External"/><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http://www.unioncamere.gov.it/images/logo_uc.gif" TargetMode="External"/><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http://www.unioncamere.gov.it/images/logo_uc.gif" TargetMode="External"/><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0" y="0"/>
            <a:ext cx="9144000" cy="6858000"/>
          </a:xfrm>
          <a:prstGeom prst="rect">
            <a:avLst/>
          </a:prstGeom>
          <a:solidFill>
            <a:schemeClr val="bg2"/>
          </a:solidFill>
        </p:spPr>
        <p:txBody>
          <a:bodyPr wrap="square" rtlCol="0">
            <a:noAutofit/>
          </a:bodyPr>
          <a:lstStyle/>
          <a:p>
            <a:endParaRPr lang="it-IT" dirty="0"/>
          </a:p>
        </p:txBody>
      </p:sp>
      <p:sp>
        <p:nvSpPr>
          <p:cNvPr id="1025" name="Rectangle 1"/>
          <p:cNvSpPr>
            <a:spLocks noChangeArrowheads="1"/>
          </p:cNvSpPr>
          <p:nvPr/>
        </p:nvSpPr>
        <p:spPr bwMode="auto">
          <a:xfrm>
            <a:off x="467544" y="1628800"/>
            <a:ext cx="8208912" cy="1944216"/>
          </a:xfrm>
          <a:prstGeom prst="rect">
            <a:avLst/>
          </a:prstGeom>
          <a:noFill/>
          <a:ln w="9525">
            <a:noFill/>
            <a:miter lim="800000"/>
            <a:headEnd/>
            <a:tailEnd/>
          </a:ln>
          <a:effectLst/>
        </p:spPr>
        <p:txBody>
          <a:bodyPr vert="horz" wrap="square" lIns="0" tIns="0" rIns="0" bIns="0" numCol="1" anchor="ctr" anchorCtr="0" compatLnSpc="1">
            <a:prstTxWarp prst="textNoShape">
              <a:avLst/>
            </a:prstTxWarp>
            <a:noAutofit/>
          </a:bodyPr>
          <a:lstStyle/>
          <a:p>
            <a:pPr lvl="0" algn="ctr" fontAlgn="base">
              <a:lnSpc>
                <a:spcPts val="4000"/>
              </a:lnSpc>
              <a:spcAft>
                <a:spcPct val="0"/>
              </a:spcAft>
            </a:pPr>
            <a:r>
              <a:rPr lang="it-IT" sz="2800" b="1" dirty="0" smtClean="0">
                <a:solidFill>
                  <a:srgbClr val="800000"/>
                </a:solidFill>
                <a:latin typeface="Lucida Sans Unicode" panose="020B0602030504020204" pitchFamily="34" charset="0"/>
                <a:ea typeface="Times New Roman" pitchFamily="18" charset="0"/>
                <a:cs typeface="Lucida Sans Unicode" panose="020B0602030504020204" pitchFamily="34" charset="0"/>
              </a:rPr>
              <a:t>LE </a:t>
            </a:r>
            <a:r>
              <a:rPr lang="it-IT" sz="2800" b="1" dirty="0">
                <a:solidFill>
                  <a:srgbClr val="800000"/>
                </a:solidFill>
                <a:latin typeface="Lucida Sans Unicode" panose="020B0602030504020204" pitchFamily="34" charset="0"/>
                <a:ea typeface="Times New Roman" pitchFamily="18" charset="0"/>
                <a:cs typeface="Lucida Sans Unicode" panose="020B0602030504020204" pitchFamily="34" charset="0"/>
              </a:rPr>
              <a:t>PROPOSTE UNIONCAMERE</a:t>
            </a:r>
          </a:p>
          <a:p>
            <a:pPr lvl="0" algn="ctr" fontAlgn="base">
              <a:lnSpc>
                <a:spcPts val="4000"/>
              </a:lnSpc>
              <a:spcAft>
                <a:spcPct val="0"/>
              </a:spcAft>
            </a:pPr>
            <a:r>
              <a:rPr lang="it-IT" sz="2000" cap="small" dirty="0">
                <a:latin typeface="Lucida Sans Unicode" panose="020B0602030504020204" pitchFamily="34" charset="0"/>
                <a:ea typeface="Times New Roman" pitchFamily="18" charset="0"/>
                <a:cs typeface="Lucida Sans Unicode" panose="020B0602030504020204" pitchFamily="34" charset="0"/>
              </a:rPr>
              <a:t>(art. 3 commi 1, 2 e 3 del Decreto Legislativo n.219/2016</a:t>
            </a:r>
            <a:r>
              <a:rPr lang="it-IT" sz="2000" cap="small" dirty="0" smtClean="0">
                <a:latin typeface="Lucida Sans Unicode" panose="020B0602030504020204" pitchFamily="34" charset="0"/>
                <a:ea typeface="Times New Roman" pitchFamily="18" charset="0"/>
                <a:cs typeface="Lucida Sans Unicode" panose="020B0602030504020204" pitchFamily="34" charset="0"/>
              </a:rPr>
              <a:t>)</a:t>
            </a:r>
            <a:endParaRPr lang="it-IT" sz="2000" cap="small" dirty="0">
              <a:latin typeface="Lucida Sans Unicode" panose="020B0602030504020204" pitchFamily="34" charset="0"/>
              <a:ea typeface="Times New Roman" pitchFamily="18" charset="0"/>
              <a:cs typeface="Lucida Sans Unicode" panose="020B0602030504020204" pitchFamily="34" charset="0"/>
            </a:endParaRPr>
          </a:p>
        </p:txBody>
      </p:sp>
      <p:pic>
        <p:nvPicPr>
          <p:cNvPr id="1026" name="Picture 2" descr="http://www.unioncamere.gov.it/images/logo_uc.gif"/>
          <p:cNvPicPr>
            <a:picLocks noChangeAspect="1" noChangeArrowheads="1"/>
          </p:cNvPicPr>
          <p:nvPr/>
        </p:nvPicPr>
        <p:blipFill>
          <a:blip r:embed="rId2" r:link="rId3" cstate="print"/>
          <a:srcRect/>
          <a:stretch>
            <a:fillRect/>
          </a:stretch>
        </p:blipFill>
        <p:spPr bwMode="auto">
          <a:xfrm>
            <a:off x="3564209" y="3717032"/>
            <a:ext cx="2015903" cy="1070882"/>
          </a:xfrm>
          <a:prstGeom prst="rect">
            <a:avLst/>
          </a:prstGeom>
          <a:noFill/>
          <a:ln w="9525">
            <a:noFill/>
            <a:miter lim="800000"/>
            <a:headEnd/>
            <a:tailEnd/>
          </a:ln>
        </p:spPr>
      </p:pic>
      <p:cxnSp>
        <p:nvCxnSpPr>
          <p:cNvPr id="3" name="Connettore 1 2"/>
          <p:cNvCxnSpPr/>
          <p:nvPr/>
        </p:nvCxnSpPr>
        <p:spPr>
          <a:xfrm>
            <a:off x="395536" y="3573016"/>
            <a:ext cx="8352928" cy="0"/>
          </a:xfrm>
          <a:prstGeom prst="line">
            <a:avLst/>
          </a:prstGeom>
          <a:ln>
            <a:solidFill>
              <a:srgbClr val="8A7972"/>
            </a:solidFill>
          </a:ln>
        </p:spPr>
        <p:style>
          <a:lnRef idx="1">
            <a:schemeClr val="accent1"/>
          </a:lnRef>
          <a:fillRef idx="0">
            <a:schemeClr val="accent1"/>
          </a:fillRef>
          <a:effectRef idx="0">
            <a:schemeClr val="accent1"/>
          </a:effectRef>
          <a:fontRef idx="minor">
            <a:schemeClr val="tx1"/>
          </a:fontRef>
        </p:style>
      </p:cxnSp>
      <p:sp>
        <p:nvSpPr>
          <p:cNvPr id="6" name="Sottotitolo 2"/>
          <p:cNvSpPr>
            <a:spLocks noGrp="1"/>
          </p:cNvSpPr>
          <p:nvPr>
            <p:ph type="subTitle" idx="4294967295"/>
          </p:nvPr>
        </p:nvSpPr>
        <p:spPr>
          <a:xfrm>
            <a:off x="467544" y="5682952"/>
            <a:ext cx="8136904" cy="554360"/>
          </a:xfrm>
        </p:spPr>
        <p:txBody>
          <a:bodyPr anchor="ctr">
            <a:normAutofit/>
          </a:bodyPr>
          <a:lstStyle/>
          <a:p>
            <a:pPr marL="0" indent="0" algn="r">
              <a:buNone/>
            </a:pPr>
            <a:r>
              <a:rPr lang="it-IT" sz="1600" b="0" dirty="0" smtClean="0">
                <a:solidFill>
                  <a:srgbClr val="8A7990"/>
                </a:solidFill>
                <a:latin typeface="Helvetica" pitchFamily="34" charset="0"/>
                <a:cs typeface="Lucida Sans Unicode" panose="020B0602030504020204" pitchFamily="34" charset="0"/>
              </a:rPr>
              <a:t>Roma, 30 maggio </a:t>
            </a:r>
            <a:r>
              <a:rPr lang="it-IT" sz="1600" b="0" dirty="0">
                <a:solidFill>
                  <a:srgbClr val="8A7990"/>
                </a:solidFill>
                <a:latin typeface="Helvetica" pitchFamily="34" charset="0"/>
                <a:cs typeface="Lucida Sans Unicode" panose="020B0602030504020204" pitchFamily="34" charset="0"/>
              </a:rPr>
              <a:t>2017</a:t>
            </a:r>
          </a:p>
        </p:txBody>
      </p:sp>
    </p:spTree>
    <p:extLst>
      <p:ext uri="{BB962C8B-B14F-4D97-AF65-F5344CB8AC3E}">
        <p14:creationId xmlns:p14="http://schemas.microsoft.com/office/powerpoint/2010/main" val="2189628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1"/>
          <p:cNvSpPr>
            <a:spLocks noChangeArrowheads="1"/>
          </p:cNvSpPr>
          <p:nvPr/>
        </p:nvSpPr>
        <p:spPr bwMode="auto">
          <a:xfrm>
            <a:off x="416" y="-22162"/>
            <a:ext cx="9144000" cy="1143000"/>
          </a:xfrm>
          <a:prstGeom prst="rect">
            <a:avLst/>
          </a:prstGeom>
          <a:solidFill>
            <a:srgbClr val="8A7972">
              <a:alpha val="65881"/>
            </a:srgbClr>
          </a:solidFill>
          <a:ln>
            <a:noFill/>
          </a:ln>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marL="342900" indent="-342900" eaLnBrk="1" hangingPunct="1">
              <a:buFont typeface="Wingdings"/>
              <a:buChar char="à"/>
              <a:defRPr/>
            </a:pPr>
            <a:r>
              <a:rPr lang="it-IT" sz="2800" dirty="0">
                <a:solidFill>
                  <a:schemeClr val="bg1"/>
                </a:solidFill>
                <a:latin typeface="Helvetica" pitchFamily="34" charset="0"/>
                <a:cs typeface="Lucida Sans Unicode" panose="020B0602030504020204" pitchFamily="34" charset="0"/>
                <a:sym typeface="Wingdings" panose="05000000000000000000" pitchFamily="2" charset="2"/>
              </a:rPr>
              <a:t> La proposta di accorpamento:</a:t>
            </a:r>
          </a:p>
          <a:p>
            <a:pPr eaLnBrk="1" hangingPunct="1">
              <a:defRPr/>
            </a:pPr>
            <a:r>
              <a:rPr lang="it-IT" sz="2800" dirty="0">
                <a:solidFill>
                  <a:schemeClr val="bg1"/>
                </a:solidFill>
                <a:latin typeface="Helvetica" pitchFamily="34" charset="0"/>
                <a:cs typeface="Lucida Sans Unicode" panose="020B0602030504020204" pitchFamily="34" charset="0"/>
                <a:sym typeface="Wingdings" panose="05000000000000000000" pitchFamily="2" charset="2"/>
              </a:rPr>
              <a:t>     </a:t>
            </a:r>
            <a:r>
              <a:rPr lang="it-IT" sz="2800" b="1" dirty="0" smtClean="0">
                <a:solidFill>
                  <a:schemeClr val="bg1"/>
                </a:solidFill>
                <a:latin typeface="Helvetica" pitchFamily="34" charset="0"/>
                <a:cs typeface="Lucida Sans Unicode" panose="020B0602030504020204" pitchFamily="34" charset="0"/>
                <a:sym typeface="Wingdings" panose="05000000000000000000" pitchFamily="2" charset="2"/>
              </a:rPr>
              <a:t>LA LIGURIA</a:t>
            </a:r>
            <a:endParaRPr lang="it-IT" sz="2800" b="1" dirty="0">
              <a:solidFill>
                <a:schemeClr val="bg1"/>
              </a:solidFill>
              <a:latin typeface="Helvetica" pitchFamily="34" charset="0"/>
              <a:cs typeface="Lucida Sans Unicode" panose="020B0602030504020204" pitchFamily="34" charset="0"/>
              <a:sym typeface="Wingdings" panose="05000000000000000000" pitchFamily="2" charset="2"/>
            </a:endParaRPr>
          </a:p>
        </p:txBody>
      </p:sp>
      <p:sp>
        <p:nvSpPr>
          <p:cNvPr id="6" name="Rettangolo 5"/>
          <p:cNvSpPr/>
          <p:nvPr/>
        </p:nvSpPr>
        <p:spPr>
          <a:xfrm>
            <a:off x="179512" y="1412776"/>
            <a:ext cx="6634391" cy="861774"/>
          </a:xfrm>
          <a:prstGeom prst="rect">
            <a:avLst/>
          </a:prstGeom>
        </p:spPr>
        <p:txBody>
          <a:bodyPr wrap="square">
            <a:spAutoFit/>
          </a:bodyPr>
          <a:lstStyle/>
          <a:p>
            <a:pPr marL="457200" lvl="0" indent="-457200" algn="just">
              <a:lnSpc>
                <a:spcPts val="3000"/>
              </a:lnSpc>
              <a:buFont typeface="+mj-lt"/>
              <a:buAutoNum type="arabicPeriod"/>
            </a:pPr>
            <a:r>
              <a:rPr lang="it-IT" sz="2000" dirty="0" smtClean="0">
                <a:latin typeface="Helvetica" panose="020B0604020202020204" pitchFamily="34" charset="0"/>
                <a:ea typeface="Times New Roman"/>
                <a:cs typeface="Helvetica" panose="020B0604020202020204" pitchFamily="34" charset="0"/>
              </a:rPr>
              <a:t>Camera </a:t>
            </a:r>
            <a:r>
              <a:rPr lang="it-IT" sz="2000" dirty="0">
                <a:latin typeface="Helvetica" panose="020B0604020202020204" pitchFamily="34" charset="0"/>
                <a:ea typeface="Times New Roman"/>
                <a:cs typeface="Helvetica" panose="020B0604020202020204" pitchFamily="34" charset="0"/>
              </a:rPr>
              <a:t>di commercio di </a:t>
            </a:r>
            <a:r>
              <a:rPr lang="it-IT" sz="2000" b="1" dirty="0">
                <a:solidFill>
                  <a:srgbClr val="2E74B4"/>
                </a:solidFill>
                <a:latin typeface="Helvetica" panose="020B0604020202020204" pitchFamily="34" charset="0"/>
                <a:ea typeface="Times New Roman"/>
                <a:cs typeface="Helvetica" panose="020B0604020202020204" pitchFamily="34" charset="0"/>
              </a:rPr>
              <a:t>Genova</a:t>
            </a:r>
            <a:endParaRPr lang="it-IT" sz="2000" dirty="0">
              <a:latin typeface="Helvetica" panose="020B0604020202020204" pitchFamily="34" charset="0"/>
              <a:ea typeface="Times New Roman"/>
              <a:cs typeface="Helvetica" panose="020B0604020202020204" pitchFamily="34" charset="0"/>
            </a:endParaRPr>
          </a:p>
          <a:p>
            <a:pPr marL="457200" lvl="0" indent="-457200" algn="just">
              <a:lnSpc>
                <a:spcPts val="3000"/>
              </a:lnSpc>
              <a:buFont typeface="+mj-lt"/>
              <a:buAutoNum type="arabicPeriod"/>
            </a:pPr>
            <a:r>
              <a:rPr lang="it-IT" sz="2000" dirty="0">
                <a:latin typeface="Helvetica" panose="020B0604020202020204" pitchFamily="34" charset="0"/>
                <a:ea typeface="Times New Roman"/>
                <a:cs typeface="Helvetica" panose="020B0604020202020204" pitchFamily="34" charset="0"/>
              </a:rPr>
              <a:t>Camera di commercio delle </a:t>
            </a:r>
            <a:r>
              <a:rPr lang="it-IT" sz="2000" b="1" dirty="0">
                <a:solidFill>
                  <a:srgbClr val="2E74B4"/>
                </a:solidFill>
                <a:latin typeface="Helvetica" panose="020B0604020202020204" pitchFamily="34" charset="0"/>
                <a:ea typeface="Times New Roman"/>
                <a:cs typeface="Helvetica" panose="020B0604020202020204" pitchFamily="34" charset="0"/>
              </a:rPr>
              <a:t>Riviere di </a:t>
            </a:r>
            <a:r>
              <a:rPr lang="it-IT" sz="2000" b="1" dirty="0" smtClean="0">
                <a:solidFill>
                  <a:srgbClr val="2E74B4"/>
                </a:solidFill>
                <a:latin typeface="Helvetica" panose="020B0604020202020204" pitchFamily="34" charset="0"/>
                <a:ea typeface="Times New Roman"/>
                <a:cs typeface="Helvetica" panose="020B0604020202020204" pitchFamily="34" charset="0"/>
              </a:rPr>
              <a:t>Liguria</a:t>
            </a:r>
            <a:endParaRPr lang="it-IT" sz="2000" dirty="0">
              <a:latin typeface="Helvetica" panose="020B0604020202020204" pitchFamily="34" charset="0"/>
              <a:ea typeface="Times New Roman"/>
              <a:cs typeface="Helvetica" panose="020B0604020202020204" pitchFamily="34" charset="0"/>
            </a:endParaRP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1807" y="2708920"/>
            <a:ext cx="6502220" cy="31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8538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758"/>
          <a:stretch/>
        </p:blipFill>
        <p:spPr bwMode="auto">
          <a:xfrm>
            <a:off x="3605038" y="2636912"/>
            <a:ext cx="5494587" cy="4365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21"/>
          <p:cNvSpPr>
            <a:spLocks noChangeArrowheads="1"/>
          </p:cNvSpPr>
          <p:nvPr/>
        </p:nvSpPr>
        <p:spPr bwMode="auto">
          <a:xfrm>
            <a:off x="416" y="-22162"/>
            <a:ext cx="9144000" cy="1143000"/>
          </a:xfrm>
          <a:prstGeom prst="rect">
            <a:avLst/>
          </a:prstGeom>
          <a:solidFill>
            <a:srgbClr val="8A7972">
              <a:alpha val="65881"/>
            </a:srgbClr>
          </a:solidFill>
          <a:ln>
            <a:noFill/>
          </a:ln>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marL="342900" indent="-342900" eaLnBrk="1" hangingPunct="1">
              <a:buFont typeface="Wingdings"/>
              <a:buChar char="à"/>
              <a:defRPr/>
            </a:pPr>
            <a:r>
              <a:rPr lang="it-IT" sz="2800" dirty="0">
                <a:solidFill>
                  <a:schemeClr val="bg1"/>
                </a:solidFill>
                <a:latin typeface="Helvetica" pitchFamily="34" charset="0"/>
                <a:cs typeface="Lucida Sans Unicode" panose="020B0602030504020204" pitchFamily="34" charset="0"/>
                <a:sym typeface="Wingdings" panose="05000000000000000000" pitchFamily="2" charset="2"/>
              </a:rPr>
              <a:t> La proposta di accorpamento:</a:t>
            </a:r>
          </a:p>
          <a:p>
            <a:pPr eaLnBrk="1" hangingPunct="1">
              <a:defRPr/>
            </a:pPr>
            <a:r>
              <a:rPr lang="it-IT" sz="2800" b="1" dirty="0">
                <a:solidFill>
                  <a:schemeClr val="bg1"/>
                </a:solidFill>
                <a:latin typeface="Helvetica" pitchFamily="34" charset="0"/>
                <a:cs typeface="Lucida Sans Unicode" panose="020B0602030504020204" pitchFamily="34" charset="0"/>
                <a:sym typeface="Wingdings" panose="05000000000000000000" pitchFamily="2" charset="2"/>
              </a:rPr>
              <a:t>     </a:t>
            </a:r>
            <a:r>
              <a:rPr lang="it-IT" sz="2800" b="1" dirty="0" smtClean="0">
                <a:solidFill>
                  <a:schemeClr val="bg1"/>
                </a:solidFill>
                <a:latin typeface="Helvetica" pitchFamily="34" charset="0"/>
                <a:cs typeface="Lucida Sans Unicode" panose="020B0602030504020204" pitchFamily="34" charset="0"/>
                <a:sym typeface="Wingdings" panose="05000000000000000000" pitchFamily="2" charset="2"/>
              </a:rPr>
              <a:t>LA LOMBARDIA</a:t>
            </a:r>
            <a:endParaRPr lang="it-IT" sz="2800" b="1" dirty="0">
              <a:solidFill>
                <a:schemeClr val="bg1"/>
              </a:solidFill>
              <a:latin typeface="Helvetica" pitchFamily="34" charset="0"/>
              <a:cs typeface="Lucida Sans Unicode" panose="020B0602030504020204" pitchFamily="34" charset="0"/>
              <a:sym typeface="Wingdings" panose="05000000000000000000" pitchFamily="2" charset="2"/>
            </a:endParaRPr>
          </a:p>
        </p:txBody>
      </p:sp>
      <p:sp>
        <p:nvSpPr>
          <p:cNvPr id="6" name="Rettangolo 5"/>
          <p:cNvSpPr/>
          <p:nvPr/>
        </p:nvSpPr>
        <p:spPr>
          <a:xfrm>
            <a:off x="36620" y="1078382"/>
            <a:ext cx="9036080" cy="3170099"/>
          </a:xfrm>
          <a:prstGeom prst="rect">
            <a:avLst/>
          </a:prstGeom>
        </p:spPr>
        <p:txBody>
          <a:bodyPr wrap="square">
            <a:spAutoFit/>
          </a:bodyPr>
          <a:lstStyle/>
          <a:p>
            <a:pPr marL="266700" indent="-266700" algn="just">
              <a:lnSpc>
                <a:spcPts val="2400"/>
              </a:lnSpc>
              <a:buFont typeface="+mj-lt"/>
              <a:buAutoNum type="arabicPeriod"/>
            </a:pPr>
            <a:r>
              <a:rPr lang="it-IT" dirty="0">
                <a:latin typeface="Helvetica" panose="020B0604020202020204" pitchFamily="34" charset="0"/>
                <a:ea typeface="Times New Roman"/>
                <a:cs typeface="Helvetica" panose="020B0604020202020204" pitchFamily="34" charset="0"/>
              </a:rPr>
              <a:t>Camera di commercio di </a:t>
            </a:r>
            <a:r>
              <a:rPr lang="it-IT" b="1" dirty="0">
                <a:solidFill>
                  <a:srgbClr val="2E74B4"/>
                </a:solidFill>
                <a:latin typeface="Helvetica" panose="020B0604020202020204" pitchFamily="34" charset="0"/>
                <a:ea typeface="Times New Roman"/>
                <a:cs typeface="Helvetica" panose="020B0604020202020204" pitchFamily="34" charset="0"/>
              </a:rPr>
              <a:t>Brescia</a:t>
            </a:r>
            <a:endParaRPr lang="it-IT" dirty="0">
              <a:latin typeface="Helvetica" panose="020B0604020202020204" pitchFamily="34" charset="0"/>
              <a:ea typeface="Times New Roman"/>
              <a:cs typeface="Helvetica" panose="020B0604020202020204" pitchFamily="34" charset="0"/>
            </a:endParaRPr>
          </a:p>
          <a:p>
            <a:pPr marL="266700" lvl="0" indent="-266700" algn="just">
              <a:lnSpc>
                <a:spcPts val="2400"/>
              </a:lnSpc>
              <a:buFont typeface="+mj-lt"/>
              <a:buAutoNum type="arabicPeriod"/>
            </a:pPr>
            <a:r>
              <a:rPr lang="it-IT" dirty="0" smtClean="0">
                <a:latin typeface="Helvetica" panose="020B0604020202020204" pitchFamily="34" charset="0"/>
                <a:ea typeface="Times New Roman"/>
                <a:cs typeface="Helvetica" panose="020B0604020202020204" pitchFamily="34" charset="0"/>
              </a:rPr>
              <a:t>Camera </a:t>
            </a:r>
            <a:r>
              <a:rPr lang="it-IT" dirty="0">
                <a:latin typeface="Helvetica" panose="020B0604020202020204" pitchFamily="34" charset="0"/>
                <a:ea typeface="Times New Roman"/>
                <a:cs typeface="Helvetica" panose="020B0604020202020204" pitchFamily="34" charset="0"/>
              </a:rPr>
              <a:t>di commercio di </a:t>
            </a:r>
            <a:r>
              <a:rPr lang="it-IT" b="1" dirty="0">
                <a:solidFill>
                  <a:srgbClr val="2E74B4"/>
                </a:solidFill>
                <a:latin typeface="Helvetica" panose="020B0604020202020204" pitchFamily="34" charset="0"/>
                <a:ea typeface="Times New Roman"/>
                <a:cs typeface="Helvetica" panose="020B0604020202020204" pitchFamily="34" charset="0"/>
              </a:rPr>
              <a:t>Bergamo</a:t>
            </a:r>
            <a:r>
              <a:rPr lang="it-IT" dirty="0">
                <a:solidFill>
                  <a:srgbClr val="2E74B4"/>
                </a:solidFill>
                <a:latin typeface="Helvetica" panose="020B0604020202020204" pitchFamily="34" charset="0"/>
                <a:ea typeface="Times New Roman"/>
                <a:cs typeface="Helvetica" panose="020B0604020202020204" pitchFamily="34" charset="0"/>
              </a:rPr>
              <a:t> </a:t>
            </a:r>
            <a:endParaRPr lang="it-IT" dirty="0">
              <a:latin typeface="Helvetica" panose="020B0604020202020204" pitchFamily="34" charset="0"/>
              <a:ea typeface="Times New Roman"/>
              <a:cs typeface="Helvetica" panose="020B0604020202020204" pitchFamily="34" charset="0"/>
            </a:endParaRPr>
          </a:p>
          <a:p>
            <a:pPr marL="266700" indent="-266700" algn="just">
              <a:lnSpc>
                <a:spcPts val="2400"/>
              </a:lnSpc>
              <a:buFont typeface="+mj-lt"/>
              <a:buAutoNum type="arabicPeriod"/>
            </a:pPr>
            <a:r>
              <a:rPr lang="it-IT" dirty="0">
                <a:latin typeface="Helvetica" panose="020B0604020202020204" pitchFamily="34" charset="0"/>
                <a:ea typeface="Times New Roman"/>
                <a:cs typeface="Helvetica" panose="020B0604020202020204" pitchFamily="34" charset="0"/>
              </a:rPr>
              <a:t>Camera di commercio di </a:t>
            </a:r>
            <a:r>
              <a:rPr lang="it-IT" b="1" dirty="0">
                <a:solidFill>
                  <a:srgbClr val="2E74B4"/>
                </a:solidFill>
                <a:latin typeface="Helvetica" panose="020B0604020202020204" pitchFamily="34" charset="0"/>
                <a:ea typeface="Times New Roman"/>
                <a:cs typeface="Helvetica" panose="020B0604020202020204" pitchFamily="34" charset="0"/>
              </a:rPr>
              <a:t>Varese</a:t>
            </a:r>
            <a:r>
              <a:rPr lang="it-IT" dirty="0">
                <a:solidFill>
                  <a:srgbClr val="2E74B4"/>
                </a:solidFill>
                <a:latin typeface="Helvetica" panose="020B0604020202020204" pitchFamily="34" charset="0"/>
                <a:ea typeface="Times New Roman"/>
                <a:cs typeface="Helvetica" panose="020B0604020202020204" pitchFamily="34" charset="0"/>
              </a:rPr>
              <a:t> </a:t>
            </a:r>
            <a:endParaRPr lang="it-IT" dirty="0">
              <a:latin typeface="Helvetica" panose="020B0604020202020204" pitchFamily="34" charset="0"/>
              <a:ea typeface="Times New Roman"/>
              <a:cs typeface="Helvetica" panose="020B0604020202020204" pitchFamily="34" charset="0"/>
            </a:endParaRPr>
          </a:p>
          <a:p>
            <a:pPr marL="266700" lvl="0" indent="-266700" algn="just">
              <a:lnSpc>
                <a:spcPts val="2400"/>
              </a:lnSpc>
              <a:buFont typeface="+mj-lt"/>
              <a:buAutoNum type="arabicPeriod"/>
            </a:pPr>
            <a:r>
              <a:rPr lang="it-IT" dirty="0">
                <a:latin typeface="Helvetica" panose="020B0604020202020204" pitchFamily="34" charset="0"/>
                <a:ea typeface="Times New Roman"/>
                <a:cs typeface="Helvetica" panose="020B0604020202020204" pitchFamily="34" charset="0"/>
              </a:rPr>
              <a:t>Camera di commercio </a:t>
            </a:r>
            <a:r>
              <a:rPr lang="it-IT" b="1" dirty="0">
                <a:solidFill>
                  <a:srgbClr val="2E74B4"/>
                </a:solidFill>
                <a:latin typeface="Helvetica" panose="020B0604020202020204" pitchFamily="34" charset="0"/>
                <a:ea typeface="Times New Roman"/>
                <a:cs typeface="Helvetica" panose="020B0604020202020204" pitchFamily="34" charset="0"/>
              </a:rPr>
              <a:t>Metropolitana di Milano – Monza-Brianza e Lodi</a:t>
            </a:r>
            <a:r>
              <a:rPr lang="it-IT" dirty="0">
                <a:latin typeface="Helvetica" panose="020B0604020202020204" pitchFamily="34" charset="0"/>
                <a:ea typeface="Times New Roman"/>
                <a:cs typeface="Helvetica" panose="020B0604020202020204" pitchFamily="34" charset="0"/>
              </a:rPr>
              <a:t> </a:t>
            </a:r>
            <a:r>
              <a:rPr lang="it-IT" dirty="0">
                <a:solidFill>
                  <a:srgbClr val="2E74B4"/>
                </a:solidFill>
                <a:latin typeface="Helvetica" panose="020B0604020202020204" pitchFamily="34" charset="0"/>
                <a:ea typeface="Times New Roman"/>
                <a:cs typeface="Helvetica" panose="020B0604020202020204" pitchFamily="34" charset="0"/>
              </a:rPr>
              <a:t> </a:t>
            </a:r>
          </a:p>
          <a:p>
            <a:pPr marL="266700" lvl="0" indent="-266700" algn="just">
              <a:lnSpc>
                <a:spcPts val="2400"/>
              </a:lnSpc>
            </a:pPr>
            <a:r>
              <a:rPr lang="it-IT" dirty="0">
                <a:solidFill>
                  <a:srgbClr val="2E74B4"/>
                </a:solidFill>
                <a:latin typeface="Helvetica" panose="020B0604020202020204" pitchFamily="34" charset="0"/>
                <a:ea typeface="Times New Roman"/>
                <a:cs typeface="Helvetica" panose="020B0604020202020204" pitchFamily="34" charset="0"/>
              </a:rPr>
              <a:t>    </a:t>
            </a:r>
            <a:r>
              <a:rPr lang="it-IT" dirty="0" smtClean="0">
                <a:latin typeface="Helvetica" panose="020B0604020202020204" pitchFamily="34" charset="0"/>
                <a:ea typeface="Times New Roman"/>
                <a:cs typeface="Helvetica" panose="020B0604020202020204" pitchFamily="34" charset="0"/>
              </a:rPr>
              <a:t>con </a:t>
            </a:r>
            <a:r>
              <a:rPr lang="it-IT" dirty="0">
                <a:latin typeface="Helvetica" panose="020B0604020202020204" pitchFamily="34" charset="0"/>
                <a:ea typeface="Times New Roman"/>
                <a:cs typeface="Helvetica" panose="020B0604020202020204" pitchFamily="34" charset="0"/>
              </a:rPr>
              <a:t>sede legale a Milano</a:t>
            </a:r>
          </a:p>
          <a:p>
            <a:pPr marL="266700" indent="-266700" algn="just">
              <a:lnSpc>
                <a:spcPts val="2400"/>
              </a:lnSpc>
              <a:buFont typeface="+mj-lt"/>
              <a:buAutoNum type="arabicPeriod" startAt="5"/>
            </a:pPr>
            <a:r>
              <a:rPr lang="it-IT" spc="-10" dirty="0">
                <a:latin typeface="Helvetica" panose="020B0604020202020204" pitchFamily="34" charset="0"/>
                <a:ea typeface="Times New Roman"/>
                <a:cs typeface="Helvetica" panose="020B0604020202020204" pitchFamily="34" charset="0"/>
              </a:rPr>
              <a:t>Camera di commercio di</a:t>
            </a:r>
            <a:r>
              <a:rPr lang="it-IT" b="1" spc="-10" dirty="0">
                <a:latin typeface="Helvetica" panose="020B0604020202020204" pitchFamily="34" charset="0"/>
                <a:ea typeface="Times New Roman"/>
                <a:cs typeface="Helvetica" panose="020B0604020202020204" pitchFamily="34" charset="0"/>
              </a:rPr>
              <a:t> </a:t>
            </a:r>
            <a:r>
              <a:rPr lang="it-IT" b="1" spc="-10" dirty="0">
                <a:solidFill>
                  <a:srgbClr val="2E74B4"/>
                </a:solidFill>
                <a:latin typeface="Helvetica" panose="020B0604020202020204" pitchFamily="34" charset="0"/>
                <a:ea typeface="Times New Roman"/>
                <a:cs typeface="Helvetica" panose="020B0604020202020204" pitchFamily="34" charset="0"/>
              </a:rPr>
              <a:t>Cremona-Mantova-Pavia</a:t>
            </a:r>
            <a:r>
              <a:rPr lang="it-IT" spc="-10" dirty="0">
                <a:latin typeface="Helvetica" panose="020B0604020202020204" pitchFamily="34" charset="0"/>
                <a:ea typeface="Times New Roman"/>
                <a:cs typeface="Helvetica" panose="020B0604020202020204" pitchFamily="34" charset="0"/>
              </a:rPr>
              <a:t>, </a:t>
            </a:r>
            <a:endParaRPr lang="it-IT" spc="-10" dirty="0" smtClean="0">
              <a:latin typeface="Helvetica" panose="020B0604020202020204" pitchFamily="34" charset="0"/>
              <a:ea typeface="Times New Roman"/>
              <a:cs typeface="Helvetica" panose="020B0604020202020204" pitchFamily="34" charset="0"/>
            </a:endParaRPr>
          </a:p>
          <a:p>
            <a:pPr marL="266700" indent="-266700" algn="just">
              <a:lnSpc>
                <a:spcPts val="2400"/>
              </a:lnSpc>
            </a:pPr>
            <a:r>
              <a:rPr lang="it-IT" spc="-10" dirty="0">
                <a:latin typeface="Helvetica" panose="020B0604020202020204" pitchFamily="34" charset="0"/>
                <a:ea typeface="Times New Roman"/>
                <a:cs typeface="Helvetica" panose="020B0604020202020204" pitchFamily="34" charset="0"/>
              </a:rPr>
              <a:t> </a:t>
            </a:r>
            <a:r>
              <a:rPr lang="it-IT" spc="-10" dirty="0" smtClean="0">
                <a:latin typeface="Helvetica" panose="020B0604020202020204" pitchFamily="34" charset="0"/>
                <a:ea typeface="Times New Roman"/>
                <a:cs typeface="Helvetica" panose="020B0604020202020204" pitchFamily="34" charset="0"/>
              </a:rPr>
              <a:t>   con </a:t>
            </a:r>
            <a:r>
              <a:rPr lang="it-IT" spc="-10" dirty="0">
                <a:latin typeface="Helvetica" panose="020B0604020202020204" pitchFamily="34" charset="0"/>
                <a:ea typeface="Times New Roman"/>
                <a:cs typeface="Helvetica" panose="020B0604020202020204" pitchFamily="34" charset="0"/>
              </a:rPr>
              <a:t>sede legale a Mantova</a:t>
            </a:r>
            <a:endParaRPr lang="it-IT" dirty="0">
              <a:latin typeface="Helvetica" panose="020B0604020202020204" pitchFamily="34" charset="0"/>
              <a:ea typeface="Times New Roman"/>
              <a:cs typeface="Helvetica" panose="020B0604020202020204" pitchFamily="34" charset="0"/>
            </a:endParaRPr>
          </a:p>
          <a:p>
            <a:pPr marL="266700" lvl="0" indent="-266700" algn="just">
              <a:lnSpc>
                <a:spcPts val="2400"/>
              </a:lnSpc>
              <a:buFont typeface="+mj-lt"/>
              <a:buAutoNum type="arabicPeriod" startAt="6"/>
            </a:pPr>
            <a:r>
              <a:rPr lang="it-IT" dirty="0" smtClean="0">
                <a:latin typeface="Helvetica" panose="020B0604020202020204" pitchFamily="34" charset="0"/>
                <a:ea typeface="Times New Roman"/>
                <a:cs typeface="Helvetica" panose="020B0604020202020204" pitchFamily="34" charset="0"/>
              </a:rPr>
              <a:t>Camera </a:t>
            </a:r>
            <a:r>
              <a:rPr lang="it-IT" dirty="0">
                <a:latin typeface="Helvetica" panose="020B0604020202020204" pitchFamily="34" charset="0"/>
                <a:ea typeface="Times New Roman"/>
                <a:cs typeface="Helvetica" panose="020B0604020202020204" pitchFamily="34" charset="0"/>
              </a:rPr>
              <a:t>di commercio di </a:t>
            </a:r>
            <a:r>
              <a:rPr lang="it-IT" b="1" dirty="0">
                <a:solidFill>
                  <a:srgbClr val="2E74B4"/>
                </a:solidFill>
                <a:latin typeface="Helvetica" panose="020B0604020202020204" pitchFamily="34" charset="0"/>
                <a:ea typeface="Times New Roman"/>
                <a:cs typeface="Helvetica" panose="020B0604020202020204" pitchFamily="34" charset="0"/>
              </a:rPr>
              <a:t>Como-Lecco</a:t>
            </a:r>
            <a:r>
              <a:rPr lang="it-IT" dirty="0">
                <a:latin typeface="Helvetica" panose="020B0604020202020204" pitchFamily="34" charset="0"/>
                <a:ea typeface="Times New Roman"/>
                <a:cs typeface="Helvetica" panose="020B0604020202020204" pitchFamily="34" charset="0"/>
              </a:rPr>
              <a:t>, </a:t>
            </a:r>
            <a:endParaRPr lang="it-IT" dirty="0" smtClean="0">
              <a:latin typeface="Helvetica" panose="020B0604020202020204" pitchFamily="34" charset="0"/>
              <a:ea typeface="Times New Roman"/>
              <a:cs typeface="Helvetica" panose="020B0604020202020204" pitchFamily="34" charset="0"/>
            </a:endParaRPr>
          </a:p>
          <a:p>
            <a:pPr marL="266700" lvl="0" indent="-266700" algn="just">
              <a:lnSpc>
                <a:spcPts val="2400"/>
              </a:lnSpc>
            </a:pPr>
            <a:r>
              <a:rPr lang="it-IT" dirty="0">
                <a:latin typeface="Helvetica" panose="020B0604020202020204" pitchFamily="34" charset="0"/>
                <a:ea typeface="Times New Roman"/>
                <a:cs typeface="Helvetica" panose="020B0604020202020204" pitchFamily="34" charset="0"/>
              </a:rPr>
              <a:t> </a:t>
            </a:r>
            <a:r>
              <a:rPr lang="it-IT" dirty="0" smtClean="0">
                <a:latin typeface="Helvetica" panose="020B0604020202020204" pitchFamily="34" charset="0"/>
                <a:ea typeface="Times New Roman"/>
                <a:cs typeface="Helvetica" panose="020B0604020202020204" pitchFamily="34" charset="0"/>
              </a:rPr>
              <a:t>   con </a:t>
            </a:r>
            <a:r>
              <a:rPr lang="it-IT" dirty="0">
                <a:latin typeface="Helvetica" panose="020B0604020202020204" pitchFamily="34" charset="0"/>
                <a:ea typeface="Times New Roman"/>
                <a:cs typeface="Helvetica" panose="020B0604020202020204" pitchFamily="34" charset="0"/>
              </a:rPr>
              <a:t>sede legale a Como</a:t>
            </a:r>
          </a:p>
          <a:p>
            <a:pPr marL="266700" lvl="0" indent="-266700" algn="just">
              <a:lnSpc>
                <a:spcPts val="2400"/>
              </a:lnSpc>
              <a:buFont typeface="+mj-lt"/>
              <a:buAutoNum type="arabicPeriod" startAt="7"/>
            </a:pPr>
            <a:r>
              <a:rPr lang="it-IT" dirty="0" smtClean="0">
                <a:latin typeface="Helvetica" panose="020B0604020202020204" pitchFamily="34" charset="0"/>
                <a:ea typeface="Times New Roman"/>
                <a:cs typeface="Helvetica" panose="020B0604020202020204" pitchFamily="34" charset="0"/>
              </a:rPr>
              <a:t>Camera </a:t>
            </a:r>
            <a:r>
              <a:rPr lang="it-IT" dirty="0">
                <a:latin typeface="Helvetica" panose="020B0604020202020204" pitchFamily="34" charset="0"/>
                <a:ea typeface="Times New Roman"/>
                <a:cs typeface="Helvetica" panose="020B0604020202020204" pitchFamily="34" charset="0"/>
              </a:rPr>
              <a:t>di commercio di </a:t>
            </a:r>
            <a:r>
              <a:rPr lang="it-IT" b="1" spc="-10" dirty="0" smtClean="0">
                <a:solidFill>
                  <a:srgbClr val="2E74B4"/>
                </a:solidFill>
                <a:latin typeface="Helvetica" panose="020B0604020202020204" pitchFamily="34" charset="0"/>
                <a:ea typeface="Times New Roman"/>
                <a:cs typeface="Helvetica" panose="020B0604020202020204" pitchFamily="34" charset="0"/>
              </a:rPr>
              <a:t>Sondr</a:t>
            </a:r>
            <a:r>
              <a:rPr lang="it-IT" b="1" dirty="0" smtClean="0">
                <a:solidFill>
                  <a:srgbClr val="2E74B4"/>
                </a:solidFill>
                <a:latin typeface="Helvetica" panose="020B0604020202020204" pitchFamily="34" charset="0"/>
                <a:ea typeface="Times New Roman"/>
                <a:cs typeface="Helvetica" panose="020B0604020202020204" pitchFamily="34" charset="0"/>
              </a:rPr>
              <a:t>io</a:t>
            </a:r>
            <a:endParaRPr lang="it-IT" dirty="0">
              <a:latin typeface="Helvetica" panose="020B0604020202020204" pitchFamily="34" charset="0"/>
              <a:ea typeface="Times New Roman"/>
              <a:cs typeface="Helvetica" panose="020B0604020202020204" pitchFamily="34" charset="0"/>
            </a:endParaRPr>
          </a:p>
        </p:txBody>
      </p:sp>
    </p:spTree>
    <p:extLst>
      <p:ext uri="{BB962C8B-B14F-4D97-AF65-F5344CB8AC3E}">
        <p14:creationId xmlns:p14="http://schemas.microsoft.com/office/powerpoint/2010/main" val="9758304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1"/>
          <p:cNvSpPr>
            <a:spLocks noChangeArrowheads="1"/>
          </p:cNvSpPr>
          <p:nvPr/>
        </p:nvSpPr>
        <p:spPr bwMode="auto">
          <a:xfrm>
            <a:off x="416" y="-22162"/>
            <a:ext cx="9144000" cy="1143000"/>
          </a:xfrm>
          <a:prstGeom prst="rect">
            <a:avLst/>
          </a:prstGeom>
          <a:solidFill>
            <a:srgbClr val="8A7972">
              <a:alpha val="65881"/>
            </a:srgbClr>
          </a:solidFill>
          <a:ln>
            <a:noFill/>
          </a:ln>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marL="342900" indent="-342900" eaLnBrk="1" hangingPunct="1">
              <a:buFont typeface="Wingdings"/>
              <a:buChar char="à"/>
              <a:defRPr/>
            </a:pPr>
            <a:r>
              <a:rPr lang="it-IT" sz="2800" dirty="0">
                <a:solidFill>
                  <a:schemeClr val="bg1"/>
                </a:solidFill>
                <a:latin typeface="Helvetica" pitchFamily="34" charset="0"/>
                <a:cs typeface="Lucida Sans Unicode" panose="020B0602030504020204" pitchFamily="34" charset="0"/>
                <a:sym typeface="Wingdings" panose="05000000000000000000" pitchFamily="2" charset="2"/>
              </a:rPr>
              <a:t> La proposta di accorpamento:</a:t>
            </a:r>
          </a:p>
          <a:p>
            <a:pPr eaLnBrk="1" hangingPunct="1">
              <a:defRPr/>
            </a:pPr>
            <a:r>
              <a:rPr lang="it-IT" sz="2800" dirty="0">
                <a:solidFill>
                  <a:schemeClr val="bg1"/>
                </a:solidFill>
                <a:latin typeface="Helvetica" pitchFamily="34" charset="0"/>
                <a:cs typeface="Lucida Sans Unicode" panose="020B0602030504020204" pitchFamily="34" charset="0"/>
                <a:sym typeface="Wingdings" panose="05000000000000000000" pitchFamily="2" charset="2"/>
              </a:rPr>
              <a:t>     </a:t>
            </a:r>
            <a:r>
              <a:rPr lang="it-IT" sz="2800" b="1" dirty="0" smtClean="0">
                <a:solidFill>
                  <a:schemeClr val="bg1"/>
                </a:solidFill>
                <a:latin typeface="Helvetica" pitchFamily="34" charset="0"/>
                <a:cs typeface="Lucida Sans Unicode" panose="020B0602030504020204" pitchFamily="34" charset="0"/>
                <a:sym typeface="Wingdings" panose="05000000000000000000" pitchFamily="2" charset="2"/>
              </a:rPr>
              <a:t>IL TRENTINO-ALTO ADIGE</a:t>
            </a:r>
            <a:endParaRPr lang="it-IT" sz="2800" b="1" dirty="0">
              <a:solidFill>
                <a:schemeClr val="bg1"/>
              </a:solidFill>
              <a:latin typeface="Helvetica" pitchFamily="34" charset="0"/>
              <a:cs typeface="Lucida Sans Unicode" panose="020B0602030504020204" pitchFamily="34" charset="0"/>
              <a:sym typeface="Wingdings" panose="05000000000000000000" pitchFamily="2" charset="2"/>
            </a:endParaRP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63687" y="2132856"/>
            <a:ext cx="6750095" cy="4272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ttangolo 6"/>
          <p:cNvSpPr/>
          <p:nvPr/>
        </p:nvSpPr>
        <p:spPr>
          <a:xfrm>
            <a:off x="37898" y="1328938"/>
            <a:ext cx="6052192" cy="1323439"/>
          </a:xfrm>
          <a:prstGeom prst="rect">
            <a:avLst/>
          </a:prstGeom>
        </p:spPr>
        <p:txBody>
          <a:bodyPr wrap="square">
            <a:spAutoFit/>
          </a:bodyPr>
          <a:lstStyle/>
          <a:p>
            <a:pPr marL="457200" lvl="0" indent="-457200" algn="just">
              <a:lnSpc>
                <a:spcPts val="3000"/>
              </a:lnSpc>
              <a:spcAft>
                <a:spcPts val="300"/>
              </a:spcAft>
              <a:buFont typeface="+mj-lt"/>
              <a:buAutoNum type="arabicPeriod"/>
            </a:pPr>
            <a:r>
              <a:rPr lang="it-IT" sz="2000" dirty="0" smtClean="0">
                <a:latin typeface="Helvetica" panose="020B0604020202020204" pitchFamily="34" charset="0"/>
                <a:ea typeface="Times New Roman"/>
                <a:cs typeface="Helvetica" panose="020B0604020202020204" pitchFamily="34" charset="0"/>
              </a:rPr>
              <a:t>Camera </a:t>
            </a:r>
            <a:r>
              <a:rPr lang="it-IT" sz="2000" dirty="0">
                <a:latin typeface="Helvetica" panose="020B0604020202020204" pitchFamily="34" charset="0"/>
                <a:ea typeface="Times New Roman"/>
                <a:cs typeface="Helvetica" panose="020B0604020202020204" pitchFamily="34" charset="0"/>
              </a:rPr>
              <a:t>di commercio di</a:t>
            </a:r>
            <a:r>
              <a:rPr lang="it-IT" sz="2000" b="1" dirty="0">
                <a:solidFill>
                  <a:srgbClr val="2E74B4"/>
                </a:solidFill>
                <a:latin typeface="Helvetica" panose="020B0604020202020204" pitchFamily="34" charset="0"/>
                <a:ea typeface="Times New Roman"/>
                <a:cs typeface="Helvetica" panose="020B0604020202020204" pitchFamily="34" charset="0"/>
              </a:rPr>
              <a:t> Bolzano</a:t>
            </a:r>
            <a:endParaRPr lang="it-IT" sz="2000" dirty="0">
              <a:latin typeface="Helvetica" panose="020B0604020202020204" pitchFamily="34" charset="0"/>
              <a:ea typeface="Times New Roman"/>
              <a:cs typeface="Helvetica" panose="020B0604020202020204" pitchFamily="34" charset="0"/>
            </a:endParaRPr>
          </a:p>
          <a:p>
            <a:pPr marL="457200" lvl="0" indent="-457200" algn="just">
              <a:lnSpc>
                <a:spcPts val="3000"/>
              </a:lnSpc>
              <a:spcAft>
                <a:spcPts val="300"/>
              </a:spcAft>
              <a:buFont typeface="+mj-lt"/>
              <a:buAutoNum type="arabicPeriod"/>
            </a:pPr>
            <a:r>
              <a:rPr lang="it-IT" sz="2000" dirty="0">
                <a:latin typeface="Helvetica" panose="020B0604020202020204" pitchFamily="34" charset="0"/>
                <a:ea typeface="Times New Roman"/>
                <a:cs typeface="Helvetica" panose="020B0604020202020204" pitchFamily="34" charset="0"/>
              </a:rPr>
              <a:t>Camera di commercio di</a:t>
            </a:r>
            <a:r>
              <a:rPr lang="it-IT" sz="2000" b="1" dirty="0">
                <a:solidFill>
                  <a:srgbClr val="2E74B4"/>
                </a:solidFill>
                <a:latin typeface="Helvetica" panose="020B0604020202020204" pitchFamily="34" charset="0"/>
                <a:ea typeface="Times New Roman"/>
                <a:cs typeface="Helvetica" panose="020B0604020202020204" pitchFamily="34" charset="0"/>
              </a:rPr>
              <a:t> Trento</a:t>
            </a:r>
          </a:p>
          <a:p>
            <a:pPr marL="342900" lvl="0" indent="-342900" algn="just">
              <a:lnSpc>
                <a:spcPts val="3000"/>
              </a:lnSpc>
              <a:spcAft>
                <a:spcPts val="300"/>
              </a:spcAft>
              <a:buFont typeface="Arial" panose="020B0604020202020204" pitchFamily="34" charset="0"/>
              <a:buChar char="•"/>
            </a:pPr>
            <a:endParaRPr lang="it-IT" sz="2000" dirty="0">
              <a:latin typeface="Helvetica" panose="020B0604020202020204" pitchFamily="34" charset="0"/>
              <a:ea typeface="Times New Roman"/>
              <a:cs typeface="Helvetica" panose="020B0604020202020204" pitchFamily="34" charset="0"/>
            </a:endParaRPr>
          </a:p>
        </p:txBody>
      </p:sp>
    </p:spTree>
    <p:extLst>
      <p:ext uri="{BB962C8B-B14F-4D97-AF65-F5344CB8AC3E}">
        <p14:creationId xmlns:p14="http://schemas.microsoft.com/office/powerpoint/2010/main" val="7476021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924" b="6031"/>
          <a:stretch/>
        </p:blipFill>
        <p:spPr bwMode="auto">
          <a:xfrm>
            <a:off x="3196518" y="2341126"/>
            <a:ext cx="5885338" cy="4499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21"/>
          <p:cNvSpPr>
            <a:spLocks noChangeArrowheads="1"/>
          </p:cNvSpPr>
          <p:nvPr/>
        </p:nvSpPr>
        <p:spPr bwMode="auto">
          <a:xfrm>
            <a:off x="416" y="-22162"/>
            <a:ext cx="9144000" cy="1143000"/>
          </a:xfrm>
          <a:prstGeom prst="rect">
            <a:avLst/>
          </a:prstGeom>
          <a:solidFill>
            <a:srgbClr val="8A7972">
              <a:alpha val="65881"/>
            </a:srgbClr>
          </a:solidFill>
          <a:ln>
            <a:noFill/>
          </a:ln>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marL="342900" indent="-342900" eaLnBrk="1" hangingPunct="1">
              <a:buFont typeface="Wingdings"/>
              <a:buChar char="à"/>
              <a:defRPr/>
            </a:pPr>
            <a:r>
              <a:rPr lang="it-IT" sz="2800" dirty="0">
                <a:solidFill>
                  <a:schemeClr val="bg1"/>
                </a:solidFill>
                <a:latin typeface="Helvetica" pitchFamily="34" charset="0"/>
                <a:cs typeface="Lucida Sans Unicode" panose="020B0602030504020204" pitchFamily="34" charset="0"/>
                <a:sym typeface="Wingdings" panose="05000000000000000000" pitchFamily="2" charset="2"/>
              </a:rPr>
              <a:t> La proposta di accorpamento:</a:t>
            </a:r>
          </a:p>
          <a:p>
            <a:pPr eaLnBrk="1" hangingPunct="1">
              <a:defRPr/>
            </a:pPr>
            <a:r>
              <a:rPr lang="it-IT" sz="2800" dirty="0">
                <a:solidFill>
                  <a:schemeClr val="bg1"/>
                </a:solidFill>
                <a:latin typeface="Helvetica" pitchFamily="34" charset="0"/>
                <a:cs typeface="Lucida Sans Unicode" panose="020B0602030504020204" pitchFamily="34" charset="0"/>
                <a:sym typeface="Wingdings" panose="05000000000000000000" pitchFamily="2" charset="2"/>
              </a:rPr>
              <a:t>     </a:t>
            </a:r>
            <a:r>
              <a:rPr lang="it-IT" sz="2800" b="1" dirty="0" smtClean="0">
                <a:solidFill>
                  <a:schemeClr val="bg1"/>
                </a:solidFill>
                <a:latin typeface="Helvetica" pitchFamily="34" charset="0"/>
                <a:cs typeface="Lucida Sans Unicode" panose="020B0602030504020204" pitchFamily="34" charset="0"/>
                <a:sym typeface="Wingdings" panose="05000000000000000000" pitchFamily="2" charset="2"/>
              </a:rPr>
              <a:t>IL VENETO</a:t>
            </a:r>
            <a:endParaRPr lang="it-IT" sz="2800" b="1" dirty="0">
              <a:solidFill>
                <a:schemeClr val="bg1"/>
              </a:solidFill>
              <a:latin typeface="Helvetica" pitchFamily="34" charset="0"/>
              <a:cs typeface="Lucida Sans Unicode" panose="020B0602030504020204" pitchFamily="34" charset="0"/>
              <a:sym typeface="Wingdings" panose="05000000000000000000" pitchFamily="2" charset="2"/>
            </a:endParaRPr>
          </a:p>
        </p:txBody>
      </p:sp>
      <p:sp>
        <p:nvSpPr>
          <p:cNvPr id="5" name="Rettangolo 4"/>
          <p:cNvSpPr/>
          <p:nvPr/>
        </p:nvSpPr>
        <p:spPr>
          <a:xfrm>
            <a:off x="99615" y="1116850"/>
            <a:ext cx="8568952" cy="2015936"/>
          </a:xfrm>
          <a:prstGeom prst="rect">
            <a:avLst/>
          </a:prstGeom>
        </p:spPr>
        <p:txBody>
          <a:bodyPr wrap="square">
            <a:spAutoFit/>
          </a:bodyPr>
          <a:lstStyle/>
          <a:p>
            <a:pPr marL="355600" lvl="0" indent="-355600" algn="just">
              <a:lnSpc>
                <a:spcPts val="3000"/>
              </a:lnSpc>
              <a:buFont typeface="+mj-lt"/>
              <a:buAutoNum type="arabicPeriod"/>
            </a:pPr>
            <a:r>
              <a:rPr lang="it-IT" sz="2000" dirty="0" smtClean="0">
                <a:latin typeface="Helvetica" panose="020B0604020202020204" pitchFamily="34" charset="0"/>
                <a:ea typeface="Times New Roman"/>
                <a:cs typeface="Helvetica" panose="020B0604020202020204" pitchFamily="34" charset="0"/>
              </a:rPr>
              <a:t>Camera </a:t>
            </a:r>
            <a:r>
              <a:rPr lang="it-IT" sz="2000" dirty="0">
                <a:latin typeface="Helvetica" panose="020B0604020202020204" pitchFamily="34" charset="0"/>
                <a:ea typeface="Times New Roman"/>
                <a:cs typeface="Helvetica" panose="020B0604020202020204" pitchFamily="34" charset="0"/>
              </a:rPr>
              <a:t>di commercio di</a:t>
            </a:r>
            <a:r>
              <a:rPr lang="it-IT" sz="2000" b="1" dirty="0">
                <a:solidFill>
                  <a:srgbClr val="2E74B4"/>
                </a:solidFill>
                <a:latin typeface="Helvetica" panose="020B0604020202020204" pitchFamily="34" charset="0"/>
                <a:ea typeface="Times New Roman"/>
                <a:cs typeface="Helvetica" panose="020B0604020202020204" pitchFamily="34" charset="0"/>
              </a:rPr>
              <a:t> Padova</a:t>
            </a:r>
            <a:endParaRPr lang="it-IT" sz="2000" dirty="0">
              <a:latin typeface="Helvetica" panose="020B0604020202020204" pitchFamily="34" charset="0"/>
              <a:ea typeface="Times New Roman"/>
              <a:cs typeface="Helvetica" panose="020B0604020202020204" pitchFamily="34" charset="0"/>
            </a:endParaRPr>
          </a:p>
          <a:p>
            <a:pPr marL="355600" lvl="0" indent="-355600" algn="just">
              <a:lnSpc>
                <a:spcPts val="3000"/>
              </a:lnSpc>
              <a:buFont typeface="+mj-lt"/>
              <a:buAutoNum type="arabicPeriod"/>
            </a:pPr>
            <a:r>
              <a:rPr lang="it-IT" sz="2000" dirty="0">
                <a:latin typeface="Helvetica" panose="020B0604020202020204" pitchFamily="34" charset="0"/>
                <a:ea typeface="Times New Roman"/>
                <a:cs typeface="Helvetica" panose="020B0604020202020204" pitchFamily="34" charset="0"/>
              </a:rPr>
              <a:t>Camera di commercio di</a:t>
            </a:r>
            <a:r>
              <a:rPr lang="it-IT" sz="2000" b="1" dirty="0">
                <a:solidFill>
                  <a:srgbClr val="2E74B4"/>
                </a:solidFill>
                <a:latin typeface="Helvetica" panose="020B0604020202020204" pitchFamily="34" charset="0"/>
                <a:ea typeface="Times New Roman"/>
                <a:cs typeface="Helvetica" panose="020B0604020202020204" pitchFamily="34" charset="0"/>
              </a:rPr>
              <a:t> Verona</a:t>
            </a:r>
            <a:endParaRPr lang="it-IT" sz="2000" dirty="0">
              <a:latin typeface="Helvetica" panose="020B0604020202020204" pitchFamily="34" charset="0"/>
              <a:ea typeface="Times New Roman"/>
              <a:cs typeface="Helvetica" panose="020B0604020202020204" pitchFamily="34" charset="0"/>
            </a:endParaRPr>
          </a:p>
          <a:p>
            <a:pPr marL="355600" lvl="0" indent="-355600" algn="just">
              <a:lnSpc>
                <a:spcPts val="3000"/>
              </a:lnSpc>
              <a:buFont typeface="+mj-lt"/>
              <a:buAutoNum type="arabicPeriod"/>
            </a:pPr>
            <a:r>
              <a:rPr lang="it-IT" sz="2000" dirty="0">
                <a:latin typeface="Helvetica" panose="020B0604020202020204" pitchFamily="34" charset="0"/>
                <a:ea typeface="Times New Roman"/>
                <a:cs typeface="Helvetica" panose="020B0604020202020204" pitchFamily="34" charset="0"/>
              </a:rPr>
              <a:t>Camera di commercio di</a:t>
            </a:r>
            <a:r>
              <a:rPr lang="it-IT" sz="2000" b="1" dirty="0">
                <a:solidFill>
                  <a:srgbClr val="2E74B4"/>
                </a:solidFill>
                <a:latin typeface="Helvetica" panose="020B0604020202020204" pitchFamily="34" charset="0"/>
                <a:ea typeface="Times New Roman"/>
                <a:cs typeface="Helvetica" panose="020B0604020202020204" pitchFamily="34" charset="0"/>
              </a:rPr>
              <a:t> Vicenza</a:t>
            </a:r>
            <a:endParaRPr lang="it-IT" sz="2000" dirty="0">
              <a:latin typeface="Helvetica" panose="020B0604020202020204" pitchFamily="34" charset="0"/>
              <a:ea typeface="Times New Roman"/>
              <a:cs typeface="Helvetica" panose="020B0604020202020204" pitchFamily="34" charset="0"/>
            </a:endParaRPr>
          </a:p>
          <a:p>
            <a:pPr marL="355600" indent="-355600" algn="just">
              <a:lnSpc>
                <a:spcPts val="3000"/>
              </a:lnSpc>
              <a:buFont typeface="+mj-lt"/>
              <a:buAutoNum type="arabicPeriod"/>
            </a:pPr>
            <a:r>
              <a:rPr lang="it-IT" sz="2000" spc="-40" dirty="0">
                <a:latin typeface="Helvetica" panose="020B0604020202020204" pitchFamily="34" charset="0"/>
                <a:ea typeface="Times New Roman"/>
                <a:cs typeface="Helvetica" panose="020B0604020202020204" pitchFamily="34" charset="0"/>
              </a:rPr>
              <a:t>Camera di commercio di</a:t>
            </a:r>
            <a:r>
              <a:rPr lang="it-IT" sz="2000" b="1" spc="-40" dirty="0">
                <a:solidFill>
                  <a:srgbClr val="2E74B4"/>
                </a:solidFill>
                <a:latin typeface="Helvetica" panose="020B0604020202020204" pitchFamily="34" charset="0"/>
                <a:ea typeface="Times New Roman"/>
                <a:cs typeface="Helvetica" panose="020B0604020202020204" pitchFamily="34" charset="0"/>
              </a:rPr>
              <a:t> Venezia Rovigo - Delta Lagunare</a:t>
            </a:r>
          </a:p>
          <a:p>
            <a:pPr marL="355600" lvl="0" indent="-355600" algn="just">
              <a:lnSpc>
                <a:spcPts val="3000"/>
              </a:lnSpc>
              <a:buFont typeface="+mj-lt"/>
              <a:buAutoNum type="arabicPeriod"/>
            </a:pPr>
            <a:r>
              <a:rPr lang="it-IT" sz="2000" dirty="0" smtClean="0">
                <a:latin typeface="Helvetica" panose="020B0604020202020204" pitchFamily="34" charset="0"/>
                <a:ea typeface="Times New Roman"/>
                <a:cs typeface="Helvetica" panose="020B0604020202020204" pitchFamily="34" charset="0"/>
              </a:rPr>
              <a:t>Camera </a:t>
            </a:r>
            <a:r>
              <a:rPr lang="it-IT" sz="2000" dirty="0">
                <a:latin typeface="Helvetica" panose="020B0604020202020204" pitchFamily="34" charset="0"/>
                <a:ea typeface="Times New Roman"/>
                <a:cs typeface="Helvetica" panose="020B0604020202020204" pitchFamily="34" charset="0"/>
              </a:rPr>
              <a:t>di commercio di</a:t>
            </a:r>
            <a:r>
              <a:rPr lang="it-IT" sz="2000" b="1" dirty="0">
                <a:solidFill>
                  <a:srgbClr val="2E74B4"/>
                </a:solidFill>
                <a:latin typeface="Helvetica" panose="020B0604020202020204" pitchFamily="34" charset="0"/>
                <a:ea typeface="Times New Roman"/>
                <a:cs typeface="Helvetica" panose="020B0604020202020204" pitchFamily="34" charset="0"/>
              </a:rPr>
              <a:t> </a:t>
            </a:r>
            <a:r>
              <a:rPr lang="it-IT" sz="2000" b="1" dirty="0" smtClean="0">
                <a:solidFill>
                  <a:srgbClr val="2E74B4"/>
                </a:solidFill>
                <a:latin typeface="Helvetica" panose="020B0604020202020204" pitchFamily="34" charset="0"/>
                <a:ea typeface="Times New Roman"/>
                <a:cs typeface="Helvetica" panose="020B0604020202020204" pitchFamily="34" charset="0"/>
              </a:rPr>
              <a:t>Treviso-Belluno</a:t>
            </a:r>
            <a:endParaRPr lang="it-IT" sz="2000" b="1" dirty="0">
              <a:solidFill>
                <a:srgbClr val="2E74B4"/>
              </a:solidFill>
              <a:latin typeface="Helvetica" panose="020B0604020202020204" pitchFamily="34" charset="0"/>
              <a:ea typeface="Times New Roman"/>
              <a:cs typeface="Helvetica" panose="020B0604020202020204" pitchFamily="34" charset="0"/>
            </a:endParaRPr>
          </a:p>
        </p:txBody>
      </p:sp>
    </p:spTree>
    <p:extLst>
      <p:ext uri="{BB962C8B-B14F-4D97-AF65-F5344CB8AC3E}">
        <p14:creationId xmlns:p14="http://schemas.microsoft.com/office/powerpoint/2010/main" val="1787050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1"/>
          <p:cNvSpPr>
            <a:spLocks noChangeArrowheads="1"/>
          </p:cNvSpPr>
          <p:nvPr/>
        </p:nvSpPr>
        <p:spPr bwMode="auto">
          <a:xfrm>
            <a:off x="416" y="-22162"/>
            <a:ext cx="9144000" cy="1143000"/>
          </a:xfrm>
          <a:prstGeom prst="rect">
            <a:avLst/>
          </a:prstGeom>
          <a:solidFill>
            <a:srgbClr val="8A7972">
              <a:alpha val="65881"/>
            </a:srgbClr>
          </a:solidFill>
          <a:ln>
            <a:noFill/>
          </a:ln>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marL="342900" indent="-342900" eaLnBrk="1" hangingPunct="1">
              <a:buFont typeface="Wingdings"/>
              <a:buChar char="à"/>
              <a:defRPr/>
            </a:pPr>
            <a:r>
              <a:rPr lang="it-IT" sz="2800" dirty="0">
                <a:solidFill>
                  <a:schemeClr val="bg1"/>
                </a:solidFill>
                <a:latin typeface="Helvetica" pitchFamily="34" charset="0"/>
                <a:cs typeface="Lucida Sans Unicode" panose="020B0602030504020204" pitchFamily="34" charset="0"/>
                <a:sym typeface="Wingdings" panose="05000000000000000000" pitchFamily="2" charset="2"/>
              </a:rPr>
              <a:t> La proposta di accorpamento:</a:t>
            </a:r>
          </a:p>
          <a:p>
            <a:pPr eaLnBrk="1" hangingPunct="1">
              <a:defRPr/>
            </a:pPr>
            <a:r>
              <a:rPr lang="it-IT" sz="2800" dirty="0">
                <a:solidFill>
                  <a:schemeClr val="bg1"/>
                </a:solidFill>
                <a:latin typeface="Helvetica" pitchFamily="34" charset="0"/>
                <a:cs typeface="Lucida Sans Unicode" panose="020B0602030504020204" pitchFamily="34" charset="0"/>
                <a:sym typeface="Wingdings" panose="05000000000000000000" pitchFamily="2" charset="2"/>
              </a:rPr>
              <a:t>     </a:t>
            </a:r>
            <a:r>
              <a:rPr lang="it-IT" sz="2800" b="1" dirty="0" smtClean="0">
                <a:solidFill>
                  <a:schemeClr val="bg1"/>
                </a:solidFill>
                <a:latin typeface="Helvetica" pitchFamily="34" charset="0"/>
                <a:cs typeface="Lucida Sans Unicode" panose="020B0602030504020204" pitchFamily="34" charset="0"/>
                <a:sym typeface="Wingdings" panose="05000000000000000000" pitchFamily="2" charset="2"/>
              </a:rPr>
              <a:t>IL FRIULI VENEZIA GIULIA</a:t>
            </a:r>
            <a:endParaRPr lang="it-IT" sz="2800" b="1" dirty="0">
              <a:solidFill>
                <a:schemeClr val="bg1"/>
              </a:solidFill>
              <a:latin typeface="Helvetica" pitchFamily="34" charset="0"/>
              <a:cs typeface="Lucida Sans Unicode" panose="020B0602030504020204" pitchFamily="34" charset="0"/>
              <a:sym typeface="Wingdings" panose="05000000000000000000" pitchFamily="2" charset="2"/>
            </a:endParaRPr>
          </a:p>
        </p:txBody>
      </p:sp>
      <p:sp>
        <p:nvSpPr>
          <p:cNvPr id="6" name="Rettangolo 5"/>
          <p:cNvSpPr/>
          <p:nvPr/>
        </p:nvSpPr>
        <p:spPr>
          <a:xfrm>
            <a:off x="107504" y="1177272"/>
            <a:ext cx="8460432" cy="1323439"/>
          </a:xfrm>
          <a:prstGeom prst="rect">
            <a:avLst/>
          </a:prstGeom>
        </p:spPr>
        <p:txBody>
          <a:bodyPr wrap="square">
            <a:spAutoFit/>
          </a:bodyPr>
          <a:lstStyle/>
          <a:p>
            <a:pPr marL="457200" indent="-457200" algn="just">
              <a:lnSpc>
                <a:spcPts val="3000"/>
              </a:lnSpc>
              <a:spcAft>
                <a:spcPts val="300"/>
              </a:spcAft>
              <a:buFont typeface="+mj-lt"/>
              <a:buAutoNum type="arabicPeriod"/>
            </a:pPr>
            <a:r>
              <a:rPr lang="it-IT" sz="2000" dirty="0">
                <a:latin typeface="Helvetica" panose="020B0604020202020204" pitchFamily="34" charset="0"/>
                <a:ea typeface="Times New Roman"/>
                <a:cs typeface="Helvetica" panose="020B0604020202020204" pitchFamily="34" charset="0"/>
              </a:rPr>
              <a:t>Camera di commercio </a:t>
            </a:r>
            <a:r>
              <a:rPr lang="it-IT" sz="2000" b="1" dirty="0" smtClean="0">
                <a:solidFill>
                  <a:srgbClr val="2E74B4"/>
                </a:solidFill>
                <a:latin typeface="Helvetica" panose="020B0604020202020204" pitchFamily="34" charset="0"/>
                <a:ea typeface="Times New Roman"/>
                <a:cs typeface="Helvetica" panose="020B0604020202020204" pitchFamily="34" charset="0"/>
              </a:rPr>
              <a:t>Venezia Giulia</a:t>
            </a:r>
            <a:r>
              <a:rPr lang="it-IT" sz="2000" dirty="0" smtClean="0">
                <a:latin typeface="Helvetica" panose="020B0604020202020204" pitchFamily="34" charset="0"/>
                <a:ea typeface="Times New Roman"/>
                <a:cs typeface="Helvetica" panose="020B0604020202020204" pitchFamily="34" charset="0"/>
              </a:rPr>
              <a:t> </a:t>
            </a:r>
            <a:endParaRPr lang="it-IT" sz="2000" dirty="0">
              <a:latin typeface="Helvetica" panose="020B0604020202020204" pitchFamily="34" charset="0"/>
              <a:ea typeface="Times New Roman"/>
              <a:cs typeface="Helvetica" panose="020B0604020202020204" pitchFamily="34" charset="0"/>
            </a:endParaRPr>
          </a:p>
          <a:p>
            <a:pPr marL="457200" lvl="0" indent="-457200" algn="just">
              <a:lnSpc>
                <a:spcPts val="3000"/>
              </a:lnSpc>
              <a:spcAft>
                <a:spcPts val="300"/>
              </a:spcAft>
              <a:buFont typeface="+mj-lt"/>
              <a:buAutoNum type="arabicPeriod"/>
            </a:pPr>
            <a:r>
              <a:rPr lang="it-IT" sz="2000" dirty="0" smtClean="0">
                <a:latin typeface="Helvetica" panose="020B0604020202020204" pitchFamily="34" charset="0"/>
                <a:ea typeface="Times New Roman"/>
                <a:cs typeface="Helvetica" panose="020B0604020202020204" pitchFamily="34" charset="0"/>
              </a:rPr>
              <a:t>Camera </a:t>
            </a:r>
            <a:r>
              <a:rPr lang="it-IT" sz="2000" dirty="0">
                <a:latin typeface="Helvetica" panose="020B0604020202020204" pitchFamily="34" charset="0"/>
                <a:ea typeface="Times New Roman"/>
                <a:cs typeface="Helvetica" panose="020B0604020202020204" pitchFamily="34" charset="0"/>
              </a:rPr>
              <a:t>di commercio di</a:t>
            </a:r>
            <a:r>
              <a:rPr lang="it-IT" sz="2000" b="1" dirty="0">
                <a:solidFill>
                  <a:srgbClr val="2E74B4"/>
                </a:solidFill>
                <a:latin typeface="Helvetica" panose="020B0604020202020204" pitchFamily="34" charset="0"/>
                <a:ea typeface="Times New Roman"/>
                <a:cs typeface="Helvetica" panose="020B0604020202020204" pitchFamily="34" charset="0"/>
              </a:rPr>
              <a:t> Pordenone-Udine</a:t>
            </a:r>
            <a:r>
              <a:rPr lang="it-IT" sz="2000" dirty="0">
                <a:latin typeface="Helvetica" panose="020B0604020202020204" pitchFamily="34" charset="0"/>
                <a:ea typeface="Times New Roman"/>
                <a:cs typeface="Helvetica" panose="020B0604020202020204" pitchFamily="34" charset="0"/>
              </a:rPr>
              <a:t>, con sede legale a Udine</a:t>
            </a:r>
            <a:r>
              <a:rPr lang="it-IT" sz="2000" b="1" dirty="0">
                <a:solidFill>
                  <a:srgbClr val="2E74B4"/>
                </a:solidFill>
                <a:latin typeface="Helvetica" panose="020B0604020202020204" pitchFamily="34" charset="0"/>
                <a:ea typeface="Times New Roman"/>
                <a:cs typeface="Helvetica" panose="020B0604020202020204" pitchFamily="34" charset="0"/>
              </a:rPr>
              <a:t> </a:t>
            </a:r>
            <a:endParaRPr lang="it-IT" sz="2000" dirty="0">
              <a:latin typeface="Helvetica" panose="020B0604020202020204" pitchFamily="34" charset="0"/>
              <a:ea typeface="Times New Roman"/>
              <a:cs typeface="Helvetica" panose="020B0604020202020204" pitchFamily="34" charset="0"/>
            </a:endParaRPr>
          </a:p>
          <a:p>
            <a:pPr lvl="0" algn="just">
              <a:lnSpc>
                <a:spcPts val="3000"/>
              </a:lnSpc>
              <a:spcAft>
                <a:spcPts val="300"/>
              </a:spcAft>
            </a:pPr>
            <a:endParaRPr lang="it-IT" sz="2000" dirty="0">
              <a:latin typeface="Helvetica" panose="020B0604020202020204" pitchFamily="34" charset="0"/>
              <a:ea typeface="Times New Roman"/>
              <a:cs typeface="Helvetica" panose="020B0604020202020204" pitchFamily="34" charset="0"/>
            </a:endParaRPr>
          </a:p>
        </p:txBody>
      </p:sp>
      <p:pic>
        <p:nvPicPr>
          <p:cNvPr id="7171"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2450" b="17470"/>
          <a:stretch/>
        </p:blipFill>
        <p:spPr bwMode="auto">
          <a:xfrm>
            <a:off x="752696" y="2780928"/>
            <a:ext cx="7170048" cy="2760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232381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1"/>
          <p:cNvSpPr>
            <a:spLocks noChangeArrowheads="1"/>
          </p:cNvSpPr>
          <p:nvPr/>
        </p:nvSpPr>
        <p:spPr bwMode="auto">
          <a:xfrm>
            <a:off x="416" y="-22162"/>
            <a:ext cx="9144000" cy="1143000"/>
          </a:xfrm>
          <a:prstGeom prst="rect">
            <a:avLst/>
          </a:prstGeom>
          <a:solidFill>
            <a:srgbClr val="8A7972">
              <a:alpha val="65881"/>
            </a:srgbClr>
          </a:solidFill>
          <a:ln>
            <a:noFill/>
          </a:ln>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marL="342900" indent="-342900" eaLnBrk="1" hangingPunct="1">
              <a:buFont typeface="Wingdings"/>
              <a:buChar char="à"/>
              <a:defRPr/>
            </a:pPr>
            <a:r>
              <a:rPr lang="it-IT" sz="2800" dirty="0">
                <a:solidFill>
                  <a:schemeClr val="bg1"/>
                </a:solidFill>
                <a:latin typeface="Helvetica" pitchFamily="34" charset="0"/>
                <a:cs typeface="Lucida Sans Unicode" panose="020B0602030504020204" pitchFamily="34" charset="0"/>
                <a:sym typeface="Wingdings" panose="05000000000000000000" pitchFamily="2" charset="2"/>
              </a:rPr>
              <a:t> La proposta di accorpamento:</a:t>
            </a:r>
          </a:p>
          <a:p>
            <a:pPr eaLnBrk="1" hangingPunct="1">
              <a:defRPr/>
            </a:pPr>
            <a:r>
              <a:rPr lang="it-IT" sz="2800" b="1" dirty="0" smtClean="0">
                <a:solidFill>
                  <a:schemeClr val="bg1"/>
                </a:solidFill>
                <a:latin typeface="Helvetica" pitchFamily="34" charset="0"/>
                <a:cs typeface="Lucida Sans Unicode" panose="020B0602030504020204" pitchFamily="34" charset="0"/>
                <a:sym typeface="Wingdings" panose="05000000000000000000" pitchFamily="2" charset="2"/>
              </a:rPr>
              <a:t>     L’EMILIA ROMAGNA</a:t>
            </a:r>
            <a:endParaRPr lang="it-IT" sz="2800" b="1" dirty="0">
              <a:solidFill>
                <a:schemeClr val="bg1"/>
              </a:solidFill>
              <a:latin typeface="Helvetica" pitchFamily="34" charset="0"/>
              <a:cs typeface="Lucida Sans Unicode" panose="020B0602030504020204" pitchFamily="34" charset="0"/>
              <a:sym typeface="Wingdings" panose="05000000000000000000" pitchFamily="2" charset="2"/>
            </a:endParaRPr>
          </a:p>
        </p:txBody>
      </p:sp>
      <p:sp>
        <p:nvSpPr>
          <p:cNvPr id="5" name="Rettangolo 4"/>
          <p:cNvSpPr/>
          <p:nvPr/>
        </p:nvSpPr>
        <p:spPr>
          <a:xfrm>
            <a:off x="196271" y="1232264"/>
            <a:ext cx="8716488" cy="2015936"/>
          </a:xfrm>
          <a:prstGeom prst="rect">
            <a:avLst/>
          </a:prstGeom>
        </p:spPr>
        <p:txBody>
          <a:bodyPr wrap="square">
            <a:spAutoFit/>
          </a:bodyPr>
          <a:lstStyle/>
          <a:p>
            <a:pPr marL="457200" lvl="0" indent="-457200" algn="just">
              <a:lnSpc>
                <a:spcPts val="3000"/>
              </a:lnSpc>
              <a:buFont typeface="+mj-lt"/>
              <a:buAutoNum type="arabicPeriod"/>
            </a:pPr>
            <a:r>
              <a:rPr lang="it-IT" sz="2000" dirty="0" smtClean="0">
                <a:latin typeface="Helvetica" panose="020B0604020202020204" pitchFamily="34" charset="0"/>
                <a:ea typeface="Times New Roman"/>
                <a:cs typeface="Helvetica" panose="020B0604020202020204" pitchFamily="34" charset="0"/>
              </a:rPr>
              <a:t>Camera </a:t>
            </a:r>
            <a:r>
              <a:rPr lang="it-IT" sz="2000" dirty="0">
                <a:latin typeface="Helvetica" panose="020B0604020202020204" pitchFamily="34" charset="0"/>
                <a:ea typeface="Times New Roman"/>
                <a:cs typeface="Helvetica" panose="020B0604020202020204" pitchFamily="34" charset="0"/>
              </a:rPr>
              <a:t>di commercio di </a:t>
            </a:r>
            <a:r>
              <a:rPr lang="it-IT" sz="2000" b="1" dirty="0">
                <a:solidFill>
                  <a:srgbClr val="2E74B4"/>
                </a:solidFill>
                <a:latin typeface="Helvetica" panose="020B0604020202020204" pitchFamily="34" charset="0"/>
                <a:ea typeface="Times New Roman"/>
                <a:cs typeface="Helvetica" panose="020B0604020202020204" pitchFamily="34" charset="0"/>
              </a:rPr>
              <a:t>Bologna</a:t>
            </a:r>
            <a:r>
              <a:rPr lang="it-IT" sz="2000" dirty="0">
                <a:solidFill>
                  <a:srgbClr val="2E74B4"/>
                </a:solidFill>
                <a:latin typeface="Helvetica" panose="020B0604020202020204" pitchFamily="34" charset="0"/>
                <a:ea typeface="Times New Roman"/>
                <a:cs typeface="Helvetica" panose="020B0604020202020204" pitchFamily="34" charset="0"/>
              </a:rPr>
              <a:t> </a:t>
            </a:r>
            <a:endParaRPr lang="it-IT" sz="2000" dirty="0">
              <a:latin typeface="Helvetica" panose="020B0604020202020204" pitchFamily="34" charset="0"/>
              <a:ea typeface="Times New Roman"/>
              <a:cs typeface="Helvetica" panose="020B0604020202020204" pitchFamily="34" charset="0"/>
            </a:endParaRPr>
          </a:p>
          <a:p>
            <a:pPr marL="457200" indent="-457200" algn="just">
              <a:lnSpc>
                <a:spcPts val="3000"/>
              </a:lnSpc>
              <a:buFont typeface="+mj-lt"/>
              <a:buAutoNum type="arabicPeriod"/>
            </a:pPr>
            <a:r>
              <a:rPr lang="it-IT" sz="2000" dirty="0">
                <a:latin typeface="Helvetica" panose="020B0604020202020204" pitchFamily="34" charset="0"/>
                <a:ea typeface="Times New Roman"/>
                <a:cs typeface="Helvetica" panose="020B0604020202020204" pitchFamily="34" charset="0"/>
              </a:rPr>
              <a:t>Camera di commercio di</a:t>
            </a:r>
            <a:r>
              <a:rPr lang="it-IT" sz="2000" b="1" dirty="0">
                <a:latin typeface="Helvetica" panose="020B0604020202020204" pitchFamily="34" charset="0"/>
                <a:ea typeface="Times New Roman"/>
                <a:cs typeface="Helvetica" panose="020B0604020202020204" pitchFamily="34" charset="0"/>
              </a:rPr>
              <a:t> </a:t>
            </a:r>
            <a:r>
              <a:rPr lang="it-IT" sz="2000" b="1" dirty="0">
                <a:solidFill>
                  <a:srgbClr val="2E74B4"/>
                </a:solidFill>
                <a:latin typeface="Helvetica" panose="020B0604020202020204" pitchFamily="34" charset="0"/>
                <a:ea typeface="Times New Roman"/>
                <a:cs typeface="Helvetica" panose="020B0604020202020204" pitchFamily="34" charset="0"/>
              </a:rPr>
              <a:t>Modena </a:t>
            </a:r>
            <a:endParaRPr lang="it-IT" sz="2000" dirty="0">
              <a:latin typeface="Helvetica" panose="020B0604020202020204" pitchFamily="34" charset="0"/>
              <a:ea typeface="Times New Roman"/>
              <a:cs typeface="Helvetica" panose="020B0604020202020204" pitchFamily="34" charset="0"/>
            </a:endParaRPr>
          </a:p>
          <a:p>
            <a:pPr marL="457200" indent="-457200" algn="just">
              <a:lnSpc>
                <a:spcPts val="3000"/>
              </a:lnSpc>
              <a:buFont typeface="+mj-lt"/>
              <a:buAutoNum type="arabicPeriod"/>
            </a:pPr>
            <a:r>
              <a:rPr lang="it-IT" sz="2000" spc="-40" dirty="0">
                <a:latin typeface="Helvetica" panose="020B0604020202020204" pitchFamily="34" charset="0"/>
                <a:ea typeface="Times New Roman"/>
                <a:cs typeface="Helvetica" panose="020B0604020202020204" pitchFamily="34" charset="0"/>
              </a:rPr>
              <a:t>Camera di commercio della </a:t>
            </a:r>
            <a:r>
              <a:rPr lang="it-IT" sz="2000" b="1" spc="-40" dirty="0">
                <a:solidFill>
                  <a:srgbClr val="2E74B4"/>
                </a:solidFill>
                <a:latin typeface="Helvetica" panose="020B0604020202020204" pitchFamily="34" charset="0"/>
                <a:ea typeface="Times New Roman"/>
                <a:cs typeface="Helvetica" panose="020B0604020202020204" pitchFamily="34" charset="0"/>
              </a:rPr>
              <a:t>Romagna – Forlì-Cesena e Rimini</a:t>
            </a:r>
            <a:endParaRPr lang="it-IT" sz="2000" dirty="0">
              <a:latin typeface="Helvetica" panose="020B0604020202020204" pitchFamily="34" charset="0"/>
              <a:ea typeface="Times New Roman"/>
              <a:cs typeface="Helvetica" panose="020B0604020202020204" pitchFamily="34" charset="0"/>
            </a:endParaRPr>
          </a:p>
          <a:p>
            <a:pPr marL="457200" lvl="0" indent="-457200" algn="just">
              <a:lnSpc>
                <a:spcPts val="3000"/>
              </a:lnSpc>
              <a:buFont typeface="+mj-lt"/>
              <a:buAutoNum type="arabicPeriod"/>
            </a:pPr>
            <a:r>
              <a:rPr lang="it-IT" sz="2000" dirty="0" smtClean="0">
                <a:latin typeface="Helvetica" panose="020B0604020202020204" pitchFamily="34" charset="0"/>
                <a:ea typeface="Times New Roman"/>
                <a:cs typeface="Helvetica" panose="020B0604020202020204" pitchFamily="34" charset="0"/>
              </a:rPr>
              <a:t>Camera </a:t>
            </a:r>
            <a:r>
              <a:rPr lang="it-IT" sz="2000" dirty="0">
                <a:latin typeface="Helvetica" panose="020B0604020202020204" pitchFamily="34" charset="0"/>
                <a:ea typeface="Times New Roman"/>
                <a:cs typeface="Helvetica" panose="020B0604020202020204" pitchFamily="34" charset="0"/>
              </a:rPr>
              <a:t>di commercio dell’</a:t>
            </a:r>
            <a:r>
              <a:rPr lang="it-IT" sz="2000" b="1" spc="-30" dirty="0">
                <a:solidFill>
                  <a:srgbClr val="2E74B4"/>
                </a:solidFill>
                <a:latin typeface="Helvetica" panose="020B0604020202020204" pitchFamily="34" charset="0"/>
                <a:ea typeface="Times New Roman"/>
                <a:cs typeface="Helvetica" panose="020B0604020202020204" pitchFamily="34" charset="0"/>
              </a:rPr>
              <a:t>Emilia</a:t>
            </a:r>
            <a:r>
              <a:rPr lang="it-IT" sz="2000" spc="-30" dirty="0">
                <a:latin typeface="Helvetica" panose="020B0604020202020204" pitchFamily="34" charset="0"/>
                <a:ea typeface="Times New Roman"/>
                <a:cs typeface="Helvetica" panose="020B0604020202020204" pitchFamily="34" charset="0"/>
              </a:rPr>
              <a:t>, con sede legale a Parma</a:t>
            </a:r>
            <a:endParaRPr lang="it-IT" sz="2000" dirty="0">
              <a:latin typeface="Helvetica" panose="020B0604020202020204" pitchFamily="34" charset="0"/>
              <a:ea typeface="Times New Roman"/>
              <a:cs typeface="Helvetica" panose="020B0604020202020204" pitchFamily="34" charset="0"/>
            </a:endParaRPr>
          </a:p>
          <a:p>
            <a:pPr marL="457200" lvl="0" indent="-457200" algn="just">
              <a:lnSpc>
                <a:spcPts val="3000"/>
              </a:lnSpc>
              <a:buFont typeface="+mj-lt"/>
              <a:buAutoNum type="arabicPeriod"/>
            </a:pPr>
            <a:r>
              <a:rPr lang="it-IT" sz="2000" dirty="0">
                <a:latin typeface="Helvetica" panose="020B0604020202020204" pitchFamily="34" charset="0"/>
                <a:ea typeface="Times New Roman"/>
                <a:cs typeface="Helvetica" panose="020B0604020202020204" pitchFamily="34" charset="0"/>
              </a:rPr>
              <a:t>Camera di commercio di </a:t>
            </a:r>
            <a:r>
              <a:rPr lang="it-IT" sz="2000" b="1" dirty="0">
                <a:solidFill>
                  <a:srgbClr val="2E74B4"/>
                </a:solidFill>
                <a:latin typeface="Helvetica" panose="020B0604020202020204" pitchFamily="34" charset="0"/>
                <a:ea typeface="Times New Roman"/>
                <a:cs typeface="Helvetica" panose="020B0604020202020204" pitchFamily="34" charset="0"/>
              </a:rPr>
              <a:t>Ferrara-Ravenna</a:t>
            </a:r>
            <a:r>
              <a:rPr lang="it-IT" sz="2000" spc="-30" dirty="0">
                <a:latin typeface="Helvetica" panose="020B0604020202020204" pitchFamily="34" charset="0"/>
                <a:ea typeface="Times New Roman"/>
                <a:cs typeface="Helvetica" panose="020B0604020202020204" pitchFamily="34" charset="0"/>
              </a:rPr>
              <a:t>, con sede legale a </a:t>
            </a:r>
            <a:r>
              <a:rPr lang="it-IT" sz="2000" spc="-30" dirty="0" smtClean="0">
                <a:latin typeface="Helvetica" panose="020B0604020202020204" pitchFamily="34" charset="0"/>
                <a:ea typeface="Times New Roman"/>
                <a:cs typeface="Helvetica" panose="020B0604020202020204" pitchFamily="34" charset="0"/>
              </a:rPr>
              <a:t>Ravenna</a:t>
            </a:r>
            <a:endParaRPr lang="it-IT" sz="2000" dirty="0">
              <a:latin typeface="Helvetica" panose="020B0604020202020204" pitchFamily="34" charset="0"/>
              <a:ea typeface="Times New Roman"/>
              <a:cs typeface="Helvetica" panose="020B0604020202020204" pitchFamily="34" charset="0"/>
            </a:endParaRPr>
          </a:p>
        </p:txBody>
      </p:sp>
      <p:pic>
        <p:nvPicPr>
          <p:cNvPr id="8196"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8819"/>
          <a:stretch/>
        </p:blipFill>
        <p:spPr bwMode="auto">
          <a:xfrm>
            <a:off x="98995" y="3086968"/>
            <a:ext cx="8946842" cy="3582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14625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082" b="3826"/>
          <a:stretch/>
        </p:blipFill>
        <p:spPr bwMode="auto">
          <a:xfrm>
            <a:off x="1313894" y="2851762"/>
            <a:ext cx="6149389" cy="400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21"/>
          <p:cNvSpPr>
            <a:spLocks noChangeArrowheads="1"/>
          </p:cNvSpPr>
          <p:nvPr/>
        </p:nvSpPr>
        <p:spPr bwMode="auto">
          <a:xfrm>
            <a:off x="416" y="-22162"/>
            <a:ext cx="9144000" cy="1143000"/>
          </a:xfrm>
          <a:prstGeom prst="rect">
            <a:avLst/>
          </a:prstGeom>
          <a:solidFill>
            <a:srgbClr val="8A7972">
              <a:alpha val="65881"/>
            </a:srgbClr>
          </a:solidFill>
          <a:ln>
            <a:noFill/>
          </a:ln>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marL="342900" indent="-342900" eaLnBrk="1" hangingPunct="1">
              <a:buFont typeface="Wingdings"/>
              <a:buChar char="à"/>
              <a:defRPr/>
            </a:pPr>
            <a:r>
              <a:rPr lang="it-IT" sz="2800" dirty="0">
                <a:solidFill>
                  <a:schemeClr val="bg1"/>
                </a:solidFill>
                <a:latin typeface="Helvetica" pitchFamily="34" charset="0"/>
                <a:cs typeface="Lucida Sans Unicode" panose="020B0602030504020204" pitchFamily="34" charset="0"/>
                <a:sym typeface="Wingdings" panose="05000000000000000000" pitchFamily="2" charset="2"/>
              </a:rPr>
              <a:t> La proposta di accorpamento:</a:t>
            </a:r>
          </a:p>
          <a:p>
            <a:pPr eaLnBrk="1" hangingPunct="1">
              <a:defRPr/>
            </a:pPr>
            <a:r>
              <a:rPr lang="it-IT" sz="2800" b="1" dirty="0" smtClean="0">
                <a:solidFill>
                  <a:schemeClr val="bg1"/>
                </a:solidFill>
                <a:latin typeface="Helvetica" pitchFamily="34" charset="0"/>
                <a:cs typeface="Lucida Sans Unicode" panose="020B0602030504020204" pitchFamily="34" charset="0"/>
                <a:sym typeface="Wingdings" panose="05000000000000000000" pitchFamily="2" charset="2"/>
              </a:rPr>
              <a:t>     LA TOSCANA</a:t>
            </a:r>
            <a:endParaRPr lang="it-IT" sz="2800" b="1" dirty="0">
              <a:solidFill>
                <a:schemeClr val="bg1"/>
              </a:solidFill>
              <a:latin typeface="Helvetica" pitchFamily="34" charset="0"/>
              <a:cs typeface="Lucida Sans Unicode" panose="020B0602030504020204" pitchFamily="34" charset="0"/>
              <a:sym typeface="Wingdings" panose="05000000000000000000" pitchFamily="2" charset="2"/>
            </a:endParaRPr>
          </a:p>
        </p:txBody>
      </p:sp>
      <p:sp>
        <p:nvSpPr>
          <p:cNvPr id="6" name="Rettangolo 5"/>
          <p:cNvSpPr/>
          <p:nvPr/>
        </p:nvSpPr>
        <p:spPr>
          <a:xfrm>
            <a:off x="53268" y="1124744"/>
            <a:ext cx="9090732" cy="2092881"/>
          </a:xfrm>
          <a:prstGeom prst="rect">
            <a:avLst/>
          </a:prstGeom>
        </p:spPr>
        <p:txBody>
          <a:bodyPr wrap="square">
            <a:spAutoFit/>
          </a:bodyPr>
          <a:lstStyle/>
          <a:p>
            <a:pPr marL="342900" indent="-342900" algn="just">
              <a:lnSpc>
                <a:spcPts val="2600"/>
              </a:lnSpc>
              <a:buFont typeface="+mj-lt"/>
              <a:buAutoNum type="arabicPeriod"/>
            </a:pPr>
            <a:r>
              <a:rPr lang="it-IT" dirty="0">
                <a:latin typeface="Helvetica" panose="020B0604020202020204" pitchFamily="34" charset="0"/>
                <a:ea typeface="Times New Roman"/>
                <a:cs typeface="Helvetica" panose="020B0604020202020204" pitchFamily="34" charset="0"/>
              </a:rPr>
              <a:t>Camera di commercio di </a:t>
            </a:r>
            <a:r>
              <a:rPr lang="it-IT" b="1" dirty="0">
                <a:solidFill>
                  <a:srgbClr val="2E74B4"/>
                </a:solidFill>
                <a:latin typeface="Helvetica" panose="020B0604020202020204" pitchFamily="34" charset="0"/>
                <a:ea typeface="Times New Roman"/>
                <a:cs typeface="Helvetica" panose="020B0604020202020204" pitchFamily="34" charset="0"/>
              </a:rPr>
              <a:t>Firenze</a:t>
            </a:r>
            <a:r>
              <a:rPr lang="it-IT" dirty="0">
                <a:solidFill>
                  <a:srgbClr val="2E74B4"/>
                </a:solidFill>
                <a:latin typeface="Helvetica" panose="020B0604020202020204" pitchFamily="34" charset="0"/>
                <a:ea typeface="Times New Roman"/>
                <a:cs typeface="Helvetica" panose="020B0604020202020204" pitchFamily="34" charset="0"/>
              </a:rPr>
              <a:t> </a:t>
            </a:r>
            <a:endParaRPr lang="it-IT" dirty="0">
              <a:latin typeface="Helvetica" panose="020B0604020202020204" pitchFamily="34" charset="0"/>
              <a:ea typeface="Times New Roman"/>
              <a:cs typeface="Helvetica" panose="020B0604020202020204" pitchFamily="34" charset="0"/>
            </a:endParaRPr>
          </a:p>
          <a:p>
            <a:pPr marL="342900" indent="-342900" algn="just">
              <a:lnSpc>
                <a:spcPts val="2600"/>
              </a:lnSpc>
              <a:buFont typeface="+mj-lt"/>
              <a:buAutoNum type="arabicPeriod"/>
            </a:pPr>
            <a:r>
              <a:rPr lang="it-IT" dirty="0">
                <a:latin typeface="Helvetica" panose="020B0604020202020204" pitchFamily="34" charset="0"/>
                <a:ea typeface="Times New Roman"/>
                <a:cs typeface="Helvetica" panose="020B0604020202020204" pitchFamily="34" charset="0"/>
              </a:rPr>
              <a:t>Camera di commercio di </a:t>
            </a:r>
            <a:r>
              <a:rPr lang="it-IT" b="1" dirty="0">
                <a:solidFill>
                  <a:srgbClr val="2E74B4"/>
                </a:solidFill>
                <a:latin typeface="Helvetica" panose="020B0604020202020204" pitchFamily="34" charset="0"/>
                <a:ea typeface="Times New Roman"/>
                <a:cs typeface="Helvetica" panose="020B0604020202020204" pitchFamily="34" charset="0"/>
              </a:rPr>
              <a:t>Maremma e Tirreno</a:t>
            </a:r>
            <a:endParaRPr lang="it-IT" dirty="0">
              <a:latin typeface="Helvetica" panose="020B0604020202020204" pitchFamily="34" charset="0"/>
              <a:ea typeface="Times New Roman"/>
              <a:cs typeface="Helvetica" panose="020B0604020202020204" pitchFamily="34" charset="0"/>
            </a:endParaRPr>
          </a:p>
          <a:p>
            <a:pPr marL="342900" indent="-342900" algn="just">
              <a:lnSpc>
                <a:spcPts val="2600"/>
              </a:lnSpc>
              <a:buFont typeface="+mj-lt"/>
              <a:buAutoNum type="arabicPeriod"/>
            </a:pPr>
            <a:r>
              <a:rPr lang="it-IT" dirty="0">
                <a:latin typeface="Helvetica" panose="020B0604020202020204" pitchFamily="34" charset="0"/>
                <a:ea typeface="Times New Roman"/>
                <a:cs typeface="Helvetica" panose="020B0604020202020204" pitchFamily="34" charset="0"/>
              </a:rPr>
              <a:t>Camera di commercio di </a:t>
            </a:r>
            <a:r>
              <a:rPr lang="it-IT" b="1" dirty="0">
                <a:solidFill>
                  <a:srgbClr val="2E74B4"/>
                </a:solidFill>
                <a:latin typeface="Helvetica" panose="020B0604020202020204" pitchFamily="34" charset="0"/>
                <a:ea typeface="Times New Roman"/>
                <a:cs typeface="Helvetica" panose="020B0604020202020204" pitchFamily="34" charset="0"/>
              </a:rPr>
              <a:t>Lucca-Massa Carrara-Pisa</a:t>
            </a:r>
            <a:r>
              <a:rPr lang="it-IT" spc="-30" dirty="0">
                <a:latin typeface="Helvetica" panose="020B0604020202020204" pitchFamily="34" charset="0"/>
                <a:ea typeface="Times New Roman"/>
                <a:cs typeface="Helvetica" panose="020B0604020202020204" pitchFamily="34" charset="0"/>
              </a:rPr>
              <a:t>, con sede legale </a:t>
            </a:r>
            <a:r>
              <a:rPr lang="it-IT" spc="-30" dirty="0" smtClean="0">
                <a:latin typeface="Helvetica" panose="020B0604020202020204" pitchFamily="34" charset="0"/>
                <a:ea typeface="Times New Roman"/>
                <a:cs typeface="Helvetica" panose="020B0604020202020204" pitchFamily="34" charset="0"/>
              </a:rPr>
              <a:t>a (…)</a:t>
            </a:r>
            <a:endParaRPr lang="it-IT" dirty="0">
              <a:latin typeface="Helvetica" panose="020B0604020202020204" pitchFamily="34" charset="0"/>
              <a:ea typeface="Times New Roman"/>
              <a:cs typeface="Helvetica" panose="020B0604020202020204" pitchFamily="34" charset="0"/>
            </a:endParaRPr>
          </a:p>
          <a:p>
            <a:pPr marL="342900" lvl="0" indent="-342900" algn="just">
              <a:lnSpc>
                <a:spcPts val="2600"/>
              </a:lnSpc>
              <a:buFont typeface="+mj-lt"/>
              <a:buAutoNum type="arabicPeriod"/>
            </a:pPr>
            <a:r>
              <a:rPr lang="it-IT" dirty="0" smtClean="0">
                <a:latin typeface="Helvetica" panose="020B0604020202020204" pitchFamily="34" charset="0"/>
                <a:ea typeface="Times New Roman"/>
                <a:cs typeface="Helvetica" panose="020B0604020202020204" pitchFamily="34" charset="0"/>
              </a:rPr>
              <a:t>Camera </a:t>
            </a:r>
            <a:r>
              <a:rPr lang="it-IT" dirty="0">
                <a:latin typeface="Helvetica" panose="020B0604020202020204" pitchFamily="34" charset="0"/>
                <a:ea typeface="Times New Roman"/>
                <a:cs typeface="Helvetica" panose="020B0604020202020204" pitchFamily="34" charset="0"/>
              </a:rPr>
              <a:t>di commercio di </a:t>
            </a:r>
            <a:r>
              <a:rPr lang="it-IT" b="1" dirty="0">
                <a:solidFill>
                  <a:srgbClr val="2E74B4"/>
                </a:solidFill>
                <a:latin typeface="Helvetica" panose="020B0604020202020204" pitchFamily="34" charset="0"/>
                <a:ea typeface="Times New Roman"/>
                <a:cs typeface="Helvetica" panose="020B0604020202020204" pitchFamily="34" charset="0"/>
              </a:rPr>
              <a:t>Arezzo-Siena</a:t>
            </a:r>
            <a:r>
              <a:rPr lang="it-IT" spc="-30" dirty="0">
                <a:latin typeface="Helvetica" panose="020B0604020202020204" pitchFamily="34" charset="0"/>
                <a:ea typeface="Times New Roman"/>
                <a:cs typeface="Helvetica" panose="020B0604020202020204" pitchFamily="34" charset="0"/>
              </a:rPr>
              <a:t>, </a:t>
            </a:r>
            <a:r>
              <a:rPr lang="it-IT" spc="-30" dirty="0" smtClean="0">
                <a:latin typeface="Helvetica" panose="020B0604020202020204" pitchFamily="34" charset="0"/>
                <a:ea typeface="Times New Roman"/>
                <a:cs typeface="Helvetica" panose="020B0604020202020204" pitchFamily="34" charset="0"/>
              </a:rPr>
              <a:t>con </a:t>
            </a:r>
            <a:r>
              <a:rPr lang="it-IT" spc="-30" dirty="0">
                <a:latin typeface="Helvetica" panose="020B0604020202020204" pitchFamily="34" charset="0"/>
                <a:ea typeface="Times New Roman"/>
                <a:cs typeface="Helvetica" panose="020B0604020202020204" pitchFamily="34" charset="0"/>
              </a:rPr>
              <a:t>sede legale ad Arezzo</a:t>
            </a:r>
            <a:endParaRPr lang="it-IT" dirty="0">
              <a:latin typeface="Helvetica" panose="020B0604020202020204" pitchFamily="34" charset="0"/>
              <a:ea typeface="Times New Roman"/>
              <a:cs typeface="Helvetica" panose="020B0604020202020204" pitchFamily="34" charset="0"/>
            </a:endParaRPr>
          </a:p>
          <a:p>
            <a:pPr marL="342900" lvl="0" indent="-342900">
              <a:lnSpc>
                <a:spcPts val="2600"/>
              </a:lnSpc>
              <a:buFont typeface="+mj-lt"/>
              <a:buAutoNum type="arabicPeriod"/>
            </a:pPr>
            <a:r>
              <a:rPr lang="it-IT" dirty="0" smtClean="0">
                <a:latin typeface="Helvetica" panose="020B0604020202020204" pitchFamily="34" charset="0"/>
                <a:ea typeface="Times New Roman"/>
                <a:cs typeface="Helvetica" panose="020B0604020202020204" pitchFamily="34" charset="0"/>
              </a:rPr>
              <a:t>Camera </a:t>
            </a:r>
            <a:r>
              <a:rPr lang="it-IT" dirty="0">
                <a:latin typeface="Helvetica" panose="020B0604020202020204" pitchFamily="34" charset="0"/>
                <a:ea typeface="Times New Roman"/>
                <a:cs typeface="Helvetica" panose="020B0604020202020204" pitchFamily="34" charset="0"/>
              </a:rPr>
              <a:t>di commercio di </a:t>
            </a:r>
            <a:r>
              <a:rPr lang="it-IT" b="1" dirty="0">
                <a:solidFill>
                  <a:srgbClr val="2E74B4"/>
                </a:solidFill>
                <a:latin typeface="Helvetica" panose="020B0604020202020204" pitchFamily="34" charset="0"/>
                <a:ea typeface="Times New Roman"/>
                <a:cs typeface="Helvetica" panose="020B0604020202020204" pitchFamily="34" charset="0"/>
              </a:rPr>
              <a:t>Pistoia-Prato</a:t>
            </a:r>
            <a:r>
              <a:rPr lang="it-IT" spc="-30" dirty="0">
                <a:latin typeface="Helvetica" panose="020B0604020202020204" pitchFamily="34" charset="0"/>
                <a:ea typeface="Times New Roman"/>
                <a:cs typeface="Helvetica" panose="020B0604020202020204" pitchFamily="34" charset="0"/>
              </a:rPr>
              <a:t>, con sede legale </a:t>
            </a:r>
            <a:r>
              <a:rPr lang="it-IT" spc="-30" dirty="0" smtClean="0">
                <a:latin typeface="Helvetica" panose="020B0604020202020204" pitchFamily="34" charset="0"/>
                <a:ea typeface="Times New Roman"/>
                <a:cs typeface="Helvetica" panose="020B0604020202020204" pitchFamily="34" charset="0"/>
              </a:rPr>
              <a:t>a </a:t>
            </a:r>
            <a:r>
              <a:rPr lang="it-IT" spc="-30" dirty="0">
                <a:latin typeface="Helvetica" panose="020B0604020202020204" pitchFamily="34" charset="0"/>
                <a:ea typeface="Times New Roman"/>
                <a:cs typeface="Helvetica" panose="020B0604020202020204" pitchFamily="34" charset="0"/>
              </a:rPr>
              <a:t>Prato</a:t>
            </a:r>
          </a:p>
          <a:p>
            <a:pPr marL="342900" lvl="0" indent="-342900" algn="just">
              <a:lnSpc>
                <a:spcPts val="2600"/>
              </a:lnSpc>
              <a:buFont typeface="+mj-lt"/>
              <a:buAutoNum type="arabicPeriod"/>
            </a:pPr>
            <a:endParaRPr lang="it-IT" dirty="0">
              <a:latin typeface="Helvetica" panose="020B0604020202020204" pitchFamily="34" charset="0"/>
              <a:ea typeface="Times New Roman"/>
              <a:cs typeface="Helvetica" panose="020B0604020202020204" pitchFamily="34" charset="0"/>
            </a:endParaRPr>
          </a:p>
        </p:txBody>
      </p:sp>
    </p:spTree>
    <p:extLst>
      <p:ext uri="{BB962C8B-B14F-4D97-AF65-F5344CB8AC3E}">
        <p14:creationId xmlns:p14="http://schemas.microsoft.com/office/powerpoint/2010/main" val="13422511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1"/>
          <p:cNvSpPr>
            <a:spLocks noChangeArrowheads="1"/>
          </p:cNvSpPr>
          <p:nvPr/>
        </p:nvSpPr>
        <p:spPr bwMode="auto">
          <a:xfrm>
            <a:off x="416" y="-22162"/>
            <a:ext cx="9144000" cy="1143000"/>
          </a:xfrm>
          <a:prstGeom prst="rect">
            <a:avLst/>
          </a:prstGeom>
          <a:solidFill>
            <a:srgbClr val="8A7972">
              <a:alpha val="65881"/>
            </a:srgbClr>
          </a:solidFill>
          <a:ln>
            <a:noFill/>
          </a:ln>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marL="342900" indent="-342900" eaLnBrk="1" hangingPunct="1">
              <a:buFont typeface="Wingdings"/>
              <a:buChar char="à"/>
              <a:defRPr/>
            </a:pPr>
            <a:r>
              <a:rPr lang="it-IT" sz="2800" dirty="0">
                <a:solidFill>
                  <a:schemeClr val="bg1"/>
                </a:solidFill>
                <a:latin typeface="Helvetica" pitchFamily="34" charset="0"/>
                <a:cs typeface="Lucida Sans Unicode" panose="020B0602030504020204" pitchFamily="34" charset="0"/>
                <a:sym typeface="Wingdings" panose="05000000000000000000" pitchFamily="2" charset="2"/>
              </a:rPr>
              <a:t> La proposta di accorpamento:</a:t>
            </a:r>
          </a:p>
          <a:p>
            <a:pPr eaLnBrk="1" hangingPunct="1">
              <a:defRPr/>
            </a:pPr>
            <a:r>
              <a:rPr lang="it-IT" sz="2800" b="1" dirty="0" smtClean="0">
                <a:solidFill>
                  <a:schemeClr val="bg1"/>
                </a:solidFill>
                <a:latin typeface="Helvetica" pitchFamily="34" charset="0"/>
                <a:cs typeface="Lucida Sans Unicode" panose="020B0602030504020204" pitchFamily="34" charset="0"/>
                <a:sym typeface="Wingdings" panose="05000000000000000000" pitchFamily="2" charset="2"/>
              </a:rPr>
              <a:t>     L’UMBRIA</a:t>
            </a:r>
            <a:endParaRPr lang="it-IT" sz="2800" b="1" dirty="0">
              <a:solidFill>
                <a:schemeClr val="bg1"/>
              </a:solidFill>
              <a:latin typeface="Helvetica" pitchFamily="34" charset="0"/>
              <a:cs typeface="Lucida Sans Unicode" panose="020B0602030504020204" pitchFamily="34" charset="0"/>
              <a:sym typeface="Wingdings" panose="05000000000000000000" pitchFamily="2" charset="2"/>
            </a:endParaRPr>
          </a:p>
        </p:txBody>
      </p:sp>
      <p:sp>
        <p:nvSpPr>
          <p:cNvPr id="5" name="Rettangolo 4"/>
          <p:cNvSpPr/>
          <p:nvPr/>
        </p:nvSpPr>
        <p:spPr>
          <a:xfrm>
            <a:off x="53268" y="1340768"/>
            <a:ext cx="8551180" cy="553998"/>
          </a:xfrm>
          <a:prstGeom prst="rect">
            <a:avLst/>
          </a:prstGeom>
        </p:spPr>
        <p:txBody>
          <a:bodyPr wrap="square">
            <a:spAutoFit/>
          </a:bodyPr>
          <a:lstStyle/>
          <a:p>
            <a:pPr marL="342900" lvl="0" indent="-342900" algn="just">
              <a:lnSpc>
                <a:spcPts val="1800"/>
              </a:lnSpc>
              <a:buFont typeface="Arial" panose="020B0604020202020204" pitchFamily="34" charset="0"/>
              <a:buChar char="•"/>
            </a:pPr>
            <a:r>
              <a:rPr lang="it-IT" sz="2000" dirty="0" smtClean="0">
                <a:latin typeface="Helvetica" panose="020B0604020202020204" pitchFamily="34" charset="0"/>
                <a:ea typeface="Times New Roman"/>
                <a:cs typeface="Helvetica" panose="020B0604020202020204" pitchFamily="34" charset="0"/>
              </a:rPr>
              <a:t>Camera </a:t>
            </a:r>
            <a:r>
              <a:rPr lang="it-IT" sz="2000" dirty="0">
                <a:latin typeface="Helvetica" panose="020B0604020202020204" pitchFamily="34" charset="0"/>
                <a:ea typeface="Times New Roman"/>
                <a:cs typeface="Helvetica" panose="020B0604020202020204" pitchFamily="34" charset="0"/>
              </a:rPr>
              <a:t>di commercio </a:t>
            </a:r>
            <a:r>
              <a:rPr lang="it-IT" sz="2000" dirty="0" smtClean="0">
                <a:latin typeface="Helvetica" panose="020B0604020202020204" pitchFamily="34" charset="0"/>
                <a:ea typeface="Times New Roman"/>
                <a:cs typeface="Helvetica" panose="020B0604020202020204" pitchFamily="34" charset="0"/>
              </a:rPr>
              <a:t>dell’</a:t>
            </a:r>
            <a:r>
              <a:rPr lang="it-IT" sz="2000" b="1" dirty="0" smtClean="0">
                <a:solidFill>
                  <a:srgbClr val="2E74B4"/>
                </a:solidFill>
                <a:latin typeface="Helvetica" panose="020B0604020202020204" pitchFamily="34" charset="0"/>
                <a:ea typeface="Times New Roman"/>
                <a:cs typeface="Helvetica" panose="020B0604020202020204" pitchFamily="34" charset="0"/>
              </a:rPr>
              <a:t>Umbria</a:t>
            </a:r>
            <a:r>
              <a:rPr lang="it-IT" sz="2000" spc="-30" dirty="0" smtClean="0">
                <a:latin typeface="Helvetica" panose="020B0604020202020204" pitchFamily="34" charset="0"/>
                <a:ea typeface="Times New Roman"/>
                <a:cs typeface="Helvetica" panose="020B0604020202020204" pitchFamily="34" charset="0"/>
              </a:rPr>
              <a:t>, </a:t>
            </a:r>
            <a:r>
              <a:rPr lang="it-IT" sz="2000" spc="-30" dirty="0">
                <a:latin typeface="Helvetica" panose="020B0604020202020204" pitchFamily="34" charset="0"/>
                <a:ea typeface="Times New Roman"/>
                <a:cs typeface="Helvetica" panose="020B0604020202020204" pitchFamily="34" charset="0"/>
              </a:rPr>
              <a:t>con sede legale </a:t>
            </a:r>
            <a:r>
              <a:rPr lang="it-IT" sz="2000" spc="-30" dirty="0" smtClean="0">
                <a:latin typeface="Helvetica" panose="020B0604020202020204" pitchFamily="34" charset="0"/>
                <a:ea typeface="Times New Roman"/>
                <a:cs typeface="Helvetica" panose="020B0604020202020204" pitchFamily="34" charset="0"/>
              </a:rPr>
              <a:t>a </a:t>
            </a:r>
            <a:r>
              <a:rPr lang="it-IT" sz="2000" spc="-30" dirty="0">
                <a:latin typeface="Helvetica" panose="020B0604020202020204" pitchFamily="34" charset="0"/>
                <a:ea typeface="Times New Roman"/>
                <a:cs typeface="Helvetica" panose="020B0604020202020204" pitchFamily="34" charset="0"/>
              </a:rPr>
              <a:t>Perugia</a:t>
            </a:r>
          </a:p>
          <a:p>
            <a:pPr marL="342900" lvl="0" indent="-342900" algn="just">
              <a:lnSpc>
                <a:spcPts val="1800"/>
              </a:lnSpc>
              <a:buFont typeface="Arial" panose="020B0604020202020204" pitchFamily="34" charset="0"/>
              <a:buChar char="•"/>
            </a:pPr>
            <a:endParaRPr lang="it-IT" sz="2000" spc="-30" dirty="0">
              <a:latin typeface="Helvetica" panose="020B0604020202020204" pitchFamily="34" charset="0"/>
              <a:ea typeface="Times New Roman"/>
              <a:cs typeface="Helvetica" panose="020B0604020202020204" pitchFamily="34" charset="0"/>
            </a:endParaRPr>
          </a:p>
        </p:txBody>
      </p:sp>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2302" t="10190" r="12099"/>
          <a:stretch/>
        </p:blipFill>
        <p:spPr bwMode="auto">
          <a:xfrm>
            <a:off x="2987824" y="2238650"/>
            <a:ext cx="4521288" cy="36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72377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1"/>
          <p:cNvSpPr>
            <a:spLocks noChangeArrowheads="1"/>
          </p:cNvSpPr>
          <p:nvPr/>
        </p:nvSpPr>
        <p:spPr bwMode="auto">
          <a:xfrm>
            <a:off x="416" y="-22162"/>
            <a:ext cx="9144000" cy="1143000"/>
          </a:xfrm>
          <a:prstGeom prst="rect">
            <a:avLst/>
          </a:prstGeom>
          <a:solidFill>
            <a:srgbClr val="8A7972">
              <a:alpha val="65881"/>
            </a:srgbClr>
          </a:solidFill>
          <a:ln>
            <a:noFill/>
          </a:ln>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marL="342900" indent="-342900" eaLnBrk="1" hangingPunct="1">
              <a:buFont typeface="Wingdings"/>
              <a:buChar char="à"/>
              <a:defRPr/>
            </a:pPr>
            <a:r>
              <a:rPr lang="it-IT" sz="2800" dirty="0">
                <a:solidFill>
                  <a:schemeClr val="bg1"/>
                </a:solidFill>
                <a:latin typeface="Helvetica" pitchFamily="34" charset="0"/>
                <a:cs typeface="Lucida Sans Unicode" panose="020B0602030504020204" pitchFamily="34" charset="0"/>
                <a:sym typeface="Wingdings" panose="05000000000000000000" pitchFamily="2" charset="2"/>
              </a:rPr>
              <a:t> La proposta di accorpamento:</a:t>
            </a:r>
          </a:p>
          <a:p>
            <a:pPr eaLnBrk="1" hangingPunct="1">
              <a:defRPr/>
            </a:pPr>
            <a:r>
              <a:rPr lang="it-IT" sz="2800" b="1" dirty="0" smtClean="0">
                <a:solidFill>
                  <a:schemeClr val="bg1"/>
                </a:solidFill>
                <a:latin typeface="Helvetica" pitchFamily="34" charset="0"/>
                <a:cs typeface="Lucida Sans Unicode" panose="020B0602030504020204" pitchFamily="34" charset="0"/>
                <a:sym typeface="Wingdings" panose="05000000000000000000" pitchFamily="2" charset="2"/>
              </a:rPr>
              <a:t>     LE MARCHE</a:t>
            </a:r>
            <a:endParaRPr lang="it-IT" sz="2800" b="1" dirty="0">
              <a:solidFill>
                <a:schemeClr val="bg1"/>
              </a:solidFill>
              <a:latin typeface="Helvetica" pitchFamily="34" charset="0"/>
              <a:cs typeface="Lucida Sans Unicode" panose="020B0602030504020204" pitchFamily="34" charset="0"/>
              <a:sym typeface="Wingdings" panose="05000000000000000000" pitchFamily="2" charset="2"/>
            </a:endParaRPr>
          </a:p>
        </p:txBody>
      </p:sp>
      <p:sp>
        <p:nvSpPr>
          <p:cNvPr id="5" name="Rettangolo 4"/>
          <p:cNvSpPr/>
          <p:nvPr/>
        </p:nvSpPr>
        <p:spPr>
          <a:xfrm>
            <a:off x="114428" y="1235216"/>
            <a:ext cx="8551180" cy="1272143"/>
          </a:xfrm>
          <a:prstGeom prst="rect">
            <a:avLst/>
          </a:prstGeom>
        </p:spPr>
        <p:txBody>
          <a:bodyPr wrap="square">
            <a:spAutoFit/>
          </a:bodyPr>
          <a:lstStyle/>
          <a:p>
            <a:pPr marL="342900" indent="-342900">
              <a:lnSpc>
                <a:spcPts val="2800"/>
              </a:lnSpc>
              <a:buFont typeface="Arial" panose="020B0604020202020204" pitchFamily="34" charset="0"/>
              <a:buChar char="•"/>
            </a:pPr>
            <a:r>
              <a:rPr lang="it-IT" sz="2000" dirty="0" smtClean="0">
                <a:latin typeface="Helvetica" panose="020B0604020202020204" pitchFamily="34" charset="0"/>
                <a:ea typeface="Times New Roman"/>
                <a:cs typeface="Helvetica" panose="020B0604020202020204" pitchFamily="34" charset="0"/>
              </a:rPr>
              <a:t>Camera </a:t>
            </a:r>
            <a:r>
              <a:rPr lang="it-IT" sz="2000" dirty="0">
                <a:latin typeface="Helvetica" panose="020B0604020202020204" pitchFamily="34" charset="0"/>
                <a:ea typeface="Times New Roman"/>
                <a:cs typeface="Helvetica" panose="020B0604020202020204" pitchFamily="34" charset="0"/>
              </a:rPr>
              <a:t>di commercio </a:t>
            </a:r>
            <a:r>
              <a:rPr lang="it-IT" sz="2000" dirty="0" smtClean="0">
                <a:latin typeface="Helvetica" panose="020B0604020202020204" pitchFamily="34" charset="0"/>
                <a:ea typeface="Times New Roman"/>
                <a:cs typeface="Helvetica" panose="020B0604020202020204" pitchFamily="34" charset="0"/>
              </a:rPr>
              <a:t>di </a:t>
            </a:r>
            <a:r>
              <a:rPr lang="it-IT" sz="2000" b="1" dirty="0">
                <a:solidFill>
                  <a:srgbClr val="2E74B4"/>
                </a:solidFill>
                <a:latin typeface="Helvetica" panose="020B0604020202020204" pitchFamily="34" charset="0"/>
                <a:ea typeface="Times New Roman"/>
                <a:cs typeface="Helvetica" panose="020B0604020202020204" pitchFamily="34" charset="0"/>
              </a:rPr>
              <a:t>Ancona – </a:t>
            </a:r>
            <a:r>
              <a:rPr lang="it-IT" sz="2000" b="1" dirty="0" smtClean="0">
                <a:solidFill>
                  <a:srgbClr val="2E74B4"/>
                </a:solidFill>
                <a:latin typeface="Helvetica" panose="020B0604020202020204" pitchFamily="34" charset="0"/>
                <a:ea typeface="Times New Roman"/>
                <a:cs typeface="Helvetica" panose="020B0604020202020204" pitchFamily="34" charset="0"/>
              </a:rPr>
              <a:t>Ascoli </a:t>
            </a:r>
            <a:r>
              <a:rPr lang="it-IT" sz="2000" b="1" dirty="0">
                <a:solidFill>
                  <a:srgbClr val="2E74B4"/>
                </a:solidFill>
                <a:latin typeface="Helvetica" panose="020B0604020202020204" pitchFamily="34" charset="0"/>
                <a:ea typeface="Times New Roman"/>
                <a:cs typeface="Helvetica" panose="020B0604020202020204" pitchFamily="34" charset="0"/>
              </a:rPr>
              <a:t>Piceno – Fermo – Macerata – Pesaro e Urbino</a:t>
            </a:r>
            <a:r>
              <a:rPr lang="it-IT" sz="2000" spc="-30" dirty="0" smtClean="0">
                <a:latin typeface="Helvetica" panose="020B0604020202020204" pitchFamily="34" charset="0"/>
                <a:ea typeface="Times New Roman"/>
                <a:cs typeface="Helvetica" panose="020B0604020202020204" pitchFamily="34" charset="0"/>
              </a:rPr>
              <a:t>, </a:t>
            </a:r>
            <a:r>
              <a:rPr lang="it-IT" sz="2000" spc="-30" dirty="0">
                <a:latin typeface="Helvetica" panose="020B0604020202020204" pitchFamily="34" charset="0"/>
                <a:ea typeface="Times New Roman"/>
                <a:cs typeface="Helvetica" panose="020B0604020202020204" pitchFamily="34" charset="0"/>
              </a:rPr>
              <a:t>con sede legale ad Ancona</a:t>
            </a:r>
          </a:p>
          <a:p>
            <a:pPr marL="342900" lvl="0" indent="-342900" algn="just">
              <a:lnSpc>
                <a:spcPts val="1800"/>
              </a:lnSpc>
              <a:buFont typeface="Arial" panose="020B0604020202020204" pitchFamily="34" charset="0"/>
              <a:buChar char="•"/>
            </a:pPr>
            <a:endParaRPr lang="it-IT" sz="2000" spc="-30" dirty="0">
              <a:latin typeface="Helvetica" panose="020B0604020202020204" pitchFamily="34" charset="0"/>
              <a:ea typeface="Times New Roman"/>
              <a:cs typeface="Helvetica" panose="020B0604020202020204" pitchFamily="34" charset="0"/>
            </a:endParaRPr>
          </a:p>
          <a:p>
            <a:pPr marL="342900" lvl="0" indent="-342900" algn="just">
              <a:lnSpc>
                <a:spcPts val="1800"/>
              </a:lnSpc>
              <a:buFont typeface="Arial" panose="020B0604020202020204" pitchFamily="34" charset="0"/>
              <a:buChar char="•"/>
            </a:pPr>
            <a:endParaRPr lang="it-IT" sz="2000" spc="-30" dirty="0">
              <a:latin typeface="Helvetica" panose="020B0604020202020204" pitchFamily="34" charset="0"/>
              <a:ea typeface="Times New Roman"/>
              <a:cs typeface="Helvetica" panose="020B0604020202020204" pitchFamily="34" charset="0"/>
            </a:endParaRPr>
          </a:p>
        </p:txBody>
      </p:sp>
      <p:pic>
        <p:nvPicPr>
          <p:cNvPr id="11266" name="Picture 2" descr="C:\Users\mauriello\Documents\New Deal\Riforma\Accorpamenti\Cartine regionali\cartine\Nuova versione\Marche_ipotesi 2.jpeg"/>
          <p:cNvPicPr>
            <a:picLocks noChangeAspect="1" noChangeArrowheads="1"/>
          </p:cNvPicPr>
          <p:nvPr/>
        </p:nvPicPr>
        <p:blipFill rotWithShape="1">
          <a:blip r:embed="rId2">
            <a:extLst>
              <a:ext uri="{28A0092B-C50C-407E-A947-70E740481C1C}">
                <a14:useLocalDpi xmlns:a14="http://schemas.microsoft.com/office/drawing/2010/main" val="0"/>
              </a:ext>
            </a:extLst>
          </a:blip>
          <a:srcRect l="26506" t="29449" r="39416" b="19229"/>
          <a:stretch/>
        </p:blipFill>
        <p:spPr bwMode="auto">
          <a:xfrm>
            <a:off x="2153372" y="2119193"/>
            <a:ext cx="4301116" cy="4154069"/>
          </a:xfrm>
          <a:prstGeom prst="rect">
            <a:avLst/>
          </a:prstGeom>
          <a:noFill/>
          <a:extLst>
            <a:ext uri="{909E8E84-426E-40DD-AFC4-6F175D3DCCD1}">
              <a14:hiddenFill xmlns:a14="http://schemas.microsoft.com/office/drawing/2010/main">
                <a:solidFill>
                  <a:srgbClr val="FFFFFF"/>
                </a:solidFill>
              </a14:hiddenFill>
            </a:ext>
          </a:extLst>
        </p:spPr>
      </p:pic>
      <p:sp>
        <p:nvSpPr>
          <p:cNvPr id="6" name="Forma 11"/>
          <p:cNvSpPr>
            <a:spLocks noChangeArrowheads="1"/>
          </p:cNvSpPr>
          <p:nvPr/>
        </p:nvSpPr>
        <p:spPr bwMode="auto">
          <a:xfrm>
            <a:off x="5571234" y="2780928"/>
            <a:ext cx="3067740" cy="1127468"/>
          </a:xfrm>
          <a:prstGeom prst="rect">
            <a:avLst/>
          </a:prstGeom>
          <a:gradFill rotWithShape="1">
            <a:gsLst>
              <a:gs pos="0">
                <a:srgbClr val="5B9BD5">
                  <a:satMod val="103000"/>
                  <a:lumMod val="102000"/>
                  <a:tint val="94000"/>
                </a:srgbClr>
              </a:gs>
              <a:gs pos="50000">
                <a:srgbClr val="5B9BD5">
                  <a:satMod val="110000"/>
                  <a:lumMod val="100000"/>
                  <a:shade val="100000"/>
                </a:srgbClr>
              </a:gs>
              <a:gs pos="100000">
                <a:srgbClr val="5B9BD5">
                  <a:lumMod val="99000"/>
                  <a:satMod val="120000"/>
                  <a:shade val="78000"/>
                </a:srgbClr>
              </a:gs>
            </a:gsLst>
            <a:lin ang="5400000" scaled="0"/>
          </a:gradFill>
          <a:ln>
            <a:noFill/>
            <a:headEnd/>
            <a:tailEnd/>
          </a:ln>
          <a:effectLst>
            <a:outerShdw blurRad="57150" dist="19050" dir="5400000" algn="ctr" rotWithShape="0">
              <a:srgbClr val="000000">
                <a:alpha val="63000"/>
              </a:srgbClr>
            </a:outerShdw>
          </a:effectLst>
          <a:extLst>
            <a:ext uri="{53640926-AAD7-44D8-BBD7-CCE9431645EC}">
              <a14:shadowObscured xmlns:a14="http://schemas.microsoft.com/office/drawing/2010/main" val="1"/>
            </a:ext>
          </a:extLst>
        </p:spPr>
        <p:txBody>
          <a:bodyPr rot="0" vert="horz" wrap="square" lIns="0" tIns="36000" rIns="0" bIns="0" anchor="ctr" anchorCtr="0" upright="1">
            <a:noAutofit/>
          </a:bodyPr>
          <a:lstStyle/>
          <a:p>
            <a:pPr algn="ctr">
              <a:lnSpc>
                <a:spcPct val="107000"/>
              </a:lnSpc>
              <a:spcBef>
                <a:spcPts val="600"/>
              </a:spcBef>
              <a:spcAft>
                <a:spcPts val="600"/>
              </a:spcAft>
              <a:tabLst>
                <a:tab pos="2778125" algn="l"/>
              </a:tabLst>
            </a:pPr>
            <a:r>
              <a:rPr lang="it-IT" sz="2000" b="1" dirty="0">
                <a:solidFill>
                  <a:srgbClr val="FFFFFF"/>
                </a:solidFill>
                <a:ea typeface="Times New Roman"/>
                <a:cs typeface="Times New Roman"/>
              </a:rPr>
              <a:t>Ancona – Ascoli Piceno – Fermo – Macerata – </a:t>
            </a:r>
            <a:r>
              <a:rPr lang="it-IT" sz="2000" b="1" dirty="0" smtClean="0">
                <a:solidFill>
                  <a:srgbClr val="FFFFFF"/>
                </a:solidFill>
                <a:ea typeface="Times New Roman"/>
                <a:cs typeface="Times New Roman"/>
              </a:rPr>
              <a:t>    Pesaro </a:t>
            </a:r>
            <a:r>
              <a:rPr lang="it-IT" sz="2000" b="1" dirty="0">
                <a:solidFill>
                  <a:srgbClr val="FFFFFF"/>
                </a:solidFill>
                <a:ea typeface="Times New Roman"/>
                <a:cs typeface="Times New Roman"/>
              </a:rPr>
              <a:t>e Urbino</a:t>
            </a:r>
            <a:endParaRPr lang="it-IT" dirty="0">
              <a:solidFill>
                <a:srgbClr val="44546A"/>
              </a:solidFill>
              <a:effectLst/>
              <a:latin typeface="Calibri"/>
              <a:ea typeface="Times New Roman"/>
              <a:cs typeface="Times New Roman"/>
            </a:endParaRPr>
          </a:p>
        </p:txBody>
      </p:sp>
      <p:cxnSp>
        <p:nvCxnSpPr>
          <p:cNvPr id="8" name="Connettore 1 7"/>
          <p:cNvCxnSpPr/>
          <p:nvPr/>
        </p:nvCxnSpPr>
        <p:spPr>
          <a:xfrm flipV="1">
            <a:off x="4491114" y="3463772"/>
            <a:ext cx="1080120" cy="444624"/>
          </a:xfrm>
          <a:prstGeom prst="line">
            <a:avLst/>
          </a:prstGeom>
          <a:noFill/>
          <a:ln w="6350" cap="flat" cmpd="sng" algn="ctr">
            <a:solidFill>
              <a:srgbClr val="327EC4"/>
            </a:solidFill>
            <a:prstDash val="solid"/>
            <a:miter lim="800000"/>
          </a:ln>
          <a:effectLst/>
        </p:spPr>
      </p:cxnSp>
    </p:spTree>
    <p:extLst>
      <p:ext uri="{BB962C8B-B14F-4D97-AF65-F5344CB8AC3E}">
        <p14:creationId xmlns:p14="http://schemas.microsoft.com/office/powerpoint/2010/main" val="52121892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346"/>
          <a:stretch/>
        </p:blipFill>
        <p:spPr bwMode="auto">
          <a:xfrm>
            <a:off x="827584" y="2530103"/>
            <a:ext cx="7023662" cy="4327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21"/>
          <p:cNvSpPr>
            <a:spLocks noChangeArrowheads="1"/>
          </p:cNvSpPr>
          <p:nvPr/>
        </p:nvSpPr>
        <p:spPr bwMode="auto">
          <a:xfrm>
            <a:off x="416" y="-22162"/>
            <a:ext cx="9144000" cy="1143000"/>
          </a:xfrm>
          <a:prstGeom prst="rect">
            <a:avLst/>
          </a:prstGeom>
          <a:solidFill>
            <a:srgbClr val="8A7972">
              <a:alpha val="65881"/>
            </a:srgbClr>
          </a:solidFill>
          <a:ln>
            <a:noFill/>
          </a:ln>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marL="342900" indent="-342900" eaLnBrk="1" hangingPunct="1">
              <a:buFont typeface="Wingdings"/>
              <a:buChar char="à"/>
              <a:defRPr/>
            </a:pPr>
            <a:r>
              <a:rPr lang="it-IT" sz="2800" dirty="0">
                <a:solidFill>
                  <a:schemeClr val="bg1"/>
                </a:solidFill>
                <a:latin typeface="Helvetica" pitchFamily="34" charset="0"/>
                <a:cs typeface="Lucida Sans Unicode" panose="020B0602030504020204" pitchFamily="34" charset="0"/>
                <a:sym typeface="Wingdings" panose="05000000000000000000" pitchFamily="2" charset="2"/>
              </a:rPr>
              <a:t> La proposta di accorpamento:</a:t>
            </a:r>
          </a:p>
          <a:p>
            <a:pPr eaLnBrk="1" hangingPunct="1">
              <a:defRPr/>
            </a:pPr>
            <a:r>
              <a:rPr lang="it-IT" sz="2800" b="1" dirty="0" smtClean="0">
                <a:solidFill>
                  <a:schemeClr val="bg1"/>
                </a:solidFill>
                <a:latin typeface="Helvetica" pitchFamily="34" charset="0"/>
                <a:cs typeface="Lucida Sans Unicode" panose="020B0602030504020204" pitchFamily="34" charset="0"/>
                <a:sym typeface="Wingdings" panose="05000000000000000000" pitchFamily="2" charset="2"/>
              </a:rPr>
              <a:t>     IL LAZIO</a:t>
            </a:r>
            <a:endParaRPr lang="it-IT" sz="2800" b="1" dirty="0">
              <a:solidFill>
                <a:schemeClr val="bg1"/>
              </a:solidFill>
              <a:latin typeface="Helvetica" pitchFamily="34" charset="0"/>
              <a:cs typeface="Lucida Sans Unicode" panose="020B0602030504020204" pitchFamily="34" charset="0"/>
              <a:sym typeface="Wingdings" panose="05000000000000000000" pitchFamily="2" charset="2"/>
            </a:endParaRPr>
          </a:p>
        </p:txBody>
      </p:sp>
      <p:sp>
        <p:nvSpPr>
          <p:cNvPr id="7" name="Rettangolo 6"/>
          <p:cNvSpPr/>
          <p:nvPr/>
        </p:nvSpPr>
        <p:spPr>
          <a:xfrm>
            <a:off x="166698" y="1259882"/>
            <a:ext cx="9229838" cy="1246495"/>
          </a:xfrm>
          <a:prstGeom prst="rect">
            <a:avLst/>
          </a:prstGeom>
        </p:spPr>
        <p:txBody>
          <a:bodyPr wrap="square">
            <a:spAutoFit/>
          </a:bodyPr>
          <a:lstStyle/>
          <a:p>
            <a:pPr marL="355600" indent="-355600">
              <a:lnSpc>
                <a:spcPts val="3000"/>
              </a:lnSpc>
              <a:buFont typeface="+mj-lt"/>
              <a:buAutoNum type="arabicPeriod"/>
            </a:pPr>
            <a:r>
              <a:rPr lang="it-IT" sz="2000" dirty="0">
                <a:latin typeface="Helvetica" panose="020B0604020202020204" pitchFamily="34" charset="0"/>
                <a:ea typeface="Times New Roman"/>
                <a:cs typeface="Helvetica" panose="020B0604020202020204" pitchFamily="34" charset="0"/>
              </a:rPr>
              <a:t>Camera di commercio di </a:t>
            </a:r>
            <a:r>
              <a:rPr lang="it-IT" sz="2000" b="1" dirty="0">
                <a:solidFill>
                  <a:srgbClr val="2E74B4"/>
                </a:solidFill>
                <a:latin typeface="Helvetica" panose="020B0604020202020204" pitchFamily="34" charset="0"/>
                <a:ea typeface="Times New Roman"/>
                <a:cs typeface="Helvetica" panose="020B0604020202020204" pitchFamily="34" charset="0"/>
              </a:rPr>
              <a:t>Roma</a:t>
            </a:r>
            <a:endParaRPr lang="it-IT" sz="2000" dirty="0">
              <a:latin typeface="Helvetica" panose="020B0604020202020204" pitchFamily="34" charset="0"/>
              <a:ea typeface="Times New Roman"/>
              <a:cs typeface="Helvetica" panose="020B0604020202020204" pitchFamily="34" charset="0"/>
            </a:endParaRPr>
          </a:p>
          <a:p>
            <a:pPr marL="355600" lvl="0" indent="-355600">
              <a:lnSpc>
                <a:spcPts val="3000"/>
              </a:lnSpc>
              <a:buFont typeface="+mj-lt"/>
              <a:buAutoNum type="arabicPeriod"/>
            </a:pPr>
            <a:r>
              <a:rPr lang="it-IT" sz="2000" dirty="0" smtClean="0">
                <a:latin typeface="Helvetica" panose="020B0604020202020204" pitchFamily="34" charset="0"/>
                <a:ea typeface="Times New Roman"/>
                <a:cs typeface="Helvetica" panose="020B0604020202020204" pitchFamily="34" charset="0"/>
              </a:rPr>
              <a:t>Camera </a:t>
            </a:r>
            <a:r>
              <a:rPr lang="it-IT" sz="2000" dirty="0">
                <a:latin typeface="Helvetica" panose="020B0604020202020204" pitchFamily="34" charset="0"/>
                <a:ea typeface="Times New Roman"/>
                <a:cs typeface="Helvetica" panose="020B0604020202020204" pitchFamily="34" charset="0"/>
              </a:rPr>
              <a:t>di commercio dl </a:t>
            </a:r>
            <a:r>
              <a:rPr lang="it-IT" sz="2000" b="1" dirty="0">
                <a:solidFill>
                  <a:srgbClr val="2E74B4"/>
                </a:solidFill>
                <a:latin typeface="Helvetica" panose="020B0604020202020204" pitchFamily="34" charset="0"/>
                <a:ea typeface="Times New Roman"/>
                <a:cs typeface="Helvetica" panose="020B0604020202020204" pitchFamily="34" charset="0"/>
              </a:rPr>
              <a:t>Frosinone-Latina</a:t>
            </a:r>
            <a:r>
              <a:rPr lang="it-IT" sz="2000" spc="-30" dirty="0">
                <a:latin typeface="Helvetica" panose="020B0604020202020204" pitchFamily="34" charset="0"/>
                <a:ea typeface="Times New Roman"/>
                <a:cs typeface="Helvetica" panose="020B0604020202020204" pitchFamily="34" charset="0"/>
              </a:rPr>
              <a:t>, con sede legale a Latina</a:t>
            </a:r>
            <a:endParaRPr lang="it-IT" sz="2000" dirty="0">
              <a:latin typeface="Helvetica" panose="020B0604020202020204" pitchFamily="34" charset="0"/>
              <a:ea typeface="Times New Roman"/>
              <a:cs typeface="Helvetica" panose="020B0604020202020204" pitchFamily="34" charset="0"/>
            </a:endParaRPr>
          </a:p>
          <a:p>
            <a:pPr marL="355600" lvl="0" indent="-355600">
              <a:lnSpc>
                <a:spcPts val="3000"/>
              </a:lnSpc>
              <a:buFont typeface="+mj-lt"/>
              <a:buAutoNum type="arabicPeriod"/>
            </a:pPr>
            <a:r>
              <a:rPr lang="it-IT" sz="2000" dirty="0">
                <a:latin typeface="Helvetica" panose="020B0604020202020204" pitchFamily="34" charset="0"/>
                <a:ea typeface="Times New Roman"/>
                <a:cs typeface="Helvetica" panose="020B0604020202020204" pitchFamily="34" charset="0"/>
              </a:rPr>
              <a:t>Camera di commercio di </a:t>
            </a:r>
            <a:r>
              <a:rPr lang="it-IT" sz="2000" b="1" dirty="0">
                <a:solidFill>
                  <a:srgbClr val="2E74B4"/>
                </a:solidFill>
                <a:latin typeface="Helvetica" panose="020B0604020202020204" pitchFamily="34" charset="0"/>
                <a:ea typeface="Times New Roman"/>
                <a:cs typeface="Helvetica" panose="020B0604020202020204" pitchFamily="34" charset="0"/>
              </a:rPr>
              <a:t>Rieti-Viterbo</a:t>
            </a:r>
            <a:r>
              <a:rPr lang="it-IT" sz="2000" spc="-30" dirty="0">
                <a:latin typeface="Helvetica" panose="020B0604020202020204" pitchFamily="34" charset="0"/>
                <a:ea typeface="Times New Roman"/>
                <a:cs typeface="Helvetica" panose="020B0604020202020204" pitchFamily="34" charset="0"/>
              </a:rPr>
              <a:t>, con sede </a:t>
            </a:r>
            <a:r>
              <a:rPr lang="it-IT" sz="2000" spc="-30" dirty="0" smtClean="0">
                <a:latin typeface="Helvetica" panose="020B0604020202020204" pitchFamily="34" charset="0"/>
                <a:ea typeface="Times New Roman"/>
                <a:cs typeface="Helvetica" panose="020B0604020202020204" pitchFamily="34" charset="0"/>
              </a:rPr>
              <a:t>legale </a:t>
            </a:r>
            <a:r>
              <a:rPr lang="it-IT" sz="2000" spc="-30" dirty="0">
                <a:latin typeface="Helvetica" panose="020B0604020202020204" pitchFamily="34" charset="0"/>
                <a:ea typeface="Times New Roman"/>
                <a:cs typeface="Helvetica" panose="020B0604020202020204" pitchFamily="34" charset="0"/>
              </a:rPr>
              <a:t>a </a:t>
            </a:r>
            <a:r>
              <a:rPr lang="it-IT" sz="2000" spc="-30" dirty="0" smtClean="0">
                <a:latin typeface="Helvetica" panose="020B0604020202020204" pitchFamily="34" charset="0"/>
                <a:ea typeface="Times New Roman"/>
                <a:cs typeface="Helvetica" panose="020B0604020202020204" pitchFamily="34" charset="0"/>
              </a:rPr>
              <a:t>Viterbo</a:t>
            </a:r>
            <a:endParaRPr lang="it-IT" sz="2000" dirty="0">
              <a:latin typeface="Helvetica" panose="020B0604020202020204" pitchFamily="34" charset="0"/>
              <a:ea typeface="Times New Roman"/>
              <a:cs typeface="Helvetica" panose="020B0604020202020204" pitchFamily="34" charset="0"/>
            </a:endParaRPr>
          </a:p>
        </p:txBody>
      </p:sp>
    </p:spTree>
    <p:extLst>
      <p:ext uri="{BB962C8B-B14F-4D97-AF65-F5344CB8AC3E}">
        <p14:creationId xmlns:p14="http://schemas.microsoft.com/office/powerpoint/2010/main" val="31637438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0" y="750"/>
            <a:ext cx="9144000" cy="6858000"/>
          </a:xfrm>
          <a:prstGeom prst="rect">
            <a:avLst/>
          </a:prstGeom>
          <a:solidFill>
            <a:schemeClr val="bg2"/>
          </a:solidFill>
        </p:spPr>
        <p:txBody>
          <a:bodyPr wrap="square" rtlCol="0">
            <a:noAutofit/>
          </a:bodyPr>
          <a:lstStyle/>
          <a:p>
            <a:endParaRPr lang="it-IT" dirty="0"/>
          </a:p>
        </p:txBody>
      </p:sp>
      <p:sp>
        <p:nvSpPr>
          <p:cNvPr id="1025" name="Rectangle 1"/>
          <p:cNvSpPr>
            <a:spLocks noChangeArrowheads="1"/>
          </p:cNvSpPr>
          <p:nvPr/>
        </p:nvSpPr>
        <p:spPr bwMode="auto">
          <a:xfrm>
            <a:off x="836462" y="1628800"/>
            <a:ext cx="7416824" cy="1944216"/>
          </a:xfrm>
          <a:prstGeom prst="rect">
            <a:avLst/>
          </a:prstGeom>
          <a:noFill/>
          <a:ln w="9525">
            <a:noFill/>
            <a:miter lim="800000"/>
            <a:headEnd/>
            <a:tailEnd/>
          </a:ln>
          <a:effectLst/>
        </p:spPr>
        <p:txBody>
          <a:bodyPr vert="horz" wrap="square" lIns="0" tIns="0" rIns="0" bIns="0" numCol="1" anchor="ctr" anchorCtr="0" compatLnSpc="1">
            <a:prstTxWarp prst="textNoShape">
              <a:avLst/>
            </a:prstTxWarp>
            <a:noAutofit/>
          </a:bodyPr>
          <a:lstStyle/>
          <a:p>
            <a:pPr lvl="0" algn="ctr" fontAlgn="base">
              <a:lnSpc>
                <a:spcPts val="4000"/>
              </a:lnSpc>
              <a:spcAft>
                <a:spcPct val="0"/>
              </a:spcAft>
            </a:pPr>
            <a:r>
              <a:rPr lang="it-IT" sz="2800" b="1" dirty="0">
                <a:solidFill>
                  <a:srgbClr val="800000"/>
                </a:solidFill>
                <a:latin typeface="Lucida Sans Unicode" panose="020B0602030504020204" pitchFamily="34" charset="0"/>
                <a:ea typeface="Times New Roman" pitchFamily="18" charset="0"/>
                <a:cs typeface="Lucida Sans Unicode" panose="020B0602030504020204" pitchFamily="34" charset="0"/>
              </a:rPr>
              <a:t>Proposta di rideterminazione </a:t>
            </a:r>
          </a:p>
          <a:p>
            <a:pPr lvl="0" algn="ctr" fontAlgn="base">
              <a:lnSpc>
                <a:spcPts val="4000"/>
              </a:lnSpc>
              <a:spcAft>
                <a:spcPct val="0"/>
              </a:spcAft>
            </a:pPr>
            <a:r>
              <a:rPr lang="it-IT" sz="2800" b="1" dirty="0">
                <a:solidFill>
                  <a:srgbClr val="800000"/>
                </a:solidFill>
                <a:latin typeface="Lucida Sans Unicode" panose="020B0602030504020204" pitchFamily="34" charset="0"/>
                <a:ea typeface="Times New Roman" pitchFamily="18" charset="0"/>
                <a:cs typeface="Lucida Sans Unicode" panose="020B0602030504020204" pitchFamily="34" charset="0"/>
              </a:rPr>
              <a:t>delle circoscrizioni territoriali </a:t>
            </a:r>
            <a:r>
              <a:rPr lang="it-IT" sz="2800" b="1" dirty="0" smtClean="0">
                <a:solidFill>
                  <a:srgbClr val="800000"/>
                </a:solidFill>
                <a:latin typeface="Lucida Sans Unicode" panose="020B0602030504020204" pitchFamily="34" charset="0"/>
                <a:ea typeface="Times New Roman" pitchFamily="18" charset="0"/>
                <a:cs typeface="Lucida Sans Unicode" panose="020B0602030504020204" pitchFamily="34" charset="0"/>
              </a:rPr>
              <a:t>               delle </a:t>
            </a:r>
            <a:r>
              <a:rPr lang="it-IT" sz="2800" b="1" dirty="0">
                <a:solidFill>
                  <a:srgbClr val="800000"/>
                </a:solidFill>
                <a:latin typeface="Lucida Sans Unicode" panose="020B0602030504020204" pitchFamily="34" charset="0"/>
                <a:ea typeface="Times New Roman" pitchFamily="18" charset="0"/>
                <a:cs typeface="Lucida Sans Unicode" panose="020B0602030504020204" pitchFamily="34" charset="0"/>
              </a:rPr>
              <a:t>camere di commercio </a:t>
            </a:r>
          </a:p>
        </p:txBody>
      </p:sp>
      <p:pic>
        <p:nvPicPr>
          <p:cNvPr id="1026" name="Picture 2" descr="http://www.unioncamere.gov.it/images/logo_uc.gif"/>
          <p:cNvPicPr>
            <a:picLocks noChangeAspect="1" noChangeArrowheads="1"/>
          </p:cNvPicPr>
          <p:nvPr/>
        </p:nvPicPr>
        <p:blipFill>
          <a:blip r:embed="rId2" r:link="rId3" cstate="print"/>
          <a:srcRect/>
          <a:stretch>
            <a:fillRect/>
          </a:stretch>
        </p:blipFill>
        <p:spPr bwMode="auto">
          <a:xfrm>
            <a:off x="3564209" y="3717032"/>
            <a:ext cx="2015903" cy="1070882"/>
          </a:xfrm>
          <a:prstGeom prst="rect">
            <a:avLst/>
          </a:prstGeom>
          <a:noFill/>
          <a:ln w="9525">
            <a:noFill/>
            <a:miter lim="800000"/>
            <a:headEnd/>
            <a:tailEnd/>
          </a:ln>
        </p:spPr>
      </p:pic>
      <p:cxnSp>
        <p:nvCxnSpPr>
          <p:cNvPr id="3" name="Connettore 1 2"/>
          <p:cNvCxnSpPr/>
          <p:nvPr/>
        </p:nvCxnSpPr>
        <p:spPr>
          <a:xfrm>
            <a:off x="395536" y="3573016"/>
            <a:ext cx="8352928" cy="0"/>
          </a:xfrm>
          <a:prstGeom prst="line">
            <a:avLst/>
          </a:prstGeom>
          <a:ln>
            <a:solidFill>
              <a:srgbClr val="8A797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17757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1"/>
          <p:cNvSpPr>
            <a:spLocks noChangeArrowheads="1"/>
          </p:cNvSpPr>
          <p:nvPr/>
        </p:nvSpPr>
        <p:spPr bwMode="auto">
          <a:xfrm>
            <a:off x="416" y="-22162"/>
            <a:ext cx="9144000" cy="1143000"/>
          </a:xfrm>
          <a:prstGeom prst="rect">
            <a:avLst/>
          </a:prstGeom>
          <a:solidFill>
            <a:srgbClr val="8A7972">
              <a:alpha val="65881"/>
            </a:srgbClr>
          </a:solidFill>
          <a:ln>
            <a:noFill/>
          </a:ln>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marL="342900" indent="-342900" eaLnBrk="1" hangingPunct="1">
              <a:buFont typeface="Wingdings"/>
              <a:buChar char="à"/>
              <a:defRPr/>
            </a:pPr>
            <a:r>
              <a:rPr lang="it-IT" sz="2800" dirty="0">
                <a:solidFill>
                  <a:schemeClr val="bg1"/>
                </a:solidFill>
                <a:latin typeface="Helvetica" pitchFamily="34" charset="0"/>
                <a:cs typeface="Lucida Sans Unicode" panose="020B0602030504020204" pitchFamily="34" charset="0"/>
                <a:sym typeface="Wingdings" panose="05000000000000000000" pitchFamily="2" charset="2"/>
              </a:rPr>
              <a:t> La proposta di accorpamento:</a:t>
            </a:r>
          </a:p>
          <a:p>
            <a:pPr eaLnBrk="1" hangingPunct="1">
              <a:defRPr/>
            </a:pPr>
            <a:r>
              <a:rPr lang="it-IT" sz="2800" b="1" dirty="0" smtClean="0">
                <a:solidFill>
                  <a:schemeClr val="bg1"/>
                </a:solidFill>
                <a:latin typeface="Helvetica" pitchFamily="34" charset="0"/>
                <a:cs typeface="Lucida Sans Unicode" panose="020B0602030504020204" pitchFamily="34" charset="0"/>
                <a:sym typeface="Wingdings" panose="05000000000000000000" pitchFamily="2" charset="2"/>
              </a:rPr>
              <a:t>     L’ABRUZZO</a:t>
            </a:r>
            <a:endParaRPr lang="it-IT" sz="2800" b="1" dirty="0">
              <a:solidFill>
                <a:schemeClr val="bg1"/>
              </a:solidFill>
              <a:latin typeface="Helvetica" pitchFamily="34" charset="0"/>
              <a:cs typeface="Lucida Sans Unicode" panose="020B0602030504020204" pitchFamily="34" charset="0"/>
              <a:sym typeface="Wingdings" panose="05000000000000000000" pitchFamily="2" charset="2"/>
            </a:endParaRPr>
          </a:p>
        </p:txBody>
      </p:sp>
      <p:sp>
        <p:nvSpPr>
          <p:cNvPr id="5" name="Rettangolo 4"/>
          <p:cNvSpPr/>
          <p:nvPr/>
        </p:nvSpPr>
        <p:spPr>
          <a:xfrm>
            <a:off x="323528" y="1268760"/>
            <a:ext cx="7856757" cy="1631216"/>
          </a:xfrm>
          <a:prstGeom prst="rect">
            <a:avLst/>
          </a:prstGeom>
        </p:spPr>
        <p:txBody>
          <a:bodyPr wrap="square">
            <a:spAutoFit/>
          </a:bodyPr>
          <a:lstStyle/>
          <a:p>
            <a:pPr marL="457200" indent="-457200">
              <a:lnSpc>
                <a:spcPts val="3000"/>
              </a:lnSpc>
              <a:buFont typeface="+mj-lt"/>
              <a:buAutoNum type="arabicPeriod"/>
            </a:pPr>
            <a:r>
              <a:rPr lang="it-IT" sz="2000" dirty="0">
                <a:latin typeface="Helvetica" panose="020B0604020202020204" pitchFamily="34" charset="0"/>
                <a:ea typeface="Times New Roman"/>
                <a:cs typeface="Helvetica" panose="020B0604020202020204" pitchFamily="34" charset="0"/>
              </a:rPr>
              <a:t>Camera di</a:t>
            </a:r>
            <a:r>
              <a:rPr lang="it-IT" sz="2000" b="1" dirty="0">
                <a:solidFill>
                  <a:srgbClr val="2E74B4"/>
                </a:solidFill>
                <a:latin typeface="Helvetica" panose="020B0604020202020204" pitchFamily="34" charset="0"/>
                <a:ea typeface="Times New Roman"/>
                <a:cs typeface="Helvetica" panose="020B0604020202020204" pitchFamily="34" charset="0"/>
              </a:rPr>
              <a:t> </a:t>
            </a:r>
            <a:r>
              <a:rPr lang="it-IT" sz="2000" b="1" dirty="0" smtClean="0">
                <a:solidFill>
                  <a:srgbClr val="2E74B4"/>
                </a:solidFill>
                <a:latin typeface="Helvetica" panose="020B0604020202020204" pitchFamily="34" charset="0"/>
                <a:ea typeface="Times New Roman"/>
                <a:cs typeface="Helvetica" panose="020B0604020202020204" pitchFamily="34" charset="0"/>
              </a:rPr>
              <a:t>Chieti e Pescara, </a:t>
            </a:r>
            <a:r>
              <a:rPr lang="it-IT" sz="2000" spc="-30" dirty="0">
                <a:latin typeface="Helvetica" panose="020B0604020202020204" pitchFamily="34" charset="0"/>
                <a:ea typeface="Times New Roman"/>
                <a:cs typeface="Helvetica" panose="020B0604020202020204" pitchFamily="34" charset="0"/>
              </a:rPr>
              <a:t>con sede legale a Chieti</a:t>
            </a:r>
            <a:endParaRPr lang="it-IT" sz="2000" dirty="0">
              <a:latin typeface="Helvetica" panose="020B0604020202020204" pitchFamily="34" charset="0"/>
              <a:ea typeface="Times New Roman"/>
              <a:cs typeface="Helvetica" panose="020B0604020202020204" pitchFamily="34" charset="0"/>
            </a:endParaRPr>
          </a:p>
          <a:p>
            <a:pPr marL="457200" lvl="0" indent="-457200">
              <a:lnSpc>
                <a:spcPts val="3000"/>
              </a:lnSpc>
              <a:buFont typeface="+mj-lt"/>
              <a:buAutoNum type="arabicPeriod"/>
            </a:pPr>
            <a:r>
              <a:rPr lang="it-IT" sz="2000" dirty="0" smtClean="0">
                <a:latin typeface="Helvetica" panose="020B0604020202020204" pitchFamily="34" charset="0"/>
                <a:ea typeface="Times New Roman"/>
                <a:cs typeface="Helvetica" panose="020B0604020202020204" pitchFamily="34" charset="0"/>
              </a:rPr>
              <a:t>Camera </a:t>
            </a:r>
            <a:r>
              <a:rPr lang="it-IT" sz="2000" dirty="0">
                <a:latin typeface="Helvetica" panose="020B0604020202020204" pitchFamily="34" charset="0"/>
                <a:ea typeface="Times New Roman"/>
                <a:cs typeface="Helvetica" panose="020B0604020202020204" pitchFamily="34" charset="0"/>
              </a:rPr>
              <a:t>del </a:t>
            </a:r>
            <a:r>
              <a:rPr lang="it-IT" sz="2000" b="1" dirty="0">
                <a:solidFill>
                  <a:srgbClr val="2E74B4"/>
                </a:solidFill>
                <a:latin typeface="Helvetica" panose="020B0604020202020204" pitchFamily="34" charset="0"/>
                <a:ea typeface="Times New Roman"/>
                <a:cs typeface="Helvetica" panose="020B0604020202020204" pitchFamily="34" charset="0"/>
              </a:rPr>
              <a:t>Gran Sasso d’Italia</a:t>
            </a:r>
            <a:r>
              <a:rPr lang="it-IT" sz="2000" dirty="0">
                <a:latin typeface="Helvetica" panose="020B0604020202020204" pitchFamily="34" charset="0"/>
                <a:ea typeface="Times New Roman"/>
                <a:cs typeface="Helvetica" panose="020B0604020202020204" pitchFamily="34" charset="0"/>
              </a:rPr>
              <a:t> </a:t>
            </a:r>
            <a:r>
              <a:rPr lang="it-IT" sz="2000" b="1" dirty="0">
                <a:solidFill>
                  <a:srgbClr val="2E74B4"/>
                </a:solidFill>
                <a:latin typeface="Helvetica" panose="020B0604020202020204" pitchFamily="34" charset="0"/>
                <a:ea typeface="Times New Roman"/>
                <a:cs typeface="Helvetica" panose="020B0604020202020204" pitchFamily="34" charset="0"/>
              </a:rPr>
              <a:t>-</a:t>
            </a:r>
            <a:r>
              <a:rPr lang="it-IT" sz="2000" dirty="0">
                <a:latin typeface="Helvetica" panose="020B0604020202020204" pitchFamily="34" charset="0"/>
                <a:ea typeface="Times New Roman"/>
                <a:cs typeface="Helvetica" panose="020B0604020202020204" pitchFamily="34" charset="0"/>
              </a:rPr>
              <a:t> </a:t>
            </a:r>
            <a:r>
              <a:rPr lang="it-IT" sz="2000" b="1" dirty="0">
                <a:solidFill>
                  <a:srgbClr val="2E74B4"/>
                </a:solidFill>
                <a:latin typeface="Helvetica" panose="020B0604020202020204" pitchFamily="34" charset="0"/>
                <a:ea typeface="Times New Roman"/>
                <a:cs typeface="Helvetica" panose="020B0604020202020204" pitchFamily="34" charset="0"/>
              </a:rPr>
              <a:t>L’Aquila e Teramo</a:t>
            </a:r>
            <a:r>
              <a:rPr lang="it-IT" sz="2000" spc="-30" dirty="0">
                <a:latin typeface="Helvetica" panose="020B0604020202020204" pitchFamily="34" charset="0"/>
                <a:ea typeface="Times New Roman"/>
                <a:cs typeface="Helvetica" panose="020B0604020202020204" pitchFamily="34" charset="0"/>
              </a:rPr>
              <a:t>, con sede legale a L’Aquila</a:t>
            </a:r>
            <a:endParaRPr lang="it-IT" sz="2000" dirty="0">
              <a:latin typeface="Helvetica" panose="020B0604020202020204" pitchFamily="34" charset="0"/>
              <a:ea typeface="Times New Roman"/>
              <a:cs typeface="Helvetica" panose="020B0604020202020204" pitchFamily="34" charset="0"/>
            </a:endParaRPr>
          </a:p>
          <a:p>
            <a:pPr marL="177800" indent="-177800">
              <a:lnSpc>
                <a:spcPts val="3000"/>
              </a:lnSpc>
            </a:pPr>
            <a:endParaRPr lang="it-IT" sz="2000" b="1" i="1" dirty="0">
              <a:solidFill>
                <a:srgbClr val="2E74B4"/>
              </a:solidFill>
              <a:latin typeface="Helvetica" panose="020B0604020202020204" pitchFamily="34" charset="0"/>
              <a:ea typeface="Times New Roman"/>
              <a:cs typeface="Helvetica" panose="020B0604020202020204" pitchFamily="34" charset="0"/>
            </a:endParaRP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9897" y="2551346"/>
            <a:ext cx="7725038" cy="374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066428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1"/>
          <p:cNvSpPr>
            <a:spLocks noChangeArrowheads="1"/>
          </p:cNvSpPr>
          <p:nvPr/>
        </p:nvSpPr>
        <p:spPr bwMode="auto">
          <a:xfrm>
            <a:off x="416" y="-22162"/>
            <a:ext cx="9144000" cy="1143000"/>
          </a:xfrm>
          <a:prstGeom prst="rect">
            <a:avLst/>
          </a:prstGeom>
          <a:solidFill>
            <a:srgbClr val="8A7972">
              <a:alpha val="65881"/>
            </a:srgbClr>
          </a:solidFill>
          <a:ln>
            <a:noFill/>
          </a:ln>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marL="342900" indent="-342900" eaLnBrk="1" hangingPunct="1">
              <a:buFont typeface="Wingdings"/>
              <a:buChar char="à"/>
              <a:defRPr/>
            </a:pPr>
            <a:r>
              <a:rPr lang="it-IT" sz="2800" dirty="0">
                <a:solidFill>
                  <a:schemeClr val="bg1"/>
                </a:solidFill>
                <a:latin typeface="Helvetica" pitchFamily="34" charset="0"/>
                <a:cs typeface="Lucida Sans Unicode" panose="020B0602030504020204" pitchFamily="34" charset="0"/>
                <a:sym typeface="Wingdings" panose="05000000000000000000" pitchFamily="2" charset="2"/>
              </a:rPr>
              <a:t> La proposta di accorpamento:</a:t>
            </a:r>
          </a:p>
          <a:p>
            <a:pPr eaLnBrk="1" hangingPunct="1">
              <a:defRPr/>
            </a:pPr>
            <a:r>
              <a:rPr lang="it-IT" sz="2800" b="1" dirty="0" smtClean="0">
                <a:solidFill>
                  <a:schemeClr val="bg1"/>
                </a:solidFill>
                <a:latin typeface="Helvetica" pitchFamily="34" charset="0"/>
                <a:cs typeface="Lucida Sans Unicode" panose="020B0602030504020204" pitchFamily="34" charset="0"/>
                <a:sym typeface="Wingdings" panose="05000000000000000000" pitchFamily="2" charset="2"/>
              </a:rPr>
              <a:t>     IL MOLISE</a:t>
            </a:r>
            <a:endParaRPr lang="it-IT" sz="2800" b="1" dirty="0">
              <a:solidFill>
                <a:schemeClr val="bg1"/>
              </a:solidFill>
              <a:latin typeface="Helvetica" pitchFamily="34" charset="0"/>
              <a:cs typeface="Lucida Sans Unicode" panose="020B0602030504020204" pitchFamily="34" charset="0"/>
              <a:sym typeface="Wingdings" panose="05000000000000000000" pitchFamily="2" charset="2"/>
            </a:endParaRPr>
          </a:p>
        </p:txBody>
      </p:sp>
      <p:sp>
        <p:nvSpPr>
          <p:cNvPr id="5" name="Rettangolo 4"/>
          <p:cNvSpPr/>
          <p:nvPr/>
        </p:nvSpPr>
        <p:spPr>
          <a:xfrm>
            <a:off x="251520" y="1340768"/>
            <a:ext cx="7856757" cy="400110"/>
          </a:xfrm>
          <a:prstGeom prst="rect">
            <a:avLst/>
          </a:prstGeom>
        </p:spPr>
        <p:txBody>
          <a:bodyPr wrap="square">
            <a:spAutoFit/>
          </a:bodyPr>
          <a:lstStyle/>
          <a:p>
            <a:pPr marL="177800" lvl="0" indent="-177800">
              <a:buFont typeface="Arial" panose="020B0604020202020204" pitchFamily="34" charset="0"/>
              <a:buChar char="•"/>
            </a:pPr>
            <a:r>
              <a:rPr lang="it-IT" sz="2000" dirty="0" smtClean="0">
                <a:latin typeface="Helvetica" panose="020B0604020202020204" pitchFamily="34" charset="0"/>
                <a:ea typeface="Times New Roman"/>
                <a:cs typeface="Helvetica" panose="020B0604020202020204" pitchFamily="34" charset="0"/>
              </a:rPr>
              <a:t>Camera </a:t>
            </a:r>
            <a:r>
              <a:rPr lang="it-IT" sz="2000" dirty="0">
                <a:latin typeface="Helvetica" panose="020B0604020202020204" pitchFamily="34" charset="0"/>
                <a:ea typeface="Times New Roman"/>
                <a:cs typeface="Helvetica" panose="020B0604020202020204" pitchFamily="34" charset="0"/>
              </a:rPr>
              <a:t>di commercio del</a:t>
            </a:r>
            <a:r>
              <a:rPr lang="it-IT" sz="2000" b="1" dirty="0">
                <a:solidFill>
                  <a:srgbClr val="2E74B4"/>
                </a:solidFill>
                <a:latin typeface="Helvetica" panose="020B0604020202020204" pitchFamily="34" charset="0"/>
                <a:ea typeface="Times New Roman"/>
                <a:cs typeface="Helvetica" panose="020B0604020202020204" pitchFamily="34" charset="0"/>
              </a:rPr>
              <a:t> Molise</a:t>
            </a:r>
            <a:endParaRPr lang="it-IT" sz="2000" b="1" i="1" dirty="0">
              <a:solidFill>
                <a:srgbClr val="2E74B4"/>
              </a:solidFill>
              <a:latin typeface="Helvetica" panose="020B0604020202020204" pitchFamily="34" charset="0"/>
              <a:ea typeface="Times New Roman"/>
              <a:cs typeface="Helvetica" panose="020B0604020202020204" pitchFamily="34" charset="0"/>
            </a:endParaRPr>
          </a:p>
        </p:txBody>
      </p:sp>
      <p:pic>
        <p:nvPicPr>
          <p:cNvPr id="1433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8835"/>
          <a:stretch/>
        </p:blipFill>
        <p:spPr bwMode="auto">
          <a:xfrm>
            <a:off x="2339752" y="2509516"/>
            <a:ext cx="5930591" cy="274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25595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12476" y="2231498"/>
            <a:ext cx="6731940" cy="4648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21"/>
          <p:cNvSpPr>
            <a:spLocks noChangeArrowheads="1"/>
          </p:cNvSpPr>
          <p:nvPr/>
        </p:nvSpPr>
        <p:spPr bwMode="auto">
          <a:xfrm>
            <a:off x="416" y="-22162"/>
            <a:ext cx="9144000" cy="1143000"/>
          </a:xfrm>
          <a:prstGeom prst="rect">
            <a:avLst/>
          </a:prstGeom>
          <a:solidFill>
            <a:srgbClr val="8A7972">
              <a:alpha val="65881"/>
            </a:srgbClr>
          </a:solidFill>
          <a:ln>
            <a:noFill/>
          </a:ln>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marL="342900" indent="-342900" eaLnBrk="1" hangingPunct="1">
              <a:buFont typeface="Wingdings"/>
              <a:buChar char="à"/>
              <a:defRPr/>
            </a:pPr>
            <a:r>
              <a:rPr lang="it-IT" sz="2800" dirty="0">
                <a:solidFill>
                  <a:schemeClr val="bg1"/>
                </a:solidFill>
                <a:latin typeface="Helvetica" pitchFamily="34" charset="0"/>
                <a:cs typeface="Lucida Sans Unicode" panose="020B0602030504020204" pitchFamily="34" charset="0"/>
                <a:sym typeface="Wingdings" panose="05000000000000000000" pitchFamily="2" charset="2"/>
              </a:rPr>
              <a:t> La proposta di accorpamento:</a:t>
            </a:r>
          </a:p>
          <a:p>
            <a:pPr eaLnBrk="1" hangingPunct="1">
              <a:defRPr/>
            </a:pPr>
            <a:r>
              <a:rPr lang="it-IT" sz="2800" b="1" dirty="0" smtClean="0">
                <a:solidFill>
                  <a:schemeClr val="bg1"/>
                </a:solidFill>
                <a:latin typeface="Helvetica" pitchFamily="34" charset="0"/>
                <a:cs typeface="Lucida Sans Unicode" panose="020B0602030504020204" pitchFamily="34" charset="0"/>
                <a:sym typeface="Wingdings" panose="05000000000000000000" pitchFamily="2" charset="2"/>
              </a:rPr>
              <a:t>     LA CAMPANIA</a:t>
            </a:r>
            <a:endParaRPr lang="it-IT" sz="2800" b="1" dirty="0">
              <a:solidFill>
                <a:schemeClr val="bg1"/>
              </a:solidFill>
              <a:latin typeface="Helvetica" pitchFamily="34" charset="0"/>
              <a:cs typeface="Lucida Sans Unicode" panose="020B0602030504020204" pitchFamily="34" charset="0"/>
              <a:sym typeface="Wingdings" panose="05000000000000000000" pitchFamily="2" charset="2"/>
            </a:endParaRPr>
          </a:p>
        </p:txBody>
      </p:sp>
      <p:sp>
        <p:nvSpPr>
          <p:cNvPr id="6" name="Rettangolo 5"/>
          <p:cNvSpPr/>
          <p:nvPr/>
        </p:nvSpPr>
        <p:spPr>
          <a:xfrm>
            <a:off x="251514" y="1179980"/>
            <a:ext cx="7992894" cy="2272417"/>
          </a:xfrm>
          <a:prstGeom prst="rect">
            <a:avLst/>
          </a:prstGeom>
        </p:spPr>
        <p:txBody>
          <a:bodyPr wrap="square">
            <a:spAutoFit/>
          </a:bodyPr>
          <a:lstStyle/>
          <a:p>
            <a:pPr marL="355600" lvl="0" indent="-355600">
              <a:lnSpc>
                <a:spcPts val="2800"/>
              </a:lnSpc>
              <a:buFont typeface="+mj-lt"/>
              <a:buAutoNum type="arabicPeriod"/>
              <a:tabLst>
                <a:tab pos="177800" algn="l"/>
              </a:tabLst>
            </a:pPr>
            <a:r>
              <a:rPr lang="it-IT" sz="2000" dirty="0">
                <a:latin typeface="Helvetica" panose="020B0604020202020204" pitchFamily="34" charset="0"/>
                <a:ea typeface="Times New Roman"/>
                <a:cs typeface="Helvetica" panose="020B0604020202020204" pitchFamily="34" charset="0"/>
              </a:rPr>
              <a:t>Camera di commercio di </a:t>
            </a:r>
            <a:r>
              <a:rPr lang="it-IT" sz="2000" b="1" dirty="0">
                <a:solidFill>
                  <a:srgbClr val="2E74B4"/>
                </a:solidFill>
                <a:latin typeface="Helvetica" panose="020B0604020202020204" pitchFamily="34" charset="0"/>
                <a:ea typeface="Times New Roman"/>
                <a:cs typeface="Helvetica" panose="020B0604020202020204" pitchFamily="34" charset="0"/>
              </a:rPr>
              <a:t>Napoli</a:t>
            </a:r>
            <a:r>
              <a:rPr lang="it-IT" sz="2000" dirty="0">
                <a:solidFill>
                  <a:srgbClr val="2E74B4"/>
                </a:solidFill>
                <a:latin typeface="Helvetica" panose="020B0604020202020204" pitchFamily="34" charset="0"/>
                <a:ea typeface="Times New Roman"/>
                <a:cs typeface="Helvetica" panose="020B0604020202020204" pitchFamily="34" charset="0"/>
              </a:rPr>
              <a:t> </a:t>
            </a:r>
            <a:endParaRPr lang="it-IT" sz="2000" dirty="0">
              <a:latin typeface="Helvetica" panose="020B0604020202020204" pitchFamily="34" charset="0"/>
              <a:ea typeface="Times New Roman"/>
              <a:cs typeface="Helvetica" panose="020B0604020202020204" pitchFamily="34" charset="0"/>
            </a:endParaRPr>
          </a:p>
          <a:p>
            <a:pPr marL="355600" lvl="0" indent="-355600">
              <a:lnSpc>
                <a:spcPts val="2800"/>
              </a:lnSpc>
              <a:buFont typeface="+mj-lt"/>
              <a:buAutoNum type="arabicPeriod"/>
              <a:tabLst>
                <a:tab pos="177800" algn="l"/>
              </a:tabLst>
            </a:pPr>
            <a:r>
              <a:rPr lang="it-IT" sz="2000" dirty="0">
                <a:latin typeface="Helvetica" panose="020B0604020202020204" pitchFamily="34" charset="0"/>
                <a:ea typeface="Times New Roman"/>
                <a:cs typeface="Helvetica" panose="020B0604020202020204" pitchFamily="34" charset="0"/>
              </a:rPr>
              <a:t>Camera di commercio di </a:t>
            </a:r>
            <a:r>
              <a:rPr lang="it-IT" sz="2000" b="1" dirty="0">
                <a:solidFill>
                  <a:srgbClr val="2E74B4"/>
                </a:solidFill>
                <a:latin typeface="Helvetica" panose="020B0604020202020204" pitchFamily="34" charset="0"/>
                <a:ea typeface="Times New Roman"/>
                <a:cs typeface="Helvetica" panose="020B0604020202020204" pitchFamily="34" charset="0"/>
              </a:rPr>
              <a:t>Salerno</a:t>
            </a:r>
            <a:r>
              <a:rPr lang="it-IT" sz="2000" dirty="0">
                <a:solidFill>
                  <a:srgbClr val="2E74B4"/>
                </a:solidFill>
                <a:latin typeface="Helvetica" panose="020B0604020202020204" pitchFamily="34" charset="0"/>
                <a:ea typeface="Times New Roman"/>
                <a:cs typeface="Helvetica" panose="020B0604020202020204" pitchFamily="34" charset="0"/>
              </a:rPr>
              <a:t> </a:t>
            </a:r>
            <a:endParaRPr lang="it-IT" sz="2000" dirty="0">
              <a:latin typeface="Helvetica" panose="020B0604020202020204" pitchFamily="34" charset="0"/>
              <a:ea typeface="Times New Roman"/>
              <a:cs typeface="Helvetica" panose="020B0604020202020204" pitchFamily="34" charset="0"/>
            </a:endParaRPr>
          </a:p>
          <a:p>
            <a:pPr marL="355600" lvl="0" indent="-355600">
              <a:lnSpc>
                <a:spcPts val="2800"/>
              </a:lnSpc>
              <a:buFont typeface="+mj-lt"/>
              <a:buAutoNum type="arabicPeriod"/>
              <a:tabLst>
                <a:tab pos="177800" algn="l"/>
              </a:tabLst>
            </a:pPr>
            <a:r>
              <a:rPr lang="it-IT" sz="2000" dirty="0" smtClean="0">
                <a:latin typeface="Helvetica" panose="020B0604020202020204" pitchFamily="34" charset="0"/>
                <a:ea typeface="Times New Roman"/>
                <a:cs typeface="Helvetica" panose="020B0604020202020204" pitchFamily="34" charset="0"/>
              </a:rPr>
              <a:t>Camera </a:t>
            </a:r>
            <a:r>
              <a:rPr lang="it-IT" sz="2000" dirty="0">
                <a:latin typeface="Helvetica" panose="020B0604020202020204" pitchFamily="34" charset="0"/>
                <a:ea typeface="Times New Roman"/>
                <a:cs typeface="Helvetica" panose="020B0604020202020204" pitchFamily="34" charset="0"/>
              </a:rPr>
              <a:t>di commercio di</a:t>
            </a:r>
            <a:r>
              <a:rPr lang="it-IT" sz="2000" b="1" dirty="0">
                <a:latin typeface="Helvetica" panose="020B0604020202020204" pitchFamily="34" charset="0"/>
                <a:ea typeface="Times New Roman"/>
                <a:cs typeface="Helvetica" panose="020B0604020202020204" pitchFamily="34" charset="0"/>
              </a:rPr>
              <a:t> </a:t>
            </a:r>
            <a:r>
              <a:rPr lang="it-IT" sz="2000" b="1" dirty="0">
                <a:solidFill>
                  <a:srgbClr val="2E74B4"/>
                </a:solidFill>
                <a:latin typeface="Helvetica" panose="020B0604020202020204" pitchFamily="34" charset="0"/>
                <a:ea typeface="Times New Roman"/>
                <a:cs typeface="Helvetica" panose="020B0604020202020204" pitchFamily="34" charset="0"/>
              </a:rPr>
              <a:t>Caserta</a:t>
            </a:r>
            <a:r>
              <a:rPr lang="it-IT" sz="2000" dirty="0">
                <a:solidFill>
                  <a:srgbClr val="2E74B4"/>
                </a:solidFill>
                <a:latin typeface="Helvetica" panose="020B0604020202020204" pitchFamily="34" charset="0"/>
                <a:ea typeface="Times New Roman"/>
                <a:cs typeface="Helvetica" panose="020B0604020202020204" pitchFamily="34" charset="0"/>
              </a:rPr>
              <a:t> </a:t>
            </a:r>
            <a:endParaRPr lang="it-IT" sz="2000" dirty="0">
              <a:latin typeface="Helvetica" panose="020B0604020202020204" pitchFamily="34" charset="0"/>
              <a:ea typeface="Times New Roman"/>
              <a:cs typeface="Helvetica" panose="020B0604020202020204" pitchFamily="34" charset="0"/>
            </a:endParaRPr>
          </a:p>
          <a:p>
            <a:pPr marL="355600" lvl="0" indent="-355600">
              <a:lnSpc>
                <a:spcPts val="2800"/>
              </a:lnSpc>
              <a:buFont typeface="+mj-lt"/>
              <a:buAutoNum type="arabicPeriod"/>
              <a:tabLst>
                <a:tab pos="177800" algn="l"/>
              </a:tabLst>
            </a:pPr>
            <a:r>
              <a:rPr lang="it-IT" sz="2000" dirty="0">
                <a:latin typeface="Helvetica" panose="020B0604020202020204" pitchFamily="34" charset="0"/>
                <a:ea typeface="Times New Roman"/>
                <a:cs typeface="Helvetica" panose="020B0604020202020204" pitchFamily="34" charset="0"/>
              </a:rPr>
              <a:t>Camera di commercio di</a:t>
            </a:r>
            <a:r>
              <a:rPr lang="it-IT" sz="2000" b="1" dirty="0">
                <a:solidFill>
                  <a:srgbClr val="2E74B4"/>
                </a:solidFill>
                <a:latin typeface="Helvetica" panose="020B0604020202020204" pitchFamily="34" charset="0"/>
                <a:ea typeface="Times New Roman"/>
                <a:cs typeface="Helvetica" panose="020B0604020202020204" pitchFamily="34" charset="0"/>
              </a:rPr>
              <a:t> </a:t>
            </a:r>
            <a:r>
              <a:rPr lang="it-IT" sz="2000" b="1" dirty="0" smtClean="0">
                <a:solidFill>
                  <a:srgbClr val="2E74B4"/>
                </a:solidFill>
                <a:latin typeface="Helvetica" panose="020B0604020202020204" pitchFamily="34" charset="0"/>
                <a:ea typeface="Times New Roman"/>
                <a:cs typeface="Helvetica" panose="020B0604020202020204" pitchFamily="34" charset="0"/>
              </a:rPr>
              <a:t>Irpinia-Sannio – Avellino e Benevento, </a:t>
            </a:r>
            <a:r>
              <a:rPr lang="it-IT" sz="2000" spc="-30" dirty="0" smtClean="0">
                <a:latin typeface="Helvetica" panose="020B0604020202020204" pitchFamily="34" charset="0"/>
                <a:ea typeface="Times New Roman"/>
                <a:cs typeface="Helvetica" panose="020B0604020202020204" pitchFamily="34" charset="0"/>
              </a:rPr>
              <a:t>con sede legale ad </a:t>
            </a:r>
            <a:r>
              <a:rPr lang="it-IT" sz="2000" spc="-30" dirty="0">
                <a:latin typeface="Helvetica" panose="020B0604020202020204" pitchFamily="34" charset="0"/>
                <a:ea typeface="Times New Roman"/>
                <a:cs typeface="Helvetica" panose="020B0604020202020204" pitchFamily="34" charset="0"/>
              </a:rPr>
              <a:t>Avellino</a:t>
            </a:r>
            <a:endParaRPr lang="it-IT" sz="2000" dirty="0">
              <a:latin typeface="Helvetica" panose="020B0604020202020204" pitchFamily="34" charset="0"/>
              <a:ea typeface="Times New Roman"/>
              <a:cs typeface="Helvetica" panose="020B0604020202020204" pitchFamily="34" charset="0"/>
            </a:endParaRPr>
          </a:p>
          <a:p>
            <a:pPr marL="177800" indent="-177800">
              <a:lnSpc>
                <a:spcPts val="3000"/>
              </a:lnSpc>
              <a:tabLst>
                <a:tab pos="177800" algn="l"/>
              </a:tabLst>
            </a:pPr>
            <a:endParaRPr lang="it-IT" sz="2000" b="1" i="1" dirty="0">
              <a:solidFill>
                <a:srgbClr val="2E74B4"/>
              </a:solidFill>
              <a:latin typeface="Helvetica" panose="020B0604020202020204" pitchFamily="34" charset="0"/>
              <a:ea typeface="Times New Roman"/>
              <a:cs typeface="Helvetica" panose="020B0604020202020204" pitchFamily="34" charset="0"/>
            </a:endParaRPr>
          </a:p>
        </p:txBody>
      </p:sp>
    </p:spTree>
    <p:extLst>
      <p:ext uri="{BB962C8B-B14F-4D97-AF65-F5344CB8AC3E}">
        <p14:creationId xmlns:p14="http://schemas.microsoft.com/office/powerpoint/2010/main" val="146100914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1"/>
          <p:cNvSpPr>
            <a:spLocks noChangeArrowheads="1"/>
          </p:cNvSpPr>
          <p:nvPr/>
        </p:nvSpPr>
        <p:spPr bwMode="auto">
          <a:xfrm>
            <a:off x="416" y="-22162"/>
            <a:ext cx="9144000" cy="1143000"/>
          </a:xfrm>
          <a:prstGeom prst="rect">
            <a:avLst/>
          </a:prstGeom>
          <a:solidFill>
            <a:srgbClr val="8A7972">
              <a:alpha val="65881"/>
            </a:srgbClr>
          </a:solidFill>
          <a:ln>
            <a:noFill/>
          </a:ln>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marL="342900" indent="-342900" eaLnBrk="1" hangingPunct="1">
              <a:buFont typeface="Wingdings"/>
              <a:buChar char="à"/>
              <a:defRPr/>
            </a:pPr>
            <a:r>
              <a:rPr lang="it-IT" sz="2800" dirty="0">
                <a:solidFill>
                  <a:schemeClr val="bg1"/>
                </a:solidFill>
                <a:latin typeface="Helvetica" pitchFamily="34" charset="0"/>
                <a:cs typeface="Lucida Sans Unicode" panose="020B0602030504020204" pitchFamily="34" charset="0"/>
                <a:sym typeface="Wingdings" panose="05000000000000000000" pitchFamily="2" charset="2"/>
              </a:rPr>
              <a:t> La proposta di accorpamento:</a:t>
            </a:r>
          </a:p>
          <a:p>
            <a:pPr eaLnBrk="1" hangingPunct="1">
              <a:defRPr/>
            </a:pPr>
            <a:r>
              <a:rPr lang="it-IT" sz="2800" b="1" dirty="0" smtClean="0">
                <a:solidFill>
                  <a:schemeClr val="bg1"/>
                </a:solidFill>
                <a:latin typeface="Helvetica" pitchFamily="34" charset="0"/>
                <a:cs typeface="Lucida Sans Unicode" panose="020B0602030504020204" pitchFamily="34" charset="0"/>
                <a:sym typeface="Wingdings" panose="05000000000000000000" pitchFamily="2" charset="2"/>
              </a:rPr>
              <a:t>     LA PUGLIA</a:t>
            </a:r>
            <a:endParaRPr lang="it-IT" sz="2800" b="1" dirty="0">
              <a:solidFill>
                <a:schemeClr val="bg1"/>
              </a:solidFill>
              <a:latin typeface="Helvetica" pitchFamily="34" charset="0"/>
              <a:cs typeface="Lucida Sans Unicode" panose="020B0602030504020204" pitchFamily="34" charset="0"/>
              <a:sym typeface="Wingdings" panose="05000000000000000000" pitchFamily="2" charset="2"/>
            </a:endParaRPr>
          </a:p>
        </p:txBody>
      </p:sp>
      <p:sp>
        <p:nvSpPr>
          <p:cNvPr id="6" name="Rettangolo 5"/>
          <p:cNvSpPr/>
          <p:nvPr/>
        </p:nvSpPr>
        <p:spPr>
          <a:xfrm>
            <a:off x="125968" y="1196752"/>
            <a:ext cx="8892896" cy="2015936"/>
          </a:xfrm>
          <a:prstGeom prst="rect">
            <a:avLst/>
          </a:prstGeom>
        </p:spPr>
        <p:txBody>
          <a:bodyPr wrap="square">
            <a:spAutoFit/>
          </a:bodyPr>
          <a:lstStyle/>
          <a:p>
            <a:pPr marL="355600" lvl="0" indent="-355600">
              <a:lnSpc>
                <a:spcPts val="3000"/>
              </a:lnSpc>
              <a:buFont typeface="+mj-lt"/>
              <a:buAutoNum type="arabicPeriod"/>
              <a:tabLst>
                <a:tab pos="177800" algn="l"/>
              </a:tabLst>
            </a:pPr>
            <a:r>
              <a:rPr lang="it-IT" sz="2000" dirty="0" smtClean="0">
                <a:latin typeface="Helvetica" panose="020B0604020202020204" pitchFamily="34" charset="0"/>
                <a:ea typeface="Times New Roman"/>
                <a:cs typeface="Helvetica" panose="020B0604020202020204" pitchFamily="34" charset="0"/>
              </a:rPr>
              <a:t>Camera </a:t>
            </a:r>
            <a:r>
              <a:rPr lang="it-IT" sz="2000" dirty="0">
                <a:latin typeface="Helvetica" panose="020B0604020202020204" pitchFamily="34" charset="0"/>
                <a:ea typeface="Times New Roman"/>
                <a:cs typeface="Helvetica" panose="020B0604020202020204" pitchFamily="34" charset="0"/>
              </a:rPr>
              <a:t>di commercio di</a:t>
            </a:r>
            <a:r>
              <a:rPr lang="it-IT" sz="2000" b="1" dirty="0">
                <a:latin typeface="Helvetica" panose="020B0604020202020204" pitchFamily="34" charset="0"/>
                <a:ea typeface="Times New Roman"/>
                <a:cs typeface="Helvetica" panose="020B0604020202020204" pitchFamily="34" charset="0"/>
              </a:rPr>
              <a:t> </a:t>
            </a:r>
            <a:r>
              <a:rPr lang="it-IT" sz="2000" b="1" dirty="0">
                <a:solidFill>
                  <a:srgbClr val="2E74B4"/>
                </a:solidFill>
                <a:latin typeface="Helvetica" panose="020B0604020202020204" pitchFamily="34" charset="0"/>
                <a:ea typeface="Times New Roman"/>
                <a:cs typeface="Helvetica" panose="020B0604020202020204" pitchFamily="34" charset="0"/>
              </a:rPr>
              <a:t>Bari</a:t>
            </a:r>
            <a:r>
              <a:rPr lang="it-IT" sz="2000" dirty="0">
                <a:solidFill>
                  <a:srgbClr val="2E74B4"/>
                </a:solidFill>
                <a:latin typeface="Helvetica" panose="020B0604020202020204" pitchFamily="34" charset="0"/>
                <a:ea typeface="Times New Roman"/>
                <a:cs typeface="Helvetica" panose="020B0604020202020204" pitchFamily="34" charset="0"/>
              </a:rPr>
              <a:t>  </a:t>
            </a:r>
            <a:endParaRPr lang="it-IT" sz="2000" dirty="0">
              <a:latin typeface="Helvetica" panose="020B0604020202020204" pitchFamily="34" charset="0"/>
              <a:ea typeface="Times New Roman"/>
              <a:cs typeface="Helvetica" panose="020B0604020202020204" pitchFamily="34" charset="0"/>
            </a:endParaRPr>
          </a:p>
          <a:p>
            <a:pPr marL="355600" indent="-355600">
              <a:lnSpc>
                <a:spcPts val="3000"/>
              </a:lnSpc>
              <a:buFont typeface="+mj-lt"/>
              <a:buAutoNum type="arabicPeriod"/>
              <a:tabLst>
                <a:tab pos="177800" algn="l"/>
              </a:tabLst>
            </a:pPr>
            <a:r>
              <a:rPr lang="it-IT" sz="2000" dirty="0">
                <a:latin typeface="Helvetica" panose="020B0604020202020204" pitchFamily="34" charset="0"/>
                <a:ea typeface="Times New Roman"/>
                <a:cs typeface="Helvetica" panose="020B0604020202020204" pitchFamily="34" charset="0"/>
              </a:rPr>
              <a:t>Camera di commercio di </a:t>
            </a:r>
            <a:r>
              <a:rPr lang="it-IT" sz="2000" b="1" dirty="0">
                <a:solidFill>
                  <a:srgbClr val="2E74B4"/>
                </a:solidFill>
                <a:latin typeface="Helvetica" panose="020B0604020202020204" pitchFamily="34" charset="0"/>
                <a:ea typeface="Times New Roman"/>
                <a:cs typeface="Helvetica" panose="020B0604020202020204" pitchFamily="34" charset="0"/>
              </a:rPr>
              <a:t>Lecce</a:t>
            </a:r>
            <a:r>
              <a:rPr lang="it-IT" sz="2000" dirty="0">
                <a:solidFill>
                  <a:srgbClr val="2E74B4"/>
                </a:solidFill>
                <a:latin typeface="Helvetica" panose="020B0604020202020204" pitchFamily="34" charset="0"/>
                <a:ea typeface="Times New Roman"/>
                <a:cs typeface="Helvetica" panose="020B0604020202020204" pitchFamily="34" charset="0"/>
              </a:rPr>
              <a:t> </a:t>
            </a:r>
            <a:endParaRPr lang="it-IT" sz="2000" dirty="0">
              <a:latin typeface="Helvetica" panose="020B0604020202020204" pitchFamily="34" charset="0"/>
              <a:ea typeface="Times New Roman"/>
              <a:cs typeface="Helvetica" panose="020B0604020202020204" pitchFamily="34" charset="0"/>
            </a:endParaRPr>
          </a:p>
          <a:p>
            <a:pPr marL="355600" indent="-355600">
              <a:lnSpc>
                <a:spcPts val="3000"/>
              </a:lnSpc>
              <a:buFont typeface="+mj-lt"/>
              <a:buAutoNum type="arabicPeriod"/>
              <a:tabLst>
                <a:tab pos="177800" algn="l"/>
              </a:tabLst>
            </a:pPr>
            <a:r>
              <a:rPr lang="it-IT" sz="2000" dirty="0">
                <a:latin typeface="Helvetica" panose="020B0604020202020204" pitchFamily="34" charset="0"/>
                <a:ea typeface="Times New Roman"/>
                <a:cs typeface="Helvetica" panose="020B0604020202020204" pitchFamily="34" charset="0"/>
              </a:rPr>
              <a:t>Camera di commercio di </a:t>
            </a:r>
            <a:r>
              <a:rPr lang="it-IT" sz="2000" b="1" dirty="0">
                <a:solidFill>
                  <a:srgbClr val="2E74B4"/>
                </a:solidFill>
                <a:latin typeface="Helvetica" panose="020B0604020202020204" pitchFamily="34" charset="0"/>
                <a:ea typeface="Times New Roman"/>
                <a:cs typeface="Helvetica" panose="020B0604020202020204" pitchFamily="34" charset="0"/>
              </a:rPr>
              <a:t>Foggia</a:t>
            </a:r>
            <a:r>
              <a:rPr lang="it-IT" sz="2000" dirty="0">
                <a:solidFill>
                  <a:srgbClr val="2E74B4"/>
                </a:solidFill>
                <a:latin typeface="Helvetica" panose="020B0604020202020204" pitchFamily="34" charset="0"/>
                <a:ea typeface="Times New Roman"/>
                <a:cs typeface="Helvetica" panose="020B0604020202020204" pitchFamily="34" charset="0"/>
              </a:rPr>
              <a:t> </a:t>
            </a:r>
            <a:endParaRPr lang="it-IT" sz="2000" dirty="0">
              <a:latin typeface="Helvetica" panose="020B0604020202020204" pitchFamily="34" charset="0"/>
              <a:ea typeface="Times New Roman"/>
              <a:cs typeface="Helvetica" panose="020B0604020202020204" pitchFamily="34" charset="0"/>
            </a:endParaRPr>
          </a:p>
          <a:p>
            <a:pPr marL="355600" lvl="0" indent="-355600">
              <a:lnSpc>
                <a:spcPts val="3000"/>
              </a:lnSpc>
              <a:buFont typeface="+mj-lt"/>
              <a:buAutoNum type="arabicPeriod"/>
              <a:tabLst>
                <a:tab pos="177800" algn="l"/>
              </a:tabLst>
            </a:pPr>
            <a:r>
              <a:rPr lang="it-IT" sz="2000" dirty="0" smtClean="0">
                <a:latin typeface="Helvetica" panose="020B0604020202020204" pitchFamily="34" charset="0"/>
                <a:ea typeface="Times New Roman"/>
                <a:cs typeface="Helvetica" panose="020B0604020202020204" pitchFamily="34" charset="0"/>
              </a:rPr>
              <a:t>Camera </a:t>
            </a:r>
            <a:r>
              <a:rPr lang="it-IT" sz="2000" dirty="0">
                <a:latin typeface="Helvetica" panose="020B0604020202020204" pitchFamily="34" charset="0"/>
                <a:ea typeface="Times New Roman"/>
                <a:cs typeface="Helvetica" panose="020B0604020202020204" pitchFamily="34" charset="0"/>
              </a:rPr>
              <a:t>di commercio di</a:t>
            </a:r>
            <a:r>
              <a:rPr lang="it-IT" sz="2000" b="1" dirty="0">
                <a:solidFill>
                  <a:srgbClr val="2E74B4"/>
                </a:solidFill>
                <a:latin typeface="Helvetica" panose="020B0604020202020204" pitchFamily="34" charset="0"/>
                <a:ea typeface="Times New Roman"/>
                <a:cs typeface="Helvetica" panose="020B0604020202020204" pitchFamily="34" charset="0"/>
              </a:rPr>
              <a:t> Brindisi-Taranto, </a:t>
            </a:r>
            <a:r>
              <a:rPr lang="it-IT" sz="2000" spc="-30" dirty="0">
                <a:latin typeface="Helvetica" panose="020B0604020202020204" pitchFamily="34" charset="0"/>
                <a:ea typeface="Times New Roman"/>
                <a:cs typeface="Helvetica" panose="020B0604020202020204" pitchFamily="34" charset="0"/>
              </a:rPr>
              <a:t>con sede legale </a:t>
            </a:r>
            <a:r>
              <a:rPr lang="it-IT" sz="2000" spc="-30" dirty="0" smtClean="0">
                <a:latin typeface="Helvetica" panose="020B0604020202020204" pitchFamily="34" charset="0"/>
                <a:ea typeface="Times New Roman"/>
                <a:cs typeface="Helvetica" panose="020B0604020202020204" pitchFamily="34" charset="0"/>
              </a:rPr>
              <a:t>a </a:t>
            </a:r>
            <a:r>
              <a:rPr lang="it-IT" sz="2000" spc="-30" dirty="0">
                <a:latin typeface="Helvetica" panose="020B0604020202020204" pitchFamily="34" charset="0"/>
                <a:ea typeface="Times New Roman"/>
                <a:cs typeface="Helvetica" panose="020B0604020202020204" pitchFamily="34" charset="0"/>
              </a:rPr>
              <a:t>Taranto</a:t>
            </a:r>
            <a:endParaRPr lang="it-IT" sz="2000" dirty="0">
              <a:latin typeface="Helvetica" panose="020B0604020202020204" pitchFamily="34" charset="0"/>
              <a:ea typeface="Times New Roman"/>
              <a:cs typeface="Helvetica" panose="020B0604020202020204" pitchFamily="34" charset="0"/>
            </a:endParaRPr>
          </a:p>
          <a:p>
            <a:pPr marL="177800" indent="-177800">
              <a:lnSpc>
                <a:spcPts val="3000"/>
              </a:lnSpc>
              <a:tabLst>
                <a:tab pos="177800" algn="l"/>
              </a:tabLst>
            </a:pPr>
            <a:endParaRPr lang="it-IT" sz="2000" b="1" i="1" dirty="0">
              <a:solidFill>
                <a:srgbClr val="2E74B4"/>
              </a:solidFill>
              <a:latin typeface="Helvetica" panose="020B0604020202020204" pitchFamily="34" charset="0"/>
              <a:ea typeface="Times New Roman"/>
              <a:cs typeface="Helvetica" panose="020B0604020202020204" pitchFamily="34" charset="0"/>
            </a:endParaRPr>
          </a:p>
        </p:txBody>
      </p:sp>
      <p:pic>
        <p:nvPicPr>
          <p:cNvPr id="17425" name="Picture 1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83309" y="2790569"/>
            <a:ext cx="6984776" cy="406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682786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1"/>
          <p:cNvSpPr>
            <a:spLocks noChangeArrowheads="1"/>
          </p:cNvSpPr>
          <p:nvPr/>
        </p:nvSpPr>
        <p:spPr bwMode="auto">
          <a:xfrm>
            <a:off x="416" y="-22162"/>
            <a:ext cx="9144000" cy="1143000"/>
          </a:xfrm>
          <a:prstGeom prst="rect">
            <a:avLst/>
          </a:prstGeom>
          <a:solidFill>
            <a:srgbClr val="8A7972">
              <a:alpha val="65881"/>
            </a:srgbClr>
          </a:solidFill>
          <a:ln>
            <a:noFill/>
          </a:ln>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marL="342900" indent="-342900" eaLnBrk="1" hangingPunct="1">
              <a:buFont typeface="Wingdings"/>
              <a:buChar char="à"/>
              <a:defRPr/>
            </a:pPr>
            <a:r>
              <a:rPr lang="it-IT" sz="2800" dirty="0">
                <a:solidFill>
                  <a:schemeClr val="bg1"/>
                </a:solidFill>
                <a:latin typeface="Helvetica" pitchFamily="34" charset="0"/>
                <a:cs typeface="Lucida Sans Unicode" panose="020B0602030504020204" pitchFamily="34" charset="0"/>
                <a:sym typeface="Wingdings" panose="05000000000000000000" pitchFamily="2" charset="2"/>
              </a:rPr>
              <a:t> La proposta di accorpamento:</a:t>
            </a:r>
          </a:p>
          <a:p>
            <a:pPr eaLnBrk="1" hangingPunct="1">
              <a:defRPr/>
            </a:pPr>
            <a:r>
              <a:rPr lang="it-IT" sz="2800" b="1" dirty="0" smtClean="0">
                <a:solidFill>
                  <a:schemeClr val="bg1"/>
                </a:solidFill>
                <a:latin typeface="Helvetica" pitchFamily="34" charset="0"/>
                <a:cs typeface="Lucida Sans Unicode" panose="020B0602030504020204" pitchFamily="34" charset="0"/>
                <a:sym typeface="Wingdings" panose="05000000000000000000" pitchFamily="2" charset="2"/>
              </a:rPr>
              <a:t>     LA BASILICATA</a:t>
            </a:r>
            <a:endParaRPr lang="it-IT" sz="2800" b="1" dirty="0">
              <a:solidFill>
                <a:schemeClr val="bg1"/>
              </a:solidFill>
              <a:latin typeface="Helvetica" pitchFamily="34" charset="0"/>
              <a:cs typeface="Lucida Sans Unicode" panose="020B0602030504020204" pitchFamily="34" charset="0"/>
              <a:sym typeface="Wingdings" panose="05000000000000000000" pitchFamily="2" charset="2"/>
            </a:endParaRPr>
          </a:p>
        </p:txBody>
      </p:sp>
      <p:sp>
        <p:nvSpPr>
          <p:cNvPr id="6" name="Rettangolo 5"/>
          <p:cNvSpPr/>
          <p:nvPr/>
        </p:nvSpPr>
        <p:spPr>
          <a:xfrm>
            <a:off x="179512" y="1412776"/>
            <a:ext cx="8424936" cy="400110"/>
          </a:xfrm>
          <a:prstGeom prst="rect">
            <a:avLst/>
          </a:prstGeom>
        </p:spPr>
        <p:txBody>
          <a:bodyPr wrap="square">
            <a:spAutoFit/>
          </a:bodyPr>
          <a:lstStyle/>
          <a:p>
            <a:pPr marL="177800" lvl="0" indent="-177800">
              <a:buFont typeface="Arial" panose="020B0604020202020204" pitchFamily="34" charset="0"/>
              <a:buChar char="•"/>
              <a:tabLst>
                <a:tab pos="177800" algn="l"/>
              </a:tabLst>
            </a:pPr>
            <a:r>
              <a:rPr lang="it-IT" sz="2000" dirty="0" smtClean="0">
                <a:latin typeface="Helvetica" panose="020B0604020202020204" pitchFamily="34" charset="0"/>
                <a:ea typeface="Times New Roman"/>
                <a:cs typeface="Helvetica" panose="020B0604020202020204" pitchFamily="34" charset="0"/>
              </a:rPr>
              <a:t>Camera </a:t>
            </a:r>
            <a:r>
              <a:rPr lang="it-IT" sz="2000" dirty="0">
                <a:latin typeface="Helvetica" panose="020B0604020202020204" pitchFamily="34" charset="0"/>
                <a:ea typeface="Times New Roman"/>
                <a:cs typeface="Helvetica" panose="020B0604020202020204" pitchFamily="34" charset="0"/>
              </a:rPr>
              <a:t>di commercio </a:t>
            </a:r>
            <a:r>
              <a:rPr lang="it-IT" sz="2000" dirty="0" smtClean="0">
                <a:latin typeface="Helvetica" panose="020B0604020202020204" pitchFamily="34" charset="0"/>
                <a:ea typeface="Times New Roman"/>
                <a:cs typeface="Helvetica" panose="020B0604020202020204" pitchFamily="34" charset="0"/>
              </a:rPr>
              <a:t>della</a:t>
            </a:r>
            <a:r>
              <a:rPr lang="it-IT" sz="2000" b="1" dirty="0" smtClean="0">
                <a:solidFill>
                  <a:srgbClr val="2E74B4"/>
                </a:solidFill>
                <a:latin typeface="Helvetica" panose="020B0604020202020204" pitchFamily="34" charset="0"/>
                <a:ea typeface="Times New Roman"/>
                <a:cs typeface="Helvetica" panose="020B0604020202020204" pitchFamily="34" charset="0"/>
              </a:rPr>
              <a:t> Basilicata, </a:t>
            </a:r>
            <a:r>
              <a:rPr lang="it-IT" sz="2000" spc="-30" dirty="0">
                <a:latin typeface="Helvetica" panose="020B0604020202020204" pitchFamily="34" charset="0"/>
                <a:ea typeface="Times New Roman"/>
                <a:cs typeface="Helvetica" panose="020B0604020202020204" pitchFamily="34" charset="0"/>
              </a:rPr>
              <a:t>con sede legale a Potenza</a:t>
            </a:r>
            <a:endParaRPr lang="it-IT" sz="2000" dirty="0">
              <a:latin typeface="Helvetica" panose="020B0604020202020204" pitchFamily="34" charset="0"/>
              <a:ea typeface="Times New Roman"/>
              <a:cs typeface="Helvetica" panose="020B0604020202020204" pitchFamily="34" charset="0"/>
            </a:endParaRPr>
          </a:p>
        </p:txBody>
      </p:sp>
      <p:pic>
        <p:nvPicPr>
          <p:cNvPr id="409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9195"/>
          <a:stretch/>
        </p:blipFill>
        <p:spPr bwMode="auto">
          <a:xfrm>
            <a:off x="827584" y="2170588"/>
            <a:ext cx="5304611" cy="3389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682786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5696" y="2406787"/>
            <a:ext cx="6457210" cy="4460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21"/>
          <p:cNvSpPr>
            <a:spLocks noChangeArrowheads="1"/>
          </p:cNvSpPr>
          <p:nvPr/>
        </p:nvSpPr>
        <p:spPr bwMode="auto">
          <a:xfrm>
            <a:off x="416" y="-22162"/>
            <a:ext cx="9144000" cy="1143000"/>
          </a:xfrm>
          <a:prstGeom prst="rect">
            <a:avLst/>
          </a:prstGeom>
          <a:solidFill>
            <a:srgbClr val="8A7972">
              <a:alpha val="65881"/>
            </a:srgbClr>
          </a:solidFill>
          <a:ln>
            <a:noFill/>
          </a:ln>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marL="342900" indent="-342900" eaLnBrk="1" hangingPunct="1">
              <a:buFont typeface="Wingdings"/>
              <a:buChar char="à"/>
              <a:defRPr/>
            </a:pPr>
            <a:r>
              <a:rPr lang="it-IT" sz="2800" dirty="0">
                <a:solidFill>
                  <a:schemeClr val="bg1"/>
                </a:solidFill>
                <a:latin typeface="Helvetica" pitchFamily="34" charset="0"/>
                <a:cs typeface="Lucida Sans Unicode" panose="020B0602030504020204" pitchFamily="34" charset="0"/>
                <a:sym typeface="Wingdings" panose="05000000000000000000" pitchFamily="2" charset="2"/>
              </a:rPr>
              <a:t> La proposta di accorpamento:</a:t>
            </a:r>
          </a:p>
          <a:p>
            <a:pPr eaLnBrk="1" hangingPunct="1">
              <a:defRPr/>
            </a:pPr>
            <a:r>
              <a:rPr lang="it-IT" sz="2800" b="1" dirty="0" smtClean="0">
                <a:solidFill>
                  <a:schemeClr val="bg1"/>
                </a:solidFill>
                <a:latin typeface="Helvetica" pitchFamily="34" charset="0"/>
                <a:cs typeface="Lucida Sans Unicode" panose="020B0602030504020204" pitchFamily="34" charset="0"/>
                <a:sym typeface="Wingdings" panose="05000000000000000000" pitchFamily="2" charset="2"/>
              </a:rPr>
              <a:t>     LA CALABRIA</a:t>
            </a:r>
            <a:endParaRPr lang="it-IT" sz="2800" b="1" dirty="0">
              <a:solidFill>
                <a:schemeClr val="bg1"/>
              </a:solidFill>
              <a:latin typeface="Helvetica" pitchFamily="34" charset="0"/>
              <a:cs typeface="Lucida Sans Unicode" panose="020B0602030504020204" pitchFamily="34" charset="0"/>
              <a:sym typeface="Wingdings" panose="05000000000000000000" pitchFamily="2" charset="2"/>
            </a:endParaRPr>
          </a:p>
        </p:txBody>
      </p:sp>
      <p:sp>
        <p:nvSpPr>
          <p:cNvPr id="5" name="Rettangolo 4"/>
          <p:cNvSpPr/>
          <p:nvPr/>
        </p:nvSpPr>
        <p:spPr>
          <a:xfrm>
            <a:off x="395536" y="1171102"/>
            <a:ext cx="7403022" cy="2015936"/>
          </a:xfrm>
          <a:prstGeom prst="rect">
            <a:avLst/>
          </a:prstGeom>
        </p:spPr>
        <p:txBody>
          <a:bodyPr wrap="square">
            <a:spAutoFit/>
          </a:bodyPr>
          <a:lstStyle/>
          <a:p>
            <a:pPr marL="355600" lvl="0" indent="-355600">
              <a:lnSpc>
                <a:spcPts val="3000"/>
              </a:lnSpc>
              <a:buFont typeface="+mj-lt"/>
              <a:buAutoNum type="arabicPeriod"/>
            </a:pPr>
            <a:r>
              <a:rPr lang="it-IT" sz="2000" dirty="0">
                <a:latin typeface="Helvetica" panose="020B0604020202020204" pitchFamily="34" charset="0"/>
                <a:ea typeface="Times New Roman"/>
                <a:cs typeface="Helvetica" panose="020B0604020202020204" pitchFamily="34" charset="0"/>
              </a:rPr>
              <a:t>Camera di commercio di </a:t>
            </a:r>
            <a:r>
              <a:rPr lang="it-IT" sz="2000" b="1" dirty="0">
                <a:solidFill>
                  <a:srgbClr val="2E74B4"/>
                </a:solidFill>
                <a:latin typeface="Helvetica" panose="020B0604020202020204" pitchFamily="34" charset="0"/>
                <a:ea typeface="Times New Roman"/>
                <a:cs typeface="Helvetica" panose="020B0604020202020204" pitchFamily="34" charset="0"/>
              </a:rPr>
              <a:t>Cosenza</a:t>
            </a:r>
            <a:r>
              <a:rPr lang="it-IT" sz="2000" dirty="0">
                <a:solidFill>
                  <a:srgbClr val="2E74B4"/>
                </a:solidFill>
                <a:latin typeface="Helvetica" panose="020B0604020202020204" pitchFamily="34" charset="0"/>
                <a:ea typeface="Times New Roman"/>
                <a:cs typeface="Helvetica" panose="020B0604020202020204" pitchFamily="34" charset="0"/>
              </a:rPr>
              <a:t> </a:t>
            </a:r>
            <a:endParaRPr lang="it-IT" sz="2000" dirty="0">
              <a:latin typeface="Helvetica" panose="020B0604020202020204" pitchFamily="34" charset="0"/>
              <a:ea typeface="Times New Roman"/>
              <a:cs typeface="Helvetica" panose="020B0604020202020204" pitchFamily="34" charset="0"/>
            </a:endParaRPr>
          </a:p>
          <a:p>
            <a:pPr marL="355600" lvl="0" indent="-355600">
              <a:lnSpc>
                <a:spcPts val="3000"/>
              </a:lnSpc>
              <a:buFont typeface="+mj-lt"/>
              <a:buAutoNum type="arabicPeriod"/>
            </a:pPr>
            <a:r>
              <a:rPr lang="it-IT" sz="2000" dirty="0">
                <a:latin typeface="Helvetica" panose="020B0604020202020204" pitchFamily="34" charset="0"/>
                <a:ea typeface="Times New Roman"/>
                <a:cs typeface="Helvetica" panose="020B0604020202020204" pitchFamily="34" charset="0"/>
              </a:rPr>
              <a:t>Camera di commercio di </a:t>
            </a:r>
            <a:r>
              <a:rPr lang="it-IT" sz="2000" b="1" dirty="0">
                <a:solidFill>
                  <a:srgbClr val="2E74B4"/>
                </a:solidFill>
                <a:latin typeface="Helvetica" panose="020B0604020202020204" pitchFamily="34" charset="0"/>
                <a:ea typeface="Times New Roman"/>
                <a:cs typeface="Helvetica" panose="020B0604020202020204" pitchFamily="34" charset="0"/>
              </a:rPr>
              <a:t>Reggio Calabria</a:t>
            </a:r>
            <a:r>
              <a:rPr lang="it-IT" sz="2000" dirty="0">
                <a:solidFill>
                  <a:srgbClr val="2E74B4"/>
                </a:solidFill>
                <a:latin typeface="Helvetica" panose="020B0604020202020204" pitchFamily="34" charset="0"/>
                <a:ea typeface="Times New Roman"/>
                <a:cs typeface="Helvetica" panose="020B0604020202020204" pitchFamily="34" charset="0"/>
              </a:rPr>
              <a:t> </a:t>
            </a:r>
            <a:endParaRPr lang="it-IT" sz="2000" dirty="0">
              <a:latin typeface="Helvetica" panose="020B0604020202020204" pitchFamily="34" charset="0"/>
              <a:ea typeface="Times New Roman"/>
              <a:cs typeface="Helvetica" panose="020B0604020202020204" pitchFamily="34" charset="0"/>
            </a:endParaRPr>
          </a:p>
          <a:p>
            <a:pPr marL="355600" lvl="0" indent="-355600">
              <a:lnSpc>
                <a:spcPts val="3000"/>
              </a:lnSpc>
              <a:buFont typeface="+mj-lt"/>
              <a:buAutoNum type="arabicPeriod"/>
            </a:pPr>
            <a:r>
              <a:rPr lang="it-IT" sz="2000" dirty="0" smtClean="0">
                <a:latin typeface="Helvetica" panose="020B0604020202020204" pitchFamily="34" charset="0"/>
                <a:ea typeface="Times New Roman"/>
                <a:cs typeface="Helvetica" panose="020B0604020202020204" pitchFamily="34" charset="0"/>
              </a:rPr>
              <a:t>Camera </a:t>
            </a:r>
            <a:r>
              <a:rPr lang="it-IT" sz="2000" dirty="0">
                <a:latin typeface="Helvetica" panose="020B0604020202020204" pitchFamily="34" charset="0"/>
                <a:ea typeface="Times New Roman"/>
                <a:cs typeface="Helvetica" panose="020B0604020202020204" pitchFamily="34" charset="0"/>
              </a:rPr>
              <a:t>di commercio di</a:t>
            </a:r>
            <a:r>
              <a:rPr lang="it-IT" sz="2000" b="1" dirty="0">
                <a:latin typeface="Helvetica" panose="020B0604020202020204" pitchFamily="34" charset="0"/>
                <a:ea typeface="Times New Roman"/>
                <a:cs typeface="Helvetica" panose="020B0604020202020204" pitchFamily="34" charset="0"/>
              </a:rPr>
              <a:t> </a:t>
            </a:r>
            <a:r>
              <a:rPr lang="it-IT" sz="2000" b="1" dirty="0">
                <a:solidFill>
                  <a:srgbClr val="2E74B4"/>
                </a:solidFill>
                <a:latin typeface="Helvetica" panose="020B0604020202020204" pitchFamily="34" charset="0"/>
                <a:ea typeface="Times New Roman"/>
                <a:cs typeface="Helvetica" panose="020B0604020202020204" pitchFamily="34" charset="0"/>
              </a:rPr>
              <a:t>Catanzaro-Crotone-Vibo </a:t>
            </a:r>
            <a:r>
              <a:rPr lang="it-IT" sz="2000" b="1" dirty="0" smtClean="0">
                <a:solidFill>
                  <a:srgbClr val="2E74B4"/>
                </a:solidFill>
                <a:latin typeface="Helvetica" panose="020B0604020202020204" pitchFamily="34" charset="0"/>
                <a:ea typeface="Times New Roman"/>
                <a:cs typeface="Helvetica" panose="020B0604020202020204" pitchFamily="34" charset="0"/>
              </a:rPr>
              <a:t>Valentia, </a:t>
            </a:r>
            <a:r>
              <a:rPr lang="it-IT" sz="2000" spc="-30" dirty="0" smtClean="0">
                <a:latin typeface="Helvetica" panose="020B0604020202020204" pitchFamily="34" charset="0"/>
                <a:ea typeface="Times New Roman"/>
                <a:cs typeface="Helvetica" panose="020B0604020202020204" pitchFamily="34" charset="0"/>
              </a:rPr>
              <a:t>con </a:t>
            </a:r>
            <a:r>
              <a:rPr lang="it-IT" sz="2000" spc="-30" dirty="0">
                <a:latin typeface="Helvetica" panose="020B0604020202020204" pitchFamily="34" charset="0"/>
                <a:ea typeface="Times New Roman"/>
                <a:cs typeface="Helvetica" panose="020B0604020202020204" pitchFamily="34" charset="0"/>
              </a:rPr>
              <a:t>sede legale a Catanzaro</a:t>
            </a:r>
            <a:endParaRPr lang="it-IT" sz="2000" dirty="0">
              <a:latin typeface="Helvetica" panose="020B0604020202020204" pitchFamily="34" charset="0"/>
              <a:ea typeface="Times New Roman"/>
              <a:cs typeface="Helvetica" panose="020B0604020202020204" pitchFamily="34" charset="0"/>
            </a:endParaRPr>
          </a:p>
          <a:p>
            <a:pPr>
              <a:lnSpc>
                <a:spcPts val="3000"/>
              </a:lnSpc>
            </a:pPr>
            <a:endParaRPr lang="it-IT" sz="2000" b="1" dirty="0">
              <a:solidFill>
                <a:srgbClr val="2E74B4"/>
              </a:solidFill>
              <a:latin typeface="Helvetica" panose="020B0604020202020204" pitchFamily="34" charset="0"/>
              <a:ea typeface="Times New Roman"/>
              <a:cs typeface="Helvetica" panose="020B0604020202020204" pitchFamily="34" charset="0"/>
            </a:endParaRPr>
          </a:p>
        </p:txBody>
      </p:sp>
    </p:spTree>
    <p:extLst>
      <p:ext uri="{BB962C8B-B14F-4D97-AF65-F5344CB8AC3E}">
        <p14:creationId xmlns:p14="http://schemas.microsoft.com/office/powerpoint/2010/main" val="18301026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1"/>
          <p:cNvSpPr>
            <a:spLocks noChangeArrowheads="1"/>
          </p:cNvSpPr>
          <p:nvPr/>
        </p:nvSpPr>
        <p:spPr bwMode="auto">
          <a:xfrm>
            <a:off x="416" y="-22162"/>
            <a:ext cx="9144000" cy="1143000"/>
          </a:xfrm>
          <a:prstGeom prst="rect">
            <a:avLst/>
          </a:prstGeom>
          <a:solidFill>
            <a:srgbClr val="8A7972">
              <a:alpha val="65881"/>
            </a:srgbClr>
          </a:solidFill>
          <a:ln>
            <a:noFill/>
          </a:ln>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marL="342900" indent="-342900" eaLnBrk="1" hangingPunct="1">
              <a:buFont typeface="Wingdings"/>
              <a:buChar char="à"/>
              <a:defRPr/>
            </a:pPr>
            <a:r>
              <a:rPr lang="it-IT" sz="2800" dirty="0">
                <a:solidFill>
                  <a:schemeClr val="bg1"/>
                </a:solidFill>
                <a:latin typeface="Helvetica" pitchFamily="34" charset="0"/>
                <a:cs typeface="Lucida Sans Unicode" panose="020B0602030504020204" pitchFamily="34" charset="0"/>
                <a:sym typeface="Wingdings" panose="05000000000000000000" pitchFamily="2" charset="2"/>
              </a:rPr>
              <a:t> La proposta di accorpamento:</a:t>
            </a:r>
          </a:p>
          <a:p>
            <a:pPr eaLnBrk="1" hangingPunct="1">
              <a:defRPr/>
            </a:pPr>
            <a:r>
              <a:rPr lang="it-IT" sz="2800" b="1" dirty="0" smtClean="0">
                <a:solidFill>
                  <a:schemeClr val="bg1"/>
                </a:solidFill>
                <a:latin typeface="Helvetica" pitchFamily="34" charset="0"/>
                <a:cs typeface="Lucida Sans Unicode" panose="020B0602030504020204" pitchFamily="34" charset="0"/>
                <a:sym typeface="Wingdings" panose="05000000000000000000" pitchFamily="2" charset="2"/>
              </a:rPr>
              <a:t>     LA SARDEGNA</a:t>
            </a:r>
            <a:endParaRPr lang="it-IT" sz="2800" b="1" dirty="0">
              <a:solidFill>
                <a:schemeClr val="bg1"/>
              </a:solidFill>
              <a:latin typeface="Helvetica" pitchFamily="34" charset="0"/>
              <a:cs typeface="Lucida Sans Unicode" panose="020B0602030504020204" pitchFamily="34" charset="0"/>
              <a:sym typeface="Wingdings" panose="05000000000000000000" pitchFamily="2" charset="2"/>
            </a:endParaRPr>
          </a:p>
        </p:txBody>
      </p:sp>
      <p:sp>
        <p:nvSpPr>
          <p:cNvPr id="6" name="Rettangolo 5"/>
          <p:cNvSpPr/>
          <p:nvPr/>
        </p:nvSpPr>
        <p:spPr>
          <a:xfrm>
            <a:off x="154432" y="1261259"/>
            <a:ext cx="9036496" cy="824008"/>
          </a:xfrm>
          <a:prstGeom prst="rect">
            <a:avLst/>
          </a:prstGeom>
        </p:spPr>
        <p:txBody>
          <a:bodyPr wrap="square">
            <a:spAutoFit/>
          </a:bodyPr>
          <a:lstStyle/>
          <a:p>
            <a:pPr marL="457200" lvl="0" indent="-457200">
              <a:lnSpc>
                <a:spcPts val="3000"/>
              </a:lnSpc>
              <a:buFont typeface="+mj-lt"/>
              <a:buAutoNum type="arabicPeriod"/>
              <a:tabLst>
                <a:tab pos="355600" algn="l"/>
              </a:tabLst>
            </a:pPr>
            <a:r>
              <a:rPr lang="it-IT" sz="2000" dirty="0" smtClean="0">
                <a:latin typeface="Helvetica" panose="020B0604020202020204" pitchFamily="34" charset="0"/>
                <a:ea typeface="Times New Roman"/>
                <a:cs typeface="Helvetica" panose="020B0604020202020204" pitchFamily="34" charset="0"/>
              </a:rPr>
              <a:t>Camera </a:t>
            </a:r>
            <a:r>
              <a:rPr lang="it-IT" sz="2000" dirty="0">
                <a:latin typeface="Helvetica" panose="020B0604020202020204" pitchFamily="34" charset="0"/>
                <a:ea typeface="Times New Roman"/>
                <a:cs typeface="Helvetica" panose="020B0604020202020204" pitchFamily="34" charset="0"/>
              </a:rPr>
              <a:t>di commercio di </a:t>
            </a:r>
            <a:r>
              <a:rPr lang="it-IT" sz="2000" b="1" dirty="0">
                <a:solidFill>
                  <a:srgbClr val="2E74B4"/>
                </a:solidFill>
                <a:latin typeface="Helvetica" panose="020B0604020202020204" pitchFamily="34" charset="0"/>
                <a:ea typeface="Times New Roman"/>
                <a:cs typeface="Helvetica" panose="020B0604020202020204" pitchFamily="34" charset="0"/>
              </a:rPr>
              <a:t>Cagliari-Oristano, </a:t>
            </a:r>
            <a:r>
              <a:rPr lang="it-IT" sz="2000" spc="-30" dirty="0">
                <a:latin typeface="Helvetica" panose="020B0604020202020204" pitchFamily="34" charset="0"/>
                <a:ea typeface="Times New Roman"/>
                <a:cs typeface="Helvetica" panose="020B0604020202020204" pitchFamily="34" charset="0"/>
              </a:rPr>
              <a:t>con sede legale a Cagliari</a:t>
            </a:r>
            <a:endParaRPr lang="it-IT" sz="2000" dirty="0">
              <a:latin typeface="Helvetica" panose="020B0604020202020204" pitchFamily="34" charset="0"/>
              <a:ea typeface="Times New Roman"/>
              <a:cs typeface="Helvetica" panose="020B0604020202020204" pitchFamily="34" charset="0"/>
            </a:endParaRPr>
          </a:p>
          <a:p>
            <a:pPr marL="457200" lvl="0" indent="-457200">
              <a:lnSpc>
                <a:spcPts val="3000"/>
              </a:lnSpc>
              <a:buFont typeface="+mj-lt"/>
              <a:buAutoNum type="arabicPeriod"/>
              <a:tabLst>
                <a:tab pos="355600" algn="l"/>
              </a:tabLst>
            </a:pPr>
            <a:r>
              <a:rPr lang="it-IT" sz="2000" dirty="0">
                <a:latin typeface="Helvetica" panose="020B0604020202020204" pitchFamily="34" charset="0"/>
                <a:ea typeface="Times New Roman"/>
                <a:cs typeface="Helvetica" panose="020B0604020202020204" pitchFamily="34" charset="0"/>
              </a:rPr>
              <a:t>Camera di commercio di</a:t>
            </a:r>
            <a:r>
              <a:rPr lang="it-IT" sz="2000" b="1" dirty="0">
                <a:latin typeface="Helvetica" panose="020B0604020202020204" pitchFamily="34" charset="0"/>
                <a:ea typeface="Times New Roman"/>
                <a:cs typeface="Helvetica" panose="020B0604020202020204" pitchFamily="34" charset="0"/>
              </a:rPr>
              <a:t> </a:t>
            </a:r>
            <a:r>
              <a:rPr lang="it-IT" sz="2000" b="1" dirty="0">
                <a:solidFill>
                  <a:srgbClr val="2E74B4"/>
                </a:solidFill>
                <a:latin typeface="Helvetica" panose="020B0604020202020204" pitchFamily="34" charset="0"/>
                <a:ea typeface="Times New Roman"/>
                <a:cs typeface="Helvetica" panose="020B0604020202020204" pitchFamily="34" charset="0"/>
              </a:rPr>
              <a:t>Nuoro-Sassari, </a:t>
            </a:r>
            <a:r>
              <a:rPr lang="it-IT" sz="2000" spc="-30" dirty="0">
                <a:latin typeface="Helvetica" panose="020B0604020202020204" pitchFamily="34" charset="0"/>
                <a:ea typeface="Times New Roman"/>
                <a:cs typeface="Helvetica" panose="020B0604020202020204" pitchFamily="34" charset="0"/>
              </a:rPr>
              <a:t>con sede legale a Sassari</a:t>
            </a:r>
            <a:endParaRPr lang="it-IT" sz="2000" dirty="0">
              <a:latin typeface="Helvetica" panose="020B0604020202020204" pitchFamily="34" charset="0"/>
              <a:ea typeface="Times New Roman"/>
              <a:cs typeface="Helvetica" panose="020B0604020202020204" pitchFamily="34" charset="0"/>
            </a:endParaRPr>
          </a:p>
        </p:txBody>
      </p:sp>
      <p:pic>
        <p:nvPicPr>
          <p:cNvPr id="1945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89100" y="2276872"/>
            <a:ext cx="5967161" cy="432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6958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1"/>
          <p:cNvSpPr>
            <a:spLocks noChangeArrowheads="1"/>
          </p:cNvSpPr>
          <p:nvPr/>
        </p:nvSpPr>
        <p:spPr bwMode="auto">
          <a:xfrm>
            <a:off x="416" y="-22162"/>
            <a:ext cx="9144000" cy="1143000"/>
          </a:xfrm>
          <a:prstGeom prst="rect">
            <a:avLst/>
          </a:prstGeom>
          <a:solidFill>
            <a:srgbClr val="8A7972">
              <a:alpha val="65881"/>
            </a:srgbClr>
          </a:solidFill>
          <a:ln>
            <a:noFill/>
          </a:ln>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marL="342900" indent="-342900" eaLnBrk="1" hangingPunct="1">
              <a:buFont typeface="Wingdings"/>
              <a:buChar char="à"/>
              <a:defRPr/>
            </a:pPr>
            <a:r>
              <a:rPr lang="it-IT" sz="2800" dirty="0">
                <a:solidFill>
                  <a:schemeClr val="bg1"/>
                </a:solidFill>
                <a:latin typeface="Helvetica" pitchFamily="34" charset="0"/>
                <a:cs typeface="Lucida Sans Unicode" panose="020B0602030504020204" pitchFamily="34" charset="0"/>
                <a:sym typeface="Wingdings" panose="05000000000000000000" pitchFamily="2" charset="2"/>
              </a:rPr>
              <a:t> La proposta di accorpamento:</a:t>
            </a:r>
          </a:p>
          <a:p>
            <a:pPr eaLnBrk="1" hangingPunct="1">
              <a:defRPr/>
            </a:pPr>
            <a:r>
              <a:rPr lang="it-IT" sz="2800" b="1" dirty="0" smtClean="0">
                <a:solidFill>
                  <a:schemeClr val="bg1"/>
                </a:solidFill>
                <a:latin typeface="Helvetica" pitchFamily="34" charset="0"/>
                <a:cs typeface="Lucida Sans Unicode" panose="020B0602030504020204" pitchFamily="34" charset="0"/>
                <a:sym typeface="Wingdings" panose="05000000000000000000" pitchFamily="2" charset="2"/>
              </a:rPr>
              <a:t>     LA SICILIA</a:t>
            </a:r>
            <a:endParaRPr lang="it-IT" sz="2800" b="1" dirty="0">
              <a:solidFill>
                <a:schemeClr val="bg1"/>
              </a:solidFill>
              <a:latin typeface="Helvetica" pitchFamily="34" charset="0"/>
              <a:cs typeface="Lucida Sans Unicode" panose="020B0602030504020204" pitchFamily="34" charset="0"/>
              <a:sym typeface="Wingdings" panose="05000000000000000000" pitchFamily="2" charset="2"/>
            </a:endParaRPr>
          </a:p>
        </p:txBody>
      </p:sp>
      <p:sp>
        <p:nvSpPr>
          <p:cNvPr id="6" name="Rettangolo 5"/>
          <p:cNvSpPr/>
          <p:nvPr/>
        </p:nvSpPr>
        <p:spPr>
          <a:xfrm>
            <a:off x="107504" y="1119211"/>
            <a:ext cx="8928992" cy="2015936"/>
          </a:xfrm>
          <a:prstGeom prst="rect">
            <a:avLst/>
          </a:prstGeom>
        </p:spPr>
        <p:txBody>
          <a:bodyPr wrap="square">
            <a:spAutoFit/>
          </a:bodyPr>
          <a:lstStyle/>
          <a:p>
            <a:pPr marL="342900" indent="-342900">
              <a:lnSpc>
                <a:spcPts val="2600"/>
              </a:lnSpc>
              <a:buFont typeface="Arial" panose="020B0604020202020204" pitchFamily="34" charset="0"/>
              <a:buChar char="•"/>
            </a:pPr>
            <a:r>
              <a:rPr lang="it-IT" dirty="0" smtClean="0">
                <a:latin typeface="Helvetica" panose="020B0604020202020204" pitchFamily="34" charset="0"/>
                <a:ea typeface="Times New Roman"/>
                <a:cs typeface="Helvetica" panose="020B0604020202020204" pitchFamily="34" charset="0"/>
              </a:rPr>
              <a:t>Camera di commercio di </a:t>
            </a:r>
            <a:r>
              <a:rPr lang="it-IT" b="1" dirty="0" smtClean="0">
                <a:solidFill>
                  <a:srgbClr val="2E74B4"/>
                </a:solidFill>
                <a:latin typeface="Helvetica" panose="020B0604020202020204" pitchFamily="34" charset="0"/>
                <a:ea typeface="Times New Roman"/>
                <a:cs typeface="Helvetica" panose="020B0604020202020204" pitchFamily="34" charset="0"/>
              </a:rPr>
              <a:t>Palermo ed Enna</a:t>
            </a:r>
          </a:p>
          <a:p>
            <a:pPr marL="342900" indent="-342900">
              <a:lnSpc>
                <a:spcPts val="2600"/>
              </a:lnSpc>
              <a:buFont typeface="Arial" panose="020B0604020202020204" pitchFamily="34" charset="0"/>
              <a:buChar char="•"/>
            </a:pPr>
            <a:r>
              <a:rPr lang="it-IT" dirty="0" smtClean="0">
                <a:latin typeface="Helvetica" panose="020B0604020202020204" pitchFamily="34" charset="0"/>
                <a:ea typeface="Times New Roman"/>
                <a:cs typeface="Helvetica" panose="020B0604020202020204" pitchFamily="34" charset="0"/>
              </a:rPr>
              <a:t>Camera di commercio di </a:t>
            </a:r>
            <a:r>
              <a:rPr lang="it-IT" b="1" dirty="0" smtClean="0">
                <a:solidFill>
                  <a:srgbClr val="2E74B4"/>
                </a:solidFill>
                <a:latin typeface="Helvetica" panose="020B0604020202020204" pitchFamily="34" charset="0"/>
                <a:ea typeface="Times New Roman"/>
                <a:cs typeface="Helvetica" panose="020B0604020202020204" pitchFamily="34" charset="0"/>
              </a:rPr>
              <a:t>Agrigento, Caltanissetta, Trapani</a:t>
            </a:r>
          </a:p>
          <a:p>
            <a:pPr marL="342900" indent="-342900">
              <a:lnSpc>
                <a:spcPts val="2600"/>
              </a:lnSpc>
              <a:buFont typeface="Arial" panose="020B0604020202020204" pitchFamily="34" charset="0"/>
              <a:buChar char="•"/>
            </a:pPr>
            <a:r>
              <a:rPr lang="it-IT" dirty="0" smtClean="0">
                <a:latin typeface="Helvetica" panose="020B0604020202020204" pitchFamily="34" charset="0"/>
                <a:ea typeface="Times New Roman"/>
                <a:cs typeface="Helvetica" panose="020B0604020202020204" pitchFamily="34" charset="0"/>
              </a:rPr>
              <a:t>Camera </a:t>
            </a:r>
            <a:r>
              <a:rPr lang="it-IT" dirty="0">
                <a:latin typeface="Helvetica" panose="020B0604020202020204" pitchFamily="34" charset="0"/>
                <a:ea typeface="Times New Roman"/>
                <a:cs typeface="Helvetica" panose="020B0604020202020204" pitchFamily="34" charset="0"/>
              </a:rPr>
              <a:t>di commercio di</a:t>
            </a:r>
            <a:r>
              <a:rPr lang="it-IT" b="1" dirty="0">
                <a:latin typeface="Helvetica" panose="020B0604020202020204" pitchFamily="34" charset="0"/>
                <a:ea typeface="Times New Roman"/>
                <a:cs typeface="Helvetica" panose="020B0604020202020204" pitchFamily="34" charset="0"/>
              </a:rPr>
              <a:t> </a:t>
            </a:r>
            <a:r>
              <a:rPr lang="it-IT" b="1" dirty="0" smtClean="0">
                <a:solidFill>
                  <a:srgbClr val="2E74B4"/>
                </a:solidFill>
                <a:latin typeface="Helvetica" panose="020B0604020202020204" pitchFamily="34" charset="0"/>
                <a:ea typeface="Times New Roman"/>
                <a:cs typeface="Helvetica" panose="020B0604020202020204" pitchFamily="34" charset="0"/>
              </a:rPr>
              <a:t>Messina</a:t>
            </a:r>
            <a:endParaRPr lang="it-IT" dirty="0">
              <a:latin typeface="Helvetica" panose="020B0604020202020204" pitchFamily="34" charset="0"/>
              <a:ea typeface="Times New Roman"/>
              <a:cs typeface="Helvetica" panose="020B0604020202020204" pitchFamily="34" charset="0"/>
            </a:endParaRPr>
          </a:p>
          <a:p>
            <a:pPr marL="342900" lvl="0" indent="-342900">
              <a:lnSpc>
                <a:spcPts val="2400"/>
              </a:lnSpc>
              <a:buFont typeface="Arial" panose="020B0604020202020204" pitchFamily="34" charset="0"/>
              <a:buChar char="•"/>
            </a:pPr>
            <a:r>
              <a:rPr lang="it-IT" dirty="0">
                <a:latin typeface="Helvetica" panose="020B0604020202020204" pitchFamily="34" charset="0"/>
                <a:ea typeface="Times New Roman"/>
                <a:cs typeface="Helvetica" panose="020B0604020202020204" pitchFamily="34" charset="0"/>
              </a:rPr>
              <a:t>Camera di commercio di </a:t>
            </a:r>
            <a:r>
              <a:rPr lang="it-IT" b="1" dirty="0" smtClean="0">
                <a:solidFill>
                  <a:srgbClr val="2E74B4"/>
                </a:solidFill>
                <a:latin typeface="Helvetica" panose="020B0604020202020204" pitchFamily="34" charset="0"/>
                <a:ea typeface="Times New Roman"/>
                <a:cs typeface="Helvetica" panose="020B0604020202020204" pitchFamily="34" charset="0"/>
              </a:rPr>
              <a:t>Catania-Ragusa-Siracusa: </a:t>
            </a:r>
            <a:r>
              <a:rPr lang="it-IT" spc="-30" dirty="0" smtClean="0">
                <a:latin typeface="Helvetica" panose="020B0604020202020204" pitchFamily="34" charset="0"/>
                <a:ea typeface="Times New Roman"/>
                <a:cs typeface="Helvetica" panose="020B0604020202020204" pitchFamily="34" charset="0"/>
              </a:rPr>
              <a:t>pervenuta </a:t>
            </a:r>
            <a:r>
              <a:rPr lang="it-IT" spc="-30" dirty="0">
                <a:latin typeface="Helvetica" panose="020B0604020202020204" pitchFamily="34" charset="0"/>
                <a:ea typeface="Times New Roman"/>
                <a:cs typeface="Helvetica" panose="020B0604020202020204" pitchFamily="34" charset="0"/>
              </a:rPr>
              <a:t>comunicazione da parte del Ministero dello Sviluppo Economico in data 29 maggio 2017 (a seguito della riunione della Conferenza Stato-Regioni del 25.5.2017</a:t>
            </a:r>
            <a:r>
              <a:rPr lang="it-IT" spc="-30" dirty="0" smtClean="0">
                <a:latin typeface="Helvetica" panose="020B0604020202020204" pitchFamily="34" charset="0"/>
                <a:ea typeface="Times New Roman"/>
                <a:cs typeface="Helvetica" panose="020B0604020202020204" pitchFamily="34" charset="0"/>
              </a:rPr>
              <a:t>)</a:t>
            </a:r>
            <a:endParaRPr lang="it-IT" i="1" dirty="0">
              <a:latin typeface="Helvetica" panose="020B0604020202020204" pitchFamily="34" charset="0"/>
              <a:ea typeface="Times New Roman"/>
              <a:cs typeface="Helvetica" panose="020B0604020202020204" pitchFamily="34" charset="0"/>
            </a:endParaRPr>
          </a:p>
        </p:txBody>
      </p:sp>
      <p:pic>
        <p:nvPicPr>
          <p:cNvPr id="1027"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5206"/>
          <a:stretch/>
        </p:blipFill>
        <p:spPr bwMode="auto">
          <a:xfrm>
            <a:off x="1547664" y="2876401"/>
            <a:ext cx="6216650" cy="3879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360239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1"/>
          <p:cNvSpPr>
            <a:spLocks noChangeArrowheads="1"/>
          </p:cNvSpPr>
          <p:nvPr/>
        </p:nvSpPr>
        <p:spPr bwMode="auto">
          <a:xfrm>
            <a:off x="0" y="-14798"/>
            <a:ext cx="899592" cy="6872798"/>
          </a:xfrm>
          <a:prstGeom prst="rect">
            <a:avLst/>
          </a:prstGeom>
          <a:solidFill>
            <a:srgbClr val="8A7972">
              <a:alpha val="65881"/>
            </a:srgbClr>
          </a:solidFill>
          <a:ln>
            <a:noFill/>
          </a:ln>
          <a:extLst/>
        </p:spPr>
        <p:txBody>
          <a:bodyPr vert="wordArtVert"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r>
              <a:rPr lang="it-IT" sz="2400" b="1" spc="-150" dirty="0" smtClean="0">
                <a:solidFill>
                  <a:schemeClr val="bg1"/>
                </a:solidFill>
                <a:latin typeface="Helvetica" pitchFamily="34" charset="0"/>
                <a:cs typeface="Lucida Sans Unicode" panose="020B0602030504020204" pitchFamily="34" charset="0"/>
                <a:sym typeface="Wingdings" panose="05000000000000000000" pitchFamily="2" charset="2"/>
              </a:rPr>
              <a:t>QUADRO NAZIONALE</a:t>
            </a:r>
            <a:endParaRPr lang="it-IT" sz="2400" b="1" spc="-150" dirty="0">
              <a:solidFill>
                <a:schemeClr val="bg1"/>
              </a:solidFill>
              <a:latin typeface="Helvetica" pitchFamily="34" charset="0"/>
              <a:cs typeface="Lucida Sans Unicode" panose="020B0602030504020204" pitchFamily="34" charset="0"/>
              <a:sym typeface="Wingdings" panose="05000000000000000000" pitchFamily="2" charset="2"/>
            </a:endParaRPr>
          </a:p>
        </p:txBody>
      </p:sp>
      <p:pic>
        <p:nvPicPr>
          <p:cNvPr id="2" name="Immagine 1"/>
          <p:cNvPicPr>
            <a:picLocks noChangeAspect="1"/>
          </p:cNvPicPr>
          <p:nvPr/>
        </p:nvPicPr>
        <p:blipFill rotWithShape="1">
          <a:blip r:embed="rId2">
            <a:extLst>
              <a:ext uri="{28A0092B-C50C-407E-A947-70E740481C1C}">
                <a14:useLocalDpi xmlns:a14="http://schemas.microsoft.com/office/drawing/2010/main" val="0"/>
              </a:ext>
            </a:extLst>
          </a:blip>
          <a:srcRect l="22258" r="29194" b="12677"/>
          <a:stretch/>
        </p:blipFill>
        <p:spPr>
          <a:xfrm>
            <a:off x="1907704" y="85404"/>
            <a:ext cx="5785558" cy="6669360"/>
          </a:xfrm>
          <a:prstGeom prst="rect">
            <a:avLst/>
          </a:prstGeom>
        </p:spPr>
      </p:pic>
    </p:spTree>
    <p:extLst>
      <p:ext uri="{BB962C8B-B14F-4D97-AF65-F5344CB8AC3E}">
        <p14:creationId xmlns:p14="http://schemas.microsoft.com/office/powerpoint/2010/main" val="16808839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1"/>
          <p:cNvSpPr>
            <a:spLocks noChangeArrowheads="1"/>
          </p:cNvSpPr>
          <p:nvPr/>
        </p:nvSpPr>
        <p:spPr bwMode="auto">
          <a:xfrm>
            <a:off x="416" y="-22162"/>
            <a:ext cx="9144000" cy="1143000"/>
          </a:xfrm>
          <a:prstGeom prst="rect">
            <a:avLst/>
          </a:prstGeom>
          <a:solidFill>
            <a:srgbClr val="8A7972">
              <a:alpha val="65881"/>
            </a:srgbClr>
          </a:solidFill>
          <a:ln>
            <a:noFill/>
          </a:ln>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marL="342900" indent="-342900" eaLnBrk="1" hangingPunct="1">
              <a:lnSpc>
                <a:spcPts val="3000"/>
              </a:lnSpc>
              <a:buFont typeface="Wingdings"/>
              <a:buChar char="à"/>
              <a:defRPr/>
            </a:pPr>
            <a:r>
              <a:rPr lang="it-IT" sz="2400" b="1" dirty="0" smtClean="0">
                <a:solidFill>
                  <a:schemeClr val="bg1"/>
                </a:solidFill>
                <a:latin typeface="Helvetica" pitchFamily="34" charset="0"/>
                <a:cs typeface="Lucida Sans Unicode" panose="020B0602030504020204" pitchFamily="34" charset="0"/>
                <a:sym typeface="Wingdings" panose="05000000000000000000" pitchFamily="2" charset="2"/>
              </a:rPr>
              <a:t>CAMERA DI COMMERCIO DI NUORO</a:t>
            </a:r>
            <a:endParaRPr lang="it-IT" sz="2400" b="1" dirty="0">
              <a:solidFill>
                <a:schemeClr val="bg1"/>
              </a:solidFill>
              <a:latin typeface="Helvetica" pitchFamily="34" charset="0"/>
              <a:cs typeface="Lucida Sans Unicode" panose="020B0602030504020204" pitchFamily="34" charset="0"/>
              <a:sym typeface="Wingdings" panose="05000000000000000000" pitchFamily="2" charset="2"/>
            </a:endParaRPr>
          </a:p>
        </p:txBody>
      </p:sp>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266" y="1268760"/>
            <a:ext cx="8814222" cy="4309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96639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1"/>
          <p:cNvSpPr>
            <a:spLocks noChangeArrowheads="1"/>
          </p:cNvSpPr>
          <p:nvPr/>
        </p:nvSpPr>
        <p:spPr bwMode="auto">
          <a:xfrm>
            <a:off x="416" y="-22162"/>
            <a:ext cx="9144000" cy="1143000"/>
          </a:xfrm>
          <a:prstGeom prst="rect">
            <a:avLst/>
          </a:prstGeom>
          <a:solidFill>
            <a:srgbClr val="8A7972">
              <a:alpha val="65881"/>
            </a:srgbClr>
          </a:solidFill>
          <a:ln>
            <a:noFill/>
          </a:ln>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it-IT" sz="2800" b="1" dirty="0">
                <a:solidFill>
                  <a:schemeClr val="bg1"/>
                </a:solidFill>
                <a:latin typeface="Helvetica" pitchFamily="34" charset="0"/>
                <a:cs typeface="Lucida Sans Unicode" panose="020B0602030504020204" pitchFamily="34" charset="0"/>
                <a:sym typeface="Wingdings" panose="05000000000000000000" pitchFamily="2" charset="2"/>
              </a:rPr>
              <a:t> </a:t>
            </a:r>
            <a:r>
              <a:rPr lang="it-IT" sz="2700" dirty="0">
                <a:solidFill>
                  <a:schemeClr val="bg1"/>
                </a:solidFill>
                <a:latin typeface="Helvetica" pitchFamily="34" charset="0"/>
                <a:cs typeface="Lucida Sans Unicode" panose="020B0602030504020204" pitchFamily="34" charset="0"/>
                <a:sym typeface="Wingdings" panose="05000000000000000000" pitchFamily="2" charset="2"/>
              </a:rPr>
              <a:t>Gli accorpamenti tra le camere di commercio: </a:t>
            </a:r>
          </a:p>
          <a:p>
            <a:pPr eaLnBrk="1" hangingPunct="1">
              <a:defRPr/>
            </a:pPr>
            <a:r>
              <a:rPr lang="it-IT" sz="2700" dirty="0">
                <a:solidFill>
                  <a:schemeClr val="bg1"/>
                </a:solidFill>
                <a:latin typeface="Helvetica" pitchFamily="34" charset="0"/>
                <a:cs typeface="Lucida Sans Unicode" panose="020B0602030504020204" pitchFamily="34" charset="0"/>
                <a:sym typeface="Wingdings" panose="05000000000000000000" pitchFamily="2" charset="2"/>
              </a:rPr>
              <a:t>     </a:t>
            </a:r>
            <a:r>
              <a:rPr lang="it-IT" sz="3200" b="1" dirty="0">
                <a:solidFill>
                  <a:schemeClr val="bg1"/>
                </a:solidFill>
                <a:latin typeface="Helvetica" pitchFamily="34" charset="0"/>
                <a:cs typeface="Lucida Sans Unicode" panose="020B0602030504020204" pitchFamily="34" charset="0"/>
                <a:sym typeface="Wingdings" panose="05000000000000000000" pitchFamily="2" charset="2"/>
              </a:rPr>
              <a:t>il criterio di base</a:t>
            </a:r>
          </a:p>
        </p:txBody>
      </p:sp>
      <p:sp>
        <p:nvSpPr>
          <p:cNvPr id="17" name="Rettangolo 1"/>
          <p:cNvSpPr>
            <a:spLocks noChangeArrowheads="1"/>
          </p:cNvSpPr>
          <p:nvPr/>
        </p:nvSpPr>
        <p:spPr bwMode="auto">
          <a:xfrm>
            <a:off x="539551" y="1484784"/>
            <a:ext cx="8264155" cy="4555093"/>
          </a:xfrm>
          <a:prstGeom prst="rect">
            <a:avLst/>
          </a:prstGeom>
        </p:spPr>
        <p:txBody>
          <a:bodyPr wrap="square" lIns="0" rIns="0">
            <a:spAutoFit/>
          </a:bodyPr>
          <a:lstStyle/>
          <a:p>
            <a:pPr lvl="0" algn="just"/>
            <a:r>
              <a:rPr lang="it-IT" altLang="it-IT" sz="2000" dirty="0">
                <a:solidFill>
                  <a:prstClr val="black"/>
                </a:solidFill>
                <a:latin typeface="Helvetica" panose="020B0604020202020204" pitchFamily="34" charset="0"/>
                <a:cs typeface="Helvetica" panose="020B0604020202020204" pitchFamily="34" charset="0"/>
              </a:rPr>
              <a:t>L’</a:t>
            </a:r>
            <a:r>
              <a:rPr lang="it-IT" altLang="it-IT" sz="2000" dirty="0">
                <a:solidFill>
                  <a:srgbClr val="C00000"/>
                </a:solidFill>
                <a:latin typeface="Helvetica" panose="020B0604020202020204" pitchFamily="34" charset="0"/>
                <a:cs typeface="Helvetica" panose="020B0604020202020204" pitchFamily="34" charset="0"/>
              </a:rPr>
              <a:t>articolo 3 del decreto legislativo n. 219 del 2016 </a:t>
            </a:r>
            <a:r>
              <a:rPr lang="it-IT" altLang="it-IT" sz="2000" dirty="0">
                <a:solidFill>
                  <a:prstClr val="black"/>
                </a:solidFill>
                <a:latin typeface="Helvetica" panose="020B0604020202020204" pitchFamily="34" charset="0"/>
                <a:cs typeface="Helvetica" panose="020B0604020202020204" pitchFamily="34" charset="0"/>
              </a:rPr>
              <a:t>attribuisce </a:t>
            </a:r>
            <a:r>
              <a:rPr lang="it-IT" altLang="it-IT" sz="2000" dirty="0" err="1">
                <a:solidFill>
                  <a:prstClr val="black"/>
                </a:solidFill>
                <a:latin typeface="Helvetica" panose="020B0604020202020204" pitchFamily="34" charset="0"/>
                <a:cs typeface="Helvetica" panose="020B0604020202020204" pitchFamily="34" charset="0"/>
              </a:rPr>
              <a:t>all’Unioncamere</a:t>
            </a:r>
            <a:r>
              <a:rPr lang="it-IT" altLang="it-IT" sz="2000" dirty="0">
                <a:solidFill>
                  <a:prstClr val="black"/>
                </a:solidFill>
                <a:latin typeface="Helvetica" panose="020B0604020202020204" pitchFamily="34" charset="0"/>
                <a:cs typeface="Helvetica" panose="020B0604020202020204" pitchFamily="34" charset="0"/>
              </a:rPr>
              <a:t> il compito di formulare al Ministero dello Sviluppo economico una </a:t>
            </a:r>
            <a:r>
              <a:rPr lang="it-IT" altLang="it-IT" sz="2000" i="1" dirty="0">
                <a:solidFill>
                  <a:srgbClr val="C00000"/>
                </a:solidFill>
                <a:latin typeface="Helvetica" panose="020B0604020202020204" pitchFamily="34" charset="0"/>
                <a:cs typeface="Helvetica" panose="020B0604020202020204" pitchFamily="34" charset="0"/>
              </a:rPr>
              <a:t>proposta di rideterminazione delle circoscrizioni territoriali </a:t>
            </a:r>
            <a:r>
              <a:rPr lang="it-IT" altLang="it-IT" sz="2000" dirty="0">
                <a:solidFill>
                  <a:srgbClr val="C00000"/>
                </a:solidFill>
                <a:latin typeface="Helvetica" panose="020B0604020202020204" pitchFamily="34" charset="0"/>
                <a:cs typeface="Helvetica" panose="020B0604020202020204" pitchFamily="34" charset="0"/>
              </a:rPr>
              <a:t>delle camere di commercio</a:t>
            </a:r>
            <a:r>
              <a:rPr lang="it-IT" altLang="it-IT" sz="2000" dirty="0">
                <a:solidFill>
                  <a:prstClr val="black"/>
                </a:solidFill>
                <a:latin typeface="Helvetica" panose="020B0604020202020204" pitchFamily="34" charset="0"/>
                <a:cs typeface="Helvetica" panose="020B0604020202020204" pitchFamily="34" charset="0"/>
              </a:rPr>
              <a:t>. </a:t>
            </a:r>
          </a:p>
          <a:p>
            <a:pPr lvl="0" algn="just">
              <a:lnSpc>
                <a:spcPts val="1500"/>
              </a:lnSpc>
            </a:pPr>
            <a:endParaRPr lang="it-IT" altLang="it-IT" sz="2000" dirty="0">
              <a:solidFill>
                <a:prstClr val="black"/>
              </a:solidFill>
              <a:latin typeface="Helvetica" panose="020B0604020202020204" pitchFamily="34" charset="0"/>
              <a:cs typeface="Helvetica" panose="020B0604020202020204" pitchFamily="34" charset="0"/>
            </a:endParaRPr>
          </a:p>
          <a:p>
            <a:pPr lvl="0" algn="just">
              <a:lnSpc>
                <a:spcPts val="1500"/>
              </a:lnSpc>
            </a:pPr>
            <a:endParaRPr lang="it-IT" altLang="it-IT" sz="2000" dirty="0">
              <a:solidFill>
                <a:prstClr val="black"/>
              </a:solidFill>
              <a:latin typeface="Helvetica" panose="020B0604020202020204" pitchFamily="34" charset="0"/>
              <a:cs typeface="Helvetica" panose="020B0604020202020204" pitchFamily="34" charset="0"/>
            </a:endParaRPr>
          </a:p>
          <a:p>
            <a:pPr lvl="0" algn="just"/>
            <a:r>
              <a:rPr lang="it-IT" altLang="it-IT" sz="2000" dirty="0">
                <a:solidFill>
                  <a:prstClr val="black"/>
                </a:solidFill>
                <a:latin typeface="Helvetica" panose="020B0604020202020204" pitchFamily="34" charset="0"/>
                <a:cs typeface="Helvetica" panose="020B0604020202020204" pitchFamily="34" charset="0"/>
              </a:rPr>
              <a:t>Tale proposta è finalizzata a ricondurne il numero complessivo a </a:t>
            </a:r>
            <a:r>
              <a:rPr lang="it-IT" altLang="it-IT" sz="2000" u="sng" dirty="0">
                <a:solidFill>
                  <a:srgbClr val="C00000"/>
                </a:solidFill>
                <a:latin typeface="Helvetica" panose="020B0604020202020204" pitchFamily="34" charset="0"/>
                <a:cs typeface="Helvetica" panose="020B0604020202020204" pitchFamily="34" charset="0"/>
              </a:rPr>
              <a:t>non più di 60</a:t>
            </a:r>
            <a:r>
              <a:rPr lang="it-IT" altLang="it-IT" sz="2000" dirty="0">
                <a:solidFill>
                  <a:srgbClr val="C00000"/>
                </a:solidFill>
                <a:latin typeface="Helvetica" panose="020B0604020202020204" pitchFamily="34" charset="0"/>
                <a:cs typeface="Helvetica" panose="020B0604020202020204" pitchFamily="34" charset="0"/>
              </a:rPr>
              <a:t> </a:t>
            </a:r>
            <a:r>
              <a:rPr lang="it-IT" altLang="it-IT" sz="2000" dirty="0">
                <a:solidFill>
                  <a:prstClr val="black"/>
                </a:solidFill>
                <a:latin typeface="Helvetica" panose="020B0604020202020204" pitchFamily="34" charset="0"/>
                <a:cs typeface="Helvetica" panose="020B0604020202020204" pitchFamily="34" charset="0"/>
              </a:rPr>
              <a:t>(sarebbe possibile anche meno di 60), accorpando (a norma del comma 1) le camere di commercio nei cui registri delle imprese siano iscritte o annotate meno di </a:t>
            </a:r>
            <a:r>
              <a:rPr lang="it-IT" altLang="it-IT" sz="2000" u="sng" dirty="0">
                <a:solidFill>
                  <a:srgbClr val="C00000"/>
                </a:solidFill>
                <a:latin typeface="Helvetica" panose="020B0604020202020204" pitchFamily="34" charset="0"/>
                <a:cs typeface="Helvetica" panose="020B0604020202020204" pitchFamily="34" charset="0"/>
              </a:rPr>
              <a:t>75.000 </a:t>
            </a:r>
            <a:r>
              <a:rPr lang="it-IT" altLang="it-IT" sz="2000" dirty="0">
                <a:solidFill>
                  <a:prstClr val="black"/>
                </a:solidFill>
                <a:latin typeface="Helvetica" panose="020B0604020202020204" pitchFamily="34" charset="0"/>
                <a:cs typeface="Helvetica" panose="020B0604020202020204" pitchFamily="34" charset="0"/>
              </a:rPr>
              <a:t>imprese e unità locali.</a:t>
            </a:r>
          </a:p>
          <a:p>
            <a:pPr lvl="0" algn="just">
              <a:lnSpc>
                <a:spcPts val="1500"/>
              </a:lnSpc>
            </a:pPr>
            <a:endParaRPr lang="it-IT" altLang="it-IT" sz="2000" dirty="0">
              <a:solidFill>
                <a:prstClr val="black"/>
              </a:solidFill>
              <a:latin typeface="Helvetica" panose="020B0604020202020204" pitchFamily="34" charset="0"/>
              <a:cs typeface="Helvetica" panose="020B0604020202020204" pitchFamily="34" charset="0"/>
            </a:endParaRPr>
          </a:p>
          <a:p>
            <a:pPr lvl="0" algn="just">
              <a:lnSpc>
                <a:spcPts val="1500"/>
              </a:lnSpc>
            </a:pPr>
            <a:endParaRPr lang="it-IT" altLang="it-IT" sz="2000" dirty="0">
              <a:solidFill>
                <a:prstClr val="black"/>
              </a:solidFill>
              <a:latin typeface="Helvetica" panose="020B0604020202020204" pitchFamily="34" charset="0"/>
              <a:cs typeface="Helvetica" panose="020B0604020202020204" pitchFamily="34" charset="0"/>
            </a:endParaRPr>
          </a:p>
          <a:p>
            <a:pPr lvl="0" algn="just"/>
            <a:r>
              <a:rPr lang="it-IT" altLang="it-IT" sz="2000" dirty="0">
                <a:solidFill>
                  <a:prstClr val="black"/>
                </a:solidFill>
                <a:latin typeface="Helvetica" panose="020B0604020202020204" pitchFamily="34" charset="0"/>
                <a:cs typeface="Helvetica" panose="020B0604020202020204" pitchFamily="34" charset="0"/>
              </a:rPr>
              <a:t>Per definire tale grandezza si ricorre ai dati delle imprese e unità locali del registro delle imprese al </a:t>
            </a:r>
            <a:r>
              <a:rPr lang="it-IT" altLang="it-IT" sz="2000" dirty="0">
                <a:solidFill>
                  <a:srgbClr val="C00000"/>
                </a:solidFill>
                <a:latin typeface="Helvetica" panose="020B0604020202020204" pitchFamily="34" charset="0"/>
                <a:cs typeface="Helvetica" panose="020B0604020202020204" pitchFamily="34" charset="0"/>
              </a:rPr>
              <a:t>31 dicembre 2016</a:t>
            </a:r>
            <a:r>
              <a:rPr lang="it-IT" altLang="it-IT" sz="2000" dirty="0">
                <a:solidFill>
                  <a:prstClr val="black"/>
                </a:solidFill>
                <a:latin typeface="Helvetica" panose="020B0604020202020204" pitchFamily="34" charset="0"/>
                <a:cs typeface="Helvetica" panose="020B0604020202020204" pitchFamily="34" charset="0"/>
              </a:rPr>
              <a:t>    </a:t>
            </a:r>
          </a:p>
          <a:p>
            <a:pPr lvl="0" algn="just"/>
            <a:r>
              <a:rPr lang="it-IT" altLang="it-IT" sz="2000" dirty="0">
                <a:solidFill>
                  <a:prstClr val="black"/>
                </a:solidFill>
                <a:latin typeface="Helvetica" panose="020B0604020202020204" pitchFamily="34" charset="0"/>
                <a:cs typeface="Helvetica" panose="020B0604020202020204" pitchFamily="34" charset="0"/>
              </a:rPr>
              <a:t>(in via di approvazione da parte del MISE).</a:t>
            </a:r>
          </a:p>
          <a:p>
            <a:pPr algn="just">
              <a:lnSpc>
                <a:spcPts val="2400"/>
              </a:lnSpc>
            </a:pPr>
            <a:endParaRPr lang="it-IT" altLang="it-IT" sz="2000" dirty="0">
              <a:latin typeface="Helvetica" pitchFamily="34" charset="0"/>
            </a:endParaRPr>
          </a:p>
        </p:txBody>
      </p:sp>
    </p:spTree>
    <p:extLst>
      <p:ext uri="{BB962C8B-B14F-4D97-AF65-F5344CB8AC3E}">
        <p14:creationId xmlns:p14="http://schemas.microsoft.com/office/powerpoint/2010/main" val="264660312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1"/>
          <p:cNvSpPr>
            <a:spLocks noChangeArrowheads="1"/>
          </p:cNvSpPr>
          <p:nvPr/>
        </p:nvSpPr>
        <p:spPr bwMode="auto">
          <a:xfrm>
            <a:off x="416" y="-22162"/>
            <a:ext cx="9144000" cy="1143000"/>
          </a:xfrm>
          <a:prstGeom prst="rect">
            <a:avLst/>
          </a:prstGeom>
          <a:solidFill>
            <a:srgbClr val="8A7972">
              <a:alpha val="65881"/>
            </a:srgbClr>
          </a:solidFill>
          <a:ln>
            <a:noFill/>
          </a:ln>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marL="342900" indent="-342900" eaLnBrk="1" hangingPunct="1">
              <a:lnSpc>
                <a:spcPts val="3000"/>
              </a:lnSpc>
              <a:buFont typeface="Wingdings"/>
              <a:buChar char="à"/>
              <a:defRPr/>
            </a:pPr>
            <a:r>
              <a:rPr lang="it-IT" sz="2400" b="1" dirty="0" smtClean="0">
                <a:solidFill>
                  <a:schemeClr val="bg1"/>
                </a:solidFill>
                <a:latin typeface="Helvetica" pitchFamily="34" charset="0"/>
                <a:cs typeface="Lucida Sans Unicode" panose="020B0602030504020204" pitchFamily="34" charset="0"/>
                <a:sym typeface="Wingdings" panose="05000000000000000000" pitchFamily="2" charset="2"/>
              </a:rPr>
              <a:t>CAMERA DI COMMERCIO DI RIETI-VITERBO</a:t>
            </a:r>
            <a:endParaRPr lang="it-IT" sz="2400" b="1" dirty="0">
              <a:solidFill>
                <a:schemeClr val="bg1"/>
              </a:solidFill>
              <a:latin typeface="Helvetica" pitchFamily="34" charset="0"/>
              <a:cs typeface="Lucida Sans Unicode" panose="020B0602030504020204" pitchFamily="34" charset="0"/>
              <a:sym typeface="Wingdings" panose="05000000000000000000" pitchFamily="2" charset="2"/>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266" y="1268760"/>
            <a:ext cx="8836974" cy="432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450231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1"/>
          <p:cNvSpPr>
            <a:spLocks noChangeArrowheads="1"/>
          </p:cNvSpPr>
          <p:nvPr/>
        </p:nvSpPr>
        <p:spPr bwMode="auto">
          <a:xfrm>
            <a:off x="416" y="-22162"/>
            <a:ext cx="9144000" cy="1143000"/>
          </a:xfrm>
          <a:prstGeom prst="rect">
            <a:avLst/>
          </a:prstGeom>
          <a:solidFill>
            <a:srgbClr val="8A7972">
              <a:alpha val="65881"/>
            </a:srgbClr>
          </a:solidFill>
          <a:ln>
            <a:noFill/>
          </a:ln>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marL="342900" indent="-342900" eaLnBrk="1" hangingPunct="1">
              <a:lnSpc>
                <a:spcPts val="3000"/>
              </a:lnSpc>
              <a:buFont typeface="Wingdings"/>
              <a:buChar char="à"/>
              <a:defRPr/>
            </a:pPr>
            <a:r>
              <a:rPr lang="it-IT" sz="2400" b="1" dirty="0" smtClean="0">
                <a:solidFill>
                  <a:schemeClr val="bg1"/>
                </a:solidFill>
                <a:latin typeface="Helvetica" pitchFamily="34" charset="0"/>
                <a:cs typeface="Lucida Sans Unicode" panose="020B0602030504020204" pitchFamily="34" charset="0"/>
                <a:sym typeface="Wingdings" panose="05000000000000000000" pitchFamily="2" charset="2"/>
              </a:rPr>
              <a:t>CAMERA DI COMMERCIO DI SONDRIO</a:t>
            </a:r>
            <a:endParaRPr lang="it-IT" sz="2400" b="1" dirty="0">
              <a:solidFill>
                <a:schemeClr val="bg1"/>
              </a:solidFill>
              <a:latin typeface="Helvetica" pitchFamily="34" charset="0"/>
              <a:cs typeface="Lucida Sans Unicode" panose="020B0602030504020204" pitchFamily="34" charset="0"/>
              <a:sym typeface="Wingdings" panose="05000000000000000000" pitchFamily="2" charset="2"/>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267" y="1268760"/>
            <a:ext cx="8836974" cy="432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557426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1"/>
          <p:cNvSpPr>
            <a:spLocks noChangeArrowheads="1"/>
          </p:cNvSpPr>
          <p:nvPr/>
        </p:nvSpPr>
        <p:spPr bwMode="auto">
          <a:xfrm>
            <a:off x="416" y="-22162"/>
            <a:ext cx="9144000" cy="1143000"/>
          </a:xfrm>
          <a:prstGeom prst="rect">
            <a:avLst/>
          </a:prstGeom>
          <a:solidFill>
            <a:srgbClr val="8A7972">
              <a:alpha val="65881"/>
            </a:srgbClr>
          </a:solidFill>
          <a:ln>
            <a:noFill/>
          </a:ln>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marL="342900" indent="-342900" eaLnBrk="1" hangingPunct="1">
              <a:lnSpc>
                <a:spcPts val="3000"/>
              </a:lnSpc>
              <a:buFont typeface="Wingdings"/>
              <a:buChar char="à"/>
              <a:defRPr/>
            </a:pPr>
            <a:r>
              <a:rPr lang="it-IT" sz="2400" b="1" dirty="0" smtClean="0">
                <a:solidFill>
                  <a:schemeClr val="bg1"/>
                </a:solidFill>
                <a:latin typeface="Helvetica" pitchFamily="34" charset="0"/>
                <a:cs typeface="Lucida Sans Unicode" panose="020B0602030504020204" pitchFamily="34" charset="0"/>
                <a:sym typeface="Wingdings" panose="05000000000000000000" pitchFamily="2" charset="2"/>
              </a:rPr>
              <a:t>CAMERA DI COMMERCIO DI VERBANO, CUSIO, OSSOLA</a:t>
            </a:r>
            <a:endParaRPr lang="it-IT" sz="2400" b="1" dirty="0">
              <a:solidFill>
                <a:schemeClr val="bg1"/>
              </a:solidFill>
              <a:latin typeface="Helvetica" pitchFamily="34" charset="0"/>
              <a:cs typeface="Lucida Sans Unicode" panose="020B0602030504020204" pitchFamily="34" charset="0"/>
              <a:sym typeface="Wingdings" panose="05000000000000000000" pitchFamily="2" charset="2"/>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266" y="1268760"/>
            <a:ext cx="8836974" cy="432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970477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0" y="0"/>
            <a:ext cx="9144000" cy="6858000"/>
          </a:xfrm>
          <a:prstGeom prst="rect">
            <a:avLst/>
          </a:prstGeom>
          <a:solidFill>
            <a:schemeClr val="bg2"/>
          </a:solidFill>
        </p:spPr>
        <p:txBody>
          <a:bodyPr wrap="square" rtlCol="0">
            <a:noAutofit/>
          </a:bodyPr>
          <a:lstStyle/>
          <a:p>
            <a:endParaRPr lang="it-IT" dirty="0"/>
          </a:p>
        </p:txBody>
      </p:sp>
      <p:sp>
        <p:nvSpPr>
          <p:cNvPr id="1025" name="Rectangle 1"/>
          <p:cNvSpPr>
            <a:spLocks noChangeArrowheads="1"/>
          </p:cNvSpPr>
          <p:nvPr/>
        </p:nvSpPr>
        <p:spPr bwMode="auto">
          <a:xfrm>
            <a:off x="467544" y="1628800"/>
            <a:ext cx="8208912" cy="1944216"/>
          </a:xfrm>
          <a:prstGeom prst="rect">
            <a:avLst/>
          </a:prstGeom>
          <a:noFill/>
          <a:ln w="9525">
            <a:noFill/>
            <a:miter lim="800000"/>
            <a:headEnd/>
            <a:tailEnd/>
          </a:ln>
          <a:effectLst/>
        </p:spPr>
        <p:txBody>
          <a:bodyPr vert="horz" wrap="square" lIns="0" tIns="0" rIns="0" bIns="0" numCol="1" anchor="ctr" anchorCtr="0" compatLnSpc="1">
            <a:prstTxWarp prst="textNoShape">
              <a:avLst/>
            </a:prstTxWarp>
            <a:noAutofit/>
          </a:bodyPr>
          <a:lstStyle/>
          <a:p>
            <a:pPr lvl="0" algn="ctr" fontAlgn="base">
              <a:lnSpc>
                <a:spcPts val="4000"/>
              </a:lnSpc>
              <a:spcAft>
                <a:spcPct val="0"/>
              </a:spcAft>
            </a:pPr>
            <a:r>
              <a:rPr lang="it-IT" sz="2800" b="1" dirty="0">
                <a:solidFill>
                  <a:srgbClr val="800000"/>
                </a:solidFill>
                <a:latin typeface="Lucida Sans Unicode" panose="020B0602030504020204" pitchFamily="34" charset="0"/>
                <a:ea typeface="Times New Roman" pitchFamily="18" charset="0"/>
                <a:cs typeface="Lucida Sans Unicode" panose="020B0602030504020204" pitchFamily="34" charset="0"/>
              </a:rPr>
              <a:t>P</a:t>
            </a:r>
            <a:r>
              <a:rPr lang="it-IT" sz="2800" b="1" dirty="0" smtClean="0">
                <a:solidFill>
                  <a:srgbClr val="800000"/>
                </a:solidFill>
                <a:latin typeface="Lucida Sans Unicode" panose="020B0602030504020204" pitchFamily="34" charset="0"/>
                <a:ea typeface="Times New Roman" pitchFamily="18" charset="0"/>
                <a:cs typeface="Lucida Sans Unicode" panose="020B0602030504020204" pitchFamily="34" charset="0"/>
              </a:rPr>
              <a:t>iano complessivo </a:t>
            </a:r>
            <a:r>
              <a:rPr lang="it-IT" sz="2800" b="1" dirty="0">
                <a:solidFill>
                  <a:srgbClr val="800000"/>
                </a:solidFill>
                <a:latin typeface="Lucida Sans Unicode" panose="020B0602030504020204" pitchFamily="34" charset="0"/>
                <a:ea typeface="Times New Roman" pitchFamily="18" charset="0"/>
                <a:cs typeface="Lucida Sans Unicode" panose="020B0602030504020204" pitchFamily="34" charset="0"/>
              </a:rPr>
              <a:t>di razionalizzazione </a:t>
            </a:r>
            <a:r>
              <a:rPr lang="it-IT" sz="2800" b="1" dirty="0" smtClean="0">
                <a:solidFill>
                  <a:srgbClr val="800000"/>
                </a:solidFill>
                <a:latin typeface="Lucida Sans Unicode" panose="020B0602030504020204" pitchFamily="34" charset="0"/>
                <a:ea typeface="Times New Roman" pitchFamily="18" charset="0"/>
                <a:cs typeface="Lucida Sans Unicode" panose="020B0602030504020204" pitchFamily="34" charset="0"/>
              </a:rPr>
              <a:t>          e </a:t>
            </a:r>
            <a:r>
              <a:rPr lang="it-IT" sz="2800" b="1" dirty="0">
                <a:solidFill>
                  <a:srgbClr val="800000"/>
                </a:solidFill>
                <a:latin typeface="Lucida Sans Unicode" panose="020B0602030504020204" pitchFamily="34" charset="0"/>
                <a:ea typeface="Times New Roman" pitchFamily="18" charset="0"/>
                <a:cs typeface="Lucida Sans Unicode" panose="020B0602030504020204" pitchFamily="34" charset="0"/>
              </a:rPr>
              <a:t>riduzione delle aziende speciali</a:t>
            </a:r>
          </a:p>
        </p:txBody>
      </p:sp>
      <p:pic>
        <p:nvPicPr>
          <p:cNvPr id="1026" name="Picture 2" descr="http://www.unioncamere.gov.it/images/logo_uc.gif"/>
          <p:cNvPicPr>
            <a:picLocks noChangeAspect="1" noChangeArrowheads="1"/>
          </p:cNvPicPr>
          <p:nvPr/>
        </p:nvPicPr>
        <p:blipFill>
          <a:blip r:embed="rId2" r:link="rId3" cstate="print"/>
          <a:srcRect/>
          <a:stretch>
            <a:fillRect/>
          </a:stretch>
        </p:blipFill>
        <p:spPr bwMode="auto">
          <a:xfrm>
            <a:off x="3564209" y="3717032"/>
            <a:ext cx="2015903" cy="1070882"/>
          </a:xfrm>
          <a:prstGeom prst="rect">
            <a:avLst/>
          </a:prstGeom>
          <a:noFill/>
          <a:ln w="9525">
            <a:noFill/>
            <a:miter lim="800000"/>
            <a:headEnd/>
            <a:tailEnd/>
          </a:ln>
        </p:spPr>
      </p:pic>
      <p:cxnSp>
        <p:nvCxnSpPr>
          <p:cNvPr id="3" name="Connettore 1 2"/>
          <p:cNvCxnSpPr/>
          <p:nvPr/>
        </p:nvCxnSpPr>
        <p:spPr>
          <a:xfrm>
            <a:off x="395536" y="3573016"/>
            <a:ext cx="8352928" cy="0"/>
          </a:xfrm>
          <a:prstGeom prst="line">
            <a:avLst/>
          </a:prstGeom>
          <a:ln>
            <a:solidFill>
              <a:srgbClr val="8A797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084997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1"/>
          <p:cNvSpPr>
            <a:spLocks noChangeArrowheads="1"/>
          </p:cNvSpPr>
          <p:nvPr/>
        </p:nvSpPr>
        <p:spPr bwMode="auto">
          <a:xfrm>
            <a:off x="416" y="-22162"/>
            <a:ext cx="9144000" cy="1143000"/>
          </a:xfrm>
          <a:prstGeom prst="rect">
            <a:avLst/>
          </a:prstGeom>
          <a:solidFill>
            <a:srgbClr val="8A7972">
              <a:alpha val="65881"/>
            </a:srgbClr>
          </a:solidFill>
          <a:ln>
            <a:noFill/>
          </a:ln>
          <a:extLst/>
        </p:spPr>
        <p:txBody>
          <a:bodyPr wrap="none" anchor="ctr"/>
          <a:lstStyle/>
          <a:p>
            <a:pPr marL="342900" indent="-342900">
              <a:buFont typeface="Wingdings"/>
              <a:buChar char="à"/>
            </a:pPr>
            <a:r>
              <a:rPr lang="it-IT" sz="2800" dirty="0">
                <a:solidFill>
                  <a:schemeClr val="bg1"/>
                </a:solidFill>
                <a:latin typeface="Helvetica" pitchFamily="34" charset="0"/>
                <a:cs typeface="Lucida Sans Unicode" panose="020B0602030504020204" pitchFamily="34" charset="0"/>
                <a:sym typeface="Wingdings" panose="05000000000000000000" pitchFamily="2" charset="2"/>
              </a:rPr>
              <a:t>Il quadro delle Aziende Speciali</a:t>
            </a:r>
          </a:p>
          <a:p>
            <a:pPr marL="360363"/>
            <a:r>
              <a:rPr lang="it-IT" sz="2000" i="1" dirty="0">
                <a:solidFill>
                  <a:schemeClr val="bg1"/>
                </a:solidFill>
                <a:latin typeface="Helvetica" pitchFamily="34" charset="0"/>
                <a:cs typeface="Lucida Sans Unicode" panose="020B0602030504020204" pitchFamily="34" charset="0"/>
                <a:sym typeface="Wingdings" panose="05000000000000000000" pitchFamily="2" charset="2"/>
              </a:rPr>
              <a:t>Il numero delle aziende è in progressiva riduzione</a:t>
            </a:r>
          </a:p>
        </p:txBody>
      </p:sp>
      <p:graphicFrame>
        <p:nvGraphicFramePr>
          <p:cNvPr id="2" name="Tabella 1"/>
          <p:cNvGraphicFramePr>
            <a:graphicFrameLocks noGrp="1"/>
          </p:cNvGraphicFramePr>
          <p:nvPr>
            <p:extLst>
              <p:ext uri="{D42A27DB-BD31-4B8C-83A1-F6EECF244321}">
                <p14:modId xmlns:p14="http://schemas.microsoft.com/office/powerpoint/2010/main" val="2588551294"/>
              </p:ext>
            </p:extLst>
          </p:nvPr>
        </p:nvGraphicFramePr>
        <p:xfrm>
          <a:off x="1043608" y="1124744"/>
          <a:ext cx="7056785" cy="5648597"/>
        </p:xfrm>
        <a:graphic>
          <a:graphicData uri="http://schemas.openxmlformats.org/drawingml/2006/table">
            <a:tbl>
              <a:tblPr firstRow="1" bandRow="1">
                <a:tableStyleId>{5C22544A-7EE6-4342-B048-85BDC9FD1C3A}</a:tableStyleId>
              </a:tblPr>
              <a:tblGrid>
                <a:gridCol w="2061692">
                  <a:extLst>
                    <a:ext uri="{9D8B030D-6E8A-4147-A177-3AD203B41FA5}">
                      <a16:colId xmlns="" xmlns:a16="http://schemas.microsoft.com/office/drawing/2014/main" val="1741359673"/>
                    </a:ext>
                  </a:extLst>
                </a:gridCol>
                <a:gridCol w="1430490">
                  <a:extLst>
                    <a:ext uri="{9D8B030D-6E8A-4147-A177-3AD203B41FA5}">
                      <a16:colId xmlns="" xmlns:a16="http://schemas.microsoft.com/office/drawing/2014/main" val="1163258297"/>
                    </a:ext>
                  </a:extLst>
                </a:gridCol>
                <a:gridCol w="1188201">
                  <a:extLst>
                    <a:ext uri="{9D8B030D-6E8A-4147-A177-3AD203B41FA5}">
                      <a16:colId xmlns="" xmlns:a16="http://schemas.microsoft.com/office/drawing/2014/main" val="3183832309"/>
                    </a:ext>
                  </a:extLst>
                </a:gridCol>
                <a:gridCol w="1188201">
                  <a:extLst>
                    <a:ext uri="{9D8B030D-6E8A-4147-A177-3AD203B41FA5}">
                      <a16:colId xmlns="" xmlns:a16="http://schemas.microsoft.com/office/drawing/2014/main" val="763717336"/>
                    </a:ext>
                  </a:extLst>
                </a:gridCol>
                <a:gridCol w="1188201">
                  <a:extLst>
                    <a:ext uri="{9D8B030D-6E8A-4147-A177-3AD203B41FA5}">
                      <a16:colId xmlns="" xmlns:a16="http://schemas.microsoft.com/office/drawing/2014/main" val="367783557"/>
                    </a:ext>
                  </a:extLst>
                </a:gridCol>
              </a:tblGrid>
              <a:tr h="364943">
                <a:tc>
                  <a:txBody>
                    <a:bodyPr/>
                    <a:lstStyle/>
                    <a:p>
                      <a:pPr>
                        <a:lnSpc>
                          <a:spcPct val="107000"/>
                        </a:lnSpc>
                        <a:spcAft>
                          <a:spcPts val="0"/>
                        </a:spcAft>
                      </a:pPr>
                      <a:r>
                        <a:rPr lang="it-IT" sz="1600" dirty="0">
                          <a:effectLst/>
                          <a:latin typeface="Helvetica" panose="020B0604020202020204" pitchFamily="34" charset="0"/>
                          <a:cs typeface="Helvetica" panose="020B0604020202020204" pitchFamily="34" charset="0"/>
                        </a:rPr>
                        <a:t>Regione</a:t>
                      </a:r>
                      <a:endParaRPr lang="it-IT" sz="1600" dirty="0">
                        <a:effectLst/>
                        <a:latin typeface="Helvetica" panose="020B0604020202020204" pitchFamily="34" charset="0"/>
                        <a:ea typeface="Times New Roman" panose="02020603050405020304" pitchFamily="18" charset="0"/>
                        <a:cs typeface="Helvetica" panose="020B0604020202020204" pitchFamily="34" charset="0"/>
                      </a:endParaRPr>
                    </a:p>
                  </a:txBody>
                  <a:tcPr marL="44450" marR="44450" marT="0" marB="0" anchor="ctr"/>
                </a:tc>
                <a:tc>
                  <a:txBody>
                    <a:bodyPr/>
                    <a:lstStyle/>
                    <a:p>
                      <a:pPr algn="ctr">
                        <a:lnSpc>
                          <a:spcPct val="107000"/>
                        </a:lnSpc>
                        <a:spcAft>
                          <a:spcPts val="0"/>
                        </a:spcAft>
                      </a:pPr>
                      <a:r>
                        <a:rPr lang="it-IT" sz="1600" dirty="0">
                          <a:effectLst/>
                          <a:latin typeface="Helvetica" panose="020B0604020202020204" pitchFamily="34" charset="0"/>
                          <a:cs typeface="Helvetica" panose="020B0604020202020204" pitchFamily="34" charset="0"/>
                        </a:rPr>
                        <a:t>31/12/2013</a:t>
                      </a:r>
                      <a:endParaRPr lang="it-IT" sz="1600" dirty="0">
                        <a:effectLst/>
                        <a:latin typeface="Helvetica" panose="020B0604020202020204" pitchFamily="34" charset="0"/>
                        <a:ea typeface="Times New Roman" panose="02020603050405020304" pitchFamily="18" charset="0"/>
                        <a:cs typeface="Helvetica" panose="020B0604020202020204" pitchFamily="34" charset="0"/>
                      </a:endParaRPr>
                    </a:p>
                  </a:txBody>
                  <a:tcPr marL="44450" marR="44450" marT="0" marB="0" anchor="ctr"/>
                </a:tc>
                <a:tc>
                  <a:txBody>
                    <a:bodyPr/>
                    <a:lstStyle/>
                    <a:p>
                      <a:pPr algn="ctr">
                        <a:lnSpc>
                          <a:spcPct val="107000"/>
                        </a:lnSpc>
                        <a:spcAft>
                          <a:spcPts val="0"/>
                        </a:spcAft>
                      </a:pPr>
                      <a:r>
                        <a:rPr lang="it-IT" sz="1600" dirty="0">
                          <a:effectLst/>
                          <a:latin typeface="Helvetica" panose="020B0604020202020204" pitchFamily="34" charset="0"/>
                          <a:cs typeface="Helvetica" panose="020B0604020202020204" pitchFamily="34" charset="0"/>
                        </a:rPr>
                        <a:t>31/12/2014</a:t>
                      </a:r>
                      <a:endParaRPr lang="it-IT" sz="1600" dirty="0">
                        <a:effectLst/>
                        <a:latin typeface="Helvetica" panose="020B0604020202020204" pitchFamily="34" charset="0"/>
                        <a:ea typeface="Times New Roman" panose="02020603050405020304" pitchFamily="18" charset="0"/>
                        <a:cs typeface="Helvetica" panose="020B0604020202020204" pitchFamily="34" charset="0"/>
                      </a:endParaRPr>
                    </a:p>
                  </a:txBody>
                  <a:tcPr marL="44450" marR="44450" marT="0" marB="0" anchor="ctr"/>
                </a:tc>
                <a:tc>
                  <a:txBody>
                    <a:bodyPr/>
                    <a:lstStyle/>
                    <a:p>
                      <a:pPr algn="ctr">
                        <a:lnSpc>
                          <a:spcPct val="107000"/>
                        </a:lnSpc>
                        <a:spcAft>
                          <a:spcPts val="0"/>
                        </a:spcAft>
                      </a:pPr>
                      <a:r>
                        <a:rPr lang="it-IT" sz="1600" dirty="0">
                          <a:effectLst/>
                          <a:latin typeface="Helvetica" panose="020B0604020202020204" pitchFamily="34" charset="0"/>
                          <a:cs typeface="Helvetica" panose="020B0604020202020204" pitchFamily="34" charset="0"/>
                        </a:rPr>
                        <a:t>31/12/2015</a:t>
                      </a:r>
                      <a:endParaRPr lang="it-IT" sz="1600" dirty="0">
                        <a:effectLst/>
                        <a:latin typeface="Helvetica" panose="020B0604020202020204" pitchFamily="34" charset="0"/>
                        <a:ea typeface="Times New Roman" panose="02020603050405020304" pitchFamily="18" charset="0"/>
                        <a:cs typeface="Helvetica" panose="020B0604020202020204" pitchFamily="34" charset="0"/>
                      </a:endParaRPr>
                    </a:p>
                  </a:txBody>
                  <a:tcPr marL="44450" marR="44450" marT="0" marB="0" anchor="ctr"/>
                </a:tc>
                <a:tc>
                  <a:txBody>
                    <a:bodyPr/>
                    <a:lstStyle/>
                    <a:p>
                      <a:pPr algn="ctr">
                        <a:lnSpc>
                          <a:spcPct val="107000"/>
                        </a:lnSpc>
                        <a:spcAft>
                          <a:spcPts val="0"/>
                        </a:spcAft>
                      </a:pPr>
                      <a:r>
                        <a:rPr lang="it-IT" sz="1600" dirty="0">
                          <a:effectLst/>
                          <a:latin typeface="Helvetica" panose="020B0604020202020204" pitchFamily="34" charset="0"/>
                          <a:cs typeface="Helvetica" panose="020B0604020202020204" pitchFamily="34" charset="0"/>
                        </a:rPr>
                        <a:t>31/12/2016</a:t>
                      </a:r>
                      <a:endParaRPr lang="it-IT" sz="1600" dirty="0">
                        <a:effectLst/>
                        <a:latin typeface="Helvetica" panose="020B0604020202020204" pitchFamily="34" charset="0"/>
                        <a:ea typeface="Times New Roman" panose="02020603050405020304" pitchFamily="18" charset="0"/>
                        <a:cs typeface="Helvetica" panose="020B0604020202020204" pitchFamily="34" charset="0"/>
                      </a:endParaRPr>
                    </a:p>
                  </a:txBody>
                  <a:tcPr marL="44450" marR="44450" marT="0" marB="0" anchor="ctr"/>
                </a:tc>
                <a:extLst>
                  <a:ext uri="{0D108BD9-81ED-4DB2-BD59-A6C34878D82A}">
                    <a16:rowId xmlns="" xmlns:a16="http://schemas.microsoft.com/office/drawing/2014/main" val="632600331"/>
                  </a:ext>
                </a:extLst>
              </a:tr>
              <a:tr h="251783">
                <a:tc>
                  <a:txBody>
                    <a:bodyPr/>
                    <a:lstStyle/>
                    <a:p>
                      <a:pPr>
                        <a:lnSpc>
                          <a:spcPct val="107000"/>
                        </a:lnSpc>
                        <a:spcAft>
                          <a:spcPts val="0"/>
                        </a:spcAft>
                      </a:pPr>
                      <a:r>
                        <a:rPr lang="it-IT" sz="1600" dirty="0">
                          <a:solidFill>
                            <a:schemeClr val="tx2">
                              <a:lumMod val="75000"/>
                            </a:schemeClr>
                          </a:solidFill>
                          <a:effectLst/>
                          <a:latin typeface="Helvetica" panose="020B0604020202020204" pitchFamily="34" charset="0"/>
                          <a:cs typeface="Helvetica" panose="020B0604020202020204" pitchFamily="34" charset="0"/>
                        </a:rPr>
                        <a:t>Abruzzo</a:t>
                      </a:r>
                      <a:endParaRPr lang="it-IT" sz="1600" dirty="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44450" marR="44450" marT="0" marB="0" anchor="b"/>
                </a:tc>
                <a:tc>
                  <a:txBody>
                    <a:bodyPr/>
                    <a:lstStyle/>
                    <a:p>
                      <a:pPr algn="ctr">
                        <a:lnSpc>
                          <a:spcPct val="107000"/>
                        </a:lnSpc>
                        <a:spcAft>
                          <a:spcPts val="0"/>
                        </a:spcAft>
                      </a:pPr>
                      <a:r>
                        <a:rPr lang="it-IT" sz="1600" dirty="0">
                          <a:solidFill>
                            <a:schemeClr val="tx2">
                              <a:lumMod val="75000"/>
                            </a:schemeClr>
                          </a:solidFill>
                          <a:effectLst/>
                          <a:latin typeface="Helvetica" panose="020B0604020202020204" pitchFamily="34" charset="0"/>
                          <a:cs typeface="Helvetica" panose="020B0604020202020204" pitchFamily="34" charset="0"/>
                        </a:rPr>
                        <a:t>2</a:t>
                      </a:r>
                      <a:endParaRPr lang="it-IT" sz="1600" dirty="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44450" marR="44450" marT="0" marB="0" anchor="b"/>
                </a:tc>
                <a:tc>
                  <a:txBody>
                    <a:bodyPr/>
                    <a:lstStyle/>
                    <a:p>
                      <a:pPr algn="ctr">
                        <a:lnSpc>
                          <a:spcPct val="107000"/>
                        </a:lnSpc>
                        <a:spcAft>
                          <a:spcPts val="0"/>
                        </a:spcAft>
                      </a:pPr>
                      <a:r>
                        <a:rPr lang="it-IT" sz="1600">
                          <a:solidFill>
                            <a:schemeClr val="tx2">
                              <a:lumMod val="75000"/>
                            </a:schemeClr>
                          </a:solidFill>
                          <a:effectLst/>
                          <a:latin typeface="Helvetica" panose="020B0604020202020204" pitchFamily="34" charset="0"/>
                          <a:cs typeface="Helvetica" panose="020B0604020202020204" pitchFamily="34" charset="0"/>
                        </a:rPr>
                        <a:t>3</a:t>
                      </a:r>
                      <a:endParaRPr lang="it-IT" sz="160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44450" marR="44450" marT="0" marB="0" anchor="b"/>
                </a:tc>
                <a:tc>
                  <a:txBody>
                    <a:bodyPr/>
                    <a:lstStyle/>
                    <a:p>
                      <a:pPr algn="ctr">
                        <a:lnSpc>
                          <a:spcPct val="107000"/>
                        </a:lnSpc>
                        <a:spcAft>
                          <a:spcPts val="0"/>
                        </a:spcAft>
                      </a:pPr>
                      <a:r>
                        <a:rPr lang="it-IT" sz="1600">
                          <a:solidFill>
                            <a:schemeClr val="tx2">
                              <a:lumMod val="75000"/>
                            </a:schemeClr>
                          </a:solidFill>
                          <a:effectLst/>
                          <a:latin typeface="Helvetica" panose="020B0604020202020204" pitchFamily="34" charset="0"/>
                          <a:cs typeface="Helvetica" panose="020B0604020202020204" pitchFamily="34" charset="0"/>
                        </a:rPr>
                        <a:t>3</a:t>
                      </a:r>
                      <a:endParaRPr lang="it-IT" sz="160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44450" marR="44450" marT="0" marB="0" anchor="b"/>
                </a:tc>
                <a:tc>
                  <a:txBody>
                    <a:bodyPr/>
                    <a:lstStyle/>
                    <a:p>
                      <a:pPr algn="ctr">
                        <a:lnSpc>
                          <a:spcPct val="107000"/>
                        </a:lnSpc>
                        <a:spcAft>
                          <a:spcPts val="0"/>
                        </a:spcAft>
                      </a:pPr>
                      <a:r>
                        <a:rPr lang="it-IT" sz="1600" dirty="0">
                          <a:solidFill>
                            <a:schemeClr val="tx2">
                              <a:lumMod val="75000"/>
                            </a:schemeClr>
                          </a:solidFill>
                          <a:effectLst/>
                          <a:latin typeface="Helvetica" panose="020B0604020202020204" pitchFamily="34" charset="0"/>
                          <a:cs typeface="Helvetica" panose="020B0604020202020204" pitchFamily="34" charset="0"/>
                        </a:rPr>
                        <a:t>3</a:t>
                      </a:r>
                      <a:endParaRPr lang="it-IT" sz="1600" dirty="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44450" marR="44450" marT="0" marB="0" anchor="b"/>
                </a:tc>
                <a:extLst>
                  <a:ext uri="{0D108BD9-81ED-4DB2-BD59-A6C34878D82A}">
                    <a16:rowId xmlns="" xmlns:a16="http://schemas.microsoft.com/office/drawing/2014/main" val="1559424760"/>
                  </a:ext>
                </a:extLst>
              </a:tr>
              <a:tr h="251783">
                <a:tc>
                  <a:txBody>
                    <a:bodyPr/>
                    <a:lstStyle/>
                    <a:p>
                      <a:pPr>
                        <a:lnSpc>
                          <a:spcPct val="107000"/>
                        </a:lnSpc>
                        <a:spcAft>
                          <a:spcPts val="0"/>
                        </a:spcAft>
                      </a:pPr>
                      <a:r>
                        <a:rPr lang="it-IT" sz="1600" dirty="0">
                          <a:solidFill>
                            <a:schemeClr val="tx2">
                              <a:lumMod val="75000"/>
                            </a:schemeClr>
                          </a:solidFill>
                          <a:effectLst/>
                          <a:latin typeface="Helvetica" panose="020B0604020202020204" pitchFamily="34" charset="0"/>
                          <a:cs typeface="Helvetica" panose="020B0604020202020204" pitchFamily="34" charset="0"/>
                        </a:rPr>
                        <a:t>Basilicata</a:t>
                      </a:r>
                      <a:endParaRPr lang="it-IT" sz="1600" dirty="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44450" marR="44450" marT="0" marB="0" anchor="b"/>
                </a:tc>
                <a:tc>
                  <a:txBody>
                    <a:bodyPr/>
                    <a:lstStyle/>
                    <a:p>
                      <a:pPr algn="ctr">
                        <a:lnSpc>
                          <a:spcPct val="107000"/>
                        </a:lnSpc>
                        <a:spcAft>
                          <a:spcPts val="0"/>
                        </a:spcAft>
                      </a:pPr>
                      <a:r>
                        <a:rPr lang="it-IT" sz="1600" dirty="0">
                          <a:solidFill>
                            <a:schemeClr val="tx2">
                              <a:lumMod val="75000"/>
                            </a:schemeClr>
                          </a:solidFill>
                          <a:effectLst/>
                          <a:latin typeface="Helvetica" panose="020B0604020202020204" pitchFamily="34" charset="0"/>
                          <a:cs typeface="Helvetica" panose="020B0604020202020204" pitchFamily="34" charset="0"/>
                        </a:rPr>
                        <a:t>2</a:t>
                      </a:r>
                      <a:endParaRPr lang="it-IT" sz="1600" dirty="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44450" marR="44450" marT="0" marB="0" anchor="b"/>
                </a:tc>
                <a:tc>
                  <a:txBody>
                    <a:bodyPr/>
                    <a:lstStyle/>
                    <a:p>
                      <a:pPr algn="ctr">
                        <a:lnSpc>
                          <a:spcPct val="107000"/>
                        </a:lnSpc>
                        <a:spcAft>
                          <a:spcPts val="0"/>
                        </a:spcAft>
                      </a:pPr>
                      <a:r>
                        <a:rPr lang="it-IT" sz="1600">
                          <a:solidFill>
                            <a:schemeClr val="tx2">
                              <a:lumMod val="75000"/>
                            </a:schemeClr>
                          </a:solidFill>
                          <a:effectLst/>
                          <a:latin typeface="Helvetica" panose="020B0604020202020204" pitchFamily="34" charset="0"/>
                          <a:cs typeface="Helvetica" panose="020B0604020202020204" pitchFamily="34" charset="0"/>
                        </a:rPr>
                        <a:t>2</a:t>
                      </a:r>
                      <a:endParaRPr lang="it-IT" sz="160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44450" marR="44450" marT="0" marB="0" anchor="b"/>
                </a:tc>
                <a:tc>
                  <a:txBody>
                    <a:bodyPr/>
                    <a:lstStyle/>
                    <a:p>
                      <a:pPr algn="ctr">
                        <a:lnSpc>
                          <a:spcPct val="107000"/>
                        </a:lnSpc>
                        <a:spcAft>
                          <a:spcPts val="0"/>
                        </a:spcAft>
                      </a:pPr>
                      <a:r>
                        <a:rPr lang="it-IT" sz="1600" dirty="0">
                          <a:solidFill>
                            <a:schemeClr val="tx2">
                              <a:lumMod val="75000"/>
                            </a:schemeClr>
                          </a:solidFill>
                          <a:effectLst/>
                          <a:latin typeface="Helvetica" panose="020B0604020202020204" pitchFamily="34" charset="0"/>
                          <a:cs typeface="Helvetica" panose="020B0604020202020204" pitchFamily="34" charset="0"/>
                        </a:rPr>
                        <a:t>2</a:t>
                      </a:r>
                      <a:endParaRPr lang="it-IT" sz="1600" dirty="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44450" marR="44450" marT="0" marB="0" anchor="b"/>
                </a:tc>
                <a:tc>
                  <a:txBody>
                    <a:bodyPr/>
                    <a:lstStyle/>
                    <a:p>
                      <a:pPr algn="ctr">
                        <a:lnSpc>
                          <a:spcPct val="107000"/>
                        </a:lnSpc>
                        <a:spcAft>
                          <a:spcPts val="0"/>
                        </a:spcAft>
                      </a:pPr>
                      <a:r>
                        <a:rPr lang="it-IT" sz="1600" dirty="0">
                          <a:solidFill>
                            <a:schemeClr val="tx2">
                              <a:lumMod val="75000"/>
                            </a:schemeClr>
                          </a:solidFill>
                          <a:effectLst/>
                          <a:latin typeface="Helvetica" panose="020B0604020202020204" pitchFamily="34" charset="0"/>
                          <a:cs typeface="Helvetica" panose="020B0604020202020204" pitchFamily="34" charset="0"/>
                        </a:rPr>
                        <a:t>2</a:t>
                      </a:r>
                      <a:endParaRPr lang="it-IT" sz="1600" dirty="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44450" marR="44450" marT="0" marB="0" anchor="b"/>
                </a:tc>
                <a:extLst>
                  <a:ext uri="{0D108BD9-81ED-4DB2-BD59-A6C34878D82A}">
                    <a16:rowId xmlns="" xmlns:a16="http://schemas.microsoft.com/office/drawing/2014/main" val="1441241498"/>
                  </a:ext>
                </a:extLst>
              </a:tr>
              <a:tr h="251783">
                <a:tc>
                  <a:txBody>
                    <a:bodyPr/>
                    <a:lstStyle/>
                    <a:p>
                      <a:pPr>
                        <a:lnSpc>
                          <a:spcPct val="107000"/>
                        </a:lnSpc>
                        <a:spcAft>
                          <a:spcPts val="0"/>
                        </a:spcAft>
                      </a:pPr>
                      <a:r>
                        <a:rPr lang="it-IT" sz="1600" dirty="0">
                          <a:solidFill>
                            <a:schemeClr val="tx2">
                              <a:lumMod val="75000"/>
                            </a:schemeClr>
                          </a:solidFill>
                          <a:effectLst/>
                          <a:latin typeface="Helvetica" panose="020B0604020202020204" pitchFamily="34" charset="0"/>
                          <a:cs typeface="Helvetica" panose="020B0604020202020204" pitchFamily="34" charset="0"/>
                        </a:rPr>
                        <a:t>Calabria</a:t>
                      </a:r>
                      <a:endParaRPr lang="it-IT" sz="1600" dirty="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44450" marR="44450" marT="0" marB="0" anchor="b"/>
                </a:tc>
                <a:tc>
                  <a:txBody>
                    <a:bodyPr/>
                    <a:lstStyle/>
                    <a:p>
                      <a:pPr algn="ctr">
                        <a:lnSpc>
                          <a:spcPct val="107000"/>
                        </a:lnSpc>
                        <a:spcAft>
                          <a:spcPts val="0"/>
                        </a:spcAft>
                      </a:pPr>
                      <a:r>
                        <a:rPr lang="it-IT" sz="1600" dirty="0">
                          <a:solidFill>
                            <a:schemeClr val="tx2">
                              <a:lumMod val="75000"/>
                            </a:schemeClr>
                          </a:solidFill>
                          <a:effectLst/>
                          <a:latin typeface="Helvetica" panose="020B0604020202020204" pitchFamily="34" charset="0"/>
                          <a:cs typeface="Helvetica" panose="020B0604020202020204" pitchFamily="34" charset="0"/>
                        </a:rPr>
                        <a:t>5</a:t>
                      </a:r>
                      <a:endParaRPr lang="it-IT" sz="1600" dirty="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44450" marR="44450" marT="0" marB="0" anchor="b"/>
                </a:tc>
                <a:tc>
                  <a:txBody>
                    <a:bodyPr/>
                    <a:lstStyle/>
                    <a:p>
                      <a:pPr algn="ctr">
                        <a:lnSpc>
                          <a:spcPct val="107000"/>
                        </a:lnSpc>
                        <a:spcAft>
                          <a:spcPts val="0"/>
                        </a:spcAft>
                      </a:pPr>
                      <a:r>
                        <a:rPr lang="it-IT" sz="1600">
                          <a:solidFill>
                            <a:schemeClr val="tx2">
                              <a:lumMod val="75000"/>
                            </a:schemeClr>
                          </a:solidFill>
                          <a:effectLst/>
                          <a:latin typeface="Helvetica" panose="020B0604020202020204" pitchFamily="34" charset="0"/>
                          <a:cs typeface="Helvetica" panose="020B0604020202020204" pitchFamily="34" charset="0"/>
                        </a:rPr>
                        <a:t>5</a:t>
                      </a:r>
                      <a:endParaRPr lang="it-IT" sz="160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44450" marR="44450" marT="0" marB="0" anchor="b"/>
                </a:tc>
                <a:tc>
                  <a:txBody>
                    <a:bodyPr/>
                    <a:lstStyle/>
                    <a:p>
                      <a:pPr algn="ctr">
                        <a:lnSpc>
                          <a:spcPct val="107000"/>
                        </a:lnSpc>
                        <a:spcAft>
                          <a:spcPts val="0"/>
                        </a:spcAft>
                      </a:pPr>
                      <a:r>
                        <a:rPr lang="it-IT" sz="1600">
                          <a:solidFill>
                            <a:schemeClr val="tx2">
                              <a:lumMod val="75000"/>
                            </a:schemeClr>
                          </a:solidFill>
                          <a:effectLst/>
                          <a:latin typeface="Helvetica" panose="020B0604020202020204" pitchFamily="34" charset="0"/>
                          <a:cs typeface="Helvetica" panose="020B0604020202020204" pitchFamily="34" charset="0"/>
                        </a:rPr>
                        <a:t>5</a:t>
                      </a:r>
                      <a:endParaRPr lang="it-IT" sz="160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44450" marR="44450" marT="0" marB="0" anchor="b"/>
                </a:tc>
                <a:tc>
                  <a:txBody>
                    <a:bodyPr/>
                    <a:lstStyle/>
                    <a:p>
                      <a:pPr algn="ctr">
                        <a:lnSpc>
                          <a:spcPct val="107000"/>
                        </a:lnSpc>
                        <a:spcAft>
                          <a:spcPts val="0"/>
                        </a:spcAft>
                      </a:pPr>
                      <a:r>
                        <a:rPr lang="it-IT" sz="1600" dirty="0">
                          <a:solidFill>
                            <a:schemeClr val="tx2">
                              <a:lumMod val="75000"/>
                            </a:schemeClr>
                          </a:solidFill>
                          <a:effectLst/>
                          <a:latin typeface="Helvetica" panose="020B0604020202020204" pitchFamily="34" charset="0"/>
                          <a:cs typeface="Helvetica" panose="020B0604020202020204" pitchFamily="34" charset="0"/>
                        </a:rPr>
                        <a:t>5</a:t>
                      </a:r>
                      <a:endParaRPr lang="it-IT" sz="1600" dirty="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44450" marR="44450" marT="0" marB="0" anchor="b"/>
                </a:tc>
                <a:extLst>
                  <a:ext uri="{0D108BD9-81ED-4DB2-BD59-A6C34878D82A}">
                    <a16:rowId xmlns="" xmlns:a16="http://schemas.microsoft.com/office/drawing/2014/main" val="3423285618"/>
                  </a:ext>
                </a:extLst>
              </a:tr>
              <a:tr h="251783">
                <a:tc>
                  <a:txBody>
                    <a:bodyPr/>
                    <a:lstStyle/>
                    <a:p>
                      <a:pPr>
                        <a:lnSpc>
                          <a:spcPct val="107000"/>
                        </a:lnSpc>
                        <a:spcAft>
                          <a:spcPts val="0"/>
                        </a:spcAft>
                      </a:pPr>
                      <a:r>
                        <a:rPr lang="it-IT" sz="1600" dirty="0">
                          <a:solidFill>
                            <a:schemeClr val="tx2">
                              <a:lumMod val="75000"/>
                            </a:schemeClr>
                          </a:solidFill>
                          <a:effectLst/>
                          <a:latin typeface="Helvetica" panose="020B0604020202020204" pitchFamily="34" charset="0"/>
                          <a:cs typeface="Helvetica" panose="020B0604020202020204" pitchFamily="34" charset="0"/>
                        </a:rPr>
                        <a:t>Campania</a:t>
                      </a:r>
                      <a:endParaRPr lang="it-IT" sz="1600" dirty="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44450" marR="44450" marT="0" marB="0" anchor="b"/>
                </a:tc>
                <a:tc>
                  <a:txBody>
                    <a:bodyPr/>
                    <a:lstStyle/>
                    <a:p>
                      <a:pPr algn="ctr">
                        <a:lnSpc>
                          <a:spcPct val="107000"/>
                        </a:lnSpc>
                        <a:spcAft>
                          <a:spcPts val="0"/>
                        </a:spcAft>
                      </a:pPr>
                      <a:r>
                        <a:rPr lang="it-IT" sz="1600" kern="1200" dirty="0">
                          <a:solidFill>
                            <a:schemeClr val="tx2">
                              <a:lumMod val="75000"/>
                            </a:schemeClr>
                          </a:solidFill>
                          <a:effectLst/>
                          <a:latin typeface="Helvetica" panose="020B0604020202020204" pitchFamily="34" charset="0"/>
                          <a:ea typeface="+mn-ea"/>
                          <a:cs typeface="Helvetica" panose="020B0604020202020204" pitchFamily="34" charset="0"/>
                        </a:rPr>
                        <a:t>14</a:t>
                      </a:r>
                    </a:p>
                  </a:txBody>
                  <a:tcPr marL="44450" marR="44450" marT="0" marB="0" anchor="b"/>
                </a:tc>
                <a:tc>
                  <a:txBody>
                    <a:bodyPr/>
                    <a:lstStyle/>
                    <a:p>
                      <a:pPr algn="ctr">
                        <a:lnSpc>
                          <a:spcPct val="107000"/>
                        </a:lnSpc>
                        <a:spcAft>
                          <a:spcPts val="0"/>
                        </a:spcAft>
                      </a:pPr>
                      <a:r>
                        <a:rPr lang="it-IT" sz="1600">
                          <a:solidFill>
                            <a:schemeClr val="tx2">
                              <a:lumMod val="75000"/>
                            </a:schemeClr>
                          </a:solidFill>
                          <a:effectLst/>
                          <a:latin typeface="Helvetica" panose="020B0604020202020204" pitchFamily="34" charset="0"/>
                          <a:cs typeface="Helvetica" panose="020B0604020202020204" pitchFamily="34" charset="0"/>
                        </a:rPr>
                        <a:t>13</a:t>
                      </a:r>
                      <a:endParaRPr lang="it-IT" sz="160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44450" marR="44450" marT="0" marB="0" anchor="b"/>
                </a:tc>
                <a:tc>
                  <a:txBody>
                    <a:bodyPr/>
                    <a:lstStyle/>
                    <a:p>
                      <a:pPr algn="ctr">
                        <a:lnSpc>
                          <a:spcPct val="107000"/>
                        </a:lnSpc>
                        <a:spcAft>
                          <a:spcPts val="0"/>
                        </a:spcAft>
                      </a:pPr>
                      <a:r>
                        <a:rPr lang="it-IT" sz="1600">
                          <a:solidFill>
                            <a:schemeClr val="tx2">
                              <a:lumMod val="75000"/>
                            </a:schemeClr>
                          </a:solidFill>
                          <a:effectLst/>
                          <a:latin typeface="Helvetica" panose="020B0604020202020204" pitchFamily="34" charset="0"/>
                          <a:cs typeface="Helvetica" panose="020B0604020202020204" pitchFamily="34" charset="0"/>
                        </a:rPr>
                        <a:t>9</a:t>
                      </a:r>
                      <a:endParaRPr lang="it-IT" sz="160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44450" marR="44450" marT="0" marB="0" anchor="b"/>
                </a:tc>
                <a:tc>
                  <a:txBody>
                    <a:bodyPr/>
                    <a:lstStyle/>
                    <a:p>
                      <a:pPr algn="ctr">
                        <a:lnSpc>
                          <a:spcPct val="107000"/>
                        </a:lnSpc>
                        <a:spcAft>
                          <a:spcPts val="0"/>
                        </a:spcAft>
                      </a:pPr>
                      <a:r>
                        <a:rPr lang="it-IT" sz="1600" dirty="0">
                          <a:solidFill>
                            <a:schemeClr val="tx2">
                              <a:lumMod val="75000"/>
                            </a:schemeClr>
                          </a:solidFill>
                          <a:effectLst/>
                          <a:latin typeface="Helvetica" panose="020B0604020202020204" pitchFamily="34" charset="0"/>
                          <a:cs typeface="Helvetica" panose="020B0604020202020204" pitchFamily="34" charset="0"/>
                        </a:rPr>
                        <a:t>4</a:t>
                      </a:r>
                      <a:endParaRPr lang="it-IT" sz="1600" dirty="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44450" marR="44450" marT="0" marB="0" anchor="b"/>
                </a:tc>
                <a:extLst>
                  <a:ext uri="{0D108BD9-81ED-4DB2-BD59-A6C34878D82A}">
                    <a16:rowId xmlns="" xmlns:a16="http://schemas.microsoft.com/office/drawing/2014/main" val="2874924065"/>
                  </a:ext>
                </a:extLst>
              </a:tr>
              <a:tr h="251783">
                <a:tc>
                  <a:txBody>
                    <a:bodyPr/>
                    <a:lstStyle/>
                    <a:p>
                      <a:pPr>
                        <a:lnSpc>
                          <a:spcPct val="107000"/>
                        </a:lnSpc>
                        <a:spcAft>
                          <a:spcPts val="0"/>
                        </a:spcAft>
                      </a:pPr>
                      <a:r>
                        <a:rPr lang="it-IT" sz="1600" dirty="0">
                          <a:solidFill>
                            <a:schemeClr val="tx2">
                              <a:lumMod val="75000"/>
                            </a:schemeClr>
                          </a:solidFill>
                          <a:effectLst/>
                          <a:latin typeface="Helvetica" panose="020B0604020202020204" pitchFamily="34" charset="0"/>
                          <a:cs typeface="Helvetica" panose="020B0604020202020204" pitchFamily="34" charset="0"/>
                        </a:rPr>
                        <a:t>Emilia Romagna</a:t>
                      </a:r>
                      <a:endParaRPr lang="it-IT" sz="1600" dirty="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44450" marR="44450" marT="0" marB="0" anchor="b"/>
                </a:tc>
                <a:tc>
                  <a:txBody>
                    <a:bodyPr/>
                    <a:lstStyle/>
                    <a:p>
                      <a:pPr algn="ctr">
                        <a:lnSpc>
                          <a:spcPct val="107000"/>
                        </a:lnSpc>
                        <a:spcAft>
                          <a:spcPts val="0"/>
                        </a:spcAft>
                      </a:pPr>
                      <a:r>
                        <a:rPr lang="it-IT" sz="1600" dirty="0">
                          <a:solidFill>
                            <a:schemeClr val="tx2">
                              <a:lumMod val="75000"/>
                            </a:schemeClr>
                          </a:solidFill>
                          <a:effectLst/>
                          <a:latin typeface="Helvetica" panose="020B0604020202020204" pitchFamily="34" charset="0"/>
                          <a:cs typeface="Helvetica" panose="020B0604020202020204" pitchFamily="34" charset="0"/>
                        </a:rPr>
                        <a:t>6</a:t>
                      </a:r>
                      <a:endParaRPr lang="it-IT" sz="1600" dirty="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44450" marR="44450" marT="0" marB="0" anchor="b"/>
                </a:tc>
                <a:tc>
                  <a:txBody>
                    <a:bodyPr/>
                    <a:lstStyle/>
                    <a:p>
                      <a:pPr algn="ctr">
                        <a:lnSpc>
                          <a:spcPct val="107000"/>
                        </a:lnSpc>
                        <a:spcAft>
                          <a:spcPts val="0"/>
                        </a:spcAft>
                      </a:pPr>
                      <a:r>
                        <a:rPr lang="it-IT" sz="1600" dirty="0">
                          <a:solidFill>
                            <a:schemeClr val="tx2">
                              <a:lumMod val="75000"/>
                            </a:schemeClr>
                          </a:solidFill>
                          <a:effectLst/>
                          <a:latin typeface="Helvetica" panose="020B0604020202020204" pitchFamily="34" charset="0"/>
                          <a:cs typeface="Helvetica" panose="020B0604020202020204" pitchFamily="34" charset="0"/>
                        </a:rPr>
                        <a:t>5</a:t>
                      </a:r>
                      <a:endParaRPr lang="it-IT" sz="1600" dirty="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44450" marR="44450" marT="0" marB="0" anchor="b"/>
                </a:tc>
                <a:tc>
                  <a:txBody>
                    <a:bodyPr/>
                    <a:lstStyle/>
                    <a:p>
                      <a:pPr algn="ctr">
                        <a:lnSpc>
                          <a:spcPct val="107000"/>
                        </a:lnSpc>
                        <a:spcAft>
                          <a:spcPts val="0"/>
                        </a:spcAft>
                      </a:pPr>
                      <a:r>
                        <a:rPr lang="it-IT" sz="1600" dirty="0">
                          <a:solidFill>
                            <a:schemeClr val="tx2">
                              <a:lumMod val="75000"/>
                            </a:schemeClr>
                          </a:solidFill>
                          <a:effectLst/>
                          <a:latin typeface="Helvetica" panose="020B0604020202020204" pitchFamily="34" charset="0"/>
                          <a:cs typeface="Helvetica" panose="020B0604020202020204" pitchFamily="34" charset="0"/>
                        </a:rPr>
                        <a:t>5</a:t>
                      </a:r>
                      <a:endParaRPr lang="it-IT" sz="1600" dirty="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44450" marR="44450" marT="0" marB="0" anchor="b"/>
                </a:tc>
                <a:tc>
                  <a:txBody>
                    <a:bodyPr/>
                    <a:lstStyle/>
                    <a:p>
                      <a:pPr algn="ctr">
                        <a:lnSpc>
                          <a:spcPct val="107000"/>
                        </a:lnSpc>
                        <a:spcAft>
                          <a:spcPts val="0"/>
                        </a:spcAft>
                      </a:pPr>
                      <a:r>
                        <a:rPr lang="it-IT" sz="1600" dirty="0">
                          <a:solidFill>
                            <a:schemeClr val="tx2">
                              <a:lumMod val="75000"/>
                            </a:schemeClr>
                          </a:solidFill>
                          <a:effectLst/>
                          <a:latin typeface="Helvetica" panose="020B0604020202020204" pitchFamily="34" charset="0"/>
                          <a:cs typeface="Helvetica" panose="020B0604020202020204" pitchFamily="34" charset="0"/>
                        </a:rPr>
                        <a:t>4</a:t>
                      </a:r>
                      <a:endParaRPr lang="it-IT" sz="1600" dirty="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44450" marR="44450" marT="0" marB="0" anchor="b"/>
                </a:tc>
                <a:extLst>
                  <a:ext uri="{0D108BD9-81ED-4DB2-BD59-A6C34878D82A}">
                    <a16:rowId xmlns="" xmlns:a16="http://schemas.microsoft.com/office/drawing/2014/main" val="4132149598"/>
                  </a:ext>
                </a:extLst>
              </a:tr>
              <a:tr h="251783">
                <a:tc>
                  <a:txBody>
                    <a:bodyPr/>
                    <a:lstStyle/>
                    <a:p>
                      <a:pPr>
                        <a:lnSpc>
                          <a:spcPct val="107000"/>
                        </a:lnSpc>
                        <a:spcAft>
                          <a:spcPts val="0"/>
                        </a:spcAft>
                      </a:pPr>
                      <a:r>
                        <a:rPr lang="it-IT" sz="1600">
                          <a:solidFill>
                            <a:schemeClr val="tx2">
                              <a:lumMod val="75000"/>
                            </a:schemeClr>
                          </a:solidFill>
                          <a:effectLst/>
                          <a:latin typeface="Helvetica" panose="020B0604020202020204" pitchFamily="34" charset="0"/>
                          <a:cs typeface="Helvetica" panose="020B0604020202020204" pitchFamily="34" charset="0"/>
                        </a:rPr>
                        <a:t>Friuli Venezia Giulia</a:t>
                      </a:r>
                      <a:endParaRPr lang="it-IT" sz="160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44450" marR="44450" marT="0" marB="0" anchor="b"/>
                </a:tc>
                <a:tc>
                  <a:txBody>
                    <a:bodyPr/>
                    <a:lstStyle/>
                    <a:p>
                      <a:pPr algn="ctr">
                        <a:lnSpc>
                          <a:spcPct val="107000"/>
                        </a:lnSpc>
                        <a:spcAft>
                          <a:spcPts val="0"/>
                        </a:spcAft>
                      </a:pPr>
                      <a:r>
                        <a:rPr lang="it-IT" sz="1600" dirty="0">
                          <a:solidFill>
                            <a:schemeClr val="tx2">
                              <a:lumMod val="75000"/>
                            </a:schemeClr>
                          </a:solidFill>
                          <a:effectLst/>
                          <a:latin typeface="Helvetica" panose="020B0604020202020204" pitchFamily="34" charset="0"/>
                          <a:cs typeface="Helvetica" panose="020B0604020202020204" pitchFamily="34" charset="0"/>
                        </a:rPr>
                        <a:t>9</a:t>
                      </a:r>
                      <a:endParaRPr lang="it-IT" sz="1600" dirty="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44450" marR="44450" marT="0" marB="0" anchor="b"/>
                </a:tc>
                <a:tc>
                  <a:txBody>
                    <a:bodyPr/>
                    <a:lstStyle/>
                    <a:p>
                      <a:pPr algn="ctr">
                        <a:lnSpc>
                          <a:spcPct val="107000"/>
                        </a:lnSpc>
                        <a:spcAft>
                          <a:spcPts val="0"/>
                        </a:spcAft>
                      </a:pPr>
                      <a:r>
                        <a:rPr lang="it-IT" sz="1600">
                          <a:solidFill>
                            <a:schemeClr val="tx2">
                              <a:lumMod val="75000"/>
                            </a:schemeClr>
                          </a:solidFill>
                          <a:effectLst/>
                          <a:latin typeface="Helvetica" panose="020B0604020202020204" pitchFamily="34" charset="0"/>
                          <a:cs typeface="Helvetica" panose="020B0604020202020204" pitchFamily="34" charset="0"/>
                        </a:rPr>
                        <a:t>7</a:t>
                      </a:r>
                      <a:endParaRPr lang="it-IT" sz="160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44450" marR="44450" marT="0" marB="0" anchor="b"/>
                </a:tc>
                <a:tc>
                  <a:txBody>
                    <a:bodyPr/>
                    <a:lstStyle/>
                    <a:p>
                      <a:pPr algn="ctr">
                        <a:lnSpc>
                          <a:spcPct val="107000"/>
                        </a:lnSpc>
                        <a:spcAft>
                          <a:spcPts val="0"/>
                        </a:spcAft>
                      </a:pPr>
                      <a:r>
                        <a:rPr lang="it-IT" sz="1600">
                          <a:solidFill>
                            <a:schemeClr val="tx2">
                              <a:lumMod val="75000"/>
                            </a:schemeClr>
                          </a:solidFill>
                          <a:effectLst/>
                          <a:latin typeface="Helvetica" panose="020B0604020202020204" pitchFamily="34" charset="0"/>
                          <a:cs typeface="Helvetica" panose="020B0604020202020204" pitchFamily="34" charset="0"/>
                        </a:rPr>
                        <a:t>6</a:t>
                      </a:r>
                      <a:endParaRPr lang="it-IT" sz="160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44450" marR="44450" marT="0" marB="0" anchor="b"/>
                </a:tc>
                <a:tc>
                  <a:txBody>
                    <a:bodyPr/>
                    <a:lstStyle/>
                    <a:p>
                      <a:pPr algn="ctr">
                        <a:lnSpc>
                          <a:spcPct val="107000"/>
                        </a:lnSpc>
                        <a:spcAft>
                          <a:spcPts val="0"/>
                        </a:spcAft>
                      </a:pPr>
                      <a:r>
                        <a:rPr lang="it-IT" sz="1600" dirty="0">
                          <a:solidFill>
                            <a:schemeClr val="tx2">
                              <a:lumMod val="75000"/>
                            </a:schemeClr>
                          </a:solidFill>
                          <a:effectLst/>
                          <a:latin typeface="Helvetica" panose="020B0604020202020204" pitchFamily="34" charset="0"/>
                          <a:cs typeface="Helvetica" panose="020B0604020202020204" pitchFamily="34" charset="0"/>
                        </a:rPr>
                        <a:t>6</a:t>
                      </a:r>
                      <a:endParaRPr lang="it-IT" sz="1600" dirty="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44450" marR="44450" marT="0" marB="0" anchor="b"/>
                </a:tc>
                <a:extLst>
                  <a:ext uri="{0D108BD9-81ED-4DB2-BD59-A6C34878D82A}">
                    <a16:rowId xmlns="" xmlns:a16="http://schemas.microsoft.com/office/drawing/2014/main" val="2274485285"/>
                  </a:ext>
                </a:extLst>
              </a:tr>
              <a:tr h="251783">
                <a:tc>
                  <a:txBody>
                    <a:bodyPr/>
                    <a:lstStyle/>
                    <a:p>
                      <a:pPr>
                        <a:lnSpc>
                          <a:spcPct val="107000"/>
                        </a:lnSpc>
                        <a:spcAft>
                          <a:spcPts val="0"/>
                        </a:spcAft>
                      </a:pPr>
                      <a:r>
                        <a:rPr lang="it-IT" sz="1600">
                          <a:solidFill>
                            <a:schemeClr val="tx2">
                              <a:lumMod val="75000"/>
                            </a:schemeClr>
                          </a:solidFill>
                          <a:effectLst/>
                          <a:latin typeface="Helvetica" panose="020B0604020202020204" pitchFamily="34" charset="0"/>
                          <a:cs typeface="Helvetica" panose="020B0604020202020204" pitchFamily="34" charset="0"/>
                        </a:rPr>
                        <a:t>Lazio</a:t>
                      </a:r>
                      <a:endParaRPr lang="it-IT" sz="160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44450" marR="44450" marT="0" marB="0" anchor="b"/>
                </a:tc>
                <a:tc>
                  <a:txBody>
                    <a:bodyPr/>
                    <a:lstStyle/>
                    <a:p>
                      <a:pPr algn="ctr">
                        <a:lnSpc>
                          <a:spcPct val="107000"/>
                        </a:lnSpc>
                        <a:spcAft>
                          <a:spcPts val="0"/>
                        </a:spcAft>
                      </a:pPr>
                      <a:r>
                        <a:rPr lang="it-IT" sz="1600" dirty="0">
                          <a:solidFill>
                            <a:schemeClr val="tx2">
                              <a:lumMod val="75000"/>
                            </a:schemeClr>
                          </a:solidFill>
                          <a:effectLst/>
                          <a:latin typeface="Helvetica" panose="020B0604020202020204" pitchFamily="34" charset="0"/>
                          <a:cs typeface="Helvetica" panose="020B0604020202020204" pitchFamily="34" charset="0"/>
                        </a:rPr>
                        <a:t>9</a:t>
                      </a:r>
                      <a:endParaRPr lang="it-IT" sz="1600" dirty="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44450" marR="44450" marT="0" marB="0" anchor="b"/>
                </a:tc>
                <a:tc>
                  <a:txBody>
                    <a:bodyPr/>
                    <a:lstStyle/>
                    <a:p>
                      <a:pPr algn="ctr">
                        <a:lnSpc>
                          <a:spcPct val="107000"/>
                        </a:lnSpc>
                        <a:spcAft>
                          <a:spcPts val="0"/>
                        </a:spcAft>
                      </a:pPr>
                      <a:r>
                        <a:rPr lang="it-IT" sz="1600" dirty="0">
                          <a:solidFill>
                            <a:schemeClr val="tx2">
                              <a:lumMod val="75000"/>
                            </a:schemeClr>
                          </a:solidFill>
                          <a:effectLst/>
                          <a:latin typeface="Helvetica" panose="020B0604020202020204" pitchFamily="34" charset="0"/>
                          <a:cs typeface="Helvetica" panose="020B0604020202020204" pitchFamily="34" charset="0"/>
                        </a:rPr>
                        <a:t>8</a:t>
                      </a:r>
                      <a:endParaRPr lang="it-IT" sz="1600" dirty="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44450" marR="44450" marT="0" marB="0" anchor="b"/>
                </a:tc>
                <a:tc>
                  <a:txBody>
                    <a:bodyPr/>
                    <a:lstStyle/>
                    <a:p>
                      <a:pPr algn="ctr">
                        <a:lnSpc>
                          <a:spcPct val="107000"/>
                        </a:lnSpc>
                        <a:spcAft>
                          <a:spcPts val="0"/>
                        </a:spcAft>
                      </a:pPr>
                      <a:r>
                        <a:rPr lang="it-IT" sz="1600">
                          <a:solidFill>
                            <a:schemeClr val="tx2">
                              <a:lumMod val="75000"/>
                            </a:schemeClr>
                          </a:solidFill>
                          <a:effectLst/>
                          <a:latin typeface="Helvetica" panose="020B0604020202020204" pitchFamily="34" charset="0"/>
                          <a:cs typeface="Helvetica" panose="020B0604020202020204" pitchFamily="34" charset="0"/>
                        </a:rPr>
                        <a:t>8</a:t>
                      </a:r>
                      <a:endParaRPr lang="it-IT" sz="160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44450" marR="44450" marT="0" marB="0" anchor="b"/>
                </a:tc>
                <a:tc>
                  <a:txBody>
                    <a:bodyPr/>
                    <a:lstStyle/>
                    <a:p>
                      <a:pPr algn="ctr">
                        <a:lnSpc>
                          <a:spcPct val="107000"/>
                        </a:lnSpc>
                        <a:spcAft>
                          <a:spcPts val="0"/>
                        </a:spcAft>
                      </a:pPr>
                      <a:r>
                        <a:rPr lang="it-IT" sz="1600" dirty="0">
                          <a:solidFill>
                            <a:schemeClr val="tx2">
                              <a:lumMod val="75000"/>
                            </a:schemeClr>
                          </a:solidFill>
                          <a:effectLst/>
                          <a:latin typeface="Helvetica" panose="020B0604020202020204" pitchFamily="34" charset="0"/>
                          <a:cs typeface="Helvetica" panose="020B0604020202020204" pitchFamily="34" charset="0"/>
                        </a:rPr>
                        <a:t>8</a:t>
                      </a:r>
                      <a:endParaRPr lang="it-IT" sz="1600" dirty="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44450" marR="44450" marT="0" marB="0" anchor="b"/>
                </a:tc>
                <a:extLst>
                  <a:ext uri="{0D108BD9-81ED-4DB2-BD59-A6C34878D82A}">
                    <a16:rowId xmlns="" xmlns:a16="http://schemas.microsoft.com/office/drawing/2014/main" val="1623616776"/>
                  </a:ext>
                </a:extLst>
              </a:tr>
              <a:tr h="251783">
                <a:tc>
                  <a:txBody>
                    <a:bodyPr/>
                    <a:lstStyle/>
                    <a:p>
                      <a:pPr>
                        <a:lnSpc>
                          <a:spcPct val="107000"/>
                        </a:lnSpc>
                        <a:spcAft>
                          <a:spcPts val="0"/>
                        </a:spcAft>
                      </a:pPr>
                      <a:r>
                        <a:rPr lang="it-IT" sz="1600">
                          <a:solidFill>
                            <a:schemeClr val="tx2">
                              <a:lumMod val="75000"/>
                            </a:schemeClr>
                          </a:solidFill>
                          <a:effectLst/>
                          <a:latin typeface="Helvetica" panose="020B0604020202020204" pitchFamily="34" charset="0"/>
                          <a:cs typeface="Helvetica" panose="020B0604020202020204" pitchFamily="34" charset="0"/>
                        </a:rPr>
                        <a:t>Liguria</a:t>
                      </a:r>
                      <a:endParaRPr lang="it-IT" sz="160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44450" marR="44450" marT="0" marB="0" anchor="b"/>
                </a:tc>
                <a:tc>
                  <a:txBody>
                    <a:bodyPr/>
                    <a:lstStyle/>
                    <a:p>
                      <a:pPr algn="ctr">
                        <a:lnSpc>
                          <a:spcPct val="107000"/>
                        </a:lnSpc>
                        <a:spcAft>
                          <a:spcPts val="0"/>
                        </a:spcAft>
                      </a:pPr>
                      <a:r>
                        <a:rPr lang="it-IT" sz="1600" dirty="0">
                          <a:solidFill>
                            <a:schemeClr val="tx2">
                              <a:lumMod val="75000"/>
                            </a:schemeClr>
                          </a:solidFill>
                          <a:effectLst/>
                          <a:latin typeface="Helvetica" panose="020B0604020202020204" pitchFamily="34" charset="0"/>
                          <a:cs typeface="Helvetica" panose="020B0604020202020204" pitchFamily="34" charset="0"/>
                        </a:rPr>
                        <a:t>9</a:t>
                      </a:r>
                      <a:endParaRPr lang="it-IT" sz="1600" dirty="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44450" marR="44450" marT="0" marB="0" anchor="b"/>
                </a:tc>
                <a:tc>
                  <a:txBody>
                    <a:bodyPr/>
                    <a:lstStyle/>
                    <a:p>
                      <a:pPr algn="ctr">
                        <a:lnSpc>
                          <a:spcPct val="107000"/>
                        </a:lnSpc>
                        <a:spcAft>
                          <a:spcPts val="0"/>
                        </a:spcAft>
                      </a:pPr>
                      <a:r>
                        <a:rPr lang="it-IT" sz="1600" dirty="0">
                          <a:solidFill>
                            <a:schemeClr val="tx2">
                              <a:lumMod val="75000"/>
                            </a:schemeClr>
                          </a:solidFill>
                          <a:effectLst/>
                          <a:latin typeface="Helvetica" panose="020B0604020202020204" pitchFamily="34" charset="0"/>
                          <a:cs typeface="Helvetica" panose="020B0604020202020204" pitchFamily="34" charset="0"/>
                        </a:rPr>
                        <a:t>9</a:t>
                      </a:r>
                      <a:endParaRPr lang="it-IT" sz="1600" dirty="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44450" marR="44450" marT="0" marB="0" anchor="b"/>
                </a:tc>
                <a:tc>
                  <a:txBody>
                    <a:bodyPr/>
                    <a:lstStyle/>
                    <a:p>
                      <a:pPr algn="ctr">
                        <a:lnSpc>
                          <a:spcPct val="107000"/>
                        </a:lnSpc>
                        <a:spcAft>
                          <a:spcPts val="0"/>
                        </a:spcAft>
                      </a:pPr>
                      <a:r>
                        <a:rPr lang="it-IT" sz="1600">
                          <a:solidFill>
                            <a:schemeClr val="tx2">
                              <a:lumMod val="75000"/>
                            </a:schemeClr>
                          </a:solidFill>
                          <a:effectLst/>
                          <a:latin typeface="Helvetica" panose="020B0604020202020204" pitchFamily="34" charset="0"/>
                          <a:cs typeface="Helvetica" panose="020B0604020202020204" pitchFamily="34" charset="0"/>
                        </a:rPr>
                        <a:t>8</a:t>
                      </a:r>
                      <a:endParaRPr lang="it-IT" sz="160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44450" marR="44450" marT="0" marB="0" anchor="b"/>
                </a:tc>
                <a:tc>
                  <a:txBody>
                    <a:bodyPr/>
                    <a:lstStyle/>
                    <a:p>
                      <a:pPr algn="ctr">
                        <a:lnSpc>
                          <a:spcPct val="107000"/>
                        </a:lnSpc>
                        <a:spcAft>
                          <a:spcPts val="0"/>
                        </a:spcAft>
                      </a:pPr>
                      <a:r>
                        <a:rPr lang="it-IT" sz="1600" dirty="0">
                          <a:solidFill>
                            <a:schemeClr val="tx2">
                              <a:lumMod val="75000"/>
                            </a:schemeClr>
                          </a:solidFill>
                          <a:effectLst/>
                          <a:latin typeface="Helvetica" panose="020B0604020202020204" pitchFamily="34" charset="0"/>
                          <a:cs typeface="Helvetica" panose="020B0604020202020204" pitchFamily="34" charset="0"/>
                        </a:rPr>
                        <a:t>8</a:t>
                      </a:r>
                      <a:endParaRPr lang="it-IT" sz="1600" dirty="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44450" marR="44450" marT="0" marB="0" anchor="b"/>
                </a:tc>
                <a:extLst>
                  <a:ext uri="{0D108BD9-81ED-4DB2-BD59-A6C34878D82A}">
                    <a16:rowId xmlns="" xmlns:a16="http://schemas.microsoft.com/office/drawing/2014/main" val="443361410"/>
                  </a:ext>
                </a:extLst>
              </a:tr>
              <a:tr h="251783">
                <a:tc>
                  <a:txBody>
                    <a:bodyPr/>
                    <a:lstStyle/>
                    <a:p>
                      <a:pPr>
                        <a:lnSpc>
                          <a:spcPct val="107000"/>
                        </a:lnSpc>
                        <a:spcAft>
                          <a:spcPts val="0"/>
                        </a:spcAft>
                      </a:pPr>
                      <a:r>
                        <a:rPr lang="it-IT" sz="1600">
                          <a:solidFill>
                            <a:schemeClr val="tx2">
                              <a:lumMod val="75000"/>
                            </a:schemeClr>
                          </a:solidFill>
                          <a:effectLst/>
                          <a:latin typeface="Helvetica" panose="020B0604020202020204" pitchFamily="34" charset="0"/>
                          <a:cs typeface="Helvetica" panose="020B0604020202020204" pitchFamily="34" charset="0"/>
                        </a:rPr>
                        <a:t>Lombardia</a:t>
                      </a:r>
                      <a:endParaRPr lang="it-IT" sz="160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44450" marR="44450" marT="0" marB="0" anchor="b"/>
                </a:tc>
                <a:tc>
                  <a:txBody>
                    <a:bodyPr/>
                    <a:lstStyle/>
                    <a:p>
                      <a:pPr algn="ctr">
                        <a:lnSpc>
                          <a:spcPct val="107000"/>
                        </a:lnSpc>
                        <a:spcAft>
                          <a:spcPts val="0"/>
                        </a:spcAft>
                      </a:pPr>
                      <a:r>
                        <a:rPr lang="it-IT" sz="1600">
                          <a:solidFill>
                            <a:schemeClr val="tx2">
                              <a:lumMod val="75000"/>
                            </a:schemeClr>
                          </a:solidFill>
                          <a:effectLst/>
                          <a:latin typeface="Helvetica" panose="020B0604020202020204" pitchFamily="34" charset="0"/>
                          <a:cs typeface="Helvetica" panose="020B0604020202020204" pitchFamily="34" charset="0"/>
                        </a:rPr>
                        <a:t>13</a:t>
                      </a:r>
                      <a:endParaRPr lang="it-IT" sz="160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44450" marR="44450" marT="0" marB="0" anchor="b"/>
                </a:tc>
                <a:tc>
                  <a:txBody>
                    <a:bodyPr/>
                    <a:lstStyle/>
                    <a:p>
                      <a:pPr algn="ctr">
                        <a:lnSpc>
                          <a:spcPct val="107000"/>
                        </a:lnSpc>
                        <a:spcAft>
                          <a:spcPts val="0"/>
                        </a:spcAft>
                      </a:pPr>
                      <a:r>
                        <a:rPr lang="it-IT" sz="1600" dirty="0">
                          <a:solidFill>
                            <a:schemeClr val="tx2">
                              <a:lumMod val="75000"/>
                            </a:schemeClr>
                          </a:solidFill>
                          <a:effectLst/>
                          <a:latin typeface="Helvetica" panose="020B0604020202020204" pitchFamily="34" charset="0"/>
                          <a:cs typeface="Helvetica" panose="020B0604020202020204" pitchFamily="34" charset="0"/>
                        </a:rPr>
                        <a:t>13</a:t>
                      </a:r>
                      <a:endParaRPr lang="it-IT" sz="1600" dirty="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44450" marR="44450" marT="0" marB="0" anchor="b"/>
                </a:tc>
                <a:tc>
                  <a:txBody>
                    <a:bodyPr/>
                    <a:lstStyle/>
                    <a:p>
                      <a:pPr algn="ctr">
                        <a:lnSpc>
                          <a:spcPct val="107000"/>
                        </a:lnSpc>
                        <a:spcAft>
                          <a:spcPts val="0"/>
                        </a:spcAft>
                      </a:pPr>
                      <a:r>
                        <a:rPr lang="it-IT" sz="1600">
                          <a:solidFill>
                            <a:schemeClr val="tx2">
                              <a:lumMod val="75000"/>
                            </a:schemeClr>
                          </a:solidFill>
                          <a:effectLst/>
                          <a:latin typeface="Helvetica" panose="020B0604020202020204" pitchFamily="34" charset="0"/>
                          <a:cs typeface="Helvetica" panose="020B0604020202020204" pitchFamily="34" charset="0"/>
                        </a:rPr>
                        <a:t>12</a:t>
                      </a:r>
                      <a:endParaRPr lang="it-IT" sz="160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44450" marR="44450" marT="0" marB="0" anchor="b"/>
                </a:tc>
                <a:tc>
                  <a:txBody>
                    <a:bodyPr/>
                    <a:lstStyle/>
                    <a:p>
                      <a:pPr algn="ctr">
                        <a:lnSpc>
                          <a:spcPct val="107000"/>
                        </a:lnSpc>
                        <a:spcAft>
                          <a:spcPts val="0"/>
                        </a:spcAft>
                      </a:pPr>
                      <a:r>
                        <a:rPr lang="it-IT" sz="1600">
                          <a:solidFill>
                            <a:schemeClr val="tx2">
                              <a:lumMod val="75000"/>
                            </a:schemeClr>
                          </a:solidFill>
                          <a:effectLst/>
                          <a:latin typeface="Helvetica" panose="020B0604020202020204" pitchFamily="34" charset="0"/>
                          <a:cs typeface="Helvetica" panose="020B0604020202020204" pitchFamily="34" charset="0"/>
                        </a:rPr>
                        <a:t>12</a:t>
                      </a:r>
                      <a:endParaRPr lang="it-IT" sz="160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44450" marR="44450" marT="0" marB="0" anchor="b"/>
                </a:tc>
                <a:extLst>
                  <a:ext uri="{0D108BD9-81ED-4DB2-BD59-A6C34878D82A}">
                    <a16:rowId xmlns="" xmlns:a16="http://schemas.microsoft.com/office/drawing/2014/main" val="1283453880"/>
                  </a:ext>
                </a:extLst>
              </a:tr>
              <a:tr h="251783">
                <a:tc>
                  <a:txBody>
                    <a:bodyPr/>
                    <a:lstStyle/>
                    <a:p>
                      <a:pPr>
                        <a:lnSpc>
                          <a:spcPct val="107000"/>
                        </a:lnSpc>
                        <a:spcAft>
                          <a:spcPts val="0"/>
                        </a:spcAft>
                      </a:pPr>
                      <a:r>
                        <a:rPr lang="it-IT" sz="1600">
                          <a:solidFill>
                            <a:schemeClr val="tx2">
                              <a:lumMod val="75000"/>
                            </a:schemeClr>
                          </a:solidFill>
                          <a:effectLst/>
                          <a:latin typeface="Helvetica" panose="020B0604020202020204" pitchFamily="34" charset="0"/>
                          <a:cs typeface="Helvetica" panose="020B0604020202020204" pitchFamily="34" charset="0"/>
                        </a:rPr>
                        <a:t>Marche</a:t>
                      </a:r>
                      <a:endParaRPr lang="it-IT" sz="160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44450" marR="44450" marT="0" marB="0" anchor="b"/>
                </a:tc>
                <a:tc>
                  <a:txBody>
                    <a:bodyPr/>
                    <a:lstStyle/>
                    <a:p>
                      <a:pPr algn="ctr">
                        <a:lnSpc>
                          <a:spcPct val="107000"/>
                        </a:lnSpc>
                        <a:spcAft>
                          <a:spcPts val="0"/>
                        </a:spcAft>
                      </a:pPr>
                      <a:r>
                        <a:rPr lang="it-IT" sz="1600">
                          <a:solidFill>
                            <a:schemeClr val="tx2">
                              <a:lumMod val="75000"/>
                            </a:schemeClr>
                          </a:solidFill>
                          <a:effectLst/>
                          <a:latin typeface="Helvetica" panose="020B0604020202020204" pitchFamily="34" charset="0"/>
                          <a:cs typeface="Helvetica" panose="020B0604020202020204" pitchFamily="34" charset="0"/>
                        </a:rPr>
                        <a:t>8</a:t>
                      </a:r>
                      <a:endParaRPr lang="it-IT" sz="160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44450" marR="44450" marT="0" marB="0" anchor="b"/>
                </a:tc>
                <a:tc>
                  <a:txBody>
                    <a:bodyPr/>
                    <a:lstStyle/>
                    <a:p>
                      <a:pPr algn="ctr">
                        <a:lnSpc>
                          <a:spcPct val="107000"/>
                        </a:lnSpc>
                        <a:spcAft>
                          <a:spcPts val="0"/>
                        </a:spcAft>
                      </a:pPr>
                      <a:r>
                        <a:rPr lang="it-IT" sz="1600" dirty="0">
                          <a:solidFill>
                            <a:schemeClr val="tx2">
                              <a:lumMod val="75000"/>
                            </a:schemeClr>
                          </a:solidFill>
                          <a:effectLst/>
                          <a:latin typeface="Helvetica" panose="020B0604020202020204" pitchFamily="34" charset="0"/>
                          <a:cs typeface="Helvetica" panose="020B0604020202020204" pitchFamily="34" charset="0"/>
                        </a:rPr>
                        <a:t>7</a:t>
                      </a:r>
                      <a:endParaRPr lang="it-IT" sz="1600" dirty="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44450" marR="44450" marT="0" marB="0" anchor="b"/>
                </a:tc>
                <a:tc>
                  <a:txBody>
                    <a:bodyPr/>
                    <a:lstStyle/>
                    <a:p>
                      <a:pPr algn="ctr">
                        <a:lnSpc>
                          <a:spcPct val="107000"/>
                        </a:lnSpc>
                        <a:spcAft>
                          <a:spcPts val="0"/>
                        </a:spcAft>
                      </a:pPr>
                      <a:r>
                        <a:rPr lang="it-IT" sz="1600">
                          <a:solidFill>
                            <a:schemeClr val="tx2">
                              <a:lumMod val="75000"/>
                            </a:schemeClr>
                          </a:solidFill>
                          <a:effectLst/>
                          <a:latin typeface="Helvetica" panose="020B0604020202020204" pitchFamily="34" charset="0"/>
                          <a:cs typeface="Helvetica" panose="020B0604020202020204" pitchFamily="34" charset="0"/>
                        </a:rPr>
                        <a:t>5</a:t>
                      </a:r>
                      <a:endParaRPr lang="it-IT" sz="160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44450" marR="44450" marT="0" marB="0" anchor="b"/>
                </a:tc>
                <a:tc>
                  <a:txBody>
                    <a:bodyPr/>
                    <a:lstStyle/>
                    <a:p>
                      <a:pPr algn="ctr">
                        <a:lnSpc>
                          <a:spcPct val="107000"/>
                        </a:lnSpc>
                        <a:spcAft>
                          <a:spcPts val="0"/>
                        </a:spcAft>
                      </a:pPr>
                      <a:r>
                        <a:rPr lang="it-IT" sz="1600" dirty="0">
                          <a:solidFill>
                            <a:schemeClr val="tx2">
                              <a:lumMod val="75000"/>
                            </a:schemeClr>
                          </a:solidFill>
                          <a:effectLst/>
                          <a:latin typeface="Helvetica" panose="020B0604020202020204" pitchFamily="34" charset="0"/>
                          <a:cs typeface="Helvetica" panose="020B0604020202020204" pitchFamily="34" charset="0"/>
                        </a:rPr>
                        <a:t>5</a:t>
                      </a:r>
                      <a:endParaRPr lang="it-IT" sz="1600" dirty="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44450" marR="44450" marT="0" marB="0" anchor="b"/>
                </a:tc>
                <a:extLst>
                  <a:ext uri="{0D108BD9-81ED-4DB2-BD59-A6C34878D82A}">
                    <a16:rowId xmlns="" xmlns:a16="http://schemas.microsoft.com/office/drawing/2014/main" val="2394804525"/>
                  </a:ext>
                </a:extLst>
              </a:tr>
              <a:tr h="251783">
                <a:tc>
                  <a:txBody>
                    <a:bodyPr/>
                    <a:lstStyle/>
                    <a:p>
                      <a:pPr>
                        <a:lnSpc>
                          <a:spcPct val="107000"/>
                        </a:lnSpc>
                        <a:spcAft>
                          <a:spcPts val="0"/>
                        </a:spcAft>
                      </a:pPr>
                      <a:r>
                        <a:rPr lang="it-IT" sz="1600">
                          <a:solidFill>
                            <a:schemeClr val="tx2">
                              <a:lumMod val="75000"/>
                            </a:schemeClr>
                          </a:solidFill>
                          <a:effectLst/>
                          <a:latin typeface="Helvetica" panose="020B0604020202020204" pitchFamily="34" charset="0"/>
                          <a:cs typeface="Helvetica" panose="020B0604020202020204" pitchFamily="34" charset="0"/>
                        </a:rPr>
                        <a:t>Molise</a:t>
                      </a:r>
                      <a:endParaRPr lang="it-IT" sz="160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44450" marR="44450" marT="0" marB="0" anchor="b"/>
                </a:tc>
                <a:tc>
                  <a:txBody>
                    <a:bodyPr/>
                    <a:lstStyle/>
                    <a:p>
                      <a:pPr algn="ctr">
                        <a:lnSpc>
                          <a:spcPct val="107000"/>
                        </a:lnSpc>
                        <a:spcAft>
                          <a:spcPts val="0"/>
                        </a:spcAft>
                      </a:pPr>
                      <a:r>
                        <a:rPr lang="it-IT" sz="1600">
                          <a:solidFill>
                            <a:schemeClr val="tx2">
                              <a:lumMod val="75000"/>
                            </a:schemeClr>
                          </a:solidFill>
                          <a:effectLst/>
                          <a:latin typeface="Helvetica" panose="020B0604020202020204" pitchFamily="34" charset="0"/>
                          <a:cs typeface="Helvetica" panose="020B0604020202020204" pitchFamily="34" charset="0"/>
                        </a:rPr>
                        <a:t>1</a:t>
                      </a:r>
                      <a:endParaRPr lang="it-IT" sz="160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44450" marR="44450" marT="0" marB="0" anchor="b"/>
                </a:tc>
                <a:tc>
                  <a:txBody>
                    <a:bodyPr/>
                    <a:lstStyle/>
                    <a:p>
                      <a:pPr algn="ctr">
                        <a:lnSpc>
                          <a:spcPct val="107000"/>
                        </a:lnSpc>
                        <a:spcAft>
                          <a:spcPts val="0"/>
                        </a:spcAft>
                      </a:pPr>
                      <a:r>
                        <a:rPr lang="it-IT" sz="1600" dirty="0">
                          <a:solidFill>
                            <a:schemeClr val="tx2">
                              <a:lumMod val="75000"/>
                            </a:schemeClr>
                          </a:solidFill>
                          <a:effectLst/>
                          <a:latin typeface="Helvetica" panose="020B0604020202020204" pitchFamily="34" charset="0"/>
                          <a:cs typeface="Helvetica" panose="020B0604020202020204" pitchFamily="34" charset="0"/>
                        </a:rPr>
                        <a:t>1</a:t>
                      </a:r>
                      <a:endParaRPr lang="it-IT" sz="1600" dirty="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44450" marR="44450" marT="0" marB="0" anchor="b"/>
                </a:tc>
                <a:tc>
                  <a:txBody>
                    <a:bodyPr/>
                    <a:lstStyle/>
                    <a:p>
                      <a:pPr algn="ctr">
                        <a:lnSpc>
                          <a:spcPct val="107000"/>
                        </a:lnSpc>
                        <a:spcAft>
                          <a:spcPts val="0"/>
                        </a:spcAft>
                      </a:pPr>
                      <a:r>
                        <a:rPr lang="it-IT" sz="1600" dirty="0">
                          <a:solidFill>
                            <a:schemeClr val="tx2">
                              <a:lumMod val="75000"/>
                            </a:schemeClr>
                          </a:solidFill>
                          <a:effectLst/>
                          <a:latin typeface="Helvetica" panose="020B0604020202020204" pitchFamily="34" charset="0"/>
                          <a:cs typeface="Helvetica" panose="020B0604020202020204" pitchFamily="34" charset="0"/>
                        </a:rPr>
                        <a:t>1</a:t>
                      </a:r>
                      <a:endParaRPr lang="it-IT" sz="1600" dirty="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44450" marR="44450" marT="0" marB="0" anchor="b"/>
                </a:tc>
                <a:tc>
                  <a:txBody>
                    <a:bodyPr/>
                    <a:lstStyle/>
                    <a:p>
                      <a:pPr algn="ctr">
                        <a:lnSpc>
                          <a:spcPct val="107000"/>
                        </a:lnSpc>
                        <a:spcAft>
                          <a:spcPts val="0"/>
                        </a:spcAft>
                      </a:pPr>
                      <a:r>
                        <a:rPr lang="it-IT" sz="1600" dirty="0">
                          <a:solidFill>
                            <a:schemeClr val="tx2">
                              <a:lumMod val="75000"/>
                            </a:schemeClr>
                          </a:solidFill>
                          <a:effectLst/>
                          <a:latin typeface="Helvetica" panose="020B0604020202020204" pitchFamily="34" charset="0"/>
                          <a:cs typeface="Helvetica" panose="020B0604020202020204" pitchFamily="34" charset="0"/>
                        </a:rPr>
                        <a:t>1</a:t>
                      </a:r>
                      <a:endParaRPr lang="it-IT" sz="1600" dirty="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44450" marR="44450" marT="0" marB="0" anchor="b"/>
                </a:tc>
                <a:extLst>
                  <a:ext uri="{0D108BD9-81ED-4DB2-BD59-A6C34878D82A}">
                    <a16:rowId xmlns="" xmlns:a16="http://schemas.microsoft.com/office/drawing/2014/main" val="1979236551"/>
                  </a:ext>
                </a:extLst>
              </a:tr>
              <a:tr h="251783">
                <a:tc>
                  <a:txBody>
                    <a:bodyPr/>
                    <a:lstStyle/>
                    <a:p>
                      <a:pPr>
                        <a:lnSpc>
                          <a:spcPct val="107000"/>
                        </a:lnSpc>
                        <a:spcAft>
                          <a:spcPts val="0"/>
                        </a:spcAft>
                      </a:pPr>
                      <a:r>
                        <a:rPr lang="it-IT" sz="1600">
                          <a:solidFill>
                            <a:schemeClr val="tx2">
                              <a:lumMod val="75000"/>
                            </a:schemeClr>
                          </a:solidFill>
                          <a:effectLst/>
                          <a:latin typeface="Helvetica" panose="020B0604020202020204" pitchFamily="34" charset="0"/>
                          <a:cs typeface="Helvetica" panose="020B0604020202020204" pitchFamily="34" charset="0"/>
                        </a:rPr>
                        <a:t>Piemonte</a:t>
                      </a:r>
                      <a:endParaRPr lang="it-IT" sz="160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44450" marR="44450" marT="0" marB="0" anchor="b"/>
                </a:tc>
                <a:tc>
                  <a:txBody>
                    <a:bodyPr/>
                    <a:lstStyle/>
                    <a:p>
                      <a:pPr algn="ctr">
                        <a:lnSpc>
                          <a:spcPct val="107000"/>
                        </a:lnSpc>
                        <a:spcAft>
                          <a:spcPts val="0"/>
                        </a:spcAft>
                      </a:pPr>
                      <a:r>
                        <a:rPr lang="it-IT" sz="1600">
                          <a:solidFill>
                            <a:schemeClr val="tx2">
                              <a:lumMod val="75000"/>
                            </a:schemeClr>
                          </a:solidFill>
                          <a:effectLst/>
                          <a:latin typeface="Helvetica" panose="020B0604020202020204" pitchFamily="34" charset="0"/>
                          <a:cs typeface="Helvetica" panose="020B0604020202020204" pitchFamily="34" charset="0"/>
                        </a:rPr>
                        <a:t>11</a:t>
                      </a:r>
                      <a:endParaRPr lang="it-IT" sz="160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44450" marR="44450" marT="0" marB="0" anchor="b"/>
                </a:tc>
                <a:tc>
                  <a:txBody>
                    <a:bodyPr/>
                    <a:lstStyle/>
                    <a:p>
                      <a:pPr algn="ctr">
                        <a:lnSpc>
                          <a:spcPct val="107000"/>
                        </a:lnSpc>
                        <a:spcAft>
                          <a:spcPts val="0"/>
                        </a:spcAft>
                      </a:pPr>
                      <a:r>
                        <a:rPr lang="it-IT" sz="1600" dirty="0">
                          <a:solidFill>
                            <a:schemeClr val="tx2">
                              <a:lumMod val="75000"/>
                            </a:schemeClr>
                          </a:solidFill>
                          <a:effectLst/>
                          <a:latin typeface="Helvetica" panose="020B0604020202020204" pitchFamily="34" charset="0"/>
                          <a:cs typeface="Helvetica" panose="020B0604020202020204" pitchFamily="34" charset="0"/>
                        </a:rPr>
                        <a:t>8</a:t>
                      </a:r>
                      <a:endParaRPr lang="it-IT" sz="1600" dirty="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44450" marR="44450" marT="0" marB="0" anchor="b"/>
                </a:tc>
                <a:tc>
                  <a:txBody>
                    <a:bodyPr/>
                    <a:lstStyle/>
                    <a:p>
                      <a:pPr algn="ctr">
                        <a:lnSpc>
                          <a:spcPct val="107000"/>
                        </a:lnSpc>
                        <a:spcAft>
                          <a:spcPts val="0"/>
                        </a:spcAft>
                      </a:pPr>
                      <a:r>
                        <a:rPr lang="it-IT" sz="1600" dirty="0">
                          <a:solidFill>
                            <a:schemeClr val="tx2">
                              <a:lumMod val="75000"/>
                            </a:schemeClr>
                          </a:solidFill>
                          <a:effectLst/>
                          <a:latin typeface="Helvetica" panose="020B0604020202020204" pitchFamily="34" charset="0"/>
                          <a:cs typeface="Helvetica" panose="020B0604020202020204" pitchFamily="34" charset="0"/>
                        </a:rPr>
                        <a:t>8</a:t>
                      </a:r>
                      <a:endParaRPr lang="it-IT" sz="1600" dirty="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44450" marR="44450" marT="0" marB="0" anchor="b"/>
                </a:tc>
                <a:tc>
                  <a:txBody>
                    <a:bodyPr/>
                    <a:lstStyle/>
                    <a:p>
                      <a:pPr algn="ctr">
                        <a:lnSpc>
                          <a:spcPct val="107000"/>
                        </a:lnSpc>
                        <a:spcAft>
                          <a:spcPts val="0"/>
                        </a:spcAft>
                      </a:pPr>
                      <a:r>
                        <a:rPr lang="it-IT" sz="1600">
                          <a:solidFill>
                            <a:schemeClr val="tx2">
                              <a:lumMod val="75000"/>
                            </a:schemeClr>
                          </a:solidFill>
                          <a:effectLst/>
                          <a:latin typeface="Helvetica" panose="020B0604020202020204" pitchFamily="34" charset="0"/>
                          <a:cs typeface="Helvetica" panose="020B0604020202020204" pitchFamily="34" charset="0"/>
                        </a:rPr>
                        <a:t>8</a:t>
                      </a:r>
                      <a:endParaRPr lang="it-IT" sz="160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44450" marR="44450" marT="0" marB="0" anchor="b"/>
                </a:tc>
                <a:extLst>
                  <a:ext uri="{0D108BD9-81ED-4DB2-BD59-A6C34878D82A}">
                    <a16:rowId xmlns="" xmlns:a16="http://schemas.microsoft.com/office/drawing/2014/main" val="1596064562"/>
                  </a:ext>
                </a:extLst>
              </a:tr>
              <a:tr h="251783">
                <a:tc>
                  <a:txBody>
                    <a:bodyPr/>
                    <a:lstStyle/>
                    <a:p>
                      <a:pPr>
                        <a:lnSpc>
                          <a:spcPct val="107000"/>
                        </a:lnSpc>
                        <a:spcAft>
                          <a:spcPts val="0"/>
                        </a:spcAft>
                      </a:pPr>
                      <a:r>
                        <a:rPr lang="it-IT" sz="1600">
                          <a:solidFill>
                            <a:schemeClr val="tx2">
                              <a:lumMod val="75000"/>
                            </a:schemeClr>
                          </a:solidFill>
                          <a:effectLst/>
                          <a:latin typeface="Helvetica" panose="020B0604020202020204" pitchFamily="34" charset="0"/>
                          <a:cs typeface="Helvetica" panose="020B0604020202020204" pitchFamily="34" charset="0"/>
                        </a:rPr>
                        <a:t>Puglia</a:t>
                      </a:r>
                      <a:endParaRPr lang="it-IT" sz="160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44450" marR="44450" marT="0" marB="0" anchor="b"/>
                </a:tc>
                <a:tc>
                  <a:txBody>
                    <a:bodyPr/>
                    <a:lstStyle/>
                    <a:p>
                      <a:pPr algn="ctr">
                        <a:lnSpc>
                          <a:spcPct val="107000"/>
                        </a:lnSpc>
                        <a:spcAft>
                          <a:spcPts val="0"/>
                        </a:spcAft>
                      </a:pPr>
                      <a:r>
                        <a:rPr lang="it-IT" sz="1600">
                          <a:solidFill>
                            <a:schemeClr val="tx2">
                              <a:lumMod val="75000"/>
                            </a:schemeClr>
                          </a:solidFill>
                          <a:effectLst/>
                          <a:latin typeface="Helvetica" panose="020B0604020202020204" pitchFamily="34" charset="0"/>
                          <a:cs typeface="Helvetica" panose="020B0604020202020204" pitchFamily="34" charset="0"/>
                        </a:rPr>
                        <a:t>10</a:t>
                      </a:r>
                      <a:endParaRPr lang="it-IT" sz="160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44450" marR="44450" marT="0" marB="0" anchor="b"/>
                </a:tc>
                <a:tc>
                  <a:txBody>
                    <a:bodyPr/>
                    <a:lstStyle/>
                    <a:p>
                      <a:pPr algn="ctr">
                        <a:lnSpc>
                          <a:spcPct val="107000"/>
                        </a:lnSpc>
                        <a:spcAft>
                          <a:spcPts val="0"/>
                        </a:spcAft>
                      </a:pPr>
                      <a:r>
                        <a:rPr lang="it-IT" sz="1600" dirty="0">
                          <a:solidFill>
                            <a:schemeClr val="tx2">
                              <a:lumMod val="75000"/>
                            </a:schemeClr>
                          </a:solidFill>
                          <a:effectLst/>
                          <a:latin typeface="Helvetica" panose="020B0604020202020204" pitchFamily="34" charset="0"/>
                          <a:cs typeface="Helvetica" panose="020B0604020202020204" pitchFamily="34" charset="0"/>
                        </a:rPr>
                        <a:t>10</a:t>
                      </a:r>
                      <a:endParaRPr lang="it-IT" sz="1600" dirty="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44450" marR="44450" marT="0" marB="0" anchor="b"/>
                </a:tc>
                <a:tc>
                  <a:txBody>
                    <a:bodyPr/>
                    <a:lstStyle/>
                    <a:p>
                      <a:pPr algn="ctr">
                        <a:lnSpc>
                          <a:spcPct val="107000"/>
                        </a:lnSpc>
                        <a:spcAft>
                          <a:spcPts val="0"/>
                        </a:spcAft>
                      </a:pPr>
                      <a:r>
                        <a:rPr lang="it-IT" sz="1600" dirty="0">
                          <a:solidFill>
                            <a:schemeClr val="tx2">
                              <a:lumMod val="75000"/>
                            </a:schemeClr>
                          </a:solidFill>
                          <a:effectLst/>
                          <a:latin typeface="Helvetica" panose="020B0604020202020204" pitchFamily="34" charset="0"/>
                          <a:cs typeface="Helvetica" panose="020B0604020202020204" pitchFamily="34" charset="0"/>
                        </a:rPr>
                        <a:t>10</a:t>
                      </a:r>
                      <a:endParaRPr lang="it-IT" sz="1600" dirty="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44450" marR="44450" marT="0" marB="0" anchor="b"/>
                </a:tc>
                <a:tc>
                  <a:txBody>
                    <a:bodyPr/>
                    <a:lstStyle/>
                    <a:p>
                      <a:pPr algn="ctr">
                        <a:lnSpc>
                          <a:spcPct val="107000"/>
                        </a:lnSpc>
                        <a:spcAft>
                          <a:spcPts val="0"/>
                        </a:spcAft>
                      </a:pPr>
                      <a:r>
                        <a:rPr lang="it-IT" sz="1600" dirty="0">
                          <a:solidFill>
                            <a:schemeClr val="tx2">
                              <a:lumMod val="75000"/>
                            </a:schemeClr>
                          </a:solidFill>
                          <a:effectLst/>
                          <a:latin typeface="Helvetica" panose="020B0604020202020204" pitchFamily="34" charset="0"/>
                          <a:cs typeface="Helvetica" panose="020B0604020202020204" pitchFamily="34" charset="0"/>
                        </a:rPr>
                        <a:t>10</a:t>
                      </a:r>
                      <a:endParaRPr lang="it-IT" sz="1600" dirty="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44450" marR="44450" marT="0" marB="0" anchor="b"/>
                </a:tc>
                <a:extLst>
                  <a:ext uri="{0D108BD9-81ED-4DB2-BD59-A6C34878D82A}">
                    <a16:rowId xmlns="" xmlns:a16="http://schemas.microsoft.com/office/drawing/2014/main" val="4207519853"/>
                  </a:ext>
                </a:extLst>
              </a:tr>
              <a:tr h="251783">
                <a:tc>
                  <a:txBody>
                    <a:bodyPr/>
                    <a:lstStyle/>
                    <a:p>
                      <a:pPr>
                        <a:lnSpc>
                          <a:spcPct val="107000"/>
                        </a:lnSpc>
                        <a:spcAft>
                          <a:spcPts val="0"/>
                        </a:spcAft>
                      </a:pPr>
                      <a:r>
                        <a:rPr lang="it-IT" sz="1600">
                          <a:solidFill>
                            <a:schemeClr val="tx2">
                              <a:lumMod val="75000"/>
                            </a:schemeClr>
                          </a:solidFill>
                          <a:effectLst/>
                          <a:latin typeface="Helvetica" panose="020B0604020202020204" pitchFamily="34" charset="0"/>
                          <a:cs typeface="Helvetica" panose="020B0604020202020204" pitchFamily="34" charset="0"/>
                        </a:rPr>
                        <a:t>Sardegna</a:t>
                      </a:r>
                      <a:endParaRPr lang="it-IT" sz="160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44450" marR="44450" marT="0" marB="0" anchor="b"/>
                </a:tc>
                <a:tc>
                  <a:txBody>
                    <a:bodyPr/>
                    <a:lstStyle/>
                    <a:p>
                      <a:pPr algn="ctr">
                        <a:lnSpc>
                          <a:spcPct val="107000"/>
                        </a:lnSpc>
                        <a:spcAft>
                          <a:spcPts val="0"/>
                        </a:spcAft>
                      </a:pPr>
                      <a:r>
                        <a:rPr lang="it-IT" sz="1600">
                          <a:solidFill>
                            <a:schemeClr val="tx2">
                              <a:lumMod val="75000"/>
                            </a:schemeClr>
                          </a:solidFill>
                          <a:effectLst/>
                          <a:latin typeface="Helvetica" panose="020B0604020202020204" pitchFamily="34" charset="0"/>
                          <a:cs typeface="Helvetica" panose="020B0604020202020204" pitchFamily="34" charset="0"/>
                        </a:rPr>
                        <a:t>4</a:t>
                      </a:r>
                      <a:endParaRPr lang="it-IT" sz="160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44450" marR="44450" marT="0" marB="0" anchor="b"/>
                </a:tc>
                <a:tc>
                  <a:txBody>
                    <a:bodyPr/>
                    <a:lstStyle/>
                    <a:p>
                      <a:pPr algn="ctr">
                        <a:lnSpc>
                          <a:spcPct val="107000"/>
                        </a:lnSpc>
                        <a:spcAft>
                          <a:spcPts val="0"/>
                        </a:spcAft>
                      </a:pPr>
                      <a:r>
                        <a:rPr lang="it-IT" sz="1600" dirty="0">
                          <a:solidFill>
                            <a:schemeClr val="tx2">
                              <a:lumMod val="75000"/>
                            </a:schemeClr>
                          </a:solidFill>
                          <a:effectLst/>
                          <a:latin typeface="Helvetica" panose="020B0604020202020204" pitchFamily="34" charset="0"/>
                          <a:cs typeface="Helvetica" panose="020B0604020202020204" pitchFamily="34" charset="0"/>
                        </a:rPr>
                        <a:t>4</a:t>
                      </a:r>
                      <a:endParaRPr lang="it-IT" sz="1600" dirty="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44450" marR="44450" marT="0" marB="0" anchor="b"/>
                </a:tc>
                <a:tc>
                  <a:txBody>
                    <a:bodyPr/>
                    <a:lstStyle/>
                    <a:p>
                      <a:pPr algn="ctr">
                        <a:lnSpc>
                          <a:spcPct val="107000"/>
                        </a:lnSpc>
                        <a:spcAft>
                          <a:spcPts val="0"/>
                        </a:spcAft>
                      </a:pPr>
                      <a:r>
                        <a:rPr lang="it-IT" sz="1600" dirty="0">
                          <a:solidFill>
                            <a:schemeClr val="tx2">
                              <a:lumMod val="75000"/>
                            </a:schemeClr>
                          </a:solidFill>
                          <a:effectLst/>
                          <a:latin typeface="Helvetica" panose="020B0604020202020204" pitchFamily="34" charset="0"/>
                          <a:cs typeface="Helvetica" panose="020B0604020202020204" pitchFamily="34" charset="0"/>
                        </a:rPr>
                        <a:t>4</a:t>
                      </a:r>
                      <a:endParaRPr lang="it-IT" sz="1600" dirty="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44450" marR="44450" marT="0" marB="0" anchor="b"/>
                </a:tc>
                <a:tc>
                  <a:txBody>
                    <a:bodyPr/>
                    <a:lstStyle/>
                    <a:p>
                      <a:pPr algn="ctr">
                        <a:lnSpc>
                          <a:spcPct val="107000"/>
                        </a:lnSpc>
                        <a:spcAft>
                          <a:spcPts val="0"/>
                        </a:spcAft>
                      </a:pPr>
                      <a:r>
                        <a:rPr lang="it-IT" sz="1600" dirty="0">
                          <a:solidFill>
                            <a:schemeClr val="tx2">
                              <a:lumMod val="75000"/>
                            </a:schemeClr>
                          </a:solidFill>
                          <a:effectLst/>
                          <a:latin typeface="Helvetica" panose="020B0604020202020204" pitchFamily="34" charset="0"/>
                          <a:cs typeface="Helvetica" panose="020B0604020202020204" pitchFamily="34" charset="0"/>
                        </a:rPr>
                        <a:t>3</a:t>
                      </a:r>
                      <a:endParaRPr lang="it-IT" sz="1600" dirty="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44450" marR="44450" marT="0" marB="0" anchor="b"/>
                </a:tc>
                <a:extLst>
                  <a:ext uri="{0D108BD9-81ED-4DB2-BD59-A6C34878D82A}">
                    <a16:rowId xmlns="" xmlns:a16="http://schemas.microsoft.com/office/drawing/2014/main" val="2269981943"/>
                  </a:ext>
                </a:extLst>
              </a:tr>
              <a:tr h="251783">
                <a:tc>
                  <a:txBody>
                    <a:bodyPr/>
                    <a:lstStyle/>
                    <a:p>
                      <a:pPr>
                        <a:lnSpc>
                          <a:spcPct val="107000"/>
                        </a:lnSpc>
                        <a:spcAft>
                          <a:spcPts val="0"/>
                        </a:spcAft>
                      </a:pPr>
                      <a:r>
                        <a:rPr lang="it-IT" sz="1600">
                          <a:solidFill>
                            <a:schemeClr val="tx2">
                              <a:lumMod val="75000"/>
                            </a:schemeClr>
                          </a:solidFill>
                          <a:effectLst/>
                          <a:latin typeface="Helvetica" panose="020B0604020202020204" pitchFamily="34" charset="0"/>
                          <a:cs typeface="Helvetica" panose="020B0604020202020204" pitchFamily="34" charset="0"/>
                        </a:rPr>
                        <a:t>Sicilia</a:t>
                      </a:r>
                      <a:endParaRPr lang="it-IT" sz="160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44450" marR="44450" marT="0" marB="0" anchor="b"/>
                </a:tc>
                <a:tc>
                  <a:txBody>
                    <a:bodyPr/>
                    <a:lstStyle/>
                    <a:p>
                      <a:pPr algn="ctr">
                        <a:lnSpc>
                          <a:spcPct val="107000"/>
                        </a:lnSpc>
                        <a:spcAft>
                          <a:spcPts val="0"/>
                        </a:spcAft>
                      </a:pPr>
                      <a:r>
                        <a:rPr lang="it-IT" sz="1600">
                          <a:solidFill>
                            <a:schemeClr val="tx2">
                              <a:lumMod val="75000"/>
                            </a:schemeClr>
                          </a:solidFill>
                          <a:effectLst/>
                          <a:latin typeface="Helvetica" panose="020B0604020202020204" pitchFamily="34" charset="0"/>
                          <a:cs typeface="Helvetica" panose="020B0604020202020204" pitchFamily="34" charset="0"/>
                        </a:rPr>
                        <a:t>5</a:t>
                      </a:r>
                      <a:endParaRPr lang="it-IT" sz="160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44450" marR="44450" marT="0" marB="0" anchor="b"/>
                </a:tc>
                <a:tc>
                  <a:txBody>
                    <a:bodyPr/>
                    <a:lstStyle/>
                    <a:p>
                      <a:pPr algn="ctr">
                        <a:lnSpc>
                          <a:spcPct val="107000"/>
                        </a:lnSpc>
                        <a:spcAft>
                          <a:spcPts val="0"/>
                        </a:spcAft>
                      </a:pPr>
                      <a:r>
                        <a:rPr lang="it-IT" sz="1600">
                          <a:solidFill>
                            <a:schemeClr val="tx2">
                              <a:lumMod val="75000"/>
                            </a:schemeClr>
                          </a:solidFill>
                          <a:effectLst/>
                          <a:latin typeface="Helvetica" panose="020B0604020202020204" pitchFamily="34" charset="0"/>
                          <a:cs typeface="Helvetica" panose="020B0604020202020204" pitchFamily="34" charset="0"/>
                        </a:rPr>
                        <a:t>5</a:t>
                      </a:r>
                      <a:endParaRPr lang="it-IT" sz="160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44450" marR="44450" marT="0" marB="0" anchor="b"/>
                </a:tc>
                <a:tc>
                  <a:txBody>
                    <a:bodyPr/>
                    <a:lstStyle/>
                    <a:p>
                      <a:pPr algn="ctr">
                        <a:lnSpc>
                          <a:spcPct val="107000"/>
                        </a:lnSpc>
                        <a:spcAft>
                          <a:spcPts val="0"/>
                        </a:spcAft>
                      </a:pPr>
                      <a:r>
                        <a:rPr lang="it-IT" sz="1600" dirty="0">
                          <a:solidFill>
                            <a:schemeClr val="tx2">
                              <a:lumMod val="75000"/>
                            </a:schemeClr>
                          </a:solidFill>
                          <a:effectLst/>
                          <a:latin typeface="Helvetica" panose="020B0604020202020204" pitchFamily="34" charset="0"/>
                          <a:cs typeface="Helvetica" panose="020B0604020202020204" pitchFamily="34" charset="0"/>
                        </a:rPr>
                        <a:t>4</a:t>
                      </a:r>
                      <a:endParaRPr lang="it-IT" sz="1600" dirty="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44450" marR="44450" marT="0" marB="0" anchor="b"/>
                </a:tc>
                <a:tc>
                  <a:txBody>
                    <a:bodyPr/>
                    <a:lstStyle/>
                    <a:p>
                      <a:pPr algn="ctr">
                        <a:lnSpc>
                          <a:spcPct val="107000"/>
                        </a:lnSpc>
                        <a:spcAft>
                          <a:spcPts val="0"/>
                        </a:spcAft>
                      </a:pPr>
                      <a:r>
                        <a:rPr lang="it-IT" sz="1600" dirty="0">
                          <a:solidFill>
                            <a:schemeClr val="tx2">
                              <a:lumMod val="75000"/>
                            </a:schemeClr>
                          </a:solidFill>
                          <a:effectLst/>
                          <a:latin typeface="Helvetica" panose="020B0604020202020204" pitchFamily="34" charset="0"/>
                          <a:cs typeface="Helvetica" panose="020B0604020202020204" pitchFamily="34" charset="0"/>
                        </a:rPr>
                        <a:t>4</a:t>
                      </a:r>
                      <a:endParaRPr lang="it-IT" sz="1600" dirty="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44450" marR="44450" marT="0" marB="0" anchor="b"/>
                </a:tc>
                <a:extLst>
                  <a:ext uri="{0D108BD9-81ED-4DB2-BD59-A6C34878D82A}">
                    <a16:rowId xmlns="" xmlns:a16="http://schemas.microsoft.com/office/drawing/2014/main" val="1453523229"/>
                  </a:ext>
                </a:extLst>
              </a:tr>
              <a:tr h="251783">
                <a:tc>
                  <a:txBody>
                    <a:bodyPr/>
                    <a:lstStyle/>
                    <a:p>
                      <a:pPr>
                        <a:lnSpc>
                          <a:spcPct val="107000"/>
                        </a:lnSpc>
                        <a:spcAft>
                          <a:spcPts val="0"/>
                        </a:spcAft>
                      </a:pPr>
                      <a:r>
                        <a:rPr lang="it-IT" sz="1600">
                          <a:solidFill>
                            <a:schemeClr val="tx2">
                              <a:lumMod val="75000"/>
                            </a:schemeClr>
                          </a:solidFill>
                          <a:effectLst/>
                          <a:latin typeface="Helvetica" panose="020B0604020202020204" pitchFamily="34" charset="0"/>
                          <a:cs typeface="Helvetica" panose="020B0604020202020204" pitchFamily="34" charset="0"/>
                        </a:rPr>
                        <a:t>Toscana</a:t>
                      </a:r>
                      <a:endParaRPr lang="it-IT" sz="160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44450" marR="44450" marT="0" marB="0" anchor="b"/>
                </a:tc>
                <a:tc>
                  <a:txBody>
                    <a:bodyPr/>
                    <a:lstStyle/>
                    <a:p>
                      <a:pPr algn="ctr">
                        <a:lnSpc>
                          <a:spcPct val="107000"/>
                        </a:lnSpc>
                        <a:spcAft>
                          <a:spcPts val="0"/>
                        </a:spcAft>
                      </a:pPr>
                      <a:r>
                        <a:rPr lang="it-IT" sz="1600">
                          <a:solidFill>
                            <a:schemeClr val="tx2">
                              <a:lumMod val="75000"/>
                            </a:schemeClr>
                          </a:solidFill>
                          <a:effectLst/>
                          <a:latin typeface="Helvetica" panose="020B0604020202020204" pitchFamily="34" charset="0"/>
                          <a:cs typeface="Helvetica" panose="020B0604020202020204" pitchFamily="34" charset="0"/>
                        </a:rPr>
                        <a:t>8</a:t>
                      </a:r>
                      <a:endParaRPr lang="it-IT" sz="160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44450" marR="44450" marT="0" marB="0" anchor="b"/>
                </a:tc>
                <a:tc>
                  <a:txBody>
                    <a:bodyPr/>
                    <a:lstStyle/>
                    <a:p>
                      <a:pPr algn="ctr">
                        <a:lnSpc>
                          <a:spcPct val="107000"/>
                        </a:lnSpc>
                        <a:spcAft>
                          <a:spcPts val="0"/>
                        </a:spcAft>
                      </a:pPr>
                      <a:r>
                        <a:rPr lang="it-IT" sz="1600" dirty="0">
                          <a:solidFill>
                            <a:schemeClr val="tx2">
                              <a:lumMod val="75000"/>
                            </a:schemeClr>
                          </a:solidFill>
                          <a:effectLst/>
                          <a:latin typeface="Helvetica" panose="020B0604020202020204" pitchFamily="34" charset="0"/>
                          <a:cs typeface="Helvetica" panose="020B0604020202020204" pitchFamily="34" charset="0"/>
                        </a:rPr>
                        <a:t>7</a:t>
                      </a:r>
                      <a:endParaRPr lang="it-IT" sz="1600" dirty="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44450" marR="44450" marT="0" marB="0" anchor="b"/>
                </a:tc>
                <a:tc>
                  <a:txBody>
                    <a:bodyPr/>
                    <a:lstStyle/>
                    <a:p>
                      <a:pPr algn="ctr">
                        <a:lnSpc>
                          <a:spcPct val="107000"/>
                        </a:lnSpc>
                        <a:spcAft>
                          <a:spcPts val="0"/>
                        </a:spcAft>
                      </a:pPr>
                      <a:r>
                        <a:rPr lang="it-IT" sz="1600" dirty="0">
                          <a:solidFill>
                            <a:schemeClr val="tx2">
                              <a:lumMod val="75000"/>
                            </a:schemeClr>
                          </a:solidFill>
                          <a:effectLst/>
                          <a:latin typeface="Helvetica" panose="020B0604020202020204" pitchFamily="34" charset="0"/>
                          <a:cs typeface="Helvetica" panose="020B0604020202020204" pitchFamily="34" charset="0"/>
                        </a:rPr>
                        <a:t>6</a:t>
                      </a:r>
                      <a:endParaRPr lang="it-IT" sz="1600" dirty="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44450" marR="44450" marT="0" marB="0" anchor="b"/>
                </a:tc>
                <a:tc>
                  <a:txBody>
                    <a:bodyPr/>
                    <a:lstStyle/>
                    <a:p>
                      <a:pPr algn="ctr">
                        <a:lnSpc>
                          <a:spcPct val="107000"/>
                        </a:lnSpc>
                        <a:spcAft>
                          <a:spcPts val="0"/>
                        </a:spcAft>
                      </a:pPr>
                      <a:r>
                        <a:rPr lang="it-IT" sz="1600" dirty="0">
                          <a:solidFill>
                            <a:schemeClr val="tx2">
                              <a:lumMod val="75000"/>
                            </a:schemeClr>
                          </a:solidFill>
                          <a:effectLst/>
                          <a:latin typeface="Helvetica" panose="020B0604020202020204" pitchFamily="34" charset="0"/>
                          <a:cs typeface="Helvetica" panose="020B0604020202020204" pitchFamily="34" charset="0"/>
                        </a:rPr>
                        <a:t>6</a:t>
                      </a:r>
                      <a:endParaRPr lang="it-IT" sz="1600" dirty="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44450" marR="44450" marT="0" marB="0" anchor="b"/>
                </a:tc>
                <a:extLst>
                  <a:ext uri="{0D108BD9-81ED-4DB2-BD59-A6C34878D82A}">
                    <a16:rowId xmlns="" xmlns:a16="http://schemas.microsoft.com/office/drawing/2014/main" val="3325562549"/>
                  </a:ext>
                </a:extLst>
              </a:tr>
              <a:tr h="251783">
                <a:tc>
                  <a:txBody>
                    <a:bodyPr/>
                    <a:lstStyle/>
                    <a:p>
                      <a:pPr>
                        <a:lnSpc>
                          <a:spcPct val="107000"/>
                        </a:lnSpc>
                        <a:spcAft>
                          <a:spcPts val="0"/>
                        </a:spcAft>
                      </a:pPr>
                      <a:r>
                        <a:rPr lang="it-IT" sz="1600">
                          <a:solidFill>
                            <a:schemeClr val="tx2">
                              <a:lumMod val="75000"/>
                            </a:schemeClr>
                          </a:solidFill>
                          <a:effectLst/>
                          <a:latin typeface="Helvetica" panose="020B0604020202020204" pitchFamily="34" charset="0"/>
                          <a:cs typeface="Helvetica" panose="020B0604020202020204" pitchFamily="34" charset="0"/>
                        </a:rPr>
                        <a:t>Trentino Alto Adige</a:t>
                      </a:r>
                      <a:endParaRPr lang="it-IT" sz="160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44450" marR="44450" marT="0" marB="0" anchor="b"/>
                </a:tc>
                <a:tc>
                  <a:txBody>
                    <a:bodyPr/>
                    <a:lstStyle/>
                    <a:p>
                      <a:pPr algn="ctr">
                        <a:lnSpc>
                          <a:spcPct val="107000"/>
                        </a:lnSpc>
                        <a:spcAft>
                          <a:spcPts val="0"/>
                        </a:spcAft>
                      </a:pPr>
                      <a:r>
                        <a:rPr lang="it-IT" sz="1600">
                          <a:solidFill>
                            <a:schemeClr val="tx2">
                              <a:lumMod val="75000"/>
                            </a:schemeClr>
                          </a:solidFill>
                          <a:effectLst/>
                          <a:latin typeface="Helvetica" panose="020B0604020202020204" pitchFamily="34" charset="0"/>
                          <a:cs typeface="Helvetica" panose="020B0604020202020204" pitchFamily="34" charset="0"/>
                        </a:rPr>
                        <a:t>4</a:t>
                      </a:r>
                      <a:endParaRPr lang="it-IT" sz="160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44450" marR="44450" marT="0" marB="0" anchor="b"/>
                </a:tc>
                <a:tc>
                  <a:txBody>
                    <a:bodyPr/>
                    <a:lstStyle/>
                    <a:p>
                      <a:pPr algn="ctr">
                        <a:lnSpc>
                          <a:spcPct val="107000"/>
                        </a:lnSpc>
                        <a:spcAft>
                          <a:spcPts val="0"/>
                        </a:spcAft>
                      </a:pPr>
                      <a:r>
                        <a:rPr lang="it-IT" sz="1600">
                          <a:solidFill>
                            <a:schemeClr val="tx2">
                              <a:lumMod val="75000"/>
                            </a:schemeClr>
                          </a:solidFill>
                          <a:effectLst/>
                          <a:latin typeface="Helvetica" panose="020B0604020202020204" pitchFamily="34" charset="0"/>
                          <a:cs typeface="Helvetica" panose="020B0604020202020204" pitchFamily="34" charset="0"/>
                        </a:rPr>
                        <a:t>3</a:t>
                      </a:r>
                      <a:endParaRPr lang="it-IT" sz="160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44450" marR="44450" marT="0" marB="0" anchor="b"/>
                </a:tc>
                <a:tc>
                  <a:txBody>
                    <a:bodyPr/>
                    <a:lstStyle/>
                    <a:p>
                      <a:pPr algn="ctr">
                        <a:lnSpc>
                          <a:spcPct val="107000"/>
                        </a:lnSpc>
                        <a:spcAft>
                          <a:spcPts val="0"/>
                        </a:spcAft>
                      </a:pPr>
                      <a:r>
                        <a:rPr lang="it-IT" sz="1600" dirty="0">
                          <a:solidFill>
                            <a:schemeClr val="tx2">
                              <a:lumMod val="75000"/>
                            </a:schemeClr>
                          </a:solidFill>
                          <a:effectLst/>
                          <a:latin typeface="Helvetica" panose="020B0604020202020204" pitchFamily="34" charset="0"/>
                          <a:cs typeface="Helvetica" panose="020B0604020202020204" pitchFamily="34" charset="0"/>
                        </a:rPr>
                        <a:t>3</a:t>
                      </a:r>
                      <a:endParaRPr lang="it-IT" sz="1600" dirty="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44450" marR="44450" marT="0" marB="0" anchor="b"/>
                </a:tc>
                <a:tc>
                  <a:txBody>
                    <a:bodyPr/>
                    <a:lstStyle/>
                    <a:p>
                      <a:pPr algn="ctr">
                        <a:lnSpc>
                          <a:spcPct val="107000"/>
                        </a:lnSpc>
                        <a:spcAft>
                          <a:spcPts val="0"/>
                        </a:spcAft>
                      </a:pPr>
                      <a:r>
                        <a:rPr lang="it-IT" sz="1600" dirty="0">
                          <a:solidFill>
                            <a:schemeClr val="tx2">
                              <a:lumMod val="75000"/>
                            </a:schemeClr>
                          </a:solidFill>
                          <a:effectLst/>
                          <a:latin typeface="Helvetica" panose="020B0604020202020204" pitchFamily="34" charset="0"/>
                          <a:cs typeface="Helvetica" panose="020B0604020202020204" pitchFamily="34" charset="0"/>
                        </a:rPr>
                        <a:t>2</a:t>
                      </a:r>
                      <a:endParaRPr lang="it-IT" sz="1600" dirty="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44450" marR="44450" marT="0" marB="0" anchor="b"/>
                </a:tc>
                <a:extLst>
                  <a:ext uri="{0D108BD9-81ED-4DB2-BD59-A6C34878D82A}">
                    <a16:rowId xmlns="" xmlns:a16="http://schemas.microsoft.com/office/drawing/2014/main" val="1744605692"/>
                  </a:ext>
                </a:extLst>
              </a:tr>
              <a:tr h="251783">
                <a:tc>
                  <a:txBody>
                    <a:bodyPr/>
                    <a:lstStyle/>
                    <a:p>
                      <a:pPr>
                        <a:lnSpc>
                          <a:spcPct val="107000"/>
                        </a:lnSpc>
                        <a:spcAft>
                          <a:spcPts val="0"/>
                        </a:spcAft>
                      </a:pPr>
                      <a:r>
                        <a:rPr lang="it-IT" sz="1600">
                          <a:solidFill>
                            <a:schemeClr val="tx2">
                              <a:lumMod val="75000"/>
                            </a:schemeClr>
                          </a:solidFill>
                          <a:effectLst/>
                          <a:latin typeface="Helvetica" panose="020B0604020202020204" pitchFamily="34" charset="0"/>
                          <a:cs typeface="Helvetica" panose="020B0604020202020204" pitchFamily="34" charset="0"/>
                        </a:rPr>
                        <a:t>Umbria</a:t>
                      </a:r>
                      <a:endParaRPr lang="it-IT" sz="160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44450" marR="44450" marT="0" marB="0" anchor="b"/>
                </a:tc>
                <a:tc>
                  <a:txBody>
                    <a:bodyPr/>
                    <a:lstStyle/>
                    <a:p>
                      <a:pPr algn="ctr">
                        <a:lnSpc>
                          <a:spcPct val="107000"/>
                        </a:lnSpc>
                        <a:spcAft>
                          <a:spcPts val="0"/>
                        </a:spcAft>
                      </a:pPr>
                      <a:r>
                        <a:rPr lang="it-IT" sz="1600">
                          <a:solidFill>
                            <a:schemeClr val="tx2">
                              <a:lumMod val="75000"/>
                            </a:schemeClr>
                          </a:solidFill>
                          <a:effectLst/>
                          <a:latin typeface="Helvetica" panose="020B0604020202020204" pitchFamily="34" charset="0"/>
                          <a:cs typeface="Helvetica" panose="020B0604020202020204" pitchFamily="34" charset="0"/>
                        </a:rPr>
                        <a:t>1</a:t>
                      </a:r>
                      <a:endParaRPr lang="it-IT" sz="160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44450" marR="44450" marT="0" marB="0" anchor="b"/>
                </a:tc>
                <a:tc>
                  <a:txBody>
                    <a:bodyPr/>
                    <a:lstStyle/>
                    <a:p>
                      <a:pPr algn="ctr">
                        <a:lnSpc>
                          <a:spcPct val="107000"/>
                        </a:lnSpc>
                        <a:spcAft>
                          <a:spcPts val="0"/>
                        </a:spcAft>
                      </a:pPr>
                      <a:r>
                        <a:rPr lang="it-IT" sz="1600">
                          <a:solidFill>
                            <a:schemeClr val="tx2">
                              <a:lumMod val="75000"/>
                            </a:schemeClr>
                          </a:solidFill>
                          <a:effectLst/>
                          <a:latin typeface="Helvetica" panose="020B0604020202020204" pitchFamily="34" charset="0"/>
                          <a:cs typeface="Helvetica" panose="020B0604020202020204" pitchFamily="34" charset="0"/>
                        </a:rPr>
                        <a:t>1</a:t>
                      </a:r>
                      <a:endParaRPr lang="it-IT" sz="160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44450" marR="44450" marT="0" marB="0" anchor="b"/>
                </a:tc>
                <a:tc>
                  <a:txBody>
                    <a:bodyPr/>
                    <a:lstStyle/>
                    <a:p>
                      <a:pPr algn="ctr">
                        <a:lnSpc>
                          <a:spcPct val="107000"/>
                        </a:lnSpc>
                        <a:spcAft>
                          <a:spcPts val="0"/>
                        </a:spcAft>
                      </a:pPr>
                      <a:r>
                        <a:rPr lang="it-IT" sz="1600" dirty="0">
                          <a:solidFill>
                            <a:schemeClr val="tx2">
                              <a:lumMod val="75000"/>
                            </a:schemeClr>
                          </a:solidFill>
                          <a:effectLst/>
                          <a:latin typeface="Helvetica" panose="020B0604020202020204" pitchFamily="34" charset="0"/>
                          <a:cs typeface="Helvetica" panose="020B0604020202020204" pitchFamily="34" charset="0"/>
                        </a:rPr>
                        <a:t>1</a:t>
                      </a:r>
                      <a:endParaRPr lang="it-IT" sz="1600" dirty="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44450" marR="44450" marT="0" marB="0" anchor="b"/>
                </a:tc>
                <a:tc>
                  <a:txBody>
                    <a:bodyPr/>
                    <a:lstStyle/>
                    <a:p>
                      <a:pPr algn="ctr">
                        <a:lnSpc>
                          <a:spcPct val="107000"/>
                        </a:lnSpc>
                        <a:spcAft>
                          <a:spcPts val="0"/>
                        </a:spcAft>
                      </a:pPr>
                      <a:r>
                        <a:rPr lang="it-IT" sz="1600" dirty="0">
                          <a:solidFill>
                            <a:schemeClr val="tx2">
                              <a:lumMod val="75000"/>
                            </a:schemeClr>
                          </a:solidFill>
                          <a:effectLst/>
                          <a:latin typeface="Helvetica" panose="020B0604020202020204" pitchFamily="34" charset="0"/>
                          <a:cs typeface="Helvetica" panose="020B0604020202020204" pitchFamily="34" charset="0"/>
                        </a:rPr>
                        <a:t>1</a:t>
                      </a:r>
                      <a:endParaRPr lang="it-IT" sz="1600" dirty="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44450" marR="44450" marT="0" marB="0" anchor="b"/>
                </a:tc>
                <a:extLst>
                  <a:ext uri="{0D108BD9-81ED-4DB2-BD59-A6C34878D82A}">
                    <a16:rowId xmlns="" xmlns:a16="http://schemas.microsoft.com/office/drawing/2014/main" val="339117522"/>
                  </a:ext>
                </a:extLst>
              </a:tr>
              <a:tr h="143523">
                <a:tc>
                  <a:txBody>
                    <a:bodyPr/>
                    <a:lstStyle/>
                    <a:p>
                      <a:pPr>
                        <a:lnSpc>
                          <a:spcPct val="107000"/>
                        </a:lnSpc>
                        <a:spcAft>
                          <a:spcPts val="0"/>
                        </a:spcAft>
                      </a:pPr>
                      <a:r>
                        <a:rPr lang="it-IT" sz="1600">
                          <a:solidFill>
                            <a:schemeClr val="tx2">
                              <a:lumMod val="75000"/>
                            </a:schemeClr>
                          </a:solidFill>
                          <a:effectLst/>
                          <a:latin typeface="Helvetica" panose="020B0604020202020204" pitchFamily="34" charset="0"/>
                          <a:cs typeface="Helvetica" panose="020B0604020202020204" pitchFamily="34" charset="0"/>
                        </a:rPr>
                        <a:t>Veneto</a:t>
                      </a:r>
                      <a:endParaRPr lang="it-IT" sz="160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44450" marR="44450" marT="0" marB="0" anchor="b"/>
                </a:tc>
                <a:tc>
                  <a:txBody>
                    <a:bodyPr/>
                    <a:lstStyle/>
                    <a:p>
                      <a:pPr algn="ctr">
                        <a:lnSpc>
                          <a:spcPct val="107000"/>
                        </a:lnSpc>
                        <a:spcAft>
                          <a:spcPts val="0"/>
                        </a:spcAft>
                      </a:pPr>
                      <a:r>
                        <a:rPr lang="it-IT" sz="1600">
                          <a:solidFill>
                            <a:schemeClr val="tx2">
                              <a:lumMod val="75000"/>
                            </a:schemeClr>
                          </a:solidFill>
                          <a:effectLst/>
                          <a:latin typeface="Helvetica" panose="020B0604020202020204" pitchFamily="34" charset="0"/>
                          <a:cs typeface="Helvetica" panose="020B0604020202020204" pitchFamily="34" charset="0"/>
                        </a:rPr>
                        <a:t>7</a:t>
                      </a:r>
                      <a:endParaRPr lang="it-IT" sz="160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44450" marR="44450" marT="0" marB="0" anchor="b"/>
                </a:tc>
                <a:tc>
                  <a:txBody>
                    <a:bodyPr/>
                    <a:lstStyle/>
                    <a:p>
                      <a:pPr algn="ctr">
                        <a:lnSpc>
                          <a:spcPct val="107000"/>
                        </a:lnSpc>
                        <a:spcAft>
                          <a:spcPts val="0"/>
                        </a:spcAft>
                      </a:pPr>
                      <a:r>
                        <a:rPr lang="it-IT" sz="1600">
                          <a:solidFill>
                            <a:schemeClr val="tx2">
                              <a:lumMod val="75000"/>
                            </a:schemeClr>
                          </a:solidFill>
                          <a:effectLst/>
                          <a:latin typeface="Helvetica" panose="020B0604020202020204" pitchFamily="34" charset="0"/>
                          <a:cs typeface="Helvetica" panose="020B0604020202020204" pitchFamily="34" charset="0"/>
                        </a:rPr>
                        <a:t>6</a:t>
                      </a:r>
                      <a:endParaRPr lang="it-IT" sz="160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44450" marR="44450" marT="0" marB="0" anchor="b"/>
                </a:tc>
                <a:tc>
                  <a:txBody>
                    <a:bodyPr/>
                    <a:lstStyle/>
                    <a:p>
                      <a:pPr algn="ctr">
                        <a:lnSpc>
                          <a:spcPct val="107000"/>
                        </a:lnSpc>
                        <a:spcAft>
                          <a:spcPts val="0"/>
                        </a:spcAft>
                      </a:pPr>
                      <a:r>
                        <a:rPr lang="it-IT" sz="1600" dirty="0">
                          <a:solidFill>
                            <a:schemeClr val="tx2">
                              <a:lumMod val="75000"/>
                            </a:schemeClr>
                          </a:solidFill>
                          <a:effectLst/>
                          <a:latin typeface="Helvetica" panose="020B0604020202020204" pitchFamily="34" charset="0"/>
                          <a:cs typeface="Helvetica" panose="020B0604020202020204" pitchFamily="34" charset="0"/>
                        </a:rPr>
                        <a:t>5</a:t>
                      </a:r>
                      <a:endParaRPr lang="it-IT" sz="1600" dirty="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44450" marR="44450" marT="0" marB="0" anchor="b"/>
                </a:tc>
                <a:tc>
                  <a:txBody>
                    <a:bodyPr/>
                    <a:lstStyle/>
                    <a:p>
                      <a:pPr algn="ctr">
                        <a:lnSpc>
                          <a:spcPct val="107000"/>
                        </a:lnSpc>
                        <a:spcAft>
                          <a:spcPts val="0"/>
                        </a:spcAft>
                      </a:pPr>
                      <a:r>
                        <a:rPr lang="it-IT" sz="1600" dirty="0">
                          <a:solidFill>
                            <a:schemeClr val="tx2">
                              <a:lumMod val="75000"/>
                            </a:schemeClr>
                          </a:solidFill>
                          <a:effectLst/>
                          <a:latin typeface="Helvetica" panose="020B0604020202020204" pitchFamily="34" charset="0"/>
                          <a:cs typeface="Helvetica" panose="020B0604020202020204" pitchFamily="34" charset="0"/>
                        </a:rPr>
                        <a:t>4</a:t>
                      </a:r>
                      <a:endParaRPr lang="it-IT" sz="1600" dirty="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44450" marR="44450" marT="0" marB="0" anchor="b"/>
                </a:tc>
                <a:extLst>
                  <a:ext uri="{0D108BD9-81ED-4DB2-BD59-A6C34878D82A}">
                    <a16:rowId xmlns="" xmlns:a16="http://schemas.microsoft.com/office/drawing/2014/main" val="1696402817"/>
                  </a:ext>
                </a:extLst>
              </a:tr>
              <a:tr h="251783">
                <a:tc>
                  <a:txBody>
                    <a:bodyPr/>
                    <a:lstStyle/>
                    <a:p>
                      <a:pPr>
                        <a:lnSpc>
                          <a:spcPct val="107000"/>
                        </a:lnSpc>
                        <a:spcAft>
                          <a:spcPts val="0"/>
                        </a:spcAft>
                      </a:pPr>
                      <a:r>
                        <a:rPr lang="it-IT" sz="2000" b="1" dirty="0">
                          <a:solidFill>
                            <a:schemeClr val="tx2">
                              <a:lumMod val="75000"/>
                            </a:schemeClr>
                          </a:solidFill>
                          <a:effectLst/>
                          <a:latin typeface="Helvetica" panose="020B0604020202020204" pitchFamily="34" charset="0"/>
                          <a:cs typeface="Helvetica" panose="020B0604020202020204" pitchFamily="34" charset="0"/>
                        </a:rPr>
                        <a:t>TOTALE</a:t>
                      </a:r>
                      <a:endParaRPr lang="it-IT" sz="2000" b="1" dirty="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44450" marR="44450" marT="0" marB="0" anchor="b"/>
                </a:tc>
                <a:tc>
                  <a:txBody>
                    <a:bodyPr/>
                    <a:lstStyle/>
                    <a:p>
                      <a:pPr algn="ctr">
                        <a:lnSpc>
                          <a:spcPct val="107000"/>
                        </a:lnSpc>
                        <a:spcAft>
                          <a:spcPts val="0"/>
                        </a:spcAft>
                      </a:pPr>
                      <a:r>
                        <a:rPr lang="it-IT" sz="2000" b="1" dirty="0">
                          <a:solidFill>
                            <a:schemeClr val="tx2">
                              <a:lumMod val="75000"/>
                            </a:schemeClr>
                          </a:solidFill>
                          <a:effectLst/>
                          <a:latin typeface="Helvetica" panose="020B0604020202020204" pitchFamily="34" charset="0"/>
                          <a:cs typeface="Helvetica" panose="020B0604020202020204" pitchFamily="34" charset="0"/>
                        </a:rPr>
                        <a:t>128</a:t>
                      </a:r>
                      <a:endParaRPr lang="it-IT" sz="2000" b="1" dirty="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44450" marR="44450" marT="0" marB="0" anchor="b"/>
                </a:tc>
                <a:tc>
                  <a:txBody>
                    <a:bodyPr/>
                    <a:lstStyle/>
                    <a:p>
                      <a:pPr algn="ctr">
                        <a:lnSpc>
                          <a:spcPct val="107000"/>
                        </a:lnSpc>
                        <a:spcAft>
                          <a:spcPts val="0"/>
                        </a:spcAft>
                      </a:pPr>
                      <a:r>
                        <a:rPr lang="it-IT" sz="2000" b="1" dirty="0">
                          <a:solidFill>
                            <a:schemeClr val="tx2">
                              <a:lumMod val="75000"/>
                            </a:schemeClr>
                          </a:solidFill>
                          <a:effectLst/>
                          <a:latin typeface="Helvetica" panose="020B0604020202020204" pitchFamily="34" charset="0"/>
                          <a:cs typeface="Helvetica" panose="020B0604020202020204" pitchFamily="34" charset="0"/>
                        </a:rPr>
                        <a:t>117</a:t>
                      </a:r>
                      <a:endParaRPr lang="it-IT" sz="2000" b="1" dirty="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44450" marR="44450" marT="0" marB="0" anchor="b"/>
                </a:tc>
                <a:tc>
                  <a:txBody>
                    <a:bodyPr/>
                    <a:lstStyle/>
                    <a:p>
                      <a:pPr algn="ctr">
                        <a:lnSpc>
                          <a:spcPct val="107000"/>
                        </a:lnSpc>
                        <a:spcAft>
                          <a:spcPts val="0"/>
                        </a:spcAft>
                      </a:pPr>
                      <a:r>
                        <a:rPr lang="it-IT" sz="2000" b="1" dirty="0">
                          <a:solidFill>
                            <a:schemeClr val="tx2">
                              <a:lumMod val="75000"/>
                            </a:schemeClr>
                          </a:solidFill>
                          <a:effectLst/>
                          <a:latin typeface="Helvetica" panose="020B0604020202020204" pitchFamily="34" charset="0"/>
                          <a:cs typeface="Helvetica" panose="020B0604020202020204" pitchFamily="34" charset="0"/>
                        </a:rPr>
                        <a:t>105</a:t>
                      </a:r>
                      <a:endParaRPr lang="it-IT" sz="2000" b="1" dirty="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44450" marR="44450" marT="0" marB="0" anchor="b"/>
                </a:tc>
                <a:tc>
                  <a:txBody>
                    <a:bodyPr/>
                    <a:lstStyle/>
                    <a:p>
                      <a:pPr algn="ctr">
                        <a:lnSpc>
                          <a:spcPct val="107000"/>
                        </a:lnSpc>
                        <a:spcAft>
                          <a:spcPts val="0"/>
                        </a:spcAft>
                      </a:pPr>
                      <a:r>
                        <a:rPr lang="it-IT" sz="2000" b="1" dirty="0">
                          <a:solidFill>
                            <a:schemeClr val="tx2">
                              <a:lumMod val="75000"/>
                            </a:schemeClr>
                          </a:solidFill>
                          <a:effectLst/>
                          <a:latin typeface="Helvetica" panose="020B0604020202020204" pitchFamily="34" charset="0"/>
                          <a:cs typeface="Helvetica" panose="020B0604020202020204" pitchFamily="34" charset="0"/>
                        </a:rPr>
                        <a:t>96</a:t>
                      </a:r>
                      <a:endParaRPr lang="it-IT" sz="2000" b="1" dirty="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44450" marR="44450" marT="0" marB="0" anchor="b"/>
                </a:tc>
                <a:extLst>
                  <a:ext uri="{0D108BD9-81ED-4DB2-BD59-A6C34878D82A}">
                    <a16:rowId xmlns="" xmlns:a16="http://schemas.microsoft.com/office/drawing/2014/main" val="3849635380"/>
                  </a:ext>
                </a:extLst>
              </a:tr>
            </a:tbl>
          </a:graphicData>
        </a:graphic>
      </p:graphicFrame>
    </p:spTree>
    <p:extLst>
      <p:ext uri="{BB962C8B-B14F-4D97-AF65-F5344CB8AC3E}">
        <p14:creationId xmlns:p14="http://schemas.microsoft.com/office/powerpoint/2010/main" val="69733532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1"/>
          <p:cNvSpPr>
            <a:spLocks noChangeArrowheads="1"/>
          </p:cNvSpPr>
          <p:nvPr/>
        </p:nvSpPr>
        <p:spPr bwMode="auto">
          <a:xfrm>
            <a:off x="416" y="-22162"/>
            <a:ext cx="9144000" cy="1143000"/>
          </a:xfrm>
          <a:prstGeom prst="rect">
            <a:avLst/>
          </a:prstGeom>
          <a:solidFill>
            <a:srgbClr val="8A7972">
              <a:alpha val="65881"/>
            </a:srgbClr>
          </a:solidFill>
          <a:ln>
            <a:noFill/>
          </a:ln>
          <a:extLst/>
        </p:spPr>
        <p:txBody>
          <a:bodyPr wrap="none" anchor="ctr"/>
          <a:lstStyle/>
          <a:p>
            <a:pPr marL="342900" indent="-342900">
              <a:buFont typeface="Wingdings"/>
              <a:buChar char="à"/>
            </a:pPr>
            <a:r>
              <a:rPr lang="it-IT" sz="2800" dirty="0">
                <a:solidFill>
                  <a:schemeClr val="bg1"/>
                </a:solidFill>
                <a:latin typeface="Helvetica" pitchFamily="34" charset="0"/>
                <a:cs typeface="Lucida Sans Unicode" panose="020B0602030504020204" pitchFamily="34" charset="0"/>
                <a:sym typeface="Wingdings" panose="05000000000000000000" pitchFamily="2" charset="2"/>
              </a:rPr>
              <a:t>Il quadro delle Aziende Speciali</a:t>
            </a:r>
          </a:p>
          <a:p>
            <a:pPr marL="360363"/>
            <a:r>
              <a:rPr lang="it-IT" sz="2000" i="1" dirty="0">
                <a:solidFill>
                  <a:schemeClr val="bg1"/>
                </a:solidFill>
                <a:latin typeface="Helvetica" pitchFamily="34" charset="0"/>
                <a:cs typeface="Lucida Sans Unicode" panose="020B0602030504020204" pitchFamily="34" charset="0"/>
                <a:sym typeface="Wingdings" panose="05000000000000000000" pitchFamily="2" charset="2"/>
              </a:rPr>
              <a:t>I ricavi ed i settori di attività</a:t>
            </a:r>
          </a:p>
        </p:txBody>
      </p:sp>
      <p:graphicFrame>
        <p:nvGraphicFramePr>
          <p:cNvPr id="4" name="Tabella 3"/>
          <p:cNvGraphicFramePr>
            <a:graphicFrameLocks noGrp="1"/>
          </p:cNvGraphicFramePr>
          <p:nvPr>
            <p:extLst/>
          </p:nvPr>
        </p:nvGraphicFramePr>
        <p:xfrm>
          <a:off x="971600" y="1844817"/>
          <a:ext cx="7200800" cy="4464503"/>
        </p:xfrm>
        <a:graphic>
          <a:graphicData uri="http://schemas.openxmlformats.org/drawingml/2006/table">
            <a:tbl>
              <a:tblPr firstRow="1">
                <a:tableStyleId>{5C22544A-7EE6-4342-B048-85BDC9FD1C3A}</a:tableStyleId>
              </a:tblPr>
              <a:tblGrid>
                <a:gridCol w="4911942">
                  <a:extLst>
                    <a:ext uri="{9D8B030D-6E8A-4147-A177-3AD203B41FA5}">
                      <a16:colId xmlns="" xmlns:a16="http://schemas.microsoft.com/office/drawing/2014/main" val="2998256540"/>
                    </a:ext>
                  </a:extLst>
                </a:gridCol>
                <a:gridCol w="1430537">
                  <a:extLst>
                    <a:ext uri="{9D8B030D-6E8A-4147-A177-3AD203B41FA5}">
                      <a16:colId xmlns="" xmlns:a16="http://schemas.microsoft.com/office/drawing/2014/main" val="2358217524"/>
                    </a:ext>
                  </a:extLst>
                </a:gridCol>
                <a:gridCol w="858321">
                  <a:extLst>
                    <a:ext uri="{9D8B030D-6E8A-4147-A177-3AD203B41FA5}">
                      <a16:colId xmlns="" xmlns:a16="http://schemas.microsoft.com/office/drawing/2014/main" val="1872682128"/>
                    </a:ext>
                  </a:extLst>
                </a:gridCol>
              </a:tblGrid>
              <a:tr h="395624">
                <a:tc>
                  <a:txBody>
                    <a:bodyPr/>
                    <a:lstStyle/>
                    <a:p>
                      <a:pPr algn="l" fontAlgn="b"/>
                      <a:r>
                        <a:rPr lang="it-IT" sz="1400" b="1" u="none" strike="noStrike" dirty="0">
                          <a:solidFill>
                            <a:schemeClr val="bg1"/>
                          </a:solidFill>
                          <a:effectLst/>
                          <a:latin typeface="Helvetica" panose="020B0604020202020204" pitchFamily="34" charset="0"/>
                          <a:cs typeface="Helvetica" panose="020B0604020202020204" pitchFamily="34" charset="0"/>
                        </a:rPr>
                        <a:t>I RICAVI PER SETTORE DI ATTIVITA’ </a:t>
                      </a:r>
                      <a:r>
                        <a:rPr lang="it-IT" sz="1400" b="1" i="1" u="none" strike="noStrike" dirty="0">
                          <a:solidFill>
                            <a:schemeClr val="bg1"/>
                          </a:solidFill>
                          <a:effectLst/>
                          <a:latin typeface="Helvetica" panose="020B0604020202020204" pitchFamily="34" charset="0"/>
                          <a:cs typeface="Helvetica" panose="020B0604020202020204" pitchFamily="34" charset="0"/>
                        </a:rPr>
                        <a:t>(PRECONS. 2016)</a:t>
                      </a:r>
                    </a:p>
                  </a:txBody>
                  <a:tcPr marL="7620" marR="7620" marT="7620" marB="0" anchor="ctr"/>
                </a:tc>
                <a:tc>
                  <a:txBody>
                    <a:bodyPr/>
                    <a:lstStyle/>
                    <a:p>
                      <a:pPr algn="ctr" fontAlgn="b"/>
                      <a:r>
                        <a:rPr lang="it-IT" sz="1400" b="1" u="none" strike="noStrike" dirty="0">
                          <a:solidFill>
                            <a:schemeClr val="bg1"/>
                          </a:solidFill>
                          <a:effectLst/>
                          <a:latin typeface="Helvetica" panose="020B0604020202020204" pitchFamily="34" charset="0"/>
                          <a:cs typeface="Helvetica" panose="020B0604020202020204" pitchFamily="34" charset="0"/>
                        </a:rPr>
                        <a:t>Euro</a:t>
                      </a:r>
                      <a:endParaRPr lang="it-IT" sz="1400" b="1" i="0" u="none" strike="noStrike" dirty="0">
                        <a:solidFill>
                          <a:schemeClr val="bg1"/>
                        </a:solidFill>
                        <a:effectLst/>
                        <a:latin typeface="Helvetica" panose="020B0604020202020204" pitchFamily="34" charset="0"/>
                        <a:cs typeface="Helvetica" panose="020B0604020202020204" pitchFamily="34" charset="0"/>
                      </a:endParaRPr>
                    </a:p>
                  </a:txBody>
                  <a:tcPr marL="7620" marR="7620" marT="7620" marB="0" anchor="ctr"/>
                </a:tc>
                <a:tc>
                  <a:txBody>
                    <a:bodyPr/>
                    <a:lstStyle/>
                    <a:p>
                      <a:pPr algn="ctr" fontAlgn="b"/>
                      <a:r>
                        <a:rPr lang="it-IT" sz="1400" b="1" u="none" strike="noStrike" dirty="0">
                          <a:solidFill>
                            <a:schemeClr val="bg1"/>
                          </a:solidFill>
                          <a:effectLst/>
                          <a:latin typeface="Helvetica" panose="020B0604020202020204" pitchFamily="34" charset="0"/>
                          <a:cs typeface="Helvetica" panose="020B0604020202020204" pitchFamily="34" charset="0"/>
                        </a:rPr>
                        <a:t>%</a:t>
                      </a:r>
                      <a:endParaRPr lang="it-IT" sz="1400" b="1" i="0" u="none" strike="noStrike" dirty="0">
                        <a:solidFill>
                          <a:schemeClr val="bg1"/>
                        </a:solidFill>
                        <a:effectLst/>
                        <a:latin typeface="Helvetica" panose="020B0604020202020204" pitchFamily="34" charset="0"/>
                        <a:cs typeface="Helvetica" panose="020B0604020202020204" pitchFamily="34" charset="0"/>
                      </a:endParaRPr>
                    </a:p>
                  </a:txBody>
                  <a:tcPr marL="7620" marR="7620" marT="7620" marB="0" anchor="ctr"/>
                </a:tc>
                <a:extLst>
                  <a:ext uri="{0D108BD9-81ED-4DB2-BD59-A6C34878D82A}">
                    <a16:rowId xmlns="" xmlns:a16="http://schemas.microsoft.com/office/drawing/2014/main" val="407109374"/>
                  </a:ext>
                </a:extLst>
              </a:tr>
              <a:tr h="250884">
                <a:tc>
                  <a:txBody>
                    <a:bodyPr/>
                    <a:lstStyle/>
                    <a:p>
                      <a:pPr algn="l" fontAlgn="b"/>
                      <a:r>
                        <a:rPr lang="it-IT" sz="1400" b="0" u="none" strike="noStrike" dirty="0">
                          <a:solidFill>
                            <a:schemeClr val="tx2">
                              <a:lumMod val="75000"/>
                            </a:schemeClr>
                          </a:solidFill>
                          <a:effectLst/>
                          <a:latin typeface="Helvetica" panose="020B0604020202020204" pitchFamily="34" charset="0"/>
                          <a:cs typeface="Helvetica" panose="020B0604020202020204" pitchFamily="34" charset="0"/>
                        </a:rPr>
                        <a:t>Internazionalizzazione</a:t>
                      </a:r>
                      <a:endParaRPr lang="it-IT" sz="1400" b="0" i="0" u="none" strike="noStrike" dirty="0">
                        <a:solidFill>
                          <a:schemeClr val="tx2">
                            <a:lumMod val="75000"/>
                          </a:schemeClr>
                        </a:solidFill>
                        <a:effectLst/>
                        <a:latin typeface="Helvetica" panose="020B0604020202020204" pitchFamily="34" charset="0"/>
                        <a:cs typeface="Helvetica" panose="020B0604020202020204" pitchFamily="34" charset="0"/>
                      </a:endParaRPr>
                    </a:p>
                  </a:txBody>
                  <a:tcPr marL="7620" marR="7620" marT="7620" marB="0" anchor="b"/>
                </a:tc>
                <a:tc>
                  <a:txBody>
                    <a:bodyPr/>
                    <a:lstStyle/>
                    <a:p>
                      <a:pPr algn="r" fontAlgn="b"/>
                      <a:r>
                        <a:rPr lang="it-IT" sz="1400" b="0" u="none" strike="noStrike" dirty="0">
                          <a:solidFill>
                            <a:schemeClr val="tx2">
                              <a:lumMod val="75000"/>
                            </a:schemeClr>
                          </a:solidFill>
                          <a:effectLst/>
                          <a:latin typeface="Helvetica" panose="020B0604020202020204" pitchFamily="34" charset="0"/>
                          <a:cs typeface="Helvetica" panose="020B0604020202020204" pitchFamily="34" charset="0"/>
                        </a:rPr>
                        <a:t>31.658.420</a:t>
                      </a:r>
                      <a:endParaRPr lang="it-IT" sz="1400" b="0" i="0" u="none" strike="noStrike" dirty="0">
                        <a:solidFill>
                          <a:schemeClr val="tx2">
                            <a:lumMod val="75000"/>
                          </a:schemeClr>
                        </a:solidFill>
                        <a:effectLst/>
                        <a:latin typeface="Helvetica" panose="020B0604020202020204" pitchFamily="34" charset="0"/>
                        <a:cs typeface="Helvetica" panose="020B0604020202020204" pitchFamily="34" charset="0"/>
                      </a:endParaRPr>
                    </a:p>
                  </a:txBody>
                  <a:tcPr marL="7620" marR="7620" marT="7620" marB="0" anchor="b"/>
                </a:tc>
                <a:tc>
                  <a:txBody>
                    <a:bodyPr/>
                    <a:lstStyle/>
                    <a:p>
                      <a:pPr algn="r" fontAlgn="b"/>
                      <a:r>
                        <a:rPr lang="it-IT" sz="1400" b="0" u="none" strike="noStrike" dirty="0">
                          <a:solidFill>
                            <a:schemeClr val="tx2">
                              <a:lumMod val="75000"/>
                            </a:schemeClr>
                          </a:solidFill>
                          <a:effectLst/>
                          <a:latin typeface="Helvetica" panose="020B0604020202020204" pitchFamily="34" charset="0"/>
                          <a:cs typeface="Helvetica" panose="020B0604020202020204" pitchFamily="34" charset="0"/>
                        </a:rPr>
                        <a:t>23,6%</a:t>
                      </a:r>
                      <a:endParaRPr lang="it-IT" sz="1400" b="0" i="0" u="none" strike="noStrike" dirty="0">
                        <a:solidFill>
                          <a:schemeClr val="tx2">
                            <a:lumMod val="75000"/>
                          </a:schemeClr>
                        </a:solidFill>
                        <a:effectLst/>
                        <a:latin typeface="Helvetica" panose="020B0604020202020204" pitchFamily="34" charset="0"/>
                        <a:cs typeface="Helvetica" panose="020B0604020202020204" pitchFamily="34" charset="0"/>
                      </a:endParaRPr>
                    </a:p>
                  </a:txBody>
                  <a:tcPr marL="7620" marR="7620" marT="7620" marB="0" anchor="b"/>
                </a:tc>
                <a:extLst>
                  <a:ext uri="{0D108BD9-81ED-4DB2-BD59-A6C34878D82A}">
                    <a16:rowId xmlns="" xmlns:a16="http://schemas.microsoft.com/office/drawing/2014/main" val="2742118104"/>
                  </a:ext>
                </a:extLst>
              </a:tr>
              <a:tr h="250884">
                <a:tc>
                  <a:txBody>
                    <a:bodyPr/>
                    <a:lstStyle/>
                    <a:p>
                      <a:pPr algn="l" fontAlgn="b"/>
                      <a:r>
                        <a:rPr lang="it-IT" sz="1400" u="none" strike="noStrike" dirty="0">
                          <a:solidFill>
                            <a:schemeClr val="tx2">
                              <a:lumMod val="75000"/>
                            </a:schemeClr>
                          </a:solidFill>
                          <a:effectLst/>
                          <a:latin typeface="Helvetica" panose="020B0604020202020204" pitchFamily="34" charset="0"/>
                          <a:cs typeface="Helvetica" panose="020B0604020202020204" pitchFamily="34" charset="0"/>
                        </a:rPr>
                        <a:t>Formazione, orientamento, alternanza, università e lavoro</a:t>
                      </a:r>
                      <a:endParaRPr lang="it-IT" sz="1400" b="0" i="0" u="none" strike="noStrike" dirty="0">
                        <a:solidFill>
                          <a:schemeClr val="tx2">
                            <a:lumMod val="75000"/>
                          </a:schemeClr>
                        </a:solidFill>
                        <a:effectLst/>
                        <a:latin typeface="Helvetica" panose="020B0604020202020204" pitchFamily="34" charset="0"/>
                        <a:cs typeface="Helvetica" panose="020B0604020202020204" pitchFamily="34" charset="0"/>
                      </a:endParaRPr>
                    </a:p>
                  </a:txBody>
                  <a:tcPr marL="7620" marR="7620" marT="7620" marB="0" anchor="b"/>
                </a:tc>
                <a:tc>
                  <a:txBody>
                    <a:bodyPr/>
                    <a:lstStyle/>
                    <a:p>
                      <a:pPr algn="r" fontAlgn="b"/>
                      <a:r>
                        <a:rPr lang="it-IT" sz="1400" u="none" strike="noStrike" dirty="0">
                          <a:solidFill>
                            <a:schemeClr val="tx2">
                              <a:lumMod val="75000"/>
                            </a:schemeClr>
                          </a:solidFill>
                          <a:effectLst/>
                          <a:latin typeface="Helvetica" panose="020B0604020202020204" pitchFamily="34" charset="0"/>
                          <a:cs typeface="Helvetica" panose="020B0604020202020204" pitchFamily="34" charset="0"/>
                        </a:rPr>
                        <a:t>16.199.691</a:t>
                      </a:r>
                      <a:endParaRPr lang="it-IT" sz="1400" b="0" i="0" u="none" strike="noStrike" dirty="0">
                        <a:solidFill>
                          <a:schemeClr val="tx2">
                            <a:lumMod val="75000"/>
                          </a:schemeClr>
                        </a:solidFill>
                        <a:effectLst/>
                        <a:latin typeface="Helvetica" panose="020B0604020202020204" pitchFamily="34" charset="0"/>
                        <a:cs typeface="Helvetica" panose="020B0604020202020204" pitchFamily="34" charset="0"/>
                      </a:endParaRPr>
                    </a:p>
                  </a:txBody>
                  <a:tcPr marL="7620" marR="7620" marT="7620" marB="0" anchor="b"/>
                </a:tc>
                <a:tc>
                  <a:txBody>
                    <a:bodyPr/>
                    <a:lstStyle/>
                    <a:p>
                      <a:pPr algn="r" fontAlgn="b"/>
                      <a:r>
                        <a:rPr lang="it-IT" sz="1400" u="none" strike="noStrike">
                          <a:solidFill>
                            <a:schemeClr val="tx2">
                              <a:lumMod val="75000"/>
                            </a:schemeClr>
                          </a:solidFill>
                          <a:effectLst/>
                          <a:latin typeface="Helvetica" panose="020B0604020202020204" pitchFamily="34" charset="0"/>
                          <a:cs typeface="Helvetica" panose="020B0604020202020204" pitchFamily="34" charset="0"/>
                        </a:rPr>
                        <a:t>12,1%</a:t>
                      </a:r>
                      <a:endParaRPr lang="it-IT" sz="1400" b="0" i="0" u="none" strike="noStrike">
                        <a:solidFill>
                          <a:schemeClr val="tx2">
                            <a:lumMod val="75000"/>
                          </a:schemeClr>
                        </a:solidFill>
                        <a:effectLst/>
                        <a:latin typeface="Helvetica" panose="020B0604020202020204" pitchFamily="34" charset="0"/>
                        <a:cs typeface="Helvetica" panose="020B0604020202020204" pitchFamily="34" charset="0"/>
                      </a:endParaRPr>
                    </a:p>
                  </a:txBody>
                  <a:tcPr marL="7620" marR="7620" marT="7620" marB="0" anchor="b"/>
                </a:tc>
                <a:extLst>
                  <a:ext uri="{0D108BD9-81ED-4DB2-BD59-A6C34878D82A}">
                    <a16:rowId xmlns="" xmlns:a16="http://schemas.microsoft.com/office/drawing/2014/main" val="943686645"/>
                  </a:ext>
                </a:extLst>
              </a:tr>
              <a:tr h="250884">
                <a:tc>
                  <a:txBody>
                    <a:bodyPr/>
                    <a:lstStyle/>
                    <a:p>
                      <a:pPr algn="l" fontAlgn="b"/>
                      <a:r>
                        <a:rPr lang="it-IT" sz="1400" u="none" strike="noStrike" dirty="0">
                          <a:solidFill>
                            <a:schemeClr val="tx2">
                              <a:lumMod val="75000"/>
                            </a:schemeClr>
                          </a:solidFill>
                          <a:effectLst/>
                          <a:latin typeface="Helvetica" panose="020B0604020202020204" pitchFamily="34" charset="0"/>
                          <a:cs typeface="Helvetica" panose="020B0604020202020204" pitchFamily="34" charset="0"/>
                        </a:rPr>
                        <a:t>Stazione sperimentale per l’industria</a:t>
                      </a:r>
                      <a:endParaRPr lang="it-IT" sz="1400" b="0" i="0" u="none" strike="noStrike" dirty="0">
                        <a:solidFill>
                          <a:schemeClr val="tx2">
                            <a:lumMod val="75000"/>
                          </a:schemeClr>
                        </a:solidFill>
                        <a:effectLst/>
                        <a:latin typeface="Helvetica" panose="020B0604020202020204" pitchFamily="34" charset="0"/>
                        <a:cs typeface="Helvetica" panose="020B0604020202020204" pitchFamily="34" charset="0"/>
                      </a:endParaRPr>
                    </a:p>
                  </a:txBody>
                  <a:tcPr marL="7620" marR="7620" marT="7620" marB="0" anchor="b"/>
                </a:tc>
                <a:tc>
                  <a:txBody>
                    <a:bodyPr/>
                    <a:lstStyle/>
                    <a:p>
                      <a:pPr algn="r" fontAlgn="b"/>
                      <a:r>
                        <a:rPr lang="it-IT" sz="1400" u="none" strike="noStrike" dirty="0">
                          <a:solidFill>
                            <a:schemeClr val="tx2">
                              <a:lumMod val="75000"/>
                            </a:schemeClr>
                          </a:solidFill>
                          <a:effectLst/>
                          <a:latin typeface="Helvetica" panose="020B0604020202020204" pitchFamily="34" charset="0"/>
                          <a:cs typeface="Helvetica" panose="020B0604020202020204" pitchFamily="34" charset="0"/>
                        </a:rPr>
                        <a:t>14.696.012</a:t>
                      </a:r>
                      <a:endParaRPr lang="it-IT" sz="1400" b="0" i="0" u="none" strike="noStrike" dirty="0">
                        <a:solidFill>
                          <a:schemeClr val="tx2">
                            <a:lumMod val="75000"/>
                          </a:schemeClr>
                        </a:solidFill>
                        <a:effectLst/>
                        <a:latin typeface="Helvetica" panose="020B0604020202020204" pitchFamily="34" charset="0"/>
                        <a:cs typeface="Helvetica" panose="020B0604020202020204" pitchFamily="34" charset="0"/>
                      </a:endParaRPr>
                    </a:p>
                  </a:txBody>
                  <a:tcPr marL="7620" marR="7620" marT="7620" marB="0" anchor="b"/>
                </a:tc>
                <a:tc>
                  <a:txBody>
                    <a:bodyPr/>
                    <a:lstStyle/>
                    <a:p>
                      <a:pPr algn="r" fontAlgn="b"/>
                      <a:r>
                        <a:rPr lang="it-IT" sz="1400" u="none" strike="noStrike">
                          <a:solidFill>
                            <a:schemeClr val="tx2">
                              <a:lumMod val="75000"/>
                            </a:schemeClr>
                          </a:solidFill>
                          <a:effectLst/>
                          <a:latin typeface="Helvetica" panose="020B0604020202020204" pitchFamily="34" charset="0"/>
                          <a:cs typeface="Helvetica" panose="020B0604020202020204" pitchFamily="34" charset="0"/>
                        </a:rPr>
                        <a:t>10,9%</a:t>
                      </a:r>
                      <a:endParaRPr lang="it-IT" sz="1400" b="0" i="0" u="none" strike="noStrike">
                        <a:solidFill>
                          <a:schemeClr val="tx2">
                            <a:lumMod val="75000"/>
                          </a:schemeClr>
                        </a:solidFill>
                        <a:effectLst/>
                        <a:latin typeface="Helvetica" panose="020B0604020202020204" pitchFamily="34" charset="0"/>
                        <a:cs typeface="Helvetica" panose="020B0604020202020204" pitchFamily="34" charset="0"/>
                      </a:endParaRPr>
                    </a:p>
                  </a:txBody>
                  <a:tcPr marL="7620" marR="7620" marT="7620" marB="0" anchor="b"/>
                </a:tc>
                <a:extLst>
                  <a:ext uri="{0D108BD9-81ED-4DB2-BD59-A6C34878D82A}">
                    <a16:rowId xmlns="" xmlns:a16="http://schemas.microsoft.com/office/drawing/2014/main" val="261837696"/>
                  </a:ext>
                </a:extLst>
              </a:tr>
              <a:tr h="250884">
                <a:tc>
                  <a:txBody>
                    <a:bodyPr/>
                    <a:lstStyle/>
                    <a:p>
                      <a:pPr algn="l" fontAlgn="b"/>
                      <a:r>
                        <a:rPr lang="it-IT" sz="1400" u="none" strike="noStrike" dirty="0">
                          <a:solidFill>
                            <a:schemeClr val="tx2">
                              <a:lumMod val="75000"/>
                            </a:schemeClr>
                          </a:solidFill>
                          <a:effectLst/>
                          <a:latin typeface="Helvetica" panose="020B0604020202020204" pitchFamily="34" charset="0"/>
                          <a:cs typeface="Helvetica" panose="020B0604020202020204" pitchFamily="34" charset="0"/>
                        </a:rPr>
                        <a:t>Sviluppo locale, promozione del territorio</a:t>
                      </a:r>
                      <a:endParaRPr lang="it-IT" sz="1400" b="0" i="0" u="none" strike="noStrike" dirty="0">
                        <a:solidFill>
                          <a:schemeClr val="tx2">
                            <a:lumMod val="75000"/>
                          </a:schemeClr>
                        </a:solidFill>
                        <a:effectLst/>
                        <a:latin typeface="Helvetica" panose="020B0604020202020204" pitchFamily="34" charset="0"/>
                        <a:cs typeface="Helvetica" panose="020B0604020202020204" pitchFamily="34" charset="0"/>
                      </a:endParaRPr>
                    </a:p>
                  </a:txBody>
                  <a:tcPr marL="7620" marR="7620" marT="7620" marB="0" anchor="b"/>
                </a:tc>
                <a:tc>
                  <a:txBody>
                    <a:bodyPr/>
                    <a:lstStyle/>
                    <a:p>
                      <a:pPr algn="r" fontAlgn="b"/>
                      <a:r>
                        <a:rPr lang="it-IT" sz="1400" u="none" strike="noStrike" dirty="0">
                          <a:solidFill>
                            <a:schemeClr val="tx2">
                              <a:lumMod val="75000"/>
                            </a:schemeClr>
                          </a:solidFill>
                          <a:effectLst/>
                          <a:latin typeface="Helvetica" panose="020B0604020202020204" pitchFamily="34" charset="0"/>
                          <a:cs typeface="Helvetica" panose="020B0604020202020204" pitchFamily="34" charset="0"/>
                        </a:rPr>
                        <a:t>11.697.391</a:t>
                      </a:r>
                      <a:endParaRPr lang="it-IT" sz="1400" b="0" i="0" u="none" strike="noStrike" dirty="0">
                        <a:solidFill>
                          <a:schemeClr val="tx2">
                            <a:lumMod val="75000"/>
                          </a:schemeClr>
                        </a:solidFill>
                        <a:effectLst/>
                        <a:latin typeface="Helvetica" panose="020B0604020202020204" pitchFamily="34" charset="0"/>
                        <a:cs typeface="Helvetica" panose="020B0604020202020204" pitchFamily="34" charset="0"/>
                      </a:endParaRPr>
                    </a:p>
                  </a:txBody>
                  <a:tcPr marL="7620" marR="7620" marT="7620" marB="0" anchor="b"/>
                </a:tc>
                <a:tc>
                  <a:txBody>
                    <a:bodyPr/>
                    <a:lstStyle/>
                    <a:p>
                      <a:pPr algn="r" fontAlgn="b"/>
                      <a:r>
                        <a:rPr lang="it-IT" sz="1400" u="none" strike="noStrike">
                          <a:solidFill>
                            <a:schemeClr val="tx2">
                              <a:lumMod val="75000"/>
                            </a:schemeClr>
                          </a:solidFill>
                          <a:effectLst/>
                          <a:latin typeface="Helvetica" panose="020B0604020202020204" pitchFamily="34" charset="0"/>
                          <a:cs typeface="Helvetica" panose="020B0604020202020204" pitchFamily="34" charset="0"/>
                        </a:rPr>
                        <a:t>8,7%</a:t>
                      </a:r>
                      <a:endParaRPr lang="it-IT" sz="1400" b="0" i="0" u="none" strike="noStrike">
                        <a:solidFill>
                          <a:schemeClr val="tx2">
                            <a:lumMod val="75000"/>
                          </a:schemeClr>
                        </a:solidFill>
                        <a:effectLst/>
                        <a:latin typeface="Helvetica" panose="020B0604020202020204" pitchFamily="34" charset="0"/>
                        <a:cs typeface="Helvetica" panose="020B0604020202020204" pitchFamily="34" charset="0"/>
                      </a:endParaRPr>
                    </a:p>
                  </a:txBody>
                  <a:tcPr marL="7620" marR="7620" marT="7620" marB="0" anchor="b"/>
                </a:tc>
                <a:extLst>
                  <a:ext uri="{0D108BD9-81ED-4DB2-BD59-A6C34878D82A}">
                    <a16:rowId xmlns="" xmlns:a16="http://schemas.microsoft.com/office/drawing/2014/main" val="1642095036"/>
                  </a:ext>
                </a:extLst>
              </a:tr>
              <a:tr h="250884">
                <a:tc>
                  <a:txBody>
                    <a:bodyPr/>
                    <a:lstStyle/>
                    <a:p>
                      <a:pPr algn="l" fontAlgn="b"/>
                      <a:r>
                        <a:rPr lang="it-IT" sz="1400" u="none" strike="noStrike" dirty="0">
                          <a:solidFill>
                            <a:schemeClr val="tx2">
                              <a:lumMod val="75000"/>
                            </a:schemeClr>
                          </a:solidFill>
                          <a:effectLst/>
                          <a:latin typeface="Helvetica" panose="020B0604020202020204" pitchFamily="34" charset="0"/>
                          <a:cs typeface="Helvetica" panose="020B0604020202020204" pitchFamily="34" charset="0"/>
                        </a:rPr>
                        <a:t>Gestione di infrastrutture</a:t>
                      </a:r>
                      <a:endParaRPr lang="it-IT" sz="1400" b="0" i="0" u="none" strike="noStrike" dirty="0">
                        <a:solidFill>
                          <a:schemeClr val="tx2">
                            <a:lumMod val="75000"/>
                          </a:schemeClr>
                        </a:solidFill>
                        <a:effectLst/>
                        <a:latin typeface="Helvetica" panose="020B0604020202020204" pitchFamily="34" charset="0"/>
                        <a:cs typeface="Helvetica" panose="020B0604020202020204" pitchFamily="34" charset="0"/>
                      </a:endParaRPr>
                    </a:p>
                  </a:txBody>
                  <a:tcPr marL="7620" marR="7620" marT="7620" marB="0" anchor="b"/>
                </a:tc>
                <a:tc>
                  <a:txBody>
                    <a:bodyPr/>
                    <a:lstStyle/>
                    <a:p>
                      <a:pPr algn="r" fontAlgn="b"/>
                      <a:r>
                        <a:rPr lang="it-IT" sz="1400" u="none" strike="noStrike" dirty="0">
                          <a:solidFill>
                            <a:schemeClr val="tx2">
                              <a:lumMod val="75000"/>
                            </a:schemeClr>
                          </a:solidFill>
                          <a:effectLst/>
                          <a:latin typeface="Helvetica" panose="020B0604020202020204" pitchFamily="34" charset="0"/>
                          <a:cs typeface="Helvetica" panose="020B0604020202020204" pitchFamily="34" charset="0"/>
                        </a:rPr>
                        <a:t>9.470.191</a:t>
                      </a:r>
                      <a:endParaRPr lang="it-IT" sz="1400" b="0" i="0" u="none" strike="noStrike" dirty="0">
                        <a:solidFill>
                          <a:schemeClr val="tx2">
                            <a:lumMod val="75000"/>
                          </a:schemeClr>
                        </a:solidFill>
                        <a:effectLst/>
                        <a:latin typeface="Helvetica" panose="020B0604020202020204" pitchFamily="34" charset="0"/>
                        <a:cs typeface="Helvetica" panose="020B0604020202020204" pitchFamily="34" charset="0"/>
                      </a:endParaRPr>
                    </a:p>
                  </a:txBody>
                  <a:tcPr marL="7620" marR="7620" marT="7620" marB="0" anchor="b"/>
                </a:tc>
                <a:tc>
                  <a:txBody>
                    <a:bodyPr/>
                    <a:lstStyle/>
                    <a:p>
                      <a:pPr algn="r" fontAlgn="b"/>
                      <a:r>
                        <a:rPr lang="it-IT" sz="1400" u="none" strike="noStrike">
                          <a:solidFill>
                            <a:schemeClr val="tx2">
                              <a:lumMod val="75000"/>
                            </a:schemeClr>
                          </a:solidFill>
                          <a:effectLst/>
                          <a:latin typeface="Helvetica" panose="020B0604020202020204" pitchFamily="34" charset="0"/>
                          <a:cs typeface="Helvetica" panose="020B0604020202020204" pitchFamily="34" charset="0"/>
                        </a:rPr>
                        <a:t>7,0%</a:t>
                      </a:r>
                      <a:endParaRPr lang="it-IT" sz="1400" b="0" i="0" u="none" strike="noStrike">
                        <a:solidFill>
                          <a:schemeClr val="tx2">
                            <a:lumMod val="75000"/>
                          </a:schemeClr>
                        </a:solidFill>
                        <a:effectLst/>
                        <a:latin typeface="Helvetica" panose="020B0604020202020204" pitchFamily="34" charset="0"/>
                        <a:cs typeface="Helvetica" panose="020B0604020202020204" pitchFamily="34" charset="0"/>
                      </a:endParaRPr>
                    </a:p>
                  </a:txBody>
                  <a:tcPr marL="7620" marR="7620" marT="7620" marB="0" anchor="b"/>
                </a:tc>
                <a:extLst>
                  <a:ext uri="{0D108BD9-81ED-4DB2-BD59-A6C34878D82A}">
                    <a16:rowId xmlns="" xmlns:a16="http://schemas.microsoft.com/office/drawing/2014/main" val="3011700217"/>
                  </a:ext>
                </a:extLst>
              </a:tr>
              <a:tr h="250884">
                <a:tc>
                  <a:txBody>
                    <a:bodyPr/>
                    <a:lstStyle/>
                    <a:p>
                      <a:pPr algn="l" fontAlgn="b"/>
                      <a:r>
                        <a:rPr lang="it-IT" sz="1400" u="none" strike="noStrike" dirty="0">
                          <a:solidFill>
                            <a:schemeClr val="tx2">
                              <a:lumMod val="75000"/>
                            </a:schemeClr>
                          </a:solidFill>
                          <a:effectLst/>
                          <a:latin typeface="Helvetica" panose="020B0604020202020204" pitchFamily="34" charset="0"/>
                          <a:cs typeface="Helvetica" panose="020B0604020202020204" pitchFamily="34" charset="0"/>
                        </a:rPr>
                        <a:t>Innovazione, trasferimento tecnologico e proprietà industriale</a:t>
                      </a:r>
                      <a:endParaRPr lang="it-IT" sz="1400" b="0" i="0" u="none" strike="noStrike" dirty="0">
                        <a:solidFill>
                          <a:schemeClr val="tx2">
                            <a:lumMod val="75000"/>
                          </a:schemeClr>
                        </a:solidFill>
                        <a:effectLst/>
                        <a:latin typeface="Helvetica" panose="020B0604020202020204" pitchFamily="34" charset="0"/>
                        <a:cs typeface="Helvetica" panose="020B0604020202020204" pitchFamily="34" charset="0"/>
                      </a:endParaRPr>
                    </a:p>
                  </a:txBody>
                  <a:tcPr marL="7620" marR="7620" marT="7620" marB="0" anchor="b"/>
                </a:tc>
                <a:tc>
                  <a:txBody>
                    <a:bodyPr/>
                    <a:lstStyle/>
                    <a:p>
                      <a:pPr algn="r" fontAlgn="b"/>
                      <a:r>
                        <a:rPr lang="it-IT" sz="1400" u="none" strike="noStrike" dirty="0">
                          <a:solidFill>
                            <a:schemeClr val="tx2">
                              <a:lumMod val="75000"/>
                            </a:schemeClr>
                          </a:solidFill>
                          <a:effectLst/>
                          <a:latin typeface="Helvetica" panose="020B0604020202020204" pitchFamily="34" charset="0"/>
                          <a:cs typeface="Helvetica" panose="020B0604020202020204" pitchFamily="34" charset="0"/>
                        </a:rPr>
                        <a:t>8.070.940</a:t>
                      </a:r>
                      <a:endParaRPr lang="it-IT" sz="1400" b="0" i="0" u="none" strike="noStrike" dirty="0">
                        <a:solidFill>
                          <a:schemeClr val="tx2">
                            <a:lumMod val="75000"/>
                          </a:schemeClr>
                        </a:solidFill>
                        <a:effectLst/>
                        <a:latin typeface="Helvetica" panose="020B0604020202020204" pitchFamily="34" charset="0"/>
                        <a:cs typeface="Helvetica" panose="020B0604020202020204" pitchFamily="34" charset="0"/>
                      </a:endParaRPr>
                    </a:p>
                  </a:txBody>
                  <a:tcPr marL="7620" marR="7620" marT="7620" marB="0" anchor="b"/>
                </a:tc>
                <a:tc>
                  <a:txBody>
                    <a:bodyPr/>
                    <a:lstStyle/>
                    <a:p>
                      <a:pPr algn="r" fontAlgn="b"/>
                      <a:r>
                        <a:rPr lang="it-IT" sz="1400" u="none" strike="noStrike">
                          <a:solidFill>
                            <a:schemeClr val="tx2">
                              <a:lumMod val="75000"/>
                            </a:schemeClr>
                          </a:solidFill>
                          <a:effectLst/>
                          <a:latin typeface="Helvetica" panose="020B0604020202020204" pitchFamily="34" charset="0"/>
                          <a:cs typeface="Helvetica" panose="020B0604020202020204" pitchFamily="34" charset="0"/>
                        </a:rPr>
                        <a:t>6,0%</a:t>
                      </a:r>
                      <a:endParaRPr lang="it-IT" sz="1400" b="0" i="0" u="none" strike="noStrike">
                        <a:solidFill>
                          <a:schemeClr val="tx2">
                            <a:lumMod val="75000"/>
                          </a:schemeClr>
                        </a:solidFill>
                        <a:effectLst/>
                        <a:latin typeface="Helvetica" panose="020B0604020202020204" pitchFamily="34" charset="0"/>
                        <a:cs typeface="Helvetica" panose="020B0604020202020204" pitchFamily="34" charset="0"/>
                      </a:endParaRPr>
                    </a:p>
                  </a:txBody>
                  <a:tcPr marL="7620" marR="7620" marT="7620" marB="0" anchor="b"/>
                </a:tc>
                <a:extLst>
                  <a:ext uri="{0D108BD9-81ED-4DB2-BD59-A6C34878D82A}">
                    <a16:rowId xmlns="" xmlns:a16="http://schemas.microsoft.com/office/drawing/2014/main" val="457191492"/>
                  </a:ext>
                </a:extLst>
              </a:tr>
              <a:tr h="250884">
                <a:tc>
                  <a:txBody>
                    <a:bodyPr/>
                    <a:lstStyle/>
                    <a:p>
                      <a:pPr algn="l" fontAlgn="b"/>
                      <a:r>
                        <a:rPr lang="it-IT" sz="1400" u="none" strike="noStrike" dirty="0">
                          <a:solidFill>
                            <a:schemeClr val="tx2">
                              <a:lumMod val="75000"/>
                            </a:schemeClr>
                          </a:solidFill>
                          <a:effectLst/>
                          <a:latin typeface="Helvetica" panose="020B0604020202020204" pitchFamily="34" charset="0"/>
                          <a:cs typeface="Helvetica" panose="020B0604020202020204" pitchFamily="34" charset="0"/>
                        </a:rPr>
                        <a:t>Servizi per la Camera di commercio</a:t>
                      </a:r>
                      <a:endParaRPr lang="it-IT" sz="1400" b="0" i="0" u="none" strike="noStrike" dirty="0">
                        <a:solidFill>
                          <a:schemeClr val="tx2">
                            <a:lumMod val="75000"/>
                          </a:schemeClr>
                        </a:solidFill>
                        <a:effectLst/>
                        <a:latin typeface="Helvetica" panose="020B0604020202020204" pitchFamily="34" charset="0"/>
                        <a:cs typeface="Helvetica" panose="020B0604020202020204" pitchFamily="34" charset="0"/>
                      </a:endParaRPr>
                    </a:p>
                  </a:txBody>
                  <a:tcPr marL="7620" marR="7620" marT="7620" marB="0" anchor="b"/>
                </a:tc>
                <a:tc>
                  <a:txBody>
                    <a:bodyPr/>
                    <a:lstStyle/>
                    <a:p>
                      <a:pPr algn="r" fontAlgn="b"/>
                      <a:r>
                        <a:rPr lang="it-IT" sz="1400" u="none" strike="noStrike" dirty="0">
                          <a:solidFill>
                            <a:schemeClr val="tx2">
                              <a:lumMod val="75000"/>
                            </a:schemeClr>
                          </a:solidFill>
                          <a:effectLst/>
                          <a:latin typeface="Helvetica" panose="020B0604020202020204" pitchFamily="34" charset="0"/>
                          <a:cs typeface="Helvetica" panose="020B0604020202020204" pitchFamily="34" charset="0"/>
                        </a:rPr>
                        <a:t>7.037.686</a:t>
                      </a:r>
                      <a:endParaRPr lang="it-IT" sz="1400" b="0" i="0" u="none" strike="noStrike" dirty="0">
                        <a:solidFill>
                          <a:schemeClr val="tx2">
                            <a:lumMod val="75000"/>
                          </a:schemeClr>
                        </a:solidFill>
                        <a:effectLst/>
                        <a:latin typeface="Helvetica" panose="020B0604020202020204" pitchFamily="34" charset="0"/>
                        <a:cs typeface="Helvetica" panose="020B0604020202020204" pitchFamily="34" charset="0"/>
                      </a:endParaRPr>
                    </a:p>
                  </a:txBody>
                  <a:tcPr marL="7620" marR="7620" marT="7620" marB="0" anchor="b"/>
                </a:tc>
                <a:tc>
                  <a:txBody>
                    <a:bodyPr/>
                    <a:lstStyle/>
                    <a:p>
                      <a:pPr algn="r" fontAlgn="b"/>
                      <a:r>
                        <a:rPr lang="it-IT" sz="1400" u="none" strike="noStrike">
                          <a:solidFill>
                            <a:schemeClr val="tx2">
                              <a:lumMod val="75000"/>
                            </a:schemeClr>
                          </a:solidFill>
                          <a:effectLst/>
                          <a:latin typeface="Helvetica" panose="020B0604020202020204" pitchFamily="34" charset="0"/>
                          <a:cs typeface="Helvetica" panose="020B0604020202020204" pitchFamily="34" charset="0"/>
                        </a:rPr>
                        <a:t>5,2%</a:t>
                      </a:r>
                      <a:endParaRPr lang="it-IT" sz="1400" b="0" i="0" u="none" strike="noStrike">
                        <a:solidFill>
                          <a:schemeClr val="tx2">
                            <a:lumMod val="75000"/>
                          </a:schemeClr>
                        </a:solidFill>
                        <a:effectLst/>
                        <a:latin typeface="Helvetica" panose="020B0604020202020204" pitchFamily="34" charset="0"/>
                        <a:cs typeface="Helvetica" panose="020B0604020202020204" pitchFamily="34" charset="0"/>
                      </a:endParaRPr>
                    </a:p>
                  </a:txBody>
                  <a:tcPr marL="7620" marR="7620" marT="7620" marB="0" anchor="b"/>
                </a:tc>
                <a:extLst>
                  <a:ext uri="{0D108BD9-81ED-4DB2-BD59-A6C34878D82A}">
                    <a16:rowId xmlns="" xmlns:a16="http://schemas.microsoft.com/office/drawing/2014/main" val="3538218653"/>
                  </a:ext>
                </a:extLst>
              </a:tr>
              <a:tr h="250884">
                <a:tc>
                  <a:txBody>
                    <a:bodyPr/>
                    <a:lstStyle/>
                    <a:p>
                      <a:pPr algn="l" fontAlgn="b"/>
                      <a:r>
                        <a:rPr lang="it-IT" sz="1400" u="none" strike="noStrike" dirty="0">
                          <a:solidFill>
                            <a:schemeClr val="tx2">
                              <a:lumMod val="75000"/>
                            </a:schemeClr>
                          </a:solidFill>
                          <a:effectLst/>
                          <a:latin typeface="Helvetica" panose="020B0604020202020204" pitchFamily="34" charset="0"/>
                          <a:cs typeface="Helvetica" panose="020B0604020202020204" pitchFamily="34" charset="0"/>
                        </a:rPr>
                        <a:t>Servizi per l'imprenditorialità</a:t>
                      </a:r>
                      <a:endParaRPr lang="it-IT" sz="1400" b="0" i="0" u="none" strike="noStrike" dirty="0">
                        <a:solidFill>
                          <a:schemeClr val="tx2">
                            <a:lumMod val="75000"/>
                          </a:schemeClr>
                        </a:solidFill>
                        <a:effectLst/>
                        <a:latin typeface="Helvetica" panose="020B0604020202020204" pitchFamily="34" charset="0"/>
                        <a:cs typeface="Helvetica" panose="020B0604020202020204" pitchFamily="34" charset="0"/>
                      </a:endParaRPr>
                    </a:p>
                  </a:txBody>
                  <a:tcPr marL="7620" marR="7620" marT="7620" marB="0" anchor="b"/>
                </a:tc>
                <a:tc>
                  <a:txBody>
                    <a:bodyPr/>
                    <a:lstStyle/>
                    <a:p>
                      <a:pPr algn="r" fontAlgn="b"/>
                      <a:r>
                        <a:rPr lang="it-IT" sz="1400" u="none" strike="noStrike" dirty="0">
                          <a:solidFill>
                            <a:schemeClr val="tx2">
                              <a:lumMod val="75000"/>
                            </a:schemeClr>
                          </a:solidFill>
                          <a:effectLst/>
                          <a:latin typeface="Helvetica" panose="020B0604020202020204" pitchFamily="34" charset="0"/>
                          <a:cs typeface="Helvetica" panose="020B0604020202020204" pitchFamily="34" charset="0"/>
                        </a:rPr>
                        <a:t>6.917.760</a:t>
                      </a:r>
                      <a:endParaRPr lang="it-IT" sz="1400" b="0" i="0" u="none" strike="noStrike" dirty="0">
                        <a:solidFill>
                          <a:schemeClr val="tx2">
                            <a:lumMod val="75000"/>
                          </a:schemeClr>
                        </a:solidFill>
                        <a:effectLst/>
                        <a:latin typeface="Helvetica" panose="020B0604020202020204" pitchFamily="34" charset="0"/>
                        <a:cs typeface="Helvetica" panose="020B0604020202020204" pitchFamily="34" charset="0"/>
                      </a:endParaRPr>
                    </a:p>
                  </a:txBody>
                  <a:tcPr marL="7620" marR="7620" marT="7620" marB="0" anchor="b"/>
                </a:tc>
                <a:tc>
                  <a:txBody>
                    <a:bodyPr/>
                    <a:lstStyle/>
                    <a:p>
                      <a:pPr algn="r" fontAlgn="b"/>
                      <a:r>
                        <a:rPr lang="it-IT" sz="1400" u="none" strike="noStrike">
                          <a:solidFill>
                            <a:schemeClr val="tx2">
                              <a:lumMod val="75000"/>
                            </a:schemeClr>
                          </a:solidFill>
                          <a:effectLst/>
                          <a:latin typeface="Helvetica" panose="020B0604020202020204" pitchFamily="34" charset="0"/>
                          <a:cs typeface="Helvetica" panose="020B0604020202020204" pitchFamily="34" charset="0"/>
                        </a:rPr>
                        <a:t>5,1%</a:t>
                      </a:r>
                      <a:endParaRPr lang="it-IT" sz="1400" b="0" i="0" u="none" strike="noStrike">
                        <a:solidFill>
                          <a:schemeClr val="tx2">
                            <a:lumMod val="75000"/>
                          </a:schemeClr>
                        </a:solidFill>
                        <a:effectLst/>
                        <a:latin typeface="Helvetica" panose="020B0604020202020204" pitchFamily="34" charset="0"/>
                        <a:cs typeface="Helvetica" panose="020B0604020202020204" pitchFamily="34" charset="0"/>
                      </a:endParaRPr>
                    </a:p>
                  </a:txBody>
                  <a:tcPr marL="7620" marR="7620" marT="7620" marB="0" anchor="b"/>
                </a:tc>
                <a:extLst>
                  <a:ext uri="{0D108BD9-81ED-4DB2-BD59-A6C34878D82A}">
                    <a16:rowId xmlns="" xmlns:a16="http://schemas.microsoft.com/office/drawing/2014/main" val="3016182405"/>
                  </a:ext>
                </a:extLst>
              </a:tr>
              <a:tr h="250884">
                <a:tc>
                  <a:txBody>
                    <a:bodyPr/>
                    <a:lstStyle/>
                    <a:p>
                      <a:pPr algn="l" fontAlgn="b"/>
                      <a:r>
                        <a:rPr lang="it-IT" sz="1400" u="none" strike="noStrike" dirty="0">
                          <a:solidFill>
                            <a:schemeClr val="tx2">
                              <a:lumMod val="75000"/>
                            </a:schemeClr>
                          </a:solidFill>
                          <a:effectLst/>
                          <a:latin typeface="Helvetica" panose="020B0604020202020204" pitchFamily="34" charset="0"/>
                          <a:cs typeface="Helvetica" panose="020B0604020202020204" pitchFamily="34" charset="0"/>
                        </a:rPr>
                        <a:t>Regolazione del mercato</a:t>
                      </a:r>
                      <a:endParaRPr lang="it-IT" sz="1400" b="0" i="0" u="none" strike="noStrike" dirty="0">
                        <a:solidFill>
                          <a:schemeClr val="tx2">
                            <a:lumMod val="75000"/>
                          </a:schemeClr>
                        </a:solidFill>
                        <a:effectLst/>
                        <a:latin typeface="Helvetica" panose="020B0604020202020204" pitchFamily="34" charset="0"/>
                        <a:cs typeface="Helvetica" panose="020B0604020202020204" pitchFamily="34" charset="0"/>
                      </a:endParaRPr>
                    </a:p>
                  </a:txBody>
                  <a:tcPr marL="7620" marR="7620" marT="7620" marB="0" anchor="b"/>
                </a:tc>
                <a:tc>
                  <a:txBody>
                    <a:bodyPr/>
                    <a:lstStyle/>
                    <a:p>
                      <a:pPr algn="r" fontAlgn="b"/>
                      <a:r>
                        <a:rPr lang="it-IT" sz="1400" u="none" strike="noStrike" dirty="0">
                          <a:solidFill>
                            <a:schemeClr val="tx2">
                              <a:lumMod val="75000"/>
                            </a:schemeClr>
                          </a:solidFill>
                          <a:effectLst/>
                          <a:latin typeface="Helvetica" panose="020B0604020202020204" pitchFamily="34" charset="0"/>
                          <a:cs typeface="Helvetica" panose="020B0604020202020204" pitchFamily="34" charset="0"/>
                        </a:rPr>
                        <a:t>4.741.094</a:t>
                      </a:r>
                      <a:endParaRPr lang="it-IT" sz="1400" b="0" i="0" u="none" strike="noStrike" dirty="0">
                        <a:solidFill>
                          <a:schemeClr val="tx2">
                            <a:lumMod val="75000"/>
                          </a:schemeClr>
                        </a:solidFill>
                        <a:effectLst/>
                        <a:latin typeface="Helvetica" panose="020B0604020202020204" pitchFamily="34" charset="0"/>
                        <a:cs typeface="Helvetica" panose="020B0604020202020204" pitchFamily="34" charset="0"/>
                      </a:endParaRPr>
                    </a:p>
                  </a:txBody>
                  <a:tcPr marL="7620" marR="7620" marT="7620" marB="0" anchor="b"/>
                </a:tc>
                <a:tc>
                  <a:txBody>
                    <a:bodyPr/>
                    <a:lstStyle/>
                    <a:p>
                      <a:pPr algn="r" fontAlgn="b"/>
                      <a:r>
                        <a:rPr lang="it-IT" sz="1400" u="none" strike="noStrike">
                          <a:solidFill>
                            <a:schemeClr val="tx2">
                              <a:lumMod val="75000"/>
                            </a:schemeClr>
                          </a:solidFill>
                          <a:effectLst/>
                          <a:latin typeface="Helvetica" panose="020B0604020202020204" pitchFamily="34" charset="0"/>
                          <a:cs typeface="Helvetica" panose="020B0604020202020204" pitchFamily="34" charset="0"/>
                        </a:rPr>
                        <a:t>3,5%</a:t>
                      </a:r>
                      <a:endParaRPr lang="it-IT" sz="1400" b="0" i="0" u="none" strike="noStrike">
                        <a:solidFill>
                          <a:schemeClr val="tx2">
                            <a:lumMod val="75000"/>
                          </a:schemeClr>
                        </a:solidFill>
                        <a:effectLst/>
                        <a:latin typeface="Helvetica" panose="020B0604020202020204" pitchFamily="34" charset="0"/>
                        <a:cs typeface="Helvetica" panose="020B0604020202020204" pitchFamily="34" charset="0"/>
                      </a:endParaRPr>
                    </a:p>
                  </a:txBody>
                  <a:tcPr marL="7620" marR="7620" marT="7620" marB="0" anchor="b"/>
                </a:tc>
                <a:extLst>
                  <a:ext uri="{0D108BD9-81ED-4DB2-BD59-A6C34878D82A}">
                    <a16:rowId xmlns="" xmlns:a16="http://schemas.microsoft.com/office/drawing/2014/main" val="2266574093"/>
                  </a:ext>
                </a:extLst>
              </a:tr>
              <a:tr h="250884">
                <a:tc>
                  <a:txBody>
                    <a:bodyPr/>
                    <a:lstStyle/>
                    <a:p>
                      <a:pPr algn="l" fontAlgn="b"/>
                      <a:r>
                        <a:rPr lang="it-IT" sz="1400" u="none" strike="noStrike" dirty="0">
                          <a:solidFill>
                            <a:schemeClr val="tx2">
                              <a:lumMod val="75000"/>
                            </a:schemeClr>
                          </a:solidFill>
                          <a:effectLst/>
                          <a:latin typeface="Helvetica" panose="020B0604020202020204" pitchFamily="34" charset="0"/>
                          <a:cs typeface="Helvetica" panose="020B0604020202020204" pitchFamily="34" charset="0"/>
                        </a:rPr>
                        <a:t>Laboratorio chimico-merceologico</a:t>
                      </a:r>
                      <a:endParaRPr lang="it-IT" sz="1400" b="0" i="0" u="none" strike="noStrike" dirty="0">
                        <a:solidFill>
                          <a:schemeClr val="tx2">
                            <a:lumMod val="75000"/>
                          </a:schemeClr>
                        </a:solidFill>
                        <a:effectLst/>
                        <a:latin typeface="Helvetica" panose="020B0604020202020204" pitchFamily="34" charset="0"/>
                        <a:cs typeface="Helvetica" panose="020B0604020202020204" pitchFamily="34" charset="0"/>
                      </a:endParaRPr>
                    </a:p>
                  </a:txBody>
                  <a:tcPr marL="7620" marR="7620" marT="7620" marB="0" anchor="b"/>
                </a:tc>
                <a:tc>
                  <a:txBody>
                    <a:bodyPr/>
                    <a:lstStyle/>
                    <a:p>
                      <a:pPr algn="r" fontAlgn="b"/>
                      <a:r>
                        <a:rPr lang="it-IT" sz="1400" u="none" strike="noStrike" dirty="0">
                          <a:solidFill>
                            <a:schemeClr val="tx2">
                              <a:lumMod val="75000"/>
                            </a:schemeClr>
                          </a:solidFill>
                          <a:effectLst/>
                          <a:latin typeface="Helvetica" panose="020B0604020202020204" pitchFamily="34" charset="0"/>
                          <a:cs typeface="Helvetica" panose="020B0604020202020204" pitchFamily="34" charset="0"/>
                        </a:rPr>
                        <a:t>3.375.541</a:t>
                      </a:r>
                      <a:endParaRPr lang="it-IT" sz="1400" b="0" i="0" u="none" strike="noStrike" dirty="0">
                        <a:solidFill>
                          <a:schemeClr val="tx2">
                            <a:lumMod val="75000"/>
                          </a:schemeClr>
                        </a:solidFill>
                        <a:effectLst/>
                        <a:latin typeface="Helvetica" panose="020B0604020202020204" pitchFamily="34" charset="0"/>
                        <a:cs typeface="Helvetica" panose="020B0604020202020204" pitchFamily="34" charset="0"/>
                      </a:endParaRPr>
                    </a:p>
                  </a:txBody>
                  <a:tcPr marL="7620" marR="7620" marT="7620" marB="0" anchor="b"/>
                </a:tc>
                <a:tc>
                  <a:txBody>
                    <a:bodyPr/>
                    <a:lstStyle/>
                    <a:p>
                      <a:pPr algn="r" fontAlgn="b"/>
                      <a:r>
                        <a:rPr lang="it-IT" sz="1400" u="none" strike="noStrike" dirty="0">
                          <a:solidFill>
                            <a:schemeClr val="tx2">
                              <a:lumMod val="75000"/>
                            </a:schemeClr>
                          </a:solidFill>
                          <a:effectLst/>
                          <a:latin typeface="Helvetica" panose="020B0604020202020204" pitchFamily="34" charset="0"/>
                          <a:cs typeface="Helvetica" panose="020B0604020202020204" pitchFamily="34" charset="0"/>
                        </a:rPr>
                        <a:t>2,5%</a:t>
                      </a:r>
                      <a:endParaRPr lang="it-IT" sz="1400" b="0" i="0" u="none" strike="noStrike" dirty="0">
                        <a:solidFill>
                          <a:schemeClr val="tx2">
                            <a:lumMod val="75000"/>
                          </a:schemeClr>
                        </a:solidFill>
                        <a:effectLst/>
                        <a:latin typeface="Helvetica" panose="020B0604020202020204" pitchFamily="34" charset="0"/>
                        <a:cs typeface="Helvetica" panose="020B0604020202020204" pitchFamily="34" charset="0"/>
                      </a:endParaRPr>
                    </a:p>
                  </a:txBody>
                  <a:tcPr marL="7620" marR="7620" marT="7620" marB="0" anchor="b"/>
                </a:tc>
                <a:extLst>
                  <a:ext uri="{0D108BD9-81ED-4DB2-BD59-A6C34878D82A}">
                    <a16:rowId xmlns="" xmlns:a16="http://schemas.microsoft.com/office/drawing/2014/main" val="2976496591"/>
                  </a:ext>
                </a:extLst>
              </a:tr>
              <a:tr h="250884">
                <a:tc>
                  <a:txBody>
                    <a:bodyPr/>
                    <a:lstStyle/>
                    <a:p>
                      <a:pPr algn="l" fontAlgn="b"/>
                      <a:r>
                        <a:rPr lang="it-IT" sz="1400" u="none" strike="noStrike" dirty="0">
                          <a:solidFill>
                            <a:schemeClr val="tx2">
                              <a:lumMod val="75000"/>
                            </a:schemeClr>
                          </a:solidFill>
                          <a:effectLst/>
                          <a:latin typeface="Helvetica" panose="020B0604020202020204" pitchFamily="34" charset="0"/>
                          <a:cs typeface="Helvetica" panose="020B0604020202020204" pitchFamily="34" charset="0"/>
                        </a:rPr>
                        <a:t>Qualificazione e promozione delle filiere</a:t>
                      </a:r>
                      <a:endParaRPr lang="it-IT" sz="1400" b="0" i="0" u="none" strike="noStrike" dirty="0">
                        <a:solidFill>
                          <a:schemeClr val="tx2">
                            <a:lumMod val="75000"/>
                          </a:schemeClr>
                        </a:solidFill>
                        <a:effectLst/>
                        <a:latin typeface="Helvetica" panose="020B0604020202020204" pitchFamily="34" charset="0"/>
                        <a:cs typeface="Helvetica" panose="020B0604020202020204" pitchFamily="34" charset="0"/>
                      </a:endParaRPr>
                    </a:p>
                  </a:txBody>
                  <a:tcPr marL="7620" marR="7620" marT="7620" marB="0" anchor="b"/>
                </a:tc>
                <a:tc>
                  <a:txBody>
                    <a:bodyPr/>
                    <a:lstStyle/>
                    <a:p>
                      <a:pPr algn="r" fontAlgn="b"/>
                      <a:r>
                        <a:rPr lang="it-IT" sz="1400" u="none" strike="noStrike" dirty="0">
                          <a:solidFill>
                            <a:schemeClr val="tx2">
                              <a:lumMod val="75000"/>
                            </a:schemeClr>
                          </a:solidFill>
                          <a:effectLst/>
                          <a:latin typeface="Helvetica" panose="020B0604020202020204" pitchFamily="34" charset="0"/>
                          <a:cs typeface="Helvetica" panose="020B0604020202020204" pitchFamily="34" charset="0"/>
                        </a:rPr>
                        <a:t>3.196.510</a:t>
                      </a:r>
                      <a:endParaRPr lang="it-IT" sz="1400" b="0" i="0" u="none" strike="noStrike" dirty="0">
                        <a:solidFill>
                          <a:schemeClr val="tx2">
                            <a:lumMod val="75000"/>
                          </a:schemeClr>
                        </a:solidFill>
                        <a:effectLst/>
                        <a:latin typeface="Helvetica" panose="020B0604020202020204" pitchFamily="34" charset="0"/>
                        <a:cs typeface="Helvetica" panose="020B0604020202020204" pitchFamily="34" charset="0"/>
                      </a:endParaRPr>
                    </a:p>
                  </a:txBody>
                  <a:tcPr marL="7620" marR="7620" marT="7620" marB="0" anchor="b"/>
                </a:tc>
                <a:tc>
                  <a:txBody>
                    <a:bodyPr/>
                    <a:lstStyle/>
                    <a:p>
                      <a:pPr algn="r" fontAlgn="b"/>
                      <a:r>
                        <a:rPr lang="it-IT" sz="1400" u="none" strike="noStrike" dirty="0">
                          <a:solidFill>
                            <a:schemeClr val="tx2">
                              <a:lumMod val="75000"/>
                            </a:schemeClr>
                          </a:solidFill>
                          <a:effectLst/>
                          <a:latin typeface="Helvetica" panose="020B0604020202020204" pitchFamily="34" charset="0"/>
                          <a:cs typeface="Helvetica" panose="020B0604020202020204" pitchFamily="34" charset="0"/>
                        </a:rPr>
                        <a:t>2,4%</a:t>
                      </a:r>
                      <a:endParaRPr lang="it-IT" sz="1400" b="0" i="0" u="none" strike="noStrike" dirty="0">
                        <a:solidFill>
                          <a:schemeClr val="tx2">
                            <a:lumMod val="75000"/>
                          </a:schemeClr>
                        </a:solidFill>
                        <a:effectLst/>
                        <a:latin typeface="Helvetica" panose="020B0604020202020204" pitchFamily="34" charset="0"/>
                        <a:cs typeface="Helvetica" panose="020B0604020202020204" pitchFamily="34" charset="0"/>
                      </a:endParaRPr>
                    </a:p>
                  </a:txBody>
                  <a:tcPr marL="7620" marR="7620" marT="7620" marB="0" anchor="b"/>
                </a:tc>
                <a:extLst>
                  <a:ext uri="{0D108BD9-81ED-4DB2-BD59-A6C34878D82A}">
                    <a16:rowId xmlns="" xmlns:a16="http://schemas.microsoft.com/office/drawing/2014/main" val="2536518533"/>
                  </a:ext>
                </a:extLst>
              </a:tr>
              <a:tr h="250884">
                <a:tc>
                  <a:txBody>
                    <a:bodyPr/>
                    <a:lstStyle/>
                    <a:p>
                      <a:pPr algn="l" fontAlgn="b"/>
                      <a:r>
                        <a:rPr lang="it-IT" sz="1400" u="none" strike="noStrike" dirty="0">
                          <a:solidFill>
                            <a:schemeClr val="tx2">
                              <a:lumMod val="75000"/>
                            </a:schemeClr>
                          </a:solidFill>
                          <a:effectLst/>
                          <a:latin typeface="Helvetica" panose="020B0604020202020204" pitchFamily="34" charset="0"/>
                          <a:cs typeface="Helvetica" panose="020B0604020202020204" pitchFamily="34" charset="0"/>
                        </a:rPr>
                        <a:t>Centro congressi</a:t>
                      </a:r>
                      <a:endParaRPr lang="it-IT" sz="1400" b="0" i="0" u="none" strike="noStrike" dirty="0">
                        <a:solidFill>
                          <a:schemeClr val="tx2">
                            <a:lumMod val="75000"/>
                          </a:schemeClr>
                        </a:solidFill>
                        <a:effectLst/>
                        <a:latin typeface="Helvetica" panose="020B0604020202020204" pitchFamily="34" charset="0"/>
                        <a:cs typeface="Helvetica" panose="020B0604020202020204" pitchFamily="34" charset="0"/>
                      </a:endParaRPr>
                    </a:p>
                  </a:txBody>
                  <a:tcPr marL="7620" marR="7620" marT="7620" marB="0" anchor="b"/>
                </a:tc>
                <a:tc>
                  <a:txBody>
                    <a:bodyPr/>
                    <a:lstStyle/>
                    <a:p>
                      <a:pPr algn="r" fontAlgn="b"/>
                      <a:r>
                        <a:rPr lang="it-IT" sz="1400" u="none" strike="noStrike" dirty="0">
                          <a:solidFill>
                            <a:schemeClr val="tx2">
                              <a:lumMod val="75000"/>
                            </a:schemeClr>
                          </a:solidFill>
                          <a:effectLst/>
                          <a:latin typeface="Helvetica" panose="020B0604020202020204" pitchFamily="34" charset="0"/>
                          <a:cs typeface="Helvetica" panose="020B0604020202020204" pitchFamily="34" charset="0"/>
                        </a:rPr>
                        <a:t>3.144.974</a:t>
                      </a:r>
                      <a:endParaRPr lang="it-IT" sz="1400" b="0" i="0" u="none" strike="noStrike" dirty="0">
                        <a:solidFill>
                          <a:schemeClr val="tx2">
                            <a:lumMod val="75000"/>
                          </a:schemeClr>
                        </a:solidFill>
                        <a:effectLst/>
                        <a:latin typeface="Helvetica" panose="020B0604020202020204" pitchFamily="34" charset="0"/>
                        <a:cs typeface="Helvetica" panose="020B0604020202020204" pitchFamily="34" charset="0"/>
                      </a:endParaRPr>
                    </a:p>
                  </a:txBody>
                  <a:tcPr marL="7620" marR="7620" marT="7620" marB="0" anchor="b"/>
                </a:tc>
                <a:tc>
                  <a:txBody>
                    <a:bodyPr/>
                    <a:lstStyle/>
                    <a:p>
                      <a:pPr algn="r" fontAlgn="b"/>
                      <a:r>
                        <a:rPr lang="it-IT" sz="1400" u="none" strike="noStrike" dirty="0">
                          <a:solidFill>
                            <a:schemeClr val="tx2">
                              <a:lumMod val="75000"/>
                            </a:schemeClr>
                          </a:solidFill>
                          <a:effectLst/>
                          <a:latin typeface="Helvetica" panose="020B0604020202020204" pitchFamily="34" charset="0"/>
                          <a:cs typeface="Helvetica" panose="020B0604020202020204" pitchFamily="34" charset="0"/>
                        </a:rPr>
                        <a:t>2,3%</a:t>
                      </a:r>
                      <a:endParaRPr lang="it-IT" sz="1400" b="0" i="0" u="none" strike="noStrike" dirty="0">
                        <a:solidFill>
                          <a:schemeClr val="tx2">
                            <a:lumMod val="75000"/>
                          </a:schemeClr>
                        </a:solidFill>
                        <a:effectLst/>
                        <a:latin typeface="Helvetica" panose="020B0604020202020204" pitchFamily="34" charset="0"/>
                        <a:cs typeface="Helvetica" panose="020B0604020202020204" pitchFamily="34" charset="0"/>
                      </a:endParaRPr>
                    </a:p>
                  </a:txBody>
                  <a:tcPr marL="7620" marR="7620" marT="7620" marB="0" anchor="b"/>
                </a:tc>
                <a:extLst>
                  <a:ext uri="{0D108BD9-81ED-4DB2-BD59-A6C34878D82A}">
                    <a16:rowId xmlns="" xmlns:a16="http://schemas.microsoft.com/office/drawing/2014/main" val="2642923756"/>
                  </a:ext>
                </a:extLst>
              </a:tr>
              <a:tr h="250884">
                <a:tc>
                  <a:txBody>
                    <a:bodyPr/>
                    <a:lstStyle/>
                    <a:p>
                      <a:pPr algn="l" fontAlgn="b"/>
                      <a:r>
                        <a:rPr lang="it-IT" sz="1400" u="none" strike="noStrike" dirty="0">
                          <a:solidFill>
                            <a:schemeClr val="tx2">
                              <a:lumMod val="75000"/>
                            </a:schemeClr>
                          </a:solidFill>
                          <a:effectLst/>
                          <a:latin typeface="Helvetica" panose="020B0604020202020204" pitchFamily="34" charset="0"/>
                          <a:cs typeface="Helvetica" panose="020B0604020202020204" pitchFamily="34" charset="0"/>
                        </a:rPr>
                        <a:t>Finanza e accesso al credito per le PMI</a:t>
                      </a:r>
                      <a:endParaRPr lang="it-IT" sz="1400" b="0" i="0" u="none" strike="noStrike" dirty="0">
                        <a:solidFill>
                          <a:schemeClr val="tx2">
                            <a:lumMod val="75000"/>
                          </a:schemeClr>
                        </a:solidFill>
                        <a:effectLst/>
                        <a:latin typeface="Helvetica" panose="020B0604020202020204" pitchFamily="34" charset="0"/>
                        <a:cs typeface="Helvetica" panose="020B0604020202020204" pitchFamily="34" charset="0"/>
                      </a:endParaRPr>
                    </a:p>
                  </a:txBody>
                  <a:tcPr marL="7620" marR="7620" marT="7620" marB="0" anchor="b"/>
                </a:tc>
                <a:tc>
                  <a:txBody>
                    <a:bodyPr/>
                    <a:lstStyle/>
                    <a:p>
                      <a:pPr algn="r" fontAlgn="b"/>
                      <a:r>
                        <a:rPr lang="it-IT" sz="1400" u="none" strike="noStrike" dirty="0">
                          <a:solidFill>
                            <a:schemeClr val="tx2">
                              <a:lumMod val="75000"/>
                            </a:schemeClr>
                          </a:solidFill>
                          <a:effectLst/>
                          <a:latin typeface="Helvetica" panose="020B0604020202020204" pitchFamily="34" charset="0"/>
                          <a:cs typeface="Helvetica" panose="020B0604020202020204" pitchFamily="34" charset="0"/>
                        </a:rPr>
                        <a:t>3.001.006</a:t>
                      </a:r>
                      <a:endParaRPr lang="it-IT" sz="1400" b="0" i="0" u="none" strike="noStrike" dirty="0">
                        <a:solidFill>
                          <a:schemeClr val="tx2">
                            <a:lumMod val="75000"/>
                          </a:schemeClr>
                        </a:solidFill>
                        <a:effectLst/>
                        <a:latin typeface="Helvetica" panose="020B0604020202020204" pitchFamily="34" charset="0"/>
                        <a:cs typeface="Helvetica" panose="020B0604020202020204" pitchFamily="34" charset="0"/>
                      </a:endParaRPr>
                    </a:p>
                  </a:txBody>
                  <a:tcPr marL="7620" marR="7620" marT="7620" marB="0" anchor="b"/>
                </a:tc>
                <a:tc>
                  <a:txBody>
                    <a:bodyPr/>
                    <a:lstStyle/>
                    <a:p>
                      <a:pPr algn="r" fontAlgn="b"/>
                      <a:r>
                        <a:rPr lang="it-IT" sz="1400" u="none" strike="noStrike" dirty="0">
                          <a:solidFill>
                            <a:schemeClr val="tx2">
                              <a:lumMod val="75000"/>
                            </a:schemeClr>
                          </a:solidFill>
                          <a:effectLst/>
                          <a:latin typeface="Helvetica" panose="020B0604020202020204" pitchFamily="34" charset="0"/>
                          <a:cs typeface="Helvetica" panose="020B0604020202020204" pitchFamily="34" charset="0"/>
                        </a:rPr>
                        <a:t>2,2%</a:t>
                      </a:r>
                      <a:endParaRPr lang="it-IT" sz="1400" b="0" i="0" u="none" strike="noStrike" dirty="0">
                        <a:solidFill>
                          <a:schemeClr val="tx2">
                            <a:lumMod val="75000"/>
                          </a:schemeClr>
                        </a:solidFill>
                        <a:effectLst/>
                        <a:latin typeface="Helvetica" panose="020B0604020202020204" pitchFamily="34" charset="0"/>
                        <a:cs typeface="Helvetica" panose="020B0604020202020204" pitchFamily="34" charset="0"/>
                      </a:endParaRPr>
                    </a:p>
                  </a:txBody>
                  <a:tcPr marL="7620" marR="7620" marT="7620" marB="0" anchor="b"/>
                </a:tc>
                <a:extLst>
                  <a:ext uri="{0D108BD9-81ED-4DB2-BD59-A6C34878D82A}">
                    <a16:rowId xmlns="" xmlns:a16="http://schemas.microsoft.com/office/drawing/2014/main" val="3101040408"/>
                  </a:ext>
                </a:extLst>
              </a:tr>
              <a:tr h="250884">
                <a:tc>
                  <a:txBody>
                    <a:bodyPr/>
                    <a:lstStyle/>
                    <a:p>
                      <a:pPr algn="l" fontAlgn="b"/>
                      <a:r>
                        <a:rPr lang="it-IT" sz="1400" u="none" strike="noStrike" dirty="0">
                          <a:solidFill>
                            <a:schemeClr val="tx2">
                              <a:lumMod val="75000"/>
                            </a:schemeClr>
                          </a:solidFill>
                          <a:effectLst/>
                          <a:latin typeface="Helvetica" panose="020B0604020202020204" pitchFamily="34" charset="0"/>
                          <a:cs typeface="Helvetica" panose="020B0604020202020204" pitchFamily="34" charset="0"/>
                        </a:rPr>
                        <a:t>Statistica, studi, ricerche e documentazione</a:t>
                      </a:r>
                      <a:endParaRPr lang="it-IT" sz="1400" b="0" i="0" u="none" strike="noStrike" dirty="0">
                        <a:solidFill>
                          <a:schemeClr val="tx2">
                            <a:lumMod val="75000"/>
                          </a:schemeClr>
                        </a:solidFill>
                        <a:effectLst/>
                        <a:latin typeface="Helvetica" panose="020B0604020202020204" pitchFamily="34" charset="0"/>
                        <a:cs typeface="Helvetica" panose="020B0604020202020204" pitchFamily="34" charset="0"/>
                      </a:endParaRPr>
                    </a:p>
                  </a:txBody>
                  <a:tcPr marL="7620" marR="7620" marT="7620" marB="0" anchor="b"/>
                </a:tc>
                <a:tc>
                  <a:txBody>
                    <a:bodyPr/>
                    <a:lstStyle/>
                    <a:p>
                      <a:pPr algn="r" fontAlgn="b"/>
                      <a:r>
                        <a:rPr lang="it-IT" sz="1400" u="none" strike="noStrike" dirty="0">
                          <a:solidFill>
                            <a:schemeClr val="tx2">
                              <a:lumMod val="75000"/>
                            </a:schemeClr>
                          </a:solidFill>
                          <a:effectLst/>
                          <a:latin typeface="Helvetica" panose="020B0604020202020204" pitchFamily="34" charset="0"/>
                          <a:cs typeface="Helvetica" panose="020B0604020202020204" pitchFamily="34" charset="0"/>
                        </a:rPr>
                        <a:t>2.088.249</a:t>
                      </a:r>
                      <a:endParaRPr lang="it-IT" sz="1400" b="0" i="0" u="none" strike="noStrike" dirty="0">
                        <a:solidFill>
                          <a:schemeClr val="tx2">
                            <a:lumMod val="75000"/>
                          </a:schemeClr>
                        </a:solidFill>
                        <a:effectLst/>
                        <a:latin typeface="Helvetica" panose="020B0604020202020204" pitchFamily="34" charset="0"/>
                        <a:cs typeface="Helvetica" panose="020B0604020202020204" pitchFamily="34" charset="0"/>
                      </a:endParaRPr>
                    </a:p>
                  </a:txBody>
                  <a:tcPr marL="7620" marR="7620" marT="7620" marB="0" anchor="b"/>
                </a:tc>
                <a:tc>
                  <a:txBody>
                    <a:bodyPr/>
                    <a:lstStyle/>
                    <a:p>
                      <a:pPr algn="r" fontAlgn="b"/>
                      <a:r>
                        <a:rPr lang="it-IT" sz="1400" u="none" strike="noStrike" dirty="0">
                          <a:solidFill>
                            <a:schemeClr val="tx2">
                              <a:lumMod val="75000"/>
                            </a:schemeClr>
                          </a:solidFill>
                          <a:effectLst/>
                          <a:latin typeface="Helvetica" panose="020B0604020202020204" pitchFamily="34" charset="0"/>
                          <a:cs typeface="Helvetica" panose="020B0604020202020204" pitchFamily="34" charset="0"/>
                        </a:rPr>
                        <a:t>1,6%</a:t>
                      </a:r>
                      <a:endParaRPr lang="it-IT" sz="1400" b="0" i="0" u="none" strike="noStrike" dirty="0">
                        <a:solidFill>
                          <a:schemeClr val="tx2">
                            <a:lumMod val="75000"/>
                          </a:schemeClr>
                        </a:solidFill>
                        <a:effectLst/>
                        <a:latin typeface="Helvetica" panose="020B0604020202020204" pitchFamily="34" charset="0"/>
                        <a:cs typeface="Helvetica" panose="020B0604020202020204" pitchFamily="34" charset="0"/>
                      </a:endParaRPr>
                    </a:p>
                  </a:txBody>
                  <a:tcPr marL="7620" marR="7620" marT="7620" marB="0" anchor="b"/>
                </a:tc>
                <a:extLst>
                  <a:ext uri="{0D108BD9-81ED-4DB2-BD59-A6C34878D82A}">
                    <a16:rowId xmlns="" xmlns:a16="http://schemas.microsoft.com/office/drawing/2014/main" val="4241984436"/>
                  </a:ext>
                </a:extLst>
              </a:tr>
              <a:tr h="250884">
                <a:tc>
                  <a:txBody>
                    <a:bodyPr/>
                    <a:lstStyle/>
                    <a:p>
                      <a:pPr algn="l" fontAlgn="b"/>
                      <a:r>
                        <a:rPr lang="it-IT" sz="1400" b="0" i="0" u="none" strike="noStrike" dirty="0">
                          <a:solidFill>
                            <a:schemeClr val="tx2">
                              <a:lumMod val="75000"/>
                            </a:schemeClr>
                          </a:solidFill>
                          <a:effectLst/>
                          <a:latin typeface="Helvetica" panose="020B0604020202020204" pitchFamily="34" charset="0"/>
                          <a:cs typeface="Helvetica" panose="020B0604020202020204" pitchFamily="34" charset="0"/>
                        </a:rPr>
                        <a:t>Altri settori minori</a:t>
                      </a:r>
                    </a:p>
                  </a:txBody>
                  <a:tcPr marL="7620" marR="7620" marT="7620" marB="0" anchor="b"/>
                </a:tc>
                <a:tc>
                  <a:txBody>
                    <a:bodyPr/>
                    <a:lstStyle/>
                    <a:p>
                      <a:pPr algn="r" fontAlgn="b"/>
                      <a:r>
                        <a:rPr lang="it-IT" sz="1400" b="0" i="0" u="none" strike="noStrike" dirty="0">
                          <a:solidFill>
                            <a:schemeClr val="tx2">
                              <a:lumMod val="75000"/>
                            </a:schemeClr>
                          </a:solidFill>
                          <a:effectLst/>
                          <a:latin typeface="Helvetica" panose="020B0604020202020204" pitchFamily="34" charset="0"/>
                          <a:cs typeface="Helvetica" panose="020B0604020202020204" pitchFamily="34" charset="0"/>
                        </a:rPr>
                        <a:t>9.099.690</a:t>
                      </a:r>
                    </a:p>
                  </a:txBody>
                  <a:tcPr marL="7620" marR="7620" marT="7620" marB="0" anchor="b"/>
                </a:tc>
                <a:tc>
                  <a:txBody>
                    <a:bodyPr/>
                    <a:lstStyle/>
                    <a:p>
                      <a:pPr algn="r" fontAlgn="b"/>
                      <a:r>
                        <a:rPr lang="it-IT" sz="1400" b="0" i="0" u="none" strike="noStrike" dirty="0">
                          <a:solidFill>
                            <a:schemeClr val="tx2">
                              <a:lumMod val="75000"/>
                            </a:schemeClr>
                          </a:solidFill>
                          <a:effectLst/>
                          <a:latin typeface="Helvetica" panose="020B0604020202020204" pitchFamily="34" charset="0"/>
                          <a:cs typeface="Helvetica" panose="020B0604020202020204" pitchFamily="34" charset="0"/>
                        </a:rPr>
                        <a:t>6,9%</a:t>
                      </a:r>
                    </a:p>
                  </a:txBody>
                  <a:tcPr marL="7620" marR="7620" marT="7620" marB="0" anchor="b"/>
                </a:tc>
                <a:extLst>
                  <a:ext uri="{0D108BD9-81ED-4DB2-BD59-A6C34878D82A}">
                    <a16:rowId xmlns="" xmlns:a16="http://schemas.microsoft.com/office/drawing/2014/main" val="2509626370"/>
                  </a:ext>
                </a:extLst>
              </a:tr>
              <a:tr h="305619">
                <a:tc>
                  <a:txBody>
                    <a:bodyPr/>
                    <a:lstStyle/>
                    <a:p>
                      <a:pPr algn="l" fontAlgn="b"/>
                      <a:r>
                        <a:rPr lang="it-IT" sz="1600" b="1" i="0" u="none" strike="noStrike" dirty="0">
                          <a:solidFill>
                            <a:schemeClr val="tx2">
                              <a:lumMod val="75000"/>
                            </a:schemeClr>
                          </a:solidFill>
                          <a:effectLst/>
                          <a:latin typeface="Helvetica" panose="020B0604020202020204" pitchFamily="34" charset="0"/>
                          <a:cs typeface="Helvetica" panose="020B0604020202020204" pitchFamily="34" charset="0"/>
                        </a:rPr>
                        <a:t>TOTALE</a:t>
                      </a:r>
                    </a:p>
                  </a:txBody>
                  <a:tcPr marL="7620" marR="7620" marT="7620" marB="0" anchor="b"/>
                </a:tc>
                <a:tc>
                  <a:txBody>
                    <a:bodyPr/>
                    <a:lstStyle/>
                    <a:p>
                      <a:pPr algn="r" fontAlgn="b"/>
                      <a:r>
                        <a:rPr lang="it-IT" sz="1600" b="1" u="none" strike="noStrike" dirty="0">
                          <a:solidFill>
                            <a:schemeClr val="tx2">
                              <a:lumMod val="75000"/>
                            </a:schemeClr>
                          </a:solidFill>
                          <a:effectLst/>
                          <a:latin typeface="Helvetica" panose="020B0604020202020204" pitchFamily="34" charset="0"/>
                          <a:cs typeface="Helvetica" panose="020B0604020202020204" pitchFamily="34" charset="0"/>
                        </a:rPr>
                        <a:t>134.395.155</a:t>
                      </a:r>
                      <a:endParaRPr lang="it-IT" sz="1600" b="1" i="0" u="none" strike="noStrike" dirty="0">
                        <a:solidFill>
                          <a:schemeClr val="tx2">
                            <a:lumMod val="75000"/>
                          </a:schemeClr>
                        </a:solidFill>
                        <a:effectLst/>
                        <a:latin typeface="Helvetica" panose="020B0604020202020204" pitchFamily="34" charset="0"/>
                        <a:cs typeface="Helvetica" panose="020B0604020202020204" pitchFamily="34" charset="0"/>
                      </a:endParaRPr>
                    </a:p>
                  </a:txBody>
                  <a:tcPr marL="7620" marR="7620" marT="7620" marB="0" anchor="b"/>
                </a:tc>
                <a:tc>
                  <a:txBody>
                    <a:bodyPr/>
                    <a:lstStyle/>
                    <a:p>
                      <a:pPr algn="r" fontAlgn="b"/>
                      <a:r>
                        <a:rPr lang="it-IT" sz="1600" b="1" u="none" strike="noStrike" dirty="0">
                          <a:solidFill>
                            <a:schemeClr val="tx2">
                              <a:lumMod val="75000"/>
                            </a:schemeClr>
                          </a:solidFill>
                          <a:effectLst/>
                          <a:latin typeface="Helvetica" panose="020B0604020202020204" pitchFamily="34" charset="0"/>
                          <a:cs typeface="Helvetica" panose="020B0604020202020204" pitchFamily="34" charset="0"/>
                        </a:rPr>
                        <a:t>100,0%</a:t>
                      </a:r>
                      <a:endParaRPr lang="it-IT" sz="1600" b="1" i="0" u="none" strike="noStrike" dirty="0">
                        <a:solidFill>
                          <a:schemeClr val="tx2">
                            <a:lumMod val="75000"/>
                          </a:schemeClr>
                        </a:solidFill>
                        <a:effectLst/>
                        <a:latin typeface="Helvetica" panose="020B0604020202020204" pitchFamily="34" charset="0"/>
                        <a:cs typeface="Helvetica" panose="020B0604020202020204" pitchFamily="34" charset="0"/>
                      </a:endParaRPr>
                    </a:p>
                  </a:txBody>
                  <a:tcPr marL="7620" marR="7620" marT="7620" marB="0" anchor="b"/>
                </a:tc>
                <a:extLst>
                  <a:ext uri="{0D108BD9-81ED-4DB2-BD59-A6C34878D82A}">
                    <a16:rowId xmlns="" xmlns:a16="http://schemas.microsoft.com/office/drawing/2014/main" val="3192446752"/>
                  </a:ext>
                </a:extLst>
              </a:tr>
            </a:tbl>
          </a:graphicData>
        </a:graphic>
      </p:graphicFrame>
      <p:sp>
        <p:nvSpPr>
          <p:cNvPr id="5" name="Rettangolo 4"/>
          <p:cNvSpPr/>
          <p:nvPr/>
        </p:nvSpPr>
        <p:spPr>
          <a:xfrm>
            <a:off x="323528" y="1268760"/>
            <a:ext cx="8568952" cy="388696"/>
          </a:xfrm>
          <a:prstGeom prst="rect">
            <a:avLst/>
          </a:prstGeom>
        </p:spPr>
        <p:txBody>
          <a:bodyPr wrap="square">
            <a:spAutoFit/>
          </a:bodyPr>
          <a:lstStyle/>
          <a:p>
            <a:pPr algn="just">
              <a:lnSpc>
                <a:spcPct val="107000"/>
              </a:lnSpc>
            </a:pPr>
            <a:r>
              <a:rPr lang="it-IT" dirty="0">
                <a:solidFill>
                  <a:schemeClr val="tx2"/>
                </a:solidFill>
                <a:latin typeface="Helvetica" panose="020B0604020202020204" pitchFamily="34" charset="0"/>
                <a:ea typeface="Times New Roman" panose="02020603050405020304" pitchFamily="18" charset="0"/>
                <a:cs typeface="Helvetica" panose="020B0604020202020204" pitchFamily="34" charset="0"/>
              </a:rPr>
              <a:t>L’</a:t>
            </a:r>
            <a:r>
              <a:rPr lang="it-IT" b="1" i="1" dirty="0">
                <a:solidFill>
                  <a:schemeClr val="tx2"/>
                </a:solidFill>
                <a:latin typeface="Helvetica" panose="020B0604020202020204" pitchFamily="34" charset="0"/>
                <a:ea typeface="Times New Roman" panose="02020603050405020304" pitchFamily="18" charset="0"/>
                <a:cs typeface="Helvetica" panose="020B0604020202020204" pitchFamily="34" charset="0"/>
              </a:rPr>
              <a:t>internazionalizzazione</a:t>
            </a:r>
            <a:r>
              <a:rPr lang="it-IT" dirty="0">
                <a:solidFill>
                  <a:schemeClr val="tx2"/>
                </a:solidFill>
                <a:latin typeface="Helvetica" panose="020B0604020202020204" pitchFamily="34" charset="0"/>
                <a:ea typeface="Times New Roman" panose="02020603050405020304" pitchFamily="18" charset="0"/>
                <a:cs typeface="Helvetica" panose="020B0604020202020204" pitchFamily="34" charset="0"/>
              </a:rPr>
              <a:t> è il primo settore di attività con circa un quarto del totale</a:t>
            </a:r>
          </a:p>
        </p:txBody>
      </p:sp>
    </p:spTree>
    <p:extLst>
      <p:ext uri="{BB962C8B-B14F-4D97-AF65-F5344CB8AC3E}">
        <p14:creationId xmlns:p14="http://schemas.microsoft.com/office/powerpoint/2010/main" val="92638154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1"/>
          <p:cNvSpPr>
            <a:spLocks noChangeArrowheads="1"/>
          </p:cNvSpPr>
          <p:nvPr/>
        </p:nvSpPr>
        <p:spPr bwMode="auto">
          <a:xfrm>
            <a:off x="416" y="-22162"/>
            <a:ext cx="9144000" cy="1143000"/>
          </a:xfrm>
          <a:prstGeom prst="rect">
            <a:avLst/>
          </a:prstGeom>
          <a:solidFill>
            <a:srgbClr val="8A7972">
              <a:alpha val="65881"/>
            </a:srgbClr>
          </a:solidFill>
          <a:ln>
            <a:noFill/>
          </a:ln>
          <a:extLst/>
        </p:spPr>
        <p:txBody>
          <a:bodyPr wrap="none" anchor="ctr"/>
          <a:lstStyle/>
          <a:p>
            <a:pPr marL="342900" indent="-342900">
              <a:buFont typeface="Wingdings"/>
              <a:buChar char="à"/>
            </a:pPr>
            <a:r>
              <a:rPr lang="it-IT" sz="2800" dirty="0">
                <a:solidFill>
                  <a:schemeClr val="bg1"/>
                </a:solidFill>
                <a:latin typeface="Helvetica" pitchFamily="34" charset="0"/>
                <a:cs typeface="Lucida Sans Unicode" panose="020B0602030504020204" pitchFamily="34" charset="0"/>
                <a:sym typeface="Wingdings" panose="05000000000000000000" pitchFamily="2" charset="2"/>
              </a:rPr>
              <a:t>Il quadro delle Aziende Speciali</a:t>
            </a:r>
          </a:p>
          <a:p>
            <a:pPr marL="360363"/>
            <a:r>
              <a:rPr lang="it-IT" sz="2000" i="1" dirty="0">
                <a:solidFill>
                  <a:schemeClr val="bg1"/>
                </a:solidFill>
                <a:latin typeface="Helvetica" pitchFamily="34" charset="0"/>
                <a:cs typeface="Lucida Sans Unicode" panose="020B0602030504020204" pitchFamily="34" charset="0"/>
                <a:sym typeface="Wingdings" panose="05000000000000000000" pitchFamily="2" charset="2"/>
              </a:rPr>
              <a:t> La dimensione media</a:t>
            </a:r>
          </a:p>
        </p:txBody>
      </p:sp>
      <p:sp>
        <p:nvSpPr>
          <p:cNvPr id="2" name="Rettangolo 1"/>
          <p:cNvSpPr/>
          <p:nvPr/>
        </p:nvSpPr>
        <p:spPr>
          <a:xfrm>
            <a:off x="683568" y="1336873"/>
            <a:ext cx="7848872" cy="981423"/>
          </a:xfrm>
          <a:prstGeom prst="rect">
            <a:avLst/>
          </a:prstGeom>
        </p:spPr>
        <p:txBody>
          <a:bodyPr wrap="square">
            <a:spAutoFit/>
          </a:bodyPr>
          <a:lstStyle/>
          <a:p>
            <a:pPr algn="just">
              <a:lnSpc>
                <a:spcPct val="107000"/>
              </a:lnSpc>
            </a:pPr>
            <a:r>
              <a:rPr lang="it-IT" b="1" dirty="0">
                <a:solidFill>
                  <a:schemeClr val="tx2"/>
                </a:solidFill>
                <a:latin typeface="Helvetica" panose="020B0604020202020204" pitchFamily="34" charset="0"/>
                <a:ea typeface="Times New Roman" panose="02020603050405020304" pitchFamily="18" charset="0"/>
                <a:cs typeface="Helvetica" panose="020B0604020202020204" pitchFamily="34" charset="0"/>
              </a:rPr>
              <a:t>Un terzo delle aziende è al di sotto dei 500 mila euro di fatturato</a:t>
            </a:r>
            <a:r>
              <a:rPr lang="it-IT" dirty="0">
                <a:solidFill>
                  <a:schemeClr val="tx2"/>
                </a:solidFill>
                <a:latin typeface="Helvetica" panose="020B0604020202020204" pitchFamily="34" charset="0"/>
                <a:ea typeface="Times New Roman" panose="02020603050405020304" pitchFamily="18" charset="0"/>
                <a:cs typeface="Helvetica" panose="020B0604020202020204" pitchFamily="34" charset="0"/>
              </a:rPr>
              <a:t>.</a:t>
            </a:r>
          </a:p>
          <a:p>
            <a:pPr algn="just">
              <a:lnSpc>
                <a:spcPct val="107000"/>
              </a:lnSpc>
            </a:pPr>
            <a:r>
              <a:rPr lang="it-IT" dirty="0">
                <a:solidFill>
                  <a:schemeClr val="tx2"/>
                </a:solidFill>
                <a:latin typeface="Helvetica" panose="020B0604020202020204" pitchFamily="34" charset="0"/>
                <a:ea typeface="Times New Roman" panose="02020603050405020304" pitchFamily="18" charset="0"/>
                <a:cs typeface="Helvetica" panose="020B0604020202020204" pitchFamily="34" charset="0"/>
              </a:rPr>
              <a:t>Le prime 16 aziende (pari al 17% del totale) esprimono il 60% circa dei ricavi complessivi di sistema.</a:t>
            </a:r>
          </a:p>
        </p:txBody>
      </p:sp>
      <p:pic>
        <p:nvPicPr>
          <p:cNvPr id="4" name="Immagine 3"/>
          <p:cNvPicPr>
            <a:picLocks noChangeAspect="1"/>
          </p:cNvPicPr>
          <p:nvPr/>
        </p:nvPicPr>
        <p:blipFill>
          <a:blip r:embed="rId2"/>
          <a:stretch>
            <a:fillRect/>
          </a:stretch>
        </p:blipFill>
        <p:spPr>
          <a:xfrm>
            <a:off x="683568" y="2567641"/>
            <a:ext cx="7863631" cy="3021599"/>
          </a:xfrm>
          <a:prstGeom prst="rect">
            <a:avLst/>
          </a:prstGeom>
        </p:spPr>
      </p:pic>
    </p:spTree>
    <p:extLst>
      <p:ext uri="{BB962C8B-B14F-4D97-AF65-F5344CB8AC3E}">
        <p14:creationId xmlns:p14="http://schemas.microsoft.com/office/powerpoint/2010/main" val="235674892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1"/>
          <p:cNvSpPr>
            <a:spLocks noChangeArrowheads="1"/>
          </p:cNvSpPr>
          <p:nvPr/>
        </p:nvSpPr>
        <p:spPr bwMode="auto">
          <a:xfrm>
            <a:off x="416" y="-22162"/>
            <a:ext cx="9144000" cy="1143000"/>
          </a:xfrm>
          <a:prstGeom prst="rect">
            <a:avLst/>
          </a:prstGeom>
          <a:solidFill>
            <a:srgbClr val="8A7972">
              <a:alpha val="65881"/>
            </a:srgbClr>
          </a:solidFill>
          <a:ln>
            <a:noFill/>
          </a:ln>
          <a:extLst/>
        </p:spPr>
        <p:txBody>
          <a:bodyPr wrap="none" anchor="ctr"/>
          <a:lstStyle/>
          <a:p>
            <a:pPr marL="342900" indent="-342900">
              <a:buFont typeface="Wingdings"/>
              <a:buChar char="à"/>
            </a:pPr>
            <a:r>
              <a:rPr lang="it-IT" sz="2800" dirty="0">
                <a:solidFill>
                  <a:schemeClr val="bg1"/>
                </a:solidFill>
                <a:latin typeface="Helvetica" pitchFamily="34" charset="0"/>
                <a:cs typeface="Lucida Sans Unicode" panose="020B0602030504020204" pitchFamily="34" charset="0"/>
                <a:sym typeface="Wingdings" panose="05000000000000000000" pitchFamily="2" charset="2"/>
              </a:rPr>
              <a:t>I criteri di razionalizzazione utilizzati</a:t>
            </a:r>
            <a:endParaRPr lang="it-IT" sz="2800" dirty="0">
              <a:solidFill>
                <a:schemeClr val="bg1"/>
              </a:solidFill>
              <a:latin typeface="Helvetica" pitchFamily="34" charset="0"/>
              <a:cs typeface="Lucida Sans Unicode" panose="020B0602030504020204" pitchFamily="34" charset="0"/>
            </a:endParaRPr>
          </a:p>
        </p:txBody>
      </p:sp>
      <p:sp>
        <p:nvSpPr>
          <p:cNvPr id="4" name="CasellaDiTesto 3"/>
          <p:cNvSpPr txBox="1"/>
          <p:nvPr/>
        </p:nvSpPr>
        <p:spPr>
          <a:xfrm>
            <a:off x="467544" y="1556792"/>
            <a:ext cx="7938552" cy="3585597"/>
          </a:xfrm>
          <a:prstGeom prst="rect">
            <a:avLst/>
          </a:prstGeom>
          <a:noFill/>
        </p:spPr>
        <p:txBody>
          <a:bodyPr wrap="square" rtlCol="0">
            <a:spAutoFit/>
          </a:bodyPr>
          <a:lstStyle/>
          <a:p>
            <a:pPr algn="just"/>
            <a:r>
              <a:rPr lang="it-IT" sz="2000" dirty="0">
                <a:solidFill>
                  <a:schemeClr val="tx2"/>
                </a:solidFill>
                <a:latin typeface="Helvetica" panose="020B0604020202020204" pitchFamily="34" charset="0"/>
                <a:cs typeface="Helvetica" panose="020B0604020202020204" pitchFamily="34" charset="0"/>
              </a:rPr>
              <a:t>I due </a:t>
            </a:r>
            <a:r>
              <a:rPr lang="it-IT" sz="2000" b="1" dirty="0">
                <a:solidFill>
                  <a:srgbClr val="C00000"/>
                </a:solidFill>
                <a:latin typeface="Helvetica" panose="020B0604020202020204" pitchFamily="34" charset="0"/>
                <a:cs typeface="Helvetica" panose="020B0604020202020204" pitchFamily="34" charset="0"/>
              </a:rPr>
              <a:t>criteri “cardine” </a:t>
            </a:r>
            <a:r>
              <a:rPr lang="it-IT" sz="2000" dirty="0">
                <a:solidFill>
                  <a:schemeClr val="tx2"/>
                </a:solidFill>
                <a:latin typeface="Helvetica" panose="020B0604020202020204" pitchFamily="34" charset="0"/>
                <a:cs typeface="Helvetica" panose="020B0604020202020204" pitchFamily="34" charset="0"/>
              </a:rPr>
              <a:t>previsti dal decreto di riforma sono i seguenti:</a:t>
            </a:r>
          </a:p>
          <a:p>
            <a:pPr algn="just"/>
            <a:endParaRPr lang="it-IT" sz="2000" dirty="0">
              <a:solidFill>
                <a:schemeClr val="tx2"/>
              </a:solidFill>
              <a:latin typeface="Helvetica" panose="020B0604020202020204" pitchFamily="34" charset="0"/>
              <a:cs typeface="Helvetica" panose="020B0604020202020204" pitchFamily="34" charset="0"/>
            </a:endParaRPr>
          </a:p>
          <a:p>
            <a:pPr algn="just">
              <a:lnSpc>
                <a:spcPts val="1200"/>
              </a:lnSpc>
            </a:pPr>
            <a:r>
              <a:rPr lang="it-IT" sz="2000" dirty="0">
                <a:solidFill>
                  <a:schemeClr val="tx2"/>
                </a:solidFill>
                <a:latin typeface="Helvetica" panose="020B0604020202020204" pitchFamily="34" charset="0"/>
                <a:cs typeface="Helvetica" panose="020B0604020202020204" pitchFamily="34" charset="0"/>
              </a:rPr>
              <a:t> </a:t>
            </a:r>
          </a:p>
          <a:p>
            <a:pPr marL="457200" lvl="0" indent="-457200" algn="just">
              <a:buFont typeface="+mj-lt"/>
              <a:buAutoNum type="arabicPeriod"/>
            </a:pPr>
            <a:r>
              <a:rPr lang="it-IT" sz="2000" dirty="0">
                <a:solidFill>
                  <a:schemeClr val="tx2"/>
                </a:solidFill>
                <a:latin typeface="Helvetica" panose="020B0604020202020204" pitchFamily="34" charset="0"/>
                <a:cs typeface="Helvetica" panose="020B0604020202020204" pitchFamily="34" charset="0"/>
              </a:rPr>
              <a:t>Accorpamento delle aziende che svolgono </a:t>
            </a:r>
            <a:r>
              <a:rPr lang="it-IT" sz="2000" b="1" dirty="0">
                <a:solidFill>
                  <a:srgbClr val="C00000"/>
                </a:solidFill>
                <a:latin typeface="Helvetica" panose="020B0604020202020204" pitchFamily="34" charset="0"/>
                <a:cs typeface="Helvetica" panose="020B0604020202020204" pitchFamily="34" charset="0"/>
              </a:rPr>
              <a:t>funzioni e compiti simili</a:t>
            </a:r>
            <a:r>
              <a:rPr lang="it-IT" sz="2000" dirty="0">
                <a:solidFill>
                  <a:schemeClr val="tx2"/>
                </a:solidFill>
                <a:latin typeface="Helvetica" panose="020B0604020202020204" pitchFamily="34" charset="0"/>
                <a:cs typeface="Helvetica" panose="020B0604020202020204" pitchFamily="34" charset="0"/>
              </a:rPr>
              <a:t>, allo scopo di evitare la frammentazione delle attività</a:t>
            </a:r>
          </a:p>
          <a:p>
            <a:pPr marL="457200" lvl="0" indent="-457200" algn="just">
              <a:buFont typeface="+mj-lt"/>
              <a:buAutoNum type="arabicPeriod"/>
            </a:pPr>
            <a:endParaRPr lang="it-IT" sz="2000" dirty="0">
              <a:solidFill>
                <a:schemeClr val="tx2"/>
              </a:solidFill>
              <a:latin typeface="Helvetica" panose="020B0604020202020204" pitchFamily="34" charset="0"/>
              <a:cs typeface="Helvetica" panose="020B0604020202020204" pitchFamily="34" charset="0"/>
            </a:endParaRPr>
          </a:p>
          <a:p>
            <a:pPr marL="457200" lvl="0" indent="-457200" algn="just">
              <a:buFont typeface="+mj-lt"/>
              <a:buAutoNum type="arabicPeriod"/>
            </a:pPr>
            <a:r>
              <a:rPr lang="it-IT" sz="2000" dirty="0">
                <a:solidFill>
                  <a:schemeClr val="tx2"/>
                </a:solidFill>
                <a:latin typeface="Helvetica" panose="020B0604020202020204" pitchFamily="34" charset="0"/>
                <a:cs typeface="Helvetica" panose="020B0604020202020204" pitchFamily="34" charset="0"/>
              </a:rPr>
              <a:t>Accorpamento delle aziende che, ancorché non svolgano necessariamente compiti simili, possono - attraverso un “unico contenitore” - </a:t>
            </a:r>
            <a:r>
              <a:rPr lang="it-IT" sz="2000" b="1" dirty="0">
                <a:solidFill>
                  <a:srgbClr val="C00000"/>
                </a:solidFill>
                <a:latin typeface="Helvetica" panose="020B0604020202020204" pitchFamily="34" charset="0"/>
                <a:cs typeface="Helvetica" panose="020B0604020202020204" pitchFamily="34" charset="0"/>
              </a:rPr>
              <a:t>realizzare le attività in modo coordinato ed efficace</a:t>
            </a:r>
            <a:r>
              <a:rPr lang="it-IT" sz="2000" dirty="0">
                <a:solidFill>
                  <a:schemeClr val="tx2"/>
                </a:solidFill>
                <a:latin typeface="Helvetica" panose="020B0604020202020204" pitchFamily="34" charset="0"/>
                <a:cs typeface="Helvetica" panose="020B0604020202020204" pitchFamily="34" charset="0"/>
              </a:rPr>
              <a:t>, beneficiando delle conseguenti economie di scala e ottimizzando il raggiungimento degli obiettivi</a:t>
            </a:r>
          </a:p>
          <a:p>
            <a:pPr algn="just"/>
            <a:r>
              <a:rPr lang="it-IT" sz="1700" dirty="0">
                <a:solidFill>
                  <a:schemeClr val="tx2"/>
                </a:solidFill>
                <a:latin typeface="Helvetica" panose="020B0604020202020204" pitchFamily="34" charset="0"/>
                <a:cs typeface="Helvetica" panose="020B0604020202020204" pitchFamily="34" charset="0"/>
              </a:rPr>
              <a:t> </a:t>
            </a:r>
          </a:p>
        </p:txBody>
      </p:sp>
    </p:spTree>
    <p:extLst>
      <p:ext uri="{BB962C8B-B14F-4D97-AF65-F5344CB8AC3E}">
        <p14:creationId xmlns:p14="http://schemas.microsoft.com/office/powerpoint/2010/main" val="428318247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1"/>
          <p:cNvSpPr>
            <a:spLocks noChangeArrowheads="1"/>
          </p:cNvSpPr>
          <p:nvPr/>
        </p:nvSpPr>
        <p:spPr bwMode="auto">
          <a:xfrm>
            <a:off x="416" y="-22162"/>
            <a:ext cx="9144000" cy="1143000"/>
          </a:xfrm>
          <a:prstGeom prst="rect">
            <a:avLst/>
          </a:prstGeom>
          <a:solidFill>
            <a:srgbClr val="8A7972">
              <a:alpha val="65881"/>
            </a:srgbClr>
          </a:solidFill>
          <a:ln>
            <a:noFill/>
          </a:ln>
          <a:extLst/>
        </p:spPr>
        <p:txBody>
          <a:bodyPr wrap="none" anchor="ctr"/>
          <a:lstStyle/>
          <a:p>
            <a:pPr marL="342900" indent="-342900">
              <a:buFont typeface="Wingdings"/>
              <a:buChar char="à"/>
            </a:pPr>
            <a:r>
              <a:rPr lang="it-IT" sz="2800" dirty="0">
                <a:solidFill>
                  <a:schemeClr val="bg1"/>
                </a:solidFill>
                <a:latin typeface="Helvetica" pitchFamily="34" charset="0"/>
                <a:cs typeface="Lucida Sans Unicode" panose="020B0602030504020204" pitchFamily="34" charset="0"/>
                <a:sym typeface="Wingdings" panose="05000000000000000000" pitchFamily="2" charset="2"/>
              </a:rPr>
              <a:t>I criteri di razionalizzazione utilizzati</a:t>
            </a:r>
            <a:endParaRPr lang="it-IT" sz="2800" dirty="0">
              <a:solidFill>
                <a:schemeClr val="bg1"/>
              </a:solidFill>
              <a:latin typeface="Helvetica" pitchFamily="34" charset="0"/>
              <a:cs typeface="Lucida Sans Unicode" panose="020B0602030504020204" pitchFamily="34" charset="0"/>
            </a:endParaRPr>
          </a:p>
        </p:txBody>
      </p:sp>
      <p:sp>
        <p:nvSpPr>
          <p:cNvPr id="4" name="CasellaDiTesto 3"/>
          <p:cNvSpPr txBox="1"/>
          <p:nvPr/>
        </p:nvSpPr>
        <p:spPr>
          <a:xfrm>
            <a:off x="467544" y="1098217"/>
            <a:ext cx="8298592" cy="6037550"/>
          </a:xfrm>
          <a:prstGeom prst="rect">
            <a:avLst/>
          </a:prstGeom>
          <a:noFill/>
        </p:spPr>
        <p:txBody>
          <a:bodyPr wrap="square" rtlCol="0">
            <a:spAutoFit/>
          </a:bodyPr>
          <a:lstStyle/>
          <a:p>
            <a:pPr algn="just">
              <a:spcAft>
                <a:spcPts val="1200"/>
              </a:spcAft>
            </a:pPr>
            <a:r>
              <a:rPr lang="it-IT" sz="2000" dirty="0">
                <a:solidFill>
                  <a:schemeClr val="tx2"/>
                </a:solidFill>
                <a:latin typeface="Helvetica" panose="020B0604020202020204" pitchFamily="34" charset="0"/>
                <a:cs typeface="Helvetica" panose="020B0604020202020204" pitchFamily="34" charset="0"/>
              </a:rPr>
              <a:t>Nell’applicazione dei suddetti criteri sono state poi seguite le seguenti </a:t>
            </a:r>
            <a:r>
              <a:rPr lang="it-IT" sz="2000" b="1" dirty="0">
                <a:solidFill>
                  <a:srgbClr val="C00000"/>
                </a:solidFill>
                <a:latin typeface="Helvetica" panose="020B0604020202020204" pitchFamily="34" charset="0"/>
                <a:cs typeface="Helvetica" panose="020B0604020202020204" pitchFamily="34" charset="0"/>
              </a:rPr>
              <a:t>logiche</a:t>
            </a:r>
            <a:r>
              <a:rPr lang="it-IT" sz="2000" dirty="0">
                <a:solidFill>
                  <a:schemeClr val="tx2"/>
                </a:solidFill>
                <a:latin typeface="Helvetica" panose="020B0604020202020204" pitchFamily="34" charset="0"/>
                <a:cs typeface="Helvetica" panose="020B0604020202020204" pitchFamily="34" charset="0"/>
              </a:rPr>
              <a:t>:</a:t>
            </a:r>
          </a:p>
          <a:p>
            <a:pPr marL="342900" lvl="0" indent="-342900" algn="just">
              <a:spcAft>
                <a:spcPts val="150"/>
              </a:spcAft>
              <a:buFont typeface="Courier New" panose="02070309020205020404" pitchFamily="49" charset="0"/>
              <a:buChar char="o"/>
            </a:pPr>
            <a:r>
              <a:rPr lang="it-IT" sz="2000" dirty="0">
                <a:solidFill>
                  <a:schemeClr val="tx2"/>
                </a:solidFill>
                <a:latin typeface="Helvetica" panose="020B0604020202020204" pitchFamily="34" charset="0"/>
                <a:cs typeface="Helvetica" panose="020B0604020202020204" pitchFamily="34" charset="0"/>
              </a:rPr>
              <a:t>Utilizzo delle </a:t>
            </a:r>
            <a:r>
              <a:rPr lang="it-IT" sz="2000" b="1" dirty="0">
                <a:solidFill>
                  <a:srgbClr val="C00000"/>
                </a:solidFill>
                <a:latin typeface="Helvetica" panose="020B0604020202020204" pitchFamily="34" charset="0"/>
                <a:cs typeface="Helvetica" panose="020B0604020202020204" pitchFamily="34" charset="0"/>
              </a:rPr>
              <a:t>nuove circoscrizioni territoriali </a:t>
            </a:r>
            <a:r>
              <a:rPr lang="it-IT" sz="2000" dirty="0">
                <a:solidFill>
                  <a:schemeClr val="tx2"/>
                </a:solidFill>
                <a:latin typeface="Helvetica" panose="020B0604020202020204" pitchFamily="34" charset="0"/>
                <a:cs typeface="Helvetica" panose="020B0604020202020204" pitchFamily="34" charset="0"/>
              </a:rPr>
              <a:t>delle Camere di Commercio come riferimento</a:t>
            </a:r>
          </a:p>
          <a:p>
            <a:pPr marL="342900" lvl="0" indent="-342900" algn="just">
              <a:spcAft>
                <a:spcPts val="150"/>
              </a:spcAft>
              <a:buFont typeface="Courier New" panose="02070309020205020404" pitchFamily="49" charset="0"/>
              <a:buChar char="o"/>
            </a:pPr>
            <a:r>
              <a:rPr lang="it-IT" sz="2000" dirty="0">
                <a:solidFill>
                  <a:schemeClr val="tx2"/>
                </a:solidFill>
                <a:latin typeface="Helvetica" panose="020B0604020202020204" pitchFamily="34" charset="0"/>
                <a:cs typeface="Helvetica" panose="020B0604020202020204" pitchFamily="34" charset="0"/>
              </a:rPr>
              <a:t>Mantenimento delle Aziende speciali che svolgono funzioni di stazione sperimentali ex D.L. 78/2010 o che sono comunque esplicitamente richiamate da </a:t>
            </a:r>
            <a:r>
              <a:rPr lang="it-IT" sz="2000" b="1" dirty="0">
                <a:solidFill>
                  <a:srgbClr val="C00000"/>
                </a:solidFill>
                <a:latin typeface="Helvetica" panose="020B0604020202020204" pitchFamily="34" charset="0"/>
                <a:cs typeface="Helvetica" panose="020B0604020202020204" pitchFamily="34" charset="0"/>
              </a:rPr>
              <a:t>prescrizioni normative</a:t>
            </a:r>
          </a:p>
          <a:p>
            <a:pPr marL="342900" lvl="0" indent="-342900" algn="just">
              <a:spcAft>
                <a:spcPts val="150"/>
              </a:spcAft>
              <a:buFont typeface="Courier New" panose="02070309020205020404" pitchFamily="49" charset="0"/>
              <a:buChar char="o"/>
            </a:pPr>
            <a:r>
              <a:rPr lang="it-IT" sz="2000" b="1" dirty="0">
                <a:solidFill>
                  <a:srgbClr val="C00000"/>
                </a:solidFill>
                <a:latin typeface="Helvetica" panose="020B0604020202020204" pitchFamily="34" charset="0"/>
                <a:cs typeface="Helvetica" panose="020B0604020202020204" pitchFamily="34" charset="0"/>
              </a:rPr>
              <a:t>Mantenimento delle ASPO dotate di personale </a:t>
            </a:r>
            <a:r>
              <a:rPr lang="it-IT" sz="2000" dirty="0">
                <a:solidFill>
                  <a:schemeClr val="tx2"/>
                </a:solidFill>
                <a:latin typeface="Helvetica" panose="020B0604020202020204" pitchFamily="34" charset="0"/>
                <a:cs typeface="Helvetica" panose="020B0604020202020204" pitchFamily="34" charset="0"/>
              </a:rPr>
              <a:t>in organico, in quanto operano in base a un ordinamento speciale</a:t>
            </a:r>
          </a:p>
          <a:p>
            <a:pPr marL="342900" lvl="0" indent="-342900" algn="just">
              <a:spcAft>
                <a:spcPts val="150"/>
              </a:spcAft>
              <a:buFont typeface="Courier New" panose="02070309020205020404" pitchFamily="49" charset="0"/>
              <a:buChar char="o"/>
            </a:pPr>
            <a:r>
              <a:rPr lang="it-IT" sz="2000" b="1" dirty="0">
                <a:solidFill>
                  <a:srgbClr val="C00000"/>
                </a:solidFill>
                <a:latin typeface="Helvetica" panose="020B0604020202020204" pitchFamily="34" charset="0"/>
                <a:cs typeface="Helvetica" panose="020B0604020202020204" pitchFamily="34" charset="0"/>
              </a:rPr>
              <a:t>Mantenimento dei laboratori</a:t>
            </a:r>
            <a:r>
              <a:rPr lang="it-IT" sz="2000" dirty="0">
                <a:solidFill>
                  <a:schemeClr val="tx2"/>
                </a:solidFill>
                <a:latin typeface="Helvetica" panose="020B0604020202020204" pitchFamily="34" charset="0"/>
                <a:cs typeface="Helvetica" panose="020B0604020202020204" pitchFamily="34" charset="0"/>
              </a:rPr>
              <a:t>, in attesa di un complessivo approfondimento su tali attività</a:t>
            </a:r>
          </a:p>
          <a:p>
            <a:pPr marL="342900" lvl="0" indent="-342900" algn="just">
              <a:spcAft>
                <a:spcPts val="150"/>
              </a:spcAft>
              <a:buFont typeface="Courier New" panose="02070309020205020404" pitchFamily="49" charset="0"/>
              <a:buChar char="o"/>
            </a:pPr>
            <a:r>
              <a:rPr lang="it-IT" sz="2000" b="1" dirty="0">
                <a:solidFill>
                  <a:srgbClr val="C00000"/>
                </a:solidFill>
                <a:latin typeface="Helvetica" panose="020B0604020202020204" pitchFamily="34" charset="0"/>
                <a:cs typeface="Helvetica" panose="020B0604020202020204" pitchFamily="34" charset="0"/>
              </a:rPr>
              <a:t>Integrazione verticale per le attività di internazionalizzazione</a:t>
            </a:r>
            <a:r>
              <a:rPr lang="it-IT" sz="2000" dirty="0">
                <a:solidFill>
                  <a:schemeClr val="tx2"/>
                </a:solidFill>
                <a:latin typeface="Helvetica" panose="020B0604020202020204" pitchFamily="34" charset="0"/>
                <a:cs typeface="Helvetica" panose="020B0604020202020204" pitchFamily="34" charset="0"/>
              </a:rPr>
              <a:t>, con la nascita di una </a:t>
            </a:r>
            <a:r>
              <a:rPr lang="it-IT" sz="2000" dirty="0" err="1">
                <a:solidFill>
                  <a:schemeClr val="tx2"/>
                </a:solidFill>
                <a:latin typeface="Helvetica" panose="020B0604020202020204" pitchFamily="34" charset="0"/>
                <a:cs typeface="Helvetica" panose="020B0604020202020204" pitchFamily="34" charset="0"/>
              </a:rPr>
              <a:t>newco</a:t>
            </a:r>
            <a:endParaRPr lang="it-IT" sz="2000" dirty="0">
              <a:solidFill>
                <a:schemeClr val="tx2"/>
              </a:solidFill>
              <a:latin typeface="Helvetica" panose="020B0604020202020204" pitchFamily="34" charset="0"/>
              <a:cs typeface="Helvetica" panose="020B0604020202020204" pitchFamily="34" charset="0"/>
            </a:endParaRPr>
          </a:p>
          <a:p>
            <a:pPr marL="342900" lvl="0" indent="-342900" algn="just">
              <a:spcAft>
                <a:spcPts val="150"/>
              </a:spcAft>
              <a:buFont typeface="Courier New" panose="02070309020205020404" pitchFamily="49" charset="0"/>
              <a:buChar char="o"/>
            </a:pPr>
            <a:endParaRPr lang="it-IT" sz="2000" dirty="0">
              <a:solidFill>
                <a:schemeClr val="tx2"/>
              </a:solidFill>
              <a:latin typeface="Helvetica" panose="020B0604020202020204" pitchFamily="34" charset="0"/>
              <a:cs typeface="Helvetica" panose="020B0604020202020204" pitchFamily="34" charset="0"/>
            </a:endParaRPr>
          </a:p>
          <a:p>
            <a:pPr lvl="0" algn="ctr">
              <a:spcAft>
                <a:spcPts val="150"/>
              </a:spcAft>
            </a:pPr>
            <a:r>
              <a:rPr lang="it-IT" sz="2400" b="1" dirty="0">
                <a:solidFill>
                  <a:srgbClr val="C00000"/>
                </a:solidFill>
                <a:latin typeface="Helvetica" panose="020B0604020202020204" pitchFamily="34" charset="0"/>
                <a:cs typeface="Helvetica" panose="020B0604020202020204" pitchFamily="34" charset="0"/>
              </a:rPr>
              <a:t>LE AZIENDE SPECIALI PASSANO </a:t>
            </a:r>
          </a:p>
          <a:p>
            <a:pPr lvl="0" algn="ctr">
              <a:spcAft>
                <a:spcPts val="150"/>
              </a:spcAft>
            </a:pPr>
            <a:r>
              <a:rPr lang="it-IT" sz="2400" b="1" dirty="0">
                <a:solidFill>
                  <a:srgbClr val="C00000"/>
                </a:solidFill>
                <a:latin typeface="Helvetica" panose="020B0604020202020204" pitchFamily="34" charset="0"/>
                <a:cs typeface="Helvetica" panose="020B0604020202020204" pitchFamily="34" charset="0"/>
              </a:rPr>
              <a:t>DA 96 A 57 A REGIME</a:t>
            </a:r>
          </a:p>
          <a:p>
            <a:pPr marL="342900" lvl="0" indent="-342900" algn="just">
              <a:spcAft>
                <a:spcPts val="150"/>
              </a:spcAft>
              <a:buFont typeface="Courier New" panose="02070309020205020404" pitchFamily="49" charset="0"/>
              <a:buChar char="o"/>
            </a:pPr>
            <a:endParaRPr lang="it-IT" sz="2000" dirty="0">
              <a:solidFill>
                <a:schemeClr val="tx2"/>
              </a:solidFill>
              <a:latin typeface="Helvetica" panose="020B0604020202020204" pitchFamily="34" charset="0"/>
              <a:cs typeface="Helvetica" panose="020B0604020202020204" pitchFamily="34" charset="0"/>
            </a:endParaRPr>
          </a:p>
          <a:p>
            <a:pPr marL="285750" lvl="0" indent="-285750" algn="just">
              <a:lnSpc>
                <a:spcPts val="1600"/>
              </a:lnSpc>
              <a:buFont typeface="Wingdings" panose="05000000000000000000" pitchFamily="2" charset="2"/>
              <a:buChar char="ü"/>
            </a:pPr>
            <a:endParaRPr lang="it-IT" sz="1600" i="1" dirty="0">
              <a:solidFill>
                <a:schemeClr val="tx2"/>
              </a:solidFill>
              <a:latin typeface="Helvetica" panose="020B0604020202020204" pitchFamily="34" charset="0"/>
              <a:cs typeface="Helvetica" panose="020B0604020202020204" pitchFamily="34" charset="0"/>
            </a:endParaRPr>
          </a:p>
        </p:txBody>
      </p:sp>
      <p:sp>
        <p:nvSpPr>
          <p:cNvPr id="2" name="Rettangolo arrotondato 1"/>
          <p:cNvSpPr/>
          <p:nvPr/>
        </p:nvSpPr>
        <p:spPr>
          <a:xfrm>
            <a:off x="1898826" y="5598118"/>
            <a:ext cx="5472608" cy="1008112"/>
          </a:xfrm>
          <a:prstGeom prst="roundRect">
            <a:avLst/>
          </a:prstGeom>
          <a:noFill/>
          <a:ln w="38100">
            <a:solidFill>
              <a:srgbClr val="C00000"/>
            </a:solidFill>
          </a:ln>
          <a:effectLst>
            <a:innerShdw blurRad="444500" dist="50800" dir="678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98148266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1"/>
          <p:cNvSpPr>
            <a:spLocks noChangeArrowheads="1"/>
          </p:cNvSpPr>
          <p:nvPr/>
        </p:nvSpPr>
        <p:spPr bwMode="auto">
          <a:xfrm>
            <a:off x="416" y="-22162"/>
            <a:ext cx="9144000" cy="1143000"/>
          </a:xfrm>
          <a:prstGeom prst="rect">
            <a:avLst/>
          </a:prstGeom>
          <a:solidFill>
            <a:srgbClr val="8A7972">
              <a:alpha val="65881"/>
            </a:srgbClr>
          </a:solidFill>
          <a:ln>
            <a:noFill/>
          </a:ln>
          <a:extLst/>
        </p:spPr>
        <p:txBody>
          <a:bodyPr wrap="none" anchor="ctr"/>
          <a:lstStyle/>
          <a:p>
            <a:pPr marL="342900" indent="-342900">
              <a:buFont typeface="Wingdings"/>
              <a:buChar char="à"/>
            </a:pPr>
            <a:r>
              <a:rPr lang="it-IT" sz="2800" dirty="0">
                <a:solidFill>
                  <a:schemeClr val="bg1"/>
                </a:solidFill>
                <a:latin typeface="Helvetica" pitchFamily="34" charset="0"/>
                <a:cs typeface="Lucida Sans Unicode" panose="020B0602030504020204" pitchFamily="34" charset="0"/>
                <a:sym typeface="Wingdings" panose="05000000000000000000" pitchFamily="2" charset="2"/>
              </a:rPr>
              <a:t>Il quadro complessivo</a:t>
            </a:r>
            <a:endParaRPr lang="it-IT" sz="2800" dirty="0">
              <a:solidFill>
                <a:schemeClr val="bg1"/>
              </a:solidFill>
              <a:latin typeface="Helvetica" pitchFamily="34" charset="0"/>
              <a:cs typeface="Lucida Sans Unicode" panose="020B0602030504020204" pitchFamily="34" charset="0"/>
            </a:endParaRPr>
          </a:p>
        </p:txBody>
      </p:sp>
      <p:graphicFrame>
        <p:nvGraphicFramePr>
          <p:cNvPr id="5" name="Tabella 4"/>
          <p:cNvGraphicFramePr>
            <a:graphicFrameLocks noGrp="1"/>
          </p:cNvGraphicFramePr>
          <p:nvPr>
            <p:extLst>
              <p:ext uri="{D42A27DB-BD31-4B8C-83A1-F6EECF244321}">
                <p14:modId xmlns:p14="http://schemas.microsoft.com/office/powerpoint/2010/main" val="39461905"/>
              </p:ext>
            </p:extLst>
          </p:nvPr>
        </p:nvGraphicFramePr>
        <p:xfrm>
          <a:off x="1475656" y="1124744"/>
          <a:ext cx="5616626" cy="5648597"/>
        </p:xfrm>
        <a:graphic>
          <a:graphicData uri="http://schemas.openxmlformats.org/drawingml/2006/table">
            <a:tbl>
              <a:tblPr firstRow="1" bandRow="1">
                <a:tableStyleId>{5C22544A-7EE6-4342-B048-85BDC9FD1C3A}</a:tableStyleId>
              </a:tblPr>
              <a:tblGrid>
                <a:gridCol w="2609172">
                  <a:extLst>
                    <a:ext uri="{9D8B030D-6E8A-4147-A177-3AD203B41FA5}">
                      <a16:colId xmlns:a16="http://schemas.microsoft.com/office/drawing/2014/main" xmlns="" val="1741359673"/>
                    </a:ext>
                  </a:extLst>
                </a:gridCol>
                <a:gridCol w="1503727">
                  <a:extLst>
                    <a:ext uri="{9D8B030D-6E8A-4147-A177-3AD203B41FA5}">
                      <a16:colId xmlns:a16="http://schemas.microsoft.com/office/drawing/2014/main" xmlns="" val="3183832309"/>
                    </a:ext>
                  </a:extLst>
                </a:gridCol>
                <a:gridCol w="1503727">
                  <a:extLst>
                    <a:ext uri="{9D8B030D-6E8A-4147-A177-3AD203B41FA5}">
                      <a16:colId xmlns:a16="http://schemas.microsoft.com/office/drawing/2014/main" xmlns="" val="763717336"/>
                    </a:ext>
                  </a:extLst>
                </a:gridCol>
              </a:tblGrid>
              <a:tr h="364943">
                <a:tc>
                  <a:txBody>
                    <a:bodyPr/>
                    <a:lstStyle/>
                    <a:p>
                      <a:pPr>
                        <a:lnSpc>
                          <a:spcPct val="107000"/>
                        </a:lnSpc>
                        <a:spcAft>
                          <a:spcPts val="0"/>
                        </a:spcAft>
                      </a:pPr>
                      <a:r>
                        <a:rPr lang="it-IT" sz="1600" dirty="0">
                          <a:effectLst/>
                          <a:latin typeface="Helvetica" panose="020B0604020202020204" pitchFamily="34" charset="0"/>
                          <a:cs typeface="Helvetica" panose="020B0604020202020204" pitchFamily="34" charset="0"/>
                        </a:rPr>
                        <a:t>Regione</a:t>
                      </a:r>
                      <a:endParaRPr lang="it-IT" sz="1600" dirty="0">
                        <a:effectLst/>
                        <a:latin typeface="Helvetica" panose="020B0604020202020204" pitchFamily="34" charset="0"/>
                        <a:ea typeface="Times New Roman" panose="02020603050405020304" pitchFamily="18" charset="0"/>
                        <a:cs typeface="Helvetica" panose="020B0604020202020204" pitchFamily="34" charset="0"/>
                      </a:endParaRPr>
                    </a:p>
                  </a:txBody>
                  <a:tcPr marL="44450" marR="44450" marT="0" marB="0" anchor="ctr"/>
                </a:tc>
                <a:tc>
                  <a:txBody>
                    <a:bodyPr/>
                    <a:lstStyle/>
                    <a:p>
                      <a:pPr algn="ctr">
                        <a:lnSpc>
                          <a:spcPct val="107000"/>
                        </a:lnSpc>
                        <a:spcAft>
                          <a:spcPts val="0"/>
                        </a:spcAft>
                      </a:pPr>
                      <a:r>
                        <a:rPr lang="it-IT" sz="1600" dirty="0">
                          <a:effectLst/>
                          <a:latin typeface="Helvetica" panose="020B0604020202020204" pitchFamily="34" charset="0"/>
                          <a:cs typeface="Helvetica" panose="020B0604020202020204" pitchFamily="34" charset="0"/>
                        </a:rPr>
                        <a:t>31/12/2016</a:t>
                      </a:r>
                      <a:endParaRPr lang="it-IT" sz="1600" dirty="0">
                        <a:effectLst/>
                        <a:latin typeface="Helvetica" panose="020B0604020202020204" pitchFamily="34" charset="0"/>
                        <a:ea typeface="Times New Roman" panose="02020603050405020304" pitchFamily="18" charset="0"/>
                        <a:cs typeface="Helvetica" panose="020B0604020202020204" pitchFamily="34" charset="0"/>
                      </a:endParaRPr>
                    </a:p>
                  </a:txBody>
                  <a:tcPr marL="44450" marR="44450" marT="0" marB="0" anchor="ctr"/>
                </a:tc>
                <a:tc>
                  <a:txBody>
                    <a:bodyPr/>
                    <a:lstStyle/>
                    <a:p>
                      <a:pPr algn="ctr">
                        <a:lnSpc>
                          <a:spcPct val="107000"/>
                        </a:lnSpc>
                        <a:spcAft>
                          <a:spcPts val="0"/>
                        </a:spcAft>
                      </a:pPr>
                      <a:r>
                        <a:rPr lang="it-IT" sz="1600" dirty="0">
                          <a:effectLst/>
                          <a:latin typeface="Helvetica" panose="020B0604020202020204" pitchFamily="34" charset="0"/>
                          <a:cs typeface="Helvetica" panose="020B0604020202020204" pitchFamily="34" charset="0"/>
                        </a:rPr>
                        <a:t>DA PIANO</a:t>
                      </a:r>
                      <a:endParaRPr lang="it-IT" sz="1600" dirty="0">
                        <a:effectLst/>
                        <a:latin typeface="Helvetica" panose="020B0604020202020204" pitchFamily="34" charset="0"/>
                        <a:ea typeface="Times New Roman" panose="02020603050405020304" pitchFamily="18" charset="0"/>
                        <a:cs typeface="Helvetica" panose="020B0604020202020204" pitchFamily="34" charset="0"/>
                      </a:endParaRPr>
                    </a:p>
                  </a:txBody>
                  <a:tcPr marL="44450" marR="44450" marT="0" marB="0" anchor="ctr"/>
                </a:tc>
                <a:extLst>
                  <a:ext uri="{0D108BD9-81ED-4DB2-BD59-A6C34878D82A}">
                    <a16:rowId xmlns:a16="http://schemas.microsoft.com/office/drawing/2014/main" xmlns="" val="632600331"/>
                  </a:ext>
                </a:extLst>
              </a:tr>
              <a:tr h="251783">
                <a:tc>
                  <a:txBody>
                    <a:bodyPr/>
                    <a:lstStyle/>
                    <a:p>
                      <a:pPr>
                        <a:lnSpc>
                          <a:spcPct val="107000"/>
                        </a:lnSpc>
                        <a:spcAft>
                          <a:spcPts val="0"/>
                        </a:spcAft>
                      </a:pPr>
                      <a:r>
                        <a:rPr lang="it-IT" sz="1600" dirty="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rPr>
                        <a:t>Piemonte</a:t>
                      </a:r>
                    </a:p>
                  </a:txBody>
                  <a:tcPr marL="44450" marR="44450" marT="0" marB="0" anchor="b"/>
                </a:tc>
                <a:tc>
                  <a:txBody>
                    <a:bodyPr/>
                    <a:lstStyle/>
                    <a:p>
                      <a:pPr algn="ctr">
                        <a:lnSpc>
                          <a:spcPct val="107000"/>
                        </a:lnSpc>
                        <a:spcAft>
                          <a:spcPts val="0"/>
                        </a:spcAft>
                      </a:pPr>
                      <a:r>
                        <a:rPr lang="it-IT" sz="1600" dirty="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rPr>
                        <a:t>8</a:t>
                      </a:r>
                    </a:p>
                  </a:txBody>
                  <a:tcPr marL="44450" marR="44450" marT="0" marB="0" anchor="b"/>
                </a:tc>
                <a:tc>
                  <a:txBody>
                    <a:bodyPr/>
                    <a:lstStyle/>
                    <a:p>
                      <a:pPr algn="ctr">
                        <a:lnSpc>
                          <a:spcPct val="107000"/>
                        </a:lnSpc>
                        <a:spcAft>
                          <a:spcPts val="0"/>
                        </a:spcAft>
                      </a:pPr>
                      <a:r>
                        <a:rPr lang="it-IT" sz="1600" dirty="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rPr>
                        <a:t>5</a:t>
                      </a:r>
                    </a:p>
                  </a:txBody>
                  <a:tcPr marL="44450" marR="44450" marT="0" marB="0" anchor="b"/>
                </a:tc>
                <a:extLst>
                  <a:ext uri="{0D108BD9-81ED-4DB2-BD59-A6C34878D82A}">
                    <a16:rowId xmlns:a16="http://schemas.microsoft.com/office/drawing/2014/main" xmlns="" val="1559424760"/>
                  </a:ext>
                </a:extLst>
              </a:tr>
              <a:tr h="251783">
                <a:tc>
                  <a:txBody>
                    <a:bodyPr/>
                    <a:lstStyle/>
                    <a:p>
                      <a:pPr>
                        <a:lnSpc>
                          <a:spcPct val="107000"/>
                        </a:lnSpc>
                        <a:spcAft>
                          <a:spcPts val="0"/>
                        </a:spcAft>
                      </a:pPr>
                      <a:r>
                        <a:rPr lang="it-IT" sz="1600" dirty="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rPr>
                        <a:t>Liguria</a:t>
                      </a:r>
                    </a:p>
                  </a:txBody>
                  <a:tcPr marL="44450" marR="44450" marT="0" marB="0" anchor="b"/>
                </a:tc>
                <a:tc>
                  <a:txBody>
                    <a:bodyPr/>
                    <a:lstStyle/>
                    <a:p>
                      <a:pPr algn="ctr">
                        <a:lnSpc>
                          <a:spcPct val="107000"/>
                        </a:lnSpc>
                        <a:spcAft>
                          <a:spcPts val="0"/>
                        </a:spcAft>
                      </a:pPr>
                      <a:r>
                        <a:rPr lang="it-IT" sz="1600" dirty="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rPr>
                        <a:t>8</a:t>
                      </a:r>
                    </a:p>
                  </a:txBody>
                  <a:tcPr marL="44450" marR="44450" marT="0" marB="0" anchor="b"/>
                </a:tc>
                <a:tc>
                  <a:txBody>
                    <a:bodyPr/>
                    <a:lstStyle/>
                    <a:p>
                      <a:pPr algn="ctr">
                        <a:lnSpc>
                          <a:spcPct val="107000"/>
                        </a:lnSpc>
                        <a:spcAft>
                          <a:spcPts val="0"/>
                        </a:spcAft>
                      </a:pPr>
                      <a:r>
                        <a:rPr lang="it-IT" sz="1600" dirty="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rPr>
                        <a:t>    3 </a:t>
                      </a:r>
                      <a:r>
                        <a:rPr lang="it-IT" sz="1400" b="1" dirty="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rPr>
                        <a:t>(*)</a:t>
                      </a:r>
                    </a:p>
                  </a:txBody>
                  <a:tcPr marL="44450" marR="44450" marT="0" marB="0" anchor="b"/>
                </a:tc>
                <a:extLst>
                  <a:ext uri="{0D108BD9-81ED-4DB2-BD59-A6C34878D82A}">
                    <a16:rowId xmlns:a16="http://schemas.microsoft.com/office/drawing/2014/main" xmlns="" val="1441241498"/>
                  </a:ext>
                </a:extLst>
              </a:tr>
              <a:tr h="251783">
                <a:tc>
                  <a:txBody>
                    <a:bodyPr/>
                    <a:lstStyle/>
                    <a:p>
                      <a:pPr>
                        <a:lnSpc>
                          <a:spcPct val="107000"/>
                        </a:lnSpc>
                        <a:spcAft>
                          <a:spcPts val="0"/>
                        </a:spcAft>
                      </a:pPr>
                      <a:r>
                        <a:rPr lang="it-IT" sz="1600" dirty="0">
                          <a:solidFill>
                            <a:schemeClr val="tx2">
                              <a:lumMod val="75000"/>
                            </a:schemeClr>
                          </a:solidFill>
                          <a:effectLst/>
                          <a:latin typeface="Helvetica" panose="020B0604020202020204" pitchFamily="34" charset="0"/>
                          <a:cs typeface="Helvetica" panose="020B0604020202020204" pitchFamily="34" charset="0"/>
                        </a:rPr>
                        <a:t>Lombardia</a:t>
                      </a:r>
                      <a:endParaRPr lang="it-IT" sz="1600" dirty="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44450" marR="44450" marT="0" marB="0" anchor="b"/>
                </a:tc>
                <a:tc>
                  <a:txBody>
                    <a:bodyPr/>
                    <a:lstStyle/>
                    <a:p>
                      <a:pPr algn="ctr">
                        <a:lnSpc>
                          <a:spcPct val="107000"/>
                        </a:lnSpc>
                        <a:spcAft>
                          <a:spcPts val="0"/>
                        </a:spcAft>
                      </a:pPr>
                      <a:r>
                        <a:rPr lang="it-IT" sz="1600" dirty="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rPr>
                        <a:t>12</a:t>
                      </a:r>
                    </a:p>
                  </a:txBody>
                  <a:tcPr marL="44450" marR="44450" marT="0" marB="0" anchor="b"/>
                </a:tc>
                <a:tc>
                  <a:txBody>
                    <a:bodyPr/>
                    <a:lstStyle/>
                    <a:p>
                      <a:pPr algn="ctr">
                        <a:lnSpc>
                          <a:spcPct val="107000"/>
                        </a:lnSpc>
                        <a:spcAft>
                          <a:spcPts val="0"/>
                        </a:spcAft>
                      </a:pPr>
                      <a:r>
                        <a:rPr lang="it-IT" sz="1600" dirty="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rPr>
                        <a:t>8</a:t>
                      </a:r>
                    </a:p>
                  </a:txBody>
                  <a:tcPr marL="44450" marR="44450" marT="0" marB="0" anchor="b"/>
                </a:tc>
                <a:extLst>
                  <a:ext uri="{0D108BD9-81ED-4DB2-BD59-A6C34878D82A}">
                    <a16:rowId xmlns:a16="http://schemas.microsoft.com/office/drawing/2014/main" xmlns="" val="3423285618"/>
                  </a:ext>
                </a:extLst>
              </a:tr>
              <a:tr h="251783">
                <a:tc>
                  <a:txBody>
                    <a:bodyPr/>
                    <a:lstStyle/>
                    <a:p>
                      <a:pPr>
                        <a:lnSpc>
                          <a:spcPct val="107000"/>
                        </a:lnSpc>
                        <a:spcAft>
                          <a:spcPts val="0"/>
                        </a:spcAft>
                      </a:pPr>
                      <a:r>
                        <a:rPr lang="it-IT" sz="1600" dirty="0">
                          <a:solidFill>
                            <a:schemeClr val="tx2">
                              <a:lumMod val="75000"/>
                            </a:schemeClr>
                          </a:solidFill>
                          <a:effectLst/>
                          <a:latin typeface="Helvetica" panose="020B0604020202020204" pitchFamily="34" charset="0"/>
                          <a:cs typeface="Helvetica" panose="020B0604020202020204" pitchFamily="34" charset="0"/>
                        </a:rPr>
                        <a:t>Trentino Alto Adige</a:t>
                      </a:r>
                      <a:endParaRPr lang="it-IT" sz="1600" dirty="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44450" marR="44450" marT="0" marB="0" anchor="b"/>
                </a:tc>
                <a:tc>
                  <a:txBody>
                    <a:bodyPr/>
                    <a:lstStyle/>
                    <a:p>
                      <a:pPr algn="ctr">
                        <a:lnSpc>
                          <a:spcPct val="107000"/>
                        </a:lnSpc>
                        <a:spcAft>
                          <a:spcPts val="0"/>
                        </a:spcAft>
                      </a:pPr>
                      <a:r>
                        <a:rPr lang="it-IT" sz="1600" dirty="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rPr>
                        <a:t>2</a:t>
                      </a:r>
                    </a:p>
                  </a:txBody>
                  <a:tcPr marL="44450" marR="44450" marT="0" marB="0" anchor="b"/>
                </a:tc>
                <a:tc>
                  <a:txBody>
                    <a:bodyPr/>
                    <a:lstStyle/>
                    <a:p>
                      <a:pPr algn="ctr">
                        <a:lnSpc>
                          <a:spcPct val="107000"/>
                        </a:lnSpc>
                        <a:spcAft>
                          <a:spcPts val="0"/>
                        </a:spcAft>
                      </a:pPr>
                      <a:r>
                        <a:rPr lang="it-IT" sz="1600" dirty="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rPr>
                        <a:t>2</a:t>
                      </a:r>
                    </a:p>
                  </a:txBody>
                  <a:tcPr marL="44450" marR="44450" marT="0" marB="0" anchor="b"/>
                </a:tc>
                <a:extLst>
                  <a:ext uri="{0D108BD9-81ED-4DB2-BD59-A6C34878D82A}">
                    <a16:rowId xmlns:a16="http://schemas.microsoft.com/office/drawing/2014/main" xmlns="" val="2874924065"/>
                  </a:ext>
                </a:extLst>
              </a:tr>
              <a:tr h="251783">
                <a:tc>
                  <a:txBody>
                    <a:bodyPr/>
                    <a:lstStyle/>
                    <a:p>
                      <a:pPr>
                        <a:lnSpc>
                          <a:spcPct val="107000"/>
                        </a:lnSpc>
                        <a:spcAft>
                          <a:spcPts val="0"/>
                        </a:spcAft>
                      </a:pPr>
                      <a:r>
                        <a:rPr lang="it-IT" sz="1600" dirty="0">
                          <a:solidFill>
                            <a:schemeClr val="tx2">
                              <a:lumMod val="75000"/>
                            </a:schemeClr>
                          </a:solidFill>
                          <a:effectLst/>
                          <a:latin typeface="Helvetica" panose="020B0604020202020204" pitchFamily="34" charset="0"/>
                          <a:cs typeface="Helvetica" panose="020B0604020202020204" pitchFamily="34" charset="0"/>
                        </a:rPr>
                        <a:t>Veneto</a:t>
                      </a:r>
                      <a:endParaRPr lang="it-IT" sz="1600" dirty="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44450" marR="44450" marT="0" marB="0" anchor="b"/>
                </a:tc>
                <a:tc>
                  <a:txBody>
                    <a:bodyPr/>
                    <a:lstStyle/>
                    <a:p>
                      <a:pPr algn="ctr">
                        <a:lnSpc>
                          <a:spcPct val="107000"/>
                        </a:lnSpc>
                        <a:spcAft>
                          <a:spcPts val="0"/>
                        </a:spcAft>
                      </a:pPr>
                      <a:r>
                        <a:rPr lang="it-IT" sz="1600" dirty="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rPr>
                        <a:t>4</a:t>
                      </a:r>
                    </a:p>
                  </a:txBody>
                  <a:tcPr marL="44450" marR="44450" marT="0" marB="0" anchor="b"/>
                </a:tc>
                <a:tc>
                  <a:txBody>
                    <a:bodyPr/>
                    <a:lstStyle/>
                    <a:p>
                      <a:pPr algn="ctr">
                        <a:lnSpc>
                          <a:spcPct val="107000"/>
                        </a:lnSpc>
                        <a:spcAft>
                          <a:spcPts val="0"/>
                        </a:spcAft>
                      </a:pPr>
                      <a:r>
                        <a:rPr lang="it-IT" sz="1600" dirty="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rPr>
                        <a:t>4</a:t>
                      </a:r>
                    </a:p>
                  </a:txBody>
                  <a:tcPr marL="44450" marR="44450" marT="0" marB="0" anchor="b"/>
                </a:tc>
                <a:extLst>
                  <a:ext uri="{0D108BD9-81ED-4DB2-BD59-A6C34878D82A}">
                    <a16:rowId xmlns:a16="http://schemas.microsoft.com/office/drawing/2014/main" xmlns="" val="4132149598"/>
                  </a:ext>
                </a:extLst>
              </a:tr>
              <a:tr h="251783">
                <a:tc>
                  <a:txBody>
                    <a:bodyPr/>
                    <a:lstStyle/>
                    <a:p>
                      <a:pPr>
                        <a:lnSpc>
                          <a:spcPct val="107000"/>
                        </a:lnSpc>
                        <a:spcAft>
                          <a:spcPts val="0"/>
                        </a:spcAft>
                      </a:pPr>
                      <a:r>
                        <a:rPr lang="it-IT" sz="1600">
                          <a:solidFill>
                            <a:schemeClr val="tx2">
                              <a:lumMod val="75000"/>
                            </a:schemeClr>
                          </a:solidFill>
                          <a:effectLst/>
                          <a:latin typeface="Helvetica" panose="020B0604020202020204" pitchFamily="34" charset="0"/>
                          <a:cs typeface="Helvetica" panose="020B0604020202020204" pitchFamily="34" charset="0"/>
                        </a:rPr>
                        <a:t>Friuli Venezia Giulia</a:t>
                      </a:r>
                      <a:endParaRPr lang="it-IT" sz="160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44450" marR="44450" marT="0" marB="0" anchor="b"/>
                </a:tc>
                <a:tc>
                  <a:txBody>
                    <a:bodyPr/>
                    <a:lstStyle/>
                    <a:p>
                      <a:pPr algn="ctr">
                        <a:lnSpc>
                          <a:spcPct val="107000"/>
                        </a:lnSpc>
                        <a:spcAft>
                          <a:spcPts val="0"/>
                        </a:spcAft>
                      </a:pPr>
                      <a:r>
                        <a:rPr lang="it-IT" sz="1600" dirty="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rPr>
                        <a:t>6</a:t>
                      </a:r>
                    </a:p>
                  </a:txBody>
                  <a:tcPr marL="44450" marR="44450" marT="0" marB="0" anchor="b"/>
                </a:tc>
                <a:tc>
                  <a:txBody>
                    <a:bodyPr/>
                    <a:lstStyle/>
                    <a:p>
                      <a:pPr algn="ctr">
                        <a:lnSpc>
                          <a:spcPct val="107000"/>
                        </a:lnSpc>
                        <a:spcAft>
                          <a:spcPts val="0"/>
                        </a:spcAft>
                      </a:pPr>
                      <a:r>
                        <a:rPr lang="it-IT" sz="1600" dirty="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rPr>
                        <a:t>2</a:t>
                      </a:r>
                    </a:p>
                  </a:txBody>
                  <a:tcPr marL="44450" marR="44450" marT="0" marB="0" anchor="b"/>
                </a:tc>
                <a:extLst>
                  <a:ext uri="{0D108BD9-81ED-4DB2-BD59-A6C34878D82A}">
                    <a16:rowId xmlns:a16="http://schemas.microsoft.com/office/drawing/2014/main" xmlns="" val="2274485285"/>
                  </a:ext>
                </a:extLst>
              </a:tr>
              <a:tr h="251783">
                <a:tc>
                  <a:txBody>
                    <a:bodyPr/>
                    <a:lstStyle/>
                    <a:p>
                      <a:pPr>
                        <a:lnSpc>
                          <a:spcPct val="107000"/>
                        </a:lnSpc>
                        <a:spcAft>
                          <a:spcPts val="0"/>
                        </a:spcAft>
                      </a:pPr>
                      <a:r>
                        <a:rPr lang="it-IT" sz="1600" dirty="0">
                          <a:solidFill>
                            <a:schemeClr val="tx2">
                              <a:lumMod val="75000"/>
                            </a:schemeClr>
                          </a:solidFill>
                          <a:effectLst/>
                          <a:latin typeface="Helvetica" panose="020B0604020202020204" pitchFamily="34" charset="0"/>
                          <a:cs typeface="Helvetica" panose="020B0604020202020204" pitchFamily="34" charset="0"/>
                        </a:rPr>
                        <a:t>Emilia Romagna</a:t>
                      </a:r>
                      <a:endParaRPr lang="it-IT" sz="1600" dirty="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44450" marR="44450" marT="0" marB="0" anchor="b"/>
                </a:tc>
                <a:tc>
                  <a:txBody>
                    <a:bodyPr/>
                    <a:lstStyle/>
                    <a:p>
                      <a:pPr algn="ctr">
                        <a:lnSpc>
                          <a:spcPct val="107000"/>
                        </a:lnSpc>
                        <a:spcAft>
                          <a:spcPts val="0"/>
                        </a:spcAft>
                      </a:pPr>
                      <a:r>
                        <a:rPr lang="it-IT" sz="1600" dirty="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rPr>
                        <a:t>4</a:t>
                      </a:r>
                    </a:p>
                  </a:txBody>
                  <a:tcPr marL="44450" marR="44450" marT="0" marB="0" anchor="b"/>
                </a:tc>
                <a:tc>
                  <a:txBody>
                    <a:bodyPr/>
                    <a:lstStyle/>
                    <a:p>
                      <a:pPr algn="ctr">
                        <a:lnSpc>
                          <a:spcPct val="107000"/>
                        </a:lnSpc>
                        <a:spcAft>
                          <a:spcPts val="0"/>
                        </a:spcAft>
                      </a:pPr>
                      <a:r>
                        <a:rPr lang="it-IT" sz="1600" dirty="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rPr>
                        <a:t>2</a:t>
                      </a:r>
                    </a:p>
                  </a:txBody>
                  <a:tcPr marL="44450" marR="44450" marT="0" marB="0" anchor="b"/>
                </a:tc>
                <a:extLst>
                  <a:ext uri="{0D108BD9-81ED-4DB2-BD59-A6C34878D82A}">
                    <a16:rowId xmlns:a16="http://schemas.microsoft.com/office/drawing/2014/main" xmlns="" val="1623616776"/>
                  </a:ext>
                </a:extLst>
              </a:tr>
              <a:tr h="251783">
                <a:tc>
                  <a:txBody>
                    <a:bodyPr/>
                    <a:lstStyle/>
                    <a:p>
                      <a:pPr>
                        <a:lnSpc>
                          <a:spcPct val="107000"/>
                        </a:lnSpc>
                        <a:spcAft>
                          <a:spcPts val="0"/>
                        </a:spcAft>
                      </a:pPr>
                      <a:r>
                        <a:rPr lang="it-IT" sz="1600" dirty="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rPr>
                        <a:t>Toscana</a:t>
                      </a:r>
                    </a:p>
                  </a:txBody>
                  <a:tcPr marL="44450" marR="44450" marT="0" marB="0" anchor="b"/>
                </a:tc>
                <a:tc>
                  <a:txBody>
                    <a:bodyPr/>
                    <a:lstStyle/>
                    <a:p>
                      <a:pPr algn="ctr">
                        <a:lnSpc>
                          <a:spcPct val="107000"/>
                        </a:lnSpc>
                        <a:spcAft>
                          <a:spcPts val="0"/>
                        </a:spcAft>
                      </a:pPr>
                      <a:r>
                        <a:rPr lang="it-IT" sz="1600" dirty="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rPr>
                        <a:t>6</a:t>
                      </a:r>
                    </a:p>
                  </a:txBody>
                  <a:tcPr marL="44450" marR="44450" marT="0" marB="0" anchor="b"/>
                </a:tc>
                <a:tc>
                  <a:txBody>
                    <a:bodyPr/>
                    <a:lstStyle/>
                    <a:p>
                      <a:pPr algn="ctr">
                        <a:lnSpc>
                          <a:spcPct val="107000"/>
                        </a:lnSpc>
                        <a:spcAft>
                          <a:spcPts val="0"/>
                        </a:spcAft>
                      </a:pPr>
                      <a:r>
                        <a:rPr lang="it-IT" sz="1600" dirty="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rPr>
                        <a:t>4</a:t>
                      </a:r>
                    </a:p>
                  </a:txBody>
                  <a:tcPr marL="44450" marR="44450" marT="0" marB="0" anchor="b"/>
                </a:tc>
                <a:extLst>
                  <a:ext uri="{0D108BD9-81ED-4DB2-BD59-A6C34878D82A}">
                    <a16:rowId xmlns:a16="http://schemas.microsoft.com/office/drawing/2014/main" xmlns="" val="443361410"/>
                  </a:ext>
                </a:extLst>
              </a:tr>
              <a:tr h="251783">
                <a:tc>
                  <a:txBody>
                    <a:bodyPr/>
                    <a:lstStyle/>
                    <a:p>
                      <a:pPr>
                        <a:lnSpc>
                          <a:spcPct val="107000"/>
                        </a:lnSpc>
                        <a:spcAft>
                          <a:spcPts val="0"/>
                        </a:spcAft>
                      </a:pPr>
                      <a:r>
                        <a:rPr lang="it-IT" sz="1600" dirty="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rPr>
                        <a:t>Umbria</a:t>
                      </a:r>
                    </a:p>
                  </a:txBody>
                  <a:tcPr marL="44450" marR="44450" marT="0" marB="0" anchor="b"/>
                </a:tc>
                <a:tc>
                  <a:txBody>
                    <a:bodyPr/>
                    <a:lstStyle/>
                    <a:p>
                      <a:pPr algn="ctr">
                        <a:lnSpc>
                          <a:spcPct val="107000"/>
                        </a:lnSpc>
                        <a:spcAft>
                          <a:spcPts val="0"/>
                        </a:spcAft>
                      </a:pPr>
                      <a:r>
                        <a:rPr lang="it-IT" sz="1600" dirty="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rPr>
                        <a:t>1</a:t>
                      </a:r>
                    </a:p>
                  </a:txBody>
                  <a:tcPr marL="44450" marR="44450" marT="0" marB="0" anchor="b"/>
                </a:tc>
                <a:tc>
                  <a:txBody>
                    <a:bodyPr/>
                    <a:lstStyle/>
                    <a:p>
                      <a:pPr algn="ctr">
                        <a:lnSpc>
                          <a:spcPct val="107000"/>
                        </a:lnSpc>
                        <a:spcAft>
                          <a:spcPts val="0"/>
                        </a:spcAft>
                      </a:pPr>
                      <a:r>
                        <a:rPr lang="it-IT" sz="1600" dirty="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rPr>
                        <a:t>1</a:t>
                      </a:r>
                    </a:p>
                  </a:txBody>
                  <a:tcPr marL="44450" marR="44450" marT="0" marB="0" anchor="b"/>
                </a:tc>
                <a:extLst>
                  <a:ext uri="{0D108BD9-81ED-4DB2-BD59-A6C34878D82A}">
                    <a16:rowId xmlns:a16="http://schemas.microsoft.com/office/drawing/2014/main" xmlns="" val="1283453880"/>
                  </a:ext>
                </a:extLst>
              </a:tr>
              <a:tr h="251783">
                <a:tc>
                  <a:txBody>
                    <a:bodyPr/>
                    <a:lstStyle/>
                    <a:p>
                      <a:pPr>
                        <a:lnSpc>
                          <a:spcPct val="107000"/>
                        </a:lnSpc>
                        <a:spcAft>
                          <a:spcPts val="0"/>
                        </a:spcAft>
                      </a:pPr>
                      <a:r>
                        <a:rPr lang="it-IT" sz="1600" dirty="0">
                          <a:solidFill>
                            <a:schemeClr val="tx2">
                              <a:lumMod val="75000"/>
                            </a:schemeClr>
                          </a:solidFill>
                          <a:effectLst/>
                          <a:latin typeface="Helvetica" panose="020B0604020202020204" pitchFamily="34" charset="0"/>
                          <a:cs typeface="Helvetica" panose="020B0604020202020204" pitchFamily="34" charset="0"/>
                        </a:rPr>
                        <a:t>Marche</a:t>
                      </a:r>
                      <a:endParaRPr lang="it-IT" sz="1600" dirty="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44450" marR="44450" marT="0" marB="0" anchor="b"/>
                </a:tc>
                <a:tc>
                  <a:txBody>
                    <a:bodyPr/>
                    <a:lstStyle/>
                    <a:p>
                      <a:pPr algn="ctr">
                        <a:lnSpc>
                          <a:spcPct val="107000"/>
                        </a:lnSpc>
                        <a:spcAft>
                          <a:spcPts val="0"/>
                        </a:spcAft>
                      </a:pPr>
                      <a:r>
                        <a:rPr lang="it-IT" sz="1600" dirty="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rPr>
                        <a:t>5</a:t>
                      </a:r>
                    </a:p>
                  </a:txBody>
                  <a:tcPr marL="44450" marR="44450" marT="0" marB="0" anchor="b"/>
                </a:tc>
                <a:tc>
                  <a:txBody>
                    <a:bodyPr/>
                    <a:lstStyle/>
                    <a:p>
                      <a:pPr algn="ctr">
                        <a:lnSpc>
                          <a:spcPct val="107000"/>
                        </a:lnSpc>
                        <a:spcAft>
                          <a:spcPts val="0"/>
                        </a:spcAft>
                      </a:pPr>
                      <a:r>
                        <a:rPr lang="it-IT" sz="1600" dirty="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rPr>
                        <a:t>3</a:t>
                      </a:r>
                    </a:p>
                  </a:txBody>
                  <a:tcPr marL="44450" marR="44450" marT="0" marB="0" anchor="b"/>
                </a:tc>
                <a:extLst>
                  <a:ext uri="{0D108BD9-81ED-4DB2-BD59-A6C34878D82A}">
                    <a16:rowId xmlns:a16="http://schemas.microsoft.com/office/drawing/2014/main" xmlns="" val="2394804525"/>
                  </a:ext>
                </a:extLst>
              </a:tr>
              <a:tr h="251783">
                <a:tc>
                  <a:txBody>
                    <a:bodyPr/>
                    <a:lstStyle/>
                    <a:p>
                      <a:pPr>
                        <a:lnSpc>
                          <a:spcPct val="107000"/>
                        </a:lnSpc>
                        <a:spcAft>
                          <a:spcPts val="0"/>
                        </a:spcAft>
                      </a:pPr>
                      <a:r>
                        <a:rPr lang="it-IT" sz="1600" dirty="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rPr>
                        <a:t>Lazio</a:t>
                      </a:r>
                    </a:p>
                  </a:txBody>
                  <a:tcPr marL="44450" marR="44450" marT="0" marB="0" anchor="b"/>
                </a:tc>
                <a:tc>
                  <a:txBody>
                    <a:bodyPr/>
                    <a:lstStyle/>
                    <a:p>
                      <a:pPr algn="ctr">
                        <a:lnSpc>
                          <a:spcPct val="107000"/>
                        </a:lnSpc>
                        <a:spcAft>
                          <a:spcPts val="0"/>
                        </a:spcAft>
                      </a:pPr>
                      <a:r>
                        <a:rPr lang="it-IT" sz="1600" dirty="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rPr>
                        <a:t>8</a:t>
                      </a:r>
                    </a:p>
                  </a:txBody>
                  <a:tcPr marL="44450" marR="44450" marT="0" marB="0" anchor="b"/>
                </a:tc>
                <a:tc>
                  <a:txBody>
                    <a:bodyPr/>
                    <a:lstStyle/>
                    <a:p>
                      <a:pPr algn="ctr">
                        <a:lnSpc>
                          <a:spcPct val="107000"/>
                        </a:lnSpc>
                        <a:spcAft>
                          <a:spcPts val="0"/>
                        </a:spcAft>
                      </a:pPr>
                      <a:r>
                        <a:rPr lang="it-IT" sz="1600" dirty="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rPr>
                        <a:t>3</a:t>
                      </a:r>
                    </a:p>
                  </a:txBody>
                  <a:tcPr marL="44450" marR="44450" marT="0" marB="0" anchor="b"/>
                </a:tc>
                <a:extLst>
                  <a:ext uri="{0D108BD9-81ED-4DB2-BD59-A6C34878D82A}">
                    <a16:rowId xmlns:a16="http://schemas.microsoft.com/office/drawing/2014/main" xmlns="" val="1979236551"/>
                  </a:ext>
                </a:extLst>
              </a:tr>
              <a:tr h="251783">
                <a:tc>
                  <a:txBody>
                    <a:bodyPr/>
                    <a:lstStyle/>
                    <a:p>
                      <a:pPr>
                        <a:lnSpc>
                          <a:spcPct val="107000"/>
                        </a:lnSpc>
                        <a:spcAft>
                          <a:spcPts val="0"/>
                        </a:spcAft>
                      </a:pPr>
                      <a:r>
                        <a:rPr lang="it-IT" sz="1600" dirty="0">
                          <a:solidFill>
                            <a:schemeClr val="tx2">
                              <a:lumMod val="75000"/>
                            </a:schemeClr>
                          </a:solidFill>
                          <a:effectLst/>
                          <a:latin typeface="Helvetica" panose="020B0604020202020204" pitchFamily="34" charset="0"/>
                          <a:cs typeface="Helvetica" panose="020B0604020202020204" pitchFamily="34" charset="0"/>
                        </a:rPr>
                        <a:t>Abruzzo</a:t>
                      </a:r>
                      <a:endParaRPr lang="it-IT" sz="1600" dirty="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44450" marR="44450" marT="0" marB="0" anchor="b"/>
                </a:tc>
                <a:tc>
                  <a:txBody>
                    <a:bodyPr/>
                    <a:lstStyle/>
                    <a:p>
                      <a:pPr algn="ctr">
                        <a:lnSpc>
                          <a:spcPct val="107000"/>
                        </a:lnSpc>
                        <a:spcAft>
                          <a:spcPts val="0"/>
                        </a:spcAft>
                      </a:pPr>
                      <a:r>
                        <a:rPr lang="it-IT" sz="1600" dirty="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rPr>
                        <a:t>3</a:t>
                      </a:r>
                    </a:p>
                  </a:txBody>
                  <a:tcPr marL="44450" marR="44450" marT="0" marB="0" anchor="b"/>
                </a:tc>
                <a:tc>
                  <a:txBody>
                    <a:bodyPr/>
                    <a:lstStyle/>
                    <a:p>
                      <a:pPr algn="ctr">
                        <a:lnSpc>
                          <a:spcPct val="107000"/>
                        </a:lnSpc>
                        <a:spcAft>
                          <a:spcPts val="0"/>
                        </a:spcAft>
                      </a:pPr>
                      <a:r>
                        <a:rPr lang="it-IT" sz="1600" dirty="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rPr>
                        <a:t>1</a:t>
                      </a:r>
                    </a:p>
                  </a:txBody>
                  <a:tcPr marL="44450" marR="44450" marT="0" marB="0" anchor="b"/>
                </a:tc>
                <a:extLst>
                  <a:ext uri="{0D108BD9-81ED-4DB2-BD59-A6C34878D82A}">
                    <a16:rowId xmlns:a16="http://schemas.microsoft.com/office/drawing/2014/main" xmlns="" val="1596064562"/>
                  </a:ext>
                </a:extLst>
              </a:tr>
              <a:tr h="251783">
                <a:tc>
                  <a:txBody>
                    <a:bodyPr/>
                    <a:lstStyle/>
                    <a:p>
                      <a:pPr>
                        <a:lnSpc>
                          <a:spcPct val="107000"/>
                        </a:lnSpc>
                        <a:spcAft>
                          <a:spcPts val="0"/>
                        </a:spcAft>
                      </a:pPr>
                      <a:r>
                        <a:rPr lang="it-IT" sz="1600" dirty="0">
                          <a:solidFill>
                            <a:schemeClr val="tx2">
                              <a:lumMod val="75000"/>
                            </a:schemeClr>
                          </a:solidFill>
                          <a:effectLst/>
                          <a:latin typeface="Helvetica" panose="020B0604020202020204" pitchFamily="34" charset="0"/>
                          <a:cs typeface="Helvetica" panose="020B0604020202020204" pitchFamily="34" charset="0"/>
                        </a:rPr>
                        <a:t>Molise</a:t>
                      </a:r>
                      <a:endParaRPr lang="it-IT" sz="1600" dirty="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44450" marR="44450" marT="0" marB="0" anchor="b"/>
                </a:tc>
                <a:tc>
                  <a:txBody>
                    <a:bodyPr/>
                    <a:lstStyle/>
                    <a:p>
                      <a:pPr algn="ctr">
                        <a:lnSpc>
                          <a:spcPct val="107000"/>
                        </a:lnSpc>
                        <a:spcAft>
                          <a:spcPts val="0"/>
                        </a:spcAft>
                      </a:pPr>
                      <a:r>
                        <a:rPr lang="it-IT" sz="1600" dirty="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rPr>
                        <a:t>1</a:t>
                      </a:r>
                    </a:p>
                  </a:txBody>
                  <a:tcPr marL="44450" marR="44450" marT="0" marB="0" anchor="b"/>
                </a:tc>
                <a:tc>
                  <a:txBody>
                    <a:bodyPr/>
                    <a:lstStyle/>
                    <a:p>
                      <a:pPr algn="ctr">
                        <a:lnSpc>
                          <a:spcPct val="107000"/>
                        </a:lnSpc>
                        <a:spcAft>
                          <a:spcPts val="0"/>
                        </a:spcAft>
                      </a:pPr>
                      <a:r>
                        <a:rPr lang="it-IT" sz="1600" dirty="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rPr>
                        <a:t>1</a:t>
                      </a:r>
                    </a:p>
                  </a:txBody>
                  <a:tcPr marL="44450" marR="44450" marT="0" marB="0" anchor="b"/>
                </a:tc>
                <a:extLst>
                  <a:ext uri="{0D108BD9-81ED-4DB2-BD59-A6C34878D82A}">
                    <a16:rowId xmlns:a16="http://schemas.microsoft.com/office/drawing/2014/main" xmlns="" val="4207519853"/>
                  </a:ext>
                </a:extLst>
              </a:tr>
              <a:tr h="251783">
                <a:tc>
                  <a:txBody>
                    <a:bodyPr/>
                    <a:lstStyle/>
                    <a:p>
                      <a:pPr>
                        <a:lnSpc>
                          <a:spcPct val="107000"/>
                        </a:lnSpc>
                        <a:spcAft>
                          <a:spcPts val="0"/>
                        </a:spcAft>
                      </a:pPr>
                      <a:r>
                        <a:rPr lang="it-IT" sz="1600" dirty="0">
                          <a:solidFill>
                            <a:schemeClr val="tx2">
                              <a:lumMod val="75000"/>
                            </a:schemeClr>
                          </a:solidFill>
                          <a:effectLst/>
                          <a:latin typeface="Helvetica" panose="020B0604020202020204" pitchFamily="34" charset="0"/>
                          <a:cs typeface="Helvetica" panose="020B0604020202020204" pitchFamily="34" charset="0"/>
                        </a:rPr>
                        <a:t>Campania</a:t>
                      </a:r>
                      <a:endParaRPr lang="it-IT" sz="1600" dirty="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44450" marR="44450" marT="0" marB="0" anchor="b"/>
                </a:tc>
                <a:tc>
                  <a:txBody>
                    <a:bodyPr/>
                    <a:lstStyle/>
                    <a:p>
                      <a:pPr algn="ctr">
                        <a:lnSpc>
                          <a:spcPct val="107000"/>
                        </a:lnSpc>
                        <a:spcAft>
                          <a:spcPts val="0"/>
                        </a:spcAft>
                      </a:pPr>
                      <a:r>
                        <a:rPr lang="it-IT" sz="1600" dirty="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rPr>
                        <a:t>4</a:t>
                      </a:r>
                    </a:p>
                  </a:txBody>
                  <a:tcPr marL="44450" marR="44450" marT="0" marB="0" anchor="b"/>
                </a:tc>
                <a:tc>
                  <a:txBody>
                    <a:bodyPr/>
                    <a:lstStyle/>
                    <a:p>
                      <a:pPr algn="ctr">
                        <a:lnSpc>
                          <a:spcPct val="107000"/>
                        </a:lnSpc>
                        <a:spcAft>
                          <a:spcPts val="0"/>
                        </a:spcAft>
                      </a:pPr>
                      <a:r>
                        <a:rPr lang="it-IT" sz="1600" dirty="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rPr>
                        <a:t>3</a:t>
                      </a:r>
                    </a:p>
                  </a:txBody>
                  <a:tcPr marL="44450" marR="44450" marT="0" marB="0" anchor="b"/>
                </a:tc>
                <a:extLst>
                  <a:ext uri="{0D108BD9-81ED-4DB2-BD59-A6C34878D82A}">
                    <a16:rowId xmlns:a16="http://schemas.microsoft.com/office/drawing/2014/main" xmlns="" val="2269981943"/>
                  </a:ext>
                </a:extLst>
              </a:tr>
              <a:tr h="251783">
                <a:tc>
                  <a:txBody>
                    <a:bodyPr/>
                    <a:lstStyle/>
                    <a:p>
                      <a:pPr>
                        <a:lnSpc>
                          <a:spcPct val="107000"/>
                        </a:lnSpc>
                        <a:spcAft>
                          <a:spcPts val="0"/>
                        </a:spcAft>
                      </a:pPr>
                      <a:r>
                        <a:rPr lang="it-IT" sz="1600" dirty="0">
                          <a:solidFill>
                            <a:schemeClr val="tx2">
                              <a:lumMod val="75000"/>
                            </a:schemeClr>
                          </a:solidFill>
                          <a:effectLst/>
                          <a:latin typeface="Helvetica" panose="020B0604020202020204" pitchFamily="34" charset="0"/>
                          <a:cs typeface="Helvetica" panose="020B0604020202020204" pitchFamily="34" charset="0"/>
                        </a:rPr>
                        <a:t>Basilicata</a:t>
                      </a:r>
                      <a:endParaRPr lang="it-IT" sz="1600" dirty="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44450" marR="44450" marT="0" marB="0" anchor="b"/>
                </a:tc>
                <a:tc>
                  <a:txBody>
                    <a:bodyPr/>
                    <a:lstStyle/>
                    <a:p>
                      <a:pPr algn="ctr">
                        <a:lnSpc>
                          <a:spcPct val="107000"/>
                        </a:lnSpc>
                        <a:spcAft>
                          <a:spcPts val="0"/>
                        </a:spcAft>
                      </a:pPr>
                      <a:r>
                        <a:rPr lang="it-IT" sz="1600" dirty="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rPr>
                        <a:t>2</a:t>
                      </a:r>
                    </a:p>
                  </a:txBody>
                  <a:tcPr marL="44450" marR="44450" marT="0" marB="0" anchor="b"/>
                </a:tc>
                <a:tc>
                  <a:txBody>
                    <a:bodyPr/>
                    <a:lstStyle/>
                    <a:p>
                      <a:pPr algn="ctr">
                        <a:lnSpc>
                          <a:spcPct val="107000"/>
                        </a:lnSpc>
                        <a:spcAft>
                          <a:spcPts val="0"/>
                        </a:spcAft>
                      </a:pPr>
                      <a:r>
                        <a:rPr lang="it-IT" sz="1600" dirty="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rPr>
                        <a:t>1</a:t>
                      </a:r>
                    </a:p>
                  </a:txBody>
                  <a:tcPr marL="44450" marR="44450" marT="0" marB="0" anchor="b"/>
                </a:tc>
                <a:extLst>
                  <a:ext uri="{0D108BD9-81ED-4DB2-BD59-A6C34878D82A}">
                    <a16:rowId xmlns:a16="http://schemas.microsoft.com/office/drawing/2014/main" xmlns="" val="1453523229"/>
                  </a:ext>
                </a:extLst>
              </a:tr>
              <a:tr h="251783">
                <a:tc>
                  <a:txBody>
                    <a:bodyPr/>
                    <a:lstStyle/>
                    <a:p>
                      <a:pPr>
                        <a:lnSpc>
                          <a:spcPct val="107000"/>
                        </a:lnSpc>
                        <a:spcAft>
                          <a:spcPts val="0"/>
                        </a:spcAft>
                      </a:pPr>
                      <a:r>
                        <a:rPr lang="it-IT" sz="1600" dirty="0">
                          <a:solidFill>
                            <a:schemeClr val="tx2">
                              <a:lumMod val="75000"/>
                            </a:schemeClr>
                          </a:solidFill>
                          <a:effectLst/>
                          <a:latin typeface="Helvetica" panose="020B0604020202020204" pitchFamily="34" charset="0"/>
                          <a:cs typeface="Helvetica" panose="020B0604020202020204" pitchFamily="34" charset="0"/>
                        </a:rPr>
                        <a:t>Puglia</a:t>
                      </a:r>
                      <a:endParaRPr lang="it-IT" sz="1600" dirty="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44450" marR="44450" marT="0" marB="0" anchor="b"/>
                </a:tc>
                <a:tc>
                  <a:txBody>
                    <a:bodyPr/>
                    <a:lstStyle/>
                    <a:p>
                      <a:pPr algn="ctr">
                        <a:lnSpc>
                          <a:spcPct val="107000"/>
                        </a:lnSpc>
                        <a:spcAft>
                          <a:spcPts val="0"/>
                        </a:spcAft>
                      </a:pPr>
                      <a:r>
                        <a:rPr lang="it-IT" sz="1600" dirty="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rPr>
                        <a:t>10</a:t>
                      </a:r>
                    </a:p>
                  </a:txBody>
                  <a:tcPr marL="44450" marR="44450" marT="0" marB="0" anchor="b"/>
                </a:tc>
                <a:tc>
                  <a:txBody>
                    <a:bodyPr/>
                    <a:lstStyle/>
                    <a:p>
                      <a:pPr algn="ctr">
                        <a:lnSpc>
                          <a:spcPct val="107000"/>
                        </a:lnSpc>
                        <a:spcAft>
                          <a:spcPts val="0"/>
                        </a:spcAft>
                      </a:pPr>
                      <a:r>
                        <a:rPr lang="it-IT" sz="1600" dirty="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rPr>
                        <a:t>6</a:t>
                      </a:r>
                    </a:p>
                  </a:txBody>
                  <a:tcPr marL="44450" marR="44450" marT="0" marB="0" anchor="b"/>
                </a:tc>
                <a:extLst>
                  <a:ext uri="{0D108BD9-81ED-4DB2-BD59-A6C34878D82A}">
                    <a16:rowId xmlns:a16="http://schemas.microsoft.com/office/drawing/2014/main" xmlns="" val="3325562549"/>
                  </a:ext>
                </a:extLst>
              </a:tr>
              <a:tr h="251783">
                <a:tc>
                  <a:txBody>
                    <a:bodyPr/>
                    <a:lstStyle/>
                    <a:p>
                      <a:pPr>
                        <a:lnSpc>
                          <a:spcPct val="107000"/>
                        </a:lnSpc>
                        <a:spcAft>
                          <a:spcPts val="0"/>
                        </a:spcAft>
                      </a:pPr>
                      <a:r>
                        <a:rPr lang="it-IT" sz="1600" dirty="0">
                          <a:solidFill>
                            <a:schemeClr val="tx2">
                              <a:lumMod val="75000"/>
                            </a:schemeClr>
                          </a:solidFill>
                          <a:effectLst/>
                          <a:latin typeface="Helvetica" panose="020B0604020202020204" pitchFamily="34" charset="0"/>
                          <a:cs typeface="Helvetica" panose="020B0604020202020204" pitchFamily="34" charset="0"/>
                        </a:rPr>
                        <a:t>Calabria</a:t>
                      </a:r>
                      <a:endParaRPr lang="it-IT" sz="1600" dirty="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44450" marR="44450" marT="0" marB="0" anchor="b"/>
                </a:tc>
                <a:tc>
                  <a:txBody>
                    <a:bodyPr/>
                    <a:lstStyle/>
                    <a:p>
                      <a:pPr algn="ctr">
                        <a:lnSpc>
                          <a:spcPct val="107000"/>
                        </a:lnSpc>
                        <a:spcAft>
                          <a:spcPts val="0"/>
                        </a:spcAft>
                      </a:pPr>
                      <a:r>
                        <a:rPr lang="it-IT" sz="1600" dirty="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rPr>
                        <a:t>5</a:t>
                      </a:r>
                    </a:p>
                  </a:txBody>
                  <a:tcPr marL="44450" marR="44450" marT="0" marB="0" anchor="b"/>
                </a:tc>
                <a:tc>
                  <a:txBody>
                    <a:bodyPr/>
                    <a:lstStyle/>
                    <a:p>
                      <a:pPr algn="ctr">
                        <a:lnSpc>
                          <a:spcPct val="107000"/>
                        </a:lnSpc>
                        <a:spcAft>
                          <a:spcPts val="0"/>
                        </a:spcAft>
                      </a:pPr>
                      <a:r>
                        <a:rPr lang="it-IT" sz="1600" dirty="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rPr>
                        <a:t>4</a:t>
                      </a:r>
                    </a:p>
                  </a:txBody>
                  <a:tcPr marL="44450" marR="44450" marT="0" marB="0" anchor="b"/>
                </a:tc>
                <a:extLst>
                  <a:ext uri="{0D108BD9-81ED-4DB2-BD59-A6C34878D82A}">
                    <a16:rowId xmlns:a16="http://schemas.microsoft.com/office/drawing/2014/main" xmlns="" val="1744605692"/>
                  </a:ext>
                </a:extLst>
              </a:tr>
              <a:tr h="251783">
                <a:tc>
                  <a:txBody>
                    <a:bodyPr/>
                    <a:lstStyle/>
                    <a:p>
                      <a:pPr>
                        <a:lnSpc>
                          <a:spcPct val="107000"/>
                        </a:lnSpc>
                        <a:spcAft>
                          <a:spcPts val="0"/>
                        </a:spcAft>
                      </a:pPr>
                      <a:r>
                        <a:rPr lang="it-IT" sz="1600" dirty="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rPr>
                        <a:t>Sardegna</a:t>
                      </a:r>
                    </a:p>
                  </a:txBody>
                  <a:tcPr marL="44450" marR="44450" marT="0" marB="0" anchor="b"/>
                </a:tc>
                <a:tc>
                  <a:txBody>
                    <a:bodyPr/>
                    <a:lstStyle/>
                    <a:p>
                      <a:pPr algn="ctr">
                        <a:lnSpc>
                          <a:spcPct val="107000"/>
                        </a:lnSpc>
                        <a:spcAft>
                          <a:spcPts val="0"/>
                        </a:spcAft>
                      </a:pPr>
                      <a:r>
                        <a:rPr lang="it-IT" sz="1600" dirty="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rPr>
                        <a:t>3</a:t>
                      </a:r>
                    </a:p>
                  </a:txBody>
                  <a:tcPr marL="44450" marR="44450" marT="0" marB="0" anchor="b"/>
                </a:tc>
                <a:tc>
                  <a:txBody>
                    <a:bodyPr/>
                    <a:lstStyle/>
                    <a:p>
                      <a:pPr algn="ctr">
                        <a:lnSpc>
                          <a:spcPct val="107000"/>
                        </a:lnSpc>
                        <a:spcAft>
                          <a:spcPts val="0"/>
                        </a:spcAft>
                      </a:pPr>
                      <a:r>
                        <a:rPr lang="it-IT" sz="1600" dirty="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rPr>
                        <a:t>2</a:t>
                      </a:r>
                    </a:p>
                  </a:txBody>
                  <a:tcPr marL="44450" marR="44450" marT="0" marB="0" anchor="b"/>
                </a:tc>
                <a:extLst>
                  <a:ext uri="{0D108BD9-81ED-4DB2-BD59-A6C34878D82A}">
                    <a16:rowId xmlns:a16="http://schemas.microsoft.com/office/drawing/2014/main" xmlns="" val="339117522"/>
                  </a:ext>
                </a:extLst>
              </a:tr>
              <a:tr h="143523">
                <a:tc>
                  <a:txBody>
                    <a:bodyPr/>
                    <a:lstStyle/>
                    <a:p>
                      <a:pPr>
                        <a:lnSpc>
                          <a:spcPct val="107000"/>
                        </a:lnSpc>
                        <a:spcAft>
                          <a:spcPts val="0"/>
                        </a:spcAft>
                      </a:pPr>
                      <a:r>
                        <a:rPr lang="it-IT" sz="1600" dirty="0">
                          <a:solidFill>
                            <a:schemeClr val="tx2">
                              <a:lumMod val="75000"/>
                            </a:schemeClr>
                          </a:solidFill>
                          <a:effectLst/>
                          <a:latin typeface="Helvetica" panose="020B0604020202020204" pitchFamily="34" charset="0"/>
                          <a:cs typeface="Helvetica" panose="020B0604020202020204" pitchFamily="34" charset="0"/>
                        </a:rPr>
                        <a:t>Sicilia</a:t>
                      </a:r>
                      <a:endParaRPr lang="it-IT" sz="1600" dirty="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44450" marR="44450" marT="0" marB="0" anchor="b"/>
                </a:tc>
                <a:tc>
                  <a:txBody>
                    <a:bodyPr/>
                    <a:lstStyle/>
                    <a:p>
                      <a:pPr algn="ctr">
                        <a:lnSpc>
                          <a:spcPct val="107000"/>
                        </a:lnSpc>
                        <a:spcAft>
                          <a:spcPts val="0"/>
                        </a:spcAft>
                      </a:pPr>
                      <a:r>
                        <a:rPr lang="it-IT" sz="1600" dirty="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rPr>
                        <a:t>4</a:t>
                      </a:r>
                    </a:p>
                  </a:txBody>
                  <a:tcPr marL="44450" marR="44450" marT="0" marB="0" anchor="b"/>
                </a:tc>
                <a:tc>
                  <a:txBody>
                    <a:bodyPr/>
                    <a:lstStyle/>
                    <a:p>
                      <a:pPr algn="ctr">
                        <a:lnSpc>
                          <a:spcPct val="107000"/>
                        </a:lnSpc>
                        <a:spcAft>
                          <a:spcPts val="0"/>
                        </a:spcAft>
                      </a:pPr>
                      <a:r>
                        <a:rPr lang="it-IT" sz="1600" dirty="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rPr>
                        <a:t>2</a:t>
                      </a:r>
                    </a:p>
                  </a:txBody>
                  <a:tcPr marL="44450" marR="44450" marT="0" marB="0" anchor="b"/>
                </a:tc>
                <a:extLst>
                  <a:ext uri="{0D108BD9-81ED-4DB2-BD59-A6C34878D82A}">
                    <a16:rowId xmlns:a16="http://schemas.microsoft.com/office/drawing/2014/main" xmlns="" val="1696402817"/>
                  </a:ext>
                </a:extLst>
              </a:tr>
              <a:tr h="251783">
                <a:tc>
                  <a:txBody>
                    <a:bodyPr/>
                    <a:lstStyle/>
                    <a:p>
                      <a:pPr>
                        <a:lnSpc>
                          <a:spcPct val="107000"/>
                        </a:lnSpc>
                        <a:spcAft>
                          <a:spcPts val="0"/>
                        </a:spcAft>
                      </a:pPr>
                      <a:r>
                        <a:rPr lang="it-IT" sz="2000" b="1" dirty="0">
                          <a:solidFill>
                            <a:schemeClr val="tx2">
                              <a:lumMod val="75000"/>
                            </a:schemeClr>
                          </a:solidFill>
                          <a:effectLst/>
                          <a:latin typeface="Helvetica" panose="020B0604020202020204" pitchFamily="34" charset="0"/>
                          <a:cs typeface="Helvetica" panose="020B0604020202020204" pitchFamily="34" charset="0"/>
                        </a:rPr>
                        <a:t>TOTALE</a:t>
                      </a:r>
                      <a:endParaRPr lang="it-IT" sz="2000" b="1" dirty="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44450" marR="44450" marT="0" marB="0" anchor="b"/>
                </a:tc>
                <a:tc>
                  <a:txBody>
                    <a:bodyPr/>
                    <a:lstStyle/>
                    <a:p>
                      <a:pPr algn="ctr">
                        <a:lnSpc>
                          <a:spcPct val="107000"/>
                        </a:lnSpc>
                        <a:spcAft>
                          <a:spcPts val="0"/>
                        </a:spcAft>
                      </a:pPr>
                      <a:r>
                        <a:rPr lang="it-IT" sz="2000" b="1" dirty="0">
                          <a:solidFill>
                            <a:schemeClr val="tx2">
                              <a:lumMod val="75000"/>
                            </a:schemeClr>
                          </a:solidFill>
                          <a:effectLst/>
                          <a:latin typeface="Helvetica" panose="020B0604020202020204" pitchFamily="34" charset="0"/>
                          <a:cs typeface="Helvetica" panose="020B0604020202020204" pitchFamily="34" charset="0"/>
                        </a:rPr>
                        <a:t>96</a:t>
                      </a:r>
                      <a:endParaRPr lang="it-IT" sz="2000" b="1" dirty="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44450" marR="44450" marT="0" marB="0" anchor="b"/>
                </a:tc>
                <a:tc>
                  <a:txBody>
                    <a:bodyPr/>
                    <a:lstStyle/>
                    <a:p>
                      <a:pPr algn="ctr">
                        <a:lnSpc>
                          <a:spcPct val="107000"/>
                        </a:lnSpc>
                        <a:spcAft>
                          <a:spcPts val="0"/>
                        </a:spcAft>
                      </a:pPr>
                      <a:r>
                        <a:rPr lang="it-IT" sz="2000" b="1" dirty="0">
                          <a:solidFill>
                            <a:schemeClr val="tx2">
                              <a:lumMod val="75000"/>
                            </a:schemeClr>
                          </a:solidFill>
                          <a:effectLst/>
                          <a:latin typeface="Helvetica" panose="020B0604020202020204" pitchFamily="34" charset="0"/>
                          <a:cs typeface="Helvetica" panose="020B0604020202020204" pitchFamily="34" charset="0"/>
                        </a:rPr>
                        <a:t>57</a:t>
                      </a:r>
                      <a:endParaRPr lang="it-IT" sz="2000" b="1" dirty="0">
                        <a:solidFill>
                          <a:schemeClr val="tx2">
                            <a:lumMod val="75000"/>
                          </a:schemeClr>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44450" marR="44450" marT="0" marB="0" anchor="b"/>
                </a:tc>
                <a:extLst>
                  <a:ext uri="{0D108BD9-81ED-4DB2-BD59-A6C34878D82A}">
                    <a16:rowId xmlns:a16="http://schemas.microsoft.com/office/drawing/2014/main" xmlns="" val="3849635380"/>
                  </a:ext>
                </a:extLst>
              </a:tr>
            </a:tbl>
          </a:graphicData>
        </a:graphic>
      </p:graphicFrame>
      <p:sp>
        <p:nvSpPr>
          <p:cNvPr id="3" name="CasellaDiTesto 2"/>
          <p:cNvSpPr txBox="1"/>
          <p:nvPr/>
        </p:nvSpPr>
        <p:spPr>
          <a:xfrm>
            <a:off x="7236296" y="5910371"/>
            <a:ext cx="1908120" cy="830997"/>
          </a:xfrm>
          <a:prstGeom prst="rect">
            <a:avLst/>
          </a:prstGeom>
          <a:noFill/>
        </p:spPr>
        <p:txBody>
          <a:bodyPr wrap="square" rtlCol="0">
            <a:spAutoFit/>
          </a:bodyPr>
          <a:lstStyle/>
          <a:p>
            <a:pPr marL="174625" indent="-174625"/>
            <a:r>
              <a:rPr lang="it-IT" sz="1200" b="1" dirty="0">
                <a:solidFill>
                  <a:schemeClr val="tx2"/>
                </a:solidFill>
                <a:latin typeface="Helvetica" panose="020B0604020202020204" pitchFamily="34" charset="0"/>
                <a:cs typeface="Helvetica" panose="020B0604020202020204" pitchFamily="34" charset="0"/>
              </a:rPr>
              <a:t>(*)</a:t>
            </a:r>
            <a:r>
              <a:rPr lang="it-IT" sz="1200" dirty="0">
                <a:solidFill>
                  <a:schemeClr val="tx2"/>
                </a:solidFill>
                <a:latin typeface="Helvetica" panose="020B0604020202020204" pitchFamily="34" charset="0"/>
                <a:cs typeface="Helvetica" panose="020B0604020202020204" pitchFamily="34" charset="0"/>
              </a:rPr>
              <a:t> a regime dal 2020.Nel periodo transitorio il n° delle A.S. in Liguria è pari a 5</a:t>
            </a:r>
          </a:p>
        </p:txBody>
      </p:sp>
    </p:spTree>
    <p:extLst>
      <p:ext uri="{BB962C8B-B14F-4D97-AF65-F5344CB8AC3E}">
        <p14:creationId xmlns:p14="http://schemas.microsoft.com/office/powerpoint/2010/main" val="25476281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ttangolo 1"/>
          <p:cNvSpPr>
            <a:spLocks noChangeArrowheads="1"/>
          </p:cNvSpPr>
          <p:nvPr/>
        </p:nvSpPr>
        <p:spPr bwMode="auto">
          <a:xfrm>
            <a:off x="306763" y="1340768"/>
            <a:ext cx="8513709" cy="4991110"/>
          </a:xfrm>
          <a:prstGeom prst="rect">
            <a:avLst/>
          </a:prstGeom>
        </p:spPr>
        <p:txBody>
          <a:bodyPr wrap="square" lIns="0" rIns="0">
            <a:spAutoFit/>
          </a:bodyPr>
          <a:lstStyle/>
          <a:p>
            <a:pPr marL="514350" lvl="0" indent="-514350">
              <a:lnSpc>
                <a:spcPts val="2600"/>
              </a:lnSpc>
              <a:spcAft>
                <a:spcPts val="2400"/>
              </a:spcAft>
              <a:buClr>
                <a:srgbClr val="C00000"/>
              </a:buClr>
              <a:buFont typeface="Wingdings" panose="05000000000000000000" pitchFamily="2" charset="2"/>
              <a:buChar char="q"/>
            </a:pPr>
            <a:r>
              <a:rPr lang="it-IT" altLang="it-IT" sz="2200" dirty="0">
                <a:solidFill>
                  <a:prstClr val="black"/>
                </a:solidFill>
                <a:latin typeface="Helvetica" panose="020B0604020202020204" pitchFamily="34" charset="0"/>
                <a:cs typeface="Helvetica" panose="020B0604020202020204" pitchFamily="34" charset="0"/>
              </a:rPr>
              <a:t>gli accorpamenti devono essere proposti solo nella </a:t>
            </a:r>
            <a:r>
              <a:rPr lang="it-IT" altLang="it-IT" sz="2200" u="sng" dirty="0">
                <a:solidFill>
                  <a:srgbClr val="C00000"/>
                </a:solidFill>
                <a:latin typeface="Helvetica" panose="020B0604020202020204" pitchFamily="34" charset="0"/>
                <a:cs typeface="Helvetica" panose="020B0604020202020204" pitchFamily="34" charset="0"/>
              </a:rPr>
              <a:t>stessa regione</a:t>
            </a:r>
            <a:r>
              <a:rPr lang="it-IT" altLang="it-IT" sz="2200" dirty="0">
                <a:solidFill>
                  <a:prstClr val="black"/>
                </a:solidFill>
                <a:latin typeface="Helvetica" panose="020B0604020202020204" pitchFamily="34" charset="0"/>
                <a:cs typeface="Helvetica" panose="020B0604020202020204" pitchFamily="34" charset="0"/>
              </a:rPr>
              <a:t> e, salvo motivate eccezioni, le circoscrizioni da accorpare devono essere limitrofe (</a:t>
            </a:r>
            <a:r>
              <a:rPr lang="it-IT" altLang="it-IT" sz="2200" i="1" dirty="0">
                <a:solidFill>
                  <a:prstClr val="black"/>
                </a:solidFill>
                <a:latin typeface="Helvetica" panose="020B0604020202020204" pitchFamily="34" charset="0"/>
                <a:cs typeface="Helvetica" panose="020B0604020202020204" pitchFamily="34" charset="0"/>
              </a:rPr>
              <a:t>lettera a</a:t>
            </a:r>
            <a:r>
              <a:rPr lang="it-IT" altLang="it-IT" sz="2200" dirty="0">
                <a:solidFill>
                  <a:prstClr val="black"/>
                </a:solidFill>
                <a:latin typeface="Helvetica" panose="020B0604020202020204" pitchFamily="34" charset="0"/>
                <a:cs typeface="Helvetica" panose="020B0604020202020204" pitchFamily="34" charset="0"/>
              </a:rPr>
              <a:t>);</a:t>
            </a:r>
          </a:p>
          <a:p>
            <a:pPr marL="514350" indent="-514350">
              <a:lnSpc>
                <a:spcPts val="2600"/>
              </a:lnSpc>
              <a:spcAft>
                <a:spcPts val="2400"/>
              </a:spcAft>
              <a:buClr>
                <a:srgbClr val="C00000"/>
              </a:buClr>
              <a:buFont typeface="Wingdings" panose="05000000000000000000" pitchFamily="2" charset="2"/>
              <a:buChar char="q"/>
            </a:pPr>
            <a:r>
              <a:rPr lang="it-IT" altLang="it-IT" sz="2200" dirty="0">
                <a:solidFill>
                  <a:prstClr val="black"/>
                </a:solidFill>
                <a:latin typeface="Helvetica" panose="020B0604020202020204" pitchFamily="34" charset="0"/>
                <a:cs typeface="Helvetica" panose="020B0604020202020204" pitchFamily="34" charset="0"/>
              </a:rPr>
              <a:t>occorre comunque garantire almeno </a:t>
            </a:r>
            <a:r>
              <a:rPr lang="it-IT" altLang="it-IT" sz="2200" u="sng" dirty="0">
                <a:solidFill>
                  <a:srgbClr val="C00000"/>
                </a:solidFill>
                <a:latin typeface="Helvetica" panose="020B0604020202020204" pitchFamily="34" charset="0"/>
                <a:cs typeface="Helvetica" panose="020B0604020202020204" pitchFamily="34" charset="0"/>
              </a:rPr>
              <a:t>una camera di commercio per regione</a:t>
            </a:r>
            <a:r>
              <a:rPr lang="it-IT" altLang="it-IT" sz="2200" dirty="0">
                <a:solidFill>
                  <a:prstClr val="black"/>
                </a:solidFill>
                <a:latin typeface="Helvetica" panose="020B0604020202020204" pitchFamily="34" charset="0"/>
                <a:cs typeface="Helvetica" panose="020B0604020202020204" pitchFamily="34" charset="0"/>
              </a:rPr>
              <a:t>, indipendentemente dal numero delle imprese e unità locali iscritte o annotate nel registro delle imprese     (</a:t>
            </a:r>
            <a:r>
              <a:rPr lang="it-IT" altLang="it-IT" sz="2200" i="1" dirty="0">
                <a:solidFill>
                  <a:prstClr val="black"/>
                </a:solidFill>
                <a:latin typeface="Helvetica" panose="020B0604020202020204" pitchFamily="34" charset="0"/>
                <a:cs typeface="Helvetica" panose="020B0604020202020204" pitchFamily="34" charset="0"/>
              </a:rPr>
              <a:t>lettera b</a:t>
            </a:r>
            <a:r>
              <a:rPr lang="it-IT" altLang="it-IT" sz="2200" dirty="0" smtClean="0">
                <a:solidFill>
                  <a:prstClr val="black"/>
                </a:solidFill>
                <a:latin typeface="Helvetica" panose="020B0604020202020204" pitchFamily="34" charset="0"/>
                <a:cs typeface="Helvetica" panose="020B0604020202020204" pitchFamily="34" charset="0"/>
              </a:rPr>
              <a:t>);</a:t>
            </a:r>
            <a:endParaRPr lang="it-IT" altLang="it-IT" sz="2200" dirty="0">
              <a:solidFill>
                <a:prstClr val="black"/>
              </a:solidFill>
              <a:latin typeface="Helvetica" panose="020B0604020202020204" pitchFamily="34" charset="0"/>
              <a:cs typeface="Helvetica" panose="020B0604020202020204" pitchFamily="34" charset="0"/>
            </a:endParaRPr>
          </a:p>
          <a:p>
            <a:pPr marL="514350" indent="-514350">
              <a:lnSpc>
                <a:spcPts val="2600"/>
              </a:lnSpc>
              <a:spcAft>
                <a:spcPts val="2400"/>
              </a:spcAft>
              <a:buClr>
                <a:srgbClr val="C00000"/>
              </a:buClr>
              <a:buFont typeface="Wingdings" panose="05000000000000000000" pitchFamily="2" charset="2"/>
              <a:buChar char="q"/>
            </a:pPr>
            <a:r>
              <a:rPr lang="it-IT" altLang="it-IT" sz="2200" dirty="0" smtClean="0">
                <a:solidFill>
                  <a:prstClr val="black"/>
                </a:solidFill>
                <a:latin typeface="Helvetica" panose="020B0604020202020204" pitchFamily="34" charset="0"/>
                <a:cs typeface="Helvetica" panose="020B0604020202020204" pitchFamily="34" charset="0"/>
              </a:rPr>
              <a:t>le </a:t>
            </a:r>
            <a:r>
              <a:rPr lang="it-IT" altLang="it-IT" sz="2200" dirty="0">
                <a:solidFill>
                  <a:prstClr val="black"/>
                </a:solidFill>
                <a:latin typeface="Helvetica" panose="020B0604020202020204" pitchFamily="34" charset="0"/>
                <a:cs typeface="Helvetica" panose="020B0604020202020204" pitchFamily="34" charset="0"/>
              </a:rPr>
              <a:t>camere di commercio </a:t>
            </a:r>
            <a:r>
              <a:rPr lang="it-IT" altLang="it-IT" sz="2200" u="sng" dirty="0">
                <a:solidFill>
                  <a:srgbClr val="C00000"/>
                </a:solidFill>
                <a:latin typeface="Helvetica" panose="020B0604020202020204" pitchFamily="34" charset="0"/>
                <a:cs typeface="Helvetica" panose="020B0604020202020204" pitchFamily="34" charset="0"/>
              </a:rPr>
              <a:t>con più di 75.000 imprese</a:t>
            </a:r>
            <a:r>
              <a:rPr lang="it-IT" altLang="it-IT" sz="2200" dirty="0">
                <a:solidFill>
                  <a:srgbClr val="C00000"/>
                </a:solidFill>
                <a:latin typeface="Helvetica" panose="020B0604020202020204" pitchFamily="34" charset="0"/>
                <a:cs typeface="Helvetica" panose="020B0604020202020204" pitchFamily="34" charset="0"/>
              </a:rPr>
              <a:t> </a:t>
            </a:r>
            <a:r>
              <a:rPr lang="it-IT" altLang="it-IT" sz="2200" dirty="0">
                <a:solidFill>
                  <a:prstClr val="black"/>
                </a:solidFill>
                <a:latin typeface="Helvetica" panose="020B0604020202020204" pitchFamily="34" charset="0"/>
                <a:cs typeface="Helvetica" panose="020B0604020202020204" pitchFamily="34" charset="0"/>
              </a:rPr>
              <a:t>ed unità locali si possono inserire in </a:t>
            </a:r>
            <a:r>
              <a:rPr lang="it-IT" altLang="it-IT" sz="2200" u="sng" dirty="0">
                <a:solidFill>
                  <a:srgbClr val="C00000"/>
                </a:solidFill>
                <a:latin typeface="Helvetica" panose="020B0604020202020204" pitchFamily="34" charset="0"/>
                <a:cs typeface="Helvetica" panose="020B0604020202020204" pitchFamily="34" charset="0"/>
              </a:rPr>
              <a:t>accorpamenti ove non ci siano altre adeguate soluzioni</a:t>
            </a:r>
            <a:r>
              <a:rPr lang="it-IT" altLang="it-IT" sz="2200" dirty="0">
                <a:solidFill>
                  <a:srgbClr val="C00000"/>
                </a:solidFill>
                <a:latin typeface="Helvetica" panose="020B0604020202020204" pitchFamily="34" charset="0"/>
                <a:cs typeface="Helvetica" panose="020B0604020202020204" pitchFamily="34" charset="0"/>
              </a:rPr>
              <a:t> </a:t>
            </a:r>
            <a:r>
              <a:rPr lang="it-IT" altLang="it-IT" sz="2200" dirty="0">
                <a:solidFill>
                  <a:prstClr val="black"/>
                </a:solidFill>
                <a:latin typeface="Helvetica" panose="020B0604020202020204" pitchFamily="34" charset="0"/>
                <a:cs typeface="Helvetica" panose="020B0604020202020204" pitchFamily="34" charset="0"/>
              </a:rPr>
              <a:t>di accorpamento all’interno della medesima regione (lettera a</a:t>
            </a:r>
            <a:r>
              <a:rPr lang="it-IT" altLang="it-IT" sz="2200" dirty="0" smtClean="0">
                <a:solidFill>
                  <a:prstClr val="black"/>
                </a:solidFill>
                <a:latin typeface="Helvetica" panose="020B0604020202020204" pitchFamily="34" charset="0"/>
                <a:cs typeface="Helvetica" panose="020B0604020202020204" pitchFamily="34" charset="0"/>
              </a:rPr>
              <a:t>).</a:t>
            </a:r>
          </a:p>
          <a:p>
            <a:pPr algn="just">
              <a:lnSpc>
                <a:spcPts val="2400"/>
              </a:lnSpc>
            </a:pPr>
            <a:endParaRPr lang="it-IT" altLang="it-IT" sz="2200" dirty="0">
              <a:latin typeface="Helvetica" pitchFamily="34" charset="0"/>
              <a:cs typeface="Helvetica" panose="020B0604020202020204" pitchFamily="34" charset="0"/>
            </a:endParaRPr>
          </a:p>
        </p:txBody>
      </p:sp>
      <p:sp>
        <p:nvSpPr>
          <p:cNvPr id="4" name="Rectangle 21"/>
          <p:cNvSpPr>
            <a:spLocks noChangeArrowheads="1"/>
          </p:cNvSpPr>
          <p:nvPr/>
        </p:nvSpPr>
        <p:spPr bwMode="auto">
          <a:xfrm>
            <a:off x="416" y="-22162"/>
            <a:ext cx="9144000" cy="1143000"/>
          </a:xfrm>
          <a:prstGeom prst="rect">
            <a:avLst/>
          </a:prstGeom>
          <a:solidFill>
            <a:srgbClr val="8A7972">
              <a:alpha val="65881"/>
            </a:srgbClr>
          </a:solidFill>
          <a:ln>
            <a:noFill/>
          </a:ln>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it-IT" sz="2800" b="1" dirty="0">
                <a:solidFill>
                  <a:schemeClr val="bg1"/>
                </a:solidFill>
                <a:latin typeface="Helvetica" pitchFamily="34" charset="0"/>
                <a:cs typeface="Lucida Sans Unicode" panose="020B0602030504020204" pitchFamily="34" charset="0"/>
                <a:sym typeface="Wingdings" panose="05000000000000000000" pitchFamily="2" charset="2"/>
              </a:rPr>
              <a:t> </a:t>
            </a:r>
            <a:r>
              <a:rPr lang="it-IT" sz="2700" dirty="0">
                <a:solidFill>
                  <a:schemeClr val="bg1"/>
                </a:solidFill>
                <a:latin typeface="Helvetica" pitchFamily="34" charset="0"/>
                <a:cs typeface="Lucida Sans Unicode" panose="020B0602030504020204" pitchFamily="34" charset="0"/>
                <a:sym typeface="Wingdings" panose="05000000000000000000" pitchFamily="2" charset="2"/>
              </a:rPr>
              <a:t>Gli accorpamenti tra le camere di commercio: </a:t>
            </a:r>
          </a:p>
          <a:p>
            <a:pPr eaLnBrk="1" hangingPunct="1">
              <a:defRPr/>
            </a:pPr>
            <a:r>
              <a:rPr lang="it-IT" sz="2700" dirty="0">
                <a:solidFill>
                  <a:schemeClr val="bg1"/>
                </a:solidFill>
                <a:latin typeface="Helvetica" pitchFamily="34" charset="0"/>
                <a:cs typeface="Lucida Sans Unicode" panose="020B0602030504020204" pitchFamily="34" charset="0"/>
                <a:sym typeface="Wingdings" panose="05000000000000000000" pitchFamily="2" charset="2"/>
              </a:rPr>
              <a:t>     </a:t>
            </a:r>
            <a:r>
              <a:rPr lang="it-IT" sz="3200" b="1" dirty="0" smtClean="0">
                <a:solidFill>
                  <a:schemeClr val="bg1"/>
                </a:solidFill>
                <a:latin typeface="Helvetica" pitchFamily="34" charset="0"/>
                <a:cs typeface="Lucida Sans Unicode" panose="020B0602030504020204" pitchFamily="34" charset="0"/>
                <a:sym typeface="Wingdings" panose="05000000000000000000" pitchFamily="2" charset="2"/>
              </a:rPr>
              <a:t>i criteri</a:t>
            </a:r>
            <a:endParaRPr lang="it-IT" sz="3200" b="1" dirty="0">
              <a:solidFill>
                <a:schemeClr val="bg1"/>
              </a:solidFill>
              <a:latin typeface="Helvetica" pitchFamily="34" charset="0"/>
              <a:cs typeface="Lucida Sans Unicode" panose="020B0602030504020204" pitchFamily="34" charset="0"/>
              <a:sym typeface="Wingdings" panose="05000000000000000000" pitchFamily="2" charset="2"/>
            </a:endParaRPr>
          </a:p>
        </p:txBody>
      </p:sp>
    </p:spTree>
    <p:extLst>
      <p:ext uri="{BB962C8B-B14F-4D97-AF65-F5344CB8AC3E}">
        <p14:creationId xmlns:p14="http://schemas.microsoft.com/office/powerpoint/2010/main" val="209976377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1"/>
          <p:cNvSpPr>
            <a:spLocks noChangeArrowheads="1"/>
          </p:cNvSpPr>
          <p:nvPr/>
        </p:nvSpPr>
        <p:spPr bwMode="auto">
          <a:xfrm>
            <a:off x="416" y="-22162"/>
            <a:ext cx="9144000" cy="1143000"/>
          </a:xfrm>
          <a:prstGeom prst="rect">
            <a:avLst/>
          </a:prstGeom>
          <a:solidFill>
            <a:srgbClr val="8A7972">
              <a:alpha val="65881"/>
            </a:srgbClr>
          </a:solidFill>
          <a:ln>
            <a:noFill/>
          </a:ln>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marL="342900" indent="-342900" eaLnBrk="1" hangingPunct="1">
              <a:buFont typeface="Wingdings"/>
              <a:buChar char="à"/>
              <a:defRPr/>
            </a:pPr>
            <a:r>
              <a:rPr lang="it-IT" sz="2800" dirty="0">
                <a:solidFill>
                  <a:schemeClr val="bg1"/>
                </a:solidFill>
                <a:latin typeface="Helvetica" pitchFamily="34" charset="0"/>
                <a:cs typeface="Lucida Sans Unicode" panose="020B0602030504020204" pitchFamily="34" charset="0"/>
                <a:sym typeface="Wingdings" panose="05000000000000000000" pitchFamily="2" charset="2"/>
              </a:rPr>
              <a:t>La proposta di razionalizzazione: PIEMONTE da 8 a 5</a:t>
            </a:r>
            <a:endParaRPr lang="it-IT" sz="2800" dirty="0">
              <a:solidFill>
                <a:schemeClr val="bg1"/>
              </a:solidFill>
              <a:latin typeface="Helvetica" pitchFamily="34" charset="0"/>
              <a:cs typeface="Lucida Sans Unicode" panose="020B0602030504020204" pitchFamily="34" charset="0"/>
            </a:endParaRPr>
          </a:p>
        </p:txBody>
      </p:sp>
      <p:pic>
        <p:nvPicPr>
          <p:cNvPr id="89" name="Immagine 88"/>
          <p:cNvPicPr>
            <a:picLocks noChangeAspect="1"/>
          </p:cNvPicPr>
          <p:nvPr/>
        </p:nvPicPr>
        <p:blipFill>
          <a:blip r:embed="rId2"/>
          <a:stretch>
            <a:fillRect/>
          </a:stretch>
        </p:blipFill>
        <p:spPr>
          <a:xfrm>
            <a:off x="-156041" y="1412776"/>
            <a:ext cx="9272439" cy="5185144"/>
          </a:xfrm>
          <a:prstGeom prst="rect">
            <a:avLst/>
          </a:prstGeom>
        </p:spPr>
      </p:pic>
    </p:spTree>
    <p:extLst>
      <p:ext uri="{BB962C8B-B14F-4D97-AF65-F5344CB8AC3E}">
        <p14:creationId xmlns:p14="http://schemas.microsoft.com/office/powerpoint/2010/main" val="31557429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1"/>
          <p:cNvSpPr>
            <a:spLocks noChangeArrowheads="1"/>
          </p:cNvSpPr>
          <p:nvPr/>
        </p:nvSpPr>
        <p:spPr bwMode="auto">
          <a:xfrm>
            <a:off x="416" y="-22162"/>
            <a:ext cx="9144000" cy="1143000"/>
          </a:xfrm>
          <a:prstGeom prst="rect">
            <a:avLst/>
          </a:prstGeom>
          <a:solidFill>
            <a:srgbClr val="8A7972">
              <a:alpha val="65881"/>
            </a:srgbClr>
          </a:solidFill>
          <a:ln>
            <a:noFill/>
          </a:ln>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marL="342900" indent="-342900" eaLnBrk="1" hangingPunct="1">
              <a:buFont typeface="Wingdings"/>
              <a:buChar char="à"/>
              <a:defRPr/>
            </a:pPr>
            <a:r>
              <a:rPr lang="it-IT" sz="2800" dirty="0">
                <a:solidFill>
                  <a:schemeClr val="bg1"/>
                </a:solidFill>
                <a:latin typeface="Helvetica" pitchFamily="34" charset="0"/>
                <a:cs typeface="Lucida Sans Unicode" panose="020B0602030504020204" pitchFamily="34" charset="0"/>
                <a:sym typeface="Wingdings" panose="05000000000000000000" pitchFamily="2" charset="2"/>
              </a:rPr>
              <a:t>La proposta: LIGURIA da 8 a 3  </a:t>
            </a:r>
            <a:endParaRPr lang="it-IT" sz="2800" dirty="0">
              <a:solidFill>
                <a:schemeClr val="bg1"/>
              </a:solidFill>
              <a:latin typeface="Helvetica" pitchFamily="34" charset="0"/>
              <a:cs typeface="Lucida Sans Unicode" panose="020B0602030504020204" pitchFamily="34" charset="0"/>
            </a:endParaRPr>
          </a:p>
        </p:txBody>
      </p:sp>
      <p:pic>
        <p:nvPicPr>
          <p:cNvPr id="3" name="Immagine 2"/>
          <p:cNvPicPr>
            <a:picLocks noChangeAspect="1"/>
          </p:cNvPicPr>
          <p:nvPr/>
        </p:nvPicPr>
        <p:blipFill>
          <a:blip r:embed="rId2"/>
          <a:stretch>
            <a:fillRect/>
          </a:stretch>
        </p:blipFill>
        <p:spPr>
          <a:xfrm>
            <a:off x="-108520" y="1261544"/>
            <a:ext cx="9252520" cy="4975767"/>
          </a:xfrm>
          <a:prstGeom prst="rect">
            <a:avLst/>
          </a:prstGeom>
        </p:spPr>
      </p:pic>
    </p:spTree>
    <p:extLst>
      <p:ext uri="{BB962C8B-B14F-4D97-AF65-F5344CB8AC3E}">
        <p14:creationId xmlns:p14="http://schemas.microsoft.com/office/powerpoint/2010/main" val="1328522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1"/>
          <p:cNvSpPr>
            <a:spLocks noChangeArrowheads="1"/>
          </p:cNvSpPr>
          <p:nvPr/>
        </p:nvSpPr>
        <p:spPr bwMode="auto">
          <a:xfrm>
            <a:off x="416" y="-22162"/>
            <a:ext cx="9144000" cy="1143000"/>
          </a:xfrm>
          <a:prstGeom prst="rect">
            <a:avLst/>
          </a:prstGeom>
          <a:solidFill>
            <a:srgbClr val="8A7972">
              <a:alpha val="65881"/>
            </a:srgbClr>
          </a:solidFill>
          <a:ln>
            <a:noFill/>
          </a:ln>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marL="342900" indent="-342900" eaLnBrk="1" hangingPunct="1">
              <a:buFont typeface="Wingdings"/>
              <a:buChar char="à"/>
              <a:defRPr/>
            </a:pPr>
            <a:r>
              <a:rPr lang="it-IT" sz="2800" dirty="0">
                <a:solidFill>
                  <a:schemeClr val="bg1"/>
                </a:solidFill>
                <a:latin typeface="Helvetica" pitchFamily="34" charset="0"/>
                <a:cs typeface="Lucida Sans Unicode" panose="020B0602030504020204" pitchFamily="34" charset="0"/>
                <a:sym typeface="Wingdings" panose="05000000000000000000" pitchFamily="2" charset="2"/>
              </a:rPr>
              <a:t>La proposta: LOMBARDIA da 12 a 8</a:t>
            </a:r>
            <a:endParaRPr lang="it-IT" sz="2800" dirty="0">
              <a:solidFill>
                <a:schemeClr val="bg1"/>
              </a:solidFill>
              <a:latin typeface="Helvetica" pitchFamily="34" charset="0"/>
              <a:cs typeface="Lucida Sans Unicode" panose="020B0602030504020204" pitchFamily="34" charset="0"/>
            </a:endParaRPr>
          </a:p>
        </p:txBody>
      </p:sp>
      <p:pic>
        <p:nvPicPr>
          <p:cNvPr id="2" name="Immagine 1"/>
          <p:cNvPicPr>
            <a:picLocks noChangeAspect="1"/>
          </p:cNvPicPr>
          <p:nvPr/>
        </p:nvPicPr>
        <p:blipFill>
          <a:blip r:embed="rId2"/>
          <a:stretch>
            <a:fillRect/>
          </a:stretch>
        </p:blipFill>
        <p:spPr>
          <a:xfrm>
            <a:off x="-124129" y="1304840"/>
            <a:ext cx="9268129" cy="4716448"/>
          </a:xfrm>
          <a:prstGeom prst="rect">
            <a:avLst/>
          </a:prstGeom>
        </p:spPr>
      </p:pic>
    </p:spTree>
    <p:extLst>
      <p:ext uri="{BB962C8B-B14F-4D97-AF65-F5344CB8AC3E}">
        <p14:creationId xmlns:p14="http://schemas.microsoft.com/office/powerpoint/2010/main" val="20663437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1"/>
          <p:cNvSpPr>
            <a:spLocks noChangeArrowheads="1"/>
          </p:cNvSpPr>
          <p:nvPr/>
        </p:nvSpPr>
        <p:spPr bwMode="auto">
          <a:xfrm>
            <a:off x="416" y="-22162"/>
            <a:ext cx="9144000" cy="1143000"/>
          </a:xfrm>
          <a:prstGeom prst="rect">
            <a:avLst/>
          </a:prstGeom>
          <a:solidFill>
            <a:srgbClr val="8A7972">
              <a:alpha val="65881"/>
            </a:srgbClr>
          </a:solidFill>
          <a:ln>
            <a:noFill/>
          </a:ln>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marL="342900" indent="-342900" eaLnBrk="1" hangingPunct="1">
              <a:buFont typeface="Wingdings"/>
              <a:buChar char="à"/>
              <a:defRPr/>
            </a:pPr>
            <a:r>
              <a:rPr lang="it-IT" sz="2800" dirty="0">
                <a:solidFill>
                  <a:schemeClr val="bg1"/>
                </a:solidFill>
                <a:latin typeface="Helvetica" pitchFamily="34" charset="0"/>
                <a:cs typeface="Lucida Sans Unicode" panose="020B0602030504020204" pitchFamily="34" charset="0"/>
                <a:sym typeface="Wingdings" panose="05000000000000000000" pitchFamily="2" charset="2"/>
              </a:rPr>
              <a:t>La proposta: TRENTINO ALTO ADIGE invariato</a:t>
            </a:r>
            <a:endParaRPr lang="it-IT" sz="2800" dirty="0">
              <a:solidFill>
                <a:schemeClr val="bg1"/>
              </a:solidFill>
              <a:latin typeface="Helvetica" pitchFamily="34" charset="0"/>
              <a:cs typeface="Lucida Sans Unicode" panose="020B0602030504020204" pitchFamily="34" charset="0"/>
            </a:endParaRPr>
          </a:p>
        </p:txBody>
      </p:sp>
      <p:pic>
        <p:nvPicPr>
          <p:cNvPr id="2" name="Immagine 1"/>
          <p:cNvPicPr>
            <a:picLocks noChangeAspect="1"/>
          </p:cNvPicPr>
          <p:nvPr/>
        </p:nvPicPr>
        <p:blipFill>
          <a:blip r:embed="rId2"/>
          <a:stretch>
            <a:fillRect/>
          </a:stretch>
        </p:blipFill>
        <p:spPr>
          <a:xfrm>
            <a:off x="0" y="1295351"/>
            <a:ext cx="9144000" cy="5374009"/>
          </a:xfrm>
          <a:prstGeom prst="rect">
            <a:avLst/>
          </a:prstGeom>
        </p:spPr>
      </p:pic>
    </p:spTree>
    <p:extLst>
      <p:ext uri="{BB962C8B-B14F-4D97-AF65-F5344CB8AC3E}">
        <p14:creationId xmlns:p14="http://schemas.microsoft.com/office/powerpoint/2010/main" val="742665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1"/>
          <p:cNvSpPr>
            <a:spLocks noChangeArrowheads="1"/>
          </p:cNvSpPr>
          <p:nvPr/>
        </p:nvSpPr>
        <p:spPr bwMode="auto">
          <a:xfrm>
            <a:off x="416" y="-22162"/>
            <a:ext cx="9144000" cy="1143000"/>
          </a:xfrm>
          <a:prstGeom prst="rect">
            <a:avLst/>
          </a:prstGeom>
          <a:solidFill>
            <a:srgbClr val="8A7972">
              <a:alpha val="65881"/>
            </a:srgbClr>
          </a:solidFill>
          <a:ln>
            <a:noFill/>
          </a:ln>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marL="342900" indent="-342900" eaLnBrk="1" hangingPunct="1">
              <a:buFont typeface="Wingdings"/>
              <a:buChar char="à"/>
              <a:defRPr/>
            </a:pPr>
            <a:r>
              <a:rPr lang="it-IT" sz="2800" dirty="0">
                <a:solidFill>
                  <a:schemeClr val="bg1"/>
                </a:solidFill>
                <a:latin typeface="Helvetica" pitchFamily="34" charset="0"/>
                <a:cs typeface="Lucida Sans Unicode" panose="020B0602030504020204" pitchFamily="34" charset="0"/>
                <a:sym typeface="Wingdings" panose="05000000000000000000" pitchFamily="2" charset="2"/>
              </a:rPr>
              <a:t>La proposta: VENETO invariato</a:t>
            </a:r>
            <a:endParaRPr lang="it-IT" sz="2800" dirty="0">
              <a:solidFill>
                <a:schemeClr val="bg1"/>
              </a:solidFill>
              <a:latin typeface="Helvetica" pitchFamily="34" charset="0"/>
              <a:cs typeface="Lucida Sans Unicode" panose="020B0602030504020204" pitchFamily="34" charset="0"/>
            </a:endParaRPr>
          </a:p>
        </p:txBody>
      </p:sp>
      <p:pic>
        <p:nvPicPr>
          <p:cNvPr id="2" name="Immagine 1"/>
          <p:cNvPicPr>
            <a:picLocks noChangeAspect="1"/>
          </p:cNvPicPr>
          <p:nvPr/>
        </p:nvPicPr>
        <p:blipFill>
          <a:blip r:embed="rId2"/>
          <a:stretch>
            <a:fillRect/>
          </a:stretch>
        </p:blipFill>
        <p:spPr>
          <a:xfrm>
            <a:off x="0" y="1196752"/>
            <a:ext cx="9144000" cy="5471688"/>
          </a:xfrm>
          <a:prstGeom prst="rect">
            <a:avLst/>
          </a:prstGeom>
        </p:spPr>
      </p:pic>
    </p:spTree>
    <p:extLst>
      <p:ext uri="{BB962C8B-B14F-4D97-AF65-F5344CB8AC3E}">
        <p14:creationId xmlns:p14="http://schemas.microsoft.com/office/powerpoint/2010/main" val="35431746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1"/>
          <p:cNvSpPr>
            <a:spLocks noChangeArrowheads="1"/>
          </p:cNvSpPr>
          <p:nvPr/>
        </p:nvSpPr>
        <p:spPr bwMode="auto">
          <a:xfrm>
            <a:off x="416" y="-22162"/>
            <a:ext cx="9144000" cy="1143000"/>
          </a:xfrm>
          <a:prstGeom prst="rect">
            <a:avLst/>
          </a:prstGeom>
          <a:solidFill>
            <a:srgbClr val="8A7972">
              <a:alpha val="65881"/>
            </a:srgbClr>
          </a:solidFill>
          <a:ln>
            <a:noFill/>
          </a:ln>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marL="342900" indent="-342900" eaLnBrk="1" hangingPunct="1">
              <a:buFont typeface="Wingdings"/>
              <a:buChar char="à"/>
              <a:defRPr/>
            </a:pPr>
            <a:r>
              <a:rPr lang="it-IT" sz="2800" dirty="0">
                <a:solidFill>
                  <a:schemeClr val="bg1"/>
                </a:solidFill>
                <a:latin typeface="Helvetica" pitchFamily="34" charset="0"/>
                <a:cs typeface="Lucida Sans Unicode" panose="020B0602030504020204" pitchFamily="34" charset="0"/>
                <a:sym typeface="Wingdings" panose="05000000000000000000" pitchFamily="2" charset="2"/>
              </a:rPr>
              <a:t>La proposta: FRIULI VENEZIA GIULIA da 6 a 2 </a:t>
            </a:r>
            <a:endParaRPr lang="it-IT" sz="2800" dirty="0">
              <a:solidFill>
                <a:schemeClr val="bg1"/>
              </a:solidFill>
              <a:latin typeface="Helvetica" pitchFamily="34" charset="0"/>
              <a:cs typeface="Lucida Sans Unicode" panose="020B0602030504020204" pitchFamily="34" charset="0"/>
            </a:endParaRPr>
          </a:p>
        </p:txBody>
      </p:sp>
      <p:pic>
        <p:nvPicPr>
          <p:cNvPr id="2" name="Immagine 1"/>
          <p:cNvPicPr>
            <a:picLocks noChangeAspect="1"/>
          </p:cNvPicPr>
          <p:nvPr/>
        </p:nvPicPr>
        <p:blipFill>
          <a:blip r:embed="rId2"/>
          <a:stretch>
            <a:fillRect/>
          </a:stretch>
        </p:blipFill>
        <p:spPr>
          <a:xfrm>
            <a:off x="-108520" y="1412776"/>
            <a:ext cx="9252520" cy="4990862"/>
          </a:xfrm>
          <a:prstGeom prst="rect">
            <a:avLst/>
          </a:prstGeom>
        </p:spPr>
      </p:pic>
    </p:spTree>
    <p:extLst>
      <p:ext uri="{BB962C8B-B14F-4D97-AF65-F5344CB8AC3E}">
        <p14:creationId xmlns:p14="http://schemas.microsoft.com/office/powerpoint/2010/main" val="5665073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1"/>
          <p:cNvSpPr>
            <a:spLocks noChangeArrowheads="1"/>
          </p:cNvSpPr>
          <p:nvPr/>
        </p:nvSpPr>
        <p:spPr bwMode="auto">
          <a:xfrm>
            <a:off x="416" y="-22162"/>
            <a:ext cx="9144000" cy="1143000"/>
          </a:xfrm>
          <a:prstGeom prst="rect">
            <a:avLst/>
          </a:prstGeom>
          <a:solidFill>
            <a:srgbClr val="8A7972">
              <a:alpha val="65881"/>
            </a:srgbClr>
          </a:solidFill>
          <a:ln>
            <a:noFill/>
          </a:ln>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marL="342900" indent="-342900" eaLnBrk="1" hangingPunct="1">
              <a:buFont typeface="Wingdings"/>
              <a:buChar char="à"/>
              <a:defRPr/>
            </a:pPr>
            <a:r>
              <a:rPr lang="it-IT" sz="2800" dirty="0">
                <a:solidFill>
                  <a:schemeClr val="bg1"/>
                </a:solidFill>
                <a:latin typeface="Helvetica" pitchFamily="34" charset="0"/>
                <a:cs typeface="Lucida Sans Unicode" panose="020B0602030504020204" pitchFamily="34" charset="0"/>
                <a:sym typeface="Wingdings" panose="05000000000000000000" pitchFamily="2" charset="2"/>
              </a:rPr>
              <a:t>La proposta: EMILIA ROMAGNA da 4 a 2 </a:t>
            </a:r>
            <a:endParaRPr lang="it-IT" sz="2800" dirty="0">
              <a:solidFill>
                <a:schemeClr val="bg1"/>
              </a:solidFill>
              <a:latin typeface="Helvetica" pitchFamily="34" charset="0"/>
              <a:cs typeface="Lucida Sans Unicode" panose="020B0602030504020204" pitchFamily="34" charset="0"/>
            </a:endParaRPr>
          </a:p>
        </p:txBody>
      </p:sp>
      <p:pic>
        <p:nvPicPr>
          <p:cNvPr id="3" name="Immagine 2"/>
          <p:cNvPicPr>
            <a:picLocks noChangeAspect="1"/>
          </p:cNvPicPr>
          <p:nvPr/>
        </p:nvPicPr>
        <p:blipFill>
          <a:blip r:embed="rId2"/>
          <a:stretch>
            <a:fillRect/>
          </a:stretch>
        </p:blipFill>
        <p:spPr>
          <a:xfrm>
            <a:off x="0" y="1556792"/>
            <a:ext cx="9144000" cy="3888431"/>
          </a:xfrm>
          <a:prstGeom prst="rect">
            <a:avLst/>
          </a:prstGeom>
        </p:spPr>
      </p:pic>
    </p:spTree>
    <p:extLst>
      <p:ext uri="{BB962C8B-B14F-4D97-AF65-F5344CB8AC3E}">
        <p14:creationId xmlns:p14="http://schemas.microsoft.com/office/powerpoint/2010/main" val="4981083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1"/>
          <p:cNvSpPr>
            <a:spLocks noChangeArrowheads="1"/>
          </p:cNvSpPr>
          <p:nvPr/>
        </p:nvSpPr>
        <p:spPr bwMode="auto">
          <a:xfrm>
            <a:off x="416" y="-22162"/>
            <a:ext cx="9144000" cy="1143000"/>
          </a:xfrm>
          <a:prstGeom prst="rect">
            <a:avLst/>
          </a:prstGeom>
          <a:solidFill>
            <a:srgbClr val="8A7972">
              <a:alpha val="65881"/>
            </a:srgbClr>
          </a:solidFill>
          <a:ln>
            <a:noFill/>
          </a:ln>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marL="342900" indent="-342900" eaLnBrk="1" hangingPunct="1">
              <a:buFont typeface="Wingdings"/>
              <a:buChar char="à"/>
              <a:defRPr/>
            </a:pPr>
            <a:r>
              <a:rPr lang="it-IT" sz="2800" dirty="0">
                <a:solidFill>
                  <a:schemeClr val="bg1"/>
                </a:solidFill>
                <a:latin typeface="Helvetica" pitchFamily="34" charset="0"/>
                <a:cs typeface="Lucida Sans Unicode" panose="020B0602030504020204" pitchFamily="34" charset="0"/>
                <a:sym typeface="Wingdings" panose="05000000000000000000" pitchFamily="2" charset="2"/>
              </a:rPr>
              <a:t>La proposta: TOSCANA da 6 a 4 </a:t>
            </a:r>
            <a:endParaRPr lang="it-IT" sz="2800" dirty="0">
              <a:solidFill>
                <a:schemeClr val="bg1"/>
              </a:solidFill>
              <a:latin typeface="Helvetica" pitchFamily="34" charset="0"/>
              <a:cs typeface="Lucida Sans Unicode" panose="020B0602030504020204" pitchFamily="34" charset="0"/>
            </a:endParaRPr>
          </a:p>
        </p:txBody>
      </p:sp>
      <p:pic>
        <p:nvPicPr>
          <p:cNvPr id="2" name="Immagine 1"/>
          <p:cNvPicPr>
            <a:picLocks noChangeAspect="1"/>
          </p:cNvPicPr>
          <p:nvPr/>
        </p:nvPicPr>
        <p:blipFill>
          <a:blip r:embed="rId2"/>
          <a:stretch>
            <a:fillRect/>
          </a:stretch>
        </p:blipFill>
        <p:spPr>
          <a:xfrm>
            <a:off x="-252536" y="1224514"/>
            <a:ext cx="9396536" cy="5373230"/>
          </a:xfrm>
          <a:prstGeom prst="rect">
            <a:avLst/>
          </a:prstGeom>
        </p:spPr>
      </p:pic>
    </p:spTree>
    <p:extLst>
      <p:ext uri="{BB962C8B-B14F-4D97-AF65-F5344CB8AC3E}">
        <p14:creationId xmlns:p14="http://schemas.microsoft.com/office/powerpoint/2010/main" val="2378364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1"/>
          <p:cNvSpPr>
            <a:spLocks noChangeArrowheads="1"/>
          </p:cNvSpPr>
          <p:nvPr/>
        </p:nvSpPr>
        <p:spPr bwMode="auto">
          <a:xfrm>
            <a:off x="416" y="-22162"/>
            <a:ext cx="9144000" cy="1143000"/>
          </a:xfrm>
          <a:prstGeom prst="rect">
            <a:avLst/>
          </a:prstGeom>
          <a:solidFill>
            <a:srgbClr val="8A7972">
              <a:alpha val="65881"/>
            </a:srgbClr>
          </a:solidFill>
          <a:ln>
            <a:noFill/>
          </a:ln>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marL="342900" indent="-342900" eaLnBrk="1" hangingPunct="1">
              <a:buFont typeface="Wingdings"/>
              <a:buChar char="à"/>
              <a:defRPr/>
            </a:pPr>
            <a:r>
              <a:rPr lang="it-IT" sz="2800" dirty="0">
                <a:solidFill>
                  <a:schemeClr val="bg1"/>
                </a:solidFill>
                <a:latin typeface="Helvetica" pitchFamily="34" charset="0"/>
                <a:cs typeface="Lucida Sans Unicode" panose="020B0602030504020204" pitchFamily="34" charset="0"/>
                <a:sym typeface="Wingdings" panose="05000000000000000000" pitchFamily="2" charset="2"/>
              </a:rPr>
              <a:t>La proposta: UMBRIA invariata</a:t>
            </a:r>
            <a:endParaRPr lang="it-IT" sz="2800" dirty="0">
              <a:solidFill>
                <a:schemeClr val="bg1"/>
              </a:solidFill>
              <a:latin typeface="Helvetica" pitchFamily="34" charset="0"/>
              <a:cs typeface="Lucida Sans Unicode" panose="020B0602030504020204" pitchFamily="34" charset="0"/>
            </a:endParaRPr>
          </a:p>
        </p:txBody>
      </p:sp>
      <p:pic>
        <p:nvPicPr>
          <p:cNvPr id="2" name="Immagine 1"/>
          <p:cNvPicPr>
            <a:picLocks noChangeAspect="1"/>
          </p:cNvPicPr>
          <p:nvPr/>
        </p:nvPicPr>
        <p:blipFill>
          <a:blip r:embed="rId2"/>
          <a:stretch>
            <a:fillRect/>
          </a:stretch>
        </p:blipFill>
        <p:spPr>
          <a:xfrm>
            <a:off x="0" y="1406257"/>
            <a:ext cx="9144000" cy="5191095"/>
          </a:xfrm>
          <a:prstGeom prst="rect">
            <a:avLst/>
          </a:prstGeom>
        </p:spPr>
      </p:pic>
    </p:spTree>
    <p:extLst>
      <p:ext uri="{BB962C8B-B14F-4D97-AF65-F5344CB8AC3E}">
        <p14:creationId xmlns:p14="http://schemas.microsoft.com/office/powerpoint/2010/main" val="38905759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1"/>
          <p:cNvSpPr>
            <a:spLocks noChangeArrowheads="1"/>
          </p:cNvSpPr>
          <p:nvPr/>
        </p:nvSpPr>
        <p:spPr bwMode="auto">
          <a:xfrm>
            <a:off x="416" y="-22162"/>
            <a:ext cx="9144000" cy="1143000"/>
          </a:xfrm>
          <a:prstGeom prst="rect">
            <a:avLst/>
          </a:prstGeom>
          <a:solidFill>
            <a:srgbClr val="8A7972">
              <a:alpha val="65881"/>
            </a:srgbClr>
          </a:solidFill>
          <a:ln>
            <a:noFill/>
          </a:ln>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marL="342900" indent="-342900" eaLnBrk="1" hangingPunct="1">
              <a:buFont typeface="Wingdings"/>
              <a:buChar char="à"/>
              <a:defRPr/>
            </a:pPr>
            <a:r>
              <a:rPr lang="it-IT" sz="2800" dirty="0">
                <a:solidFill>
                  <a:schemeClr val="bg1"/>
                </a:solidFill>
                <a:latin typeface="Helvetica" pitchFamily="34" charset="0"/>
                <a:cs typeface="Lucida Sans Unicode" panose="020B0602030504020204" pitchFamily="34" charset="0"/>
                <a:sym typeface="Wingdings" panose="05000000000000000000" pitchFamily="2" charset="2"/>
              </a:rPr>
              <a:t>La proposta: MARCHE da 5 a 3 </a:t>
            </a:r>
            <a:endParaRPr lang="it-IT" sz="2800" dirty="0">
              <a:solidFill>
                <a:schemeClr val="bg1"/>
              </a:solidFill>
              <a:latin typeface="Helvetica" pitchFamily="34" charset="0"/>
              <a:cs typeface="Lucida Sans Unicode" panose="020B0602030504020204" pitchFamily="34" charset="0"/>
            </a:endParaRPr>
          </a:p>
        </p:txBody>
      </p:sp>
      <p:pic>
        <p:nvPicPr>
          <p:cNvPr id="2" name="Immagine 1"/>
          <p:cNvPicPr>
            <a:picLocks noChangeAspect="1"/>
          </p:cNvPicPr>
          <p:nvPr/>
        </p:nvPicPr>
        <p:blipFill>
          <a:blip r:embed="rId2"/>
          <a:stretch>
            <a:fillRect/>
          </a:stretch>
        </p:blipFill>
        <p:spPr>
          <a:xfrm>
            <a:off x="-198268" y="1412776"/>
            <a:ext cx="9324528" cy="4843110"/>
          </a:xfrm>
          <a:prstGeom prst="rect">
            <a:avLst/>
          </a:prstGeom>
        </p:spPr>
      </p:pic>
    </p:spTree>
    <p:extLst>
      <p:ext uri="{BB962C8B-B14F-4D97-AF65-F5344CB8AC3E}">
        <p14:creationId xmlns:p14="http://schemas.microsoft.com/office/powerpoint/2010/main" val="30647978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1"/>
          <p:cNvSpPr>
            <a:spLocks noChangeArrowheads="1"/>
          </p:cNvSpPr>
          <p:nvPr/>
        </p:nvSpPr>
        <p:spPr bwMode="auto">
          <a:xfrm>
            <a:off x="107504" y="1340768"/>
            <a:ext cx="8784976" cy="5401479"/>
          </a:xfrm>
          <a:prstGeom prst="rect">
            <a:avLst/>
          </a:prstGeom>
        </p:spPr>
        <p:txBody>
          <a:bodyPr wrap="square" lIns="0" rIns="0">
            <a:spAutoFit/>
          </a:bodyPr>
          <a:lstStyle/>
          <a:p>
            <a:pPr marL="446088" indent="-446088">
              <a:lnSpc>
                <a:spcPts val="2600"/>
              </a:lnSpc>
              <a:spcAft>
                <a:spcPts val="2400"/>
              </a:spcAft>
              <a:buClr>
                <a:srgbClr val="C00000"/>
              </a:buClr>
              <a:buFont typeface="Wingdings" panose="05000000000000000000" pitchFamily="2" charset="2"/>
              <a:buChar char="q"/>
              <a:tabLst>
                <a:tab pos="446088" algn="l"/>
              </a:tabLst>
            </a:pPr>
            <a:r>
              <a:rPr lang="it-IT" altLang="it-IT" sz="2000" dirty="0">
                <a:latin typeface="Helvetica" panose="020B0604020202020204" pitchFamily="34" charset="0"/>
                <a:cs typeface="Helvetica" panose="020B0604020202020204" pitchFamily="34" charset="0"/>
              </a:rPr>
              <a:t>Bisogna tener conto necessariamente degli </a:t>
            </a:r>
            <a:r>
              <a:rPr lang="it-IT" altLang="it-IT" sz="2000" u="sng" dirty="0">
                <a:solidFill>
                  <a:srgbClr val="C00000"/>
                </a:solidFill>
                <a:latin typeface="Helvetica" panose="020B0604020202020204" pitchFamily="34" charset="0"/>
                <a:cs typeface="Helvetica" panose="020B0604020202020204" pitchFamily="34" charset="0"/>
              </a:rPr>
              <a:t>accorpamenti già approvati al 22 agosto 2015</a:t>
            </a:r>
            <a:r>
              <a:rPr lang="it-IT" altLang="it-IT" sz="2000" dirty="0">
                <a:latin typeface="Helvetica" panose="020B0604020202020204" pitchFamily="34" charset="0"/>
                <a:cs typeface="Helvetica" panose="020B0604020202020204" pitchFamily="34" charset="0"/>
              </a:rPr>
              <a:t>, data di entrata in vigore della  legge 7 agosto 2015, n.124, ovvero la legge delega dalla quale prende le mosse la riforma camerale. Ciò implica che tali camere di commercio possono essere assoggettate a ulteriori accorpamenti </a:t>
            </a:r>
            <a:r>
              <a:rPr lang="it-IT" altLang="it-IT" sz="2000" dirty="0">
                <a:solidFill>
                  <a:srgbClr val="C00000"/>
                </a:solidFill>
                <a:latin typeface="Helvetica" panose="020B0604020202020204" pitchFamily="34" charset="0"/>
                <a:cs typeface="Helvetica" panose="020B0604020202020204" pitchFamily="34" charset="0"/>
              </a:rPr>
              <a:t>solo su base volontaria </a:t>
            </a:r>
            <a:r>
              <a:rPr lang="it-IT" altLang="it-IT" sz="2000" dirty="0">
                <a:latin typeface="Helvetica" panose="020B0604020202020204" pitchFamily="34" charset="0"/>
                <a:cs typeface="Helvetica" panose="020B0604020202020204" pitchFamily="34" charset="0"/>
              </a:rPr>
              <a:t>(</a:t>
            </a:r>
            <a:r>
              <a:rPr lang="it-IT" altLang="it-IT" sz="2000" i="1" dirty="0">
                <a:latin typeface="Helvetica" panose="020B0604020202020204" pitchFamily="34" charset="0"/>
                <a:cs typeface="Helvetica" panose="020B0604020202020204" pitchFamily="34" charset="0"/>
              </a:rPr>
              <a:t>lettera f</a:t>
            </a:r>
            <a:r>
              <a:rPr lang="it-IT" altLang="it-IT" sz="2000" dirty="0">
                <a:latin typeface="Helvetica" panose="020B0604020202020204" pitchFamily="34" charset="0"/>
                <a:cs typeface="Helvetica" panose="020B0604020202020204" pitchFamily="34" charset="0"/>
              </a:rPr>
              <a:t>).    È il caso di: </a:t>
            </a:r>
            <a:r>
              <a:rPr lang="it-IT" altLang="it-IT" sz="2000" i="1" dirty="0">
                <a:latin typeface="Helvetica" panose="020B0604020202020204" pitchFamily="34" charset="0"/>
                <a:cs typeface="Helvetica" panose="020B0604020202020204" pitchFamily="34" charset="0"/>
              </a:rPr>
              <a:t>Venezia Rovigo - Delta Lagunare; Palermo-Enna; Agrigento - Caltanissetta - Trapani; Maremma e Tirreno; Treviso-Belluno; Riviere di Liguria – Imperia, La Spezia, Savona; Venezia Giulia; </a:t>
            </a:r>
            <a:r>
              <a:rPr lang="it-IT" altLang="it-IT" sz="2000" i="1" dirty="0" smtClean="0">
                <a:latin typeface="Helvetica" panose="020B0604020202020204" pitchFamily="34" charset="0"/>
                <a:cs typeface="Helvetica" panose="020B0604020202020204" pitchFamily="34" charset="0"/>
              </a:rPr>
              <a:t>Biella-Vercelli. </a:t>
            </a:r>
            <a:endParaRPr lang="it-IT" altLang="it-IT" sz="2000" dirty="0">
              <a:latin typeface="Helvetica" panose="020B0604020202020204" pitchFamily="34" charset="0"/>
              <a:cs typeface="Helvetica" panose="020B0604020202020204" pitchFamily="34" charset="0"/>
            </a:endParaRPr>
          </a:p>
          <a:p>
            <a:pPr marL="446088" indent="-446088">
              <a:lnSpc>
                <a:spcPts val="2600"/>
              </a:lnSpc>
              <a:spcAft>
                <a:spcPts val="2400"/>
              </a:spcAft>
              <a:buClr>
                <a:srgbClr val="C00000"/>
              </a:buClr>
              <a:buFont typeface="Wingdings" panose="05000000000000000000" pitchFamily="2" charset="2"/>
              <a:buChar char="q"/>
              <a:tabLst>
                <a:tab pos="446088" algn="l"/>
              </a:tabLst>
            </a:pPr>
            <a:r>
              <a:rPr lang="it-IT" altLang="it-IT" sz="2000" dirty="0">
                <a:latin typeface="Helvetica" panose="020B0604020202020204" pitchFamily="34" charset="0"/>
                <a:cs typeface="Helvetica" panose="020B0604020202020204" pitchFamily="34" charset="0"/>
              </a:rPr>
              <a:t>Bisogna tener conto necessariamente degli </a:t>
            </a:r>
            <a:r>
              <a:rPr lang="it-IT" altLang="it-IT" sz="2000" u="sng" dirty="0">
                <a:solidFill>
                  <a:srgbClr val="C00000"/>
                </a:solidFill>
                <a:latin typeface="Helvetica" panose="020B0604020202020204" pitchFamily="34" charset="0"/>
                <a:cs typeface="Helvetica" panose="020B0604020202020204" pitchFamily="34" charset="0"/>
              </a:rPr>
              <a:t>accorpamenti già approvati con decreto ministeriale</a:t>
            </a:r>
            <a:r>
              <a:rPr lang="it-IT" altLang="it-IT" sz="2000" dirty="0">
                <a:latin typeface="Helvetica" panose="020B0604020202020204" pitchFamily="34" charset="0"/>
                <a:cs typeface="Helvetica" panose="020B0604020202020204" pitchFamily="34" charset="0"/>
              </a:rPr>
              <a:t> all’entrata in vigore del decreto legislativo 25 novembre 2016, n. 219, da rivedere solo nel caso </a:t>
            </a:r>
            <a:r>
              <a:rPr lang="it-IT" altLang="it-IT" sz="2000" dirty="0">
                <a:solidFill>
                  <a:srgbClr val="C00000"/>
                </a:solidFill>
                <a:latin typeface="Helvetica" panose="020B0604020202020204" pitchFamily="34" charset="0"/>
                <a:cs typeface="Helvetica" panose="020B0604020202020204" pitchFamily="34" charset="0"/>
              </a:rPr>
              <a:t>non si riuscisse a raggiungere il numero di 60 </a:t>
            </a:r>
            <a:r>
              <a:rPr lang="it-IT" altLang="it-IT" sz="2000" dirty="0">
                <a:latin typeface="Helvetica" panose="020B0604020202020204" pitchFamily="34" charset="0"/>
                <a:cs typeface="Helvetica" panose="020B0604020202020204" pitchFamily="34" charset="0"/>
              </a:rPr>
              <a:t>camere  di commercio (</a:t>
            </a:r>
            <a:r>
              <a:rPr lang="it-IT" altLang="it-IT" sz="2000" i="1" dirty="0">
                <a:latin typeface="Helvetica" panose="020B0604020202020204" pitchFamily="34" charset="0"/>
                <a:cs typeface="Helvetica" panose="020B0604020202020204" pitchFamily="34" charset="0"/>
              </a:rPr>
              <a:t>lettera f</a:t>
            </a:r>
            <a:r>
              <a:rPr lang="it-IT" altLang="it-IT" sz="2000" dirty="0">
                <a:latin typeface="Helvetica" panose="020B0604020202020204" pitchFamily="34" charset="0"/>
                <a:cs typeface="Helvetica" panose="020B0604020202020204" pitchFamily="34" charset="0"/>
              </a:rPr>
              <a:t>). È il caso di: </a:t>
            </a:r>
            <a:r>
              <a:rPr lang="it-IT" altLang="it-IT" sz="2000" i="1" dirty="0">
                <a:latin typeface="Helvetica" panose="020B0604020202020204" pitchFamily="34" charset="0"/>
                <a:cs typeface="Helvetica" panose="020B0604020202020204" pitchFamily="34" charset="0"/>
              </a:rPr>
              <a:t>Camera di commercio Metropolitana di Milano – Monza-Brianza – Lodi; </a:t>
            </a:r>
            <a:r>
              <a:rPr lang="it-IT" altLang="it-IT" sz="2000" i="1" dirty="0" smtClean="0">
                <a:latin typeface="Helvetica" panose="020B0604020202020204" pitchFamily="34" charset="0"/>
                <a:cs typeface="Helvetica" panose="020B0604020202020204" pitchFamily="34" charset="0"/>
              </a:rPr>
              <a:t>Chieti e Pescara; </a:t>
            </a:r>
            <a:r>
              <a:rPr lang="it-IT" altLang="it-IT" sz="2000" i="1" dirty="0">
                <a:latin typeface="Helvetica" panose="020B0604020202020204" pitchFamily="34" charset="0"/>
                <a:cs typeface="Helvetica" panose="020B0604020202020204" pitchFamily="34" charset="0"/>
              </a:rPr>
              <a:t>Irpinia-Sannio – Avellino e Benevento; Romagna - Forlì-Cesena e </a:t>
            </a:r>
            <a:r>
              <a:rPr lang="it-IT" altLang="it-IT" sz="2000" i="1" dirty="0" smtClean="0">
                <a:latin typeface="Helvetica" panose="020B0604020202020204" pitchFamily="34" charset="0"/>
                <a:cs typeface="Helvetica" panose="020B0604020202020204" pitchFamily="34" charset="0"/>
              </a:rPr>
              <a:t>Rimini; Gran </a:t>
            </a:r>
            <a:r>
              <a:rPr lang="it-IT" altLang="it-IT" sz="2000" i="1" dirty="0">
                <a:latin typeface="Helvetica" panose="020B0604020202020204" pitchFamily="34" charset="0"/>
                <a:cs typeface="Helvetica" panose="020B0604020202020204" pitchFamily="34" charset="0"/>
              </a:rPr>
              <a:t>Sasso d’Italia - L’Aquila e </a:t>
            </a:r>
            <a:r>
              <a:rPr lang="it-IT" altLang="it-IT" sz="2000" i="1" dirty="0" smtClean="0">
                <a:latin typeface="Helvetica" panose="020B0604020202020204" pitchFamily="34" charset="0"/>
                <a:cs typeface="Helvetica" panose="020B0604020202020204" pitchFamily="34" charset="0"/>
              </a:rPr>
              <a:t>Teramo. </a:t>
            </a:r>
            <a:endParaRPr lang="it-IT" altLang="it-IT" sz="2000" i="1" dirty="0">
              <a:latin typeface="Helvetica" panose="020B0604020202020204" pitchFamily="34" charset="0"/>
              <a:cs typeface="Helvetica" panose="020B0604020202020204" pitchFamily="34" charset="0"/>
            </a:endParaRPr>
          </a:p>
        </p:txBody>
      </p:sp>
      <p:sp>
        <p:nvSpPr>
          <p:cNvPr id="5" name="Rectangle 21"/>
          <p:cNvSpPr>
            <a:spLocks noChangeArrowheads="1"/>
          </p:cNvSpPr>
          <p:nvPr/>
        </p:nvSpPr>
        <p:spPr bwMode="auto">
          <a:xfrm>
            <a:off x="416" y="-22162"/>
            <a:ext cx="9144000" cy="1143000"/>
          </a:xfrm>
          <a:prstGeom prst="rect">
            <a:avLst/>
          </a:prstGeom>
          <a:solidFill>
            <a:srgbClr val="8A7972">
              <a:alpha val="65881"/>
            </a:srgbClr>
          </a:solidFill>
          <a:ln>
            <a:noFill/>
          </a:ln>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it-IT" sz="2800" b="1" dirty="0">
                <a:solidFill>
                  <a:schemeClr val="bg1"/>
                </a:solidFill>
                <a:latin typeface="Helvetica" pitchFamily="34" charset="0"/>
                <a:cs typeface="Lucida Sans Unicode" panose="020B0602030504020204" pitchFamily="34" charset="0"/>
                <a:sym typeface="Wingdings" panose="05000000000000000000" pitchFamily="2" charset="2"/>
              </a:rPr>
              <a:t> </a:t>
            </a:r>
            <a:r>
              <a:rPr lang="it-IT" sz="2700" dirty="0">
                <a:solidFill>
                  <a:schemeClr val="bg1"/>
                </a:solidFill>
                <a:latin typeface="Helvetica" pitchFamily="34" charset="0"/>
                <a:cs typeface="Lucida Sans Unicode" panose="020B0602030504020204" pitchFamily="34" charset="0"/>
                <a:sym typeface="Wingdings" panose="05000000000000000000" pitchFamily="2" charset="2"/>
              </a:rPr>
              <a:t>Gli accorpamenti tra le camere di commercio: </a:t>
            </a:r>
          </a:p>
          <a:p>
            <a:pPr eaLnBrk="1" hangingPunct="1">
              <a:defRPr/>
            </a:pPr>
            <a:r>
              <a:rPr lang="it-IT" sz="2700" dirty="0">
                <a:solidFill>
                  <a:schemeClr val="bg1"/>
                </a:solidFill>
                <a:latin typeface="Helvetica" pitchFamily="34" charset="0"/>
                <a:cs typeface="Lucida Sans Unicode" panose="020B0602030504020204" pitchFamily="34" charset="0"/>
                <a:sym typeface="Wingdings" panose="05000000000000000000" pitchFamily="2" charset="2"/>
              </a:rPr>
              <a:t>     </a:t>
            </a:r>
            <a:r>
              <a:rPr lang="it-IT" sz="3200" b="1" dirty="0" smtClean="0">
                <a:solidFill>
                  <a:schemeClr val="bg1"/>
                </a:solidFill>
                <a:latin typeface="Helvetica" pitchFamily="34" charset="0"/>
                <a:cs typeface="Lucida Sans Unicode" panose="020B0602030504020204" pitchFamily="34" charset="0"/>
                <a:sym typeface="Wingdings" panose="05000000000000000000" pitchFamily="2" charset="2"/>
              </a:rPr>
              <a:t>i criteri</a:t>
            </a:r>
            <a:endParaRPr lang="it-IT" sz="3200" b="1" dirty="0">
              <a:solidFill>
                <a:schemeClr val="bg1"/>
              </a:solidFill>
              <a:latin typeface="Helvetica" pitchFamily="34" charset="0"/>
              <a:cs typeface="Lucida Sans Unicode" panose="020B0602030504020204" pitchFamily="34" charset="0"/>
              <a:sym typeface="Wingdings" panose="05000000000000000000" pitchFamily="2" charset="2"/>
            </a:endParaRPr>
          </a:p>
        </p:txBody>
      </p:sp>
    </p:spTree>
    <p:extLst>
      <p:ext uri="{BB962C8B-B14F-4D97-AF65-F5344CB8AC3E}">
        <p14:creationId xmlns:p14="http://schemas.microsoft.com/office/powerpoint/2010/main" val="232288012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1"/>
          <p:cNvSpPr>
            <a:spLocks noChangeArrowheads="1"/>
          </p:cNvSpPr>
          <p:nvPr/>
        </p:nvSpPr>
        <p:spPr bwMode="auto">
          <a:xfrm>
            <a:off x="416" y="-22162"/>
            <a:ext cx="9144000" cy="1143000"/>
          </a:xfrm>
          <a:prstGeom prst="rect">
            <a:avLst/>
          </a:prstGeom>
          <a:solidFill>
            <a:srgbClr val="8A7972">
              <a:alpha val="65881"/>
            </a:srgbClr>
          </a:solidFill>
          <a:ln>
            <a:noFill/>
          </a:ln>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marL="342900" indent="-342900" eaLnBrk="1" hangingPunct="1">
              <a:buFont typeface="Wingdings"/>
              <a:buChar char="à"/>
              <a:defRPr/>
            </a:pPr>
            <a:r>
              <a:rPr lang="it-IT" sz="2800" dirty="0">
                <a:solidFill>
                  <a:schemeClr val="bg1"/>
                </a:solidFill>
                <a:latin typeface="Helvetica" pitchFamily="34" charset="0"/>
                <a:cs typeface="Lucida Sans Unicode" panose="020B0602030504020204" pitchFamily="34" charset="0"/>
                <a:sym typeface="Wingdings" panose="05000000000000000000" pitchFamily="2" charset="2"/>
              </a:rPr>
              <a:t>La proposta: LAZIO da 8 a 3 </a:t>
            </a:r>
            <a:endParaRPr lang="it-IT" sz="2800" dirty="0">
              <a:solidFill>
                <a:schemeClr val="bg1"/>
              </a:solidFill>
              <a:latin typeface="Helvetica" pitchFamily="34" charset="0"/>
              <a:cs typeface="Lucida Sans Unicode" panose="020B0602030504020204" pitchFamily="34" charset="0"/>
            </a:endParaRPr>
          </a:p>
        </p:txBody>
      </p:sp>
      <p:pic>
        <p:nvPicPr>
          <p:cNvPr id="3" name="Immagine 2"/>
          <p:cNvPicPr>
            <a:picLocks noChangeAspect="1"/>
          </p:cNvPicPr>
          <p:nvPr/>
        </p:nvPicPr>
        <p:blipFill>
          <a:blip r:embed="rId2"/>
          <a:stretch>
            <a:fillRect/>
          </a:stretch>
        </p:blipFill>
        <p:spPr>
          <a:xfrm>
            <a:off x="-232795" y="1099347"/>
            <a:ext cx="9376795" cy="4993949"/>
          </a:xfrm>
          <a:prstGeom prst="rect">
            <a:avLst/>
          </a:prstGeom>
        </p:spPr>
      </p:pic>
    </p:spTree>
    <p:extLst>
      <p:ext uri="{BB962C8B-B14F-4D97-AF65-F5344CB8AC3E}">
        <p14:creationId xmlns:p14="http://schemas.microsoft.com/office/powerpoint/2010/main" val="25093997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1"/>
          <p:cNvSpPr>
            <a:spLocks noChangeArrowheads="1"/>
          </p:cNvSpPr>
          <p:nvPr/>
        </p:nvSpPr>
        <p:spPr bwMode="auto">
          <a:xfrm>
            <a:off x="416" y="-22162"/>
            <a:ext cx="9144000" cy="1143000"/>
          </a:xfrm>
          <a:prstGeom prst="rect">
            <a:avLst/>
          </a:prstGeom>
          <a:solidFill>
            <a:srgbClr val="8A7972">
              <a:alpha val="65881"/>
            </a:srgbClr>
          </a:solidFill>
          <a:ln>
            <a:noFill/>
          </a:ln>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marL="342900" indent="-342900" eaLnBrk="1" hangingPunct="1">
              <a:buFont typeface="Wingdings"/>
              <a:buChar char="à"/>
              <a:defRPr/>
            </a:pPr>
            <a:r>
              <a:rPr lang="it-IT" sz="2800" dirty="0">
                <a:solidFill>
                  <a:schemeClr val="bg1"/>
                </a:solidFill>
                <a:latin typeface="Helvetica" pitchFamily="34" charset="0"/>
                <a:cs typeface="Lucida Sans Unicode" panose="020B0602030504020204" pitchFamily="34" charset="0"/>
                <a:sym typeface="Wingdings" panose="05000000000000000000" pitchFamily="2" charset="2"/>
              </a:rPr>
              <a:t>La proposta: ABRUZZO da 3 a 1 </a:t>
            </a:r>
            <a:endParaRPr lang="it-IT" sz="2800" dirty="0">
              <a:solidFill>
                <a:schemeClr val="bg1"/>
              </a:solidFill>
              <a:latin typeface="Helvetica" pitchFamily="34" charset="0"/>
              <a:cs typeface="Lucida Sans Unicode" panose="020B0602030504020204" pitchFamily="34" charset="0"/>
            </a:endParaRPr>
          </a:p>
        </p:txBody>
      </p:sp>
      <p:pic>
        <p:nvPicPr>
          <p:cNvPr id="22" name="Immagine 21"/>
          <p:cNvPicPr>
            <a:picLocks noChangeAspect="1"/>
          </p:cNvPicPr>
          <p:nvPr/>
        </p:nvPicPr>
        <p:blipFill>
          <a:blip r:embed="rId2"/>
          <a:stretch>
            <a:fillRect/>
          </a:stretch>
        </p:blipFill>
        <p:spPr>
          <a:xfrm>
            <a:off x="416" y="1344890"/>
            <a:ext cx="9143584" cy="4604390"/>
          </a:xfrm>
          <a:prstGeom prst="rect">
            <a:avLst/>
          </a:prstGeom>
        </p:spPr>
      </p:pic>
    </p:spTree>
    <p:extLst>
      <p:ext uri="{BB962C8B-B14F-4D97-AF65-F5344CB8AC3E}">
        <p14:creationId xmlns:p14="http://schemas.microsoft.com/office/powerpoint/2010/main" val="5468127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1"/>
          <p:cNvSpPr>
            <a:spLocks noChangeArrowheads="1"/>
          </p:cNvSpPr>
          <p:nvPr/>
        </p:nvSpPr>
        <p:spPr bwMode="auto">
          <a:xfrm>
            <a:off x="416" y="-22162"/>
            <a:ext cx="9144000" cy="1143000"/>
          </a:xfrm>
          <a:prstGeom prst="rect">
            <a:avLst/>
          </a:prstGeom>
          <a:solidFill>
            <a:srgbClr val="8A7972">
              <a:alpha val="65881"/>
            </a:srgbClr>
          </a:solidFill>
          <a:ln>
            <a:noFill/>
          </a:ln>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marL="342900" indent="-342900" eaLnBrk="1" hangingPunct="1">
              <a:buFont typeface="Wingdings"/>
              <a:buChar char="à"/>
              <a:defRPr/>
            </a:pPr>
            <a:r>
              <a:rPr lang="it-IT" sz="2800" dirty="0">
                <a:solidFill>
                  <a:schemeClr val="bg1"/>
                </a:solidFill>
                <a:latin typeface="Helvetica" pitchFamily="34" charset="0"/>
                <a:cs typeface="Lucida Sans Unicode" panose="020B0602030504020204" pitchFamily="34" charset="0"/>
                <a:sym typeface="Wingdings" panose="05000000000000000000" pitchFamily="2" charset="2"/>
              </a:rPr>
              <a:t>La proposta: MOLISE invariato</a:t>
            </a:r>
            <a:endParaRPr lang="it-IT" sz="2800" dirty="0">
              <a:solidFill>
                <a:schemeClr val="bg1"/>
              </a:solidFill>
              <a:latin typeface="Helvetica" pitchFamily="34" charset="0"/>
              <a:cs typeface="Lucida Sans Unicode" panose="020B0602030504020204" pitchFamily="34" charset="0"/>
            </a:endParaRPr>
          </a:p>
        </p:txBody>
      </p:sp>
      <p:pic>
        <p:nvPicPr>
          <p:cNvPr id="2" name="Immagine 1"/>
          <p:cNvPicPr>
            <a:picLocks noChangeAspect="1"/>
          </p:cNvPicPr>
          <p:nvPr/>
        </p:nvPicPr>
        <p:blipFill>
          <a:blip r:embed="rId2"/>
          <a:stretch>
            <a:fillRect/>
          </a:stretch>
        </p:blipFill>
        <p:spPr>
          <a:xfrm>
            <a:off x="0" y="1589243"/>
            <a:ext cx="9144000" cy="3679513"/>
          </a:xfrm>
          <a:prstGeom prst="rect">
            <a:avLst/>
          </a:prstGeom>
        </p:spPr>
      </p:pic>
    </p:spTree>
    <p:extLst>
      <p:ext uri="{BB962C8B-B14F-4D97-AF65-F5344CB8AC3E}">
        <p14:creationId xmlns:p14="http://schemas.microsoft.com/office/powerpoint/2010/main" val="9517994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1"/>
          <p:cNvSpPr>
            <a:spLocks noChangeArrowheads="1"/>
          </p:cNvSpPr>
          <p:nvPr/>
        </p:nvSpPr>
        <p:spPr bwMode="auto">
          <a:xfrm>
            <a:off x="416" y="-22162"/>
            <a:ext cx="9144000" cy="1143000"/>
          </a:xfrm>
          <a:prstGeom prst="rect">
            <a:avLst/>
          </a:prstGeom>
          <a:solidFill>
            <a:srgbClr val="8A7972">
              <a:alpha val="65881"/>
            </a:srgbClr>
          </a:solidFill>
          <a:ln>
            <a:noFill/>
          </a:ln>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marL="342900" indent="-342900" eaLnBrk="1" hangingPunct="1">
              <a:buFont typeface="Wingdings"/>
              <a:buChar char="à"/>
              <a:defRPr/>
            </a:pPr>
            <a:r>
              <a:rPr lang="it-IT" sz="2800" dirty="0">
                <a:solidFill>
                  <a:schemeClr val="bg1"/>
                </a:solidFill>
                <a:latin typeface="Helvetica" pitchFamily="34" charset="0"/>
                <a:cs typeface="Lucida Sans Unicode" panose="020B0602030504020204" pitchFamily="34" charset="0"/>
                <a:sym typeface="Wingdings" panose="05000000000000000000" pitchFamily="2" charset="2"/>
              </a:rPr>
              <a:t>La proposta: CAMPANIA da 4 a 3 </a:t>
            </a:r>
            <a:endParaRPr lang="it-IT" sz="2800" dirty="0">
              <a:solidFill>
                <a:schemeClr val="bg1"/>
              </a:solidFill>
              <a:latin typeface="Helvetica" pitchFamily="34" charset="0"/>
              <a:cs typeface="Lucida Sans Unicode" panose="020B0602030504020204" pitchFamily="34" charset="0"/>
            </a:endParaRPr>
          </a:p>
        </p:txBody>
      </p:sp>
      <p:pic>
        <p:nvPicPr>
          <p:cNvPr id="2" name="Immagine 1"/>
          <p:cNvPicPr>
            <a:picLocks noChangeAspect="1"/>
          </p:cNvPicPr>
          <p:nvPr/>
        </p:nvPicPr>
        <p:blipFill>
          <a:blip r:embed="rId2"/>
          <a:stretch>
            <a:fillRect/>
          </a:stretch>
        </p:blipFill>
        <p:spPr>
          <a:xfrm>
            <a:off x="-36512" y="1504189"/>
            <a:ext cx="9144000" cy="4877139"/>
          </a:xfrm>
          <a:prstGeom prst="rect">
            <a:avLst/>
          </a:prstGeom>
        </p:spPr>
      </p:pic>
    </p:spTree>
    <p:extLst>
      <p:ext uri="{BB962C8B-B14F-4D97-AF65-F5344CB8AC3E}">
        <p14:creationId xmlns:p14="http://schemas.microsoft.com/office/powerpoint/2010/main" val="33338518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1"/>
          <p:cNvSpPr>
            <a:spLocks noChangeArrowheads="1"/>
          </p:cNvSpPr>
          <p:nvPr/>
        </p:nvSpPr>
        <p:spPr bwMode="auto">
          <a:xfrm>
            <a:off x="416" y="-22162"/>
            <a:ext cx="9144000" cy="1143000"/>
          </a:xfrm>
          <a:prstGeom prst="rect">
            <a:avLst/>
          </a:prstGeom>
          <a:solidFill>
            <a:srgbClr val="8A7972">
              <a:alpha val="65881"/>
            </a:srgbClr>
          </a:solidFill>
          <a:ln>
            <a:noFill/>
          </a:ln>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marL="342900" indent="-342900" eaLnBrk="1" hangingPunct="1">
              <a:buFont typeface="Wingdings"/>
              <a:buChar char="à"/>
              <a:defRPr/>
            </a:pPr>
            <a:r>
              <a:rPr lang="it-IT" sz="2800" dirty="0">
                <a:solidFill>
                  <a:schemeClr val="bg1"/>
                </a:solidFill>
                <a:latin typeface="Helvetica" pitchFamily="34" charset="0"/>
                <a:cs typeface="Lucida Sans Unicode" panose="020B0602030504020204" pitchFamily="34" charset="0"/>
                <a:sym typeface="Wingdings" panose="05000000000000000000" pitchFamily="2" charset="2"/>
              </a:rPr>
              <a:t>La proposta: BASILICATA da 2 a 1 </a:t>
            </a:r>
            <a:endParaRPr lang="it-IT" sz="2800" dirty="0">
              <a:solidFill>
                <a:schemeClr val="bg1"/>
              </a:solidFill>
              <a:latin typeface="Helvetica" pitchFamily="34" charset="0"/>
              <a:cs typeface="Lucida Sans Unicode" panose="020B0602030504020204" pitchFamily="34" charset="0"/>
            </a:endParaRPr>
          </a:p>
        </p:txBody>
      </p:sp>
      <p:pic>
        <p:nvPicPr>
          <p:cNvPr id="2" name="Immagine 1"/>
          <p:cNvPicPr>
            <a:picLocks noChangeAspect="1"/>
          </p:cNvPicPr>
          <p:nvPr/>
        </p:nvPicPr>
        <p:blipFill>
          <a:blip r:embed="rId2"/>
          <a:stretch>
            <a:fillRect/>
          </a:stretch>
        </p:blipFill>
        <p:spPr>
          <a:xfrm>
            <a:off x="0" y="1253220"/>
            <a:ext cx="9144000" cy="4984092"/>
          </a:xfrm>
          <a:prstGeom prst="rect">
            <a:avLst/>
          </a:prstGeom>
        </p:spPr>
      </p:pic>
    </p:spTree>
    <p:extLst>
      <p:ext uri="{BB962C8B-B14F-4D97-AF65-F5344CB8AC3E}">
        <p14:creationId xmlns:p14="http://schemas.microsoft.com/office/powerpoint/2010/main" val="25758263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1"/>
          <p:cNvSpPr>
            <a:spLocks noChangeArrowheads="1"/>
          </p:cNvSpPr>
          <p:nvPr/>
        </p:nvSpPr>
        <p:spPr bwMode="auto">
          <a:xfrm>
            <a:off x="416" y="-22162"/>
            <a:ext cx="9144000" cy="1143000"/>
          </a:xfrm>
          <a:prstGeom prst="rect">
            <a:avLst/>
          </a:prstGeom>
          <a:solidFill>
            <a:srgbClr val="8A7972">
              <a:alpha val="65881"/>
            </a:srgbClr>
          </a:solidFill>
          <a:ln>
            <a:noFill/>
          </a:ln>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marL="342900" indent="-342900" eaLnBrk="1" hangingPunct="1">
              <a:buFont typeface="Wingdings"/>
              <a:buChar char="à"/>
              <a:defRPr/>
            </a:pPr>
            <a:r>
              <a:rPr lang="it-IT" sz="2800" dirty="0">
                <a:solidFill>
                  <a:schemeClr val="bg1"/>
                </a:solidFill>
                <a:latin typeface="Helvetica" pitchFamily="34" charset="0"/>
                <a:cs typeface="Lucida Sans Unicode" panose="020B0602030504020204" pitchFamily="34" charset="0"/>
                <a:sym typeface="Wingdings" panose="05000000000000000000" pitchFamily="2" charset="2"/>
              </a:rPr>
              <a:t>La proposta: PUGLIA da 10 a 6 </a:t>
            </a:r>
            <a:endParaRPr lang="it-IT" sz="2800" dirty="0">
              <a:solidFill>
                <a:schemeClr val="bg1"/>
              </a:solidFill>
              <a:latin typeface="Helvetica" pitchFamily="34" charset="0"/>
              <a:cs typeface="Lucida Sans Unicode" panose="020B0602030504020204" pitchFamily="34" charset="0"/>
            </a:endParaRPr>
          </a:p>
        </p:txBody>
      </p:sp>
      <p:pic>
        <p:nvPicPr>
          <p:cNvPr id="4" name="Immagine 3"/>
          <p:cNvPicPr>
            <a:picLocks noChangeAspect="1"/>
          </p:cNvPicPr>
          <p:nvPr/>
        </p:nvPicPr>
        <p:blipFill>
          <a:blip r:embed="rId2"/>
          <a:stretch>
            <a:fillRect/>
          </a:stretch>
        </p:blipFill>
        <p:spPr>
          <a:xfrm>
            <a:off x="0" y="1523054"/>
            <a:ext cx="9144000" cy="4354218"/>
          </a:xfrm>
          <a:prstGeom prst="rect">
            <a:avLst/>
          </a:prstGeom>
        </p:spPr>
      </p:pic>
    </p:spTree>
    <p:extLst>
      <p:ext uri="{BB962C8B-B14F-4D97-AF65-F5344CB8AC3E}">
        <p14:creationId xmlns:p14="http://schemas.microsoft.com/office/powerpoint/2010/main" val="42062190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1"/>
          <p:cNvSpPr>
            <a:spLocks noChangeArrowheads="1"/>
          </p:cNvSpPr>
          <p:nvPr/>
        </p:nvSpPr>
        <p:spPr bwMode="auto">
          <a:xfrm>
            <a:off x="416" y="-22162"/>
            <a:ext cx="9144000" cy="1143000"/>
          </a:xfrm>
          <a:prstGeom prst="rect">
            <a:avLst/>
          </a:prstGeom>
          <a:solidFill>
            <a:srgbClr val="8A7972">
              <a:alpha val="65881"/>
            </a:srgbClr>
          </a:solidFill>
          <a:ln>
            <a:noFill/>
          </a:ln>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marL="342900" indent="-342900" eaLnBrk="1" hangingPunct="1">
              <a:buFont typeface="Wingdings"/>
              <a:buChar char="à"/>
              <a:defRPr/>
            </a:pPr>
            <a:r>
              <a:rPr lang="it-IT" sz="2800" dirty="0">
                <a:solidFill>
                  <a:schemeClr val="bg1"/>
                </a:solidFill>
                <a:latin typeface="Helvetica" pitchFamily="34" charset="0"/>
                <a:cs typeface="Lucida Sans Unicode" panose="020B0602030504020204" pitchFamily="34" charset="0"/>
                <a:sym typeface="Wingdings" panose="05000000000000000000" pitchFamily="2" charset="2"/>
              </a:rPr>
              <a:t>La proposta: CALABRIA da 5 a 4 </a:t>
            </a:r>
            <a:endParaRPr lang="it-IT" sz="2800" dirty="0">
              <a:solidFill>
                <a:schemeClr val="bg1"/>
              </a:solidFill>
              <a:latin typeface="Helvetica" pitchFamily="34" charset="0"/>
              <a:cs typeface="Lucida Sans Unicode" panose="020B0602030504020204" pitchFamily="34" charset="0"/>
            </a:endParaRPr>
          </a:p>
        </p:txBody>
      </p:sp>
      <p:pic>
        <p:nvPicPr>
          <p:cNvPr id="2" name="Immagine 1"/>
          <p:cNvPicPr>
            <a:picLocks noChangeAspect="1"/>
          </p:cNvPicPr>
          <p:nvPr/>
        </p:nvPicPr>
        <p:blipFill>
          <a:blip r:embed="rId2"/>
          <a:stretch>
            <a:fillRect/>
          </a:stretch>
        </p:blipFill>
        <p:spPr>
          <a:xfrm>
            <a:off x="0" y="1243306"/>
            <a:ext cx="9144000" cy="5570070"/>
          </a:xfrm>
          <a:prstGeom prst="rect">
            <a:avLst/>
          </a:prstGeom>
        </p:spPr>
      </p:pic>
    </p:spTree>
    <p:extLst>
      <p:ext uri="{BB962C8B-B14F-4D97-AF65-F5344CB8AC3E}">
        <p14:creationId xmlns:p14="http://schemas.microsoft.com/office/powerpoint/2010/main" val="39259166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1"/>
          <p:cNvSpPr>
            <a:spLocks noChangeArrowheads="1"/>
          </p:cNvSpPr>
          <p:nvPr/>
        </p:nvSpPr>
        <p:spPr bwMode="auto">
          <a:xfrm>
            <a:off x="416" y="-22162"/>
            <a:ext cx="9144000" cy="1143000"/>
          </a:xfrm>
          <a:prstGeom prst="rect">
            <a:avLst/>
          </a:prstGeom>
          <a:solidFill>
            <a:srgbClr val="8A7972">
              <a:alpha val="65881"/>
            </a:srgbClr>
          </a:solidFill>
          <a:ln>
            <a:noFill/>
          </a:ln>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marL="342900" indent="-342900" eaLnBrk="1" hangingPunct="1">
              <a:buFont typeface="Wingdings"/>
              <a:buChar char="à"/>
              <a:defRPr/>
            </a:pPr>
            <a:r>
              <a:rPr lang="it-IT" sz="2800" dirty="0">
                <a:solidFill>
                  <a:schemeClr val="bg1"/>
                </a:solidFill>
                <a:latin typeface="Helvetica" pitchFamily="34" charset="0"/>
                <a:cs typeface="Lucida Sans Unicode" panose="020B0602030504020204" pitchFamily="34" charset="0"/>
                <a:sym typeface="Wingdings" panose="05000000000000000000" pitchFamily="2" charset="2"/>
              </a:rPr>
              <a:t>La proposta: SARDEGNA da 3 a 2 </a:t>
            </a:r>
            <a:endParaRPr lang="it-IT" sz="2800" dirty="0">
              <a:solidFill>
                <a:schemeClr val="bg1"/>
              </a:solidFill>
              <a:latin typeface="Helvetica" pitchFamily="34" charset="0"/>
              <a:cs typeface="Lucida Sans Unicode" panose="020B0602030504020204" pitchFamily="34" charset="0"/>
            </a:endParaRPr>
          </a:p>
        </p:txBody>
      </p:sp>
      <p:pic>
        <p:nvPicPr>
          <p:cNvPr id="2" name="Immagine 1"/>
          <p:cNvPicPr>
            <a:picLocks noChangeAspect="1"/>
          </p:cNvPicPr>
          <p:nvPr/>
        </p:nvPicPr>
        <p:blipFill>
          <a:blip r:embed="rId2"/>
          <a:stretch>
            <a:fillRect/>
          </a:stretch>
        </p:blipFill>
        <p:spPr>
          <a:xfrm>
            <a:off x="323528" y="1126246"/>
            <a:ext cx="8076000" cy="5615122"/>
          </a:xfrm>
          <a:prstGeom prst="rect">
            <a:avLst/>
          </a:prstGeom>
        </p:spPr>
      </p:pic>
    </p:spTree>
    <p:extLst>
      <p:ext uri="{BB962C8B-B14F-4D97-AF65-F5344CB8AC3E}">
        <p14:creationId xmlns:p14="http://schemas.microsoft.com/office/powerpoint/2010/main" val="39358494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1"/>
          <p:cNvSpPr>
            <a:spLocks noChangeArrowheads="1"/>
          </p:cNvSpPr>
          <p:nvPr/>
        </p:nvSpPr>
        <p:spPr bwMode="auto">
          <a:xfrm>
            <a:off x="416" y="-22162"/>
            <a:ext cx="9144000" cy="1143000"/>
          </a:xfrm>
          <a:prstGeom prst="rect">
            <a:avLst/>
          </a:prstGeom>
          <a:solidFill>
            <a:srgbClr val="8A7972">
              <a:alpha val="65881"/>
            </a:srgbClr>
          </a:solidFill>
          <a:ln>
            <a:noFill/>
          </a:ln>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marL="342900" indent="-342900" eaLnBrk="1" hangingPunct="1">
              <a:buFont typeface="Wingdings"/>
              <a:buChar char="à"/>
              <a:defRPr/>
            </a:pPr>
            <a:r>
              <a:rPr lang="it-IT" sz="2800" dirty="0">
                <a:solidFill>
                  <a:schemeClr val="bg1"/>
                </a:solidFill>
                <a:latin typeface="Helvetica" pitchFamily="34" charset="0"/>
                <a:cs typeface="Lucida Sans Unicode" panose="020B0602030504020204" pitchFamily="34" charset="0"/>
                <a:sym typeface="Wingdings" panose="05000000000000000000" pitchFamily="2" charset="2"/>
              </a:rPr>
              <a:t>La proposta: SICILIA da 4 a 2 </a:t>
            </a:r>
            <a:endParaRPr lang="it-IT" sz="2800" dirty="0">
              <a:solidFill>
                <a:schemeClr val="bg1"/>
              </a:solidFill>
              <a:latin typeface="Helvetica" pitchFamily="34" charset="0"/>
              <a:cs typeface="Lucida Sans Unicode" panose="020B0602030504020204" pitchFamily="34" charset="0"/>
            </a:endParaRPr>
          </a:p>
        </p:txBody>
      </p:sp>
      <p:sp>
        <p:nvSpPr>
          <p:cNvPr id="2" name="Rettangolo 1"/>
          <p:cNvSpPr/>
          <p:nvPr/>
        </p:nvSpPr>
        <p:spPr>
          <a:xfrm>
            <a:off x="323528" y="5995969"/>
            <a:ext cx="8568952" cy="614271"/>
          </a:xfrm>
          <a:prstGeom prst="rect">
            <a:avLst/>
          </a:prstGeom>
        </p:spPr>
        <p:txBody>
          <a:bodyPr wrap="square">
            <a:spAutoFit/>
          </a:bodyPr>
          <a:lstStyle/>
          <a:p>
            <a:pPr algn="just">
              <a:lnSpc>
                <a:spcPct val="106000"/>
              </a:lnSpc>
              <a:spcAft>
                <a:spcPts val="800"/>
              </a:spcAft>
              <a:tabLst>
                <a:tab pos="586740" algn="l"/>
              </a:tabLst>
            </a:pPr>
            <a:r>
              <a:rPr lang="it-IT" sz="1600" i="1" dirty="0">
                <a:latin typeface="Century Gothic" panose="020B0502020202020204" pitchFamily="34" charset="0"/>
                <a:ea typeface="Calibri" panose="020F0502020204030204" pitchFamily="34" charset="0"/>
                <a:cs typeface="Times New Roman" panose="02020603050405020304" pitchFamily="18" charset="0"/>
              </a:rPr>
              <a:t>Nota – sull’accorpamento CT-RG-SR pervenuta la comunicazione da parte del MISE in data 29.05.17 a seguito della Conferenza Stato-Regioni del 25.5.2017.</a:t>
            </a:r>
            <a:endParaRPr lang="it-IT" sz="1600" dirty="0">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4" name="Immagine 3"/>
          <p:cNvPicPr>
            <a:picLocks noChangeAspect="1"/>
          </p:cNvPicPr>
          <p:nvPr/>
        </p:nvPicPr>
        <p:blipFill>
          <a:blip r:embed="rId2"/>
          <a:stretch>
            <a:fillRect/>
          </a:stretch>
        </p:blipFill>
        <p:spPr>
          <a:xfrm>
            <a:off x="-146000" y="1412776"/>
            <a:ext cx="9144000" cy="3960440"/>
          </a:xfrm>
          <a:prstGeom prst="rect">
            <a:avLst/>
          </a:prstGeom>
        </p:spPr>
      </p:pic>
    </p:spTree>
    <p:extLst>
      <p:ext uri="{BB962C8B-B14F-4D97-AF65-F5344CB8AC3E}">
        <p14:creationId xmlns:p14="http://schemas.microsoft.com/office/powerpoint/2010/main" val="29372794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0" y="0"/>
            <a:ext cx="9144000" cy="6858000"/>
          </a:xfrm>
          <a:prstGeom prst="rect">
            <a:avLst/>
          </a:prstGeom>
          <a:solidFill>
            <a:schemeClr val="bg2"/>
          </a:solidFill>
        </p:spPr>
        <p:txBody>
          <a:bodyPr wrap="square" rtlCol="0">
            <a:noAutofit/>
          </a:bodyPr>
          <a:lstStyle/>
          <a:p>
            <a:endParaRPr lang="it-IT" dirty="0"/>
          </a:p>
        </p:txBody>
      </p:sp>
      <p:sp>
        <p:nvSpPr>
          <p:cNvPr id="1025" name="Rectangle 1"/>
          <p:cNvSpPr>
            <a:spLocks noChangeArrowheads="1"/>
          </p:cNvSpPr>
          <p:nvPr/>
        </p:nvSpPr>
        <p:spPr bwMode="auto">
          <a:xfrm>
            <a:off x="467544" y="1628800"/>
            <a:ext cx="8208912" cy="1944216"/>
          </a:xfrm>
          <a:prstGeom prst="rect">
            <a:avLst/>
          </a:prstGeom>
          <a:noFill/>
          <a:ln w="9525">
            <a:noFill/>
            <a:miter lim="800000"/>
            <a:headEnd/>
            <a:tailEnd/>
          </a:ln>
          <a:effectLst/>
        </p:spPr>
        <p:txBody>
          <a:bodyPr vert="horz" wrap="square" lIns="0" tIns="0" rIns="0" bIns="0" numCol="1" anchor="ctr" anchorCtr="0" compatLnSpc="1">
            <a:prstTxWarp prst="textNoShape">
              <a:avLst/>
            </a:prstTxWarp>
            <a:noAutofit/>
          </a:bodyPr>
          <a:lstStyle/>
          <a:p>
            <a:pPr lvl="0" algn="ctr" fontAlgn="base">
              <a:lnSpc>
                <a:spcPts val="4000"/>
              </a:lnSpc>
              <a:spcAft>
                <a:spcPct val="0"/>
              </a:spcAft>
            </a:pPr>
            <a:r>
              <a:rPr lang="it-IT" sz="2800" b="1" dirty="0">
                <a:solidFill>
                  <a:srgbClr val="800000"/>
                </a:solidFill>
                <a:latin typeface="Lucida Sans Unicode" panose="020B0602030504020204" pitchFamily="34" charset="0"/>
                <a:ea typeface="Times New Roman" pitchFamily="18" charset="0"/>
                <a:cs typeface="Lucida Sans Unicode" panose="020B0602030504020204" pitchFamily="34" charset="0"/>
              </a:rPr>
              <a:t>P</a:t>
            </a:r>
            <a:r>
              <a:rPr lang="it-IT" sz="2800" b="1" dirty="0" smtClean="0">
                <a:solidFill>
                  <a:srgbClr val="800000"/>
                </a:solidFill>
                <a:latin typeface="Lucida Sans Unicode" panose="020B0602030504020204" pitchFamily="34" charset="0"/>
                <a:ea typeface="Times New Roman" pitchFamily="18" charset="0"/>
                <a:cs typeface="Lucida Sans Unicode" panose="020B0602030504020204" pitchFamily="34" charset="0"/>
              </a:rPr>
              <a:t>iano complessivo </a:t>
            </a:r>
            <a:r>
              <a:rPr lang="it-IT" sz="2800" b="1" dirty="0">
                <a:solidFill>
                  <a:srgbClr val="800000"/>
                </a:solidFill>
                <a:latin typeface="Lucida Sans Unicode" panose="020B0602030504020204" pitchFamily="34" charset="0"/>
                <a:ea typeface="Times New Roman" pitchFamily="18" charset="0"/>
                <a:cs typeface="Lucida Sans Unicode" panose="020B0602030504020204" pitchFamily="34" charset="0"/>
              </a:rPr>
              <a:t>di razionalizzazione </a:t>
            </a:r>
            <a:r>
              <a:rPr lang="it-IT" sz="2800" b="1" dirty="0" smtClean="0">
                <a:solidFill>
                  <a:srgbClr val="800000"/>
                </a:solidFill>
                <a:latin typeface="Lucida Sans Unicode" panose="020B0602030504020204" pitchFamily="34" charset="0"/>
                <a:ea typeface="Times New Roman" pitchFamily="18" charset="0"/>
                <a:cs typeface="Lucida Sans Unicode" panose="020B0602030504020204" pitchFamily="34" charset="0"/>
              </a:rPr>
              <a:t>     delle </a:t>
            </a:r>
            <a:r>
              <a:rPr lang="it-IT" sz="2800" b="1" dirty="0">
                <a:solidFill>
                  <a:srgbClr val="800000"/>
                </a:solidFill>
                <a:latin typeface="Lucida Sans Unicode" panose="020B0602030504020204" pitchFamily="34" charset="0"/>
                <a:ea typeface="Times New Roman" pitchFamily="18" charset="0"/>
                <a:cs typeface="Lucida Sans Unicode" panose="020B0602030504020204" pitchFamily="34" charset="0"/>
              </a:rPr>
              <a:t>sedi </a:t>
            </a:r>
            <a:r>
              <a:rPr lang="it-IT" sz="2800" b="1">
                <a:solidFill>
                  <a:srgbClr val="800000"/>
                </a:solidFill>
                <a:latin typeface="Lucida Sans Unicode" panose="020B0602030504020204" pitchFamily="34" charset="0"/>
                <a:ea typeface="Times New Roman" pitchFamily="18" charset="0"/>
                <a:cs typeface="Lucida Sans Unicode" panose="020B0602030504020204" pitchFamily="34" charset="0"/>
              </a:rPr>
              <a:t>delle </a:t>
            </a:r>
            <a:r>
              <a:rPr lang="it-IT" sz="2800" b="1" smtClean="0">
                <a:solidFill>
                  <a:srgbClr val="800000"/>
                </a:solidFill>
                <a:latin typeface="Lucida Sans Unicode" panose="020B0602030504020204" pitchFamily="34" charset="0"/>
                <a:ea typeface="Times New Roman" pitchFamily="18" charset="0"/>
                <a:cs typeface="Lucida Sans Unicode" panose="020B0602030504020204" pitchFamily="34" charset="0"/>
              </a:rPr>
              <a:t>camere </a:t>
            </a:r>
            <a:r>
              <a:rPr lang="it-IT" sz="2800" b="1" dirty="0">
                <a:solidFill>
                  <a:srgbClr val="800000"/>
                </a:solidFill>
                <a:latin typeface="Lucida Sans Unicode" panose="020B0602030504020204" pitchFamily="34" charset="0"/>
                <a:ea typeface="Times New Roman" pitchFamily="18" charset="0"/>
                <a:cs typeface="Lucida Sans Unicode" panose="020B0602030504020204" pitchFamily="34" charset="0"/>
              </a:rPr>
              <a:t>di </a:t>
            </a:r>
            <a:r>
              <a:rPr lang="it-IT" sz="2800" b="1" dirty="0" smtClean="0">
                <a:solidFill>
                  <a:srgbClr val="800000"/>
                </a:solidFill>
                <a:latin typeface="Lucida Sans Unicode" panose="020B0602030504020204" pitchFamily="34" charset="0"/>
                <a:ea typeface="Times New Roman" pitchFamily="18" charset="0"/>
                <a:cs typeface="Lucida Sans Unicode" panose="020B0602030504020204" pitchFamily="34" charset="0"/>
              </a:rPr>
              <a:t>commercio</a:t>
            </a:r>
            <a:endParaRPr lang="it-IT" sz="2800" b="1" dirty="0">
              <a:solidFill>
                <a:srgbClr val="800000"/>
              </a:solidFill>
              <a:latin typeface="Lucida Sans Unicode" panose="020B0602030504020204" pitchFamily="34" charset="0"/>
              <a:ea typeface="Times New Roman" pitchFamily="18" charset="0"/>
              <a:cs typeface="Lucida Sans Unicode" panose="020B0602030504020204" pitchFamily="34" charset="0"/>
            </a:endParaRPr>
          </a:p>
        </p:txBody>
      </p:sp>
      <p:pic>
        <p:nvPicPr>
          <p:cNvPr id="1026" name="Picture 2" descr="http://www.unioncamere.gov.it/images/logo_uc.gif"/>
          <p:cNvPicPr>
            <a:picLocks noChangeAspect="1" noChangeArrowheads="1"/>
          </p:cNvPicPr>
          <p:nvPr/>
        </p:nvPicPr>
        <p:blipFill>
          <a:blip r:embed="rId2" r:link="rId3" cstate="print"/>
          <a:srcRect/>
          <a:stretch>
            <a:fillRect/>
          </a:stretch>
        </p:blipFill>
        <p:spPr bwMode="auto">
          <a:xfrm>
            <a:off x="3564209" y="3717032"/>
            <a:ext cx="2015903" cy="1070882"/>
          </a:xfrm>
          <a:prstGeom prst="rect">
            <a:avLst/>
          </a:prstGeom>
          <a:noFill/>
          <a:ln w="9525">
            <a:noFill/>
            <a:miter lim="800000"/>
            <a:headEnd/>
            <a:tailEnd/>
          </a:ln>
        </p:spPr>
      </p:pic>
      <p:cxnSp>
        <p:nvCxnSpPr>
          <p:cNvPr id="3" name="Connettore 1 2"/>
          <p:cNvCxnSpPr/>
          <p:nvPr/>
        </p:nvCxnSpPr>
        <p:spPr>
          <a:xfrm>
            <a:off x="395536" y="3573016"/>
            <a:ext cx="8352928" cy="0"/>
          </a:xfrm>
          <a:prstGeom prst="line">
            <a:avLst/>
          </a:prstGeom>
          <a:ln>
            <a:solidFill>
              <a:srgbClr val="8A797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52643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1"/>
          <p:cNvSpPr>
            <a:spLocks noChangeArrowheads="1"/>
          </p:cNvSpPr>
          <p:nvPr/>
        </p:nvSpPr>
        <p:spPr bwMode="auto">
          <a:xfrm>
            <a:off x="292682" y="1403898"/>
            <a:ext cx="8627415" cy="5324535"/>
          </a:xfrm>
          <a:prstGeom prst="rect">
            <a:avLst/>
          </a:prstGeom>
        </p:spPr>
        <p:txBody>
          <a:bodyPr wrap="square" lIns="0" rIns="0">
            <a:spAutoFit/>
          </a:bodyPr>
          <a:lstStyle/>
          <a:p>
            <a:pPr marL="360363" lvl="0" indent="-360363">
              <a:lnSpc>
                <a:spcPts val="2800"/>
              </a:lnSpc>
              <a:spcBef>
                <a:spcPts val="2400"/>
              </a:spcBef>
              <a:spcAft>
                <a:spcPts val="1200"/>
              </a:spcAft>
              <a:buClr>
                <a:srgbClr val="C00000"/>
              </a:buClr>
              <a:buFont typeface="Wingdings" panose="05000000000000000000" pitchFamily="2" charset="2"/>
              <a:buChar char="q"/>
            </a:pPr>
            <a:r>
              <a:rPr lang="it-IT" sz="2200" dirty="0">
                <a:solidFill>
                  <a:prstClr val="black"/>
                </a:solidFill>
                <a:latin typeface="Helvetica" panose="020B0604020202020204" pitchFamily="34" charset="0"/>
                <a:cs typeface="Helvetica" panose="020B0604020202020204" pitchFamily="34" charset="0"/>
              </a:rPr>
              <a:t>è possibile mantenere la camera di commercio nelle </a:t>
            </a:r>
            <a:r>
              <a:rPr lang="it-IT" sz="2200" u="sng" dirty="0">
                <a:solidFill>
                  <a:srgbClr val="C00000"/>
                </a:solidFill>
                <a:latin typeface="Helvetica" panose="020B0604020202020204" pitchFamily="34" charset="0"/>
                <a:cs typeface="Helvetica" panose="020B0604020202020204" pitchFamily="34" charset="0"/>
              </a:rPr>
              <a:t>province autonome</a:t>
            </a:r>
            <a:r>
              <a:rPr lang="it-IT" sz="2200" dirty="0">
                <a:solidFill>
                  <a:srgbClr val="C00000"/>
                </a:solidFill>
                <a:latin typeface="Helvetica" panose="020B0604020202020204" pitchFamily="34" charset="0"/>
                <a:cs typeface="Helvetica" panose="020B0604020202020204" pitchFamily="34" charset="0"/>
              </a:rPr>
              <a:t> </a:t>
            </a:r>
            <a:r>
              <a:rPr lang="it-IT" sz="2200" dirty="0">
                <a:solidFill>
                  <a:prstClr val="black"/>
                </a:solidFill>
                <a:latin typeface="Helvetica" panose="020B0604020202020204" pitchFamily="34" charset="0"/>
                <a:cs typeface="Helvetica" panose="020B0604020202020204" pitchFamily="34" charset="0"/>
              </a:rPr>
              <a:t>e nelle </a:t>
            </a:r>
            <a:r>
              <a:rPr lang="it-IT" sz="2200" u="sng" dirty="0">
                <a:solidFill>
                  <a:srgbClr val="C00000"/>
                </a:solidFill>
                <a:latin typeface="Helvetica" panose="020B0604020202020204" pitchFamily="34" charset="0"/>
                <a:cs typeface="Helvetica" panose="020B0604020202020204" pitchFamily="34" charset="0"/>
              </a:rPr>
              <a:t>aree metropolitane</a:t>
            </a:r>
            <a:r>
              <a:rPr lang="it-IT" sz="2200" dirty="0">
                <a:solidFill>
                  <a:srgbClr val="C00000"/>
                </a:solidFill>
                <a:latin typeface="Helvetica" panose="020B0604020202020204" pitchFamily="34" charset="0"/>
                <a:cs typeface="Helvetica" panose="020B0604020202020204" pitchFamily="34" charset="0"/>
              </a:rPr>
              <a:t> </a:t>
            </a:r>
            <a:r>
              <a:rPr lang="it-IT" altLang="it-IT" sz="2200" dirty="0">
                <a:solidFill>
                  <a:prstClr val="black"/>
                </a:solidFill>
                <a:latin typeface="Helvetica" panose="020B0604020202020204" pitchFamily="34" charset="0"/>
                <a:cs typeface="Helvetica" panose="020B0604020202020204" pitchFamily="34" charset="0"/>
              </a:rPr>
              <a:t>(</a:t>
            </a:r>
            <a:r>
              <a:rPr lang="it-IT" altLang="it-IT" sz="2200" i="1" dirty="0">
                <a:solidFill>
                  <a:prstClr val="black"/>
                </a:solidFill>
                <a:latin typeface="Helvetica" panose="020B0604020202020204" pitchFamily="34" charset="0"/>
                <a:cs typeface="Helvetica" panose="020B0604020202020204" pitchFamily="34" charset="0"/>
              </a:rPr>
              <a:t>lettera c</a:t>
            </a:r>
            <a:r>
              <a:rPr lang="it-IT" altLang="it-IT" sz="2200" dirty="0">
                <a:solidFill>
                  <a:prstClr val="black"/>
                </a:solidFill>
                <a:latin typeface="Helvetica" panose="020B0604020202020204" pitchFamily="34" charset="0"/>
                <a:cs typeface="Helvetica" panose="020B0604020202020204" pitchFamily="34" charset="0"/>
              </a:rPr>
              <a:t>).</a:t>
            </a:r>
          </a:p>
          <a:p>
            <a:pPr marL="360363" indent="-360363">
              <a:lnSpc>
                <a:spcPts val="2800"/>
              </a:lnSpc>
              <a:spcBef>
                <a:spcPts val="1800"/>
              </a:spcBef>
              <a:spcAft>
                <a:spcPts val="1200"/>
              </a:spcAft>
              <a:buClr>
                <a:srgbClr val="C00000"/>
              </a:buClr>
              <a:buFont typeface="Wingdings" panose="05000000000000000000" pitchFamily="2" charset="2"/>
              <a:buChar char="q"/>
            </a:pPr>
            <a:r>
              <a:rPr lang="it-IT" sz="2200" dirty="0" smtClean="0">
                <a:latin typeface="Helvetica" panose="020B0604020202020204" pitchFamily="34" charset="0"/>
                <a:cs typeface="Helvetica" panose="020B0604020202020204" pitchFamily="34" charset="0"/>
              </a:rPr>
              <a:t>si </a:t>
            </a:r>
            <a:r>
              <a:rPr lang="it-IT" sz="2200" dirty="0">
                <a:latin typeface="Helvetica" panose="020B0604020202020204" pitchFamily="34" charset="0"/>
                <a:cs typeface="Helvetica" panose="020B0604020202020204" pitchFamily="34" charset="0"/>
              </a:rPr>
              <a:t>può </a:t>
            </a:r>
            <a:r>
              <a:rPr lang="it-IT" sz="2200" dirty="0">
                <a:solidFill>
                  <a:srgbClr val="C00000"/>
                </a:solidFill>
                <a:latin typeface="Helvetica" panose="020B0604020202020204" pitchFamily="34" charset="0"/>
                <a:cs typeface="Helvetica" panose="020B0604020202020204" pitchFamily="34" charset="0"/>
              </a:rPr>
              <a:t>istituire una nuova </a:t>
            </a:r>
            <a:r>
              <a:rPr lang="it-IT" sz="2200" dirty="0">
                <a:latin typeface="Helvetica" panose="020B0604020202020204" pitchFamily="34" charset="0"/>
                <a:cs typeface="Helvetica" panose="020B0604020202020204" pitchFamily="34" charset="0"/>
              </a:rPr>
              <a:t>camera di commercio con meno di 75.000 imprese per </a:t>
            </a:r>
            <a:r>
              <a:rPr lang="it-IT" sz="2200" u="sng" dirty="0">
                <a:solidFill>
                  <a:srgbClr val="C00000"/>
                </a:solidFill>
                <a:latin typeface="Helvetica" panose="020B0604020202020204" pitchFamily="34" charset="0"/>
                <a:cs typeface="Helvetica" panose="020B0604020202020204" pitchFamily="34" charset="0"/>
              </a:rPr>
              <a:t>specificità geo-economiche dei territori e delle circoscrizioni territoriali di confine</a:t>
            </a:r>
            <a:r>
              <a:rPr lang="it-IT" sz="2200" dirty="0">
                <a:solidFill>
                  <a:srgbClr val="C00000"/>
                </a:solidFill>
                <a:latin typeface="Helvetica" panose="020B0604020202020204" pitchFamily="34" charset="0"/>
                <a:cs typeface="Helvetica" panose="020B0604020202020204" pitchFamily="34" charset="0"/>
              </a:rPr>
              <a:t> </a:t>
            </a:r>
            <a:r>
              <a:rPr lang="it-IT" sz="2200" dirty="0">
                <a:latin typeface="Helvetica" panose="020B0604020202020204" pitchFamily="34" charset="0"/>
                <a:cs typeface="Helvetica" panose="020B0604020202020204" pitchFamily="34" charset="0"/>
              </a:rPr>
              <a:t>(</a:t>
            </a:r>
            <a:r>
              <a:rPr lang="it-IT" sz="2200" i="1" dirty="0">
                <a:latin typeface="Helvetica" panose="020B0604020202020204" pitchFamily="34" charset="0"/>
                <a:cs typeface="Helvetica" panose="020B0604020202020204" pitchFamily="34" charset="0"/>
              </a:rPr>
              <a:t>lettera d</a:t>
            </a:r>
            <a:r>
              <a:rPr lang="it-IT" sz="2200" dirty="0">
                <a:latin typeface="Helvetica" panose="020B0604020202020204" pitchFamily="34" charset="0"/>
                <a:cs typeface="Helvetica" panose="020B0604020202020204" pitchFamily="34" charset="0"/>
              </a:rPr>
              <a:t>) solo se è comprovata la rispondenza a </a:t>
            </a:r>
            <a:r>
              <a:rPr lang="it-IT" sz="2200" dirty="0">
                <a:solidFill>
                  <a:srgbClr val="C00000"/>
                </a:solidFill>
                <a:latin typeface="Helvetica" panose="020B0604020202020204" pitchFamily="34" charset="0"/>
                <a:cs typeface="Helvetica" panose="020B0604020202020204" pitchFamily="34" charset="0"/>
              </a:rPr>
              <a:t>criteri di efficienza ed equilibrio economico</a:t>
            </a:r>
            <a:r>
              <a:rPr lang="it-IT" sz="2200" dirty="0">
                <a:latin typeface="Helvetica" panose="020B0604020202020204" pitchFamily="34" charset="0"/>
                <a:cs typeface="Helvetica" panose="020B0604020202020204" pitchFamily="34" charset="0"/>
              </a:rPr>
              <a:t>;</a:t>
            </a:r>
          </a:p>
          <a:p>
            <a:pPr marL="360363" indent="-360363">
              <a:lnSpc>
                <a:spcPts val="2800"/>
              </a:lnSpc>
              <a:spcBef>
                <a:spcPts val="1800"/>
              </a:spcBef>
              <a:buClr>
                <a:srgbClr val="C00000"/>
              </a:buClr>
              <a:buFont typeface="Wingdings" panose="05000000000000000000" pitchFamily="2" charset="2"/>
              <a:buChar char="q"/>
            </a:pPr>
            <a:r>
              <a:rPr lang="it-IT" sz="2200" dirty="0">
                <a:latin typeface="Helvetica" panose="020B0604020202020204" pitchFamily="34" charset="0"/>
                <a:cs typeface="Helvetica" panose="020B0604020202020204" pitchFamily="34" charset="0"/>
              </a:rPr>
              <a:t>si possono </a:t>
            </a:r>
            <a:r>
              <a:rPr lang="it-IT" sz="2200" dirty="0">
                <a:solidFill>
                  <a:srgbClr val="C00000"/>
                </a:solidFill>
                <a:latin typeface="Helvetica" panose="020B0604020202020204" pitchFamily="34" charset="0"/>
                <a:cs typeface="Helvetica" panose="020B0604020202020204" pitchFamily="34" charset="0"/>
              </a:rPr>
              <a:t>mantenere </a:t>
            </a:r>
            <a:r>
              <a:rPr lang="it-IT" sz="2200" dirty="0">
                <a:latin typeface="Helvetica" panose="020B0604020202020204" pitchFamily="34" charset="0"/>
                <a:cs typeface="Helvetica" panose="020B0604020202020204" pitchFamily="34" charset="0"/>
              </a:rPr>
              <a:t>camere di commercio nelle </a:t>
            </a:r>
            <a:r>
              <a:rPr lang="it-IT" sz="2200" u="sng" dirty="0">
                <a:solidFill>
                  <a:srgbClr val="C00000"/>
                </a:solidFill>
                <a:latin typeface="Helvetica" panose="020B0604020202020204" pitchFamily="34" charset="0"/>
                <a:cs typeface="Helvetica" panose="020B0604020202020204" pitchFamily="34" charset="0"/>
              </a:rPr>
              <a:t>province montane</a:t>
            </a:r>
            <a:r>
              <a:rPr lang="it-IT" sz="2200" dirty="0">
                <a:solidFill>
                  <a:srgbClr val="C00000"/>
                </a:solidFill>
                <a:latin typeface="Helvetica" panose="020B0604020202020204" pitchFamily="34" charset="0"/>
                <a:cs typeface="Helvetica" panose="020B0604020202020204" pitchFamily="34" charset="0"/>
              </a:rPr>
              <a:t> </a:t>
            </a:r>
            <a:r>
              <a:rPr lang="it-IT" sz="2200" dirty="0">
                <a:latin typeface="Helvetica" panose="020B0604020202020204" pitchFamily="34" charset="0"/>
                <a:cs typeface="Helvetica" panose="020B0604020202020204" pitchFamily="34" charset="0"/>
              </a:rPr>
              <a:t>(legge 56/2014, articolo 1, comma 3) e </a:t>
            </a:r>
            <a:r>
              <a:rPr lang="it-IT" sz="2200" u="sng" dirty="0">
                <a:solidFill>
                  <a:srgbClr val="C00000"/>
                </a:solidFill>
                <a:latin typeface="Helvetica" panose="020B0604020202020204" pitchFamily="34" charset="0"/>
                <a:cs typeface="Helvetica" panose="020B0604020202020204" pitchFamily="34" charset="0"/>
              </a:rPr>
              <a:t>nei territori montani delle regioni insulari</a:t>
            </a:r>
            <a:r>
              <a:rPr lang="it-IT" sz="2200" dirty="0">
                <a:solidFill>
                  <a:srgbClr val="C00000"/>
                </a:solidFill>
                <a:latin typeface="Helvetica" panose="020B0604020202020204" pitchFamily="34" charset="0"/>
                <a:cs typeface="Helvetica" panose="020B0604020202020204" pitchFamily="34" charset="0"/>
              </a:rPr>
              <a:t> </a:t>
            </a:r>
            <a:r>
              <a:rPr lang="it-IT" sz="2200" dirty="0">
                <a:latin typeface="Helvetica" panose="020B0604020202020204" pitchFamily="34" charset="0"/>
                <a:cs typeface="Helvetica" panose="020B0604020202020204" pitchFamily="34" charset="0"/>
              </a:rPr>
              <a:t>privi di adeguate infrastrutture e di collegamenti pubblici stradali e ferroviari (</a:t>
            </a:r>
            <a:r>
              <a:rPr lang="it-IT" sz="2200" i="1" dirty="0">
                <a:latin typeface="Helvetica" panose="020B0604020202020204" pitchFamily="34" charset="0"/>
                <a:cs typeface="Helvetica" panose="020B0604020202020204" pitchFamily="34" charset="0"/>
              </a:rPr>
              <a:t>lettera e</a:t>
            </a:r>
            <a:r>
              <a:rPr lang="it-IT" sz="2200" dirty="0">
                <a:latin typeface="Helvetica" panose="020B0604020202020204" pitchFamily="34" charset="0"/>
                <a:cs typeface="Helvetica" panose="020B0604020202020204" pitchFamily="34" charset="0"/>
              </a:rPr>
              <a:t>) solo se è comprovata la rispondenza a </a:t>
            </a:r>
            <a:r>
              <a:rPr lang="it-IT" sz="2200" dirty="0">
                <a:solidFill>
                  <a:srgbClr val="C00000"/>
                </a:solidFill>
                <a:latin typeface="Helvetica" panose="020B0604020202020204" pitchFamily="34" charset="0"/>
                <a:cs typeface="Helvetica" panose="020B0604020202020204" pitchFamily="34" charset="0"/>
              </a:rPr>
              <a:t>criteri di efficienza ed equilibrio economico</a:t>
            </a:r>
            <a:r>
              <a:rPr lang="it-IT" sz="2200" dirty="0">
                <a:latin typeface="Helvetica" panose="020B0604020202020204" pitchFamily="34" charset="0"/>
                <a:cs typeface="Helvetica" panose="020B0604020202020204" pitchFamily="34" charset="0"/>
              </a:rPr>
              <a:t>. </a:t>
            </a:r>
          </a:p>
        </p:txBody>
      </p:sp>
      <p:sp>
        <p:nvSpPr>
          <p:cNvPr id="4" name="Rectangle 21"/>
          <p:cNvSpPr>
            <a:spLocks noChangeArrowheads="1"/>
          </p:cNvSpPr>
          <p:nvPr/>
        </p:nvSpPr>
        <p:spPr bwMode="auto">
          <a:xfrm>
            <a:off x="416" y="-22162"/>
            <a:ext cx="9144000" cy="1143000"/>
          </a:xfrm>
          <a:prstGeom prst="rect">
            <a:avLst/>
          </a:prstGeom>
          <a:solidFill>
            <a:srgbClr val="8A7972">
              <a:alpha val="65881"/>
            </a:srgbClr>
          </a:solidFill>
          <a:ln>
            <a:noFill/>
          </a:ln>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it-IT" sz="2800" b="1" dirty="0">
                <a:solidFill>
                  <a:schemeClr val="bg1"/>
                </a:solidFill>
                <a:latin typeface="Helvetica" pitchFamily="34" charset="0"/>
                <a:cs typeface="Lucida Sans Unicode" panose="020B0602030504020204" pitchFamily="34" charset="0"/>
                <a:sym typeface="Wingdings" panose="05000000000000000000" pitchFamily="2" charset="2"/>
              </a:rPr>
              <a:t> </a:t>
            </a:r>
            <a:r>
              <a:rPr lang="it-IT" sz="2700" dirty="0">
                <a:solidFill>
                  <a:schemeClr val="bg1"/>
                </a:solidFill>
                <a:latin typeface="Helvetica" pitchFamily="34" charset="0"/>
                <a:cs typeface="Lucida Sans Unicode" panose="020B0602030504020204" pitchFamily="34" charset="0"/>
                <a:sym typeface="Wingdings" panose="05000000000000000000" pitchFamily="2" charset="2"/>
              </a:rPr>
              <a:t>Gli accorpamenti tra le camere di commercio: </a:t>
            </a:r>
          </a:p>
          <a:p>
            <a:pPr eaLnBrk="1" hangingPunct="1">
              <a:defRPr/>
            </a:pPr>
            <a:r>
              <a:rPr lang="it-IT" sz="2700" dirty="0">
                <a:solidFill>
                  <a:schemeClr val="bg1"/>
                </a:solidFill>
                <a:latin typeface="Helvetica" pitchFamily="34" charset="0"/>
                <a:cs typeface="Lucida Sans Unicode" panose="020B0602030504020204" pitchFamily="34" charset="0"/>
                <a:sym typeface="Wingdings" panose="05000000000000000000" pitchFamily="2" charset="2"/>
              </a:rPr>
              <a:t>     </a:t>
            </a:r>
            <a:r>
              <a:rPr lang="it-IT" sz="3200" b="1" dirty="0" smtClean="0">
                <a:solidFill>
                  <a:schemeClr val="bg1"/>
                </a:solidFill>
                <a:latin typeface="Helvetica" pitchFamily="34" charset="0"/>
                <a:cs typeface="Lucida Sans Unicode" panose="020B0602030504020204" pitchFamily="34" charset="0"/>
                <a:sym typeface="Wingdings" panose="05000000000000000000" pitchFamily="2" charset="2"/>
              </a:rPr>
              <a:t>i criteri</a:t>
            </a:r>
            <a:endParaRPr lang="it-IT" sz="3200" b="1" dirty="0">
              <a:solidFill>
                <a:schemeClr val="bg1"/>
              </a:solidFill>
              <a:latin typeface="Helvetica" pitchFamily="34" charset="0"/>
              <a:cs typeface="Lucida Sans Unicode" panose="020B0602030504020204" pitchFamily="34" charset="0"/>
              <a:sym typeface="Wingdings" panose="05000000000000000000" pitchFamily="2" charset="2"/>
            </a:endParaRPr>
          </a:p>
        </p:txBody>
      </p:sp>
    </p:spTree>
    <p:extLst>
      <p:ext uri="{BB962C8B-B14F-4D97-AF65-F5344CB8AC3E}">
        <p14:creationId xmlns:p14="http://schemas.microsoft.com/office/powerpoint/2010/main" val="321095123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1"/>
          <p:cNvSpPr>
            <a:spLocks noChangeArrowheads="1"/>
          </p:cNvSpPr>
          <p:nvPr/>
        </p:nvSpPr>
        <p:spPr bwMode="auto">
          <a:xfrm>
            <a:off x="416" y="-22162"/>
            <a:ext cx="9144000" cy="1143000"/>
          </a:xfrm>
          <a:prstGeom prst="rect">
            <a:avLst/>
          </a:prstGeom>
          <a:solidFill>
            <a:srgbClr val="8A7972">
              <a:alpha val="65881"/>
            </a:srgbClr>
          </a:solidFill>
          <a:ln>
            <a:noFill/>
          </a:ln>
          <a:extLst/>
        </p:spPr>
        <p:txBody>
          <a:bodyPr wrap="squar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marL="358775" indent="-358775" eaLnBrk="1" hangingPunct="1">
              <a:defRPr/>
            </a:pPr>
            <a:r>
              <a:rPr lang="it-IT" sz="2800" b="1" dirty="0">
                <a:solidFill>
                  <a:schemeClr val="bg1"/>
                </a:solidFill>
                <a:latin typeface="Helvetica" pitchFamily="34" charset="0"/>
                <a:cs typeface="Lucida Sans Unicode" panose="020B0602030504020204" pitchFamily="34" charset="0"/>
                <a:sym typeface="Wingdings" panose="05000000000000000000" pitchFamily="2" charset="2"/>
              </a:rPr>
              <a:t></a:t>
            </a:r>
            <a:r>
              <a:rPr lang="it-IT" sz="2700" dirty="0">
                <a:solidFill>
                  <a:schemeClr val="bg1"/>
                </a:solidFill>
                <a:latin typeface="Helvetica" pitchFamily="34" charset="0"/>
                <a:cs typeface="Lucida Sans Unicode" panose="020B0602030504020204" pitchFamily="34" charset="0"/>
                <a:sym typeface="Wingdings" panose="05000000000000000000" pitchFamily="2" charset="2"/>
              </a:rPr>
              <a:t>il Piano di razionalizzazione delle sedi</a:t>
            </a:r>
          </a:p>
          <a:p>
            <a:pPr marL="358775" indent="-358775" eaLnBrk="1" hangingPunct="1">
              <a:defRPr/>
            </a:pPr>
            <a:r>
              <a:rPr lang="it-IT" sz="2700" dirty="0">
                <a:solidFill>
                  <a:schemeClr val="bg1"/>
                </a:solidFill>
                <a:latin typeface="Helvetica" pitchFamily="34" charset="0"/>
                <a:cs typeface="Lucida Sans Unicode" panose="020B0602030504020204" pitchFamily="34" charset="0"/>
                <a:sym typeface="Wingdings" panose="05000000000000000000" pitchFamily="2" charset="2"/>
              </a:rPr>
              <a:t> </a:t>
            </a:r>
            <a:r>
              <a:rPr lang="it-IT" sz="2700" b="1" dirty="0">
                <a:solidFill>
                  <a:schemeClr val="bg1"/>
                </a:solidFill>
                <a:latin typeface="Helvetica" pitchFamily="34" charset="0"/>
                <a:cs typeface="Lucida Sans Unicode" panose="020B0602030504020204" pitchFamily="34" charset="0"/>
                <a:sym typeface="Wingdings" panose="05000000000000000000" pitchFamily="2" charset="2"/>
              </a:rPr>
              <a:t>Il metodo di lavoro</a:t>
            </a:r>
            <a:endParaRPr lang="it-IT" sz="2700" b="1" dirty="0">
              <a:solidFill>
                <a:schemeClr val="bg1"/>
              </a:solidFill>
              <a:latin typeface="Helvetica" pitchFamily="34" charset="0"/>
              <a:cs typeface="Lucida Sans Unicode" panose="020B0602030504020204" pitchFamily="34" charset="0"/>
            </a:endParaRPr>
          </a:p>
        </p:txBody>
      </p:sp>
      <p:sp>
        <p:nvSpPr>
          <p:cNvPr id="17" name="Rettangolo 1"/>
          <p:cNvSpPr>
            <a:spLocks noChangeArrowheads="1"/>
          </p:cNvSpPr>
          <p:nvPr/>
        </p:nvSpPr>
        <p:spPr bwMode="auto">
          <a:xfrm>
            <a:off x="323528" y="1628800"/>
            <a:ext cx="8496944" cy="707886"/>
          </a:xfrm>
          <a:prstGeom prst="rect">
            <a:avLst/>
          </a:prstGeom>
        </p:spPr>
        <p:txBody>
          <a:bodyPr wrap="square" lIns="0" rIns="0">
            <a:spAutoFit/>
          </a:bodyPr>
          <a:lstStyle/>
          <a:p>
            <a:pPr algn="just">
              <a:lnSpc>
                <a:spcPts val="2400"/>
              </a:lnSpc>
            </a:pPr>
            <a:r>
              <a:rPr lang="it-IT" altLang="it-IT" sz="2000" dirty="0">
                <a:latin typeface="Helvetica" pitchFamily="34" charset="0"/>
              </a:rPr>
              <a:t>Un ruolo fondamentale nella definizione del Piano è stato svolto dalle valutazioni effettuate dalle singole CCIAA</a:t>
            </a:r>
          </a:p>
        </p:txBody>
      </p:sp>
      <p:sp>
        <p:nvSpPr>
          <p:cNvPr id="2" name="Rettangolo 1"/>
          <p:cNvSpPr/>
          <p:nvPr/>
        </p:nvSpPr>
        <p:spPr>
          <a:xfrm>
            <a:off x="1151776" y="3501008"/>
            <a:ext cx="1115968" cy="1296144"/>
          </a:xfrm>
          <a:prstGeom prst="rect">
            <a:avLst/>
          </a:prstGeom>
          <a:no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t"/>
          <a:lstStyle/>
          <a:p>
            <a:r>
              <a:rPr lang="it-IT" altLang="it-IT" sz="1400" dirty="0">
                <a:solidFill>
                  <a:schemeClr val="tx1"/>
                </a:solidFill>
                <a:latin typeface="Helvetica" pitchFamily="34" charset="0"/>
              </a:rPr>
              <a:t>Censimento e rilevazione sedi camerali</a:t>
            </a:r>
            <a:endParaRPr lang="it-IT" sz="1400" dirty="0">
              <a:solidFill>
                <a:schemeClr val="tx1"/>
              </a:solidFill>
            </a:endParaRPr>
          </a:p>
        </p:txBody>
      </p:sp>
      <p:sp>
        <p:nvSpPr>
          <p:cNvPr id="11" name="Rettangolo 10"/>
          <p:cNvSpPr/>
          <p:nvPr/>
        </p:nvSpPr>
        <p:spPr>
          <a:xfrm>
            <a:off x="2651691" y="3501008"/>
            <a:ext cx="1115968" cy="1296144"/>
          </a:xfrm>
          <a:prstGeom prst="rect">
            <a:avLst/>
          </a:prstGeom>
          <a:no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t"/>
          <a:lstStyle/>
          <a:p>
            <a:r>
              <a:rPr lang="it-IT" altLang="it-IT" sz="1400" dirty="0">
                <a:solidFill>
                  <a:schemeClr val="tx1"/>
                </a:solidFill>
                <a:latin typeface="Helvetica" pitchFamily="34" charset="0"/>
              </a:rPr>
              <a:t>Pulizia dati e calcolo di indicatori di occupazione/ utilizzo</a:t>
            </a:r>
            <a:endParaRPr lang="it-IT" sz="1400" dirty="0">
              <a:solidFill>
                <a:schemeClr val="tx1"/>
              </a:solidFill>
            </a:endParaRPr>
          </a:p>
        </p:txBody>
      </p:sp>
      <p:sp>
        <p:nvSpPr>
          <p:cNvPr id="12" name="Rettangolo 11"/>
          <p:cNvSpPr/>
          <p:nvPr/>
        </p:nvSpPr>
        <p:spPr>
          <a:xfrm>
            <a:off x="4151606" y="3501008"/>
            <a:ext cx="1465559" cy="1296144"/>
          </a:xfrm>
          <a:prstGeom prst="rect">
            <a:avLst/>
          </a:prstGeom>
          <a:no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t"/>
          <a:lstStyle/>
          <a:p>
            <a:r>
              <a:rPr lang="it-IT" altLang="it-IT" sz="1400" dirty="0">
                <a:solidFill>
                  <a:schemeClr val="tx1"/>
                </a:solidFill>
                <a:latin typeface="Helvetica" pitchFamily="34" charset="0"/>
              </a:rPr>
              <a:t>Elaborazione Schede CCIAA per ricognizione strategie di razionalizzazione</a:t>
            </a:r>
          </a:p>
        </p:txBody>
      </p:sp>
      <p:sp>
        <p:nvSpPr>
          <p:cNvPr id="14" name="Rettangolo 13"/>
          <p:cNvSpPr/>
          <p:nvPr/>
        </p:nvSpPr>
        <p:spPr>
          <a:xfrm>
            <a:off x="5944737" y="3501008"/>
            <a:ext cx="1253952" cy="1296144"/>
          </a:xfrm>
          <a:prstGeom prst="rect">
            <a:avLst/>
          </a:prstGeom>
          <a:no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t"/>
          <a:lstStyle/>
          <a:p>
            <a:r>
              <a:rPr lang="it-IT" altLang="it-IT" sz="1400" dirty="0">
                <a:solidFill>
                  <a:schemeClr val="tx1"/>
                </a:solidFill>
                <a:latin typeface="Helvetica" pitchFamily="34" charset="0"/>
              </a:rPr>
              <a:t>Raccolta feedback e rielaborazione informazioni ricevute</a:t>
            </a:r>
          </a:p>
        </p:txBody>
      </p:sp>
      <p:sp>
        <p:nvSpPr>
          <p:cNvPr id="15" name="Rettangolo 14"/>
          <p:cNvSpPr/>
          <p:nvPr/>
        </p:nvSpPr>
        <p:spPr>
          <a:xfrm>
            <a:off x="7560384" y="3501008"/>
            <a:ext cx="1115968" cy="1296144"/>
          </a:xfrm>
          <a:prstGeom prst="rect">
            <a:avLst/>
          </a:prstGeom>
          <a:no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t"/>
          <a:lstStyle/>
          <a:p>
            <a:r>
              <a:rPr lang="it-IT" altLang="it-IT" sz="1400" dirty="0">
                <a:solidFill>
                  <a:schemeClr val="tx1"/>
                </a:solidFill>
                <a:latin typeface="Helvetica" pitchFamily="34" charset="0"/>
              </a:rPr>
              <a:t>Redazione Piano</a:t>
            </a:r>
          </a:p>
        </p:txBody>
      </p:sp>
      <p:cxnSp>
        <p:nvCxnSpPr>
          <p:cNvPr id="19" name="Connettore 1 18"/>
          <p:cNvCxnSpPr/>
          <p:nvPr/>
        </p:nvCxnSpPr>
        <p:spPr>
          <a:xfrm>
            <a:off x="647616" y="3284984"/>
            <a:ext cx="7776864" cy="0"/>
          </a:xfrm>
          <a:prstGeom prst="line">
            <a:avLst/>
          </a:prstGeom>
          <a:ln w="12700">
            <a:solidFill>
              <a:srgbClr val="8A7972"/>
            </a:solidFill>
          </a:ln>
        </p:spPr>
        <p:style>
          <a:lnRef idx="1">
            <a:schemeClr val="accent1"/>
          </a:lnRef>
          <a:fillRef idx="0">
            <a:schemeClr val="accent1"/>
          </a:fillRef>
          <a:effectRef idx="0">
            <a:schemeClr val="accent1"/>
          </a:effectRef>
          <a:fontRef idx="minor">
            <a:schemeClr val="tx1"/>
          </a:fontRef>
        </p:style>
      </p:cxnSp>
      <p:sp>
        <p:nvSpPr>
          <p:cNvPr id="20" name="Ovale 19"/>
          <p:cNvSpPr/>
          <p:nvPr/>
        </p:nvSpPr>
        <p:spPr>
          <a:xfrm>
            <a:off x="935648" y="3140968"/>
            <a:ext cx="288000" cy="288032"/>
          </a:xfrm>
          <a:prstGeom prst="ellipse">
            <a:avLst/>
          </a:prstGeom>
          <a:solidFill>
            <a:srgbClr val="B1291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2" name="Connettore 1 21"/>
          <p:cNvCxnSpPr>
            <a:stCxn id="20" idx="4"/>
          </p:cNvCxnSpPr>
          <p:nvPr/>
        </p:nvCxnSpPr>
        <p:spPr>
          <a:xfrm>
            <a:off x="1079648" y="3429000"/>
            <a:ext cx="0" cy="1152000"/>
          </a:xfrm>
          <a:prstGeom prst="line">
            <a:avLst/>
          </a:prstGeom>
          <a:ln w="12700">
            <a:solidFill>
              <a:srgbClr val="8A7972"/>
            </a:solidFill>
            <a:prstDash val="dash"/>
          </a:ln>
        </p:spPr>
        <p:style>
          <a:lnRef idx="1">
            <a:schemeClr val="accent1"/>
          </a:lnRef>
          <a:fillRef idx="0">
            <a:schemeClr val="accent1"/>
          </a:fillRef>
          <a:effectRef idx="0">
            <a:schemeClr val="accent1"/>
          </a:effectRef>
          <a:fontRef idx="minor">
            <a:schemeClr val="tx1"/>
          </a:fontRef>
        </p:style>
      </p:cxnSp>
      <p:sp>
        <p:nvSpPr>
          <p:cNvPr id="25" name="Ovale 24"/>
          <p:cNvSpPr/>
          <p:nvPr/>
        </p:nvSpPr>
        <p:spPr>
          <a:xfrm>
            <a:off x="2404272" y="3140968"/>
            <a:ext cx="288000" cy="288032"/>
          </a:xfrm>
          <a:prstGeom prst="ellipse">
            <a:avLst/>
          </a:prstGeom>
          <a:solidFill>
            <a:srgbClr val="B1291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6" name="Connettore 1 25"/>
          <p:cNvCxnSpPr>
            <a:stCxn id="25" idx="4"/>
          </p:cNvCxnSpPr>
          <p:nvPr/>
        </p:nvCxnSpPr>
        <p:spPr>
          <a:xfrm>
            <a:off x="2548272" y="3429000"/>
            <a:ext cx="0" cy="1152000"/>
          </a:xfrm>
          <a:prstGeom prst="line">
            <a:avLst/>
          </a:prstGeom>
          <a:ln w="12700">
            <a:solidFill>
              <a:srgbClr val="8A7972"/>
            </a:solidFill>
            <a:prstDash val="dash"/>
          </a:ln>
        </p:spPr>
        <p:style>
          <a:lnRef idx="1">
            <a:schemeClr val="accent1"/>
          </a:lnRef>
          <a:fillRef idx="0">
            <a:schemeClr val="accent1"/>
          </a:fillRef>
          <a:effectRef idx="0">
            <a:schemeClr val="accent1"/>
          </a:effectRef>
          <a:fontRef idx="minor">
            <a:schemeClr val="tx1"/>
          </a:fontRef>
        </p:style>
      </p:cxnSp>
      <p:sp>
        <p:nvSpPr>
          <p:cNvPr id="28" name="Ovale 27"/>
          <p:cNvSpPr/>
          <p:nvPr/>
        </p:nvSpPr>
        <p:spPr>
          <a:xfrm>
            <a:off x="3909748" y="3140968"/>
            <a:ext cx="288000" cy="288032"/>
          </a:xfrm>
          <a:prstGeom prst="ellipse">
            <a:avLst/>
          </a:prstGeom>
          <a:solidFill>
            <a:srgbClr val="B1291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9" name="Connettore 1 28"/>
          <p:cNvCxnSpPr>
            <a:stCxn id="28" idx="4"/>
          </p:cNvCxnSpPr>
          <p:nvPr/>
        </p:nvCxnSpPr>
        <p:spPr>
          <a:xfrm>
            <a:off x="4053748" y="3429000"/>
            <a:ext cx="0" cy="1152000"/>
          </a:xfrm>
          <a:prstGeom prst="line">
            <a:avLst/>
          </a:prstGeom>
          <a:ln w="12700">
            <a:solidFill>
              <a:srgbClr val="8A7972"/>
            </a:solidFill>
            <a:prstDash val="dash"/>
          </a:ln>
        </p:spPr>
        <p:style>
          <a:lnRef idx="1">
            <a:schemeClr val="accent1"/>
          </a:lnRef>
          <a:fillRef idx="0">
            <a:schemeClr val="accent1"/>
          </a:fillRef>
          <a:effectRef idx="0">
            <a:schemeClr val="accent1"/>
          </a:effectRef>
          <a:fontRef idx="minor">
            <a:schemeClr val="tx1"/>
          </a:fontRef>
        </p:style>
      </p:cxnSp>
      <p:sp>
        <p:nvSpPr>
          <p:cNvPr id="31" name="Ovale 30"/>
          <p:cNvSpPr/>
          <p:nvPr/>
        </p:nvSpPr>
        <p:spPr>
          <a:xfrm>
            <a:off x="5729024" y="3140968"/>
            <a:ext cx="288000" cy="288032"/>
          </a:xfrm>
          <a:prstGeom prst="ellipse">
            <a:avLst/>
          </a:prstGeom>
          <a:solidFill>
            <a:srgbClr val="B1291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32" name="Connettore 1 31"/>
          <p:cNvCxnSpPr>
            <a:stCxn id="31" idx="4"/>
          </p:cNvCxnSpPr>
          <p:nvPr/>
        </p:nvCxnSpPr>
        <p:spPr>
          <a:xfrm>
            <a:off x="5873024" y="3429000"/>
            <a:ext cx="0" cy="1152000"/>
          </a:xfrm>
          <a:prstGeom prst="line">
            <a:avLst/>
          </a:prstGeom>
          <a:ln w="12700">
            <a:solidFill>
              <a:srgbClr val="8A7972"/>
            </a:solidFill>
            <a:prstDash val="dash"/>
          </a:ln>
        </p:spPr>
        <p:style>
          <a:lnRef idx="1">
            <a:schemeClr val="accent1"/>
          </a:lnRef>
          <a:fillRef idx="0">
            <a:schemeClr val="accent1"/>
          </a:fillRef>
          <a:effectRef idx="0">
            <a:schemeClr val="accent1"/>
          </a:effectRef>
          <a:fontRef idx="minor">
            <a:schemeClr val="tx1"/>
          </a:fontRef>
        </p:style>
      </p:cxnSp>
      <p:sp>
        <p:nvSpPr>
          <p:cNvPr id="34" name="Ovale 33"/>
          <p:cNvSpPr/>
          <p:nvPr/>
        </p:nvSpPr>
        <p:spPr>
          <a:xfrm>
            <a:off x="7326814" y="3140968"/>
            <a:ext cx="288000" cy="288032"/>
          </a:xfrm>
          <a:prstGeom prst="ellipse">
            <a:avLst/>
          </a:prstGeom>
          <a:solidFill>
            <a:srgbClr val="B1291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35" name="Connettore 1 34"/>
          <p:cNvCxnSpPr>
            <a:stCxn id="34" idx="4"/>
          </p:cNvCxnSpPr>
          <p:nvPr/>
        </p:nvCxnSpPr>
        <p:spPr>
          <a:xfrm>
            <a:off x="7470814" y="3429000"/>
            <a:ext cx="0" cy="1152000"/>
          </a:xfrm>
          <a:prstGeom prst="line">
            <a:avLst/>
          </a:prstGeom>
          <a:ln w="12700">
            <a:solidFill>
              <a:srgbClr val="8A7972"/>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475502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1"/>
          <p:cNvSpPr>
            <a:spLocks noChangeArrowheads="1"/>
          </p:cNvSpPr>
          <p:nvPr/>
        </p:nvSpPr>
        <p:spPr bwMode="auto">
          <a:xfrm>
            <a:off x="416" y="-22162"/>
            <a:ext cx="9144000" cy="1143000"/>
          </a:xfrm>
          <a:prstGeom prst="rect">
            <a:avLst/>
          </a:prstGeom>
          <a:solidFill>
            <a:srgbClr val="8A7972">
              <a:alpha val="65881"/>
            </a:srgbClr>
          </a:solidFill>
          <a:ln>
            <a:noFill/>
          </a:ln>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it-IT" sz="2800" b="1" dirty="0">
                <a:solidFill>
                  <a:schemeClr val="bg1"/>
                </a:solidFill>
                <a:latin typeface="Helvetica" pitchFamily="34" charset="0"/>
                <a:cs typeface="Lucida Sans Unicode" panose="020B0602030504020204" pitchFamily="34" charset="0"/>
                <a:sym typeface="Wingdings" panose="05000000000000000000" pitchFamily="2" charset="2"/>
              </a:rPr>
              <a:t></a:t>
            </a:r>
            <a:r>
              <a:rPr lang="it-IT" sz="2700" dirty="0">
                <a:solidFill>
                  <a:schemeClr val="bg1"/>
                </a:solidFill>
                <a:latin typeface="Helvetica" pitchFamily="34" charset="0"/>
                <a:cs typeface="Lucida Sans Unicode" panose="020B0602030504020204" pitchFamily="34" charset="0"/>
                <a:sym typeface="Wingdings" panose="05000000000000000000" pitchFamily="2" charset="2"/>
              </a:rPr>
              <a:t>Criteri per assemblare i contributi inviati dalle CCIAA</a:t>
            </a:r>
          </a:p>
        </p:txBody>
      </p:sp>
      <p:sp>
        <p:nvSpPr>
          <p:cNvPr id="4" name="Rettangolo 1"/>
          <p:cNvSpPr>
            <a:spLocks noChangeArrowheads="1"/>
          </p:cNvSpPr>
          <p:nvPr/>
        </p:nvSpPr>
        <p:spPr bwMode="auto">
          <a:xfrm>
            <a:off x="251520" y="1120838"/>
            <a:ext cx="8640960" cy="5755935"/>
          </a:xfrm>
          <a:prstGeom prst="rect">
            <a:avLst/>
          </a:prstGeom>
        </p:spPr>
        <p:txBody>
          <a:bodyPr wrap="square" lIns="0" rIns="0">
            <a:spAutoFit/>
          </a:bodyPr>
          <a:lstStyle/>
          <a:p>
            <a:pPr marL="285750" indent="-285750" algn="just">
              <a:lnSpc>
                <a:spcPts val="2400"/>
              </a:lnSpc>
              <a:spcBef>
                <a:spcPts val="600"/>
              </a:spcBef>
              <a:spcAft>
                <a:spcPts val="600"/>
              </a:spcAft>
              <a:buClr>
                <a:srgbClr val="B1291C"/>
              </a:buClr>
              <a:buSzPct val="120000"/>
              <a:buFont typeface="Wingdings" panose="05000000000000000000" pitchFamily="2" charset="2"/>
              <a:buChar char="§"/>
            </a:pPr>
            <a:r>
              <a:rPr lang="it-IT" altLang="it-IT" sz="1600" dirty="0">
                <a:latin typeface="Helvetica" pitchFamily="34" charset="0"/>
              </a:rPr>
              <a:t>assicurare coerenza tra </a:t>
            </a:r>
            <a:r>
              <a:rPr lang="it-IT" altLang="it-IT" sz="1600" u="sng" dirty="0">
                <a:solidFill>
                  <a:srgbClr val="C00000"/>
                </a:solidFill>
                <a:latin typeface="Helvetica" panose="020B0604020202020204" pitchFamily="34" charset="0"/>
                <a:cs typeface="Helvetica" panose="020B0604020202020204" pitchFamily="34" charset="0"/>
              </a:rPr>
              <a:t>tipologia di intervento</a:t>
            </a:r>
            <a:r>
              <a:rPr lang="it-IT" altLang="it-IT" sz="1600" dirty="0">
                <a:solidFill>
                  <a:srgbClr val="C00000"/>
                </a:solidFill>
                <a:latin typeface="Helvetica" panose="020B0604020202020204" pitchFamily="34" charset="0"/>
                <a:cs typeface="Helvetica" panose="020B0604020202020204" pitchFamily="34" charset="0"/>
              </a:rPr>
              <a:t> </a:t>
            </a:r>
            <a:r>
              <a:rPr lang="it-IT" altLang="it-IT" sz="1600" dirty="0">
                <a:latin typeface="Helvetica" pitchFamily="34" charset="0"/>
              </a:rPr>
              <a:t>prospettata (es. recesso da locazioni, messa a reddito, vendita) e </a:t>
            </a:r>
            <a:r>
              <a:rPr lang="it-IT" altLang="it-IT" sz="1600" u="sng" dirty="0">
                <a:solidFill>
                  <a:srgbClr val="C00000"/>
                </a:solidFill>
                <a:latin typeface="Helvetica" panose="020B0604020202020204" pitchFamily="34" charset="0"/>
                <a:cs typeface="Helvetica" panose="020B0604020202020204" pitchFamily="34" charset="0"/>
              </a:rPr>
              <a:t>arco temporale</a:t>
            </a:r>
            <a:r>
              <a:rPr lang="it-IT" altLang="it-IT" sz="1600" dirty="0">
                <a:solidFill>
                  <a:srgbClr val="C00000"/>
                </a:solidFill>
                <a:latin typeface="Helvetica" panose="020B0604020202020204" pitchFamily="34" charset="0"/>
                <a:cs typeface="Helvetica" panose="020B0604020202020204" pitchFamily="34" charset="0"/>
              </a:rPr>
              <a:t> </a:t>
            </a:r>
            <a:r>
              <a:rPr lang="it-IT" altLang="it-IT" sz="1600" dirty="0">
                <a:latin typeface="Helvetica" pitchFamily="34" charset="0"/>
              </a:rPr>
              <a:t>indicato per la sua attuazione;</a:t>
            </a:r>
          </a:p>
          <a:p>
            <a:pPr marL="285750" indent="-285750" algn="just">
              <a:lnSpc>
                <a:spcPts val="2400"/>
              </a:lnSpc>
              <a:spcBef>
                <a:spcPts val="600"/>
              </a:spcBef>
              <a:spcAft>
                <a:spcPts val="600"/>
              </a:spcAft>
              <a:buClr>
                <a:srgbClr val="B1291C"/>
              </a:buClr>
              <a:buSzPct val="120000"/>
              <a:buFont typeface="Wingdings" panose="05000000000000000000" pitchFamily="2" charset="2"/>
              <a:buChar char="§"/>
            </a:pPr>
            <a:r>
              <a:rPr lang="it-IT" altLang="it-IT" sz="1600" dirty="0">
                <a:latin typeface="Helvetica" pitchFamily="34" charset="0"/>
              </a:rPr>
              <a:t>accertare che i valori stimati per la </a:t>
            </a:r>
            <a:r>
              <a:rPr lang="it-IT" altLang="it-IT" sz="1600" u="sng" dirty="0">
                <a:solidFill>
                  <a:srgbClr val="C00000"/>
                </a:solidFill>
                <a:latin typeface="Helvetica" panose="020B0604020202020204" pitchFamily="34" charset="0"/>
                <a:cs typeface="Helvetica" panose="020B0604020202020204" pitchFamily="34" charset="0"/>
              </a:rPr>
              <a:t>messa a reddito</a:t>
            </a:r>
            <a:r>
              <a:rPr lang="it-IT" altLang="it-IT" sz="1600" dirty="0">
                <a:solidFill>
                  <a:srgbClr val="C00000"/>
                </a:solidFill>
                <a:latin typeface="Helvetica" panose="020B0604020202020204" pitchFamily="34" charset="0"/>
                <a:cs typeface="Helvetica" panose="020B0604020202020204" pitchFamily="34" charset="0"/>
              </a:rPr>
              <a:t> </a:t>
            </a:r>
            <a:r>
              <a:rPr lang="it-IT" altLang="it-IT" sz="1600" dirty="0">
                <a:latin typeface="Helvetica" pitchFamily="34" charset="0"/>
              </a:rPr>
              <a:t>(canoni di locazione) siano frutto di una ponderata valutazione delle dinamiche del mercato locale, attesa la tipologia a volte peculiare dell’immobile interessato (in termini, ad es. di rilevanza storica ovvero di conformazione), fatta salva comunque la locazione a carico di soggetti pubblici </a:t>
            </a:r>
            <a:r>
              <a:rPr lang="it-IT" altLang="it-IT" sz="1600" dirty="0" smtClean="0">
                <a:latin typeface="Helvetica" pitchFamily="34" charset="0"/>
              </a:rPr>
              <a:t>terzi (considerati </a:t>
            </a:r>
            <a:r>
              <a:rPr lang="it-IT" altLang="it-IT" sz="1600" dirty="0">
                <a:latin typeface="Helvetica" pitchFamily="34" charset="0"/>
              </a:rPr>
              <a:t>i parametri di assunzione di spesa a tale titolo che questi ultimi devono </a:t>
            </a:r>
            <a:r>
              <a:rPr lang="it-IT" altLang="it-IT" sz="1600" dirty="0" smtClean="0">
                <a:latin typeface="Helvetica" pitchFamily="34" charset="0"/>
              </a:rPr>
              <a:t>osservare);</a:t>
            </a:r>
            <a:endParaRPr lang="it-IT" altLang="it-IT" sz="1600" dirty="0">
              <a:latin typeface="Helvetica" pitchFamily="34" charset="0"/>
            </a:endParaRPr>
          </a:p>
          <a:p>
            <a:pPr marL="285750" indent="-285750" algn="just">
              <a:lnSpc>
                <a:spcPts val="2400"/>
              </a:lnSpc>
              <a:spcBef>
                <a:spcPts val="600"/>
              </a:spcBef>
              <a:spcAft>
                <a:spcPts val="600"/>
              </a:spcAft>
              <a:buClr>
                <a:srgbClr val="B1291C"/>
              </a:buClr>
              <a:buSzPct val="120000"/>
              <a:buFont typeface="Wingdings" panose="05000000000000000000" pitchFamily="2" charset="2"/>
              <a:buChar char="§"/>
            </a:pPr>
            <a:r>
              <a:rPr lang="it-IT" altLang="it-IT" sz="1600" dirty="0">
                <a:latin typeface="Helvetica" pitchFamily="34" charset="0"/>
              </a:rPr>
              <a:t>garantire che gli interventi di </a:t>
            </a:r>
            <a:r>
              <a:rPr lang="it-IT" altLang="it-IT" sz="1600" u="sng" dirty="0">
                <a:solidFill>
                  <a:srgbClr val="C00000"/>
                </a:solidFill>
                <a:latin typeface="Helvetica" panose="020B0604020202020204" pitchFamily="34" charset="0"/>
                <a:cs typeface="Helvetica" panose="020B0604020202020204" pitchFamily="34" charset="0"/>
              </a:rPr>
              <a:t>riduzione dei mq disponibili</a:t>
            </a:r>
            <a:r>
              <a:rPr lang="it-IT" altLang="it-IT" sz="1600" dirty="0">
                <a:solidFill>
                  <a:srgbClr val="C00000"/>
                </a:solidFill>
                <a:latin typeface="Helvetica" panose="020B0604020202020204" pitchFamily="34" charset="0"/>
                <a:cs typeface="Helvetica" panose="020B0604020202020204" pitchFamily="34" charset="0"/>
              </a:rPr>
              <a:t> </a:t>
            </a:r>
            <a:r>
              <a:rPr lang="it-IT" altLang="it-IT" sz="1600" dirty="0">
                <a:latin typeface="Helvetica" pitchFamily="34" charset="0"/>
              </a:rPr>
              <a:t>sia effettuata tenendo conto anche delle progressive fuoriuscite di personale gravante sugli spazi medesimi, come anche delle operazioni di contrazione del patrimonio progressivamente avviate e/o concluse nelle annualità antecedenti a quelle interessate dal piano;</a:t>
            </a:r>
          </a:p>
          <a:p>
            <a:pPr marL="285750" indent="-285750" algn="just">
              <a:lnSpc>
                <a:spcPts val="2400"/>
              </a:lnSpc>
              <a:spcBef>
                <a:spcPts val="600"/>
              </a:spcBef>
              <a:spcAft>
                <a:spcPts val="600"/>
              </a:spcAft>
              <a:buClr>
                <a:srgbClr val="B1291C"/>
              </a:buClr>
              <a:buSzPct val="120000"/>
              <a:buFont typeface="Wingdings" panose="05000000000000000000" pitchFamily="2" charset="2"/>
              <a:buChar char="§"/>
            </a:pPr>
            <a:r>
              <a:rPr lang="it-IT" altLang="it-IT" sz="1600" dirty="0">
                <a:latin typeface="Helvetica" pitchFamily="34" charset="0"/>
              </a:rPr>
              <a:t>fare in modo che le </a:t>
            </a:r>
            <a:r>
              <a:rPr lang="it-IT" altLang="it-IT" sz="1600" u="sng" dirty="0">
                <a:solidFill>
                  <a:srgbClr val="C00000"/>
                </a:solidFill>
                <a:latin typeface="Helvetica" panose="020B0604020202020204" pitchFamily="34" charset="0"/>
                <a:cs typeface="Helvetica" panose="020B0604020202020204" pitchFamily="34" charset="0"/>
              </a:rPr>
              <a:t>dismissioni e/o gli accentramenti di sedi di lavoro</a:t>
            </a:r>
            <a:r>
              <a:rPr lang="it-IT" altLang="it-IT" sz="1600" dirty="0">
                <a:solidFill>
                  <a:srgbClr val="C00000"/>
                </a:solidFill>
                <a:latin typeface="Helvetica" panose="020B0604020202020204" pitchFamily="34" charset="0"/>
                <a:cs typeface="Helvetica" panose="020B0604020202020204" pitchFamily="34" charset="0"/>
              </a:rPr>
              <a:t> </a:t>
            </a:r>
            <a:r>
              <a:rPr lang="it-IT" altLang="it-IT" sz="1600" dirty="0">
                <a:latin typeface="Helvetica" pitchFamily="34" charset="0"/>
              </a:rPr>
              <a:t>avvengano non </a:t>
            </a:r>
            <a:r>
              <a:rPr lang="it-IT" altLang="it-IT" sz="1600" dirty="0" smtClean="0">
                <a:latin typeface="Helvetica" pitchFamily="34" charset="0"/>
              </a:rPr>
              <a:t>incidendo sul livello </a:t>
            </a:r>
            <a:r>
              <a:rPr lang="it-IT" altLang="it-IT" sz="1600" dirty="0">
                <a:latin typeface="Helvetica" pitchFamily="34" charset="0"/>
              </a:rPr>
              <a:t>di servizi garantito al bacino di utenza che insiste </a:t>
            </a:r>
            <a:r>
              <a:rPr lang="it-IT" altLang="it-IT" sz="1600" dirty="0" smtClean="0">
                <a:latin typeface="Helvetica" pitchFamily="34" charset="0"/>
              </a:rPr>
              <a:t>sulla </a:t>
            </a:r>
            <a:r>
              <a:rPr lang="it-IT" altLang="it-IT" sz="1600" dirty="0">
                <a:latin typeface="Helvetica" pitchFamily="34" charset="0"/>
              </a:rPr>
              <a:t>sede dismessa o «accentrata», privilegiando altrimenti opzioni meno o per nulla onerose rispetto all’attuale </a:t>
            </a:r>
            <a:r>
              <a:rPr lang="it-IT" altLang="it-IT" sz="1600" dirty="0" smtClean="0">
                <a:latin typeface="Helvetica" pitchFamily="34" charset="0"/>
              </a:rPr>
              <a:t>  (</a:t>
            </a:r>
            <a:r>
              <a:rPr lang="it-IT" altLang="it-IT" sz="1600" dirty="0">
                <a:latin typeface="Helvetica" pitchFamily="34" charset="0"/>
              </a:rPr>
              <a:t>ad es. recesso da contratti di locazione e permanenza in comodato d’uso presso altro immobile ubicato nel sito fino a quel momento direttamente presidiato) </a:t>
            </a:r>
          </a:p>
        </p:txBody>
      </p:sp>
    </p:spTree>
    <p:extLst>
      <p:ext uri="{BB962C8B-B14F-4D97-AF65-F5344CB8AC3E}">
        <p14:creationId xmlns:p14="http://schemas.microsoft.com/office/powerpoint/2010/main" val="348215131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1"/>
          <p:cNvSpPr>
            <a:spLocks noChangeArrowheads="1"/>
          </p:cNvSpPr>
          <p:nvPr/>
        </p:nvSpPr>
        <p:spPr bwMode="auto">
          <a:xfrm>
            <a:off x="416" y="-22162"/>
            <a:ext cx="9144000" cy="1143000"/>
          </a:xfrm>
          <a:prstGeom prst="rect">
            <a:avLst/>
          </a:prstGeom>
          <a:solidFill>
            <a:srgbClr val="8A7972">
              <a:alpha val="65881"/>
            </a:srgbClr>
          </a:solidFill>
          <a:ln>
            <a:noFill/>
          </a:ln>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it-IT" sz="2800" b="1" dirty="0" smtClean="0">
                <a:solidFill>
                  <a:schemeClr val="bg1"/>
                </a:solidFill>
                <a:latin typeface="Helvetica" pitchFamily="34" charset="0"/>
                <a:cs typeface="Lucida Sans Unicode" panose="020B0602030504020204" pitchFamily="34" charset="0"/>
                <a:sym typeface="Wingdings" panose="05000000000000000000" pitchFamily="2" charset="2"/>
              </a:rPr>
              <a:t> </a:t>
            </a:r>
            <a:r>
              <a:rPr lang="it-IT" sz="2700" dirty="0" smtClean="0">
                <a:solidFill>
                  <a:schemeClr val="bg1"/>
                </a:solidFill>
                <a:latin typeface="Helvetica" pitchFamily="34" charset="0"/>
                <a:cs typeface="Lucida Sans Unicode" panose="020B0602030504020204" pitchFamily="34" charset="0"/>
                <a:sym typeface="Wingdings" panose="05000000000000000000" pitchFamily="2" charset="2"/>
              </a:rPr>
              <a:t>Situazione ex ante</a:t>
            </a:r>
            <a:endParaRPr lang="it-IT" sz="2700" dirty="0">
              <a:solidFill>
                <a:schemeClr val="bg1"/>
              </a:solidFill>
              <a:latin typeface="Helvetica" pitchFamily="34" charset="0"/>
              <a:cs typeface="Lucida Sans Unicode" panose="020B0602030504020204" pitchFamily="34" charset="0"/>
              <a:sym typeface="Wingdings" panose="05000000000000000000" pitchFamily="2" charset="2"/>
            </a:endParaRPr>
          </a:p>
        </p:txBody>
      </p:sp>
      <p:graphicFrame>
        <p:nvGraphicFramePr>
          <p:cNvPr id="2" name="Tabella 1"/>
          <p:cNvGraphicFramePr>
            <a:graphicFrameLocks noGrp="1"/>
          </p:cNvGraphicFramePr>
          <p:nvPr>
            <p:extLst>
              <p:ext uri="{D42A27DB-BD31-4B8C-83A1-F6EECF244321}">
                <p14:modId xmlns:p14="http://schemas.microsoft.com/office/powerpoint/2010/main" val="3051290337"/>
              </p:ext>
            </p:extLst>
          </p:nvPr>
        </p:nvGraphicFramePr>
        <p:xfrm>
          <a:off x="503963" y="1259882"/>
          <a:ext cx="8136905" cy="5472603"/>
        </p:xfrm>
        <a:graphic>
          <a:graphicData uri="http://schemas.openxmlformats.org/drawingml/2006/table">
            <a:tbl>
              <a:tblPr/>
              <a:tblGrid>
                <a:gridCol w="1471249"/>
                <a:gridCol w="460391"/>
                <a:gridCol w="920782"/>
                <a:gridCol w="460391"/>
                <a:gridCol w="850721"/>
                <a:gridCol w="460391"/>
                <a:gridCol w="850721"/>
                <a:gridCol w="460391"/>
                <a:gridCol w="850721"/>
                <a:gridCol w="460391"/>
                <a:gridCol w="890756"/>
              </a:tblGrid>
              <a:tr h="500353">
                <a:tc rowSpan="2">
                  <a:txBody>
                    <a:bodyPr/>
                    <a:lstStyle/>
                    <a:p>
                      <a:pPr algn="ctr" fontAlgn="ctr"/>
                      <a:r>
                        <a:rPr lang="it-IT" sz="1100" b="1" i="0" u="none" strike="noStrike" dirty="0">
                          <a:solidFill>
                            <a:srgbClr val="000000"/>
                          </a:solidFill>
                          <a:effectLst/>
                          <a:latin typeface="Century Gothic"/>
                        </a:rPr>
                        <a:t>Regione</a:t>
                      </a: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DD9C4"/>
                    </a:solidFill>
                  </a:tcPr>
                </a:tc>
                <a:tc gridSpan="2">
                  <a:txBody>
                    <a:bodyPr/>
                    <a:lstStyle/>
                    <a:p>
                      <a:pPr algn="ctr" fontAlgn="ctr"/>
                      <a:r>
                        <a:rPr lang="it-IT" sz="1100" b="1" i="0" u="none" strike="noStrike" dirty="0">
                          <a:solidFill>
                            <a:srgbClr val="000000"/>
                          </a:solidFill>
                          <a:effectLst/>
                          <a:latin typeface="Century Gothic"/>
                        </a:rPr>
                        <a:t>Sedi legali</a:t>
                      </a: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solidFill>
                      <a:srgbClr val="DDD9C4"/>
                    </a:solidFill>
                  </a:tcPr>
                </a:tc>
                <a:tc hMerge="1">
                  <a:txBody>
                    <a:bodyPr/>
                    <a:lstStyle/>
                    <a:p>
                      <a:endParaRPr lang="it-IT"/>
                    </a:p>
                  </a:txBody>
                  <a:tcPr/>
                </a:tc>
                <a:tc gridSpan="2">
                  <a:txBody>
                    <a:bodyPr/>
                    <a:lstStyle/>
                    <a:p>
                      <a:pPr algn="ctr" fontAlgn="ctr"/>
                      <a:r>
                        <a:rPr lang="it-IT" sz="1100" b="1" i="0" u="none" strike="noStrike" dirty="0">
                          <a:solidFill>
                            <a:srgbClr val="000000"/>
                          </a:solidFill>
                          <a:effectLst/>
                          <a:latin typeface="Century Gothic"/>
                        </a:rPr>
                        <a:t>Sedi secondarie/</a:t>
                      </a:r>
                      <a:br>
                        <a:rPr lang="it-IT" sz="1100" b="1" i="0" u="none" strike="noStrike" dirty="0">
                          <a:solidFill>
                            <a:srgbClr val="000000"/>
                          </a:solidFill>
                          <a:effectLst/>
                          <a:latin typeface="Century Gothic"/>
                        </a:rPr>
                      </a:br>
                      <a:r>
                        <a:rPr lang="it-IT" sz="1100" b="1" i="0" u="none" strike="noStrike" dirty="0">
                          <a:solidFill>
                            <a:srgbClr val="000000"/>
                          </a:solidFill>
                          <a:effectLst/>
                          <a:latin typeface="Century Gothic"/>
                        </a:rPr>
                        <a:t>distaccate</a:t>
                      </a: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solidFill>
                      <a:srgbClr val="DDD9C4"/>
                    </a:solidFill>
                  </a:tcPr>
                </a:tc>
                <a:tc hMerge="1">
                  <a:txBody>
                    <a:bodyPr/>
                    <a:lstStyle/>
                    <a:p>
                      <a:endParaRPr lang="it-IT"/>
                    </a:p>
                  </a:txBody>
                  <a:tcPr/>
                </a:tc>
                <a:tc gridSpan="2">
                  <a:txBody>
                    <a:bodyPr/>
                    <a:lstStyle/>
                    <a:p>
                      <a:pPr algn="ctr" fontAlgn="ctr"/>
                      <a:r>
                        <a:rPr lang="it-IT" sz="1100" b="1" i="0" u="none" strike="noStrike" dirty="0">
                          <a:solidFill>
                            <a:srgbClr val="000000"/>
                          </a:solidFill>
                          <a:effectLst/>
                          <a:latin typeface="Century Gothic"/>
                        </a:rPr>
                        <a:t>Sedi distaccate senza addetti</a:t>
                      </a: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solidFill>
                      <a:srgbClr val="DDD9C4"/>
                    </a:solidFill>
                  </a:tcPr>
                </a:tc>
                <a:tc hMerge="1">
                  <a:txBody>
                    <a:bodyPr/>
                    <a:lstStyle/>
                    <a:p>
                      <a:endParaRPr lang="it-IT"/>
                    </a:p>
                  </a:txBody>
                  <a:tcPr/>
                </a:tc>
                <a:tc gridSpan="2">
                  <a:txBody>
                    <a:bodyPr/>
                    <a:lstStyle/>
                    <a:p>
                      <a:pPr algn="ctr" fontAlgn="ctr"/>
                      <a:r>
                        <a:rPr lang="it-IT" sz="1100" b="1" i="0" u="none" strike="noStrike" dirty="0">
                          <a:solidFill>
                            <a:srgbClr val="000000"/>
                          </a:solidFill>
                          <a:effectLst/>
                          <a:latin typeface="Century Gothic"/>
                        </a:rPr>
                        <a:t>Ulteriori immobili</a:t>
                      </a: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solidFill>
                      <a:srgbClr val="DDD9C4"/>
                    </a:solidFill>
                  </a:tcPr>
                </a:tc>
                <a:tc hMerge="1">
                  <a:txBody>
                    <a:bodyPr/>
                    <a:lstStyle/>
                    <a:p>
                      <a:endParaRPr lang="it-IT"/>
                    </a:p>
                  </a:txBody>
                  <a:tcPr/>
                </a:tc>
                <a:tc gridSpan="2">
                  <a:txBody>
                    <a:bodyPr/>
                    <a:lstStyle/>
                    <a:p>
                      <a:pPr algn="ctr" fontAlgn="ctr"/>
                      <a:r>
                        <a:rPr lang="it-IT" sz="1100" b="1" i="0" u="none" strike="noStrike" dirty="0">
                          <a:solidFill>
                            <a:srgbClr val="000000"/>
                          </a:solidFill>
                          <a:effectLst/>
                          <a:latin typeface="Century Gothic"/>
                        </a:rPr>
                        <a:t>TOTALE</a:t>
                      </a: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solidFill>
                      <a:srgbClr val="DDD9C4"/>
                    </a:solidFill>
                  </a:tcPr>
                </a:tc>
                <a:tc hMerge="1">
                  <a:txBody>
                    <a:bodyPr/>
                    <a:lstStyle/>
                    <a:p>
                      <a:endParaRPr lang="it-IT"/>
                    </a:p>
                  </a:txBody>
                  <a:tcPr/>
                </a:tc>
              </a:tr>
              <a:tr h="187633">
                <a:tc vMerge="1">
                  <a:txBody>
                    <a:bodyPr/>
                    <a:lstStyle/>
                    <a:p>
                      <a:endParaRPr lang="it-IT"/>
                    </a:p>
                  </a:txBody>
                  <a:tcPr/>
                </a:tc>
                <a:tc>
                  <a:txBody>
                    <a:bodyPr/>
                    <a:lstStyle/>
                    <a:p>
                      <a:pPr algn="ctr" fontAlgn="ctr"/>
                      <a:r>
                        <a:rPr lang="it-IT" sz="900" b="0" i="0" u="none" strike="noStrike" dirty="0">
                          <a:solidFill>
                            <a:srgbClr val="000000"/>
                          </a:solidFill>
                          <a:effectLst/>
                          <a:latin typeface="Century Gothic"/>
                        </a:rPr>
                        <a:t>N.</a:t>
                      </a:r>
                    </a:p>
                  </a:txBody>
                  <a:tcPr marL="0" marR="0" marT="0" marB="0" anchor="ctr">
                    <a:lnL w="6350" cap="flat" cmpd="sng" algn="ctr">
                      <a:solidFill>
                        <a:srgbClr val="808080"/>
                      </a:solidFill>
                      <a:prstDash val="solid"/>
                      <a:round/>
                      <a:headEnd type="none" w="med" len="med"/>
                      <a:tailEnd type="none" w="med" len="med"/>
                    </a:lnL>
                    <a:lnR>
                      <a:noFill/>
                    </a:lnR>
                    <a:lnT>
                      <a:noFill/>
                    </a:lnT>
                    <a:lnB w="6350" cap="flat" cmpd="sng" algn="ctr">
                      <a:solidFill>
                        <a:srgbClr val="808080"/>
                      </a:solidFill>
                      <a:prstDash val="solid"/>
                      <a:round/>
                      <a:headEnd type="none" w="med" len="med"/>
                      <a:tailEnd type="none" w="med" len="med"/>
                    </a:lnB>
                    <a:solidFill>
                      <a:srgbClr val="DDD9C4"/>
                    </a:solidFill>
                  </a:tcPr>
                </a:tc>
                <a:tc>
                  <a:txBody>
                    <a:bodyPr/>
                    <a:lstStyle/>
                    <a:p>
                      <a:pPr algn="ctr" fontAlgn="ctr"/>
                      <a:r>
                        <a:rPr lang="it-IT" sz="900" b="0" i="0" u="none" strike="noStrike">
                          <a:solidFill>
                            <a:srgbClr val="000000"/>
                          </a:solidFill>
                          <a:effectLst/>
                          <a:latin typeface="Century Gothic"/>
                        </a:rPr>
                        <a:t>Mq</a:t>
                      </a:r>
                    </a:p>
                  </a:txBody>
                  <a:tcPr marL="0" marR="0" marT="0" marB="0" anchor="ctr">
                    <a:lnL>
                      <a:noFill/>
                    </a:lnL>
                    <a:lnR w="6350" cap="flat" cmpd="sng" algn="ctr">
                      <a:solidFill>
                        <a:srgbClr val="808080"/>
                      </a:solidFill>
                      <a:prstDash val="solid"/>
                      <a:round/>
                      <a:headEnd type="none" w="med" len="med"/>
                      <a:tailEnd type="none" w="med" len="med"/>
                    </a:lnR>
                    <a:lnT>
                      <a:noFill/>
                    </a:lnT>
                    <a:lnB w="6350" cap="flat" cmpd="sng" algn="ctr">
                      <a:solidFill>
                        <a:srgbClr val="808080"/>
                      </a:solidFill>
                      <a:prstDash val="solid"/>
                      <a:round/>
                      <a:headEnd type="none" w="med" len="med"/>
                      <a:tailEnd type="none" w="med" len="med"/>
                    </a:lnB>
                    <a:solidFill>
                      <a:srgbClr val="DDD9C4"/>
                    </a:solidFill>
                  </a:tcPr>
                </a:tc>
                <a:tc>
                  <a:txBody>
                    <a:bodyPr/>
                    <a:lstStyle/>
                    <a:p>
                      <a:pPr algn="ctr" fontAlgn="ctr"/>
                      <a:r>
                        <a:rPr lang="it-IT" sz="900" b="0" i="0" u="none" strike="noStrike">
                          <a:solidFill>
                            <a:srgbClr val="000000"/>
                          </a:solidFill>
                          <a:effectLst/>
                          <a:latin typeface="Century Gothic"/>
                        </a:rPr>
                        <a:t>N.</a:t>
                      </a:r>
                    </a:p>
                  </a:txBody>
                  <a:tcPr marL="0" marR="0" marT="0" marB="0" anchor="ctr">
                    <a:lnL w="6350" cap="flat" cmpd="sng" algn="ctr">
                      <a:solidFill>
                        <a:srgbClr val="808080"/>
                      </a:solidFill>
                      <a:prstDash val="solid"/>
                      <a:round/>
                      <a:headEnd type="none" w="med" len="med"/>
                      <a:tailEnd type="none" w="med" len="med"/>
                    </a:lnL>
                    <a:lnR>
                      <a:noFill/>
                    </a:lnR>
                    <a:lnT>
                      <a:noFill/>
                    </a:lnT>
                    <a:lnB w="6350" cap="flat" cmpd="sng" algn="ctr">
                      <a:solidFill>
                        <a:srgbClr val="808080"/>
                      </a:solidFill>
                      <a:prstDash val="solid"/>
                      <a:round/>
                      <a:headEnd type="none" w="med" len="med"/>
                      <a:tailEnd type="none" w="med" len="med"/>
                    </a:lnB>
                    <a:solidFill>
                      <a:srgbClr val="DDD9C4"/>
                    </a:solidFill>
                  </a:tcPr>
                </a:tc>
                <a:tc>
                  <a:txBody>
                    <a:bodyPr/>
                    <a:lstStyle/>
                    <a:p>
                      <a:pPr algn="ctr" fontAlgn="ctr"/>
                      <a:r>
                        <a:rPr lang="it-IT" sz="900" b="0" i="0" u="none" strike="noStrike">
                          <a:solidFill>
                            <a:srgbClr val="000000"/>
                          </a:solidFill>
                          <a:effectLst/>
                          <a:latin typeface="Century Gothic"/>
                        </a:rPr>
                        <a:t>Mq</a:t>
                      </a:r>
                    </a:p>
                  </a:txBody>
                  <a:tcPr marL="0" marR="0" marT="0" marB="0" anchor="ctr">
                    <a:lnL>
                      <a:noFill/>
                    </a:lnL>
                    <a:lnR w="6350" cap="flat" cmpd="sng" algn="ctr">
                      <a:solidFill>
                        <a:srgbClr val="808080"/>
                      </a:solidFill>
                      <a:prstDash val="solid"/>
                      <a:round/>
                      <a:headEnd type="none" w="med" len="med"/>
                      <a:tailEnd type="none" w="med" len="med"/>
                    </a:lnR>
                    <a:lnT>
                      <a:noFill/>
                    </a:lnT>
                    <a:lnB w="6350" cap="flat" cmpd="sng" algn="ctr">
                      <a:solidFill>
                        <a:srgbClr val="808080"/>
                      </a:solidFill>
                      <a:prstDash val="solid"/>
                      <a:round/>
                      <a:headEnd type="none" w="med" len="med"/>
                      <a:tailEnd type="none" w="med" len="med"/>
                    </a:lnB>
                    <a:solidFill>
                      <a:srgbClr val="DDD9C4"/>
                    </a:solidFill>
                  </a:tcPr>
                </a:tc>
                <a:tc>
                  <a:txBody>
                    <a:bodyPr/>
                    <a:lstStyle/>
                    <a:p>
                      <a:pPr algn="ctr" fontAlgn="ctr"/>
                      <a:r>
                        <a:rPr lang="it-IT" sz="900" b="0" i="0" u="none" strike="noStrike">
                          <a:solidFill>
                            <a:srgbClr val="000000"/>
                          </a:solidFill>
                          <a:effectLst/>
                          <a:latin typeface="Century Gothic"/>
                        </a:rPr>
                        <a:t>N.</a:t>
                      </a:r>
                    </a:p>
                  </a:txBody>
                  <a:tcPr marL="0" marR="0" marT="0" marB="0" anchor="ctr">
                    <a:lnL w="6350" cap="flat" cmpd="sng" algn="ctr">
                      <a:solidFill>
                        <a:srgbClr val="808080"/>
                      </a:solidFill>
                      <a:prstDash val="solid"/>
                      <a:round/>
                      <a:headEnd type="none" w="med" len="med"/>
                      <a:tailEnd type="none" w="med" len="med"/>
                    </a:lnL>
                    <a:lnR>
                      <a:noFill/>
                    </a:lnR>
                    <a:lnT>
                      <a:noFill/>
                    </a:lnT>
                    <a:lnB w="6350" cap="flat" cmpd="sng" algn="ctr">
                      <a:solidFill>
                        <a:srgbClr val="808080"/>
                      </a:solidFill>
                      <a:prstDash val="solid"/>
                      <a:round/>
                      <a:headEnd type="none" w="med" len="med"/>
                      <a:tailEnd type="none" w="med" len="med"/>
                    </a:lnB>
                    <a:solidFill>
                      <a:srgbClr val="DDD9C4"/>
                    </a:solidFill>
                  </a:tcPr>
                </a:tc>
                <a:tc>
                  <a:txBody>
                    <a:bodyPr/>
                    <a:lstStyle/>
                    <a:p>
                      <a:pPr algn="ctr" fontAlgn="ctr"/>
                      <a:r>
                        <a:rPr lang="it-IT" sz="900" b="0" i="0" u="none" strike="noStrike">
                          <a:solidFill>
                            <a:srgbClr val="000000"/>
                          </a:solidFill>
                          <a:effectLst/>
                          <a:latin typeface="Century Gothic"/>
                        </a:rPr>
                        <a:t>Mq</a:t>
                      </a:r>
                    </a:p>
                  </a:txBody>
                  <a:tcPr marL="0" marR="0" marT="0" marB="0" anchor="ctr">
                    <a:lnL>
                      <a:noFill/>
                    </a:lnL>
                    <a:lnR w="6350" cap="flat" cmpd="sng" algn="ctr">
                      <a:solidFill>
                        <a:srgbClr val="808080"/>
                      </a:solidFill>
                      <a:prstDash val="solid"/>
                      <a:round/>
                      <a:headEnd type="none" w="med" len="med"/>
                      <a:tailEnd type="none" w="med" len="med"/>
                    </a:lnR>
                    <a:lnT>
                      <a:noFill/>
                    </a:lnT>
                    <a:lnB w="6350" cap="flat" cmpd="sng" algn="ctr">
                      <a:solidFill>
                        <a:srgbClr val="808080"/>
                      </a:solidFill>
                      <a:prstDash val="solid"/>
                      <a:round/>
                      <a:headEnd type="none" w="med" len="med"/>
                      <a:tailEnd type="none" w="med" len="med"/>
                    </a:lnB>
                    <a:solidFill>
                      <a:srgbClr val="DDD9C4"/>
                    </a:solidFill>
                  </a:tcPr>
                </a:tc>
                <a:tc>
                  <a:txBody>
                    <a:bodyPr/>
                    <a:lstStyle/>
                    <a:p>
                      <a:pPr algn="ctr" fontAlgn="ctr"/>
                      <a:r>
                        <a:rPr lang="it-IT" sz="900" b="0" i="0" u="none" strike="noStrike">
                          <a:solidFill>
                            <a:srgbClr val="000000"/>
                          </a:solidFill>
                          <a:effectLst/>
                          <a:latin typeface="Century Gothic"/>
                        </a:rPr>
                        <a:t>N.</a:t>
                      </a:r>
                    </a:p>
                  </a:txBody>
                  <a:tcPr marL="0" marR="0" marT="0" marB="0" anchor="ctr">
                    <a:lnL w="6350" cap="flat" cmpd="sng" algn="ctr">
                      <a:solidFill>
                        <a:srgbClr val="808080"/>
                      </a:solidFill>
                      <a:prstDash val="solid"/>
                      <a:round/>
                      <a:headEnd type="none" w="med" len="med"/>
                      <a:tailEnd type="none" w="med" len="med"/>
                    </a:lnL>
                    <a:lnR>
                      <a:noFill/>
                    </a:lnR>
                    <a:lnT>
                      <a:noFill/>
                    </a:lnT>
                    <a:lnB w="6350" cap="flat" cmpd="sng" algn="ctr">
                      <a:solidFill>
                        <a:srgbClr val="808080"/>
                      </a:solidFill>
                      <a:prstDash val="solid"/>
                      <a:round/>
                      <a:headEnd type="none" w="med" len="med"/>
                      <a:tailEnd type="none" w="med" len="med"/>
                    </a:lnB>
                    <a:solidFill>
                      <a:srgbClr val="DDD9C4"/>
                    </a:solidFill>
                  </a:tcPr>
                </a:tc>
                <a:tc>
                  <a:txBody>
                    <a:bodyPr/>
                    <a:lstStyle/>
                    <a:p>
                      <a:pPr algn="ctr" fontAlgn="ctr"/>
                      <a:r>
                        <a:rPr lang="it-IT" sz="900" b="0" i="0" u="none" strike="noStrike">
                          <a:solidFill>
                            <a:srgbClr val="000000"/>
                          </a:solidFill>
                          <a:effectLst/>
                          <a:latin typeface="Century Gothic"/>
                        </a:rPr>
                        <a:t>Mq</a:t>
                      </a:r>
                    </a:p>
                  </a:txBody>
                  <a:tcPr marL="0" marR="0" marT="0" marB="0" anchor="ctr">
                    <a:lnL>
                      <a:noFill/>
                    </a:lnL>
                    <a:lnR w="6350" cap="flat" cmpd="sng" algn="ctr">
                      <a:solidFill>
                        <a:srgbClr val="808080"/>
                      </a:solidFill>
                      <a:prstDash val="solid"/>
                      <a:round/>
                      <a:headEnd type="none" w="med" len="med"/>
                      <a:tailEnd type="none" w="med" len="med"/>
                    </a:lnR>
                    <a:lnT>
                      <a:noFill/>
                    </a:lnT>
                    <a:lnB w="6350" cap="flat" cmpd="sng" algn="ctr">
                      <a:solidFill>
                        <a:srgbClr val="808080"/>
                      </a:solidFill>
                      <a:prstDash val="solid"/>
                      <a:round/>
                      <a:headEnd type="none" w="med" len="med"/>
                      <a:tailEnd type="none" w="med" len="med"/>
                    </a:lnB>
                    <a:solidFill>
                      <a:srgbClr val="DDD9C4"/>
                    </a:solidFill>
                  </a:tcPr>
                </a:tc>
                <a:tc>
                  <a:txBody>
                    <a:bodyPr/>
                    <a:lstStyle/>
                    <a:p>
                      <a:pPr algn="ctr" fontAlgn="ctr"/>
                      <a:r>
                        <a:rPr lang="it-IT" sz="900" b="0" i="0" u="none" strike="noStrike">
                          <a:solidFill>
                            <a:srgbClr val="000000"/>
                          </a:solidFill>
                          <a:effectLst/>
                          <a:latin typeface="Century Gothic"/>
                        </a:rPr>
                        <a:t>N.</a:t>
                      </a:r>
                    </a:p>
                  </a:txBody>
                  <a:tcPr marL="0" marR="0" marT="0" marB="0" anchor="ctr">
                    <a:lnL w="6350" cap="flat" cmpd="sng" algn="ctr">
                      <a:solidFill>
                        <a:srgbClr val="808080"/>
                      </a:solidFill>
                      <a:prstDash val="solid"/>
                      <a:round/>
                      <a:headEnd type="none" w="med" len="med"/>
                      <a:tailEnd type="none" w="med" len="med"/>
                    </a:lnL>
                    <a:lnR>
                      <a:noFill/>
                    </a:lnR>
                    <a:lnT>
                      <a:noFill/>
                    </a:lnT>
                    <a:lnB w="6350" cap="flat" cmpd="sng" algn="ctr">
                      <a:solidFill>
                        <a:srgbClr val="808080"/>
                      </a:solidFill>
                      <a:prstDash val="solid"/>
                      <a:round/>
                      <a:headEnd type="none" w="med" len="med"/>
                      <a:tailEnd type="none" w="med" len="med"/>
                    </a:lnB>
                    <a:solidFill>
                      <a:srgbClr val="DDD9C4"/>
                    </a:solidFill>
                  </a:tcPr>
                </a:tc>
                <a:tc>
                  <a:txBody>
                    <a:bodyPr/>
                    <a:lstStyle/>
                    <a:p>
                      <a:pPr algn="ctr" fontAlgn="ctr"/>
                      <a:r>
                        <a:rPr lang="it-IT" sz="900" b="0" i="0" u="none" strike="noStrike">
                          <a:solidFill>
                            <a:srgbClr val="000000"/>
                          </a:solidFill>
                          <a:effectLst/>
                          <a:latin typeface="Century Gothic"/>
                        </a:rPr>
                        <a:t>Mq</a:t>
                      </a:r>
                    </a:p>
                  </a:txBody>
                  <a:tcPr marL="0" marR="0" marT="0" marB="0" anchor="ctr">
                    <a:lnL>
                      <a:noFill/>
                    </a:lnL>
                    <a:lnR w="6350" cap="flat" cmpd="sng" algn="ctr">
                      <a:solidFill>
                        <a:srgbClr val="808080"/>
                      </a:solidFill>
                      <a:prstDash val="solid"/>
                      <a:round/>
                      <a:headEnd type="none" w="med" len="med"/>
                      <a:tailEnd type="none" w="med" len="med"/>
                    </a:lnR>
                    <a:lnT>
                      <a:noFill/>
                    </a:lnT>
                    <a:lnB w="6350" cap="flat" cmpd="sng" algn="ctr">
                      <a:solidFill>
                        <a:srgbClr val="808080"/>
                      </a:solidFill>
                      <a:prstDash val="solid"/>
                      <a:round/>
                      <a:headEnd type="none" w="med" len="med"/>
                      <a:tailEnd type="none" w="med" len="med"/>
                    </a:lnB>
                    <a:solidFill>
                      <a:srgbClr val="DDD9C4"/>
                    </a:solidFill>
                  </a:tcPr>
                </a:tc>
              </a:tr>
              <a:tr h="229328">
                <a:tc>
                  <a:txBody>
                    <a:bodyPr/>
                    <a:lstStyle/>
                    <a:p>
                      <a:pPr algn="l" fontAlgn="ctr"/>
                      <a:r>
                        <a:rPr lang="it-IT" sz="1000" b="1" i="0" u="none" strike="noStrike" dirty="0">
                          <a:solidFill>
                            <a:srgbClr val="000000"/>
                          </a:solidFill>
                          <a:effectLst/>
                          <a:latin typeface="Century Gothic"/>
                        </a:rPr>
                        <a:t>Abruzzo</a:t>
                      </a: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4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7.269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6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13.244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24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12.926 </a:t>
                      </a:r>
                      <a:endParaRPr lang="it-IT" sz="1000" b="1" i="0" u="none" strike="noStrike" dirty="0">
                        <a:solidFill>
                          <a:srgbClr val="000000"/>
                        </a:solidFill>
                        <a:effectLst/>
                        <a:latin typeface="Century Gothic"/>
                      </a:endParaRPr>
                    </a:p>
                  </a:txBody>
                  <a:tcPr marL="0" marR="0" marT="0" marB="0" anchor="ctr">
                    <a:lnL>
                      <a:noFill/>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34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c>
                  <a:txBody>
                    <a:bodyPr/>
                    <a:lstStyle/>
                    <a:p>
                      <a:pPr algn="r" fontAlgn="ctr"/>
                      <a:r>
                        <a:rPr lang="it-IT" sz="1000" b="1" i="0" u="none" strike="noStrike" dirty="0" smtClean="0">
                          <a:solidFill>
                            <a:srgbClr val="000000"/>
                          </a:solidFill>
                          <a:effectLst/>
                          <a:latin typeface="Century Gothic"/>
                        </a:rPr>
                        <a:t> 33.439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r>
              <a:tr h="229328">
                <a:tc>
                  <a:txBody>
                    <a:bodyPr/>
                    <a:lstStyle/>
                    <a:p>
                      <a:pPr algn="l" fontAlgn="ctr"/>
                      <a:r>
                        <a:rPr lang="it-IT" sz="1000" b="1" i="0" u="none" strike="noStrike" dirty="0">
                          <a:solidFill>
                            <a:srgbClr val="000000"/>
                          </a:solidFill>
                          <a:effectLst/>
                          <a:latin typeface="Century Gothic"/>
                        </a:rPr>
                        <a:t>Basilicata</a:t>
                      </a: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2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5.122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1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2.079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2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461 </a:t>
                      </a:r>
                      <a:endParaRPr lang="it-IT" sz="1000" b="1" i="0" u="none" strike="noStrike" dirty="0">
                        <a:solidFill>
                          <a:srgbClr val="000000"/>
                        </a:solidFill>
                        <a:effectLst/>
                        <a:latin typeface="Century Gothic"/>
                      </a:endParaRPr>
                    </a:p>
                  </a:txBody>
                  <a:tcPr marL="0" marR="0" marT="0" marB="0" anchor="ctr">
                    <a:lnL>
                      <a:noFill/>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5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c>
                  <a:txBody>
                    <a:bodyPr/>
                    <a:lstStyle/>
                    <a:p>
                      <a:pPr algn="r" fontAlgn="ctr"/>
                      <a:r>
                        <a:rPr lang="it-IT" sz="1000" b="1" i="0" u="none" strike="noStrike" dirty="0" smtClean="0">
                          <a:solidFill>
                            <a:srgbClr val="000000"/>
                          </a:solidFill>
                          <a:effectLst/>
                          <a:latin typeface="Century Gothic"/>
                        </a:rPr>
                        <a:t> 7.662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r>
              <a:tr h="229328">
                <a:tc>
                  <a:txBody>
                    <a:bodyPr/>
                    <a:lstStyle/>
                    <a:p>
                      <a:pPr algn="l" fontAlgn="ctr"/>
                      <a:r>
                        <a:rPr lang="it-IT" sz="1000" b="1" i="0" u="none" strike="noStrike" dirty="0">
                          <a:solidFill>
                            <a:srgbClr val="000000"/>
                          </a:solidFill>
                          <a:effectLst/>
                          <a:latin typeface="Century Gothic"/>
                        </a:rPr>
                        <a:t>Calabria</a:t>
                      </a: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5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13.665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2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371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2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7.607 </a:t>
                      </a:r>
                      <a:endParaRPr lang="it-IT" sz="1000" b="1" i="0" u="none" strike="noStrike" dirty="0">
                        <a:solidFill>
                          <a:srgbClr val="000000"/>
                        </a:solidFill>
                        <a:effectLst/>
                        <a:latin typeface="Century Gothic"/>
                      </a:endParaRPr>
                    </a:p>
                  </a:txBody>
                  <a:tcPr marL="0" marR="0" marT="0" marB="0" anchor="ctr">
                    <a:lnL>
                      <a:noFill/>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9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c>
                  <a:txBody>
                    <a:bodyPr/>
                    <a:lstStyle/>
                    <a:p>
                      <a:pPr algn="r" fontAlgn="ctr"/>
                      <a:r>
                        <a:rPr lang="it-IT" sz="1000" b="1" i="0" u="none" strike="noStrike" dirty="0" smtClean="0">
                          <a:solidFill>
                            <a:srgbClr val="000000"/>
                          </a:solidFill>
                          <a:effectLst/>
                          <a:latin typeface="Century Gothic"/>
                        </a:rPr>
                        <a:t> 21.643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r>
              <a:tr h="229328">
                <a:tc>
                  <a:txBody>
                    <a:bodyPr/>
                    <a:lstStyle/>
                    <a:p>
                      <a:pPr algn="l" fontAlgn="ctr"/>
                      <a:r>
                        <a:rPr lang="it-IT" sz="1000" b="1" i="0" u="none" strike="noStrike">
                          <a:solidFill>
                            <a:srgbClr val="000000"/>
                          </a:solidFill>
                          <a:effectLst/>
                          <a:latin typeface="Century Gothic"/>
                        </a:rPr>
                        <a:t>Campania</a:t>
                      </a: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5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24.400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4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20.879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1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6.500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5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1.822 </a:t>
                      </a:r>
                      <a:endParaRPr lang="it-IT" sz="1000" b="1" i="0" u="none" strike="noStrike" dirty="0">
                        <a:solidFill>
                          <a:srgbClr val="000000"/>
                        </a:solidFill>
                        <a:effectLst/>
                        <a:latin typeface="Century Gothic"/>
                      </a:endParaRPr>
                    </a:p>
                  </a:txBody>
                  <a:tcPr marL="0" marR="0" marT="0" marB="0" anchor="ctr">
                    <a:lnL>
                      <a:noFill/>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15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c>
                  <a:txBody>
                    <a:bodyPr/>
                    <a:lstStyle/>
                    <a:p>
                      <a:pPr algn="r" fontAlgn="ctr"/>
                      <a:r>
                        <a:rPr lang="it-IT" sz="1000" b="1" i="0" u="none" strike="noStrike" dirty="0" smtClean="0">
                          <a:solidFill>
                            <a:srgbClr val="000000"/>
                          </a:solidFill>
                          <a:effectLst/>
                          <a:latin typeface="Century Gothic"/>
                        </a:rPr>
                        <a:t> 53.601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r>
              <a:tr h="229328">
                <a:tc>
                  <a:txBody>
                    <a:bodyPr/>
                    <a:lstStyle/>
                    <a:p>
                      <a:pPr algn="l" fontAlgn="ctr"/>
                      <a:r>
                        <a:rPr lang="it-IT" sz="1000" b="1" i="0" u="none" strike="noStrike">
                          <a:solidFill>
                            <a:srgbClr val="000000"/>
                          </a:solidFill>
                          <a:effectLst/>
                          <a:latin typeface="Century Gothic"/>
                        </a:rPr>
                        <a:t>Emilia Romagna</a:t>
                      </a: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8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51.539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10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32.114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4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2.974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9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7.700 </a:t>
                      </a:r>
                      <a:endParaRPr lang="it-IT" sz="1000" b="1" i="0" u="none" strike="noStrike" dirty="0">
                        <a:solidFill>
                          <a:srgbClr val="000000"/>
                        </a:solidFill>
                        <a:effectLst/>
                        <a:latin typeface="Century Gothic"/>
                      </a:endParaRPr>
                    </a:p>
                  </a:txBody>
                  <a:tcPr marL="0" marR="0" marT="0" marB="0" anchor="ctr">
                    <a:lnL>
                      <a:noFill/>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31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c>
                  <a:txBody>
                    <a:bodyPr/>
                    <a:lstStyle/>
                    <a:p>
                      <a:pPr algn="r" fontAlgn="ctr"/>
                      <a:r>
                        <a:rPr lang="it-IT" sz="1000" b="1" i="0" u="none" strike="noStrike" dirty="0" smtClean="0">
                          <a:solidFill>
                            <a:srgbClr val="000000"/>
                          </a:solidFill>
                          <a:effectLst/>
                          <a:latin typeface="Century Gothic"/>
                        </a:rPr>
                        <a:t> 94.327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r>
              <a:tr h="229328">
                <a:tc>
                  <a:txBody>
                    <a:bodyPr/>
                    <a:lstStyle/>
                    <a:p>
                      <a:pPr algn="l" fontAlgn="ctr"/>
                      <a:r>
                        <a:rPr lang="it-IT" sz="1000" b="1" i="0" u="none" strike="noStrike" dirty="0">
                          <a:solidFill>
                            <a:srgbClr val="000000"/>
                          </a:solidFill>
                          <a:effectLst/>
                          <a:latin typeface="Century Gothic"/>
                        </a:rPr>
                        <a:t>Friuli Venezia Giulia</a:t>
                      </a: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3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15.150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5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16.900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3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1.563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9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39.776 </a:t>
                      </a:r>
                      <a:endParaRPr lang="it-IT" sz="1000" b="1" i="0" u="none" strike="noStrike" dirty="0">
                        <a:solidFill>
                          <a:srgbClr val="000000"/>
                        </a:solidFill>
                        <a:effectLst/>
                        <a:latin typeface="Century Gothic"/>
                      </a:endParaRPr>
                    </a:p>
                  </a:txBody>
                  <a:tcPr marL="0" marR="0" marT="0" marB="0" anchor="ctr">
                    <a:lnL>
                      <a:noFill/>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20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c>
                  <a:txBody>
                    <a:bodyPr/>
                    <a:lstStyle/>
                    <a:p>
                      <a:pPr algn="r" fontAlgn="ctr"/>
                      <a:r>
                        <a:rPr lang="it-IT" sz="1000" b="1" i="0" u="none" strike="noStrike" dirty="0" smtClean="0">
                          <a:solidFill>
                            <a:srgbClr val="000000"/>
                          </a:solidFill>
                          <a:effectLst/>
                          <a:latin typeface="Century Gothic"/>
                        </a:rPr>
                        <a:t> 73.389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r>
              <a:tr h="229328">
                <a:tc>
                  <a:txBody>
                    <a:bodyPr/>
                    <a:lstStyle/>
                    <a:p>
                      <a:pPr algn="l" fontAlgn="ctr"/>
                      <a:r>
                        <a:rPr lang="it-IT" sz="1000" b="1" i="0" u="none" strike="noStrike">
                          <a:solidFill>
                            <a:srgbClr val="000000"/>
                          </a:solidFill>
                          <a:effectLst/>
                          <a:latin typeface="Century Gothic"/>
                        </a:rPr>
                        <a:t>Lazio</a:t>
                      </a: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5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19.584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7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21.326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6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4.325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9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4.398 </a:t>
                      </a:r>
                      <a:endParaRPr lang="it-IT" sz="1000" b="1" i="0" u="none" strike="noStrike" dirty="0">
                        <a:solidFill>
                          <a:srgbClr val="000000"/>
                        </a:solidFill>
                        <a:effectLst/>
                        <a:latin typeface="Century Gothic"/>
                      </a:endParaRPr>
                    </a:p>
                  </a:txBody>
                  <a:tcPr marL="0" marR="0" marT="0" marB="0" anchor="ctr">
                    <a:lnL>
                      <a:noFill/>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27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c>
                  <a:txBody>
                    <a:bodyPr/>
                    <a:lstStyle/>
                    <a:p>
                      <a:pPr algn="r" fontAlgn="ctr"/>
                      <a:r>
                        <a:rPr lang="it-IT" sz="1000" b="1" i="0" u="none" strike="noStrike" dirty="0" smtClean="0">
                          <a:solidFill>
                            <a:srgbClr val="000000"/>
                          </a:solidFill>
                          <a:effectLst/>
                          <a:latin typeface="Century Gothic"/>
                        </a:rPr>
                        <a:t> 49.633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r>
              <a:tr h="229328">
                <a:tc>
                  <a:txBody>
                    <a:bodyPr/>
                    <a:lstStyle/>
                    <a:p>
                      <a:pPr algn="l" fontAlgn="ctr"/>
                      <a:r>
                        <a:rPr lang="it-IT" sz="1000" b="1" i="0" u="none" strike="noStrike">
                          <a:solidFill>
                            <a:srgbClr val="000000"/>
                          </a:solidFill>
                          <a:effectLst/>
                          <a:latin typeface="Century Gothic"/>
                        </a:rPr>
                        <a:t>Liguria</a:t>
                      </a: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2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7.845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7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10.689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8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13.010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9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11.731 </a:t>
                      </a:r>
                      <a:endParaRPr lang="it-IT" sz="1000" b="1" i="0" u="none" strike="noStrike" dirty="0">
                        <a:solidFill>
                          <a:srgbClr val="000000"/>
                        </a:solidFill>
                        <a:effectLst/>
                        <a:latin typeface="Century Gothic"/>
                      </a:endParaRPr>
                    </a:p>
                  </a:txBody>
                  <a:tcPr marL="0" marR="0" marT="0" marB="0" anchor="ctr">
                    <a:lnL>
                      <a:noFill/>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26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c>
                  <a:txBody>
                    <a:bodyPr/>
                    <a:lstStyle/>
                    <a:p>
                      <a:pPr algn="r" fontAlgn="ctr"/>
                      <a:r>
                        <a:rPr lang="it-IT" sz="1000" b="1" i="0" u="none" strike="noStrike" dirty="0" smtClean="0">
                          <a:solidFill>
                            <a:srgbClr val="000000"/>
                          </a:solidFill>
                          <a:effectLst/>
                          <a:latin typeface="Century Gothic"/>
                        </a:rPr>
                        <a:t> 43.275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r>
              <a:tr h="229328">
                <a:tc>
                  <a:txBody>
                    <a:bodyPr/>
                    <a:lstStyle/>
                    <a:p>
                      <a:pPr algn="l" fontAlgn="ctr"/>
                      <a:r>
                        <a:rPr lang="it-IT" sz="1000" b="1" i="0" u="none" strike="noStrike">
                          <a:solidFill>
                            <a:srgbClr val="000000"/>
                          </a:solidFill>
                          <a:effectLst/>
                          <a:latin typeface="Century Gothic"/>
                        </a:rPr>
                        <a:t>Lombardia</a:t>
                      </a: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12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79.860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16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38.012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8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24.636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38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65.403 </a:t>
                      </a:r>
                      <a:endParaRPr lang="it-IT" sz="1000" b="1" i="0" u="none" strike="noStrike" dirty="0">
                        <a:solidFill>
                          <a:srgbClr val="000000"/>
                        </a:solidFill>
                        <a:effectLst/>
                        <a:latin typeface="Century Gothic"/>
                      </a:endParaRPr>
                    </a:p>
                  </a:txBody>
                  <a:tcPr marL="0" marR="0" marT="0" marB="0" anchor="ctr">
                    <a:lnL>
                      <a:noFill/>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74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c>
                  <a:txBody>
                    <a:bodyPr/>
                    <a:lstStyle/>
                    <a:p>
                      <a:pPr algn="r" fontAlgn="ctr"/>
                      <a:r>
                        <a:rPr lang="it-IT" sz="1000" b="1" i="0" u="none" strike="noStrike" dirty="0" smtClean="0">
                          <a:solidFill>
                            <a:srgbClr val="000000"/>
                          </a:solidFill>
                          <a:effectLst/>
                          <a:latin typeface="Century Gothic"/>
                        </a:rPr>
                        <a:t> 207.910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r>
              <a:tr h="229328">
                <a:tc>
                  <a:txBody>
                    <a:bodyPr/>
                    <a:lstStyle/>
                    <a:p>
                      <a:pPr algn="l" fontAlgn="ctr"/>
                      <a:r>
                        <a:rPr lang="it-IT" sz="1000" b="1" i="0" u="none" strike="noStrike">
                          <a:solidFill>
                            <a:srgbClr val="000000"/>
                          </a:solidFill>
                          <a:effectLst/>
                          <a:latin typeface="Century Gothic"/>
                        </a:rPr>
                        <a:t>Marche</a:t>
                      </a: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5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14.315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6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3.580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1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318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14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83.739 </a:t>
                      </a:r>
                      <a:endParaRPr lang="it-IT" sz="1000" b="1" i="0" u="none" strike="noStrike" dirty="0">
                        <a:solidFill>
                          <a:srgbClr val="000000"/>
                        </a:solidFill>
                        <a:effectLst/>
                        <a:latin typeface="Century Gothic"/>
                      </a:endParaRPr>
                    </a:p>
                  </a:txBody>
                  <a:tcPr marL="0" marR="0" marT="0" marB="0" anchor="ctr">
                    <a:lnL>
                      <a:noFill/>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26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c>
                  <a:txBody>
                    <a:bodyPr/>
                    <a:lstStyle/>
                    <a:p>
                      <a:pPr algn="r" fontAlgn="ctr"/>
                      <a:r>
                        <a:rPr lang="it-IT" sz="1000" b="1" i="0" u="none" strike="noStrike" dirty="0" smtClean="0">
                          <a:solidFill>
                            <a:srgbClr val="000000"/>
                          </a:solidFill>
                          <a:effectLst/>
                          <a:latin typeface="Century Gothic"/>
                        </a:rPr>
                        <a:t> 101.952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r>
              <a:tr h="229328">
                <a:tc>
                  <a:txBody>
                    <a:bodyPr/>
                    <a:lstStyle/>
                    <a:p>
                      <a:pPr algn="l" fontAlgn="ctr"/>
                      <a:r>
                        <a:rPr lang="it-IT" sz="1000" b="1" i="0" u="none" strike="noStrike">
                          <a:solidFill>
                            <a:srgbClr val="000000"/>
                          </a:solidFill>
                          <a:effectLst/>
                          <a:latin typeface="Century Gothic"/>
                        </a:rPr>
                        <a:t>Molise</a:t>
                      </a: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1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1.400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1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1.402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3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1.021 </a:t>
                      </a:r>
                      <a:endParaRPr lang="it-IT" sz="1000" b="1" i="0" u="none" strike="noStrike" dirty="0">
                        <a:solidFill>
                          <a:srgbClr val="000000"/>
                        </a:solidFill>
                        <a:effectLst/>
                        <a:latin typeface="Century Gothic"/>
                      </a:endParaRPr>
                    </a:p>
                  </a:txBody>
                  <a:tcPr marL="0" marR="0" marT="0" marB="0" anchor="ctr">
                    <a:lnL>
                      <a:noFill/>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5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c>
                  <a:txBody>
                    <a:bodyPr/>
                    <a:lstStyle/>
                    <a:p>
                      <a:pPr algn="r" fontAlgn="ctr"/>
                      <a:r>
                        <a:rPr lang="it-IT" sz="1000" b="1" i="0" u="none" strike="noStrike" dirty="0" smtClean="0">
                          <a:solidFill>
                            <a:srgbClr val="000000"/>
                          </a:solidFill>
                          <a:effectLst/>
                          <a:latin typeface="Century Gothic"/>
                        </a:rPr>
                        <a:t> 3.823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r>
              <a:tr h="229328">
                <a:tc>
                  <a:txBody>
                    <a:bodyPr/>
                    <a:lstStyle/>
                    <a:p>
                      <a:pPr algn="l" fontAlgn="ctr"/>
                      <a:r>
                        <a:rPr lang="it-IT" sz="1000" b="1" i="0" u="none" strike="noStrike">
                          <a:solidFill>
                            <a:srgbClr val="000000"/>
                          </a:solidFill>
                          <a:effectLst/>
                          <a:latin typeface="Century Gothic"/>
                        </a:rPr>
                        <a:t>Piemonte</a:t>
                      </a: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7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34.388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10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14.741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4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5.084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12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15.994 </a:t>
                      </a:r>
                      <a:endParaRPr lang="it-IT" sz="1000" b="1" i="0" u="none" strike="noStrike" dirty="0">
                        <a:solidFill>
                          <a:srgbClr val="000000"/>
                        </a:solidFill>
                        <a:effectLst/>
                        <a:latin typeface="Century Gothic"/>
                      </a:endParaRPr>
                    </a:p>
                  </a:txBody>
                  <a:tcPr marL="0" marR="0" marT="0" marB="0" anchor="ctr">
                    <a:lnL>
                      <a:noFill/>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33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c>
                  <a:txBody>
                    <a:bodyPr/>
                    <a:lstStyle/>
                    <a:p>
                      <a:pPr algn="r" fontAlgn="ctr"/>
                      <a:r>
                        <a:rPr lang="it-IT" sz="1000" b="1" i="0" u="none" strike="noStrike" dirty="0" smtClean="0">
                          <a:solidFill>
                            <a:srgbClr val="000000"/>
                          </a:solidFill>
                          <a:effectLst/>
                          <a:latin typeface="Century Gothic"/>
                        </a:rPr>
                        <a:t> 70.206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r>
              <a:tr h="229328">
                <a:tc>
                  <a:txBody>
                    <a:bodyPr/>
                    <a:lstStyle/>
                    <a:p>
                      <a:pPr algn="l" fontAlgn="ctr"/>
                      <a:r>
                        <a:rPr lang="it-IT" sz="1000" b="1" i="0" u="none" strike="noStrike">
                          <a:solidFill>
                            <a:srgbClr val="000000"/>
                          </a:solidFill>
                          <a:effectLst/>
                          <a:latin typeface="Century Gothic"/>
                        </a:rPr>
                        <a:t>Puglia</a:t>
                      </a: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5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55.607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8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5.912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6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18.560 </a:t>
                      </a:r>
                      <a:endParaRPr lang="it-IT" sz="1000" b="1" i="0" u="none" strike="noStrike" dirty="0">
                        <a:solidFill>
                          <a:srgbClr val="000000"/>
                        </a:solidFill>
                        <a:effectLst/>
                        <a:latin typeface="Century Gothic"/>
                      </a:endParaRPr>
                    </a:p>
                  </a:txBody>
                  <a:tcPr marL="0" marR="0" marT="0" marB="0" anchor="ctr">
                    <a:lnL>
                      <a:noFill/>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19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c>
                  <a:txBody>
                    <a:bodyPr/>
                    <a:lstStyle/>
                    <a:p>
                      <a:pPr algn="r" fontAlgn="ctr"/>
                      <a:r>
                        <a:rPr lang="it-IT" sz="1000" b="1" i="0" u="none" strike="noStrike" dirty="0" smtClean="0">
                          <a:solidFill>
                            <a:srgbClr val="000000"/>
                          </a:solidFill>
                          <a:effectLst/>
                          <a:latin typeface="Century Gothic"/>
                        </a:rPr>
                        <a:t> 80.079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r>
              <a:tr h="229328">
                <a:tc>
                  <a:txBody>
                    <a:bodyPr/>
                    <a:lstStyle/>
                    <a:p>
                      <a:pPr algn="l" fontAlgn="ctr"/>
                      <a:r>
                        <a:rPr lang="it-IT" sz="1000" b="1" i="0" u="none" strike="noStrike">
                          <a:solidFill>
                            <a:srgbClr val="000000"/>
                          </a:solidFill>
                          <a:effectLst/>
                          <a:latin typeface="Century Gothic"/>
                        </a:rPr>
                        <a:t>Sardegna</a:t>
                      </a: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4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15.265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7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6.247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1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3.523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5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70.473 </a:t>
                      </a:r>
                      <a:endParaRPr lang="it-IT" sz="1000" b="1" i="0" u="none" strike="noStrike" dirty="0">
                        <a:solidFill>
                          <a:srgbClr val="000000"/>
                        </a:solidFill>
                        <a:effectLst/>
                        <a:latin typeface="Century Gothic"/>
                      </a:endParaRPr>
                    </a:p>
                  </a:txBody>
                  <a:tcPr marL="0" marR="0" marT="0" marB="0" anchor="ctr">
                    <a:lnL>
                      <a:noFill/>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17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c>
                  <a:txBody>
                    <a:bodyPr/>
                    <a:lstStyle/>
                    <a:p>
                      <a:pPr algn="r" fontAlgn="ctr"/>
                      <a:r>
                        <a:rPr lang="it-IT" sz="1000" b="1" i="0" u="none" strike="noStrike" dirty="0" smtClean="0">
                          <a:solidFill>
                            <a:srgbClr val="000000"/>
                          </a:solidFill>
                          <a:effectLst/>
                          <a:latin typeface="Century Gothic"/>
                        </a:rPr>
                        <a:t> 95.508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r>
              <a:tr h="229328">
                <a:tc>
                  <a:txBody>
                    <a:bodyPr/>
                    <a:lstStyle/>
                    <a:p>
                      <a:pPr algn="l" fontAlgn="ctr"/>
                      <a:r>
                        <a:rPr lang="it-IT" sz="1000" b="1" i="0" u="none" strike="noStrike">
                          <a:solidFill>
                            <a:srgbClr val="000000"/>
                          </a:solidFill>
                          <a:effectLst/>
                          <a:latin typeface="Century Gothic"/>
                        </a:rPr>
                        <a:t>Sicilia</a:t>
                      </a: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9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45.376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5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202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11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79.337 </a:t>
                      </a:r>
                      <a:endParaRPr lang="it-IT" sz="1000" b="1" i="0" u="none" strike="noStrike" dirty="0">
                        <a:solidFill>
                          <a:srgbClr val="000000"/>
                        </a:solidFill>
                        <a:effectLst/>
                        <a:latin typeface="Century Gothic"/>
                      </a:endParaRPr>
                    </a:p>
                  </a:txBody>
                  <a:tcPr marL="0" marR="0" marT="0" marB="0" anchor="ctr">
                    <a:lnL>
                      <a:noFill/>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25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c>
                  <a:txBody>
                    <a:bodyPr/>
                    <a:lstStyle/>
                    <a:p>
                      <a:pPr algn="r" fontAlgn="ctr"/>
                      <a:r>
                        <a:rPr lang="it-IT" sz="1000" b="1" i="0" u="none" strike="noStrike" dirty="0" smtClean="0">
                          <a:solidFill>
                            <a:srgbClr val="000000"/>
                          </a:solidFill>
                          <a:effectLst/>
                          <a:latin typeface="Century Gothic"/>
                        </a:rPr>
                        <a:t> 124.915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r>
              <a:tr h="229328">
                <a:tc>
                  <a:txBody>
                    <a:bodyPr/>
                    <a:lstStyle/>
                    <a:p>
                      <a:pPr algn="l" fontAlgn="ctr"/>
                      <a:r>
                        <a:rPr lang="it-IT" sz="1000" b="1" i="0" u="none" strike="noStrike">
                          <a:solidFill>
                            <a:srgbClr val="000000"/>
                          </a:solidFill>
                          <a:effectLst/>
                          <a:latin typeface="Century Gothic"/>
                        </a:rPr>
                        <a:t>Toscana</a:t>
                      </a: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9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43.471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11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8.001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6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14.605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22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110.618 </a:t>
                      </a:r>
                      <a:endParaRPr lang="it-IT" sz="1000" b="1" i="0" u="none" strike="noStrike" dirty="0">
                        <a:solidFill>
                          <a:srgbClr val="000000"/>
                        </a:solidFill>
                        <a:effectLst/>
                        <a:latin typeface="Century Gothic"/>
                      </a:endParaRPr>
                    </a:p>
                  </a:txBody>
                  <a:tcPr marL="0" marR="0" marT="0" marB="0" anchor="ctr">
                    <a:lnL>
                      <a:noFill/>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48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c>
                  <a:txBody>
                    <a:bodyPr/>
                    <a:lstStyle/>
                    <a:p>
                      <a:pPr algn="r" fontAlgn="ctr"/>
                      <a:r>
                        <a:rPr lang="it-IT" sz="1000" b="1" i="0" u="none" strike="noStrike" dirty="0" smtClean="0">
                          <a:solidFill>
                            <a:srgbClr val="000000"/>
                          </a:solidFill>
                          <a:effectLst/>
                          <a:latin typeface="Century Gothic"/>
                        </a:rPr>
                        <a:t> 176.696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r>
              <a:tr h="229328">
                <a:tc>
                  <a:txBody>
                    <a:bodyPr/>
                    <a:lstStyle/>
                    <a:p>
                      <a:pPr algn="l" fontAlgn="ctr"/>
                      <a:r>
                        <a:rPr lang="it-IT" sz="1000" b="1" i="0" u="none" strike="noStrike">
                          <a:solidFill>
                            <a:srgbClr val="000000"/>
                          </a:solidFill>
                          <a:effectLst/>
                          <a:latin typeface="Century Gothic"/>
                        </a:rPr>
                        <a:t>Trentino Alto Adige</a:t>
                      </a: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2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13.187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9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4.371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5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6.508 </a:t>
                      </a:r>
                      <a:endParaRPr lang="it-IT" sz="1000" b="1" i="0" u="none" strike="noStrike" dirty="0">
                        <a:solidFill>
                          <a:srgbClr val="000000"/>
                        </a:solidFill>
                        <a:effectLst/>
                        <a:latin typeface="Century Gothic"/>
                      </a:endParaRPr>
                    </a:p>
                  </a:txBody>
                  <a:tcPr marL="0" marR="0" marT="0" marB="0" anchor="ctr">
                    <a:lnL>
                      <a:noFill/>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16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c>
                  <a:txBody>
                    <a:bodyPr/>
                    <a:lstStyle/>
                    <a:p>
                      <a:pPr algn="r" fontAlgn="ctr"/>
                      <a:r>
                        <a:rPr lang="it-IT" sz="1000" b="1" i="0" u="none" strike="noStrike" dirty="0" smtClean="0">
                          <a:solidFill>
                            <a:srgbClr val="000000"/>
                          </a:solidFill>
                          <a:effectLst/>
                          <a:latin typeface="Century Gothic"/>
                        </a:rPr>
                        <a:t> 24.067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r>
              <a:tr h="229328">
                <a:tc>
                  <a:txBody>
                    <a:bodyPr/>
                    <a:lstStyle/>
                    <a:p>
                      <a:pPr algn="l" fontAlgn="ctr"/>
                      <a:r>
                        <a:rPr lang="it-IT" sz="1000" b="1" i="0" u="none" strike="noStrike">
                          <a:solidFill>
                            <a:srgbClr val="000000"/>
                          </a:solidFill>
                          <a:effectLst/>
                          <a:latin typeface="Century Gothic"/>
                        </a:rPr>
                        <a:t>Umbria</a:t>
                      </a: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2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15.341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3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262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2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1.297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2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2.273 </a:t>
                      </a:r>
                      <a:endParaRPr lang="it-IT" sz="1000" b="1" i="0" u="none" strike="noStrike" dirty="0">
                        <a:solidFill>
                          <a:srgbClr val="000000"/>
                        </a:solidFill>
                        <a:effectLst/>
                        <a:latin typeface="Century Gothic"/>
                      </a:endParaRPr>
                    </a:p>
                  </a:txBody>
                  <a:tcPr marL="0" marR="0" marT="0" marB="0" anchor="ctr">
                    <a:lnL>
                      <a:noFill/>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9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c>
                  <a:txBody>
                    <a:bodyPr/>
                    <a:lstStyle/>
                    <a:p>
                      <a:pPr algn="r" fontAlgn="ctr"/>
                      <a:r>
                        <a:rPr lang="it-IT" sz="1000" b="1" i="0" u="none" strike="noStrike" dirty="0" smtClean="0">
                          <a:solidFill>
                            <a:srgbClr val="000000"/>
                          </a:solidFill>
                          <a:effectLst/>
                          <a:latin typeface="Century Gothic"/>
                        </a:rPr>
                        <a:t> 19.173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r>
              <a:tr h="229328">
                <a:tc>
                  <a:txBody>
                    <a:bodyPr/>
                    <a:lstStyle/>
                    <a:p>
                      <a:pPr algn="l" fontAlgn="ctr"/>
                      <a:r>
                        <a:rPr lang="it-IT" sz="1000" b="1" i="0" u="none" strike="noStrike">
                          <a:solidFill>
                            <a:srgbClr val="000000"/>
                          </a:solidFill>
                          <a:effectLst/>
                          <a:latin typeface="Century Gothic"/>
                        </a:rPr>
                        <a:t>Valle d'Aosta</a:t>
                      </a: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1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1.166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 </a:t>
                      </a:r>
                      <a:endParaRPr lang="it-IT" sz="1000" b="1" i="0" u="none" strike="noStrike" dirty="0">
                        <a:solidFill>
                          <a:srgbClr val="000000"/>
                        </a:solidFill>
                        <a:effectLst/>
                        <a:latin typeface="Century Gothic"/>
                      </a:endParaRPr>
                    </a:p>
                  </a:txBody>
                  <a:tcPr marL="0" marR="0" marT="0" marB="0" anchor="ctr">
                    <a:lnL>
                      <a:noFill/>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1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c>
                  <a:txBody>
                    <a:bodyPr/>
                    <a:lstStyle/>
                    <a:p>
                      <a:pPr algn="r" fontAlgn="ctr"/>
                      <a:r>
                        <a:rPr lang="it-IT" sz="1000" b="1" i="0" u="none" strike="noStrike" dirty="0" smtClean="0">
                          <a:solidFill>
                            <a:srgbClr val="000000"/>
                          </a:solidFill>
                          <a:effectLst/>
                          <a:latin typeface="Century Gothic"/>
                        </a:rPr>
                        <a:t> 1.166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r>
              <a:tr h="229328">
                <a:tc>
                  <a:txBody>
                    <a:bodyPr/>
                    <a:lstStyle/>
                    <a:p>
                      <a:pPr algn="l" fontAlgn="ctr"/>
                      <a:r>
                        <a:rPr lang="it-IT" sz="1000" b="1" i="0" u="none" strike="noStrike">
                          <a:solidFill>
                            <a:srgbClr val="000000"/>
                          </a:solidFill>
                          <a:effectLst/>
                          <a:latin typeface="Century Gothic"/>
                        </a:rPr>
                        <a:t>Veneto</a:t>
                      </a: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5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50.700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15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13.290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5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2.399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32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a:noFill/>
                    </a:lnR>
                    <a:lnT w="6350" cap="flat" cmpd="sng" algn="ctr">
                      <a:solidFill>
                        <a:srgbClr val="80808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81.437 </a:t>
                      </a:r>
                      <a:endParaRPr lang="it-IT" sz="1000" b="1" i="0" u="none" strike="noStrike" dirty="0">
                        <a:solidFill>
                          <a:srgbClr val="000000"/>
                        </a:solidFill>
                        <a:effectLst/>
                        <a:latin typeface="Century Gothic"/>
                      </a:endParaRPr>
                    </a:p>
                  </a:txBody>
                  <a:tcPr marL="0" marR="0" marT="0" marB="0" anchor="ctr">
                    <a:lnL>
                      <a:noFill/>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a:rPr>
                        <a:t> 57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r" fontAlgn="ctr"/>
                      <a:r>
                        <a:rPr lang="it-IT" sz="1000" b="1" i="0" u="none" strike="noStrike" dirty="0" smtClean="0">
                          <a:solidFill>
                            <a:srgbClr val="000000"/>
                          </a:solidFill>
                          <a:effectLst/>
                          <a:latin typeface="Century Gothic"/>
                        </a:rPr>
                        <a:t> 147.826 </a:t>
                      </a:r>
                      <a:endParaRPr lang="it-IT" sz="1000" b="1" i="0" u="none" strike="noStrike" dirty="0">
                        <a:solidFill>
                          <a:srgbClr val="000000"/>
                        </a:solidFill>
                        <a:effectLst/>
                        <a:latin typeface="Century Gothic"/>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r>
              <a:tr h="198057">
                <a:tc>
                  <a:txBody>
                    <a:bodyPr/>
                    <a:lstStyle/>
                    <a:p>
                      <a:pPr algn="l" fontAlgn="ctr"/>
                      <a:r>
                        <a:rPr lang="it-IT" sz="1100" b="1" i="0" u="none" strike="noStrike" dirty="0">
                          <a:solidFill>
                            <a:srgbClr val="C00000"/>
                          </a:solidFill>
                          <a:effectLst/>
                          <a:latin typeface="Century Gothic"/>
                        </a:rPr>
                        <a:t>TOTALE</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80808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it-IT" sz="1100" b="1" i="0" u="none" strike="noStrike" dirty="0" smtClean="0">
                          <a:solidFill>
                            <a:srgbClr val="C00000"/>
                          </a:solidFill>
                          <a:effectLst/>
                          <a:latin typeface="Century Gothic"/>
                        </a:rPr>
                        <a:t> 96 </a:t>
                      </a:r>
                      <a:endParaRPr lang="it-IT" sz="1100" b="1" i="0" u="none" strike="noStrike" dirty="0">
                        <a:solidFill>
                          <a:srgbClr val="C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it-IT" sz="1100" b="1" i="0" u="none" strike="noStrike" dirty="0" smtClean="0">
                          <a:solidFill>
                            <a:srgbClr val="C00000"/>
                          </a:solidFill>
                          <a:effectLst/>
                          <a:latin typeface="Century Gothic"/>
                        </a:rPr>
                        <a:t> 514.650 </a:t>
                      </a:r>
                      <a:endParaRPr lang="it-IT" sz="1100" b="1" i="0" u="none" strike="noStrike" dirty="0">
                        <a:solidFill>
                          <a:srgbClr val="C00000"/>
                        </a:solidFill>
                        <a:effectLst/>
                        <a:latin typeface="Century Gothic"/>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it-IT" sz="1100" b="1" i="0" u="none" strike="noStrike" dirty="0" smtClean="0">
                          <a:solidFill>
                            <a:srgbClr val="C00000"/>
                          </a:solidFill>
                          <a:effectLst/>
                          <a:latin typeface="Century Gothic"/>
                        </a:rPr>
                        <a:t> 133 </a:t>
                      </a:r>
                      <a:endParaRPr lang="it-IT" sz="1100" b="1" i="0" u="none" strike="noStrike" dirty="0">
                        <a:solidFill>
                          <a:srgbClr val="C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it-IT" sz="1100" b="1" i="0" u="none" strike="noStrike" dirty="0" smtClean="0">
                          <a:solidFill>
                            <a:srgbClr val="C00000"/>
                          </a:solidFill>
                          <a:effectLst/>
                          <a:latin typeface="Century Gothic"/>
                        </a:rPr>
                        <a:t> 213.622 </a:t>
                      </a:r>
                      <a:endParaRPr lang="it-IT" sz="1100" b="1" i="0" u="none" strike="noStrike" dirty="0">
                        <a:solidFill>
                          <a:srgbClr val="C00000"/>
                        </a:solidFill>
                        <a:effectLst/>
                        <a:latin typeface="Century Gothic"/>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it-IT" sz="1100" b="1" i="0" u="none" strike="noStrike" dirty="0" smtClean="0">
                          <a:solidFill>
                            <a:srgbClr val="C00000"/>
                          </a:solidFill>
                          <a:effectLst/>
                          <a:latin typeface="Century Gothic"/>
                        </a:rPr>
                        <a:t> 49 </a:t>
                      </a:r>
                      <a:endParaRPr lang="it-IT" sz="1100" b="1" i="0" u="none" strike="noStrike" dirty="0">
                        <a:solidFill>
                          <a:srgbClr val="C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it-IT" sz="1100" b="1" i="0" u="none" strike="noStrike" dirty="0" smtClean="0">
                          <a:solidFill>
                            <a:srgbClr val="C00000"/>
                          </a:solidFill>
                          <a:effectLst/>
                          <a:latin typeface="Century Gothic"/>
                        </a:rPr>
                        <a:t> 80.233 </a:t>
                      </a:r>
                      <a:endParaRPr lang="it-IT" sz="1100" b="1" i="0" u="none" strike="noStrike" dirty="0">
                        <a:solidFill>
                          <a:srgbClr val="C00000"/>
                        </a:solidFill>
                        <a:effectLst/>
                        <a:latin typeface="Century Gothic"/>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it-IT" sz="1100" b="1" i="0" u="none" strike="noStrike" dirty="0" smtClean="0">
                          <a:solidFill>
                            <a:srgbClr val="C00000"/>
                          </a:solidFill>
                          <a:effectLst/>
                          <a:latin typeface="Century Gothic"/>
                        </a:rPr>
                        <a:t> 219 </a:t>
                      </a:r>
                      <a:endParaRPr lang="it-IT" sz="1100" b="1" i="0" u="none" strike="noStrike" dirty="0">
                        <a:solidFill>
                          <a:srgbClr val="C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it-IT" sz="1100" b="1" i="0" u="none" strike="noStrike" dirty="0" smtClean="0">
                          <a:solidFill>
                            <a:srgbClr val="C00000"/>
                          </a:solidFill>
                          <a:effectLst/>
                          <a:latin typeface="Century Gothic"/>
                        </a:rPr>
                        <a:t> 621.785 </a:t>
                      </a:r>
                      <a:endParaRPr lang="it-IT" sz="1100" b="1" i="0" u="none" strike="noStrike" dirty="0">
                        <a:solidFill>
                          <a:srgbClr val="C00000"/>
                        </a:solidFill>
                        <a:effectLst/>
                        <a:latin typeface="Century Gothic"/>
                      </a:endParaRPr>
                    </a:p>
                  </a:txBody>
                  <a:tcPr marL="0" marR="0" marT="0" marB="0" anchor="ctr">
                    <a:lnL>
                      <a:noFill/>
                    </a:lnL>
                    <a:lnR w="6350" cap="flat" cmpd="sng" algn="ctr">
                      <a:solidFill>
                        <a:srgbClr val="80808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it-IT" sz="1100" b="1" i="0" u="none" strike="noStrike" dirty="0" smtClean="0">
                          <a:solidFill>
                            <a:srgbClr val="C00000"/>
                          </a:solidFill>
                          <a:effectLst/>
                          <a:latin typeface="Century Gothic"/>
                        </a:rPr>
                        <a:t> 497 </a:t>
                      </a:r>
                      <a:endParaRPr lang="it-IT" sz="1100" b="1" i="0" u="none" strike="noStrike" dirty="0">
                        <a:solidFill>
                          <a:srgbClr val="C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r" fontAlgn="ctr"/>
                      <a:r>
                        <a:rPr lang="it-IT" sz="1100" b="1" i="0" u="none" strike="noStrike" dirty="0" smtClean="0">
                          <a:solidFill>
                            <a:srgbClr val="C00000"/>
                          </a:solidFill>
                          <a:effectLst/>
                          <a:latin typeface="Century Gothic"/>
                        </a:rPr>
                        <a:t> 1.430.290 </a:t>
                      </a:r>
                      <a:endParaRPr lang="it-IT" sz="1100" b="1" i="0" u="none" strike="noStrike" dirty="0">
                        <a:solidFill>
                          <a:srgbClr val="C00000"/>
                        </a:solidFill>
                        <a:effectLst/>
                        <a:latin typeface="Century Gothic"/>
                      </a:endParaRPr>
                    </a:p>
                  </a:txBody>
                  <a:tcPr marL="0" marR="0" marT="0" marB="0" anchor="ctr">
                    <a:lnL w="6350" cap="flat" cmpd="sng" algn="ctr">
                      <a:solidFill>
                        <a:srgbClr val="808080"/>
                      </a:solidFill>
                      <a:prstDash val="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r>
            </a:tbl>
          </a:graphicData>
        </a:graphic>
      </p:graphicFrame>
    </p:spTree>
    <p:extLst>
      <p:ext uri="{BB962C8B-B14F-4D97-AF65-F5344CB8AC3E}">
        <p14:creationId xmlns:p14="http://schemas.microsoft.com/office/powerpoint/2010/main" val="163722823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1"/>
          <p:cNvSpPr>
            <a:spLocks noChangeArrowheads="1"/>
          </p:cNvSpPr>
          <p:nvPr/>
        </p:nvSpPr>
        <p:spPr bwMode="auto">
          <a:xfrm>
            <a:off x="416" y="-22162"/>
            <a:ext cx="9144000" cy="1143000"/>
          </a:xfrm>
          <a:prstGeom prst="rect">
            <a:avLst/>
          </a:prstGeom>
          <a:solidFill>
            <a:srgbClr val="8A7972">
              <a:alpha val="65881"/>
            </a:srgbClr>
          </a:solidFill>
          <a:ln>
            <a:noFill/>
          </a:ln>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it-IT" sz="2800" b="1" dirty="0" smtClean="0">
                <a:solidFill>
                  <a:schemeClr val="bg1"/>
                </a:solidFill>
                <a:latin typeface="Helvetica" pitchFamily="34" charset="0"/>
                <a:cs typeface="Lucida Sans Unicode" panose="020B0602030504020204" pitchFamily="34" charset="0"/>
                <a:sym typeface="Wingdings" panose="05000000000000000000" pitchFamily="2" charset="2"/>
              </a:rPr>
              <a:t></a:t>
            </a:r>
            <a:r>
              <a:rPr lang="it-IT" sz="2700" dirty="0" smtClean="0">
                <a:solidFill>
                  <a:schemeClr val="bg1"/>
                </a:solidFill>
                <a:latin typeface="Helvetica" pitchFamily="34" charset="0"/>
                <a:cs typeface="Lucida Sans Unicode" panose="020B0602030504020204" pitchFamily="34" charset="0"/>
                <a:sym typeface="Wingdings" panose="05000000000000000000" pitchFamily="2" charset="2"/>
              </a:rPr>
              <a:t>Situazione ex post</a:t>
            </a:r>
            <a:endParaRPr lang="it-IT" sz="2700" dirty="0">
              <a:solidFill>
                <a:schemeClr val="bg1"/>
              </a:solidFill>
              <a:latin typeface="Helvetica" pitchFamily="34" charset="0"/>
              <a:cs typeface="Lucida Sans Unicode" panose="020B0602030504020204" pitchFamily="34" charset="0"/>
              <a:sym typeface="Wingdings" panose="05000000000000000000" pitchFamily="2" charset="2"/>
            </a:endParaRPr>
          </a:p>
        </p:txBody>
      </p:sp>
      <p:graphicFrame>
        <p:nvGraphicFramePr>
          <p:cNvPr id="4" name="Tabella 3"/>
          <p:cNvGraphicFramePr>
            <a:graphicFrameLocks noGrp="1"/>
          </p:cNvGraphicFramePr>
          <p:nvPr>
            <p:extLst>
              <p:ext uri="{D42A27DB-BD31-4B8C-83A1-F6EECF244321}">
                <p14:modId xmlns:p14="http://schemas.microsoft.com/office/powerpoint/2010/main" val="2393821084"/>
              </p:ext>
            </p:extLst>
          </p:nvPr>
        </p:nvGraphicFramePr>
        <p:xfrm>
          <a:off x="251520" y="1268760"/>
          <a:ext cx="8712967" cy="5184584"/>
        </p:xfrm>
        <a:graphic>
          <a:graphicData uri="http://schemas.openxmlformats.org/drawingml/2006/table">
            <a:tbl>
              <a:tblPr/>
              <a:tblGrid>
                <a:gridCol w="1309618"/>
                <a:gridCol w="409812"/>
                <a:gridCol w="819625"/>
                <a:gridCol w="409812"/>
                <a:gridCol w="757262"/>
                <a:gridCol w="409812"/>
                <a:gridCol w="757262"/>
                <a:gridCol w="409812"/>
                <a:gridCol w="757262"/>
                <a:gridCol w="409812"/>
                <a:gridCol w="846352"/>
                <a:gridCol w="570174"/>
                <a:gridCol w="846352"/>
              </a:tblGrid>
              <a:tr h="446103">
                <a:tc rowSpan="2">
                  <a:txBody>
                    <a:bodyPr/>
                    <a:lstStyle/>
                    <a:p>
                      <a:pPr algn="ctr" fontAlgn="ctr"/>
                      <a:r>
                        <a:rPr lang="it-IT" sz="1050" b="1" i="0" u="none" strike="noStrike" dirty="0">
                          <a:solidFill>
                            <a:srgbClr val="000000"/>
                          </a:solidFill>
                          <a:effectLst/>
                          <a:latin typeface="Century Gothic" panose="020B0502020202020204" pitchFamily="34" charset="0"/>
                        </a:rPr>
                        <a:t>Regione</a:t>
                      </a: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DD9C4"/>
                    </a:solidFill>
                  </a:tcPr>
                </a:tc>
                <a:tc gridSpan="2">
                  <a:txBody>
                    <a:bodyPr/>
                    <a:lstStyle/>
                    <a:p>
                      <a:pPr algn="ctr" fontAlgn="ctr"/>
                      <a:r>
                        <a:rPr lang="it-IT" sz="1050" b="1" i="0" u="none" strike="noStrike" dirty="0">
                          <a:solidFill>
                            <a:srgbClr val="000000"/>
                          </a:solidFill>
                          <a:effectLst/>
                          <a:latin typeface="Century Gothic" panose="020B0502020202020204" pitchFamily="34" charset="0"/>
                        </a:rPr>
                        <a:t>Sedi legali</a:t>
                      </a: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solidFill>
                      <a:srgbClr val="DDD9C4"/>
                    </a:solidFill>
                  </a:tcPr>
                </a:tc>
                <a:tc hMerge="1">
                  <a:txBody>
                    <a:bodyPr/>
                    <a:lstStyle/>
                    <a:p>
                      <a:endParaRPr lang="it-IT"/>
                    </a:p>
                  </a:txBody>
                  <a:tcPr/>
                </a:tc>
                <a:tc gridSpan="2">
                  <a:txBody>
                    <a:bodyPr/>
                    <a:lstStyle/>
                    <a:p>
                      <a:pPr algn="ctr" fontAlgn="ctr"/>
                      <a:r>
                        <a:rPr lang="it-IT" sz="1050" b="1" i="0" u="none" strike="noStrike" dirty="0">
                          <a:solidFill>
                            <a:srgbClr val="000000"/>
                          </a:solidFill>
                          <a:effectLst/>
                          <a:latin typeface="Century Gothic" panose="020B0502020202020204" pitchFamily="34" charset="0"/>
                        </a:rPr>
                        <a:t>Sedi secondarie/</a:t>
                      </a:r>
                      <a:br>
                        <a:rPr lang="it-IT" sz="1050" b="1" i="0" u="none" strike="noStrike" dirty="0">
                          <a:solidFill>
                            <a:srgbClr val="000000"/>
                          </a:solidFill>
                          <a:effectLst/>
                          <a:latin typeface="Century Gothic" panose="020B0502020202020204" pitchFamily="34" charset="0"/>
                        </a:rPr>
                      </a:br>
                      <a:r>
                        <a:rPr lang="it-IT" sz="1050" b="1" i="0" u="none" strike="noStrike" dirty="0">
                          <a:solidFill>
                            <a:srgbClr val="000000"/>
                          </a:solidFill>
                          <a:effectLst/>
                          <a:latin typeface="Century Gothic" panose="020B0502020202020204" pitchFamily="34" charset="0"/>
                        </a:rPr>
                        <a:t>distaccate</a:t>
                      </a: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solidFill>
                      <a:srgbClr val="DDD9C4"/>
                    </a:solidFill>
                  </a:tcPr>
                </a:tc>
                <a:tc hMerge="1">
                  <a:txBody>
                    <a:bodyPr/>
                    <a:lstStyle/>
                    <a:p>
                      <a:endParaRPr lang="it-IT"/>
                    </a:p>
                  </a:txBody>
                  <a:tcPr/>
                </a:tc>
                <a:tc gridSpan="2">
                  <a:txBody>
                    <a:bodyPr/>
                    <a:lstStyle/>
                    <a:p>
                      <a:pPr algn="ctr" fontAlgn="ctr"/>
                      <a:r>
                        <a:rPr lang="it-IT" sz="1050" b="1" i="0" u="none" strike="noStrike" dirty="0">
                          <a:solidFill>
                            <a:srgbClr val="000000"/>
                          </a:solidFill>
                          <a:effectLst/>
                          <a:latin typeface="Century Gothic" panose="020B0502020202020204" pitchFamily="34" charset="0"/>
                        </a:rPr>
                        <a:t>Sedi distaccate senza addetti</a:t>
                      </a: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solidFill>
                      <a:srgbClr val="DDD9C4"/>
                    </a:solidFill>
                  </a:tcPr>
                </a:tc>
                <a:tc hMerge="1">
                  <a:txBody>
                    <a:bodyPr/>
                    <a:lstStyle/>
                    <a:p>
                      <a:endParaRPr lang="it-IT"/>
                    </a:p>
                  </a:txBody>
                  <a:tcPr/>
                </a:tc>
                <a:tc gridSpan="2">
                  <a:txBody>
                    <a:bodyPr/>
                    <a:lstStyle/>
                    <a:p>
                      <a:pPr algn="ctr" fontAlgn="ctr"/>
                      <a:r>
                        <a:rPr lang="it-IT" sz="1050" b="1" i="0" u="none" strike="noStrike" dirty="0">
                          <a:solidFill>
                            <a:srgbClr val="000000"/>
                          </a:solidFill>
                          <a:effectLst/>
                          <a:latin typeface="Century Gothic" panose="020B0502020202020204" pitchFamily="34" charset="0"/>
                        </a:rPr>
                        <a:t>Ulteriori immobili</a:t>
                      </a: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solidFill>
                      <a:srgbClr val="DDD9C4"/>
                    </a:solidFill>
                  </a:tcPr>
                </a:tc>
                <a:tc hMerge="1">
                  <a:txBody>
                    <a:bodyPr/>
                    <a:lstStyle/>
                    <a:p>
                      <a:endParaRPr lang="it-IT"/>
                    </a:p>
                  </a:txBody>
                  <a:tcPr/>
                </a:tc>
                <a:tc gridSpan="2">
                  <a:txBody>
                    <a:bodyPr/>
                    <a:lstStyle/>
                    <a:p>
                      <a:pPr algn="ctr" fontAlgn="ctr"/>
                      <a:r>
                        <a:rPr lang="it-IT" sz="1050" b="1" i="0" u="none" strike="noStrike" dirty="0">
                          <a:solidFill>
                            <a:srgbClr val="000000"/>
                          </a:solidFill>
                          <a:effectLst/>
                          <a:latin typeface="Century Gothic" panose="020B0502020202020204" pitchFamily="34" charset="0"/>
                        </a:rPr>
                        <a:t>TOTALE</a:t>
                      </a: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solidFill>
                      <a:srgbClr val="DDD9C4"/>
                    </a:solidFill>
                  </a:tcPr>
                </a:tc>
                <a:tc hMerge="1">
                  <a:txBody>
                    <a:bodyPr/>
                    <a:lstStyle/>
                    <a:p>
                      <a:endParaRPr lang="it-IT"/>
                    </a:p>
                  </a:txBody>
                  <a:tcPr/>
                </a:tc>
                <a:tc gridSpan="2">
                  <a:txBody>
                    <a:bodyPr/>
                    <a:lstStyle/>
                    <a:p>
                      <a:pPr algn="ctr" fontAlgn="ctr"/>
                      <a:r>
                        <a:rPr lang="it-IT" sz="1100" b="1" i="0" u="none" strike="noStrike" dirty="0" smtClean="0">
                          <a:solidFill>
                            <a:srgbClr val="000000"/>
                          </a:solidFill>
                          <a:effectLst/>
                          <a:latin typeface="Symbol"/>
                        </a:rPr>
                        <a:t>D</a:t>
                      </a:r>
                      <a:r>
                        <a:rPr lang="it-IT" sz="1050" b="1" i="0" u="none" strike="noStrike" dirty="0" smtClean="0">
                          <a:solidFill>
                            <a:srgbClr val="000000"/>
                          </a:solidFill>
                          <a:effectLst/>
                          <a:latin typeface="Century Gothic"/>
                        </a:rPr>
                        <a:t> </a:t>
                      </a:r>
                      <a:r>
                        <a:rPr lang="it-IT" sz="1050" b="1" i="0" u="none" strike="noStrike" dirty="0" smtClean="0">
                          <a:solidFill>
                            <a:srgbClr val="000000"/>
                          </a:solidFill>
                          <a:effectLst/>
                          <a:latin typeface="Century Gothic" panose="020B0502020202020204" pitchFamily="34" charset="0"/>
                        </a:rPr>
                        <a:t> </a:t>
                      </a:r>
                      <a:r>
                        <a:rPr lang="it-IT" sz="1050" b="1" i="0" u="none" strike="noStrike" dirty="0">
                          <a:solidFill>
                            <a:srgbClr val="000000"/>
                          </a:solidFill>
                          <a:effectLst/>
                          <a:latin typeface="Century Gothic" panose="020B0502020202020204" pitchFamily="34" charset="0"/>
                        </a:rPr>
                        <a:t>vs EX ANTE</a:t>
                      </a: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solidFill>
                      <a:srgbClr val="DDD9C4"/>
                    </a:solidFill>
                  </a:tcPr>
                </a:tc>
                <a:tc hMerge="1">
                  <a:txBody>
                    <a:bodyPr/>
                    <a:lstStyle/>
                    <a:p>
                      <a:endParaRPr lang="it-IT"/>
                    </a:p>
                  </a:txBody>
                  <a:tcPr/>
                </a:tc>
              </a:tr>
              <a:tr h="167289">
                <a:tc vMerge="1">
                  <a:txBody>
                    <a:bodyPr/>
                    <a:lstStyle/>
                    <a:p>
                      <a:endParaRPr lang="it-IT"/>
                    </a:p>
                  </a:txBody>
                  <a:tcPr/>
                </a:tc>
                <a:tc>
                  <a:txBody>
                    <a:bodyPr/>
                    <a:lstStyle/>
                    <a:p>
                      <a:pPr algn="ctr" fontAlgn="ctr"/>
                      <a:r>
                        <a:rPr lang="it-IT" sz="900" b="0" i="0" u="none" strike="noStrike">
                          <a:solidFill>
                            <a:srgbClr val="000000"/>
                          </a:solidFill>
                          <a:effectLst/>
                          <a:latin typeface="Century Gothic" panose="020B0502020202020204" pitchFamily="34" charset="0"/>
                        </a:rPr>
                        <a:t>N.</a:t>
                      </a:r>
                    </a:p>
                  </a:txBody>
                  <a:tcPr marL="0" marR="0" marT="0" marB="0" anchor="ctr">
                    <a:lnL w="6350" cap="flat" cmpd="sng" algn="ctr">
                      <a:solidFill>
                        <a:srgbClr val="808080"/>
                      </a:solidFill>
                      <a:prstDash val="solid"/>
                      <a:round/>
                      <a:headEnd type="none" w="med" len="med"/>
                      <a:tailEnd type="none" w="med" len="med"/>
                    </a:lnL>
                    <a:lnR>
                      <a:noFill/>
                    </a:lnR>
                    <a:lnT>
                      <a:noFill/>
                    </a:lnT>
                    <a:lnB w="6350" cap="flat" cmpd="sng" algn="ctr">
                      <a:solidFill>
                        <a:srgbClr val="808080"/>
                      </a:solidFill>
                      <a:prstDash val="solid"/>
                      <a:round/>
                      <a:headEnd type="none" w="med" len="med"/>
                      <a:tailEnd type="none" w="med" len="med"/>
                    </a:lnB>
                    <a:solidFill>
                      <a:srgbClr val="DDD9C4"/>
                    </a:solidFill>
                  </a:tcPr>
                </a:tc>
                <a:tc>
                  <a:txBody>
                    <a:bodyPr/>
                    <a:lstStyle/>
                    <a:p>
                      <a:pPr algn="ctr" fontAlgn="ctr"/>
                      <a:r>
                        <a:rPr lang="it-IT" sz="900" b="0" i="0" u="none" strike="noStrike">
                          <a:solidFill>
                            <a:srgbClr val="000000"/>
                          </a:solidFill>
                          <a:effectLst/>
                          <a:latin typeface="Century Gothic" panose="020B0502020202020204" pitchFamily="34" charset="0"/>
                        </a:rPr>
                        <a:t>Mq</a:t>
                      </a:r>
                    </a:p>
                  </a:txBody>
                  <a:tcPr marL="0" marR="0" marT="0" marB="0" anchor="ctr">
                    <a:lnL>
                      <a:noFill/>
                    </a:lnL>
                    <a:lnR w="6350" cap="flat" cmpd="sng" algn="ctr">
                      <a:solidFill>
                        <a:srgbClr val="808080"/>
                      </a:solidFill>
                      <a:prstDash val="solid"/>
                      <a:round/>
                      <a:headEnd type="none" w="med" len="med"/>
                      <a:tailEnd type="none" w="med" len="med"/>
                    </a:lnR>
                    <a:lnT>
                      <a:noFill/>
                    </a:lnT>
                    <a:lnB w="6350" cap="flat" cmpd="sng" algn="ctr">
                      <a:solidFill>
                        <a:srgbClr val="808080"/>
                      </a:solidFill>
                      <a:prstDash val="solid"/>
                      <a:round/>
                      <a:headEnd type="none" w="med" len="med"/>
                      <a:tailEnd type="none" w="med" len="med"/>
                    </a:lnB>
                    <a:solidFill>
                      <a:srgbClr val="DDD9C4"/>
                    </a:solidFill>
                  </a:tcPr>
                </a:tc>
                <a:tc>
                  <a:txBody>
                    <a:bodyPr/>
                    <a:lstStyle/>
                    <a:p>
                      <a:pPr algn="ctr" fontAlgn="ctr"/>
                      <a:r>
                        <a:rPr lang="it-IT" sz="900" b="0" i="0" u="none" strike="noStrike">
                          <a:solidFill>
                            <a:srgbClr val="000000"/>
                          </a:solidFill>
                          <a:effectLst/>
                          <a:latin typeface="Century Gothic" panose="020B0502020202020204" pitchFamily="34" charset="0"/>
                        </a:rPr>
                        <a:t>N.</a:t>
                      </a:r>
                    </a:p>
                  </a:txBody>
                  <a:tcPr marL="0" marR="0" marT="0" marB="0" anchor="ctr">
                    <a:lnL w="6350" cap="flat" cmpd="sng" algn="ctr">
                      <a:solidFill>
                        <a:srgbClr val="808080"/>
                      </a:solidFill>
                      <a:prstDash val="solid"/>
                      <a:round/>
                      <a:headEnd type="none" w="med" len="med"/>
                      <a:tailEnd type="none" w="med" len="med"/>
                    </a:lnL>
                    <a:lnR>
                      <a:noFill/>
                    </a:lnR>
                    <a:lnT>
                      <a:noFill/>
                    </a:lnT>
                    <a:lnB w="6350" cap="flat" cmpd="sng" algn="ctr">
                      <a:solidFill>
                        <a:srgbClr val="808080"/>
                      </a:solidFill>
                      <a:prstDash val="solid"/>
                      <a:round/>
                      <a:headEnd type="none" w="med" len="med"/>
                      <a:tailEnd type="none" w="med" len="med"/>
                    </a:lnB>
                    <a:solidFill>
                      <a:srgbClr val="DDD9C4"/>
                    </a:solidFill>
                  </a:tcPr>
                </a:tc>
                <a:tc>
                  <a:txBody>
                    <a:bodyPr/>
                    <a:lstStyle/>
                    <a:p>
                      <a:pPr algn="ctr" fontAlgn="ctr"/>
                      <a:r>
                        <a:rPr lang="it-IT" sz="900" b="0" i="0" u="none" strike="noStrike">
                          <a:solidFill>
                            <a:srgbClr val="000000"/>
                          </a:solidFill>
                          <a:effectLst/>
                          <a:latin typeface="Century Gothic" panose="020B0502020202020204" pitchFamily="34" charset="0"/>
                        </a:rPr>
                        <a:t>Mq</a:t>
                      </a:r>
                    </a:p>
                  </a:txBody>
                  <a:tcPr marL="0" marR="0" marT="0" marB="0" anchor="ctr">
                    <a:lnL>
                      <a:noFill/>
                    </a:lnL>
                    <a:lnR w="6350" cap="flat" cmpd="sng" algn="ctr">
                      <a:solidFill>
                        <a:srgbClr val="808080"/>
                      </a:solidFill>
                      <a:prstDash val="solid"/>
                      <a:round/>
                      <a:headEnd type="none" w="med" len="med"/>
                      <a:tailEnd type="none" w="med" len="med"/>
                    </a:lnR>
                    <a:lnT>
                      <a:noFill/>
                    </a:lnT>
                    <a:lnB w="6350" cap="flat" cmpd="sng" algn="ctr">
                      <a:solidFill>
                        <a:srgbClr val="808080"/>
                      </a:solidFill>
                      <a:prstDash val="solid"/>
                      <a:round/>
                      <a:headEnd type="none" w="med" len="med"/>
                      <a:tailEnd type="none" w="med" len="med"/>
                    </a:lnB>
                    <a:solidFill>
                      <a:srgbClr val="DDD9C4"/>
                    </a:solidFill>
                  </a:tcPr>
                </a:tc>
                <a:tc>
                  <a:txBody>
                    <a:bodyPr/>
                    <a:lstStyle/>
                    <a:p>
                      <a:pPr algn="ctr" fontAlgn="ctr"/>
                      <a:r>
                        <a:rPr lang="it-IT" sz="900" b="0" i="0" u="none" strike="noStrike">
                          <a:solidFill>
                            <a:srgbClr val="000000"/>
                          </a:solidFill>
                          <a:effectLst/>
                          <a:latin typeface="Century Gothic" panose="020B0502020202020204" pitchFamily="34" charset="0"/>
                        </a:rPr>
                        <a:t>N.</a:t>
                      </a:r>
                    </a:p>
                  </a:txBody>
                  <a:tcPr marL="0" marR="0" marT="0" marB="0" anchor="ctr">
                    <a:lnL w="6350" cap="flat" cmpd="sng" algn="ctr">
                      <a:solidFill>
                        <a:srgbClr val="808080"/>
                      </a:solidFill>
                      <a:prstDash val="solid"/>
                      <a:round/>
                      <a:headEnd type="none" w="med" len="med"/>
                      <a:tailEnd type="none" w="med" len="med"/>
                    </a:lnL>
                    <a:lnR>
                      <a:noFill/>
                    </a:lnR>
                    <a:lnT>
                      <a:noFill/>
                    </a:lnT>
                    <a:lnB w="6350" cap="flat" cmpd="sng" algn="ctr">
                      <a:solidFill>
                        <a:srgbClr val="808080"/>
                      </a:solidFill>
                      <a:prstDash val="solid"/>
                      <a:round/>
                      <a:headEnd type="none" w="med" len="med"/>
                      <a:tailEnd type="none" w="med" len="med"/>
                    </a:lnB>
                    <a:solidFill>
                      <a:srgbClr val="DDD9C4"/>
                    </a:solidFill>
                  </a:tcPr>
                </a:tc>
                <a:tc>
                  <a:txBody>
                    <a:bodyPr/>
                    <a:lstStyle/>
                    <a:p>
                      <a:pPr algn="ctr" fontAlgn="ctr"/>
                      <a:r>
                        <a:rPr lang="it-IT" sz="900" b="0" i="0" u="none" strike="noStrike">
                          <a:solidFill>
                            <a:srgbClr val="000000"/>
                          </a:solidFill>
                          <a:effectLst/>
                          <a:latin typeface="Century Gothic" panose="020B0502020202020204" pitchFamily="34" charset="0"/>
                        </a:rPr>
                        <a:t>Mq</a:t>
                      </a:r>
                    </a:p>
                  </a:txBody>
                  <a:tcPr marL="0" marR="0" marT="0" marB="0" anchor="ctr">
                    <a:lnL>
                      <a:noFill/>
                    </a:lnL>
                    <a:lnR w="6350" cap="flat" cmpd="sng" algn="ctr">
                      <a:solidFill>
                        <a:srgbClr val="808080"/>
                      </a:solidFill>
                      <a:prstDash val="solid"/>
                      <a:round/>
                      <a:headEnd type="none" w="med" len="med"/>
                      <a:tailEnd type="none" w="med" len="med"/>
                    </a:lnR>
                    <a:lnT>
                      <a:noFill/>
                    </a:lnT>
                    <a:lnB w="6350" cap="flat" cmpd="sng" algn="ctr">
                      <a:solidFill>
                        <a:srgbClr val="808080"/>
                      </a:solidFill>
                      <a:prstDash val="solid"/>
                      <a:round/>
                      <a:headEnd type="none" w="med" len="med"/>
                      <a:tailEnd type="none" w="med" len="med"/>
                    </a:lnB>
                    <a:solidFill>
                      <a:srgbClr val="DDD9C4"/>
                    </a:solidFill>
                  </a:tcPr>
                </a:tc>
                <a:tc>
                  <a:txBody>
                    <a:bodyPr/>
                    <a:lstStyle/>
                    <a:p>
                      <a:pPr algn="ctr" fontAlgn="ctr"/>
                      <a:r>
                        <a:rPr lang="it-IT" sz="900" b="0" i="0" u="none" strike="noStrike">
                          <a:solidFill>
                            <a:srgbClr val="000000"/>
                          </a:solidFill>
                          <a:effectLst/>
                          <a:latin typeface="Century Gothic" panose="020B0502020202020204" pitchFamily="34" charset="0"/>
                        </a:rPr>
                        <a:t>N.</a:t>
                      </a:r>
                    </a:p>
                  </a:txBody>
                  <a:tcPr marL="0" marR="0" marT="0" marB="0" anchor="ctr">
                    <a:lnL w="6350" cap="flat" cmpd="sng" algn="ctr">
                      <a:solidFill>
                        <a:srgbClr val="808080"/>
                      </a:solidFill>
                      <a:prstDash val="solid"/>
                      <a:round/>
                      <a:headEnd type="none" w="med" len="med"/>
                      <a:tailEnd type="none" w="med" len="med"/>
                    </a:lnL>
                    <a:lnR>
                      <a:noFill/>
                    </a:lnR>
                    <a:lnT>
                      <a:noFill/>
                    </a:lnT>
                    <a:lnB w="6350" cap="flat" cmpd="sng" algn="ctr">
                      <a:solidFill>
                        <a:srgbClr val="808080"/>
                      </a:solidFill>
                      <a:prstDash val="solid"/>
                      <a:round/>
                      <a:headEnd type="none" w="med" len="med"/>
                      <a:tailEnd type="none" w="med" len="med"/>
                    </a:lnB>
                    <a:solidFill>
                      <a:srgbClr val="DDD9C4"/>
                    </a:solidFill>
                  </a:tcPr>
                </a:tc>
                <a:tc>
                  <a:txBody>
                    <a:bodyPr/>
                    <a:lstStyle/>
                    <a:p>
                      <a:pPr algn="ctr" fontAlgn="ctr"/>
                      <a:r>
                        <a:rPr lang="it-IT" sz="900" b="0" i="0" u="none" strike="noStrike">
                          <a:solidFill>
                            <a:srgbClr val="000000"/>
                          </a:solidFill>
                          <a:effectLst/>
                          <a:latin typeface="Century Gothic" panose="020B0502020202020204" pitchFamily="34" charset="0"/>
                        </a:rPr>
                        <a:t>Mq</a:t>
                      </a:r>
                    </a:p>
                  </a:txBody>
                  <a:tcPr marL="0" marR="0" marT="0" marB="0" anchor="ctr">
                    <a:lnL>
                      <a:noFill/>
                    </a:lnL>
                    <a:lnR w="6350" cap="flat" cmpd="sng" algn="ctr">
                      <a:solidFill>
                        <a:srgbClr val="808080"/>
                      </a:solidFill>
                      <a:prstDash val="solid"/>
                      <a:round/>
                      <a:headEnd type="none" w="med" len="med"/>
                      <a:tailEnd type="none" w="med" len="med"/>
                    </a:lnR>
                    <a:lnT>
                      <a:noFill/>
                    </a:lnT>
                    <a:lnB w="6350" cap="flat" cmpd="sng" algn="ctr">
                      <a:solidFill>
                        <a:srgbClr val="808080"/>
                      </a:solidFill>
                      <a:prstDash val="solid"/>
                      <a:round/>
                      <a:headEnd type="none" w="med" len="med"/>
                      <a:tailEnd type="none" w="med" len="med"/>
                    </a:lnB>
                    <a:solidFill>
                      <a:srgbClr val="DDD9C4"/>
                    </a:solidFill>
                  </a:tcPr>
                </a:tc>
                <a:tc>
                  <a:txBody>
                    <a:bodyPr/>
                    <a:lstStyle/>
                    <a:p>
                      <a:pPr algn="ctr" fontAlgn="ctr"/>
                      <a:r>
                        <a:rPr lang="it-IT" sz="900" b="0" i="0" u="none" strike="noStrike">
                          <a:solidFill>
                            <a:srgbClr val="000000"/>
                          </a:solidFill>
                          <a:effectLst/>
                          <a:latin typeface="Century Gothic" panose="020B0502020202020204" pitchFamily="34" charset="0"/>
                        </a:rPr>
                        <a:t>N.</a:t>
                      </a:r>
                    </a:p>
                  </a:txBody>
                  <a:tcPr marL="0" marR="0" marT="0" marB="0" anchor="ctr">
                    <a:lnL w="6350" cap="flat" cmpd="sng" algn="ctr">
                      <a:solidFill>
                        <a:srgbClr val="808080"/>
                      </a:solidFill>
                      <a:prstDash val="solid"/>
                      <a:round/>
                      <a:headEnd type="none" w="med" len="med"/>
                      <a:tailEnd type="none" w="med" len="med"/>
                    </a:lnL>
                    <a:lnR>
                      <a:noFill/>
                    </a:lnR>
                    <a:lnT>
                      <a:noFill/>
                    </a:lnT>
                    <a:lnB w="6350" cap="flat" cmpd="sng" algn="ctr">
                      <a:solidFill>
                        <a:srgbClr val="808080"/>
                      </a:solidFill>
                      <a:prstDash val="solid"/>
                      <a:round/>
                      <a:headEnd type="none" w="med" len="med"/>
                      <a:tailEnd type="none" w="med" len="med"/>
                    </a:lnB>
                    <a:solidFill>
                      <a:srgbClr val="DDD9C4"/>
                    </a:solidFill>
                  </a:tcPr>
                </a:tc>
                <a:tc>
                  <a:txBody>
                    <a:bodyPr/>
                    <a:lstStyle/>
                    <a:p>
                      <a:pPr algn="ctr" fontAlgn="ctr"/>
                      <a:r>
                        <a:rPr lang="it-IT" sz="900" b="0" i="0" u="none" strike="noStrike" dirty="0">
                          <a:solidFill>
                            <a:srgbClr val="000000"/>
                          </a:solidFill>
                          <a:effectLst/>
                          <a:latin typeface="Century Gothic" panose="020B0502020202020204" pitchFamily="34" charset="0"/>
                        </a:rPr>
                        <a:t>Mq</a:t>
                      </a:r>
                    </a:p>
                  </a:txBody>
                  <a:tcPr marL="0" marR="0" marT="0" marB="0" anchor="ctr">
                    <a:lnL>
                      <a:noFill/>
                    </a:lnL>
                    <a:lnR w="6350" cap="flat" cmpd="sng" algn="ctr">
                      <a:solidFill>
                        <a:srgbClr val="808080"/>
                      </a:solidFill>
                      <a:prstDash val="solid"/>
                      <a:round/>
                      <a:headEnd type="none" w="med" len="med"/>
                      <a:tailEnd type="none" w="med" len="med"/>
                    </a:lnR>
                    <a:lnT>
                      <a:noFill/>
                    </a:lnT>
                    <a:lnB w="6350" cap="flat" cmpd="sng" algn="ctr">
                      <a:solidFill>
                        <a:srgbClr val="808080"/>
                      </a:solidFill>
                      <a:prstDash val="solid"/>
                      <a:round/>
                      <a:headEnd type="none" w="med" len="med"/>
                      <a:tailEnd type="none" w="med" len="med"/>
                    </a:lnB>
                    <a:solidFill>
                      <a:srgbClr val="DDD9C4"/>
                    </a:solidFill>
                  </a:tcPr>
                </a:tc>
                <a:tc>
                  <a:txBody>
                    <a:bodyPr/>
                    <a:lstStyle/>
                    <a:p>
                      <a:pPr algn="ctr" fontAlgn="ctr"/>
                      <a:r>
                        <a:rPr lang="it-IT" sz="1000" b="1" i="0" u="none" strike="noStrike" dirty="0">
                          <a:solidFill>
                            <a:srgbClr val="000000"/>
                          </a:solidFill>
                          <a:effectLst/>
                          <a:latin typeface="Century Gothic" panose="020B0502020202020204" pitchFamily="34" charset="0"/>
                        </a:rPr>
                        <a:t>N.</a:t>
                      </a:r>
                    </a:p>
                  </a:txBody>
                  <a:tcPr marL="0" marR="0" marT="0" marB="0" anchor="ctr">
                    <a:lnL w="6350" cap="flat" cmpd="sng" algn="ctr">
                      <a:solidFill>
                        <a:srgbClr val="808080"/>
                      </a:solidFill>
                      <a:prstDash val="solid"/>
                      <a:round/>
                      <a:headEnd type="none" w="med" len="med"/>
                      <a:tailEnd type="none" w="med" len="med"/>
                    </a:lnL>
                    <a:lnR>
                      <a:noFill/>
                    </a:lnR>
                    <a:lnT>
                      <a:noFill/>
                    </a:lnT>
                    <a:lnB w="6350" cap="flat" cmpd="sng" algn="ctr">
                      <a:solidFill>
                        <a:srgbClr val="808080"/>
                      </a:solidFill>
                      <a:prstDash val="solid"/>
                      <a:round/>
                      <a:headEnd type="none" w="med" len="med"/>
                      <a:tailEnd type="none" w="med" len="med"/>
                    </a:lnB>
                    <a:solidFill>
                      <a:srgbClr val="DDD9C4"/>
                    </a:solidFill>
                  </a:tcPr>
                </a:tc>
                <a:tc>
                  <a:txBody>
                    <a:bodyPr/>
                    <a:lstStyle/>
                    <a:p>
                      <a:pPr algn="ctr" fontAlgn="ctr"/>
                      <a:r>
                        <a:rPr lang="it-IT" sz="1000" b="1" i="0" u="none" strike="noStrike" dirty="0">
                          <a:solidFill>
                            <a:srgbClr val="000000"/>
                          </a:solidFill>
                          <a:effectLst/>
                          <a:latin typeface="Century Gothic" panose="020B0502020202020204" pitchFamily="34" charset="0"/>
                        </a:rPr>
                        <a:t>Mq</a:t>
                      </a:r>
                    </a:p>
                  </a:txBody>
                  <a:tcPr marL="0" marR="0" marT="0" marB="0" anchor="ctr">
                    <a:lnL>
                      <a:noFill/>
                    </a:lnL>
                    <a:lnR w="6350" cap="flat" cmpd="sng" algn="ctr">
                      <a:solidFill>
                        <a:srgbClr val="808080"/>
                      </a:solidFill>
                      <a:prstDash val="solid"/>
                      <a:round/>
                      <a:headEnd type="none" w="med" len="med"/>
                      <a:tailEnd type="none" w="med" len="med"/>
                    </a:lnR>
                    <a:lnT>
                      <a:noFill/>
                    </a:lnT>
                    <a:lnB w="6350" cap="flat" cmpd="sng" algn="ctr">
                      <a:solidFill>
                        <a:srgbClr val="808080"/>
                      </a:solidFill>
                      <a:prstDash val="solid"/>
                      <a:round/>
                      <a:headEnd type="none" w="med" len="med"/>
                      <a:tailEnd type="none" w="med" len="med"/>
                    </a:lnB>
                    <a:solidFill>
                      <a:srgbClr val="DDD9C4"/>
                    </a:solidFill>
                  </a:tcPr>
                </a:tc>
              </a:tr>
              <a:tr h="204465">
                <a:tc>
                  <a:txBody>
                    <a:bodyPr/>
                    <a:lstStyle/>
                    <a:p>
                      <a:pPr algn="l" fontAlgn="ctr"/>
                      <a:r>
                        <a:rPr lang="it-IT" sz="1000" b="1" i="0" u="none" strike="noStrike" dirty="0">
                          <a:solidFill>
                            <a:srgbClr val="000000"/>
                          </a:solidFill>
                          <a:effectLst/>
                          <a:latin typeface="Century Gothic" panose="020B0502020202020204" pitchFamily="34" charset="0"/>
                        </a:rPr>
                        <a:t>Abruzzo</a:t>
                      </a: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2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5.845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5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5.249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3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solid"/>
                      <a:round/>
                      <a:headEnd type="none" w="med" len="med"/>
                      <a:tailEnd type="none" w="med" len="med"/>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12.472 </a:t>
                      </a:r>
                      <a:endParaRPr lang="it-IT" sz="1000" b="1" i="0" u="none" strike="noStrike" dirty="0">
                        <a:solidFill>
                          <a:srgbClr val="000000"/>
                        </a:solidFill>
                        <a:effectLst/>
                        <a:latin typeface="Century Gothic" panose="020B0502020202020204" pitchFamily="34" charset="0"/>
                      </a:endParaRPr>
                    </a:p>
                  </a:txBody>
                  <a:tcPr marL="0" marR="0" marT="0" marB="0" anchor="ctr">
                    <a:lnL>
                      <a:noFill/>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10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c>
                  <a:txBody>
                    <a:bodyPr/>
                    <a:lstStyle/>
                    <a:p>
                      <a:pPr algn="r" fontAlgn="ctr"/>
                      <a:r>
                        <a:rPr lang="it-IT" sz="1000" b="1" i="0" u="none" strike="noStrike" dirty="0" smtClean="0">
                          <a:solidFill>
                            <a:srgbClr val="000000"/>
                          </a:solidFill>
                          <a:effectLst/>
                          <a:latin typeface="Century Gothic" panose="020B0502020202020204" pitchFamily="34" charset="0"/>
                        </a:rPr>
                        <a:t> 23.566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c>
                  <a:txBody>
                    <a:bodyPr/>
                    <a:lstStyle/>
                    <a:p>
                      <a:pPr algn="r" fontAlgn="ctr"/>
                      <a:r>
                        <a:rPr lang="it-IT" sz="1000" b="1" i="0" u="none" strike="noStrike" dirty="0" smtClean="0">
                          <a:solidFill>
                            <a:srgbClr val="000000"/>
                          </a:solidFill>
                          <a:effectLst/>
                          <a:latin typeface="Century Gothic" panose="020B0502020202020204" pitchFamily="34" charset="0"/>
                        </a:rPr>
                        <a:t>- 24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c>
                  <a:txBody>
                    <a:bodyPr/>
                    <a:lstStyle/>
                    <a:p>
                      <a:pPr algn="r" fontAlgn="ctr"/>
                      <a:r>
                        <a:rPr lang="it-IT" sz="1000" b="1" i="0" u="none" strike="noStrike" dirty="0" smtClean="0">
                          <a:solidFill>
                            <a:srgbClr val="000000"/>
                          </a:solidFill>
                          <a:effectLst/>
                          <a:latin typeface="Century Gothic" panose="020B0502020202020204" pitchFamily="34" charset="0"/>
                        </a:rPr>
                        <a:t>- 9.873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r>
              <a:tr h="204465">
                <a:tc>
                  <a:txBody>
                    <a:bodyPr/>
                    <a:lstStyle/>
                    <a:p>
                      <a:pPr algn="l" fontAlgn="ctr"/>
                      <a:r>
                        <a:rPr lang="it-IT" sz="1000" b="1" i="0" u="none" strike="noStrike">
                          <a:solidFill>
                            <a:srgbClr val="000000"/>
                          </a:solidFill>
                          <a:effectLst/>
                          <a:latin typeface="Century Gothic" panose="020B0502020202020204" pitchFamily="34" charset="0"/>
                        </a:rPr>
                        <a:t>Basilicata</a:t>
                      </a: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1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3.213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2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3.022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2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solid"/>
                      <a:round/>
                      <a:headEnd type="none" w="med" len="med"/>
                      <a:tailEnd type="none" w="med" len="med"/>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395 </a:t>
                      </a:r>
                      <a:endParaRPr lang="it-IT" sz="1000" b="1" i="0" u="none" strike="noStrike" dirty="0">
                        <a:solidFill>
                          <a:srgbClr val="000000"/>
                        </a:solidFill>
                        <a:effectLst/>
                        <a:latin typeface="Century Gothic" panose="020B0502020202020204" pitchFamily="34" charset="0"/>
                      </a:endParaRPr>
                    </a:p>
                  </a:txBody>
                  <a:tcPr marL="0" marR="0" marT="0" marB="0" anchor="ctr">
                    <a:lnL>
                      <a:noFill/>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5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c>
                  <a:txBody>
                    <a:bodyPr/>
                    <a:lstStyle/>
                    <a:p>
                      <a:pPr algn="r" fontAlgn="ctr"/>
                      <a:r>
                        <a:rPr lang="it-IT" sz="1000" b="1" i="0" u="none" strike="noStrike" dirty="0" smtClean="0">
                          <a:solidFill>
                            <a:srgbClr val="000000"/>
                          </a:solidFill>
                          <a:effectLst/>
                          <a:latin typeface="Century Gothic" panose="020B0502020202020204" pitchFamily="34" charset="0"/>
                        </a:rPr>
                        <a:t> 6.630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c>
                  <a:txBody>
                    <a:bodyPr/>
                    <a:lstStyle/>
                    <a:p>
                      <a:pPr algn="r" fontAlgn="ctr"/>
                      <a:r>
                        <a:rPr lang="it-IT" sz="1000" b="1" i="0" u="none" strike="noStrike" dirty="0" smtClean="0">
                          <a:solidFill>
                            <a:srgbClr val="000000"/>
                          </a:solidFill>
                          <a:effectLst/>
                          <a:latin typeface="Century Gothic" panose="020B0502020202020204" pitchFamily="34" charset="0"/>
                        </a:rPr>
                        <a:t> -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c>
                  <a:txBody>
                    <a:bodyPr/>
                    <a:lstStyle/>
                    <a:p>
                      <a:pPr algn="r" fontAlgn="ctr"/>
                      <a:r>
                        <a:rPr lang="it-IT" sz="1000" b="1" i="0" u="none" strike="noStrike" dirty="0" smtClean="0">
                          <a:solidFill>
                            <a:srgbClr val="000000"/>
                          </a:solidFill>
                          <a:effectLst/>
                          <a:latin typeface="Century Gothic" panose="020B0502020202020204" pitchFamily="34" charset="0"/>
                        </a:rPr>
                        <a:t>- 1.032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r>
              <a:tr h="204465">
                <a:tc>
                  <a:txBody>
                    <a:bodyPr/>
                    <a:lstStyle/>
                    <a:p>
                      <a:pPr algn="l" fontAlgn="ctr"/>
                      <a:r>
                        <a:rPr lang="it-IT" sz="1000" b="1" i="0" u="none" strike="noStrike" dirty="0">
                          <a:solidFill>
                            <a:srgbClr val="000000"/>
                          </a:solidFill>
                          <a:effectLst/>
                          <a:latin typeface="Century Gothic" panose="020B0502020202020204" pitchFamily="34" charset="0"/>
                        </a:rPr>
                        <a:t>Calabria</a:t>
                      </a: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3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7.573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4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3.351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2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solid"/>
                      <a:round/>
                      <a:headEnd type="none" w="med" len="med"/>
                      <a:tailEnd type="none" w="med" len="med"/>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2.827 </a:t>
                      </a:r>
                      <a:endParaRPr lang="it-IT" sz="1000" b="1" i="0" u="none" strike="noStrike" dirty="0">
                        <a:solidFill>
                          <a:srgbClr val="000000"/>
                        </a:solidFill>
                        <a:effectLst/>
                        <a:latin typeface="Century Gothic" panose="020B0502020202020204" pitchFamily="34" charset="0"/>
                      </a:endParaRPr>
                    </a:p>
                  </a:txBody>
                  <a:tcPr marL="0" marR="0" marT="0" marB="0" anchor="ctr">
                    <a:lnL>
                      <a:noFill/>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9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c>
                  <a:txBody>
                    <a:bodyPr/>
                    <a:lstStyle/>
                    <a:p>
                      <a:pPr algn="r" fontAlgn="ctr"/>
                      <a:r>
                        <a:rPr lang="it-IT" sz="1000" b="1" i="0" u="none" strike="noStrike" dirty="0" smtClean="0">
                          <a:solidFill>
                            <a:srgbClr val="000000"/>
                          </a:solidFill>
                          <a:effectLst/>
                          <a:latin typeface="Century Gothic" panose="020B0502020202020204" pitchFamily="34" charset="0"/>
                        </a:rPr>
                        <a:t> 13.751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c>
                  <a:txBody>
                    <a:bodyPr/>
                    <a:lstStyle/>
                    <a:p>
                      <a:pPr algn="r" fontAlgn="ctr"/>
                      <a:r>
                        <a:rPr lang="it-IT" sz="1000" b="1" i="0" u="none" strike="noStrike" dirty="0" smtClean="0">
                          <a:solidFill>
                            <a:srgbClr val="000000"/>
                          </a:solidFill>
                          <a:effectLst/>
                          <a:latin typeface="Century Gothic" panose="020B0502020202020204" pitchFamily="34" charset="0"/>
                        </a:rPr>
                        <a:t> -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c>
                  <a:txBody>
                    <a:bodyPr/>
                    <a:lstStyle/>
                    <a:p>
                      <a:pPr algn="r" fontAlgn="ctr"/>
                      <a:r>
                        <a:rPr lang="it-IT" sz="1000" b="1" i="0" u="none" strike="noStrike" dirty="0" smtClean="0">
                          <a:solidFill>
                            <a:srgbClr val="000000"/>
                          </a:solidFill>
                          <a:effectLst/>
                          <a:latin typeface="Century Gothic" panose="020B0502020202020204" pitchFamily="34" charset="0"/>
                        </a:rPr>
                        <a:t>- 7.892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r>
              <a:tr h="204465">
                <a:tc>
                  <a:txBody>
                    <a:bodyPr/>
                    <a:lstStyle/>
                    <a:p>
                      <a:pPr algn="l" fontAlgn="ctr"/>
                      <a:r>
                        <a:rPr lang="it-IT" sz="1000" b="1" i="0" u="none" strike="noStrike">
                          <a:solidFill>
                            <a:srgbClr val="000000"/>
                          </a:solidFill>
                          <a:effectLst/>
                          <a:latin typeface="Century Gothic" panose="020B0502020202020204" pitchFamily="34" charset="0"/>
                        </a:rPr>
                        <a:t>Campania</a:t>
                      </a: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4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21.360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5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22.837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4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solid"/>
                      <a:round/>
                      <a:headEnd type="none" w="med" len="med"/>
                      <a:tailEnd type="none" w="med" len="med"/>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1.412 </a:t>
                      </a:r>
                      <a:endParaRPr lang="it-IT" sz="1000" b="1" i="0" u="none" strike="noStrike" dirty="0">
                        <a:solidFill>
                          <a:srgbClr val="000000"/>
                        </a:solidFill>
                        <a:effectLst/>
                        <a:latin typeface="Century Gothic" panose="020B0502020202020204" pitchFamily="34" charset="0"/>
                      </a:endParaRPr>
                    </a:p>
                  </a:txBody>
                  <a:tcPr marL="0" marR="0" marT="0" marB="0" anchor="ctr">
                    <a:lnL>
                      <a:noFill/>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13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c>
                  <a:txBody>
                    <a:bodyPr/>
                    <a:lstStyle/>
                    <a:p>
                      <a:pPr algn="r" fontAlgn="ctr"/>
                      <a:r>
                        <a:rPr lang="it-IT" sz="1000" b="1" i="0" u="none" strike="noStrike" dirty="0" smtClean="0">
                          <a:solidFill>
                            <a:srgbClr val="000000"/>
                          </a:solidFill>
                          <a:effectLst/>
                          <a:latin typeface="Century Gothic" panose="020B0502020202020204" pitchFamily="34" charset="0"/>
                        </a:rPr>
                        <a:t> 45.609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c>
                  <a:txBody>
                    <a:bodyPr/>
                    <a:lstStyle/>
                    <a:p>
                      <a:pPr algn="r" fontAlgn="ctr"/>
                      <a:r>
                        <a:rPr lang="it-IT" sz="1000" b="1" i="0" u="none" strike="noStrike" dirty="0" smtClean="0">
                          <a:solidFill>
                            <a:srgbClr val="000000"/>
                          </a:solidFill>
                          <a:effectLst/>
                          <a:latin typeface="Century Gothic" panose="020B0502020202020204" pitchFamily="34" charset="0"/>
                        </a:rPr>
                        <a:t>- 2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c>
                  <a:txBody>
                    <a:bodyPr/>
                    <a:lstStyle/>
                    <a:p>
                      <a:pPr algn="r" fontAlgn="ctr"/>
                      <a:r>
                        <a:rPr lang="it-IT" sz="1000" b="1" i="0" u="none" strike="noStrike" dirty="0" smtClean="0">
                          <a:solidFill>
                            <a:srgbClr val="000000"/>
                          </a:solidFill>
                          <a:effectLst/>
                          <a:latin typeface="Century Gothic" panose="020B0502020202020204" pitchFamily="34" charset="0"/>
                        </a:rPr>
                        <a:t>- 7.992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r>
              <a:tr h="204465">
                <a:tc>
                  <a:txBody>
                    <a:bodyPr/>
                    <a:lstStyle/>
                    <a:p>
                      <a:pPr algn="l" fontAlgn="ctr"/>
                      <a:r>
                        <a:rPr lang="it-IT" sz="1000" b="1" i="0" u="none" strike="noStrike">
                          <a:solidFill>
                            <a:srgbClr val="000000"/>
                          </a:solidFill>
                          <a:effectLst/>
                          <a:latin typeface="Century Gothic" panose="020B0502020202020204" pitchFamily="34" charset="0"/>
                        </a:rPr>
                        <a:t>Emilia Romagna</a:t>
                      </a: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5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33.336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10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12.496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3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1.639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4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solid"/>
                      <a:round/>
                      <a:headEnd type="none" w="med" len="med"/>
                      <a:tailEnd type="none" w="med" len="med"/>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5.567 </a:t>
                      </a:r>
                      <a:endParaRPr lang="it-IT" sz="1000" b="1" i="0" u="none" strike="noStrike" dirty="0">
                        <a:solidFill>
                          <a:srgbClr val="000000"/>
                        </a:solidFill>
                        <a:effectLst/>
                        <a:latin typeface="Century Gothic" panose="020B0502020202020204" pitchFamily="34" charset="0"/>
                      </a:endParaRPr>
                    </a:p>
                  </a:txBody>
                  <a:tcPr marL="0" marR="0" marT="0" marB="0" anchor="ctr">
                    <a:lnL>
                      <a:noFill/>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22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c>
                  <a:txBody>
                    <a:bodyPr/>
                    <a:lstStyle/>
                    <a:p>
                      <a:pPr algn="r" fontAlgn="ctr"/>
                      <a:r>
                        <a:rPr lang="it-IT" sz="1000" b="1" i="0" u="none" strike="noStrike" dirty="0" smtClean="0">
                          <a:solidFill>
                            <a:srgbClr val="000000"/>
                          </a:solidFill>
                          <a:effectLst/>
                          <a:latin typeface="Century Gothic" panose="020B0502020202020204" pitchFamily="34" charset="0"/>
                        </a:rPr>
                        <a:t> 53.039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c>
                  <a:txBody>
                    <a:bodyPr/>
                    <a:lstStyle/>
                    <a:p>
                      <a:pPr algn="r" fontAlgn="ctr"/>
                      <a:r>
                        <a:rPr lang="it-IT" sz="1000" b="1" i="0" u="none" strike="noStrike" dirty="0" smtClean="0">
                          <a:solidFill>
                            <a:srgbClr val="000000"/>
                          </a:solidFill>
                          <a:effectLst/>
                          <a:latin typeface="Century Gothic" panose="020B0502020202020204" pitchFamily="34" charset="0"/>
                        </a:rPr>
                        <a:t>- 9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c>
                  <a:txBody>
                    <a:bodyPr/>
                    <a:lstStyle/>
                    <a:p>
                      <a:pPr algn="r" fontAlgn="ctr"/>
                      <a:r>
                        <a:rPr lang="it-IT" sz="1000" b="1" i="0" u="none" strike="noStrike" dirty="0" smtClean="0">
                          <a:solidFill>
                            <a:srgbClr val="000000"/>
                          </a:solidFill>
                          <a:effectLst/>
                          <a:latin typeface="Century Gothic" panose="020B0502020202020204" pitchFamily="34" charset="0"/>
                        </a:rPr>
                        <a:t>- 41.289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r>
              <a:tr h="204465">
                <a:tc>
                  <a:txBody>
                    <a:bodyPr/>
                    <a:lstStyle/>
                    <a:p>
                      <a:pPr algn="l" fontAlgn="ctr"/>
                      <a:r>
                        <a:rPr lang="it-IT" sz="1000" b="1" i="0" u="none" strike="noStrike">
                          <a:solidFill>
                            <a:srgbClr val="000000"/>
                          </a:solidFill>
                          <a:effectLst/>
                          <a:latin typeface="Century Gothic" panose="020B0502020202020204" pitchFamily="34" charset="0"/>
                        </a:rPr>
                        <a:t>Friuli Venezia Giulia</a:t>
                      </a: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2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12.531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5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11.771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3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1.563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6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solid"/>
                      <a:round/>
                      <a:headEnd type="none" w="med" len="med"/>
                      <a:tailEnd type="none" w="med" len="med"/>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6.627 </a:t>
                      </a:r>
                      <a:endParaRPr lang="it-IT" sz="1000" b="1" i="0" u="none" strike="noStrike" dirty="0">
                        <a:solidFill>
                          <a:srgbClr val="000000"/>
                        </a:solidFill>
                        <a:effectLst/>
                        <a:latin typeface="Century Gothic" panose="020B0502020202020204" pitchFamily="34" charset="0"/>
                      </a:endParaRPr>
                    </a:p>
                  </a:txBody>
                  <a:tcPr marL="0" marR="0" marT="0" marB="0" anchor="ctr">
                    <a:lnL>
                      <a:noFill/>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16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c>
                  <a:txBody>
                    <a:bodyPr/>
                    <a:lstStyle/>
                    <a:p>
                      <a:pPr algn="r" fontAlgn="ctr"/>
                      <a:r>
                        <a:rPr lang="it-IT" sz="1000" b="1" i="0" u="none" strike="noStrike" dirty="0" smtClean="0">
                          <a:solidFill>
                            <a:srgbClr val="000000"/>
                          </a:solidFill>
                          <a:effectLst/>
                          <a:latin typeface="Century Gothic" panose="020B0502020202020204" pitchFamily="34" charset="0"/>
                        </a:rPr>
                        <a:t> 32.492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c>
                  <a:txBody>
                    <a:bodyPr/>
                    <a:lstStyle/>
                    <a:p>
                      <a:pPr algn="r" fontAlgn="ctr"/>
                      <a:r>
                        <a:rPr lang="it-IT" sz="1000" b="1" i="0" u="none" strike="noStrike" dirty="0" smtClean="0">
                          <a:solidFill>
                            <a:srgbClr val="000000"/>
                          </a:solidFill>
                          <a:effectLst/>
                          <a:latin typeface="Century Gothic" panose="020B0502020202020204" pitchFamily="34" charset="0"/>
                        </a:rPr>
                        <a:t>- 4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c>
                  <a:txBody>
                    <a:bodyPr/>
                    <a:lstStyle/>
                    <a:p>
                      <a:pPr algn="r" fontAlgn="ctr"/>
                      <a:r>
                        <a:rPr lang="it-IT" sz="1000" b="1" i="0" u="none" strike="noStrike" dirty="0" smtClean="0">
                          <a:solidFill>
                            <a:srgbClr val="000000"/>
                          </a:solidFill>
                          <a:effectLst/>
                          <a:latin typeface="Century Gothic" panose="020B0502020202020204" pitchFamily="34" charset="0"/>
                        </a:rPr>
                        <a:t>- 40.897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r>
              <a:tr h="204465">
                <a:tc>
                  <a:txBody>
                    <a:bodyPr/>
                    <a:lstStyle/>
                    <a:p>
                      <a:pPr algn="l" fontAlgn="ctr"/>
                      <a:r>
                        <a:rPr lang="it-IT" sz="1000" b="1" i="0" u="none" strike="noStrike">
                          <a:solidFill>
                            <a:srgbClr val="000000"/>
                          </a:solidFill>
                          <a:effectLst/>
                          <a:latin typeface="Century Gothic" panose="020B0502020202020204" pitchFamily="34" charset="0"/>
                        </a:rPr>
                        <a:t>Lazio</a:t>
                      </a: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3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13.794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9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24.386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2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1.452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7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solid"/>
                      <a:round/>
                      <a:headEnd type="none" w="med" len="med"/>
                      <a:tailEnd type="none" w="med" len="med"/>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6.789 </a:t>
                      </a:r>
                      <a:endParaRPr lang="it-IT" sz="1000" b="1" i="0" u="none" strike="noStrike" dirty="0">
                        <a:solidFill>
                          <a:srgbClr val="000000"/>
                        </a:solidFill>
                        <a:effectLst/>
                        <a:latin typeface="Century Gothic" panose="020B0502020202020204" pitchFamily="34" charset="0"/>
                      </a:endParaRPr>
                    </a:p>
                  </a:txBody>
                  <a:tcPr marL="0" marR="0" marT="0" marB="0" anchor="ctr">
                    <a:lnL>
                      <a:noFill/>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21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c>
                  <a:txBody>
                    <a:bodyPr/>
                    <a:lstStyle/>
                    <a:p>
                      <a:pPr algn="r" fontAlgn="ctr"/>
                      <a:r>
                        <a:rPr lang="it-IT" sz="1000" b="1" i="0" u="none" strike="noStrike" dirty="0" smtClean="0">
                          <a:solidFill>
                            <a:srgbClr val="000000"/>
                          </a:solidFill>
                          <a:effectLst/>
                          <a:latin typeface="Century Gothic" panose="020B0502020202020204" pitchFamily="34" charset="0"/>
                        </a:rPr>
                        <a:t> 46.421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c>
                  <a:txBody>
                    <a:bodyPr/>
                    <a:lstStyle/>
                    <a:p>
                      <a:pPr algn="r" fontAlgn="ctr"/>
                      <a:r>
                        <a:rPr lang="it-IT" sz="1000" b="1" i="0" u="none" strike="noStrike" dirty="0" smtClean="0">
                          <a:solidFill>
                            <a:srgbClr val="000000"/>
                          </a:solidFill>
                          <a:effectLst/>
                          <a:latin typeface="Century Gothic" panose="020B0502020202020204" pitchFamily="34" charset="0"/>
                        </a:rPr>
                        <a:t>- 6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c>
                  <a:txBody>
                    <a:bodyPr/>
                    <a:lstStyle/>
                    <a:p>
                      <a:pPr algn="r" fontAlgn="ctr"/>
                      <a:r>
                        <a:rPr lang="it-IT" sz="1000" b="1" i="0" u="none" strike="noStrike" dirty="0" smtClean="0">
                          <a:solidFill>
                            <a:srgbClr val="000000"/>
                          </a:solidFill>
                          <a:effectLst/>
                          <a:latin typeface="Century Gothic" panose="020B0502020202020204" pitchFamily="34" charset="0"/>
                        </a:rPr>
                        <a:t>- 3.212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r>
              <a:tr h="204465">
                <a:tc>
                  <a:txBody>
                    <a:bodyPr/>
                    <a:lstStyle/>
                    <a:p>
                      <a:pPr algn="l" fontAlgn="ctr"/>
                      <a:r>
                        <a:rPr lang="it-IT" sz="1000" b="1" i="0" u="none" strike="noStrike">
                          <a:solidFill>
                            <a:srgbClr val="000000"/>
                          </a:solidFill>
                          <a:effectLst/>
                          <a:latin typeface="Century Gothic" panose="020B0502020202020204" pitchFamily="34" charset="0"/>
                        </a:rPr>
                        <a:t>Liguria</a:t>
                      </a: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2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7.845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5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8.874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5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9.587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8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solid"/>
                      <a:round/>
                      <a:headEnd type="none" w="med" len="med"/>
                      <a:tailEnd type="none" w="med" len="med"/>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11.448 </a:t>
                      </a:r>
                      <a:endParaRPr lang="it-IT" sz="1000" b="1" i="0" u="none" strike="noStrike" dirty="0">
                        <a:solidFill>
                          <a:srgbClr val="000000"/>
                        </a:solidFill>
                        <a:effectLst/>
                        <a:latin typeface="Century Gothic" panose="020B0502020202020204" pitchFamily="34" charset="0"/>
                      </a:endParaRPr>
                    </a:p>
                  </a:txBody>
                  <a:tcPr marL="0" marR="0" marT="0" marB="0" anchor="ctr">
                    <a:lnL>
                      <a:noFill/>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20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c>
                  <a:txBody>
                    <a:bodyPr/>
                    <a:lstStyle/>
                    <a:p>
                      <a:pPr algn="r" fontAlgn="ctr"/>
                      <a:r>
                        <a:rPr lang="it-IT" sz="1000" b="1" i="0" u="none" strike="noStrike" dirty="0" smtClean="0">
                          <a:solidFill>
                            <a:srgbClr val="000000"/>
                          </a:solidFill>
                          <a:effectLst/>
                          <a:latin typeface="Century Gothic" panose="020B0502020202020204" pitchFamily="34" charset="0"/>
                        </a:rPr>
                        <a:t> 37.754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c>
                  <a:txBody>
                    <a:bodyPr/>
                    <a:lstStyle/>
                    <a:p>
                      <a:pPr algn="r" fontAlgn="ctr"/>
                      <a:r>
                        <a:rPr lang="it-IT" sz="1000" b="1" i="0" u="none" strike="noStrike" dirty="0" smtClean="0">
                          <a:solidFill>
                            <a:srgbClr val="000000"/>
                          </a:solidFill>
                          <a:effectLst/>
                          <a:latin typeface="Century Gothic" panose="020B0502020202020204" pitchFamily="34" charset="0"/>
                        </a:rPr>
                        <a:t>- 6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c>
                  <a:txBody>
                    <a:bodyPr/>
                    <a:lstStyle/>
                    <a:p>
                      <a:pPr algn="r" fontAlgn="ctr"/>
                      <a:r>
                        <a:rPr lang="it-IT" sz="1000" b="1" i="0" u="none" strike="noStrike" dirty="0" smtClean="0">
                          <a:solidFill>
                            <a:srgbClr val="000000"/>
                          </a:solidFill>
                          <a:effectLst/>
                          <a:latin typeface="Century Gothic" panose="020B0502020202020204" pitchFamily="34" charset="0"/>
                        </a:rPr>
                        <a:t>- 5.521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r>
              <a:tr h="204465">
                <a:tc>
                  <a:txBody>
                    <a:bodyPr/>
                    <a:lstStyle/>
                    <a:p>
                      <a:pPr algn="l" fontAlgn="ctr"/>
                      <a:r>
                        <a:rPr lang="it-IT" sz="1000" b="1" i="0" u="none" strike="noStrike">
                          <a:solidFill>
                            <a:srgbClr val="000000"/>
                          </a:solidFill>
                          <a:effectLst/>
                          <a:latin typeface="Century Gothic" panose="020B0502020202020204" pitchFamily="34" charset="0"/>
                        </a:rPr>
                        <a:t>Lombardia</a:t>
                      </a: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7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52.856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21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63.085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7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23.038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33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solid"/>
                      <a:round/>
                      <a:headEnd type="none" w="med" len="med"/>
                      <a:tailEnd type="none" w="med" len="med"/>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59.422 </a:t>
                      </a:r>
                      <a:endParaRPr lang="it-IT" sz="1000" b="1" i="0" u="none" strike="noStrike" dirty="0">
                        <a:solidFill>
                          <a:srgbClr val="000000"/>
                        </a:solidFill>
                        <a:effectLst/>
                        <a:latin typeface="Century Gothic" panose="020B0502020202020204" pitchFamily="34" charset="0"/>
                      </a:endParaRPr>
                    </a:p>
                  </a:txBody>
                  <a:tcPr marL="0" marR="0" marT="0" marB="0" anchor="ctr">
                    <a:lnL>
                      <a:noFill/>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68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c>
                  <a:txBody>
                    <a:bodyPr/>
                    <a:lstStyle/>
                    <a:p>
                      <a:pPr algn="r" fontAlgn="ctr"/>
                      <a:r>
                        <a:rPr lang="it-IT" sz="1000" b="1" i="0" u="none" strike="noStrike" dirty="0" smtClean="0">
                          <a:solidFill>
                            <a:srgbClr val="000000"/>
                          </a:solidFill>
                          <a:effectLst/>
                          <a:latin typeface="Century Gothic" panose="020B0502020202020204" pitchFamily="34" charset="0"/>
                        </a:rPr>
                        <a:t> 198.400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c>
                  <a:txBody>
                    <a:bodyPr/>
                    <a:lstStyle/>
                    <a:p>
                      <a:pPr algn="r" fontAlgn="ctr"/>
                      <a:r>
                        <a:rPr lang="it-IT" sz="1000" b="1" i="0" u="none" strike="noStrike" dirty="0" smtClean="0">
                          <a:solidFill>
                            <a:srgbClr val="000000"/>
                          </a:solidFill>
                          <a:effectLst/>
                          <a:latin typeface="Century Gothic" panose="020B0502020202020204" pitchFamily="34" charset="0"/>
                        </a:rPr>
                        <a:t>- 6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c>
                  <a:txBody>
                    <a:bodyPr/>
                    <a:lstStyle/>
                    <a:p>
                      <a:pPr algn="r" fontAlgn="ctr"/>
                      <a:r>
                        <a:rPr lang="it-IT" sz="1000" b="1" i="0" u="none" strike="noStrike" dirty="0" smtClean="0">
                          <a:solidFill>
                            <a:srgbClr val="000000"/>
                          </a:solidFill>
                          <a:effectLst/>
                          <a:latin typeface="Century Gothic" panose="020B0502020202020204" pitchFamily="34" charset="0"/>
                        </a:rPr>
                        <a:t>- 9.510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r>
              <a:tr h="204465">
                <a:tc>
                  <a:txBody>
                    <a:bodyPr/>
                    <a:lstStyle/>
                    <a:p>
                      <a:pPr algn="l" fontAlgn="ctr"/>
                      <a:r>
                        <a:rPr lang="it-IT" sz="1000" b="1" i="0" u="none" strike="noStrike">
                          <a:solidFill>
                            <a:srgbClr val="000000"/>
                          </a:solidFill>
                          <a:effectLst/>
                          <a:latin typeface="Century Gothic" panose="020B0502020202020204" pitchFamily="34" charset="0"/>
                        </a:rPr>
                        <a:t>Marche</a:t>
                      </a: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1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4.869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8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10.305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11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solid"/>
                      <a:round/>
                      <a:headEnd type="none" w="med" len="med"/>
                      <a:tailEnd type="none" w="med" len="med"/>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6.758 </a:t>
                      </a:r>
                      <a:endParaRPr lang="it-IT" sz="1000" b="1" i="0" u="none" strike="noStrike" dirty="0">
                        <a:solidFill>
                          <a:srgbClr val="000000"/>
                        </a:solidFill>
                        <a:effectLst/>
                        <a:latin typeface="Century Gothic" panose="020B0502020202020204" pitchFamily="34" charset="0"/>
                      </a:endParaRPr>
                    </a:p>
                  </a:txBody>
                  <a:tcPr marL="0" marR="0" marT="0" marB="0" anchor="ctr">
                    <a:lnL>
                      <a:noFill/>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20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c>
                  <a:txBody>
                    <a:bodyPr/>
                    <a:lstStyle/>
                    <a:p>
                      <a:pPr algn="r" fontAlgn="ctr"/>
                      <a:r>
                        <a:rPr lang="it-IT" sz="1000" b="1" i="0" u="none" strike="noStrike" dirty="0" smtClean="0">
                          <a:solidFill>
                            <a:srgbClr val="000000"/>
                          </a:solidFill>
                          <a:effectLst/>
                          <a:latin typeface="Century Gothic" panose="020B0502020202020204" pitchFamily="34" charset="0"/>
                        </a:rPr>
                        <a:t> 21.933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c>
                  <a:txBody>
                    <a:bodyPr/>
                    <a:lstStyle/>
                    <a:p>
                      <a:pPr algn="r" fontAlgn="ctr"/>
                      <a:r>
                        <a:rPr lang="it-IT" sz="1000" b="1" i="0" u="none" strike="noStrike" dirty="0" smtClean="0">
                          <a:solidFill>
                            <a:srgbClr val="000000"/>
                          </a:solidFill>
                          <a:effectLst/>
                          <a:latin typeface="Century Gothic" panose="020B0502020202020204" pitchFamily="34" charset="0"/>
                        </a:rPr>
                        <a:t>- 6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c>
                  <a:txBody>
                    <a:bodyPr/>
                    <a:lstStyle/>
                    <a:p>
                      <a:pPr algn="r" fontAlgn="ctr"/>
                      <a:r>
                        <a:rPr lang="it-IT" sz="1000" b="1" i="0" u="none" strike="noStrike" dirty="0" smtClean="0">
                          <a:solidFill>
                            <a:srgbClr val="000000"/>
                          </a:solidFill>
                          <a:effectLst/>
                          <a:latin typeface="Century Gothic" panose="020B0502020202020204" pitchFamily="34" charset="0"/>
                        </a:rPr>
                        <a:t>- 80.019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r>
              <a:tr h="204465">
                <a:tc>
                  <a:txBody>
                    <a:bodyPr/>
                    <a:lstStyle/>
                    <a:p>
                      <a:pPr algn="l" fontAlgn="ctr"/>
                      <a:r>
                        <a:rPr lang="it-IT" sz="1000" b="1" i="0" u="none" strike="noStrike">
                          <a:solidFill>
                            <a:srgbClr val="000000"/>
                          </a:solidFill>
                          <a:effectLst/>
                          <a:latin typeface="Century Gothic" panose="020B0502020202020204" pitchFamily="34" charset="0"/>
                        </a:rPr>
                        <a:t>Molise</a:t>
                      </a: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1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1.400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1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1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solid"/>
                      <a:round/>
                      <a:headEnd type="none" w="med" len="med"/>
                      <a:tailEnd type="none" w="med" len="med"/>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365 </a:t>
                      </a:r>
                      <a:endParaRPr lang="it-IT" sz="1000" b="1" i="0" u="none" strike="noStrike" dirty="0">
                        <a:solidFill>
                          <a:srgbClr val="000000"/>
                        </a:solidFill>
                        <a:effectLst/>
                        <a:latin typeface="Century Gothic" panose="020B0502020202020204" pitchFamily="34" charset="0"/>
                      </a:endParaRPr>
                    </a:p>
                  </a:txBody>
                  <a:tcPr marL="0" marR="0" marT="0" marB="0" anchor="ctr">
                    <a:lnL>
                      <a:noFill/>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3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c>
                  <a:txBody>
                    <a:bodyPr/>
                    <a:lstStyle/>
                    <a:p>
                      <a:pPr algn="r" fontAlgn="ctr"/>
                      <a:r>
                        <a:rPr lang="it-IT" sz="1000" b="1" i="0" u="none" strike="noStrike" dirty="0" smtClean="0">
                          <a:solidFill>
                            <a:srgbClr val="000000"/>
                          </a:solidFill>
                          <a:effectLst/>
                          <a:latin typeface="Century Gothic" panose="020B0502020202020204" pitchFamily="34" charset="0"/>
                        </a:rPr>
                        <a:t> 1.765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c>
                  <a:txBody>
                    <a:bodyPr/>
                    <a:lstStyle/>
                    <a:p>
                      <a:pPr algn="r" fontAlgn="ctr"/>
                      <a:r>
                        <a:rPr lang="it-IT" sz="1000" b="1" i="0" u="none" strike="noStrike" dirty="0" smtClean="0">
                          <a:solidFill>
                            <a:srgbClr val="000000"/>
                          </a:solidFill>
                          <a:effectLst/>
                          <a:latin typeface="Century Gothic" panose="020B0502020202020204" pitchFamily="34" charset="0"/>
                        </a:rPr>
                        <a:t>- 2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c>
                  <a:txBody>
                    <a:bodyPr/>
                    <a:lstStyle/>
                    <a:p>
                      <a:pPr algn="r" fontAlgn="ctr"/>
                      <a:r>
                        <a:rPr lang="it-IT" sz="1000" b="1" i="0" u="none" strike="noStrike" dirty="0" smtClean="0">
                          <a:solidFill>
                            <a:srgbClr val="000000"/>
                          </a:solidFill>
                          <a:effectLst/>
                          <a:latin typeface="Century Gothic" panose="020B0502020202020204" pitchFamily="34" charset="0"/>
                        </a:rPr>
                        <a:t>- 2.058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r>
              <a:tr h="204465">
                <a:tc>
                  <a:txBody>
                    <a:bodyPr/>
                    <a:lstStyle/>
                    <a:p>
                      <a:pPr algn="l" fontAlgn="ctr"/>
                      <a:r>
                        <a:rPr lang="it-IT" sz="1000" b="1" i="0" u="none" strike="noStrike">
                          <a:solidFill>
                            <a:srgbClr val="000000"/>
                          </a:solidFill>
                          <a:effectLst/>
                          <a:latin typeface="Century Gothic" panose="020B0502020202020204" pitchFamily="34" charset="0"/>
                        </a:rPr>
                        <a:t>Piemonte</a:t>
                      </a: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4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20.225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10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22.634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3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4.945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9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solid"/>
                      <a:round/>
                      <a:headEnd type="none" w="med" len="med"/>
                      <a:tailEnd type="none" w="med" len="med"/>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5.402 </a:t>
                      </a:r>
                      <a:endParaRPr lang="it-IT" sz="1000" b="1" i="0" u="none" strike="noStrike" dirty="0">
                        <a:solidFill>
                          <a:srgbClr val="000000"/>
                        </a:solidFill>
                        <a:effectLst/>
                        <a:latin typeface="Century Gothic" panose="020B0502020202020204" pitchFamily="34" charset="0"/>
                      </a:endParaRPr>
                    </a:p>
                  </a:txBody>
                  <a:tcPr marL="0" marR="0" marT="0" marB="0" anchor="ctr">
                    <a:lnL>
                      <a:noFill/>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26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c>
                  <a:txBody>
                    <a:bodyPr/>
                    <a:lstStyle/>
                    <a:p>
                      <a:pPr algn="r" fontAlgn="ctr"/>
                      <a:r>
                        <a:rPr lang="it-IT" sz="1000" b="1" i="0" u="none" strike="noStrike" dirty="0" smtClean="0">
                          <a:solidFill>
                            <a:srgbClr val="000000"/>
                          </a:solidFill>
                          <a:effectLst/>
                          <a:latin typeface="Century Gothic" panose="020B0502020202020204" pitchFamily="34" charset="0"/>
                        </a:rPr>
                        <a:t> 53.205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c>
                  <a:txBody>
                    <a:bodyPr/>
                    <a:lstStyle/>
                    <a:p>
                      <a:pPr algn="r" fontAlgn="ctr"/>
                      <a:r>
                        <a:rPr lang="it-IT" sz="1000" b="1" i="0" u="none" strike="noStrike" dirty="0" smtClean="0">
                          <a:solidFill>
                            <a:srgbClr val="000000"/>
                          </a:solidFill>
                          <a:effectLst/>
                          <a:latin typeface="Century Gothic" panose="020B0502020202020204" pitchFamily="34" charset="0"/>
                        </a:rPr>
                        <a:t>- 7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c>
                  <a:txBody>
                    <a:bodyPr/>
                    <a:lstStyle/>
                    <a:p>
                      <a:pPr algn="r" fontAlgn="ctr"/>
                      <a:r>
                        <a:rPr lang="it-IT" sz="1000" b="1" i="0" u="none" strike="noStrike" dirty="0" smtClean="0">
                          <a:solidFill>
                            <a:srgbClr val="000000"/>
                          </a:solidFill>
                          <a:effectLst/>
                          <a:latin typeface="Century Gothic" panose="020B0502020202020204" pitchFamily="34" charset="0"/>
                        </a:rPr>
                        <a:t>- 17.001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r>
              <a:tr h="204465">
                <a:tc>
                  <a:txBody>
                    <a:bodyPr/>
                    <a:lstStyle/>
                    <a:p>
                      <a:pPr algn="l" fontAlgn="ctr"/>
                      <a:r>
                        <a:rPr lang="it-IT" sz="1000" b="1" i="0" u="none" strike="noStrike">
                          <a:solidFill>
                            <a:srgbClr val="000000"/>
                          </a:solidFill>
                          <a:effectLst/>
                          <a:latin typeface="Century Gothic" panose="020B0502020202020204" pitchFamily="34" charset="0"/>
                        </a:rPr>
                        <a:t>Puglia</a:t>
                      </a: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4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44.137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7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6.569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1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solid"/>
                      <a:round/>
                      <a:headEnd type="none" w="med" len="med"/>
                      <a:tailEnd type="none" w="med" len="med"/>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2.800 </a:t>
                      </a:r>
                      <a:endParaRPr lang="it-IT" sz="1000" b="1" i="0" u="none" strike="noStrike" dirty="0">
                        <a:solidFill>
                          <a:srgbClr val="000000"/>
                        </a:solidFill>
                        <a:effectLst/>
                        <a:latin typeface="Century Gothic" panose="020B0502020202020204" pitchFamily="34" charset="0"/>
                      </a:endParaRPr>
                    </a:p>
                  </a:txBody>
                  <a:tcPr marL="0" marR="0" marT="0" marB="0" anchor="ctr">
                    <a:lnL>
                      <a:noFill/>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12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c>
                  <a:txBody>
                    <a:bodyPr/>
                    <a:lstStyle/>
                    <a:p>
                      <a:pPr algn="r" fontAlgn="ctr"/>
                      <a:r>
                        <a:rPr lang="it-IT" sz="1000" b="1" i="0" u="none" strike="noStrike" dirty="0" smtClean="0">
                          <a:solidFill>
                            <a:srgbClr val="000000"/>
                          </a:solidFill>
                          <a:effectLst/>
                          <a:latin typeface="Century Gothic" panose="020B0502020202020204" pitchFamily="34" charset="0"/>
                        </a:rPr>
                        <a:t> 53.506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c>
                  <a:txBody>
                    <a:bodyPr/>
                    <a:lstStyle/>
                    <a:p>
                      <a:pPr algn="r" fontAlgn="ctr"/>
                      <a:r>
                        <a:rPr lang="it-IT" sz="1000" b="1" i="0" u="none" strike="noStrike" dirty="0" smtClean="0">
                          <a:solidFill>
                            <a:srgbClr val="000000"/>
                          </a:solidFill>
                          <a:effectLst/>
                          <a:latin typeface="Century Gothic" panose="020B0502020202020204" pitchFamily="34" charset="0"/>
                        </a:rPr>
                        <a:t>- 7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c>
                  <a:txBody>
                    <a:bodyPr/>
                    <a:lstStyle/>
                    <a:p>
                      <a:pPr algn="r" fontAlgn="ctr"/>
                      <a:r>
                        <a:rPr lang="it-IT" sz="1000" b="1" i="0" u="none" strike="noStrike" dirty="0" smtClean="0">
                          <a:solidFill>
                            <a:srgbClr val="000000"/>
                          </a:solidFill>
                          <a:effectLst/>
                          <a:latin typeface="Century Gothic" panose="020B0502020202020204" pitchFamily="34" charset="0"/>
                        </a:rPr>
                        <a:t>- 26.573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r>
              <a:tr h="204465">
                <a:tc>
                  <a:txBody>
                    <a:bodyPr/>
                    <a:lstStyle/>
                    <a:p>
                      <a:pPr algn="l" fontAlgn="ctr"/>
                      <a:r>
                        <a:rPr lang="it-IT" sz="1000" b="1" i="0" u="none" strike="noStrike">
                          <a:solidFill>
                            <a:srgbClr val="000000"/>
                          </a:solidFill>
                          <a:effectLst/>
                          <a:latin typeface="Century Gothic" panose="020B0502020202020204" pitchFamily="34" charset="0"/>
                        </a:rPr>
                        <a:t>Sardegna</a:t>
                      </a: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2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11.840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6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7.571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3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solid"/>
                      <a:round/>
                      <a:headEnd type="none" w="med" len="med"/>
                      <a:tailEnd type="none" w="med" len="med"/>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63.704 </a:t>
                      </a:r>
                      <a:endParaRPr lang="it-IT" sz="1000" b="1" i="0" u="none" strike="noStrike" dirty="0">
                        <a:solidFill>
                          <a:srgbClr val="000000"/>
                        </a:solidFill>
                        <a:effectLst/>
                        <a:latin typeface="Century Gothic" panose="020B0502020202020204" pitchFamily="34" charset="0"/>
                      </a:endParaRPr>
                    </a:p>
                  </a:txBody>
                  <a:tcPr marL="0" marR="0" marT="0" marB="0" anchor="ctr">
                    <a:lnL>
                      <a:noFill/>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11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c>
                  <a:txBody>
                    <a:bodyPr/>
                    <a:lstStyle/>
                    <a:p>
                      <a:pPr algn="r" fontAlgn="ctr"/>
                      <a:r>
                        <a:rPr lang="it-IT" sz="1000" b="1" i="0" u="none" strike="noStrike" dirty="0" smtClean="0">
                          <a:solidFill>
                            <a:srgbClr val="000000"/>
                          </a:solidFill>
                          <a:effectLst/>
                          <a:latin typeface="Century Gothic" panose="020B0502020202020204" pitchFamily="34" charset="0"/>
                        </a:rPr>
                        <a:t> 83.115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c>
                  <a:txBody>
                    <a:bodyPr/>
                    <a:lstStyle/>
                    <a:p>
                      <a:pPr algn="r" fontAlgn="ctr"/>
                      <a:r>
                        <a:rPr lang="it-IT" sz="1000" b="1" i="0" u="none" strike="noStrike" dirty="0" smtClean="0">
                          <a:solidFill>
                            <a:srgbClr val="000000"/>
                          </a:solidFill>
                          <a:effectLst/>
                          <a:latin typeface="Century Gothic" panose="020B0502020202020204" pitchFamily="34" charset="0"/>
                        </a:rPr>
                        <a:t>- 6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c>
                  <a:txBody>
                    <a:bodyPr/>
                    <a:lstStyle/>
                    <a:p>
                      <a:pPr algn="r" fontAlgn="ctr"/>
                      <a:r>
                        <a:rPr lang="it-IT" sz="1000" b="1" i="0" u="none" strike="noStrike" dirty="0" smtClean="0">
                          <a:solidFill>
                            <a:srgbClr val="000000"/>
                          </a:solidFill>
                          <a:effectLst/>
                          <a:latin typeface="Century Gothic" panose="020B0502020202020204" pitchFamily="34" charset="0"/>
                        </a:rPr>
                        <a:t>- 12.393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r>
              <a:tr h="204465">
                <a:tc>
                  <a:txBody>
                    <a:bodyPr/>
                    <a:lstStyle/>
                    <a:p>
                      <a:pPr algn="l" fontAlgn="ctr"/>
                      <a:r>
                        <a:rPr lang="it-IT" sz="1000" b="1" i="0" u="none" strike="noStrike">
                          <a:solidFill>
                            <a:srgbClr val="000000"/>
                          </a:solidFill>
                          <a:effectLst/>
                          <a:latin typeface="Century Gothic" panose="020B0502020202020204" pitchFamily="34" charset="0"/>
                        </a:rPr>
                        <a:t>Sicilia</a:t>
                      </a: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5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30.583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9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14.778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11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solid"/>
                      <a:round/>
                      <a:headEnd type="none" w="med" len="med"/>
                      <a:tailEnd type="none" w="med" len="med"/>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60.495 </a:t>
                      </a:r>
                      <a:endParaRPr lang="it-IT" sz="1000" b="1" i="0" u="none" strike="noStrike" dirty="0">
                        <a:solidFill>
                          <a:srgbClr val="000000"/>
                        </a:solidFill>
                        <a:effectLst/>
                        <a:latin typeface="Century Gothic" panose="020B0502020202020204" pitchFamily="34" charset="0"/>
                      </a:endParaRPr>
                    </a:p>
                  </a:txBody>
                  <a:tcPr marL="0" marR="0" marT="0" marB="0" anchor="ctr">
                    <a:lnL>
                      <a:noFill/>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25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c>
                  <a:txBody>
                    <a:bodyPr/>
                    <a:lstStyle/>
                    <a:p>
                      <a:pPr algn="r" fontAlgn="ctr"/>
                      <a:r>
                        <a:rPr lang="it-IT" sz="1000" b="1" i="0" u="none" strike="noStrike" dirty="0" smtClean="0">
                          <a:solidFill>
                            <a:srgbClr val="000000"/>
                          </a:solidFill>
                          <a:effectLst/>
                          <a:latin typeface="Century Gothic" panose="020B0502020202020204" pitchFamily="34" charset="0"/>
                        </a:rPr>
                        <a:t> 105.856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c>
                  <a:txBody>
                    <a:bodyPr/>
                    <a:lstStyle/>
                    <a:p>
                      <a:pPr algn="r" fontAlgn="ctr"/>
                      <a:r>
                        <a:rPr lang="it-IT" sz="1000" b="1" i="0" u="none" strike="noStrike" dirty="0" smtClean="0">
                          <a:solidFill>
                            <a:srgbClr val="000000"/>
                          </a:solidFill>
                          <a:effectLst/>
                          <a:latin typeface="Century Gothic" panose="020B0502020202020204" pitchFamily="34" charset="0"/>
                        </a:rPr>
                        <a:t> -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c>
                  <a:txBody>
                    <a:bodyPr/>
                    <a:lstStyle/>
                    <a:p>
                      <a:pPr algn="r" fontAlgn="ctr"/>
                      <a:r>
                        <a:rPr lang="it-IT" sz="1000" b="1" i="0" u="none" strike="noStrike" dirty="0" smtClean="0">
                          <a:solidFill>
                            <a:srgbClr val="000000"/>
                          </a:solidFill>
                          <a:effectLst/>
                          <a:latin typeface="Century Gothic" panose="020B0502020202020204" pitchFamily="34" charset="0"/>
                        </a:rPr>
                        <a:t>- 19.059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r>
              <a:tr h="204465">
                <a:tc>
                  <a:txBody>
                    <a:bodyPr/>
                    <a:lstStyle/>
                    <a:p>
                      <a:pPr algn="l" fontAlgn="ctr"/>
                      <a:r>
                        <a:rPr lang="it-IT" sz="1000" b="1" i="0" u="none" strike="noStrike">
                          <a:solidFill>
                            <a:srgbClr val="000000"/>
                          </a:solidFill>
                          <a:effectLst/>
                          <a:latin typeface="Century Gothic" panose="020B0502020202020204" pitchFamily="34" charset="0"/>
                        </a:rPr>
                        <a:t>Toscana</a:t>
                      </a: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5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35.686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14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22.100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5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2.229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12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solid"/>
                      <a:round/>
                      <a:headEnd type="none" w="med" len="med"/>
                      <a:tailEnd type="none" w="med" len="med"/>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60.841 </a:t>
                      </a:r>
                      <a:endParaRPr lang="it-IT" sz="1000" b="1" i="0" u="none" strike="noStrike" dirty="0">
                        <a:solidFill>
                          <a:srgbClr val="000000"/>
                        </a:solidFill>
                        <a:effectLst/>
                        <a:latin typeface="Century Gothic" panose="020B0502020202020204" pitchFamily="34" charset="0"/>
                      </a:endParaRPr>
                    </a:p>
                  </a:txBody>
                  <a:tcPr marL="0" marR="0" marT="0" marB="0" anchor="ctr">
                    <a:lnL>
                      <a:noFill/>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36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c>
                  <a:txBody>
                    <a:bodyPr/>
                    <a:lstStyle/>
                    <a:p>
                      <a:pPr algn="r" fontAlgn="ctr"/>
                      <a:r>
                        <a:rPr lang="it-IT" sz="1000" b="1" i="0" u="none" strike="noStrike" dirty="0" smtClean="0">
                          <a:solidFill>
                            <a:srgbClr val="000000"/>
                          </a:solidFill>
                          <a:effectLst/>
                          <a:latin typeface="Century Gothic" panose="020B0502020202020204" pitchFamily="34" charset="0"/>
                        </a:rPr>
                        <a:t> 120.856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c>
                  <a:txBody>
                    <a:bodyPr/>
                    <a:lstStyle/>
                    <a:p>
                      <a:pPr algn="r" fontAlgn="ctr"/>
                      <a:r>
                        <a:rPr lang="it-IT" sz="1000" b="1" i="0" u="none" strike="noStrike" dirty="0" smtClean="0">
                          <a:solidFill>
                            <a:srgbClr val="000000"/>
                          </a:solidFill>
                          <a:effectLst/>
                          <a:latin typeface="Century Gothic" panose="020B0502020202020204" pitchFamily="34" charset="0"/>
                        </a:rPr>
                        <a:t>- 12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c>
                  <a:txBody>
                    <a:bodyPr/>
                    <a:lstStyle/>
                    <a:p>
                      <a:pPr algn="r" fontAlgn="ctr"/>
                      <a:r>
                        <a:rPr lang="it-IT" sz="1000" b="1" i="0" u="none" strike="noStrike" dirty="0" smtClean="0">
                          <a:solidFill>
                            <a:srgbClr val="000000"/>
                          </a:solidFill>
                          <a:effectLst/>
                          <a:latin typeface="Century Gothic" panose="020B0502020202020204" pitchFamily="34" charset="0"/>
                        </a:rPr>
                        <a:t>- 55.839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r>
              <a:tr h="204465">
                <a:tc>
                  <a:txBody>
                    <a:bodyPr/>
                    <a:lstStyle/>
                    <a:p>
                      <a:pPr algn="l" fontAlgn="ctr"/>
                      <a:r>
                        <a:rPr lang="it-IT" sz="1000" b="1" i="0" u="none" strike="noStrike">
                          <a:solidFill>
                            <a:srgbClr val="000000"/>
                          </a:solidFill>
                          <a:effectLst/>
                          <a:latin typeface="Century Gothic" panose="020B0502020202020204" pitchFamily="34" charset="0"/>
                        </a:rPr>
                        <a:t>Trentino Alto Adige</a:t>
                      </a: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2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13.187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9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4.371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4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solid"/>
                      <a:round/>
                      <a:headEnd type="none" w="med" len="med"/>
                      <a:tailEnd type="none" w="med" len="med"/>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6.398 </a:t>
                      </a:r>
                      <a:endParaRPr lang="it-IT" sz="1000" b="1" i="0" u="none" strike="noStrike" dirty="0">
                        <a:solidFill>
                          <a:srgbClr val="000000"/>
                        </a:solidFill>
                        <a:effectLst/>
                        <a:latin typeface="Century Gothic" panose="020B0502020202020204" pitchFamily="34" charset="0"/>
                      </a:endParaRPr>
                    </a:p>
                  </a:txBody>
                  <a:tcPr marL="0" marR="0" marT="0" marB="0" anchor="ctr">
                    <a:lnL>
                      <a:noFill/>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15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c>
                  <a:txBody>
                    <a:bodyPr/>
                    <a:lstStyle/>
                    <a:p>
                      <a:pPr algn="r" fontAlgn="ctr"/>
                      <a:r>
                        <a:rPr lang="it-IT" sz="1000" b="1" i="0" u="none" strike="noStrike" dirty="0" smtClean="0">
                          <a:solidFill>
                            <a:srgbClr val="000000"/>
                          </a:solidFill>
                          <a:effectLst/>
                          <a:latin typeface="Century Gothic" panose="020B0502020202020204" pitchFamily="34" charset="0"/>
                        </a:rPr>
                        <a:t> 23.957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c>
                  <a:txBody>
                    <a:bodyPr/>
                    <a:lstStyle/>
                    <a:p>
                      <a:pPr algn="r" fontAlgn="ctr"/>
                      <a:r>
                        <a:rPr lang="it-IT" sz="1000" b="1" i="0" u="none" strike="noStrike" dirty="0" smtClean="0">
                          <a:solidFill>
                            <a:srgbClr val="000000"/>
                          </a:solidFill>
                          <a:effectLst/>
                          <a:latin typeface="Century Gothic" panose="020B0502020202020204" pitchFamily="34" charset="0"/>
                        </a:rPr>
                        <a:t>- 1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c>
                  <a:txBody>
                    <a:bodyPr/>
                    <a:lstStyle/>
                    <a:p>
                      <a:pPr algn="r" fontAlgn="ctr"/>
                      <a:r>
                        <a:rPr lang="it-IT" sz="1000" b="1" i="0" u="none" strike="noStrike" dirty="0" smtClean="0">
                          <a:solidFill>
                            <a:srgbClr val="000000"/>
                          </a:solidFill>
                          <a:effectLst/>
                          <a:latin typeface="Century Gothic" panose="020B0502020202020204" pitchFamily="34" charset="0"/>
                        </a:rPr>
                        <a:t>- 110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r>
              <a:tr h="204465">
                <a:tc>
                  <a:txBody>
                    <a:bodyPr/>
                    <a:lstStyle/>
                    <a:p>
                      <a:pPr algn="l" fontAlgn="ctr"/>
                      <a:r>
                        <a:rPr lang="it-IT" sz="1000" b="1" i="0" u="none" strike="noStrike">
                          <a:solidFill>
                            <a:srgbClr val="000000"/>
                          </a:solidFill>
                          <a:effectLst/>
                          <a:latin typeface="Century Gothic" panose="020B0502020202020204" pitchFamily="34" charset="0"/>
                        </a:rPr>
                        <a:t>Umbria</a:t>
                      </a: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1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12.631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4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2.882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2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1.297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1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solid"/>
                      <a:round/>
                      <a:headEnd type="none" w="med" len="med"/>
                      <a:tailEnd type="none" w="med" len="med"/>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2.251 </a:t>
                      </a:r>
                      <a:endParaRPr lang="it-IT" sz="1000" b="1" i="0" u="none" strike="noStrike" dirty="0">
                        <a:solidFill>
                          <a:srgbClr val="000000"/>
                        </a:solidFill>
                        <a:effectLst/>
                        <a:latin typeface="Century Gothic" panose="020B0502020202020204" pitchFamily="34" charset="0"/>
                      </a:endParaRPr>
                    </a:p>
                  </a:txBody>
                  <a:tcPr marL="0" marR="0" marT="0" marB="0" anchor="ctr">
                    <a:lnL>
                      <a:noFill/>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8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c>
                  <a:txBody>
                    <a:bodyPr/>
                    <a:lstStyle/>
                    <a:p>
                      <a:pPr algn="r" fontAlgn="ctr"/>
                      <a:r>
                        <a:rPr lang="it-IT" sz="1000" b="1" i="0" u="none" strike="noStrike" dirty="0" smtClean="0">
                          <a:solidFill>
                            <a:srgbClr val="000000"/>
                          </a:solidFill>
                          <a:effectLst/>
                          <a:latin typeface="Century Gothic" panose="020B0502020202020204" pitchFamily="34" charset="0"/>
                        </a:rPr>
                        <a:t> 19.061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c>
                  <a:txBody>
                    <a:bodyPr/>
                    <a:lstStyle/>
                    <a:p>
                      <a:pPr algn="r" fontAlgn="ctr"/>
                      <a:r>
                        <a:rPr lang="it-IT" sz="1000" b="1" i="0" u="none" strike="noStrike" dirty="0" smtClean="0">
                          <a:solidFill>
                            <a:srgbClr val="000000"/>
                          </a:solidFill>
                          <a:effectLst/>
                          <a:latin typeface="Century Gothic" panose="020B0502020202020204" pitchFamily="34" charset="0"/>
                        </a:rPr>
                        <a:t>- 1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c>
                  <a:txBody>
                    <a:bodyPr/>
                    <a:lstStyle/>
                    <a:p>
                      <a:pPr algn="r" fontAlgn="ctr"/>
                      <a:r>
                        <a:rPr lang="it-IT" sz="1000" b="1" i="0" u="none" strike="noStrike" dirty="0" smtClean="0">
                          <a:solidFill>
                            <a:srgbClr val="000000"/>
                          </a:solidFill>
                          <a:effectLst/>
                          <a:latin typeface="Century Gothic" panose="020B0502020202020204" pitchFamily="34" charset="0"/>
                        </a:rPr>
                        <a:t>- 112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r>
              <a:tr h="204465">
                <a:tc>
                  <a:txBody>
                    <a:bodyPr/>
                    <a:lstStyle/>
                    <a:p>
                      <a:pPr algn="l" fontAlgn="ctr"/>
                      <a:r>
                        <a:rPr lang="it-IT" sz="1000" b="1" i="0" u="none" strike="noStrike">
                          <a:solidFill>
                            <a:srgbClr val="000000"/>
                          </a:solidFill>
                          <a:effectLst/>
                          <a:latin typeface="Century Gothic" panose="020B0502020202020204" pitchFamily="34" charset="0"/>
                        </a:rPr>
                        <a:t>Valle d'Aosta</a:t>
                      </a: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1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1.166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solid"/>
                      <a:round/>
                      <a:headEnd type="none" w="med" len="med"/>
                      <a:tailEnd type="none" w="med" len="med"/>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 </a:t>
                      </a:r>
                      <a:endParaRPr lang="it-IT" sz="1000" b="1" i="0" u="none" strike="noStrike" dirty="0">
                        <a:solidFill>
                          <a:srgbClr val="000000"/>
                        </a:solidFill>
                        <a:effectLst/>
                        <a:latin typeface="Century Gothic" panose="020B0502020202020204" pitchFamily="34" charset="0"/>
                      </a:endParaRPr>
                    </a:p>
                  </a:txBody>
                  <a:tcPr marL="0" marR="0" marT="0" marB="0" anchor="ctr">
                    <a:lnL>
                      <a:noFill/>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1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c>
                  <a:txBody>
                    <a:bodyPr/>
                    <a:lstStyle/>
                    <a:p>
                      <a:pPr algn="r" fontAlgn="ctr"/>
                      <a:r>
                        <a:rPr lang="it-IT" sz="1000" b="1" i="0" u="none" strike="noStrike" dirty="0" smtClean="0">
                          <a:solidFill>
                            <a:srgbClr val="000000"/>
                          </a:solidFill>
                          <a:effectLst/>
                          <a:latin typeface="Century Gothic" panose="020B0502020202020204" pitchFamily="34" charset="0"/>
                        </a:rPr>
                        <a:t> 1.166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c>
                  <a:txBody>
                    <a:bodyPr/>
                    <a:lstStyle/>
                    <a:p>
                      <a:pPr algn="r" fontAlgn="ctr"/>
                      <a:r>
                        <a:rPr lang="it-IT" sz="1000" b="1" i="0" u="none" strike="noStrike" dirty="0" smtClean="0">
                          <a:solidFill>
                            <a:srgbClr val="000000"/>
                          </a:solidFill>
                          <a:effectLst/>
                          <a:latin typeface="Century Gothic" panose="020B0502020202020204" pitchFamily="34" charset="0"/>
                        </a:rPr>
                        <a:t> -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c>
                  <a:txBody>
                    <a:bodyPr/>
                    <a:lstStyle/>
                    <a:p>
                      <a:pPr algn="r" fontAlgn="ctr"/>
                      <a:r>
                        <a:rPr lang="it-IT" sz="1000" b="1" i="0" u="none" strike="noStrike" dirty="0" smtClean="0">
                          <a:solidFill>
                            <a:srgbClr val="000000"/>
                          </a:solidFill>
                          <a:effectLst/>
                          <a:latin typeface="Century Gothic" panose="020B0502020202020204" pitchFamily="34" charset="0"/>
                        </a:rPr>
                        <a:t> -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r>
              <a:tr h="204465">
                <a:tc>
                  <a:txBody>
                    <a:bodyPr/>
                    <a:lstStyle/>
                    <a:p>
                      <a:pPr algn="l" fontAlgn="ctr"/>
                      <a:r>
                        <a:rPr lang="it-IT" sz="1000" b="1" i="0" u="none" strike="noStrike">
                          <a:solidFill>
                            <a:srgbClr val="000000"/>
                          </a:solidFill>
                          <a:effectLst/>
                          <a:latin typeface="Century Gothic" panose="020B0502020202020204" pitchFamily="34" charset="0"/>
                        </a:rPr>
                        <a:t>Veneto</a:t>
                      </a: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5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38.182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11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7.459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4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2.373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11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solid"/>
                      <a:round/>
                      <a:headEnd type="none" w="med" len="med"/>
                      <a:tailEnd type="none" w="med" len="med"/>
                    </a:lnL>
                    <a:lnR>
                      <a:noFill/>
                    </a:lnR>
                    <a:lnT w="6350" cap="flat" cmpd="sng" algn="ctr">
                      <a:solidFill>
                        <a:srgbClr val="80808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53.761 </a:t>
                      </a:r>
                      <a:endParaRPr lang="it-IT" sz="1000" b="1" i="0" u="none" strike="noStrike" dirty="0">
                        <a:solidFill>
                          <a:srgbClr val="000000"/>
                        </a:solidFill>
                        <a:effectLst/>
                        <a:latin typeface="Century Gothic" panose="020B0502020202020204" pitchFamily="34" charset="0"/>
                      </a:endParaRPr>
                    </a:p>
                  </a:txBody>
                  <a:tcPr marL="0" marR="0" marT="0" marB="0" anchor="ctr">
                    <a:lnL>
                      <a:noFill/>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it-IT" sz="1000" b="1" i="0" u="none" strike="noStrike" dirty="0" smtClean="0">
                          <a:solidFill>
                            <a:srgbClr val="000000"/>
                          </a:solidFill>
                          <a:effectLst/>
                          <a:latin typeface="Century Gothic" panose="020B0502020202020204" pitchFamily="34" charset="0"/>
                        </a:rPr>
                        <a:t> 31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r" fontAlgn="ctr"/>
                      <a:r>
                        <a:rPr lang="it-IT" sz="1000" b="1" i="0" u="none" strike="noStrike" dirty="0" smtClean="0">
                          <a:solidFill>
                            <a:srgbClr val="000000"/>
                          </a:solidFill>
                          <a:effectLst/>
                          <a:latin typeface="Century Gothic" panose="020B0502020202020204" pitchFamily="34" charset="0"/>
                        </a:rPr>
                        <a:t> 101.774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r" fontAlgn="ctr"/>
                      <a:r>
                        <a:rPr lang="it-IT" sz="1000" b="1" i="0" u="none" strike="noStrike" dirty="0" smtClean="0">
                          <a:solidFill>
                            <a:srgbClr val="000000"/>
                          </a:solidFill>
                          <a:effectLst/>
                          <a:latin typeface="Century Gothic" panose="020B0502020202020204" pitchFamily="34" charset="0"/>
                        </a:rPr>
                        <a:t>- 26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r" fontAlgn="ctr"/>
                      <a:r>
                        <a:rPr lang="it-IT" sz="1000" b="1" i="0" u="none" strike="noStrike" dirty="0" smtClean="0">
                          <a:solidFill>
                            <a:srgbClr val="000000"/>
                          </a:solidFill>
                          <a:effectLst/>
                          <a:latin typeface="Century Gothic" panose="020B0502020202020204" pitchFamily="34" charset="0"/>
                        </a:rPr>
                        <a:t>- 46.052 </a:t>
                      </a:r>
                      <a:endParaRPr lang="it-IT" sz="1000" b="1"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r>
              <a:tr h="176582">
                <a:tc>
                  <a:txBody>
                    <a:bodyPr/>
                    <a:lstStyle/>
                    <a:p>
                      <a:pPr algn="l" fontAlgn="ctr"/>
                      <a:r>
                        <a:rPr lang="it-IT" sz="1100" b="1" i="0" u="none" strike="noStrike" dirty="0">
                          <a:solidFill>
                            <a:srgbClr val="C00000"/>
                          </a:solidFill>
                          <a:effectLst/>
                          <a:latin typeface="Century Gothic" panose="020B0502020202020204" pitchFamily="34" charset="0"/>
                        </a:rPr>
                        <a:t>TOTALE</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80808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it-IT" sz="1100" b="1" i="0" u="none" strike="noStrike" dirty="0" smtClean="0">
                          <a:solidFill>
                            <a:srgbClr val="C00000"/>
                          </a:solidFill>
                          <a:effectLst/>
                          <a:latin typeface="Century Gothic" panose="020B0502020202020204" pitchFamily="34" charset="0"/>
                        </a:rPr>
                        <a:t> 60 </a:t>
                      </a:r>
                      <a:endParaRPr lang="it-IT" sz="1100" b="1" i="0" u="none" strike="noStrike" dirty="0">
                        <a:solidFill>
                          <a:srgbClr val="C00000"/>
                        </a:solidFill>
                        <a:effectLst/>
                        <a:latin typeface="Century Gothic" panose="020B0502020202020204" pitchFamily="34" charset="0"/>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it-IT" sz="1100" b="1" i="0" u="none" strike="noStrike" dirty="0" smtClean="0">
                          <a:solidFill>
                            <a:srgbClr val="C00000"/>
                          </a:solidFill>
                          <a:effectLst/>
                          <a:latin typeface="Century Gothic" panose="020B0502020202020204" pitchFamily="34" charset="0"/>
                        </a:rPr>
                        <a:t> 372.259 </a:t>
                      </a:r>
                      <a:endParaRPr lang="it-IT" sz="1100" b="1" i="0" u="none" strike="noStrike" dirty="0">
                        <a:solidFill>
                          <a:srgbClr val="C00000"/>
                        </a:solidFill>
                        <a:effectLst/>
                        <a:latin typeface="Century Gothic" panose="020B0502020202020204" pitchFamily="34" charset="0"/>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it-IT" sz="1100" b="1" i="0" u="none" strike="noStrike" dirty="0" smtClean="0">
                          <a:solidFill>
                            <a:srgbClr val="C00000"/>
                          </a:solidFill>
                          <a:effectLst/>
                          <a:latin typeface="Century Gothic" panose="020B0502020202020204" pitchFamily="34" charset="0"/>
                        </a:rPr>
                        <a:t> 145 </a:t>
                      </a:r>
                      <a:endParaRPr lang="it-IT" sz="1100" b="1" i="0" u="none" strike="noStrike" dirty="0">
                        <a:solidFill>
                          <a:srgbClr val="C00000"/>
                        </a:solidFill>
                        <a:effectLst/>
                        <a:latin typeface="Century Gothic" panose="020B0502020202020204" pitchFamily="34" charset="0"/>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it-IT" sz="1100" b="1" i="0" u="none" strike="noStrike" dirty="0" smtClean="0">
                          <a:solidFill>
                            <a:srgbClr val="C00000"/>
                          </a:solidFill>
                          <a:effectLst/>
                          <a:latin typeface="Century Gothic" panose="020B0502020202020204" pitchFamily="34" charset="0"/>
                        </a:rPr>
                        <a:t> 253.739 </a:t>
                      </a:r>
                      <a:endParaRPr lang="it-IT" sz="1100" b="1" i="0" u="none" strike="noStrike" dirty="0">
                        <a:solidFill>
                          <a:srgbClr val="C00000"/>
                        </a:solidFill>
                        <a:effectLst/>
                        <a:latin typeface="Century Gothic" panose="020B0502020202020204" pitchFamily="34" charset="0"/>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it-IT" sz="1100" b="1" i="0" u="none" strike="noStrike" dirty="0" smtClean="0">
                          <a:solidFill>
                            <a:srgbClr val="C00000"/>
                          </a:solidFill>
                          <a:effectLst/>
                          <a:latin typeface="Century Gothic" panose="020B0502020202020204" pitchFamily="34" charset="0"/>
                        </a:rPr>
                        <a:t> 34 </a:t>
                      </a:r>
                      <a:endParaRPr lang="it-IT" sz="1100" b="1" i="0" u="none" strike="noStrike" dirty="0">
                        <a:solidFill>
                          <a:srgbClr val="C00000"/>
                        </a:solidFill>
                        <a:effectLst/>
                        <a:latin typeface="Century Gothic" panose="020B0502020202020204" pitchFamily="34" charset="0"/>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it-IT" sz="1100" b="1" i="0" u="none" strike="noStrike" dirty="0" smtClean="0">
                          <a:solidFill>
                            <a:srgbClr val="C00000"/>
                          </a:solidFill>
                          <a:effectLst/>
                          <a:latin typeface="Century Gothic" panose="020B0502020202020204" pitchFamily="34" charset="0"/>
                        </a:rPr>
                        <a:t> 48.122 </a:t>
                      </a:r>
                      <a:endParaRPr lang="it-IT" sz="1100" b="1" i="0" u="none" strike="noStrike" dirty="0">
                        <a:solidFill>
                          <a:srgbClr val="C00000"/>
                        </a:solidFill>
                        <a:effectLst/>
                        <a:latin typeface="Century Gothic" panose="020B0502020202020204" pitchFamily="34" charset="0"/>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it-IT" sz="1100" b="1" i="0" u="none" strike="noStrike" dirty="0" smtClean="0">
                          <a:solidFill>
                            <a:srgbClr val="C00000"/>
                          </a:solidFill>
                          <a:effectLst/>
                          <a:latin typeface="Century Gothic" panose="020B0502020202020204" pitchFamily="34" charset="0"/>
                        </a:rPr>
                        <a:t> 133 </a:t>
                      </a:r>
                      <a:endParaRPr lang="it-IT" sz="1100" b="1" i="0" u="none" strike="noStrike" dirty="0">
                        <a:solidFill>
                          <a:srgbClr val="C00000"/>
                        </a:solidFill>
                        <a:effectLst/>
                        <a:latin typeface="Century Gothic" panose="020B0502020202020204" pitchFamily="34" charset="0"/>
                      </a:endParaRPr>
                    </a:p>
                  </a:txBody>
                  <a:tcPr marL="0" marR="0" marT="0" marB="0" anchor="ctr">
                    <a:lnL w="6350" cap="flat" cmpd="sng" algn="ctr">
                      <a:solidFill>
                        <a:srgbClr val="80808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it-IT" sz="1100" b="1" i="0" u="none" strike="noStrike" dirty="0" smtClean="0">
                          <a:solidFill>
                            <a:srgbClr val="C00000"/>
                          </a:solidFill>
                          <a:effectLst/>
                          <a:latin typeface="Century Gothic" panose="020B0502020202020204" pitchFamily="34" charset="0"/>
                        </a:rPr>
                        <a:t> 369.735 </a:t>
                      </a:r>
                      <a:endParaRPr lang="it-IT" sz="1100" b="1" i="0" u="none" strike="noStrike" dirty="0">
                        <a:solidFill>
                          <a:srgbClr val="C00000"/>
                        </a:solidFill>
                        <a:effectLst/>
                        <a:latin typeface="Century Gothic" panose="020B0502020202020204" pitchFamily="34" charset="0"/>
                      </a:endParaRPr>
                    </a:p>
                  </a:txBody>
                  <a:tcPr marL="0" marR="0" marT="0" marB="0" anchor="ctr">
                    <a:lnL>
                      <a:noFill/>
                    </a:lnL>
                    <a:lnR w="6350" cap="flat" cmpd="sng" algn="ctr">
                      <a:solidFill>
                        <a:srgbClr val="80808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it-IT" sz="1100" b="1" i="0" u="none" strike="noStrike" dirty="0" smtClean="0">
                          <a:solidFill>
                            <a:srgbClr val="C00000"/>
                          </a:solidFill>
                          <a:effectLst/>
                          <a:latin typeface="Century Gothic" panose="020B0502020202020204" pitchFamily="34" charset="0"/>
                        </a:rPr>
                        <a:t> 372 </a:t>
                      </a:r>
                      <a:endParaRPr lang="it-IT" sz="1100" b="1" i="0" u="none" strike="noStrike" dirty="0">
                        <a:solidFill>
                          <a:srgbClr val="C00000"/>
                        </a:solidFill>
                        <a:effectLst/>
                        <a:latin typeface="Century Gothic" panose="020B0502020202020204" pitchFamily="34" charset="0"/>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r" fontAlgn="ctr"/>
                      <a:r>
                        <a:rPr lang="it-IT" sz="1100" b="1" i="0" u="none" strike="noStrike" dirty="0" smtClean="0">
                          <a:solidFill>
                            <a:srgbClr val="C00000"/>
                          </a:solidFill>
                          <a:effectLst/>
                          <a:latin typeface="Century Gothic" panose="020B0502020202020204" pitchFamily="34" charset="0"/>
                        </a:rPr>
                        <a:t> 1.043.856 </a:t>
                      </a:r>
                      <a:endParaRPr lang="it-IT" sz="1100" b="1" i="0" u="none" strike="noStrike" dirty="0">
                        <a:solidFill>
                          <a:srgbClr val="C00000"/>
                        </a:solidFill>
                        <a:effectLst/>
                        <a:latin typeface="Century Gothic" panose="020B0502020202020204" pitchFamily="34" charset="0"/>
                      </a:endParaRPr>
                    </a:p>
                  </a:txBody>
                  <a:tcPr marL="0" marR="0" marT="0" marB="0" anchor="ctr">
                    <a:lnL w="6350" cap="flat" cmpd="sng" algn="ctr">
                      <a:solidFill>
                        <a:srgbClr val="808080"/>
                      </a:solidFill>
                      <a:prstDash val="dot"/>
                      <a:round/>
                      <a:headEnd type="none" w="med" len="med"/>
                      <a:tailEnd type="none" w="med" len="med"/>
                    </a:lnL>
                    <a:lnR w="6350" cap="flat" cmpd="sng" algn="ctr">
                      <a:solidFill>
                        <a:srgbClr val="80808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r" fontAlgn="ctr"/>
                      <a:r>
                        <a:rPr lang="it-IT" sz="1100" b="1" i="0" u="none" strike="noStrike" dirty="0" smtClean="0">
                          <a:solidFill>
                            <a:srgbClr val="C00000"/>
                          </a:solidFill>
                          <a:effectLst/>
                          <a:latin typeface="Century Gothic" panose="020B0502020202020204" pitchFamily="34" charset="0"/>
                        </a:rPr>
                        <a:t>- 125 </a:t>
                      </a:r>
                      <a:endParaRPr lang="it-IT" sz="1100" b="1" i="0" u="none" strike="noStrike" dirty="0">
                        <a:solidFill>
                          <a:srgbClr val="C00000"/>
                        </a:solidFill>
                        <a:effectLst/>
                        <a:latin typeface="Century Gothic" panose="020B0502020202020204" pitchFamily="34" charset="0"/>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r" fontAlgn="ctr"/>
                      <a:r>
                        <a:rPr lang="it-IT" sz="1100" b="1" i="0" u="none" strike="noStrike" dirty="0" smtClean="0">
                          <a:solidFill>
                            <a:srgbClr val="C00000"/>
                          </a:solidFill>
                          <a:effectLst/>
                          <a:latin typeface="Century Gothic" panose="020B0502020202020204" pitchFamily="34" charset="0"/>
                        </a:rPr>
                        <a:t>- 386.435 </a:t>
                      </a:r>
                      <a:endParaRPr lang="it-IT" sz="1100" b="1" i="0" u="none" strike="noStrike" dirty="0">
                        <a:solidFill>
                          <a:srgbClr val="C00000"/>
                        </a:solidFill>
                        <a:effectLst/>
                        <a:latin typeface="Century Gothic" panose="020B0502020202020204" pitchFamily="34" charset="0"/>
                      </a:endParaRPr>
                    </a:p>
                  </a:txBody>
                  <a:tcPr marL="0" marR="0" marT="0" marB="0" anchor="ctr">
                    <a:lnL w="6350" cap="flat" cmpd="sng" algn="ctr">
                      <a:solidFill>
                        <a:srgbClr val="808080"/>
                      </a:solidFill>
                      <a:prstDash val="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r>
              <a:tr h="305310">
                <a:tc>
                  <a:txBody>
                    <a:bodyPr/>
                    <a:lstStyle/>
                    <a:p>
                      <a:pPr algn="l" fontAlgn="b"/>
                      <a:endParaRPr lang="it-IT" sz="900" b="0" i="0" u="none" strike="noStrike">
                        <a:effectLst/>
                        <a:latin typeface="Century Gothic" panose="020B0502020202020204" pitchFamily="34" charset="0"/>
                      </a:endParaRPr>
                    </a:p>
                  </a:txBody>
                  <a:tcPr marL="0" marR="0" marT="0"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l" fontAlgn="b"/>
                      <a:endParaRPr lang="it-IT" sz="900" b="0" i="0" u="none" strike="noStrike">
                        <a:effectLst/>
                        <a:latin typeface="Century Gothic" panose="020B0502020202020204" pitchFamily="34" charset="0"/>
                      </a:endParaRPr>
                    </a:p>
                  </a:txBody>
                  <a:tcPr marL="0" marR="0" marT="0"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l" fontAlgn="b"/>
                      <a:endParaRPr lang="it-IT" sz="900" b="0" i="0" u="none" strike="noStrike">
                        <a:effectLst/>
                        <a:latin typeface="Century Gothic" panose="020B0502020202020204" pitchFamily="34" charset="0"/>
                      </a:endParaRPr>
                    </a:p>
                  </a:txBody>
                  <a:tcPr marL="0" marR="0" marT="0"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l" fontAlgn="b"/>
                      <a:endParaRPr lang="it-IT" sz="900" b="0" i="0" u="none" strike="noStrike">
                        <a:effectLst/>
                        <a:latin typeface="Century Gothic" panose="020B0502020202020204" pitchFamily="34" charset="0"/>
                      </a:endParaRPr>
                    </a:p>
                  </a:txBody>
                  <a:tcPr marL="0" marR="0" marT="0"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l" fontAlgn="b"/>
                      <a:endParaRPr lang="it-IT" sz="900" b="0" i="0" u="none" strike="noStrike">
                        <a:effectLst/>
                        <a:latin typeface="Century Gothic" panose="020B0502020202020204" pitchFamily="34" charset="0"/>
                      </a:endParaRPr>
                    </a:p>
                  </a:txBody>
                  <a:tcPr marL="0" marR="0" marT="0"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l" fontAlgn="b"/>
                      <a:endParaRPr lang="it-IT" sz="900" b="0" i="0" u="none" strike="noStrike">
                        <a:effectLst/>
                        <a:latin typeface="Century Gothic" panose="020B0502020202020204" pitchFamily="34" charset="0"/>
                      </a:endParaRPr>
                    </a:p>
                  </a:txBody>
                  <a:tcPr marL="0" marR="0" marT="0"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l" fontAlgn="b"/>
                      <a:endParaRPr lang="it-IT" sz="900" b="0" i="0" u="none" strike="noStrike">
                        <a:effectLst/>
                        <a:latin typeface="Century Gothic" panose="020B0502020202020204" pitchFamily="34" charset="0"/>
                      </a:endParaRPr>
                    </a:p>
                  </a:txBody>
                  <a:tcPr marL="0" marR="0" marT="0"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l" fontAlgn="b"/>
                      <a:endParaRPr lang="it-IT" sz="900" b="0" i="0" u="none" strike="noStrike">
                        <a:effectLst/>
                        <a:latin typeface="Century Gothic" panose="020B0502020202020204" pitchFamily="34" charset="0"/>
                      </a:endParaRPr>
                    </a:p>
                  </a:txBody>
                  <a:tcPr marL="0" marR="0" marT="0"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l" fontAlgn="b"/>
                      <a:endParaRPr lang="it-IT" sz="900" b="0" i="0" u="none" strike="noStrike">
                        <a:effectLst/>
                        <a:latin typeface="Century Gothic" panose="020B0502020202020204" pitchFamily="34" charset="0"/>
                      </a:endParaRPr>
                    </a:p>
                  </a:txBody>
                  <a:tcPr marL="0" marR="0" marT="0"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l" fontAlgn="b"/>
                      <a:endParaRPr lang="it-IT" sz="900" b="0" i="0" u="none" strike="noStrike">
                        <a:effectLst/>
                        <a:latin typeface="Century Gothic" panose="020B0502020202020204" pitchFamily="34" charset="0"/>
                      </a:endParaRPr>
                    </a:p>
                  </a:txBody>
                  <a:tcPr marL="0" marR="0" marT="0"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l" fontAlgn="b"/>
                      <a:endParaRPr lang="it-IT" sz="900" b="0" i="0" u="none" strike="noStrike">
                        <a:effectLst/>
                        <a:latin typeface="Century Gothic" panose="020B0502020202020204" pitchFamily="34" charset="0"/>
                      </a:endParaRPr>
                    </a:p>
                  </a:txBody>
                  <a:tcPr marL="0" marR="0" marT="0"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r" fontAlgn="b"/>
                      <a:r>
                        <a:rPr lang="it-IT" sz="1800" b="1" i="0" u="none" strike="noStrike" dirty="0">
                          <a:solidFill>
                            <a:srgbClr val="C00000"/>
                          </a:solidFill>
                          <a:effectLst/>
                          <a:latin typeface="Century Gothic" panose="020B0502020202020204" pitchFamily="34" charset="0"/>
                        </a:rPr>
                        <a:t>-25%</a:t>
                      </a:r>
                    </a:p>
                  </a:txBody>
                  <a:tcPr marL="0" marR="0" marT="0"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r" fontAlgn="b"/>
                      <a:r>
                        <a:rPr lang="it-IT" sz="1800" b="1" i="0" u="none" strike="noStrike" dirty="0">
                          <a:solidFill>
                            <a:srgbClr val="C00000"/>
                          </a:solidFill>
                          <a:effectLst/>
                          <a:latin typeface="Century Gothic" panose="020B0502020202020204" pitchFamily="34" charset="0"/>
                        </a:rPr>
                        <a:t>-27%</a:t>
                      </a:r>
                    </a:p>
                  </a:txBody>
                  <a:tcPr marL="0" marR="0" marT="0" marB="0" anchor="b">
                    <a:lnL>
                      <a:noFill/>
                    </a:lnL>
                    <a:lnR>
                      <a:noFill/>
                    </a:lnR>
                    <a:lnT w="12700" cap="flat" cmpd="sng" algn="ctr">
                      <a:solidFill>
                        <a:schemeClr val="tx1"/>
                      </a:solidFill>
                      <a:prstDash val="solid"/>
                      <a:round/>
                      <a:headEnd type="none" w="med" len="med"/>
                      <a:tailEnd type="none" w="med" len="med"/>
                    </a:lnT>
                    <a:lnB>
                      <a:noFill/>
                    </a:lnB>
                  </a:tcPr>
                </a:tc>
              </a:tr>
            </a:tbl>
          </a:graphicData>
        </a:graphic>
      </p:graphicFrame>
    </p:spTree>
    <p:extLst>
      <p:ext uri="{BB962C8B-B14F-4D97-AF65-F5344CB8AC3E}">
        <p14:creationId xmlns:p14="http://schemas.microsoft.com/office/powerpoint/2010/main" val="282462166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1"/>
          <p:cNvSpPr>
            <a:spLocks noChangeArrowheads="1"/>
          </p:cNvSpPr>
          <p:nvPr/>
        </p:nvSpPr>
        <p:spPr bwMode="auto">
          <a:xfrm>
            <a:off x="416" y="-22162"/>
            <a:ext cx="9144000" cy="1143000"/>
          </a:xfrm>
          <a:prstGeom prst="rect">
            <a:avLst/>
          </a:prstGeom>
          <a:solidFill>
            <a:srgbClr val="8A7972">
              <a:alpha val="65881"/>
            </a:srgbClr>
          </a:solidFill>
          <a:ln>
            <a:noFill/>
          </a:ln>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it-IT" sz="2800" b="1" dirty="0" smtClean="0">
                <a:solidFill>
                  <a:schemeClr val="bg1"/>
                </a:solidFill>
                <a:latin typeface="Helvetica" pitchFamily="34" charset="0"/>
                <a:cs typeface="Lucida Sans Unicode" panose="020B0602030504020204" pitchFamily="34" charset="0"/>
                <a:sym typeface="Wingdings" panose="05000000000000000000" pitchFamily="2" charset="2"/>
              </a:rPr>
              <a:t></a:t>
            </a:r>
            <a:r>
              <a:rPr lang="it-IT" sz="2700" dirty="0" smtClean="0">
                <a:solidFill>
                  <a:schemeClr val="bg1"/>
                </a:solidFill>
                <a:latin typeface="Helvetica" pitchFamily="34" charset="0"/>
                <a:cs typeface="Lucida Sans Unicode" panose="020B0602030504020204" pitchFamily="34" charset="0"/>
                <a:sym typeface="Wingdings" panose="05000000000000000000" pitchFamily="2" charset="2"/>
              </a:rPr>
              <a:t>Impatto economico</a:t>
            </a:r>
            <a:endParaRPr lang="it-IT" sz="2700" dirty="0">
              <a:solidFill>
                <a:schemeClr val="bg1"/>
              </a:solidFill>
              <a:latin typeface="Helvetica" pitchFamily="34" charset="0"/>
              <a:cs typeface="Lucida Sans Unicode" panose="020B0602030504020204" pitchFamily="34" charset="0"/>
              <a:sym typeface="Wingdings" panose="05000000000000000000" pitchFamily="2" charset="2"/>
            </a:endParaRPr>
          </a:p>
        </p:txBody>
      </p:sp>
      <p:graphicFrame>
        <p:nvGraphicFramePr>
          <p:cNvPr id="3" name="Tabella 2"/>
          <p:cNvGraphicFramePr>
            <a:graphicFrameLocks noGrp="1"/>
          </p:cNvGraphicFramePr>
          <p:nvPr>
            <p:extLst>
              <p:ext uri="{D42A27DB-BD31-4B8C-83A1-F6EECF244321}">
                <p14:modId xmlns:p14="http://schemas.microsoft.com/office/powerpoint/2010/main" val="2798128270"/>
              </p:ext>
            </p:extLst>
          </p:nvPr>
        </p:nvGraphicFramePr>
        <p:xfrm>
          <a:off x="431955" y="1268760"/>
          <a:ext cx="8280921" cy="5411579"/>
        </p:xfrm>
        <a:graphic>
          <a:graphicData uri="http://schemas.openxmlformats.org/drawingml/2006/table">
            <a:tbl>
              <a:tblPr/>
              <a:tblGrid>
                <a:gridCol w="2193324"/>
                <a:gridCol w="2029199"/>
                <a:gridCol w="2029199"/>
                <a:gridCol w="2029199"/>
              </a:tblGrid>
              <a:tr h="511299">
                <a:tc>
                  <a:txBody>
                    <a:bodyPr/>
                    <a:lstStyle/>
                    <a:p>
                      <a:pPr algn="ctr" fontAlgn="ctr"/>
                      <a:r>
                        <a:rPr lang="it-IT" sz="1100" b="1" i="0" u="none" strike="noStrike" dirty="0">
                          <a:solidFill>
                            <a:srgbClr val="000000"/>
                          </a:solidFill>
                          <a:effectLst/>
                          <a:latin typeface="Century Gothic"/>
                        </a:rPr>
                        <a:t>Regione</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80808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DD9C4"/>
                    </a:solidFill>
                  </a:tcPr>
                </a:tc>
                <a:tc>
                  <a:txBody>
                    <a:bodyPr/>
                    <a:lstStyle/>
                    <a:p>
                      <a:pPr algn="ctr" fontAlgn="ctr"/>
                      <a:r>
                        <a:rPr lang="it-IT" sz="1100" b="1" i="0" u="none" strike="noStrike" dirty="0">
                          <a:solidFill>
                            <a:srgbClr val="000000"/>
                          </a:solidFill>
                          <a:effectLst/>
                          <a:latin typeface="Century Gothic"/>
                        </a:rPr>
                        <a:t>Previsione costi cessanti (annui)</a:t>
                      </a: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DD9C4"/>
                    </a:solidFill>
                  </a:tcPr>
                </a:tc>
                <a:tc>
                  <a:txBody>
                    <a:bodyPr/>
                    <a:lstStyle/>
                    <a:p>
                      <a:pPr algn="ctr" fontAlgn="ctr"/>
                      <a:r>
                        <a:rPr lang="it-IT" sz="1100" b="1" i="0" u="none" strike="noStrike" dirty="0">
                          <a:solidFill>
                            <a:srgbClr val="000000"/>
                          </a:solidFill>
                          <a:effectLst/>
                          <a:latin typeface="Century Gothic"/>
                        </a:rPr>
                        <a:t>Previsione maggiori ricavi da messa a reddito (annui)</a:t>
                      </a: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DD9C4"/>
                    </a:solidFill>
                  </a:tcPr>
                </a:tc>
                <a:tc>
                  <a:txBody>
                    <a:bodyPr/>
                    <a:lstStyle/>
                    <a:p>
                      <a:pPr algn="ctr" fontAlgn="ctr"/>
                      <a:r>
                        <a:rPr lang="it-IT" sz="1100" b="1" i="0" u="none" strike="noStrike" dirty="0">
                          <a:solidFill>
                            <a:srgbClr val="000000"/>
                          </a:solidFill>
                          <a:effectLst/>
                          <a:latin typeface="Century Gothic"/>
                        </a:rPr>
                        <a:t>Previsione Ricavi da vendita (una tantum)</a:t>
                      </a:r>
                    </a:p>
                  </a:txBody>
                  <a:tcPr marL="0" marR="0" marT="0" marB="0" anchor="ctr">
                    <a:lnL w="6350" cap="flat" cmpd="sng" algn="ctr">
                      <a:solidFill>
                        <a:srgbClr val="80808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DD9C4"/>
                    </a:solidFill>
                  </a:tcPr>
                </a:tc>
              </a:tr>
              <a:tr h="234346">
                <a:tc>
                  <a:txBody>
                    <a:bodyPr/>
                    <a:lstStyle/>
                    <a:p>
                      <a:pPr algn="l" fontAlgn="ctr"/>
                      <a:r>
                        <a:rPr lang="it-IT" sz="1050" b="1" i="0" u="none" strike="noStrike" dirty="0">
                          <a:solidFill>
                            <a:srgbClr val="000000"/>
                          </a:solidFill>
                          <a:effectLst/>
                          <a:latin typeface="Century Gothic"/>
                        </a:rPr>
                        <a:t>Abruzzo</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50" b="1" i="0" u="none" strike="noStrike" dirty="0">
                          <a:solidFill>
                            <a:srgbClr val="000000"/>
                          </a:solidFill>
                          <a:effectLst/>
                          <a:latin typeface="Century Gothic"/>
                        </a:rPr>
                        <a:t> </a:t>
                      </a:r>
                      <a:r>
                        <a:rPr lang="it-IT" sz="1050" b="1" i="0" u="none" strike="noStrike" dirty="0" smtClean="0">
                          <a:solidFill>
                            <a:srgbClr val="000000"/>
                          </a:solidFill>
                          <a:effectLst/>
                          <a:latin typeface="Century Gothic"/>
                        </a:rPr>
                        <a:t>€ - </a:t>
                      </a:r>
                      <a:endParaRPr lang="it-IT" sz="105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50" b="1" i="0" u="none" strike="noStrike" dirty="0">
                          <a:solidFill>
                            <a:srgbClr val="000000"/>
                          </a:solidFill>
                          <a:effectLst/>
                          <a:latin typeface="Century Gothic"/>
                        </a:rPr>
                        <a:t> </a:t>
                      </a:r>
                      <a:r>
                        <a:rPr lang="it-IT" sz="1050" b="1" i="0" u="none" strike="noStrike" dirty="0" smtClean="0">
                          <a:solidFill>
                            <a:srgbClr val="000000"/>
                          </a:solidFill>
                          <a:effectLst/>
                          <a:latin typeface="Century Gothic"/>
                        </a:rPr>
                        <a:t>€ 37.296 </a:t>
                      </a:r>
                      <a:endParaRPr lang="it-IT" sz="105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50" b="1" i="0" u="none" strike="noStrike" dirty="0">
                          <a:solidFill>
                            <a:srgbClr val="000000"/>
                          </a:solidFill>
                          <a:effectLst/>
                          <a:latin typeface="Century Gothic"/>
                        </a:rPr>
                        <a:t> </a:t>
                      </a:r>
                      <a:r>
                        <a:rPr lang="it-IT" sz="1050" b="1" i="0" u="none" strike="noStrike" dirty="0" smtClean="0">
                          <a:solidFill>
                            <a:srgbClr val="000000"/>
                          </a:solidFill>
                          <a:effectLst/>
                          <a:latin typeface="Century Gothic"/>
                        </a:rPr>
                        <a:t>€ - </a:t>
                      </a:r>
                      <a:endParaRPr lang="it-IT" sz="105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234346">
                <a:tc>
                  <a:txBody>
                    <a:bodyPr/>
                    <a:lstStyle/>
                    <a:p>
                      <a:pPr algn="l" fontAlgn="ctr"/>
                      <a:r>
                        <a:rPr lang="it-IT" sz="1050" b="1" i="0" u="none" strike="noStrike" dirty="0">
                          <a:solidFill>
                            <a:srgbClr val="000000"/>
                          </a:solidFill>
                          <a:effectLst/>
                          <a:latin typeface="Century Gothic"/>
                        </a:rPr>
                        <a:t>Basilicata</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50" b="1" i="0" u="none" strike="noStrike" dirty="0">
                          <a:solidFill>
                            <a:srgbClr val="000000"/>
                          </a:solidFill>
                          <a:effectLst/>
                          <a:latin typeface="Century Gothic"/>
                        </a:rPr>
                        <a:t> </a:t>
                      </a:r>
                      <a:r>
                        <a:rPr lang="it-IT" sz="1050" b="1" i="0" u="none" strike="noStrike" dirty="0" smtClean="0">
                          <a:solidFill>
                            <a:srgbClr val="000000"/>
                          </a:solidFill>
                          <a:effectLst/>
                          <a:latin typeface="Century Gothic"/>
                        </a:rPr>
                        <a:t>€ 45.000 </a:t>
                      </a:r>
                      <a:endParaRPr lang="it-IT" sz="105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50" b="1" i="0" u="none" strike="noStrike" dirty="0">
                          <a:solidFill>
                            <a:srgbClr val="000000"/>
                          </a:solidFill>
                          <a:effectLst/>
                          <a:latin typeface="Century Gothic"/>
                        </a:rPr>
                        <a:t> </a:t>
                      </a:r>
                      <a:r>
                        <a:rPr lang="it-IT" sz="1050" b="1" i="0" u="none" strike="noStrike" dirty="0" smtClean="0">
                          <a:solidFill>
                            <a:srgbClr val="000000"/>
                          </a:solidFill>
                          <a:effectLst/>
                          <a:latin typeface="Century Gothic"/>
                        </a:rPr>
                        <a:t>€ - </a:t>
                      </a:r>
                      <a:endParaRPr lang="it-IT" sz="105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50" b="1" i="0" u="none" strike="noStrike" dirty="0">
                          <a:solidFill>
                            <a:srgbClr val="000000"/>
                          </a:solidFill>
                          <a:effectLst/>
                          <a:latin typeface="Century Gothic"/>
                        </a:rPr>
                        <a:t> </a:t>
                      </a:r>
                      <a:r>
                        <a:rPr lang="it-IT" sz="1050" b="1" i="0" u="none" strike="noStrike" dirty="0" smtClean="0">
                          <a:solidFill>
                            <a:srgbClr val="000000"/>
                          </a:solidFill>
                          <a:effectLst/>
                          <a:latin typeface="Century Gothic"/>
                        </a:rPr>
                        <a:t>€ 1.200.000 </a:t>
                      </a:r>
                      <a:endParaRPr lang="it-IT" sz="105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234346">
                <a:tc>
                  <a:txBody>
                    <a:bodyPr/>
                    <a:lstStyle/>
                    <a:p>
                      <a:pPr algn="l" fontAlgn="ctr"/>
                      <a:r>
                        <a:rPr lang="it-IT" sz="1050" b="1" i="0" u="none" strike="noStrike" dirty="0">
                          <a:solidFill>
                            <a:srgbClr val="000000"/>
                          </a:solidFill>
                          <a:effectLst/>
                          <a:latin typeface="Century Gothic"/>
                        </a:rPr>
                        <a:t>Calabria</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50" b="1" i="0" u="none" strike="noStrike" dirty="0">
                          <a:solidFill>
                            <a:srgbClr val="000000"/>
                          </a:solidFill>
                          <a:effectLst/>
                          <a:latin typeface="Century Gothic"/>
                        </a:rPr>
                        <a:t> </a:t>
                      </a:r>
                      <a:r>
                        <a:rPr lang="it-IT" sz="1050" b="1" i="0" u="none" strike="noStrike" dirty="0" smtClean="0">
                          <a:solidFill>
                            <a:srgbClr val="000000"/>
                          </a:solidFill>
                          <a:effectLst/>
                          <a:latin typeface="Century Gothic"/>
                        </a:rPr>
                        <a:t>€ 6.500 </a:t>
                      </a:r>
                      <a:endParaRPr lang="it-IT" sz="105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50" b="1" i="0" u="none" strike="noStrike" dirty="0">
                          <a:solidFill>
                            <a:srgbClr val="000000"/>
                          </a:solidFill>
                          <a:effectLst/>
                          <a:latin typeface="Century Gothic"/>
                        </a:rPr>
                        <a:t> </a:t>
                      </a:r>
                      <a:r>
                        <a:rPr lang="it-IT" sz="1050" b="1" i="0" u="none" strike="noStrike" dirty="0" smtClean="0">
                          <a:solidFill>
                            <a:srgbClr val="000000"/>
                          </a:solidFill>
                          <a:effectLst/>
                          <a:latin typeface="Century Gothic"/>
                        </a:rPr>
                        <a:t>€ 176.656 </a:t>
                      </a:r>
                      <a:endParaRPr lang="it-IT" sz="105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50" b="1" i="0" u="none" strike="noStrike" dirty="0">
                          <a:solidFill>
                            <a:srgbClr val="000000"/>
                          </a:solidFill>
                          <a:effectLst/>
                          <a:latin typeface="Century Gothic"/>
                        </a:rPr>
                        <a:t> </a:t>
                      </a:r>
                      <a:r>
                        <a:rPr lang="it-IT" sz="1050" b="1" i="0" u="none" strike="noStrike" dirty="0" smtClean="0">
                          <a:solidFill>
                            <a:srgbClr val="000000"/>
                          </a:solidFill>
                          <a:effectLst/>
                          <a:latin typeface="Century Gothic"/>
                        </a:rPr>
                        <a:t>€ - </a:t>
                      </a:r>
                      <a:endParaRPr lang="it-IT" sz="105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234346">
                <a:tc>
                  <a:txBody>
                    <a:bodyPr/>
                    <a:lstStyle/>
                    <a:p>
                      <a:pPr algn="l" fontAlgn="ctr"/>
                      <a:r>
                        <a:rPr lang="it-IT" sz="1050" b="1" i="0" u="none" strike="noStrike" dirty="0">
                          <a:solidFill>
                            <a:srgbClr val="000000"/>
                          </a:solidFill>
                          <a:effectLst/>
                          <a:latin typeface="Century Gothic"/>
                        </a:rPr>
                        <a:t>Campania</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50" b="1" i="0" u="none" strike="noStrike" dirty="0">
                          <a:solidFill>
                            <a:srgbClr val="000000"/>
                          </a:solidFill>
                          <a:effectLst/>
                          <a:latin typeface="Century Gothic"/>
                        </a:rPr>
                        <a:t> </a:t>
                      </a:r>
                      <a:r>
                        <a:rPr lang="it-IT" sz="1050" b="1" i="0" u="none" strike="noStrike" dirty="0" smtClean="0">
                          <a:solidFill>
                            <a:srgbClr val="000000"/>
                          </a:solidFill>
                          <a:effectLst/>
                          <a:latin typeface="Century Gothic"/>
                        </a:rPr>
                        <a:t>€ 208.172 </a:t>
                      </a:r>
                      <a:endParaRPr lang="it-IT" sz="105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50" b="1" i="0" u="none" strike="noStrike" dirty="0">
                          <a:solidFill>
                            <a:srgbClr val="000000"/>
                          </a:solidFill>
                          <a:effectLst/>
                          <a:latin typeface="Century Gothic"/>
                        </a:rPr>
                        <a:t> </a:t>
                      </a:r>
                      <a:r>
                        <a:rPr lang="it-IT" sz="1050" b="1" i="0" u="none" strike="noStrike" dirty="0" smtClean="0">
                          <a:solidFill>
                            <a:srgbClr val="000000"/>
                          </a:solidFill>
                          <a:effectLst/>
                          <a:latin typeface="Century Gothic"/>
                        </a:rPr>
                        <a:t>€ 389.280 </a:t>
                      </a:r>
                      <a:endParaRPr lang="it-IT" sz="105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50" b="1" i="0" u="none" strike="noStrike" dirty="0">
                          <a:solidFill>
                            <a:srgbClr val="000000"/>
                          </a:solidFill>
                          <a:effectLst/>
                          <a:latin typeface="Century Gothic"/>
                        </a:rPr>
                        <a:t> </a:t>
                      </a:r>
                      <a:r>
                        <a:rPr lang="it-IT" sz="1050" b="1" i="0" u="none" strike="noStrike" dirty="0" smtClean="0">
                          <a:solidFill>
                            <a:srgbClr val="000000"/>
                          </a:solidFill>
                          <a:effectLst/>
                          <a:latin typeface="Century Gothic"/>
                        </a:rPr>
                        <a:t>€ 770.000 </a:t>
                      </a:r>
                      <a:endParaRPr lang="it-IT" sz="105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234346">
                <a:tc>
                  <a:txBody>
                    <a:bodyPr/>
                    <a:lstStyle/>
                    <a:p>
                      <a:pPr algn="l" fontAlgn="ctr"/>
                      <a:r>
                        <a:rPr lang="it-IT" sz="1050" b="1" i="0" u="none" strike="noStrike" dirty="0">
                          <a:solidFill>
                            <a:srgbClr val="000000"/>
                          </a:solidFill>
                          <a:effectLst/>
                          <a:latin typeface="Century Gothic"/>
                        </a:rPr>
                        <a:t>Emilia Romagna</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50" b="1" i="0" u="none" strike="noStrike" dirty="0">
                          <a:solidFill>
                            <a:srgbClr val="000000"/>
                          </a:solidFill>
                          <a:effectLst/>
                          <a:latin typeface="Century Gothic"/>
                        </a:rPr>
                        <a:t> </a:t>
                      </a:r>
                      <a:r>
                        <a:rPr lang="it-IT" sz="1050" b="1" i="0" u="none" strike="noStrike" dirty="0" smtClean="0">
                          <a:solidFill>
                            <a:srgbClr val="000000"/>
                          </a:solidFill>
                          <a:effectLst/>
                          <a:latin typeface="Century Gothic"/>
                        </a:rPr>
                        <a:t>€ 2.130.359 </a:t>
                      </a:r>
                      <a:endParaRPr lang="it-IT" sz="105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50" b="1" i="0" u="none" strike="noStrike" dirty="0">
                          <a:solidFill>
                            <a:srgbClr val="000000"/>
                          </a:solidFill>
                          <a:effectLst/>
                          <a:latin typeface="Century Gothic"/>
                        </a:rPr>
                        <a:t> </a:t>
                      </a:r>
                      <a:r>
                        <a:rPr lang="it-IT" sz="1050" b="1" i="0" u="none" strike="noStrike" dirty="0" smtClean="0">
                          <a:solidFill>
                            <a:srgbClr val="000000"/>
                          </a:solidFill>
                          <a:effectLst/>
                          <a:latin typeface="Century Gothic"/>
                        </a:rPr>
                        <a:t>€ 57.000 </a:t>
                      </a:r>
                      <a:endParaRPr lang="it-IT" sz="105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50" b="1" i="0" u="none" strike="noStrike" dirty="0">
                          <a:solidFill>
                            <a:srgbClr val="000000"/>
                          </a:solidFill>
                          <a:effectLst/>
                          <a:latin typeface="Century Gothic"/>
                        </a:rPr>
                        <a:t> </a:t>
                      </a:r>
                      <a:r>
                        <a:rPr lang="it-IT" sz="1050" b="1" i="0" u="none" strike="noStrike" dirty="0" smtClean="0">
                          <a:solidFill>
                            <a:srgbClr val="000000"/>
                          </a:solidFill>
                          <a:effectLst/>
                          <a:latin typeface="Century Gothic"/>
                        </a:rPr>
                        <a:t>€ 19.673.506 </a:t>
                      </a:r>
                      <a:endParaRPr lang="it-IT" sz="105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234346">
                <a:tc>
                  <a:txBody>
                    <a:bodyPr/>
                    <a:lstStyle/>
                    <a:p>
                      <a:pPr algn="l" fontAlgn="ctr"/>
                      <a:r>
                        <a:rPr lang="it-IT" sz="1050" b="1" i="0" u="none" strike="noStrike">
                          <a:solidFill>
                            <a:srgbClr val="000000"/>
                          </a:solidFill>
                          <a:effectLst/>
                          <a:latin typeface="Century Gothic"/>
                        </a:rPr>
                        <a:t>Friuli Venezia Giulia</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50" b="1" i="0" u="none" strike="noStrike" dirty="0">
                          <a:solidFill>
                            <a:srgbClr val="000000"/>
                          </a:solidFill>
                          <a:effectLst/>
                          <a:latin typeface="Century Gothic"/>
                        </a:rPr>
                        <a:t> </a:t>
                      </a:r>
                      <a:r>
                        <a:rPr lang="it-IT" sz="1050" b="1" i="0" u="none" strike="noStrike" dirty="0" smtClean="0">
                          <a:solidFill>
                            <a:srgbClr val="000000"/>
                          </a:solidFill>
                          <a:effectLst/>
                          <a:latin typeface="Century Gothic"/>
                        </a:rPr>
                        <a:t>€ 202.000 </a:t>
                      </a:r>
                      <a:endParaRPr lang="it-IT" sz="105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50" b="1" i="0" u="none" strike="noStrike" dirty="0">
                          <a:solidFill>
                            <a:srgbClr val="000000"/>
                          </a:solidFill>
                          <a:effectLst/>
                          <a:latin typeface="Century Gothic"/>
                        </a:rPr>
                        <a:t> </a:t>
                      </a:r>
                      <a:r>
                        <a:rPr lang="it-IT" sz="1050" b="1" i="0" u="none" strike="noStrike" dirty="0" smtClean="0">
                          <a:solidFill>
                            <a:srgbClr val="000000"/>
                          </a:solidFill>
                          <a:effectLst/>
                          <a:latin typeface="Century Gothic"/>
                        </a:rPr>
                        <a:t>€ 965.000 </a:t>
                      </a:r>
                      <a:endParaRPr lang="it-IT" sz="105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50" b="1" i="0" u="none" strike="noStrike" dirty="0">
                          <a:solidFill>
                            <a:srgbClr val="000000"/>
                          </a:solidFill>
                          <a:effectLst/>
                          <a:latin typeface="Century Gothic"/>
                        </a:rPr>
                        <a:t> </a:t>
                      </a:r>
                      <a:r>
                        <a:rPr lang="it-IT" sz="1050" b="1" i="0" u="none" strike="noStrike" dirty="0" smtClean="0">
                          <a:solidFill>
                            <a:srgbClr val="000000"/>
                          </a:solidFill>
                          <a:effectLst/>
                          <a:latin typeface="Century Gothic"/>
                        </a:rPr>
                        <a:t>€ 15.158.900 </a:t>
                      </a:r>
                      <a:endParaRPr lang="it-IT" sz="105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234346">
                <a:tc>
                  <a:txBody>
                    <a:bodyPr/>
                    <a:lstStyle/>
                    <a:p>
                      <a:pPr algn="l" fontAlgn="ctr"/>
                      <a:r>
                        <a:rPr lang="it-IT" sz="1050" b="1" i="0" u="none" strike="noStrike" dirty="0">
                          <a:solidFill>
                            <a:srgbClr val="000000"/>
                          </a:solidFill>
                          <a:effectLst/>
                          <a:latin typeface="Century Gothic"/>
                        </a:rPr>
                        <a:t>Lazio</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50" b="1" i="0" u="none" strike="noStrike" dirty="0">
                          <a:solidFill>
                            <a:srgbClr val="000000"/>
                          </a:solidFill>
                          <a:effectLst/>
                          <a:latin typeface="Century Gothic"/>
                        </a:rPr>
                        <a:t> </a:t>
                      </a:r>
                      <a:r>
                        <a:rPr lang="it-IT" sz="1050" b="1" i="0" u="none" strike="noStrike" dirty="0" smtClean="0">
                          <a:solidFill>
                            <a:srgbClr val="000000"/>
                          </a:solidFill>
                          <a:effectLst/>
                          <a:latin typeface="Century Gothic"/>
                        </a:rPr>
                        <a:t>€ 734.234 </a:t>
                      </a:r>
                      <a:endParaRPr lang="it-IT" sz="105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50" b="1" i="0" u="none" strike="noStrike" dirty="0">
                          <a:solidFill>
                            <a:srgbClr val="000000"/>
                          </a:solidFill>
                          <a:effectLst/>
                          <a:latin typeface="Century Gothic"/>
                        </a:rPr>
                        <a:t> </a:t>
                      </a:r>
                      <a:r>
                        <a:rPr lang="it-IT" sz="1050" b="1" i="0" u="none" strike="noStrike" dirty="0" smtClean="0">
                          <a:solidFill>
                            <a:srgbClr val="000000"/>
                          </a:solidFill>
                          <a:effectLst/>
                          <a:latin typeface="Century Gothic"/>
                        </a:rPr>
                        <a:t>€ 300.000 </a:t>
                      </a:r>
                      <a:endParaRPr lang="it-IT" sz="105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50" b="1" i="0" u="none" strike="noStrike" dirty="0">
                          <a:solidFill>
                            <a:srgbClr val="000000"/>
                          </a:solidFill>
                          <a:effectLst/>
                          <a:latin typeface="Century Gothic"/>
                        </a:rPr>
                        <a:t> </a:t>
                      </a:r>
                      <a:r>
                        <a:rPr lang="it-IT" sz="1050" b="1" i="0" u="none" strike="noStrike" dirty="0" smtClean="0">
                          <a:solidFill>
                            <a:srgbClr val="000000"/>
                          </a:solidFill>
                          <a:effectLst/>
                          <a:latin typeface="Century Gothic"/>
                        </a:rPr>
                        <a:t>€ 2.779.340 </a:t>
                      </a:r>
                      <a:endParaRPr lang="it-IT" sz="105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234346">
                <a:tc>
                  <a:txBody>
                    <a:bodyPr/>
                    <a:lstStyle/>
                    <a:p>
                      <a:pPr algn="l" fontAlgn="ctr"/>
                      <a:r>
                        <a:rPr lang="it-IT" sz="1050" b="1" i="0" u="none" strike="noStrike" dirty="0">
                          <a:solidFill>
                            <a:srgbClr val="000000"/>
                          </a:solidFill>
                          <a:effectLst/>
                          <a:latin typeface="Century Gothic"/>
                        </a:rPr>
                        <a:t>Liguria</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50" b="1" i="0" u="none" strike="noStrike" dirty="0">
                          <a:solidFill>
                            <a:srgbClr val="000000"/>
                          </a:solidFill>
                          <a:effectLst/>
                          <a:latin typeface="Century Gothic"/>
                        </a:rPr>
                        <a:t> </a:t>
                      </a:r>
                      <a:r>
                        <a:rPr lang="it-IT" sz="1050" b="1" i="0" u="none" strike="noStrike" dirty="0" smtClean="0">
                          <a:solidFill>
                            <a:srgbClr val="000000"/>
                          </a:solidFill>
                          <a:effectLst/>
                          <a:latin typeface="Century Gothic"/>
                        </a:rPr>
                        <a:t>€ 152.930 </a:t>
                      </a:r>
                      <a:endParaRPr lang="it-IT" sz="105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50" b="1" i="0" u="none" strike="noStrike" dirty="0">
                          <a:solidFill>
                            <a:srgbClr val="000000"/>
                          </a:solidFill>
                          <a:effectLst/>
                          <a:latin typeface="Century Gothic"/>
                        </a:rPr>
                        <a:t> </a:t>
                      </a:r>
                      <a:r>
                        <a:rPr lang="it-IT" sz="1050" b="1" i="0" u="none" strike="noStrike" dirty="0" smtClean="0">
                          <a:solidFill>
                            <a:srgbClr val="000000"/>
                          </a:solidFill>
                          <a:effectLst/>
                          <a:latin typeface="Century Gothic"/>
                        </a:rPr>
                        <a:t>€ 151.966 </a:t>
                      </a:r>
                      <a:endParaRPr lang="it-IT" sz="105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50" b="1" i="0" u="none" strike="noStrike" dirty="0">
                          <a:solidFill>
                            <a:srgbClr val="000000"/>
                          </a:solidFill>
                          <a:effectLst/>
                          <a:latin typeface="Century Gothic"/>
                        </a:rPr>
                        <a:t> </a:t>
                      </a:r>
                      <a:r>
                        <a:rPr lang="it-IT" sz="1050" b="1" i="0" u="none" strike="noStrike" dirty="0" smtClean="0">
                          <a:solidFill>
                            <a:srgbClr val="000000"/>
                          </a:solidFill>
                          <a:effectLst/>
                          <a:latin typeface="Century Gothic"/>
                        </a:rPr>
                        <a:t>€ 930.000 </a:t>
                      </a:r>
                      <a:endParaRPr lang="it-IT" sz="105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234346">
                <a:tc>
                  <a:txBody>
                    <a:bodyPr/>
                    <a:lstStyle/>
                    <a:p>
                      <a:pPr algn="l" fontAlgn="ctr"/>
                      <a:r>
                        <a:rPr lang="it-IT" sz="1050" b="1" i="0" u="none" strike="noStrike" dirty="0">
                          <a:solidFill>
                            <a:srgbClr val="000000"/>
                          </a:solidFill>
                          <a:effectLst/>
                          <a:latin typeface="Century Gothic"/>
                        </a:rPr>
                        <a:t>Lombardia</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50" b="1" i="0" u="none" strike="noStrike" dirty="0">
                          <a:solidFill>
                            <a:srgbClr val="000000"/>
                          </a:solidFill>
                          <a:effectLst/>
                          <a:latin typeface="Century Gothic"/>
                        </a:rPr>
                        <a:t> </a:t>
                      </a:r>
                      <a:r>
                        <a:rPr lang="it-IT" sz="1050" b="1" i="0" u="none" strike="noStrike" dirty="0" smtClean="0">
                          <a:solidFill>
                            <a:srgbClr val="000000"/>
                          </a:solidFill>
                          <a:effectLst/>
                          <a:latin typeface="Century Gothic"/>
                        </a:rPr>
                        <a:t>€ 93.362 </a:t>
                      </a:r>
                      <a:endParaRPr lang="it-IT" sz="105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50" b="1" i="0" u="none" strike="noStrike" dirty="0">
                          <a:solidFill>
                            <a:srgbClr val="000000"/>
                          </a:solidFill>
                          <a:effectLst/>
                          <a:latin typeface="Century Gothic"/>
                        </a:rPr>
                        <a:t> </a:t>
                      </a:r>
                      <a:r>
                        <a:rPr lang="it-IT" sz="1050" b="1" i="0" u="none" strike="noStrike" dirty="0" smtClean="0">
                          <a:solidFill>
                            <a:srgbClr val="000000"/>
                          </a:solidFill>
                          <a:effectLst/>
                          <a:latin typeface="Century Gothic"/>
                        </a:rPr>
                        <a:t>€ 301.600 </a:t>
                      </a:r>
                      <a:endParaRPr lang="it-IT" sz="105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50" b="1" i="0" u="none" strike="noStrike" dirty="0">
                          <a:solidFill>
                            <a:srgbClr val="000000"/>
                          </a:solidFill>
                          <a:effectLst/>
                          <a:latin typeface="Century Gothic"/>
                        </a:rPr>
                        <a:t> </a:t>
                      </a:r>
                      <a:r>
                        <a:rPr lang="it-IT" sz="1050" b="1" i="0" u="none" strike="noStrike" dirty="0" smtClean="0">
                          <a:solidFill>
                            <a:srgbClr val="000000"/>
                          </a:solidFill>
                          <a:effectLst/>
                          <a:latin typeface="Century Gothic"/>
                        </a:rPr>
                        <a:t>€ 1.428.750 </a:t>
                      </a:r>
                      <a:endParaRPr lang="it-IT" sz="105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234346">
                <a:tc>
                  <a:txBody>
                    <a:bodyPr/>
                    <a:lstStyle/>
                    <a:p>
                      <a:pPr algn="l" fontAlgn="ctr"/>
                      <a:r>
                        <a:rPr lang="it-IT" sz="1050" b="1" i="0" u="none" strike="noStrike" dirty="0">
                          <a:solidFill>
                            <a:srgbClr val="000000"/>
                          </a:solidFill>
                          <a:effectLst/>
                          <a:latin typeface="Century Gothic"/>
                        </a:rPr>
                        <a:t>Marche</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50" b="1" i="0" u="none" strike="noStrike" dirty="0">
                          <a:solidFill>
                            <a:srgbClr val="000000"/>
                          </a:solidFill>
                          <a:effectLst/>
                          <a:latin typeface="Century Gothic"/>
                        </a:rPr>
                        <a:t> </a:t>
                      </a:r>
                      <a:r>
                        <a:rPr lang="it-IT" sz="1050" b="1" i="0" u="none" strike="noStrike" dirty="0" smtClean="0">
                          <a:solidFill>
                            <a:srgbClr val="000000"/>
                          </a:solidFill>
                          <a:effectLst/>
                          <a:latin typeface="Century Gothic"/>
                        </a:rPr>
                        <a:t>€ 130.189 </a:t>
                      </a:r>
                      <a:endParaRPr lang="it-IT" sz="105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50" b="1" i="0" u="none" strike="noStrike" dirty="0">
                          <a:solidFill>
                            <a:srgbClr val="000000"/>
                          </a:solidFill>
                          <a:effectLst/>
                          <a:latin typeface="Century Gothic"/>
                        </a:rPr>
                        <a:t> </a:t>
                      </a:r>
                      <a:r>
                        <a:rPr lang="it-IT" sz="1050" b="1" i="0" u="none" strike="noStrike" dirty="0" smtClean="0">
                          <a:solidFill>
                            <a:srgbClr val="000000"/>
                          </a:solidFill>
                          <a:effectLst/>
                          <a:latin typeface="Century Gothic"/>
                        </a:rPr>
                        <a:t>€ 570.818 </a:t>
                      </a:r>
                      <a:endParaRPr lang="it-IT" sz="105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50" b="1" i="0" u="none" strike="noStrike" dirty="0">
                          <a:solidFill>
                            <a:srgbClr val="000000"/>
                          </a:solidFill>
                          <a:effectLst/>
                          <a:latin typeface="Century Gothic"/>
                        </a:rPr>
                        <a:t> </a:t>
                      </a:r>
                      <a:r>
                        <a:rPr lang="it-IT" sz="1050" b="1" i="0" u="none" strike="noStrike" dirty="0" smtClean="0">
                          <a:solidFill>
                            <a:srgbClr val="000000"/>
                          </a:solidFill>
                          <a:effectLst/>
                          <a:latin typeface="Century Gothic"/>
                        </a:rPr>
                        <a:t>€ 1.800.000 </a:t>
                      </a:r>
                      <a:endParaRPr lang="it-IT" sz="105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234346">
                <a:tc>
                  <a:txBody>
                    <a:bodyPr/>
                    <a:lstStyle/>
                    <a:p>
                      <a:pPr algn="l" fontAlgn="ctr"/>
                      <a:r>
                        <a:rPr lang="it-IT" sz="1050" b="1" i="0" u="none" strike="noStrike" dirty="0">
                          <a:solidFill>
                            <a:srgbClr val="000000"/>
                          </a:solidFill>
                          <a:effectLst/>
                          <a:latin typeface="Century Gothic"/>
                        </a:rPr>
                        <a:t>Molise</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50" b="1" i="0" u="none" strike="noStrike" dirty="0">
                          <a:solidFill>
                            <a:srgbClr val="000000"/>
                          </a:solidFill>
                          <a:effectLst/>
                          <a:latin typeface="Century Gothic"/>
                        </a:rPr>
                        <a:t> </a:t>
                      </a:r>
                      <a:r>
                        <a:rPr lang="it-IT" sz="1050" b="1" i="0" u="none" strike="noStrike" dirty="0" smtClean="0">
                          <a:solidFill>
                            <a:srgbClr val="000000"/>
                          </a:solidFill>
                          <a:effectLst/>
                          <a:latin typeface="Century Gothic"/>
                        </a:rPr>
                        <a:t>€ 170.480 </a:t>
                      </a:r>
                      <a:endParaRPr lang="it-IT" sz="105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50" b="1" i="0" u="none" strike="noStrike" dirty="0">
                          <a:solidFill>
                            <a:srgbClr val="000000"/>
                          </a:solidFill>
                          <a:effectLst/>
                          <a:latin typeface="Century Gothic"/>
                        </a:rPr>
                        <a:t> </a:t>
                      </a:r>
                      <a:r>
                        <a:rPr lang="it-IT" sz="1050" b="1" i="0" u="none" strike="noStrike" dirty="0" smtClean="0">
                          <a:solidFill>
                            <a:srgbClr val="000000"/>
                          </a:solidFill>
                          <a:effectLst/>
                          <a:latin typeface="Century Gothic"/>
                        </a:rPr>
                        <a:t>€ 34.500 </a:t>
                      </a:r>
                      <a:endParaRPr lang="it-IT" sz="105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50" b="1" i="0" u="none" strike="noStrike" dirty="0">
                          <a:solidFill>
                            <a:srgbClr val="000000"/>
                          </a:solidFill>
                          <a:effectLst/>
                          <a:latin typeface="Century Gothic"/>
                        </a:rPr>
                        <a:t> </a:t>
                      </a:r>
                      <a:r>
                        <a:rPr lang="it-IT" sz="1050" b="1" i="0" u="none" strike="noStrike" dirty="0" smtClean="0">
                          <a:solidFill>
                            <a:srgbClr val="000000"/>
                          </a:solidFill>
                          <a:effectLst/>
                          <a:latin typeface="Century Gothic"/>
                        </a:rPr>
                        <a:t>€ 929.840 </a:t>
                      </a:r>
                      <a:endParaRPr lang="it-IT" sz="105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234346">
                <a:tc>
                  <a:txBody>
                    <a:bodyPr/>
                    <a:lstStyle/>
                    <a:p>
                      <a:pPr algn="l" fontAlgn="ctr"/>
                      <a:r>
                        <a:rPr lang="it-IT" sz="1050" b="1" i="0" u="none" strike="noStrike">
                          <a:solidFill>
                            <a:srgbClr val="000000"/>
                          </a:solidFill>
                          <a:effectLst/>
                          <a:latin typeface="Century Gothic"/>
                        </a:rPr>
                        <a:t>Piemonte</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50" b="1" i="0" u="none" strike="noStrike" dirty="0">
                          <a:solidFill>
                            <a:srgbClr val="000000"/>
                          </a:solidFill>
                          <a:effectLst/>
                          <a:latin typeface="Century Gothic"/>
                        </a:rPr>
                        <a:t> </a:t>
                      </a:r>
                      <a:r>
                        <a:rPr lang="it-IT" sz="1050" b="1" i="0" u="none" strike="noStrike" dirty="0" smtClean="0">
                          <a:solidFill>
                            <a:srgbClr val="000000"/>
                          </a:solidFill>
                          <a:effectLst/>
                          <a:latin typeface="Century Gothic"/>
                        </a:rPr>
                        <a:t>€ 276.747 </a:t>
                      </a:r>
                      <a:endParaRPr lang="it-IT" sz="105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50" b="1" i="0" u="none" strike="noStrike" dirty="0">
                          <a:solidFill>
                            <a:srgbClr val="000000"/>
                          </a:solidFill>
                          <a:effectLst/>
                          <a:latin typeface="Century Gothic"/>
                        </a:rPr>
                        <a:t> </a:t>
                      </a:r>
                      <a:r>
                        <a:rPr lang="it-IT" sz="1050" b="1" i="0" u="none" strike="noStrike" dirty="0" smtClean="0">
                          <a:solidFill>
                            <a:srgbClr val="000000"/>
                          </a:solidFill>
                          <a:effectLst/>
                          <a:latin typeface="Century Gothic"/>
                        </a:rPr>
                        <a:t>€ 387.036 </a:t>
                      </a:r>
                      <a:endParaRPr lang="it-IT" sz="105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50" b="1" i="0" u="none" strike="noStrike" dirty="0">
                          <a:solidFill>
                            <a:srgbClr val="000000"/>
                          </a:solidFill>
                          <a:effectLst/>
                          <a:latin typeface="Century Gothic"/>
                        </a:rPr>
                        <a:t> </a:t>
                      </a:r>
                      <a:r>
                        <a:rPr lang="it-IT" sz="1050" b="1" i="0" u="none" strike="noStrike" dirty="0" smtClean="0">
                          <a:solidFill>
                            <a:srgbClr val="000000"/>
                          </a:solidFill>
                          <a:effectLst/>
                          <a:latin typeface="Century Gothic"/>
                        </a:rPr>
                        <a:t>€ 2.219.850 </a:t>
                      </a:r>
                      <a:endParaRPr lang="it-IT" sz="105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234346">
                <a:tc>
                  <a:txBody>
                    <a:bodyPr/>
                    <a:lstStyle/>
                    <a:p>
                      <a:pPr algn="l" fontAlgn="ctr"/>
                      <a:r>
                        <a:rPr lang="it-IT" sz="1050" b="1" i="0" u="none" strike="noStrike">
                          <a:solidFill>
                            <a:srgbClr val="000000"/>
                          </a:solidFill>
                          <a:effectLst/>
                          <a:latin typeface="Century Gothic"/>
                        </a:rPr>
                        <a:t>Puglia</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50" b="1" i="0" u="none" strike="noStrike" dirty="0">
                          <a:solidFill>
                            <a:srgbClr val="000000"/>
                          </a:solidFill>
                          <a:effectLst/>
                          <a:latin typeface="Century Gothic"/>
                        </a:rPr>
                        <a:t> </a:t>
                      </a:r>
                      <a:r>
                        <a:rPr lang="it-IT" sz="1050" b="1" i="0" u="none" strike="noStrike" dirty="0" smtClean="0">
                          <a:solidFill>
                            <a:srgbClr val="000000"/>
                          </a:solidFill>
                          <a:effectLst/>
                          <a:latin typeface="Century Gothic"/>
                        </a:rPr>
                        <a:t>€ 345.044 </a:t>
                      </a:r>
                      <a:endParaRPr lang="it-IT" sz="105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50" b="1" i="0" u="none" strike="noStrike" dirty="0">
                          <a:solidFill>
                            <a:srgbClr val="000000"/>
                          </a:solidFill>
                          <a:effectLst/>
                          <a:latin typeface="Century Gothic"/>
                        </a:rPr>
                        <a:t> </a:t>
                      </a:r>
                      <a:r>
                        <a:rPr lang="it-IT" sz="1050" b="1" i="0" u="none" strike="noStrike" dirty="0" smtClean="0">
                          <a:solidFill>
                            <a:srgbClr val="000000"/>
                          </a:solidFill>
                          <a:effectLst/>
                          <a:latin typeface="Century Gothic"/>
                        </a:rPr>
                        <a:t>€ 307.620 </a:t>
                      </a:r>
                      <a:endParaRPr lang="it-IT" sz="105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50" b="1" i="0" u="none" strike="noStrike" dirty="0">
                          <a:solidFill>
                            <a:srgbClr val="000000"/>
                          </a:solidFill>
                          <a:effectLst/>
                          <a:latin typeface="Century Gothic"/>
                        </a:rPr>
                        <a:t> </a:t>
                      </a:r>
                      <a:r>
                        <a:rPr lang="it-IT" sz="1050" b="1" i="0" u="none" strike="noStrike" dirty="0" smtClean="0">
                          <a:solidFill>
                            <a:srgbClr val="000000"/>
                          </a:solidFill>
                          <a:effectLst/>
                          <a:latin typeface="Century Gothic"/>
                        </a:rPr>
                        <a:t>€ 9.737.693 </a:t>
                      </a:r>
                      <a:endParaRPr lang="it-IT" sz="105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234346">
                <a:tc>
                  <a:txBody>
                    <a:bodyPr/>
                    <a:lstStyle/>
                    <a:p>
                      <a:pPr algn="l" fontAlgn="ctr"/>
                      <a:r>
                        <a:rPr lang="it-IT" sz="1050" b="1" i="0" u="none" strike="noStrike">
                          <a:solidFill>
                            <a:srgbClr val="000000"/>
                          </a:solidFill>
                          <a:effectLst/>
                          <a:latin typeface="Century Gothic"/>
                        </a:rPr>
                        <a:t>Sardegna</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50" b="1" i="0" u="none" strike="noStrike" dirty="0">
                          <a:solidFill>
                            <a:srgbClr val="000000"/>
                          </a:solidFill>
                          <a:effectLst/>
                          <a:latin typeface="Century Gothic"/>
                        </a:rPr>
                        <a:t> </a:t>
                      </a:r>
                      <a:r>
                        <a:rPr lang="it-IT" sz="1050" b="1" i="0" u="none" strike="noStrike" dirty="0" smtClean="0">
                          <a:solidFill>
                            <a:srgbClr val="000000"/>
                          </a:solidFill>
                          <a:effectLst/>
                          <a:latin typeface="Century Gothic"/>
                        </a:rPr>
                        <a:t>€ 161.604 </a:t>
                      </a:r>
                      <a:endParaRPr lang="it-IT" sz="105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50" b="1" i="0" u="none" strike="noStrike" dirty="0">
                          <a:solidFill>
                            <a:srgbClr val="000000"/>
                          </a:solidFill>
                          <a:effectLst/>
                          <a:latin typeface="Century Gothic"/>
                        </a:rPr>
                        <a:t> </a:t>
                      </a:r>
                      <a:r>
                        <a:rPr lang="it-IT" sz="1050" b="1" i="0" u="none" strike="noStrike" dirty="0" smtClean="0">
                          <a:solidFill>
                            <a:srgbClr val="000000"/>
                          </a:solidFill>
                          <a:effectLst/>
                          <a:latin typeface="Century Gothic"/>
                        </a:rPr>
                        <a:t>€ 206.200 </a:t>
                      </a:r>
                      <a:endParaRPr lang="it-IT" sz="105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50" b="1" i="0" u="none" strike="noStrike" dirty="0">
                          <a:solidFill>
                            <a:srgbClr val="000000"/>
                          </a:solidFill>
                          <a:effectLst/>
                          <a:latin typeface="Century Gothic"/>
                        </a:rPr>
                        <a:t> </a:t>
                      </a:r>
                      <a:r>
                        <a:rPr lang="it-IT" sz="1050" b="1" i="0" u="none" strike="noStrike" dirty="0" smtClean="0">
                          <a:solidFill>
                            <a:srgbClr val="000000"/>
                          </a:solidFill>
                          <a:effectLst/>
                          <a:latin typeface="Century Gothic"/>
                        </a:rPr>
                        <a:t>€ 4.126.371 </a:t>
                      </a:r>
                      <a:endParaRPr lang="it-IT" sz="105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234346">
                <a:tc>
                  <a:txBody>
                    <a:bodyPr/>
                    <a:lstStyle/>
                    <a:p>
                      <a:pPr algn="l" fontAlgn="ctr"/>
                      <a:r>
                        <a:rPr lang="it-IT" sz="1050" b="1" i="0" u="none" strike="noStrike">
                          <a:solidFill>
                            <a:srgbClr val="000000"/>
                          </a:solidFill>
                          <a:effectLst/>
                          <a:latin typeface="Century Gothic"/>
                        </a:rPr>
                        <a:t>Sicilia</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50" b="1" i="0" u="none" strike="noStrike" dirty="0">
                          <a:solidFill>
                            <a:srgbClr val="000000"/>
                          </a:solidFill>
                          <a:effectLst/>
                          <a:latin typeface="Century Gothic"/>
                        </a:rPr>
                        <a:t> </a:t>
                      </a:r>
                      <a:r>
                        <a:rPr lang="it-IT" sz="1050" b="1" i="0" u="none" strike="noStrike" dirty="0" smtClean="0">
                          <a:solidFill>
                            <a:srgbClr val="000000"/>
                          </a:solidFill>
                          <a:effectLst/>
                          <a:latin typeface="Century Gothic"/>
                        </a:rPr>
                        <a:t>€ - </a:t>
                      </a:r>
                      <a:endParaRPr lang="it-IT" sz="105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50" b="1" i="0" u="none" strike="noStrike" dirty="0">
                          <a:solidFill>
                            <a:srgbClr val="000000"/>
                          </a:solidFill>
                          <a:effectLst/>
                          <a:latin typeface="Century Gothic"/>
                        </a:rPr>
                        <a:t> </a:t>
                      </a:r>
                      <a:r>
                        <a:rPr lang="it-IT" sz="1050" b="1" i="0" u="none" strike="noStrike" dirty="0" smtClean="0">
                          <a:solidFill>
                            <a:srgbClr val="000000"/>
                          </a:solidFill>
                          <a:effectLst/>
                          <a:latin typeface="Century Gothic"/>
                        </a:rPr>
                        <a:t>€ 76.000 </a:t>
                      </a:r>
                      <a:endParaRPr lang="it-IT" sz="105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50" b="1" i="0" u="none" strike="noStrike" dirty="0">
                          <a:solidFill>
                            <a:srgbClr val="000000"/>
                          </a:solidFill>
                          <a:effectLst/>
                          <a:latin typeface="Century Gothic"/>
                        </a:rPr>
                        <a:t> </a:t>
                      </a:r>
                      <a:r>
                        <a:rPr lang="it-IT" sz="1050" b="1" i="0" u="none" strike="noStrike" dirty="0" smtClean="0">
                          <a:solidFill>
                            <a:srgbClr val="000000"/>
                          </a:solidFill>
                          <a:effectLst/>
                          <a:latin typeface="Century Gothic"/>
                        </a:rPr>
                        <a:t>€ - </a:t>
                      </a:r>
                      <a:endParaRPr lang="it-IT" sz="105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234346">
                <a:tc>
                  <a:txBody>
                    <a:bodyPr/>
                    <a:lstStyle/>
                    <a:p>
                      <a:pPr algn="l" fontAlgn="ctr"/>
                      <a:r>
                        <a:rPr lang="it-IT" sz="1050" b="1" i="0" u="none" strike="noStrike">
                          <a:solidFill>
                            <a:srgbClr val="000000"/>
                          </a:solidFill>
                          <a:effectLst/>
                          <a:latin typeface="Century Gothic"/>
                        </a:rPr>
                        <a:t>Toscana</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50" b="1" i="0" u="none" strike="noStrike" dirty="0">
                          <a:solidFill>
                            <a:srgbClr val="000000"/>
                          </a:solidFill>
                          <a:effectLst/>
                          <a:latin typeface="Century Gothic"/>
                        </a:rPr>
                        <a:t> </a:t>
                      </a:r>
                      <a:r>
                        <a:rPr lang="it-IT" sz="1050" b="1" i="0" u="none" strike="noStrike" dirty="0" smtClean="0">
                          <a:solidFill>
                            <a:srgbClr val="000000"/>
                          </a:solidFill>
                          <a:effectLst/>
                          <a:latin typeface="Century Gothic"/>
                        </a:rPr>
                        <a:t>€ 206.664 </a:t>
                      </a:r>
                      <a:endParaRPr lang="it-IT" sz="105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50" b="1" i="0" u="none" strike="noStrike" dirty="0">
                          <a:solidFill>
                            <a:srgbClr val="000000"/>
                          </a:solidFill>
                          <a:effectLst/>
                          <a:latin typeface="Century Gothic"/>
                        </a:rPr>
                        <a:t> </a:t>
                      </a:r>
                      <a:r>
                        <a:rPr lang="it-IT" sz="1050" b="1" i="0" u="none" strike="noStrike" dirty="0" smtClean="0">
                          <a:solidFill>
                            <a:srgbClr val="000000"/>
                          </a:solidFill>
                          <a:effectLst/>
                          <a:latin typeface="Century Gothic"/>
                        </a:rPr>
                        <a:t>€ 446.040 </a:t>
                      </a:r>
                      <a:endParaRPr lang="it-IT" sz="105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50" b="1" i="0" u="none" strike="noStrike" dirty="0">
                          <a:solidFill>
                            <a:srgbClr val="000000"/>
                          </a:solidFill>
                          <a:effectLst/>
                          <a:latin typeface="Century Gothic"/>
                        </a:rPr>
                        <a:t> </a:t>
                      </a:r>
                      <a:r>
                        <a:rPr lang="it-IT" sz="1050" b="1" i="0" u="none" strike="noStrike" dirty="0" smtClean="0">
                          <a:solidFill>
                            <a:srgbClr val="000000"/>
                          </a:solidFill>
                          <a:effectLst/>
                          <a:latin typeface="Century Gothic"/>
                        </a:rPr>
                        <a:t>€ 13.853.200 </a:t>
                      </a:r>
                      <a:endParaRPr lang="it-IT" sz="105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234346">
                <a:tc>
                  <a:txBody>
                    <a:bodyPr/>
                    <a:lstStyle/>
                    <a:p>
                      <a:pPr algn="l" fontAlgn="ctr"/>
                      <a:r>
                        <a:rPr lang="it-IT" sz="1050" b="1" i="0" u="none" strike="noStrike">
                          <a:solidFill>
                            <a:srgbClr val="000000"/>
                          </a:solidFill>
                          <a:effectLst/>
                          <a:latin typeface="Century Gothic"/>
                        </a:rPr>
                        <a:t>Trentino Alto Adige</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50" b="1" i="0" u="none" strike="noStrike" dirty="0">
                          <a:solidFill>
                            <a:srgbClr val="000000"/>
                          </a:solidFill>
                          <a:effectLst/>
                          <a:latin typeface="Century Gothic"/>
                        </a:rPr>
                        <a:t> </a:t>
                      </a:r>
                      <a:r>
                        <a:rPr lang="it-IT" sz="1050" b="1" i="0" u="none" strike="noStrike" dirty="0" smtClean="0">
                          <a:solidFill>
                            <a:srgbClr val="000000"/>
                          </a:solidFill>
                          <a:effectLst/>
                          <a:latin typeface="Century Gothic"/>
                        </a:rPr>
                        <a:t>€ - </a:t>
                      </a:r>
                      <a:endParaRPr lang="it-IT" sz="105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50" b="1" i="0" u="none" strike="noStrike" dirty="0">
                          <a:solidFill>
                            <a:srgbClr val="000000"/>
                          </a:solidFill>
                          <a:effectLst/>
                          <a:latin typeface="Century Gothic"/>
                        </a:rPr>
                        <a:t> </a:t>
                      </a:r>
                      <a:r>
                        <a:rPr lang="it-IT" sz="1050" b="1" i="0" u="none" strike="noStrike" dirty="0" smtClean="0">
                          <a:solidFill>
                            <a:srgbClr val="000000"/>
                          </a:solidFill>
                          <a:effectLst/>
                          <a:latin typeface="Century Gothic"/>
                        </a:rPr>
                        <a:t>€ - </a:t>
                      </a:r>
                      <a:endParaRPr lang="it-IT" sz="105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50" b="1" i="0" u="none" strike="noStrike" dirty="0">
                          <a:solidFill>
                            <a:srgbClr val="000000"/>
                          </a:solidFill>
                          <a:effectLst/>
                          <a:latin typeface="Century Gothic"/>
                        </a:rPr>
                        <a:t> </a:t>
                      </a:r>
                      <a:r>
                        <a:rPr lang="it-IT" sz="1050" b="1" i="0" u="none" strike="noStrike" dirty="0" smtClean="0">
                          <a:solidFill>
                            <a:srgbClr val="000000"/>
                          </a:solidFill>
                          <a:effectLst/>
                          <a:latin typeface="Century Gothic"/>
                        </a:rPr>
                        <a:t>€ 317.000 </a:t>
                      </a:r>
                      <a:endParaRPr lang="it-IT" sz="105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234346">
                <a:tc>
                  <a:txBody>
                    <a:bodyPr/>
                    <a:lstStyle/>
                    <a:p>
                      <a:pPr algn="l" fontAlgn="ctr"/>
                      <a:r>
                        <a:rPr lang="it-IT" sz="1050" b="1" i="0" u="none" strike="noStrike">
                          <a:solidFill>
                            <a:srgbClr val="000000"/>
                          </a:solidFill>
                          <a:effectLst/>
                          <a:latin typeface="Century Gothic"/>
                        </a:rPr>
                        <a:t>Umbria</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50" b="1" i="0" u="none" strike="noStrike" dirty="0">
                          <a:solidFill>
                            <a:srgbClr val="000000"/>
                          </a:solidFill>
                          <a:effectLst/>
                          <a:latin typeface="Century Gothic"/>
                        </a:rPr>
                        <a:t> </a:t>
                      </a:r>
                      <a:r>
                        <a:rPr lang="it-IT" sz="1050" b="1" i="0" u="none" strike="noStrike" dirty="0" smtClean="0">
                          <a:solidFill>
                            <a:srgbClr val="000000"/>
                          </a:solidFill>
                          <a:effectLst/>
                          <a:latin typeface="Century Gothic"/>
                        </a:rPr>
                        <a:t>€ 7.358 </a:t>
                      </a:r>
                      <a:endParaRPr lang="it-IT" sz="105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50" b="1" i="0" u="none" strike="noStrike" dirty="0">
                          <a:solidFill>
                            <a:srgbClr val="000000"/>
                          </a:solidFill>
                          <a:effectLst/>
                          <a:latin typeface="Century Gothic"/>
                        </a:rPr>
                        <a:t> </a:t>
                      </a:r>
                      <a:r>
                        <a:rPr lang="it-IT" sz="1050" b="1" i="0" u="none" strike="noStrike" dirty="0" smtClean="0">
                          <a:solidFill>
                            <a:srgbClr val="000000"/>
                          </a:solidFill>
                          <a:effectLst/>
                          <a:latin typeface="Century Gothic"/>
                        </a:rPr>
                        <a:t>€ - </a:t>
                      </a:r>
                      <a:endParaRPr lang="it-IT" sz="105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50" b="1" i="0" u="none" strike="noStrike" dirty="0">
                          <a:solidFill>
                            <a:srgbClr val="000000"/>
                          </a:solidFill>
                          <a:effectLst/>
                          <a:latin typeface="Century Gothic"/>
                        </a:rPr>
                        <a:t> </a:t>
                      </a:r>
                      <a:r>
                        <a:rPr lang="it-IT" sz="1050" b="1" i="0" u="none" strike="noStrike" dirty="0" smtClean="0">
                          <a:solidFill>
                            <a:srgbClr val="000000"/>
                          </a:solidFill>
                          <a:effectLst/>
                          <a:latin typeface="Century Gothic"/>
                        </a:rPr>
                        <a:t>€ 182.000 </a:t>
                      </a:r>
                      <a:endParaRPr lang="it-IT" sz="105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234346">
                <a:tc>
                  <a:txBody>
                    <a:bodyPr/>
                    <a:lstStyle/>
                    <a:p>
                      <a:pPr algn="l" fontAlgn="ctr"/>
                      <a:r>
                        <a:rPr lang="it-IT" sz="1050" b="1" i="0" u="none" strike="noStrike">
                          <a:solidFill>
                            <a:srgbClr val="000000"/>
                          </a:solidFill>
                          <a:effectLst/>
                          <a:latin typeface="Century Gothic"/>
                        </a:rPr>
                        <a:t>Valle d'Aosta</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50" b="1" i="0" u="none" strike="noStrike" dirty="0">
                          <a:solidFill>
                            <a:srgbClr val="000000"/>
                          </a:solidFill>
                          <a:effectLst/>
                          <a:latin typeface="Century Gothic"/>
                        </a:rPr>
                        <a:t> </a:t>
                      </a:r>
                      <a:r>
                        <a:rPr lang="it-IT" sz="1050" b="1" i="0" u="none" strike="noStrike" dirty="0" smtClean="0">
                          <a:solidFill>
                            <a:srgbClr val="000000"/>
                          </a:solidFill>
                          <a:effectLst/>
                          <a:latin typeface="Century Gothic"/>
                        </a:rPr>
                        <a:t>€ - </a:t>
                      </a:r>
                      <a:endParaRPr lang="it-IT" sz="105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50" b="1" i="0" u="none" strike="noStrike" dirty="0">
                          <a:solidFill>
                            <a:srgbClr val="000000"/>
                          </a:solidFill>
                          <a:effectLst/>
                          <a:latin typeface="Century Gothic"/>
                        </a:rPr>
                        <a:t> </a:t>
                      </a:r>
                      <a:r>
                        <a:rPr lang="it-IT" sz="1050" b="1" i="0" u="none" strike="noStrike" dirty="0" smtClean="0">
                          <a:solidFill>
                            <a:srgbClr val="000000"/>
                          </a:solidFill>
                          <a:effectLst/>
                          <a:latin typeface="Century Gothic"/>
                        </a:rPr>
                        <a:t>€ - </a:t>
                      </a:r>
                      <a:endParaRPr lang="it-IT" sz="105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it-IT" sz="1050" b="1" i="0" u="none" strike="noStrike" dirty="0">
                          <a:solidFill>
                            <a:srgbClr val="000000"/>
                          </a:solidFill>
                          <a:effectLst/>
                          <a:latin typeface="Century Gothic"/>
                        </a:rPr>
                        <a:t> </a:t>
                      </a:r>
                      <a:r>
                        <a:rPr lang="it-IT" sz="1050" b="1" i="0" u="none" strike="noStrike" dirty="0" smtClean="0">
                          <a:solidFill>
                            <a:srgbClr val="000000"/>
                          </a:solidFill>
                          <a:effectLst/>
                          <a:latin typeface="Century Gothic"/>
                        </a:rPr>
                        <a:t>€ - </a:t>
                      </a:r>
                      <a:endParaRPr lang="it-IT" sz="105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234346">
                <a:tc>
                  <a:txBody>
                    <a:bodyPr/>
                    <a:lstStyle/>
                    <a:p>
                      <a:pPr algn="l" fontAlgn="ctr"/>
                      <a:r>
                        <a:rPr lang="it-IT" sz="1050" b="1" i="0" u="none" strike="noStrike">
                          <a:solidFill>
                            <a:srgbClr val="000000"/>
                          </a:solidFill>
                          <a:effectLst/>
                          <a:latin typeface="Century Gothic"/>
                        </a:rPr>
                        <a:t>Veneto</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it-IT" sz="1050" b="1" i="0" u="none" strike="noStrike" dirty="0">
                          <a:solidFill>
                            <a:srgbClr val="000000"/>
                          </a:solidFill>
                          <a:effectLst/>
                          <a:latin typeface="Century Gothic"/>
                        </a:rPr>
                        <a:t> </a:t>
                      </a:r>
                      <a:r>
                        <a:rPr lang="it-IT" sz="1050" b="1" i="0" u="none" strike="noStrike" dirty="0" smtClean="0">
                          <a:solidFill>
                            <a:srgbClr val="000000"/>
                          </a:solidFill>
                          <a:effectLst/>
                          <a:latin typeface="Century Gothic"/>
                        </a:rPr>
                        <a:t>€ 803.747 </a:t>
                      </a:r>
                      <a:endParaRPr lang="it-IT" sz="105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it-IT" sz="1050" b="1" i="0" u="none" strike="noStrike" dirty="0">
                          <a:solidFill>
                            <a:srgbClr val="000000"/>
                          </a:solidFill>
                          <a:effectLst/>
                          <a:latin typeface="Century Gothic"/>
                        </a:rPr>
                        <a:t> </a:t>
                      </a:r>
                      <a:r>
                        <a:rPr lang="it-IT" sz="1050" b="1" i="0" u="none" strike="noStrike" dirty="0" smtClean="0">
                          <a:solidFill>
                            <a:srgbClr val="000000"/>
                          </a:solidFill>
                          <a:effectLst/>
                          <a:latin typeface="Century Gothic"/>
                        </a:rPr>
                        <a:t>€ 2.278.860 </a:t>
                      </a:r>
                      <a:endParaRPr lang="it-IT" sz="105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it-IT" sz="1050" b="1" i="0" u="none" strike="noStrike" dirty="0">
                          <a:solidFill>
                            <a:srgbClr val="000000"/>
                          </a:solidFill>
                          <a:effectLst/>
                          <a:latin typeface="Century Gothic"/>
                        </a:rPr>
                        <a:t> </a:t>
                      </a:r>
                      <a:r>
                        <a:rPr lang="it-IT" sz="1050" b="1" i="0" u="none" strike="noStrike" dirty="0" smtClean="0">
                          <a:solidFill>
                            <a:srgbClr val="000000"/>
                          </a:solidFill>
                          <a:effectLst/>
                          <a:latin typeface="Century Gothic"/>
                        </a:rPr>
                        <a:t>€ 33.172.000 </a:t>
                      </a:r>
                      <a:endParaRPr lang="it-IT" sz="105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02389">
                <a:tc>
                  <a:txBody>
                    <a:bodyPr/>
                    <a:lstStyle/>
                    <a:p>
                      <a:pPr algn="l" fontAlgn="ctr"/>
                      <a:r>
                        <a:rPr lang="it-IT" sz="1400" b="1" i="0" u="none" strike="noStrike" dirty="0">
                          <a:solidFill>
                            <a:srgbClr val="C00000"/>
                          </a:solidFill>
                          <a:effectLst/>
                          <a:latin typeface="Century Gothic"/>
                        </a:rPr>
                        <a:t>TOTALE</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80808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it-IT" sz="1400" b="1" i="0" u="none" strike="noStrike" dirty="0">
                          <a:solidFill>
                            <a:srgbClr val="C00000"/>
                          </a:solidFill>
                          <a:effectLst/>
                          <a:latin typeface="Century Gothic"/>
                        </a:rPr>
                        <a:t> </a:t>
                      </a:r>
                      <a:r>
                        <a:rPr lang="it-IT" sz="1400" b="1" i="0" u="none" strike="noStrike" dirty="0" smtClean="0">
                          <a:solidFill>
                            <a:srgbClr val="C00000"/>
                          </a:solidFill>
                          <a:effectLst/>
                          <a:latin typeface="Century Gothic"/>
                        </a:rPr>
                        <a:t>€ 5.674.389 </a:t>
                      </a:r>
                      <a:endParaRPr lang="it-IT" sz="1400" b="1" i="0" u="none" strike="noStrike" dirty="0">
                        <a:solidFill>
                          <a:srgbClr val="C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it-IT" sz="1400" b="1" i="0" u="none" strike="noStrike" dirty="0">
                          <a:solidFill>
                            <a:srgbClr val="C00000"/>
                          </a:solidFill>
                          <a:effectLst/>
                          <a:latin typeface="Century Gothic"/>
                        </a:rPr>
                        <a:t> </a:t>
                      </a:r>
                      <a:r>
                        <a:rPr lang="it-IT" sz="1400" b="1" i="0" u="none" strike="noStrike" dirty="0" smtClean="0">
                          <a:solidFill>
                            <a:srgbClr val="C00000"/>
                          </a:solidFill>
                          <a:effectLst/>
                          <a:latin typeface="Century Gothic"/>
                        </a:rPr>
                        <a:t>€ 6.685.872 </a:t>
                      </a:r>
                      <a:endParaRPr lang="it-IT" sz="1400" b="1" i="0" u="none" strike="noStrike" dirty="0">
                        <a:solidFill>
                          <a:srgbClr val="C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it-IT" sz="1400" b="1" i="0" u="none" strike="noStrike" dirty="0">
                          <a:solidFill>
                            <a:srgbClr val="C00000"/>
                          </a:solidFill>
                          <a:effectLst/>
                          <a:latin typeface="Century Gothic"/>
                        </a:rPr>
                        <a:t> </a:t>
                      </a:r>
                      <a:r>
                        <a:rPr lang="it-IT" sz="1400" b="1" i="0" u="none" strike="noStrike" dirty="0" smtClean="0">
                          <a:solidFill>
                            <a:srgbClr val="C00000"/>
                          </a:solidFill>
                          <a:effectLst/>
                          <a:latin typeface="Century Gothic"/>
                        </a:rPr>
                        <a:t>€ 108.278.450 </a:t>
                      </a:r>
                      <a:endParaRPr lang="it-IT" sz="1400" b="1" i="0" u="none" strike="noStrike" dirty="0">
                        <a:solidFill>
                          <a:srgbClr val="C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11899528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0" y="0"/>
            <a:ext cx="9144000" cy="6858000"/>
          </a:xfrm>
          <a:prstGeom prst="rect">
            <a:avLst/>
          </a:prstGeom>
          <a:solidFill>
            <a:schemeClr val="bg2"/>
          </a:solidFill>
        </p:spPr>
        <p:txBody>
          <a:bodyPr wrap="square" rtlCol="0">
            <a:noAutofit/>
          </a:bodyPr>
          <a:lstStyle/>
          <a:p>
            <a:endParaRPr lang="it-IT" dirty="0"/>
          </a:p>
        </p:txBody>
      </p:sp>
      <p:sp>
        <p:nvSpPr>
          <p:cNvPr id="1025" name="Rectangle 1"/>
          <p:cNvSpPr>
            <a:spLocks noChangeArrowheads="1"/>
          </p:cNvSpPr>
          <p:nvPr/>
        </p:nvSpPr>
        <p:spPr bwMode="auto">
          <a:xfrm>
            <a:off x="467544" y="1628800"/>
            <a:ext cx="8208912" cy="1944216"/>
          </a:xfrm>
          <a:prstGeom prst="rect">
            <a:avLst/>
          </a:prstGeom>
          <a:noFill/>
          <a:ln w="9525">
            <a:noFill/>
            <a:miter lim="800000"/>
            <a:headEnd/>
            <a:tailEnd/>
          </a:ln>
          <a:effectLst/>
        </p:spPr>
        <p:txBody>
          <a:bodyPr vert="horz" wrap="square" lIns="0" tIns="0" rIns="0" bIns="0" numCol="1" anchor="ctr" anchorCtr="0" compatLnSpc="1">
            <a:prstTxWarp prst="textNoShape">
              <a:avLst/>
            </a:prstTxWarp>
            <a:noAutofit/>
          </a:bodyPr>
          <a:lstStyle/>
          <a:p>
            <a:pPr lvl="0" algn="ctr" fontAlgn="base">
              <a:lnSpc>
                <a:spcPts val="4000"/>
              </a:lnSpc>
              <a:spcAft>
                <a:spcPct val="0"/>
              </a:spcAft>
            </a:pPr>
            <a:r>
              <a:rPr lang="it-IT" sz="2800" b="1" dirty="0" smtClean="0">
                <a:solidFill>
                  <a:srgbClr val="800000"/>
                </a:solidFill>
                <a:latin typeface="Lucida Sans Unicode" panose="020B0602030504020204" pitchFamily="34" charset="0"/>
                <a:ea typeface="Times New Roman" pitchFamily="18" charset="0"/>
                <a:cs typeface="Lucida Sans Unicode" panose="020B0602030504020204" pitchFamily="34" charset="0"/>
              </a:rPr>
              <a:t>Piano complessivo di </a:t>
            </a:r>
          </a:p>
          <a:p>
            <a:pPr lvl="0" algn="ctr" fontAlgn="base">
              <a:lnSpc>
                <a:spcPts val="4000"/>
              </a:lnSpc>
              <a:spcAft>
                <a:spcPct val="0"/>
              </a:spcAft>
            </a:pPr>
            <a:r>
              <a:rPr lang="it-IT" sz="2800" b="1" dirty="0" smtClean="0">
                <a:solidFill>
                  <a:srgbClr val="800000"/>
                </a:solidFill>
                <a:latin typeface="Lucida Sans Unicode" panose="020B0602030504020204" pitchFamily="34" charset="0"/>
                <a:ea typeface="Times New Roman" pitchFamily="18" charset="0"/>
                <a:cs typeface="Lucida Sans Unicode" panose="020B0602030504020204" pitchFamily="34" charset="0"/>
              </a:rPr>
              <a:t>razionalizzazione organizzativa</a:t>
            </a:r>
            <a:endParaRPr lang="it-IT" sz="2800" b="1" dirty="0">
              <a:solidFill>
                <a:srgbClr val="800000"/>
              </a:solidFill>
              <a:latin typeface="Lucida Sans Unicode" panose="020B0602030504020204" pitchFamily="34" charset="0"/>
              <a:ea typeface="Times New Roman" pitchFamily="18" charset="0"/>
              <a:cs typeface="Lucida Sans Unicode" panose="020B0602030504020204" pitchFamily="34" charset="0"/>
            </a:endParaRPr>
          </a:p>
        </p:txBody>
      </p:sp>
      <p:pic>
        <p:nvPicPr>
          <p:cNvPr id="1026" name="Picture 2" descr="http://www.unioncamere.gov.it/images/logo_uc.gif"/>
          <p:cNvPicPr>
            <a:picLocks noChangeAspect="1" noChangeArrowheads="1"/>
          </p:cNvPicPr>
          <p:nvPr/>
        </p:nvPicPr>
        <p:blipFill>
          <a:blip r:embed="rId2" r:link="rId3" cstate="print"/>
          <a:srcRect/>
          <a:stretch>
            <a:fillRect/>
          </a:stretch>
        </p:blipFill>
        <p:spPr bwMode="auto">
          <a:xfrm>
            <a:off x="3564209" y="3717032"/>
            <a:ext cx="2015903" cy="1070882"/>
          </a:xfrm>
          <a:prstGeom prst="rect">
            <a:avLst/>
          </a:prstGeom>
          <a:noFill/>
          <a:ln w="9525">
            <a:noFill/>
            <a:miter lim="800000"/>
            <a:headEnd/>
            <a:tailEnd/>
          </a:ln>
        </p:spPr>
      </p:pic>
      <p:cxnSp>
        <p:nvCxnSpPr>
          <p:cNvPr id="3" name="Connettore 1 2"/>
          <p:cNvCxnSpPr/>
          <p:nvPr/>
        </p:nvCxnSpPr>
        <p:spPr>
          <a:xfrm>
            <a:off x="395536" y="3573016"/>
            <a:ext cx="8352928" cy="0"/>
          </a:xfrm>
          <a:prstGeom prst="line">
            <a:avLst/>
          </a:prstGeom>
          <a:ln>
            <a:solidFill>
              <a:srgbClr val="8A797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813411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1"/>
          <p:cNvSpPr>
            <a:spLocks noChangeArrowheads="1"/>
          </p:cNvSpPr>
          <p:nvPr/>
        </p:nvSpPr>
        <p:spPr bwMode="auto">
          <a:xfrm>
            <a:off x="323528" y="1239938"/>
            <a:ext cx="8496944" cy="5601533"/>
          </a:xfrm>
          <a:prstGeom prst="rect">
            <a:avLst/>
          </a:prstGeom>
        </p:spPr>
        <p:txBody>
          <a:bodyPr wrap="square" lIns="0" rIns="0">
            <a:spAutoFit/>
          </a:bodyPr>
          <a:lstStyle/>
          <a:p>
            <a:pPr algn="just">
              <a:spcBef>
                <a:spcPts val="600"/>
              </a:spcBef>
              <a:spcAft>
                <a:spcPts val="600"/>
              </a:spcAft>
              <a:buClr>
                <a:srgbClr val="B1291C"/>
              </a:buClr>
              <a:buSzPct val="120000"/>
            </a:pPr>
            <a:r>
              <a:rPr lang="it-IT" altLang="it-IT" dirty="0">
                <a:latin typeface="Helvetica" pitchFamily="34" charset="0"/>
              </a:rPr>
              <a:t>L’approccio seguito ha preso le mosse dal </a:t>
            </a:r>
            <a:r>
              <a:rPr lang="it-IT" altLang="it-IT" u="sng" dirty="0">
                <a:solidFill>
                  <a:srgbClr val="C00000"/>
                </a:solidFill>
                <a:latin typeface="Helvetica" panose="020B0604020202020204" pitchFamily="34" charset="0"/>
                <a:cs typeface="Helvetica" panose="020B0604020202020204" pitchFamily="34" charset="0"/>
              </a:rPr>
              <a:t>patrimonio informativo esistente</a:t>
            </a:r>
            <a:r>
              <a:rPr lang="it-IT" altLang="it-IT" dirty="0">
                <a:solidFill>
                  <a:srgbClr val="C00000"/>
                </a:solidFill>
                <a:latin typeface="Helvetica" panose="020B0604020202020204" pitchFamily="34" charset="0"/>
                <a:cs typeface="Helvetica" panose="020B0604020202020204" pitchFamily="34" charset="0"/>
              </a:rPr>
              <a:t> </a:t>
            </a:r>
            <a:r>
              <a:rPr lang="it-IT" altLang="it-IT" dirty="0">
                <a:latin typeface="Helvetica" pitchFamily="34" charset="0"/>
              </a:rPr>
              <a:t>e dalla sua alimentazione, in termini di </a:t>
            </a:r>
            <a:r>
              <a:rPr lang="it-IT" altLang="it-IT" u="sng" dirty="0">
                <a:solidFill>
                  <a:srgbClr val="C00000"/>
                </a:solidFill>
                <a:latin typeface="Helvetica" panose="020B0604020202020204" pitchFamily="34" charset="0"/>
                <a:cs typeface="Helvetica" panose="020B0604020202020204" pitchFamily="34" charset="0"/>
              </a:rPr>
              <a:t>aggiornamento</a:t>
            </a:r>
            <a:r>
              <a:rPr lang="it-IT" altLang="it-IT" dirty="0">
                <a:latin typeface="Helvetica" pitchFamily="34" charset="0"/>
              </a:rPr>
              <a:t>, avvenuta nei primi due mesi dell’anno con la collaborazione delle CCIAA. I data base in tal modo assestati hanno permesso di ragionare su diversi livelli di intervento, potendo contare su di un quadro conoscitivo oltremodo di dettaglio riferito a:</a:t>
            </a:r>
          </a:p>
          <a:p>
            <a:pPr marL="285750" indent="-285750" algn="just">
              <a:spcBef>
                <a:spcPts val="600"/>
              </a:spcBef>
              <a:spcAft>
                <a:spcPts val="600"/>
              </a:spcAft>
              <a:buClr>
                <a:srgbClr val="B1291C"/>
              </a:buClr>
              <a:buSzPct val="120000"/>
              <a:buFont typeface="Wingdings" panose="05000000000000000000" pitchFamily="2" charset="2"/>
              <a:buChar char="§"/>
            </a:pPr>
            <a:r>
              <a:rPr lang="it-IT" altLang="it-IT" u="sng" dirty="0">
                <a:solidFill>
                  <a:srgbClr val="C00000"/>
                </a:solidFill>
                <a:latin typeface="Helvetica" panose="020B0604020202020204" pitchFamily="34" charset="0"/>
                <a:cs typeface="Helvetica" panose="020B0604020202020204" pitchFamily="34" charset="0"/>
              </a:rPr>
              <a:t>età anagrafica ed anzianità contributiva</a:t>
            </a:r>
            <a:r>
              <a:rPr lang="it-IT" altLang="it-IT" dirty="0">
                <a:latin typeface="Helvetica" pitchFamily="34" charset="0"/>
              </a:rPr>
              <a:t> dei dipendenti;</a:t>
            </a:r>
          </a:p>
          <a:p>
            <a:pPr marL="285750" indent="-285750" algn="just">
              <a:spcBef>
                <a:spcPts val="600"/>
              </a:spcBef>
              <a:spcAft>
                <a:spcPts val="600"/>
              </a:spcAft>
              <a:buClr>
                <a:srgbClr val="B1291C"/>
              </a:buClr>
              <a:buSzPct val="120000"/>
              <a:buFont typeface="Wingdings" panose="05000000000000000000" pitchFamily="2" charset="2"/>
              <a:buChar char="§"/>
            </a:pPr>
            <a:r>
              <a:rPr lang="it-IT" altLang="it-IT" dirty="0">
                <a:latin typeface="Helvetica" pitchFamily="34" charset="0"/>
              </a:rPr>
              <a:t>loro </a:t>
            </a:r>
            <a:r>
              <a:rPr lang="it-IT" altLang="it-IT" u="sng" dirty="0">
                <a:solidFill>
                  <a:srgbClr val="C00000"/>
                </a:solidFill>
                <a:latin typeface="Helvetica" panose="020B0604020202020204" pitchFamily="34" charset="0"/>
                <a:cs typeface="Helvetica" panose="020B0604020202020204" pitchFamily="34" charset="0"/>
              </a:rPr>
              <a:t>allocazione</a:t>
            </a:r>
            <a:r>
              <a:rPr lang="it-IT" altLang="it-IT" dirty="0">
                <a:latin typeface="Helvetica" pitchFamily="34" charset="0"/>
              </a:rPr>
              <a:t>, in termini di FTE, tra i diversi processi di lavoro dell’ente, omogenei sul territorio nazionale;</a:t>
            </a:r>
          </a:p>
          <a:p>
            <a:pPr marL="285750" indent="-285750" algn="just">
              <a:spcBef>
                <a:spcPts val="600"/>
              </a:spcBef>
              <a:spcAft>
                <a:spcPts val="600"/>
              </a:spcAft>
              <a:buClr>
                <a:srgbClr val="B1291C"/>
              </a:buClr>
              <a:buSzPct val="120000"/>
              <a:buFont typeface="Wingdings" panose="05000000000000000000" pitchFamily="2" charset="2"/>
              <a:buChar char="§"/>
            </a:pPr>
            <a:r>
              <a:rPr lang="it-IT" altLang="it-IT" dirty="0">
                <a:latin typeface="Helvetica" pitchFamily="34" charset="0"/>
              </a:rPr>
              <a:t>dinamiche del </a:t>
            </a:r>
            <a:r>
              <a:rPr lang="it-IT" altLang="it-IT" u="sng" dirty="0">
                <a:solidFill>
                  <a:srgbClr val="C00000"/>
                </a:solidFill>
                <a:latin typeface="Helvetica" panose="020B0604020202020204" pitchFamily="34" charset="0"/>
                <a:cs typeface="Helvetica" panose="020B0604020202020204" pitchFamily="34" charset="0"/>
              </a:rPr>
              <a:t>turnover</a:t>
            </a:r>
            <a:r>
              <a:rPr lang="it-IT" altLang="it-IT" dirty="0">
                <a:latin typeface="Helvetica" pitchFamily="34" charset="0"/>
              </a:rPr>
              <a:t> nelle diverse Regioni, con le relative causali;</a:t>
            </a:r>
          </a:p>
          <a:p>
            <a:pPr marL="285750" indent="-285750" algn="just">
              <a:spcBef>
                <a:spcPts val="600"/>
              </a:spcBef>
              <a:spcAft>
                <a:spcPts val="600"/>
              </a:spcAft>
              <a:buClr>
                <a:srgbClr val="B1291C"/>
              </a:buClr>
              <a:buSzPct val="120000"/>
              <a:buFont typeface="Wingdings" panose="05000000000000000000" pitchFamily="2" charset="2"/>
              <a:buChar char="§"/>
            </a:pPr>
            <a:r>
              <a:rPr lang="it-IT" altLang="it-IT" u="sng" dirty="0">
                <a:solidFill>
                  <a:srgbClr val="C00000"/>
                </a:solidFill>
                <a:latin typeface="Helvetica" panose="020B0604020202020204" pitchFamily="34" charset="0"/>
                <a:cs typeface="Helvetica" panose="020B0604020202020204" pitchFamily="34" charset="0"/>
              </a:rPr>
              <a:t>dotazioni organiche</a:t>
            </a:r>
            <a:r>
              <a:rPr lang="it-IT" altLang="it-IT" dirty="0">
                <a:latin typeface="Helvetica" pitchFamily="34" charset="0"/>
              </a:rPr>
              <a:t>; </a:t>
            </a:r>
          </a:p>
          <a:p>
            <a:pPr marL="285750" indent="-285750" algn="just">
              <a:spcBef>
                <a:spcPts val="600"/>
              </a:spcBef>
              <a:spcAft>
                <a:spcPts val="600"/>
              </a:spcAft>
              <a:buClr>
                <a:srgbClr val="B1291C"/>
              </a:buClr>
              <a:buSzPct val="120000"/>
              <a:buFont typeface="Wingdings" panose="05000000000000000000" pitchFamily="2" charset="2"/>
              <a:buChar char="§"/>
            </a:pPr>
            <a:r>
              <a:rPr lang="it-IT" altLang="it-IT" u="sng" dirty="0">
                <a:solidFill>
                  <a:srgbClr val="C00000"/>
                </a:solidFill>
                <a:latin typeface="Helvetica" panose="020B0604020202020204" pitchFamily="34" charset="0"/>
                <a:cs typeface="Helvetica" panose="020B0604020202020204" pitchFamily="34" charset="0"/>
              </a:rPr>
              <a:t>indicatori di bilancio</a:t>
            </a:r>
            <a:r>
              <a:rPr lang="it-IT" altLang="it-IT" dirty="0">
                <a:solidFill>
                  <a:srgbClr val="C00000"/>
                </a:solidFill>
                <a:latin typeface="Helvetica" panose="020B0604020202020204" pitchFamily="34" charset="0"/>
                <a:cs typeface="Helvetica" panose="020B0604020202020204" pitchFamily="34" charset="0"/>
              </a:rPr>
              <a:t> </a:t>
            </a:r>
            <a:r>
              <a:rPr lang="it-IT" altLang="it-IT" dirty="0">
                <a:latin typeface="Helvetica" pitchFamily="34" charset="0"/>
              </a:rPr>
              <a:t>delle singole camere, sia consolidati che previsionali;</a:t>
            </a:r>
          </a:p>
          <a:p>
            <a:pPr marL="285750" indent="-285750" algn="just">
              <a:spcBef>
                <a:spcPts val="600"/>
              </a:spcBef>
              <a:spcAft>
                <a:spcPts val="600"/>
              </a:spcAft>
              <a:buClr>
                <a:srgbClr val="B1291C"/>
              </a:buClr>
              <a:buSzPct val="120000"/>
              <a:buFont typeface="Wingdings" panose="05000000000000000000" pitchFamily="2" charset="2"/>
              <a:buChar char="§"/>
            </a:pPr>
            <a:r>
              <a:rPr lang="it-IT" altLang="it-IT" dirty="0">
                <a:latin typeface="Helvetica" pitchFamily="34" charset="0"/>
              </a:rPr>
              <a:t>dimensioni e caratteristiche dei </a:t>
            </a:r>
            <a:r>
              <a:rPr lang="it-IT" altLang="it-IT" u="sng" dirty="0">
                <a:solidFill>
                  <a:srgbClr val="C00000"/>
                </a:solidFill>
                <a:latin typeface="Helvetica" panose="020B0604020202020204" pitchFamily="34" charset="0"/>
                <a:cs typeface="Helvetica" panose="020B0604020202020204" pitchFamily="34" charset="0"/>
              </a:rPr>
              <a:t>bacini d’utenza serviti</a:t>
            </a:r>
            <a:r>
              <a:rPr lang="it-IT" altLang="it-IT" dirty="0">
                <a:solidFill>
                  <a:srgbClr val="C00000"/>
                </a:solidFill>
                <a:latin typeface="Helvetica" panose="020B0604020202020204" pitchFamily="34" charset="0"/>
                <a:cs typeface="Helvetica" panose="020B0604020202020204" pitchFamily="34" charset="0"/>
              </a:rPr>
              <a:t> </a:t>
            </a:r>
            <a:r>
              <a:rPr lang="it-IT" altLang="it-IT" dirty="0">
                <a:latin typeface="Helvetica" pitchFamily="34" charset="0"/>
              </a:rPr>
              <a:t>dalle singole camere.</a:t>
            </a:r>
          </a:p>
          <a:p>
            <a:pPr algn="just">
              <a:spcBef>
                <a:spcPts val="600"/>
              </a:spcBef>
              <a:spcAft>
                <a:spcPts val="600"/>
              </a:spcAft>
              <a:buClr>
                <a:srgbClr val="B1291C"/>
              </a:buClr>
              <a:buSzPct val="120000"/>
            </a:pPr>
            <a:r>
              <a:rPr lang="it-IT" altLang="it-IT" dirty="0">
                <a:latin typeface="Helvetica" pitchFamily="34" charset="0"/>
              </a:rPr>
              <a:t>Sulla scorta di tali dati e informazioni, e sulla base di colloqui con ogni Camera di commercio (anche in modo congiunto naturalmente, per quelle destinate ad accorparsi) e delle indicazioni da esse pervenute, sono state elaborate le proposte presenti nel piano con riferimento ai diversi elementi previsti nella norma. </a:t>
            </a:r>
          </a:p>
        </p:txBody>
      </p:sp>
      <p:sp>
        <p:nvSpPr>
          <p:cNvPr id="5" name="Rectangle 21"/>
          <p:cNvSpPr>
            <a:spLocks noChangeArrowheads="1"/>
          </p:cNvSpPr>
          <p:nvPr/>
        </p:nvSpPr>
        <p:spPr bwMode="auto">
          <a:xfrm>
            <a:off x="-7878" y="-750"/>
            <a:ext cx="9144000" cy="1143000"/>
          </a:xfrm>
          <a:prstGeom prst="rect">
            <a:avLst/>
          </a:prstGeom>
          <a:solidFill>
            <a:srgbClr val="8A7972">
              <a:alpha val="65881"/>
            </a:srgbClr>
          </a:solidFill>
          <a:ln>
            <a:noFill/>
          </a:ln>
          <a:extLst/>
        </p:spPr>
        <p:txBody>
          <a:bodyPr wrap="squar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marL="358775" indent="-358775" eaLnBrk="1" hangingPunct="1">
              <a:defRPr/>
            </a:pPr>
            <a:r>
              <a:rPr lang="it-IT" sz="2800" b="1" dirty="0">
                <a:solidFill>
                  <a:schemeClr val="bg1"/>
                </a:solidFill>
                <a:latin typeface="Helvetica" pitchFamily="34" charset="0"/>
                <a:cs typeface="Lucida Sans Unicode" panose="020B0602030504020204" pitchFamily="34" charset="0"/>
                <a:sym typeface="Wingdings" panose="05000000000000000000" pitchFamily="2" charset="2"/>
              </a:rPr>
              <a:t></a:t>
            </a:r>
            <a:r>
              <a:rPr lang="it-IT" sz="2700" dirty="0">
                <a:solidFill>
                  <a:schemeClr val="bg1"/>
                </a:solidFill>
                <a:latin typeface="Helvetica" pitchFamily="34" charset="0"/>
                <a:cs typeface="Lucida Sans Unicode" panose="020B0602030504020204" pitchFamily="34" charset="0"/>
                <a:sym typeface="Wingdings" panose="05000000000000000000" pitchFamily="2" charset="2"/>
              </a:rPr>
              <a:t>il Piano di razionalizzazione organizzativa</a:t>
            </a:r>
          </a:p>
          <a:p>
            <a:pPr marL="358775" indent="-358775" eaLnBrk="1" hangingPunct="1">
              <a:defRPr/>
            </a:pPr>
            <a:r>
              <a:rPr lang="it-IT" sz="2700" dirty="0">
                <a:solidFill>
                  <a:schemeClr val="bg1"/>
                </a:solidFill>
                <a:latin typeface="Helvetica" pitchFamily="34" charset="0"/>
                <a:cs typeface="Lucida Sans Unicode" panose="020B0602030504020204" pitchFamily="34" charset="0"/>
                <a:sym typeface="Wingdings" panose="05000000000000000000" pitchFamily="2" charset="2"/>
              </a:rPr>
              <a:t> </a:t>
            </a:r>
            <a:r>
              <a:rPr lang="it-IT" sz="2700" b="1" dirty="0">
                <a:solidFill>
                  <a:schemeClr val="bg1"/>
                </a:solidFill>
                <a:latin typeface="Helvetica" pitchFamily="34" charset="0"/>
                <a:cs typeface="Lucida Sans Unicode" panose="020B0602030504020204" pitchFamily="34" charset="0"/>
                <a:sym typeface="Wingdings" panose="05000000000000000000" pitchFamily="2" charset="2"/>
              </a:rPr>
              <a:t>Il metodo di lavoro</a:t>
            </a:r>
            <a:endParaRPr lang="it-IT" sz="2700" b="1" dirty="0">
              <a:solidFill>
                <a:schemeClr val="bg1"/>
              </a:solidFill>
              <a:latin typeface="Helvetica" pitchFamily="34" charset="0"/>
              <a:cs typeface="Lucida Sans Unicode" panose="020B0602030504020204" pitchFamily="34" charset="0"/>
            </a:endParaRPr>
          </a:p>
        </p:txBody>
      </p:sp>
    </p:spTree>
    <p:extLst>
      <p:ext uri="{BB962C8B-B14F-4D97-AF65-F5344CB8AC3E}">
        <p14:creationId xmlns:p14="http://schemas.microsoft.com/office/powerpoint/2010/main" val="263067981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1"/>
          <p:cNvSpPr>
            <a:spLocks noChangeArrowheads="1"/>
          </p:cNvSpPr>
          <p:nvPr/>
        </p:nvSpPr>
        <p:spPr bwMode="auto">
          <a:xfrm>
            <a:off x="416" y="-22162"/>
            <a:ext cx="9144000" cy="1143000"/>
          </a:xfrm>
          <a:prstGeom prst="rect">
            <a:avLst/>
          </a:prstGeom>
          <a:solidFill>
            <a:srgbClr val="8A7972">
              <a:alpha val="65881"/>
            </a:srgbClr>
          </a:solidFill>
          <a:ln>
            <a:noFill/>
          </a:ln>
          <a:extLst/>
        </p:spPr>
        <p:txBody>
          <a:bodyPr wrap="squar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marL="446088" indent="-446088" eaLnBrk="1" hangingPunct="1">
              <a:defRPr/>
            </a:pPr>
            <a:r>
              <a:rPr lang="it-IT" sz="2800" b="1" dirty="0">
                <a:solidFill>
                  <a:schemeClr val="bg1"/>
                </a:solidFill>
                <a:latin typeface="Helvetica" pitchFamily="34" charset="0"/>
                <a:cs typeface="Lucida Sans Unicode" panose="020B0602030504020204" pitchFamily="34" charset="0"/>
                <a:sym typeface="Wingdings" panose="05000000000000000000" pitchFamily="2" charset="2"/>
              </a:rPr>
              <a:t></a:t>
            </a:r>
            <a:r>
              <a:rPr lang="it-IT" sz="2700" dirty="0">
                <a:solidFill>
                  <a:schemeClr val="bg1"/>
                </a:solidFill>
                <a:latin typeface="Helvetica" pitchFamily="34" charset="0"/>
                <a:cs typeface="Lucida Sans Unicode" panose="020B0602030504020204" pitchFamily="34" charset="0"/>
                <a:sym typeface="Wingdings" panose="05000000000000000000" pitchFamily="2" charset="2"/>
              </a:rPr>
              <a:t> Criteri per la definizione degli «uffici» (comma 3 </a:t>
            </a:r>
            <a:r>
              <a:rPr lang="it-IT" sz="2700" dirty="0" err="1">
                <a:solidFill>
                  <a:schemeClr val="bg1"/>
                </a:solidFill>
                <a:latin typeface="Helvetica" pitchFamily="34" charset="0"/>
                <a:cs typeface="Lucida Sans Unicode" panose="020B0602030504020204" pitchFamily="34" charset="0"/>
                <a:sym typeface="Wingdings" panose="05000000000000000000" pitchFamily="2" charset="2"/>
              </a:rPr>
              <a:t>lett</a:t>
            </a:r>
            <a:r>
              <a:rPr lang="it-IT" sz="2700" dirty="0">
                <a:solidFill>
                  <a:schemeClr val="bg1"/>
                </a:solidFill>
                <a:latin typeface="Helvetica" pitchFamily="34" charset="0"/>
                <a:cs typeface="Lucida Sans Unicode" panose="020B0602030504020204" pitchFamily="34" charset="0"/>
                <a:sym typeface="Wingdings" panose="05000000000000000000" pitchFamily="2" charset="2"/>
              </a:rPr>
              <a:t>. a) </a:t>
            </a:r>
          </a:p>
        </p:txBody>
      </p:sp>
      <p:sp>
        <p:nvSpPr>
          <p:cNvPr id="4" name="Rettangolo 1"/>
          <p:cNvSpPr>
            <a:spLocks noChangeArrowheads="1"/>
          </p:cNvSpPr>
          <p:nvPr/>
        </p:nvSpPr>
        <p:spPr bwMode="auto">
          <a:xfrm>
            <a:off x="323528" y="1412776"/>
            <a:ext cx="8496944" cy="3170099"/>
          </a:xfrm>
          <a:prstGeom prst="rect">
            <a:avLst/>
          </a:prstGeom>
        </p:spPr>
        <p:txBody>
          <a:bodyPr wrap="square" lIns="0" rIns="0">
            <a:spAutoFit/>
          </a:bodyPr>
          <a:lstStyle/>
          <a:p>
            <a:pPr algn="just">
              <a:spcBef>
                <a:spcPts val="600"/>
              </a:spcBef>
              <a:spcAft>
                <a:spcPts val="1800"/>
              </a:spcAft>
              <a:buClr>
                <a:srgbClr val="B1291C"/>
              </a:buClr>
              <a:buSzPct val="120000"/>
            </a:pPr>
            <a:r>
              <a:rPr lang="it-IT" altLang="it-IT" sz="2000" dirty="0">
                <a:latin typeface="Helvetica" pitchFamily="34" charset="0"/>
              </a:rPr>
              <a:t>L’intervento rispetto agli uffici – alla luce del carattere necessariamente progressivo dell’operazione – si è concentrato sulle </a:t>
            </a:r>
            <a:r>
              <a:rPr lang="it-IT" altLang="it-IT" sz="2000" u="sng" dirty="0">
                <a:solidFill>
                  <a:srgbClr val="C00000"/>
                </a:solidFill>
                <a:latin typeface="Helvetica" panose="020B0604020202020204" pitchFamily="34" charset="0"/>
                <a:cs typeface="Helvetica" panose="020B0604020202020204" pitchFamily="34" charset="0"/>
              </a:rPr>
              <a:t>grandi linee di riassetto </a:t>
            </a:r>
            <a:r>
              <a:rPr lang="it-IT" altLang="it-IT" sz="2000" dirty="0">
                <a:latin typeface="Helvetica" pitchFamily="34" charset="0"/>
              </a:rPr>
              <a:t>degli stessi, che pongono in evidenza soprattutto il </a:t>
            </a:r>
            <a:r>
              <a:rPr lang="it-IT" altLang="it-IT" sz="2000" u="sng" dirty="0">
                <a:solidFill>
                  <a:srgbClr val="C00000"/>
                </a:solidFill>
                <a:latin typeface="Helvetica" panose="020B0604020202020204" pitchFamily="34" charset="0"/>
                <a:cs typeface="Helvetica" panose="020B0604020202020204" pitchFamily="34" charset="0"/>
              </a:rPr>
              <a:t>dimensionamento “a tendere”</a:t>
            </a:r>
            <a:r>
              <a:rPr lang="it-IT" altLang="it-IT" sz="2000" dirty="0">
                <a:solidFill>
                  <a:srgbClr val="C00000"/>
                </a:solidFill>
                <a:latin typeface="Helvetica" panose="020B0604020202020204" pitchFamily="34" charset="0"/>
                <a:cs typeface="Helvetica" panose="020B0604020202020204" pitchFamily="34" charset="0"/>
              </a:rPr>
              <a:t> </a:t>
            </a:r>
            <a:r>
              <a:rPr lang="it-IT" altLang="it-IT" sz="2000" dirty="0">
                <a:latin typeface="Helvetica" pitchFamily="34" charset="0"/>
              </a:rPr>
              <a:t>delle risorse professionali tra le competenze istituzionali.</a:t>
            </a:r>
          </a:p>
          <a:p>
            <a:pPr algn="just">
              <a:spcBef>
                <a:spcPts val="600"/>
              </a:spcBef>
              <a:spcAft>
                <a:spcPts val="1800"/>
              </a:spcAft>
              <a:buClr>
                <a:srgbClr val="B1291C"/>
              </a:buClr>
              <a:buSzPct val="120000"/>
            </a:pPr>
            <a:r>
              <a:rPr lang="it-IT" altLang="it-IT" sz="2000" dirty="0">
                <a:latin typeface="Helvetica" pitchFamily="34" charset="0"/>
              </a:rPr>
              <a:t>S’intende perseguire tale dimensionamento assicurando ovunque una progressiva riduzione del personale assegnato alle funzioni c.d. di supporto, interessato da </a:t>
            </a:r>
            <a:r>
              <a:rPr lang="it-IT" altLang="it-IT" sz="2000" u="sng" dirty="0">
                <a:solidFill>
                  <a:srgbClr val="C00000"/>
                </a:solidFill>
                <a:latin typeface="Helvetica" panose="020B0604020202020204" pitchFamily="34" charset="0"/>
                <a:cs typeface="Helvetica" panose="020B0604020202020204" pitchFamily="34" charset="0"/>
              </a:rPr>
              <a:t>processi di ricollocazione e riconversione professionale</a:t>
            </a:r>
            <a:r>
              <a:rPr lang="it-IT" altLang="it-IT" sz="2000" dirty="0">
                <a:solidFill>
                  <a:srgbClr val="C00000"/>
                </a:solidFill>
                <a:latin typeface="Helvetica" panose="020B0604020202020204" pitchFamily="34" charset="0"/>
                <a:cs typeface="Helvetica" panose="020B0604020202020204" pitchFamily="34" charset="0"/>
              </a:rPr>
              <a:t> </a:t>
            </a:r>
            <a:r>
              <a:rPr lang="it-IT" altLang="it-IT" sz="2000" dirty="0">
                <a:latin typeface="Helvetica" pitchFamily="34" charset="0"/>
              </a:rPr>
              <a:t>nell’ambito di una specifica iniziativa formativa in tal senso curata su base nazionale.</a:t>
            </a:r>
          </a:p>
        </p:txBody>
      </p:sp>
    </p:spTree>
    <p:extLst>
      <p:ext uri="{BB962C8B-B14F-4D97-AF65-F5344CB8AC3E}">
        <p14:creationId xmlns:p14="http://schemas.microsoft.com/office/powerpoint/2010/main" val="402335578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1"/>
          <p:cNvSpPr>
            <a:spLocks noChangeArrowheads="1"/>
          </p:cNvSpPr>
          <p:nvPr/>
        </p:nvSpPr>
        <p:spPr bwMode="auto">
          <a:xfrm>
            <a:off x="416" y="-22162"/>
            <a:ext cx="9144000" cy="1143000"/>
          </a:xfrm>
          <a:prstGeom prst="rect">
            <a:avLst/>
          </a:prstGeom>
          <a:solidFill>
            <a:srgbClr val="8A7972">
              <a:alpha val="65881"/>
            </a:srgbClr>
          </a:solidFill>
          <a:ln>
            <a:noFill/>
          </a:ln>
          <a:extLst/>
        </p:spPr>
        <p:txBody>
          <a:bodyPr wrap="squar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marL="446088" indent="-446088" eaLnBrk="1" hangingPunct="1">
              <a:defRPr/>
            </a:pPr>
            <a:r>
              <a:rPr lang="it-IT" sz="2800" b="1" dirty="0">
                <a:solidFill>
                  <a:schemeClr val="bg1"/>
                </a:solidFill>
                <a:latin typeface="Helvetica" pitchFamily="34" charset="0"/>
                <a:cs typeface="Lucida Sans Unicode" panose="020B0602030504020204" pitchFamily="34" charset="0"/>
                <a:sym typeface="Wingdings" panose="05000000000000000000" pitchFamily="2" charset="2"/>
              </a:rPr>
              <a:t></a:t>
            </a:r>
            <a:r>
              <a:rPr lang="it-IT" sz="2700" dirty="0">
                <a:solidFill>
                  <a:schemeClr val="bg1"/>
                </a:solidFill>
                <a:latin typeface="Helvetica" pitchFamily="34" charset="0"/>
                <a:cs typeface="Lucida Sans Unicode" panose="020B0602030504020204" pitchFamily="34" charset="0"/>
                <a:sym typeface="Wingdings" panose="05000000000000000000" pitchFamily="2" charset="2"/>
              </a:rPr>
              <a:t> Criteri per la definizione delle dotazioni organiche (comma 2 </a:t>
            </a:r>
            <a:r>
              <a:rPr lang="it-IT" sz="2700" dirty="0" err="1">
                <a:solidFill>
                  <a:schemeClr val="bg1"/>
                </a:solidFill>
                <a:latin typeface="Helvetica" pitchFamily="34" charset="0"/>
                <a:cs typeface="Lucida Sans Unicode" panose="020B0602030504020204" pitchFamily="34" charset="0"/>
                <a:sym typeface="Wingdings" panose="05000000000000000000" pitchFamily="2" charset="2"/>
              </a:rPr>
              <a:t>lett</a:t>
            </a:r>
            <a:r>
              <a:rPr lang="it-IT" sz="2700" dirty="0">
                <a:solidFill>
                  <a:schemeClr val="bg1"/>
                </a:solidFill>
                <a:latin typeface="Helvetica" pitchFamily="34" charset="0"/>
                <a:cs typeface="Lucida Sans Unicode" panose="020B0602030504020204" pitchFamily="34" charset="0"/>
                <a:sym typeface="Wingdings" panose="05000000000000000000" pitchFamily="2" charset="2"/>
              </a:rPr>
              <a:t>. b) </a:t>
            </a:r>
          </a:p>
        </p:txBody>
      </p:sp>
      <p:sp>
        <p:nvSpPr>
          <p:cNvPr id="4" name="Rettangolo 1"/>
          <p:cNvSpPr>
            <a:spLocks noChangeArrowheads="1"/>
          </p:cNvSpPr>
          <p:nvPr/>
        </p:nvSpPr>
        <p:spPr bwMode="auto">
          <a:xfrm>
            <a:off x="293927" y="1215492"/>
            <a:ext cx="8496944" cy="5539978"/>
          </a:xfrm>
          <a:prstGeom prst="rect">
            <a:avLst/>
          </a:prstGeom>
        </p:spPr>
        <p:txBody>
          <a:bodyPr wrap="square" lIns="0" rIns="0">
            <a:spAutoFit/>
          </a:bodyPr>
          <a:lstStyle/>
          <a:p>
            <a:pPr algn="just">
              <a:spcBef>
                <a:spcPts val="600"/>
              </a:spcBef>
              <a:spcAft>
                <a:spcPts val="600"/>
              </a:spcAft>
              <a:buClr>
                <a:srgbClr val="B1291C"/>
              </a:buClr>
              <a:buSzPct val="120000"/>
            </a:pPr>
            <a:r>
              <a:rPr lang="it-IT" altLang="it-IT" sz="1600" dirty="0">
                <a:latin typeface="Helvetica" pitchFamily="34" charset="0"/>
              </a:rPr>
              <a:t>La definizione delle dotazioni organiche tiene conto del fatto che le norme al riguardo implicano necessariamente che essa sia rivolta agli </a:t>
            </a:r>
            <a:r>
              <a:rPr lang="it-IT" altLang="it-IT" sz="1600" u="sng" dirty="0">
                <a:solidFill>
                  <a:srgbClr val="C00000"/>
                </a:solidFill>
                <a:latin typeface="Helvetica" panose="020B0604020202020204" pitchFamily="34" charset="0"/>
                <a:cs typeface="Helvetica" panose="020B0604020202020204" pitchFamily="34" charset="0"/>
              </a:rPr>
              <a:t>enti esistenti alla data di approvazione del piano</a:t>
            </a:r>
            <a:r>
              <a:rPr lang="it-IT" altLang="it-IT" sz="1600" dirty="0">
                <a:latin typeface="Helvetica" pitchFamily="34" charset="0"/>
              </a:rPr>
              <a:t>; questo, pur scontando la previsione di impatto degli accorpamenti. La ridefinizione delle dotazioni organiche viene predisposta sulla base dei seguenti </a:t>
            </a:r>
            <a:r>
              <a:rPr lang="it-IT" altLang="it-IT" sz="1600" u="sng" dirty="0">
                <a:solidFill>
                  <a:srgbClr val="C00000"/>
                </a:solidFill>
                <a:latin typeface="Helvetica" panose="020B0604020202020204" pitchFamily="34" charset="0"/>
                <a:cs typeface="Helvetica" panose="020B0604020202020204" pitchFamily="34" charset="0"/>
              </a:rPr>
              <a:t>criteri</a:t>
            </a:r>
            <a:r>
              <a:rPr lang="it-IT" altLang="it-IT" sz="1600" dirty="0">
                <a:latin typeface="Helvetica" pitchFamily="34" charset="0"/>
              </a:rPr>
              <a:t>:</a:t>
            </a:r>
          </a:p>
          <a:p>
            <a:pPr marL="285750" indent="-285750" algn="just">
              <a:spcBef>
                <a:spcPts val="600"/>
              </a:spcBef>
              <a:spcAft>
                <a:spcPts val="600"/>
              </a:spcAft>
              <a:buClr>
                <a:srgbClr val="B1291C"/>
              </a:buClr>
              <a:buSzPct val="120000"/>
              <a:buFont typeface="Wingdings" panose="05000000000000000000" pitchFamily="2" charset="2"/>
              <a:buChar char="§"/>
            </a:pPr>
            <a:r>
              <a:rPr lang="it-IT" altLang="it-IT" sz="1600" i="1" u="sng" dirty="0">
                <a:solidFill>
                  <a:srgbClr val="C00000"/>
                </a:solidFill>
                <a:latin typeface="Helvetica" panose="020B0604020202020204" pitchFamily="34" charset="0"/>
                <a:cs typeface="Helvetica" panose="020B0604020202020204" pitchFamily="34" charset="0"/>
              </a:rPr>
              <a:t>riduzione generalizzata, su scala nazionale</a:t>
            </a:r>
            <a:r>
              <a:rPr lang="it-IT" altLang="it-IT" sz="1600" dirty="0">
                <a:latin typeface="Helvetica" pitchFamily="34" charset="0"/>
              </a:rPr>
              <a:t>, dello scostamento attualmente presente tra consistenza degli organici e personale in </a:t>
            </a:r>
            <a:r>
              <a:rPr lang="it-IT" altLang="it-IT" sz="1600" dirty="0" smtClean="0">
                <a:latin typeface="Helvetica" pitchFamily="34" charset="0"/>
              </a:rPr>
              <a:t>servizio (considerato, anche, il fatto </a:t>
            </a:r>
            <a:r>
              <a:rPr lang="it-IT" altLang="it-IT" sz="1600" dirty="0">
                <a:latin typeface="Helvetica" pitchFamily="34" charset="0"/>
              </a:rPr>
              <a:t>che le capacità delle camere di </a:t>
            </a:r>
            <a:r>
              <a:rPr lang="it-IT" altLang="it-IT" sz="1600" dirty="0" smtClean="0">
                <a:latin typeface="Helvetica" pitchFamily="34" charset="0"/>
              </a:rPr>
              <a:t>assumere, </a:t>
            </a:r>
            <a:r>
              <a:rPr lang="it-IT" altLang="it-IT" sz="1600" dirty="0">
                <a:latin typeface="Helvetica" pitchFamily="34" charset="0"/>
              </a:rPr>
              <a:t>in questa fase, risultano fortemente </a:t>
            </a:r>
            <a:r>
              <a:rPr lang="it-IT" altLang="it-IT" sz="1600" dirty="0" smtClean="0">
                <a:latin typeface="Helvetica" pitchFamily="34" charset="0"/>
              </a:rPr>
              <a:t>compresse);</a:t>
            </a:r>
            <a:endParaRPr lang="it-IT" altLang="it-IT" sz="1600" dirty="0">
              <a:latin typeface="Helvetica" pitchFamily="34" charset="0"/>
            </a:endParaRPr>
          </a:p>
          <a:p>
            <a:pPr marL="285750" indent="-285750" algn="just">
              <a:spcBef>
                <a:spcPts val="600"/>
              </a:spcBef>
              <a:spcAft>
                <a:spcPts val="600"/>
              </a:spcAft>
              <a:buClr>
                <a:srgbClr val="B1291C"/>
              </a:buClr>
              <a:buSzPct val="120000"/>
              <a:buFont typeface="Wingdings" panose="05000000000000000000" pitchFamily="2" charset="2"/>
              <a:buChar char="§"/>
            </a:pPr>
            <a:r>
              <a:rPr lang="it-IT" altLang="it-IT" sz="1600" i="1" u="sng" dirty="0">
                <a:solidFill>
                  <a:srgbClr val="C00000"/>
                </a:solidFill>
                <a:latin typeface="Helvetica" panose="020B0604020202020204" pitchFamily="34" charset="0"/>
                <a:cs typeface="Helvetica" panose="020B0604020202020204" pitchFamily="34" charset="0"/>
              </a:rPr>
              <a:t>previsioni delle fuoriuscite di personale</a:t>
            </a:r>
            <a:r>
              <a:rPr lang="it-IT" altLang="it-IT" sz="1600" i="1" dirty="0">
                <a:solidFill>
                  <a:srgbClr val="C00000"/>
                </a:solidFill>
                <a:latin typeface="Helvetica" panose="020B0604020202020204" pitchFamily="34" charset="0"/>
                <a:cs typeface="Helvetica" panose="020B0604020202020204" pitchFamily="34" charset="0"/>
              </a:rPr>
              <a:t> </a:t>
            </a:r>
            <a:r>
              <a:rPr lang="it-IT" altLang="it-IT" sz="1600" dirty="0">
                <a:latin typeface="Helvetica" pitchFamily="34" charset="0"/>
              </a:rPr>
              <a:t>nel triennio 2017-19;</a:t>
            </a:r>
          </a:p>
          <a:p>
            <a:pPr marL="285750" indent="-285750" algn="just">
              <a:spcBef>
                <a:spcPts val="600"/>
              </a:spcBef>
              <a:spcAft>
                <a:spcPts val="600"/>
              </a:spcAft>
              <a:buClr>
                <a:srgbClr val="B1291C"/>
              </a:buClr>
              <a:buSzPct val="120000"/>
              <a:buFont typeface="Wingdings" panose="05000000000000000000" pitchFamily="2" charset="2"/>
              <a:buChar char="§"/>
            </a:pPr>
            <a:r>
              <a:rPr lang="it-IT" altLang="it-IT" sz="1600" i="1" u="sng" dirty="0">
                <a:solidFill>
                  <a:srgbClr val="C00000"/>
                </a:solidFill>
                <a:latin typeface="Helvetica" panose="020B0604020202020204" pitchFamily="34" charset="0"/>
                <a:cs typeface="Helvetica" panose="020B0604020202020204" pitchFamily="34" charset="0"/>
              </a:rPr>
              <a:t>confronti sulla composizione degli organici tra cluster di Camere</a:t>
            </a:r>
            <a:r>
              <a:rPr lang="it-IT" altLang="it-IT" sz="1600" i="1" dirty="0">
                <a:solidFill>
                  <a:srgbClr val="C00000"/>
                </a:solidFill>
                <a:latin typeface="Helvetica" panose="020B0604020202020204" pitchFamily="34" charset="0"/>
                <a:cs typeface="Helvetica" panose="020B0604020202020204" pitchFamily="34" charset="0"/>
              </a:rPr>
              <a:t> </a:t>
            </a:r>
            <a:r>
              <a:rPr lang="it-IT" altLang="it-IT" sz="1600" dirty="0">
                <a:latin typeface="Helvetica" pitchFamily="34" charset="0"/>
              </a:rPr>
              <a:t>costruiti a seconda delle caratteristiche del bacino di utenza servito, con ulteriori specifiche </a:t>
            </a:r>
            <a:r>
              <a:rPr lang="it-IT" altLang="it-IT" sz="1600" dirty="0" smtClean="0">
                <a:latin typeface="Helvetica" pitchFamily="34" charset="0"/>
              </a:rPr>
              <a:t>(rapporto n° dipendenti/ogni 10mila imprese e, per </a:t>
            </a:r>
            <a:r>
              <a:rPr lang="it-IT" altLang="it-IT" sz="1600" dirty="0">
                <a:latin typeface="Helvetica" pitchFamily="34" charset="0"/>
              </a:rPr>
              <a:t>la qualifica </a:t>
            </a:r>
            <a:r>
              <a:rPr lang="it-IT" altLang="it-IT" sz="1600" dirty="0" smtClean="0">
                <a:latin typeface="Helvetica" pitchFamily="34" charset="0"/>
              </a:rPr>
              <a:t>dirigenziale, rapporto 1 dirigente/ogni 30 dipendenti</a:t>
            </a:r>
            <a:r>
              <a:rPr lang="it-IT" altLang="it-IT" sz="1600" dirty="0">
                <a:latin typeface="Helvetica" pitchFamily="34" charset="0"/>
              </a:rPr>
              <a:t>) e considerando, comunque, in prospettiva l’accorpamento laddove previsto;</a:t>
            </a:r>
          </a:p>
          <a:p>
            <a:pPr marL="285750" indent="-285750" algn="just">
              <a:spcBef>
                <a:spcPts val="600"/>
              </a:spcBef>
              <a:spcAft>
                <a:spcPts val="600"/>
              </a:spcAft>
              <a:buClr>
                <a:srgbClr val="B1291C"/>
              </a:buClr>
              <a:buSzPct val="120000"/>
              <a:buFont typeface="Wingdings" panose="05000000000000000000" pitchFamily="2" charset="2"/>
              <a:buChar char="§"/>
            </a:pPr>
            <a:r>
              <a:rPr lang="it-IT" altLang="it-IT" sz="1600" i="1" u="sng" dirty="0">
                <a:solidFill>
                  <a:srgbClr val="C00000"/>
                </a:solidFill>
                <a:latin typeface="Helvetica" panose="020B0604020202020204" pitchFamily="34" charset="0"/>
                <a:cs typeface="Helvetica" panose="020B0604020202020204" pitchFamily="34" charset="0"/>
              </a:rPr>
              <a:t>sostenibilità della gestione corrente all’esito di tale ridefinizione</a:t>
            </a:r>
            <a:r>
              <a:rPr lang="it-IT" altLang="it-IT" sz="1600" dirty="0">
                <a:latin typeface="Helvetica" pitchFamily="34" charset="0"/>
              </a:rPr>
              <a:t>, assumendo come costanti i valori di previsione dei ricavi riferiti all’esercizio 2017 e sottraendo </a:t>
            </a:r>
            <a:r>
              <a:rPr lang="it-IT" altLang="it-IT" sz="1600" dirty="0" smtClean="0">
                <a:latin typeface="Helvetica" pitchFamily="34" charset="0"/>
              </a:rPr>
              <a:t>ad </a:t>
            </a:r>
            <a:r>
              <a:rPr lang="it-IT" altLang="it-IT" sz="1600" dirty="0">
                <a:latin typeface="Helvetica" pitchFamily="34" charset="0"/>
              </a:rPr>
              <a:t>essi i costi necessari al funzionamento della macchina amministrativa, aggiornati sulla base delle indicazioni </a:t>
            </a:r>
            <a:r>
              <a:rPr lang="it-IT" altLang="it-IT" sz="1600" dirty="0" smtClean="0">
                <a:latin typeface="Helvetica" pitchFamily="34" charset="0"/>
              </a:rPr>
              <a:t>di risparmio pervenute.</a:t>
            </a:r>
            <a:endParaRPr lang="it-IT" altLang="it-IT" sz="1600" dirty="0">
              <a:latin typeface="Helvetica" pitchFamily="34" charset="0"/>
            </a:endParaRPr>
          </a:p>
          <a:p>
            <a:pPr algn="just">
              <a:spcBef>
                <a:spcPts val="600"/>
              </a:spcBef>
              <a:spcAft>
                <a:spcPts val="600"/>
              </a:spcAft>
              <a:buClr>
                <a:srgbClr val="B1291C"/>
              </a:buClr>
              <a:buSzPct val="120000"/>
            </a:pPr>
            <a:r>
              <a:rPr lang="it-IT" altLang="it-IT" sz="1600" dirty="0">
                <a:latin typeface="Helvetica" pitchFamily="34" charset="0"/>
              </a:rPr>
              <a:t>Tale ultimo elemento di valutazione ha, a sua volta, rappresentato la base di riferimento per la verifica di eventuali posizioni soprannumerarie che possano essere interessate da processi di mobilità, che potranno eventualmente essere presi in considerazione in una fase successiva.</a:t>
            </a:r>
          </a:p>
        </p:txBody>
      </p:sp>
    </p:spTree>
    <p:extLst>
      <p:ext uri="{BB962C8B-B14F-4D97-AF65-F5344CB8AC3E}">
        <p14:creationId xmlns:p14="http://schemas.microsoft.com/office/powerpoint/2010/main" val="310606015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1"/>
          <p:cNvSpPr>
            <a:spLocks noChangeArrowheads="1"/>
          </p:cNvSpPr>
          <p:nvPr/>
        </p:nvSpPr>
        <p:spPr bwMode="auto">
          <a:xfrm>
            <a:off x="416" y="-22162"/>
            <a:ext cx="9144000" cy="1143000"/>
          </a:xfrm>
          <a:prstGeom prst="rect">
            <a:avLst/>
          </a:prstGeom>
          <a:solidFill>
            <a:srgbClr val="8A7972">
              <a:alpha val="65881"/>
            </a:srgbClr>
          </a:solidFill>
          <a:ln>
            <a:noFill/>
          </a:ln>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it-IT" sz="2800" b="1" dirty="0" smtClean="0">
                <a:solidFill>
                  <a:schemeClr val="bg1"/>
                </a:solidFill>
                <a:latin typeface="Helvetica" pitchFamily="34" charset="0"/>
                <a:cs typeface="Lucida Sans Unicode" panose="020B0602030504020204" pitchFamily="34" charset="0"/>
                <a:sym typeface="Wingdings" panose="05000000000000000000" pitchFamily="2" charset="2"/>
              </a:rPr>
              <a:t></a:t>
            </a:r>
            <a:r>
              <a:rPr lang="it-IT" sz="2700" dirty="0" smtClean="0">
                <a:solidFill>
                  <a:schemeClr val="bg1"/>
                </a:solidFill>
                <a:latin typeface="Helvetica" pitchFamily="34" charset="0"/>
                <a:cs typeface="Lucida Sans Unicode" panose="020B0602030504020204" pitchFamily="34" charset="0"/>
                <a:sym typeface="Wingdings" panose="05000000000000000000" pitchFamily="2" charset="2"/>
              </a:rPr>
              <a:t>Riepilogo regionale dotazioni organiche e personale</a:t>
            </a:r>
            <a:endParaRPr lang="it-IT" sz="2700" dirty="0">
              <a:solidFill>
                <a:schemeClr val="bg1"/>
              </a:solidFill>
              <a:latin typeface="Helvetica" pitchFamily="34" charset="0"/>
              <a:cs typeface="Lucida Sans Unicode" panose="020B0602030504020204" pitchFamily="34" charset="0"/>
              <a:sym typeface="Wingdings" panose="05000000000000000000" pitchFamily="2" charset="2"/>
            </a:endParaRPr>
          </a:p>
        </p:txBody>
      </p:sp>
      <p:sp>
        <p:nvSpPr>
          <p:cNvPr id="3" name="CasellaDiTesto 2"/>
          <p:cNvSpPr txBox="1"/>
          <p:nvPr/>
        </p:nvSpPr>
        <p:spPr>
          <a:xfrm>
            <a:off x="143924" y="6295124"/>
            <a:ext cx="8856984" cy="553998"/>
          </a:xfrm>
          <a:prstGeom prst="rect">
            <a:avLst/>
          </a:prstGeom>
          <a:noFill/>
        </p:spPr>
        <p:txBody>
          <a:bodyPr wrap="square" rtlCol="0">
            <a:spAutoFit/>
          </a:bodyPr>
          <a:lstStyle/>
          <a:p>
            <a:pPr algn="just"/>
            <a:r>
              <a:rPr lang="it-IT" sz="1000" dirty="0" smtClean="0">
                <a:solidFill>
                  <a:schemeClr val="tx1">
                    <a:lumMod val="65000"/>
                    <a:lumOff val="35000"/>
                  </a:schemeClr>
                </a:solidFill>
                <a:latin typeface="Century Gothic" panose="020B0502020202020204" pitchFamily="34" charset="0"/>
              </a:rPr>
              <a:t>* Nella definizione delle Dotazioni organiche sono stati mantenuti 253 posti coperti, in quanto finanziati dall’aumento del 20% del Diritto annuale fino al 31.12.2019</a:t>
            </a:r>
          </a:p>
          <a:p>
            <a:pPr algn="just"/>
            <a:r>
              <a:rPr lang="it-IT" sz="1000" dirty="0">
                <a:solidFill>
                  <a:schemeClr val="tx1">
                    <a:lumMod val="65000"/>
                    <a:lumOff val="35000"/>
                  </a:schemeClr>
                </a:solidFill>
                <a:latin typeface="Century Gothic" panose="020B0502020202020204" pitchFamily="34" charset="0"/>
              </a:rPr>
              <a:t>** Per "Varie" s'intendono le uscite verificatesi o prossime a verificarsi in questa parte dell'anno per le diverse causali </a:t>
            </a:r>
            <a:r>
              <a:rPr lang="it-IT" sz="1000" dirty="0" smtClean="0">
                <a:solidFill>
                  <a:schemeClr val="tx1">
                    <a:lumMod val="65000"/>
                    <a:lumOff val="35000"/>
                  </a:schemeClr>
                </a:solidFill>
                <a:latin typeface="Century Gothic" panose="020B0502020202020204" pitchFamily="34" charset="0"/>
              </a:rPr>
              <a:t>(mobilità, dimissioni, ecc.)</a:t>
            </a:r>
          </a:p>
        </p:txBody>
      </p:sp>
      <p:graphicFrame>
        <p:nvGraphicFramePr>
          <p:cNvPr id="4" name="Tabella 3"/>
          <p:cNvGraphicFramePr>
            <a:graphicFrameLocks noGrp="1"/>
          </p:cNvGraphicFramePr>
          <p:nvPr>
            <p:extLst>
              <p:ext uri="{D42A27DB-BD31-4B8C-83A1-F6EECF244321}">
                <p14:modId xmlns:p14="http://schemas.microsoft.com/office/powerpoint/2010/main" val="521324289"/>
              </p:ext>
            </p:extLst>
          </p:nvPr>
        </p:nvGraphicFramePr>
        <p:xfrm>
          <a:off x="287524" y="1187874"/>
          <a:ext cx="8568953" cy="5112568"/>
        </p:xfrm>
        <a:graphic>
          <a:graphicData uri="http://schemas.openxmlformats.org/drawingml/2006/table">
            <a:tbl>
              <a:tblPr/>
              <a:tblGrid>
                <a:gridCol w="1990465"/>
                <a:gridCol w="1174375"/>
                <a:gridCol w="1174375"/>
                <a:gridCol w="164213"/>
                <a:gridCol w="1174375"/>
                <a:gridCol w="164213"/>
                <a:gridCol w="1552562"/>
                <a:gridCol w="1174375"/>
              </a:tblGrid>
              <a:tr h="864096">
                <a:tc>
                  <a:txBody>
                    <a:bodyPr/>
                    <a:lstStyle/>
                    <a:p>
                      <a:pPr algn="ctr" fontAlgn="ctr"/>
                      <a:r>
                        <a:rPr lang="it-IT" sz="1100" b="1" i="0" u="none" strike="noStrike" dirty="0">
                          <a:solidFill>
                            <a:srgbClr val="000000"/>
                          </a:solidFill>
                          <a:effectLst/>
                          <a:latin typeface="Century Gothic"/>
                        </a:rPr>
                        <a:t>Regione</a:t>
                      </a: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DD9C4"/>
                    </a:solidFill>
                  </a:tcPr>
                </a:tc>
                <a:tc>
                  <a:txBody>
                    <a:bodyPr/>
                    <a:lstStyle/>
                    <a:p>
                      <a:pPr algn="ctr" fontAlgn="ctr"/>
                      <a:r>
                        <a:rPr lang="it-IT" sz="1100" b="1" i="0" u="none" strike="noStrike" dirty="0" smtClean="0">
                          <a:solidFill>
                            <a:srgbClr val="000000"/>
                          </a:solidFill>
                          <a:effectLst/>
                          <a:latin typeface="Century Gothic"/>
                        </a:rPr>
                        <a:t>Dotazioni </a:t>
                      </a:r>
                      <a:r>
                        <a:rPr lang="it-IT" sz="1100" b="1" i="0" u="none" strike="noStrike" dirty="0">
                          <a:solidFill>
                            <a:srgbClr val="000000"/>
                          </a:solidFill>
                          <a:effectLst/>
                          <a:latin typeface="Century Gothic"/>
                        </a:rPr>
                        <a:t>organiche </a:t>
                      </a:r>
                      <a:endParaRPr lang="it-IT" sz="1100" b="1" i="0" u="none" strike="noStrike" dirty="0" smtClean="0">
                        <a:solidFill>
                          <a:srgbClr val="000000"/>
                        </a:solidFill>
                        <a:effectLst/>
                        <a:latin typeface="Century Gothic"/>
                      </a:endParaRPr>
                    </a:p>
                    <a:p>
                      <a:pPr algn="ctr" fontAlgn="ctr"/>
                      <a:r>
                        <a:rPr lang="it-IT" sz="1100" b="1" i="0" u="none" strike="noStrike" dirty="0" smtClean="0">
                          <a:solidFill>
                            <a:srgbClr val="000000"/>
                          </a:solidFill>
                          <a:effectLst/>
                          <a:latin typeface="Century Gothic"/>
                        </a:rPr>
                        <a:t>2016</a:t>
                      </a:r>
                      <a:endParaRPr lang="it-IT" sz="110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DD9C4"/>
                    </a:solidFill>
                  </a:tcPr>
                </a:tc>
                <a:tc>
                  <a:txBody>
                    <a:bodyPr/>
                    <a:lstStyle/>
                    <a:p>
                      <a:pPr algn="ctr" fontAlgn="ctr"/>
                      <a:r>
                        <a:rPr lang="it-IT" sz="1100" b="1" i="0" u="none" strike="noStrike" dirty="0">
                          <a:solidFill>
                            <a:srgbClr val="000000"/>
                          </a:solidFill>
                          <a:effectLst/>
                          <a:latin typeface="Century Gothic"/>
                        </a:rPr>
                        <a:t>Personale in servizio al 31.12.16</a:t>
                      </a: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DD9C4"/>
                    </a:solidFill>
                  </a:tcPr>
                </a:tc>
                <a:tc>
                  <a:txBody>
                    <a:bodyPr/>
                    <a:lstStyle/>
                    <a:p>
                      <a:pPr algn="l" fontAlgn="b"/>
                      <a:endParaRPr lang="it-IT" sz="1100" b="0" i="0" u="none" strike="noStrike" dirty="0">
                        <a:solidFill>
                          <a:srgbClr val="000000"/>
                        </a:solidFill>
                        <a:effectLst/>
                        <a:latin typeface="Century Gothic"/>
                      </a:endParaRP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it-IT" sz="1100" b="1" i="0" u="none" strike="noStrike" dirty="0">
                          <a:solidFill>
                            <a:srgbClr val="000000"/>
                          </a:solidFill>
                          <a:effectLst/>
                          <a:latin typeface="Century Gothic"/>
                        </a:rPr>
                        <a:t>Proposta UC dotazione organica</a:t>
                      </a:r>
                      <a:br>
                        <a:rPr lang="it-IT" sz="1100" b="1" i="0" u="none" strike="noStrike" dirty="0">
                          <a:solidFill>
                            <a:srgbClr val="000000"/>
                          </a:solidFill>
                          <a:effectLst/>
                          <a:latin typeface="Century Gothic"/>
                        </a:rPr>
                      </a:br>
                      <a:r>
                        <a:rPr lang="it-IT" sz="1100" b="1" i="0" u="none" strike="noStrike" dirty="0">
                          <a:solidFill>
                            <a:srgbClr val="000000"/>
                          </a:solidFill>
                          <a:effectLst/>
                          <a:latin typeface="Century Gothic"/>
                        </a:rPr>
                        <a:t>{1° </a:t>
                      </a:r>
                      <a:r>
                        <a:rPr lang="it-IT" sz="1100" b="1" i="0" u="none" strike="noStrike" dirty="0" err="1">
                          <a:solidFill>
                            <a:srgbClr val="000000"/>
                          </a:solidFill>
                          <a:effectLst/>
                          <a:latin typeface="Century Gothic"/>
                        </a:rPr>
                        <a:t>step</a:t>
                      </a:r>
                      <a:r>
                        <a:rPr lang="it-IT" sz="1100" b="1" i="0" u="none" strike="noStrike" dirty="0" smtClean="0">
                          <a:solidFill>
                            <a:srgbClr val="000000"/>
                          </a:solidFill>
                          <a:effectLst/>
                          <a:latin typeface="Century Gothic"/>
                        </a:rPr>
                        <a:t>}*</a:t>
                      </a:r>
                      <a:endParaRPr lang="it-IT" sz="1100" b="1" i="0" u="none" strike="noStrike" dirty="0">
                        <a:solidFill>
                          <a:srgbClr val="000000"/>
                        </a:solidFill>
                        <a:effectLst/>
                        <a:latin typeface="Century Gothic"/>
                      </a:endParaRP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DD9C4"/>
                    </a:solidFill>
                  </a:tcPr>
                </a:tc>
                <a:tc>
                  <a:txBody>
                    <a:bodyPr/>
                    <a:lstStyle/>
                    <a:p>
                      <a:pPr algn="l" fontAlgn="b"/>
                      <a:endParaRPr lang="it-IT" sz="1100" b="0" i="0" u="none" strike="noStrike" dirty="0">
                        <a:solidFill>
                          <a:srgbClr val="000000"/>
                        </a:solidFill>
                        <a:effectLst/>
                        <a:latin typeface="Century Gothic"/>
                      </a:endParaRP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ctr" fontAlgn="ctr"/>
                      <a:r>
                        <a:rPr lang="it-IT" sz="1100" b="1" i="0" u="none" strike="noStrike" dirty="0">
                          <a:solidFill>
                            <a:srgbClr val="000000"/>
                          </a:solidFill>
                          <a:effectLst/>
                          <a:latin typeface="Century Gothic"/>
                        </a:rPr>
                        <a:t>Uscite per pensionamento </a:t>
                      </a:r>
                      <a:endParaRPr lang="it-IT" sz="1100" b="1" i="0" u="none" strike="noStrike" dirty="0" smtClean="0">
                        <a:solidFill>
                          <a:srgbClr val="000000"/>
                        </a:solidFill>
                        <a:effectLst/>
                        <a:latin typeface="Century Gothic"/>
                      </a:endParaRPr>
                    </a:p>
                    <a:p>
                      <a:pPr algn="ctr" fontAlgn="ctr"/>
                      <a:r>
                        <a:rPr lang="it-IT" sz="1100" b="1" i="0" u="none" strike="noStrike" dirty="0" smtClean="0">
                          <a:solidFill>
                            <a:srgbClr val="000000"/>
                          </a:solidFill>
                          <a:effectLst/>
                          <a:latin typeface="Century Gothic"/>
                        </a:rPr>
                        <a:t>e </a:t>
                      </a:r>
                      <a:r>
                        <a:rPr lang="it-IT" sz="1100" b="1" i="0" u="none" strike="noStrike" dirty="0">
                          <a:solidFill>
                            <a:srgbClr val="000000"/>
                          </a:solidFill>
                          <a:effectLst/>
                          <a:latin typeface="Century Gothic"/>
                        </a:rPr>
                        <a:t>altre causali varie</a:t>
                      </a:r>
                      <a:r>
                        <a:rPr lang="it-IT" sz="1100" b="1" i="0" u="none" strike="noStrike" dirty="0" smtClean="0">
                          <a:solidFill>
                            <a:srgbClr val="000000"/>
                          </a:solidFill>
                          <a:effectLst/>
                          <a:latin typeface="Century Gothic"/>
                        </a:rPr>
                        <a:t>** </a:t>
                      </a:r>
                      <a:r>
                        <a:rPr lang="it-IT" sz="1100" b="1" i="0" u="none" strike="noStrike" dirty="0">
                          <a:solidFill>
                            <a:srgbClr val="000000"/>
                          </a:solidFill>
                          <a:effectLst/>
                          <a:latin typeface="Century Gothic"/>
                        </a:rPr>
                        <a:t>rispetto al 2016</a:t>
                      </a: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DD9C4"/>
                    </a:solidFill>
                  </a:tcPr>
                </a:tc>
                <a:tc>
                  <a:txBody>
                    <a:bodyPr/>
                    <a:lstStyle/>
                    <a:p>
                      <a:pPr algn="ctr" fontAlgn="ctr"/>
                      <a:r>
                        <a:rPr lang="it-IT" sz="1100" b="1" i="0" u="none" strike="noStrike" dirty="0">
                          <a:solidFill>
                            <a:srgbClr val="000000"/>
                          </a:solidFill>
                          <a:effectLst/>
                          <a:latin typeface="Century Gothic"/>
                        </a:rPr>
                        <a:t>Personale in servizio al 31.12.19</a:t>
                      </a: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DD9C4"/>
                    </a:solidFill>
                  </a:tcPr>
                </a:tc>
              </a:tr>
              <a:tr h="199407">
                <a:tc>
                  <a:txBody>
                    <a:bodyPr/>
                    <a:lstStyle/>
                    <a:p>
                      <a:pPr algn="l" fontAlgn="b"/>
                      <a:r>
                        <a:rPr lang="it-IT" sz="1050" b="1" i="0" u="none" strike="noStrike" dirty="0" smtClean="0">
                          <a:solidFill>
                            <a:srgbClr val="000000"/>
                          </a:solidFill>
                          <a:effectLst/>
                          <a:latin typeface="Century Gothic"/>
                        </a:rPr>
                        <a:t> Abruzzo</a:t>
                      </a:r>
                      <a:endParaRPr lang="it-IT" sz="1050" b="1" i="0" u="none" strike="noStrike" dirty="0">
                        <a:solidFill>
                          <a:srgbClr val="000000"/>
                        </a:solidFill>
                        <a:effectLst/>
                        <a:latin typeface="Century Gothic"/>
                      </a:endParaRP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it-IT" sz="1050" b="1" i="0" u="none" strike="noStrike" dirty="0">
                          <a:solidFill>
                            <a:srgbClr val="000000"/>
                          </a:solidFill>
                          <a:effectLst/>
                          <a:latin typeface="Century Gothic"/>
                        </a:rPr>
                        <a:t>            180 </a:t>
                      </a: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it-IT" sz="1050" b="1" i="0" u="none" strike="noStrike">
                          <a:solidFill>
                            <a:srgbClr val="000000"/>
                          </a:solidFill>
                          <a:effectLst/>
                          <a:latin typeface="Century Gothic"/>
                        </a:rPr>
                        <a:t>            175 </a:t>
                      </a: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endParaRPr lang="it-IT" sz="1050" b="1" i="0" u="none" strike="noStrike">
                        <a:solidFill>
                          <a:srgbClr val="000000"/>
                        </a:solidFill>
                        <a:effectLst/>
                        <a:latin typeface="Century Gothic"/>
                      </a:endParaRP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b"/>
                      <a:r>
                        <a:rPr lang="it-IT" sz="1050" b="1" i="0" u="none" strike="noStrike">
                          <a:solidFill>
                            <a:srgbClr val="000000"/>
                          </a:solidFill>
                          <a:effectLst/>
                          <a:latin typeface="Century Gothic"/>
                        </a:rPr>
                        <a:t>            170 </a:t>
                      </a: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endParaRPr lang="it-IT" sz="1050" b="1" i="0" u="none" strike="noStrike">
                        <a:solidFill>
                          <a:srgbClr val="000000"/>
                        </a:solidFill>
                        <a:effectLst/>
                        <a:latin typeface="Century Gothic"/>
                      </a:endParaRP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b"/>
                      <a:r>
                        <a:rPr lang="it-IT" sz="1050" b="1" i="0" u="none" strike="noStrike" dirty="0">
                          <a:solidFill>
                            <a:srgbClr val="000000"/>
                          </a:solidFill>
                          <a:effectLst/>
                          <a:latin typeface="Century Gothic"/>
                        </a:rPr>
                        <a:t>                      8 </a:t>
                      </a: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it-IT" sz="1050" b="1" i="0" u="none" strike="noStrike" dirty="0">
                          <a:solidFill>
                            <a:srgbClr val="000000"/>
                          </a:solidFill>
                          <a:effectLst/>
                          <a:latin typeface="Century Gothic"/>
                        </a:rPr>
                        <a:t>            167 </a:t>
                      </a: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99407">
                <a:tc>
                  <a:txBody>
                    <a:bodyPr/>
                    <a:lstStyle/>
                    <a:p>
                      <a:pPr algn="l" fontAlgn="b"/>
                      <a:r>
                        <a:rPr lang="it-IT" sz="1050" b="1" i="0" u="none" strike="noStrike" dirty="0" smtClean="0">
                          <a:solidFill>
                            <a:srgbClr val="000000"/>
                          </a:solidFill>
                          <a:effectLst/>
                          <a:latin typeface="Century Gothic"/>
                        </a:rPr>
                        <a:t> Basilicata</a:t>
                      </a:r>
                      <a:endParaRPr lang="it-IT" sz="1050" b="1" i="0" u="none" strike="noStrike" dirty="0">
                        <a:solidFill>
                          <a:srgbClr val="000000"/>
                        </a:solidFill>
                        <a:effectLst/>
                        <a:latin typeface="Century Gothic"/>
                      </a:endParaRP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it-IT" sz="1050" b="1" i="0" u="none" strike="noStrike" dirty="0">
                          <a:solidFill>
                            <a:srgbClr val="000000"/>
                          </a:solidFill>
                          <a:effectLst/>
                          <a:latin typeface="Century Gothic"/>
                        </a:rPr>
                        <a:t>            101 </a:t>
                      </a: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it-IT" sz="1050" b="1" i="0" u="none" strike="noStrike">
                          <a:solidFill>
                            <a:srgbClr val="000000"/>
                          </a:solidFill>
                          <a:effectLst/>
                          <a:latin typeface="Century Gothic"/>
                        </a:rPr>
                        <a:t>             72 </a:t>
                      </a: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endParaRPr lang="it-IT" sz="1050" b="1" i="0" u="none" strike="noStrike">
                        <a:solidFill>
                          <a:srgbClr val="000000"/>
                        </a:solidFill>
                        <a:effectLst/>
                        <a:latin typeface="Century Gothic"/>
                      </a:endParaRP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b"/>
                      <a:r>
                        <a:rPr lang="it-IT" sz="1050" b="1" i="0" u="none" strike="noStrike">
                          <a:solidFill>
                            <a:srgbClr val="000000"/>
                          </a:solidFill>
                          <a:effectLst/>
                          <a:latin typeface="Century Gothic"/>
                        </a:rPr>
                        <a:t>             63 </a:t>
                      </a: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endParaRPr lang="it-IT" sz="1050" b="1" i="0" u="none" strike="noStrike">
                        <a:solidFill>
                          <a:srgbClr val="000000"/>
                        </a:solidFill>
                        <a:effectLst/>
                        <a:latin typeface="Century Gothic"/>
                      </a:endParaRP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b"/>
                      <a:r>
                        <a:rPr lang="it-IT" sz="1050" b="1" i="0" u="none" strike="noStrike" dirty="0">
                          <a:solidFill>
                            <a:srgbClr val="000000"/>
                          </a:solidFill>
                          <a:effectLst/>
                          <a:latin typeface="Century Gothic"/>
                        </a:rPr>
                        <a:t>                    10 </a:t>
                      </a: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it-IT" sz="1050" b="1" i="0" u="none" strike="noStrike" dirty="0">
                          <a:solidFill>
                            <a:srgbClr val="000000"/>
                          </a:solidFill>
                          <a:effectLst/>
                          <a:latin typeface="Century Gothic"/>
                        </a:rPr>
                        <a:t>             62 </a:t>
                      </a: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99407">
                <a:tc>
                  <a:txBody>
                    <a:bodyPr/>
                    <a:lstStyle/>
                    <a:p>
                      <a:pPr algn="l" fontAlgn="b"/>
                      <a:r>
                        <a:rPr lang="it-IT" sz="1050" b="1" i="0" u="none" strike="noStrike" dirty="0" smtClean="0">
                          <a:solidFill>
                            <a:srgbClr val="000000"/>
                          </a:solidFill>
                          <a:effectLst/>
                          <a:latin typeface="Century Gothic"/>
                        </a:rPr>
                        <a:t> Calabria</a:t>
                      </a:r>
                      <a:endParaRPr lang="it-IT" sz="1050" b="1" i="0" u="none" strike="noStrike" dirty="0">
                        <a:solidFill>
                          <a:srgbClr val="000000"/>
                        </a:solidFill>
                        <a:effectLst/>
                        <a:latin typeface="Century Gothic"/>
                      </a:endParaRP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it-IT" sz="1050" b="1" i="0" u="none" strike="noStrike" dirty="0">
                          <a:solidFill>
                            <a:srgbClr val="000000"/>
                          </a:solidFill>
                          <a:effectLst/>
                          <a:latin typeface="Century Gothic"/>
                        </a:rPr>
                        <a:t>            235 </a:t>
                      </a: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it-IT" sz="1050" b="1" i="0" u="none" strike="noStrike">
                          <a:solidFill>
                            <a:srgbClr val="000000"/>
                          </a:solidFill>
                          <a:effectLst/>
                          <a:latin typeface="Century Gothic"/>
                        </a:rPr>
                        <a:t>            186 </a:t>
                      </a: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endParaRPr lang="it-IT" sz="1050" b="1" i="0" u="none" strike="noStrike">
                        <a:solidFill>
                          <a:srgbClr val="000000"/>
                        </a:solidFill>
                        <a:effectLst/>
                        <a:latin typeface="Century Gothic"/>
                      </a:endParaRP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b"/>
                      <a:r>
                        <a:rPr lang="it-IT" sz="1050" b="1" i="0" u="none" strike="noStrike">
                          <a:solidFill>
                            <a:srgbClr val="000000"/>
                          </a:solidFill>
                          <a:effectLst/>
                          <a:latin typeface="Century Gothic"/>
                        </a:rPr>
                        <a:t>            171 </a:t>
                      </a: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endParaRPr lang="it-IT" sz="1050" b="1" i="0" u="none" strike="noStrike">
                        <a:solidFill>
                          <a:srgbClr val="000000"/>
                        </a:solidFill>
                        <a:effectLst/>
                        <a:latin typeface="Century Gothic"/>
                      </a:endParaRP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b"/>
                      <a:r>
                        <a:rPr lang="it-IT" sz="1050" b="1" i="0" u="none" strike="noStrike">
                          <a:solidFill>
                            <a:srgbClr val="000000"/>
                          </a:solidFill>
                          <a:effectLst/>
                          <a:latin typeface="Century Gothic"/>
                        </a:rPr>
                        <a:t>                    18 </a:t>
                      </a: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it-IT" sz="1050" b="1" i="0" u="none" strike="noStrike">
                          <a:solidFill>
                            <a:srgbClr val="000000"/>
                          </a:solidFill>
                          <a:effectLst/>
                          <a:latin typeface="Century Gothic"/>
                        </a:rPr>
                        <a:t>            168 </a:t>
                      </a: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99407">
                <a:tc>
                  <a:txBody>
                    <a:bodyPr/>
                    <a:lstStyle/>
                    <a:p>
                      <a:pPr algn="l" fontAlgn="b"/>
                      <a:r>
                        <a:rPr lang="it-IT" sz="1050" b="1" i="0" u="none" strike="noStrike" dirty="0" smtClean="0">
                          <a:solidFill>
                            <a:srgbClr val="000000"/>
                          </a:solidFill>
                          <a:effectLst/>
                          <a:latin typeface="Century Gothic"/>
                        </a:rPr>
                        <a:t> Campania</a:t>
                      </a:r>
                      <a:endParaRPr lang="it-IT" sz="1050" b="1" i="0" u="none" strike="noStrike" dirty="0">
                        <a:solidFill>
                          <a:srgbClr val="000000"/>
                        </a:solidFill>
                        <a:effectLst/>
                        <a:latin typeface="Century Gothic"/>
                      </a:endParaRP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it-IT" sz="1050" b="1" i="0" u="none" strike="noStrike">
                          <a:solidFill>
                            <a:srgbClr val="000000"/>
                          </a:solidFill>
                          <a:effectLst/>
                          <a:latin typeface="Century Gothic"/>
                        </a:rPr>
                        <a:t>            457 </a:t>
                      </a: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it-IT" sz="1050" b="1" i="0" u="none" strike="noStrike" dirty="0">
                          <a:solidFill>
                            <a:srgbClr val="000000"/>
                          </a:solidFill>
                          <a:effectLst/>
                          <a:latin typeface="Century Gothic"/>
                        </a:rPr>
                        <a:t>            283 </a:t>
                      </a: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endParaRPr lang="it-IT" sz="1050" b="1" i="0" u="none" strike="noStrike">
                        <a:solidFill>
                          <a:srgbClr val="000000"/>
                        </a:solidFill>
                        <a:effectLst/>
                        <a:latin typeface="Century Gothic"/>
                      </a:endParaRP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b"/>
                      <a:r>
                        <a:rPr lang="it-IT" sz="1050" b="1" i="0" u="none" strike="noStrike">
                          <a:solidFill>
                            <a:srgbClr val="000000"/>
                          </a:solidFill>
                          <a:effectLst/>
                          <a:latin typeface="Century Gothic"/>
                        </a:rPr>
                        <a:t>            369 </a:t>
                      </a: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endParaRPr lang="it-IT" sz="1050" b="1" i="0" u="none" strike="noStrike">
                        <a:solidFill>
                          <a:srgbClr val="000000"/>
                        </a:solidFill>
                        <a:effectLst/>
                        <a:latin typeface="Century Gothic"/>
                      </a:endParaRP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b"/>
                      <a:r>
                        <a:rPr lang="it-IT" sz="1050" b="1" i="0" u="none" strike="noStrike" dirty="0">
                          <a:solidFill>
                            <a:srgbClr val="000000"/>
                          </a:solidFill>
                          <a:effectLst/>
                          <a:latin typeface="Century Gothic"/>
                        </a:rPr>
                        <a:t>                    29 </a:t>
                      </a: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it-IT" sz="1050" b="1" i="0" u="none" strike="noStrike">
                          <a:solidFill>
                            <a:srgbClr val="000000"/>
                          </a:solidFill>
                          <a:effectLst/>
                          <a:latin typeface="Century Gothic"/>
                        </a:rPr>
                        <a:t>            254 </a:t>
                      </a: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99407">
                <a:tc>
                  <a:txBody>
                    <a:bodyPr/>
                    <a:lstStyle/>
                    <a:p>
                      <a:pPr algn="l" fontAlgn="b"/>
                      <a:r>
                        <a:rPr lang="it-IT" sz="1050" b="1" i="0" u="none" strike="noStrike" dirty="0" smtClean="0">
                          <a:solidFill>
                            <a:srgbClr val="000000"/>
                          </a:solidFill>
                          <a:effectLst/>
                          <a:latin typeface="Century Gothic"/>
                        </a:rPr>
                        <a:t> Emilia </a:t>
                      </a:r>
                      <a:r>
                        <a:rPr lang="it-IT" sz="1050" b="1" i="0" u="none" strike="noStrike" dirty="0">
                          <a:solidFill>
                            <a:srgbClr val="000000"/>
                          </a:solidFill>
                          <a:effectLst/>
                          <a:latin typeface="Century Gothic"/>
                        </a:rPr>
                        <a:t>Romagna</a:t>
                      </a: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it-IT" sz="1050" b="1" i="0" u="none" strike="noStrike">
                          <a:solidFill>
                            <a:srgbClr val="000000"/>
                          </a:solidFill>
                          <a:effectLst/>
                          <a:latin typeface="Century Gothic"/>
                        </a:rPr>
                        <a:t>            851 </a:t>
                      </a: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it-IT" sz="1050" b="1" i="0" u="none" strike="noStrike" dirty="0">
                          <a:solidFill>
                            <a:srgbClr val="000000"/>
                          </a:solidFill>
                          <a:effectLst/>
                          <a:latin typeface="Century Gothic"/>
                        </a:rPr>
                        <a:t>            692 </a:t>
                      </a: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endParaRPr lang="it-IT" sz="1050" b="1" i="0" u="none" strike="noStrike">
                        <a:solidFill>
                          <a:srgbClr val="000000"/>
                        </a:solidFill>
                        <a:effectLst/>
                        <a:latin typeface="Century Gothic"/>
                      </a:endParaRP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b"/>
                      <a:r>
                        <a:rPr lang="it-IT" sz="1050" b="1" i="0" u="none" strike="noStrike">
                          <a:solidFill>
                            <a:srgbClr val="000000"/>
                          </a:solidFill>
                          <a:effectLst/>
                          <a:latin typeface="Century Gothic"/>
                        </a:rPr>
                        <a:t>            655 </a:t>
                      </a: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endParaRPr lang="it-IT" sz="1050" b="1" i="0" u="none" strike="noStrike">
                        <a:solidFill>
                          <a:srgbClr val="000000"/>
                        </a:solidFill>
                        <a:effectLst/>
                        <a:latin typeface="Century Gothic"/>
                      </a:endParaRP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b"/>
                      <a:r>
                        <a:rPr lang="it-IT" sz="1050" b="1" i="0" u="none" strike="noStrike" dirty="0">
                          <a:solidFill>
                            <a:srgbClr val="000000"/>
                          </a:solidFill>
                          <a:effectLst/>
                          <a:latin typeface="Century Gothic"/>
                        </a:rPr>
                        <a:t>                    60 </a:t>
                      </a: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it-IT" sz="1050" b="1" i="0" u="none" strike="noStrike">
                          <a:solidFill>
                            <a:srgbClr val="000000"/>
                          </a:solidFill>
                          <a:effectLst/>
                          <a:latin typeface="Century Gothic"/>
                        </a:rPr>
                        <a:t>            632 </a:t>
                      </a: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99407">
                <a:tc>
                  <a:txBody>
                    <a:bodyPr/>
                    <a:lstStyle/>
                    <a:p>
                      <a:pPr algn="l" fontAlgn="b"/>
                      <a:r>
                        <a:rPr lang="it-IT" sz="1050" b="1" i="0" u="none" strike="noStrike" dirty="0" smtClean="0">
                          <a:solidFill>
                            <a:srgbClr val="000000"/>
                          </a:solidFill>
                          <a:effectLst/>
                          <a:latin typeface="Century Gothic"/>
                        </a:rPr>
                        <a:t> Friuli </a:t>
                      </a:r>
                      <a:r>
                        <a:rPr lang="it-IT" sz="1050" b="1" i="0" u="none" strike="noStrike" dirty="0">
                          <a:solidFill>
                            <a:srgbClr val="000000"/>
                          </a:solidFill>
                          <a:effectLst/>
                          <a:latin typeface="Century Gothic"/>
                        </a:rPr>
                        <a:t>Venezia Giulia</a:t>
                      </a: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it-IT" sz="1050" b="1" i="0" u="none" strike="noStrike">
                          <a:solidFill>
                            <a:srgbClr val="000000"/>
                          </a:solidFill>
                          <a:effectLst/>
                          <a:latin typeface="Century Gothic"/>
                        </a:rPr>
                        <a:t>            242 </a:t>
                      </a: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it-IT" sz="1050" b="1" i="0" u="none" strike="noStrike" dirty="0">
                          <a:solidFill>
                            <a:srgbClr val="000000"/>
                          </a:solidFill>
                          <a:effectLst/>
                          <a:latin typeface="Century Gothic"/>
                        </a:rPr>
                        <a:t>            199 </a:t>
                      </a: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endParaRPr lang="it-IT" sz="1050" b="1" i="0" u="none" strike="noStrike">
                        <a:solidFill>
                          <a:srgbClr val="000000"/>
                        </a:solidFill>
                        <a:effectLst/>
                        <a:latin typeface="Century Gothic"/>
                      </a:endParaRP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b"/>
                      <a:r>
                        <a:rPr lang="it-IT" sz="1050" b="1" i="0" u="none" strike="noStrike">
                          <a:solidFill>
                            <a:srgbClr val="000000"/>
                          </a:solidFill>
                          <a:effectLst/>
                          <a:latin typeface="Century Gothic"/>
                        </a:rPr>
                        <a:t>            187 </a:t>
                      </a: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endParaRPr lang="it-IT" sz="1050" b="1" i="0" u="none" strike="noStrike">
                        <a:solidFill>
                          <a:srgbClr val="000000"/>
                        </a:solidFill>
                        <a:effectLst/>
                        <a:latin typeface="Century Gothic"/>
                      </a:endParaRP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b"/>
                      <a:r>
                        <a:rPr lang="it-IT" sz="1050" b="1" i="0" u="none" strike="noStrike" dirty="0">
                          <a:solidFill>
                            <a:srgbClr val="000000"/>
                          </a:solidFill>
                          <a:effectLst/>
                          <a:latin typeface="Century Gothic"/>
                        </a:rPr>
                        <a:t>                    17 </a:t>
                      </a: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it-IT" sz="1050" b="1" i="0" u="none" strike="noStrike">
                          <a:solidFill>
                            <a:srgbClr val="000000"/>
                          </a:solidFill>
                          <a:effectLst/>
                          <a:latin typeface="Century Gothic"/>
                        </a:rPr>
                        <a:t>            182 </a:t>
                      </a: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99407">
                <a:tc>
                  <a:txBody>
                    <a:bodyPr/>
                    <a:lstStyle/>
                    <a:p>
                      <a:pPr algn="l" fontAlgn="b"/>
                      <a:r>
                        <a:rPr lang="it-IT" sz="1050" b="1" i="0" u="none" strike="noStrike" dirty="0" smtClean="0">
                          <a:solidFill>
                            <a:srgbClr val="000000"/>
                          </a:solidFill>
                          <a:effectLst/>
                          <a:latin typeface="Century Gothic"/>
                        </a:rPr>
                        <a:t> Lazio</a:t>
                      </a:r>
                      <a:endParaRPr lang="it-IT" sz="1050" b="1" i="0" u="none" strike="noStrike" dirty="0">
                        <a:solidFill>
                          <a:srgbClr val="000000"/>
                        </a:solidFill>
                        <a:effectLst/>
                        <a:latin typeface="Century Gothic"/>
                      </a:endParaRP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it-IT" sz="1050" b="1" i="0" u="none" strike="noStrike">
                          <a:solidFill>
                            <a:srgbClr val="000000"/>
                          </a:solidFill>
                          <a:effectLst/>
                          <a:latin typeface="Century Gothic"/>
                        </a:rPr>
                        <a:t>            755 </a:t>
                      </a: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it-IT" sz="1050" b="1" i="0" u="none" strike="noStrike" dirty="0">
                          <a:solidFill>
                            <a:srgbClr val="000000"/>
                          </a:solidFill>
                          <a:effectLst/>
                          <a:latin typeface="Century Gothic"/>
                        </a:rPr>
                        <a:t>            572 </a:t>
                      </a: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endParaRPr lang="it-IT" sz="1050" b="1" i="0" u="none" strike="noStrike">
                        <a:solidFill>
                          <a:srgbClr val="000000"/>
                        </a:solidFill>
                        <a:effectLst/>
                        <a:latin typeface="Century Gothic"/>
                      </a:endParaRP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b"/>
                      <a:r>
                        <a:rPr lang="it-IT" sz="1050" b="1" i="0" u="none" strike="noStrike">
                          <a:solidFill>
                            <a:srgbClr val="000000"/>
                          </a:solidFill>
                          <a:effectLst/>
                          <a:latin typeface="Century Gothic"/>
                        </a:rPr>
                        <a:t>            568 </a:t>
                      </a: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endParaRPr lang="it-IT" sz="1050" b="1" i="0" u="none" strike="noStrike">
                        <a:solidFill>
                          <a:srgbClr val="000000"/>
                        </a:solidFill>
                        <a:effectLst/>
                        <a:latin typeface="Century Gothic"/>
                      </a:endParaRP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b"/>
                      <a:r>
                        <a:rPr lang="it-IT" sz="1050" b="1" i="0" u="none" strike="noStrike" dirty="0">
                          <a:solidFill>
                            <a:srgbClr val="000000"/>
                          </a:solidFill>
                          <a:effectLst/>
                          <a:latin typeface="Century Gothic"/>
                        </a:rPr>
                        <a:t>                    33 </a:t>
                      </a: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it-IT" sz="1050" b="1" i="0" u="none" strike="noStrike">
                          <a:solidFill>
                            <a:srgbClr val="000000"/>
                          </a:solidFill>
                          <a:effectLst/>
                          <a:latin typeface="Century Gothic"/>
                        </a:rPr>
                        <a:t>            539 </a:t>
                      </a: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99407">
                <a:tc>
                  <a:txBody>
                    <a:bodyPr/>
                    <a:lstStyle/>
                    <a:p>
                      <a:pPr algn="l" fontAlgn="b"/>
                      <a:r>
                        <a:rPr lang="it-IT" sz="1050" b="1" i="0" u="none" strike="noStrike" dirty="0" smtClean="0">
                          <a:solidFill>
                            <a:srgbClr val="000000"/>
                          </a:solidFill>
                          <a:effectLst/>
                          <a:latin typeface="Century Gothic"/>
                        </a:rPr>
                        <a:t> Liguria</a:t>
                      </a:r>
                      <a:endParaRPr lang="it-IT" sz="1050" b="1" i="0" u="none" strike="noStrike" dirty="0">
                        <a:solidFill>
                          <a:srgbClr val="000000"/>
                        </a:solidFill>
                        <a:effectLst/>
                        <a:latin typeface="Century Gothic"/>
                      </a:endParaRP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it-IT" sz="1050" b="1" i="0" u="none" strike="noStrike">
                          <a:solidFill>
                            <a:srgbClr val="000000"/>
                          </a:solidFill>
                          <a:effectLst/>
                          <a:latin typeface="Century Gothic"/>
                        </a:rPr>
                        <a:t>            321 </a:t>
                      </a: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it-IT" sz="1050" b="1" i="0" u="none" strike="noStrike" dirty="0">
                          <a:solidFill>
                            <a:srgbClr val="000000"/>
                          </a:solidFill>
                          <a:effectLst/>
                          <a:latin typeface="Century Gothic"/>
                        </a:rPr>
                        <a:t>            237 </a:t>
                      </a: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endParaRPr lang="it-IT" sz="1050" b="1" i="0" u="none" strike="noStrike" dirty="0">
                        <a:solidFill>
                          <a:srgbClr val="000000"/>
                        </a:solidFill>
                        <a:effectLst/>
                        <a:latin typeface="Century Gothic"/>
                      </a:endParaRP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b"/>
                      <a:r>
                        <a:rPr lang="it-IT" sz="1050" b="1" i="0" u="none" strike="noStrike">
                          <a:solidFill>
                            <a:srgbClr val="000000"/>
                          </a:solidFill>
                          <a:effectLst/>
                          <a:latin typeface="Century Gothic"/>
                        </a:rPr>
                        <a:t>            228 </a:t>
                      </a: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endParaRPr lang="it-IT" sz="1050" b="1" i="0" u="none" strike="noStrike">
                        <a:solidFill>
                          <a:srgbClr val="000000"/>
                        </a:solidFill>
                        <a:effectLst/>
                        <a:latin typeface="Century Gothic"/>
                      </a:endParaRP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b"/>
                      <a:r>
                        <a:rPr lang="it-IT" sz="1050" b="1" i="0" u="none" strike="noStrike" dirty="0">
                          <a:solidFill>
                            <a:srgbClr val="000000"/>
                          </a:solidFill>
                          <a:effectLst/>
                          <a:latin typeface="Century Gothic"/>
                        </a:rPr>
                        <a:t>                    17 </a:t>
                      </a: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it-IT" sz="1050" b="1" i="0" u="none" strike="noStrike">
                          <a:solidFill>
                            <a:srgbClr val="000000"/>
                          </a:solidFill>
                          <a:effectLst/>
                          <a:latin typeface="Century Gothic"/>
                        </a:rPr>
                        <a:t>            220 </a:t>
                      </a: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99407">
                <a:tc>
                  <a:txBody>
                    <a:bodyPr/>
                    <a:lstStyle/>
                    <a:p>
                      <a:pPr algn="l" fontAlgn="b"/>
                      <a:r>
                        <a:rPr lang="it-IT" sz="1050" b="1" i="0" u="none" strike="noStrike" dirty="0" smtClean="0">
                          <a:solidFill>
                            <a:srgbClr val="000000"/>
                          </a:solidFill>
                          <a:effectLst/>
                          <a:latin typeface="Century Gothic"/>
                        </a:rPr>
                        <a:t> Lombardia</a:t>
                      </a:r>
                      <a:endParaRPr lang="it-IT" sz="1050" b="1" i="0" u="none" strike="noStrike" dirty="0">
                        <a:solidFill>
                          <a:srgbClr val="000000"/>
                        </a:solidFill>
                        <a:effectLst/>
                        <a:latin typeface="Century Gothic"/>
                      </a:endParaRP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it-IT" sz="1050" b="1" i="0" u="none" strike="noStrike">
                          <a:solidFill>
                            <a:srgbClr val="000000"/>
                          </a:solidFill>
                          <a:effectLst/>
                          <a:latin typeface="Century Gothic"/>
                        </a:rPr>
                        <a:t>         1.370 </a:t>
                      </a: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it-IT" sz="1050" b="1" i="0" u="none" strike="noStrike">
                          <a:solidFill>
                            <a:srgbClr val="000000"/>
                          </a:solidFill>
                          <a:effectLst/>
                          <a:latin typeface="Century Gothic"/>
                        </a:rPr>
                        <a:t>         1.040 </a:t>
                      </a: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endParaRPr lang="it-IT" sz="1050" b="1" i="0" u="none" strike="noStrike">
                        <a:solidFill>
                          <a:srgbClr val="000000"/>
                        </a:solidFill>
                        <a:effectLst/>
                        <a:latin typeface="Century Gothic"/>
                      </a:endParaRP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b"/>
                      <a:r>
                        <a:rPr lang="it-IT" sz="1050" b="1" i="0" u="none" strike="noStrike" dirty="0">
                          <a:solidFill>
                            <a:srgbClr val="000000"/>
                          </a:solidFill>
                          <a:effectLst/>
                          <a:latin typeface="Century Gothic"/>
                        </a:rPr>
                        <a:t>         1.029 </a:t>
                      </a: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endParaRPr lang="it-IT" sz="1050" b="1" i="0" u="none" strike="noStrike">
                        <a:solidFill>
                          <a:srgbClr val="000000"/>
                        </a:solidFill>
                        <a:effectLst/>
                        <a:latin typeface="Century Gothic"/>
                      </a:endParaRP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b"/>
                      <a:r>
                        <a:rPr lang="it-IT" sz="1050" b="1" i="0" u="none" strike="noStrike" dirty="0">
                          <a:solidFill>
                            <a:srgbClr val="000000"/>
                          </a:solidFill>
                          <a:effectLst/>
                          <a:latin typeface="Century Gothic"/>
                        </a:rPr>
                        <a:t>                    82 </a:t>
                      </a: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it-IT" sz="1050" b="1" i="0" u="none" strike="noStrike">
                          <a:solidFill>
                            <a:srgbClr val="000000"/>
                          </a:solidFill>
                          <a:effectLst/>
                          <a:latin typeface="Century Gothic"/>
                        </a:rPr>
                        <a:t>            958 </a:t>
                      </a: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99407">
                <a:tc>
                  <a:txBody>
                    <a:bodyPr/>
                    <a:lstStyle/>
                    <a:p>
                      <a:pPr algn="l" fontAlgn="b"/>
                      <a:r>
                        <a:rPr lang="it-IT" sz="1050" b="1" i="0" u="none" strike="noStrike" dirty="0" smtClean="0">
                          <a:solidFill>
                            <a:srgbClr val="000000"/>
                          </a:solidFill>
                          <a:effectLst/>
                          <a:latin typeface="Century Gothic"/>
                        </a:rPr>
                        <a:t> Marche</a:t>
                      </a:r>
                      <a:endParaRPr lang="it-IT" sz="1050" b="1" i="0" u="none" strike="noStrike" dirty="0">
                        <a:solidFill>
                          <a:srgbClr val="000000"/>
                        </a:solidFill>
                        <a:effectLst/>
                        <a:latin typeface="Century Gothic"/>
                      </a:endParaRP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it-IT" sz="1050" b="1" i="0" u="none" strike="noStrike">
                          <a:solidFill>
                            <a:srgbClr val="000000"/>
                          </a:solidFill>
                          <a:effectLst/>
                          <a:latin typeface="Century Gothic"/>
                        </a:rPr>
                        <a:t>            264 </a:t>
                      </a: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it-IT" sz="1050" b="1" i="0" u="none" strike="noStrike">
                          <a:solidFill>
                            <a:srgbClr val="000000"/>
                          </a:solidFill>
                          <a:effectLst/>
                          <a:latin typeface="Century Gothic"/>
                        </a:rPr>
                        <a:t>            227 </a:t>
                      </a: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endParaRPr lang="it-IT" sz="1050" b="1" i="0" u="none" strike="noStrike">
                        <a:solidFill>
                          <a:srgbClr val="000000"/>
                        </a:solidFill>
                        <a:effectLst/>
                        <a:latin typeface="Century Gothic"/>
                      </a:endParaRP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b"/>
                      <a:r>
                        <a:rPr lang="it-IT" sz="1050" b="1" i="0" u="none" strike="noStrike" dirty="0">
                          <a:solidFill>
                            <a:srgbClr val="000000"/>
                          </a:solidFill>
                          <a:effectLst/>
                          <a:latin typeface="Century Gothic"/>
                        </a:rPr>
                        <a:t>            210 </a:t>
                      </a: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endParaRPr lang="it-IT" sz="1050" b="1" i="0" u="none" strike="noStrike">
                        <a:solidFill>
                          <a:srgbClr val="000000"/>
                        </a:solidFill>
                        <a:effectLst/>
                        <a:latin typeface="Century Gothic"/>
                      </a:endParaRP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b"/>
                      <a:r>
                        <a:rPr lang="it-IT" sz="1050" b="1" i="0" u="none" strike="noStrike">
                          <a:solidFill>
                            <a:srgbClr val="000000"/>
                          </a:solidFill>
                          <a:effectLst/>
                          <a:latin typeface="Century Gothic"/>
                        </a:rPr>
                        <a:t>                    21 </a:t>
                      </a: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it-IT" sz="1050" b="1" i="0" u="none" strike="noStrike">
                          <a:solidFill>
                            <a:srgbClr val="000000"/>
                          </a:solidFill>
                          <a:effectLst/>
                          <a:latin typeface="Century Gothic"/>
                        </a:rPr>
                        <a:t>            206 </a:t>
                      </a: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99407">
                <a:tc>
                  <a:txBody>
                    <a:bodyPr/>
                    <a:lstStyle/>
                    <a:p>
                      <a:pPr algn="l" fontAlgn="b"/>
                      <a:r>
                        <a:rPr lang="it-IT" sz="1050" b="1" i="0" u="none" strike="noStrike" dirty="0" smtClean="0">
                          <a:solidFill>
                            <a:srgbClr val="000000"/>
                          </a:solidFill>
                          <a:effectLst/>
                          <a:latin typeface="Century Gothic"/>
                        </a:rPr>
                        <a:t> Molise</a:t>
                      </a:r>
                      <a:endParaRPr lang="it-IT" sz="1050" b="1" i="0" u="none" strike="noStrike" dirty="0">
                        <a:solidFill>
                          <a:srgbClr val="000000"/>
                        </a:solidFill>
                        <a:effectLst/>
                        <a:latin typeface="Century Gothic"/>
                      </a:endParaRP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it-IT" sz="1050" b="1" i="0" u="none" strike="noStrike">
                          <a:solidFill>
                            <a:srgbClr val="000000"/>
                          </a:solidFill>
                          <a:effectLst/>
                          <a:latin typeface="Century Gothic"/>
                        </a:rPr>
                        <a:t>             53 </a:t>
                      </a: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it-IT" sz="1050" b="1" i="0" u="none" strike="noStrike">
                          <a:solidFill>
                            <a:srgbClr val="000000"/>
                          </a:solidFill>
                          <a:effectLst/>
                          <a:latin typeface="Century Gothic"/>
                        </a:rPr>
                        <a:t>             53 </a:t>
                      </a: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endParaRPr lang="it-IT" sz="1050" b="1" i="0" u="none" strike="noStrike">
                        <a:solidFill>
                          <a:srgbClr val="000000"/>
                        </a:solidFill>
                        <a:effectLst/>
                        <a:latin typeface="Century Gothic"/>
                      </a:endParaRP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b"/>
                      <a:r>
                        <a:rPr lang="it-IT" sz="1050" b="1" i="0" u="none" strike="noStrike" dirty="0">
                          <a:solidFill>
                            <a:srgbClr val="000000"/>
                          </a:solidFill>
                          <a:effectLst/>
                          <a:latin typeface="Century Gothic"/>
                        </a:rPr>
                        <a:t>             53 </a:t>
                      </a: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endParaRPr lang="it-IT" sz="1050" b="1" i="0" u="none" strike="noStrike">
                        <a:solidFill>
                          <a:srgbClr val="000000"/>
                        </a:solidFill>
                        <a:effectLst/>
                        <a:latin typeface="Century Gothic"/>
                      </a:endParaRP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b"/>
                      <a:r>
                        <a:rPr lang="it-IT" sz="1050" b="1" i="0" u="none" strike="noStrike">
                          <a:solidFill>
                            <a:srgbClr val="000000"/>
                          </a:solidFill>
                          <a:effectLst/>
                          <a:latin typeface="Century Gothic"/>
                        </a:rPr>
                        <a:t>                    -   </a:t>
                      </a: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it-IT" sz="1050" b="1" i="0" u="none" strike="noStrike">
                          <a:solidFill>
                            <a:srgbClr val="000000"/>
                          </a:solidFill>
                          <a:effectLst/>
                          <a:latin typeface="Century Gothic"/>
                        </a:rPr>
                        <a:t>             53 </a:t>
                      </a: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99407">
                <a:tc>
                  <a:txBody>
                    <a:bodyPr/>
                    <a:lstStyle/>
                    <a:p>
                      <a:pPr algn="l" fontAlgn="b"/>
                      <a:r>
                        <a:rPr lang="it-IT" sz="1050" b="1" i="0" u="none" strike="noStrike" dirty="0" smtClean="0">
                          <a:solidFill>
                            <a:srgbClr val="000000"/>
                          </a:solidFill>
                          <a:effectLst/>
                          <a:latin typeface="Century Gothic"/>
                        </a:rPr>
                        <a:t> Piemonte</a:t>
                      </a:r>
                      <a:endParaRPr lang="it-IT" sz="1050" b="1" i="0" u="none" strike="noStrike" dirty="0">
                        <a:solidFill>
                          <a:srgbClr val="000000"/>
                        </a:solidFill>
                        <a:effectLst/>
                        <a:latin typeface="Century Gothic"/>
                      </a:endParaRP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it-IT" sz="1050" b="1" i="0" u="none" strike="noStrike">
                          <a:solidFill>
                            <a:srgbClr val="000000"/>
                          </a:solidFill>
                          <a:effectLst/>
                          <a:latin typeface="Century Gothic"/>
                        </a:rPr>
                        <a:t>            805 </a:t>
                      </a: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it-IT" sz="1050" b="1" i="0" u="none" strike="noStrike">
                          <a:solidFill>
                            <a:srgbClr val="000000"/>
                          </a:solidFill>
                          <a:effectLst/>
                          <a:latin typeface="Century Gothic"/>
                        </a:rPr>
                        <a:t>            639 </a:t>
                      </a: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endParaRPr lang="it-IT" sz="1050" b="1" i="0" u="none" strike="noStrike">
                        <a:solidFill>
                          <a:srgbClr val="000000"/>
                        </a:solidFill>
                        <a:effectLst/>
                        <a:latin typeface="Century Gothic"/>
                      </a:endParaRP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b"/>
                      <a:r>
                        <a:rPr lang="it-IT" sz="1050" b="1" i="0" u="none" strike="noStrike" dirty="0">
                          <a:solidFill>
                            <a:srgbClr val="000000"/>
                          </a:solidFill>
                          <a:effectLst/>
                          <a:latin typeface="Century Gothic"/>
                        </a:rPr>
                        <a:t>            625 </a:t>
                      </a: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endParaRPr lang="it-IT" sz="1050" b="1" i="0" u="none" strike="noStrike">
                        <a:solidFill>
                          <a:srgbClr val="000000"/>
                        </a:solidFill>
                        <a:effectLst/>
                        <a:latin typeface="Century Gothic"/>
                      </a:endParaRP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b"/>
                      <a:r>
                        <a:rPr lang="it-IT" sz="1050" b="1" i="0" u="none" strike="noStrike" dirty="0">
                          <a:solidFill>
                            <a:srgbClr val="000000"/>
                          </a:solidFill>
                          <a:effectLst/>
                          <a:latin typeface="Century Gothic"/>
                        </a:rPr>
                        <a:t>                    44 </a:t>
                      </a: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it-IT" sz="1050" b="1" i="0" u="none" strike="noStrike">
                          <a:solidFill>
                            <a:srgbClr val="000000"/>
                          </a:solidFill>
                          <a:effectLst/>
                          <a:latin typeface="Century Gothic"/>
                        </a:rPr>
                        <a:t>            595 </a:t>
                      </a: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99407">
                <a:tc>
                  <a:txBody>
                    <a:bodyPr/>
                    <a:lstStyle/>
                    <a:p>
                      <a:pPr algn="l" fontAlgn="b"/>
                      <a:r>
                        <a:rPr lang="it-IT" sz="1050" b="1" i="0" u="none" strike="noStrike" dirty="0" smtClean="0">
                          <a:solidFill>
                            <a:srgbClr val="000000"/>
                          </a:solidFill>
                          <a:effectLst/>
                          <a:latin typeface="Century Gothic"/>
                        </a:rPr>
                        <a:t> Puglia</a:t>
                      </a:r>
                      <a:endParaRPr lang="it-IT" sz="1050" b="1" i="0" u="none" strike="noStrike" dirty="0">
                        <a:solidFill>
                          <a:srgbClr val="000000"/>
                        </a:solidFill>
                        <a:effectLst/>
                        <a:latin typeface="Century Gothic"/>
                      </a:endParaRP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it-IT" sz="1050" b="1" i="0" u="none" strike="noStrike">
                          <a:solidFill>
                            <a:srgbClr val="000000"/>
                          </a:solidFill>
                          <a:effectLst/>
                          <a:latin typeface="Century Gothic"/>
                        </a:rPr>
                        <a:t>            462 </a:t>
                      </a: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it-IT" sz="1050" b="1" i="0" u="none" strike="noStrike">
                          <a:solidFill>
                            <a:srgbClr val="000000"/>
                          </a:solidFill>
                          <a:effectLst/>
                          <a:latin typeface="Century Gothic"/>
                        </a:rPr>
                        <a:t>            331 </a:t>
                      </a: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endParaRPr lang="it-IT" sz="1050" b="1" i="0" u="none" strike="noStrike">
                        <a:solidFill>
                          <a:srgbClr val="000000"/>
                        </a:solidFill>
                        <a:effectLst/>
                        <a:latin typeface="Century Gothic"/>
                      </a:endParaRP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b"/>
                      <a:r>
                        <a:rPr lang="it-IT" sz="1050" b="1" i="0" u="none" strike="noStrike" dirty="0">
                          <a:solidFill>
                            <a:srgbClr val="000000"/>
                          </a:solidFill>
                          <a:effectLst/>
                          <a:latin typeface="Century Gothic"/>
                        </a:rPr>
                        <a:t>            328 </a:t>
                      </a: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endParaRPr lang="it-IT" sz="1050" b="1" i="0" u="none" strike="noStrike">
                        <a:solidFill>
                          <a:srgbClr val="000000"/>
                        </a:solidFill>
                        <a:effectLst/>
                        <a:latin typeface="Century Gothic"/>
                      </a:endParaRP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b"/>
                      <a:r>
                        <a:rPr lang="it-IT" sz="1050" b="1" i="0" u="none" strike="noStrike" dirty="0">
                          <a:solidFill>
                            <a:srgbClr val="000000"/>
                          </a:solidFill>
                          <a:effectLst/>
                          <a:latin typeface="Century Gothic"/>
                        </a:rPr>
                        <a:t>                    29 </a:t>
                      </a: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it-IT" sz="1050" b="1" i="0" u="none" strike="noStrike">
                          <a:solidFill>
                            <a:srgbClr val="000000"/>
                          </a:solidFill>
                          <a:effectLst/>
                          <a:latin typeface="Century Gothic"/>
                        </a:rPr>
                        <a:t>            302 </a:t>
                      </a: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99407">
                <a:tc>
                  <a:txBody>
                    <a:bodyPr/>
                    <a:lstStyle/>
                    <a:p>
                      <a:pPr algn="l" fontAlgn="b"/>
                      <a:r>
                        <a:rPr lang="it-IT" sz="1050" b="1" i="0" u="none" strike="noStrike" dirty="0" smtClean="0">
                          <a:solidFill>
                            <a:srgbClr val="000000"/>
                          </a:solidFill>
                          <a:effectLst/>
                          <a:latin typeface="Century Gothic"/>
                        </a:rPr>
                        <a:t> Sardegna</a:t>
                      </a:r>
                      <a:endParaRPr lang="it-IT" sz="1050" b="1" i="0" u="none" strike="noStrike" dirty="0">
                        <a:solidFill>
                          <a:srgbClr val="000000"/>
                        </a:solidFill>
                        <a:effectLst/>
                        <a:latin typeface="Century Gothic"/>
                      </a:endParaRP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it-IT" sz="1050" b="1" i="0" u="none" strike="noStrike">
                          <a:solidFill>
                            <a:srgbClr val="000000"/>
                          </a:solidFill>
                          <a:effectLst/>
                          <a:latin typeface="Century Gothic"/>
                        </a:rPr>
                        <a:t>            240 </a:t>
                      </a: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it-IT" sz="1050" b="1" i="0" u="none" strike="noStrike">
                          <a:solidFill>
                            <a:srgbClr val="000000"/>
                          </a:solidFill>
                          <a:effectLst/>
                          <a:latin typeface="Century Gothic"/>
                        </a:rPr>
                        <a:t>            157 </a:t>
                      </a: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endParaRPr lang="it-IT" sz="1050" b="1" i="0" u="none" strike="noStrike">
                        <a:solidFill>
                          <a:srgbClr val="000000"/>
                        </a:solidFill>
                        <a:effectLst/>
                        <a:latin typeface="Century Gothic"/>
                      </a:endParaRP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b"/>
                      <a:r>
                        <a:rPr lang="it-IT" sz="1050" b="1" i="0" u="none" strike="noStrike" dirty="0">
                          <a:solidFill>
                            <a:srgbClr val="000000"/>
                          </a:solidFill>
                          <a:effectLst/>
                          <a:latin typeface="Century Gothic"/>
                        </a:rPr>
                        <a:t>            154 </a:t>
                      </a: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endParaRPr lang="it-IT" sz="1050" b="1" i="0" u="none" strike="noStrike">
                        <a:solidFill>
                          <a:srgbClr val="000000"/>
                        </a:solidFill>
                        <a:effectLst/>
                        <a:latin typeface="Century Gothic"/>
                      </a:endParaRP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b"/>
                      <a:r>
                        <a:rPr lang="it-IT" sz="1050" b="1" i="0" u="none" strike="noStrike" dirty="0">
                          <a:solidFill>
                            <a:srgbClr val="000000"/>
                          </a:solidFill>
                          <a:effectLst/>
                          <a:latin typeface="Century Gothic"/>
                        </a:rPr>
                        <a:t>                    13 </a:t>
                      </a: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it-IT" sz="1050" b="1" i="0" u="none" strike="noStrike">
                          <a:solidFill>
                            <a:srgbClr val="000000"/>
                          </a:solidFill>
                          <a:effectLst/>
                          <a:latin typeface="Century Gothic"/>
                        </a:rPr>
                        <a:t>            144 </a:t>
                      </a: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99407">
                <a:tc>
                  <a:txBody>
                    <a:bodyPr/>
                    <a:lstStyle/>
                    <a:p>
                      <a:pPr algn="l" fontAlgn="b"/>
                      <a:r>
                        <a:rPr lang="it-IT" sz="1050" b="1" i="0" u="none" strike="noStrike" dirty="0" smtClean="0">
                          <a:solidFill>
                            <a:srgbClr val="000000"/>
                          </a:solidFill>
                          <a:effectLst/>
                          <a:latin typeface="Century Gothic"/>
                        </a:rPr>
                        <a:t> Sicilia</a:t>
                      </a:r>
                      <a:endParaRPr lang="it-IT" sz="1050" b="1" i="0" u="none" strike="noStrike" dirty="0">
                        <a:solidFill>
                          <a:srgbClr val="000000"/>
                        </a:solidFill>
                        <a:effectLst/>
                        <a:latin typeface="Century Gothic"/>
                      </a:endParaRP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it-IT" sz="1050" b="1" i="0" u="none" strike="noStrike">
                          <a:solidFill>
                            <a:srgbClr val="000000"/>
                          </a:solidFill>
                          <a:effectLst/>
                          <a:latin typeface="Century Gothic"/>
                        </a:rPr>
                        <a:t>            427 </a:t>
                      </a: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it-IT" sz="1050" b="1" i="0" u="none" strike="noStrike">
                          <a:solidFill>
                            <a:srgbClr val="000000"/>
                          </a:solidFill>
                          <a:effectLst/>
                          <a:latin typeface="Century Gothic"/>
                        </a:rPr>
                        <a:t>            350 </a:t>
                      </a: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endParaRPr lang="it-IT" sz="1050" b="1" i="0" u="none" strike="noStrike">
                        <a:solidFill>
                          <a:srgbClr val="000000"/>
                        </a:solidFill>
                        <a:effectLst/>
                        <a:latin typeface="Century Gothic"/>
                      </a:endParaRP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b"/>
                      <a:r>
                        <a:rPr lang="it-IT" sz="1050" b="1" i="0" u="none" strike="noStrike" dirty="0">
                          <a:solidFill>
                            <a:srgbClr val="000000"/>
                          </a:solidFill>
                          <a:effectLst/>
                          <a:latin typeface="Century Gothic"/>
                        </a:rPr>
                        <a:t>            281 </a:t>
                      </a: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endParaRPr lang="it-IT" sz="1050" b="1" i="0" u="none" strike="noStrike">
                        <a:solidFill>
                          <a:srgbClr val="000000"/>
                        </a:solidFill>
                        <a:effectLst/>
                        <a:latin typeface="Century Gothic"/>
                      </a:endParaRP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b"/>
                      <a:r>
                        <a:rPr lang="it-IT" sz="1050" b="1" i="0" u="none" strike="noStrike" dirty="0">
                          <a:solidFill>
                            <a:srgbClr val="000000"/>
                          </a:solidFill>
                          <a:effectLst/>
                          <a:latin typeface="Century Gothic"/>
                        </a:rPr>
                        <a:t>                    81 </a:t>
                      </a: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it-IT" sz="1050" b="1" i="0" u="none" strike="noStrike">
                          <a:solidFill>
                            <a:srgbClr val="000000"/>
                          </a:solidFill>
                          <a:effectLst/>
                          <a:latin typeface="Century Gothic"/>
                        </a:rPr>
                        <a:t>            269 </a:t>
                      </a: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99407">
                <a:tc>
                  <a:txBody>
                    <a:bodyPr/>
                    <a:lstStyle/>
                    <a:p>
                      <a:pPr algn="l" fontAlgn="b"/>
                      <a:r>
                        <a:rPr lang="it-IT" sz="1050" b="1" i="0" u="none" strike="noStrike" dirty="0" smtClean="0">
                          <a:solidFill>
                            <a:srgbClr val="000000"/>
                          </a:solidFill>
                          <a:effectLst/>
                          <a:latin typeface="Century Gothic"/>
                        </a:rPr>
                        <a:t> Toscana</a:t>
                      </a:r>
                      <a:endParaRPr lang="it-IT" sz="1050" b="1" i="0" u="none" strike="noStrike" dirty="0">
                        <a:solidFill>
                          <a:srgbClr val="000000"/>
                        </a:solidFill>
                        <a:effectLst/>
                        <a:latin typeface="Century Gothic"/>
                      </a:endParaRP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it-IT" sz="1050" b="1" i="0" u="none" strike="noStrike">
                          <a:solidFill>
                            <a:srgbClr val="000000"/>
                          </a:solidFill>
                          <a:effectLst/>
                          <a:latin typeface="Century Gothic"/>
                        </a:rPr>
                        <a:t>            753 </a:t>
                      </a: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it-IT" sz="1050" b="1" i="0" u="none" strike="noStrike">
                          <a:solidFill>
                            <a:srgbClr val="000000"/>
                          </a:solidFill>
                          <a:effectLst/>
                          <a:latin typeface="Century Gothic"/>
                        </a:rPr>
                        <a:t>            623 </a:t>
                      </a: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endParaRPr lang="it-IT" sz="1050" b="1" i="0" u="none" strike="noStrike">
                        <a:solidFill>
                          <a:srgbClr val="000000"/>
                        </a:solidFill>
                        <a:effectLst/>
                        <a:latin typeface="Century Gothic"/>
                      </a:endParaRP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b"/>
                      <a:r>
                        <a:rPr lang="it-IT" sz="1050" b="1" i="0" u="none" strike="noStrike" dirty="0">
                          <a:solidFill>
                            <a:srgbClr val="000000"/>
                          </a:solidFill>
                          <a:effectLst/>
                          <a:latin typeface="Century Gothic"/>
                        </a:rPr>
                        <a:t>            598 </a:t>
                      </a: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endParaRPr lang="it-IT" sz="1050" b="1" i="0" u="none" strike="noStrike">
                        <a:solidFill>
                          <a:srgbClr val="000000"/>
                        </a:solidFill>
                        <a:effectLst/>
                        <a:latin typeface="Century Gothic"/>
                      </a:endParaRP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b"/>
                      <a:r>
                        <a:rPr lang="it-IT" sz="1050" b="1" i="0" u="none" strike="noStrike" dirty="0">
                          <a:solidFill>
                            <a:srgbClr val="000000"/>
                          </a:solidFill>
                          <a:effectLst/>
                          <a:latin typeface="Century Gothic"/>
                        </a:rPr>
                        <a:t>                    60 </a:t>
                      </a: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it-IT" sz="1050" b="1" i="0" u="none" strike="noStrike">
                          <a:solidFill>
                            <a:srgbClr val="000000"/>
                          </a:solidFill>
                          <a:effectLst/>
                          <a:latin typeface="Century Gothic"/>
                        </a:rPr>
                        <a:t>            563 </a:t>
                      </a: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99407">
                <a:tc>
                  <a:txBody>
                    <a:bodyPr/>
                    <a:lstStyle/>
                    <a:p>
                      <a:pPr algn="l" fontAlgn="b"/>
                      <a:r>
                        <a:rPr lang="it-IT" sz="1050" b="1" i="0" u="none" strike="noStrike" dirty="0" smtClean="0">
                          <a:solidFill>
                            <a:srgbClr val="000000"/>
                          </a:solidFill>
                          <a:effectLst/>
                          <a:latin typeface="Century Gothic"/>
                        </a:rPr>
                        <a:t> Trentino </a:t>
                      </a:r>
                      <a:r>
                        <a:rPr lang="it-IT" sz="1050" b="1" i="0" u="none" strike="noStrike" dirty="0">
                          <a:solidFill>
                            <a:srgbClr val="000000"/>
                          </a:solidFill>
                          <a:effectLst/>
                          <a:latin typeface="Century Gothic"/>
                        </a:rPr>
                        <a:t>Alto Adige</a:t>
                      </a: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it-IT" sz="1050" b="1" i="0" u="none" strike="noStrike">
                          <a:solidFill>
                            <a:srgbClr val="000000"/>
                          </a:solidFill>
                          <a:effectLst/>
                          <a:latin typeface="Century Gothic"/>
                        </a:rPr>
                        <a:t>            320 </a:t>
                      </a: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it-IT" sz="1050" b="1" i="0" u="none" strike="noStrike">
                          <a:solidFill>
                            <a:srgbClr val="000000"/>
                          </a:solidFill>
                          <a:effectLst/>
                          <a:latin typeface="Century Gothic"/>
                        </a:rPr>
                        <a:t>            241 </a:t>
                      </a: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endParaRPr lang="it-IT" sz="1050" b="1" i="0" u="none" strike="noStrike">
                        <a:solidFill>
                          <a:srgbClr val="000000"/>
                        </a:solidFill>
                        <a:effectLst/>
                        <a:latin typeface="Century Gothic"/>
                      </a:endParaRP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b"/>
                      <a:r>
                        <a:rPr lang="it-IT" sz="1050" b="1" i="0" u="none" strike="noStrike" dirty="0">
                          <a:solidFill>
                            <a:srgbClr val="000000"/>
                          </a:solidFill>
                          <a:effectLst/>
                          <a:latin typeface="Century Gothic"/>
                        </a:rPr>
                        <a:t>            248 </a:t>
                      </a: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endParaRPr lang="it-IT" sz="1050" b="1" i="0" u="none" strike="noStrike">
                        <a:solidFill>
                          <a:srgbClr val="000000"/>
                        </a:solidFill>
                        <a:effectLst/>
                        <a:latin typeface="Century Gothic"/>
                      </a:endParaRP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b"/>
                      <a:r>
                        <a:rPr lang="it-IT" sz="1050" b="1" i="0" u="none" strike="noStrike" dirty="0">
                          <a:solidFill>
                            <a:srgbClr val="000000"/>
                          </a:solidFill>
                          <a:effectLst/>
                          <a:latin typeface="Century Gothic"/>
                        </a:rPr>
                        <a:t>                      3 </a:t>
                      </a: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it-IT" sz="1050" b="1" i="0" u="none" strike="noStrike" dirty="0">
                          <a:solidFill>
                            <a:srgbClr val="000000"/>
                          </a:solidFill>
                          <a:effectLst/>
                          <a:latin typeface="Century Gothic"/>
                        </a:rPr>
                        <a:t>            238 </a:t>
                      </a: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99407">
                <a:tc>
                  <a:txBody>
                    <a:bodyPr/>
                    <a:lstStyle/>
                    <a:p>
                      <a:pPr algn="l" fontAlgn="b"/>
                      <a:r>
                        <a:rPr lang="it-IT" sz="1050" b="1" i="0" u="none" strike="noStrike" dirty="0" smtClean="0">
                          <a:solidFill>
                            <a:srgbClr val="000000"/>
                          </a:solidFill>
                          <a:effectLst/>
                          <a:latin typeface="Century Gothic"/>
                        </a:rPr>
                        <a:t> Umbria</a:t>
                      </a:r>
                      <a:endParaRPr lang="it-IT" sz="1050" b="1" i="0" u="none" strike="noStrike" dirty="0">
                        <a:solidFill>
                          <a:srgbClr val="000000"/>
                        </a:solidFill>
                        <a:effectLst/>
                        <a:latin typeface="Century Gothic"/>
                      </a:endParaRP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it-IT" sz="1050" b="1" i="0" u="none" strike="noStrike">
                          <a:solidFill>
                            <a:srgbClr val="000000"/>
                          </a:solidFill>
                          <a:effectLst/>
                          <a:latin typeface="Century Gothic"/>
                        </a:rPr>
                        <a:t>            139 </a:t>
                      </a: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it-IT" sz="1050" b="1" i="0" u="none" strike="noStrike">
                          <a:solidFill>
                            <a:srgbClr val="000000"/>
                          </a:solidFill>
                          <a:effectLst/>
                          <a:latin typeface="Century Gothic"/>
                        </a:rPr>
                        <a:t>            109 </a:t>
                      </a: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endParaRPr lang="it-IT" sz="1050" b="1" i="0" u="none" strike="noStrike">
                        <a:solidFill>
                          <a:srgbClr val="000000"/>
                        </a:solidFill>
                        <a:effectLst/>
                        <a:latin typeface="Century Gothic"/>
                      </a:endParaRP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b"/>
                      <a:r>
                        <a:rPr lang="it-IT" sz="1050" b="1" i="0" u="none" strike="noStrike" dirty="0">
                          <a:solidFill>
                            <a:srgbClr val="000000"/>
                          </a:solidFill>
                          <a:effectLst/>
                          <a:latin typeface="Century Gothic"/>
                        </a:rPr>
                        <a:t>            104 </a:t>
                      </a: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endParaRPr lang="it-IT" sz="1050" b="1" i="0" u="none" strike="noStrike">
                        <a:solidFill>
                          <a:srgbClr val="000000"/>
                        </a:solidFill>
                        <a:effectLst/>
                        <a:latin typeface="Century Gothic"/>
                      </a:endParaRP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b"/>
                      <a:r>
                        <a:rPr lang="it-IT" sz="1050" b="1" i="0" u="none" strike="noStrike" dirty="0">
                          <a:solidFill>
                            <a:srgbClr val="000000"/>
                          </a:solidFill>
                          <a:effectLst/>
                          <a:latin typeface="Century Gothic"/>
                        </a:rPr>
                        <a:t>                      8 </a:t>
                      </a: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it-IT" sz="1050" b="1" i="0" u="none" strike="noStrike">
                          <a:solidFill>
                            <a:srgbClr val="000000"/>
                          </a:solidFill>
                          <a:effectLst/>
                          <a:latin typeface="Century Gothic"/>
                        </a:rPr>
                        <a:t>            101 </a:t>
                      </a: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99407">
                <a:tc>
                  <a:txBody>
                    <a:bodyPr/>
                    <a:lstStyle/>
                    <a:p>
                      <a:pPr algn="l" fontAlgn="b"/>
                      <a:r>
                        <a:rPr lang="it-IT" sz="1050" b="1" i="0" u="none" strike="noStrike" dirty="0" smtClean="0">
                          <a:solidFill>
                            <a:srgbClr val="000000"/>
                          </a:solidFill>
                          <a:effectLst/>
                          <a:latin typeface="Century Gothic"/>
                        </a:rPr>
                        <a:t> Valle </a:t>
                      </a:r>
                      <a:r>
                        <a:rPr lang="it-IT" sz="1050" b="1" i="0" u="none" strike="noStrike" dirty="0">
                          <a:solidFill>
                            <a:srgbClr val="000000"/>
                          </a:solidFill>
                          <a:effectLst/>
                          <a:latin typeface="Century Gothic"/>
                        </a:rPr>
                        <a:t>d'Aosta</a:t>
                      </a: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it-IT" sz="1050" b="1" i="0" u="none" strike="noStrike" dirty="0">
                          <a:solidFill>
                            <a:srgbClr val="000000"/>
                          </a:solidFill>
                          <a:effectLst/>
                          <a:latin typeface="Century Gothic"/>
                        </a:rPr>
                        <a:t>             43 </a:t>
                      </a: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it-IT" sz="1050" b="1" i="0" u="none" strike="noStrike">
                          <a:solidFill>
                            <a:srgbClr val="000000"/>
                          </a:solidFill>
                          <a:effectLst/>
                          <a:latin typeface="Century Gothic"/>
                        </a:rPr>
                        <a:t>             29 </a:t>
                      </a: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endParaRPr lang="it-IT" sz="1050" b="1" i="0" u="none" strike="noStrike">
                        <a:solidFill>
                          <a:srgbClr val="000000"/>
                        </a:solidFill>
                        <a:effectLst/>
                        <a:latin typeface="Century Gothic"/>
                      </a:endParaRP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b"/>
                      <a:r>
                        <a:rPr lang="it-IT" sz="1050" b="1" i="0" u="none" strike="noStrike" dirty="0">
                          <a:solidFill>
                            <a:srgbClr val="000000"/>
                          </a:solidFill>
                          <a:effectLst/>
                          <a:latin typeface="Century Gothic"/>
                        </a:rPr>
                        <a:t>             36 </a:t>
                      </a: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endParaRPr lang="it-IT" sz="1050" b="1" i="0" u="none" strike="noStrike">
                        <a:solidFill>
                          <a:srgbClr val="000000"/>
                        </a:solidFill>
                        <a:effectLst/>
                        <a:latin typeface="Century Gothic"/>
                      </a:endParaRP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b"/>
                      <a:r>
                        <a:rPr lang="it-IT" sz="1050" b="1" i="0" u="none" strike="noStrike" dirty="0">
                          <a:solidFill>
                            <a:srgbClr val="000000"/>
                          </a:solidFill>
                          <a:effectLst/>
                          <a:latin typeface="Century Gothic"/>
                        </a:rPr>
                        <a:t>                    -   </a:t>
                      </a: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it-IT" sz="1050" b="1" i="0" u="none" strike="noStrike">
                          <a:solidFill>
                            <a:srgbClr val="000000"/>
                          </a:solidFill>
                          <a:effectLst/>
                          <a:latin typeface="Century Gothic"/>
                        </a:rPr>
                        <a:t>             29 </a:t>
                      </a: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99407">
                <a:tc>
                  <a:txBody>
                    <a:bodyPr/>
                    <a:lstStyle/>
                    <a:p>
                      <a:pPr algn="l" fontAlgn="b"/>
                      <a:r>
                        <a:rPr lang="it-IT" sz="1050" b="1" i="0" u="none" strike="noStrike" dirty="0" smtClean="0">
                          <a:solidFill>
                            <a:srgbClr val="000000"/>
                          </a:solidFill>
                          <a:effectLst/>
                          <a:latin typeface="Century Gothic"/>
                        </a:rPr>
                        <a:t> Veneto</a:t>
                      </a:r>
                      <a:endParaRPr lang="it-IT" sz="1050" b="1" i="0" u="none" strike="noStrike" dirty="0">
                        <a:solidFill>
                          <a:srgbClr val="000000"/>
                        </a:solidFill>
                        <a:effectLst/>
                        <a:latin typeface="Century Gothic"/>
                      </a:endParaRP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it-IT" sz="1050" b="1" i="0" u="none" strike="noStrike" dirty="0">
                          <a:solidFill>
                            <a:srgbClr val="000000"/>
                          </a:solidFill>
                          <a:effectLst/>
                          <a:latin typeface="Century Gothic"/>
                        </a:rPr>
                        <a:t>            766 </a:t>
                      </a: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it-IT" sz="1050" b="1" i="0" u="none" strike="noStrike" dirty="0">
                          <a:solidFill>
                            <a:srgbClr val="000000"/>
                          </a:solidFill>
                          <a:effectLst/>
                          <a:latin typeface="Century Gothic"/>
                        </a:rPr>
                        <a:t>            630 </a:t>
                      </a: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it-IT" sz="1050" b="1" i="0" u="none" strike="noStrike" dirty="0">
                        <a:solidFill>
                          <a:srgbClr val="000000"/>
                        </a:solidFill>
                        <a:effectLst/>
                        <a:latin typeface="Century Gothic"/>
                      </a:endParaRP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b"/>
                      <a:r>
                        <a:rPr lang="it-IT" sz="1050" b="1" i="0" u="none" strike="noStrike" dirty="0">
                          <a:solidFill>
                            <a:srgbClr val="000000"/>
                          </a:solidFill>
                          <a:effectLst/>
                          <a:latin typeface="Century Gothic"/>
                        </a:rPr>
                        <a:t>            590 </a:t>
                      </a: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it-IT" sz="1050" b="1" i="0" u="none" strike="noStrike" dirty="0">
                        <a:solidFill>
                          <a:srgbClr val="000000"/>
                        </a:solidFill>
                        <a:effectLst/>
                        <a:latin typeface="Century Gothic"/>
                      </a:endParaRP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b"/>
                      <a:r>
                        <a:rPr lang="it-IT" sz="1050" b="1" i="0" u="none" strike="noStrike" dirty="0">
                          <a:solidFill>
                            <a:srgbClr val="000000"/>
                          </a:solidFill>
                          <a:effectLst/>
                          <a:latin typeface="Century Gothic"/>
                        </a:rPr>
                        <a:t>                    50 </a:t>
                      </a: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it-IT" sz="1050" b="1" i="0" u="none" strike="noStrike" dirty="0">
                          <a:solidFill>
                            <a:srgbClr val="000000"/>
                          </a:solidFill>
                          <a:effectLst/>
                          <a:latin typeface="Century Gothic"/>
                        </a:rPr>
                        <a:t>            580 </a:t>
                      </a: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0332">
                <a:tc>
                  <a:txBody>
                    <a:bodyPr/>
                    <a:lstStyle/>
                    <a:p>
                      <a:pPr algn="l" fontAlgn="b"/>
                      <a:r>
                        <a:rPr lang="it-IT" sz="1400" b="1" i="0" u="none" strike="noStrike" dirty="0" smtClean="0">
                          <a:solidFill>
                            <a:srgbClr val="C00000"/>
                          </a:solidFill>
                          <a:effectLst/>
                          <a:latin typeface="Century Gothic"/>
                        </a:rPr>
                        <a:t> TOTALE</a:t>
                      </a:r>
                      <a:endParaRPr lang="it-IT" sz="1400" b="1" i="0" u="none" strike="noStrike" dirty="0">
                        <a:solidFill>
                          <a:srgbClr val="C00000"/>
                        </a:solidFill>
                        <a:effectLst/>
                        <a:latin typeface="Century Gothic"/>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it-IT" sz="1400" b="1" i="0" u="none" strike="noStrike" dirty="0">
                          <a:solidFill>
                            <a:srgbClr val="C00000"/>
                          </a:solidFill>
                          <a:effectLst/>
                          <a:latin typeface="Century Gothic"/>
                        </a:rPr>
                        <a:t>     </a:t>
                      </a:r>
                      <a:r>
                        <a:rPr lang="it-IT" sz="1400" b="1" i="0" u="none" strike="noStrike" dirty="0" smtClean="0">
                          <a:solidFill>
                            <a:srgbClr val="C00000"/>
                          </a:solidFill>
                          <a:effectLst/>
                          <a:latin typeface="Century Gothic"/>
                        </a:rPr>
                        <a:t>  </a:t>
                      </a:r>
                      <a:r>
                        <a:rPr lang="it-IT" sz="1400" b="1" i="0" u="none" strike="noStrike" dirty="0">
                          <a:solidFill>
                            <a:srgbClr val="C00000"/>
                          </a:solidFill>
                          <a:effectLst/>
                          <a:latin typeface="Century Gothic"/>
                        </a:rPr>
                        <a:t>8.784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it-IT" sz="1400" b="1" i="0" u="none" strike="noStrike" dirty="0">
                          <a:solidFill>
                            <a:srgbClr val="C00000"/>
                          </a:solidFill>
                          <a:effectLst/>
                          <a:latin typeface="Century Gothic"/>
                        </a:rPr>
                        <a:t>      </a:t>
                      </a:r>
                      <a:r>
                        <a:rPr lang="it-IT" sz="1400" b="1" i="0" u="none" strike="noStrike" dirty="0" smtClean="0">
                          <a:solidFill>
                            <a:srgbClr val="C00000"/>
                          </a:solidFill>
                          <a:effectLst/>
                          <a:latin typeface="Century Gothic"/>
                        </a:rPr>
                        <a:t> </a:t>
                      </a:r>
                      <a:r>
                        <a:rPr lang="it-IT" sz="1400" b="1" i="0" u="none" strike="noStrike" dirty="0">
                          <a:solidFill>
                            <a:srgbClr val="C00000"/>
                          </a:solidFill>
                          <a:effectLst/>
                          <a:latin typeface="Century Gothic"/>
                        </a:rPr>
                        <a:t>6.845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it-IT" sz="1400" b="0" i="0" u="none" strike="noStrike" dirty="0">
                        <a:solidFill>
                          <a:srgbClr val="C00000"/>
                        </a:solidFill>
                        <a:effectLst/>
                        <a:latin typeface="Century Gothic"/>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l" fontAlgn="b"/>
                      <a:r>
                        <a:rPr lang="it-IT" sz="1400" b="1" i="0" u="none" strike="noStrike" dirty="0">
                          <a:solidFill>
                            <a:srgbClr val="C00000"/>
                          </a:solidFill>
                          <a:effectLst/>
                          <a:latin typeface="Century Gothic"/>
                        </a:rPr>
                        <a:t>      </a:t>
                      </a:r>
                      <a:r>
                        <a:rPr lang="it-IT" sz="1400" b="1" i="0" u="none" strike="noStrike" dirty="0" smtClean="0">
                          <a:solidFill>
                            <a:srgbClr val="C00000"/>
                          </a:solidFill>
                          <a:effectLst/>
                          <a:latin typeface="Century Gothic"/>
                        </a:rPr>
                        <a:t> </a:t>
                      </a:r>
                      <a:r>
                        <a:rPr lang="it-IT" sz="1400" b="1" i="0" u="none" strike="noStrike" dirty="0">
                          <a:solidFill>
                            <a:srgbClr val="C00000"/>
                          </a:solidFill>
                          <a:effectLst/>
                          <a:latin typeface="Century Gothic"/>
                        </a:rPr>
                        <a:t>6.667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it-IT" sz="1400" b="0" i="0" u="none" strike="noStrike" dirty="0">
                        <a:solidFill>
                          <a:srgbClr val="C00000"/>
                        </a:solidFill>
                        <a:effectLst/>
                        <a:latin typeface="Century Gothic"/>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l" fontAlgn="b"/>
                      <a:r>
                        <a:rPr lang="it-IT" sz="1400" b="1" i="0" u="none" strike="noStrike" dirty="0">
                          <a:solidFill>
                            <a:srgbClr val="C00000"/>
                          </a:solidFill>
                          <a:effectLst/>
                          <a:latin typeface="Century Gothic"/>
                        </a:rPr>
                        <a:t>           </a:t>
                      </a:r>
                      <a:r>
                        <a:rPr lang="it-IT" sz="1400" b="1" i="0" u="none" strike="noStrike" dirty="0" smtClean="0">
                          <a:solidFill>
                            <a:srgbClr val="C00000"/>
                          </a:solidFill>
                          <a:effectLst/>
                          <a:latin typeface="Century Gothic"/>
                        </a:rPr>
                        <a:t>   583 </a:t>
                      </a:r>
                      <a:endParaRPr lang="it-IT" sz="1400" b="1" i="0" u="none" strike="noStrike" dirty="0">
                        <a:solidFill>
                          <a:srgbClr val="C00000"/>
                        </a:solidFill>
                        <a:effectLst/>
                        <a:latin typeface="Century Gothic"/>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it-IT" sz="1400" b="1" i="0" u="none" strike="noStrike" dirty="0">
                          <a:solidFill>
                            <a:srgbClr val="C00000"/>
                          </a:solidFill>
                          <a:effectLst/>
                          <a:latin typeface="Century Gothic"/>
                        </a:rPr>
                        <a:t>    </a:t>
                      </a:r>
                      <a:r>
                        <a:rPr lang="it-IT" sz="1400" b="1" i="0" u="none" strike="noStrike" dirty="0" smtClean="0">
                          <a:solidFill>
                            <a:srgbClr val="C00000"/>
                          </a:solidFill>
                          <a:effectLst/>
                          <a:latin typeface="Century Gothic"/>
                        </a:rPr>
                        <a:t>   </a:t>
                      </a:r>
                      <a:r>
                        <a:rPr lang="it-IT" sz="1400" b="1" i="0" u="none" strike="noStrike" dirty="0">
                          <a:solidFill>
                            <a:srgbClr val="C00000"/>
                          </a:solidFill>
                          <a:effectLst/>
                          <a:latin typeface="Century Gothic"/>
                        </a:rPr>
                        <a:t>6.262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0405765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1"/>
          <p:cNvSpPr>
            <a:spLocks noChangeArrowheads="1"/>
          </p:cNvSpPr>
          <p:nvPr/>
        </p:nvSpPr>
        <p:spPr bwMode="auto">
          <a:xfrm>
            <a:off x="416" y="-22162"/>
            <a:ext cx="9144000" cy="1143000"/>
          </a:xfrm>
          <a:prstGeom prst="rect">
            <a:avLst/>
          </a:prstGeom>
          <a:solidFill>
            <a:srgbClr val="8A7972">
              <a:alpha val="65881"/>
            </a:srgbClr>
          </a:solidFill>
          <a:ln>
            <a:noFill/>
          </a:ln>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it-IT" sz="2700" b="1" dirty="0">
                <a:solidFill>
                  <a:schemeClr val="bg1"/>
                </a:solidFill>
                <a:latin typeface="Helvetica" pitchFamily="34" charset="0"/>
                <a:cs typeface="Lucida Sans Unicode" panose="020B0602030504020204" pitchFamily="34" charset="0"/>
                <a:sym typeface="Wingdings" panose="05000000000000000000" pitchFamily="2" charset="2"/>
              </a:rPr>
              <a:t> </a:t>
            </a:r>
            <a:r>
              <a:rPr lang="it-IT" sz="2700" dirty="0">
                <a:solidFill>
                  <a:schemeClr val="bg1"/>
                </a:solidFill>
                <a:latin typeface="Helvetica" pitchFamily="34" charset="0"/>
                <a:cs typeface="Lucida Sans Unicode" panose="020B0602030504020204" pitchFamily="34" charset="0"/>
                <a:sym typeface="Wingdings" panose="05000000000000000000" pitchFamily="2" charset="2"/>
              </a:rPr>
              <a:t>Gli accorpamenti tra le camere di commercio: </a:t>
            </a:r>
          </a:p>
          <a:p>
            <a:pPr eaLnBrk="1" hangingPunct="1">
              <a:defRPr/>
            </a:pPr>
            <a:r>
              <a:rPr lang="it-IT" sz="2700" dirty="0">
                <a:solidFill>
                  <a:schemeClr val="bg1"/>
                </a:solidFill>
                <a:latin typeface="Helvetica" pitchFamily="34" charset="0"/>
                <a:cs typeface="Lucida Sans Unicode" panose="020B0602030504020204" pitchFamily="34" charset="0"/>
                <a:sym typeface="Wingdings" panose="05000000000000000000" pitchFamily="2" charset="2"/>
              </a:rPr>
              <a:t>     </a:t>
            </a:r>
            <a:r>
              <a:rPr lang="it-IT" sz="3200" b="1" dirty="0">
                <a:solidFill>
                  <a:schemeClr val="bg1"/>
                </a:solidFill>
                <a:latin typeface="Helvetica" pitchFamily="34" charset="0"/>
                <a:cs typeface="Lucida Sans Unicode" panose="020B0602030504020204" pitchFamily="34" charset="0"/>
                <a:sym typeface="Wingdings" panose="05000000000000000000" pitchFamily="2" charset="2"/>
              </a:rPr>
              <a:t>la denominazione e la sede legale</a:t>
            </a:r>
            <a:endParaRPr lang="it-IT" sz="2700" b="1" dirty="0">
              <a:solidFill>
                <a:schemeClr val="bg1"/>
              </a:solidFill>
              <a:latin typeface="Helvetica" pitchFamily="34" charset="0"/>
              <a:cs typeface="Lucida Sans Unicode" panose="020B0602030504020204" pitchFamily="34" charset="0"/>
              <a:sym typeface="Wingdings" panose="05000000000000000000" pitchFamily="2" charset="2"/>
            </a:endParaRPr>
          </a:p>
        </p:txBody>
      </p:sp>
      <p:sp>
        <p:nvSpPr>
          <p:cNvPr id="4" name="Rettangolo 1"/>
          <p:cNvSpPr>
            <a:spLocks noChangeArrowheads="1"/>
          </p:cNvSpPr>
          <p:nvPr/>
        </p:nvSpPr>
        <p:spPr bwMode="auto">
          <a:xfrm>
            <a:off x="396160" y="1341008"/>
            <a:ext cx="8352512" cy="5170646"/>
          </a:xfrm>
          <a:prstGeom prst="rect">
            <a:avLst/>
          </a:prstGeom>
        </p:spPr>
        <p:txBody>
          <a:bodyPr wrap="square" lIns="0" rIns="0">
            <a:spAutoFit/>
          </a:bodyPr>
          <a:lstStyle/>
          <a:p>
            <a:pPr algn="just"/>
            <a:r>
              <a:rPr lang="it-IT" altLang="it-IT" sz="2200" dirty="0">
                <a:latin typeface="Helvetica" panose="020B0604020202020204" pitchFamily="34" charset="0"/>
                <a:cs typeface="Helvetica" panose="020B0604020202020204" pitchFamily="34" charset="0"/>
              </a:rPr>
              <a:t>La </a:t>
            </a:r>
            <a:r>
              <a:rPr lang="it-IT" altLang="it-IT" sz="2200" u="sng" dirty="0">
                <a:solidFill>
                  <a:srgbClr val="C00000"/>
                </a:solidFill>
                <a:latin typeface="Helvetica" panose="020B0604020202020204" pitchFamily="34" charset="0"/>
                <a:cs typeface="Helvetica" panose="020B0604020202020204" pitchFamily="34" charset="0"/>
              </a:rPr>
              <a:t>denominazione</a:t>
            </a:r>
            <a:r>
              <a:rPr lang="it-IT" altLang="it-IT" sz="2200" dirty="0">
                <a:latin typeface="Helvetica" panose="020B0604020202020204" pitchFamily="34" charset="0"/>
                <a:cs typeface="Helvetica" panose="020B0604020202020204" pitchFamily="34" charset="0"/>
              </a:rPr>
              <a:t> della nuova camera di commercio è quella </a:t>
            </a:r>
            <a:r>
              <a:rPr lang="it-IT" altLang="it-IT" sz="2200" u="sng" dirty="0">
                <a:solidFill>
                  <a:srgbClr val="C00000"/>
                </a:solidFill>
                <a:latin typeface="Helvetica" panose="020B0604020202020204" pitchFamily="34" charset="0"/>
                <a:cs typeface="Helvetica" panose="020B0604020202020204" pitchFamily="34" charset="0"/>
              </a:rPr>
              <a:t>proposta dalle camere accorpate</a:t>
            </a:r>
            <a:r>
              <a:rPr lang="it-IT" altLang="it-IT" sz="2200" dirty="0">
                <a:latin typeface="Helvetica" panose="020B0604020202020204" pitchFamily="34" charset="0"/>
                <a:cs typeface="Helvetica" panose="020B0604020202020204" pitchFamily="34" charset="0"/>
              </a:rPr>
              <a:t>. </a:t>
            </a:r>
            <a:endParaRPr lang="it-IT" altLang="it-IT" sz="2200" dirty="0" smtClean="0">
              <a:latin typeface="Helvetica" panose="020B0604020202020204" pitchFamily="34" charset="0"/>
              <a:cs typeface="Helvetica" panose="020B0604020202020204" pitchFamily="34" charset="0"/>
            </a:endParaRPr>
          </a:p>
          <a:p>
            <a:pPr algn="just"/>
            <a:r>
              <a:rPr lang="it-IT" altLang="it-IT" sz="2200" dirty="0" smtClean="0">
                <a:latin typeface="Helvetica" panose="020B0604020202020204" pitchFamily="34" charset="0"/>
                <a:cs typeface="Helvetica" panose="020B0604020202020204" pitchFamily="34" charset="0"/>
              </a:rPr>
              <a:t>In </a:t>
            </a:r>
            <a:r>
              <a:rPr lang="it-IT" altLang="it-IT" sz="2200" dirty="0">
                <a:latin typeface="Helvetica" panose="020B0604020202020204" pitchFamily="34" charset="0"/>
                <a:cs typeface="Helvetica" panose="020B0604020202020204" pitchFamily="34" charset="0"/>
              </a:rPr>
              <a:t>assenza di indicazioni formulate d’intesa fra le camere, la proposta sarà formata da un </a:t>
            </a:r>
            <a:r>
              <a:rPr lang="it-IT" altLang="it-IT" sz="2200" u="sng" dirty="0" smtClean="0">
                <a:solidFill>
                  <a:srgbClr val="C00000"/>
                </a:solidFill>
                <a:latin typeface="Helvetica" panose="020B0604020202020204" pitchFamily="34" charset="0"/>
                <a:cs typeface="Helvetica" panose="020B0604020202020204" pitchFamily="34" charset="0"/>
              </a:rPr>
              <a:t>nome </a:t>
            </a:r>
            <a:r>
              <a:rPr lang="it-IT" altLang="it-IT" sz="2200" u="sng" dirty="0">
                <a:solidFill>
                  <a:srgbClr val="C00000"/>
                </a:solidFill>
                <a:latin typeface="Helvetica" panose="020B0604020202020204" pitchFamily="34" charset="0"/>
                <a:cs typeface="Helvetica" panose="020B0604020202020204" pitchFamily="34" charset="0"/>
              </a:rPr>
              <a:t>plurimo</a:t>
            </a:r>
            <a:r>
              <a:rPr lang="it-IT" altLang="it-IT" sz="2200" dirty="0">
                <a:latin typeface="Helvetica" panose="020B0604020202020204" pitchFamily="34" charset="0"/>
                <a:cs typeface="Helvetica" panose="020B0604020202020204" pitchFamily="34" charset="0"/>
              </a:rPr>
              <a:t>, contenente i nomi delle camere accorpate: il primo sarà quello che precede in ordine alfabetico. </a:t>
            </a:r>
            <a:r>
              <a:rPr lang="it-IT" altLang="it-IT" sz="2200" dirty="0" smtClean="0">
                <a:latin typeface="Helvetica" panose="020B0604020202020204" pitchFamily="34" charset="0"/>
                <a:cs typeface="Helvetica" panose="020B0604020202020204" pitchFamily="34" charset="0"/>
              </a:rPr>
              <a:t>La denominazione </a:t>
            </a:r>
            <a:r>
              <a:rPr lang="it-IT" altLang="it-IT" sz="2200" dirty="0">
                <a:latin typeface="Helvetica" panose="020B0604020202020204" pitchFamily="34" charset="0"/>
                <a:cs typeface="Helvetica" panose="020B0604020202020204" pitchFamily="34" charset="0"/>
              </a:rPr>
              <a:t>potrà essere modificata dal Consiglio della nuova camera in sede di aggiornamento dello statuto.</a:t>
            </a:r>
          </a:p>
          <a:p>
            <a:pPr algn="just"/>
            <a:endParaRPr lang="it-IT" altLang="it-IT" sz="2200" dirty="0">
              <a:latin typeface="Helvetica" panose="020B0604020202020204" pitchFamily="34" charset="0"/>
              <a:cs typeface="Helvetica" panose="020B0604020202020204" pitchFamily="34" charset="0"/>
            </a:endParaRPr>
          </a:p>
          <a:p>
            <a:pPr algn="just"/>
            <a:r>
              <a:rPr lang="it-IT" altLang="it-IT" sz="2200" dirty="0" smtClean="0">
                <a:latin typeface="Helvetica" panose="020B0604020202020204" pitchFamily="34" charset="0"/>
                <a:cs typeface="Helvetica" panose="020B0604020202020204" pitchFamily="34" charset="0"/>
              </a:rPr>
              <a:t>Anche per l’individuazione </a:t>
            </a:r>
            <a:r>
              <a:rPr lang="it-IT" altLang="it-IT" sz="2200" dirty="0">
                <a:latin typeface="Helvetica" panose="020B0604020202020204" pitchFamily="34" charset="0"/>
                <a:cs typeface="Helvetica" panose="020B0604020202020204" pitchFamily="34" charset="0"/>
              </a:rPr>
              <a:t>delle </a:t>
            </a:r>
            <a:r>
              <a:rPr lang="it-IT" altLang="it-IT" sz="2200" u="sng" dirty="0">
                <a:solidFill>
                  <a:srgbClr val="C00000"/>
                </a:solidFill>
                <a:latin typeface="Helvetica" panose="020B0604020202020204" pitchFamily="34" charset="0"/>
                <a:cs typeface="Helvetica" panose="020B0604020202020204" pitchFamily="34" charset="0"/>
              </a:rPr>
              <a:t>sedi legali</a:t>
            </a:r>
            <a:r>
              <a:rPr lang="it-IT" altLang="it-IT" sz="2200" dirty="0">
                <a:solidFill>
                  <a:srgbClr val="C00000"/>
                </a:solidFill>
                <a:latin typeface="Helvetica" panose="020B0604020202020204" pitchFamily="34" charset="0"/>
                <a:cs typeface="Helvetica" panose="020B0604020202020204" pitchFamily="34" charset="0"/>
              </a:rPr>
              <a:t> </a:t>
            </a:r>
            <a:r>
              <a:rPr lang="it-IT" altLang="it-IT" sz="2200" dirty="0">
                <a:latin typeface="Helvetica" panose="020B0604020202020204" pitchFamily="34" charset="0"/>
                <a:cs typeface="Helvetica" panose="020B0604020202020204" pitchFamily="34" charset="0"/>
              </a:rPr>
              <a:t>delle nuove camere, </a:t>
            </a:r>
            <a:r>
              <a:rPr lang="it-IT" altLang="it-IT" sz="2200" dirty="0" smtClean="0">
                <a:latin typeface="Helvetica" panose="020B0604020202020204" pitchFamily="34" charset="0"/>
                <a:cs typeface="Helvetica" panose="020B0604020202020204" pitchFamily="34" charset="0"/>
              </a:rPr>
              <a:t>      </a:t>
            </a:r>
            <a:r>
              <a:rPr lang="it-IT" altLang="it-IT" sz="2200" u="sng" dirty="0" smtClean="0">
                <a:solidFill>
                  <a:srgbClr val="C00000"/>
                </a:solidFill>
                <a:latin typeface="Helvetica" panose="020B0604020202020204" pitchFamily="34" charset="0"/>
                <a:cs typeface="Helvetica" panose="020B0604020202020204" pitchFamily="34" charset="0"/>
              </a:rPr>
              <a:t>il </a:t>
            </a:r>
            <a:r>
              <a:rPr lang="it-IT" altLang="it-IT" sz="2200" u="sng" dirty="0">
                <a:solidFill>
                  <a:srgbClr val="C00000"/>
                </a:solidFill>
                <a:latin typeface="Helvetica" panose="020B0604020202020204" pitchFamily="34" charset="0"/>
                <a:cs typeface="Helvetica" panose="020B0604020202020204" pitchFamily="34" charset="0"/>
              </a:rPr>
              <a:t>piano adotterà la soluzione scelta dalle camere accorpate</a:t>
            </a:r>
            <a:r>
              <a:rPr lang="it-IT" altLang="it-IT" sz="2200" dirty="0" smtClean="0">
                <a:latin typeface="Helvetica" panose="020B0604020202020204" pitchFamily="34" charset="0"/>
                <a:cs typeface="Helvetica" panose="020B0604020202020204" pitchFamily="34" charset="0"/>
              </a:rPr>
              <a:t>.</a:t>
            </a:r>
          </a:p>
          <a:p>
            <a:pPr algn="just"/>
            <a:r>
              <a:rPr lang="it-IT" altLang="it-IT" sz="2200" dirty="0" smtClean="0">
                <a:latin typeface="Helvetica" panose="020B0604020202020204" pitchFamily="34" charset="0"/>
                <a:cs typeface="Helvetica" panose="020B0604020202020204" pitchFamily="34" charset="0"/>
              </a:rPr>
              <a:t>In </a:t>
            </a:r>
            <a:r>
              <a:rPr lang="it-IT" altLang="it-IT" sz="2200" dirty="0">
                <a:latin typeface="Helvetica" panose="020B0604020202020204" pitchFamily="34" charset="0"/>
                <a:cs typeface="Helvetica" panose="020B0604020202020204" pitchFamily="34" charset="0"/>
              </a:rPr>
              <a:t>assenza di tale indicazione, la proposta </a:t>
            </a:r>
            <a:r>
              <a:rPr lang="it-IT" altLang="it-IT" sz="2200" dirty="0" smtClean="0">
                <a:latin typeface="Helvetica" panose="020B0604020202020204" pitchFamily="34" charset="0"/>
                <a:cs typeface="Helvetica" panose="020B0604020202020204" pitchFamily="34" charset="0"/>
              </a:rPr>
              <a:t>riporterà quale </a:t>
            </a:r>
            <a:r>
              <a:rPr lang="it-IT" altLang="it-IT" sz="2200" dirty="0">
                <a:latin typeface="Helvetica" panose="020B0604020202020204" pitchFamily="34" charset="0"/>
                <a:cs typeface="Helvetica" panose="020B0604020202020204" pitchFamily="34" charset="0"/>
              </a:rPr>
              <a:t>sede legale quella della </a:t>
            </a:r>
            <a:r>
              <a:rPr lang="it-IT" altLang="it-IT" sz="2200" u="sng" dirty="0">
                <a:solidFill>
                  <a:srgbClr val="C00000"/>
                </a:solidFill>
                <a:latin typeface="Helvetica" panose="020B0604020202020204" pitchFamily="34" charset="0"/>
                <a:cs typeface="Helvetica" panose="020B0604020202020204" pitchFamily="34" charset="0"/>
              </a:rPr>
              <a:t>camera di commercio con il maggior numero di imprese e unità locali</a:t>
            </a:r>
            <a:r>
              <a:rPr lang="it-IT" altLang="it-IT" sz="2200" dirty="0">
                <a:latin typeface="Helvetica" panose="020B0604020202020204" pitchFamily="34" charset="0"/>
                <a:cs typeface="Helvetica" panose="020B0604020202020204" pitchFamily="34" charset="0"/>
              </a:rPr>
              <a:t>. In ogni caso, le sedi legali delle altre camere di commercio accorpate diventano </a:t>
            </a:r>
            <a:r>
              <a:rPr lang="it-IT" altLang="it-IT" sz="2200" u="sng" dirty="0">
                <a:solidFill>
                  <a:srgbClr val="C00000"/>
                </a:solidFill>
                <a:latin typeface="Helvetica" panose="020B0604020202020204" pitchFamily="34" charset="0"/>
                <a:cs typeface="Helvetica" panose="020B0604020202020204" pitchFamily="34" charset="0"/>
              </a:rPr>
              <a:t>sedi secondarie</a:t>
            </a:r>
            <a:r>
              <a:rPr lang="it-IT" altLang="it-IT" sz="2200" dirty="0">
                <a:solidFill>
                  <a:srgbClr val="C00000"/>
                </a:solidFill>
                <a:latin typeface="Helvetica" panose="020B0604020202020204" pitchFamily="34" charset="0"/>
                <a:cs typeface="Helvetica" panose="020B0604020202020204" pitchFamily="34" charset="0"/>
              </a:rPr>
              <a:t> </a:t>
            </a:r>
            <a:r>
              <a:rPr lang="it-IT" altLang="it-IT" sz="2200" dirty="0">
                <a:latin typeface="Helvetica" panose="020B0604020202020204" pitchFamily="34" charset="0"/>
                <a:cs typeface="Helvetica" panose="020B0604020202020204" pitchFamily="34" charset="0"/>
              </a:rPr>
              <a:t>della nuova camera</a:t>
            </a:r>
            <a:r>
              <a:rPr lang="it-IT" altLang="it-IT" sz="2200" dirty="0" smtClean="0">
                <a:latin typeface="Helvetica" panose="020B0604020202020204" pitchFamily="34" charset="0"/>
                <a:cs typeface="Helvetica" panose="020B0604020202020204" pitchFamily="34" charset="0"/>
              </a:rPr>
              <a:t>.</a:t>
            </a:r>
            <a:endParaRPr lang="it-IT" altLang="it-IT" sz="22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0112950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1"/>
          <p:cNvSpPr>
            <a:spLocks noChangeArrowheads="1"/>
          </p:cNvSpPr>
          <p:nvPr/>
        </p:nvSpPr>
        <p:spPr bwMode="auto">
          <a:xfrm>
            <a:off x="416" y="-22162"/>
            <a:ext cx="9144000" cy="1143000"/>
          </a:xfrm>
          <a:prstGeom prst="rect">
            <a:avLst/>
          </a:prstGeom>
          <a:solidFill>
            <a:srgbClr val="8A7972">
              <a:alpha val="65881"/>
            </a:srgbClr>
          </a:solidFill>
          <a:ln>
            <a:noFill/>
          </a:ln>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marL="342900" indent="-342900" eaLnBrk="1" hangingPunct="1">
              <a:buFont typeface="Wingdings"/>
              <a:buChar char="à"/>
              <a:defRPr/>
            </a:pPr>
            <a:r>
              <a:rPr lang="it-IT" sz="2800" dirty="0">
                <a:solidFill>
                  <a:schemeClr val="bg1"/>
                </a:solidFill>
                <a:latin typeface="Helvetica" pitchFamily="34" charset="0"/>
                <a:cs typeface="Lucida Sans Unicode" panose="020B0602030504020204" pitchFamily="34" charset="0"/>
                <a:sym typeface="Wingdings" panose="05000000000000000000" pitchFamily="2" charset="2"/>
              </a:rPr>
              <a:t> La proposta di accorpamento:</a:t>
            </a:r>
          </a:p>
          <a:p>
            <a:pPr eaLnBrk="1" hangingPunct="1">
              <a:defRPr/>
            </a:pPr>
            <a:r>
              <a:rPr lang="it-IT" sz="2800" dirty="0">
                <a:solidFill>
                  <a:schemeClr val="bg1"/>
                </a:solidFill>
                <a:latin typeface="Helvetica" pitchFamily="34" charset="0"/>
                <a:cs typeface="Lucida Sans Unicode" panose="020B0602030504020204" pitchFamily="34" charset="0"/>
                <a:sym typeface="Wingdings" panose="05000000000000000000" pitchFamily="2" charset="2"/>
              </a:rPr>
              <a:t>     </a:t>
            </a:r>
            <a:r>
              <a:rPr lang="it-IT" sz="2800" b="1" dirty="0" smtClean="0">
                <a:solidFill>
                  <a:schemeClr val="bg1"/>
                </a:solidFill>
                <a:latin typeface="Helvetica" pitchFamily="34" charset="0"/>
                <a:cs typeface="Lucida Sans Unicode" panose="020B0602030504020204" pitchFamily="34" charset="0"/>
                <a:sym typeface="Wingdings" panose="05000000000000000000" pitchFamily="2" charset="2"/>
              </a:rPr>
              <a:t>LA VALLE D’AOSTA</a:t>
            </a:r>
            <a:endParaRPr lang="it-IT" sz="2800" b="1" dirty="0">
              <a:solidFill>
                <a:schemeClr val="bg1"/>
              </a:solidFill>
              <a:latin typeface="Helvetica" pitchFamily="34" charset="0"/>
              <a:cs typeface="Lucida Sans Unicode" panose="020B0602030504020204" pitchFamily="34" charset="0"/>
              <a:sym typeface="Wingdings" panose="05000000000000000000" pitchFamily="2" charset="2"/>
            </a:endParaRPr>
          </a:p>
        </p:txBody>
      </p:sp>
      <p:sp>
        <p:nvSpPr>
          <p:cNvPr id="2" name="Rettangolo 1"/>
          <p:cNvSpPr/>
          <p:nvPr/>
        </p:nvSpPr>
        <p:spPr>
          <a:xfrm>
            <a:off x="323528" y="1610933"/>
            <a:ext cx="6634391" cy="759182"/>
          </a:xfrm>
          <a:prstGeom prst="rect">
            <a:avLst/>
          </a:prstGeom>
        </p:spPr>
        <p:txBody>
          <a:bodyPr wrap="square">
            <a:spAutoFit/>
          </a:bodyPr>
          <a:lstStyle/>
          <a:p>
            <a:pPr lvl="0" algn="just">
              <a:lnSpc>
                <a:spcPts val="1600"/>
              </a:lnSpc>
              <a:spcAft>
                <a:spcPts val="0"/>
              </a:spcAft>
            </a:pPr>
            <a:r>
              <a:rPr lang="it-IT" sz="2000" dirty="0" smtClean="0">
                <a:latin typeface="Helvetica" panose="020B0604020202020204" pitchFamily="34" charset="0"/>
                <a:ea typeface="Times New Roman"/>
                <a:cs typeface="Helvetica" panose="020B0604020202020204" pitchFamily="34" charset="0"/>
              </a:rPr>
              <a:t>Camera </a:t>
            </a:r>
            <a:r>
              <a:rPr lang="it-IT" sz="2000" b="1" dirty="0" smtClean="0">
                <a:solidFill>
                  <a:srgbClr val="2E74B4"/>
                </a:solidFill>
                <a:latin typeface="Helvetica" panose="020B0604020202020204" pitchFamily="34" charset="0"/>
                <a:ea typeface="Times New Roman"/>
                <a:cs typeface="Helvetica" panose="020B0604020202020204" pitchFamily="34" charset="0"/>
              </a:rPr>
              <a:t>Valdostana</a:t>
            </a:r>
            <a:endParaRPr lang="it-IT" sz="2000" dirty="0">
              <a:latin typeface="Helvetica" panose="020B0604020202020204" pitchFamily="34" charset="0"/>
              <a:ea typeface="Times New Roman"/>
              <a:cs typeface="Helvetica" panose="020B0604020202020204" pitchFamily="34" charset="0"/>
            </a:endParaRPr>
          </a:p>
          <a:p>
            <a:pPr algn="just">
              <a:lnSpc>
                <a:spcPts val="1600"/>
              </a:lnSpc>
              <a:spcBef>
                <a:spcPts val="2000"/>
              </a:spcBef>
              <a:spcAft>
                <a:spcPts val="0"/>
              </a:spcAft>
            </a:pPr>
            <a:endParaRPr lang="it-IT" sz="2000" b="1" dirty="0">
              <a:solidFill>
                <a:srgbClr val="2E74B4"/>
              </a:solidFill>
              <a:latin typeface="Helvetica" panose="020B0604020202020204" pitchFamily="34" charset="0"/>
              <a:ea typeface="Times New Roman"/>
              <a:cs typeface="Helvetica" panose="020B0604020202020204" pitchFamily="34" charset="0"/>
            </a:endParaRPr>
          </a:p>
        </p:txBody>
      </p:sp>
      <p:pic>
        <p:nvPicPr>
          <p:cNvPr id="3"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2465"/>
          <a:stretch/>
        </p:blipFill>
        <p:spPr bwMode="auto">
          <a:xfrm>
            <a:off x="899593" y="2370115"/>
            <a:ext cx="6797348" cy="3316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88694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4918"/>
          <a:stretch/>
        </p:blipFill>
        <p:spPr bwMode="auto">
          <a:xfrm>
            <a:off x="2771800" y="1844824"/>
            <a:ext cx="6386427" cy="492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21"/>
          <p:cNvSpPr>
            <a:spLocks noChangeArrowheads="1"/>
          </p:cNvSpPr>
          <p:nvPr/>
        </p:nvSpPr>
        <p:spPr bwMode="auto">
          <a:xfrm>
            <a:off x="416" y="-22162"/>
            <a:ext cx="9144000" cy="1143000"/>
          </a:xfrm>
          <a:prstGeom prst="rect">
            <a:avLst/>
          </a:prstGeom>
          <a:solidFill>
            <a:srgbClr val="8A7972">
              <a:alpha val="65881"/>
            </a:srgbClr>
          </a:solidFill>
          <a:ln>
            <a:noFill/>
          </a:ln>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marL="342900" indent="-342900" eaLnBrk="1" hangingPunct="1">
              <a:buFont typeface="Wingdings"/>
              <a:buChar char="à"/>
              <a:defRPr/>
            </a:pPr>
            <a:r>
              <a:rPr lang="it-IT" sz="2800" dirty="0">
                <a:solidFill>
                  <a:schemeClr val="bg1"/>
                </a:solidFill>
                <a:latin typeface="Helvetica" pitchFamily="34" charset="0"/>
                <a:cs typeface="Lucida Sans Unicode" panose="020B0602030504020204" pitchFamily="34" charset="0"/>
                <a:sym typeface="Wingdings" panose="05000000000000000000" pitchFamily="2" charset="2"/>
              </a:rPr>
              <a:t> La proposta di accorpamento:</a:t>
            </a:r>
          </a:p>
          <a:p>
            <a:pPr eaLnBrk="1" hangingPunct="1">
              <a:defRPr/>
            </a:pPr>
            <a:r>
              <a:rPr lang="it-IT" sz="2800" dirty="0">
                <a:solidFill>
                  <a:schemeClr val="bg1"/>
                </a:solidFill>
                <a:latin typeface="Helvetica" pitchFamily="34" charset="0"/>
                <a:cs typeface="Lucida Sans Unicode" panose="020B0602030504020204" pitchFamily="34" charset="0"/>
                <a:sym typeface="Wingdings" panose="05000000000000000000" pitchFamily="2" charset="2"/>
              </a:rPr>
              <a:t>     </a:t>
            </a:r>
            <a:r>
              <a:rPr lang="it-IT" sz="2800" b="1" dirty="0" smtClean="0">
                <a:solidFill>
                  <a:schemeClr val="bg1"/>
                </a:solidFill>
                <a:latin typeface="Helvetica" pitchFamily="34" charset="0"/>
                <a:cs typeface="Lucida Sans Unicode" panose="020B0602030504020204" pitchFamily="34" charset="0"/>
                <a:sym typeface="Wingdings" panose="05000000000000000000" pitchFamily="2" charset="2"/>
              </a:rPr>
              <a:t>IL PIEMONTE</a:t>
            </a:r>
            <a:endParaRPr lang="it-IT" sz="2800" b="1" dirty="0">
              <a:solidFill>
                <a:schemeClr val="bg1"/>
              </a:solidFill>
              <a:latin typeface="Helvetica" pitchFamily="34" charset="0"/>
              <a:cs typeface="Lucida Sans Unicode" panose="020B0602030504020204" pitchFamily="34" charset="0"/>
              <a:sym typeface="Wingdings" panose="05000000000000000000" pitchFamily="2" charset="2"/>
            </a:endParaRPr>
          </a:p>
        </p:txBody>
      </p:sp>
      <p:sp>
        <p:nvSpPr>
          <p:cNvPr id="5" name="Rettangolo 4"/>
          <p:cNvSpPr/>
          <p:nvPr/>
        </p:nvSpPr>
        <p:spPr>
          <a:xfrm>
            <a:off x="416" y="1102437"/>
            <a:ext cx="9036080" cy="2215415"/>
          </a:xfrm>
          <a:prstGeom prst="rect">
            <a:avLst/>
          </a:prstGeom>
        </p:spPr>
        <p:txBody>
          <a:bodyPr wrap="square">
            <a:spAutoFit/>
          </a:bodyPr>
          <a:lstStyle/>
          <a:p>
            <a:pPr marL="355600" indent="-355600" algn="just">
              <a:lnSpc>
                <a:spcPts val="2800"/>
              </a:lnSpc>
              <a:buFont typeface="+mj-lt"/>
              <a:buAutoNum type="arabicPeriod"/>
            </a:pPr>
            <a:r>
              <a:rPr lang="it-IT" sz="2000" dirty="0">
                <a:latin typeface="Helvetica" panose="020B0604020202020204" pitchFamily="34" charset="0"/>
                <a:ea typeface="Times New Roman"/>
                <a:cs typeface="Helvetica" panose="020B0604020202020204" pitchFamily="34" charset="0"/>
              </a:rPr>
              <a:t>Camera di commercio di </a:t>
            </a:r>
            <a:r>
              <a:rPr lang="it-IT" sz="2000" b="1" dirty="0">
                <a:solidFill>
                  <a:srgbClr val="2E74B4"/>
                </a:solidFill>
                <a:latin typeface="Helvetica" panose="020B0604020202020204" pitchFamily="34" charset="0"/>
                <a:ea typeface="Times New Roman"/>
                <a:cs typeface="Helvetica" panose="020B0604020202020204" pitchFamily="34" charset="0"/>
              </a:rPr>
              <a:t>Torino</a:t>
            </a:r>
            <a:endParaRPr lang="it-IT" sz="2000" dirty="0">
              <a:latin typeface="Helvetica" panose="020B0604020202020204" pitchFamily="34" charset="0"/>
              <a:ea typeface="Times New Roman"/>
              <a:cs typeface="Helvetica" panose="020B0604020202020204" pitchFamily="34" charset="0"/>
            </a:endParaRPr>
          </a:p>
          <a:p>
            <a:pPr marL="355600" indent="-355600" algn="just">
              <a:lnSpc>
                <a:spcPts val="2800"/>
              </a:lnSpc>
              <a:buFont typeface="+mj-lt"/>
              <a:buAutoNum type="arabicPeriod"/>
            </a:pPr>
            <a:r>
              <a:rPr lang="it-IT" sz="2000" dirty="0">
                <a:latin typeface="Helvetica" panose="020B0604020202020204" pitchFamily="34" charset="0"/>
                <a:ea typeface="Times New Roman"/>
                <a:cs typeface="Helvetica" panose="020B0604020202020204" pitchFamily="34" charset="0"/>
              </a:rPr>
              <a:t>Camera di commercio di </a:t>
            </a:r>
            <a:r>
              <a:rPr lang="it-IT" sz="2000" b="1" dirty="0">
                <a:solidFill>
                  <a:srgbClr val="2E74B4"/>
                </a:solidFill>
                <a:latin typeface="Helvetica" panose="020B0604020202020204" pitchFamily="34" charset="0"/>
                <a:ea typeface="Times New Roman"/>
                <a:cs typeface="Helvetica" panose="020B0604020202020204" pitchFamily="34" charset="0"/>
              </a:rPr>
              <a:t>Cuneo</a:t>
            </a:r>
            <a:endParaRPr lang="it-IT" sz="2000" dirty="0">
              <a:latin typeface="Helvetica" panose="020B0604020202020204" pitchFamily="34" charset="0"/>
              <a:ea typeface="Times New Roman"/>
              <a:cs typeface="Helvetica" panose="020B0604020202020204" pitchFamily="34" charset="0"/>
            </a:endParaRPr>
          </a:p>
          <a:p>
            <a:pPr marL="355600" lvl="0" indent="-355600">
              <a:lnSpc>
                <a:spcPts val="2800"/>
              </a:lnSpc>
              <a:spcAft>
                <a:spcPts val="0"/>
              </a:spcAft>
              <a:buFont typeface="+mj-lt"/>
              <a:buAutoNum type="arabicPeriod"/>
            </a:pPr>
            <a:r>
              <a:rPr lang="it-IT" sz="2000" spc="-20" dirty="0">
                <a:latin typeface="Helvetica" panose="020B0604020202020204" pitchFamily="34" charset="0"/>
                <a:ea typeface="Times New Roman"/>
                <a:cs typeface="Helvetica" panose="020B0604020202020204" pitchFamily="34" charset="0"/>
              </a:rPr>
              <a:t>Camera di commercio di </a:t>
            </a:r>
            <a:r>
              <a:rPr lang="it-IT" sz="2000" b="1" spc="-20" dirty="0">
                <a:solidFill>
                  <a:srgbClr val="2E74B4"/>
                </a:solidFill>
                <a:latin typeface="Helvetica" panose="020B0604020202020204" pitchFamily="34" charset="0"/>
                <a:ea typeface="Times New Roman"/>
                <a:cs typeface="Helvetica" panose="020B0604020202020204" pitchFamily="34" charset="0"/>
              </a:rPr>
              <a:t>Biella e Vercelli-Novara-Verbano, Cusio, Ossola, </a:t>
            </a:r>
          </a:p>
          <a:p>
            <a:pPr marL="355600" lvl="0" indent="-355600" algn="just">
              <a:lnSpc>
                <a:spcPts val="2800"/>
              </a:lnSpc>
              <a:spcAft>
                <a:spcPts val="0"/>
              </a:spcAft>
            </a:pPr>
            <a:r>
              <a:rPr lang="it-IT" sz="2000" dirty="0">
                <a:latin typeface="Helvetica" panose="020B0604020202020204" pitchFamily="34" charset="0"/>
                <a:ea typeface="Times New Roman"/>
                <a:cs typeface="Helvetica" panose="020B0604020202020204" pitchFamily="34" charset="0"/>
              </a:rPr>
              <a:t>     con sede legale a Vercelli </a:t>
            </a:r>
          </a:p>
          <a:p>
            <a:pPr marL="355600" lvl="0" indent="-355600" algn="just">
              <a:lnSpc>
                <a:spcPts val="2800"/>
              </a:lnSpc>
              <a:spcAft>
                <a:spcPts val="0"/>
              </a:spcAft>
              <a:buFont typeface="+mj-lt"/>
              <a:buAutoNum type="arabicPeriod" startAt="4"/>
            </a:pPr>
            <a:r>
              <a:rPr lang="it-IT" sz="2000" dirty="0" smtClean="0">
                <a:latin typeface="Helvetica" panose="020B0604020202020204" pitchFamily="34" charset="0"/>
                <a:ea typeface="Times New Roman"/>
                <a:cs typeface="Helvetica" panose="020B0604020202020204" pitchFamily="34" charset="0"/>
              </a:rPr>
              <a:t>Camera </a:t>
            </a:r>
            <a:r>
              <a:rPr lang="it-IT" sz="2000" dirty="0">
                <a:latin typeface="Helvetica" panose="020B0604020202020204" pitchFamily="34" charset="0"/>
                <a:ea typeface="Times New Roman"/>
                <a:cs typeface="Helvetica" panose="020B0604020202020204" pitchFamily="34" charset="0"/>
              </a:rPr>
              <a:t>di commercio di </a:t>
            </a:r>
            <a:r>
              <a:rPr lang="it-IT" sz="2000" b="1" dirty="0">
                <a:solidFill>
                  <a:srgbClr val="2E74B4"/>
                </a:solidFill>
                <a:latin typeface="Helvetica" panose="020B0604020202020204" pitchFamily="34" charset="0"/>
                <a:ea typeface="Times New Roman"/>
                <a:cs typeface="Helvetica" panose="020B0604020202020204" pitchFamily="34" charset="0"/>
              </a:rPr>
              <a:t>Alessandria-Asti, </a:t>
            </a:r>
          </a:p>
          <a:p>
            <a:pPr marL="355600" lvl="0" indent="-355600" algn="just">
              <a:lnSpc>
                <a:spcPts val="2800"/>
              </a:lnSpc>
              <a:spcAft>
                <a:spcPts val="0"/>
              </a:spcAft>
            </a:pPr>
            <a:r>
              <a:rPr lang="it-IT" sz="2000" b="1" dirty="0">
                <a:solidFill>
                  <a:srgbClr val="2E74B4"/>
                </a:solidFill>
                <a:latin typeface="Helvetica" panose="020B0604020202020204" pitchFamily="34" charset="0"/>
                <a:ea typeface="Times New Roman"/>
                <a:cs typeface="Helvetica" panose="020B0604020202020204" pitchFamily="34" charset="0"/>
              </a:rPr>
              <a:t>     </a:t>
            </a:r>
            <a:r>
              <a:rPr lang="it-IT" sz="2000" dirty="0" smtClean="0">
                <a:latin typeface="Helvetica" panose="020B0604020202020204" pitchFamily="34" charset="0"/>
                <a:ea typeface="Times New Roman"/>
                <a:cs typeface="Helvetica" panose="020B0604020202020204" pitchFamily="34" charset="0"/>
              </a:rPr>
              <a:t>con </a:t>
            </a:r>
            <a:r>
              <a:rPr lang="it-IT" sz="2000" dirty="0">
                <a:latin typeface="Helvetica" panose="020B0604020202020204" pitchFamily="34" charset="0"/>
                <a:ea typeface="Times New Roman"/>
                <a:cs typeface="Helvetica" panose="020B0604020202020204" pitchFamily="34" charset="0"/>
              </a:rPr>
              <a:t>sede legale ad </a:t>
            </a:r>
            <a:r>
              <a:rPr lang="it-IT" sz="2000" dirty="0" smtClean="0">
                <a:latin typeface="Helvetica" panose="020B0604020202020204" pitchFamily="34" charset="0"/>
                <a:ea typeface="Times New Roman"/>
                <a:cs typeface="Helvetica" panose="020B0604020202020204" pitchFamily="34" charset="0"/>
              </a:rPr>
              <a:t>Alessandria</a:t>
            </a:r>
            <a:endParaRPr lang="it-IT" sz="2000" dirty="0">
              <a:latin typeface="Helvetica" panose="020B0604020202020204" pitchFamily="34" charset="0"/>
              <a:ea typeface="Times New Roman"/>
              <a:cs typeface="Helvetica" panose="020B0604020202020204" pitchFamily="34" charset="0"/>
            </a:endParaRPr>
          </a:p>
        </p:txBody>
      </p:sp>
    </p:spTree>
    <p:extLst>
      <p:ext uri="{BB962C8B-B14F-4D97-AF65-F5344CB8AC3E}">
        <p14:creationId xmlns:p14="http://schemas.microsoft.com/office/powerpoint/2010/main" val="2359904954"/>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1330</TotalTime>
  <Words>4703</Words>
  <Application>Microsoft Office PowerPoint</Application>
  <PresentationFormat>Presentazione su schermo (4:3)</PresentationFormat>
  <Paragraphs>1222</Paragraphs>
  <Slides>69</Slides>
  <Notes>2</Notes>
  <HiddenSlides>0</HiddenSlides>
  <MMClips>0</MMClips>
  <ScaleCrop>false</ScaleCrop>
  <HeadingPairs>
    <vt:vector size="4" baseType="variant">
      <vt:variant>
        <vt:lpstr>Tema</vt:lpstr>
      </vt:variant>
      <vt:variant>
        <vt:i4>1</vt:i4>
      </vt:variant>
      <vt:variant>
        <vt:lpstr>Titoli diapositive</vt:lpstr>
      </vt:variant>
      <vt:variant>
        <vt:i4>69</vt:i4>
      </vt:variant>
    </vt:vector>
  </HeadingPairs>
  <TitlesOfParts>
    <vt:vector size="70" baseType="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Razionalizzazione Aziende speciali</dc:title>
  <dc:creator>luccerini</dc:creator>
  <cp:lastModifiedBy>diluzio</cp:lastModifiedBy>
  <cp:revision>135</cp:revision>
  <cp:lastPrinted>2017-05-30T06:40:02Z</cp:lastPrinted>
  <dcterms:created xsi:type="dcterms:W3CDTF">2016-09-16T10:40:29Z</dcterms:created>
  <dcterms:modified xsi:type="dcterms:W3CDTF">2017-06-07T11:34:01Z</dcterms:modified>
</cp:coreProperties>
</file>