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2"/>
  </p:notesMasterIdLst>
  <p:sldIdLst>
    <p:sldId id="256" r:id="rId2"/>
    <p:sldId id="311" r:id="rId3"/>
    <p:sldId id="312" r:id="rId4"/>
    <p:sldId id="313" r:id="rId5"/>
    <p:sldId id="316" r:id="rId6"/>
    <p:sldId id="317" r:id="rId7"/>
    <p:sldId id="318" r:id="rId8"/>
    <p:sldId id="314" r:id="rId9"/>
    <p:sldId id="315" r:id="rId10"/>
    <p:sldId id="319" r:id="rId11"/>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1pPr>
    <a:lvl2pPr marL="0" marR="0" indent="4572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2pPr>
    <a:lvl3pPr marL="0" marR="0" indent="9144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3pPr>
    <a:lvl4pPr marL="0" marR="0" indent="13716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4pPr>
    <a:lvl5pPr marL="0" marR="0" indent="18288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5pPr>
    <a:lvl6pPr marL="0" marR="0" indent="22860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6pPr>
    <a:lvl7pPr marL="0" marR="0" indent="27432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7pPr>
    <a:lvl8pPr marL="0" marR="0" indent="32004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8pPr>
    <a:lvl9pPr marL="0" marR="0" indent="36576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BFC7C3"/>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wholeTbl>
    <a:band2H>
      <a:tcTxStyle/>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381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381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Row>
  </a:tblStyle>
  <a:tblStyle styleId="{C7B018BB-80A7-4F77-B60F-C8B233D01FF8}" styleName="">
    <a:tblBg/>
    <a:wholeTbl>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wholeTbl>
    <a:band2H>
      <a:tcTxStyle/>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25400" cap="flat">
              <a:solidFill>
                <a:srgbClr val="000000"/>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firstCol>
    <a:lastRow>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lastRow>
    <a:firstRow>
      <a:tcTxStyle b="on"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solidFill>
            <a:schemeClr val="accent1">
              <a:lumOff val="16847"/>
            </a:schemeClr>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838383"/>
              </a:solidFill>
              <a:prstDash val="solid"/>
              <a:miter lim="400000"/>
            </a:ln>
          </a:left>
          <a:right>
            <a:ln w="12700" cap="flat">
              <a:solidFill>
                <a:srgbClr val="838383"/>
              </a:solidFill>
              <a:prstDash val="solid"/>
              <a:miter lim="400000"/>
            </a:ln>
          </a:right>
          <a:top>
            <a:ln w="12700" cap="flat">
              <a:solidFill>
                <a:srgbClr val="838383"/>
              </a:solidFill>
              <a:prstDash val="solid"/>
              <a:miter lim="400000"/>
            </a:ln>
          </a:top>
          <a:bottom>
            <a:ln w="12700" cap="flat">
              <a:solidFill>
                <a:srgbClr val="838383"/>
              </a:solidFill>
              <a:prstDash val="solid"/>
              <a:miter lim="400000"/>
            </a:ln>
          </a:bottom>
          <a:insideH>
            <a:ln w="12700" cap="flat">
              <a:solidFill>
                <a:srgbClr val="838383"/>
              </a:solidFill>
              <a:prstDash val="solid"/>
              <a:miter lim="400000"/>
            </a:ln>
          </a:insideH>
          <a:insideV>
            <a:ln w="12700" cap="flat">
              <a:solidFill>
                <a:srgbClr val="838383"/>
              </a:solidFill>
              <a:prstDash val="solid"/>
              <a:miter lim="400000"/>
            </a:ln>
          </a:insideV>
        </a:tcBdr>
        <a:fill>
          <a:noFill/>
        </a:fill>
      </a:tcStyle>
    </a:wholeTbl>
    <a:band2H>
      <a:tcTxStyle/>
      <a:tcStyle>
        <a:tcBdr/>
        <a:fill>
          <a:solidFill>
            <a:srgbClr val="EDEEEE"/>
          </a:solidFill>
        </a:fill>
      </a:tcStyle>
    </a:band2H>
    <a:firstCol>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808080"/>
              </a:solidFill>
              <a:prstDash val="solid"/>
              <a:miter lim="400000"/>
            </a:ln>
          </a:right>
          <a:top>
            <a:ln w="12700" cap="flat">
              <a:solidFill>
                <a:srgbClr val="808080"/>
              </a:solidFill>
              <a:prstDash val="solid"/>
              <a:miter lim="400000"/>
            </a:ln>
          </a:top>
          <a:bottom>
            <a:ln w="12700" cap="flat">
              <a:solidFill>
                <a:srgbClr val="808080"/>
              </a:solidFill>
              <a:prstDash val="solid"/>
              <a:miter lim="400000"/>
            </a:ln>
          </a:bottom>
          <a:insideH>
            <a:ln w="12700" cap="flat">
              <a:solidFill>
                <a:srgbClr val="808080"/>
              </a:solidFill>
              <a:prstDash val="solid"/>
              <a:miter lim="400000"/>
            </a:ln>
          </a:insideH>
          <a:insideV>
            <a:ln w="12700" cap="flat">
              <a:solidFill>
                <a:srgbClr val="808080"/>
              </a:solidFill>
              <a:prstDash val="solid"/>
              <a:miter lim="400000"/>
            </a:ln>
          </a:insideV>
        </a:tcBdr>
        <a:fill>
          <a:solidFill>
            <a:srgbClr val="88FA4F"/>
          </a:solidFill>
        </a:fill>
      </a:tcStyle>
    </a:firstCol>
    <a:lastRow>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chemeClr val="accent3"/>
              </a:solidFill>
              <a:prstDash val="solid"/>
              <a:miter lim="400000"/>
            </a:ln>
          </a:top>
          <a:bottom>
            <a:ln w="12700" cap="flat">
              <a:solidFill>
                <a:srgbClr val="4D4D4D"/>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4D4D4D"/>
              </a:solidFill>
              <a:prstDash val="solid"/>
              <a:miter lim="400000"/>
            </a:ln>
          </a:right>
          <a:top>
            <a:ln w="12700" cap="flat">
              <a:solidFill>
                <a:srgbClr val="4D4D4D"/>
              </a:solidFill>
              <a:prstDash val="solid"/>
              <a:miter lim="400000"/>
            </a:ln>
          </a:top>
          <a:bottom>
            <a:ln w="12700" cap="flat">
              <a:solidFill>
                <a:srgbClr val="4D4D4D"/>
              </a:solidFill>
              <a:prstDash val="solid"/>
              <a:miter lim="400000"/>
            </a:ln>
          </a:bottom>
          <a:insideH>
            <a:ln w="12700" cap="flat">
              <a:solidFill>
                <a:srgbClr val="4D4D4D"/>
              </a:solidFill>
              <a:prstDash val="solid"/>
              <a:miter lim="400000"/>
            </a:ln>
          </a:insideH>
          <a:insideV>
            <a:ln w="12700" cap="flat">
              <a:solidFill>
                <a:srgbClr val="4D4D4D"/>
              </a:solidFill>
              <a:prstDash val="solid"/>
              <a:miter lim="400000"/>
            </a:ln>
          </a:insideV>
        </a:tcBdr>
        <a:fill>
          <a:solidFill>
            <a:srgbClr val="60D937"/>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wholeTbl>
    <a:band2H>
      <a:tcTxStyle/>
      <a:tcStyle>
        <a:tcBdr/>
        <a:fill>
          <a:solidFill>
            <a:schemeClr val="accent4">
              <a:hueOff val="348544"/>
              <a:lumOff val="7139"/>
            </a:schemeClr>
          </a:solidFill>
        </a:fill>
      </a:tcStyle>
    </a:band2H>
    <a:firstCol>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8BB00"/>
          </a:solidFill>
        </a:fill>
      </a:tcStyle>
    </a:firstCol>
    <a:la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38100" cap="flat">
              <a:solidFill>
                <a:srgbClr val="F8BA00"/>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lastRow>
    <a:fir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F940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464646"/>
              </a:solidFill>
              <a:prstDash val="solid"/>
              <a:miter lim="400000"/>
            </a:ln>
          </a:left>
          <a:right>
            <a:ln w="12700" cap="flat">
              <a:solidFill>
                <a:srgbClr val="464646"/>
              </a:solidFill>
              <a:prstDash val="solid"/>
              <a:miter lim="400000"/>
            </a:ln>
          </a:right>
          <a:top>
            <a:ln w="12700" cap="flat">
              <a:solidFill>
                <a:srgbClr val="464646"/>
              </a:solidFill>
              <a:prstDash val="solid"/>
              <a:miter lim="400000"/>
            </a:ln>
          </a:top>
          <a:bottom>
            <a:ln w="12700" cap="flat">
              <a:solidFill>
                <a:srgbClr val="464646"/>
              </a:solidFill>
              <a:prstDash val="solid"/>
              <a:miter lim="400000"/>
            </a:ln>
          </a:bottom>
          <a:insideH>
            <a:ln w="12700" cap="flat">
              <a:solidFill>
                <a:srgbClr val="464646"/>
              </a:solidFill>
              <a:prstDash val="solid"/>
              <a:miter lim="400000"/>
            </a:ln>
          </a:insideH>
          <a:insideV>
            <a:ln w="12700" cap="flat">
              <a:solidFill>
                <a:srgbClr val="464646"/>
              </a:solidFill>
              <a:prstDash val="solid"/>
              <a:miter lim="400000"/>
            </a:ln>
          </a:insideV>
        </a:tcBdr>
        <a:fill>
          <a:noFill/>
        </a:fill>
      </a:tcStyle>
    </a:wholeTbl>
    <a:band2H>
      <a:tcTxStyle/>
      <a:tcStyle>
        <a:tcBdr/>
        <a:fill>
          <a:solidFill>
            <a:srgbClr val="D4D5D5"/>
          </a:solidFill>
        </a:fill>
      </a:tcStyle>
    </a:band2H>
    <a:firstCol>
      <a:tcTxStyle b="on" i="off">
        <a:fontRef idx="minor">
          <a:srgbClr val="FFFFFF"/>
        </a:fontRef>
        <a:srgbClr val="FFFFFF"/>
      </a:tcTxStyle>
      <a:tcStyle>
        <a:tcBdr>
          <a:left>
            <a:ln w="12700" cap="flat">
              <a:solidFill>
                <a:srgbClr val="5E5E5E"/>
              </a:solidFill>
              <a:prstDash val="solid"/>
              <a:miter lim="400000"/>
            </a:ln>
          </a:left>
          <a:right>
            <a:ln w="12700" cap="flat">
              <a:solidFill>
                <a:srgbClr val="A6AAA9"/>
              </a:solidFill>
              <a:prstDash val="solid"/>
              <a:miter lim="400000"/>
            </a:ln>
          </a:right>
          <a:top>
            <a:ln w="12700" cap="flat">
              <a:solidFill>
                <a:srgbClr val="C3C3C3"/>
              </a:solidFill>
              <a:prstDash val="solid"/>
              <a:miter lim="400000"/>
            </a:ln>
          </a:top>
          <a:bottom>
            <a:ln w="12700" cap="flat">
              <a:solidFill>
                <a:srgbClr val="C3C3C3"/>
              </a:solidFill>
              <a:prstDash val="solid"/>
              <a:miter lim="400000"/>
            </a:ln>
          </a:bottom>
          <a:insideH>
            <a:ln w="12700" cap="flat">
              <a:solidFill>
                <a:srgbClr val="C3C3C3"/>
              </a:solidFill>
              <a:prstDash val="solid"/>
              <a:miter lim="400000"/>
            </a:ln>
          </a:insideH>
          <a:insideV>
            <a:ln w="12700" cap="flat">
              <a:solidFill>
                <a:srgbClr val="C3C3C3"/>
              </a:solidFill>
              <a:prstDash val="solid"/>
              <a:miter lim="400000"/>
            </a:ln>
          </a:insideV>
        </a:tcBdr>
        <a:fill>
          <a:solidFill>
            <a:srgbClr val="CB2A7B"/>
          </a:solidFill>
        </a:fill>
      </a:tcStyle>
    </a:firstCol>
    <a:lastRow>
      <a:tcTxStyle b="on" i="off">
        <a:fontRef idx="minor">
          <a:srgbClr val="000000"/>
        </a:fontRef>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38100" cap="flat">
              <a:solidFill>
                <a:srgbClr val="CB297B"/>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FFFFFF"/>
          </a:solidFill>
        </a:fill>
      </a:tcStyle>
    </a:lastRow>
    <a:firstRow>
      <a:tcTxStyle b="on" i="off">
        <a:fontRef idx="minor">
          <a:srgbClr val="FFFFFF"/>
        </a:fontRef>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5E5E5E"/>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991A5F"/>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wholeTbl>
    <a:band2H>
      <a:tcTxStyle/>
      <a:tcStyle>
        <a:tcBdr/>
        <a:fill>
          <a:solidFill>
            <a:srgbClr val="EDEEEE"/>
          </a:solidFill>
        </a:fill>
      </a:tcStyle>
    </a:band2H>
    <a:firstCol>
      <a:tcTxStyle b="on" i="off">
        <a:fontRef idx="minor">
          <a:srgbClr val="000000"/>
        </a:fontRef>
        <a:srgbClr val="000000"/>
      </a:tcTxStyle>
      <a:tcStyle>
        <a:tcBdr>
          <a:left>
            <a:ln w="12700" cap="flat">
              <a:solidFill>
                <a:srgbClr val="6C6C6C"/>
              </a:solidFill>
              <a:prstDash val="solid"/>
              <a:miter lim="400000"/>
            </a:ln>
          </a:left>
          <a:right>
            <a:ln w="254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solidFill>
                <a:srgbClr val="6C6C6C"/>
              </a:solidFill>
              <a:prstDash val="solid"/>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6C6C6C"/>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D6DCE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inimized">
    <p:restoredLeft sz="0" autoAdjust="0"/>
    <p:restoredTop sz="96357" autoAdjust="0"/>
  </p:normalViewPr>
  <p:slideViewPr>
    <p:cSldViewPr snapToGrid="0">
      <p:cViewPr varScale="1">
        <p:scale>
          <a:sx n="48" d="100"/>
          <a:sy n="48" d="100"/>
        </p:scale>
        <p:origin x="-96" y="-546"/>
      </p:cViewPr>
      <p:guideLst>
        <p:guide orient="horz" pos="4320"/>
        <p:guide pos="76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2" name="Shape 52"/>
          <p:cNvSpPr>
            <a:spLocks noGrp="1" noRot="1" noChangeAspect="1"/>
          </p:cNvSpPr>
          <p:nvPr>
            <p:ph type="sldImg"/>
          </p:nvPr>
        </p:nvSpPr>
        <p:spPr>
          <a:xfrm>
            <a:off x="1143000" y="685800"/>
            <a:ext cx="4572000" cy="3429000"/>
          </a:xfrm>
          <a:prstGeom prst="rect">
            <a:avLst/>
          </a:prstGeom>
        </p:spPr>
        <p:txBody>
          <a:bodyPr/>
          <a:lstStyle/>
          <a:p>
            <a:endParaRPr/>
          </a:p>
        </p:txBody>
      </p:sp>
      <p:sp>
        <p:nvSpPr>
          <p:cNvPr id="53" name="Shape 53"/>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381000" y="685800"/>
            <a:ext cx="6096000" cy="3429000"/>
          </a:xfrm>
        </p:spPr>
      </p:sp>
      <p:sp>
        <p:nvSpPr>
          <p:cNvPr id="3" name="Segnaposto note 2"/>
          <p:cNvSpPr>
            <a:spLocks noGrp="1"/>
          </p:cNvSpPr>
          <p:nvPr>
            <p:ph type="body" idx="1"/>
          </p:nvPr>
        </p:nvSpPr>
        <p:spPr/>
        <p:txBody>
          <a:bodyPr/>
          <a:lstStyle/>
          <a:p>
            <a:endParaRPr lang="it-IT" dirty="0"/>
          </a:p>
        </p:txBody>
      </p:sp>
    </p:spTree>
    <p:extLst>
      <p:ext uri="{BB962C8B-B14F-4D97-AF65-F5344CB8AC3E}">
        <p14:creationId xmlns:p14="http://schemas.microsoft.com/office/powerpoint/2010/main" xmlns="" val="175059667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jpe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olo e foto">
    <p:spTree>
      <p:nvGrpSpPr>
        <p:cNvPr id="1" name=""/>
        <p:cNvGrpSpPr/>
        <p:nvPr/>
      </p:nvGrpSpPr>
      <p:grpSpPr>
        <a:xfrm>
          <a:off x="0" y="0"/>
          <a:ext cx="0" cy="0"/>
          <a:chOff x="0" y="0"/>
          <a:chExt cx="0" cy="0"/>
        </a:xfrm>
      </p:grpSpPr>
      <p:pic>
        <p:nvPicPr>
          <p:cNvPr id="18" name="Immagine" descr="Immagine"/>
          <p:cNvPicPr>
            <a:picLocks noChangeAspect="1"/>
          </p:cNvPicPr>
          <p:nvPr/>
        </p:nvPicPr>
        <p:blipFill>
          <a:blip r:embed="rId2" cstate="print"/>
          <a:stretch>
            <a:fillRect/>
          </a:stretch>
        </p:blipFill>
        <p:spPr>
          <a:xfrm>
            <a:off x="2251053" y="835441"/>
            <a:ext cx="4397941" cy="3302489"/>
          </a:xfrm>
          <a:prstGeom prst="rect">
            <a:avLst/>
          </a:prstGeom>
          <a:ln w="12700">
            <a:miter lim="400000"/>
          </a:ln>
        </p:spPr>
      </p:pic>
      <p:sp>
        <p:nvSpPr>
          <p:cNvPr id="19"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pic>
        <p:nvPicPr>
          <p:cNvPr id="10" name="blocco marchi con OK.png" descr="blocco marchi con OK.png">
            <a:extLst>
              <a:ext uri="{FF2B5EF4-FFF2-40B4-BE49-F238E27FC236}">
                <a16:creationId xmlns:a16="http://schemas.microsoft.com/office/drawing/2014/main" xmlns="" id="{62ECBC54-71C5-45AE-AFC7-6C407ADFFD36}"/>
              </a:ext>
            </a:extLst>
          </p:cNvPr>
          <p:cNvPicPr>
            <a:picLocks noChangeAspect="1"/>
          </p:cNvPicPr>
          <p:nvPr/>
        </p:nvPicPr>
        <p:blipFill>
          <a:blip r:embed="rId3" cstate="print"/>
          <a:stretch>
            <a:fillRect/>
          </a:stretch>
        </p:blipFill>
        <p:spPr>
          <a:xfrm>
            <a:off x="399613" y="12276188"/>
            <a:ext cx="17153974" cy="899792"/>
          </a:xfrm>
          <a:prstGeom prst="rect">
            <a:avLst/>
          </a:prstGeom>
          <a:ln w="12700" cap="flat">
            <a:noFill/>
            <a:miter lim="400000"/>
          </a:ln>
          <a:effectLst/>
        </p:spPr>
      </p:pic>
      <p:pic>
        <p:nvPicPr>
          <p:cNvPr id="3" name="Immagine 2">
            <a:extLst>
              <a:ext uri="{FF2B5EF4-FFF2-40B4-BE49-F238E27FC236}">
                <a16:creationId xmlns:a16="http://schemas.microsoft.com/office/drawing/2014/main" xmlns="" id="{054ECF63-BA12-4CAA-ADC7-B0A4D301DECF}"/>
              </a:ext>
            </a:extLst>
          </p:cNvPr>
          <p:cNvPicPr>
            <a:picLocks noChangeAspect="1"/>
          </p:cNvPicPr>
          <p:nvPr userDrawn="1"/>
        </p:nvPicPr>
        <p:blipFill>
          <a:blip r:embed="rId4" cstate="print">
            <a:extLst>
              <a:ext uri="{28A0092B-C50C-407E-A947-70E740481C1C}">
                <a14:useLocalDpi xmlns:a14="http://schemas.microsoft.com/office/drawing/2010/main" xmlns="" val="0"/>
              </a:ext>
            </a:extLst>
          </a:blip>
          <a:stretch>
            <a:fillRect/>
          </a:stretch>
        </p:blipFill>
        <p:spPr>
          <a:xfrm>
            <a:off x="17890127" y="12128498"/>
            <a:ext cx="4003222" cy="1124501"/>
          </a:xfrm>
          <a:prstGeom prst="rect">
            <a:avLst/>
          </a:prstGeom>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Punti elenco">
    <p:spTree>
      <p:nvGrpSpPr>
        <p:cNvPr id="1" name=""/>
        <p:cNvGrpSpPr/>
        <p:nvPr/>
      </p:nvGrpSpPr>
      <p:grpSpPr>
        <a:xfrm>
          <a:off x="0" y="0"/>
          <a:ext cx="0" cy="0"/>
          <a:chOff x="0" y="0"/>
          <a:chExt cx="0" cy="0"/>
        </a:xfrm>
      </p:grpSpPr>
      <p:sp>
        <p:nvSpPr>
          <p:cNvPr id="34" name="Linea"/>
          <p:cNvSpPr/>
          <p:nvPr/>
        </p:nvSpPr>
        <p:spPr>
          <a:xfrm>
            <a:off x="-11125" y="11764958"/>
            <a:ext cx="24406251" cy="1"/>
          </a:xfrm>
          <a:prstGeom prst="line">
            <a:avLst/>
          </a:prstGeom>
          <a:ln w="25400">
            <a:solidFill>
              <a:srgbClr val="92A998"/>
            </a:solidFill>
            <a:miter lim="400000"/>
          </a:ln>
        </p:spPr>
        <p:txBody>
          <a:bodyPr lIns="50800" tIns="50800" rIns="50800" bIns="50800" anchor="ctr"/>
          <a:lstStyle/>
          <a:p>
            <a:endParaRPr/>
          </a:p>
        </p:txBody>
      </p:sp>
      <p:pic>
        <p:nvPicPr>
          <p:cNvPr id="36" name="blocco marchi con OK.png" descr="blocco marchi con OK.png"/>
          <p:cNvPicPr>
            <a:picLocks noChangeAspect="1"/>
          </p:cNvPicPr>
          <p:nvPr/>
        </p:nvPicPr>
        <p:blipFill>
          <a:blip r:embed="rId2" cstate="print"/>
          <a:stretch>
            <a:fillRect/>
          </a:stretch>
        </p:blipFill>
        <p:spPr>
          <a:xfrm>
            <a:off x="399613" y="12276188"/>
            <a:ext cx="17153974" cy="899792"/>
          </a:xfrm>
          <a:prstGeom prst="rect">
            <a:avLst/>
          </a:prstGeom>
          <a:ln w="12700" cap="flat">
            <a:noFill/>
            <a:miter lim="400000"/>
          </a:ln>
          <a:effectLst/>
        </p:spPr>
      </p:pic>
      <p:sp>
        <p:nvSpPr>
          <p:cNvPr id="39"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pic>
        <p:nvPicPr>
          <p:cNvPr id="6" name="Immagine 5">
            <a:extLst>
              <a:ext uri="{FF2B5EF4-FFF2-40B4-BE49-F238E27FC236}">
                <a16:creationId xmlns:a16="http://schemas.microsoft.com/office/drawing/2014/main" xmlns="" id="{9C4AA9C9-F128-4284-89A0-52A51F9F631E}"/>
              </a:ext>
            </a:extLst>
          </p:cNvPr>
          <p:cNvPicPr>
            <a:picLocks noChangeAspect="1"/>
          </p:cNvPicPr>
          <p:nvPr userDrawn="1"/>
        </p:nvPicPr>
        <p:blipFill>
          <a:blip r:embed="rId3" cstate="print">
            <a:extLst>
              <a:ext uri="{28A0092B-C50C-407E-A947-70E740481C1C}">
                <a14:useLocalDpi xmlns:a14="http://schemas.microsoft.com/office/drawing/2010/main" xmlns="" val="0"/>
              </a:ext>
            </a:extLst>
          </a:blip>
          <a:stretch>
            <a:fillRect/>
          </a:stretch>
        </p:blipFill>
        <p:spPr>
          <a:xfrm>
            <a:off x="17890127" y="12128498"/>
            <a:ext cx="4003222" cy="1124501"/>
          </a:xfrm>
          <a:prstGeom prst="rect">
            <a:avLst/>
          </a:prstGeom>
        </p:spPr>
      </p:pic>
    </p:spTree>
    <p:extLst>
      <p:ext uri="{BB962C8B-B14F-4D97-AF65-F5344CB8AC3E}">
        <p14:creationId xmlns:p14="http://schemas.microsoft.com/office/powerpoint/2010/main" xmlns="" val="4024730327"/>
      </p:ext>
    </p:extLst>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jpeg"/><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ttangolo"/>
          <p:cNvSpPr/>
          <p:nvPr userDrawn="1"/>
        </p:nvSpPr>
        <p:spPr>
          <a:xfrm>
            <a:off x="231869" y="250149"/>
            <a:ext cx="23920262" cy="11534586"/>
          </a:xfrm>
          <a:prstGeom prst="rect">
            <a:avLst/>
          </a:prstGeom>
          <a:solidFill>
            <a:srgbClr val="BFC7C3"/>
          </a:solidFill>
          <a:ln w="12700">
            <a:miter lim="400000"/>
          </a:ln>
        </p:spPr>
        <p:txBody>
          <a:bodyPr lIns="50800" tIns="50800" rIns="50800" bIns="50800" anchor="ctr"/>
          <a:lstStyle/>
          <a:p>
            <a:pPr defTabSz="825500">
              <a:defRPr sz="3200">
                <a:solidFill>
                  <a:srgbClr val="92A998"/>
                </a:solidFill>
                <a:latin typeface="Helvetica Neue Medium"/>
                <a:ea typeface="Helvetica Neue Medium"/>
                <a:cs typeface="Helvetica Neue Medium"/>
                <a:sym typeface="Helvetica Neue Medium"/>
              </a:defRPr>
            </a:pPr>
            <a:endParaRPr/>
          </a:p>
        </p:txBody>
      </p:sp>
      <p:pic>
        <p:nvPicPr>
          <p:cNvPr id="4" name="blocco marchi con OK.png" descr="blocco marchi con OK.png"/>
          <p:cNvPicPr>
            <a:picLocks noChangeAspect="1"/>
          </p:cNvPicPr>
          <p:nvPr/>
        </p:nvPicPr>
        <p:blipFill>
          <a:blip r:embed="rId4" cstate="print"/>
          <a:stretch>
            <a:fillRect/>
          </a:stretch>
        </p:blipFill>
        <p:spPr>
          <a:xfrm>
            <a:off x="399614" y="12276188"/>
            <a:ext cx="17153974" cy="899792"/>
          </a:xfrm>
          <a:prstGeom prst="rect">
            <a:avLst/>
          </a:prstGeom>
          <a:ln w="12700" cap="flat">
            <a:noFill/>
            <a:miter lim="400000"/>
          </a:ln>
          <a:effectLst/>
        </p:spPr>
      </p:pic>
      <p:sp>
        <p:nvSpPr>
          <p:cNvPr id="9" name="Numero diapositiva"/>
          <p:cNvSpPr txBox="1">
            <a:spLocks noGrp="1"/>
          </p:cNvSpPr>
          <p:nvPr>
            <p:ph type="sldNum" sz="quarter" idx="2"/>
          </p:nvPr>
        </p:nvSpPr>
        <p:spPr>
          <a:xfrm>
            <a:off x="12001499" y="13080999"/>
            <a:ext cx="368505" cy="374600"/>
          </a:xfrm>
          <a:prstGeom prst="rect">
            <a:avLst/>
          </a:prstGeom>
          <a:ln w="12700">
            <a:miter lim="400000"/>
          </a:ln>
        </p:spPr>
        <p:txBody>
          <a:bodyPr wrap="none" lIns="50800" tIns="50800" rIns="50800" bIns="50800" anchor="b">
            <a:spAutoFit/>
          </a:bodyPr>
          <a:lstStyle>
            <a:lvl1pPr defTabSz="584200">
              <a:defRPr sz="1800">
                <a:solidFill>
                  <a:srgbClr val="000000"/>
                </a:solidFill>
              </a:defRPr>
            </a:lvl1pPr>
          </a:lstStyle>
          <a:p>
            <a:fld id="{86CB4B4D-7CA3-9044-876B-883B54F8677D}" type="slidenum">
              <a:rPr/>
              <a:pPr/>
              <a:t>‹N›</a:t>
            </a:fld>
            <a:endParaRPr/>
          </a:p>
        </p:txBody>
      </p:sp>
      <p:pic>
        <p:nvPicPr>
          <p:cNvPr id="7" name="Immagine 6">
            <a:extLst>
              <a:ext uri="{FF2B5EF4-FFF2-40B4-BE49-F238E27FC236}">
                <a16:creationId xmlns:a16="http://schemas.microsoft.com/office/drawing/2014/main" xmlns="" id="{12702D4C-A9AC-457C-AD6A-C18D64CD2DE8}"/>
              </a:ext>
            </a:extLst>
          </p:cNvPr>
          <p:cNvPicPr>
            <a:picLocks noChangeAspect="1"/>
          </p:cNvPicPr>
          <p:nvPr userDrawn="1"/>
        </p:nvPicPr>
        <p:blipFill>
          <a:blip r:embed="rId5" cstate="print">
            <a:extLst>
              <a:ext uri="{28A0092B-C50C-407E-A947-70E740481C1C}">
                <a14:useLocalDpi xmlns:a14="http://schemas.microsoft.com/office/drawing/2010/main" xmlns="" val="0"/>
              </a:ext>
            </a:extLst>
          </a:blip>
          <a:stretch>
            <a:fillRect/>
          </a:stretch>
        </p:blipFill>
        <p:spPr>
          <a:xfrm>
            <a:off x="17890127" y="12128498"/>
            <a:ext cx="4003222" cy="1124501"/>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Lst>
  <p:transition spd="med"/>
  <p:txStyles>
    <p:titleStyle>
      <a:lvl1pPr marL="0" marR="0" indent="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1pPr>
      <a:lvl2pPr marL="0" marR="0" indent="457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2pPr>
      <a:lvl3pPr marL="0" marR="0" indent="914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3pPr>
      <a:lvl4pPr marL="0" marR="0" indent="1371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4pPr>
      <a:lvl5pPr marL="0" marR="0" indent="18288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5pPr>
      <a:lvl6pPr marL="0" marR="0" indent="22860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6pPr>
      <a:lvl7pPr marL="0" marR="0" indent="2743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7pPr>
      <a:lvl8pPr marL="0" marR="0" indent="3200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8pPr>
      <a:lvl9pPr marL="0" marR="0" indent="3657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9pPr>
    </p:titleStyle>
    <p:bodyStyle>
      <a:lvl1pPr marL="6096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1pPr>
      <a:lvl2pPr marL="12192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2pPr>
      <a:lvl3pPr marL="18288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3pPr>
      <a:lvl4pPr marL="24384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4pPr>
      <a:lvl5pPr marL="30480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5pPr>
      <a:lvl6pPr marL="36576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6pPr>
      <a:lvl7pPr marL="42672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7pPr>
      <a:lvl8pPr marL="48768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8pPr>
      <a:lvl9pPr marL="54864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1pPr>
      <a:lvl2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2pPr>
      <a:lvl3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3pPr>
      <a:lvl4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4pPr>
      <a:lvl5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5pPr>
      <a:lvl6pPr marL="0" marR="0" indent="2286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6pPr>
      <a:lvl7pPr marL="0" marR="0" indent="2743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7pPr>
      <a:lvl8pPr marL="0" marR="0" indent="3200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8pPr>
      <a:lvl9pPr marL="0" marR="0" indent="3657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aziendeconfiscate.camcom.gov.it/"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dell'evento…">
            <a:extLst>
              <a:ext uri="{FF2B5EF4-FFF2-40B4-BE49-F238E27FC236}">
                <a16:creationId xmlns:a16="http://schemas.microsoft.com/office/drawing/2014/main" xmlns="" id="{731766F3-47F7-447F-8312-FBD904E51839}"/>
              </a:ext>
            </a:extLst>
          </p:cNvPr>
          <p:cNvSpPr txBox="1"/>
          <p:nvPr/>
        </p:nvSpPr>
        <p:spPr>
          <a:xfrm>
            <a:off x="2145323" y="5300580"/>
            <a:ext cx="20609169" cy="370357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7800">
                <a:solidFill>
                  <a:srgbClr val="92A998"/>
                </a:solidFill>
                <a:latin typeface="Roboto Light"/>
                <a:ea typeface="Roboto Light"/>
                <a:cs typeface="Roboto Light"/>
                <a:sym typeface="Roboto Light"/>
              </a:defRPr>
            </a:pPr>
            <a:r>
              <a:rPr lang="it-IT" dirty="0"/>
              <a:t>ROADSHOW </a:t>
            </a:r>
          </a:p>
          <a:p>
            <a:pPr>
              <a:defRPr sz="7800">
                <a:solidFill>
                  <a:srgbClr val="92A998"/>
                </a:solidFill>
                <a:latin typeface="Roboto Light"/>
                <a:ea typeface="Roboto Light"/>
                <a:cs typeface="Roboto Light"/>
                <a:sym typeface="Roboto Light"/>
              </a:defRPr>
            </a:pPr>
            <a:r>
              <a:rPr lang="it-IT" dirty="0"/>
              <a:t>di presentazione</a:t>
            </a:r>
          </a:p>
          <a:p>
            <a:pPr>
              <a:defRPr sz="7800">
                <a:solidFill>
                  <a:srgbClr val="92A998"/>
                </a:solidFill>
                <a:latin typeface="Roboto Light"/>
                <a:ea typeface="Roboto Light"/>
                <a:cs typeface="Roboto Light"/>
                <a:sym typeface="Roboto Light"/>
              </a:defRPr>
            </a:pPr>
            <a:r>
              <a:rPr lang="it-IT" dirty="0"/>
              <a:t>Camera di Taranto, 13 dicembre 2021</a:t>
            </a:r>
            <a:endParaRPr dirty="0"/>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xmlns="" id="{142FCF36-2758-4E6D-B5DD-8EEF30D89C7B}"/>
              </a:ext>
            </a:extLst>
          </p:cNvPr>
          <p:cNvSpPr txBox="1"/>
          <p:nvPr/>
        </p:nvSpPr>
        <p:spPr>
          <a:xfrm>
            <a:off x="8902749" y="6516243"/>
            <a:ext cx="5134709" cy="305724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8" rtl="0" fontAlgn="auto" latinLnBrk="0" hangingPunct="0">
              <a:lnSpc>
                <a:spcPct val="100000"/>
              </a:lnSpc>
              <a:spcBef>
                <a:spcPts val="0"/>
              </a:spcBef>
              <a:spcAft>
                <a:spcPts val="0"/>
              </a:spcAft>
              <a:buClrTx/>
              <a:buSzTx/>
              <a:buFontTx/>
              <a:buNone/>
              <a:tabLst/>
            </a:pPr>
            <a:r>
              <a:rPr lang="it-IT" sz="4800" dirty="0">
                <a:solidFill>
                  <a:srgbClr val="002060"/>
                </a:solidFill>
              </a:rPr>
              <a:t>METODOLOGIA DI LAVORO ALLA BASE DEI LABORATORI</a:t>
            </a:r>
            <a:endParaRPr kumimoji="0" lang="it-IT" sz="4800" b="0" i="0" u="none" strike="noStrike" cap="none" spc="0" normalizeH="0" baseline="0" dirty="0">
              <a:ln>
                <a:noFill/>
              </a:ln>
              <a:solidFill>
                <a:srgbClr val="002060"/>
              </a:solidFill>
              <a:effectLst/>
              <a:uFillTx/>
              <a:sym typeface="Helvetica Neue"/>
            </a:endParaRPr>
          </a:p>
        </p:txBody>
      </p:sp>
      <p:sp>
        <p:nvSpPr>
          <p:cNvPr id="2" name="CasellaDiTesto 1">
            <a:extLst>
              <a:ext uri="{FF2B5EF4-FFF2-40B4-BE49-F238E27FC236}">
                <a16:creationId xmlns:a16="http://schemas.microsoft.com/office/drawing/2014/main" xmlns="" id="{7DF5496C-9214-46A3-A1A0-1106FCCD1BCF}"/>
              </a:ext>
            </a:extLst>
          </p:cNvPr>
          <p:cNvSpPr txBox="1"/>
          <p:nvPr/>
        </p:nvSpPr>
        <p:spPr>
          <a:xfrm>
            <a:off x="395698" y="4104498"/>
            <a:ext cx="7724273"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8" rtl="0" fontAlgn="auto" latinLnBrk="0" hangingPunct="0">
              <a:lnSpc>
                <a:spcPct val="100000"/>
              </a:lnSpc>
              <a:spcBef>
                <a:spcPts val="0"/>
              </a:spcBef>
              <a:spcAft>
                <a:spcPts val="0"/>
              </a:spcAft>
              <a:buClrTx/>
              <a:buSzTx/>
              <a:buFontTx/>
              <a:buNone/>
              <a:tabLst/>
            </a:pPr>
            <a:r>
              <a:rPr lang="it-IT" sz="5400" dirty="0">
                <a:solidFill>
                  <a:schemeClr val="accent5"/>
                </a:solidFill>
              </a:rPr>
              <a:t>BASATI SU DATI E SUL KNOW HOW</a:t>
            </a:r>
            <a:endParaRPr kumimoji="0" lang="it-IT" sz="5400" b="0" i="0" u="none" strike="noStrike" cap="none" spc="0" normalizeH="0" baseline="0" dirty="0">
              <a:ln>
                <a:noFill/>
              </a:ln>
              <a:solidFill>
                <a:schemeClr val="accent5"/>
              </a:solidFill>
              <a:effectLst/>
              <a:uFillTx/>
              <a:latin typeface="+mn-lt"/>
              <a:ea typeface="+mn-ea"/>
              <a:cs typeface="+mn-cs"/>
              <a:sym typeface="Helvetica Neue"/>
            </a:endParaRPr>
          </a:p>
        </p:txBody>
      </p:sp>
      <p:sp>
        <p:nvSpPr>
          <p:cNvPr id="12" name="CasellaDiTesto 11">
            <a:extLst>
              <a:ext uri="{FF2B5EF4-FFF2-40B4-BE49-F238E27FC236}">
                <a16:creationId xmlns:a16="http://schemas.microsoft.com/office/drawing/2014/main" xmlns="" id="{1C50BC07-6F5C-4822-A2A0-E6F7E11A50D0}"/>
              </a:ext>
            </a:extLst>
          </p:cNvPr>
          <p:cNvSpPr txBox="1"/>
          <p:nvPr/>
        </p:nvSpPr>
        <p:spPr>
          <a:xfrm>
            <a:off x="7919444" y="10558835"/>
            <a:ext cx="7724273"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8" rtl="0" fontAlgn="auto" latinLnBrk="0" hangingPunct="0">
              <a:lnSpc>
                <a:spcPct val="100000"/>
              </a:lnSpc>
              <a:spcBef>
                <a:spcPts val="0"/>
              </a:spcBef>
              <a:spcAft>
                <a:spcPts val="0"/>
              </a:spcAft>
              <a:buClrTx/>
              <a:buSzTx/>
              <a:buFontTx/>
              <a:buNone/>
              <a:tabLst/>
            </a:pPr>
            <a:r>
              <a:rPr kumimoji="0" lang="it-IT" sz="5400" b="0" i="0" u="none" strike="noStrike" cap="none" spc="0" normalizeH="0" baseline="0" dirty="0">
                <a:ln>
                  <a:noFill/>
                </a:ln>
                <a:solidFill>
                  <a:schemeClr val="accent5"/>
                </a:solidFill>
                <a:effectLst/>
                <a:uFillTx/>
                <a:latin typeface="+mn-lt"/>
                <a:ea typeface="+mn-ea"/>
                <a:cs typeface="+mn-cs"/>
                <a:sym typeface="Helvetica Neue"/>
              </a:rPr>
              <a:t>RETI COLLABORATIVE</a:t>
            </a:r>
          </a:p>
        </p:txBody>
      </p:sp>
      <p:sp>
        <p:nvSpPr>
          <p:cNvPr id="13" name="CasellaDiTesto 12">
            <a:extLst>
              <a:ext uri="{FF2B5EF4-FFF2-40B4-BE49-F238E27FC236}">
                <a16:creationId xmlns:a16="http://schemas.microsoft.com/office/drawing/2014/main" xmlns="" id="{4E760397-3006-4B73-82CA-747D006821B8}"/>
              </a:ext>
            </a:extLst>
          </p:cNvPr>
          <p:cNvSpPr txBox="1"/>
          <p:nvPr/>
        </p:nvSpPr>
        <p:spPr>
          <a:xfrm>
            <a:off x="15927145" y="4041657"/>
            <a:ext cx="7724273"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8" rtl="0" fontAlgn="auto" latinLnBrk="0" hangingPunct="0">
              <a:lnSpc>
                <a:spcPct val="100000"/>
              </a:lnSpc>
              <a:spcBef>
                <a:spcPts val="0"/>
              </a:spcBef>
              <a:spcAft>
                <a:spcPts val="0"/>
              </a:spcAft>
              <a:buClrTx/>
              <a:buSzTx/>
              <a:buFontTx/>
              <a:buNone/>
              <a:tabLst/>
            </a:pPr>
            <a:r>
              <a:rPr lang="it-IT" sz="5400" dirty="0">
                <a:solidFill>
                  <a:schemeClr val="accent5"/>
                </a:solidFill>
              </a:rPr>
              <a:t>APPROCCIO STRUTTURATO</a:t>
            </a:r>
            <a:endParaRPr kumimoji="0" lang="it-IT" sz="5400" b="0" i="0" u="none" strike="noStrike" cap="none" spc="0" normalizeH="0" baseline="0" dirty="0">
              <a:ln>
                <a:noFill/>
              </a:ln>
              <a:solidFill>
                <a:schemeClr val="accent5"/>
              </a:solidFill>
              <a:effectLst/>
              <a:uFillTx/>
              <a:latin typeface="+mn-lt"/>
              <a:ea typeface="+mn-ea"/>
              <a:cs typeface="+mn-cs"/>
              <a:sym typeface="Helvetica Neue"/>
            </a:endParaRPr>
          </a:p>
        </p:txBody>
      </p:sp>
      <p:sp>
        <p:nvSpPr>
          <p:cNvPr id="3" name="Freccia a destra 2">
            <a:extLst>
              <a:ext uri="{FF2B5EF4-FFF2-40B4-BE49-F238E27FC236}">
                <a16:creationId xmlns:a16="http://schemas.microsoft.com/office/drawing/2014/main" xmlns="" id="{6B16F4B0-19A1-4BAC-AF95-1FA6DB0C48C5}"/>
              </a:ext>
            </a:extLst>
          </p:cNvPr>
          <p:cNvSpPr/>
          <p:nvPr/>
        </p:nvSpPr>
        <p:spPr>
          <a:xfrm rot="3358684">
            <a:off x="4081145" y="7537901"/>
            <a:ext cx="4638044" cy="2223965"/>
          </a:xfrm>
          <a:prstGeom prst="rightArrow">
            <a:avLst/>
          </a:prstGeom>
          <a:solidFill>
            <a:srgbClr val="0070C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16" name="CasellaDiTesto 15">
            <a:extLst>
              <a:ext uri="{FF2B5EF4-FFF2-40B4-BE49-F238E27FC236}">
                <a16:creationId xmlns:a16="http://schemas.microsoft.com/office/drawing/2014/main" xmlns="" id="{6FA945FF-DB71-4010-A5F9-C2D2F92CF8CC}"/>
              </a:ext>
            </a:extLst>
          </p:cNvPr>
          <p:cNvSpPr txBox="1"/>
          <p:nvPr/>
        </p:nvSpPr>
        <p:spPr>
          <a:xfrm>
            <a:off x="6400167" y="666193"/>
            <a:ext cx="11622505" cy="2564805"/>
          </a:xfrm>
          <a:prstGeom prst="rect">
            <a:avLst/>
          </a:prstGeom>
          <a:noFill/>
          <a:ln w="12700" cap="flat">
            <a:solidFill>
              <a:schemeClr val="bg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8" rtl="0" fontAlgn="auto" latinLnBrk="0" hangingPunct="0">
              <a:lnSpc>
                <a:spcPct val="100000"/>
              </a:lnSpc>
              <a:spcBef>
                <a:spcPts val="0"/>
              </a:spcBef>
              <a:spcAft>
                <a:spcPts val="0"/>
              </a:spcAft>
              <a:buClrTx/>
              <a:buSzTx/>
              <a:buFontTx/>
              <a:buNone/>
              <a:tabLst/>
            </a:pPr>
            <a:r>
              <a:rPr lang="it-IT" sz="4000" dirty="0">
                <a:solidFill>
                  <a:srgbClr val="0070C0"/>
                </a:solidFill>
              </a:rPr>
              <a:t>I RISULTATI DEI LABORATORI DIVENTANO PATRIMONIO COMUNE E VENGONO PRESENTATI NEL CONVEGNO FINALE IN CIASCUNA CAMERA DI COMMERCIO</a:t>
            </a:r>
            <a:endParaRPr kumimoji="0" lang="it-IT" sz="4000" b="0" i="0" u="none" strike="noStrike" cap="none" spc="0" normalizeH="0" baseline="0" dirty="0">
              <a:ln>
                <a:noFill/>
              </a:ln>
              <a:solidFill>
                <a:srgbClr val="0070C0"/>
              </a:solidFill>
              <a:effectLst/>
              <a:uFillTx/>
              <a:latin typeface="+mn-lt"/>
              <a:ea typeface="+mn-ea"/>
              <a:cs typeface="+mn-cs"/>
              <a:sym typeface="Helvetica Neue"/>
            </a:endParaRPr>
          </a:p>
        </p:txBody>
      </p:sp>
      <p:sp>
        <p:nvSpPr>
          <p:cNvPr id="17" name="Freccia a destra 16">
            <a:extLst>
              <a:ext uri="{FF2B5EF4-FFF2-40B4-BE49-F238E27FC236}">
                <a16:creationId xmlns:a16="http://schemas.microsoft.com/office/drawing/2014/main" xmlns="" id="{DB281AD3-DA8C-4FEC-BCE4-DA22A28815D4}"/>
              </a:ext>
            </a:extLst>
          </p:cNvPr>
          <p:cNvSpPr/>
          <p:nvPr/>
        </p:nvSpPr>
        <p:spPr>
          <a:xfrm rot="7436254">
            <a:off x="15253021" y="7537351"/>
            <a:ext cx="4638044" cy="2223965"/>
          </a:xfrm>
          <a:prstGeom prst="rightArrow">
            <a:avLst/>
          </a:prstGeom>
          <a:solidFill>
            <a:srgbClr val="0070C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Tree>
    <p:extLst>
      <p:ext uri="{BB962C8B-B14F-4D97-AF65-F5344CB8AC3E}">
        <p14:creationId xmlns:p14="http://schemas.microsoft.com/office/powerpoint/2010/main" xmlns="" val="1798075789"/>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xmlns="" id="{74FAD254-B932-4F18-A084-E2817EDD13F9}"/>
              </a:ext>
            </a:extLst>
          </p:cNvPr>
          <p:cNvSpPr txBox="1"/>
          <p:nvPr/>
        </p:nvSpPr>
        <p:spPr>
          <a:xfrm>
            <a:off x="792971" y="916396"/>
            <a:ext cx="22798056" cy="9079409"/>
          </a:xfrm>
          <a:prstGeom prst="rect">
            <a:avLst/>
          </a:prstGeom>
          <a:noFill/>
        </p:spPr>
        <p:txBody>
          <a:bodyPr wrap="square" rtlCol="0">
            <a:spAutoFit/>
          </a:bodyPr>
          <a:lstStyle/>
          <a:p>
            <a:r>
              <a:rPr lang="en-US" sz="4000" b="1" dirty="0">
                <a:solidFill>
                  <a:srgbClr val="FF0000"/>
                </a:solidFill>
                <a:effectLst>
                  <a:outerShdw blurRad="38100" dist="38100" dir="2700000" algn="tl">
                    <a:srgbClr val="000000">
                      <a:alpha val="43137"/>
                    </a:srgbClr>
                  </a:outerShdw>
                </a:effectLst>
              </a:rPr>
              <a:t>PROGETTO OPEN KNOWLEDGE</a:t>
            </a:r>
            <a:endParaRPr lang="it-IT" sz="4400" b="1" dirty="0">
              <a:solidFill>
                <a:srgbClr val="FF0000"/>
              </a:solidFill>
              <a:effectLst>
                <a:outerShdw blurRad="38100" dist="38100" dir="2700000" algn="tl">
                  <a:srgbClr val="000000">
                    <a:alpha val="43137"/>
                  </a:srgbClr>
                </a:outerShdw>
              </a:effectLst>
            </a:endParaRPr>
          </a:p>
          <a:p>
            <a:endParaRPr lang="it-IT" sz="3200" b="1" dirty="0">
              <a:solidFill>
                <a:srgbClr val="FF0000"/>
              </a:solidFill>
              <a:effectLst>
                <a:outerShdw blurRad="38100" dist="38100" dir="2700000" algn="tl">
                  <a:srgbClr val="000000">
                    <a:alpha val="43137"/>
                  </a:srgbClr>
                </a:outerShdw>
              </a:effectLst>
            </a:endParaRPr>
          </a:p>
          <a:p>
            <a:r>
              <a:rPr lang="it-IT" sz="3200" b="1" dirty="0">
                <a:solidFill>
                  <a:srgbClr val="002060"/>
                </a:solidFill>
                <a:effectLst>
                  <a:outerShdw blurRad="38100" dist="38100" dir="2700000" algn="tl">
                    <a:srgbClr val="000000">
                      <a:alpha val="43137"/>
                    </a:srgbClr>
                  </a:outerShdw>
                </a:effectLst>
              </a:rPr>
              <a:t>ANIMAZIONE E FORMAZIONE PER CREARE VALORE SOCIALE , ECONOMICO E CIVICO PER IL TERRITORIO ATTRAVERSO LA CONOSCENZA E L’UTILIZZO DEGLI OPEN DATA SULLE AZIENDE CONFISCATE</a:t>
            </a:r>
            <a:endParaRPr lang="en-US" sz="3200" b="1" dirty="0">
              <a:solidFill>
                <a:srgbClr val="002060"/>
              </a:solidFill>
              <a:effectLst>
                <a:outerShdw blurRad="38100" dist="38100" dir="2700000" algn="tl">
                  <a:srgbClr val="000000">
                    <a:alpha val="43137"/>
                  </a:srgbClr>
                </a:outerShdw>
              </a:effectLst>
            </a:endParaRPr>
          </a:p>
          <a:p>
            <a:endParaRPr lang="en-US" sz="3200" b="1" dirty="0">
              <a:solidFill>
                <a:srgbClr val="002060"/>
              </a:solidFill>
              <a:effectLst>
                <a:outerShdw blurRad="38100" dist="38100" dir="2700000" algn="tl">
                  <a:srgbClr val="000000">
                    <a:alpha val="43137"/>
                  </a:srgbClr>
                </a:outerShdw>
              </a:effectLst>
            </a:endParaRPr>
          </a:p>
          <a:p>
            <a:endParaRPr lang="en-US" sz="3200" b="1" dirty="0">
              <a:solidFill>
                <a:srgbClr val="002060"/>
              </a:solidFill>
              <a:effectLst>
                <a:outerShdw blurRad="38100" dist="38100" dir="2700000" algn="tl">
                  <a:srgbClr val="000000">
                    <a:alpha val="43137"/>
                  </a:srgbClr>
                </a:outerShdw>
              </a:effectLst>
            </a:endParaRPr>
          </a:p>
          <a:p>
            <a:endParaRPr lang="en-US" sz="3200" b="1" dirty="0">
              <a:solidFill>
                <a:srgbClr val="002060"/>
              </a:solidFill>
              <a:effectLst>
                <a:outerShdw blurRad="38100" dist="38100" dir="2700000" algn="tl">
                  <a:srgbClr val="000000">
                    <a:alpha val="43137"/>
                  </a:srgbClr>
                </a:outerShdw>
              </a:effectLst>
            </a:endParaRPr>
          </a:p>
          <a:p>
            <a:endParaRPr lang="en-US" sz="3200" b="1" dirty="0">
              <a:solidFill>
                <a:srgbClr val="002060"/>
              </a:solidFill>
              <a:effectLst>
                <a:outerShdw blurRad="38100" dist="38100" dir="2700000" algn="tl">
                  <a:srgbClr val="000000">
                    <a:alpha val="43137"/>
                  </a:srgbClr>
                </a:outerShdw>
              </a:effectLst>
            </a:endParaRPr>
          </a:p>
          <a:p>
            <a:endParaRPr lang="en-US" sz="3200" b="1" dirty="0">
              <a:solidFill>
                <a:srgbClr val="002060"/>
              </a:solidFill>
              <a:effectLst>
                <a:outerShdw blurRad="38100" dist="38100" dir="2700000" algn="tl">
                  <a:srgbClr val="000000">
                    <a:alpha val="43137"/>
                  </a:srgbClr>
                </a:outerShdw>
              </a:effectLst>
            </a:endParaRPr>
          </a:p>
          <a:p>
            <a:endParaRPr lang="en-US" sz="1800" b="1" dirty="0">
              <a:solidFill>
                <a:srgbClr val="002060"/>
              </a:solidFill>
              <a:effectLst>
                <a:outerShdw blurRad="38100" dist="38100" dir="2700000" algn="tl">
                  <a:srgbClr val="000000">
                    <a:alpha val="43137"/>
                  </a:srgbClr>
                </a:outerShdw>
              </a:effectLst>
            </a:endParaRPr>
          </a:p>
          <a:p>
            <a:endParaRPr lang="en-US" sz="1800" b="1" dirty="0">
              <a:solidFill>
                <a:srgbClr val="002060"/>
              </a:solidFill>
              <a:effectLst>
                <a:outerShdw blurRad="38100" dist="38100" dir="2700000" algn="tl">
                  <a:srgbClr val="000000">
                    <a:alpha val="43137"/>
                  </a:srgbClr>
                </a:outerShdw>
              </a:effectLst>
            </a:endParaRPr>
          </a:p>
          <a:p>
            <a:endParaRPr lang="en-US" sz="1800" b="1" dirty="0">
              <a:solidFill>
                <a:srgbClr val="002060"/>
              </a:solidFill>
              <a:effectLst>
                <a:outerShdw blurRad="38100" dist="38100" dir="2700000" algn="tl">
                  <a:srgbClr val="000000">
                    <a:alpha val="43137"/>
                  </a:srgbClr>
                </a:outerShdw>
              </a:effectLst>
            </a:endParaRPr>
          </a:p>
          <a:p>
            <a:endParaRPr lang="en-US" sz="1800" b="1" dirty="0">
              <a:solidFill>
                <a:srgbClr val="002060"/>
              </a:solidFill>
              <a:effectLst>
                <a:outerShdw blurRad="38100" dist="38100" dir="2700000" algn="tl">
                  <a:srgbClr val="000000">
                    <a:alpha val="43137"/>
                  </a:srgbClr>
                </a:outerShdw>
              </a:effectLst>
            </a:endParaRPr>
          </a:p>
          <a:p>
            <a:pPr algn="just"/>
            <a:r>
              <a:rPr lang="en-US" sz="3600" b="1" dirty="0">
                <a:solidFill>
                  <a:srgbClr val="FF0000"/>
                </a:solidFill>
                <a:effectLst>
                  <a:outerShdw blurRad="38100" dist="38100" dir="2700000" algn="tl">
                    <a:srgbClr val="000000">
                      <a:alpha val="43137"/>
                    </a:srgbClr>
                  </a:outerShdw>
                </a:effectLst>
              </a:rPr>
              <a:t>Fonte di </a:t>
            </a:r>
            <a:r>
              <a:rPr lang="en-US" sz="3600" b="1" dirty="0" err="1">
                <a:solidFill>
                  <a:srgbClr val="FF0000"/>
                </a:solidFill>
                <a:effectLst>
                  <a:outerShdw blurRad="38100" dist="38100" dir="2700000" algn="tl">
                    <a:srgbClr val="000000">
                      <a:alpha val="43137"/>
                    </a:srgbClr>
                  </a:outerShdw>
                </a:effectLst>
              </a:rPr>
              <a:t>Finanziamento</a:t>
            </a:r>
            <a:r>
              <a:rPr lang="en-US" sz="3600" b="1" dirty="0">
                <a:solidFill>
                  <a:srgbClr val="FF0000"/>
                </a:solidFill>
                <a:effectLst>
                  <a:outerShdw blurRad="38100" dist="38100" dir="2700000" algn="tl">
                    <a:srgbClr val="000000">
                      <a:alpha val="43137"/>
                    </a:srgbClr>
                  </a:outerShdw>
                </a:effectLst>
              </a:rPr>
              <a:t> </a:t>
            </a:r>
            <a:r>
              <a:rPr lang="en-US" sz="3600" b="1" dirty="0">
                <a:solidFill>
                  <a:srgbClr val="002060"/>
                </a:solidFill>
                <a:effectLst>
                  <a:outerShdw blurRad="38100" dist="38100" dir="2700000" algn="tl">
                    <a:srgbClr val="000000">
                      <a:alpha val="43137"/>
                    </a:srgbClr>
                  </a:outerShdw>
                </a:effectLst>
              </a:rPr>
              <a:t>:  PON LEGALITA’ 2014 – 2020 </a:t>
            </a:r>
          </a:p>
          <a:p>
            <a:pPr algn="just"/>
            <a:r>
              <a:rPr lang="en-US" sz="3600" b="1" dirty="0">
                <a:solidFill>
                  <a:srgbClr val="002060"/>
                </a:solidFill>
                <a:effectLst>
                  <a:outerShdw blurRad="38100" dist="38100" dir="2700000" algn="tl">
                    <a:srgbClr val="000000">
                      <a:alpha val="43137"/>
                    </a:srgbClr>
                  </a:outerShdw>
                </a:effectLst>
              </a:rPr>
              <a:t>ASSE 5 - </a:t>
            </a:r>
            <a:r>
              <a:rPr lang="en-US" sz="3600" dirty="0" err="1">
                <a:solidFill>
                  <a:srgbClr val="002060"/>
                </a:solidFill>
              </a:rPr>
              <a:t>Migliorare</a:t>
            </a:r>
            <a:r>
              <a:rPr lang="en-US" sz="3600" dirty="0">
                <a:solidFill>
                  <a:srgbClr val="002060"/>
                </a:solidFill>
              </a:rPr>
              <a:t> le </a:t>
            </a:r>
            <a:r>
              <a:rPr lang="en-US" sz="3600" dirty="0" err="1">
                <a:solidFill>
                  <a:srgbClr val="002060"/>
                </a:solidFill>
              </a:rPr>
              <a:t>competenze</a:t>
            </a:r>
            <a:r>
              <a:rPr lang="en-US" sz="3600" dirty="0">
                <a:solidFill>
                  <a:srgbClr val="002060"/>
                </a:solidFill>
              </a:rPr>
              <a:t> </a:t>
            </a:r>
            <a:r>
              <a:rPr lang="en-US" sz="3600" dirty="0" err="1">
                <a:solidFill>
                  <a:srgbClr val="002060"/>
                </a:solidFill>
              </a:rPr>
              <a:t>della</a:t>
            </a:r>
            <a:r>
              <a:rPr lang="en-US" sz="3600" dirty="0">
                <a:solidFill>
                  <a:srgbClr val="002060"/>
                </a:solidFill>
              </a:rPr>
              <a:t> PA </a:t>
            </a:r>
            <a:r>
              <a:rPr lang="en-US" sz="3600" dirty="0" err="1">
                <a:solidFill>
                  <a:srgbClr val="002060"/>
                </a:solidFill>
              </a:rPr>
              <a:t>nel</a:t>
            </a:r>
            <a:r>
              <a:rPr lang="en-US" sz="3600" dirty="0">
                <a:solidFill>
                  <a:srgbClr val="002060"/>
                </a:solidFill>
              </a:rPr>
              <a:t> </a:t>
            </a:r>
            <a:r>
              <a:rPr lang="en-US" sz="3600" dirty="0" err="1">
                <a:solidFill>
                  <a:srgbClr val="002060"/>
                </a:solidFill>
              </a:rPr>
              <a:t>contrasto</a:t>
            </a:r>
            <a:r>
              <a:rPr lang="en-US" sz="3600" dirty="0">
                <a:solidFill>
                  <a:srgbClr val="002060"/>
                </a:solidFill>
              </a:rPr>
              <a:t> </a:t>
            </a:r>
            <a:r>
              <a:rPr lang="en-US" sz="3600" dirty="0" err="1">
                <a:solidFill>
                  <a:srgbClr val="002060"/>
                </a:solidFill>
              </a:rPr>
              <a:t>alla</a:t>
            </a:r>
            <a:r>
              <a:rPr lang="en-US" sz="3600" dirty="0">
                <a:solidFill>
                  <a:srgbClr val="002060"/>
                </a:solidFill>
              </a:rPr>
              <a:t> </a:t>
            </a:r>
            <a:r>
              <a:rPr lang="en-US" sz="3600" dirty="0" err="1">
                <a:solidFill>
                  <a:srgbClr val="002060"/>
                </a:solidFill>
              </a:rPr>
              <a:t>criminalità</a:t>
            </a:r>
            <a:r>
              <a:rPr lang="en-US" sz="3600" dirty="0">
                <a:solidFill>
                  <a:srgbClr val="002060"/>
                </a:solidFill>
              </a:rPr>
              <a:t> </a:t>
            </a:r>
            <a:r>
              <a:rPr lang="en-US" sz="3600" dirty="0" err="1">
                <a:solidFill>
                  <a:srgbClr val="002060"/>
                </a:solidFill>
              </a:rPr>
              <a:t>organizzata</a:t>
            </a:r>
            <a:endParaRPr lang="en-US" sz="3600" dirty="0">
              <a:solidFill>
                <a:srgbClr val="002060"/>
              </a:solidFill>
            </a:endParaRPr>
          </a:p>
          <a:p>
            <a:pPr algn="just"/>
            <a:r>
              <a:rPr lang="en-US" sz="3600" b="1" dirty="0">
                <a:solidFill>
                  <a:srgbClr val="002060"/>
                </a:solidFill>
                <a:effectLst>
                  <a:outerShdw blurRad="38100" dist="38100" dir="2700000" algn="tl">
                    <a:srgbClr val="000000">
                      <a:alpha val="43137"/>
                    </a:srgbClr>
                  </a:outerShdw>
                </a:effectLst>
              </a:rPr>
              <a:t>Azione 5.2.1 </a:t>
            </a:r>
            <a:r>
              <a:rPr lang="en-US" sz="3600" dirty="0" err="1">
                <a:solidFill>
                  <a:srgbClr val="002060"/>
                </a:solidFill>
              </a:rPr>
              <a:t>Progetti</a:t>
            </a:r>
            <a:r>
              <a:rPr lang="en-US" sz="3600" dirty="0">
                <a:solidFill>
                  <a:srgbClr val="002060"/>
                </a:solidFill>
              </a:rPr>
              <a:t> di </a:t>
            </a:r>
            <a:r>
              <a:rPr lang="en-US" sz="3600" b="1" dirty="0">
                <a:solidFill>
                  <a:srgbClr val="002060"/>
                </a:solidFill>
              </a:rPr>
              <a:t>open government </a:t>
            </a:r>
            <a:r>
              <a:rPr lang="en-US" sz="3600" dirty="0">
                <a:solidFill>
                  <a:srgbClr val="002060"/>
                </a:solidFill>
              </a:rPr>
              <a:t>per </a:t>
            </a:r>
            <a:r>
              <a:rPr lang="en-US" sz="3600" dirty="0" err="1">
                <a:solidFill>
                  <a:srgbClr val="002060"/>
                </a:solidFill>
              </a:rPr>
              <a:t>favorire</a:t>
            </a:r>
            <a:r>
              <a:rPr lang="en-US" sz="3600" dirty="0">
                <a:solidFill>
                  <a:srgbClr val="002060"/>
                </a:solidFill>
              </a:rPr>
              <a:t> </a:t>
            </a:r>
            <a:r>
              <a:rPr lang="en-US" sz="3600" b="1" dirty="0" err="1">
                <a:solidFill>
                  <a:srgbClr val="002060"/>
                </a:solidFill>
              </a:rPr>
              <a:t>trasparenza</a:t>
            </a:r>
            <a:r>
              <a:rPr lang="en-US" sz="3600" b="1" dirty="0">
                <a:solidFill>
                  <a:srgbClr val="002060"/>
                </a:solidFill>
              </a:rPr>
              <a:t>, </a:t>
            </a:r>
            <a:r>
              <a:rPr lang="en-US" sz="3600" b="1" dirty="0" err="1">
                <a:solidFill>
                  <a:srgbClr val="002060"/>
                </a:solidFill>
              </a:rPr>
              <a:t>collaborazione</a:t>
            </a:r>
            <a:r>
              <a:rPr lang="en-US" sz="3600" b="1" dirty="0">
                <a:solidFill>
                  <a:srgbClr val="002060"/>
                </a:solidFill>
              </a:rPr>
              <a:t> e </a:t>
            </a:r>
            <a:r>
              <a:rPr lang="en-US" sz="3600" b="1" dirty="0" err="1">
                <a:solidFill>
                  <a:srgbClr val="002060"/>
                </a:solidFill>
              </a:rPr>
              <a:t>partecipazione</a:t>
            </a:r>
            <a:r>
              <a:rPr lang="en-US" sz="3600" dirty="0">
                <a:solidFill>
                  <a:srgbClr val="002060"/>
                </a:solidFill>
              </a:rPr>
              <a:t> </a:t>
            </a:r>
            <a:r>
              <a:rPr lang="en-US" sz="3600" dirty="0" err="1">
                <a:solidFill>
                  <a:srgbClr val="002060"/>
                </a:solidFill>
              </a:rPr>
              <a:t>realizzati</a:t>
            </a:r>
            <a:r>
              <a:rPr lang="en-US" sz="3600" dirty="0">
                <a:solidFill>
                  <a:srgbClr val="002060"/>
                </a:solidFill>
              </a:rPr>
              <a:t> </a:t>
            </a:r>
            <a:r>
              <a:rPr lang="en-US" sz="3600" dirty="0" err="1">
                <a:solidFill>
                  <a:srgbClr val="002060"/>
                </a:solidFill>
              </a:rPr>
              <a:t>tramite</a:t>
            </a:r>
            <a:r>
              <a:rPr lang="en-US" sz="3600" dirty="0">
                <a:solidFill>
                  <a:srgbClr val="002060"/>
                </a:solidFill>
              </a:rPr>
              <a:t> il </a:t>
            </a:r>
            <a:r>
              <a:rPr lang="en-US" sz="3600" b="1" dirty="0" err="1">
                <a:solidFill>
                  <a:srgbClr val="002060"/>
                </a:solidFill>
              </a:rPr>
              <a:t>coinvolgimento</a:t>
            </a:r>
            <a:r>
              <a:rPr lang="en-US" sz="3600" dirty="0">
                <a:solidFill>
                  <a:srgbClr val="002060"/>
                </a:solidFill>
              </a:rPr>
              <a:t> di </a:t>
            </a:r>
            <a:r>
              <a:rPr lang="en-US" sz="3600" dirty="0" err="1">
                <a:solidFill>
                  <a:srgbClr val="002060"/>
                </a:solidFill>
              </a:rPr>
              <a:t>cittadini</a:t>
            </a:r>
            <a:r>
              <a:rPr lang="en-US" sz="3600" dirty="0">
                <a:solidFill>
                  <a:srgbClr val="002060"/>
                </a:solidFill>
              </a:rPr>
              <a:t> /stakeholder e </a:t>
            </a:r>
            <a:r>
              <a:rPr lang="en-US" sz="3600" dirty="0" err="1">
                <a:solidFill>
                  <a:srgbClr val="002060"/>
                </a:solidFill>
              </a:rPr>
              <a:t>iniziative</a:t>
            </a:r>
            <a:r>
              <a:rPr lang="en-US" sz="3600" dirty="0">
                <a:solidFill>
                  <a:srgbClr val="002060"/>
                </a:solidFill>
              </a:rPr>
              <a:t> per il </a:t>
            </a:r>
            <a:r>
              <a:rPr lang="en-US" sz="3600" b="1" dirty="0" err="1">
                <a:solidFill>
                  <a:srgbClr val="002060"/>
                </a:solidFill>
              </a:rPr>
              <a:t>riutilizzo</a:t>
            </a:r>
            <a:r>
              <a:rPr lang="en-US" sz="3600" b="1" dirty="0">
                <a:solidFill>
                  <a:srgbClr val="002060"/>
                </a:solidFill>
              </a:rPr>
              <a:t> </a:t>
            </a:r>
            <a:r>
              <a:rPr lang="en-US" sz="3600" b="1" dirty="0" err="1">
                <a:solidFill>
                  <a:srgbClr val="002060"/>
                </a:solidFill>
              </a:rPr>
              <a:t>dei</a:t>
            </a:r>
            <a:r>
              <a:rPr lang="en-US" sz="3600" b="1" dirty="0">
                <a:solidFill>
                  <a:srgbClr val="002060"/>
                </a:solidFill>
              </a:rPr>
              <a:t> </a:t>
            </a:r>
            <a:r>
              <a:rPr lang="en-US" sz="3600" b="1" dirty="0" err="1">
                <a:solidFill>
                  <a:srgbClr val="002060"/>
                </a:solidFill>
              </a:rPr>
              <a:t>dati</a:t>
            </a:r>
            <a:r>
              <a:rPr lang="en-US" sz="3600" b="1" dirty="0">
                <a:solidFill>
                  <a:srgbClr val="002060"/>
                </a:solidFill>
              </a:rPr>
              <a:t> </a:t>
            </a:r>
            <a:r>
              <a:rPr lang="en-US" sz="3600" b="1" dirty="0" err="1">
                <a:solidFill>
                  <a:srgbClr val="002060"/>
                </a:solidFill>
              </a:rPr>
              <a:t>pubblici</a:t>
            </a:r>
            <a:r>
              <a:rPr lang="en-US" sz="3600" dirty="0">
                <a:solidFill>
                  <a:srgbClr val="002060"/>
                </a:solidFill>
              </a:rPr>
              <a:t>, la </a:t>
            </a:r>
            <a:r>
              <a:rPr lang="en-US" sz="3600" b="1" dirty="0" err="1">
                <a:solidFill>
                  <a:srgbClr val="002060"/>
                </a:solidFill>
              </a:rPr>
              <a:t>partecipazione</a:t>
            </a:r>
            <a:r>
              <a:rPr lang="en-US" sz="3600" b="1" dirty="0">
                <a:solidFill>
                  <a:srgbClr val="002060"/>
                </a:solidFill>
              </a:rPr>
              <a:t> </a:t>
            </a:r>
            <a:r>
              <a:rPr lang="en-US" sz="3600" b="1" dirty="0" err="1">
                <a:solidFill>
                  <a:srgbClr val="002060"/>
                </a:solidFill>
              </a:rPr>
              <a:t>civica</a:t>
            </a:r>
            <a:r>
              <a:rPr lang="en-US" sz="3600" b="1" dirty="0">
                <a:solidFill>
                  <a:srgbClr val="002060"/>
                </a:solidFill>
              </a:rPr>
              <a:t> </a:t>
            </a:r>
            <a:r>
              <a:rPr lang="en-US" sz="3600" dirty="0">
                <a:solidFill>
                  <a:srgbClr val="002060"/>
                </a:solidFill>
              </a:rPr>
              <a:t>e il </a:t>
            </a:r>
            <a:r>
              <a:rPr lang="en-US" sz="3600" b="1" dirty="0" err="1">
                <a:solidFill>
                  <a:srgbClr val="002060"/>
                </a:solidFill>
              </a:rPr>
              <a:t>controllo</a:t>
            </a:r>
            <a:r>
              <a:rPr lang="en-US" sz="3600" b="1" dirty="0">
                <a:solidFill>
                  <a:srgbClr val="002060"/>
                </a:solidFill>
              </a:rPr>
              <a:t> </a:t>
            </a:r>
            <a:r>
              <a:rPr lang="en-US" sz="3600" b="1" dirty="0" err="1">
                <a:solidFill>
                  <a:srgbClr val="002060"/>
                </a:solidFill>
              </a:rPr>
              <a:t>sociale</a:t>
            </a:r>
            <a:r>
              <a:rPr lang="en-US" sz="3600" b="1" dirty="0">
                <a:solidFill>
                  <a:srgbClr val="002060"/>
                </a:solidFill>
              </a:rPr>
              <a:t> </a:t>
            </a:r>
            <a:r>
              <a:rPr lang="en-US" sz="3600" dirty="0" err="1">
                <a:solidFill>
                  <a:srgbClr val="002060"/>
                </a:solidFill>
              </a:rPr>
              <a:t>sul</a:t>
            </a:r>
            <a:r>
              <a:rPr lang="en-US" sz="3600" dirty="0">
                <a:solidFill>
                  <a:srgbClr val="002060"/>
                </a:solidFill>
              </a:rPr>
              <a:t> </a:t>
            </a:r>
            <a:r>
              <a:rPr lang="en-US" sz="3600" dirty="0" err="1">
                <a:solidFill>
                  <a:srgbClr val="002060"/>
                </a:solidFill>
              </a:rPr>
              <a:t>tema</a:t>
            </a:r>
            <a:r>
              <a:rPr lang="en-US" sz="3600" dirty="0">
                <a:solidFill>
                  <a:srgbClr val="002060"/>
                </a:solidFill>
              </a:rPr>
              <a:t> </a:t>
            </a:r>
            <a:r>
              <a:rPr lang="en-US" sz="3600" dirty="0" err="1">
                <a:solidFill>
                  <a:srgbClr val="002060"/>
                </a:solidFill>
              </a:rPr>
              <a:t>dei</a:t>
            </a:r>
            <a:r>
              <a:rPr lang="en-US" sz="3600" dirty="0">
                <a:solidFill>
                  <a:srgbClr val="002060"/>
                </a:solidFill>
              </a:rPr>
              <a:t> </a:t>
            </a:r>
            <a:r>
              <a:rPr lang="en-US" sz="3600" b="1" dirty="0" err="1">
                <a:solidFill>
                  <a:srgbClr val="002060"/>
                </a:solidFill>
              </a:rPr>
              <a:t>beni</a:t>
            </a:r>
            <a:r>
              <a:rPr lang="en-US" sz="3600" b="1" dirty="0">
                <a:solidFill>
                  <a:srgbClr val="002060"/>
                </a:solidFill>
              </a:rPr>
              <a:t> </a:t>
            </a:r>
            <a:r>
              <a:rPr lang="en-US" sz="3600" b="1" dirty="0" err="1">
                <a:solidFill>
                  <a:srgbClr val="002060"/>
                </a:solidFill>
              </a:rPr>
              <a:t>confiscati</a:t>
            </a:r>
            <a:endParaRPr lang="en-US" sz="3600" b="1" dirty="0">
              <a:solidFill>
                <a:srgbClr val="002060"/>
              </a:solidFill>
            </a:endParaRPr>
          </a:p>
          <a:p>
            <a:pPr algn="just"/>
            <a:endParaRPr lang="en-US" sz="3600" b="1" dirty="0">
              <a:solidFill>
                <a:srgbClr val="002060"/>
              </a:solidFill>
            </a:endParaRPr>
          </a:p>
        </p:txBody>
      </p:sp>
      <p:pic>
        <p:nvPicPr>
          <p:cNvPr id="5" name="blocco marchi con OK.png" descr="blocco marchi con OK.png">
            <a:extLst>
              <a:ext uri="{FF2B5EF4-FFF2-40B4-BE49-F238E27FC236}">
                <a16:creationId xmlns:a16="http://schemas.microsoft.com/office/drawing/2014/main" xmlns="" id="{B676D4EC-0223-403C-9F30-F295412F8CF8}"/>
              </a:ext>
            </a:extLst>
          </p:cNvPr>
          <p:cNvPicPr>
            <a:picLocks noChangeAspect="1"/>
          </p:cNvPicPr>
          <p:nvPr/>
        </p:nvPicPr>
        <p:blipFill rotWithShape="1">
          <a:blip r:embed="rId2" cstate="print"/>
          <a:srcRect r="79367"/>
          <a:stretch/>
        </p:blipFill>
        <p:spPr>
          <a:xfrm>
            <a:off x="9172442" y="3877774"/>
            <a:ext cx="7075743" cy="1798837"/>
          </a:xfrm>
          <a:prstGeom prst="rect">
            <a:avLst/>
          </a:prstGeom>
          <a:ln w="12700" cap="flat">
            <a:noFill/>
            <a:miter lim="400000"/>
          </a:ln>
          <a:effectLst/>
        </p:spPr>
      </p:pic>
      <p:sp>
        <p:nvSpPr>
          <p:cNvPr id="8" name="CasellaDiTesto 7">
            <a:extLst>
              <a:ext uri="{FF2B5EF4-FFF2-40B4-BE49-F238E27FC236}">
                <a16:creationId xmlns:a16="http://schemas.microsoft.com/office/drawing/2014/main" xmlns="" id="{2EF3BB97-84CF-40D0-A788-ED528E7D1B10}"/>
              </a:ext>
            </a:extLst>
          </p:cNvPr>
          <p:cNvSpPr txBox="1"/>
          <p:nvPr/>
        </p:nvSpPr>
        <p:spPr>
          <a:xfrm>
            <a:off x="792971" y="9394286"/>
            <a:ext cx="22586484" cy="120032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indent="0" algn="just">
              <a:buNone/>
            </a:pPr>
            <a:r>
              <a:rPr lang="it-IT" sz="3600" b="1" dirty="0">
                <a:solidFill>
                  <a:srgbClr val="FF0000"/>
                </a:solidFill>
                <a:effectLst>
                  <a:outerShdw blurRad="38100" dist="38100" dir="2700000" algn="tl">
                    <a:srgbClr val="000000">
                      <a:alpha val="43137"/>
                    </a:srgbClr>
                  </a:outerShdw>
                </a:effectLst>
              </a:rPr>
              <a:t>Soggetti Attuatori: </a:t>
            </a:r>
            <a:r>
              <a:rPr lang="it-IT" sz="3600" b="1" dirty="0" err="1">
                <a:solidFill>
                  <a:srgbClr val="002060"/>
                </a:solidFill>
                <a:effectLst>
                  <a:outerShdw blurRad="38100" dist="38100" dir="2700000" algn="tl">
                    <a:srgbClr val="000000">
                      <a:alpha val="43137"/>
                    </a:srgbClr>
                  </a:outerShdw>
                </a:effectLst>
              </a:rPr>
              <a:t>Unioncamere</a:t>
            </a:r>
            <a:r>
              <a:rPr lang="it-IT" sz="3600" dirty="0" err="1">
                <a:solidFill>
                  <a:srgbClr val="002060"/>
                </a:solidFill>
              </a:rPr>
              <a:t>,</a:t>
            </a:r>
            <a:r>
              <a:rPr lang="it-IT" sz="3600" b="1" dirty="0" err="1">
                <a:solidFill>
                  <a:srgbClr val="002060"/>
                </a:solidFill>
                <a:effectLst>
                  <a:outerShdw blurRad="38100" dist="38100" dir="2700000" algn="tl">
                    <a:srgbClr val="000000">
                      <a:alpha val="43137"/>
                    </a:srgbClr>
                  </a:outerShdw>
                </a:effectLst>
              </a:rPr>
              <a:t>Si.Camera</a:t>
            </a:r>
            <a:r>
              <a:rPr lang="it-IT" sz="3600" b="1" dirty="0">
                <a:solidFill>
                  <a:srgbClr val="002060"/>
                </a:solidFill>
                <a:effectLst>
                  <a:outerShdw blurRad="38100" dist="38100" dir="2700000" algn="tl">
                    <a:srgbClr val="000000">
                      <a:alpha val="43137"/>
                    </a:srgbClr>
                  </a:outerShdw>
                </a:effectLst>
              </a:rPr>
              <a:t>,</a:t>
            </a:r>
            <a:r>
              <a:rPr lang="it-IT" sz="3600" dirty="0">
                <a:solidFill>
                  <a:srgbClr val="002060"/>
                </a:solidFill>
              </a:rPr>
              <a:t> </a:t>
            </a:r>
            <a:r>
              <a:rPr lang="it-IT" sz="3600" b="1" dirty="0">
                <a:solidFill>
                  <a:srgbClr val="002060"/>
                </a:solidFill>
                <a:effectLst>
                  <a:outerShdw blurRad="38100" dist="38100" dir="2700000" algn="tl">
                    <a:srgbClr val="000000">
                      <a:alpha val="43137"/>
                    </a:srgbClr>
                  </a:outerShdw>
                </a:effectLst>
              </a:rPr>
              <a:t>Centro Studi delle Camere di commercio G. Tagliacarne </a:t>
            </a:r>
          </a:p>
          <a:p>
            <a:pPr marL="0" indent="0" algn="just">
              <a:buNone/>
            </a:pPr>
            <a:r>
              <a:rPr lang="it-IT" sz="3600" b="1" dirty="0">
                <a:solidFill>
                  <a:srgbClr val="002060"/>
                </a:solidFill>
                <a:effectLst>
                  <a:outerShdw blurRad="38100" dist="38100" dir="2700000" algn="tl">
                    <a:srgbClr val="000000">
                      <a:alpha val="43137"/>
                    </a:srgbClr>
                  </a:outerShdw>
                </a:effectLst>
              </a:rPr>
              <a:t>Le 22 Camere di commercio</a:t>
            </a:r>
            <a:r>
              <a:rPr lang="it-IT" sz="3600" dirty="0">
                <a:solidFill>
                  <a:srgbClr val="002060"/>
                </a:solidFill>
                <a:effectLst>
                  <a:outerShdw blurRad="38100" dist="38100" dir="2700000" algn="tl">
                    <a:srgbClr val="000000">
                      <a:alpha val="43137"/>
                    </a:srgbClr>
                  </a:outerShdw>
                </a:effectLst>
              </a:rPr>
              <a:t> </a:t>
            </a:r>
            <a:r>
              <a:rPr lang="it-IT" sz="3600" dirty="0">
                <a:solidFill>
                  <a:srgbClr val="002060"/>
                </a:solidFill>
              </a:rPr>
              <a:t>delle Regioni </a:t>
            </a:r>
            <a:r>
              <a:rPr lang="it-IT" sz="3600" b="1" dirty="0">
                <a:solidFill>
                  <a:srgbClr val="002060"/>
                </a:solidFill>
                <a:effectLst>
                  <a:outerShdw blurRad="38100" dist="38100" dir="2700000" algn="tl">
                    <a:srgbClr val="000000">
                      <a:alpha val="43137"/>
                    </a:srgbClr>
                  </a:outerShdw>
                </a:effectLst>
              </a:rPr>
              <a:t>Basilicata, Calabria, Campania, Puglia, Sicilia</a:t>
            </a:r>
            <a:endParaRPr lang="it-IT" sz="3600" dirty="0">
              <a:solidFill>
                <a:srgbClr val="002060"/>
              </a:solidFill>
            </a:endParaRPr>
          </a:p>
        </p:txBody>
      </p:sp>
    </p:spTree>
    <p:extLst>
      <p:ext uri="{BB962C8B-B14F-4D97-AF65-F5344CB8AC3E}">
        <p14:creationId xmlns:p14="http://schemas.microsoft.com/office/powerpoint/2010/main" xmlns="" val="3987869302"/>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ttangolo 22">
            <a:extLst>
              <a:ext uri="{FF2B5EF4-FFF2-40B4-BE49-F238E27FC236}">
                <a16:creationId xmlns:a16="http://schemas.microsoft.com/office/drawing/2014/main" xmlns="" id="{E3CA81BE-5985-4E21-A999-327FA993FFD9}"/>
              </a:ext>
            </a:extLst>
          </p:cNvPr>
          <p:cNvSpPr/>
          <p:nvPr/>
        </p:nvSpPr>
        <p:spPr>
          <a:xfrm>
            <a:off x="476019" y="474320"/>
            <a:ext cx="23431962" cy="4070868"/>
          </a:xfrm>
          <a:prstGeom prst="rect">
            <a:avLst/>
          </a:prstGeom>
          <a:solidFill>
            <a:schemeClr val="bg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103" name="Rettangolo 102">
            <a:extLst>
              <a:ext uri="{FF2B5EF4-FFF2-40B4-BE49-F238E27FC236}">
                <a16:creationId xmlns:a16="http://schemas.microsoft.com/office/drawing/2014/main" xmlns="" id="{8D2E219E-766B-40B3-AD29-385805DD4712}"/>
              </a:ext>
            </a:extLst>
          </p:cNvPr>
          <p:cNvSpPr/>
          <p:nvPr/>
        </p:nvSpPr>
        <p:spPr>
          <a:xfrm>
            <a:off x="476019" y="9408694"/>
            <a:ext cx="23431962" cy="4070868"/>
          </a:xfrm>
          <a:prstGeom prst="rect">
            <a:avLst/>
          </a:prstGeom>
          <a:solidFill>
            <a:schemeClr val="bg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102" name="Rettangolo 101">
            <a:extLst>
              <a:ext uri="{FF2B5EF4-FFF2-40B4-BE49-F238E27FC236}">
                <a16:creationId xmlns:a16="http://schemas.microsoft.com/office/drawing/2014/main" xmlns="" id="{639330C4-95FC-48E9-855A-C4716378F71C}"/>
              </a:ext>
            </a:extLst>
          </p:cNvPr>
          <p:cNvSpPr/>
          <p:nvPr/>
        </p:nvSpPr>
        <p:spPr>
          <a:xfrm>
            <a:off x="11539004" y="4517525"/>
            <a:ext cx="12368977" cy="4874297"/>
          </a:xfrm>
          <a:prstGeom prst="rect">
            <a:avLst/>
          </a:prstGeom>
          <a:solidFill>
            <a:schemeClr val="tx1">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4" name="Rettangolo 3">
            <a:extLst>
              <a:ext uri="{FF2B5EF4-FFF2-40B4-BE49-F238E27FC236}">
                <a16:creationId xmlns:a16="http://schemas.microsoft.com/office/drawing/2014/main" xmlns="" id="{B532D635-35BE-4BFE-9655-0BE8959DB63E}"/>
              </a:ext>
            </a:extLst>
          </p:cNvPr>
          <p:cNvSpPr/>
          <p:nvPr/>
        </p:nvSpPr>
        <p:spPr>
          <a:xfrm>
            <a:off x="476019" y="4525961"/>
            <a:ext cx="11062985" cy="4874297"/>
          </a:xfrm>
          <a:prstGeom prst="rect">
            <a:avLst/>
          </a:prstGeom>
          <a:solidFill>
            <a:srgbClr val="C0C0C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33" name="CasellaDiTesto 32">
            <a:extLst>
              <a:ext uri="{FF2B5EF4-FFF2-40B4-BE49-F238E27FC236}">
                <a16:creationId xmlns:a16="http://schemas.microsoft.com/office/drawing/2014/main" xmlns="" id="{F221665D-B8A5-41A5-894D-8F1B430B0682}"/>
              </a:ext>
            </a:extLst>
          </p:cNvPr>
          <p:cNvSpPr txBox="1"/>
          <p:nvPr/>
        </p:nvSpPr>
        <p:spPr>
          <a:xfrm>
            <a:off x="8840249" y="5302406"/>
            <a:ext cx="5523365" cy="3046988"/>
          </a:xfrm>
          <a:prstGeom prst="rect">
            <a:avLst/>
          </a:prstGeom>
          <a:solidFill>
            <a:srgbClr val="4472C4"/>
          </a:solidFill>
          <a:ln w="12700" cap="flat" cmpd="sng" algn="ctr">
            <a:solidFill>
              <a:srgbClr val="4472C4">
                <a:shade val="50000"/>
              </a:srgbClr>
            </a:solidFill>
            <a:prstDash val="solid"/>
            <a:miter lim="800000"/>
          </a:ln>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t-IT" sz="4800" b="0" i="0" u="none" strike="noStrike" kern="1200" cap="none" spc="0" normalizeH="0" baseline="0" noProof="0" dirty="0">
                <a:ln>
                  <a:noFill/>
                </a:ln>
                <a:solidFill>
                  <a:schemeClr val="accent4">
                    <a:lumMod val="75000"/>
                  </a:schemeClr>
                </a:solidFill>
                <a:effectLst/>
                <a:uLnTx/>
                <a:uFillTx/>
                <a:latin typeface="Calibri"/>
                <a:ea typeface="+mn-ea"/>
                <a:cs typeface="+mn-cs"/>
              </a:rPr>
              <a:t>I PROGRAMMI PER LA LEGALITA’ NELL’ECONOMIA DEL SISTEMA CAMERALE</a:t>
            </a:r>
          </a:p>
        </p:txBody>
      </p:sp>
      <p:sp>
        <p:nvSpPr>
          <p:cNvPr id="34" name="CasellaDiTesto 33">
            <a:extLst>
              <a:ext uri="{FF2B5EF4-FFF2-40B4-BE49-F238E27FC236}">
                <a16:creationId xmlns:a16="http://schemas.microsoft.com/office/drawing/2014/main" xmlns="" id="{2D6EDDCC-DF2F-4A7B-98EA-B426E8131444}"/>
              </a:ext>
            </a:extLst>
          </p:cNvPr>
          <p:cNvSpPr txBox="1"/>
          <p:nvPr/>
        </p:nvSpPr>
        <p:spPr>
          <a:xfrm>
            <a:off x="9787631" y="9392700"/>
            <a:ext cx="3665793" cy="1569660"/>
          </a:xfrm>
          <a:prstGeom prst="rect">
            <a:avLst/>
          </a:prstGeom>
          <a:solidFill>
            <a:srgbClr val="5B9BD5">
              <a:lumMod val="60000"/>
              <a:lumOff val="40000"/>
            </a:srgbClr>
          </a:solidFill>
          <a:ln w="12700" cap="flat" cmpd="sng" algn="ctr">
            <a:solidFill>
              <a:srgbClr val="4472C4">
                <a:shade val="50000"/>
              </a:srgbClr>
            </a:solidFill>
            <a:prstDash val="solid"/>
            <a:miter lim="800000"/>
          </a:ln>
          <a:effectLst/>
        </p:spPr>
        <p:txBody>
          <a:bodyPr wrap="square" rtlCol="0">
            <a:spAutoFit/>
          </a:bodyPr>
          <a:lstStyle>
            <a:defPPr>
              <a:defRPr lang="it-IT"/>
            </a:defPPr>
            <a:lvl1pPr algn="ctr">
              <a:defRPr>
                <a:solidFill>
                  <a:srgbClr val="002060"/>
                </a:solidFill>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t-IT" sz="3200" b="0" i="0" u="none" strike="noStrike" kern="1200" cap="none" spc="0" normalizeH="0" baseline="0" noProof="0" dirty="0">
                <a:ln>
                  <a:noFill/>
                </a:ln>
                <a:solidFill>
                  <a:srgbClr val="FF0000"/>
                </a:solidFill>
                <a:effectLst/>
                <a:uLnTx/>
                <a:uFillTx/>
                <a:latin typeface="Calibri"/>
                <a:ea typeface="+mn-ea"/>
                <a:cs typeface="+mn-cs"/>
              </a:rPr>
              <a:t>PER LA TRASPARENZA E PUBBLICITA’ dei DATI</a:t>
            </a:r>
          </a:p>
        </p:txBody>
      </p:sp>
      <p:sp>
        <p:nvSpPr>
          <p:cNvPr id="35" name="CasellaDiTesto 34">
            <a:extLst>
              <a:ext uri="{FF2B5EF4-FFF2-40B4-BE49-F238E27FC236}">
                <a16:creationId xmlns:a16="http://schemas.microsoft.com/office/drawing/2014/main" xmlns="" id="{7D549B7F-4F93-467E-87C5-85C8A25B0365}"/>
              </a:ext>
            </a:extLst>
          </p:cNvPr>
          <p:cNvSpPr txBox="1"/>
          <p:nvPr/>
        </p:nvSpPr>
        <p:spPr>
          <a:xfrm>
            <a:off x="14659437" y="5764071"/>
            <a:ext cx="2804278" cy="2062103"/>
          </a:xfrm>
          <a:prstGeom prst="rect">
            <a:avLst/>
          </a:prstGeom>
          <a:solidFill>
            <a:srgbClr val="5B9BD5">
              <a:lumMod val="60000"/>
              <a:lumOff val="40000"/>
            </a:srgbClr>
          </a:solidFill>
          <a:ln w="12700" cap="flat" cmpd="sng" algn="ctr">
            <a:solidFill>
              <a:srgbClr val="4472C4">
                <a:shade val="50000"/>
              </a:srgbClr>
            </a:solidFill>
            <a:prstDash val="solid"/>
            <a:miter lim="800000"/>
          </a:ln>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t-IT" sz="3200" b="0" i="0" u="none" strike="noStrike" kern="1200" cap="none" spc="0" normalizeH="0" baseline="0" noProof="0" dirty="0">
                <a:ln>
                  <a:noFill/>
                </a:ln>
                <a:solidFill>
                  <a:srgbClr val="FF0000"/>
                </a:solidFill>
                <a:effectLst/>
                <a:uLnTx/>
                <a:uFillTx/>
                <a:latin typeface="Calibri"/>
                <a:ea typeface="+mn-ea"/>
                <a:cs typeface="+mn-cs"/>
              </a:rPr>
              <a:t>PER LA CULTURA DELLA LEGALITA</a:t>
            </a:r>
            <a:r>
              <a:rPr kumimoji="0" lang="it-IT" sz="3200" b="0" i="0" u="none" strike="noStrike" kern="1200" cap="none" spc="0" normalizeH="0" baseline="0" noProof="0" dirty="0">
                <a:ln>
                  <a:noFill/>
                </a:ln>
                <a:solidFill>
                  <a:srgbClr val="002060"/>
                </a:solidFill>
                <a:effectLst/>
                <a:uLnTx/>
                <a:uFillTx/>
                <a:latin typeface="Calibri"/>
                <a:ea typeface="+mn-ea"/>
                <a:cs typeface="+mn-cs"/>
              </a:rPr>
              <a:t>’</a:t>
            </a:r>
          </a:p>
        </p:txBody>
      </p:sp>
      <p:sp>
        <p:nvSpPr>
          <p:cNvPr id="36" name="CasellaDiTesto 35">
            <a:extLst>
              <a:ext uri="{FF2B5EF4-FFF2-40B4-BE49-F238E27FC236}">
                <a16:creationId xmlns:a16="http://schemas.microsoft.com/office/drawing/2014/main" xmlns="" id="{AAA54246-EB0A-4938-AEE3-46B737EC8B5A}"/>
              </a:ext>
            </a:extLst>
          </p:cNvPr>
          <p:cNvSpPr txBox="1"/>
          <p:nvPr/>
        </p:nvSpPr>
        <p:spPr>
          <a:xfrm>
            <a:off x="5524414" y="5793618"/>
            <a:ext cx="3031067" cy="1815882"/>
          </a:xfrm>
          <a:prstGeom prst="rect">
            <a:avLst/>
          </a:prstGeom>
          <a:solidFill>
            <a:srgbClr val="5B9BD5">
              <a:lumMod val="60000"/>
              <a:lumOff val="40000"/>
            </a:srgbClr>
          </a:solidFill>
          <a:ln w="12700" cap="flat" cmpd="sng" algn="ctr">
            <a:solidFill>
              <a:srgbClr val="4472C4">
                <a:shade val="50000"/>
              </a:srgbClr>
            </a:solidFill>
            <a:prstDash val="solid"/>
            <a:miter lim="800000"/>
          </a:ln>
          <a:effectLst/>
        </p:spPr>
        <p:txBody>
          <a:bodyPr wrap="square" rtlCol="0">
            <a:spAutoFit/>
          </a:bodyPr>
          <a:lstStyle>
            <a:defPPr>
              <a:defRPr lang="it-IT"/>
            </a:defPPr>
            <a:lvl1pPr algn="ctr">
              <a:defRPr>
                <a:solidFill>
                  <a:srgbClr val="002060"/>
                </a:solidFill>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t-IT" sz="2800" b="0" i="0" u="none" strike="noStrike" kern="1200" cap="none" spc="0" normalizeH="0" baseline="0" noProof="0" dirty="0">
                <a:ln>
                  <a:noFill/>
                </a:ln>
                <a:solidFill>
                  <a:srgbClr val="FF0000"/>
                </a:solidFill>
                <a:effectLst/>
                <a:uLnTx/>
                <a:uFillTx/>
                <a:latin typeface="Calibri"/>
                <a:ea typeface="+mn-ea"/>
                <a:cs typeface="+mn-cs"/>
              </a:rPr>
              <a:t>PER LE</a:t>
            </a:r>
            <a:r>
              <a:rPr kumimoji="0" lang="it-IT" sz="2800" b="0" i="0" u="none" strike="noStrike" kern="1200" cap="none" spc="0" normalizeH="0" noProof="0" dirty="0">
                <a:ln>
                  <a:noFill/>
                </a:ln>
                <a:solidFill>
                  <a:srgbClr val="FF0000"/>
                </a:solidFill>
                <a:effectLst/>
                <a:uLnTx/>
                <a:uFillTx/>
                <a:latin typeface="Calibri"/>
                <a:ea typeface="+mn-ea"/>
                <a:cs typeface="+mn-cs"/>
              </a:rPr>
              <a:t> </a:t>
            </a:r>
            <a:r>
              <a:rPr kumimoji="0" lang="it-IT" sz="2800" b="0" i="0" u="none" strike="noStrike" kern="1200" cap="none" spc="0" normalizeH="0" baseline="0" noProof="0" dirty="0">
                <a:ln>
                  <a:noFill/>
                </a:ln>
                <a:solidFill>
                  <a:srgbClr val="FF0000"/>
                </a:solidFill>
                <a:effectLst/>
                <a:uLnTx/>
                <a:uFillTx/>
                <a:latin typeface="Calibri"/>
                <a:ea typeface="+mn-ea"/>
                <a:cs typeface="+mn-cs"/>
              </a:rPr>
              <a:t>ATTIVITA’ DI PROMOZIONE DELL’ECONOMIA LEGALE</a:t>
            </a:r>
          </a:p>
        </p:txBody>
      </p:sp>
      <p:sp>
        <p:nvSpPr>
          <p:cNvPr id="37" name="CasellaDiTesto 36">
            <a:extLst>
              <a:ext uri="{FF2B5EF4-FFF2-40B4-BE49-F238E27FC236}">
                <a16:creationId xmlns:a16="http://schemas.microsoft.com/office/drawing/2014/main" xmlns="" id="{CC4AC874-A68C-47EE-B4DC-E7D82C311555}"/>
              </a:ext>
            </a:extLst>
          </p:cNvPr>
          <p:cNvSpPr txBox="1"/>
          <p:nvPr/>
        </p:nvSpPr>
        <p:spPr>
          <a:xfrm>
            <a:off x="9752500" y="2917691"/>
            <a:ext cx="3759211" cy="1077218"/>
          </a:xfrm>
          <a:prstGeom prst="rect">
            <a:avLst/>
          </a:prstGeom>
          <a:solidFill>
            <a:srgbClr val="5B9BD5">
              <a:lumMod val="60000"/>
              <a:lumOff val="40000"/>
            </a:srgbClr>
          </a:solidFill>
          <a:ln w="12700" cap="flat" cmpd="sng" algn="ctr">
            <a:solidFill>
              <a:srgbClr val="4472C4">
                <a:shade val="50000"/>
              </a:srgbClr>
            </a:solidFill>
            <a:prstDash val="solid"/>
            <a:miter lim="800000"/>
          </a:ln>
          <a:effectLst/>
        </p:spPr>
        <p:txBody>
          <a:bodyPr wrap="square" rtlCol="0">
            <a:spAutoFit/>
          </a:bodyPr>
          <a:lstStyle>
            <a:defPPr>
              <a:defRPr lang="it-IT"/>
            </a:defPPr>
            <a:lvl1pPr algn="ctr">
              <a:defRPr>
                <a:solidFill>
                  <a:srgbClr val="002060"/>
                </a:solidFill>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lang="it-IT" sz="3200" kern="1200" dirty="0">
                <a:solidFill>
                  <a:srgbClr val="FF0000"/>
                </a:solidFill>
                <a:latin typeface="Calibri"/>
              </a:rPr>
              <a:t>PER FARE RETE  CON LE </a:t>
            </a:r>
            <a:r>
              <a:rPr kumimoji="0" lang="it-IT" sz="3200" b="0" i="0" u="none" strike="noStrike" kern="1200" cap="none" spc="0" normalizeH="0" baseline="0" noProof="0" dirty="0">
                <a:ln>
                  <a:noFill/>
                </a:ln>
                <a:solidFill>
                  <a:srgbClr val="FF0000"/>
                </a:solidFill>
                <a:effectLst/>
                <a:uLnTx/>
                <a:uFillTx/>
                <a:latin typeface="Calibri"/>
                <a:ea typeface="+mn-ea"/>
                <a:cs typeface="+mn-cs"/>
              </a:rPr>
              <a:t>ALTRE ISTITUZIONI </a:t>
            </a:r>
          </a:p>
        </p:txBody>
      </p:sp>
      <p:sp>
        <p:nvSpPr>
          <p:cNvPr id="46" name="CasellaDiTesto 45">
            <a:extLst>
              <a:ext uri="{FF2B5EF4-FFF2-40B4-BE49-F238E27FC236}">
                <a16:creationId xmlns:a16="http://schemas.microsoft.com/office/drawing/2014/main" xmlns="" id="{3174960E-1998-437A-B19A-698FFBB39AB1}"/>
              </a:ext>
            </a:extLst>
          </p:cNvPr>
          <p:cNvSpPr txBox="1"/>
          <p:nvPr/>
        </p:nvSpPr>
        <p:spPr>
          <a:xfrm>
            <a:off x="13682062" y="10727910"/>
            <a:ext cx="1799152" cy="1200329"/>
          </a:xfrm>
          <a:prstGeom prst="rect">
            <a:avLst/>
          </a:prstGeom>
          <a:noFill/>
        </p:spPr>
        <p:txBody>
          <a:bodyPr wrap="square" rtlCol="0">
            <a:spAutoFit/>
          </a:bodyPr>
          <a:lstStyle/>
          <a:p>
            <a:pPr defTabSz="914400" hangingPunct="1"/>
            <a:r>
              <a:rPr lang="it-IT" kern="1200" dirty="0">
                <a:solidFill>
                  <a:srgbClr val="0070C0"/>
                </a:solidFill>
                <a:latin typeface="Calibri"/>
              </a:rPr>
              <a:t>SISTEMA REX</a:t>
            </a:r>
          </a:p>
          <a:p>
            <a:pPr defTabSz="914400" hangingPunct="1"/>
            <a:r>
              <a:rPr lang="it-IT" kern="1200" dirty="0">
                <a:solidFill>
                  <a:srgbClr val="0070C0"/>
                </a:solidFill>
                <a:latin typeface="Calibri"/>
              </a:rPr>
              <a:t>RIVISUA</a:t>
            </a:r>
            <a:r>
              <a:rPr lang="it-IT" kern="1200" dirty="0">
                <a:solidFill>
                  <a:prstClr val="black"/>
                </a:solidFill>
                <a:latin typeface="Calibri"/>
              </a:rPr>
              <a:t>L</a:t>
            </a:r>
          </a:p>
        </p:txBody>
      </p:sp>
      <p:sp>
        <p:nvSpPr>
          <p:cNvPr id="47" name="CasellaDiTesto 46">
            <a:extLst>
              <a:ext uri="{FF2B5EF4-FFF2-40B4-BE49-F238E27FC236}">
                <a16:creationId xmlns:a16="http://schemas.microsoft.com/office/drawing/2014/main" xmlns="" id="{D7AC1C6B-5822-473C-AB3C-F0FA7D150F84}"/>
              </a:ext>
            </a:extLst>
          </p:cNvPr>
          <p:cNvSpPr txBox="1"/>
          <p:nvPr/>
        </p:nvSpPr>
        <p:spPr>
          <a:xfrm>
            <a:off x="9331225" y="11966382"/>
            <a:ext cx="1731879" cy="1200329"/>
          </a:xfrm>
          <a:prstGeom prst="rect">
            <a:avLst/>
          </a:prstGeom>
          <a:noFill/>
        </p:spPr>
        <p:txBody>
          <a:bodyPr wrap="square" rtlCol="0">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defTabSz="914400" hangingPunct="1">
              <a:defRPr sz="1400" kern="1200">
                <a:solidFill>
                  <a:prstClr val="black"/>
                </a:solidFill>
                <a:latin typeface="Calibri"/>
              </a:defRPr>
            </a:lvl1pPr>
          </a:lstStyle>
          <a:p>
            <a:r>
              <a:rPr lang="it-IT" sz="2400" dirty="0">
                <a:solidFill>
                  <a:srgbClr val="0070C0"/>
                </a:solidFill>
              </a:rPr>
              <a:t>OPEN DATA AZIENDE CONFISCATE</a:t>
            </a:r>
          </a:p>
        </p:txBody>
      </p:sp>
      <p:sp>
        <p:nvSpPr>
          <p:cNvPr id="48" name="CasellaDiTesto 47">
            <a:extLst>
              <a:ext uri="{FF2B5EF4-FFF2-40B4-BE49-F238E27FC236}">
                <a16:creationId xmlns:a16="http://schemas.microsoft.com/office/drawing/2014/main" xmlns="" id="{E53A645D-7CF8-4831-9218-61A28A13D2B2}"/>
              </a:ext>
            </a:extLst>
          </p:cNvPr>
          <p:cNvSpPr txBox="1"/>
          <p:nvPr/>
        </p:nvSpPr>
        <p:spPr>
          <a:xfrm>
            <a:off x="12059245" y="12171626"/>
            <a:ext cx="1622817" cy="830997"/>
          </a:xfrm>
          <a:prstGeom prst="rect">
            <a:avLst/>
          </a:prstGeom>
          <a:noFill/>
        </p:spPr>
        <p:txBody>
          <a:bodyPr wrap="square" rtlCol="0">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defTabSz="914400" hangingPunct="1">
              <a:defRPr kern="1200">
                <a:solidFill>
                  <a:prstClr val="black"/>
                </a:solidFill>
                <a:latin typeface="Calibri"/>
              </a:defRPr>
            </a:lvl1pPr>
          </a:lstStyle>
          <a:p>
            <a:r>
              <a:rPr lang="it-IT" dirty="0">
                <a:solidFill>
                  <a:srgbClr val="0070C0"/>
                </a:solidFill>
              </a:rPr>
              <a:t>TITOLARI EFFETTIVI</a:t>
            </a:r>
          </a:p>
        </p:txBody>
      </p:sp>
      <p:sp>
        <p:nvSpPr>
          <p:cNvPr id="49" name="CasellaDiTesto 48">
            <a:extLst>
              <a:ext uri="{FF2B5EF4-FFF2-40B4-BE49-F238E27FC236}">
                <a16:creationId xmlns:a16="http://schemas.microsoft.com/office/drawing/2014/main" xmlns="" id="{8095C59A-8474-4181-AA92-2917627F413D}"/>
              </a:ext>
            </a:extLst>
          </p:cNvPr>
          <p:cNvSpPr txBox="1"/>
          <p:nvPr/>
        </p:nvSpPr>
        <p:spPr>
          <a:xfrm>
            <a:off x="10604554" y="11097242"/>
            <a:ext cx="2472127" cy="830997"/>
          </a:xfrm>
          <a:prstGeom prst="rect">
            <a:avLst/>
          </a:prstGeom>
          <a:solidFill>
            <a:sysClr val="window" lastClr="FFFFFF"/>
          </a:solidFill>
          <a:ln w="12700" cap="flat" cmpd="sng" algn="ctr">
            <a:solidFill>
              <a:srgbClr val="5B9BD5"/>
            </a:solidFill>
            <a:prstDash val="solid"/>
            <a:miter lim="800000"/>
          </a:ln>
          <a:effectLst/>
        </p:spPr>
        <p:txBody>
          <a:bodyPr wrap="square" rtlCol="0">
            <a:spAutoFit/>
          </a:bodyPr>
          <a:lstStyle/>
          <a:p>
            <a:pPr defTabSz="914400" hangingPunct="1">
              <a:defRPr/>
            </a:pPr>
            <a:r>
              <a:rPr lang="it-IT" kern="1200" dirty="0">
                <a:solidFill>
                  <a:prstClr val="black"/>
                </a:solidFill>
                <a:latin typeface="Calibri"/>
              </a:rPr>
              <a:t>REGISTRO IMPRESE</a:t>
            </a:r>
          </a:p>
        </p:txBody>
      </p:sp>
      <p:sp>
        <p:nvSpPr>
          <p:cNvPr id="50" name="CasellaDiTesto 49">
            <a:extLst>
              <a:ext uri="{FF2B5EF4-FFF2-40B4-BE49-F238E27FC236}">
                <a16:creationId xmlns:a16="http://schemas.microsoft.com/office/drawing/2014/main" xmlns="" id="{81B7B479-7D02-4E9A-B5AA-8845EA658583}"/>
              </a:ext>
            </a:extLst>
          </p:cNvPr>
          <p:cNvSpPr txBox="1"/>
          <p:nvPr/>
        </p:nvSpPr>
        <p:spPr>
          <a:xfrm>
            <a:off x="7974310" y="10923130"/>
            <a:ext cx="1731878" cy="461665"/>
          </a:xfrm>
          <a:prstGeom prst="rect">
            <a:avLst/>
          </a:prstGeom>
          <a:noFill/>
        </p:spPr>
        <p:txBody>
          <a:bodyPr wrap="square" rtlCol="0">
            <a:spAutoFit/>
          </a:bodyPr>
          <a:lstStyle/>
          <a:p>
            <a:pPr defTabSz="914400" hangingPunct="1"/>
            <a:r>
              <a:rPr lang="it-IT" kern="1200" dirty="0">
                <a:solidFill>
                  <a:srgbClr val="0070C0"/>
                </a:solidFill>
                <a:latin typeface="Calibri"/>
              </a:rPr>
              <a:t>TELEMACO</a:t>
            </a:r>
          </a:p>
        </p:txBody>
      </p:sp>
      <p:sp>
        <p:nvSpPr>
          <p:cNvPr id="55" name="CasellaDiTesto 54">
            <a:extLst>
              <a:ext uri="{FF2B5EF4-FFF2-40B4-BE49-F238E27FC236}">
                <a16:creationId xmlns:a16="http://schemas.microsoft.com/office/drawing/2014/main" xmlns="" id="{577E67A1-FB41-4494-8358-548A7BE7FF5E}"/>
              </a:ext>
            </a:extLst>
          </p:cNvPr>
          <p:cNvSpPr txBox="1"/>
          <p:nvPr/>
        </p:nvSpPr>
        <p:spPr>
          <a:xfrm>
            <a:off x="2905148" y="8257133"/>
            <a:ext cx="2006604" cy="830997"/>
          </a:xfrm>
          <a:prstGeom prst="rect">
            <a:avLst/>
          </a:prstGeom>
          <a:noFill/>
        </p:spPr>
        <p:txBody>
          <a:bodyPr wrap="square" rtlCol="0">
            <a:spAutoFit/>
          </a:bodyPr>
          <a:lstStyle>
            <a:defPPr>
              <a:defRPr lang="it-IT"/>
            </a:defPPr>
            <a:lvl1pPr algn="ctr">
              <a:defRPr sz="1400"/>
            </a:lvl1pPr>
          </a:lstStyle>
          <a:p>
            <a:pPr defTabSz="914400" hangingPunct="1"/>
            <a:r>
              <a:rPr lang="it-IT" sz="2400" kern="1200" dirty="0" err="1">
                <a:solidFill>
                  <a:srgbClr val="0070C0"/>
                </a:solidFill>
                <a:latin typeface="Calibri"/>
              </a:rPr>
              <a:t>Assessment</a:t>
            </a:r>
            <a:r>
              <a:rPr lang="it-IT" sz="2400" kern="1200" dirty="0">
                <a:solidFill>
                  <a:srgbClr val="0070C0"/>
                </a:solidFill>
                <a:latin typeface="Calibri"/>
              </a:rPr>
              <a:t>  C-DETECTOR</a:t>
            </a:r>
          </a:p>
        </p:txBody>
      </p:sp>
      <p:sp>
        <p:nvSpPr>
          <p:cNvPr id="57" name="CasellaDiTesto 56">
            <a:extLst>
              <a:ext uri="{FF2B5EF4-FFF2-40B4-BE49-F238E27FC236}">
                <a16:creationId xmlns:a16="http://schemas.microsoft.com/office/drawing/2014/main" xmlns="" id="{862FAE6D-8979-4881-9FFD-43E9EDF70281}"/>
              </a:ext>
            </a:extLst>
          </p:cNvPr>
          <p:cNvSpPr txBox="1"/>
          <p:nvPr/>
        </p:nvSpPr>
        <p:spPr>
          <a:xfrm>
            <a:off x="2737006" y="5256204"/>
            <a:ext cx="2288336" cy="461665"/>
          </a:xfrm>
          <a:prstGeom prst="rect">
            <a:avLst/>
          </a:prstGeom>
          <a:noFill/>
        </p:spPr>
        <p:txBody>
          <a:bodyPr wrap="square" rtlCol="0">
            <a:spAutoFit/>
          </a:bodyPr>
          <a:lstStyle>
            <a:defPPr>
              <a:defRPr lang="it-IT"/>
            </a:defPPr>
            <a:lvl1pPr algn="ctr">
              <a:defRPr sz="1400">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defTabSz="914400" hangingPunct="1"/>
            <a:r>
              <a:rPr lang="it-IT" sz="2400" kern="1200" dirty="0">
                <a:solidFill>
                  <a:srgbClr val="0070C0"/>
                </a:solidFill>
                <a:latin typeface="Calibri"/>
              </a:rPr>
              <a:t>OSSERVATORI</a:t>
            </a:r>
          </a:p>
        </p:txBody>
      </p:sp>
      <p:sp>
        <p:nvSpPr>
          <p:cNvPr id="58" name="CasellaDiTesto 57">
            <a:extLst>
              <a:ext uri="{FF2B5EF4-FFF2-40B4-BE49-F238E27FC236}">
                <a16:creationId xmlns:a16="http://schemas.microsoft.com/office/drawing/2014/main" xmlns="" id="{9EF1E49C-4AE9-40B3-8AA3-0B728B2E48FB}"/>
              </a:ext>
            </a:extLst>
          </p:cNvPr>
          <p:cNvSpPr txBox="1"/>
          <p:nvPr/>
        </p:nvSpPr>
        <p:spPr>
          <a:xfrm>
            <a:off x="335342" y="6070618"/>
            <a:ext cx="1980319" cy="1200329"/>
          </a:xfrm>
          <a:prstGeom prst="rect">
            <a:avLst/>
          </a:prstGeom>
          <a:noFill/>
        </p:spPr>
        <p:txBody>
          <a:bodyPr wrap="square" rtlCol="0">
            <a:spAutoFit/>
          </a:bodyPr>
          <a:lstStyle>
            <a:defPPr>
              <a:defRPr lang="it-IT"/>
            </a:defPPr>
            <a:lvl1pPr algn="ctr">
              <a:defRPr sz="1400">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defTabSz="914400" hangingPunct="1"/>
            <a:r>
              <a:rPr lang="it-IT" sz="2400" kern="1200" dirty="0">
                <a:solidFill>
                  <a:srgbClr val="0070C0"/>
                </a:solidFill>
                <a:latin typeface="Calibri"/>
              </a:rPr>
              <a:t>SPORTELLI  PER LE IMPRESE</a:t>
            </a:r>
          </a:p>
        </p:txBody>
      </p:sp>
      <p:sp>
        <p:nvSpPr>
          <p:cNvPr id="59" name="CasellaDiTesto 58">
            <a:extLst>
              <a:ext uri="{FF2B5EF4-FFF2-40B4-BE49-F238E27FC236}">
                <a16:creationId xmlns:a16="http://schemas.microsoft.com/office/drawing/2014/main" xmlns="" id="{A238401D-83EB-488C-BA06-AE9B5B16C495}"/>
              </a:ext>
            </a:extLst>
          </p:cNvPr>
          <p:cNvSpPr txBox="1"/>
          <p:nvPr/>
        </p:nvSpPr>
        <p:spPr>
          <a:xfrm>
            <a:off x="2562108" y="5764071"/>
            <a:ext cx="2490510" cy="1938992"/>
          </a:xfrm>
          <a:prstGeom prst="rect">
            <a:avLst/>
          </a:prstGeom>
          <a:solidFill>
            <a:sysClr val="window" lastClr="FFFFFF"/>
          </a:solidFill>
          <a:ln w="12700" cap="flat" cmpd="sng" algn="ctr">
            <a:solidFill>
              <a:srgbClr val="5B9BD5"/>
            </a:solidFill>
            <a:prstDash val="solid"/>
            <a:miter lim="800000"/>
          </a:ln>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t-IT" b="0" i="0" u="none" strike="noStrike" kern="1200" cap="none" spc="0" normalizeH="0" baseline="0" noProof="0" dirty="0">
                <a:ln>
                  <a:noFill/>
                </a:ln>
                <a:solidFill>
                  <a:prstClr val="black"/>
                </a:solidFill>
                <a:effectLst/>
                <a:uLnTx/>
                <a:uFillTx/>
                <a:latin typeface="Calibri"/>
                <a:ea typeface="+mn-ea"/>
                <a:cs typeface="+mn-cs"/>
              </a:rPr>
              <a:t>CORRUZIONE</a:t>
            </a:r>
          </a:p>
          <a:p>
            <a:pPr marL="0" marR="0" lvl="0" indent="0" defTabSz="914400" eaLnBrk="1" fontAlgn="auto" latinLnBrk="0" hangingPunct="1">
              <a:lnSpc>
                <a:spcPct val="100000"/>
              </a:lnSpc>
              <a:spcBef>
                <a:spcPts val="0"/>
              </a:spcBef>
              <a:spcAft>
                <a:spcPts val="0"/>
              </a:spcAft>
              <a:buClrTx/>
              <a:buSzTx/>
              <a:buFontTx/>
              <a:buNone/>
              <a:tabLst/>
              <a:defRPr/>
            </a:pPr>
            <a:r>
              <a:rPr kumimoji="0" lang="it-IT" b="0" i="0" u="none" strike="noStrike" kern="1200" cap="none" spc="0" normalizeH="0" baseline="0" noProof="0" dirty="0">
                <a:ln>
                  <a:noFill/>
                </a:ln>
                <a:solidFill>
                  <a:prstClr val="black"/>
                </a:solidFill>
                <a:effectLst/>
                <a:uLnTx/>
                <a:uFillTx/>
                <a:latin typeface="Calibri"/>
                <a:ea typeface="+mn-ea"/>
                <a:cs typeface="+mn-cs"/>
              </a:rPr>
              <a:t>RICICLAGGIO, </a:t>
            </a:r>
          </a:p>
          <a:p>
            <a:pPr marL="0" marR="0" lvl="0" indent="0" defTabSz="914400" eaLnBrk="1" fontAlgn="auto" latinLnBrk="0" hangingPunct="1">
              <a:lnSpc>
                <a:spcPct val="100000"/>
              </a:lnSpc>
              <a:spcBef>
                <a:spcPts val="0"/>
              </a:spcBef>
              <a:spcAft>
                <a:spcPts val="0"/>
              </a:spcAft>
              <a:buClrTx/>
              <a:buSzTx/>
              <a:buFontTx/>
              <a:buNone/>
              <a:tabLst/>
              <a:defRPr/>
            </a:pPr>
            <a:r>
              <a:rPr kumimoji="0" lang="it-IT" b="0" i="0" u="none" strike="noStrike" kern="1200" cap="none" spc="0" normalizeH="0" baseline="0" noProof="0" dirty="0">
                <a:ln>
                  <a:noFill/>
                </a:ln>
                <a:solidFill>
                  <a:prstClr val="black"/>
                </a:solidFill>
                <a:effectLst/>
                <a:uLnTx/>
                <a:uFillTx/>
                <a:latin typeface="Calibri"/>
                <a:ea typeface="+mn-ea"/>
                <a:cs typeface="+mn-cs"/>
              </a:rPr>
              <a:t>RACKET, USURA,RAPINE</a:t>
            </a:r>
          </a:p>
          <a:p>
            <a:pPr marL="0" marR="0" lvl="0" indent="0" defTabSz="914400" eaLnBrk="1" fontAlgn="auto" latinLnBrk="0" hangingPunct="1">
              <a:lnSpc>
                <a:spcPct val="100000"/>
              </a:lnSpc>
              <a:spcBef>
                <a:spcPts val="0"/>
              </a:spcBef>
              <a:spcAft>
                <a:spcPts val="0"/>
              </a:spcAft>
              <a:buClrTx/>
              <a:buSzTx/>
              <a:buFontTx/>
              <a:buNone/>
              <a:tabLst/>
              <a:defRPr/>
            </a:pPr>
            <a:r>
              <a:rPr kumimoji="0" lang="it-IT" b="0" i="0" u="none" strike="noStrike" kern="1200" cap="none" spc="0" normalizeH="0" baseline="0" noProof="0" dirty="0">
                <a:ln>
                  <a:noFill/>
                </a:ln>
                <a:solidFill>
                  <a:prstClr val="black"/>
                </a:solidFill>
                <a:effectLst/>
                <a:uLnTx/>
                <a:uFillTx/>
                <a:latin typeface="Calibri"/>
                <a:ea typeface="+mn-ea"/>
                <a:cs typeface="+mn-cs"/>
              </a:rPr>
              <a:t>CYBERCRIME</a:t>
            </a:r>
          </a:p>
        </p:txBody>
      </p:sp>
      <p:sp>
        <p:nvSpPr>
          <p:cNvPr id="61" name="CasellaDiTesto 60">
            <a:extLst>
              <a:ext uri="{FF2B5EF4-FFF2-40B4-BE49-F238E27FC236}">
                <a16:creationId xmlns:a16="http://schemas.microsoft.com/office/drawing/2014/main" xmlns="" id="{37A9A5BA-C45B-4775-B2C5-27605AE23615}"/>
              </a:ext>
            </a:extLst>
          </p:cNvPr>
          <p:cNvSpPr txBox="1"/>
          <p:nvPr/>
        </p:nvSpPr>
        <p:spPr>
          <a:xfrm>
            <a:off x="17810177" y="8076956"/>
            <a:ext cx="2129043" cy="830997"/>
          </a:xfrm>
          <a:prstGeom prst="rect">
            <a:avLst/>
          </a:prstGeom>
          <a:solidFill>
            <a:sysClr val="window" lastClr="FFFFFF"/>
          </a:solidFill>
          <a:ln w="12700" cap="flat" cmpd="sng" algn="ctr">
            <a:solidFill>
              <a:srgbClr val="5B9BD5"/>
            </a:solidFill>
            <a:prstDash val="solid"/>
            <a:miter lim="800000"/>
          </a:ln>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t-IT" b="0" i="0" u="none" strike="noStrike" kern="1200" cap="none" spc="0" normalizeH="0" baseline="0" noProof="0" dirty="0">
                <a:ln>
                  <a:noFill/>
                </a:ln>
                <a:solidFill>
                  <a:srgbClr val="0070C0"/>
                </a:solidFill>
                <a:effectLst/>
                <a:uLnTx/>
                <a:uFillTx/>
                <a:latin typeface="Calibri"/>
                <a:ea typeface="+mn-ea"/>
                <a:cs typeface="+mn-cs"/>
              </a:rPr>
              <a:t>ATTIVITA’ PER LE SCUOLE</a:t>
            </a:r>
          </a:p>
        </p:txBody>
      </p:sp>
      <p:sp>
        <p:nvSpPr>
          <p:cNvPr id="62" name="CasellaDiTesto 61">
            <a:extLst>
              <a:ext uri="{FF2B5EF4-FFF2-40B4-BE49-F238E27FC236}">
                <a16:creationId xmlns:a16="http://schemas.microsoft.com/office/drawing/2014/main" xmlns="" id="{5490CE1F-504A-4F5F-8A59-5A2E9E58BFE5}"/>
              </a:ext>
            </a:extLst>
          </p:cNvPr>
          <p:cNvSpPr txBox="1"/>
          <p:nvPr/>
        </p:nvSpPr>
        <p:spPr>
          <a:xfrm>
            <a:off x="18019792" y="5212344"/>
            <a:ext cx="2079625" cy="830997"/>
          </a:xfrm>
          <a:prstGeom prst="rect">
            <a:avLst/>
          </a:prstGeom>
          <a:solidFill>
            <a:sysClr val="window" lastClr="FFFFFF"/>
          </a:solidFill>
          <a:ln w="12700" cap="flat" cmpd="sng" algn="ctr">
            <a:solidFill>
              <a:srgbClr val="5B9BD5"/>
            </a:solidFill>
            <a:prstDash val="solid"/>
            <a:miter lim="800000"/>
          </a:ln>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t-IT" b="0" i="0" u="none" strike="noStrike" kern="1200" cap="none" spc="0" normalizeH="0" baseline="0" noProof="0" dirty="0">
                <a:ln>
                  <a:noFill/>
                </a:ln>
                <a:solidFill>
                  <a:srgbClr val="0070C0"/>
                </a:solidFill>
                <a:effectLst/>
                <a:uLnTx/>
                <a:uFillTx/>
                <a:latin typeface="Calibri"/>
                <a:ea typeface="+mn-ea"/>
                <a:cs typeface="+mn-cs"/>
              </a:rPr>
              <a:t>ATTIVITA’ PER LE IMPRESE</a:t>
            </a:r>
          </a:p>
        </p:txBody>
      </p:sp>
      <p:sp>
        <p:nvSpPr>
          <p:cNvPr id="63" name="CasellaDiTesto 62">
            <a:extLst>
              <a:ext uri="{FF2B5EF4-FFF2-40B4-BE49-F238E27FC236}">
                <a16:creationId xmlns:a16="http://schemas.microsoft.com/office/drawing/2014/main" xmlns="" id="{DD8532C6-AD4B-4703-BE1D-F2BEBA6DC33E}"/>
              </a:ext>
            </a:extLst>
          </p:cNvPr>
          <p:cNvSpPr txBox="1"/>
          <p:nvPr/>
        </p:nvSpPr>
        <p:spPr>
          <a:xfrm>
            <a:off x="19226659" y="6502734"/>
            <a:ext cx="4532211" cy="1200329"/>
          </a:xfrm>
          <a:prstGeom prst="rect">
            <a:avLst/>
          </a:prstGeom>
          <a:solidFill>
            <a:sysClr val="window" lastClr="FFFFFF"/>
          </a:solidFill>
          <a:ln w="12700" cap="flat" cmpd="sng" algn="ctr">
            <a:solidFill>
              <a:srgbClr val="5B9BD5"/>
            </a:solidFill>
            <a:prstDash val="solid"/>
            <a:miter lim="800000"/>
          </a:ln>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t-IT" b="0" i="0" u="none" strike="noStrike" kern="1200" cap="none" spc="0" normalizeH="0" baseline="0" noProof="0" dirty="0">
                <a:ln>
                  <a:noFill/>
                </a:ln>
                <a:solidFill>
                  <a:srgbClr val="0070C0"/>
                </a:solidFill>
                <a:effectLst/>
                <a:uLnTx/>
                <a:uFillTx/>
                <a:latin typeface="Calibri"/>
                <a:ea typeface="+mn-ea"/>
                <a:cs typeface="+mn-cs"/>
              </a:rPr>
              <a:t>STANDARD UNI SULL’ETICA AZIENDALE E SUI SISTEMI COLLABORATIVI </a:t>
            </a:r>
          </a:p>
        </p:txBody>
      </p:sp>
      <p:sp>
        <p:nvSpPr>
          <p:cNvPr id="64" name="CasellaDiTesto 63">
            <a:extLst>
              <a:ext uri="{FF2B5EF4-FFF2-40B4-BE49-F238E27FC236}">
                <a16:creationId xmlns:a16="http://schemas.microsoft.com/office/drawing/2014/main" xmlns="" id="{3255D487-42E0-48AC-8137-22C917364F02}"/>
              </a:ext>
            </a:extLst>
          </p:cNvPr>
          <p:cNvSpPr txBox="1"/>
          <p:nvPr/>
        </p:nvSpPr>
        <p:spPr>
          <a:xfrm>
            <a:off x="9729342" y="958145"/>
            <a:ext cx="3782369" cy="1938992"/>
          </a:xfrm>
          <a:prstGeom prst="rect">
            <a:avLst/>
          </a:prstGeom>
          <a:solidFill>
            <a:sysClr val="window" lastClr="FFFFFF"/>
          </a:solidFill>
          <a:ln w="12700" cap="flat" cmpd="sng" algn="ctr">
            <a:solidFill>
              <a:srgbClr val="5B9BD5"/>
            </a:solidFill>
            <a:prstDash val="solid"/>
            <a:miter lim="800000"/>
          </a:ln>
          <a:effectLst/>
        </p:spPr>
        <p:txBody>
          <a:bodyPr wrap="square" rtlCol="0">
            <a:spAutoFit/>
          </a:bodyPr>
          <a:lstStyle>
            <a:defPPr>
              <a:defRPr lang="it-IT"/>
            </a:defPPr>
            <a:lvl1pPr algn="ctr">
              <a:defRPr sz="1400"/>
            </a:lvl1pPr>
          </a:lstStyle>
          <a:p>
            <a:pPr lvl="0" defTabSz="914400" eaLnBrk="1" hangingPunct="1">
              <a:defRPr/>
            </a:pPr>
            <a:r>
              <a:rPr lang="it-IT" sz="2400" kern="1200" dirty="0">
                <a:solidFill>
                  <a:prstClr val="black"/>
                </a:solidFill>
                <a:latin typeface="Calibri"/>
              </a:rPr>
              <a:t>MINISTERO DELL’INTERNO</a:t>
            </a:r>
          </a:p>
          <a:p>
            <a:pPr defTabSz="914400" hangingPunct="1">
              <a:defRPr/>
            </a:pPr>
            <a:r>
              <a:rPr lang="it-IT" sz="2400" kern="1200" dirty="0">
                <a:solidFill>
                  <a:prstClr val="black"/>
                </a:solidFill>
                <a:latin typeface="Calibri"/>
              </a:rPr>
              <a:t>PREFETTURA </a:t>
            </a:r>
          </a:p>
          <a:p>
            <a:pPr defTabSz="914400" hangingPunct="1">
              <a:defRPr/>
            </a:pPr>
            <a:r>
              <a:rPr lang="it-IT" sz="2400" kern="1200" dirty="0">
                <a:solidFill>
                  <a:prstClr val="black"/>
                </a:solidFill>
                <a:latin typeface="Calibri"/>
              </a:rPr>
              <a:t>ANBSC, ANAC</a:t>
            </a:r>
          </a:p>
          <a:p>
            <a:pPr defTabSz="914400" hangingPunct="1">
              <a:defRPr/>
            </a:pPr>
            <a:r>
              <a:rPr lang="it-IT" sz="2400" kern="1200" dirty="0">
                <a:solidFill>
                  <a:prstClr val="black"/>
                </a:solidFill>
                <a:latin typeface="Calibri"/>
              </a:rPr>
              <a:t>GUARDIA DI FINANZA</a:t>
            </a:r>
          </a:p>
          <a:p>
            <a:pPr defTabSz="914400" hangingPunct="1">
              <a:defRPr/>
            </a:pPr>
            <a:r>
              <a:rPr lang="it-IT" sz="2400" kern="1200" dirty="0">
                <a:solidFill>
                  <a:prstClr val="black"/>
                </a:solidFill>
                <a:latin typeface="Calibri"/>
              </a:rPr>
              <a:t>TRIBUNALI</a:t>
            </a:r>
          </a:p>
        </p:txBody>
      </p:sp>
    </p:spTree>
    <p:extLst>
      <p:ext uri="{BB962C8B-B14F-4D97-AF65-F5344CB8AC3E}">
        <p14:creationId xmlns:p14="http://schemas.microsoft.com/office/powerpoint/2010/main" xmlns="" val="3633085019"/>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1761067" y="694267"/>
            <a:ext cx="20844933" cy="10741402"/>
          </a:xfrm>
          <a:prstGeom prst="rect">
            <a:avLst/>
          </a:prstGeom>
        </p:spPr>
        <p:txBody>
          <a:bodyPr wrap="square">
            <a:spAutoFit/>
          </a:bodyPr>
          <a:lstStyle/>
          <a:p>
            <a:r>
              <a:rPr lang="it-IT" sz="4800" b="1" dirty="0">
                <a:solidFill>
                  <a:schemeClr val="accent5">
                    <a:lumMod val="75000"/>
                  </a:schemeClr>
                </a:solidFill>
              </a:rPr>
              <a:t>FINALITA’ del PROGETTO </a:t>
            </a:r>
            <a:r>
              <a:rPr lang="en-US" sz="4800" b="1" dirty="0">
                <a:solidFill>
                  <a:srgbClr val="FF0000"/>
                </a:solidFill>
                <a:effectLst>
                  <a:outerShdw blurRad="38100" dist="38100" dir="2700000" algn="tl">
                    <a:srgbClr val="000000">
                      <a:alpha val="43137"/>
                    </a:srgbClr>
                  </a:outerShdw>
                </a:effectLst>
              </a:rPr>
              <a:t>OPEN KNOWLEDGE</a:t>
            </a:r>
            <a:endParaRPr lang="it-IT" sz="5400" b="1" dirty="0">
              <a:solidFill>
                <a:srgbClr val="FF0000"/>
              </a:solidFill>
              <a:effectLst>
                <a:outerShdw blurRad="38100" dist="38100" dir="2700000" algn="tl">
                  <a:srgbClr val="000000">
                    <a:alpha val="43137"/>
                  </a:srgbClr>
                </a:outerShdw>
              </a:effectLst>
            </a:endParaRPr>
          </a:p>
          <a:p>
            <a:endParaRPr lang="it-IT" b="1" dirty="0">
              <a:solidFill>
                <a:schemeClr val="accent5">
                  <a:lumMod val="75000"/>
                </a:schemeClr>
              </a:solidFill>
            </a:endParaRPr>
          </a:p>
          <a:p>
            <a:endParaRPr lang="it-IT" b="1" dirty="0">
              <a:solidFill>
                <a:schemeClr val="accent5">
                  <a:lumMod val="75000"/>
                </a:schemeClr>
              </a:solidFill>
            </a:endParaRPr>
          </a:p>
          <a:p>
            <a:pPr algn="just"/>
            <a:endParaRPr lang="it-IT" b="1" dirty="0">
              <a:solidFill>
                <a:srgbClr val="002060"/>
              </a:solidFill>
            </a:endParaRPr>
          </a:p>
          <a:p>
            <a:pPr algn="just"/>
            <a:r>
              <a:rPr lang="it-IT" sz="4400" b="1" dirty="0">
                <a:solidFill>
                  <a:schemeClr val="accent5">
                    <a:lumMod val="75000"/>
                  </a:schemeClr>
                </a:solidFill>
              </a:rPr>
              <a:t>Condividere</a:t>
            </a:r>
            <a:r>
              <a:rPr lang="it-IT" sz="4400" b="1" dirty="0">
                <a:solidFill>
                  <a:srgbClr val="002060"/>
                </a:solidFill>
              </a:rPr>
              <a:t> </a:t>
            </a:r>
            <a:r>
              <a:rPr lang="it-IT" sz="4400" dirty="0">
                <a:solidFill>
                  <a:srgbClr val="002060"/>
                </a:solidFill>
              </a:rPr>
              <a:t> la conoscenza e i contenuti della Portale Open Data Aziende Confiscate accessibile all’indirizzo </a:t>
            </a:r>
            <a:r>
              <a:rPr lang="it-IT" sz="4400" dirty="0">
                <a:solidFill>
                  <a:schemeClr val="accent5">
                    <a:lumMod val="75000"/>
                  </a:schemeClr>
                </a:solidFill>
                <a:hlinkClick r:id="rId2"/>
              </a:rPr>
              <a:t>https://aziendeconfiscate.camcom.gov.it/</a:t>
            </a:r>
            <a:endParaRPr lang="it-IT" sz="4400" dirty="0">
              <a:solidFill>
                <a:schemeClr val="accent5">
                  <a:lumMod val="75000"/>
                </a:schemeClr>
              </a:solidFill>
            </a:endParaRPr>
          </a:p>
          <a:p>
            <a:pPr algn="just"/>
            <a:endParaRPr lang="it-IT" sz="4400" dirty="0">
              <a:solidFill>
                <a:srgbClr val="002060"/>
              </a:solidFill>
            </a:endParaRPr>
          </a:p>
          <a:p>
            <a:pPr algn="just"/>
            <a:r>
              <a:rPr lang="it-IT" sz="4400" b="1" dirty="0">
                <a:solidFill>
                  <a:schemeClr val="accent5">
                    <a:lumMod val="75000"/>
                  </a:schemeClr>
                </a:solidFill>
              </a:rPr>
              <a:t>Attivare</a:t>
            </a:r>
            <a:r>
              <a:rPr lang="it-IT" sz="4400" dirty="0">
                <a:solidFill>
                  <a:srgbClr val="002060"/>
                </a:solidFill>
              </a:rPr>
              <a:t> la partecipazione di Istituzioni, imprese, enti del terzo settore, Università ed Enti di Ricerca per costruire insieme percorsi innovativi con l’obiettivo di:</a:t>
            </a:r>
          </a:p>
          <a:p>
            <a:pPr algn="just"/>
            <a:r>
              <a:rPr lang="it-IT" sz="4400" dirty="0">
                <a:solidFill>
                  <a:srgbClr val="002060"/>
                </a:solidFill>
              </a:rPr>
              <a:t> </a:t>
            </a:r>
          </a:p>
          <a:p>
            <a:pPr marL="342900" indent="-342900" algn="just">
              <a:buFont typeface="Arial" panose="020B0604020202020204" pitchFamily="34" charset="0"/>
              <a:buChar char="•"/>
            </a:pPr>
            <a:r>
              <a:rPr lang="it-IT" sz="4400" dirty="0">
                <a:solidFill>
                  <a:srgbClr val="002060"/>
                </a:solidFill>
              </a:rPr>
              <a:t>aumentare la conoscenza sulle aziende confiscate e sul quadro economico e sociale;</a:t>
            </a:r>
          </a:p>
          <a:p>
            <a:pPr marL="342900" indent="-342900" algn="just">
              <a:buFont typeface="Arial" panose="020B0604020202020204" pitchFamily="34" charset="0"/>
              <a:buChar char="•"/>
            </a:pPr>
            <a:r>
              <a:rPr lang="it-IT" sz="4400" dirty="0">
                <a:solidFill>
                  <a:srgbClr val="002060"/>
                </a:solidFill>
              </a:rPr>
              <a:t>mappare le criticità che impediscono la valorizzazione delle aziende confiscate individuandone le possibili soluzioni;</a:t>
            </a:r>
          </a:p>
          <a:p>
            <a:pPr marL="342900" indent="-342900" algn="just">
              <a:buFont typeface="Arial" panose="020B0604020202020204" pitchFamily="34" charset="0"/>
              <a:buChar char="•"/>
            </a:pPr>
            <a:endParaRPr lang="it-IT" sz="4400" dirty="0">
              <a:solidFill>
                <a:srgbClr val="002060"/>
              </a:solidFill>
            </a:endParaRPr>
          </a:p>
          <a:p>
            <a:pPr algn="just"/>
            <a:r>
              <a:rPr lang="it-IT" sz="4400" b="1" dirty="0">
                <a:solidFill>
                  <a:schemeClr val="accent5">
                    <a:lumMod val="75000"/>
                  </a:schemeClr>
                </a:solidFill>
              </a:rPr>
              <a:t>Formare</a:t>
            </a:r>
            <a:r>
              <a:rPr lang="it-IT" sz="4400" dirty="0">
                <a:solidFill>
                  <a:srgbClr val="002060"/>
                </a:solidFill>
              </a:rPr>
              <a:t> i target interessati all’utilizzo ed elaborazione dei dati  del portale Open Data</a:t>
            </a:r>
          </a:p>
        </p:txBody>
      </p:sp>
    </p:spTree>
    <p:extLst>
      <p:ext uri="{BB962C8B-B14F-4D97-AF65-F5344CB8AC3E}">
        <p14:creationId xmlns:p14="http://schemas.microsoft.com/office/powerpoint/2010/main" xmlns="" val="2564116568"/>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uppo 8">
            <a:extLst>
              <a:ext uri="{FF2B5EF4-FFF2-40B4-BE49-F238E27FC236}">
                <a16:creationId xmlns:a16="http://schemas.microsoft.com/office/drawing/2014/main" xmlns="" id="{6BFFE288-0E36-4ABB-B400-39B3FF8A6915}"/>
              </a:ext>
            </a:extLst>
          </p:cNvPr>
          <p:cNvGrpSpPr/>
          <p:nvPr/>
        </p:nvGrpSpPr>
        <p:grpSpPr>
          <a:xfrm>
            <a:off x="1957752" y="175845"/>
            <a:ext cx="20276605" cy="14358302"/>
            <a:chOff x="1957753" y="175845"/>
            <a:chExt cx="18288000" cy="11487221"/>
          </a:xfrm>
        </p:grpSpPr>
        <p:pic>
          <p:nvPicPr>
            <p:cNvPr id="4" name="Immagine 3">
              <a:extLst>
                <a:ext uri="{FF2B5EF4-FFF2-40B4-BE49-F238E27FC236}">
                  <a16:creationId xmlns:a16="http://schemas.microsoft.com/office/drawing/2014/main" xmlns="" id="{470D272A-E6DA-492C-AED1-B6DF8423893F}"/>
                </a:ext>
              </a:extLst>
            </p:cNvPr>
            <p:cNvPicPr>
              <a:picLocks noChangeAspect="1"/>
            </p:cNvPicPr>
            <p:nvPr/>
          </p:nvPicPr>
          <p:blipFill rotWithShape="1">
            <a:blip r:embed="rId3" cstate="print"/>
            <a:srcRect l="2565" t="9829" b="10513"/>
            <a:stretch/>
          </p:blipFill>
          <p:spPr>
            <a:xfrm>
              <a:off x="2426676" y="175845"/>
              <a:ext cx="17819077" cy="8194431"/>
            </a:xfrm>
            <a:prstGeom prst="rect">
              <a:avLst/>
            </a:prstGeom>
          </p:spPr>
        </p:pic>
        <p:pic>
          <p:nvPicPr>
            <p:cNvPr id="6" name="Immagine 5">
              <a:extLst>
                <a:ext uri="{FF2B5EF4-FFF2-40B4-BE49-F238E27FC236}">
                  <a16:creationId xmlns:a16="http://schemas.microsoft.com/office/drawing/2014/main" xmlns="" id="{B99E1CFC-DA12-46FF-80B5-AB4C7F83E034}"/>
                </a:ext>
              </a:extLst>
            </p:cNvPr>
            <p:cNvPicPr>
              <a:picLocks noChangeAspect="1"/>
            </p:cNvPicPr>
            <p:nvPr/>
          </p:nvPicPr>
          <p:blipFill rotWithShape="1">
            <a:blip r:embed="rId4" cstate="print"/>
            <a:srcRect t="73248" b="4359"/>
            <a:stretch/>
          </p:blipFill>
          <p:spPr>
            <a:xfrm>
              <a:off x="1957753" y="8634046"/>
              <a:ext cx="18288000" cy="2303585"/>
            </a:xfrm>
            <a:prstGeom prst="rect">
              <a:avLst/>
            </a:prstGeom>
          </p:spPr>
        </p:pic>
        <p:sp>
          <p:nvSpPr>
            <p:cNvPr id="8" name="CasellaDiTesto 7">
              <a:extLst>
                <a:ext uri="{FF2B5EF4-FFF2-40B4-BE49-F238E27FC236}">
                  <a16:creationId xmlns:a16="http://schemas.microsoft.com/office/drawing/2014/main" xmlns="" id="{BC4F3060-093C-447A-8F9C-A495A93EEF7A}"/>
                </a:ext>
              </a:extLst>
            </p:cNvPr>
            <p:cNvSpPr txBox="1"/>
            <p:nvPr/>
          </p:nvSpPr>
          <p:spPr>
            <a:xfrm>
              <a:off x="4734657" y="11201401"/>
              <a:ext cx="12212514" cy="46166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it-IT" dirty="0"/>
                <a:t>https://aziendeconfiscate.camcom.gov.it/</a:t>
              </a:r>
            </a:p>
          </p:txBody>
        </p:sp>
      </p:grpSp>
    </p:spTree>
    <p:extLst>
      <p:ext uri="{BB962C8B-B14F-4D97-AF65-F5344CB8AC3E}">
        <p14:creationId xmlns:p14="http://schemas.microsoft.com/office/powerpoint/2010/main" xmlns="" val="1809821208"/>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Gruppo 18">
            <a:extLst>
              <a:ext uri="{FF2B5EF4-FFF2-40B4-BE49-F238E27FC236}">
                <a16:creationId xmlns:a16="http://schemas.microsoft.com/office/drawing/2014/main" xmlns="" id="{43ABE49F-BCA6-4805-8103-8A9B43156BFB}"/>
              </a:ext>
            </a:extLst>
          </p:cNvPr>
          <p:cNvGrpSpPr/>
          <p:nvPr/>
        </p:nvGrpSpPr>
        <p:grpSpPr>
          <a:xfrm>
            <a:off x="264219" y="259601"/>
            <a:ext cx="22403276" cy="14394861"/>
            <a:chOff x="264219" y="259601"/>
            <a:chExt cx="22403276" cy="14394861"/>
          </a:xfrm>
        </p:grpSpPr>
        <p:grpSp>
          <p:nvGrpSpPr>
            <p:cNvPr id="12" name="Gruppo 11">
              <a:extLst>
                <a:ext uri="{FF2B5EF4-FFF2-40B4-BE49-F238E27FC236}">
                  <a16:creationId xmlns:a16="http://schemas.microsoft.com/office/drawing/2014/main" xmlns="" id="{E3A79397-3A00-41AB-8B59-5E795197AF57}"/>
                </a:ext>
              </a:extLst>
            </p:cNvPr>
            <p:cNvGrpSpPr/>
            <p:nvPr/>
          </p:nvGrpSpPr>
          <p:grpSpPr>
            <a:xfrm>
              <a:off x="2463079" y="259601"/>
              <a:ext cx="20204416" cy="14394861"/>
              <a:chOff x="2463079" y="259601"/>
              <a:chExt cx="20204416" cy="14394861"/>
            </a:xfrm>
          </p:grpSpPr>
          <p:grpSp>
            <p:nvGrpSpPr>
              <p:cNvPr id="9" name="Gruppo 8">
                <a:extLst>
                  <a:ext uri="{FF2B5EF4-FFF2-40B4-BE49-F238E27FC236}">
                    <a16:creationId xmlns:a16="http://schemas.microsoft.com/office/drawing/2014/main" xmlns="" id="{5D773A2C-6353-44B7-ACB0-07869C8A122B}"/>
                  </a:ext>
                </a:extLst>
              </p:cNvPr>
              <p:cNvGrpSpPr/>
              <p:nvPr/>
            </p:nvGrpSpPr>
            <p:grpSpPr>
              <a:xfrm>
                <a:off x="2463079" y="259601"/>
                <a:ext cx="20204416" cy="14394861"/>
                <a:chOff x="2463079" y="259602"/>
                <a:chExt cx="18288000" cy="12029106"/>
              </a:xfrm>
            </p:grpSpPr>
            <p:pic>
              <p:nvPicPr>
                <p:cNvPr id="6" name="Immagine 5">
                  <a:extLst>
                    <a:ext uri="{FF2B5EF4-FFF2-40B4-BE49-F238E27FC236}">
                      <a16:creationId xmlns:a16="http://schemas.microsoft.com/office/drawing/2014/main" xmlns="" id="{B99E1CFC-DA12-46FF-80B5-AB4C7F83E034}"/>
                    </a:ext>
                  </a:extLst>
                </p:cNvPr>
                <p:cNvPicPr>
                  <a:picLocks noChangeAspect="1"/>
                </p:cNvPicPr>
                <p:nvPr/>
              </p:nvPicPr>
              <p:blipFill rotWithShape="1">
                <a:blip r:embed="rId2" cstate="print"/>
                <a:srcRect t="73248" b="4359"/>
                <a:stretch/>
              </p:blipFill>
              <p:spPr>
                <a:xfrm>
                  <a:off x="2463079" y="9493635"/>
                  <a:ext cx="18288000" cy="2069639"/>
                </a:xfrm>
                <a:prstGeom prst="rect">
                  <a:avLst/>
                </a:prstGeom>
              </p:spPr>
            </p:pic>
            <p:sp>
              <p:nvSpPr>
                <p:cNvPr id="8" name="CasellaDiTesto 7">
                  <a:extLst>
                    <a:ext uri="{FF2B5EF4-FFF2-40B4-BE49-F238E27FC236}">
                      <a16:creationId xmlns:a16="http://schemas.microsoft.com/office/drawing/2014/main" xmlns="" id="{BC4F3060-093C-447A-8F9C-A495A93EEF7A}"/>
                    </a:ext>
                  </a:extLst>
                </p:cNvPr>
                <p:cNvSpPr txBox="1"/>
                <p:nvPr/>
              </p:nvSpPr>
              <p:spPr>
                <a:xfrm>
                  <a:off x="5239983" y="11827043"/>
                  <a:ext cx="12212514" cy="46166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it-IT" dirty="0"/>
                    <a:t>https://aziendeconfiscate.camcom.gov.it/</a:t>
                  </a:r>
                </a:p>
              </p:txBody>
            </p:sp>
            <p:pic>
              <p:nvPicPr>
                <p:cNvPr id="3" name="Immagine 2">
                  <a:extLst>
                    <a:ext uri="{FF2B5EF4-FFF2-40B4-BE49-F238E27FC236}">
                      <a16:creationId xmlns:a16="http://schemas.microsoft.com/office/drawing/2014/main" xmlns="" id="{290453EF-7B2A-4992-A640-9E424C0B6B81}"/>
                    </a:ext>
                  </a:extLst>
                </p:cNvPr>
                <p:cNvPicPr>
                  <a:picLocks noChangeAspect="1"/>
                </p:cNvPicPr>
                <p:nvPr/>
              </p:nvPicPr>
              <p:blipFill rotWithShape="1">
                <a:blip r:embed="rId3" cstate="print"/>
                <a:srcRect l="2755" t="9701" r="1090" b="4701"/>
                <a:stretch/>
              </p:blipFill>
              <p:spPr>
                <a:xfrm>
                  <a:off x="2814770" y="322307"/>
                  <a:ext cx="17584617" cy="8805496"/>
                </a:xfrm>
                <a:prstGeom prst="rect">
                  <a:avLst/>
                </a:prstGeom>
              </p:spPr>
            </p:pic>
            <p:pic>
              <p:nvPicPr>
                <p:cNvPr id="7" name="Immagine 6">
                  <a:extLst>
                    <a:ext uri="{FF2B5EF4-FFF2-40B4-BE49-F238E27FC236}">
                      <a16:creationId xmlns:a16="http://schemas.microsoft.com/office/drawing/2014/main" xmlns="" id="{0617ABD9-A44C-4A85-9158-3BA2E6A59E7D}"/>
                    </a:ext>
                  </a:extLst>
                </p:cNvPr>
                <p:cNvPicPr>
                  <a:picLocks noChangeAspect="1"/>
                </p:cNvPicPr>
                <p:nvPr/>
              </p:nvPicPr>
              <p:blipFill rotWithShape="1">
                <a:blip r:embed="rId4" cstate="print"/>
                <a:srcRect l="51228" t="9065" b="4259"/>
                <a:stretch/>
              </p:blipFill>
              <p:spPr>
                <a:xfrm>
                  <a:off x="11607078" y="259602"/>
                  <a:ext cx="8919411" cy="8916327"/>
                </a:xfrm>
                <a:prstGeom prst="rect">
                  <a:avLst/>
                </a:prstGeom>
              </p:spPr>
            </p:pic>
          </p:grpSp>
          <p:pic>
            <p:nvPicPr>
              <p:cNvPr id="11" name="Immagine 10">
                <a:extLst>
                  <a:ext uri="{FF2B5EF4-FFF2-40B4-BE49-F238E27FC236}">
                    <a16:creationId xmlns:a16="http://schemas.microsoft.com/office/drawing/2014/main" xmlns="" id="{C7838D29-5E46-4030-B4C0-3C2C5E6CE697}"/>
                  </a:ext>
                </a:extLst>
              </p:cNvPr>
              <p:cNvPicPr>
                <a:picLocks noChangeAspect="1"/>
              </p:cNvPicPr>
              <p:nvPr/>
            </p:nvPicPr>
            <p:blipFill rotWithShape="1">
              <a:blip r:embed="rId5" cstate="print"/>
              <a:srcRect t="83688" r="69430" b="12803"/>
              <a:stretch/>
            </p:blipFill>
            <p:spPr>
              <a:xfrm>
                <a:off x="2851624" y="10871904"/>
                <a:ext cx="5590674" cy="360948"/>
              </a:xfrm>
              <a:prstGeom prst="rect">
                <a:avLst/>
              </a:prstGeom>
            </p:spPr>
          </p:pic>
        </p:grpSp>
        <p:pic>
          <p:nvPicPr>
            <p:cNvPr id="16" name="Immagine 15">
              <a:extLst>
                <a:ext uri="{FF2B5EF4-FFF2-40B4-BE49-F238E27FC236}">
                  <a16:creationId xmlns:a16="http://schemas.microsoft.com/office/drawing/2014/main" xmlns="" id="{56FEC8E0-D7CE-4A7C-8BED-182A5FA16760}"/>
                </a:ext>
              </a:extLst>
            </p:cNvPr>
            <p:cNvPicPr>
              <a:picLocks noChangeAspect="1"/>
            </p:cNvPicPr>
            <p:nvPr/>
          </p:nvPicPr>
          <p:blipFill rotWithShape="1">
            <a:blip r:embed="rId6" cstate="print"/>
            <a:srcRect l="11754" t="67543" r="68114" b="11541"/>
            <a:stretch/>
          </p:blipFill>
          <p:spPr>
            <a:xfrm>
              <a:off x="264219" y="8224377"/>
              <a:ext cx="3681663" cy="2151577"/>
            </a:xfrm>
            <a:prstGeom prst="rect">
              <a:avLst/>
            </a:prstGeom>
          </p:spPr>
        </p:pic>
        <p:pic>
          <p:nvPicPr>
            <p:cNvPr id="18" name="Immagine 17">
              <a:extLst>
                <a:ext uri="{FF2B5EF4-FFF2-40B4-BE49-F238E27FC236}">
                  <a16:creationId xmlns:a16="http://schemas.microsoft.com/office/drawing/2014/main" xmlns="" id="{72116F2F-EFC7-4BDC-AA2C-1D4FDE5B8146}"/>
                </a:ext>
              </a:extLst>
            </p:cNvPr>
            <p:cNvPicPr>
              <a:picLocks noChangeAspect="1"/>
            </p:cNvPicPr>
            <p:nvPr/>
          </p:nvPicPr>
          <p:blipFill rotWithShape="1">
            <a:blip r:embed="rId7" cstate="print"/>
            <a:srcRect l="11447" t="54941" r="71316" b="30023"/>
            <a:stretch/>
          </p:blipFill>
          <p:spPr>
            <a:xfrm>
              <a:off x="345045" y="4829930"/>
              <a:ext cx="3152274" cy="1546682"/>
            </a:xfrm>
            <a:prstGeom prst="rect">
              <a:avLst/>
            </a:prstGeom>
          </p:spPr>
        </p:pic>
      </p:grpSp>
    </p:spTree>
    <p:extLst>
      <p:ext uri="{BB962C8B-B14F-4D97-AF65-F5344CB8AC3E}">
        <p14:creationId xmlns:p14="http://schemas.microsoft.com/office/powerpoint/2010/main" xmlns="" val="3635449947"/>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asellaDiTesto 7">
            <a:extLst>
              <a:ext uri="{FF2B5EF4-FFF2-40B4-BE49-F238E27FC236}">
                <a16:creationId xmlns:a16="http://schemas.microsoft.com/office/drawing/2014/main" xmlns="" id="{BC4F3060-093C-447A-8F9C-A495A93EEF7A}"/>
              </a:ext>
            </a:extLst>
          </p:cNvPr>
          <p:cNvSpPr txBox="1"/>
          <p:nvPr/>
        </p:nvSpPr>
        <p:spPr>
          <a:xfrm>
            <a:off x="4734657" y="11201401"/>
            <a:ext cx="12212514" cy="46166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it-IT" dirty="0"/>
              <a:t>https://aziendeconfiscate.camcom.gov.it/</a:t>
            </a:r>
          </a:p>
        </p:txBody>
      </p:sp>
      <p:pic>
        <p:nvPicPr>
          <p:cNvPr id="3" name="Immagine 2">
            <a:extLst>
              <a:ext uri="{FF2B5EF4-FFF2-40B4-BE49-F238E27FC236}">
                <a16:creationId xmlns:a16="http://schemas.microsoft.com/office/drawing/2014/main" xmlns="" id="{F4EB98D3-BE3D-4958-8448-42AEFF1BBF8F}"/>
              </a:ext>
            </a:extLst>
          </p:cNvPr>
          <p:cNvPicPr>
            <a:picLocks noChangeAspect="1"/>
          </p:cNvPicPr>
          <p:nvPr/>
        </p:nvPicPr>
        <p:blipFill rotWithShape="1">
          <a:blip r:embed="rId2" cstate="print"/>
          <a:srcRect l="2018" t="9532" r="746" b="3684"/>
          <a:stretch/>
        </p:blipFill>
        <p:spPr>
          <a:xfrm>
            <a:off x="472691" y="0"/>
            <a:ext cx="23438617" cy="11766884"/>
          </a:xfrm>
          <a:prstGeom prst="rect">
            <a:avLst/>
          </a:prstGeom>
        </p:spPr>
      </p:pic>
    </p:spTree>
    <p:extLst>
      <p:ext uri="{BB962C8B-B14F-4D97-AF65-F5344CB8AC3E}">
        <p14:creationId xmlns:p14="http://schemas.microsoft.com/office/powerpoint/2010/main" xmlns="" val="1463556677"/>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14694"/>
            <a:ext cx="22374911"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sz="3600" dirty="0"/>
          </a:p>
        </p:txBody>
      </p:sp>
      <p:sp>
        <p:nvSpPr>
          <p:cNvPr id="8" name="Titolo 1">
            <a:extLst>
              <a:ext uri="{FF2B5EF4-FFF2-40B4-BE49-F238E27FC236}">
                <a16:creationId xmlns:a16="http://schemas.microsoft.com/office/drawing/2014/main" xmlns="" id="{24DDD8AE-6E40-47C4-B270-5D44F2EE6ECF}"/>
              </a:ext>
            </a:extLst>
          </p:cNvPr>
          <p:cNvSpPr txBox="1">
            <a:spLocks/>
          </p:cNvSpPr>
          <p:nvPr/>
        </p:nvSpPr>
        <p:spPr>
          <a:xfrm>
            <a:off x="3926224" y="676655"/>
            <a:ext cx="3300590" cy="959283"/>
          </a:xfrm>
          <a:prstGeom prst="rect">
            <a:avLst/>
          </a:prstGeom>
        </p:spPr>
        <p:txBody>
          <a:bodyPr vert="horz" lIns="91440" tIns="45720" rIns="91440" bIns="45720" rtlCol="0" anchor="b">
            <a:normAutofit/>
          </a:bodyPr>
          <a:lstStyle>
            <a:lvl1pPr marL="0" marR="0" indent="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1pPr>
            <a:lvl2pPr marL="0" marR="0" indent="457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2pPr>
            <a:lvl3pPr marL="0" marR="0" indent="914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3pPr>
            <a:lvl4pPr marL="0" marR="0" indent="1371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4pPr>
            <a:lvl5pPr marL="0" marR="0" indent="18288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5pPr>
            <a:lvl6pPr marL="0" marR="0" indent="22860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6pPr>
            <a:lvl7pPr marL="0" marR="0" indent="2743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7pPr>
            <a:lvl8pPr marL="0" marR="0" indent="3200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8pPr>
            <a:lvl9pPr marL="0" marR="0" indent="3657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9pPr>
          </a:lstStyle>
          <a:p>
            <a:pPr hangingPunct="1"/>
            <a:endParaRPr lang="en-US" sz="4700" kern="1200" dirty="0">
              <a:solidFill>
                <a:srgbClr val="002060"/>
              </a:solidFill>
              <a:effectLst>
                <a:outerShdw blurRad="38100" dist="38100" dir="2700000" algn="tl">
                  <a:srgbClr val="000000">
                    <a:alpha val="43137"/>
                  </a:srgbClr>
                </a:outerShdw>
              </a:effectLst>
              <a:latin typeface="+mj-lt"/>
              <a:ea typeface="+mj-ea"/>
              <a:cs typeface="+mj-cs"/>
            </a:endParaRPr>
          </a:p>
        </p:txBody>
      </p:sp>
      <p:sp>
        <p:nvSpPr>
          <p:cNvPr id="9" name="CasellaDiTesto 8">
            <a:extLst>
              <a:ext uri="{FF2B5EF4-FFF2-40B4-BE49-F238E27FC236}">
                <a16:creationId xmlns:a16="http://schemas.microsoft.com/office/drawing/2014/main" xmlns="" id="{EEAE43E8-2B20-4B8B-B6C8-B904E84A65F8}"/>
              </a:ext>
            </a:extLst>
          </p:cNvPr>
          <p:cNvSpPr txBox="1"/>
          <p:nvPr/>
        </p:nvSpPr>
        <p:spPr>
          <a:xfrm>
            <a:off x="1625602" y="1932263"/>
            <a:ext cx="21197824" cy="1261884"/>
          </a:xfrm>
          <a:prstGeom prst="rect">
            <a:avLst/>
          </a:prstGeom>
          <a:noFill/>
          <a:ln>
            <a:solidFill>
              <a:schemeClr val="accent1"/>
            </a:solidFill>
          </a:ln>
        </p:spPr>
        <p:txBody>
          <a:bodyPr wrap="square" rtlCol="0">
            <a:spAutoFit/>
          </a:bodyPr>
          <a:lstStyle/>
          <a:p>
            <a:r>
              <a:rPr lang="it-IT" sz="4000" b="1" dirty="0">
                <a:solidFill>
                  <a:schemeClr val="accent5">
                    <a:lumMod val="75000"/>
                  </a:schemeClr>
                </a:solidFill>
              </a:rPr>
              <a:t>Roadshow</a:t>
            </a:r>
            <a:r>
              <a:rPr lang="it-IT" sz="3600" dirty="0">
                <a:solidFill>
                  <a:srgbClr val="002060"/>
                </a:solidFill>
              </a:rPr>
              <a:t> per illustrare il Progetto, </a:t>
            </a:r>
          </a:p>
          <a:p>
            <a:r>
              <a:rPr lang="it-IT" sz="3600" dirty="0">
                <a:solidFill>
                  <a:srgbClr val="002060"/>
                </a:solidFill>
              </a:rPr>
              <a:t>promuovere le iniziative previste, coinvolgere le istituzioni e tutti gli Stakeholder interessati</a:t>
            </a:r>
          </a:p>
        </p:txBody>
      </p:sp>
      <p:sp>
        <p:nvSpPr>
          <p:cNvPr id="10" name="CasellaDiTesto 9">
            <a:extLst>
              <a:ext uri="{FF2B5EF4-FFF2-40B4-BE49-F238E27FC236}">
                <a16:creationId xmlns:a16="http://schemas.microsoft.com/office/drawing/2014/main" xmlns="" id="{33040AC6-0311-463D-8081-281CFC275C9C}"/>
              </a:ext>
            </a:extLst>
          </p:cNvPr>
          <p:cNvSpPr txBox="1"/>
          <p:nvPr/>
        </p:nvSpPr>
        <p:spPr>
          <a:xfrm>
            <a:off x="1593087" y="4104867"/>
            <a:ext cx="21197822" cy="1938992"/>
          </a:xfrm>
          <a:prstGeom prst="rect">
            <a:avLst/>
          </a:prstGeom>
          <a:noFill/>
          <a:ln>
            <a:solidFill>
              <a:schemeClr val="accent1"/>
            </a:solidFill>
          </a:ln>
        </p:spPr>
        <p:txBody>
          <a:bodyPr wrap="square" rtlCol="0">
            <a:spAutoFit/>
          </a:bodyPr>
          <a:lstStyle/>
          <a:p>
            <a:r>
              <a:rPr lang="it-IT" sz="4000" b="1" dirty="0">
                <a:solidFill>
                  <a:schemeClr val="accent5">
                    <a:lumMod val="75000"/>
                  </a:schemeClr>
                </a:solidFill>
              </a:rPr>
              <a:t>Webinar</a:t>
            </a:r>
            <a:r>
              <a:rPr lang="it-IT" sz="4000" b="1" dirty="0">
                <a:solidFill>
                  <a:srgbClr val="002060"/>
                </a:solidFill>
              </a:rPr>
              <a:t> </a:t>
            </a:r>
            <a:r>
              <a:rPr lang="it-IT" sz="4000" dirty="0">
                <a:solidFill>
                  <a:srgbClr val="002060"/>
                </a:solidFill>
              </a:rPr>
              <a:t> per mostrare come navigare nel Portale </a:t>
            </a:r>
          </a:p>
          <a:p>
            <a:r>
              <a:rPr lang="it-IT" sz="4000" dirty="0">
                <a:solidFill>
                  <a:srgbClr val="002060"/>
                </a:solidFill>
              </a:rPr>
              <a:t>Open data Aziende Confiscate, illustrare i dati contenuti e il loro utilizzo, condividere le conoscenze sul processo di sequestro e confisca </a:t>
            </a:r>
          </a:p>
        </p:txBody>
      </p:sp>
      <p:sp>
        <p:nvSpPr>
          <p:cNvPr id="11" name="CasellaDiTesto 10">
            <a:extLst>
              <a:ext uri="{FF2B5EF4-FFF2-40B4-BE49-F238E27FC236}">
                <a16:creationId xmlns:a16="http://schemas.microsoft.com/office/drawing/2014/main" xmlns="" id="{D89F5779-6D0E-4DF0-9FF5-FA3E3EA70A9D}"/>
              </a:ext>
            </a:extLst>
          </p:cNvPr>
          <p:cNvSpPr txBox="1"/>
          <p:nvPr/>
        </p:nvSpPr>
        <p:spPr>
          <a:xfrm>
            <a:off x="1625602" y="6920455"/>
            <a:ext cx="21197822" cy="2554545"/>
          </a:xfrm>
          <a:prstGeom prst="rect">
            <a:avLst/>
          </a:prstGeom>
          <a:noFill/>
          <a:ln>
            <a:solidFill>
              <a:schemeClr val="accent1"/>
            </a:solidFill>
          </a:ln>
        </p:spPr>
        <p:txBody>
          <a:bodyPr wrap="square" rtlCol="0">
            <a:spAutoFit/>
          </a:bodyPr>
          <a:lstStyle/>
          <a:p>
            <a:r>
              <a:rPr lang="it-IT" sz="4000" b="1" dirty="0">
                <a:solidFill>
                  <a:schemeClr val="accent5">
                    <a:lumMod val="75000"/>
                  </a:schemeClr>
                </a:solidFill>
              </a:rPr>
              <a:t>Laboratorio </a:t>
            </a:r>
            <a:r>
              <a:rPr lang="it-IT" sz="4000" b="1" dirty="0">
                <a:solidFill>
                  <a:srgbClr val="002060"/>
                </a:solidFill>
              </a:rPr>
              <a:t> </a:t>
            </a:r>
            <a:r>
              <a:rPr lang="it-IT" sz="4000" dirty="0">
                <a:solidFill>
                  <a:srgbClr val="002060"/>
                </a:solidFill>
              </a:rPr>
              <a:t>per ascoltare le esigenze degli stakeholder ed individuare e condividere  percorsi innovativi che basandosi sui dati del portale «open data aziende confiscate» insieme ad altre banche dati (a partire dal Registro imprese) possano aumentare la «conoscenza» sulle imprese confiscate e supportare azioni volte a superare le criticità</a:t>
            </a:r>
          </a:p>
        </p:txBody>
      </p:sp>
      <p:sp>
        <p:nvSpPr>
          <p:cNvPr id="12" name="CasellaDiTesto 11">
            <a:extLst>
              <a:ext uri="{FF2B5EF4-FFF2-40B4-BE49-F238E27FC236}">
                <a16:creationId xmlns:a16="http://schemas.microsoft.com/office/drawing/2014/main" xmlns="" id="{75205FCE-ED19-4E67-9820-394A68E74E4F}"/>
              </a:ext>
            </a:extLst>
          </p:cNvPr>
          <p:cNvSpPr txBox="1"/>
          <p:nvPr/>
        </p:nvSpPr>
        <p:spPr>
          <a:xfrm>
            <a:off x="1625602" y="10431672"/>
            <a:ext cx="21197822" cy="1323439"/>
          </a:xfrm>
          <a:prstGeom prst="rect">
            <a:avLst/>
          </a:prstGeom>
          <a:noFill/>
          <a:ln>
            <a:solidFill>
              <a:schemeClr val="accent1"/>
            </a:solidFill>
          </a:ln>
        </p:spPr>
        <p:txBody>
          <a:bodyPr wrap="square" rtlCol="0">
            <a:spAutoFit/>
          </a:bodyPr>
          <a:lstStyle/>
          <a:p>
            <a:r>
              <a:rPr lang="it-IT" sz="4000" b="1" dirty="0">
                <a:solidFill>
                  <a:schemeClr val="accent5">
                    <a:lumMod val="75000"/>
                  </a:schemeClr>
                </a:solidFill>
              </a:rPr>
              <a:t>Convegno finale </a:t>
            </a:r>
            <a:r>
              <a:rPr lang="it-IT" sz="4000" dirty="0">
                <a:solidFill>
                  <a:srgbClr val="002060"/>
                </a:solidFill>
              </a:rPr>
              <a:t>per illustrare  e condividere i risultati raggiunti, le proposte elaborate, le soluzioni possibili</a:t>
            </a:r>
          </a:p>
        </p:txBody>
      </p:sp>
      <p:sp>
        <p:nvSpPr>
          <p:cNvPr id="13" name="Titolo 1">
            <a:extLst>
              <a:ext uri="{FF2B5EF4-FFF2-40B4-BE49-F238E27FC236}">
                <a16:creationId xmlns:a16="http://schemas.microsoft.com/office/drawing/2014/main" xmlns="" id="{885C4E7A-455B-4BD7-AAA0-68BFEF074EEF}"/>
              </a:ext>
            </a:extLst>
          </p:cNvPr>
          <p:cNvSpPr txBox="1">
            <a:spLocks/>
          </p:cNvSpPr>
          <p:nvPr/>
        </p:nvSpPr>
        <p:spPr>
          <a:xfrm>
            <a:off x="1593087" y="-1666249"/>
            <a:ext cx="19711915" cy="2847413"/>
          </a:xfrm>
          <a:prstGeom prst="rect">
            <a:avLst/>
          </a:prstGeom>
        </p:spPr>
        <p:txBody>
          <a:bodyPr vert="horz" lIns="91440" tIns="45720" rIns="91440" bIns="45720" rtlCol="0" anchor="b">
            <a:normAutofit/>
          </a:bodyPr>
          <a:lstStyle>
            <a:lvl1pPr marL="0" marR="0" indent="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1pPr>
            <a:lvl2pPr marL="0" marR="0" indent="457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2pPr>
            <a:lvl3pPr marL="0" marR="0" indent="914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3pPr>
            <a:lvl4pPr marL="0" marR="0" indent="1371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4pPr>
            <a:lvl5pPr marL="0" marR="0" indent="18288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5pPr>
            <a:lvl6pPr marL="0" marR="0" indent="22860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6pPr>
            <a:lvl7pPr marL="0" marR="0" indent="2743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7pPr>
            <a:lvl8pPr marL="0" marR="0" indent="3200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8pPr>
            <a:lvl9pPr marL="0" marR="0" indent="3657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9pPr>
          </a:lstStyle>
          <a:p>
            <a:pPr algn="ctr" hangingPunct="1"/>
            <a:r>
              <a:rPr lang="en-US" sz="5400" kern="1200" dirty="0">
                <a:solidFill>
                  <a:schemeClr val="accent5">
                    <a:lumMod val="75000"/>
                  </a:schemeClr>
                </a:solidFill>
                <a:effectLst>
                  <a:outerShdw blurRad="38100" dist="38100" dir="2700000" algn="tl">
                    <a:srgbClr val="000000">
                      <a:alpha val="43137"/>
                    </a:srgbClr>
                  </a:outerShdw>
                </a:effectLst>
                <a:latin typeface="+mj-lt"/>
                <a:ea typeface="+mj-ea"/>
                <a:cs typeface="+mj-cs"/>
              </a:rPr>
              <a:t>Quadro di </a:t>
            </a:r>
            <a:r>
              <a:rPr lang="en-US" sz="5400" kern="1200" dirty="0" err="1">
                <a:solidFill>
                  <a:schemeClr val="accent5">
                    <a:lumMod val="75000"/>
                  </a:schemeClr>
                </a:solidFill>
                <a:effectLst>
                  <a:outerShdw blurRad="38100" dist="38100" dir="2700000" algn="tl">
                    <a:srgbClr val="000000">
                      <a:alpha val="43137"/>
                    </a:srgbClr>
                  </a:outerShdw>
                </a:effectLst>
                <a:latin typeface="+mj-lt"/>
                <a:ea typeface="+mj-ea"/>
                <a:cs typeface="+mj-cs"/>
              </a:rPr>
              <a:t>sintesi</a:t>
            </a:r>
            <a:r>
              <a:rPr lang="en-US" sz="5400" kern="1200" dirty="0">
                <a:solidFill>
                  <a:schemeClr val="accent5">
                    <a:lumMod val="75000"/>
                  </a:schemeClr>
                </a:solidFill>
                <a:effectLst>
                  <a:outerShdw blurRad="38100" dist="38100" dir="2700000" algn="tl">
                    <a:srgbClr val="000000">
                      <a:alpha val="43137"/>
                    </a:srgbClr>
                  </a:outerShdw>
                </a:effectLst>
                <a:latin typeface="+mj-lt"/>
                <a:ea typeface="+mj-ea"/>
                <a:cs typeface="+mj-cs"/>
              </a:rPr>
              <a:t> </a:t>
            </a:r>
            <a:r>
              <a:rPr lang="en-US" sz="5400" kern="1200" dirty="0" err="1">
                <a:solidFill>
                  <a:schemeClr val="accent5">
                    <a:lumMod val="75000"/>
                  </a:schemeClr>
                </a:solidFill>
                <a:effectLst>
                  <a:outerShdw blurRad="38100" dist="38100" dir="2700000" algn="tl">
                    <a:srgbClr val="000000">
                      <a:alpha val="43137"/>
                    </a:srgbClr>
                  </a:outerShdw>
                </a:effectLst>
                <a:latin typeface="+mj-lt"/>
                <a:ea typeface="+mj-ea"/>
                <a:cs typeface="+mj-cs"/>
              </a:rPr>
              <a:t>delle</a:t>
            </a:r>
            <a:r>
              <a:rPr lang="en-US" sz="5400" kern="1200" dirty="0">
                <a:solidFill>
                  <a:schemeClr val="accent5">
                    <a:lumMod val="75000"/>
                  </a:schemeClr>
                </a:solidFill>
                <a:effectLst>
                  <a:outerShdw blurRad="38100" dist="38100" dir="2700000" algn="tl">
                    <a:srgbClr val="000000">
                      <a:alpha val="43137"/>
                    </a:srgbClr>
                  </a:outerShdw>
                </a:effectLst>
                <a:latin typeface="+mj-lt"/>
                <a:ea typeface="+mj-ea"/>
                <a:cs typeface="+mj-cs"/>
              </a:rPr>
              <a:t> 4 </a:t>
            </a:r>
            <a:r>
              <a:rPr lang="en-US" sz="5400" kern="1200" dirty="0" err="1">
                <a:solidFill>
                  <a:schemeClr val="accent5">
                    <a:lumMod val="75000"/>
                  </a:schemeClr>
                </a:solidFill>
                <a:effectLst>
                  <a:outerShdw blurRad="38100" dist="38100" dir="2700000" algn="tl">
                    <a:srgbClr val="000000">
                      <a:alpha val="43137"/>
                    </a:srgbClr>
                  </a:outerShdw>
                </a:effectLst>
                <a:latin typeface="+mj-lt"/>
                <a:ea typeface="+mj-ea"/>
                <a:cs typeface="+mj-cs"/>
              </a:rPr>
              <a:t>attività</a:t>
            </a:r>
            <a:r>
              <a:rPr lang="en-US" sz="5400" kern="1200" dirty="0">
                <a:solidFill>
                  <a:schemeClr val="accent5">
                    <a:lumMod val="75000"/>
                  </a:schemeClr>
                </a:solidFill>
                <a:effectLst>
                  <a:outerShdw blurRad="38100" dist="38100" dir="2700000" algn="tl">
                    <a:srgbClr val="000000">
                      <a:alpha val="43137"/>
                    </a:srgbClr>
                  </a:outerShdw>
                </a:effectLst>
                <a:latin typeface="+mj-lt"/>
                <a:ea typeface="+mj-ea"/>
                <a:cs typeface="+mj-cs"/>
              </a:rPr>
              <a:t> </a:t>
            </a:r>
            <a:r>
              <a:rPr lang="en-US" sz="5400" kern="1200" dirty="0" err="1">
                <a:solidFill>
                  <a:schemeClr val="accent5">
                    <a:lumMod val="75000"/>
                  </a:schemeClr>
                </a:solidFill>
                <a:effectLst>
                  <a:outerShdw blurRad="38100" dist="38100" dir="2700000" algn="tl">
                    <a:srgbClr val="000000">
                      <a:alpha val="43137"/>
                    </a:srgbClr>
                  </a:outerShdw>
                </a:effectLst>
                <a:latin typeface="+mj-lt"/>
                <a:ea typeface="+mj-ea"/>
                <a:cs typeface="+mj-cs"/>
              </a:rPr>
              <a:t>previste</a:t>
            </a:r>
            <a:r>
              <a:rPr lang="en-US" sz="5400" kern="1200" dirty="0">
                <a:solidFill>
                  <a:schemeClr val="accent5">
                    <a:lumMod val="75000"/>
                  </a:schemeClr>
                </a:solidFill>
                <a:effectLst>
                  <a:outerShdw blurRad="38100" dist="38100" dir="2700000" algn="tl">
                    <a:srgbClr val="000000">
                      <a:alpha val="43137"/>
                    </a:srgbClr>
                  </a:outerShdw>
                </a:effectLst>
                <a:latin typeface="+mj-lt"/>
                <a:ea typeface="+mj-ea"/>
                <a:cs typeface="+mj-cs"/>
              </a:rPr>
              <a:t> </a:t>
            </a:r>
          </a:p>
        </p:txBody>
      </p:sp>
    </p:spTree>
    <p:extLst>
      <p:ext uri="{BB962C8B-B14F-4D97-AF65-F5344CB8AC3E}">
        <p14:creationId xmlns:p14="http://schemas.microsoft.com/office/powerpoint/2010/main" xmlns="" val="2690690241"/>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xmlns="" id="{142FCF36-2758-4E6D-B5DD-8EEF30D89C7B}"/>
              </a:ext>
            </a:extLst>
          </p:cNvPr>
          <p:cNvSpPr txBox="1"/>
          <p:nvPr/>
        </p:nvSpPr>
        <p:spPr>
          <a:xfrm>
            <a:off x="9624644" y="4158053"/>
            <a:ext cx="5134709" cy="305724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8" rtl="0" fontAlgn="auto" latinLnBrk="0" hangingPunct="0">
              <a:lnSpc>
                <a:spcPct val="100000"/>
              </a:lnSpc>
              <a:spcBef>
                <a:spcPts val="0"/>
              </a:spcBef>
              <a:spcAft>
                <a:spcPts val="0"/>
              </a:spcAft>
              <a:buClrTx/>
              <a:buSzTx/>
              <a:buFontTx/>
              <a:buNone/>
              <a:tabLst/>
            </a:pPr>
            <a:r>
              <a:rPr kumimoji="0" lang="it-IT" sz="4800" b="0" i="0" u="none" strike="noStrike" cap="none" spc="0" normalizeH="0" baseline="0" dirty="0">
                <a:ln>
                  <a:noFill/>
                </a:ln>
                <a:solidFill>
                  <a:schemeClr val="accent5">
                    <a:lumMod val="75000"/>
                  </a:schemeClr>
                </a:solidFill>
                <a:effectLst/>
                <a:uFillTx/>
                <a:sym typeface="Helvetica Neue"/>
              </a:rPr>
              <a:t>FOCUS SUI TEMI PORTANTI DEI LABORATORI:</a:t>
            </a:r>
          </a:p>
          <a:p>
            <a:pPr marL="0" marR="0" indent="0" algn="ctr" defTabSz="2438338" rtl="0" fontAlgn="auto" latinLnBrk="0" hangingPunct="0">
              <a:lnSpc>
                <a:spcPct val="100000"/>
              </a:lnSpc>
              <a:spcBef>
                <a:spcPts val="0"/>
              </a:spcBef>
              <a:spcAft>
                <a:spcPts val="0"/>
              </a:spcAft>
              <a:buClrTx/>
              <a:buSzTx/>
              <a:buFontTx/>
              <a:buNone/>
              <a:tabLst/>
            </a:pPr>
            <a:r>
              <a:rPr lang="it-IT" sz="4800" dirty="0">
                <a:solidFill>
                  <a:schemeClr val="accent5">
                    <a:lumMod val="75000"/>
                  </a:schemeClr>
                </a:solidFill>
              </a:rPr>
              <a:t>LE PROPOSTE</a:t>
            </a:r>
            <a:endParaRPr kumimoji="0" lang="it-IT" sz="4800" b="0" i="0" u="none" strike="noStrike" cap="none" spc="0" normalizeH="0" baseline="0" dirty="0">
              <a:ln>
                <a:noFill/>
              </a:ln>
              <a:solidFill>
                <a:schemeClr val="accent5">
                  <a:lumMod val="75000"/>
                </a:schemeClr>
              </a:solidFill>
              <a:effectLst/>
              <a:uFillTx/>
              <a:sym typeface="Helvetica Neue"/>
            </a:endParaRPr>
          </a:p>
        </p:txBody>
      </p:sp>
      <p:sp>
        <p:nvSpPr>
          <p:cNvPr id="19" name="Rettangolo 18">
            <a:extLst>
              <a:ext uri="{FF2B5EF4-FFF2-40B4-BE49-F238E27FC236}">
                <a16:creationId xmlns:a16="http://schemas.microsoft.com/office/drawing/2014/main" xmlns="" id="{D3AB75BE-268C-4661-92F4-4BA57972FF4A}"/>
              </a:ext>
            </a:extLst>
          </p:cNvPr>
          <p:cNvSpPr/>
          <p:nvPr/>
        </p:nvSpPr>
        <p:spPr>
          <a:xfrm>
            <a:off x="1142999" y="137001"/>
            <a:ext cx="6207369" cy="3549690"/>
          </a:xfrm>
          <a:prstGeom prst="rect">
            <a:avLst/>
          </a:prstGeom>
          <a:solidFill>
            <a:schemeClr val="tx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lang="it-IT" sz="3200" dirty="0">
                <a:solidFill>
                  <a:schemeClr val="accent5">
                    <a:lumMod val="75000"/>
                  </a:schemeClr>
                </a:solidFill>
                <a:latin typeface="Helvetica Neue Medium"/>
                <a:ea typeface="Helvetica Neue Medium"/>
                <a:cs typeface="Helvetica Neue Medium"/>
                <a:sym typeface="Helvetica Neue Medium"/>
              </a:rPr>
              <a:t>#</a:t>
            </a:r>
            <a:r>
              <a:rPr kumimoji="0" lang="it-IT" sz="3200" b="0" i="0" u="none" strike="noStrike" cap="none" spc="0" normalizeH="0" baseline="0" dirty="0">
                <a:ln>
                  <a:noFill/>
                </a:ln>
                <a:solidFill>
                  <a:schemeClr val="accent5">
                    <a:lumMod val="75000"/>
                  </a:schemeClr>
                </a:solidFill>
                <a:effectLst/>
                <a:uFillTx/>
                <a:latin typeface="Helvetica Neue Medium"/>
                <a:ea typeface="Helvetica Neue Medium"/>
                <a:cs typeface="Helvetica Neue Medium"/>
                <a:sym typeface="Helvetica Neue Medium"/>
              </a:rPr>
              <a:t>LAB1</a:t>
            </a:r>
          </a:p>
          <a:p>
            <a:pPr marL="0" marR="0" indent="0" algn="ctr" defTabSz="825500" rtl="0" fontAlgn="auto" latinLnBrk="0" hangingPunct="0">
              <a:lnSpc>
                <a:spcPct val="100000"/>
              </a:lnSpc>
              <a:spcBef>
                <a:spcPts val="0"/>
              </a:spcBef>
              <a:spcAft>
                <a:spcPts val="0"/>
              </a:spcAft>
              <a:buClrTx/>
              <a:buSzTx/>
              <a:buFontTx/>
              <a:buNone/>
              <a:tabLst/>
            </a:pPr>
            <a:r>
              <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rPr>
              <a:t>MODELLI DI INTERVENTO FUNZIONALI ALL’ATTIVITA’ DEI TAVOLI PROVINCIALI E DEL NUCLEO DI SUPPORTO ISTITUITI PRESSO LE PREFETTURE</a:t>
            </a:r>
          </a:p>
        </p:txBody>
      </p:sp>
      <p:sp>
        <p:nvSpPr>
          <p:cNvPr id="20" name="Rettangolo 19">
            <a:extLst>
              <a:ext uri="{FF2B5EF4-FFF2-40B4-BE49-F238E27FC236}">
                <a16:creationId xmlns:a16="http://schemas.microsoft.com/office/drawing/2014/main" xmlns="" id="{EB68E2EA-99B5-4860-8E0C-8D735D197938}"/>
              </a:ext>
            </a:extLst>
          </p:cNvPr>
          <p:cNvSpPr/>
          <p:nvPr/>
        </p:nvSpPr>
        <p:spPr>
          <a:xfrm>
            <a:off x="9088315" y="137002"/>
            <a:ext cx="6207369" cy="3549690"/>
          </a:xfrm>
          <a:prstGeom prst="rect">
            <a:avLst/>
          </a:prstGeom>
          <a:solidFill>
            <a:schemeClr val="tx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endParaRPr>
          </a:p>
          <a:p>
            <a:pPr marL="0" marR="0" indent="0" algn="ctr" defTabSz="825500" rtl="0" fontAlgn="auto" latinLnBrk="0" hangingPunct="0">
              <a:lnSpc>
                <a:spcPct val="100000"/>
              </a:lnSpc>
              <a:spcBef>
                <a:spcPts val="0"/>
              </a:spcBef>
              <a:spcAft>
                <a:spcPts val="0"/>
              </a:spcAft>
              <a:buClrTx/>
              <a:buSzTx/>
              <a:buFontTx/>
              <a:buNone/>
              <a:tabLst/>
            </a:pPr>
            <a:r>
              <a:rPr kumimoji="0" lang="it-IT" sz="3200" b="0" i="0" u="none" strike="noStrike" cap="none" spc="0" normalizeH="0" baseline="0" dirty="0">
                <a:ln>
                  <a:noFill/>
                </a:ln>
                <a:solidFill>
                  <a:schemeClr val="accent5">
                    <a:lumMod val="75000"/>
                  </a:schemeClr>
                </a:solidFill>
                <a:effectLst/>
                <a:uFillTx/>
                <a:latin typeface="Helvetica Neue Medium"/>
                <a:ea typeface="Helvetica Neue Medium"/>
                <a:cs typeface="Helvetica Neue Medium"/>
                <a:sym typeface="Helvetica Neue Medium"/>
              </a:rPr>
              <a:t>#LAB4</a:t>
            </a:r>
          </a:p>
          <a:p>
            <a:pPr marL="0" marR="0" indent="0" algn="ctr" defTabSz="825500" rtl="0" fontAlgn="auto" latinLnBrk="0" hangingPunct="0">
              <a:lnSpc>
                <a:spcPct val="100000"/>
              </a:lnSpc>
              <a:spcBef>
                <a:spcPts val="0"/>
              </a:spcBef>
              <a:spcAft>
                <a:spcPts val="0"/>
              </a:spcAft>
              <a:buClrTx/>
              <a:buSzTx/>
              <a:buFontTx/>
              <a:buNone/>
              <a:tabLst/>
            </a:pPr>
            <a:r>
              <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rPr>
              <a:t>MODALITA’ DI ANALISI DESK DELLO «STATO DI SALUTE» ECONOMICA-FINANZIARIA DELLE AZIENDE CONFISCATE</a:t>
            </a:r>
          </a:p>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endParaRPr>
          </a:p>
        </p:txBody>
      </p:sp>
      <p:sp>
        <p:nvSpPr>
          <p:cNvPr id="21" name="Rettangolo 20">
            <a:extLst>
              <a:ext uri="{FF2B5EF4-FFF2-40B4-BE49-F238E27FC236}">
                <a16:creationId xmlns:a16="http://schemas.microsoft.com/office/drawing/2014/main" xmlns="" id="{838E50D9-2E59-4DC1-B0A1-D50D472E1A4D}"/>
              </a:ext>
            </a:extLst>
          </p:cNvPr>
          <p:cNvSpPr/>
          <p:nvPr/>
        </p:nvSpPr>
        <p:spPr>
          <a:xfrm>
            <a:off x="17033633" y="4281164"/>
            <a:ext cx="6207369" cy="2811026"/>
          </a:xfrm>
          <a:prstGeom prst="rect">
            <a:avLst/>
          </a:prstGeom>
          <a:solidFill>
            <a:schemeClr val="tx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defTabSz="825500"/>
            <a:r>
              <a:rPr lang="it-IT" sz="3200" dirty="0">
                <a:solidFill>
                  <a:schemeClr val="accent5">
                    <a:lumMod val="75000"/>
                  </a:schemeClr>
                </a:solidFill>
                <a:latin typeface="Helvetica Neue Medium"/>
                <a:ea typeface="Helvetica Neue Medium"/>
                <a:cs typeface="Helvetica Neue Medium"/>
                <a:sym typeface="Helvetica Neue Medium"/>
              </a:rPr>
              <a:t>#LAB6</a:t>
            </a:r>
          </a:p>
          <a:p>
            <a:pPr marL="0" marR="0" indent="0" algn="ctr" defTabSz="825500" rtl="0" fontAlgn="auto" latinLnBrk="0" hangingPunct="0">
              <a:lnSpc>
                <a:spcPct val="100000"/>
              </a:lnSpc>
              <a:spcBef>
                <a:spcPts val="0"/>
              </a:spcBef>
              <a:spcAft>
                <a:spcPts val="0"/>
              </a:spcAft>
              <a:buClrTx/>
              <a:buSzTx/>
              <a:buFontTx/>
              <a:buNone/>
              <a:tabLst/>
            </a:pPr>
            <a:r>
              <a:rPr kumimoji="0" lang="it-IT"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rPr>
              <a:t>ANALISI DEL CONTESTO ESTERNO (SOCIETA’ ECONOMIA E ILLEGALITA’) PER LA DEFINIZIONE DEI FATTORI DI LOCALIZZAZIONE  DELLE AZIONE CONFISCATE  PER SUPPORTARE L’AZIONE DI ANALISI DEL RISCHIO</a:t>
            </a:r>
          </a:p>
        </p:txBody>
      </p:sp>
      <p:sp>
        <p:nvSpPr>
          <p:cNvPr id="22" name="Rettangolo 21">
            <a:extLst>
              <a:ext uri="{FF2B5EF4-FFF2-40B4-BE49-F238E27FC236}">
                <a16:creationId xmlns:a16="http://schemas.microsoft.com/office/drawing/2014/main" xmlns="" id="{DB871BEA-059F-4FDD-8B22-24084FEACF5C}"/>
              </a:ext>
            </a:extLst>
          </p:cNvPr>
          <p:cNvSpPr/>
          <p:nvPr/>
        </p:nvSpPr>
        <p:spPr>
          <a:xfrm>
            <a:off x="1142998" y="3969663"/>
            <a:ext cx="6207369" cy="3549690"/>
          </a:xfrm>
          <a:prstGeom prst="rect">
            <a:avLst/>
          </a:prstGeom>
          <a:solidFill>
            <a:schemeClr val="tx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it-IT" sz="3200" b="0" i="0" u="none" strike="noStrike" cap="none" spc="0" normalizeH="0" baseline="0" dirty="0">
                <a:ln>
                  <a:noFill/>
                </a:ln>
                <a:solidFill>
                  <a:schemeClr val="accent5">
                    <a:lumMod val="75000"/>
                  </a:schemeClr>
                </a:solidFill>
                <a:effectLst/>
                <a:uFillTx/>
                <a:latin typeface="Helvetica Neue Medium"/>
                <a:ea typeface="Helvetica Neue Medium"/>
                <a:cs typeface="Helvetica Neue Medium"/>
                <a:sym typeface="Helvetica Neue Medium"/>
              </a:rPr>
              <a:t>#LAB8</a:t>
            </a:r>
          </a:p>
          <a:p>
            <a:pPr marL="0" marR="0" indent="0" algn="ctr" defTabSz="825500" rtl="0" fontAlgn="auto" latinLnBrk="0" hangingPunct="0">
              <a:lnSpc>
                <a:spcPct val="100000"/>
              </a:lnSpc>
              <a:spcBef>
                <a:spcPts val="0"/>
              </a:spcBef>
              <a:spcAft>
                <a:spcPts val="0"/>
              </a:spcAft>
              <a:buClrTx/>
              <a:buSzTx/>
              <a:buFontTx/>
              <a:buNone/>
              <a:tabLst/>
            </a:pPr>
            <a:r>
              <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rPr>
              <a:t>MODELLI DI INTERVENTO PER AZIONI DI RETI PUBBLICO-PRIVATO</a:t>
            </a:r>
            <a:r>
              <a:rPr kumimoji="0" lang="it-IT" sz="3200" b="0" i="0" u="none" strike="noStrike" cap="none" spc="0" normalizeH="0" dirty="0">
                <a:ln>
                  <a:noFill/>
                </a:ln>
                <a:solidFill>
                  <a:srgbClr val="002060"/>
                </a:solidFill>
                <a:effectLst/>
                <a:uFillTx/>
                <a:latin typeface="Helvetica Neue Medium"/>
                <a:ea typeface="Helvetica Neue Medium"/>
                <a:cs typeface="Helvetica Neue Medium"/>
                <a:sym typeface="Helvetica Neue Medium"/>
              </a:rPr>
              <a:t> </a:t>
            </a:r>
            <a:r>
              <a:rPr lang="it-IT" sz="3200" dirty="0">
                <a:solidFill>
                  <a:srgbClr val="002060"/>
                </a:solidFill>
                <a:latin typeface="Helvetica Neue Medium"/>
                <a:ea typeface="Helvetica Neue Medium"/>
                <a:cs typeface="Helvetica Neue Medium"/>
                <a:sym typeface="Helvetica Neue Medium"/>
              </a:rPr>
              <a:t>(</a:t>
            </a:r>
            <a:r>
              <a:rPr lang="it-IT" sz="3200" dirty="0" err="1">
                <a:solidFill>
                  <a:srgbClr val="002060"/>
                </a:solidFill>
                <a:latin typeface="Helvetica Neue Medium"/>
                <a:ea typeface="Helvetica Neue Medium"/>
                <a:cs typeface="Helvetica Neue Medium"/>
                <a:sym typeface="Helvetica Neue Medium"/>
              </a:rPr>
              <a:t>es.Associazioni</a:t>
            </a:r>
            <a:r>
              <a:rPr lang="it-IT" sz="3200" dirty="0">
                <a:solidFill>
                  <a:srgbClr val="002060"/>
                </a:solidFill>
                <a:latin typeface="Helvetica Neue Medium"/>
                <a:ea typeface="Helvetica Neue Medium"/>
                <a:cs typeface="Helvetica Neue Medium"/>
                <a:sym typeface="Helvetica Neue Medium"/>
              </a:rPr>
              <a:t> di rappresentanza) </a:t>
            </a:r>
            <a:r>
              <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rPr>
              <a:t>PER LA VALORIZZAZIONE DELLE AZIENDE CONFISCATE</a:t>
            </a:r>
          </a:p>
        </p:txBody>
      </p:sp>
      <p:sp>
        <p:nvSpPr>
          <p:cNvPr id="23" name="Rettangolo 22">
            <a:extLst>
              <a:ext uri="{FF2B5EF4-FFF2-40B4-BE49-F238E27FC236}">
                <a16:creationId xmlns:a16="http://schemas.microsoft.com/office/drawing/2014/main" xmlns="" id="{83658BDA-8861-4B21-A38C-E5C5E1852217}"/>
              </a:ext>
            </a:extLst>
          </p:cNvPr>
          <p:cNvSpPr/>
          <p:nvPr/>
        </p:nvSpPr>
        <p:spPr>
          <a:xfrm>
            <a:off x="17177237" y="629442"/>
            <a:ext cx="6207369" cy="2564805"/>
          </a:xfrm>
          <a:prstGeom prst="rect">
            <a:avLst/>
          </a:prstGeom>
          <a:solidFill>
            <a:schemeClr val="tx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lang="it-IT" sz="3200" dirty="0">
                <a:solidFill>
                  <a:schemeClr val="accent5">
                    <a:lumMod val="75000"/>
                  </a:schemeClr>
                </a:solidFill>
                <a:latin typeface="Helvetica Neue Medium"/>
                <a:ea typeface="Helvetica Neue Medium"/>
                <a:cs typeface="Helvetica Neue Medium"/>
                <a:sym typeface="Helvetica Neue Medium"/>
              </a:rPr>
              <a:t>#LAB7</a:t>
            </a:r>
          </a:p>
          <a:p>
            <a:pPr marL="0" marR="0" indent="0" algn="ctr" defTabSz="825500" rtl="0" fontAlgn="auto" latinLnBrk="0" hangingPunct="0">
              <a:lnSpc>
                <a:spcPct val="100000"/>
              </a:lnSpc>
              <a:spcBef>
                <a:spcPts val="0"/>
              </a:spcBef>
              <a:spcAft>
                <a:spcPts val="0"/>
              </a:spcAft>
              <a:buClrTx/>
              <a:buSzTx/>
              <a:buFontTx/>
              <a:buNone/>
              <a:tabLst/>
            </a:pPr>
            <a:r>
              <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rPr>
              <a:t>MAPPA DELLE CRITICITA’ NEL PROCESSO DI RESTITUZIONE ALLA SOCIETA’ CIVILE DELLE AZIENDE CONFISCATE</a:t>
            </a:r>
          </a:p>
        </p:txBody>
      </p:sp>
      <p:sp>
        <p:nvSpPr>
          <p:cNvPr id="24" name="Rettangolo 23">
            <a:extLst>
              <a:ext uri="{FF2B5EF4-FFF2-40B4-BE49-F238E27FC236}">
                <a16:creationId xmlns:a16="http://schemas.microsoft.com/office/drawing/2014/main" xmlns="" id="{9A9C1AB7-34D1-4DDE-8BB2-0B72EEC6E2AD}"/>
              </a:ext>
            </a:extLst>
          </p:cNvPr>
          <p:cNvSpPr/>
          <p:nvPr/>
        </p:nvSpPr>
        <p:spPr>
          <a:xfrm>
            <a:off x="1142998" y="8548383"/>
            <a:ext cx="6207369" cy="2072362"/>
          </a:xfrm>
          <a:prstGeom prst="rect">
            <a:avLst/>
          </a:prstGeom>
          <a:solidFill>
            <a:schemeClr val="tx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lang="it-IT" sz="3200" dirty="0">
                <a:solidFill>
                  <a:schemeClr val="accent5">
                    <a:lumMod val="75000"/>
                  </a:schemeClr>
                </a:solidFill>
                <a:latin typeface="Helvetica Neue Medium"/>
                <a:ea typeface="Helvetica Neue Medium"/>
                <a:cs typeface="Helvetica Neue Medium"/>
                <a:sym typeface="Helvetica Neue Medium"/>
              </a:rPr>
              <a:t>#LAB5 </a:t>
            </a:r>
          </a:p>
          <a:p>
            <a:pPr marL="0" marR="0" indent="0" algn="ctr" defTabSz="825500" rtl="0" fontAlgn="auto" latinLnBrk="0" hangingPunct="0">
              <a:lnSpc>
                <a:spcPct val="100000"/>
              </a:lnSpc>
              <a:spcBef>
                <a:spcPts val="0"/>
              </a:spcBef>
              <a:spcAft>
                <a:spcPts val="0"/>
              </a:spcAft>
              <a:buClrTx/>
              <a:buSzTx/>
              <a:buFontTx/>
              <a:buNone/>
              <a:tabLst/>
            </a:pPr>
            <a:r>
              <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rPr>
              <a:t>MODELLI DI INTERVENTO PER LA COSTRUZIONE DI SISTEMI COLLABORATIVI TRA AZIENDE</a:t>
            </a:r>
          </a:p>
        </p:txBody>
      </p:sp>
      <p:sp>
        <p:nvSpPr>
          <p:cNvPr id="25" name="Rettangolo 24">
            <a:extLst>
              <a:ext uri="{FF2B5EF4-FFF2-40B4-BE49-F238E27FC236}">
                <a16:creationId xmlns:a16="http://schemas.microsoft.com/office/drawing/2014/main" xmlns="" id="{7E11715B-3E86-4C04-82E1-C1062FEE8074}"/>
              </a:ext>
            </a:extLst>
          </p:cNvPr>
          <p:cNvSpPr/>
          <p:nvPr/>
        </p:nvSpPr>
        <p:spPr>
          <a:xfrm>
            <a:off x="8915399" y="8055941"/>
            <a:ext cx="6207369" cy="3057247"/>
          </a:xfrm>
          <a:prstGeom prst="rect">
            <a:avLst/>
          </a:prstGeom>
          <a:solidFill>
            <a:schemeClr val="tx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endParaRPr>
          </a:p>
          <a:p>
            <a:pPr marL="0" marR="0" indent="0" algn="ctr" defTabSz="825500" rtl="0" fontAlgn="auto" latinLnBrk="0" hangingPunct="0">
              <a:lnSpc>
                <a:spcPct val="100000"/>
              </a:lnSpc>
              <a:spcBef>
                <a:spcPts val="0"/>
              </a:spcBef>
              <a:spcAft>
                <a:spcPts val="0"/>
              </a:spcAft>
              <a:buClrTx/>
              <a:buSzTx/>
              <a:buFontTx/>
              <a:buNone/>
              <a:tabLst/>
            </a:pPr>
            <a:r>
              <a:rPr lang="it-IT" sz="3200" dirty="0">
                <a:solidFill>
                  <a:schemeClr val="accent5">
                    <a:lumMod val="75000"/>
                  </a:schemeClr>
                </a:solidFill>
                <a:latin typeface="Helvetica Neue Medium"/>
                <a:ea typeface="Helvetica Neue Medium"/>
                <a:cs typeface="Helvetica Neue Medium"/>
                <a:sym typeface="Helvetica Neue Medium"/>
              </a:rPr>
              <a:t>#LAB2 </a:t>
            </a:r>
          </a:p>
          <a:p>
            <a:pPr marL="0" marR="0" indent="0" algn="ctr" defTabSz="825500" rtl="0" fontAlgn="auto" latinLnBrk="0" hangingPunct="0">
              <a:lnSpc>
                <a:spcPct val="100000"/>
              </a:lnSpc>
              <a:spcBef>
                <a:spcPts val="0"/>
              </a:spcBef>
              <a:spcAft>
                <a:spcPts val="0"/>
              </a:spcAft>
              <a:buClrTx/>
              <a:buSzTx/>
              <a:buFontTx/>
              <a:buNone/>
              <a:tabLst/>
            </a:pPr>
            <a:r>
              <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rPr>
              <a:t>COSTRUZIONE DI SISTEMI INFORMATIVI A SUPPORTO DEL MONITORAGGIO CIVICO</a:t>
            </a:r>
          </a:p>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endParaRPr>
          </a:p>
        </p:txBody>
      </p:sp>
      <p:sp>
        <p:nvSpPr>
          <p:cNvPr id="26" name="Rettangolo 25">
            <a:extLst>
              <a:ext uri="{FF2B5EF4-FFF2-40B4-BE49-F238E27FC236}">
                <a16:creationId xmlns:a16="http://schemas.microsoft.com/office/drawing/2014/main" xmlns="" id="{D2B96F2A-D67F-4F2A-B22A-8AF2307BA2FD}"/>
              </a:ext>
            </a:extLst>
          </p:cNvPr>
          <p:cNvSpPr/>
          <p:nvPr/>
        </p:nvSpPr>
        <p:spPr>
          <a:xfrm>
            <a:off x="17177236" y="8020409"/>
            <a:ext cx="6207369" cy="3057247"/>
          </a:xfrm>
          <a:prstGeom prst="rect">
            <a:avLst/>
          </a:prstGeom>
          <a:solidFill>
            <a:schemeClr val="tx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endParaRPr>
          </a:p>
          <a:p>
            <a:pPr marL="0" marR="0" indent="0" algn="ctr" defTabSz="825500" rtl="0" fontAlgn="auto" latinLnBrk="0" hangingPunct="0">
              <a:lnSpc>
                <a:spcPct val="100000"/>
              </a:lnSpc>
              <a:spcBef>
                <a:spcPts val="0"/>
              </a:spcBef>
              <a:spcAft>
                <a:spcPts val="0"/>
              </a:spcAft>
              <a:buClrTx/>
              <a:buSzTx/>
              <a:buFontTx/>
              <a:buNone/>
              <a:tabLst/>
            </a:pPr>
            <a:r>
              <a:rPr lang="it-IT" sz="3200" dirty="0">
                <a:solidFill>
                  <a:schemeClr val="accent5">
                    <a:lumMod val="75000"/>
                  </a:schemeClr>
                </a:solidFill>
                <a:latin typeface="Helvetica Neue Medium"/>
                <a:ea typeface="Helvetica Neue Medium"/>
                <a:cs typeface="Helvetica Neue Medium"/>
                <a:sym typeface="Helvetica Neue Medium"/>
              </a:rPr>
              <a:t>#LAB3 </a:t>
            </a:r>
          </a:p>
          <a:p>
            <a:pPr marL="0" marR="0" indent="0" algn="ctr" defTabSz="825500" rtl="0" fontAlgn="auto" latinLnBrk="0" hangingPunct="0">
              <a:lnSpc>
                <a:spcPct val="100000"/>
              </a:lnSpc>
              <a:spcBef>
                <a:spcPts val="0"/>
              </a:spcBef>
              <a:spcAft>
                <a:spcPts val="0"/>
              </a:spcAft>
              <a:buClrTx/>
              <a:buSzTx/>
              <a:buFontTx/>
              <a:buNone/>
              <a:tabLst/>
            </a:pPr>
            <a:r>
              <a:rPr lang="it-IT" sz="3200" dirty="0">
                <a:solidFill>
                  <a:srgbClr val="002060"/>
                </a:solidFill>
                <a:latin typeface="Helvetica Neue Medium"/>
                <a:ea typeface="Helvetica Neue Medium"/>
                <a:cs typeface="Helvetica Neue Medium"/>
                <a:sym typeface="Helvetica Neue Medium"/>
              </a:rPr>
              <a:t> MODELLI DI INTERVENTO A SUPPORTO DELLE AZIONI DI FINANZIAMENTO</a:t>
            </a:r>
            <a:endPar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endParaRPr>
          </a:p>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endParaRPr>
          </a:p>
        </p:txBody>
      </p:sp>
    </p:spTree>
    <p:extLst>
      <p:ext uri="{BB962C8B-B14F-4D97-AF65-F5344CB8AC3E}">
        <p14:creationId xmlns:p14="http://schemas.microsoft.com/office/powerpoint/2010/main" xmlns="" val="1998166828"/>
      </p:ext>
    </p:extLst>
  </p:cSld>
  <p:clrMapOvr>
    <a:masterClrMapping/>
  </p:clrMapOvr>
  <p:transition spd="med"/>
</p:sld>
</file>

<file path=ppt/theme/theme1.xml><?xml version="1.0" encoding="utf-8"?>
<a:theme xmlns:a="http://schemas.openxmlformats.org/drawingml/2006/main" name="21_BasicWhite">
  <a:themeElements>
    <a:clrScheme name="21_BasicWhite">
      <a:dk1>
        <a:srgbClr val="5E5E5E"/>
      </a:dk1>
      <a:lt1>
        <a:srgbClr val="005E00"/>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21_BasicWhite">
  <a:themeElements>
    <a:clrScheme name="21_BasicWhite">
      <a:dk1>
        <a:srgbClr val="000000"/>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397</TotalTime>
  <Words>644</Words>
  <Application>Microsoft Office PowerPoint</Application>
  <PresentationFormat>Personalizzato</PresentationFormat>
  <Paragraphs>94</Paragraphs>
  <Slides>10</Slides>
  <Notes>1</Notes>
  <HiddenSlides>0</HiddenSlides>
  <MMClips>0</MMClips>
  <ScaleCrop>false</ScaleCrop>
  <HeadingPairs>
    <vt:vector size="4" baseType="variant">
      <vt:variant>
        <vt:lpstr>Tema</vt:lpstr>
      </vt:variant>
      <vt:variant>
        <vt:i4>1</vt:i4>
      </vt:variant>
      <vt:variant>
        <vt:lpstr>Titoli diapositive</vt:lpstr>
      </vt:variant>
      <vt:variant>
        <vt:i4>10</vt:i4>
      </vt:variant>
    </vt:vector>
  </HeadingPairs>
  <TitlesOfParts>
    <vt:vector size="11" baseType="lpstr">
      <vt:lpstr>21_BasicWhite</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Patrizia Cacciari</dc:creator>
  <cp:lastModifiedBy>simona.paronetto</cp:lastModifiedBy>
  <cp:revision>54</cp:revision>
  <dcterms:modified xsi:type="dcterms:W3CDTF">2021-12-22T11:23:12Z</dcterms:modified>
</cp:coreProperties>
</file>