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85" r:id="rId3"/>
    <p:sldId id="286" r:id="rId4"/>
    <p:sldId id="287" r:id="rId5"/>
    <p:sldId id="288" r:id="rId6"/>
    <p:sldId id="289" r:id="rId7"/>
    <p:sldId id="290" r:id="rId8"/>
    <p:sldId id="292" r:id="rId9"/>
    <p:sldId id="291" r:id="rId10"/>
    <p:sldId id="293" r:id="rId11"/>
    <p:sldId id="295" r:id="rId12"/>
    <p:sldId id="294" r:id="rId13"/>
    <p:sldId id="296" r:id="rId14"/>
    <p:sldId id="297" r:id="rId15"/>
    <p:sldId id="298" r:id="rId16"/>
    <p:sldId id="299" r:id="rId17"/>
    <p:sldId id="301" r:id="rId18"/>
    <p:sldId id="302"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C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708" y="72"/>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4" name="Immagine 3">
            <a:extLst>
              <a:ext uri="{FF2B5EF4-FFF2-40B4-BE49-F238E27FC236}">
                <a16:creationId xmlns:a16="http://schemas.microsoft.com/office/drawing/2014/main" id="{C16239FA-D8C9-443D-9DAA-6DFDAE9477C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093281" y="11990980"/>
            <a:ext cx="3538810" cy="1636525"/>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id="{AE6C679B-3128-4ED7-A736-BB728906CE5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093281" y="11990980"/>
            <a:ext cx="3538810" cy="1636525"/>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id="{13712A22-2912-4E5E-94F9-C59C5ABD77B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093281" y="11990980"/>
            <a:ext cx="3538810" cy="163652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Lecce, 31 gennaio 2022</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id="{09FB09D8-AE87-48C7-91EF-0F69EAE87B95}"/>
              </a:ext>
            </a:extLst>
          </p:cNvPr>
          <p:cNvSpPr txBox="1"/>
          <p:nvPr/>
        </p:nvSpPr>
        <p:spPr>
          <a:xfrm>
            <a:off x="439615" y="1719021"/>
            <a:ext cx="22561062"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in serie storica (2016 – 2020)</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a:t>
            </a:r>
            <a:r>
              <a:rPr lang="it-IT" sz="3200" b="1" dirty="0"/>
              <a:t>una analisi dinamica con dati relativi al 2020</a:t>
            </a:r>
            <a:r>
              <a:rPr lang="it-IT" sz="3200" dirty="0"/>
              <a:t>,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val="353191671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id="{D1FA693D-DCE8-49B0-9C80-643E1DB17034}"/>
              </a:ext>
            </a:extLst>
          </p:cNvPr>
          <p:cNvSpPr txBox="1"/>
          <p:nvPr/>
        </p:nvSpPr>
        <p:spPr>
          <a:xfrm>
            <a:off x="875081" y="1975427"/>
            <a:ext cx="22248688" cy="79714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 2020, a fronte di una marcata flessione del totale dei reati (-17,4%), </a:t>
            </a:r>
            <a:r>
              <a:rPr lang="it-IT" sz="3200" b="1" dirty="0"/>
              <a:t>gli illeciti economici crescono (+0,9%) e costituiscono il 22,6% del totale dei reati denunciati in Italia</a:t>
            </a:r>
            <a:r>
              <a:rPr lang="it-IT" sz="3200" dirty="0"/>
              <a:t> (13,8% nel 2014), evidenziando un crescita di 4 punti percentuali in un solo anno. </a:t>
            </a:r>
            <a:r>
              <a:rPr lang="it-IT" sz="3200" b="1" dirty="0">
                <a:solidFill>
                  <a:srgbClr val="C00000"/>
                </a:solidFill>
              </a:rPr>
              <a:t>A Lecce, tali reati incidono per il 24,7%, in crescita di 3,1 punti nell’anno</a:t>
            </a:r>
            <a:r>
              <a:rPr lang="it-IT" sz="3200" b="1" dirty="0"/>
              <a:t>.</a:t>
            </a:r>
          </a:p>
          <a:p>
            <a:pPr algn="just"/>
            <a:endParaRPr lang="it-IT" sz="3200" dirty="0"/>
          </a:p>
          <a:p>
            <a:pPr algn="just"/>
            <a:r>
              <a:rPr lang="it-IT" sz="3200" dirty="0"/>
              <a:t>La maggioranza dei reati economici si rivela in flessione nel 2020, anche piuttosto marcata, soppiantati da tipologie più lucrative e tecnologicamente più innovative di criminalità. L’articolazione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cybercrime riflette il cambiamento della nostra società in direzione di un maggior utilizzo del web, anche per finalità illecite. Tale categoria di reati economici è infatti tra quelle che, nel 2020, crescono più rapidamente rispetto all’anno precedente (</a:t>
            </a:r>
            <a:r>
              <a:rPr lang="it-IT" sz="3200" b="1" dirty="0"/>
              <a:t>truffe e frodi informatiche +17%; delitti informatici +19,8%</a:t>
            </a:r>
            <a:r>
              <a:rPr lang="it-IT" sz="3200" dirty="0"/>
              <a:t>). </a:t>
            </a:r>
          </a:p>
          <a:p>
            <a:pPr algn="just"/>
            <a:endParaRPr lang="it-IT" sz="3200" dirty="0"/>
          </a:p>
          <a:p>
            <a:pPr algn="just"/>
            <a:r>
              <a:rPr lang="it-IT" sz="3200" b="1" dirty="0">
                <a:solidFill>
                  <a:srgbClr val="C00000"/>
                </a:solidFill>
              </a:rPr>
              <a:t>A Lecce, nel 2020, le truffe informatiche crescono del +21,1%, mentre flettono i delitti informatici (-0,9%).</a:t>
            </a:r>
          </a:p>
        </p:txBody>
      </p:sp>
    </p:spTree>
    <p:extLst>
      <p:ext uri="{BB962C8B-B14F-4D97-AF65-F5344CB8AC3E}">
        <p14:creationId xmlns:p14="http://schemas.microsoft.com/office/powerpoint/2010/main" val="261593478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id="{90FA27C7-A4C9-4EB2-8ADD-64C15E01FE47}"/>
              </a:ext>
            </a:extLst>
          </p:cNvPr>
          <p:cNvSpPr txBox="1"/>
          <p:nvPr/>
        </p:nvSpPr>
        <p:spPr>
          <a:xfrm>
            <a:off x="1523999" y="1715662"/>
            <a:ext cx="21114327" cy="30469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Territoriale),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Le regioni ove tale quota si innalza sono la Campania (22,4%), il Lazio (20,3%), </a:t>
            </a:r>
            <a:r>
              <a:rPr lang="it-IT" sz="3200" b="1" dirty="0">
                <a:solidFill>
                  <a:srgbClr val="C00000"/>
                </a:solidFill>
              </a:rPr>
              <a:t>la Puglia (19,9%), </a:t>
            </a:r>
            <a:r>
              <a:rPr lang="it-IT" sz="3200" dirty="0"/>
              <a:t>la Calabria (19%) e la Sicilia (18,4%); in nessuna regione il fenomeno è assente. </a:t>
            </a:r>
          </a:p>
        </p:txBody>
      </p:sp>
      <p:pic>
        <p:nvPicPr>
          <p:cNvPr id="4" name="Immagine 3">
            <a:extLst>
              <a:ext uri="{FF2B5EF4-FFF2-40B4-BE49-F238E27FC236}">
                <a16:creationId xmlns:a16="http://schemas.microsoft.com/office/drawing/2014/main" id="{75ECF5A6-18CD-4CD7-966A-352E3A49FA99}"/>
              </a:ext>
            </a:extLst>
          </p:cNvPr>
          <p:cNvPicPr>
            <a:picLocks noChangeAspect="1"/>
          </p:cNvPicPr>
          <p:nvPr/>
        </p:nvPicPr>
        <p:blipFill>
          <a:blip r:embed="rId2" cstate="print"/>
          <a:stretch>
            <a:fillRect/>
          </a:stretch>
        </p:blipFill>
        <p:spPr>
          <a:xfrm>
            <a:off x="5097940" y="5806376"/>
            <a:ext cx="14946923" cy="6100551"/>
          </a:xfrm>
          <a:prstGeom prst="rect">
            <a:avLst/>
          </a:prstGeom>
        </p:spPr>
      </p:pic>
      <p:sp>
        <p:nvSpPr>
          <p:cNvPr id="6" name="Rettangolo 5">
            <a:extLst>
              <a:ext uri="{FF2B5EF4-FFF2-40B4-BE49-F238E27FC236}">
                <a16:creationId xmlns:a16="http://schemas.microsoft.com/office/drawing/2014/main" id="{DB6CCEE7-1109-4E71-9F4B-D84C35156DCD}"/>
              </a:ext>
            </a:extLst>
          </p:cNvPr>
          <p:cNvSpPr/>
          <p:nvPr/>
        </p:nvSpPr>
        <p:spPr>
          <a:xfrm>
            <a:off x="5403273" y="84926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61741138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in Puglia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a:t>
            </a:r>
            <a:r>
              <a:rPr lang="it-IT" sz="3200" b="1" dirty="0"/>
              <a:t>le storiche compagini criminali e mafiose operanti nel territorio leccese hanno fortemente risentito della incisiva azione di contrasto </a:t>
            </a:r>
            <a:r>
              <a:rPr lang="it-IT" sz="3200" dirty="0"/>
              <a:t>delle Forze di polizia e della Magistratura.</a:t>
            </a:r>
          </a:p>
          <a:p>
            <a:pPr algn="just"/>
            <a:endParaRPr lang="it-IT" sz="3200" b="1" dirty="0">
              <a:solidFill>
                <a:srgbClr val="C00000"/>
              </a:solidFill>
            </a:endParaRPr>
          </a:p>
          <a:p>
            <a:pPr algn="just"/>
            <a:r>
              <a:rPr lang="it-IT" sz="3200" dirty="0"/>
              <a:t>Tuttavia, le risultanze investigative e giudiziarie hanno dato ulteriore conto dei </a:t>
            </a:r>
            <a:r>
              <a:rPr lang="it-IT" sz="3200" b="1" dirty="0"/>
              <a:t>tratti distintivi delle strategie della criminalità organizzata </a:t>
            </a:r>
            <a:r>
              <a:rPr lang="it-IT" sz="3200" b="1" dirty="0" err="1"/>
              <a:t>salentina</a:t>
            </a:r>
            <a:r>
              <a:rPr lang="it-IT" sz="3200" b="1" dirty="0"/>
              <a:t> che sarebbe impegnata nel riciclaggio dei profitti del traffico degli stupefacenti e nell’azione di infiltrazione della pubblica amministrazione.</a:t>
            </a:r>
          </a:p>
          <a:p>
            <a:pPr algn="just"/>
            <a:endParaRPr lang="it-IT" sz="3200" dirty="0"/>
          </a:p>
          <a:p>
            <a:pPr algn="just"/>
            <a:r>
              <a:rPr lang="it-IT" sz="3200" b="1" dirty="0"/>
              <a:t>Il COVID ha rappresentato una opportunità per acquisire immobili, attività e imprese in difficoltà</a:t>
            </a:r>
            <a:r>
              <a:rPr lang="it-IT" sz="3200" dirty="0"/>
              <a:t>, mentre gli esponenti della criminalità organizzata vengono compulsati dai privati per riscuotere crediti o far pressione sulla PA per ottenere provvedimenti di favore. In tale contesto </a:t>
            </a:r>
            <a:r>
              <a:rPr lang="it-IT" sz="3200" b="1" dirty="0"/>
              <a:t>lo scioglimento per mafia di alcuni comuni ha dato prova dell’estensione degli insidiosi tentacoli della criminalità organizzata </a:t>
            </a:r>
            <a:r>
              <a:rPr lang="it-IT" sz="3200" b="1" dirty="0" err="1"/>
              <a:t>salentina</a:t>
            </a:r>
            <a:r>
              <a:rPr lang="it-IT" sz="3200" b="1" dirty="0"/>
              <a:t>.</a:t>
            </a:r>
          </a:p>
          <a:p>
            <a:pPr algn="just"/>
            <a:endParaRPr lang="it-IT" sz="3200" dirty="0"/>
          </a:p>
          <a:p>
            <a:pPr algn="just"/>
            <a:r>
              <a:rPr lang="it-IT" sz="3200" b="1" dirty="0">
                <a:solidFill>
                  <a:srgbClr val="C00000"/>
                </a:solidFill>
              </a:rPr>
              <a:t>Turismo, servizi di </a:t>
            </a:r>
            <a:r>
              <a:rPr lang="it-IT" sz="3200" b="1" dirty="0" err="1">
                <a:solidFill>
                  <a:srgbClr val="C00000"/>
                </a:solidFill>
              </a:rPr>
              <a:t>guardiania</a:t>
            </a:r>
            <a:r>
              <a:rPr lang="it-IT" sz="3200" b="1" dirty="0">
                <a:solidFill>
                  <a:srgbClr val="C00000"/>
                </a:solidFill>
              </a:rPr>
              <a:t>, servizi di sicurezza delle attività economiche, ristorazione, </a:t>
            </a:r>
            <a:r>
              <a:rPr lang="it-IT" sz="3200" b="1" dirty="0" err="1">
                <a:solidFill>
                  <a:srgbClr val="C00000"/>
                </a:solidFill>
              </a:rPr>
              <a:t>gaming</a:t>
            </a:r>
            <a:r>
              <a:rPr lang="it-IT" sz="3200" b="1" dirty="0">
                <a:solidFill>
                  <a:srgbClr val="C00000"/>
                </a:solidFill>
              </a:rPr>
              <a:t>, commercio di idrocarburi, smaltimento dei rifiuti</a:t>
            </a:r>
            <a:r>
              <a:rPr lang="it-IT" sz="3200" b="1" dirty="0"/>
              <a:t>: sono le attività in cui sono state in concreto rilevate le iniziative di insediamento delle organizzazioni criminali locali; sono le attività nelle quali vengono reinvestiti i profitti del traffico di stupefacenti.</a:t>
            </a:r>
          </a:p>
          <a:p>
            <a:pPr algn="just"/>
            <a:endParaRPr lang="it-IT" sz="3200" dirty="0"/>
          </a:p>
          <a:p>
            <a:pPr algn="just"/>
            <a:r>
              <a:rPr lang="it-IT" sz="3200" dirty="0"/>
              <a:t>In linea di continuità col passato, il </a:t>
            </a:r>
            <a:r>
              <a:rPr lang="it-IT" sz="3200" dirty="0" err="1"/>
              <a:t>core</a:t>
            </a:r>
            <a:r>
              <a:rPr lang="it-IT" sz="3200" dirty="0"/>
              <a:t> business delle organizzazioni criminali </a:t>
            </a:r>
            <a:r>
              <a:rPr lang="it-IT" sz="3200" dirty="0" err="1"/>
              <a:t>salentine</a:t>
            </a:r>
            <a:r>
              <a:rPr lang="it-IT" sz="3200" dirty="0"/>
              <a:t> rimane il traffico delle sostanze stupefacenti anche in concorso con narcotrafficanti albanesi.</a:t>
            </a:r>
          </a:p>
        </p:txBody>
      </p:sp>
    </p:spTree>
    <p:extLst>
      <p:ext uri="{BB962C8B-B14F-4D97-AF65-F5344CB8AC3E}">
        <p14:creationId xmlns:p14="http://schemas.microsoft.com/office/powerpoint/2010/main" val="61052498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sp>
        <p:nvSpPr>
          <p:cNvPr id="4" name="Rettangolo 3">
            <a:extLst>
              <a:ext uri="{FF2B5EF4-FFF2-40B4-BE49-F238E27FC236}">
                <a16:creationId xmlns:a16="http://schemas.microsoft.com/office/drawing/2014/main" id="{4A40B61F-DAB2-4F2E-8CFE-157FBEA03203}"/>
              </a:ext>
            </a:extLst>
          </p:cNvPr>
          <p:cNvSpPr/>
          <p:nvPr/>
        </p:nvSpPr>
        <p:spPr>
          <a:xfrm>
            <a:off x="540163" y="10016836"/>
            <a:ext cx="16791873" cy="46861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id="{F1C13C7A-1346-4580-916B-E5D5AB3686B2}"/>
              </a:ext>
            </a:extLst>
          </p:cNvPr>
          <p:cNvSpPr txBox="1"/>
          <p:nvPr/>
        </p:nvSpPr>
        <p:spPr>
          <a:xfrm>
            <a:off x="17401840" y="7675595"/>
            <a:ext cx="6178595" cy="30996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12700" marR="5080" indent="-3810">
              <a:lnSpc>
                <a:spcPct val="101499"/>
              </a:lnSpc>
              <a:spcBef>
                <a:spcPts val="85"/>
              </a:spcBef>
            </a:pPr>
            <a:r>
              <a:rPr lang="it-IT" sz="3200" b="1" spc="10" dirty="0">
                <a:solidFill>
                  <a:srgbClr val="C00000"/>
                </a:solidFill>
                <a:latin typeface="Arial"/>
                <a:cs typeface="Arial"/>
              </a:rPr>
              <a:t>Nel 2020, in</a:t>
            </a:r>
            <a:r>
              <a:rPr lang="it-IT" sz="3200" b="1" dirty="0">
                <a:solidFill>
                  <a:srgbClr val="C00000"/>
                </a:solidFill>
                <a:latin typeface="Arial"/>
                <a:cs typeface="Arial"/>
              </a:rPr>
              <a:t> </a:t>
            </a:r>
            <a:r>
              <a:rPr lang="it-IT" sz="3200" b="1" spc="5" dirty="0">
                <a:solidFill>
                  <a:srgbClr val="C00000"/>
                </a:solidFill>
                <a:latin typeface="Arial"/>
                <a:cs typeface="Arial"/>
              </a:rPr>
              <a:t>provincia</a:t>
            </a:r>
            <a:r>
              <a:rPr lang="it-IT" sz="3200" b="1" spc="75" dirty="0">
                <a:solidFill>
                  <a:srgbClr val="C00000"/>
                </a:solidFill>
                <a:latin typeface="Arial"/>
                <a:cs typeface="Arial"/>
              </a:rPr>
              <a:t> </a:t>
            </a:r>
            <a:r>
              <a:rPr lang="it-IT" sz="3200" b="1" spc="10" dirty="0">
                <a:solidFill>
                  <a:srgbClr val="C00000"/>
                </a:solidFill>
                <a:latin typeface="Arial"/>
                <a:cs typeface="Arial"/>
              </a:rPr>
              <a:t>di</a:t>
            </a:r>
            <a:r>
              <a:rPr lang="it-IT" sz="3200" b="1" dirty="0">
                <a:solidFill>
                  <a:srgbClr val="C00000"/>
                </a:solidFill>
                <a:latin typeface="Arial"/>
                <a:cs typeface="Arial"/>
              </a:rPr>
              <a:t> </a:t>
            </a:r>
            <a:r>
              <a:rPr lang="it-IT" sz="3200" b="1" spc="10" dirty="0">
                <a:solidFill>
                  <a:srgbClr val="C00000"/>
                </a:solidFill>
                <a:latin typeface="Arial"/>
                <a:cs typeface="Arial"/>
              </a:rPr>
              <a:t>Lecce</a:t>
            </a:r>
            <a:r>
              <a:rPr lang="it-IT" sz="3200" b="1" spc="15" dirty="0">
                <a:solidFill>
                  <a:srgbClr val="C00000"/>
                </a:solidFill>
                <a:latin typeface="Arial"/>
                <a:cs typeface="Arial"/>
              </a:rPr>
              <a:t> </a:t>
            </a:r>
            <a:r>
              <a:rPr lang="it-IT" sz="3200" b="1" spc="10" dirty="0">
                <a:solidFill>
                  <a:srgbClr val="C00000"/>
                </a:solidFill>
                <a:latin typeface="Arial"/>
                <a:cs typeface="Arial"/>
              </a:rPr>
              <a:t>si </a:t>
            </a:r>
            <a:r>
              <a:rPr lang="it-IT" sz="3200" b="1" spc="15" dirty="0">
                <a:solidFill>
                  <a:srgbClr val="C00000"/>
                </a:solidFill>
                <a:latin typeface="Arial"/>
                <a:cs typeface="Arial"/>
              </a:rPr>
              <a:t> </a:t>
            </a:r>
            <a:r>
              <a:rPr lang="it-IT" sz="3200" b="1" spc="10" dirty="0">
                <a:solidFill>
                  <a:srgbClr val="C00000"/>
                </a:solidFill>
                <a:latin typeface="Arial"/>
                <a:cs typeface="Arial"/>
              </a:rPr>
              <a:t>sottolinea una </a:t>
            </a:r>
            <a:r>
              <a:rPr lang="it-IT" sz="3200" b="1" spc="15" dirty="0">
                <a:solidFill>
                  <a:srgbClr val="C00000"/>
                </a:solidFill>
                <a:latin typeface="Arial"/>
                <a:cs typeface="Arial"/>
              </a:rPr>
              <a:t>crescita delle estorsioni (120; +3,4%), incendi boschivi (105; +26,5%) e danneggiamenti seguiti da incendio (275; +1,1%)</a:t>
            </a:r>
            <a:r>
              <a:rPr kumimoji="0" lang="it-IT" sz="3200" b="1" i="0" u="none" strike="noStrike" cap="none" spc="0" normalizeH="0" dirty="0">
                <a:ln>
                  <a:noFill/>
                </a:ln>
                <a:solidFill>
                  <a:srgbClr val="C00000"/>
                </a:solidFill>
                <a:effectLst/>
                <a:uFillTx/>
                <a:latin typeface="+mn-lt"/>
                <a:ea typeface="+mn-ea"/>
                <a:cs typeface="+mn-cs"/>
                <a:sym typeface="Helvetica Neue"/>
              </a:rPr>
              <a:t>.</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8" name="Immagine 7">
            <a:extLst>
              <a:ext uri="{FF2B5EF4-FFF2-40B4-BE49-F238E27FC236}">
                <a16:creationId xmlns:a16="http://schemas.microsoft.com/office/drawing/2014/main" id="{9BCFD4D4-9880-4842-BE92-939C34F51AB1}"/>
              </a:ext>
            </a:extLst>
          </p:cNvPr>
          <p:cNvPicPr>
            <a:picLocks noChangeAspect="1"/>
          </p:cNvPicPr>
          <p:nvPr/>
        </p:nvPicPr>
        <p:blipFill>
          <a:blip r:embed="rId3" cstate="print"/>
          <a:stretch>
            <a:fillRect/>
          </a:stretch>
        </p:blipFill>
        <p:spPr>
          <a:xfrm>
            <a:off x="1018400" y="7450598"/>
            <a:ext cx="15835399" cy="4008365"/>
          </a:xfrm>
          <a:prstGeom prst="rect">
            <a:avLst/>
          </a:prstGeom>
        </p:spPr>
      </p:pic>
    </p:spTree>
    <p:extLst>
      <p:ext uri="{BB962C8B-B14F-4D97-AF65-F5344CB8AC3E}">
        <p14:creationId xmlns:p14="http://schemas.microsoft.com/office/powerpoint/2010/main" val="329000367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sp>
        <p:nvSpPr>
          <p:cNvPr id="7" name="Rettangolo 6">
            <a:extLst>
              <a:ext uri="{FF2B5EF4-FFF2-40B4-BE49-F238E27FC236}">
                <a16:creationId xmlns:a16="http://schemas.microsoft.com/office/drawing/2014/main" id="{03D7FD41-F5D0-41F5-8B6E-E0DB5EFFE5FE}"/>
              </a:ext>
            </a:extLst>
          </p:cNvPr>
          <p:cNvSpPr/>
          <p:nvPr/>
        </p:nvSpPr>
        <p:spPr>
          <a:xfrm>
            <a:off x="339436" y="9933709"/>
            <a:ext cx="16451455" cy="381505"/>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id="{2EC23704-C064-4418-BCDB-0F78602F23B3}"/>
              </a:ext>
            </a:extLst>
          </p:cNvPr>
          <p:cNvSpPr txBox="1"/>
          <p:nvPr/>
        </p:nvSpPr>
        <p:spPr>
          <a:xfrm>
            <a:off x="17235055" y="7864406"/>
            <a:ext cx="6511636"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spc="10" dirty="0">
                <a:solidFill>
                  <a:srgbClr val="C00000"/>
                </a:solidFill>
                <a:latin typeface="Arial"/>
                <a:cs typeface="Arial"/>
              </a:rPr>
              <a:t>Nel 2020, in</a:t>
            </a:r>
            <a:r>
              <a:rPr lang="it-IT" sz="3200" b="1" spc="-5" dirty="0">
                <a:solidFill>
                  <a:srgbClr val="C00000"/>
                </a:solidFill>
                <a:latin typeface="Arial"/>
                <a:cs typeface="Arial"/>
              </a:rPr>
              <a:t> </a:t>
            </a:r>
            <a:r>
              <a:rPr lang="it-IT" sz="3200" b="1" spc="5" dirty="0">
                <a:solidFill>
                  <a:srgbClr val="C00000"/>
                </a:solidFill>
                <a:latin typeface="Arial"/>
                <a:cs typeface="Arial"/>
              </a:rPr>
              <a:t>provincia</a:t>
            </a:r>
            <a:r>
              <a:rPr lang="it-IT" sz="3200" b="1" spc="70" dirty="0">
                <a:solidFill>
                  <a:srgbClr val="C00000"/>
                </a:solidFill>
                <a:latin typeface="Arial"/>
                <a:cs typeface="Arial"/>
              </a:rPr>
              <a:t> </a:t>
            </a:r>
            <a:r>
              <a:rPr lang="it-IT" sz="3200" b="1" spc="10" dirty="0">
                <a:solidFill>
                  <a:srgbClr val="C00000"/>
                </a:solidFill>
                <a:latin typeface="Arial"/>
                <a:cs typeface="Arial"/>
              </a:rPr>
              <a:t>di</a:t>
            </a:r>
            <a:r>
              <a:rPr lang="it-IT" sz="3200" b="1" dirty="0">
                <a:solidFill>
                  <a:srgbClr val="C00000"/>
                </a:solidFill>
                <a:latin typeface="Arial"/>
                <a:cs typeface="Arial"/>
              </a:rPr>
              <a:t> </a:t>
            </a:r>
            <a:r>
              <a:rPr lang="it-IT" sz="3200" b="1" spc="10" dirty="0">
                <a:solidFill>
                  <a:srgbClr val="C00000"/>
                </a:solidFill>
                <a:latin typeface="Arial"/>
                <a:cs typeface="Arial"/>
              </a:rPr>
              <a:t>Lecce</a:t>
            </a:r>
            <a:r>
              <a:rPr lang="it-IT" sz="3200" b="1" spc="15" dirty="0">
                <a:solidFill>
                  <a:srgbClr val="C00000"/>
                </a:solidFill>
                <a:latin typeface="Arial"/>
                <a:cs typeface="Arial"/>
              </a:rPr>
              <a:t> </a:t>
            </a:r>
            <a:r>
              <a:rPr lang="it-IT" sz="3200" b="1" spc="10" dirty="0">
                <a:solidFill>
                  <a:srgbClr val="C00000"/>
                </a:solidFill>
                <a:latin typeface="Arial"/>
                <a:cs typeface="Arial"/>
              </a:rPr>
              <a:t>si </a:t>
            </a:r>
            <a:r>
              <a:rPr lang="it-IT" sz="3200" b="1" spc="15" dirty="0">
                <a:solidFill>
                  <a:srgbClr val="C00000"/>
                </a:solidFill>
                <a:latin typeface="Arial"/>
                <a:cs typeface="Arial"/>
              </a:rPr>
              <a:t> </a:t>
            </a:r>
            <a:r>
              <a:rPr lang="it-IT" sz="3200" b="1" spc="10" dirty="0">
                <a:solidFill>
                  <a:srgbClr val="C00000"/>
                </a:solidFill>
                <a:latin typeface="Arial"/>
                <a:cs typeface="Arial"/>
              </a:rPr>
              <a:t>sottolinea</a:t>
            </a:r>
            <a:r>
              <a:rPr lang="it-IT" sz="3200" b="1" dirty="0">
                <a:solidFill>
                  <a:srgbClr val="C00000"/>
                </a:solidFill>
                <a:latin typeface="Arial"/>
                <a:cs typeface="Arial"/>
              </a:rPr>
              <a:t> </a:t>
            </a:r>
            <a:r>
              <a:rPr lang="it-IT" sz="3200" b="1" spc="10" dirty="0">
                <a:solidFill>
                  <a:srgbClr val="C00000"/>
                </a:solidFill>
                <a:latin typeface="Arial"/>
                <a:cs typeface="Arial"/>
              </a:rPr>
              <a:t>una </a:t>
            </a:r>
            <a:r>
              <a:rPr lang="it-IT" sz="3200" b="1" spc="15" dirty="0">
                <a:solidFill>
                  <a:srgbClr val="C00000"/>
                </a:solidFill>
                <a:latin typeface="Arial"/>
                <a:cs typeface="Arial"/>
              </a:rPr>
              <a:t>crescita</a:t>
            </a:r>
            <a:r>
              <a:rPr lang="it-IT" sz="3200" b="1" spc="-15" dirty="0">
                <a:solidFill>
                  <a:srgbClr val="C00000"/>
                </a:solidFill>
                <a:latin typeface="Arial"/>
                <a:cs typeface="Arial"/>
              </a:rPr>
              <a:t> </a:t>
            </a:r>
            <a:r>
              <a:rPr lang="it-IT" sz="3200" b="1" spc="10" dirty="0">
                <a:solidFill>
                  <a:srgbClr val="C00000"/>
                </a:solidFill>
                <a:latin typeface="Arial"/>
                <a:cs typeface="Arial"/>
              </a:rPr>
              <a:t>di </a:t>
            </a:r>
            <a:r>
              <a:rPr lang="it-IT" sz="3200" b="1" spc="-705" dirty="0">
                <a:solidFill>
                  <a:srgbClr val="C00000"/>
                </a:solidFill>
                <a:latin typeface="Arial"/>
                <a:cs typeface="Arial"/>
              </a:rPr>
              <a:t> </a:t>
            </a:r>
            <a:r>
              <a:rPr lang="it-IT" sz="3200" b="1" spc="10" dirty="0">
                <a:solidFill>
                  <a:srgbClr val="C00000"/>
                </a:solidFill>
                <a:latin typeface="Arial"/>
                <a:cs typeface="Arial"/>
              </a:rPr>
              <a:t>riciclaggio (20; +11,1%), truffe </a:t>
            </a:r>
            <a:r>
              <a:rPr lang="it-IT" sz="3200" b="1" spc="15" dirty="0">
                <a:solidFill>
                  <a:srgbClr val="C00000"/>
                </a:solidFill>
                <a:latin typeface="Arial"/>
                <a:cs typeface="Arial"/>
              </a:rPr>
              <a:t>e </a:t>
            </a:r>
            <a:r>
              <a:rPr lang="it-IT" sz="3200" b="1" spc="10" dirty="0">
                <a:solidFill>
                  <a:srgbClr val="C00000"/>
                </a:solidFill>
                <a:latin typeface="Arial"/>
                <a:cs typeface="Arial"/>
              </a:rPr>
              <a:t>frodi </a:t>
            </a:r>
            <a:r>
              <a:rPr lang="it-IT" sz="3200" b="1" spc="15" dirty="0">
                <a:solidFill>
                  <a:srgbClr val="C00000"/>
                </a:solidFill>
                <a:latin typeface="Arial"/>
                <a:cs typeface="Arial"/>
              </a:rPr>
              <a:t> </a:t>
            </a:r>
            <a:r>
              <a:rPr lang="it-IT" sz="3200" b="1" spc="10" dirty="0">
                <a:solidFill>
                  <a:srgbClr val="C00000"/>
                </a:solidFill>
                <a:latin typeface="Arial"/>
                <a:cs typeface="Arial"/>
              </a:rPr>
              <a:t>informatiche (2.758; +21,1%)</a:t>
            </a:r>
            <a:r>
              <a:rPr lang="it-IT" sz="3200" b="1" dirty="0">
                <a:solidFill>
                  <a:srgbClr val="C00000"/>
                </a:solidFill>
              </a:rPr>
              <a:t>.</a:t>
            </a:r>
            <a:endParaRPr kumimoji="0" lang="it-IT" sz="3200" b="1" i="0" u="none" strike="noStrike" cap="none" spc="0" normalizeH="0" baseline="0" dirty="0">
              <a:ln>
                <a:noFill/>
              </a:ln>
              <a:solidFill>
                <a:srgbClr val="C00000"/>
              </a:solidFill>
              <a:effectLst/>
              <a:uFillTx/>
              <a:latin typeface="+mn-lt"/>
              <a:ea typeface="+mn-ea"/>
              <a:cs typeface="+mn-cs"/>
              <a:sym typeface="Helvetica Neue"/>
            </a:endParaRPr>
          </a:p>
        </p:txBody>
      </p:sp>
      <p:pic>
        <p:nvPicPr>
          <p:cNvPr id="4" name="Immagine 3">
            <a:extLst>
              <a:ext uri="{FF2B5EF4-FFF2-40B4-BE49-F238E27FC236}">
                <a16:creationId xmlns:a16="http://schemas.microsoft.com/office/drawing/2014/main" id="{C9C54F11-9C1A-4A84-AFC5-510BB33A0A58}"/>
              </a:ext>
            </a:extLst>
          </p:cNvPr>
          <p:cNvPicPr>
            <a:picLocks noChangeAspect="1"/>
          </p:cNvPicPr>
          <p:nvPr/>
        </p:nvPicPr>
        <p:blipFill>
          <a:blip r:embed="rId2" cstate="print"/>
          <a:stretch>
            <a:fillRect/>
          </a:stretch>
        </p:blipFill>
        <p:spPr>
          <a:xfrm>
            <a:off x="721004" y="7257967"/>
            <a:ext cx="16069887" cy="4096324"/>
          </a:xfrm>
          <a:prstGeom prst="rect">
            <a:avLst/>
          </a:prstGeom>
        </p:spPr>
      </p:pic>
    </p:spTree>
    <p:extLst>
      <p:ext uri="{BB962C8B-B14F-4D97-AF65-F5344CB8AC3E}">
        <p14:creationId xmlns:p14="http://schemas.microsoft.com/office/powerpoint/2010/main" val="377039012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sp>
        <p:nvSpPr>
          <p:cNvPr id="6" name="Rettangolo 5">
            <a:extLst>
              <a:ext uri="{FF2B5EF4-FFF2-40B4-BE49-F238E27FC236}">
                <a16:creationId xmlns:a16="http://schemas.microsoft.com/office/drawing/2014/main" id="{3BE7D8B8-CDAA-42F7-8DC4-DC352D2C5780}"/>
              </a:ext>
            </a:extLst>
          </p:cNvPr>
          <p:cNvSpPr/>
          <p:nvPr/>
        </p:nvSpPr>
        <p:spPr>
          <a:xfrm>
            <a:off x="751221" y="10824048"/>
            <a:ext cx="14440288" cy="315008"/>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id="{7E8EBC9B-37F8-4E93-9FF7-822E66B9E486}"/>
              </a:ext>
            </a:extLst>
          </p:cNvPr>
          <p:cNvSpPr txBox="1"/>
          <p:nvPr/>
        </p:nvSpPr>
        <p:spPr>
          <a:xfrm>
            <a:off x="16272163" y="8353187"/>
            <a:ext cx="7225146" cy="30898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12065" marR="5080">
              <a:lnSpc>
                <a:spcPct val="101499"/>
              </a:lnSpc>
              <a:spcBef>
                <a:spcPts val="85"/>
              </a:spcBef>
            </a:pPr>
            <a:r>
              <a:rPr lang="it-IT" sz="3200" b="1" spc="10" dirty="0">
                <a:solidFill>
                  <a:srgbClr val="C00000"/>
                </a:solidFill>
                <a:latin typeface="Arial"/>
                <a:cs typeface="Arial"/>
              </a:rPr>
              <a:t>Nel 2020, in</a:t>
            </a:r>
            <a:r>
              <a:rPr lang="it-IT" sz="3200" b="1" spc="-5" dirty="0">
                <a:solidFill>
                  <a:srgbClr val="C00000"/>
                </a:solidFill>
                <a:latin typeface="Arial"/>
                <a:cs typeface="Arial"/>
              </a:rPr>
              <a:t> </a:t>
            </a:r>
            <a:r>
              <a:rPr lang="it-IT" sz="3200" b="1" spc="5" dirty="0">
                <a:solidFill>
                  <a:srgbClr val="C00000"/>
                </a:solidFill>
                <a:latin typeface="Arial"/>
                <a:cs typeface="Arial"/>
              </a:rPr>
              <a:t>provincia</a:t>
            </a:r>
            <a:r>
              <a:rPr lang="it-IT" sz="3200" b="1" spc="70" dirty="0">
                <a:solidFill>
                  <a:srgbClr val="C00000"/>
                </a:solidFill>
                <a:latin typeface="Arial"/>
                <a:cs typeface="Arial"/>
              </a:rPr>
              <a:t> </a:t>
            </a:r>
            <a:r>
              <a:rPr lang="it-IT" sz="3200" b="1" spc="10" dirty="0">
                <a:solidFill>
                  <a:srgbClr val="C00000"/>
                </a:solidFill>
                <a:latin typeface="Arial"/>
                <a:cs typeface="Arial"/>
              </a:rPr>
              <a:t>di</a:t>
            </a:r>
            <a:r>
              <a:rPr lang="it-IT" sz="3200" b="1" spc="-5" dirty="0">
                <a:solidFill>
                  <a:srgbClr val="C00000"/>
                </a:solidFill>
                <a:latin typeface="Arial"/>
                <a:cs typeface="Arial"/>
              </a:rPr>
              <a:t> </a:t>
            </a:r>
            <a:r>
              <a:rPr lang="it-IT" sz="3200" b="1" spc="10" dirty="0">
                <a:solidFill>
                  <a:srgbClr val="C00000"/>
                </a:solidFill>
                <a:latin typeface="Arial"/>
                <a:cs typeface="Arial"/>
              </a:rPr>
              <a:t>Lecce</a:t>
            </a:r>
            <a:r>
              <a:rPr lang="it-IT" sz="3200" b="1" spc="15" dirty="0">
                <a:solidFill>
                  <a:srgbClr val="C00000"/>
                </a:solidFill>
                <a:latin typeface="Arial"/>
                <a:cs typeface="Arial"/>
              </a:rPr>
              <a:t> sono</a:t>
            </a:r>
            <a:r>
              <a:rPr lang="it-IT" sz="3200" b="1" spc="10" dirty="0">
                <a:solidFill>
                  <a:srgbClr val="C00000"/>
                </a:solidFill>
                <a:latin typeface="Arial"/>
                <a:cs typeface="Arial"/>
              </a:rPr>
              <a:t> in </a:t>
            </a:r>
            <a:r>
              <a:rPr lang="it-IT" sz="3200" b="1" spc="-705" dirty="0">
                <a:solidFill>
                  <a:srgbClr val="C00000"/>
                </a:solidFill>
                <a:latin typeface="Arial"/>
                <a:cs typeface="Arial"/>
              </a:rPr>
              <a:t> </a:t>
            </a:r>
            <a:r>
              <a:rPr lang="it-IT" sz="3200" b="1" spc="15" dirty="0">
                <a:solidFill>
                  <a:srgbClr val="C00000"/>
                </a:solidFill>
                <a:latin typeface="Arial"/>
                <a:cs typeface="Arial"/>
              </a:rPr>
              <a:t>crescita la violazione della proprietà intellettuale (11; +37,5%) e le estorsioni (120; +3,4%)</a:t>
            </a:r>
            <a:r>
              <a:rPr lang="it-IT" sz="3200" b="1" spc="10" dirty="0">
                <a:solidFill>
                  <a:srgbClr val="C00000"/>
                </a:solidFill>
                <a:latin typeface="Arial"/>
                <a:cs typeface="Arial"/>
              </a:rPr>
              <a:t>.</a:t>
            </a:r>
            <a:endParaRPr lang="it-IT" sz="3200" dirty="0">
              <a:latin typeface="Arial"/>
              <a:cs typeface="Arial"/>
            </a:endParaRPr>
          </a:p>
          <a:p>
            <a:pPr marL="2540">
              <a:spcBef>
                <a:spcPts val="45"/>
              </a:spcBef>
            </a:pPr>
            <a:r>
              <a:rPr lang="it-IT" sz="3200" b="1" spc="5" dirty="0">
                <a:solidFill>
                  <a:srgbClr val="C00000"/>
                </a:solidFill>
                <a:latin typeface="Arial"/>
                <a:cs typeface="Arial"/>
              </a:rPr>
              <a:t>Stabili i furti </a:t>
            </a:r>
            <a:r>
              <a:rPr lang="it-IT" sz="3200" b="1" spc="10" dirty="0">
                <a:solidFill>
                  <a:srgbClr val="C00000"/>
                </a:solidFill>
                <a:latin typeface="Arial"/>
                <a:cs typeface="Arial"/>
              </a:rPr>
              <a:t>di </a:t>
            </a:r>
            <a:r>
              <a:rPr lang="it-IT" sz="3200" b="1" spc="15" dirty="0">
                <a:solidFill>
                  <a:srgbClr val="C00000"/>
                </a:solidFill>
                <a:latin typeface="Arial"/>
                <a:cs typeface="Arial"/>
              </a:rPr>
              <a:t>automezzi </a:t>
            </a:r>
            <a:r>
              <a:rPr lang="it-IT" sz="3200" b="1" spc="20" dirty="0">
                <a:solidFill>
                  <a:srgbClr val="C00000"/>
                </a:solidFill>
                <a:latin typeface="Arial"/>
                <a:cs typeface="Arial"/>
              </a:rPr>
              <a:t> </a:t>
            </a:r>
            <a:r>
              <a:rPr lang="it-IT" sz="3200" b="1" spc="10" dirty="0">
                <a:solidFill>
                  <a:srgbClr val="C00000"/>
                </a:solidFill>
                <a:latin typeface="Arial"/>
                <a:cs typeface="Arial"/>
              </a:rPr>
              <a:t>pesanti</a:t>
            </a:r>
            <a:r>
              <a:rPr lang="it-IT" sz="3200" b="1" spc="15" dirty="0">
                <a:solidFill>
                  <a:srgbClr val="C00000"/>
                </a:solidFill>
                <a:latin typeface="Arial"/>
                <a:cs typeface="Arial"/>
              </a:rPr>
              <a:t> </a:t>
            </a:r>
            <a:r>
              <a:rPr lang="it-IT" sz="3200" b="1" spc="10" dirty="0">
                <a:solidFill>
                  <a:srgbClr val="C00000"/>
                </a:solidFill>
                <a:latin typeface="Arial"/>
                <a:cs typeface="Arial"/>
              </a:rPr>
              <a:t>trasportanti</a:t>
            </a:r>
            <a:r>
              <a:rPr lang="it-IT" sz="3200" b="1" spc="20" dirty="0">
                <a:solidFill>
                  <a:srgbClr val="C00000"/>
                </a:solidFill>
                <a:latin typeface="Arial"/>
                <a:cs typeface="Arial"/>
              </a:rPr>
              <a:t> </a:t>
            </a:r>
            <a:r>
              <a:rPr lang="it-IT" sz="3200" b="1" spc="15" dirty="0">
                <a:solidFill>
                  <a:srgbClr val="C00000"/>
                </a:solidFill>
                <a:latin typeface="Arial"/>
                <a:cs typeface="Arial"/>
              </a:rPr>
              <a:t>merci (7).</a:t>
            </a:r>
            <a:r>
              <a:rPr lang="it-IT" sz="3200" b="1" spc="25" dirty="0">
                <a:solidFill>
                  <a:srgbClr val="C00000"/>
                </a:solidFill>
                <a:latin typeface="Arial"/>
                <a:cs typeface="Arial"/>
              </a:rPr>
              <a:t> </a:t>
            </a:r>
          </a:p>
        </p:txBody>
      </p:sp>
      <p:pic>
        <p:nvPicPr>
          <p:cNvPr id="4" name="Immagine 3">
            <a:extLst>
              <a:ext uri="{FF2B5EF4-FFF2-40B4-BE49-F238E27FC236}">
                <a16:creationId xmlns:a16="http://schemas.microsoft.com/office/drawing/2014/main" id="{4177E7DF-51D9-4EF3-81DC-BF6224820A3C}"/>
              </a:ext>
            </a:extLst>
          </p:cNvPr>
          <p:cNvPicPr>
            <a:picLocks noChangeAspect="1"/>
          </p:cNvPicPr>
          <p:nvPr/>
        </p:nvPicPr>
        <p:blipFill>
          <a:blip r:embed="rId2" cstate="print"/>
          <a:stretch>
            <a:fillRect/>
          </a:stretch>
        </p:blipFill>
        <p:spPr>
          <a:xfrm>
            <a:off x="792785" y="7856548"/>
            <a:ext cx="14398724" cy="4324983"/>
          </a:xfrm>
          <a:prstGeom prst="rect">
            <a:avLst/>
          </a:prstGeom>
        </p:spPr>
      </p:pic>
    </p:spTree>
    <p:extLst>
      <p:ext uri="{BB962C8B-B14F-4D97-AF65-F5344CB8AC3E}">
        <p14:creationId xmlns:p14="http://schemas.microsoft.com/office/powerpoint/2010/main" val="27060083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Lecce si colloca in 36-esima posizione tra le province italiane</a:t>
            </a:r>
            <a:r>
              <a:rPr lang="it-IT" sz="3200" dirty="0"/>
              <a:t>.</a:t>
            </a:r>
          </a:p>
        </p:txBody>
      </p:sp>
    </p:spTree>
    <p:extLst>
      <p:ext uri="{BB962C8B-B14F-4D97-AF65-F5344CB8AC3E}">
        <p14:creationId xmlns:p14="http://schemas.microsoft.com/office/powerpoint/2010/main" val="74052766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val="110929192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622779" y="305980"/>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a:t>
            </a:r>
            <a:r>
              <a:rPr lang="it-IT" dirty="0" err="1"/>
              <a:t>il</a:t>
            </a:r>
            <a:r>
              <a:rPr lang="it-IT" dirty="0"/>
              <a:t>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622779" y="1829339"/>
            <a:ext cx="9394058" cy="9911496"/>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ha avuto la finalità di </a:t>
            </a:r>
            <a:r>
              <a:rPr lang="it-IT" sz="3200" b="1" dirty="0"/>
              <a:t>pubblicare in formato open le informazioni relative alle aziende confiscate</a:t>
            </a:r>
            <a:r>
              <a:rPr lang="it-IT" sz="3200" dirty="0"/>
              <a:t>. </a:t>
            </a:r>
          </a:p>
          <a:p>
            <a:pPr algn="just" defTabSz="914400" eaLnBrk="0" fontAlgn="base">
              <a:lnSpc>
                <a:spcPct val="150000"/>
              </a:lnSpc>
              <a:spcBef>
                <a:spcPct val="0"/>
              </a:spcBef>
              <a:spcAft>
                <a:spcPts val="1200"/>
              </a:spcAft>
            </a:pPr>
            <a:r>
              <a:rPr lang="it-IT" sz="3200" dirty="0"/>
              <a:t>L’obiettivo operativo è stato quello di </a:t>
            </a:r>
            <a:r>
              <a:rPr lang="it-IT" sz="3200" b="1" dirty="0"/>
              <a:t>integrare il patrimonio dei sistemi informativi dell’ANBSC ed il Registro Imprese </a:t>
            </a:r>
            <a:r>
              <a:rPr lang="it-IT" sz="3200" dirty="0"/>
              <a:t>gestito da Infocamere,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ct val="0"/>
              </a:spcAft>
            </a:pPr>
            <a:r>
              <a:rPr lang="it-IT" sz="3200" dirty="0"/>
              <a:t>Informazioni e dati il cui valore aggiunto risiedono nella tempestività:  </a:t>
            </a:r>
            <a:r>
              <a:rPr lang="it-IT" sz="3200" b="1" dirty="0"/>
              <a:t>i dati vengono aggiornati e resi disponibili in tempo reale</a:t>
            </a:r>
            <a:r>
              <a:rPr lang="it-IT" sz="3200" dirty="0"/>
              <a:t>.</a:t>
            </a:r>
          </a:p>
        </p:txBody>
      </p:sp>
      <p:pic>
        <p:nvPicPr>
          <p:cNvPr id="1026" name="Picture 2"/>
          <p:cNvPicPr>
            <a:picLocks noChangeAspect="1" noChangeArrowheads="1"/>
          </p:cNvPicPr>
          <p:nvPr/>
        </p:nvPicPr>
        <p:blipFill>
          <a:blip r:embed="rId2" cstate="print"/>
          <a:srcRect l="7390" t="13007" r="10556" b="10980"/>
          <a:stretch>
            <a:fillRect/>
          </a:stretch>
        </p:blipFill>
        <p:spPr bwMode="auto">
          <a:xfrm>
            <a:off x="10503244" y="2471350"/>
            <a:ext cx="13333436" cy="7414055"/>
          </a:xfrm>
          <a:prstGeom prst="rect">
            <a:avLst/>
          </a:prstGeom>
          <a:noFill/>
          <a:ln w="9525">
            <a:noFill/>
            <a:miter lim="800000"/>
            <a:headEnd/>
            <a:tailEnd/>
          </a:ln>
        </p:spPr>
      </p:pic>
    </p:spTree>
    <p:extLst>
      <p:ext uri="{BB962C8B-B14F-4D97-AF65-F5344CB8AC3E}">
        <p14:creationId xmlns:p14="http://schemas.microsoft.com/office/powerpoint/2010/main" val="3481779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626240" y="2764793"/>
            <a:ext cx="10034833" cy="8956298"/>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27 gennaio 2022, si contano </a:t>
            </a:r>
            <a:r>
              <a:rPr lang="it-IT" sz="3200" b="1" dirty="0"/>
              <a:t>2.796 imprese in confisca definitiva. Le costruzioni sono il settore più rappresentato tra le aziende confiscate (22,9%), seguite dal commercio (21,5%) e dagli esercizi ricettivi e ristorazione al 9,4%; le attività immobiliari si attestano al 7,6%, le manifatturiere al 6,6%, il trasporto e magazzinaggio al 5,2% e l’agricoltura al 4,4%. </a:t>
            </a:r>
            <a:r>
              <a:rPr lang="it-IT" sz="3200" dirty="0"/>
              <a:t>A livello territoriale, in Sicilia si ravvisa la presenza di quasi un terzo di tali imprese (30,6%), la Campania ne accoglie il 18,5%, la Calabria il 12,2% e la </a:t>
            </a:r>
            <a:r>
              <a:rPr lang="it-IT" sz="3200" b="1" dirty="0">
                <a:solidFill>
                  <a:srgbClr val="C00000"/>
                </a:solidFill>
              </a:rPr>
              <a:t>Puglia il 6,2%. </a:t>
            </a:r>
          </a:p>
        </p:txBody>
      </p:sp>
      <p:sp>
        <p:nvSpPr>
          <p:cNvPr id="8" name="CasellaDiTesto 7">
            <a:extLst>
              <a:ext uri="{FF2B5EF4-FFF2-40B4-BE49-F238E27FC236}">
                <a16:creationId xmlns:a16="http://schemas.microsoft.com/office/drawing/2014/main" id="{34B29A03-BC5E-432D-BC8B-AFB60F1480B9}"/>
              </a:ext>
            </a:extLst>
          </p:cNvPr>
          <p:cNvSpPr txBox="1"/>
          <p:nvPr/>
        </p:nvSpPr>
        <p:spPr>
          <a:xfrm>
            <a:off x="12704619" y="988049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a:t>
            </a:r>
            <a:r>
              <a:rPr lang="it-IT" sz="3200" b="1" dirty="0">
                <a:solidFill>
                  <a:srgbClr val="C00000"/>
                </a:solidFill>
              </a:rPr>
              <a:t>Lecce</a:t>
            </a:r>
            <a:r>
              <a:rPr lang="it-IT" sz="3200" b="1" dirty="0"/>
              <a:t> si contano </a:t>
            </a:r>
            <a:r>
              <a:rPr lang="it-IT" sz="3200" b="1" dirty="0">
                <a:solidFill>
                  <a:srgbClr val="C00000"/>
                </a:solidFill>
              </a:rPr>
              <a:t>28</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2051" name="Picture 3"/>
          <p:cNvPicPr>
            <a:picLocks noChangeAspect="1" noChangeArrowheads="1"/>
          </p:cNvPicPr>
          <p:nvPr/>
        </p:nvPicPr>
        <p:blipFill>
          <a:blip r:embed="rId2" cstate="print"/>
          <a:srcRect l="8909" t="13345" r="10176" b="8615"/>
          <a:stretch>
            <a:fillRect/>
          </a:stretch>
        </p:blipFill>
        <p:spPr bwMode="auto">
          <a:xfrm>
            <a:off x="11071653" y="2842053"/>
            <a:ext cx="12442130" cy="6746789"/>
          </a:xfrm>
          <a:prstGeom prst="rect">
            <a:avLst/>
          </a:prstGeom>
          <a:noFill/>
          <a:ln w="9525">
            <a:noFill/>
            <a:miter lim="800000"/>
            <a:headEnd/>
            <a:tailEnd/>
          </a:ln>
        </p:spPr>
      </p:pic>
    </p:spTree>
    <p:extLst>
      <p:ext uri="{BB962C8B-B14F-4D97-AF65-F5344CB8AC3E}">
        <p14:creationId xmlns:p14="http://schemas.microsoft.com/office/powerpoint/2010/main" val="62344680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val="226140150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val="28295904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val="6779335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a:t>
            </a:r>
            <a:r>
              <a:rPr lang="it-IT" sz="3200" b="1" dirty="0">
                <a:solidFill>
                  <a:srgbClr val="C00000"/>
                </a:solidFill>
              </a:rPr>
              <a:t>Lecce nel 2020 si è attestata al -7%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(Puglia -6,5%; Italia -7,2%).</a:t>
            </a:r>
          </a:p>
        </p:txBody>
      </p:sp>
    </p:spTree>
    <p:extLst>
      <p:ext uri="{BB962C8B-B14F-4D97-AF65-F5344CB8AC3E}">
        <p14:creationId xmlns:p14="http://schemas.microsoft.com/office/powerpoint/2010/main" val="28818377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dirty="0">
                <a:solidFill>
                  <a:schemeClr val="bg2">
                    <a:lumMod val="50000"/>
                  </a:schemeClr>
                </a:solidFill>
              </a:rPr>
              <a:t>Il sistema imprenditoriale italiano, nel 2021, mostra una moderata flessione di imprese complessivamente registrate    </a:t>
            </a:r>
            <a:r>
              <a:rPr lang="it-IT" sz="3200" dirty="0">
                <a:solidFill>
                  <a:schemeClr val="bg2">
                    <a:lumMod val="50000"/>
                  </a:schemeClr>
                </a:solidFill>
              </a:rPr>
              <a:t> (-0,2%, come nel 2020); tuttavia, nelle regioni del Mezzogiorno, quali la </a:t>
            </a:r>
            <a:r>
              <a:rPr lang="it-IT" sz="3200" b="1" dirty="0">
                <a:solidFill>
                  <a:srgbClr val="FF0000"/>
                </a:solidFill>
              </a:rPr>
              <a:t>Puglia (+1,1%), </a:t>
            </a:r>
            <a:r>
              <a:rPr lang="it-IT" sz="3200" dirty="0">
                <a:solidFill>
                  <a:schemeClr val="bg2">
                    <a:lumMod val="50000"/>
                  </a:schemeClr>
                </a:solidFill>
              </a:rPr>
              <a:t>la numerosità delle imprese registrate si rivela in crescita. </a:t>
            </a:r>
          </a:p>
          <a:p>
            <a:pPr algn="just"/>
            <a:endParaRPr lang="it-IT" sz="3200" dirty="0">
              <a:solidFill>
                <a:schemeClr val="bg2">
                  <a:lumMod val="50000"/>
                </a:schemeClr>
              </a:solidFill>
            </a:endParaRPr>
          </a:p>
          <a:p>
            <a:pPr algn="just"/>
            <a:r>
              <a:rPr lang="it-IT" sz="3200" b="1" dirty="0">
                <a:solidFill>
                  <a:schemeClr val="bg2">
                    <a:lumMod val="50000"/>
                  </a:schemeClr>
                </a:solidFill>
              </a:rPr>
              <a:t>Sono le imprese inattive quelle che mostrano la contrazione in termini assoluti più consistente, pari a -2,9%. </a:t>
            </a:r>
          </a:p>
          <a:p>
            <a:pPr algn="just"/>
            <a:endParaRPr lang="it-IT" sz="3200" b="1" dirty="0">
              <a:solidFill>
                <a:schemeClr val="bg2">
                  <a:lumMod val="50000"/>
                </a:schemeClr>
              </a:solidFill>
            </a:endParaRPr>
          </a:p>
          <a:p>
            <a:pPr algn="just"/>
            <a:r>
              <a:rPr lang="it-IT" sz="3200" b="1" dirty="0">
                <a:solidFill>
                  <a:schemeClr val="bg2">
                    <a:lumMod val="50000"/>
                  </a:schemeClr>
                </a:solidFill>
              </a:rPr>
              <a:t>A tale flessione si aggiunge quella delle imprese in scioglimento o liquidazione del -1,7%, nonché quella delle imprese con procedure concorsuali che, nel periodo, flettono del -6,2%.</a:t>
            </a:r>
          </a:p>
          <a:p>
            <a:pPr algn="just"/>
            <a:endParaRPr lang="it-IT" sz="3200" dirty="0">
              <a:solidFill>
                <a:schemeClr val="bg2">
                  <a:lumMod val="50000"/>
                </a:schemeClr>
              </a:solidFill>
            </a:endParaRPr>
          </a:p>
          <a:p>
            <a:pPr algn="just"/>
            <a:r>
              <a:rPr lang="it-IT" sz="3200" dirty="0">
                <a:solidFill>
                  <a:schemeClr val="bg2">
                    <a:lumMod val="50000"/>
                  </a:schemeClr>
                </a:solidFill>
              </a:rPr>
              <a:t>A fronte delle citate contrazioni, le imprese attive, quelle effettivamente operative, alla fine del 2021 si attestano a 5.164.831 unità, pari all’85,1% dell’intero plesso registrato, crescendo del +0,3% nel corso del 2021.</a:t>
            </a:r>
          </a:p>
        </p:txBody>
      </p:sp>
      <p:sp>
        <p:nvSpPr>
          <p:cNvPr id="12" name="CasellaDiTesto 11"/>
          <p:cNvSpPr txBox="1"/>
          <p:nvPr/>
        </p:nvSpPr>
        <p:spPr>
          <a:xfrm>
            <a:off x="1413164" y="11291020"/>
            <a:ext cx="886690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it-IT" sz="2400" b="0" i="0" u="none" strike="noStrike" cap="none" spc="0" normalizeH="0" baseline="0" dirty="0">
                <a:ln>
                  <a:noFill/>
                </a:ln>
                <a:solidFill>
                  <a:srgbClr val="5E5E5E"/>
                </a:solidFill>
                <a:effectLst/>
                <a:uFillTx/>
                <a:latin typeface="+mn-lt"/>
                <a:ea typeface="+mn-ea"/>
                <a:cs typeface="+mn-cs"/>
                <a:sym typeface="Helvetica Neue"/>
              </a:rPr>
              <a:t>Fonte: elaborazioni su dati </a:t>
            </a:r>
            <a:r>
              <a:rPr kumimoji="0" lang="it-IT" sz="2400" b="0" i="0" u="none" strike="noStrike" cap="none" spc="0" normalizeH="0" baseline="0" dirty="0" err="1">
                <a:ln>
                  <a:noFill/>
                </a:ln>
                <a:solidFill>
                  <a:srgbClr val="5E5E5E"/>
                </a:solidFill>
                <a:effectLst/>
                <a:uFillTx/>
                <a:latin typeface="+mn-lt"/>
                <a:ea typeface="+mn-ea"/>
                <a:cs typeface="+mn-cs"/>
                <a:sym typeface="Helvetica Neue"/>
              </a:rPr>
              <a:t>Infocamere</a:t>
            </a: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pic>
        <p:nvPicPr>
          <p:cNvPr id="1029" name="Picture 5"/>
          <p:cNvPicPr>
            <a:picLocks noChangeAspect="1" noChangeArrowheads="1"/>
          </p:cNvPicPr>
          <p:nvPr/>
        </p:nvPicPr>
        <p:blipFill>
          <a:blip r:embed="rId2" cstate="print"/>
          <a:srcRect/>
          <a:stretch>
            <a:fillRect/>
          </a:stretch>
        </p:blipFill>
        <p:spPr bwMode="auto">
          <a:xfrm>
            <a:off x="1046883" y="7187911"/>
            <a:ext cx="15202982" cy="4006562"/>
          </a:xfrm>
          <a:prstGeom prst="rect">
            <a:avLst/>
          </a:prstGeom>
          <a:noFill/>
          <a:ln w="9525">
            <a:noFill/>
            <a:miter lim="800000"/>
            <a:headEnd/>
            <a:tailEnd/>
          </a:ln>
          <a:effectLst/>
        </p:spPr>
      </p:pic>
      <p:sp>
        <p:nvSpPr>
          <p:cNvPr id="16" name="Rettangolo 15"/>
          <p:cNvSpPr/>
          <p:nvPr/>
        </p:nvSpPr>
        <p:spPr>
          <a:xfrm>
            <a:off x="748144" y="9759695"/>
            <a:ext cx="16015855" cy="595035"/>
          </a:xfrm>
          <a:prstGeom prst="rect">
            <a:avLst/>
          </a:prstGeom>
          <a:noFill/>
          <a:ln w="44450" cap="flat">
            <a:solidFill>
              <a:srgbClr val="C0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1030" name="Picture 6"/>
          <p:cNvPicPr>
            <a:picLocks noChangeAspect="1" noChangeArrowheads="1"/>
          </p:cNvPicPr>
          <p:nvPr/>
        </p:nvPicPr>
        <p:blipFill>
          <a:blip r:embed="rId3" cstate="print"/>
          <a:srcRect/>
          <a:stretch>
            <a:fillRect/>
          </a:stretch>
        </p:blipFill>
        <p:spPr bwMode="auto">
          <a:xfrm>
            <a:off x="16237526" y="7185313"/>
            <a:ext cx="6612264" cy="3926032"/>
          </a:xfrm>
          <a:prstGeom prst="rect">
            <a:avLst/>
          </a:prstGeom>
          <a:noFill/>
          <a:ln w="9525">
            <a:noFill/>
            <a:miter lim="800000"/>
            <a:headEnd/>
            <a:tailEnd/>
          </a:ln>
          <a:effectLst/>
        </p:spPr>
      </p:pic>
    </p:spTree>
    <p:extLst>
      <p:ext uri="{BB962C8B-B14F-4D97-AF65-F5344CB8AC3E}">
        <p14:creationId xmlns:p14="http://schemas.microsoft.com/office/powerpoint/2010/main" val="400432500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a:t>
            </a:r>
            <a:r>
              <a:rPr lang="it-IT" sz="3200" b="1" dirty="0">
                <a:solidFill>
                  <a:srgbClr val="C00000"/>
                </a:solidFill>
              </a:rPr>
              <a:t>Puglia</a:t>
            </a:r>
            <a:r>
              <a:rPr lang="it-IT" sz="3200" b="1" dirty="0"/>
              <a:t>, la quota di persone in situazione di grave deprivazione materiale già prima della crisi si attestava all’</a:t>
            </a:r>
            <a:r>
              <a:rPr lang="it-IT" sz="3200" b="1" dirty="0">
                <a:solidFill>
                  <a:srgbClr val="C00000"/>
                </a:solidFill>
              </a:rPr>
              <a:t>11,9%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Puglia 6,2;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Lecce 6,6</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Italy, 2019). </a:t>
            </a:r>
          </a:p>
          <a:p>
            <a:pPr marL="228600" marR="166370" algn="just">
              <a:lnSpc>
                <a:spcPct val="130000"/>
              </a:lnSpc>
              <a:spcBef>
                <a:spcPts val="600"/>
              </a:spcBef>
              <a:spcAft>
                <a:spcPts val="1000"/>
              </a:spcAft>
            </a:pPr>
            <a:r>
              <a:rPr lang="it-IT" sz="3200" b="1" dirty="0"/>
              <a:t>Ciò induce i giovani ad emigrare (Mobilità dei laureati italiani 25-39 anni: </a:t>
            </a:r>
            <a:r>
              <a:rPr lang="it-IT" sz="3200" b="1" dirty="0">
                <a:solidFill>
                  <a:srgbClr val="C00000"/>
                </a:solidFill>
              </a:rPr>
              <a:t>Puglia</a:t>
            </a:r>
            <a:r>
              <a:rPr lang="it-IT" sz="3200" b="1" dirty="0"/>
              <a:t> </a:t>
            </a:r>
            <a:r>
              <a:rPr lang="it-IT" sz="3200" b="1" dirty="0">
                <a:solidFill>
                  <a:srgbClr val="C00000"/>
                </a:solidFill>
              </a:rPr>
              <a:t>-34,4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val="310785557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371</TotalTime>
  <Words>3182</Words>
  <Application>Microsoft Office PowerPoint</Application>
  <PresentationFormat>Personalizzato</PresentationFormat>
  <Paragraphs>129</Paragraphs>
  <Slides>18</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Courier New</vt:lpstr>
      <vt:lpstr>Helvetica Neue</vt:lpstr>
      <vt:lpstr>Helvetica Neue Medium</vt:lpstr>
      <vt:lpstr>Roboto Light</vt:lpstr>
      <vt:lpstr>21_BasicWhite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Guglielmina Manzo</cp:lastModifiedBy>
  <cp:revision>63</cp:revision>
  <dcterms:modified xsi:type="dcterms:W3CDTF">2022-01-27T09:06:45Z</dcterms:modified>
</cp:coreProperties>
</file>