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drawings/drawing1.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Override PartName="/ppt/charts/colors2.xml" ContentType="application/vnd.ms-office.chartcolorstyle+xml"/>
  <Override PartName="/ppt/charts/style2.xml" ContentType="application/vnd.ms-office.chartstyle+xml"/>
  <Override PartName="/ppt/charts/colors3.xml" ContentType="application/vnd.ms-office.chartcolorstyle+xml"/>
  <Override PartName="/ppt/charts/style3.xml" ContentType="application/vnd.ms-office.chartstyle+xml"/>
  <Override PartName="/ppt/charts/colors4.xml" ContentType="application/vnd.ms-office.chartcolorstyle+xml"/>
  <Override PartName="/ppt/charts/style4.xml" ContentType="application/vnd.ms-office.chartstyle+xml"/>
  <Override PartName="/ppt/charts/colors5.xml" ContentType="application/vnd.ms-office.chartcolorstyle+xml"/>
  <Override PartName="/ppt/charts/style5.xml" ContentType="application/vnd.ms-office.chartstyle+xml"/>
  <Override PartName="/ppt/charts/colors6.xml" ContentType="application/vnd.ms-office.chartcolorstyle+xml"/>
  <Override PartName="/ppt/charts/style6.xml" ContentType="application/vnd.ms-office.chartstyle+xml"/>
  <Override PartName="/ppt/charts/colors7.xml" ContentType="application/vnd.ms-office.chartcolorstyle+xml"/>
  <Override PartName="/ppt/charts/style7.xml" ContentType="application/vnd.ms-office.chartstyle+xml"/>
  <Override PartName="/ppt/charts/colors8.xml" ContentType="application/vnd.ms-office.chartcolorstyle+xml"/>
  <Override PartName="/ppt/charts/style8.xml" ContentType="application/vnd.ms-office.chartstyle+xml"/>
  <Override PartName="/ppt/charts/colors9.xml" ContentType="application/vnd.ms-office.chartcolorstyle+xml"/>
  <Override PartName="/ppt/charts/style9.xml" ContentType="application/vnd.ms-office.chartstyle+xml"/>
  <Override PartName="/ppt/charts/colors10.xml" ContentType="application/vnd.ms-office.chartcolorstyle+xml"/>
  <Override PartName="/ppt/charts/style10.xml" ContentType="application/vnd.ms-office.chartstyle+xml"/>
  <Override PartName="/ppt/charts/colors11.xml" ContentType="application/vnd.ms-office.chartcolorstyle+xml"/>
  <Override PartName="/ppt/charts/style11.xml" ContentType="application/vnd.ms-office.chartstyle+xml"/>
  <Override PartName="/ppt/charts/colors12.xml" ContentType="application/vnd.ms-office.chartcolorstyle+xml"/>
  <Override PartName="/ppt/charts/style12.xml" ContentType="application/vnd.ms-office.chartstyle+xml"/>
  <Override PartName="/ppt/charts/colors13.xml" ContentType="application/vnd.ms-office.chartcolorstyle+xml"/>
  <Override PartName="/ppt/charts/style13.xml" ContentType="application/vnd.ms-office.chartstyle+xml"/>
  <Override PartName="/ppt/charts/colors14.xml" ContentType="application/vnd.ms-office.chartcolorstyle+xml"/>
  <Override PartName="/ppt/charts/style14.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7" r:id="rId2"/>
    <p:sldId id="284" r:id="rId3"/>
    <p:sldId id="264" r:id="rId4"/>
    <p:sldId id="258" r:id="rId5"/>
    <p:sldId id="260" r:id="rId6"/>
    <p:sldId id="262" r:id="rId7"/>
    <p:sldId id="261" r:id="rId8"/>
    <p:sldId id="265" r:id="rId9"/>
    <p:sldId id="273" r:id="rId10"/>
    <p:sldId id="289" r:id="rId11"/>
    <p:sldId id="285" r:id="rId12"/>
    <p:sldId id="287" r:id="rId13"/>
    <p:sldId id="286" r:id="rId14"/>
    <p:sldId id="288" r:id="rId15"/>
    <p:sldId id="280" r:id="rId16"/>
    <p:sldId id="281" r:id="rId17"/>
    <p:sldId id="282" r:id="rId18"/>
    <p:sldId id="269" r:id="rId19"/>
    <p:sldId id="256" r:id="rId20"/>
    <p:sldId id="266" r:id="rId21"/>
    <p:sldId id="267" r:id="rId22"/>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iagio Caino" initials="BC" lastIdx="1" clrIdx="0"/>
  <p:cmAuthor id="2" name="Bruno Carapella" initials="BC" lastIdx="3"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504D"/>
    <a:srgbClr val="EEECE1"/>
    <a:srgbClr val="73A9DB"/>
    <a:srgbClr val="2C6AA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0913" autoAdjust="0"/>
    <p:restoredTop sz="95380" autoAdjust="0"/>
  </p:normalViewPr>
  <p:slideViewPr>
    <p:cSldViewPr snapToGrid="0">
      <p:cViewPr>
        <p:scale>
          <a:sx n="80" d="100"/>
          <a:sy n="80" d="100"/>
        </p:scale>
        <p:origin x="-954" y="-72"/>
      </p:cViewPr>
      <p:guideLst>
        <p:guide orient="horz" pos="2160"/>
        <p:guide pos="3840"/>
      </p:guideLst>
    </p:cSldViewPr>
  </p:slideViewPr>
  <p:outlineViewPr>
    <p:cViewPr>
      <p:scale>
        <a:sx n="33" d="100"/>
        <a:sy n="33" d="100"/>
      </p:scale>
      <p:origin x="0" y="0"/>
    </p:cViewPr>
    <p:sldLst>
      <p:sld r:id="rId1" collapse="1"/>
    </p:sldLst>
  </p:outlineViewPr>
  <p:notesTextViewPr>
    <p:cViewPr>
      <p:scale>
        <a:sx n="1" d="1"/>
        <a:sy n="1" d="1"/>
      </p:scale>
      <p:origin x="0" y="0"/>
    </p:cViewPr>
  </p:notesTextViewPr>
  <p:notesViewPr>
    <p:cSldViewPr snapToGrid="0">
      <p:cViewPr varScale="1">
        <p:scale>
          <a:sx n="48" d="100"/>
          <a:sy n="48" d="100"/>
        </p:scale>
        <p:origin x="1828" y="4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oleObject" Target="file:///\\sicamera2\Si.Camera\Organizzazione%20e%20risorse%20umane\CICLO%20PERFORMANCE\Tavolo%20UC-OIV\Grafici%20Standard%20servizio.xlsx" TargetMode="External"/></Relationships>
</file>

<file path=ppt/charts/_rels/chart10.xml.rels><?xml version="1.0" encoding="UTF-8" standalone="yes"?>
<Relationships xmlns="http://schemas.openxmlformats.org/package/2006/relationships"><Relationship Id="rId3" Type="http://schemas.microsoft.com/office/2011/relationships/chartStyle" Target="style10.xml"/><Relationship Id="rId2" Type="http://schemas.microsoft.com/office/2011/relationships/chartColorStyle" Target="colors10.xml"/><Relationship Id="rId1" Type="http://schemas.openxmlformats.org/officeDocument/2006/relationships/oleObject" Target="file:///C:\Users\Utente\Documents\Smart%20Working%202020\CICLO%20PERFORMANCE\Tavolo%20UC-OIV\2021.02.04_Extract%20KPI%20salute%20economica%20(Pareto).xlsx" TargetMode="External"/></Relationships>
</file>

<file path=ppt/charts/_rels/chart11.xml.rels><?xml version="1.0" encoding="UTF-8" standalone="yes"?>
<Relationships xmlns="http://schemas.openxmlformats.org/package/2006/relationships"><Relationship Id="rId3" Type="http://schemas.microsoft.com/office/2011/relationships/chartStyle" Target="style11.xml"/><Relationship Id="rId2" Type="http://schemas.microsoft.com/office/2011/relationships/chartColorStyle" Target="colors11.xml"/><Relationship Id="rId1" Type="http://schemas.openxmlformats.org/officeDocument/2006/relationships/oleObject" Target="file:///C:\Users\Utente\Documents\Smart%20Working%202020\CICLO%20PERFORMANCE\Tavolo%20UC-OIV\2021.02.04_Extract%20KPI%20salute%20economica%20(Pareto).xlsx" TargetMode="External"/></Relationships>
</file>

<file path=ppt/charts/_rels/chart12.xml.rels><?xml version="1.0" encoding="UTF-8" standalone="yes"?>
<Relationships xmlns="http://schemas.openxmlformats.org/package/2006/relationships"><Relationship Id="rId3" Type="http://schemas.microsoft.com/office/2011/relationships/chartStyle" Target="style12.xml"/><Relationship Id="rId2" Type="http://schemas.microsoft.com/office/2011/relationships/chartColorStyle" Target="colors12.xml"/><Relationship Id="rId1" Type="http://schemas.openxmlformats.org/officeDocument/2006/relationships/oleObject" Target="file:///C:\Users\Utente\Documents\Smart%20Working%202020\CICLO%20PERFORMANCE\Tavolo%20UC-OIV\2021.02.04_Extract%20KPI%20salute%20economica%20(Pareto).xlsx" TargetMode="External"/></Relationships>
</file>

<file path=ppt/charts/_rels/chart13.xml.rels><?xml version="1.0" encoding="UTF-8" standalone="yes"?>
<Relationships xmlns="http://schemas.openxmlformats.org/package/2006/relationships"><Relationship Id="rId3" Type="http://schemas.microsoft.com/office/2011/relationships/chartStyle" Target="style13.xml"/><Relationship Id="rId2" Type="http://schemas.microsoft.com/office/2011/relationships/chartColorStyle" Target="colors13.xml"/><Relationship Id="rId1" Type="http://schemas.openxmlformats.org/officeDocument/2006/relationships/oleObject" Target="file:///C:\Users\Utente\Documents\Smart%20Working%202020\CICLO%20PERFORMANCE\Tavolo%20UC-OIV\2021.02.04_Extract%20KPI%20salute%20economica%20(Pareto).xlsx" TargetMode="External"/></Relationships>
</file>

<file path=ppt/charts/_rels/chart14.xml.rels><?xml version="1.0" encoding="UTF-8" standalone="yes"?>
<Relationships xmlns="http://schemas.openxmlformats.org/package/2006/relationships"><Relationship Id="rId3" Type="http://schemas.microsoft.com/office/2011/relationships/chartStyle" Target="style14.xml"/><Relationship Id="rId2" Type="http://schemas.microsoft.com/office/2011/relationships/chartColorStyle" Target="colors14.xml"/><Relationship Id="rId1" Type="http://schemas.openxmlformats.org/officeDocument/2006/relationships/oleObject" Target="file:///C:\Users\Utente\Documents\Smart%20Working%202020\Ciclo%20performance\Tavolo%20UC-OIV\L.g.%20Sistema_Report%20Ctrl%20strategico\2021.02.04_Extract%20KPI%20salute%20economica%20(Pareto).xlsx" TargetMode="External"/></Relationships>
</file>

<file path=ppt/charts/_rels/chart2.xml.rels><?xml version="1.0" encoding="UTF-8" standalone="yes"?>
<Relationships xmlns="http://schemas.openxmlformats.org/package/2006/relationships"><Relationship Id="rId3" Type="http://schemas.microsoft.com/office/2011/relationships/chartStyle" Target="style2.xml"/><Relationship Id="rId2" Type="http://schemas.microsoft.com/office/2011/relationships/chartColorStyle" Target="colors2.xml"/><Relationship Id="rId1" Type="http://schemas.openxmlformats.org/officeDocument/2006/relationships/oleObject" Target="Cartel1" TargetMode="External"/></Relationships>
</file>

<file path=ppt/charts/_rels/chart3.xml.rels><?xml version="1.0" encoding="UTF-8" standalone="yes"?>
<Relationships xmlns="http://schemas.openxmlformats.org/package/2006/relationships"><Relationship Id="rId3" Type="http://schemas.microsoft.com/office/2011/relationships/chartStyle" Target="style3.xml"/><Relationship Id="rId2" Type="http://schemas.microsoft.com/office/2011/relationships/chartColorStyle" Target="colors3.xml"/><Relationship Id="rId1" Type="http://schemas.openxmlformats.org/officeDocument/2006/relationships/oleObject" Target="file:///\\sicamera2\Si.Camera\Organizzazione%20e%20risorse%20umane\CICLO%20PERFORMANCE\Tavolo%20UC-OIV\Grafici%20Standard%20servizio.xlsx" TargetMode="External"/></Relationships>
</file>

<file path=ppt/charts/_rels/chart4.xml.rels><?xml version="1.0" encoding="UTF-8" standalone="yes"?>
<Relationships xmlns="http://schemas.openxmlformats.org/package/2006/relationships"><Relationship Id="rId3" Type="http://schemas.microsoft.com/office/2011/relationships/chartColorStyle" Target="colors4.xml"/><Relationship Id="rId2" Type="http://schemas.openxmlformats.org/officeDocument/2006/relationships/chartUserShapes" Target="../drawings/drawing1.xml"/><Relationship Id="rId1" Type="http://schemas.openxmlformats.org/officeDocument/2006/relationships/oleObject" Target="Cartel1" TargetMode="External"/><Relationship Id="rId4" Type="http://schemas.microsoft.com/office/2011/relationships/chartStyle" Target="style4.xml"/></Relationships>
</file>

<file path=ppt/charts/_rels/chart5.xml.rels><?xml version="1.0" encoding="UTF-8" standalone="yes"?>
<Relationships xmlns="http://schemas.openxmlformats.org/package/2006/relationships"><Relationship Id="rId3" Type="http://schemas.microsoft.com/office/2011/relationships/chartStyle" Target="style5.xml"/><Relationship Id="rId2" Type="http://schemas.microsoft.com/office/2011/relationships/chartColorStyle" Target="colors5.xml"/><Relationship Id="rId1" Type="http://schemas.openxmlformats.org/officeDocument/2006/relationships/oleObject" Target="file:///\\sicamera2\Si.Camera\Organizzazione%20e%20risorse%20umane\CICLO%20PERFORMANCE\Tavolo%20UC-OIV\Grafici%20Standard%20servizio.xlsx" TargetMode="External"/></Relationships>
</file>

<file path=ppt/charts/_rels/chart6.xml.rels><?xml version="1.0" encoding="UTF-8" standalone="yes"?>
<Relationships xmlns="http://schemas.openxmlformats.org/package/2006/relationships"><Relationship Id="rId3" Type="http://schemas.microsoft.com/office/2011/relationships/chartStyle" Target="style6.xml"/><Relationship Id="rId2" Type="http://schemas.microsoft.com/office/2011/relationships/chartColorStyle" Target="colors6.xml"/><Relationship Id="rId1" Type="http://schemas.openxmlformats.org/officeDocument/2006/relationships/oleObject" Target="file:///\\sicamera2\Si.Camera\Organizzazione%20e%20risorse%20umane\CICLO%20PERFORMANCE\Tavolo%20UC-OIV\Grafici%20Standard%20servizio.xlsx" TargetMode="External"/></Relationships>
</file>

<file path=ppt/charts/_rels/chart7.xml.rels><?xml version="1.0" encoding="UTF-8" standalone="yes"?>
<Relationships xmlns="http://schemas.openxmlformats.org/package/2006/relationships"><Relationship Id="rId3" Type="http://schemas.microsoft.com/office/2011/relationships/chartStyle" Target="style7.xml"/><Relationship Id="rId2" Type="http://schemas.microsoft.com/office/2011/relationships/chartColorStyle" Target="colors7.xml"/><Relationship Id="rId1" Type="http://schemas.openxmlformats.org/officeDocument/2006/relationships/oleObject" Target="file:///\\sicamera2\Si.Camera\Organizzazione%20e%20risorse%20umane\CICLO%20PERFORMANCE\Tavolo%20UC-OIV\Grafici%20Standard%20servizio.xlsx" TargetMode="External"/></Relationships>
</file>

<file path=ppt/charts/_rels/chart8.xml.rels><?xml version="1.0" encoding="UTF-8" standalone="yes"?>
<Relationships xmlns="http://schemas.openxmlformats.org/package/2006/relationships"><Relationship Id="rId3" Type="http://schemas.microsoft.com/office/2011/relationships/chartStyle" Target="style8.xml"/><Relationship Id="rId2" Type="http://schemas.microsoft.com/office/2011/relationships/chartColorStyle" Target="colors8.xml"/><Relationship Id="rId1" Type="http://schemas.openxmlformats.org/officeDocument/2006/relationships/oleObject" Target="file:///\\sicamera2\Si.Camera\Organizzazione%20e%20risorse%20umane\CICLO%20PERFORMANCE\Tavolo%20UC-OIV\Grafici%20Standard%20servizio.xlsx" TargetMode="External"/></Relationships>
</file>

<file path=ppt/charts/_rels/chart9.xml.rels><?xml version="1.0" encoding="UTF-8" standalone="yes"?>
<Relationships xmlns="http://schemas.openxmlformats.org/package/2006/relationships"><Relationship Id="rId3" Type="http://schemas.microsoft.com/office/2011/relationships/chartStyle" Target="style9.xml"/><Relationship Id="rId2" Type="http://schemas.microsoft.com/office/2011/relationships/chartColorStyle" Target="colors9.xml"/><Relationship Id="rId1" Type="http://schemas.openxmlformats.org/officeDocument/2006/relationships/oleObject" Target="file:///C:\Users\eugenio.spina\Desktop\CCIAA%20Modena_Base%20Dati%20per%20grafic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spPr>
            <a:solidFill>
              <a:srgbClr val="002060"/>
            </a:solidFill>
          </c:spPr>
          <c:dPt>
            <c:idx val="0"/>
            <c:bubble3D val="0"/>
            <c:spPr>
              <a:solidFill>
                <a:srgbClr val="002060"/>
              </a:solidFill>
              <a:ln w="19050">
                <a:solidFill>
                  <a:schemeClr val="lt1"/>
                </a:solidFill>
              </a:ln>
              <a:effectLst/>
            </c:spPr>
            <c:extLst xmlns:c16r2="http://schemas.microsoft.com/office/drawing/2015/06/chart">
              <c:ext xmlns:c16="http://schemas.microsoft.com/office/drawing/2014/chart" uri="{C3380CC4-5D6E-409C-BE32-E72D297353CC}">
                <c16:uniqueId val="{00000001-F3C2-40BA-8A29-243571C6C542}"/>
              </c:ext>
            </c:extLst>
          </c:dPt>
          <c:dPt>
            <c:idx val="1"/>
            <c:bubble3D val="0"/>
            <c:spPr>
              <a:solidFill>
                <a:srgbClr val="002060"/>
              </a:solidFill>
              <a:ln w="19050">
                <a:solidFill>
                  <a:schemeClr val="lt1"/>
                </a:solidFill>
              </a:ln>
              <a:effectLst/>
            </c:spPr>
            <c:extLst xmlns:c16r2="http://schemas.microsoft.com/office/drawing/2015/06/chart">
              <c:ext xmlns:c16="http://schemas.microsoft.com/office/drawing/2014/chart" uri="{C3380CC4-5D6E-409C-BE32-E72D297353CC}">
                <c16:uniqueId val="{00000003-F3C2-40BA-8A29-243571C6C542}"/>
              </c:ext>
            </c:extLst>
          </c:dPt>
          <c:dLbls>
            <c:delete val="1"/>
          </c:dLbls>
          <c:val>
            <c:numRef>
              <c:f>'C2.3'!$C$20:$D$20</c:f>
              <c:numCache>
                <c:formatCode>0%</c:formatCode>
                <c:ptCount val="2"/>
                <c:pt idx="0">
                  <c:v>1</c:v>
                </c:pt>
                <c:pt idx="1">
                  <c:v>0</c:v>
                </c:pt>
              </c:numCache>
            </c:numRef>
          </c:val>
          <c:extLst xmlns:c16r2="http://schemas.microsoft.com/office/drawing/2015/06/chart">
            <c:ext xmlns:c16="http://schemas.microsoft.com/office/drawing/2014/chart" uri="{C3380CC4-5D6E-409C-BE32-E72D297353CC}">
              <c16:uniqueId val="{00000004-F3C2-40BA-8A29-243571C6C542}"/>
            </c:ext>
          </c:extLst>
        </c:ser>
        <c:ser>
          <c:idx val="1"/>
          <c:order val="1"/>
          <c:dPt>
            <c:idx val="0"/>
            <c:bubble3D val="0"/>
            <c:spPr>
              <a:solidFill>
                <a:srgbClr val="00B0F0"/>
              </a:solidFill>
              <a:ln w="19050">
                <a:solidFill>
                  <a:schemeClr val="lt1"/>
                </a:solidFill>
              </a:ln>
              <a:effectLst/>
            </c:spPr>
            <c:extLst xmlns:c16r2="http://schemas.microsoft.com/office/drawing/2015/06/chart">
              <c:ext xmlns:c16="http://schemas.microsoft.com/office/drawing/2014/chart" uri="{C3380CC4-5D6E-409C-BE32-E72D297353CC}">
                <c16:uniqueId val="{00000006-F3C2-40BA-8A29-243571C6C542}"/>
              </c:ext>
            </c:extLst>
          </c:dPt>
          <c:dPt>
            <c:idx val="1"/>
            <c:bubble3D val="0"/>
            <c:spPr>
              <a:solidFill>
                <a:schemeClr val="accent2"/>
              </a:solidFill>
              <a:ln w="19050">
                <a:solidFill>
                  <a:schemeClr val="lt1"/>
                </a:solidFill>
              </a:ln>
              <a:effectLst/>
            </c:spPr>
            <c:extLst xmlns:c16r2="http://schemas.microsoft.com/office/drawing/2015/06/chart">
              <c:ext xmlns:c16="http://schemas.microsoft.com/office/drawing/2014/chart" uri="{C3380CC4-5D6E-409C-BE32-E72D297353CC}">
                <c16:uniqueId val="{00000008-F3C2-40BA-8A29-243571C6C542}"/>
              </c:ext>
            </c:extLst>
          </c:dPt>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F3C2-40BA-8A29-243571C6C542}"/>
                </c:ext>
              </c:extLst>
            </c:dLbl>
            <c:numFmt formatCode="0.0%" sourceLinked="0"/>
            <c:spPr>
              <a:solidFill>
                <a:schemeClr val="bg1"/>
              </a:solidFill>
              <a:ln w="6350">
                <a:solidFill>
                  <a:srgbClr val="002060"/>
                </a:solidFill>
              </a:ln>
              <a:effectLst/>
            </c:spPr>
            <c:txPr>
              <a:bodyPr rot="0" spcFirstLastPara="1" vertOverflow="ellipsis" vert="horz" wrap="square" anchor="ctr" anchorCtr="1"/>
              <a:lstStyle/>
              <a:p>
                <a:pPr>
                  <a:defRPr sz="800" b="0" i="0" u="none" strike="noStrike" kern="1200" baseline="0">
                    <a:solidFill>
                      <a:srgbClr val="00B0F0"/>
                    </a:solidFill>
                    <a:latin typeface="Segoe UI" panose="020B0502040204020203" pitchFamily="34" charset="0"/>
                    <a:ea typeface="+mn-ea"/>
                    <a:cs typeface="Segoe UI" panose="020B0502040204020203" pitchFamily="34" charset="0"/>
                  </a:defRPr>
                </a:pPr>
                <a:endParaRPr lang="it-I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'C2.3'!$C$21:$D$21</c:f>
              <c:numCache>
                <c:formatCode>0%</c:formatCode>
                <c:ptCount val="2"/>
                <c:pt idx="0">
                  <c:v>1</c:v>
                </c:pt>
                <c:pt idx="1">
                  <c:v>0</c:v>
                </c:pt>
              </c:numCache>
            </c:numRef>
          </c:val>
          <c:extLst xmlns:c16r2="http://schemas.microsoft.com/office/drawing/2015/06/chart">
            <c:ext xmlns:c16="http://schemas.microsoft.com/office/drawing/2014/chart" uri="{C3380CC4-5D6E-409C-BE32-E72D297353CC}">
              <c16:uniqueId val="{00000009-F3C2-40BA-8A29-243571C6C542}"/>
            </c:ext>
          </c:extLst>
        </c:ser>
        <c:dLbls>
          <c:showLegendKey val="0"/>
          <c:showVal val="1"/>
          <c:showCatName val="0"/>
          <c:showSerName val="0"/>
          <c:showPercent val="0"/>
          <c:showBubbleSize val="0"/>
          <c:showLeaderLines val="1"/>
        </c:dLbls>
        <c:firstSliceAng val="0"/>
        <c:holeSize val="63"/>
      </c:doughnut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'Indicatori CCIAA'!$G$66</c:f>
          <c:strCache>
            <c:ptCount val="1"/>
            <c:pt idx="0">
              <c:v>Indice equilibrio strutturale</c:v>
            </c:pt>
          </c:strCache>
        </c:strRef>
      </c:tx>
      <c:layout/>
      <c:overlay val="0"/>
      <c:spPr>
        <a:noFill/>
        <a:ln>
          <a:noFill/>
        </a:ln>
        <a:effectLst/>
      </c:spPr>
      <c:txPr>
        <a:bodyPr rot="0" spcFirstLastPara="1" vertOverflow="ellipsis" vert="horz" wrap="square" anchor="ctr" anchorCtr="1"/>
        <a:lstStyle/>
        <a:p>
          <a:pPr>
            <a:defRPr sz="960" b="0" i="0" u="none" strike="noStrike" kern="1200" spc="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title>
    <c:autoTitleDeleted val="0"/>
    <c:plotArea>
      <c:layout/>
      <c:lineChart>
        <c:grouping val="standard"/>
        <c:varyColors val="0"/>
        <c:ser>
          <c:idx val="0"/>
          <c:order val="0"/>
          <c:tx>
            <c:v>CCIAA</c:v>
          </c:tx>
          <c:spPr>
            <a:ln w="28575" cap="rnd">
              <a:solidFill>
                <a:srgbClr val="002060"/>
              </a:solidFill>
              <a:round/>
            </a:ln>
            <a:effectLst/>
          </c:spPr>
          <c:marker>
            <c:symbol val="circle"/>
            <c:size val="5"/>
            <c:spPr>
              <a:solidFill>
                <a:srgbClr val="002060"/>
              </a:solidFill>
              <a:ln w="9525">
                <a:solidFill>
                  <a:srgbClr val="00206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CCIAA'!$J$66:$J$70</c:f>
              <c:numCache>
                <c:formatCode>#0.00%</c:formatCode>
                <c:ptCount val="5"/>
                <c:pt idx="0">
                  <c:v>0.19666974600740905</c:v>
                </c:pt>
                <c:pt idx="1">
                  <c:v>0.25177532861538332</c:v>
                </c:pt>
                <c:pt idx="2">
                  <c:v>0.21666173416805495</c:v>
                </c:pt>
                <c:pt idx="3">
                  <c:v>0.21761552795997025</c:v>
                </c:pt>
                <c:pt idx="4">
                  <c:v>0.22394361951370778</c:v>
                </c:pt>
              </c:numCache>
            </c:numRef>
          </c:val>
          <c:smooth val="0"/>
          <c:extLst xmlns:c16r2="http://schemas.microsoft.com/office/drawing/2015/06/chart">
            <c:ext xmlns:c16="http://schemas.microsoft.com/office/drawing/2014/chart" uri="{C3380CC4-5D6E-409C-BE32-E72D297353CC}">
              <c16:uniqueId val="{00000000-CA2C-4917-B1B8-0DC22E80E373}"/>
            </c:ext>
          </c:extLst>
        </c:ser>
        <c:ser>
          <c:idx val="1"/>
          <c:order val="1"/>
          <c:tx>
            <c:v>Cluster</c:v>
          </c:tx>
          <c:spPr>
            <a:ln w="28575" cap="rnd">
              <a:solidFill>
                <a:srgbClr val="00B0F0"/>
              </a:solidFill>
              <a:round/>
            </a:ln>
            <a:effectLst/>
          </c:spPr>
          <c:marker>
            <c:symbol val="circle"/>
            <c:size val="5"/>
            <c:spPr>
              <a:solidFill>
                <a:srgbClr val="00B0F0"/>
              </a:solidFill>
              <a:ln w="9525">
                <a:solidFill>
                  <a:srgbClr val="00B0F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CCIAA'!$N$66:$N$70</c:f>
              <c:numCache>
                <c:formatCode>#0.00%</c:formatCode>
                <c:ptCount val="5"/>
                <c:pt idx="0">
                  <c:v>0.15315497533664274</c:v>
                </c:pt>
                <c:pt idx="1">
                  <c:v>0.17905250914783899</c:v>
                </c:pt>
                <c:pt idx="2">
                  <c:v>0.10853228226260399</c:v>
                </c:pt>
                <c:pt idx="3">
                  <c:v>0.15109502074050193</c:v>
                </c:pt>
                <c:pt idx="4">
                  <c:v>0.1396053132769737</c:v>
                </c:pt>
              </c:numCache>
            </c:numRef>
          </c:val>
          <c:smooth val="0"/>
          <c:extLst xmlns:c16r2="http://schemas.microsoft.com/office/drawing/2015/06/chart">
            <c:ext xmlns:c16="http://schemas.microsoft.com/office/drawing/2014/chart" uri="{C3380CC4-5D6E-409C-BE32-E72D297353CC}">
              <c16:uniqueId val="{00000001-CA2C-4917-B1B8-0DC22E80E373}"/>
            </c:ext>
          </c:extLst>
        </c:ser>
        <c:dLbls>
          <c:dLblPos val="t"/>
          <c:showLegendKey val="0"/>
          <c:showVal val="1"/>
          <c:showCatName val="0"/>
          <c:showSerName val="0"/>
          <c:showPercent val="0"/>
          <c:showBubbleSize val="0"/>
        </c:dLbls>
        <c:hiLowLines>
          <c:spPr>
            <a:ln w="3175" cap="flat" cmpd="sng" algn="ctr">
              <a:solidFill>
                <a:schemeClr val="bg1">
                  <a:lumMod val="50000"/>
                </a:schemeClr>
              </a:solidFill>
              <a:prstDash val="dash"/>
              <a:round/>
            </a:ln>
            <a:effectLst/>
          </c:spPr>
        </c:hiLowLines>
        <c:marker val="1"/>
        <c:smooth val="0"/>
        <c:axId val="61877760"/>
        <c:axId val="61716096"/>
      </c:lineChart>
      <c:catAx>
        <c:axId val="61877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crossAx val="61716096"/>
        <c:crosses val="autoZero"/>
        <c:auto val="1"/>
        <c:lblAlgn val="ctr"/>
        <c:lblOffset val="100"/>
        <c:noMultiLvlLbl val="0"/>
      </c:catAx>
      <c:valAx>
        <c:axId val="61716096"/>
        <c:scaling>
          <c:orientation val="minMax"/>
        </c:scaling>
        <c:delete val="1"/>
        <c:axPos val="l"/>
        <c:numFmt formatCode="#0.00%" sourceLinked="1"/>
        <c:majorTickMark val="none"/>
        <c:minorTickMark val="none"/>
        <c:tickLblPos val="nextTo"/>
        <c:crossAx val="6187776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800">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'Indicatori CCIAA'!$G$16</c:f>
          <c:strCache>
            <c:ptCount val="1"/>
            <c:pt idx="0">
              <c:v>Equilibrio economico al netto del Fondo di perequazione</c:v>
            </c:pt>
          </c:strCache>
        </c:strRef>
      </c:tx>
      <c:layout/>
      <c:overlay val="0"/>
      <c:spPr>
        <a:noFill/>
        <a:ln>
          <a:noFill/>
        </a:ln>
        <a:effectLst/>
      </c:spPr>
      <c:txPr>
        <a:bodyPr rot="0" spcFirstLastPara="1" vertOverflow="ellipsis" vert="horz" wrap="square" anchor="ctr" anchorCtr="1"/>
        <a:lstStyle/>
        <a:p>
          <a:pPr>
            <a:defRPr sz="960" b="0" i="0" u="none" strike="noStrike" kern="1200" spc="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title>
    <c:autoTitleDeleted val="0"/>
    <c:plotArea>
      <c:layout/>
      <c:lineChart>
        <c:grouping val="standard"/>
        <c:varyColors val="0"/>
        <c:ser>
          <c:idx val="0"/>
          <c:order val="0"/>
          <c:tx>
            <c:v>CCIAA</c:v>
          </c:tx>
          <c:spPr>
            <a:ln w="28575" cap="rnd">
              <a:solidFill>
                <a:srgbClr val="002060"/>
              </a:solidFill>
              <a:round/>
            </a:ln>
            <a:effectLst/>
          </c:spPr>
          <c:marker>
            <c:symbol val="circle"/>
            <c:size val="5"/>
            <c:spPr>
              <a:solidFill>
                <a:srgbClr val="002060"/>
              </a:solidFill>
              <a:ln w="9525">
                <a:solidFill>
                  <a:srgbClr val="00206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CCIAA'!$J$16:$J$20</c:f>
              <c:numCache>
                <c:formatCode>#0.00%</c:formatCode>
                <c:ptCount val="5"/>
                <c:pt idx="0">
                  <c:v>1.0697830305245479</c:v>
                </c:pt>
                <c:pt idx="1">
                  <c:v>1</c:v>
                </c:pt>
                <c:pt idx="2">
                  <c:v>0.9288630988941099</c:v>
                </c:pt>
                <c:pt idx="3">
                  <c:v>0.95045673460126379</c:v>
                </c:pt>
                <c:pt idx="4">
                  <c:v>0.96222768103165146</c:v>
                </c:pt>
              </c:numCache>
            </c:numRef>
          </c:val>
          <c:smooth val="0"/>
          <c:extLst xmlns:c16r2="http://schemas.microsoft.com/office/drawing/2015/06/chart">
            <c:ext xmlns:c16="http://schemas.microsoft.com/office/drawing/2014/chart" uri="{C3380CC4-5D6E-409C-BE32-E72D297353CC}">
              <c16:uniqueId val="{00000000-F097-4F25-8E68-23A49DFC497A}"/>
            </c:ext>
          </c:extLst>
        </c:ser>
        <c:ser>
          <c:idx val="1"/>
          <c:order val="1"/>
          <c:tx>
            <c:v>Cluster</c:v>
          </c:tx>
          <c:spPr>
            <a:ln w="28575" cap="rnd">
              <a:solidFill>
                <a:srgbClr val="00B0F0"/>
              </a:solidFill>
              <a:round/>
            </a:ln>
            <a:effectLst/>
          </c:spPr>
          <c:marker>
            <c:symbol val="circle"/>
            <c:size val="5"/>
            <c:spPr>
              <a:solidFill>
                <a:srgbClr val="00B0F0"/>
              </a:solidFill>
              <a:ln w="9525">
                <a:solidFill>
                  <a:srgbClr val="00B0F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CCIAA'!$N$16:$N$20</c:f>
              <c:numCache>
                <c:formatCode>#0.00%</c:formatCode>
                <c:ptCount val="5"/>
                <c:pt idx="0">
                  <c:v>1.0849067974310866</c:v>
                </c:pt>
                <c:pt idx="1">
                  <c:v>1.06</c:v>
                </c:pt>
                <c:pt idx="2">
                  <c:v>1.0470087836811497</c:v>
                </c:pt>
                <c:pt idx="3">
                  <c:v>1.0314707378265717</c:v>
                </c:pt>
                <c:pt idx="4">
                  <c:v>1.0563200412980052</c:v>
                </c:pt>
              </c:numCache>
            </c:numRef>
          </c:val>
          <c:smooth val="0"/>
          <c:extLst xmlns:c16r2="http://schemas.microsoft.com/office/drawing/2015/06/chart">
            <c:ext xmlns:c16="http://schemas.microsoft.com/office/drawing/2014/chart" uri="{C3380CC4-5D6E-409C-BE32-E72D297353CC}">
              <c16:uniqueId val="{00000001-F097-4F25-8E68-23A49DFC497A}"/>
            </c:ext>
          </c:extLst>
        </c:ser>
        <c:dLbls>
          <c:dLblPos val="t"/>
          <c:showLegendKey val="0"/>
          <c:showVal val="1"/>
          <c:showCatName val="0"/>
          <c:showSerName val="0"/>
          <c:showPercent val="0"/>
          <c:showBubbleSize val="0"/>
        </c:dLbls>
        <c:hiLowLines>
          <c:spPr>
            <a:ln w="3175" cap="flat" cmpd="sng" algn="ctr">
              <a:solidFill>
                <a:schemeClr val="bg1">
                  <a:lumMod val="50000"/>
                </a:schemeClr>
              </a:solidFill>
              <a:prstDash val="dash"/>
              <a:round/>
            </a:ln>
            <a:effectLst/>
          </c:spPr>
        </c:hiLowLines>
        <c:marker val="1"/>
        <c:smooth val="0"/>
        <c:axId val="61915648"/>
        <c:axId val="61717248"/>
      </c:lineChart>
      <c:catAx>
        <c:axId val="61915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crossAx val="61717248"/>
        <c:crosses val="autoZero"/>
        <c:auto val="1"/>
        <c:lblAlgn val="ctr"/>
        <c:lblOffset val="100"/>
        <c:noMultiLvlLbl val="0"/>
      </c:catAx>
      <c:valAx>
        <c:axId val="61717248"/>
        <c:scaling>
          <c:orientation val="minMax"/>
        </c:scaling>
        <c:delete val="1"/>
        <c:axPos val="l"/>
        <c:numFmt formatCode="#0.00%" sourceLinked="1"/>
        <c:majorTickMark val="none"/>
        <c:minorTickMark val="none"/>
        <c:tickLblPos val="nextTo"/>
        <c:crossAx val="61915648"/>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800">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'Indicatori CCIAA'!$G$57</c:f>
          <c:strCache>
            <c:ptCount val="1"/>
            <c:pt idx="0">
              <c:v>Indice di struttura primario</c:v>
            </c:pt>
          </c:strCache>
        </c:strRef>
      </c:tx>
      <c:layout/>
      <c:overlay val="0"/>
      <c:spPr>
        <a:noFill/>
        <a:ln>
          <a:noFill/>
        </a:ln>
        <a:effectLst/>
      </c:spPr>
      <c:txPr>
        <a:bodyPr rot="0" spcFirstLastPara="1" vertOverflow="ellipsis" vert="horz" wrap="square" anchor="ctr" anchorCtr="1"/>
        <a:lstStyle/>
        <a:p>
          <a:pPr>
            <a:defRPr sz="960" b="0" i="0" u="none" strike="noStrike" kern="1200" spc="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title>
    <c:autoTitleDeleted val="0"/>
    <c:plotArea>
      <c:layout/>
      <c:lineChart>
        <c:grouping val="standard"/>
        <c:varyColors val="0"/>
        <c:ser>
          <c:idx val="0"/>
          <c:order val="0"/>
          <c:tx>
            <c:v>CCIAA</c:v>
          </c:tx>
          <c:spPr>
            <a:ln w="28575" cap="rnd">
              <a:solidFill>
                <a:srgbClr val="002060"/>
              </a:solidFill>
              <a:round/>
            </a:ln>
            <a:effectLst/>
          </c:spPr>
          <c:marker>
            <c:symbol val="circle"/>
            <c:size val="5"/>
            <c:spPr>
              <a:solidFill>
                <a:srgbClr val="002060"/>
              </a:solidFill>
              <a:ln w="9525">
                <a:solidFill>
                  <a:srgbClr val="00206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CCIAA'!$J$56:$J$60</c:f>
              <c:numCache>
                <c:formatCode>#0.00%</c:formatCode>
                <c:ptCount val="5"/>
                <c:pt idx="0">
                  <c:v>1.4373024476973117</c:v>
                </c:pt>
                <c:pt idx="1">
                  <c:v>1.6898926002996182</c:v>
                </c:pt>
                <c:pt idx="2">
                  <c:v>1.8404377533648599</c:v>
                </c:pt>
                <c:pt idx="3">
                  <c:v>1.9469391938232001</c:v>
                </c:pt>
                <c:pt idx="4">
                  <c:v>2.1023580542501619</c:v>
                </c:pt>
              </c:numCache>
            </c:numRef>
          </c:val>
          <c:smooth val="0"/>
          <c:extLst xmlns:c16r2="http://schemas.microsoft.com/office/drawing/2015/06/chart">
            <c:ext xmlns:c16="http://schemas.microsoft.com/office/drawing/2014/chart" uri="{C3380CC4-5D6E-409C-BE32-E72D297353CC}">
              <c16:uniqueId val="{00000000-E906-4CDD-8A9B-DAC0A9316A19}"/>
            </c:ext>
          </c:extLst>
        </c:ser>
        <c:ser>
          <c:idx val="1"/>
          <c:order val="1"/>
          <c:tx>
            <c:v>Cluster</c:v>
          </c:tx>
          <c:spPr>
            <a:ln w="28575" cap="rnd">
              <a:solidFill>
                <a:srgbClr val="00B0F0"/>
              </a:solidFill>
              <a:round/>
            </a:ln>
            <a:effectLst/>
          </c:spPr>
          <c:marker>
            <c:symbol val="circle"/>
            <c:size val="5"/>
            <c:spPr>
              <a:solidFill>
                <a:srgbClr val="00B0F0"/>
              </a:solidFill>
              <a:ln w="9525">
                <a:solidFill>
                  <a:srgbClr val="00B0F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CCIAA'!$N$56:$N$60</c:f>
              <c:numCache>
                <c:formatCode>#0.00%</c:formatCode>
                <c:ptCount val="5"/>
                <c:pt idx="0">
                  <c:v>1.1644046089571749</c:v>
                </c:pt>
                <c:pt idx="1">
                  <c:v>1.1879414987257089</c:v>
                </c:pt>
                <c:pt idx="2">
                  <c:v>1.2657207466013936</c:v>
                </c:pt>
                <c:pt idx="3">
                  <c:v>1.3367944883182805</c:v>
                </c:pt>
                <c:pt idx="4">
                  <c:v>1.3411628928675694</c:v>
                </c:pt>
              </c:numCache>
            </c:numRef>
          </c:val>
          <c:smooth val="0"/>
          <c:extLst xmlns:c16r2="http://schemas.microsoft.com/office/drawing/2015/06/chart">
            <c:ext xmlns:c16="http://schemas.microsoft.com/office/drawing/2014/chart" uri="{C3380CC4-5D6E-409C-BE32-E72D297353CC}">
              <c16:uniqueId val="{00000001-E906-4CDD-8A9B-DAC0A9316A19}"/>
            </c:ext>
          </c:extLst>
        </c:ser>
        <c:dLbls>
          <c:dLblPos val="t"/>
          <c:showLegendKey val="0"/>
          <c:showVal val="1"/>
          <c:showCatName val="0"/>
          <c:showSerName val="0"/>
          <c:showPercent val="0"/>
          <c:showBubbleSize val="0"/>
        </c:dLbls>
        <c:hiLowLines>
          <c:spPr>
            <a:ln w="3175" cap="flat" cmpd="sng" algn="ctr">
              <a:solidFill>
                <a:schemeClr val="bg1">
                  <a:lumMod val="50000"/>
                </a:schemeClr>
              </a:solidFill>
              <a:prstDash val="dash"/>
              <a:round/>
            </a:ln>
            <a:effectLst/>
          </c:spPr>
        </c:hiLowLines>
        <c:marker val="1"/>
        <c:smooth val="0"/>
        <c:axId val="62102016"/>
        <c:axId val="93732864"/>
      </c:lineChart>
      <c:catAx>
        <c:axId val="62102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crossAx val="93732864"/>
        <c:crosses val="autoZero"/>
        <c:auto val="1"/>
        <c:lblAlgn val="ctr"/>
        <c:lblOffset val="100"/>
        <c:noMultiLvlLbl val="0"/>
      </c:catAx>
      <c:valAx>
        <c:axId val="93732864"/>
        <c:scaling>
          <c:orientation val="minMax"/>
        </c:scaling>
        <c:delete val="1"/>
        <c:axPos val="l"/>
        <c:numFmt formatCode="#0.00%" sourceLinked="1"/>
        <c:majorTickMark val="none"/>
        <c:minorTickMark val="none"/>
        <c:tickLblPos val="nextTo"/>
        <c:crossAx val="62102016"/>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800">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'Indicatori CCIAA'!$G$71</c:f>
          <c:strCache>
            <c:ptCount val="1"/>
            <c:pt idx="0">
              <c:v>Margine di Struttura finanziaria</c:v>
            </c:pt>
          </c:strCache>
        </c:strRef>
      </c:tx>
      <c:layout/>
      <c:overlay val="0"/>
      <c:spPr>
        <a:noFill/>
        <a:ln>
          <a:noFill/>
        </a:ln>
        <a:effectLst/>
      </c:spPr>
      <c:txPr>
        <a:bodyPr rot="0" spcFirstLastPara="1" vertOverflow="ellipsis" vert="horz" wrap="square" anchor="ctr" anchorCtr="1"/>
        <a:lstStyle/>
        <a:p>
          <a:pPr>
            <a:defRPr sz="960" b="0" i="0" u="none" strike="noStrike" kern="1200" spc="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title>
    <c:autoTitleDeleted val="0"/>
    <c:plotArea>
      <c:layout/>
      <c:lineChart>
        <c:grouping val="standard"/>
        <c:varyColors val="0"/>
        <c:ser>
          <c:idx val="0"/>
          <c:order val="0"/>
          <c:tx>
            <c:v>CCIAA</c:v>
          </c:tx>
          <c:spPr>
            <a:ln w="28575" cap="rnd">
              <a:solidFill>
                <a:srgbClr val="002060"/>
              </a:solidFill>
              <a:round/>
            </a:ln>
            <a:effectLst/>
          </c:spPr>
          <c:marker>
            <c:symbol val="circle"/>
            <c:size val="5"/>
            <c:spPr>
              <a:solidFill>
                <a:srgbClr val="002060"/>
              </a:solidFill>
              <a:ln w="9525">
                <a:solidFill>
                  <a:srgbClr val="00206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CCIAA'!$J$71:$J$75</c:f>
              <c:numCache>
                <c:formatCode>#0.00%</c:formatCode>
                <c:ptCount val="5"/>
                <c:pt idx="0">
                  <c:v>4.033966658351428</c:v>
                </c:pt>
                <c:pt idx="1">
                  <c:v>5.3679765788049689</c:v>
                </c:pt>
                <c:pt idx="2">
                  <c:v>5.8113215921158181</c:v>
                </c:pt>
                <c:pt idx="3">
                  <c:v>4.9039903598826875</c:v>
                </c:pt>
                <c:pt idx="4">
                  <c:v>5.7038464644508879</c:v>
                </c:pt>
              </c:numCache>
            </c:numRef>
          </c:val>
          <c:smooth val="0"/>
          <c:extLst xmlns:c16r2="http://schemas.microsoft.com/office/drawing/2015/06/chart">
            <c:ext xmlns:c16="http://schemas.microsoft.com/office/drawing/2014/chart" uri="{C3380CC4-5D6E-409C-BE32-E72D297353CC}">
              <c16:uniqueId val="{00000000-188F-4D1D-8F4A-DB43EA2AA2B1}"/>
            </c:ext>
          </c:extLst>
        </c:ser>
        <c:ser>
          <c:idx val="1"/>
          <c:order val="1"/>
          <c:tx>
            <c:v>Cluster</c:v>
          </c:tx>
          <c:spPr>
            <a:ln w="28575" cap="rnd">
              <a:solidFill>
                <a:srgbClr val="00B0F0"/>
              </a:solidFill>
              <a:round/>
            </a:ln>
            <a:effectLst/>
          </c:spPr>
          <c:marker>
            <c:symbol val="circle"/>
            <c:size val="5"/>
            <c:spPr>
              <a:solidFill>
                <a:srgbClr val="00B0F0"/>
              </a:solidFill>
              <a:ln w="9525">
                <a:solidFill>
                  <a:srgbClr val="00B0F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CCIAA'!$N$71:$N$75</c:f>
              <c:numCache>
                <c:formatCode>#0.00%</c:formatCode>
                <c:ptCount val="5"/>
                <c:pt idx="0">
                  <c:v>2.0980665473383238</c:v>
                </c:pt>
                <c:pt idx="1">
                  <c:v>2.1620336901399444</c:v>
                </c:pt>
                <c:pt idx="2">
                  <c:v>2.1105301930940956</c:v>
                </c:pt>
                <c:pt idx="3">
                  <c:v>2.348766693908714</c:v>
                </c:pt>
                <c:pt idx="4">
                  <c:v>2.2410452920427217</c:v>
                </c:pt>
              </c:numCache>
            </c:numRef>
          </c:val>
          <c:smooth val="0"/>
          <c:extLst xmlns:c16r2="http://schemas.microsoft.com/office/drawing/2015/06/chart">
            <c:ext xmlns:c16="http://schemas.microsoft.com/office/drawing/2014/chart" uri="{C3380CC4-5D6E-409C-BE32-E72D297353CC}">
              <c16:uniqueId val="{00000001-188F-4D1D-8F4A-DB43EA2AA2B1}"/>
            </c:ext>
          </c:extLst>
        </c:ser>
        <c:dLbls>
          <c:dLblPos val="t"/>
          <c:showLegendKey val="0"/>
          <c:showVal val="1"/>
          <c:showCatName val="0"/>
          <c:showSerName val="0"/>
          <c:showPercent val="0"/>
          <c:showBubbleSize val="0"/>
        </c:dLbls>
        <c:hiLowLines>
          <c:spPr>
            <a:ln w="3175" cap="flat" cmpd="sng" algn="ctr">
              <a:solidFill>
                <a:schemeClr val="bg1">
                  <a:lumMod val="50000"/>
                </a:schemeClr>
              </a:solidFill>
              <a:prstDash val="dash"/>
              <a:round/>
            </a:ln>
            <a:effectLst/>
          </c:spPr>
        </c:hiLowLines>
        <c:marker val="1"/>
        <c:smooth val="0"/>
        <c:axId val="62579200"/>
        <c:axId val="93734592"/>
      </c:lineChart>
      <c:catAx>
        <c:axId val="62579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crossAx val="93734592"/>
        <c:crosses val="autoZero"/>
        <c:auto val="1"/>
        <c:lblAlgn val="ctr"/>
        <c:lblOffset val="100"/>
        <c:noMultiLvlLbl val="0"/>
      </c:catAx>
      <c:valAx>
        <c:axId val="93734592"/>
        <c:scaling>
          <c:orientation val="minMax"/>
        </c:scaling>
        <c:delete val="1"/>
        <c:axPos val="l"/>
        <c:numFmt formatCode="#0.00%" sourceLinked="1"/>
        <c:majorTickMark val="none"/>
        <c:minorTickMark val="none"/>
        <c:tickLblPos val="nextTo"/>
        <c:crossAx val="62579200"/>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800">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strRef>
          <c:f>'Indicatori CCIAA'!$G$51</c:f>
          <c:strCache>
            <c:ptCount val="1"/>
            <c:pt idx="0">
              <c:v>Indice di Liquidità immediata</c:v>
            </c:pt>
          </c:strCache>
        </c:strRef>
      </c:tx>
      <c:layout/>
      <c:overlay val="0"/>
      <c:spPr>
        <a:noFill/>
        <a:ln>
          <a:noFill/>
        </a:ln>
        <a:effectLst/>
      </c:spPr>
      <c:txPr>
        <a:bodyPr rot="0" spcFirstLastPara="1" vertOverflow="ellipsis" vert="horz" wrap="square" anchor="ctr" anchorCtr="1"/>
        <a:lstStyle/>
        <a:p>
          <a:pPr>
            <a:defRPr sz="960" b="0" i="0" u="none" strike="noStrike" kern="1200" spc="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title>
    <c:autoTitleDeleted val="0"/>
    <c:plotArea>
      <c:layout/>
      <c:lineChart>
        <c:grouping val="standard"/>
        <c:varyColors val="0"/>
        <c:ser>
          <c:idx val="0"/>
          <c:order val="0"/>
          <c:tx>
            <c:v>CCIAA</c:v>
          </c:tx>
          <c:spPr>
            <a:ln w="28575" cap="rnd">
              <a:solidFill>
                <a:srgbClr val="002060"/>
              </a:solidFill>
              <a:round/>
            </a:ln>
            <a:effectLst/>
          </c:spPr>
          <c:marker>
            <c:symbol val="circle"/>
            <c:size val="5"/>
            <c:spPr>
              <a:solidFill>
                <a:srgbClr val="002060"/>
              </a:solidFill>
              <a:ln w="9525">
                <a:solidFill>
                  <a:srgbClr val="00206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CCIAA'!$J$51:$J$55</c:f>
              <c:numCache>
                <c:formatCode>#0.00%</c:formatCode>
                <c:ptCount val="5"/>
                <c:pt idx="0">
                  <c:v>3.5360681050093192</c:v>
                </c:pt>
                <c:pt idx="1">
                  <c:v>4.8441937988687114</c:v>
                </c:pt>
                <c:pt idx="2">
                  <c:v>5.3412515579067472</c:v>
                </c:pt>
                <c:pt idx="3">
                  <c:v>4.5353177821561852</c:v>
                </c:pt>
                <c:pt idx="4">
                  <c:v>5.2047420586538227</c:v>
                </c:pt>
              </c:numCache>
            </c:numRef>
          </c:val>
          <c:smooth val="0"/>
          <c:extLst xmlns:c16r2="http://schemas.microsoft.com/office/drawing/2015/06/chart">
            <c:ext xmlns:c16="http://schemas.microsoft.com/office/drawing/2014/chart" uri="{C3380CC4-5D6E-409C-BE32-E72D297353CC}">
              <c16:uniqueId val="{00000000-6FEC-4629-BD9B-1E5A25F21E34}"/>
            </c:ext>
          </c:extLst>
        </c:ser>
        <c:ser>
          <c:idx val="1"/>
          <c:order val="1"/>
          <c:tx>
            <c:v>Cluster</c:v>
          </c:tx>
          <c:spPr>
            <a:ln w="28575" cap="rnd">
              <a:solidFill>
                <a:srgbClr val="00B0F0"/>
              </a:solidFill>
              <a:round/>
            </a:ln>
            <a:effectLst/>
          </c:spPr>
          <c:marker>
            <c:symbol val="circle"/>
            <c:size val="5"/>
            <c:spPr>
              <a:solidFill>
                <a:srgbClr val="00B0F0"/>
              </a:solidFill>
              <a:ln w="9525">
                <a:solidFill>
                  <a:srgbClr val="00B0F0"/>
                </a:solidFill>
              </a:ln>
              <a:effectLst/>
            </c:spPr>
          </c:marker>
          <c:dLbls>
            <c:numFmt formatCode="0.0%" sourceLinked="0"/>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'Indicatori CCIAA'!$C$71:$C$75</c:f>
              <c:numCache>
                <c:formatCode>General</c:formatCode>
                <c:ptCount val="5"/>
                <c:pt idx="0">
                  <c:v>2015</c:v>
                </c:pt>
                <c:pt idx="1">
                  <c:v>2016</c:v>
                </c:pt>
                <c:pt idx="2">
                  <c:v>2017</c:v>
                </c:pt>
                <c:pt idx="3">
                  <c:v>2018</c:v>
                </c:pt>
                <c:pt idx="4">
                  <c:v>2019</c:v>
                </c:pt>
              </c:numCache>
            </c:numRef>
          </c:cat>
          <c:val>
            <c:numRef>
              <c:f>'Indicatori CCIAA'!$N$51:$N$55</c:f>
              <c:numCache>
                <c:formatCode>#0.00%</c:formatCode>
                <c:ptCount val="5"/>
                <c:pt idx="0">
                  <c:v>1.6218252100517589</c:v>
                </c:pt>
                <c:pt idx="1">
                  <c:v>1.7528265697430989</c:v>
                </c:pt>
                <c:pt idx="2">
                  <c:v>1.799479962092176</c:v>
                </c:pt>
                <c:pt idx="3">
                  <c:v>2.0380743523388216</c:v>
                </c:pt>
                <c:pt idx="4">
                  <c:v>1.9777054573535275</c:v>
                </c:pt>
              </c:numCache>
            </c:numRef>
          </c:val>
          <c:smooth val="0"/>
          <c:extLst xmlns:c16r2="http://schemas.microsoft.com/office/drawing/2015/06/chart">
            <c:ext xmlns:c16="http://schemas.microsoft.com/office/drawing/2014/chart" uri="{C3380CC4-5D6E-409C-BE32-E72D297353CC}">
              <c16:uniqueId val="{00000001-6FEC-4629-BD9B-1E5A25F21E34}"/>
            </c:ext>
          </c:extLst>
        </c:ser>
        <c:dLbls>
          <c:dLblPos val="t"/>
          <c:showLegendKey val="0"/>
          <c:showVal val="1"/>
          <c:showCatName val="0"/>
          <c:showSerName val="0"/>
          <c:showPercent val="0"/>
          <c:showBubbleSize val="0"/>
        </c:dLbls>
        <c:hiLowLines>
          <c:spPr>
            <a:ln w="3175" cap="flat" cmpd="sng" algn="ctr">
              <a:solidFill>
                <a:schemeClr val="bg1">
                  <a:lumMod val="50000"/>
                </a:schemeClr>
              </a:solidFill>
              <a:prstDash val="dash"/>
              <a:round/>
            </a:ln>
            <a:effectLst/>
          </c:spPr>
        </c:hiLowLines>
        <c:marker val="1"/>
        <c:smooth val="0"/>
        <c:axId val="62580224"/>
        <c:axId val="93736320"/>
      </c:lineChart>
      <c:catAx>
        <c:axId val="625802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crossAx val="93736320"/>
        <c:crosses val="autoZero"/>
        <c:auto val="1"/>
        <c:lblAlgn val="ctr"/>
        <c:lblOffset val="100"/>
        <c:noMultiLvlLbl val="0"/>
      </c:catAx>
      <c:valAx>
        <c:axId val="93736320"/>
        <c:scaling>
          <c:orientation val="minMax"/>
        </c:scaling>
        <c:delete val="1"/>
        <c:axPos val="l"/>
        <c:numFmt formatCode="#0.00%" sourceLinked="1"/>
        <c:majorTickMark val="none"/>
        <c:minorTickMark val="none"/>
        <c:tickLblPos val="nextTo"/>
        <c:crossAx val="6258022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sz="800">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v>Standard</c:v>
          </c:tx>
          <c:dPt>
            <c:idx val="0"/>
            <c:bubble3D val="0"/>
            <c:spPr>
              <a:solidFill>
                <a:srgbClr val="002060"/>
              </a:solidFill>
              <a:ln w="19050">
                <a:solidFill>
                  <a:schemeClr val="lt1"/>
                </a:solidFill>
              </a:ln>
              <a:effectLst/>
            </c:spPr>
            <c:extLst xmlns:c16r2="http://schemas.microsoft.com/office/drawing/2015/06/chart">
              <c:ext xmlns:c16="http://schemas.microsoft.com/office/drawing/2014/chart" uri="{C3380CC4-5D6E-409C-BE32-E72D297353CC}">
                <c16:uniqueId val="{00000001-2392-4A78-B840-348A8ADCDF91}"/>
              </c:ext>
            </c:extLst>
          </c:dPt>
          <c:dPt>
            <c:idx val="1"/>
            <c:bubble3D val="0"/>
            <c:spPr>
              <a:solidFill>
                <a:srgbClr val="C0C0C0"/>
              </a:solidFill>
              <a:ln w="19050">
                <a:solidFill>
                  <a:schemeClr val="lt1"/>
                </a:solidFill>
              </a:ln>
              <a:effectLst/>
            </c:spPr>
            <c:extLst xmlns:c16r2="http://schemas.microsoft.com/office/drawing/2015/06/chart">
              <c:ext xmlns:c16="http://schemas.microsoft.com/office/drawing/2014/chart" uri="{C3380CC4-5D6E-409C-BE32-E72D297353CC}">
                <c16:uniqueId val="{00000003-2392-4A78-B840-348A8ADCDF91}"/>
              </c:ext>
            </c:extLst>
          </c:dPt>
          <c:dLbls>
            <c:delete val="1"/>
          </c:dLbls>
          <c:val>
            <c:numRef>
              <c:f>'C1.1'!$C$4:$D$4</c:f>
              <c:numCache>
                <c:formatCode>0%</c:formatCode>
                <c:ptCount val="2"/>
                <c:pt idx="0">
                  <c:v>0.95</c:v>
                </c:pt>
                <c:pt idx="1">
                  <c:v>5.0000000000000044E-2</c:v>
                </c:pt>
              </c:numCache>
            </c:numRef>
          </c:val>
          <c:extLst xmlns:c16r2="http://schemas.microsoft.com/office/drawing/2015/06/chart">
            <c:ext xmlns:c16="http://schemas.microsoft.com/office/drawing/2014/chart" uri="{C3380CC4-5D6E-409C-BE32-E72D297353CC}">
              <c16:uniqueId val="{00000004-2392-4A78-B840-348A8ADCDF91}"/>
            </c:ext>
          </c:extLst>
        </c:ser>
        <c:ser>
          <c:idx val="1"/>
          <c:order val="1"/>
          <c:tx>
            <c:v>CCIAA</c:v>
          </c:tx>
          <c:dPt>
            <c:idx val="0"/>
            <c:bubble3D val="0"/>
            <c:spPr>
              <a:solidFill>
                <a:srgbClr val="00B0F0"/>
              </a:solidFill>
              <a:ln w="19050">
                <a:solidFill>
                  <a:schemeClr val="lt1"/>
                </a:solidFill>
              </a:ln>
              <a:effectLst/>
            </c:spPr>
            <c:extLst xmlns:c16r2="http://schemas.microsoft.com/office/drawing/2015/06/chart">
              <c:ext xmlns:c16="http://schemas.microsoft.com/office/drawing/2014/chart" uri="{C3380CC4-5D6E-409C-BE32-E72D297353CC}">
                <c16:uniqueId val="{00000006-2392-4A78-B840-348A8ADCDF91}"/>
              </c:ext>
            </c:extLst>
          </c:dPt>
          <c:dPt>
            <c:idx val="1"/>
            <c:bubble3D val="0"/>
            <c:spPr>
              <a:solidFill>
                <a:srgbClr val="C0C0C0"/>
              </a:solidFill>
              <a:ln w="19050">
                <a:solidFill>
                  <a:schemeClr val="lt1"/>
                </a:solidFill>
              </a:ln>
              <a:effectLst/>
            </c:spPr>
            <c:extLst xmlns:c16r2="http://schemas.microsoft.com/office/drawing/2015/06/chart">
              <c:ext xmlns:c16="http://schemas.microsoft.com/office/drawing/2014/chart" uri="{C3380CC4-5D6E-409C-BE32-E72D297353CC}">
                <c16:uniqueId val="{00000008-2392-4A78-B840-348A8ADCDF91}"/>
              </c:ext>
            </c:extLst>
          </c:dPt>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2392-4A78-B840-348A8ADCDF91}"/>
                </c:ext>
              </c:extLst>
            </c:dLbl>
            <c:numFmt formatCode="0.0%" sourceLinked="0"/>
            <c:spPr>
              <a:solidFill>
                <a:schemeClr val="bg1"/>
              </a:solidFill>
              <a:ln w="6350">
                <a:solidFill>
                  <a:srgbClr val="002060"/>
                </a:solidFill>
              </a:ln>
              <a:effectLst/>
            </c:spPr>
            <c:txPr>
              <a:bodyPr rot="0" spcFirstLastPara="1" vertOverflow="ellipsis" vert="horz" wrap="square" anchor="ctr" anchorCtr="1"/>
              <a:lstStyle/>
              <a:p>
                <a:pPr>
                  <a:defRPr sz="800" b="0" i="0" u="none" strike="noStrike" kern="1200" baseline="0">
                    <a:solidFill>
                      <a:srgbClr val="00B0F0"/>
                    </a:solidFill>
                    <a:latin typeface="Segoe UI" panose="020B0502040204020203" pitchFamily="34" charset="0"/>
                    <a:ea typeface="+mn-ea"/>
                    <a:cs typeface="Segoe UI" panose="020B0502040204020203" pitchFamily="34" charset="0"/>
                  </a:defRPr>
                </a:pPr>
                <a:endParaRPr lang="it-I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'C1.1'!$C$5:$D$5</c:f>
              <c:numCache>
                <c:formatCode>0%</c:formatCode>
                <c:ptCount val="2"/>
                <c:pt idx="0">
                  <c:v>0.91</c:v>
                </c:pt>
                <c:pt idx="1">
                  <c:v>8.9999999999999969E-2</c:v>
                </c:pt>
              </c:numCache>
            </c:numRef>
          </c:val>
          <c:extLst xmlns:c16r2="http://schemas.microsoft.com/office/drawing/2015/06/chart">
            <c:ext xmlns:c16="http://schemas.microsoft.com/office/drawing/2014/chart" uri="{C3380CC4-5D6E-409C-BE32-E72D297353CC}">
              <c16:uniqueId val="{00000009-2392-4A78-B840-348A8ADCDF91}"/>
            </c:ext>
          </c:extLst>
        </c:ser>
        <c:dLbls>
          <c:showLegendKey val="0"/>
          <c:showVal val="1"/>
          <c:showCatName val="0"/>
          <c:showSerName val="0"/>
          <c:showPercent val="0"/>
          <c:showBubbleSize val="0"/>
          <c:showLeaderLines val="1"/>
        </c:dLbls>
        <c:firstSliceAng val="0"/>
        <c:holeSize val="63"/>
      </c:doughnut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v>Standard</c:v>
          </c:tx>
          <c:dPt>
            <c:idx val="0"/>
            <c:bubble3D val="0"/>
            <c:spPr>
              <a:solidFill>
                <a:srgbClr val="002060"/>
              </a:solidFill>
              <a:ln w="19050">
                <a:solidFill>
                  <a:schemeClr val="lt1"/>
                </a:solidFill>
              </a:ln>
              <a:effectLst/>
            </c:spPr>
            <c:extLst xmlns:c16r2="http://schemas.microsoft.com/office/drawing/2015/06/chart">
              <c:ext xmlns:c16="http://schemas.microsoft.com/office/drawing/2014/chart" uri="{C3380CC4-5D6E-409C-BE32-E72D297353CC}">
                <c16:uniqueId val="{00000001-7C85-45B0-8AAD-13DE96AC8554}"/>
              </c:ext>
            </c:extLst>
          </c:dPt>
          <c:dPt>
            <c:idx val="1"/>
            <c:bubble3D val="0"/>
            <c:spPr>
              <a:solidFill>
                <a:srgbClr val="C0C0C0"/>
              </a:solidFill>
              <a:ln w="19050">
                <a:solidFill>
                  <a:schemeClr val="lt1"/>
                </a:solidFill>
              </a:ln>
              <a:effectLst/>
            </c:spPr>
            <c:extLst xmlns:c16r2="http://schemas.microsoft.com/office/drawing/2015/06/chart">
              <c:ext xmlns:c16="http://schemas.microsoft.com/office/drawing/2014/chart" uri="{C3380CC4-5D6E-409C-BE32-E72D297353CC}">
                <c16:uniqueId val="{00000003-7C85-45B0-8AAD-13DE96AC8554}"/>
              </c:ext>
            </c:extLst>
          </c:dPt>
          <c:dLbls>
            <c:delete val="1"/>
          </c:dLbls>
          <c:val>
            <c:numRef>
              <c:f>'[Grafici Standard servizio.xlsx]C1.1 (2)'!$C$4:$D$4</c:f>
              <c:numCache>
                <c:formatCode>0%</c:formatCode>
                <c:ptCount val="2"/>
                <c:pt idx="0">
                  <c:v>0.5</c:v>
                </c:pt>
                <c:pt idx="1">
                  <c:v>0.5</c:v>
                </c:pt>
              </c:numCache>
            </c:numRef>
          </c:val>
          <c:extLst xmlns:c16r2="http://schemas.microsoft.com/office/drawing/2015/06/chart">
            <c:ext xmlns:c16="http://schemas.microsoft.com/office/drawing/2014/chart" uri="{C3380CC4-5D6E-409C-BE32-E72D297353CC}">
              <c16:uniqueId val="{00000004-7C85-45B0-8AAD-13DE96AC8554}"/>
            </c:ext>
          </c:extLst>
        </c:ser>
        <c:ser>
          <c:idx val="1"/>
          <c:order val="1"/>
          <c:tx>
            <c:v>CCIAA</c:v>
          </c:tx>
          <c:dPt>
            <c:idx val="0"/>
            <c:bubble3D val="0"/>
            <c:spPr>
              <a:solidFill>
                <a:srgbClr val="00B0F0"/>
              </a:solidFill>
              <a:ln w="19050">
                <a:solidFill>
                  <a:schemeClr val="lt1"/>
                </a:solidFill>
              </a:ln>
              <a:effectLst/>
            </c:spPr>
            <c:extLst xmlns:c16r2="http://schemas.microsoft.com/office/drawing/2015/06/chart">
              <c:ext xmlns:c16="http://schemas.microsoft.com/office/drawing/2014/chart" uri="{C3380CC4-5D6E-409C-BE32-E72D297353CC}">
                <c16:uniqueId val="{00000006-7C85-45B0-8AAD-13DE96AC8554}"/>
              </c:ext>
            </c:extLst>
          </c:dPt>
          <c:dPt>
            <c:idx val="1"/>
            <c:bubble3D val="0"/>
            <c:spPr>
              <a:solidFill>
                <a:srgbClr val="C0C0C0"/>
              </a:solidFill>
              <a:ln w="19050">
                <a:solidFill>
                  <a:schemeClr val="lt1"/>
                </a:solidFill>
              </a:ln>
              <a:effectLst/>
            </c:spPr>
            <c:extLst xmlns:c16r2="http://schemas.microsoft.com/office/drawing/2015/06/chart">
              <c:ext xmlns:c16="http://schemas.microsoft.com/office/drawing/2014/chart" uri="{C3380CC4-5D6E-409C-BE32-E72D297353CC}">
                <c16:uniqueId val="{00000008-7C85-45B0-8AAD-13DE96AC8554}"/>
              </c:ext>
            </c:extLst>
          </c:dPt>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7C85-45B0-8AAD-13DE96AC8554}"/>
                </c:ext>
              </c:extLst>
            </c:dLbl>
            <c:numFmt formatCode="0.0%" sourceLinked="0"/>
            <c:spPr>
              <a:solidFill>
                <a:schemeClr val="bg1"/>
              </a:solidFill>
              <a:ln w="6350">
                <a:solidFill>
                  <a:srgbClr val="002060"/>
                </a:solidFill>
              </a:ln>
              <a:effectLst/>
            </c:spPr>
            <c:txPr>
              <a:bodyPr rot="0" spcFirstLastPara="1" vertOverflow="ellipsis" vert="horz" wrap="square" anchor="ctr" anchorCtr="1"/>
              <a:lstStyle/>
              <a:p>
                <a:pPr>
                  <a:defRPr sz="800" b="0" i="0" u="none" strike="noStrike" kern="1200" baseline="0">
                    <a:solidFill>
                      <a:srgbClr val="00B0F0"/>
                    </a:solidFill>
                    <a:latin typeface="Segoe UI" panose="020B0502040204020203" pitchFamily="34" charset="0"/>
                    <a:ea typeface="+mn-ea"/>
                    <a:cs typeface="Segoe UI" panose="020B0502040204020203" pitchFamily="34" charset="0"/>
                  </a:defRPr>
                </a:pPr>
                <a:endParaRPr lang="it-I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'[Grafici Standard servizio.xlsx]C1.1 (2)'!$C$5:$D$5</c:f>
              <c:numCache>
                <c:formatCode>0%</c:formatCode>
                <c:ptCount val="2"/>
                <c:pt idx="0">
                  <c:v>0.65</c:v>
                </c:pt>
                <c:pt idx="1">
                  <c:v>0.35</c:v>
                </c:pt>
              </c:numCache>
            </c:numRef>
          </c:val>
          <c:extLst xmlns:c16r2="http://schemas.microsoft.com/office/drawing/2015/06/chart">
            <c:ext xmlns:c16="http://schemas.microsoft.com/office/drawing/2014/chart" uri="{C3380CC4-5D6E-409C-BE32-E72D297353CC}">
              <c16:uniqueId val="{00000009-7C85-45B0-8AAD-13DE96AC8554}"/>
            </c:ext>
          </c:extLst>
        </c:ser>
        <c:dLbls>
          <c:showLegendKey val="0"/>
          <c:showVal val="1"/>
          <c:showCatName val="0"/>
          <c:showSerName val="0"/>
          <c:showPercent val="0"/>
          <c:showBubbleSize val="0"/>
          <c:showLeaderLines val="1"/>
        </c:dLbls>
        <c:firstSliceAng val="0"/>
        <c:holeSize val="63"/>
      </c:doughnut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it-I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('C1.1'!$B$2,'C1.1'!$A$12:$A$14)</c:f>
              <c:strCache>
                <c:ptCount val="4"/>
                <c:pt idx="0">
                  <c:v>Tempo medio di evasione pratiche telematiche</c:v>
                </c:pt>
                <c:pt idx="1">
                  <c:v>Elenco verificatori di impianti</c:v>
                </c:pt>
                <c:pt idx="2">
                  <c:v>Ruolo periti ed esperti</c:v>
                </c:pt>
                <c:pt idx="3">
                  <c:v>Elenco raccomandatari</c:v>
                </c:pt>
              </c:strCache>
            </c:strRef>
          </c:cat>
          <c:val>
            <c:numRef>
              <c:f>('C1.1'!$C$2,'C1.1'!$C$12:$C$14)</c:f>
              <c:numCache>
                <c:formatCode>_(* #,##0.00_);_(* \(#,##0.00\);_(* "-"??_);_(@_)</c:formatCode>
                <c:ptCount val="4"/>
                <c:pt idx="0" formatCode="General">
                  <c:v>4.75</c:v>
                </c:pt>
                <c:pt idx="1">
                  <c:v>22.5</c:v>
                </c:pt>
                <c:pt idx="2">
                  <c:v>28</c:v>
                </c:pt>
                <c:pt idx="3">
                  <c:v>38.75</c:v>
                </c:pt>
              </c:numCache>
            </c:numRef>
          </c:val>
          <c:extLst xmlns:c16r2="http://schemas.microsoft.com/office/drawing/2015/06/chart">
            <c:ext xmlns:c16="http://schemas.microsoft.com/office/drawing/2014/chart" uri="{C3380CC4-5D6E-409C-BE32-E72D297353CC}">
              <c16:uniqueId val="{00000000-C201-4AD0-93BC-F9F29F6103FD}"/>
            </c:ext>
          </c:extLst>
        </c:ser>
        <c:dLbls>
          <c:showLegendKey val="0"/>
          <c:showVal val="0"/>
          <c:showCatName val="0"/>
          <c:showSerName val="0"/>
          <c:showPercent val="0"/>
          <c:showBubbleSize val="0"/>
        </c:dLbls>
        <c:gapWidth val="80"/>
        <c:axId val="61313024"/>
        <c:axId val="60970048"/>
      </c:barChart>
      <c:catAx>
        <c:axId val="61313024"/>
        <c:scaling>
          <c:orientation val="maxMin"/>
        </c:scaling>
        <c:delete val="1"/>
        <c:axPos val="l"/>
        <c:numFmt formatCode="General" sourceLinked="1"/>
        <c:majorTickMark val="out"/>
        <c:minorTickMark val="none"/>
        <c:tickLblPos val="nextTo"/>
        <c:crossAx val="60970048"/>
        <c:crosses val="autoZero"/>
        <c:auto val="1"/>
        <c:lblAlgn val="ctr"/>
        <c:lblOffset val="100"/>
        <c:noMultiLvlLbl val="0"/>
      </c:catAx>
      <c:valAx>
        <c:axId val="60970048"/>
        <c:scaling>
          <c:orientation val="minMax"/>
          <c:max val="45"/>
          <c:min val="0"/>
        </c:scaling>
        <c:delete val="0"/>
        <c:axPos val="t"/>
        <c:majorGridlines>
          <c:spPr>
            <a:ln w="3175" cap="flat" cmpd="sng" algn="ctr">
              <a:solidFill>
                <a:schemeClr val="bg1">
                  <a:lumMod val="65000"/>
                </a:schemeClr>
              </a:solidFill>
              <a:prstDash val="dash"/>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it-IT"/>
          </a:p>
        </c:txPr>
        <c:crossAx val="61313024"/>
        <c:crosses val="autoZero"/>
        <c:crossBetween val="between"/>
        <c:majorUnit val="5"/>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v>Standard</c:v>
          </c:tx>
          <c:dPt>
            <c:idx val="0"/>
            <c:bubble3D val="0"/>
            <c:spPr>
              <a:solidFill>
                <a:srgbClr val="002060"/>
              </a:solidFill>
              <a:ln w="19050">
                <a:solidFill>
                  <a:schemeClr val="lt1"/>
                </a:solidFill>
              </a:ln>
              <a:effectLst/>
            </c:spPr>
            <c:extLst xmlns:c16r2="http://schemas.microsoft.com/office/drawing/2015/06/chart">
              <c:ext xmlns:c16="http://schemas.microsoft.com/office/drawing/2014/chart" uri="{C3380CC4-5D6E-409C-BE32-E72D297353CC}">
                <c16:uniqueId val="{00000001-914A-45D9-8E17-70B8A4B2C498}"/>
              </c:ext>
            </c:extLst>
          </c:dPt>
          <c:dPt>
            <c:idx val="1"/>
            <c:bubble3D val="0"/>
            <c:spPr>
              <a:solidFill>
                <a:srgbClr val="C0C0C0"/>
              </a:solidFill>
              <a:ln w="19050">
                <a:solidFill>
                  <a:schemeClr val="lt1"/>
                </a:solidFill>
              </a:ln>
              <a:effectLst/>
            </c:spPr>
            <c:extLst xmlns:c16r2="http://schemas.microsoft.com/office/drawing/2015/06/chart">
              <c:ext xmlns:c16="http://schemas.microsoft.com/office/drawing/2014/chart" uri="{C3380CC4-5D6E-409C-BE32-E72D297353CC}">
                <c16:uniqueId val="{00000003-914A-45D9-8E17-70B8A4B2C498}"/>
              </c:ext>
            </c:extLst>
          </c:dPt>
          <c:dLbls>
            <c:delete val="1"/>
          </c:dLbls>
          <c:val>
            <c:numRef>
              <c:f>'C2.3'!$C$4:$D$4</c:f>
              <c:numCache>
                <c:formatCode>0%</c:formatCode>
                <c:ptCount val="2"/>
                <c:pt idx="0">
                  <c:v>1</c:v>
                </c:pt>
                <c:pt idx="1">
                  <c:v>0</c:v>
                </c:pt>
              </c:numCache>
            </c:numRef>
          </c:val>
          <c:extLst xmlns:c16r2="http://schemas.microsoft.com/office/drawing/2015/06/chart">
            <c:ext xmlns:c16="http://schemas.microsoft.com/office/drawing/2014/chart" uri="{C3380CC4-5D6E-409C-BE32-E72D297353CC}">
              <c16:uniqueId val="{00000004-914A-45D9-8E17-70B8A4B2C498}"/>
            </c:ext>
          </c:extLst>
        </c:ser>
        <c:ser>
          <c:idx val="1"/>
          <c:order val="1"/>
          <c:tx>
            <c:v>CCIAA</c:v>
          </c:tx>
          <c:dPt>
            <c:idx val="0"/>
            <c:bubble3D val="0"/>
            <c:spPr>
              <a:solidFill>
                <a:srgbClr val="00B0F0"/>
              </a:solidFill>
              <a:ln w="19050">
                <a:solidFill>
                  <a:schemeClr val="lt1"/>
                </a:solidFill>
              </a:ln>
              <a:effectLst/>
            </c:spPr>
            <c:extLst xmlns:c16r2="http://schemas.microsoft.com/office/drawing/2015/06/chart">
              <c:ext xmlns:c16="http://schemas.microsoft.com/office/drawing/2014/chart" uri="{C3380CC4-5D6E-409C-BE32-E72D297353CC}">
                <c16:uniqueId val="{00000006-914A-45D9-8E17-70B8A4B2C498}"/>
              </c:ext>
            </c:extLst>
          </c:dPt>
          <c:dPt>
            <c:idx val="1"/>
            <c:bubble3D val="0"/>
            <c:spPr>
              <a:solidFill>
                <a:srgbClr val="C0C0C0"/>
              </a:solidFill>
              <a:ln w="19050">
                <a:solidFill>
                  <a:schemeClr val="lt1"/>
                </a:solidFill>
              </a:ln>
              <a:effectLst/>
            </c:spPr>
            <c:extLst xmlns:c16r2="http://schemas.microsoft.com/office/drawing/2015/06/chart">
              <c:ext xmlns:c16="http://schemas.microsoft.com/office/drawing/2014/chart" uri="{C3380CC4-5D6E-409C-BE32-E72D297353CC}">
                <c16:uniqueId val="{00000008-914A-45D9-8E17-70B8A4B2C498}"/>
              </c:ext>
            </c:extLst>
          </c:dPt>
          <c:dLbls>
            <c:dLbl>
              <c:idx val="1"/>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8-914A-45D9-8E17-70B8A4B2C498}"/>
                </c:ext>
              </c:extLst>
            </c:dLbl>
            <c:numFmt formatCode="0.0%" sourceLinked="0"/>
            <c:spPr>
              <a:solidFill>
                <a:schemeClr val="bg1"/>
              </a:solidFill>
              <a:ln w="6350">
                <a:solidFill>
                  <a:srgbClr val="002060"/>
                </a:solidFill>
              </a:ln>
              <a:effectLst/>
            </c:spPr>
            <c:txPr>
              <a:bodyPr rot="0" spcFirstLastPara="1" vertOverflow="ellipsis" vert="horz" wrap="square" anchor="ctr" anchorCtr="1"/>
              <a:lstStyle/>
              <a:p>
                <a:pPr>
                  <a:defRPr sz="800" b="0" i="0" u="none" strike="noStrike" kern="1200" baseline="0">
                    <a:solidFill>
                      <a:srgbClr val="00B0F0"/>
                    </a:solidFill>
                    <a:latin typeface="Segoe UI" panose="020B0502040204020203" pitchFamily="34" charset="0"/>
                    <a:ea typeface="+mn-ea"/>
                    <a:cs typeface="Segoe UI" panose="020B0502040204020203" pitchFamily="34" charset="0"/>
                  </a:defRPr>
                </a:pPr>
                <a:endParaRPr lang="it-IT"/>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val>
            <c:numRef>
              <c:f>'C2.3'!$C$5:$D$5</c:f>
              <c:numCache>
                <c:formatCode>0%</c:formatCode>
                <c:ptCount val="2"/>
                <c:pt idx="0">
                  <c:v>0.95</c:v>
                </c:pt>
                <c:pt idx="1">
                  <c:v>5.0000000000000044E-2</c:v>
                </c:pt>
              </c:numCache>
            </c:numRef>
          </c:val>
          <c:extLst xmlns:c16r2="http://schemas.microsoft.com/office/drawing/2015/06/chart">
            <c:ext xmlns:c16="http://schemas.microsoft.com/office/drawing/2014/chart" uri="{C3380CC4-5D6E-409C-BE32-E72D297353CC}">
              <c16:uniqueId val="{00000009-914A-45D9-8E17-70B8A4B2C498}"/>
            </c:ext>
          </c:extLst>
        </c:ser>
        <c:dLbls>
          <c:showLegendKey val="0"/>
          <c:showVal val="1"/>
          <c:showCatName val="0"/>
          <c:showSerName val="0"/>
          <c:showPercent val="0"/>
          <c:showBubbleSize val="0"/>
          <c:showLeaderLines val="1"/>
        </c:dLbls>
        <c:firstSliceAng val="0"/>
        <c:holeSize val="63"/>
      </c:doughnutChart>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it-I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'C2.5'!$A$12:$A$14</c:f>
              <c:numCache>
                <c:formatCode>General</c:formatCode>
                <c:ptCount val="3"/>
              </c:numCache>
            </c:numRef>
          </c:cat>
          <c:val>
            <c:numRef>
              <c:f>'C2.5'!$C$6:$C$8</c:f>
              <c:numCache>
                <c:formatCode>_(* #,##0.00_);_(* \(#,##0.00\);_(* "-"??_);_(@_)</c:formatCode>
                <c:ptCount val="3"/>
                <c:pt idx="0">
                  <c:v>13</c:v>
                </c:pt>
                <c:pt idx="1">
                  <c:v>11.5</c:v>
                </c:pt>
                <c:pt idx="2">
                  <c:v>5.5</c:v>
                </c:pt>
              </c:numCache>
            </c:numRef>
          </c:val>
          <c:extLst xmlns:c16r2="http://schemas.microsoft.com/office/drawing/2015/06/chart">
            <c:ext xmlns:c16="http://schemas.microsoft.com/office/drawing/2014/chart" uri="{C3380CC4-5D6E-409C-BE32-E72D297353CC}">
              <c16:uniqueId val="{00000000-5D66-43C6-B02F-9EB66509DEAF}"/>
            </c:ext>
          </c:extLst>
        </c:ser>
        <c:dLbls>
          <c:showLegendKey val="0"/>
          <c:showVal val="0"/>
          <c:showCatName val="0"/>
          <c:showSerName val="0"/>
          <c:showPercent val="0"/>
          <c:showBubbleSize val="0"/>
        </c:dLbls>
        <c:gapWidth val="80"/>
        <c:axId val="60007424"/>
        <c:axId val="61429376"/>
      </c:barChart>
      <c:catAx>
        <c:axId val="60007424"/>
        <c:scaling>
          <c:orientation val="maxMin"/>
        </c:scaling>
        <c:delete val="1"/>
        <c:axPos val="l"/>
        <c:numFmt formatCode="General" sourceLinked="1"/>
        <c:majorTickMark val="out"/>
        <c:minorTickMark val="none"/>
        <c:tickLblPos val="nextTo"/>
        <c:crossAx val="61429376"/>
        <c:crosses val="autoZero"/>
        <c:auto val="1"/>
        <c:lblAlgn val="ctr"/>
        <c:lblOffset val="100"/>
        <c:noMultiLvlLbl val="0"/>
      </c:catAx>
      <c:valAx>
        <c:axId val="61429376"/>
        <c:scaling>
          <c:orientation val="minMax"/>
          <c:max val="16"/>
          <c:min val="0"/>
        </c:scaling>
        <c:delete val="1"/>
        <c:axPos val="t"/>
        <c:majorGridlines>
          <c:spPr>
            <a:ln w="3175" cap="flat" cmpd="sng" algn="ctr">
              <a:solidFill>
                <a:schemeClr val="bg1">
                  <a:lumMod val="65000"/>
                </a:schemeClr>
              </a:solidFill>
              <a:prstDash val="dash"/>
              <a:round/>
            </a:ln>
            <a:effectLst/>
          </c:spPr>
        </c:majorGridlines>
        <c:numFmt formatCode="#,##0" sourceLinked="0"/>
        <c:majorTickMark val="out"/>
        <c:minorTickMark val="none"/>
        <c:tickLblPos val="nextTo"/>
        <c:crossAx val="60007424"/>
        <c:crosses val="autoZero"/>
        <c:crossBetween val="between"/>
        <c:majorUnit val="2"/>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it-I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'C2.5'!$B$19:$B$21</c:f>
              <c:strCache>
                <c:ptCount val="3"/>
                <c:pt idx="0">
                  <c:v>Tempi di iscrizione</c:v>
                </c:pt>
                <c:pt idx="1">
                  <c:v>Tempi di cancellazione</c:v>
                </c:pt>
                <c:pt idx="2">
                  <c:v>Tempi di concessione e rinnovo</c:v>
                </c:pt>
              </c:strCache>
            </c:strRef>
          </c:cat>
          <c:val>
            <c:numRef>
              <c:f>'C2.5'!$C$19:$C$21</c:f>
              <c:numCache>
                <c:formatCode>_(* #,##0.00_);_(* \(#,##0.00\);_(* "-"??_);_(@_)</c:formatCode>
                <c:ptCount val="3"/>
                <c:pt idx="0">
                  <c:v>65</c:v>
                </c:pt>
                <c:pt idx="1">
                  <c:v>14</c:v>
                </c:pt>
                <c:pt idx="2">
                  <c:v>6.5</c:v>
                </c:pt>
              </c:numCache>
            </c:numRef>
          </c:val>
          <c:extLst xmlns:c16r2="http://schemas.microsoft.com/office/drawing/2015/06/chart">
            <c:ext xmlns:c16="http://schemas.microsoft.com/office/drawing/2014/chart" uri="{C3380CC4-5D6E-409C-BE32-E72D297353CC}">
              <c16:uniqueId val="{00000000-6B94-4575-AEE0-870E3556E530}"/>
            </c:ext>
          </c:extLst>
        </c:ser>
        <c:dLbls>
          <c:dLblPos val="inEnd"/>
          <c:showLegendKey val="0"/>
          <c:showVal val="1"/>
          <c:showCatName val="0"/>
          <c:showSerName val="0"/>
          <c:showPercent val="0"/>
          <c:showBubbleSize val="0"/>
        </c:dLbls>
        <c:gapWidth val="80"/>
        <c:axId val="60063232"/>
        <c:axId val="60966016"/>
      </c:barChart>
      <c:catAx>
        <c:axId val="60063232"/>
        <c:scaling>
          <c:orientation val="maxMin"/>
        </c:scaling>
        <c:delete val="1"/>
        <c:axPos val="l"/>
        <c:numFmt formatCode="General" sourceLinked="1"/>
        <c:majorTickMark val="out"/>
        <c:minorTickMark val="none"/>
        <c:tickLblPos val="nextTo"/>
        <c:crossAx val="60966016"/>
        <c:crosses val="autoZero"/>
        <c:auto val="1"/>
        <c:lblAlgn val="ctr"/>
        <c:lblOffset val="100"/>
        <c:noMultiLvlLbl val="0"/>
      </c:catAx>
      <c:valAx>
        <c:axId val="60966016"/>
        <c:scaling>
          <c:orientation val="minMax"/>
          <c:max val="70"/>
          <c:min val="0"/>
        </c:scaling>
        <c:delete val="1"/>
        <c:axPos val="t"/>
        <c:majorGridlines>
          <c:spPr>
            <a:ln w="3175" cap="flat" cmpd="sng" algn="ctr">
              <a:solidFill>
                <a:schemeClr val="bg1">
                  <a:lumMod val="65000"/>
                </a:schemeClr>
              </a:solidFill>
              <a:prstDash val="dash"/>
              <a:round/>
            </a:ln>
            <a:effectLst/>
          </c:spPr>
        </c:majorGridlines>
        <c:numFmt formatCode="#,##0" sourceLinked="0"/>
        <c:majorTickMark val="out"/>
        <c:minorTickMark val="none"/>
        <c:tickLblPos val="nextTo"/>
        <c:crossAx val="60063232"/>
        <c:crosses val="autoZero"/>
        <c:crossBetween val="between"/>
        <c:majorUnit val="5"/>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it-IT"/>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'C2.6'!$B$6</c:f>
              <c:strCache>
                <c:ptCount val="1"/>
                <c:pt idx="0">
                  <c:v>Tempi di rilascio autorizzazione</c:v>
                </c:pt>
              </c:strCache>
            </c:strRef>
          </c:cat>
          <c:val>
            <c:numRef>
              <c:f>'C2.6'!$C$6</c:f>
              <c:numCache>
                <c:formatCode>_(* #,##0.00_);_(* \(#,##0.00\);_(* "-"??_);_(@_)</c:formatCode>
                <c:ptCount val="1"/>
                <c:pt idx="0">
                  <c:v>4</c:v>
                </c:pt>
              </c:numCache>
            </c:numRef>
          </c:val>
          <c:extLst xmlns:c16r2="http://schemas.microsoft.com/office/drawing/2015/06/chart">
            <c:ext xmlns:c16="http://schemas.microsoft.com/office/drawing/2014/chart" uri="{C3380CC4-5D6E-409C-BE32-E72D297353CC}">
              <c16:uniqueId val="{00000000-D63D-4D6C-A905-1943B638DF1E}"/>
            </c:ext>
          </c:extLst>
        </c:ser>
        <c:dLbls>
          <c:showLegendKey val="0"/>
          <c:showVal val="0"/>
          <c:showCatName val="0"/>
          <c:showSerName val="0"/>
          <c:showPercent val="0"/>
          <c:showBubbleSize val="0"/>
        </c:dLbls>
        <c:gapWidth val="100"/>
        <c:axId val="60143104"/>
        <c:axId val="108959360"/>
      </c:barChart>
      <c:catAx>
        <c:axId val="60143104"/>
        <c:scaling>
          <c:orientation val="maxMin"/>
        </c:scaling>
        <c:delete val="1"/>
        <c:axPos val="l"/>
        <c:numFmt formatCode="General" sourceLinked="1"/>
        <c:majorTickMark val="out"/>
        <c:minorTickMark val="none"/>
        <c:tickLblPos val="nextTo"/>
        <c:crossAx val="108959360"/>
        <c:crosses val="autoZero"/>
        <c:auto val="1"/>
        <c:lblAlgn val="ctr"/>
        <c:lblOffset val="100"/>
        <c:noMultiLvlLbl val="0"/>
      </c:catAx>
      <c:valAx>
        <c:axId val="108959360"/>
        <c:scaling>
          <c:orientation val="minMax"/>
          <c:max val="6"/>
          <c:min val="0"/>
        </c:scaling>
        <c:delete val="1"/>
        <c:axPos val="t"/>
        <c:majorGridlines>
          <c:spPr>
            <a:ln w="3175" cap="flat" cmpd="sng" algn="ctr">
              <a:solidFill>
                <a:schemeClr val="bg1">
                  <a:lumMod val="65000"/>
                </a:schemeClr>
              </a:solidFill>
              <a:prstDash val="dash"/>
              <a:round/>
            </a:ln>
            <a:effectLst/>
          </c:spPr>
        </c:majorGridlines>
        <c:numFmt formatCode="#,##0" sourceLinked="0"/>
        <c:majorTickMark val="out"/>
        <c:minorTickMark val="none"/>
        <c:tickLblPos val="nextTo"/>
        <c:crossAx val="60143104"/>
        <c:crosses val="autoZero"/>
        <c:crossBetween val="between"/>
        <c:majorUnit val="1"/>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latin typeface="Segoe UI" panose="020B0502040204020203" pitchFamily="34" charset="0"/>
          <a:cs typeface="Segoe UI" panose="020B0502040204020203" pitchFamily="34" charset="0"/>
        </a:defRPr>
      </a:pPr>
      <a:endParaRPr lang="it-IT"/>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81866498743409"/>
          <c:y val="4.9280143944724651E-2"/>
          <c:w val="0.44946136224499877"/>
          <c:h val="0.85301046852790097"/>
        </c:manualLayout>
      </c:layout>
      <c:barChart>
        <c:barDir val="bar"/>
        <c:grouping val="clustered"/>
        <c:varyColors val="0"/>
        <c:ser>
          <c:idx val="0"/>
          <c:order val="0"/>
          <c:tx>
            <c:strRef>
              <c:f>Abstract!$C$33</c:f>
              <c:strCache>
                <c:ptCount val="1"/>
                <c:pt idx="0">
                  <c:v>MODENA</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Abstract!$B$34:$B$44</c:f>
              <c:strCache>
                <c:ptCount val="11"/>
                <c:pt idx="0">
                  <c:v>Transizione dalla scuola al mondo del lavoro </c:v>
                </c:pt>
                <c:pt idx="1">
                  <c:v>Servizi di composizione delle controversie </c:v>
                </c:pt>
                <c:pt idx="2">
                  <c:v>Registro delle imprese</c:v>
                </c:pt>
                <c:pt idx="3">
                  <c:v>Pratiche ambientali varie </c:v>
                </c:pt>
                <c:pt idx="4">
                  <c:v>Servizi specifici per la digitalizzazione </c:v>
                </c:pt>
                <c:pt idx="5">
                  <c:v>Sostegno allo sviluppo d'impresa </c:v>
                </c:pt>
                <c:pt idx="6">
                  <c:v>Servizi certificativi per l'export </c:v>
                </c:pt>
                <c:pt idx="7">
                  <c:v>Metrologia legale </c:v>
                </c:pt>
                <c:pt idx="8">
                  <c:v>Promozione della digitalizzazione </c:v>
                </c:pt>
                <c:pt idx="9">
                  <c:v>Servizi di assistenza all'export </c:v>
                </c:pt>
                <c:pt idx="10">
                  <c:v>Servizi di promozione dei prodotti di eccellenza </c:v>
                </c:pt>
              </c:strCache>
            </c:strRef>
          </c:cat>
          <c:val>
            <c:numRef>
              <c:f>Abstract!$C$34:$C$44</c:f>
              <c:numCache>
                <c:formatCode>0.0</c:formatCode>
                <c:ptCount val="11"/>
                <c:pt idx="0">
                  <c:v>96.71433666873827</c:v>
                </c:pt>
                <c:pt idx="1">
                  <c:v>95.167355905162026</c:v>
                </c:pt>
                <c:pt idx="2">
                  <c:v>94.166760306210548</c:v>
                </c:pt>
                <c:pt idx="3">
                  <c:v>93.37878679303418</c:v>
                </c:pt>
                <c:pt idx="4">
                  <c:v>92.144212599664513</c:v>
                </c:pt>
                <c:pt idx="5">
                  <c:v>91.857078309965999</c:v>
                </c:pt>
                <c:pt idx="6">
                  <c:v>84.220587972132677</c:v>
                </c:pt>
                <c:pt idx="7">
                  <c:v>76.02627060687513</c:v>
                </c:pt>
                <c:pt idx="8">
                  <c:v>72.724942873286352</c:v>
                </c:pt>
                <c:pt idx="9">
                  <c:v>48.703537531205299</c:v>
                </c:pt>
                <c:pt idx="10">
                  <c:v>98.638405463542341</c:v>
                </c:pt>
              </c:numCache>
            </c:numRef>
          </c:val>
          <c:extLst xmlns:c16r2="http://schemas.microsoft.com/office/drawing/2015/06/chart">
            <c:ext xmlns:c16="http://schemas.microsoft.com/office/drawing/2014/chart" uri="{C3380CC4-5D6E-409C-BE32-E72D297353CC}">
              <c16:uniqueId val="{00000000-0A58-42D8-8FBE-A5F702414D99}"/>
            </c:ext>
          </c:extLst>
        </c:ser>
        <c:ser>
          <c:idx val="1"/>
          <c:order val="1"/>
          <c:tx>
            <c:strRef>
              <c:f>Abstract!$E$33</c:f>
              <c:strCache>
                <c:ptCount val="1"/>
                <c:pt idx="0">
                  <c:v>ITALIA</c:v>
                </c:pt>
              </c:strCache>
            </c:strRef>
          </c:tx>
          <c:spPr>
            <a:solidFill>
              <a:srgbClr val="2C6AA1"/>
            </a:solidFill>
            <a:ln>
              <a:noFill/>
            </a:ln>
            <a:effectLst/>
          </c:spPr>
          <c:invertIfNegative val="0"/>
          <c:dLbls>
            <c:dLbl>
              <c:idx val="10"/>
              <c:delete val="1"/>
              <c:extLst xmlns:c16r2="http://schemas.microsoft.com/office/drawing/2015/06/chart">
                <c:ext xmlns:c15="http://schemas.microsoft.com/office/drawing/2012/chart" uri="{CE6537A1-D6FC-4f65-9D91-7224C49458BB}"/>
                <c:ext xmlns:c16="http://schemas.microsoft.com/office/drawing/2014/chart" uri="{C3380CC4-5D6E-409C-BE32-E72D297353CC}">
                  <c16:uniqueId val="{00000001-0A58-42D8-8FBE-A5F702414D99}"/>
                </c:ext>
              </c:extLst>
            </c:dLbl>
            <c:spPr>
              <a:noFill/>
              <a:ln>
                <a:noFill/>
              </a:ln>
              <a:effectLst/>
            </c:spPr>
            <c:txPr>
              <a:bodyPr rot="0" spcFirstLastPara="1" vertOverflow="ellipsis" vert="horz" wrap="square" anchor="ctr" anchorCtr="1"/>
              <a:lstStyle/>
              <a:p>
                <a:pPr>
                  <a:defRPr sz="105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it-IT"/>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Abstract!$B$34:$B$44</c:f>
              <c:strCache>
                <c:ptCount val="11"/>
                <c:pt idx="0">
                  <c:v>Transizione dalla scuola al mondo del lavoro </c:v>
                </c:pt>
                <c:pt idx="1">
                  <c:v>Servizi di composizione delle controversie </c:v>
                </c:pt>
                <c:pt idx="2">
                  <c:v>Registro delle imprese</c:v>
                </c:pt>
                <c:pt idx="3">
                  <c:v>Pratiche ambientali varie </c:v>
                </c:pt>
                <c:pt idx="4">
                  <c:v>Servizi specifici per la digitalizzazione </c:v>
                </c:pt>
                <c:pt idx="5">
                  <c:v>Sostegno allo sviluppo d'impresa </c:v>
                </c:pt>
                <c:pt idx="6">
                  <c:v>Servizi certificativi per l'export </c:v>
                </c:pt>
                <c:pt idx="7">
                  <c:v>Metrologia legale </c:v>
                </c:pt>
                <c:pt idx="8">
                  <c:v>Promozione della digitalizzazione </c:v>
                </c:pt>
                <c:pt idx="9">
                  <c:v>Servizi di assistenza all'export </c:v>
                </c:pt>
                <c:pt idx="10">
                  <c:v>Servizi di promozione dei prodotti di eccellenza </c:v>
                </c:pt>
              </c:strCache>
            </c:strRef>
          </c:cat>
          <c:val>
            <c:numRef>
              <c:f>Abstract!$E$34:$E$44</c:f>
              <c:numCache>
                <c:formatCode>0.0</c:formatCode>
                <c:ptCount val="11"/>
                <c:pt idx="0">
                  <c:v>84.9</c:v>
                </c:pt>
                <c:pt idx="1">
                  <c:v>95.4</c:v>
                </c:pt>
                <c:pt idx="2">
                  <c:v>97.6</c:v>
                </c:pt>
                <c:pt idx="3">
                  <c:v>96.9</c:v>
                </c:pt>
                <c:pt idx="4">
                  <c:v>93.6</c:v>
                </c:pt>
                <c:pt idx="5">
                  <c:v>100</c:v>
                </c:pt>
                <c:pt idx="6">
                  <c:v>94.5</c:v>
                </c:pt>
                <c:pt idx="7">
                  <c:v>100</c:v>
                </c:pt>
                <c:pt idx="8">
                  <c:v>93.7</c:v>
                </c:pt>
                <c:pt idx="9">
                  <c:v>97.9</c:v>
                </c:pt>
                <c:pt idx="10">
                  <c:v>0</c:v>
                </c:pt>
              </c:numCache>
            </c:numRef>
          </c:val>
          <c:extLst xmlns:c16r2="http://schemas.microsoft.com/office/drawing/2015/06/chart">
            <c:ext xmlns:c16="http://schemas.microsoft.com/office/drawing/2014/chart" uri="{C3380CC4-5D6E-409C-BE32-E72D297353CC}">
              <c16:uniqueId val="{00000002-0A58-42D8-8FBE-A5F702414D99}"/>
            </c:ext>
          </c:extLst>
        </c:ser>
        <c:dLbls>
          <c:dLblPos val="outEnd"/>
          <c:showLegendKey val="0"/>
          <c:showVal val="1"/>
          <c:showCatName val="0"/>
          <c:showSerName val="0"/>
          <c:showPercent val="0"/>
          <c:showBubbleSize val="0"/>
        </c:dLbls>
        <c:gapWidth val="100"/>
        <c:axId val="61850112"/>
        <c:axId val="61714944"/>
      </c:barChart>
      <c:catAx>
        <c:axId val="618501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it-IT"/>
          </a:p>
        </c:txPr>
        <c:crossAx val="61714944"/>
        <c:crosses val="autoZero"/>
        <c:auto val="1"/>
        <c:lblAlgn val="ctr"/>
        <c:lblOffset val="100"/>
        <c:noMultiLvlLbl val="0"/>
      </c:catAx>
      <c:valAx>
        <c:axId val="61714944"/>
        <c:scaling>
          <c:orientation val="minMax"/>
          <c:max val="100"/>
        </c:scaling>
        <c:delete val="1"/>
        <c:axPos val="t"/>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crossAx val="61850112"/>
        <c:crosses val="autoZero"/>
        <c:crossBetween val="between"/>
      </c:valAx>
      <c:spPr>
        <a:noFill/>
        <a:ln>
          <a:noFill/>
        </a:ln>
        <a:effectLst/>
      </c:spPr>
    </c:plotArea>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sz="1200">
          <a:latin typeface="Segoe UI" panose="020B0502040204020203" pitchFamily="34" charset="0"/>
          <a:cs typeface="Segoe UI" panose="020B0502040204020203" pitchFamily="34" charset="0"/>
        </a:defRPr>
      </a:pPr>
      <a:endParaRPr lang="it-I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7.svg"/><Relationship Id="rId1" Type="http://schemas.openxmlformats.org/officeDocument/2006/relationships/image" Target="../media/image11.png"/><Relationship Id="rId4" Type="http://schemas.openxmlformats.org/officeDocument/2006/relationships/image" Target="../media/image15.svg"/></Relationships>
</file>

<file path=ppt/drawings/drawing1.xml><?xml version="1.0" encoding="utf-8"?>
<c:userShapes xmlns:c="http://schemas.openxmlformats.org/drawingml/2006/chart">
  <cdr:relSizeAnchor xmlns:cdr="http://schemas.openxmlformats.org/drawingml/2006/chartDrawing">
    <cdr:from>
      <cdr:x>0.14984</cdr:x>
      <cdr:y>0.1945</cdr:y>
    </cdr:from>
    <cdr:to>
      <cdr:x>0.18581</cdr:x>
      <cdr:y>0.26526</cdr:y>
    </cdr:to>
    <cdr:pic>
      <cdr:nvPicPr>
        <cdr:cNvPr id="3" name="Elemento grafico 2" descr="Segno di spunta con riempimento a tinta unita">
          <a:extLst xmlns:a="http://schemas.openxmlformats.org/drawingml/2006/main">
            <a:ext uri="{FF2B5EF4-FFF2-40B4-BE49-F238E27FC236}">
              <a16:creationId xmlns:a16="http://schemas.microsoft.com/office/drawing/2014/main" xmlns="" id="{58CEE466-D00D-462A-A3E0-315659AEB29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xmlns:a="http://schemas.openxmlformats.org/drawingml/2006/main">
          <a:fillRect/>
        </a:stretch>
      </cdr:blipFill>
      <cdr:spPr>
        <a:xfrm xmlns:a="http://schemas.openxmlformats.org/drawingml/2006/main">
          <a:off x="685068" y="452029"/>
          <a:ext cx="164463" cy="164463"/>
        </a:xfrm>
        <a:prstGeom xmlns:a="http://schemas.openxmlformats.org/drawingml/2006/main" prst="rect">
          <a:avLst/>
        </a:prstGeom>
      </cdr:spPr>
    </cdr:pic>
  </cdr:relSizeAnchor>
  <cdr:relSizeAnchor xmlns:cdr="http://schemas.openxmlformats.org/drawingml/2006/chartDrawing">
    <cdr:from>
      <cdr:x>0.66878</cdr:x>
      <cdr:y>0.59953</cdr:y>
    </cdr:from>
    <cdr:to>
      <cdr:x>0.70475</cdr:x>
      <cdr:y>0.67029</cdr:y>
    </cdr:to>
    <cdr:pic>
      <cdr:nvPicPr>
        <cdr:cNvPr id="4" name="Elemento grafico 1" descr="Segno di spunta con riempimento a tinta unita">
          <a:extLst xmlns:a="http://schemas.openxmlformats.org/drawingml/2006/main">
            <a:ext uri="{FF2B5EF4-FFF2-40B4-BE49-F238E27FC236}">
              <a16:creationId xmlns:a16="http://schemas.microsoft.com/office/drawing/2014/main" xmlns="" id="{1E66DC12-1834-4393-B472-1C75242B366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xmlns:a="http://schemas.openxmlformats.org/drawingml/2006/main">
          <a:fillRect/>
        </a:stretch>
      </cdr:blipFill>
      <cdr:spPr>
        <a:xfrm xmlns:a="http://schemas.openxmlformats.org/drawingml/2006/main">
          <a:off x="3057649" y="1393366"/>
          <a:ext cx="164463" cy="164463"/>
        </a:xfrm>
        <a:prstGeom xmlns:a="http://schemas.openxmlformats.org/drawingml/2006/main" prst="rect">
          <a:avLst/>
        </a:prstGeom>
      </cdr:spPr>
    </cdr:pic>
  </cdr:relSizeAnchor>
  <cdr:relSizeAnchor xmlns:cdr="http://schemas.openxmlformats.org/drawingml/2006/chartDrawing">
    <cdr:from>
      <cdr:x>0.87487</cdr:x>
      <cdr:y>0.79033</cdr:y>
    </cdr:from>
    <cdr:to>
      <cdr:x>0.91084</cdr:x>
      <cdr:y>0.8611</cdr:y>
    </cdr:to>
    <cdr:pic>
      <cdr:nvPicPr>
        <cdr:cNvPr id="5" name="Elemento grafico 1" descr="Segno di spunta con riempimento a tinta unita">
          <a:extLst xmlns:a="http://schemas.openxmlformats.org/drawingml/2006/main">
            <a:ext uri="{FF2B5EF4-FFF2-40B4-BE49-F238E27FC236}">
              <a16:creationId xmlns:a16="http://schemas.microsoft.com/office/drawing/2014/main" xmlns="" id="{E1F7C81E-F7F9-4333-97F8-9E202676940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xmlns="" r:embed="rId2"/>
            </a:ext>
          </a:extLst>
        </a:blip>
        <a:stretch xmlns:a="http://schemas.openxmlformats.org/drawingml/2006/main">
          <a:fillRect/>
        </a:stretch>
      </cdr:blipFill>
      <cdr:spPr>
        <a:xfrm xmlns:a="http://schemas.openxmlformats.org/drawingml/2006/main">
          <a:off x="3999917" y="1836815"/>
          <a:ext cx="164463" cy="164463"/>
        </a:xfrm>
        <a:prstGeom xmlns:a="http://schemas.openxmlformats.org/drawingml/2006/main" prst="rect">
          <a:avLst/>
        </a:prstGeom>
      </cdr:spPr>
    </cdr:pic>
  </cdr:relSizeAnchor>
  <cdr:relSizeAnchor xmlns:cdr="http://schemas.openxmlformats.org/drawingml/2006/chartDrawing">
    <cdr:from>
      <cdr:x>0.5</cdr:x>
      <cdr:y>0.3853</cdr:y>
    </cdr:from>
    <cdr:to>
      <cdr:x>0.54788</cdr:x>
      <cdr:y>0.47949</cdr:y>
    </cdr:to>
    <cdr:pic>
      <cdr:nvPicPr>
        <cdr:cNvPr id="7" name="Elemento grafico 6" descr="Irritante con riempimento a tinta unita">
          <a:extLst xmlns:a="http://schemas.openxmlformats.org/drawingml/2006/main">
            <a:ext uri="{FF2B5EF4-FFF2-40B4-BE49-F238E27FC236}">
              <a16:creationId xmlns:a16="http://schemas.microsoft.com/office/drawing/2014/main" xmlns="" id="{9A938AB2-C5D6-4F4F-9993-FEEE1BAD016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xmlns:a="http://schemas.openxmlformats.org/drawingml/2006/main">
          <a:fillRect/>
        </a:stretch>
      </cdr:blipFill>
      <cdr:spPr>
        <a:xfrm xmlns:a="http://schemas.openxmlformats.org/drawingml/2006/main">
          <a:off x="2286000" y="895479"/>
          <a:ext cx="218900" cy="218900"/>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xmlns="" id="{CCE76F9C-67D8-4B0D-8EC3-3382C65F49F4}"/>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a:extLst>
              <a:ext uri="{FF2B5EF4-FFF2-40B4-BE49-F238E27FC236}">
                <a16:creationId xmlns:a16="http://schemas.microsoft.com/office/drawing/2014/main" xmlns="" id="{45D0FAE2-0FA8-4317-9D16-819F31699372}"/>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02CA84F-73D1-4FF5-B11E-F6E0A243FE67}" type="datetimeFigureOut">
              <a:rPr lang="it-IT" smtClean="0"/>
              <a:t>22/06/2021</a:t>
            </a:fld>
            <a:endParaRPr lang="it-IT"/>
          </a:p>
        </p:txBody>
      </p:sp>
      <p:sp>
        <p:nvSpPr>
          <p:cNvPr id="4" name="Segnaposto piè di pagina 3">
            <a:extLst>
              <a:ext uri="{FF2B5EF4-FFF2-40B4-BE49-F238E27FC236}">
                <a16:creationId xmlns:a16="http://schemas.microsoft.com/office/drawing/2014/main" xmlns="" id="{7203AE3F-8BA6-4E68-9B0A-2D0D2BB31FFB}"/>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a:extLst>
              <a:ext uri="{FF2B5EF4-FFF2-40B4-BE49-F238E27FC236}">
                <a16:creationId xmlns:a16="http://schemas.microsoft.com/office/drawing/2014/main" xmlns="" id="{C9911233-85E7-44A3-8087-E6622189A411}"/>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8C2C17A6-54E2-40BE-8A03-7DB13EB27903}" type="slidenum">
              <a:rPr lang="it-IT" smtClean="0"/>
              <a:t>‹N›</a:t>
            </a:fld>
            <a:endParaRPr lang="it-IT"/>
          </a:p>
        </p:txBody>
      </p:sp>
    </p:spTree>
    <p:extLst>
      <p:ext uri="{BB962C8B-B14F-4D97-AF65-F5344CB8AC3E}">
        <p14:creationId xmlns:p14="http://schemas.microsoft.com/office/powerpoint/2010/main" val="3424964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B04D4359-6938-4BC2-A8F9-A855DCB514D9}" type="datetimeFigureOut">
              <a:rPr lang="it-IT" smtClean="0"/>
              <a:t>22/06/2021</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E62A9A2-E0B9-4008-8E84-156C8154F106}" type="slidenum">
              <a:rPr lang="it-IT" smtClean="0"/>
              <a:t>‹N›</a:t>
            </a:fld>
            <a:endParaRPr lang="it-IT"/>
          </a:p>
        </p:txBody>
      </p:sp>
    </p:spTree>
    <p:extLst>
      <p:ext uri="{BB962C8B-B14F-4D97-AF65-F5344CB8AC3E}">
        <p14:creationId xmlns:p14="http://schemas.microsoft.com/office/powerpoint/2010/main" val="2899464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E62A9A2-E0B9-4008-8E84-156C8154F106}" type="slidenum">
              <a:rPr lang="it-IT" smtClean="0"/>
              <a:t>12</a:t>
            </a:fld>
            <a:endParaRPr lang="it-IT"/>
          </a:p>
        </p:txBody>
      </p:sp>
    </p:spTree>
    <p:extLst>
      <p:ext uri="{BB962C8B-B14F-4D97-AF65-F5344CB8AC3E}">
        <p14:creationId xmlns:p14="http://schemas.microsoft.com/office/powerpoint/2010/main" val="2481561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2E62A9A2-E0B9-4008-8E84-156C8154F106}" type="slidenum">
              <a:rPr lang="it-IT" smtClean="0"/>
              <a:t>20</a:t>
            </a:fld>
            <a:endParaRPr lang="it-IT"/>
          </a:p>
        </p:txBody>
      </p:sp>
    </p:spTree>
    <p:extLst>
      <p:ext uri="{BB962C8B-B14F-4D97-AF65-F5344CB8AC3E}">
        <p14:creationId xmlns:p14="http://schemas.microsoft.com/office/powerpoint/2010/main" val="34177389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1E2EAB2-3554-4757-816C-0E0C89B98BF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xmlns="" id="{104B59F9-E51D-4C6E-A648-870C2E11CC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xmlns="" id="{AB2051E3-649C-4647-A088-B356B9ED64C2}"/>
              </a:ext>
            </a:extLst>
          </p:cNvPr>
          <p:cNvSpPr>
            <a:spLocks noGrp="1"/>
          </p:cNvSpPr>
          <p:nvPr>
            <p:ph type="dt" sz="half" idx="10"/>
          </p:nvPr>
        </p:nvSpPr>
        <p:spPr/>
        <p:txBody>
          <a:bodyPr/>
          <a:lstStyle/>
          <a:p>
            <a:fld id="{1FFD5E06-06DA-449B-AE72-E042DA1B2820}" type="datetime1">
              <a:rPr lang="it-IT" smtClean="0"/>
              <a:t>22/06/2021</a:t>
            </a:fld>
            <a:endParaRPr lang="it-IT"/>
          </a:p>
        </p:txBody>
      </p:sp>
      <p:sp>
        <p:nvSpPr>
          <p:cNvPr id="5" name="Segnaposto piè di pagina 4">
            <a:extLst>
              <a:ext uri="{FF2B5EF4-FFF2-40B4-BE49-F238E27FC236}">
                <a16:creationId xmlns:a16="http://schemas.microsoft.com/office/drawing/2014/main" xmlns="" id="{EB085588-0D20-4683-98B7-8980951016A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E56F5CE8-480B-41CE-A98B-A84AC1ABB970}"/>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3089942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AE752A2-B7DC-4F2E-A8D8-EB2FF83F6D3F}"/>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4408C439-36C1-4924-9AAC-07A77090C562}"/>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9A9C5A59-6F67-4292-B563-857B7FB6651D}"/>
              </a:ext>
            </a:extLst>
          </p:cNvPr>
          <p:cNvSpPr>
            <a:spLocks noGrp="1"/>
          </p:cNvSpPr>
          <p:nvPr>
            <p:ph type="dt" sz="half" idx="10"/>
          </p:nvPr>
        </p:nvSpPr>
        <p:spPr/>
        <p:txBody>
          <a:bodyPr/>
          <a:lstStyle/>
          <a:p>
            <a:fld id="{A0B8D9F8-8F9E-4B8E-810E-947CD606F818}" type="datetime1">
              <a:rPr lang="it-IT" smtClean="0"/>
              <a:t>22/06/2021</a:t>
            </a:fld>
            <a:endParaRPr lang="it-IT"/>
          </a:p>
        </p:txBody>
      </p:sp>
      <p:sp>
        <p:nvSpPr>
          <p:cNvPr id="5" name="Segnaposto piè di pagina 4">
            <a:extLst>
              <a:ext uri="{FF2B5EF4-FFF2-40B4-BE49-F238E27FC236}">
                <a16:creationId xmlns:a16="http://schemas.microsoft.com/office/drawing/2014/main" xmlns="" id="{111D53D7-3689-4BB6-B2C6-970655126A9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1C44E0BF-1460-4BEA-A697-95C779111951}"/>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4058523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xmlns="" id="{9824EDD7-C733-43A3-9884-E2AB268B698B}"/>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xmlns="" id="{DA6E1023-E6E5-40E8-928E-209FDD07956D}"/>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1772D908-BD13-49F8-A64C-579EFB1AF49A}"/>
              </a:ext>
            </a:extLst>
          </p:cNvPr>
          <p:cNvSpPr>
            <a:spLocks noGrp="1"/>
          </p:cNvSpPr>
          <p:nvPr>
            <p:ph type="dt" sz="half" idx="10"/>
          </p:nvPr>
        </p:nvSpPr>
        <p:spPr/>
        <p:txBody>
          <a:bodyPr/>
          <a:lstStyle/>
          <a:p>
            <a:fld id="{CDCFAEAE-B0D1-4235-96D9-7C784ECD4557}" type="datetime1">
              <a:rPr lang="it-IT" smtClean="0"/>
              <a:t>22/06/2021</a:t>
            </a:fld>
            <a:endParaRPr lang="it-IT"/>
          </a:p>
        </p:txBody>
      </p:sp>
      <p:sp>
        <p:nvSpPr>
          <p:cNvPr id="5" name="Segnaposto piè di pagina 4">
            <a:extLst>
              <a:ext uri="{FF2B5EF4-FFF2-40B4-BE49-F238E27FC236}">
                <a16:creationId xmlns:a16="http://schemas.microsoft.com/office/drawing/2014/main" xmlns="" id="{E67BD903-ED50-43DB-A0CD-403B8F38DE8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C908EB9E-E631-4050-9519-A00408145471}"/>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4219868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CA14303-E397-4DCA-8659-A4C52D23EF0E}"/>
              </a:ext>
            </a:extLst>
          </p:cNvPr>
          <p:cNvSpPr>
            <a:spLocks noGrp="1"/>
          </p:cNvSpPr>
          <p:nvPr>
            <p:ph type="title"/>
          </p:nvPr>
        </p:nvSpPr>
        <p:spPr/>
        <p:txBody>
          <a:bodyPr/>
          <a:lstStyle/>
          <a:p>
            <a:r>
              <a:rPr lang="it-IT" dirty="0"/>
              <a:t>Fare clic per modificare lo stile del titolo dello schema</a:t>
            </a:r>
          </a:p>
        </p:txBody>
      </p:sp>
      <p:sp>
        <p:nvSpPr>
          <p:cNvPr id="3" name="Segnaposto contenuto 2">
            <a:extLst>
              <a:ext uri="{FF2B5EF4-FFF2-40B4-BE49-F238E27FC236}">
                <a16:creationId xmlns:a16="http://schemas.microsoft.com/office/drawing/2014/main" xmlns="" id="{09F24EA1-5193-4AC3-A6AB-5BD0E2C4787C}"/>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7D59A2CF-4D99-4577-9809-16590DFC8E11}"/>
              </a:ext>
            </a:extLst>
          </p:cNvPr>
          <p:cNvSpPr>
            <a:spLocks noGrp="1"/>
          </p:cNvSpPr>
          <p:nvPr>
            <p:ph type="dt" sz="half" idx="10"/>
          </p:nvPr>
        </p:nvSpPr>
        <p:spPr/>
        <p:txBody>
          <a:bodyPr/>
          <a:lstStyle/>
          <a:p>
            <a:fld id="{043941C3-5C0F-476D-9F48-CE09A75E5C42}" type="datetime1">
              <a:rPr lang="it-IT" smtClean="0"/>
              <a:t>22/06/2021</a:t>
            </a:fld>
            <a:endParaRPr lang="it-IT"/>
          </a:p>
        </p:txBody>
      </p:sp>
      <p:sp>
        <p:nvSpPr>
          <p:cNvPr id="5" name="Segnaposto piè di pagina 4">
            <a:extLst>
              <a:ext uri="{FF2B5EF4-FFF2-40B4-BE49-F238E27FC236}">
                <a16:creationId xmlns:a16="http://schemas.microsoft.com/office/drawing/2014/main" xmlns="" id="{28E9E117-55D1-4C5F-9A9F-509AB00F97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C477401D-5B09-49DA-9308-36FC08F4889B}"/>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3973250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25C967E-AED0-410A-9307-3B38B659E5F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D669F4D3-0EBB-4CD5-8326-5418E53046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xmlns="" id="{9CF09E24-17A5-41A7-9E7F-985353F6CBA1}"/>
              </a:ext>
            </a:extLst>
          </p:cNvPr>
          <p:cNvSpPr>
            <a:spLocks noGrp="1"/>
          </p:cNvSpPr>
          <p:nvPr>
            <p:ph type="dt" sz="half" idx="10"/>
          </p:nvPr>
        </p:nvSpPr>
        <p:spPr/>
        <p:txBody>
          <a:bodyPr/>
          <a:lstStyle/>
          <a:p>
            <a:fld id="{8167D445-EA6F-4AA3-9DD9-3B7D0CB71580}" type="datetime1">
              <a:rPr lang="it-IT" smtClean="0"/>
              <a:t>22/06/2021</a:t>
            </a:fld>
            <a:endParaRPr lang="it-IT"/>
          </a:p>
        </p:txBody>
      </p:sp>
      <p:sp>
        <p:nvSpPr>
          <p:cNvPr id="5" name="Segnaposto piè di pagina 4">
            <a:extLst>
              <a:ext uri="{FF2B5EF4-FFF2-40B4-BE49-F238E27FC236}">
                <a16:creationId xmlns:a16="http://schemas.microsoft.com/office/drawing/2014/main" xmlns="" id="{18E0E89E-EE16-4B2F-8AEC-5919DB70C0C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xmlns="" id="{0C900E99-6DC0-4C4E-A670-966ED1B27615}"/>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31722344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5C2768E8-061A-4B68-8044-DAD6B55F1278}"/>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906E8550-3621-4A71-9E89-18F424BF844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xmlns="" id="{7BF73DF1-5A88-4260-B6BE-47D4EADBF10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xmlns="" id="{3290F2DC-BD5D-4E63-B2EA-63E9DCF75BD1}"/>
              </a:ext>
            </a:extLst>
          </p:cNvPr>
          <p:cNvSpPr>
            <a:spLocks noGrp="1"/>
          </p:cNvSpPr>
          <p:nvPr>
            <p:ph type="dt" sz="half" idx="10"/>
          </p:nvPr>
        </p:nvSpPr>
        <p:spPr/>
        <p:txBody>
          <a:bodyPr/>
          <a:lstStyle/>
          <a:p>
            <a:fld id="{7BE1CD5D-2B71-4935-B55A-E28CF1D0C6D0}" type="datetime1">
              <a:rPr lang="it-IT" smtClean="0"/>
              <a:t>22/06/2021</a:t>
            </a:fld>
            <a:endParaRPr lang="it-IT"/>
          </a:p>
        </p:txBody>
      </p:sp>
      <p:sp>
        <p:nvSpPr>
          <p:cNvPr id="6" name="Segnaposto piè di pagina 5">
            <a:extLst>
              <a:ext uri="{FF2B5EF4-FFF2-40B4-BE49-F238E27FC236}">
                <a16:creationId xmlns:a16="http://schemas.microsoft.com/office/drawing/2014/main" xmlns="" id="{0EBE65F1-49AB-48ED-86E9-6AC5A9C01A38}"/>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BE7DBA93-500A-4F26-8FE6-4ADF33B9B7EA}"/>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2520081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4A61B49-FBF4-477E-9CEC-ECC56D530FE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934328D9-8422-4150-B66E-096344844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xmlns="" id="{15A712B1-C2AA-40EA-9C45-A06F7F86C5A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xmlns="" id="{22212346-6966-4D00-92C0-ECF07639516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xmlns="" id="{E5B9C6FC-4FF7-4C32-B47F-885342D5BBC8}"/>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xmlns="" id="{97AB4D75-BD62-4994-A24C-0D2C5DE52D36}"/>
              </a:ext>
            </a:extLst>
          </p:cNvPr>
          <p:cNvSpPr>
            <a:spLocks noGrp="1"/>
          </p:cNvSpPr>
          <p:nvPr>
            <p:ph type="dt" sz="half" idx="10"/>
          </p:nvPr>
        </p:nvSpPr>
        <p:spPr/>
        <p:txBody>
          <a:bodyPr/>
          <a:lstStyle/>
          <a:p>
            <a:fld id="{6B91ADED-8B1E-42B9-9F3A-01792B270142}" type="datetime1">
              <a:rPr lang="it-IT" smtClean="0"/>
              <a:t>22/06/2021</a:t>
            </a:fld>
            <a:endParaRPr lang="it-IT"/>
          </a:p>
        </p:txBody>
      </p:sp>
      <p:sp>
        <p:nvSpPr>
          <p:cNvPr id="8" name="Segnaposto piè di pagina 7">
            <a:extLst>
              <a:ext uri="{FF2B5EF4-FFF2-40B4-BE49-F238E27FC236}">
                <a16:creationId xmlns:a16="http://schemas.microsoft.com/office/drawing/2014/main" xmlns="" id="{A1E31245-E3A7-4179-931A-90F022371228}"/>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xmlns="" id="{CAFA604D-6EA0-451D-8D70-8830FCC94072}"/>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740684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C1A0419-9E05-4656-B879-38A737F9E2FF}"/>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xmlns="" id="{5A17069D-56E6-4B0B-B258-488DD7FFA382}"/>
              </a:ext>
            </a:extLst>
          </p:cNvPr>
          <p:cNvSpPr>
            <a:spLocks noGrp="1"/>
          </p:cNvSpPr>
          <p:nvPr>
            <p:ph type="dt" sz="half" idx="10"/>
          </p:nvPr>
        </p:nvSpPr>
        <p:spPr/>
        <p:txBody>
          <a:bodyPr/>
          <a:lstStyle/>
          <a:p>
            <a:fld id="{2CF1530B-6BBA-4D1F-B4E5-375D8764DD46}" type="datetime1">
              <a:rPr lang="it-IT" smtClean="0"/>
              <a:t>22/06/2021</a:t>
            </a:fld>
            <a:endParaRPr lang="it-IT"/>
          </a:p>
        </p:txBody>
      </p:sp>
      <p:sp>
        <p:nvSpPr>
          <p:cNvPr id="4" name="Segnaposto piè di pagina 3">
            <a:extLst>
              <a:ext uri="{FF2B5EF4-FFF2-40B4-BE49-F238E27FC236}">
                <a16:creationId xmlns:a16="http://schemas.microsoft.com/office/drawing/2014/main" xmlns="" id="{1014674B-1F41-4442-AD0D-25ACB8779CBD}"/>
              </a:ext>
            </a:extLst>
          </p:cNvPr>
          <p:cNvSpPr>
            <a:spLocks noGrp="1"/>
          </p:cNvSpPr>
          <p:nvPr>
            <p:ph type="ftr" sz="quarter" idx="11"/>
          </p:nvPr>
        </p:nvSpPr>
        <p:spPr/>
        <p:txBody>
          <a:bodyPr/>
          <a:lstStyle/>
          <a:p>
            <a:endParaRPr lang="it-IT"/>
          </a:p>
        </p:txBody>
      </p:sp>
    </p:spTree>
    <p:extLst>
      <p:ext uri="{BB962C8B-B14F-4D97-AF65-F5344CB8AC3E}">
        <p14:creationId xmlns:p14="http://schemas.microsoft.com/office/powerpoint/2010/main" val="2015080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cxnSp>
        <p:nvCxnSpPr>
          <p:cNvPr id="5" name="Connettore diritto 4">
            <a:extLst>
              <a:ext uri="{FF2B5EF4-FFF2-40B4-BE49-F238E27FC236}">
                <a16:creationId xmlns:a16="http://schemas.microsoft.com/office/drawing/2014/main" xmlns="" id="{69EBD114-58F4-4489-9B17-800AE5FA2E0A}"/>
              </a:ext>
            </a:extLst>
          </p:cNvPr>
          <p:cNvCxnSpPr>
            <a:cxnSpLocks/>
          </p:cNvCxnSpPr>
          <p:nvPr userDrawn="1"/>
        </p:nvCxnSpPr>
        <p:spPr>
          <a:xfrm>
            <a:off x="0" y="6545750"/>
            <a:ext cx="12192000" cy="0"/>
          </a:xfrm>
          <a:prstGeom prst="line">
            <a:avLst/>
          </a:prstGeom>
          <a:ln w="3175">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Segnaposto data 1">
            <a:extLst>
              <a:ext uri="{FF2B5EF4-FFF2-40B4-BE49-F238E27FC236}">
                <a16:creationId xmlns:a16="http://schemas.microsoft.com/office/drawing/2014/main" xmlns="" id="{7B452A42-C643-436C-9CF9-382FDAE18A21}"/>
              </a:ext>
            </a:extLst>
          </p:cNvPr>
          <p:cNvSpPr>
            <a:spLocks noGrp="1"/>
          </p:cNvSpPr>
          <p:nvPr>
            <p:ph type="dt" sz="half" idx="10"/>
          </p:nvPr>
        </p:nvSpPr>
        <p:spPr/>
        <p:txBody>
          <a:bodyPr/>
          <a:lstStyle/>
          <a:p>
            <a:fld id="{26F7D3C4-4958-4156-B0AC-687677419BFD}" type="datetime1">
              <a:rPr lang="it-IT" smtClean="0"/>
              <a:t>22/06/2021</a:t>
            </a:fld>
            <a:endParaRPr lang="it-IT"/>
          </a:p>
        </p:txBody>
      </p:sp>
      <p:sp>
        <p:nvSpPr>
          <p:cNvPr id="4" name="Segnaposto numero diapositiva 3">
            <a:extLst>
              <a:ext uri="{FF2B5EF4-FFF2-40B4-BE49-F238E27FC236}">
                <a16:creationId xmlns:a16="http://schemas.microsoft.com/office/drawing/2014/main" xmlns="" id="{5AB3E4CE-406F-42E5-B4DF-BB80AB69AE91}"/>
              </a:ext>
            </a:extLst>
          </p:cNvPr>
          <p:cNvSpPr>
            <a:spLocks noGrp="1"/>
          </p:cNvSpPr>
          <p:nvPr>
            <p:ph type="sldNum" sz="quarter" idx="12"/>
          </p:nvPr>
        </p:nvSpPr>
        <p:spPr>
          <a:xfrm>
            <a:off x="5952000" y="6401750"/>
            <a:ext cx="288000" cy="288000"/>
          </a:xfrm>
          <a:prstGeom prst="ellipse">
            <a:avLst/>
          </a:prstGeom>
          <a:solidFill>
            <a:schemeClr val="bg2"/>
          </a:solidFill>
          <a:ln>
            <a:solidFill>
              <a:schemeClr val="bg1">
                <a:lumMod val="65000"/>
              </a:schemeClr>
            </a:solidFill>
          </a:ln>
        </p:spPr>
        <p:txBody>
          <a:bodyPr lIns="18000" rIns="18000"/>
          <a:lstStyle>
            <a:lvl1pPr algn="ctr">
              <a:defRPr sz="800"/>
            </a:lvl1pPr>
          </a:lstStyle>
          <a:p>
            <a:fld id="{621F632D-C124-4773-8802-FBC2B1C2511D}" type="slidenum">
              <a:rPr lang="it-IT" smtClean="0"/>
              <a:pPr/>
              <a:t>‹N›</a:t>
            </a:fld>
            <a:endParaRPr lang="it-IT"/>
          </a:p>
        </p:txBody>
      </p:sp>
      <p:cxnSp>
        <p:nvCxnSpPr>
          <p:cNvPr id="6" name="Connettore diritto 5">
            <a:extLst>
              <a:ext uri="{FF2B5EF4-FFF2-40B4-BE49-F238E27FC236}">
                <a16:creationId xmlns:a16="http://schemas.microsoft.com/office/drawing/2014/main" xmlns="" id="{836B3D42-DCD6-4098-9593-FB1998AB022E}"/>
              </a:ext>
            </a:extLst>
          </p:cNvPr>
          <p:cNvCxnSpPr>
            <a:cxnSpLocks/>
          </p:cNvCxnSpPr>
          <p:nvPr userDrawn="1"/>
        </p:nvCxnSpPr>
        <p:spPr>
          <a:xfrm>
            <a:off x="0" y="700754"/>
            <a:ext cx="12192000" cy="0"/>
          </a:xfrm>
          <a:prstGeom prst="line">
            <a:avLst/>
          </a:prstGeom>
          <a:ln w="3175">
            <a:solidFill>
              <a:srgbClr val="0070C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599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395906B0-5B55-48D8-B0C9-B34DCC381E2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xmlns="" id="{831B2B75-083E-4D05-BFE5-477BFC4713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xmlns="" id="{20528756-8767-4F3E-806D-CC2FD9D2F9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E246F2AD-97A1-4295-A3DE-0962326E4605}"/>
              </a:ext>
            </a:extLst>
          </p:cNvPr>
          <p:cNvSpPr>
            <a:spLocks noGrp="1"/>
          </p:cNvSpPr>
          <p:nvPr>
            <p:ph type="dt" sz="half" idx="10"/>
          </p:nvPr>
        </p:nvSpPr>
        <p:spPr/>
        <p:txBody>
          <a:bodyPr/>
          <a:lstStyle/>
          <a:p>
            <a:fld id="{D9B1DD90-B039-4599-A929-DEF8C4FCF8DE}" type="datetime1">
              <a:rPr lang="it-IT" smtClean="0"/>
              <a:t>22/06/2021</a:t>
            </a:fld>
            <a:endParaRPr lang="it-IT"/>
          </a:p>
        </p:txBody>
      </p:sp>
      <p:sp>
        <p:nvSpPr>
          <p:cNvPr id="6" name="Segnaposto piè di pagina 5">
            <a:extLst>
              <a:ext uri="{FF2B5EF4-FFF2-40B4-BE49-F238E27FC236}">
                <a16:creationId xmlns:a16="http://schemas.microsoft.com/office/drawing/2014/main" xmlns="" id="{666755B6-2637-41ED-BC36-0545AA022CE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C493DDBB-7405-4547-A5CC-715C9E646773}"/>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1834405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A6EA9810-5D1D-4324-9833-59A3CF9EE61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xmlns="" id="{39B45199-2229-4E61-9C78-863482EE68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xmlns="" id="{623036AD-C1BE-4FAE-95C0-5574CC1EE2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xmlns="" id="{ABEF8779-A515-4AD1-80A1-1F7BEB094786}"/>
              </a:ext>
            </a:extLst>
          </p:cNvPr>
          <p:cNvSpPr>
            <a:spLocks noGrp="1"/>
          </p:cNvSpPr>
          <p:nvPr>
            <p:ph type="dt" sz="half" idx="10"/>
          </p:nvPr>
        </p:nvSpPr>
        <p:spPr/>
        <p:txBody>
          <a:bodyPr/>
          <a:lstStyle/>
          <a:p>
            <a:fld id="{CFCF65AF-8C69-4476-909C-C2298AB472E5}" type="datetime1">
              <a:rPr lang="it-IT" smtClean="0"/>
              <a:t>22/06/2021</a:t>
            </a:fld>
            <a:endParaRPr lang="it-IT"/>
          </a:p>
        </p:txBody>
      </p:sp>
      <p:sp>
        <p:nvSpPr>
          <p:cNvPr id="6" name="Segnaposto piè di pagina 5">
            <a:extLst>
              <a:ext uri="{FF2B5EF4-FFF2-40B4-BE49-F238E27FC236}">
                <a16:creationId xmlns:a16="http://schemas.microsoft.com/office/drawing/2014/main" xmlns="" id="{5EAC0579-7AD5-439F-ACB1-8E57F68D792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xmlns="" id="{2AF979BB-BCDA-4ADE-A86D-B5C4F8CCBA0B}"/>
              </a:ext>
            </a:extLst>
          </p:cNvPr>
          <p:cNvSpPr>
            <a:spLocks noGrp="1"/>
          </p:cNvSpPr>
          <p:nvPr>
            <p:ph type="sldNum" sz="quarter" idx="12"/>
          </p:nvPr>
        </p:nvSpPr>
        <p:spPr/>
        <p:txBody>
          <a:bodyPr/>
          <a:lstStyle/>
          <a:p>
            <a:fld id="{621F632D-C124-4773-8802-FBC2B1C2511D}" type="slidenum">
              <a:rPr lang="it-IT" smtClean="0"/>
              <a:t>‹N›</a:t>
            </a:fld>
            <a:endParaRPr lang="it-IT"/>
          </a:p>
        </p:txBody>
      </p:sp>
    </p:spTree>
    <p:extLst>
      <p:ext uri="{BB962C8B-B14F-4D97-AF65-F5344CB8AC3E}">
        <p14:creationId xmlns:p14="http://schemas.microsoft.com/office/powerpoint/2010/main" val="1831016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xmlns="" id="{45AC2248-D057-4D78-99C4-D98AFBAFFE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xmlns="" id="{7978353F-4F13-43D3-9C93-011F95A0D2B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xmlns="" id="{BFA85A5F-62B2-470E-8213-3318A8D3B8A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B95332-21E3-4754-88F6-C08204AF3E0C}" type="datetime1">
              <a:rPr lang="it-IT" smtClean="0"/>
              <a:t>22/06/2021</a:t>
            </a:fld>
            <a:endParaRPr lang="it-IT"/>
          </a:p>
        </p:txBody>
      </p:sp>
      <p:sp>
        <p:nvSpPr>
          <p:cNvPr id="5" name="Segnaposto piè di pagina 4">
            <a:extLst>
              <a:ext uri="{FF2B5EF4-FFF2-40B4-BE49-F238E27FC236}">
                <a16:creationId xmlns:a16="http://schemas.microsoft.com/office/drawing/2014/main" xmlns="" id="{10EC1A04-7005-46E0-8085-CC52B287657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xmlns="" id="{92940FAD-614F-4F47-9994-C8BC6C2921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F632D-C124-4773-8802-FBC2B1C2511D}" type="slidenum">
              <a:rPr lang="it-IT" smtClean="0"/>
              <a:t>‹N›</a:t>
            </a:fld>
            <a:endParaRPr lang="it-IT"/>
          </a:p>
        </p:txBody>
      </p:sp>
    </p:spTree>
    <p:extLst>
      <p:ext uri="{BB962C8B-B14F-4D97-AF65-F5344CB8AC3E}">
        <p14:creationId xmlns:p14="http://schemas.microsoft.com/office/powerpoint/2010/main" val="3559116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chart" Target="../charts/chart2.xml"/><Relationship Id="rId7" Type="http://schemas.openxmlformats.org/officeDocument/2006/relationships/image" Target="../media/image10.png"/><Relationship Id="rId2" Type="http://schemas.openxmlformats.org/officeDocument/2006/relationships/chart" Target="../charts/chart1.xml"/><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image" Target="../media/image15.svg"/><Relationship Id="rId10" Type="http://schemas.openxmlformats.org/officeDocument/2006/relationships/chart" Target="../charts/chart5.xml"/><Relationship Id="rId4" Type="http://schemas.openxmlformats.org/officeDocument/2006/relationships/image" Target="../media/image9.png"/><Relationship Id="rId9" Type="http://schemas.openxmlformats.org/officeDocument/2006/relationships/chart" Target="../charts/chart4.xml"/></Relationships>
</file>

<file path=ppt/slides/_rels/slide16.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image" Target="../media/image13.png"/><Relationship Id="rId7" Type="http://schemas.openxmlformats.org/officeDocument/2006/relationships/image" Target="../media/image9.png"/><Relationship Id="rId2" Type="http://schemas.openxmlformats.org/officeDocument/2006/relationships/chart" Target="../charts/chart6.xml"/><Relationship Id="rId1" Type="http://schemas.openxmlformats.org/officeDocument/2006/relationships/slideLayout" Target="../slideLayouts/slideLayout7.xml"/><Relationship Id="rId6" Type="http://schemas.openxmlformats.org/officeDocument/2006/relationships/chart" Target="../charts/chart8.xml"/><Relationship Id="rId5" Type="http://schemas.openxmlformats.org/officeDocument/2006/relationships/chart" Target="../charts/chart7.xml"/><Relationship Id="rId4" Type="http://schemas.openxmlformats.org/officeDocument/2006/relationships/image" Target="../media/image17.svg"/></Relationships>
</file>

<file path=ppt/slides/_rels/slide17.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chart" Target="../charts/chart12.xml"/><Relationship Id="rId1" Type="http://schemas.openxmlformats.org/officeDocument/2006/relationships/slideLayout" Target="../slideLayouts/slideLayout7.xml"/><Relationship Id="rId4" Type="http://schemas.openxmlformats.org/officeDocument/2006/relationships/chart" Target="../charts/char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slide" Target="slide13.xml"/><Relationship Id="rId3" Type="http://schemas.openxmlformats.org/officeDocument/2006/relationships/slide" Target="slide5.xml"/><Relationship Id="rId7"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slide" Target="slide8.xml"/><Relationship Id="rId11" Type="http://schemas.openxmlformats.org/officeDocument/2006/relationships/slide" Target="slide21.xml"/><Relationship Id="rId5" Type="http://schemas.openxmlformats.org/officeDocument/2006/relationships/slide" Target="slide7.xml"/><Relationship Id="rId10" Type="http://schemas.openxmlformats.org/officeDocument/2006/relationships/slide" Target="slide18.xml"/><Relationship Id="rId4" Type="http://schemas.openxmlformats.org/officeDocument/2006/relationships/slide" Target="slide6.xml"/><Relationship Id="rId9" Type="http://schemas.openxmlformats.org/officeDocument/2006/relationships/slide" Target="slide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3.svg"/><Relationship Id="rId7"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11.svg"/><Relationship Id="rId5" Type="http://schemas.openxmlformats.org/officeDocument/2006/relationships/image" Target="../media/image5.svg"/><Relationship Id="rId10" Type="http://schemas.openxmlformats.org/officeDocument/2006/relationships/image" Target="../media/image6.png"/><Relationship Id="rId4" Type="http://schemas.openxmlformats.org/officeDocument/2006/relationships/image" Target="../media/image3.png"/><Relationship Id="rId9" Type="http://schemas.openxmlformats.org/officeDocument/2006/relationships/image" Target="../media/image9.svg"/></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C94FC6D1-E751-4E02-83D4-0DF199EB28AD}"/>
              </a:ext>
            </a:extLst>
          </p:cNvPr>
          <p:cNvSpPr>
            <a:spLocks noGrp="1"/>
          </p:cNvSpPr>
          <p:nvPr>
            <p:ph type="ctrTitle"/>
          </p:nvPr>
        </p:nvSpPr>
        <p:spPr>
          <a:xfrm>
            <a:off x="841247" y="1655286"/>
            <a:ext cx="5532876" cy="2610042"/>
          </a:xfrm>
        </p:spPr>
        <p:txBody>
          <a:bodyPr>
            <a:normAutofit/>
          </a:bodyPr>
          <a:lstStyle/>
          <a:p>
            <a:pPr algn="l"/>
            <a:r>
              <a:rPr lang="it-IT" sz="5400" b="1" dirty="0">
                <a:solidFill>
                  <a:srgbClr val="002060"/>
                </a:solidFill>
                <a:latin typeface="Segoe UI" panose="020B0502040204020203" pitchFamily="34" charset="0"/>
                <a:cs typeface="Segoe UI" panose="020B0502040204020203" pitchFamily="34" charset="0"/>
              </a:rPr>
              <a:t>REPORT CONTROLLO STRATEGICO</a:t>
            </a:r>
          </a:p>
        </p:txBody>
      </p:sp>
      <p:sp>
        <p:nvSpPr>
          <p:cNvPr id="3" name="Sottotitolo 2">
            <a:extLst>
              <a:ext uri="{FF2B5EF4-FFF2-40B4-BE49-F238E27FC236}">
                <a16:creationId xmlns:a16="http://schemas.microsoft.com/office/drawing/2014/main" xmlns="" id="{32360F49-92EF-4F07-BCF4-530E23F22F02}"/>
              </a:ext>
            </a:extLst>
          </p:cNvPr>
          <p:cNvSpPr>
            <a:spLocks noGrp="1"/>
          </p:cNvSpPr>
          <p:nvPr>
            <p:ph type="subTitle" idx="1"/>
          </p:nvPr>
        </p:nvSpPr>
        <p:spPr>
          <a:xfrm>
            <a:off x="841247" y="4373385"/>
            <a:ext cx="4609057" cy="766040"/>
          </a:xfrm>
        </p:spPr>
        <p:txBody>
          <a:bodyPr>
            <a:normAutofit/>
          </a:bodyPr>
          <a:lstStyle/>
          <a:p>
            <a:pPr algn="l"/>
            <a:r>
              <a:rPr lang="it-IT" sz="2000" dirty="0">
                <a:latin typeface="Segoe UI" panose="020B0502040204020203" pitchFamily="34" charset="0"/>
                <a:cs typeface="Segoe UI" panose="020B0502040204020203" pitchFamily="34" charset="0"/>
              </a:rPr>
              <a:t>Format per la redazione del documento</a:t>
            </a:r>
          </a:p>
        </p:txBody>
      </p:sp>
      <p:sp>
        <p:nvSpPr>
          <p:cNvPr id="10" name="Freeform: Shape 9">
            <a:extLst>
              <a:ext uri="{FF2B5EF4-FFF2-40B4-BE49-F238E27FC236}">
                <a16:creationId xmlns:a16="http://schemas.microsoft.com/office/drawing/2014/main" xmlns="" id="{F6EF57EF-D042-41D3-83E8-41A1FE6C11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xmlns="" id="{D00A59BB-A268-4F3E-9D41-CA265AF168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Immagine 4">
            <a:extLst>
              <a:ext uri="{FF2B5EF4-FFF2-40B4-BE49-F238E27FC236}">
                <a16:creationId xmlns:a16="http://schemas.microsoft.com/office/drawing/2014/main" xmlns="" id="{7835130B-DEDE-4B58-A55F-F7CEB65EDE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5820" y="3066333"/>
            <a:ext cx="3153889" cy="662316"/>
          </a:xfrm>
          <a:prstGeom prst="rect">
            <a:avLst/>
          </a:prstGeom>
        </p:spPr>
      </p:pic>
      <p:sp>
        <p:nvSpPr>
          <p:cNvPr id="14" name="Freeform: Shape 13">
            <a:extLst>
              <a:ext uri="{FF2B5EF4-FFF2-40B4-BE49-F238E27FC236}">
                <a16:creationId xmlns:a16="http://schemas.microsoft.com/office/drawing/2014/main" xmlns="" id="{63794DCE-9D34-40DF-AB3F-06DA8ACCDA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xmlns="" id="{45006452-918C-4282-A72C-C9692B6691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Elaborazione 5">
            <a:extLst>
              <a:ext uri="{FF2B5EF4-FFF2-40B4-BE49-F238E27FC236}">
                <a16:creationId xmlns:a16="http://schemas.microsoft.com/office/drawing/2014/main" xmlns="" id="{39F7A40F-5C11-4066-94D8-542C0D4836A4}"/>
              </a:ext>
            </a:extLst>
          </p:cNvPr>
          <p:cNvSpPr/>
          <p:nvPr/>
        </p:nvSpPr>
        <p:spPr>
          <a:xfrm>
            <a:off x="0" y="-4549"/>
            <a:ext cx="5567843" cy="1290953"/>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1102"/>
              <a:gd name="connsiteY0" fmla="*/ 0 h 10000"/>
              <a:gd name="connsiteX1" fmla="*/ 11102 w 11102"/>
              <a:gd name="connsiteY1" fmla="*/ 0 h 10000"/>
              <a:gd name="connsiteX2" fmla="*/ 10000 w 11102"/>
              <a:gd name="connsiteY2" fmla="*/ 10000 h 10000"/>
              <a:gd name="connsiteX3" fmla="*/ 0 w 11102"/>
              <a:gd name="connsiteY3" fmla="*/ 10000 h 10000"/>
              <a:gd name="connsiteX4" fmla="*/ 0 w 11102"/>
              <a:gd name="connsiteY4" fmla="*/ 0 h 10000"/>
              <a:gd name="connsiteX0" fmla="*/ 0 w 11184"/>
              <a:gd name="connsiteY0" fmla="*/ 0 h 10000"/>
              <a:gd name="connsiteX1" fmla="*/ 11184 w 11184"/>
              <a:gd name="connsiteY1" fmla="*/ 0 h 10000"/>
              <a:gd name="connsiteX2" fmla="*/ 10000 w 11184"/>
              <a:gd name="connsiteY2" fmla="*/ 10000 h 10000"/>
              <a:gd name="connsiteX3" fmla="*/ 0 w 11184"/>
              <a:gd name="connsiteY3" fmla="*/ 10000 h 10000"/>
              <a:gd name="connsiteX4" fmla="*/ 0 w 11184"/>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84" h="10000">
                <a:moveTo>
                  <a:pt x="0" y="0"/>
                </a:moveTo>
                <a:lnTo>
                  <a:pt x="11184" y="0"/>
                </a:lnTo>
                <a:lnTo>
                  <a:pt x="10000" y="10000"/>
                </a:lnTo>
                <a:lnTo>
                  <a:pt x="0" y="10000"/>
                </a:lnTo>
                <a:lnTo>
                  <a:pt x="0" y="0"/>
                </a:lnTo>
                <a:close/>
              </a:path>
            </a:pathLst>
          </a:cu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Elaborazione 5">
            <a:extLst>
              <a:ext uri="{FF2B5EF4-FFF2-40B4-BE49-F238E27FC236}">
                <a16:creationId xmlns:a16="http://schemas.microsoft.com/office/drawing/2014/main" xmlns="" id="{235D4823-4C58-4FF0-A58B-200F11684F86}"/>
              </a:ext>
            </a:extLst>
          </p:cNvPr>
          <p:cNvSpPr/>
          <p:nvPr/>
        </p:nvSpPr>
        <p:spPr>
          <a:xfrm flipH="1" flipV="1">
            <a:off x="6561872" y="5450102"/>
            <a:ext cx="5624597" cy="1413389"/>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1102"/>
              <a:gd name="connsiteY0" fmla="*/ 0 h 10000"/>
              <a:gd name="connsiteX1" fmla="*/ 11102 w 11102"/>
              <a:gd name="connsiteY1" fmla="*/ 0 h 10000"/>
              <a:gd name="connsiteX2" fmla="*/ 10000 w 11102"/>
              <a:gd name="connsiteY2" fmla="*/ 10000 h 10000"/>
              <a:gd name="connsiteX3" fmla="*/ 0 w 11102"/>
              <a:gd name="connsiteY3" fmla="*/ 10000 h 10000"/>
              <a:gd name="connsiteX4" fmla="*/ 0 w 11102"/>
              <a:gd name="connsiteY4" fmla="*/ 0 h 10000"/>
              <a:gd name="connsiteX0" fmla="*/ 0 w 11179"/>
              <a:gd name="connsiteY0" fmla="*/ 0 h 10000"/>
              <a:gd name="connsiteX1" fmla="*/ 11179 w 11179"/>
              <a:gd name="connsiteY1" fmla="*/ 90 h 10000"/>
              <a:gd name="connsiteX2" fmla="*/ 10000 w 11179"/>
              <a:gd name="connsiteY2" fmla="*/ 10000 h 10000"/>
              <a:gd name="connsiteX3" fmla="*/ 0 w 11179"/>
              <a:gd name="connsiteY3" fmla="*/ 10000 h 10000"/>
              <a:gd name="connsiteX4" fmla="*/ 0 w 11179"/>
              <a:gd name="connsiteY4" fmla="*/ 0 h 10000"/>
              <a:gd name="connsiteX0" fmla="*/ 0 w 11298"/>
              <a:gd name="connsiteY0" fmla="*/ 39 h 10039"/>
              <a:gd name="connsiteX1" fmla="*/ 11298 w 11298"/>
              <a:gd name="connsiteY1" fmla="*/ 0 h 10039"/>
              <a:gd name="connsiteX2" fmla="*/ 10000 w 11298"/>
              <a:gd name="connsiteY2" fmla="*/ 10039 h 10039"/>
              <a:gd name="connsiteX3" fmla="*/ 0 w 11298"/>
              <a:gd name="connsiteY3" fmla="*/ 10039 h 10039"/>
              <a:gd name="connsiteX4" fmla="*/ 0 w 11298"/>
              <a:gd name="connsiteY4" fmla="*/ 39 h 10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98" h="10039">
                <a:moveTo>
                  <a:pt x="0" y="39"/>
                </a:moveTo>
                <a:lnTo>
                  <a:pt x="11298" y="0"/>
                </a:lnTo>
                <a:lnTo>
                  <a:pt x="10000" y="10039"/>
                </a:lnTo>
                <a:lnTo>
                  <a:pt x="0" y="10039"/>
                </a:lnTo>
                <a:lnTo>
                  <a:pt x="0" y="39"/>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5" name="Sottotitolo 2">
            <a:extLst>
              <a:ext uri="{FF2B5EF4-FFF2-40B4-BE49-F238E27FC236}">
                <a16:creationId xmlns:a16="http://schemas.microsoft.com/office/drawing/2014/main" xmlns="" id="{62B76FE2-2EB5-4D7B-8708-BA7D71EB085A}"/>
              </a:ext>
            </a:extLst>
          </p:cNvPr>
          <p:cNvSpPr txBox="1">
            <a:spLocks/>
          </p:cNvSpPr>
          <p:nvPr/>
        </p:nvSpPr>
        <p:spPr>
          <a:xfrm>
            <a:off x="1777766" y="6425799"/>
            <a:ext cx="4609057" cy="330600"/>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it-IT" sz="1400" dirty="0" smtClean="0">
                <a:solidFill>
                  <a:schemeClr val="bg2">
                    <a:lumMod val="50000"/>
                  </a:schemeClr>
                </a:solidFill>
                <a:latin typeface="Segoe UI" panose="020B0502040204020203" pitchFamily="34" charset="0"/>
                <a:cs typeface="Segoe UI" panose="020B0502040204020203" pitchFamily="34" charset="0"/>
              </a:rPr>
              <a:t>Giugno 2021</a:t>
            </a:r>
            <a:endParaRPr lang="it-IT" sz="1400" dirty="0">
              <a:solidFill>
                <a:schemeClr val="bg2">
                  <a:lumMod val="50000"/>
                </a:schemeClr>
              </a:solidFill>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3206536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xmlns="" id="{25AE7110-68C9-4DCD-920B-596FCFD6E3A1}"/>
              </a:ext>
            </a:extLst>
          </p:cNvPr>
          <p:cNvSpPr txBox="1"/>
          <p:nvPr/>
        </p:nvSpPr>
        <p:spPr>
          <a:xfrm>
            <a:off x="406400" y="889000"/>
            <a:ext cx="11468100" cy="5512750"/>
          </a:xfrm>
          <a:prstGeom prst="rect">
            <a:avLst/>
          </a:prstGeom>
          <a:noFill/>
        </p:spPr>
        <p:txBody>
          <a:bodyPr wrap="square" numCol="2" spcCol="180000" rtlCol="0">
            <a:noAutofit/>
          </a:bodyPr>
          <a:lstStyle/>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Un altro aspetto da evidenziare in questa sede riguarda le modalità con cui l’ente realizza la propria attività.</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Ciò è possibile mediante la rappresentazione sintetica:</a:t>
            </a:r>
          </a:p>
          <a:p>
            <a:pPr marL="443865" marR="68580" indent="-285750">
              <a:lnSpc>
                <a:spcPct val="115000"/>
              </a:lnSpc>
              <a:spcAft>
                <a:spcPts val="1000"/>
              </a:spcAft>
              <a:buFont typeface="Wingdings" panose="05000000000000000000" pitchFamily="2" charset="2"/>
              <a:buChar char="§"/>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del personale impegnato nelle varie attività dell’ente</a:t>
            </a:r>
          </a:p>
          <a:p>
            <a:pPr marL="443865" marR="68580" indent="-285750">
              <a:lnSpc>
                <a:spcPct val="115000"/>
              </a:lnSpc>
              <a:spcAft>
                <a:spcPts val="1000"/>
              </a:spcAft>
              <a:buFont typeface="Wingdings" panose="05000000000000000000" pitchFamily="2" charset="2"/>
              <a:buChar char="§"/>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dei costi sostenuti nello svolgimento di determinati processi </a:t>
            </a:r>
          </a:p>
          <a:p>
            <a:pPr marL="443865" marR="68580" indent="-285750">
              <a:lnSpc>
                <a:spcPct val="115000"/>
              </a:lnSpc>
              <a:spcAft>
                <a:spcPts val="1000"/>
              </a:spcAft>
              <a:buFont typeface="Wingdings" panose="05000000000000000000" pitchFamily="2" charset="2"/>
              <a:buChar char="§"/>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della qualità erogata dei servizi svolti dall’ente</a:t>
            </a:r>
          </a:p>
          <a:p>
            <a:pPr marL="443865" marR="68580" indent="-285750">
              <a:lnSpc>
                <a:spcPct val="115000"/>
              </a:lnSpc>
              <a:spcAft>
                <a:spcPts val="1000"/>
              </a:spcAft>
              <a:buFont typeface="Wingdings" panose="05000000000000000000" pitchFamily="2" charset="2"/>
              <a:buChar char="§"/>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della qualità percepita dagli utenti dei servizi</a:t>
            </a: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a:t>
            </a: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xmlns="" id="{0F72DF18-73BE-4905-87BC-58736D262426}"/>
              </a:ext>
            </a:extLst>
          </p:cNvPr>
          <p:cNvSpPr>
            <a:spLocks noGrp="1"/>
          </p:cNvSpPr>
          <p:nvPr>
            <p:ph type="sldNum" sz="quarter" idx="12"/>
          </p:nvPr>
        </p:nvSpPr>
        <p:spPr/>
        <p:txBody>
          <a:bodyPr/>
          <a:lstStyle/>
          <a:p>
            <a:fld id="{621F632D-C124-4773-8802-FBC2B1C2511D}" type="slidenum">
              <a:rPr lang="it-IT" smtClean="0"/>
              <a:pPr/>
              <a:t>10</a:t>
            </a:fld>
            <a:endParaRPr lang="it-IT"/>
          </a:p>
        </p:txBody>
      </p:sp>
      <p:sp>
        <p:nvSpPr>
          <p:cNvPr id="3" name="CasellaDiTesto 2">
            <a:extLst>
              <a:ext uri="{FF2B5EF4-FFF2-40B4-BE49-F238E27FC236}">
                <a16:creationId xmlns:a16="http://schemas.microsoft.com/office/drawing/2014/main" xmlns="" id="{2C58A4A6-2D36-4AC5-8A6E-CB40691C2654}"/>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 PROCESSI</a:t>
            </a:r>
          </a:p>
        </p:txBody>
      </p:sp>
      <p:sp>
        <p:nvSpPr>
          <p:cNvPr id="4" name="Fumetto: rettangolo con angoli arrotondati 3">
            <a:extLst>
              <a:ext uri="{FF2B5EF4-FFF2-40B4-BE49-F238E27FC236}">
                <a16:creationId xmlns:a16="http://schemas.microsoft.com/office/drawing/2014/main" xmlns="" id="{9A38DF75-9F7D-43E3-A937-54064B5658EA}"/>
              </a:ext>
            </a:extLst>
          </p:cNvPr>
          <p:cNvSpPr/>
          <p:nvPr/>
        </p:nvSpPr>
        <p:spPr>
          <a:xfrm>
            <a:off x="7271495" y="3390629"/>
            <a:ext cx="3670527" cy="1532334"/>
          </a:xfrm>
          <a:prstGeom prst="wedgeRoundRectCallout">
            <a:avLst>
              <a:gd name="adj1" fmla="val -77414"/>
              <a:gd name="adj2" fmla="val -142351"/>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In questa parte del documento si riportano differenti informazioni relative ai processi camerali. </a:t>
            </a:r>
          </a:p>
          <a:p>
            <a:r>
              <a:rPr lang="it-IT" sz="1000" dirty="0">
                <a:solidFill>
                  <a:schemeClr val="tx1"/>
                </a:solidFill>
              </a:rPr>
              <a:t>È utile e opportuno fornire una rappresentazione sintetica degli aspetti che permettono di cogliere le dimensioni delle risorse (umane e economiche) impiegate nei processi e la qualità e la quantità delle prestazioni e dei servizi erogati dall’ente.</a:t>
            </a:r>
          </a:p>
        </p:txBody>
      </p:sp>
    </p:spTree>
    <p:extLst>
      <p:ext uri="{BB962C8B-B14F-4D97-AF65-F5344CB8AC3E}">
        <p14:creationId xmlns:p14="http://schemas.microsoft.com/office/powerpoint/2010/main" val="2483190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asellaDiTesto 20">
            <a:extLst>
              <a:ext uri="{FF2B5EF4-FFF2-40B4-BE49-F238E27FC236}">
                <a16:creationId xmlns:a16="http://schemas.microsoft.com/office/drawing/2014/main" xmlns="" id="{2C274A99-711A-459C-B4C5-FFC609706E53}"/>
              </a:ext>
            </a:extLst>
          </p:cNvPr>
          <p:cNvSpPr txBox="1"/>
          <p:nvPr/>
        </p:nvSpPr>
        <p:spPr>
          <a:xfrm>
            <a:off x="609600" y="2871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5.1 PROCESSI </a:t>
            </a:r>
            <a:r>
              <a:rPr lang="it-IT" sz="2000" dirty="0">
                <a:solidFill>
                  <a:srgbClr val="00B0F0"/>
                </a:solidFill>
                <a:latin typeface="Segoe UI" panose="020B0502040204020203" pitchFamily="34" charset="0"/>
                <a:cs typeface="Segoe UI" panose="020B0502040204020203" pitchFamily="34" charset="0"/>
              </a:rPr>
              <a:t>(DIMENSIONAMENTO DEL PERSONALE)					    </a:t>
            </a:r>
            <a:r>
              <a:rPr lang="it-IT" sz="1200" dirty="0">
                <a:solidFill>
                  <a:srgbClr val="00B0F0"/>
                </a:solidFill>
                <a:latin typeface="Segoe UI" panose="020B0502040204020203" pitchFamily="34" charset="0"/>
                <a:cs typeface="Segoe UI" panose="020B0502040204020203" pitchFamily="34" charset="0"/>
              </a:rPr>
              <a:t>1 di 2</a:t>
            </a:r>
          </a:p>
        </p:txBody>
      </p:sp>
      <p:graphicFrame>
        <p:nvGraphicFramePr>
          <p:cNvPr id="4" name="Tabella 3">
            <a:extLst>
              <a:ext uri="{FF2B5EF4-FFF2-40B4-BE49-F238E27FC236}">
                <a16:creationId xmlns:a16="http://schemas.microsoft.com/office/drawing/2014/main" xmlns="" id="{3B820047-A4FF-4F8C-A457-6DFE98863CAA}"/>
              </a:ext>
            </a:extLst>
          </p:cNvPr>
          <p:cNvGraphicFramePr>
            <a:graphicFrameLocks noGrp="1"/>
          </p:cNvGraphicFramePr>
          <p:nvPr>
            <p:extLst>
              <p:ext uri="{D42A27DB-BD31-4B8C-83A1-F6EECF244321}">
                <p14:modId xmlns:p14="http://schemas.microsoft.com/office/powerpoint/2010/main" val="2190850988"/>
              </p:ext>
            </p:extLst>
          </p:nvPr>
        </p:nvGraphicFramePr>
        <p:xfrm>
          <a:off x="374904" y="1115568"/>
          <a:ext cx="11320272" cy="4846310"/>
        </p:xfrm>
        <a:graphic>
          <a:graphicData uri="http://schemas.openxmlformats.org/drawingml/2006/table">
            <a:tbl>
              <a:tblPr/>
              <a:tblGrid>
                <a:gridCol w="739391">
                  <a:extLst>
                    <a:ext uri="{9D8B030D-6E8A-4147-A177-3AD203B41FA5}">
                      <a16:colId xmlns:a16="http://schemas.microsoft.com/office/drawing/2014/main" xmlns="" val="1679543536"/>
                    </a:ext>
                  </a:extLst>
                </a:gridCol>
                <a:gridCol w="1247115">
                  <a:extLst>
                    <a:ext uri="{9D8B030D-6E8A-4147-A177-3AD203B41FA5}">
                      <a16:colId xmlns:a16="http://schemas.microsoft.com/office/drawing/2014/main" xmlns="" val="11855844"/>
                    </a:ext>
                  </a:extLst>
                </a:gridCol>
                <a:gridCol w="3710206">
                  <a:extLst>
                    <a:ext uri="{9D8B030D-6E8A-4147-A177-3AD203B41FA5}">
                      <a16:colId xmlns:a16="http://schemas.microsoft.com/office/drawing/2014/main" xmlns="" val="4195801078"/>
                    </a:ext>
                  </a:extLst>
                </a:gridCol>
                <a:gridCol w="118872">
                  <a:extLst>
                    <a:ext uri="{9D8B030D-6E8A-4147-A177-3AD203B41FA5}">
                      <a16:colId xmlns:a16="http://schemas.microsoft.com/office/drawing/2014/main" xmlns="" val="2008250228"/>
                    </a:ext>
                  </a:extLst>
                </a:gridCol>
                <a:gridCol w="804672">
                  <a:extLst>
                    <a:ext uri="{9D8B030D-6E8A-4147-A177-3AD203B41FA5}">
                      <a16:colId xmlns:a16="http://schemas.microsoft.com/office/drawing/2014/main" xmlns="" val="979728576"/>
                    </a:ext>
                  </a:extLst>
                </a:gridCol>
                <a:gridCol w="64008">
                  <a:extLst>
                    <a:ext uri="{9D8B030D-6E8A-4147-A177-3AD203B41FA5}">
                      <a16:colId xmlns:a16="http://schemas.microsoft.com/office/drawing/2014/main" xmlns="" val="1503830273"/>
                    </a:ext>
                  </a:extLst>
                </a:gridCol>
                <a:gridCol w="2253558">
                  <a:extLst>
                    <a:ext uri="{9D8B030D-6E8A-4147-A177-3AD203B41FA5}">
                      <a16:colId xmlns:a16="http://schemas.microsoft.com/office/drawing/2014/main" xmlns="" val="4192744258"/>
                    </a:ext>
                  </a:extLst>
                </a:gridCol>
                <a:gridCol w="41358">
                  <a:extLst>
                    <a:ext uri="{9D8B030D-6E8A-4147-A177-3AD203B41FA5}">
                      <a16:colId xmlns:a16="http://schemas.microsoft.com/office/drawing/2014/main" xmlns="" val="3389276436"/>
                    </a:ext>
                  </a:extLst>
                </a:gridCol>
                <a:gridCol w="559608">
                  <a:extLst>
                    <a:ext uri="{9D8B030D-6E8A-4147-A177-3AD203B41FA5}">
                      <a16:colId xmlns:a16="http://schemas.microsoft.com/office/drawing/2014/main" xmlns="" val="1409470803"/>
                    </a:ext>
                  </a:extLst>
                </a:gridCol>
                <a:gridCol w="161546">
                  <a:extLst>
                    <a:ext uri="{9D8B030D-6E8A-4147-A177-3AD203B41FA5}">
                      <a16:colId xmlns:a16="http://schemas.microsoft.com/office/drawing/2014/main" xmlns="" val="3529714422"/>
                    </a:ext>
                  </a:extLst>
                </a:gridCol>
                <a:gridCol w="957671">
                  <a:extLst>
                    <a:ext uri="{9D8B030D-6E8A-4147-A177-3AD203B41FA5}">
                      <a16:colId xmlns:a16="http://schemas.microsoft.com/office/drawing/2014/main" xmlns="" val="1345678710"/>
                    </a:ext>
                  </a:extLst>
                </a:gridCol>
                <a:gridCol w="102659">
                  <a:extLst>
                    <a:ext uri="{9D8B030D-6E8A-4147-A177-3AD203B41FA5}">
                      <a16:colId xmlns:a16="http://schemas.microsoft.com/office/drawing/2014/main" xmlns="" val="3631553717"/>
                    </a:ext>
                  </a:extLst>
                </a:gridCol>
                <a:gridCol w="559608">
                  <a:extLst>
                    <a:ext uri="{9D8B030D-6E8A-4147-A177-3AD203B41FA5}">
                      <a16:colId xmlns:a16="http://schemas.microsoft.com/office/drawing/2014/main" xmlns="" val="589558492"/>
                    </a:ext>
                  </a:extLst>
                </a:gridCol>
              </a:tblGrid>
              <a:tr h="160668">
                <a:tc gridSpan="3">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MAPPA DEI PROCESSI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a:noFill/>
                    </a:lnB>
                  </a:tcPr>
                </a:tc>
                <a:tc rowSpan="3">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FTE PROCESSI CAMERALI (Consolidato CCIAA-AS)</a:t>
                      </a:r>
                    </a:p>
                  </a:txBody>
                  <a:tcPr marL="0" marR="0" marT="0" marB="0" anchor="ctr">
                    <a:lnL w="6350" cap="flat" cmpd="sng" algn="ctr">
                      <a:solidFill>
                        <a:srgbClr val="D9D9D9"/>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C3C3C3"/>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a:noFill/>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gridSpan="3">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INDICATORI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lnL w="6350" cap="flat" cmpd="sng" algn="ctr">
                      <a:solidFill>
                        <a:srgbClr val="C3C3C3"/>
                      </a:solidFill>
                      <a:prstDash val="solid"/>
                      <a:round/>
                      <a:headEnd type="none" w="med" len="med"/>
                      <a:tailEnd type="none" w="med" len="med"/>
                    </a:ln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w="6350" cap="flat" cmpd="sng" algn="ctr">
                      <a:solidFill>
                        <a:srgbClr val="C3C3C3"/>
                      </a:solidFill>
                      <a:prstDash val="solid"/>
                      <a:round/>
                      <a:headEnd type="none" w="med" len="med"/>
                      <a:tailEnd type="none" w="med" len="med"/>
                    </a:lnB>
                  </a:tcPr>
                </a:tc>
                <a:extLst>
                  <a:ext uri="{0D108BD9-81ED-4DB2-BD59-A6C34878D82A}">
                    <a16:rowId xmlns:a16="http://schemas.microsoft.com/office/drawing/2014/main" xmlns="" val="3879752090"/>
                  </a:ext>
                </a:extLst>
              </a:tr>
              <a:tr h="160668">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Funzione</a:t>
                      </a:r>
                    </a:p>
                  </a:txBody>
                  <a:tcPr marL="0" marR="0" marT="0" marB="0" anchor="ctr">
                    <a:lnL>
                      <a:noFill/>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dirty="0" err="1">
                          <a:solidFill>
                            <a:srgbClr val="000000"/>
                          </a:solidFill>
                          <a:effectLst/>
                          <a:latin typeface="Segoe UI" panose="020B0502040204020203" pitchFamily="34" charset="0"/>
                          <a:cs typeface="Segoe UI" panose="020B0502040204020203" pitchFamily="34" charset="0"/>
                        </a:rPr>
                        <a:t>MacroProcesso</a:t>
                      </a:r>
                      <a:endParaRPr lang="it-IT" sz="800" b="1"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Processo</a:t>
                      </a:r>
                    </a:p>
                  </a:txBody>
                  <a:tcPr marL="0" marR="0" marT="0" marB="0" anchor="ctr">
                    <a:lnL w="6350" cap="flat" cmpd="sng" algn="ctr">
                      <a:solidFill>
                        <a:srgbClr val="D9D9D9"/>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C3C3C3"/>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D9D9D9"/>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Segoe UI" panose="020B0502040204020203" pitchFamily="34" charset="0"/>
                          <a:cs typeface="Segoe UI" panose="020B0502040204020203" pitchFamily="34" charset="0"/>
                        </a:rPr>
                        <a:t>Driver (denominatore) per il calcolo FTE standard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CCIAA</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a:noFill/>
                    </a:lnB>
                  </a:tcPr>
                </a:tc>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Mediana nazionale </a:t>
                      </a:r>
                      <a:r>
                        <a:rPr lang="it-IT" sz="800" b="0" i="0" u="none" strike="noStrike" dirty="0">
                          <a:solidFill>
                            <a:srgbClr val="FF0000"/>
                          </a:solidFill>
                          <a:effectLst/>
                          <a:latin typeface="Segoe UI" panose="020B0502040204020203" pitchFamily="34" charset="0"/>
                          <a:cs typeface="Segoe UI" panose="020B0502040204020203" pitchFamily="34" charset="0"/>
                        </a:rPr>
                        <a:t>(CCIAA presenti: 80/82)</a:t>
                      </a:r>
                      <a:endParaRPr lang="it-IT" sz="800" b="1"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dirty="0">
                          <a:solidFill>
                            <a:srgbClr val="000000"/>
                          </a:solidFill>
                          <a:effectLst/>
                          <a:latin typeface="Symbol" panose="05050102010706020507" pitchFamily="18" charset="2"/>
                          <a:cs typeface="Segoe UI" panose="020B0502040204020203" pitchFamily="34" charset="0"/>
                        </a:rPr>
                        <a:t>D</a:t>
                      </a:r>
                      <a:r>
                        <a:rPr lang="it-IT" sz="800" b="1" i="0" u="none" strike="noStrike" dirty="0">
                          <a:solidFill>
                            <a:srgbClr val="000000"/>
                          </a:solidFill>
                          <a:effectLst/>
                          <a:latin typeface="Segoe UI" panose="020B0502040204020203" pitchFamily="34" charset="0"/>
                          <a:cs typeface="Segoe UI" panose="020B0502040204020203" pitchFamily="34" charset="0"/>
                        </a:rPr>
                        <a:t> Mediana nazionale</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extLst>
                  <a:ext uri="{0D108BD9-81ED-4DB2-BD59-A6C34878D82A}">
                    <a16:rowId xmlns:a16="http://schemas.microsoft.com/office/drawing/2014/main" xmlns="" val="1999809715"/>
                  </a:ext>
                </a:extLst>
              </a:tr>
              <a:tr h="321337">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D9D9D9"/>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Mediana nazionale </a:t>
                      </a:r>
                      <a:r>
                        <a:rPr lang="it-IT" sz="800" b="0" i="0" u="none" strike="noStrike" dirty="0">
                          <a:solidFill>
                            <a:srgbClr val="FF0000"/>
                          </a:solidFill>
                          <a:effectLst/>
                          <a:latin typeface="Segoe UI" panose="020B0502040204020203" pitchFamily="34" charset="0"/>
                          <a:cs typeface="Segoe UI" panose="020B0502040204020203" pitchFamily="34" charset="0"/>
                        </a:rPr>
                        <a:t>(CCIAA presenti: 80/82)</a:t>
                      </a:r>
                      <a:endParaRPr lang="it-IT" sz="800" b="1"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extLst>
                  <a:ext uri="{0D108BD9-81ED-4DB2-BD59-A6C34878D82A}">
                    <a16:rowId xmlns:a16="http://schemas.microsoft.com/office/drawing/2014/main" xmlns="" val="3819247076"/>
                  </a:ext>
                </a:extLst>
              </a:tr>
              <a:tr h="160668">
                <a:tc rowSpan="8">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A Governo Camerale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3">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A1 Pianificazione, monitoraggio e controllo dell'Ente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A1.1 Performance camerale</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1,731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mln € di Proventi correnti (*)</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1,104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1,844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-0,205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916489296"/>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A1.2 Compliance normativa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0,510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mln € di Proventi correnti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0,325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0,626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-0,299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22939226"/>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A1.3 Organizzazione camerale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0,666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unità di FTE Integrato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0,097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0,101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-0,030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829057072"/>
                  </a:ext>
                </a:extLst>
              </a:tr>
              <a:tr h="160668">
                <a:tc vMerge="1">
                  <a:txBody>
                    <a:bodyPr/>
                    <a:lstStyle/>
                    <a:p>
                      <a:endParaRPr lang="it-IT"/>
                    </a:p>
                  </a:txBody>
                  <a:tcPr/>
                </a:tc>
                <a:tc rowSpan="4">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A2 Organi camerali, rapporti istituzionali e relazioni con il sistema allargato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A2.1 Gestione e supporto organi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1,529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0,192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0,379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-0,141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654785064"/>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A2.2 Promozione e sviluppo dei servizi camerali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mln € di Proventi correnti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0,015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-0,015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655571225"/>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A2.3 Gestione documentale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1,484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0,186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0,442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-0,092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42440523"/>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A2.4 Rilevazioni statistiche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0,207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unità di FTE Integrato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0,030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0,038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-0,013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306290585"/>
                  </a:ext>
                </a:extLst>
              </a:tr>
              <a:tr h="160668">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A3 Comunicazione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A3.1 Comunicazione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0,716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0,090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0,238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-0,165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031321557"/>
                  </a:ext>
                </a:extLst>
              </a:tr>
              <a:tr h="160668">
                <a:tc rowSpan="5">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B Processi di supporto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B1 Risorse umane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B1.1 Gestione del personale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1,741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unità di FTE Integrato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0,252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0,387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-0,110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067909028"/>
                  </a:ext>
                </a:extLst>
              </a:tr>
              <a:tr h="160668">
                <a:tc vMerge="1">
                  <a:txBody>
                    <a:bodyPr/>
                    <a:lstStyle/>
                    <a:p>
                      <a:endParaRPr lang="it-IT"/>
                    </a:p>
                  </a:txBody>
                  <a:tcPr/>
                </a:tc>
                <a:tc rowSpan="2">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B2 Acquisti, patrimonio e servizi di sede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B2.1 Acquisti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1,069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 mln € di Valore acquisti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0,534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1,552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-0,661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008644135"/>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B2.2 Patrimonio e servizi di sede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5,453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unità di FTE Integrato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0,790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0,686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000000"/>
                          </a:solidFill>
                          <a:effectLst/>
                          <a:latin typeface="Segoe UI" panose="020B0502040204020203" pitchFamily="34" charset="0"/>
                          <a:cs typeface="Segoe UI" panose="020B0502040204020203" pitchFamily="34" charset="0"/>
                        </a:rPr>
                        <a:t>0,142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746955840"/>
                  </a:ext>
                </a:extLst>
              </a:tr>
              <a:tr h="160668">
                <a:tc vMerge="1">
                  <a:txBody>
                    <a:bodyPr/>
                    <a:lstStyle/>
                    <a:p>
                      <a:endParaRPr lang="it-IT"/>
                    </a:p>
                  </a:txBody>
                  <a:tcPr/>
                </a:tc>
                <a:tc rowSpan="2">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B3 Bilancio e finanza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B3.1 Diritto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1,213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0,152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0,287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-0,113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940999382"/>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B3.2 Contabilità e finanza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2,810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mln € di Proventi correnti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1,792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3,701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000000"/>
                          </a:solidFill>
                          <a:effectLst/>
                          <a:latin typeface="Segoe UI" panose="020B0502040204020203" pitchFamily="34" charset="0"/>
                          <a:cs typeface="Segoe UI" panose="020B0502040204020203" pitchFamily="34" charset="0"/>
                        </a:rPr>
                        <a:t>-1,131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338896561"/>
                  </a:ext>
                </a:extLst>
              </a:tr>
              <a:tr h="160668">
                <a:tc rowSpan="12">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 Trasparenza, semplificazione e tutela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2">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C1 Semplificazione e trasparenza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C1.1 Gestione del registro delle imprese, albi ed elenchi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22,514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registrate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2,539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2,396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0,226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69733195"/>
                  </a:ext>
                </a:extLst>
              </a:tr>
              <a:tr h="167235">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C1.2 Gestione SUAP e fascicolo elettronico di impresa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0,030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-0,033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354297060"/>
                  </a:ext>
                </a:extLst>
              </a:tr>
              <a:tr h="160668">
                <a:tc vMerge="1">
                  <a:txBody>
                    <a:bodyPr/>
                    <a:lstStyle/>
                    <a:p>
                      <a:endParaRPr lang="it-IT"/>
                    </a:p>
                  </a:txBody>
                  <a:tcPr/>
                </a:tc>
                <a:tc rowSpan="10">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C2 Tutela e legalità</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C2.1 Tutela della legalità</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0,466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0,058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0,058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2433382738"/>
                  </a:ext>
                </a:extLst>
              </a:tr>
              <a:tr h="167235">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C2.2 Tutela della fede pubblica e del consumatore e regolazione del mercato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0,045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0,018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-0,016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899687575"/>
                  </a:ext>
                </a:extLst>
              </a:tr>
              <a:tr h="167235">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C2.3 Informazione, vigilanza e controllo su sicurezza e conformità dei prodotti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0,231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0,029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0,061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-0,032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15720187"/>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C2.4 Sanzioni amministrative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0,975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0,122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0,202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-0,076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989992142"/>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C2.5 Metrologia legale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0,889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registrate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0,100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0,244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-0,133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783804374"/>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C2.6 Registro nazionale dei protesti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0,275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0,034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0,132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-0,056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745254015"/>
                  </a:ext>
                </a:extLst>
              </a:tr>
              <a:tr h="167235">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C2.7 Servizi di composizione delle controversie e delle situazioni di crisi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2,931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0,368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0,288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0,135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183928351"/>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C2.8 Rilevazione prezzi/tariffe e borse merci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1,690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C00000"/>
                          </a:solidFill>
                          <a:effectLst/>
                          <a:latin typeface="Segoe UI" panose="020B0502040204020203" pitchFamily="34" charset="0"/>
                          <a:cs typeface="Segoe UI" panose="020B0502040204020203" pitchFamily="34" charset="0"/>
                        </a:rPr>
                        <a:t>0,212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0,047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0,139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244053745"/>
                  </a:ext>
                </a:extLst>
              </a:tr>
              <a:tr h="321337">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C2.9 Gestione controlli prodotti delle filiere del Made in Italy e organismi di controllo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0,004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000000"/>
                          </a:solidFill>
                          <a:effectLst/>
                          <a:latin typeface="Segoe UI" panose="020B0502040204020203" pitchFamily="34" charset="0"/>
                          <a:cs typeface="Segoe UI" panose="020B0502040204020203" pitchFamily="34" charset="0"/>
                        </a:rPr>
                        <a:t>N/D</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3095854781"/>
                  </a:ext>
                </a:extLst>
              </a:tr>
              <a:tr h="160668">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C2.10 Tutela della proprietà industriale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2,512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0,315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0,151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000000"/>
                          </a:solidFill>
                          <a:effectLst/>
                          <a:latin typeface="Segoe UI" panose="020B0502040204020203" pitchFamily="34" charset="0"/>
                          <a:cs typeface="Segoe UI" panose="020B0502040204020203" pitchFamily="34" charset="0"/>
                        </a:rPr>
                        <a:t>0,188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2051174945"/>
                  </a:ext>
                </a:extLst>
              </a:tr>
            </a:tbl>
          </a:graphicData>
        </a:graphic>
      </p:graphicFrame>
      <p:sp>
        <p:nvSpPr>
          <p:cNvPr id="49" name="CasellaDiTesto 48">
            <a:extLst>
              <a:ext uri="{FF2B5EF4-FFF2-40B4-BE49-F238E27FC236}">
                <a16:creationId xmlns:a16="http://schemas.microsoft.com/office/drawing/2014/main" xmlns="" id="{AAA20D49-A241-49CF-95C9-74DCBD43B06C}"/>
              </a:ext>
            </a:extLst>
          </p:cNvPr>
          <p:cNvSpPr txBox="1"/>
          <p:nvPr/>
        </p:nvSpPr>
        <p:spPr>
          <a:xfrm>
            <a:off x="6987127" y="6020463"/>
            <a:ext cx="2032254" cy="215444"/>
          </a:xfrm>
          <a:prstGeom prst="rect">
            <a:avLst/>
          </a:prstGeom>
          <a:noFill/>
        </p:spPr>
        <p:txBody>
          <a:bodyPr wrap="square">
            <a:spAutoFit/>
          </a:bodyPr>
          <a:lstStyle/>
          <a:p>
            <a:r>
              <a:rPr lang="it-IT" sz="800" b="0" i="0" u="none" strike="noStrike" dirty="0">
                <a:solidFill>
                  <a:srgbClr val="000000"/>
                </a:solidFill>
                <a:effectLst/>
                <a:latin typeface="Calibri" panose="020F0502020204030204" pitchFamily="34" charset="0"/>
              </a:rPr>
              <a:t>(*) CCIAA+AASS</a:t>
            </a:r>
            <a:endParaRPr lang="it-IT" sz="800" dirty="0"/>
          </a:p>
        </p:txBody>
      </p:sp>
      <p:sp>
        <p:nvSpPr>
          <p:cNvPr id="50" name="Segnaposto numero diapositiva 1">
            <a:extLst>
              <a:ext uri="{FF2B5EF4-FFF2-40B4-BE49-F238E27FC236}">
                <a16:creationId xmlns:a16="http://schemas.microsoft.com/office/drawing/2014/main" xmlns="" id="{229F223F-2D2C-42D5-BEB1-C94E9B7C768B}"/>
              </a:ext>
            </a:extLst>
          </p:cNvPr>
          <p:cNvSpPr>
            <a:spLocks noGrp="1"/>
          </p:cNvSpPr>
          <p:nvPr>
            <p:ph type="sldNum" sz="quarter" idx="12"/>
          </p:nvPr>
        </p:nvSpPr>
        <p:spPr>
          <a:xfrm>
            <a:off x="5952000" y="6401750"/>
            <a:ext cx="288000" cy="288000"/>
          </a:xfrm>
        </p:spPr>
        <p:txBody>
          <a:bodyPr/>
          <a:lstStyle/>
          <a:p>
            <a:fld id="{621F632D-C124-4773-8802-FBC2B1C2511D}" type="slidenum">
              <a:rPr lang="it-IT" smtClean="0"/>
              <a:pPr/>
              <a:t>11</a:t>
            </a:fld>
            <a:endParaRPr lang="it-IT"/>
          </a:p>
        </p:txBody>
      </p:sp>
      <p:sp>
        <p:nvSpPr>
          <p:cNvPr id="6" name="Fumetto: rettangolo con angoli arrotondati 5">
            <a:extLst>
              <a:ext uri="{FF2B5EF4-FFF2-40B4-BE49-F238E27FC236}">
                <a16:creationId xmlns:a16="http://schemas.microsoft.com/office/drawing/2014/main" xmlns="" id="{66A783E7-F219-4B11-B3C5-11CD79630265}"/>
              </a:ext>
            </a:extLst>
          </p:cNvPr>
          <p:cNvSpPr/>
          <p:nvPr/>
        </p:nvSpPr>
        <p:spPr>
          <a:xfrm>
            <a:off x="8146569" y="995092"/>
            <a:ext cx="3670527" cy="1702594"/>
          </a:xfrm>
          <a:prstGeom prst="wedgeRoundRectCallout">
            <a:avLst>
              <a:gd name="adj1" fmla="val -110019"/>
              <a:gd name="adj2" fmla="val -62256"/>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È possibile rappresentare in questa sede, in formato sintetico, il grado di efficienza nell’impiego delle risorse umane, rispetto alle diverse attività realizzate dalla CCIAA. </a:t>
            </a:r>
          </a:p>
          <a:p>
            <a:r>
              <a:rPr lang="it-IT" sz="1000" dirty="0">
                <a:solidFill>
                  <a:schemeClr val="tx1"/>
                </a:solidFill>
              </a:rPr>
              <a:t>Mediante l’analisi dei costi dei processi effettuata annualmente (rilevazione Kronos) si riesce a fornire un inquadramento complessivo sul dimensionamento del personale sui vari processi camerali.</a:t>
            </a:r>
          </a:p>
        </p:txBody>
      </p:sp>
    </p:spTree>
    <p:extLst>
      <p:ext uri="{BB962C8B-B14F-4D97-AF65-F5344CB8AC3E}">
        <p14:creationId xmlns:p14="http://schemas.microsoft.com/office/powerpoint/2010/main" val="3940391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a:extLst>
              <a:ext uri="{FF2B5EF4-FFF2-40B4-BE49-F238E27FC236}">
                <a16:creationId xmlns:a16="http://schemas.microsoft.com/office/drawing/2014/main" xmlns="" id="{9D760632-5795-4C9D-85FE-CEDABAC69FC1}"/>
              </a:ext>
            </a:extLst>
          </p:cNvPr>
          <p:cNvSpPr>
            <a:spLocks noGrp="1"/>
          </p:cNvSpPr>
          <p:nvPr>
            <p:ph type="sldNum" sz="quarter" idx="12"/>
          </p:nvPr>
        </p:nvSpPr>
        <p:spPr/>
        <p:txBody>
          <a:bodyPr/>
          <a:lstStyle/>
          <a:p>
            <a:fld id="{621F632D-C124-4773-8802-FBC2B1C2511D}" type="slidenum">
              <a:rPr lang="it-IT" smtClean="0"/>
              <a:pPr/>
              <a:t>12</a:t>
            </a:fld>
            <a:endParaRPr lang="it-IT"/>
          </a:p>
        </p:txBody>
      </p:sp>
      <p:sp>
        <p:nvSpPr>
          <p:cNvPr id="3" name="CasellaDiTesto 2">
            <a:extLst>
              <a:ext uri="{FF2B5EF4-FFF2-40B4-BE49-F238E27FC236}">
                <a16:creationId xmlns:a16="http://schemas.microsoft.com/office/drawing/2014/main" xmlns="" id="{F1F2ABD4-71E5-42E0-BA59-06DF76BF9E54}"/>
              </a:ext>
            </a:extLst>
          </p:cNvPr>
          <p:cNvSpPr txBox="1"/>
          <p:nvPr/>
        </p:nvSpPr>
        <p:spPr>
          <a:xfrm>
            <a:off x="609600" y="2871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5.1 PROCESSI </a:t>
            </a:r>
            <a:r>
              <a:rPr lang="it-IT" sz="2000" dirty="0">
                <a:solidFill>
                  <a:srgbClr val="00B0F0"/>
                </a:solidFill>
                <a:latin typeface="Segoe UI" panose="020B0502040204020203" pitchFamily="34" charset="0"/>
                <a:cs typeface="Segoe UI" panose="020B0502040204020203" pitchFamily="34" charset="0"/>
              </a:rPr>
              <a:t>(DIMENSIONAMENTO DEL PERSONALE)					    </a:t>
            </a:r>
            <a:r>
              <a:rPr lang="it-IT" sz="1200" dirty="0">
                <a:solidFill>
                  <a:srgbClr val="00B0F0"/>
                </a:solidFill>
                <a:latin typeface="Segoe UI" panose="020B0502040204020203" pitchFamily="34" charset="0"/>
                <a:cs typeface="Segoe UI" panose="020B0502040204020203" pitchFamily="34" charset="0"/>
              </a:rPr>
              <a:t>2 di 2</a:t>
            </a:r>
          </a:p>
        </p:txBody>
      </p:sp>
      <p:graphicFrame>
        <p:nvGraphicFramePr>
          <p:cNvPr id="5" name="Tabella 4">
            <a:extLst>
              <a:ext uri="{FF2B5EF4-FFF2-40B4-BE49-F238E27FC236}">
                <a16:creationId xmlns:a16="http://schemas.microsoft.com/office/drawing/2014/main" xmlns="" id="{AD9259EB-B621-40E5-9480-3DDBF52CE083}"/>
              </a:ext>
            </a:extLst>
          </p:cNvPr>
          <p:cNvGraphicFramePr>
            <a:graphicFrameLocks noGrp="1"/>
          </p:cNvGraphicFramePr>
          <p:nvPr>
            <p:extLst>
              <p:ext uri="{D42A27DB-BD31-4B8C-83A1-F6EECF244321}">
                <p14:modId xmlns:p14="http://schemas.microsoft.com/office/powerpoint/2010/main" val="113318734"/>
              </p:ext>
            </p:extLst>
          </p:nvPr>
        </p:nvGraphicFramePr>
        <p:xfrm>
          <a:off x="374904" y="1115567"/>
          <a:ext cx="11320272" cy="4860004"/>
        </p:xfrm>
        <a:graphic>
          <a:graphicData uri="http://schemas.openxmlformats.org/drawingml/2006/table">
            <a:tbl>
              <a:tblPr/>
              <a:tblGrid>
                <a:gridCol w="739391">
                  <a:extLst>
                    <a:ext uri="{9D8B030D-6E8A-4147-A177-3AD203B41FA5}">
                      <a16:colId xmlns:a16="http://schemas.microsoft.com/office/drawing/2014/main" xmlns="" val="1679543536"/>
                    </a:ext>
                  </a:extLst>
                </a:gridCol>
                <a:gridCol w="1247115">
                  <a:extLst>
                    <a:ext uri="{9D8B030D-6E8A-4147-A177-3AD203B41FA5}">
                      <a16:colId xmlns:a16="http://schemas.microsoft.com/office/drawing/2014/main" xmlns="" val="11855844"/>
                    </a:ext>
                  </a:extLst>
                </a:gridCol>
                <a:gridCol w="3710206">
                  <a:extLst>
                    <a:ext uri="{9D8B030D-6E8A-4147-A177-3AD203B41FA5}">
                      <a16:colId xmlns:a16="http://schemas.microsoft.com/office/drawing/2014/main" xmlns="" val="4195801078"/>
                    </a:ext>
                  </a:extLst>
                </a:gridCol>
                <a:gridCol w="118872">
                  <a:extLst>
                    <a:ext uri="{9D8B030D-6E8A-4147-A177-3AD203B41FA5}">
                      <a16:colId xmlns:a16="http://schemas.microsoft.com/office/drawing/2014/main" xmlns="" val="2008250228"/>
                    </a:ext>
                  </a:extLst>
                </a:gridCol>
                <a:gridCol w="804672">
                  <a:extLst>
                    <a:ext uri="{9D8B030D-6E8A-4147-A177-3AD203B41FA5}">
                      <a16:colId xmlns:a16="http://schemas.microsoft.com/office/drawing/2014/main" xmlns="" val="979728576"/>
                    </a:ext>
                  </a:extLst>
                </a:gridCol>
                <a:gridCol w="64008">
                  <a:extLst>
                    <a:ext uri="{9D8B030D-6E8A-4147-A177-3AD203B41FA5}">
                      <a16:colId xmlns:a16="http://schemas.microsoft.com/office/drawing/2014/main" xmlns="" val="1503830273"/>
                    </a:ext>
                  </a:extLst>
                </a:gridCol>
                <a:gridCol w="2253558">
                  <a:extLst>
                    <a:ext uri="{9D8B030D-6E8A-4147-A177-3AD203B41FA5}">
                      <a16:colId xmlns:a16="http://schemas.microsoft.com/office/drawing/2014/main" xmlns="" val="4192744258"/>
                    </a:ext>
                  </a:extLst>
                </a:gridCol>
                <a:gridCol w="41358">
                  <a:extLst>
                    <a:ext uri="{9D8B030D-6E8A-4147-A177-3AD203B41FA5}">
                      <a16:colId xmlns:a16="http://schemas.microsoft.com/office/drawing/2014/main" xmlns="" val="3389276436"/>
                    </a:ext>
                  </a:extLst>
                </a:gridCol>
                <a:gridCol w="559608">
                  <a:extLst>
                    <a:ext uri="{9D8B030D-6E8A-4147-A177-3AD203B41FA5}">
                      <a16:colId xmlns:a16="http://schemas.microsoft.com/office/drawing/2014/main" xmlns="" val="1409470803"/>
                    </a:ext>
                  </a:extLst>
                </a:gridCol>
                <a:gridCol w="161546">
                  <a:extLst>
                    <a:ext uri="{9D8B030D-6E8A-4147-A177-3AD203B41FA5}">
                      <a16:colId xmlns:a16="http://schemas.microsoft.com/office/drawing/2014/main" xmlns="" val="3529714422"/>
                    </a:ext>
                  </a:extLst>
                </a:gridCol>
                <a:gridCol w="957671">
                  <a:extLst>
                    <a:ext uri="{9D8B030D-6E8A-4147-A177-3AD203B41FA5}">
                      <a16:colId xmlns:a16="http://schemas.microsoft.com/office/drawing/2014/main" xmlns="" val="1345678710"/>
                    </a:ext>
                  </a:extLst>
                </a:gridCol>
                <a:gridCol w="102659">
                  <a:extLst>
                    <a:ext uri="{9D8B030D-6E8A-4147-A177-3AD203B41FA5}">
                      <a16:colId xmlns:a16="http://schemas.microsoft.com/office/drawing/2014/main" xmlns="" val="3631553717"/>
                    </a:ext>
                  </a:extLst>
                </a:gridCol>
                <a:gridCol w="559608">
                  <a:extLst>
                    <a:ext uri="{9D8B030D-6E8A-4147-A177-3AD203B41FA5}">
                      <a16:colId xmlns:a16="http://schemas.microsoft.com/office/drawing/2014/main" xmlns="" val="589558492"/>
                    </a:ext>
                  </a:extLst>
                </a:gridCol>
              </a:tblGrid>
              <a:tr h="170422">
                <a:tc gridSpan="3">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MAPPA DEI PROCESSI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a:noFill/>
                    </a:lnB>
                  </a:tcPr>
                </a:tc>
                <a:tc rowSpan="3">
                  <a:txBody>
                    <a:bodyPr/>
                    <a:lstStyle/>
                    <a:p>
                      <a:pPr algn="ctr" fontAlgn="ctr"/>
                      <a:r>
                        <a:rPr lang="it-IT" sz="800" b="1" i="0" u="none" strike="noStrike">
                          <a:solidFill>
                            <a:srgbClr val="000000"/>
                          </a:solidFill>
                          <a:effectLst/>
                          <a:latin typeface="Segoe UI" panose="020B0502040204020203" pitchFamily="34" charset="0"/>
                          <a:cs typeface="Segoe UI" panose="020B0502040204020203" pitchFamily="34" charset="0"/>
                        </a:rPr>
                        <a:t>FTE PROCESSI CAMERALI (Consolidato CCIAA-AS)</a:t>
                      </a:r>
                    </a:p>
                  </a:txBody>
                  <a:tcPr marL="0" marR="0" marT="0" marB="0" anchor="ctr">
                    <a:lnL w="6350" cap="flat" cmpd="sng" algn="ctr">
                      <a:solidFill>
                        <a:srgbClr val="D9D9D9"/>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C3C3C3"/>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a:noFill/>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gridSpan="3">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INDICATORI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tcPr>
                </a:tc>
                <a:tc hMerge="1">
                  <a:txBody>
                    <a:bodyPr/>
                    <a:lstStyle/>
                    <a:p>
                      <a:endParaRPr lang="it-IT"/>
                    </a:p>
                  </a:txBody>
                  <a:tcPr/>
                </a:tc>
                <a:tc hMerge="1">
                  <a:txBody>
                    <a:bodyPr/>
                    <a:lstStyle/>
                    <a:p>
                      <a:endParaRPr lang="it-IT"/>
                    </a:p>
                  </a:txBody>
                  <a:tcPr>
                    <a:lnL w="6350" cap="flat" cmpd="sng" algn="ctr">
                      <a:solidFill>
                        <a:srgbClr val="C3C3C3"/>
                      </a:solidFill>
                      <a:prstDash val="solid"/>
                      <a:round/>
                      <a:headEnd type="none" w="med" len="med"/>
                      <a:tailEnd type="none" w="med" len="med"/>
                    </a:ln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w="6350" cap="flat" cmpd="sng" algn="ctr">
                      <a:solidFill>
                        <a:srgbClr val="C3C3C3"/>
                      </a:solidFill>
                      <a:prstDash val="solid"/>
                      <a:round/>
                      <a:headEnd type="none" w="med" len="med"/>
                      <a:tailEnd type="none" w="med" len="med"/>
                    </a:lnB>
                  </a:tcPr>
                </a:tc>
                <a:extLst>
                  <a:ext uri="{0D108BD9-81ED-4DB2-BD59-A6C34878D82A}">
                    <a16:rowId xmlns:a16="http://schemas.microsoft.com/office/drawing/2014/main" xmlns="" val="3879752090"/>
                  </a:ext>
                </a:extLst>
              </a:tr>
              <a:tr h="170422">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Funzione</a:t>
                      </a:r>
                    </a:p>
                  </a:txBody>
                  <a:tcPr marL="0" marR="0" marT="0" marB="0" anchor="ctr">
                    <a:lnL>
                      <a:noFill/>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dirty="0" err="1">
                          <a:solidFill>
                            <a:srgbClr val="000000"/>
                          </a:solidFill>
                          <a:effectLst/>
                          <a:latin typeface="Segoe UI" panose="020B0502040204020203" pitchFamily="34" charset="0"/>
                          <a:cs typeface="Segoe UI" panose="020B0502040204020203" pitchFamily="34" charset="0"/>
                        </a:rPr>
                        <a:t>MacroProcesso</a:t>
                      </a:r>
                      <a:endParaRPr lang="it-IT" sz="800" b="1"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Processo</a:t>
                      </a:r>
                    </a:p>
                  </a:txBody>
                  <a:tcPr marL="0" marR="0" marT="0" marB="0" anchor="ctr">
                    <a:lnL w="6350" cap="flat" cmpd="sng" algn="ctr">
                      <a:solidFill>
                        <a:srgbClr val="D9D9D9"/>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C3C3C3"/>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D9D9D9"/>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Segoe UI" panose="020B0502040204020203" pitchFamily="34" charset="0"/>
                          <a:cs typeface="Segoe UI" panose="020B0502040204020203" pitchFamily="34" charset="0"/>
                        </a:rPr>
                        <a:t>Driver (denominatore) per il calcolo FTE standard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CCIAA</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a:noFill/>
                    </a:lnB>
                  </a:tcPr>
                </a:tc>
                <a:tc rowSpan="2">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Mediana nazionale </a:t>
                      </a:r>
                      <a:r>
                        <a:rPr lang="it-IT" sz="800" b="0" i="0" u="none" strike="noStrike" dirty="0">
                          <a:solidFill>
                            <a:srgbClr val="FF0000"/>
                          </a:solidFill>
                          <a:effectLst/>
                          <a:latin typeface="Segoe UI" panose="020B0502040204020203" pitchFamily="34" charset="0"/>
                          <a:cs typeface="Segoe UI" panose="020B0502040204020203" pitchFamily="34" charset="0"/>
                        </a:rPr>
                        <a:t>(CCIAA presenti: 80/82)</a:t>
                      </a:r>
                      <a:endParaRPr lang="it-IT" sz="800" b="1"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dirty="0">
                          <a:solidFill>
                            <a:srgbClr val="000000"/>
                          </a:solidFill>
                          <a:effectLst/>
                          <a:latin typeface="Symbol" panose="05050102010706020507" pitchFamily="18" charset="2"/>
                          <a:cs typeface="Segoe UI" panose="020B0502040204020203" pitchFamily="34" charset="0"/>
                        </a:rPr>
                        <a:t>D</a:t>
                      </a:r>
                      <a:r>
                        <a:rPr lang="it-IT" sz="800" b="1" i="0" u="none" strike="noStrike" dirty="0">
                          <a:solidFill>
                            <a:srgbClr val="000000"/>
                          </a:solidFill>
                          <a:effectLst/>
                          <a:latin typeface="Segoe UI" panose="020B0502040204020203" pitchFamily="34" charset="0"/>
                          <a:cs typeface="Segoe UI" panose="020B0502040204020203" pitchFamily="34" charset="0"/>
                        </a:rPr>
                        <a:t> Mediana nazionale</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extLst>
                  <a:ext uri="{0D108BD9-81ED-4DB2-BD59-A6C34878D82A}">
                    <a16:rowId xmlns:a16="http://schemas.microsoft.com/office/drawing/2014/main" xmlns="" val="1999809715"/>
                  </a:ext>
                </a:extLst>
              </a:tr>
              <a:tr h="340843">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D9D9D9"/>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Mediana nazionale </a:t>
                      </a:r>
                      <a:r>
                        <a:rPr lang="it-IT" sz="800" b="0" i="0" u="none" strike="noStrike" dirty="0">
                          <a:solidFill>
                            <a:srgbClr val="FF0000"/>
                          </a:solidFill>
                          <a:effectLst/>
                          <a:latin typeface="Segoe UI" panose="020B0502040204020203" pitchFamily="34" charset="0"/>
                          <a:cs typeface="Segoe UI" panose="020B0502040204020203" pitchFamily="34" charset="0"/>
                        </a:rPr>
                        <a:t>(CCIAA presenti: 80/82)</a:t>
                      </a:r>
                      <a:endParaRPr lang="it-IT" sz="800" b="1"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extLst>
                  <a:ext uri="{0D108BD9-81ED-4DB2-BD59-A6C34878D82A}">
                    <a16:rowId xmlns:a16="http://schemas.microsoft.com/office/drawing/2014/main" xmlns="" val="3819247076"/>
                  </a:ext>
                </a:extLst>
              </a:tr>
              <a:tr h="177389">
                <a:tc rowSpan="15">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 Sviluppo della competitività</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2">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D1 Internazionalizzazione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D1.1 Servizi di informazione, formazione e assistenza all'export</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0,472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100 mln € di Valore esportazioni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-0,740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278350029"/>
                  </a:ext>
                </a:extLst>
              </a:tr>
              <a:tr h="170422">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D1.2 Servizi certificativi per l'export</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3,486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100 mln € di Valore esportazioni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0,014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0,012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-0,301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133448718"/>
                  </a:ext>
                </a:extLst>
              </a:tr>
              <a:tr h="340843">
                <a:tc vMerge="1">
                  <a:txBody>
                    <a:bodyPr/>
                    <a:lstStyle/>
                    <a:p>
                      <a:endParaRPr lang="it-IT"/>
                    </a:p>
                  </a:txBody>
                  <a:tcPr/>
                </a:tc>
                <a:tc rowSpan="2">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D2 Digitalizzazione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D2.1 Gestione punti impresa digitale (servizi di assistenza alla digitalizzazione delle imprese)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0,224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0,028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0,042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-0,005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688363777"/>
                  </a:ext>
                </a:extLst>
              </a:tr>
              <a:tr h="170422">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D2.2 Servizi connessi all'agenda digitale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2,108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0,264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0,371</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-0,187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029811481"/>
                  </a:ext>
                </a:extLst>
              </a:tr>
              <a:tr h="177389">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D3 Turismo e cultura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D3.1 Iniziative a sostegno dei settori del turismo e della cultura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0,198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0,025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0,127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-0,014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303316986"/>
                  </a:ext>
                </a:extLst>
              </a:tr>
              <a:tr h="170422">
                <a:tc vMerge="1">
                  <a:txBody>
                    <a:bodyPr/>
                    <a:lstStyle/>
                    <a:p>
                      <a:endParaRPr lang="it-IT"/>
                    </a:p>
                  </a:txBody>
                  <a:tcPr/>
                </a:tc>
                <a:tc rowSpan="4">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D4 Orientamento al lavoro ed alle professioni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D4.1 Orientamento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0,538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0,068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0,052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-0,256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107717743"/>
                  </a:ext>
                </a:extLst>
              </a:tr>
              <a:tr h="17738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D4.2 Alternanza scuola/lavoro e formazione per il lavoro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0,397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0,050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0,042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-0,008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592192924"/>
                  </a:ext>
                </a:extLst>
              </a:tr>
              <a:tr h="170422">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D4.3 Supporto incontro d/o di lavoro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0,786</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0,099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0,017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-0,149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463383380"/>
                  </a:ext>
                </a:extLst>
              </a:tr>
              <a:tr h="170422">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D4.4 Certificazione competenze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Popolazione in età attiva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-0,134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4255096838"/>
                  </a:ext>
                </a:extLst>
              </a:tr>
              <a:tr h="170422">
                <a:tc vMerge="1">
                  <a:txBody>
                    <a:bodyPr/>
                    <a:lstStyle/>
                    <a:p>
                      <a:endParaRPr lang="it-IT"/>
                    </a:p>
                  </a:txBody>
                  <a:tcPr/>
                </a:tc>
                <a:tc rowSpan="3">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D5 Ambiente e sviluppo sostenibile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D5.1 Iniziative a sostegno dello sviluppo sostenibile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0,022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-1,018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869922517"/>
                  </a:ext>
                </a:extLst>
              </a:tr>
              <a:tr h="170422">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D5.2 Tenuta albo gestori ambientali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10000 € di Imprese attive + UULL (C1.2)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N/D</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0,199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0,105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4057214498"/>
                  </a:ext>
                </a:extLst>
              </a:tr>
              <a:tr h="177389">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D5.3 Pratiche ambientali e tenuta registri in materia ambientale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0,193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0,024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0,040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-0,135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779412802"/>
                  </a:ext>
                </a:extLst>
              </a:tr>
              <a:tr h="170422">
                <a:tc vMerge="1">
                  <a:txBody>
                    <a:bodyPr/>
                    <a:lstStyle/>
                    <a:p>
                      <a:endParaRPr lang="it-IT"/>
                    </a:p>
                  </a:txBody>
                  <a:tcPr/>
                </a:tc>
                <a:tc rowSpan="3">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D6 Sviluppo e qualificazione aziendale e dei prodotti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D6.1 Iniziative a sostegno dello sviluppo d'impresa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0,912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0,114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0,067</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-1,909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791584954"/>
                  </a:ext>
                </a:extLst>
              </a:tr>
              <a:tr h="17738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D6.2 Qualificazione delle imprese, delle filiere e delle produzioni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0,152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0,019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0,019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0,143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178843274"/>
                  </a:ext>
                </a:extLst>
              </a:tr>
              <a:tr h="170422">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D6.3 Osservatori economici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0,825</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0,103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0,059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-0,030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3994476329"/>
                  </a:ext>
                </a:extLst>
              </a:tr>
              <a:tr h="485315">
                <a:tc>
                  <a:txBody>
                    <a:bodyPr/>
                    <a:lstStyle/>
                    <a:p>
                      <a:pPr algn="l" fontAlgn="ctr"/>
                      <a:r>
                        <a:rPr lang="it-IT" sz="800" b="0" i="0" u="none" strike="noStrike" kern="1200" dirty="0">
                          <a:solidFill>
                            <a:srgbClr val="000000"/>
                          </a:solidFill>
                          <a:effectLst/>
                          <a:latin typeface="Segoe UI" panose="020B0502040204020203" pitchFamily="34" charset="0"/>
                          <a:ea typeface="+mn-ea"/>
                          <a:cs typeface="Segoe UI" panose="020B0502040204020203" pitchFamily="34" charset="0"/>
                        </a:rPr>
                        <a:t>E Maggiorazione D.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E1 Progetti a valere su maggiorazione 20% diritto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E1.1 Gestione progetti a valere su maggiorazione 20% Diritto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3,949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1.000 di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C00000"/>
                          </a:solidFill>
                          <a:effectLst/>
                          <a:latin typeface="Segoe UI" panose="020B0502040204020203" pitchFamily="34" charset="0"/>
                          <a:cs typeface="Segoe UI" panose="020B0502040204020203" pitchFamily="34" charset="0"/>
                        </a:rPr>
                        <a:t>0,050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0,050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0,058</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2174361130"/>
                  </a:ext>
                </a:extLst>
              </a:tr>
              <a:tr h="170422">
                <a:tc rowSpan="2">
                  <a:txBody>
                    <a:bodyPr/>
                    <a:lstStyle/>
                    <a:p>
                      <a:pPr algn="l" fontAlgn="ctr"/>
                      <a:r>
                        <a:rPr lang="it-IT" sz="800" b="0" i="0" u="none" strike="noStrike" kern="1200" dirty="0">
                          <a:solidFill>
                            <a:srgbClr val="000000"/>
                          </a:solidFill>
                          <a:effectLst/>
                          <a:latin typeface="Segoe UI" panose="020B0502040204020203" pitchFamily="34" charset="0"/>
                          <a:ea typeface="+mn-ea"/>
                          <a:cs typeface="Segoe UI" panose="020B0502040204020203" pitchFamily="34" charset="0"/>
                        </a:rPr>
                        <a:t>F Altri servizi camerali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2">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F1 Altri servizi ad imprese e territorio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F1.1 Valorizzazione patrimonio camerale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3,062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unità di FTE Integrato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C00000"/>
                          </a:solidFill>
                          <a:effectLst/>
                          <a:latin typeface="Segoe UI" panose="020B0502040204020203" pitchFamily="34" charset="0"/>
                          <a:cs typeface="Segoe UI" panose="020B0502040204020203" pitchFamily="34" charset="0"/>
                        </a:rPr>
                        <a:t>0,444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0,024</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-0,013</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extLst>
                  <a:ext uri="{0D108BD9-81ED-4DB2-BD59-A6C34878D82A}">
                    <a16:rowId xmlns:a16="http://schemas.microsoft.com/office/drawing/2014/main" xmlns="" val="618374949"/>
                  </a:ext>
                </a:extLst>
              </a:tr>
              <a:tr h="203638">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Segoe UI" panose="020B0502040204020203" pitchFamily="34" charset="0"/>
                          <a:cs typeface="Segoe UI" panose="020B0502040204020203" pitchFamily="34" charset="0"/>
                        </a:rPr>
                        <a:t>F1.2 Altri servizi di assistenza e supporto alle imprese in regime di libero mercato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mila Imprese attive + UULL</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Segoe UI" panose="020B0502040204020203" pitchFamily="34" charset="0"/>
                          <a:cs typeface="Segoe UI" panose="020B0502040204020203" pitchFamily="34" charset="0"/>
                        </a:rPr>
                        <a:t>-0,032</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3487679481"/>
                  </a:ext>
                </a:extLst>
              </a:tr>
              <a:tr h="273780">
                <a:tc>
                  <a:txBody>
                    <a:bodyPr/>
                    <a:lstStyle/>
                    <a:p>
                      <a:pPr algn="l" fontAlgn="ctr"/>
                      <a:r>
                        <a:rPr lang="it-IT" sz="800" b="0" i="0" u="none" strike="noStrike" kern="1200" dirty="0">
                          <a:solidFill>
                            <a:srgbClr val="000000"/>
                          </a:solidFill>
                          <a:effectLst/>
                          <a:latin typeface="Segoe UI" panose="020B0502040204020203" pitchFamily="34" charset="0"/>
                          <a:ea typeface="+mn-ea"/>
                          <a:cs typeface="Segoe UI" panose="020B0502040204020203" pitchFamily="34" charset="0"/>
                        </a:rPr>
                        <a:t>Z Fuori perimetro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Z1 Extra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F2F2F2"/>
                    </a:solidFill>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Z1.1 Attività fuori perimetro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F2F2F2"/>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0" i="0" u="none" strike="noStrike" dirty="0">
                          <a:solidFill>
                            <a:srgbClr val="000000"/>
                          </a:solidFill>
                          <a:effectLst/>
                          <a:latin typeface="Segoe UI" panose="020B0502040204020203" pitchFamily="34" charset="0"/>
                          <a:cs typeface="Segoe UI" panose="020B0502040204020203" pitchFamily="34" charset="0"/>
                        </a:rPr>
                        <a:t>10 mln € di Proventi correnti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C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D9D9D9"/>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0,000</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D9D9D9"/>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000000"/>
                          </a:solidFill>
                          <a:effectLst/>
                          <a:latin typeface="Segoe UI" panose="020B0502040204020203" pitchFamily="34" charset="0"/>
                          <a:cs typeface="Segoe UI" panose="020B0502040204020203" pitchFamily="34" charset="0"/>
                        </a:rPr>
                        <a:t>-0,079</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D9D9D9"/>
                    </a:solidFill>
                  </a:tcPr>
                </a:tc>
                <a:extLst>
                  <a:ext uri="{0D108BD9-81ED-4DB2-BD59-A6C34878D82A}">
                    <a16:rowId xmlns:a16="http://schemas.microsoft.com/office/drawing/2014/main" xmlns="" val="2442005922"/>
                  </a:ext>
                </a:extLst>
              </a:tr>
              <a:tr h="283576">
                <a:tc gridSpan="3">
                  <a:txBody>
                    <a:bodyPr/>
                    <a:lstStyle/>
                    <a:p>
                      <a:pPr algn="l" fontAlgn="ctr"/>
                      <a:r>
                        <a:rPr lang="it-IT" sz="1000" b="1" i="0" u="none" strike="noStrike" dirty="0">
                          <a:solidFill>
                            <a:srgbClr val="000000"/>
                          </a:solidFill>
                          <a:effectLst/>
                          <a:latin typeface="Segoe UI" panose="020B0502040204020203" pitchFamily="34" charset="0"/>
                          <a:cs typeface="Segoe UI" panose="020B0502040204020203" pitchFamily="34" charset="0"/>
                        </a:rPr>
                        <a:t>Totale FTE Processi </a:t>
                      </a:r>
                    </a:p>
                  </a:txBody>
                  <a:tcPr marL="0" marR="0" marT="0" marB="0" anchor="ctr">
                    <a:lnL>
                      <a:noFill/>
                    </a:lnL>
                    <a:lnR>
                      <a:noFill/>
                    </a:lnR>
                    <a:lnT>
                      <a:noFill/>
                    </a:lnT>
                    <a:lnB>
                      <a:noFill/>
                    </a:lnB>
                    <a:solidFill>
                      <a:srgbClr val="C3C3C3"/>
                    </a:solidFill>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dirty="0">
                          <a:solidFill>
                            <a:srgbClr val="000000"/>
                          </a:solidFill>
                          <a:effectLst/>
                          <a:latin typeface="Segoe UI" panose="020B0502040204020203" pitchFamily="34" charset="0"/>
                          <a:cs typeface="Segoe UI" panose="020B0502040204020203" pitchFamily="34" charset="0"/>
                        </a:rPr>
                        <a:t>68,987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3C3C3"/>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w="6350" cap="flat" cmpd="sng" algn="ctr">
                      <a:solidFill>
                        <a:srgbClr val="D9D9D9"/>
                      </a:solidFill>
                      <a:prstDash val="solid"/>
                      <a:round/>
                      <a:headEnd type="none" w="med" len="med"/>
                      <a:tailEnd type="none" w="med" len="med"/>
                    </a:lnL>
                    <a:lnR>
                      <a:noFill/>
                    </a:lnR>
                    <a:lnT>
                      <a:noFill/>
                    </a:lnT>
                    <a:lnB>
                      <a:noFill/>
                    </a:lnB>
                  </a:tcPr>
                </a:tc>
                <a:tc>
                  <a:txBody>
                    <a:bodyPr/>
                    <a:lstStyle/>
                    <a:p>
                      <a:pPr algn="ctr" fontAlgn="ctr"/>
                      <a:r>
                        <a:rPr lang="it-IT" sz="800" b="1" i="0" u="none" strike="noStrike">
                          <a:solidFill>
                            <a:srgbClr val="000000"/>
                          </a:solidFill>
                          <a:effectLst/>
                          <a:latin typeface="Segoe UI" panose="020B0502040204020203" pitchFamily="34" charset="0"/>
                          <a:cs typeface="Segoe UI" panose="020B0502040204020203" pitchFamily="34" charset="0"/>
                        </a:rPr>
                        <a:t> </a:t>
                      </a:r>
                    </a:p>
                  </a:txBody>
                  <a:tcPr marL="0" marR="0" marT="0" marB="0" anchor="ctr">
                    <a:lnL>
                      <a:noFill/>
                    </a:lnL>
                    <a:lnR>
                      <a:noFill/>
                    </a:lnR>
                    <a:lnT>
                      <a:noFill/>
                    </a:lnT>
                    <a:lnB>
                      <a:noFill/>
                    </a:lnB>
                    <a:solidFill>
                      <a:srgbClr val="C3C3C3"/>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a:noFill/>
                    </a:lnB>
                  </a:tcPr>
                </a:tc>
                <a:tc>
                  <a:txBody>
                    <a:bodyPr/>
                    <a:lstStyle/>
                    <a:p>
                      <a:pPr algn="ctr" fontAlgn="ctr"/>
                      <a:r>
                        <a:rPr lang="it-IT" sz="800" b="1" i="0" u="none" strike="noStrike">
                          <a:solidFill>
                            <a:srgbClr val="000000"/>
                          </a:solidFill>
                          <a:effectLst/>
                          <a:latin typeface="Segoe UI" panose="020B0502040204020203" pitchFamily="34" charset="0"/>
                          <a:cs typeface="Segoe UI" panose="020B0502040204020203" pitchFamily="34" charset="0"/>
                        </a:rPr>
                        <a:t> </a:t>
                      </a:r>
                    </a:p>
                  </a:txBody>
                  <a:tcPr marL="0" marR="0" marT="0" marB="0" anchor="ctr">
                    <a:lnL>
                      <a:noFill/>
                    </a:lnL>
                    <a:lnR>
                      <a:noFill/>
                    </a:lnR>
                    <a:lnT>
                      <a:noFill/>
                    </a:lnT>
                    <a:lnB>
                      <a:noFill/>
                    </a:lnB>
                    <a:solidFill>
                      <a:srgbClr val="C3C3C3"/>
                    </a:solidFill>
                  </a:tcPr>
                </a:tc>
                <a:tc>
                  <a:txBody>
                    <a:bodyPr/>
                    <a:lstStyle/>
                    <a:p>
                      <a:pPr algn="l" fontAlgn="b"/>
                      <a:endParaRPr lang="it-IT" sz="800" b="0" i="0" u="none" strike="noStrike">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a:noFill/>
                    </a:lnB>
                  </a:tcPr>
                </a:tc>
                <a:tc>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 </a:t>
                      </a:r>
                    </a:p>
                  </a:txBody>
                  <a:tcPr marL="0" marR="0" marT="0" marB="0" anchor="ctr">
                    <a:lnL>
                      <a:noFill/>
                    </a:lnL>
                    <a:lnR>
                      <a:noFill/>
                    </a:lnR>
                    <a:lnT>
                      <a:noFill/>
                    </a:lnT>
                    <a:lnB>
                      <a:noFill/>
                    </a:lnB>
                    <a:solidFill>
                      <a:srgbClr val="C3C3C3"/>
                    </a:solidFill>
                  </a:tcPr>
                </a:tc>
                <a:tc>
                  <a:txBody>
                    <a:bodyPr/>
                    <a:lstStyle/>
                    <a:p>
                      <a:pPr algn="l" fontAlgn="b"/>
                      <a:endParaRPr lang="it-IT" sz="800" b="0" i="0" u="none" strike="noStrike" dirty="0">
                        <a:solidFill>
                          <a:srgbClr val="000000"/>
                        </a:solidFill>
                        <a:effectLst/>
                        <a:latin typeface="Segoe UI" panose="020B0502040204020203" pitchFamily="34" charset="0"/>
                        <a:cs typeface="Segoe UI" panose="020B0502040204020203" pitchFamily="34" charset="0"/>
                      </a:endParaRPr>
                    </a:p>
                  </a:txBody>
                  <a:tcPr marL="0" marR="0" marT="0" marB="0" anchor="b">
                    <a:lnL>
                      <a:noFill/>
                    </a:lnL>
                    <a:lnR>
                      <a:noFill/>
                    </a:lnR>
                    <a:lnT>
                      <a:noFill/>
                    </a:lnT>
                    <a:lnB>
                      <a:noFill/>
                    </a:lnB>
                  </a:tcPr>
                </a:tc>
                <a:tc>
                  <a:txBody>
                    <a:bodyPr/>
                    <a:lstStyle/>
                    <a:p>
                      <a:pPr algn="ctr" fontAlgn="ctr"/>
                      <a:r>
                        <a:rPr lang="it-IT" sz="800" b="1" i="0" u="none" strike="noStrike" dirty="0">
                          <a:solidFill>
                            <a:srgbClr val="000000"/>
                          </a:solidFill>
                          <a:effectLst/>
                          <a:latin typeface="Segoe UI" panose="020B0502040204020203" pitchFamily="34" charset="0"/>
                          <a:cs typeface="Segoe UI" panose="020B0502040204020203" pitchFamily="34" charset="0"/>
                        </a:rPr>
                        <a:t> </a:t>
                      </a:r>
                    </a:p>
                  </a:txBody>
                  <a:tcPr marL="0" marR="0" marT="0" marB="0" anchor="ctr">
                    <a:lnL>
                      <a:noFill/>
                    </a:lnL>
                    <a:lnR>
                      <a:noFill/>
                    </a:lnR>
                    <a:lnT>
                      <a:noFill/>
                    </a:lnT>
                    <a:lnB>
                      <a:noFill/>
                    </a:lnB>
                    <a:solidFill>
                      <a:srgbClr val="C3C3C3"/>
                    </a:solidFill>
                  </a:tcPr>
                </a:tc>
                <a:extLst>
                  <a:ext uri="{0D108BD9-81ED-4DB2-BD59-A6C34878D82A}">
                    <a16:rowId xmlns:a16="http://schemas.microsoft.com/office/drawing/2014/main" xmlns="" val="1103257134"/>
                  </a:ext>
                </a:extLst>
              </a:tr>
            </a:tbl>
          </a:graphicData>
        </a:graphic>
      </p:graphicFrame>
      <p:sp>
        <p:nvSpPr>
          <p:cNvPr id="7" name="CasellaDiTesto 6">
            <a:extLst>
              <a:ext uri="{FF2B5EF4-FFF2-40B4-BE49-F238E27FC236}">
                <a16:creationId xmlns:a16="http://schemas.microsoft.com/office/drawing/2014/main" xmlns="" id="{7F8E8E3D-4362-4DCA-ACC1-914F2170B5BC}"/>
              </a:ext>
            </a:extLst>
          </p:cNvPr>
          <p:cNvSpPr txBox="1"/>
          <p:nvPr/>
        </p:nvSpPr>
        <p:spPr>
          <a:xfrm>
            <a:off x="7125355" y="6080938"/>
            <a:ext cx="2032254" cy="215444"/>
          </a:xfrm>
          <a:prstGeom prst="rect">
            <a:avLst/>
          </a:prstGeom>
          <a:noFill/>
        </p:spPr>
        <p:txBody>
          <a:bodyPr wrap="square">
            <a:spAutoFit/>
          </a:bodyPr>
          <a:lstStyle/>
          <a:p>
            <a:r>
              <a:rPr lang="it-IT" sz="800" b="0" i="0" u="none" strike="noStrike" dirty="0">
                <a:solidFill>
                  <a:srgbClr val="000000"/>
                </a:solidFill>
                <a:effectLst/>
                <a:latin typeface="Calibri" panose="020F0502020204030204" pitchFamily="34" charset="0"/>
              </a:rPr>
              <a:t>(*) CCIAA+AASS</a:t>
            </a:r>
            <a:endParaRPr lang="it-IT" sz="800" dirty="0"/>
          </a:p>
        </p:txBody>
      </p:sp>
    </p:spTree>
    <p:extLst>
      <p:ext uri="{BB962C8B-B14F-4D97-AF65-F5344CB8AC3E}">
        <p14:creationId xmlns:p14="http://schemas.microsoft.com/office/powerpoint/2010/main" val="3135001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asellaDiTesto 20">
            <a:extLst>
              <a:ext uri="{FF2B5EF4-FFF2-40B4-BE49-F238E27FC236}">
                <a16:creationId xmlns:a16="http://schemas.microsoft.com/office/drawing/2014/main" xmlns="" id="{2C274A99-711A-459C-B4C5-FFC609706E53}"/>
              </a:ext>
            </a:extLst>
          </p:cNvPr>
          <p:cNvSpPr txBox="1"/>
          <p:nvPr/>
        </p:nvSpPr>
        <p:spPr>
          <a:xfrm>
            <a:off x="609600" y="2871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5.2 PROCESSI </a:t>
            </a:r>
            <a:r>
              <a:rPr lang="it-IT" sz="2000" dirty="0">
                <a:solidFill>
                  <a:srgbClr val="00B0F0"/>
                </a:solidFill>
                <a:latin typeface="Segoe UI" panose="020B0502040204020203" pitchFamily="34" charset="0"/>
                <a:cs typeface="Segoe UI" panose="020B0502040204020203" pitchFamily="34" charset="0"/>
              </a:rPr>
              <a:t>(COSTI DEI PROCESSI)	     						    </a:t>
            </a:r>
            <a:r>
              <a:rPr lang="it-IT" sz="1200" dirty="0">
                <a:solidFill>
                  <a:srgbClr val="00B0F0"/>
                </a:solidFill>
                <a:latin typeface="Segoe UI" panose="020B0502040204020203" pitchFamily="34" charset="0"/>
                <a:cs typeface="Segoe UI" panose="020B0502040204020203" pitchFamily="34" charset="0"/>
              </a:rPr>
              <a:t>1 di 2</a:t>
            </a:r>
          </a:p>
        </p:txBody>
      </p:sp>
      <p:graphicFrame>
        <p:nvGraphicFramePr>
          <p:cNvPr id="5" name="Tabella 4">
            <a:extLst>
              <a:ext uri="{FF2B5EF4-FFF2-40B4-BE49-F238E27FC236}">
                <a16:creationId xmlns:a16="http://schemas.microsoft.com/office/drawing/2014/main" xmlns="" id="{386C03CC-E4D9-4715-BFD5-8C86C8F6DB9E}"/>
              </a:ext>
            </a:extLst>
          </p:cNvPr>
          <p:cNvGraphicFramePr>
            <a:graphicFrameLocks noGrp="1"/>
          </p:cNvGraphicFramePr>
          <p:nvPr>
            <p:extLst>
              <p:ext uri="{D42A27DB-BD31-4B8C-83A1-F6EECF244321}">
                <p14:modId xmlns:p14="http://schemas.microsoft.com/office/powerpoint/2010/main" val="1120760556"/>
              </p:ext>
            </p:extLst>
          </p:nvPr>
        </p:nvGraphicFramePr>
        <p:xfrm>
          <a:off x="173736" y="1115567"/>
          <a:ext cx="11868909" cy="4324941"/>
        </p:xfrm>
        <a:graphic>
          <a:graphicData uri="http://schemas.openxmlformats.org/drawingml/2006/table">
            <a:tbl>
              <a:tblPr/>
              <a:tblGrid>
                <a:gridCol w="716416">
                  <a:extLst>
                    <a:ext uri="{9D8B030D-6E8A-4147-A177-3AD203B41FA5}">
                      <a16:colId xmlns:a16="http://schemas.microsoft.com/office/drawing/2014/main" xmlns="" val="1243469559"/>
                    </a:ext>
                  </a:extLst>
                </a:gridCol>
                <a:gridCol w="1292642">
                  <a:extLst>
                    <a:ext uri="{9D8B030D-6E8A-4147-A177-3AD203B41FA5}">
                      <a16:colId xmlns:a16="http://schemas.microsoft.com/office/drawing/2014/main" xmlns="" val="3785259778"/>
                    </a:ext>
                  </a:extLst>
                </a:gridCol>
                <a:gridCol w="2738649">
                  <a:extLst>
                    <a:ext uri="{9D8B030D-6E8A-4147-A177-3AD203B41FA5}">
                      <a16:colId xmlns:a16="http://schemas.microsoft.com/office/drawing/2014/main" xmlns="" val="2716251610"/>
                    </a:ext>
                  </a:extLst>
                </a:gridCol>
                <a:gridCol w="76681">
                  <a:extLst>
                    <a:ext uri="{9D8B030D-6E8A-4147-A177-3AD203B41FA5}">
                      <a16:colId xmlns:a16="http://schemas.microsoft.com/office/drawing/2014/main" xmlns="" val="2882592095"/>
                    </a:ext>
                  </a:extLst>
                </a:gridCol>
                <a:gridCol w="646321">
                  <a:extLst>
                    <a:ext uri="{9D8B030D-6E8A-4147-A177-3AD203B41FA5}">
                      <a16:colId xmlns:a16="http://schemas.microsoft.com/office/drawing/2014/main" xmlns="" val="2278853880"/>
                    </a:ext>
                  </a:extLst>
                </a:gridCol>
                <a:gridCol w="690140">
                  <a:extLst>
                    <a:ext uri="{9D8B030D-6E8A-4147-A177-3AD203B41FA5}">
                      <a16:colId xmlns:a16="http://schemas.microsoft.com/office/drawing/2014/main" xmlns="" val="4155942409"/>
                    </a:ext>
                  </a:extLst>
                </a:gridCol>
                <a:gridCol w="460092">
                  <a:extLst>
                    <a:ext uri="{9D8B030D-6E8A-4147-A177-3AD203B41FA5}">
                      <a16:colId xmlns:a16="http://schemas.microsoft.com/office/drawing/2014/main" xmlns="" val="3188916799"/>
                    </a:ext>
                  </a:extLst>
                </a:gridCol>
                <a:gridCol w="723004">
                  <a:extLst>
                    <a:ext uri="{9D8B030D-6E8A-4147-A177-3AD203B41FA5}">
                      <a16:colId xmlns:a16="http://schemas.microsoft.com/office/drawing/2014/main" xmlns="" val="3688313339"/>
                    </a:ext>
                  </a:extLst>
                </a:gridCol>
                <a:gridCol w="571522">
                  <a:extLst>
                    <a:ext uri="{9D8B030D-6E8A-4147-A177-3AD203B41FA5}">
                      <a16:colId xmlns:a16="http://schemas.microsoft.com/office/drawing/2014/main" xmlns="" val="1342813870"/>
                    </a:ext>
                  </a:extLst>
                </a:gridCol>
                <a:gridCol w="1566861">
                  <a:extLst>
                    <a:ext uri="{9D8B030D-6E8A-4147-A177-3AD203B41FA5}">
                      <a16:colId xmlns:a16="http://schemas.microsoft.com/office/drawing/2014/main" xmlns="" val="1515399782"/>
                    </a:ext>
                  </a:extLst>
                </a:gridCol>
                <a:gridCol w="73152">
                  <a:extLst>
                    <a:ext uri="{9D8B030D-6E8A-4147-A177-3AD203B41FA5}">
                      <a16:colId xmlns:a16="http://schemas.microsoft.com/office/drawing/2014/main" xmlns="" val="980116136"/>
                    </a:ext>
                  </a:extLst>
                </a:gridCol>
                <a:gridCol w="492511">
                  <a:extLst>
                    <a:ext uri="{9D8B030D-6E8A-4147-A177-3AD203B41FA5}">
                      <a16:colId xmlns:a16="http://schemas.microsoft.com/office/drawing/2014/main" xmlns="" val="3703802735"/>
                    </a:ext>
                  </a:extLst>
                </a:gridCol>
                <a:gridCol w="25400">
                  <a:extLst>
                    <a:ext uri="{9D8B030D-6E8A-4147-A177-3AD203B41FA5}">
                      <a16:colId xmlns:a16="http://schemas.microsoft.com/office/drawing/2014/main" xmlns="" val="1126407735"/>
                    </a:ext>
                  </a:extLst>
                </a:gridCol>
                <a:gridCol w="39650">
                  <a:extLst>
                    <a:ext uri="{9D8B030D-6E8A-4147-A177-3AD203B41FA5}">
                      <a16:colId xmlns:a16="http://schemas.microsoft.com/office/drawing/2014/main" xmlns="" val="938471980"/>
                    </a:ext>
                  </a:extLst>
                </a:gridCol>
                <a:gridCol w="574178">
                  <a:extLst>
                    <a:ext uri="{9D8B030D-6E8A-4147-A177-3AD203B41FA5}">
                      <a16:colId xmlns:a16="http://schemas.microsoft.com/office/drawing/2014/main" xmlns="" val="3597206879"/>
                    </a:ext>
                  </a:extLst>
                </a:gridCol>
                <a:gridCol w="76319">
                  <a:extLst>
                    <a:ext uri="{9D8B030D-6E8A-4147-A177-3AD203B41FA5}">
                      <a16:colId xmlns:a16="http://schemas.microsoft.com/office/drawing/2014/main" xmlns="" val="554200966"/>
                    </a:ext>
                  </a:extLst>
                </a:gridCol>
                <a:gridCol w="492156">
                  <a:extLst>
                    <a:ext uri="{9D8B030D-6E8A-4147-A177-3AD203B41FA5}">
                      <a16:colId xmlns:a16="http://schemas.microsoft.com/office/drawing/2014/main" xmlns="" val="3919400571"/>
                    </a:ext>
                  </a:extLst>
                </a:gridCol>
                <a:gridCol w="76319">
                  <a:extLst>
                    <a:ext uri="{9D8B030D-6E8A-4147-A177-3AD203B41FA5}">
                      <a16:colId xmlns:a16="http://schemas.microsoft.com/office/drawing/2014/main" xmlns="" val="2672577615"/>
                    </a:ext>
                  </a:extLst>
                </a:gridCol>
                <a:gridCol w="536896">
                  <a:extLst>
                    <a:ext uri="{9D8B030D-6E8A-4147-A177-3AD203B41FA5}">
                      <a16:colId xmlns:a16="http://schemas.microsoft.com/office/drawing/2014/main" xmlns="" val="809328894"/>
                    </a:ext>
                  </a:extLst>
                </a:gridCol>
              </a:tblGrid>
              <a:tr h="45213">
                <a:tc gridSpan="3">
                  <a:txBody>
                    <a:bodyPr/>
                    <a:lstStyle/>
                    <a:p>
                      <a:pPr algn="ctr" fontAlgn="ctr"/>
                      <a:r>
                        <a:rPr lang="it-IT" sz="800" b="1" i="0" u="none" strike="noStrike" dirty="0">
                          <a:solidFill>
                            <a:srgbClr val="000000"/>
                          </a:solidFill>
                          <a:effectLst/>
                          <a:latin typeface="Calibri" panose="020F0502020204030204" pitchFamily="34" charset="0"/>
                        </a:rPr>
                        <a:t>MAPPA DEI PROCESSI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gridSpan="4">
                  <a:txBody>
                    <a:bodyPr/>
                    <a:lstStyle/>
                    <a:p>
                      <a:pPr algn="ctr" fontAlgn="ctr"/>
                      <a:r>
                        <a:rPr lang="it-IT" sz="800" b="1" i="0" u="none" strike="noStrike">
                          <a:solidFill>
                            <a:srgbClr val="000000"/>
                          </a:solidFill>
                          <a:effectLst/>
                          <a:latin typeface="Calibri" panose="020F0502020204030204" pitchFamily="34" charset="0"/>
                        </a:rPr>
                        <a:t>COSTI PROCESSI CAMERALI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solidFill>
                      <a:srgbClr val="A6A6A6"/>
                    </a:solidFill>
                  </a:tcPr>
                </a:tc>
                <a:tc hMerge="1">
                  <a:txBody>
                    <a:bodyPr/>
                    <a:lstStyle/>
                    <a:p>
                      <a:endParaRPr lang="it-IT"/>
                    </a:p>
                  </a:txBody>
                  <a:tcPr/>
                </a:tc>
                <a:tc hMerge="1">
                  <a:txBody>
                    <a:bodyPr/>
                    <a:lstStyle/>
                    <a:p>
                      <a:endParaRPr lang="it-IT"/>
                    </a:p>
                  </a:txBody>
                  <a:tcPr/>
                </a:tc>
                <a:tc hMerge="1">
                  <a:txBody>
                    <a:bodyPr/>
                    <a:lstStyle/>
                    <a:p>
                      <a:endParaRPr lang="it-IT"/>
                    </a:p>
                  </a:txBody>
                  <a:tcPr/>
                </a:tc>
                <a:tc rowSpan="3">
                  <a:txBody>
                    <a:bodyPr/>
                    <a:lstStyle/>
                    <a:p>
                      <a:pPr algn="ctr" fontAlgn="ctr"/>
                      <a:r>
                        <a:rPr lang="it-IT" sz="800" b="1" i="0" u="none" strike="noStrike">
                          <a:solidFill>
                            <a:srgbClr val="000000"/>
                          </a:solidFill>
                          <a:effectLst/>
                          <a:latin typeface="Calibri" panose="020F0502020204030204" pitchFamily="34" charset="0"/>
                        </a:rPr>
                        <a:t>COSTI TOTALI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A6A6A6"/>
                    </a:solidFill>
                  </a:tcPr>
                </a:tc>
                <a:tc rowSpan="3">
                  <a:txBody>
                    <a:bodyPr/>
                    <a:lstStyle/>
                    <a:p>
                      <a:pPr algn="ctr" fontAlgn="ctr"/>
                      <a:r>
                        <a:rPr lang="it-IT" sz="800" b="1" i="0" u="none" strike="noStrike">
                          <a:solidFill>
                            <a:srgbClr val="000000"/>
                          </a:solidFill>
                          <a:effectLst/>
                          <a:latin typeface="Calibri" panose="020F0502020204030204" pitchFamily="34" charset="0"/>
                        </a:rPr>
                        <a:t>Driver (denominatore) per il calcolo del costo standard</a:t>
                      </a:r>
                    </a:p>
                  </a:txBody>
                  <a:tcPr marL="0" marR="0" marT="0" marB="0" anchor="ctr">
                    <a:lnL w="6350" cap="flat" cmpd="sng" algn="ctr">
                      <a:solidFill>
                        <a:srgbClr val="C3C3C3"/>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gridSpan="6">
                  <a:txBody>
                    <a:bodyPr/>
                    <a:lstStyle/>
                    <a:p>
                      <a:pPr algn="ctr" fontAlgn="ctr"/>
                      <a:r>
                        <a:rPr lang="it-IT" sz="800" b="1" i="0" u="none" strike="noStrike">
                          <a:solidFill>
                            <a:srgbClr val="000000"/>
                          </a:solidFill>
                          <a:effectLst/>
                          <a:latin typeface="Calibri" panose="020F0502020204030204" pitchFamily="34" charset="0"/>
                        </a:rPr>
                        <a:t>INDICATORI</a:t>
                      </a:r>
                    </a:p>
                  </a:txBody>
                  <a:tcPr marL="0" marR="0" marT="0" marB="0" anchor="ctr">
                    <a:lnL w="6350" cap="flat" cmpd="sng" algn="ctr">
                      <a:solidFill>
                        <a:srgbClr val="C3C3C3"/>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EEECE1"/>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extLst>
                  <a:ext uri="{0D108BD9-81ED-4DB2-BD59-A6C34878D82A}">
                    <a16:rowId xmlns:a16="http://schemas.microsoft.com/office/drawing/2014/main" xmlns="" val="1051036875"/>
                  </a:ext>
                </a:extLst>
              </a:tr>
              <a:tr h="45213">
                <a:tc rowSpan="2">
                  <a:txBody>
                    <a:bodyPr/>
                    <a:lstStyle/>
                    <a:p>
                      <a:pPr algn="ctr" fontAlgn="ctr"/>
                      <a:r>
                        <a:rPr lang="it-IT" sz="800" b="1" i="0" u="none" strike="noStrike">
                          <a:solidFill>
                            <a:srgbClr val="000000"/>
                          </a:solidFill>
                          <a:effectLst/>
                          <a:latin typeface="Calibri" panose="020F0502020204030204" pitchFamily="34" charset="0"/>
                        </a:rPr>
                        <a:t>Funzione</a:t>
                      </a:r>
                    </a:p>
                  </a:txBody>
                  <a:tcPr marL="0" marR="0" marT="0" marB="0" anchor="ctr">
                    <a:lnL>
                      <a:noFill/>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a:solidFill>
                            <a:srgbClr val="000000"/>
                          </a:solidFill>
                          <a:effectLst/>
                          <a:latin typeface="Calibri" panose="020F0502020204030204" pitchFamily="34" charset="0"/>
                        </a:rPr>
                        <a:t>MacroProcesso</a:t>
                      </a: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a:solidFill>
                            <a:srgbClr val="000000"/>
                          </a:solidFill>
                          <a:effectLst/>
                          <a:latin typeface="Calibri" panose="020F0502020204030204" pitchFamily="34" charset="0"/>
                        </a:rPr>
                        <a:t>Processo</a:t>
                      </a:r>
                    </a:p>
                  </a:txBody>
                  <a:tcPr marL="0" marR="0" marT="0" marB="0" anchor="ctr">
                    <a:lnL w="6350" cap="flat" cmpd="sng" algn="ctr">
                      <a:solidFill>
                        <a:srgbClr val="D9D9D9"/>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C3C3C3"/>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2">
                  <a:txBody>
                    <a:bodyPr/>
                    <a:lstStyle/>
                    <a:p>
                      <a:pPr algn="ctr" fontAlgn="ctr"/>
                      <a:r>
                        <a:rPr lang="it-IT" sz="800" b="1" i="0" u="none" strike="noStrike">
                          <a:solidFill>
                            <a:srgbClr val="000000"/>
                          </a:solidFill>
                          <a:effectLst/>
                          <a:latin typeface="Calibri" panose="020F0502020204030204" pitchFamily="34" charset="0"/>
                        </a:rPr>
                        <a:t>COSTI DIRETTI</a:t>
                      </a:r>
                    </a:p>
                  </a:txBody>
                  <a:tcPr marL="0" marR="0" marT="0" marB="0" anchor="ctr">
                    <a:lnL>
                      <a:noFill/>
                    </a:lnL>
                    <a:lnR w="6350" cap="flat" cmpd="sng" algn="ctr">
                      <a:solidFill>
                        <a:srgbClr val="D9D9D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solidFill>
                      <a:srgbClr val="C3C3C3"/>
                    </a:solidFill>
                  </a:tcPr>
                </a:tc>
                <a:tc hMerge="1">
                  <a:txBody>
                    <a:bodyPr/>
                    <a:lstStyle/>
                    <a:p>
                      <a:endParaRPr lang="it-IT"/>
                    </a:p>
                  </a:txBody>
                  <a:tcPr/>
                </a:tc>
                <a:tc rowSpan="2">
                  <a:txBody>
                    <a:bodyPr/>
                    <a:lstStyle/>
                    <a:p>
                      <a:pPr algn="ctr" fontAlgn="ctr"/>
                      <a:r>
                        <a:rPr lang="it-IT" sz="800" b="1" i="0" u="none" strike="noStrike">
                          <a:solidFill>
                            <a:srgbClr val="000000"/>
                          </a:solidFill>
                          <a:effectLst/>
                          <a:latin typeface="Calibri" panose="020F0502020204030204" pitchFamily="34" charset="0"/>
                        </a:rPr>
                        <a:t>COSTI INDIRETTI </a:t>
                      </a:r>
                      <a:r>
                        <a:rPr lang="it-IT" sz="800" b="0" i="0" u="none" strike="noStrike">
                          <a:solidFill>
                            <a:srgbClr val="000000"/>
                          </a:solidFill>
                          <a:effectLst/>
                          <a:latin typeface="Calibri" panose="020F0502020204030204" pitchFamily="34" charset="0"/>
                        </a:rPr>
                        <a:t>(quota ribaltata)</a:t>
                      </a:r>
                      <a:endParaRPr lang="it-IT" sz="800" b="1" i="0" u="none" strike="noStrike">
                        <a:solidFill>
                          <a:srgbClr val="000000"/>
                        </a:solidFill>
                        <a:effectLst/>
                        <a:latin typeface="Calibri" panose="020F0502020204030204" pitchFamily="34" charset="0"/>
                      </a:endParaRP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a:solidFill>
                            <a:srgbClr val="000000"/>
                          </a:solidFill>
                          <a:effectLst/>
                          <a:latin typeface="Calibri" panose="020F0502020204030204" pitchFamily="34" charset="0"/>
                        </a:rPr>
                        <a:t>INTERVENTI DI PROMOZIONE</a:t>
                      </a:r>
                    </a:p>
                  </a:txBody>
                  <a:tcPr marL="0" marR="0" marT="0" marB="0" anchor="ctr">
                    <a:lnL w="6350" cap="flat" cmpd="sng" algn="ctr">
                      <a:solidFill>
                        <a:srgbClr val="D9D9D9"/>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Calibri" panose="020F0502020204030204" pitchFamily="34" charset="0"/>
                        </a:rPr>
                        <a:t>CCIAA</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Calibri" panose="020F0502020204030204" pitchFamily="34" charset="0"/>
                        </a:rPr>
                        <a:t>Mediana nazionale </a:t>
                      </a:r>
                      <a:r>
                        <a:rPr lang="it-IT" sz="800" b="0" i="0" u="none" strike="noStrike">
                          <a:solidFill>
                            <a:srgbClr val="FF0000"/>
                          </a:solidFill>
                          <a:effectLst/>
                          <a:latin typeface="Calibri" panose="020F0502020204030204" pitchFamily="34" charset="0"/>
                        </a:rPr>
                        <a:t>(CCIAA presenti: 80/82)</a:t>
                      </a:r>
                      <a:endParaRPr lang="it-IT" sz="800" b="1" i="0" u="none" strike="noStrike">
                        <a:solidFill>
                          <a:srgbClr val="000000"/>
                        </a:solidFill>
                        <a:effectLst/>
                        <a:latin typeface="Calibri" panose="020F0502020204030204" pitchFamily="34" charset="0"/>
                      </a:endParaRP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Symbol" panose="05050102010706020507" pitchFamily="18" charset="2"/>
                        </a:rPr>
                        <a:t>D</a:t>
                      </a:r>
                      <a:r>
                        <a:rPr lang="it-IT" sz="800" b="1" i="0" u="none" strike="noStrike">
                          <a:solidFill>
                            <a:srgbClr val="000000"/>
                          </a:solidFill>
                          <a:effectLst/>
                          <a:latin typeface="Calibri" panose="020F0502020204030204" pitchFamily="34" charset="0"/>
                        </a:rPr>
                        <a:t> Mediana Nazionale</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Calibri" panose="020F0502020204030204" pitchFamily="34" charset="0"/>
                        </a:rPr>
                        <a:t>Copertura RICAVI vs COSTI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extLst>
                  <a:ext uri="{0D108BD9-81ED-4DB2-BD59-A6C34878D82A}">
                    <a16:rowId xmlns:a16="http://schemas.microsoft.com/office/drawing/2014/main" xmlns="" val="2716808148"/>
                  </a:ext>
                </a:extLst>
              </a:tr>
              <a:tr h="112252">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ctr"/>
                      <a:r>
                        <a:rPr lang="it-IT" sz="800" b="1" i="0" u="none" strike="noStrike">
                          <a:solidFill>
                            <a:srgbClr val="000000"/>
                          </a:solidFill>
                          <a:effectLst/>
                          <a:latin typeface="Calibri" panose="020F0502020204030204" pitchFamily="34" charset="0"/>
                        </a:rPr>
                        <a:t>Costi personale dipendente</a:t>
                      </a:r>
                    </a:p>
                  </a:txBody>
                  <a:tcPr marL="0" marR="0" marT="0" marB="0" anchor="ctr">
                    <a:lnL>
                      <a:noFill/>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8D8D8"/>
                    </a:solidFill>
                  </a:tcPr>
                </a:tc>
                <a:tc>
                  <a:txBody>
                    <a:bodyPr/>
                    <a:lstStyle/>
                    <a:p>
                      <a:pPr algn="ctr" fontAlgn="ctr"/>
                      <a:r>
                        <a:rPr lang="it-IT" sz="800" b="1" i="0" u="none" strike="noStrike" dirty="0">
                          <a:solidFill>
                            <a:srgbClr val="000000"/>
                          </a:solidFill>
                          <a:effectLst/>
                          <a:latin typeface="Calibri" panose="020F0502020204030204" pitchFamily="34" charset="0"/>
                        </a:rPr>
                        <a:t>Altri costi effettivi</a:t>
                      </a: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8D8D8"/>
                    </a:solidFill>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extLst>
                  <a:ext uri="{0D108BD9-81ED-4DB2-BD59-A6C34878D82A}">
                    <a16:rowId xmlns:a16="http://schemas.microsoft.com/office/drawing/2014/main" xmlns="" val="518825339"/>
                  </a:ext>
                </a:extLst>
              </a:tr>
              <a:tr h="90497">
                <a:tc rowSpan="8">
                  <a:txBody>
                    <a:bodyPr/>
                    <a:lstStyle/>
                    <a:p>
                      <a:pPr algn="l" fontAlgn="ctr"/>
                      <a:r>
                        <a:rPr lang="it-IT" sz="800" b="0" i="0" u="none" strike="noStrike" dirty="0">
                          <a:solidFill>
                            <a:srgbClr val="000000"/>
                          </a:solidFill>
                          <a:effectLst/>
                          <a:latin typeface="Calibri" panose="020F0502020204030204" pitchFamily="34" charset="0"/>
                        </a:rPr>
                        <a:t>A Governo Camerale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3">
                  <a:txBody>
                    <a:bodyPr/>
                    <a:lstStyle/>
                    <a:p>
                      <a:pPr algn="l" fontAlgn="ctr"/>
                      <a:r>
                        <a:rPr lang="it-IT" sz="800" b="0" i="0" u="none" strike="noStrike" dirty="0">
                          <a:solidFill>
                            <a:srgbClr val="000000"/>
                          </a:solidFill>
                          <a:effectLst/>
                          <a:latin typeface="Calibri" panose="020F0502020204030204" pitchFamily="34" charset="0"/>
                        </a:rPr>
                        <a:t>A1 Pianificazione, monitoraggio e controllo dell'Ente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Calibri" panose="020F0502020204030204" pitchFamily="34" charset="0"/>
                        </a:rPr>
                        <a:t>A1.1 Performance camerale</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37.805,01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7.227,18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8.996,85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dirty="0">
                          <a:solidFill>
                            <a:srgbClr val="000000"/>
                          </a:solidFill>
                          <a:effectLst/>
                          <a:latin typeface="Calibri" panose="020F0502020204030204" pitchFamily="34" charset="0"/>
                        </a:rPr>
                        <a:t>54.029,04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1.000 € di Proventi correnti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6,02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15,15</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-9,13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344782998"/>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A1.2 Compliance normativa</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7.672,33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3.389,33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dirty="0">
                          <a:solidFill>
                            <a:srgbClr val="000000"/>
                          </a:solidFill>
                          <a:effectLst/>
                          <a:latin typeface="Calibri" panose="020F0502020204030204" pitchFamily="34" charset="0"/>
                        </a:rPr>
                        <a:t>1.993,20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13.054,86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1.000 € di Proventi correnti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1,45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6,51</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-5,05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994101503"/>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A1.3 Organizzazione camerale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11.200,39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7.642,56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2.091,76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20.934,71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N° FTE Integrato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413,07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1.016,61</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-603,54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3868764927"/>
                  </a:ext>
                </a:extLst>
              </a:tr>
              <a:tr h="93544">
                <a:tc vMerge="1">
                  <a:txBody>
                    <a:bodyPr/>
                    <a:lstStyle/>
                    <a:p>
                      <a:endParaRPr lang="it-IT"/>
                    </a:p>
                  </a:txBody>
                  <a:tcPr/>
                </a:tc>
                <a:tc rowSpan="4">
                  <a:txBody>
                    <a:bodyPr/>
                    <a:lstStyle/>
                    <a:p>
                      <a:pPr algn="l" fontAlgn="ctr"/>
                      <a:r>
                        <a:rPr lang="it-IT" sz="800" b="0" i="0" u="none" strike="noStrike" dirty="0">
                          <a:solidFill>
                            <a:srgbClr val="000000"/>
                          </a:solidFill>
                          <a:effectLst/>
                          <a:latin typeface="Calibri" panose="020F0502020204030204" pitchFamily="34" charset="0"/>
                        </a:rPr>
                        <a:t>A2 Organi camerali, rapporti istituzionali e relazioni con il sistema allargato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A2.1 Gestione e supporto organi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55.476,78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30.188,71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22.739,24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108.404,73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2,69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4,54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-1,85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911758384"/>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A2.2 Promozione e sviluppo dei servizi camerali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1.000 € di Proventi correnti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0,24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4029565745"/>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A2.3 Gestione documentale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94.092,24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8.539,95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42.728,12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145.360,32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3,61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3,40</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0,22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015058792"/>
                  </a:ext>
                </a:extLst>
              </a:tr>
              <a:tr h="179661">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A2.4 Rilevazioni statistiche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N° FTE Integrato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319,18</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1391088613"/>
                  </a:ext>
                </a:extLst>
              </a:tr>
              <a:tr h="93544">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A3 Comunicazione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A3.1 Comunicazione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1.830,00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1.830,00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2,01</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-1,97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1900269182"/>
                  </a:ext>
                </a:extLst>
              </a:tr>
              <a:tr h="93544">
                <a:tc rowSpan="5">
                  <a:txBody>
                    <a:bodyPr/>
                    <a:lstStyle/>
                    <a:p>
                      <a:pPr algn="l" fontAlgn="ctr"/>
                      <a:r>
                        <a:rPr lang="it-IT" sz="800" b="0" i="0" u="none" strike="noStrike" dirty="0">
                          <a:solidFill>
                            <a:srgbClr val="000000"/>
                          </a:solidFill>
                          <a:effectLst/>
                          <a:latin typeface="Calibri" panose="020F0502020204030204" pitchFamily="34" charset="0"/>
                        </a:rPr>
                        <a:t>B Processi di supporto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Calibri" panose="020F0502020204030204" pitchFamily="34" charset="0"/>
                        </a:rPr>
                        <a:t>B1 Risorse umane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B1.1 Gestione del personale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182.660,95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21.694,31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63.860,36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268.215,62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N° FTE Integrato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5.292,21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3.442,06</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1.850,15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113,48%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4065968159"/>
                  </a:ext>
                </a:extLst>
              </a:tr>
              <a:tr h="93544">
                <a:tc vMerge="1">
                  <a:txBody>
                    <a:bodyPr/>
                    <a:lstStyle/>
                    <a:p>
                      <a:endParaRPr lang="it-IT"/>
                    </a:p>
                  </a:txBody>
                  <a:tcPr/>
                </a:tc>
                <a:tc rowSpan="2">
                  <a:txBody>
                    <a:bodyPr/>
                    <a:lstStyle/>
                    <a:p>
                      <a:pPr algn="l" fontAlgn="ctr"/>
                      <a:r>
                        <a:rPr lang="it-IT" sz="800" b="0" i="0" u="none" strike="noStrike" dirty="0">
                          <a:solidFill>
                            <a:srgbClr val="000000"/>
                          </a:solidFill>
                          <a:effectLst/>
                          <a:latin typeface="Calibri" panose="020F0502020204030204" pitchFamily="34" charset="0"/>
                        </a:rPr>
                        <a:t>B2 Acquisti, patrimonio e servizi di sede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B2.1 Acquisti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109.835,45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2.444,94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29.609,72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141.890,10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1.000 € di Valore acquisti</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364,68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116,80</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247,88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3596925971"/>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B2.2 Patrimonio e servizi di sede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258.575,30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103.400,99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87.061,83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449.038,12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N° FTE Integrato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8.860,05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11.605,70</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-2.745,64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886294464"/>
                  </a:ext>
                </a:extLst>
              </a:tr>
              <a:tr h="93544">
                <a:tc vMerge="1">
                  <a:txBody>
                    <a:bodyPr/>
                    <a:lstStyle/>
                    <a:p>
                      <a:endParaRPr lang="it-IT"/>
                    </a:p>
                  </a:txBody>
                  <a:tcPr/>
                </a:tc>
                <a:tc rowSpan="2">
                  <a:txBody>
                    <a:bodyPr/>
                    <a:lstStyle/>
                    <a:p>
                      <a:pPr algn="l" fontAlgn="ctr"/>
                      <a:r>
                        <a:rPr lang="it-IT" sz="800" b="0" i="0" u="none" strike="noStrike">
                          <a:solidFill>
                            <a:srgbClr val="000000"/>
                          </a:solidFill>
                          <a:effectLst/>
                          <a:latin typeface="Calibri" panose="020F0502020204030204" pitchFamily="34" charset="0"/>
                        </a:rPr>
                        <a:t>B3 Bilancio e finanza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B3.1 Diritto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168.181,18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43.951,65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49.889,22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262.022,05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6,51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2,99</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3,53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4221314433"/>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B3.2 Contabilità e finanza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79.156,97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20.161,70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23.371,89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122.690,57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1.000 € di Proventi correnti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13,67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29,19</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-15,52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6,57%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924577190"/>
                  </a:ext>
                </a:extLst>
              </a:tr>
              <a:tr h="93544">
                <a:tc rowSpan="12">
                  <a:txBody>
                    <a:bodyPr/>
                    <a:lstStyle/>
                    <a:p>
                      <a:pPr algn="l" fontAlgn="ctr"/>
                      <a:r>
                        <a:rPr lang="it-IT" sz="800" b="0" i="0" u="none" strike="noStrike" dirty="0">
                          <a:solidFill>
                            <a:srgbClr val="000000"/>
                          </a:solidFill>
                          <a:effectLst/>
                          <a:latin typeface="Calibri" panose="020F0502020204030204" pitchFamily="34" charset="0"/>
                        </a:rPr>
                        <a:t>C Trasparenza, semplificazione e tutela </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2">
                  <a:txBody>
                    <a:bodyPr/>
                    <a:lstStyle/>
                    <a:p>
                      <a:pPr algn="l" fontAlgn="ctr"/>
                      <a:r>
                        <a:rPr lang="it-IT" sz="800" b="0" i="0" u="none" strike="noStrike">
                          <a:solidFill>
                            <a:srgbClr val="000000"/>
                          </a:solidFill>
                          <a:effectLst/>
                          <a:latin typeface="Calibri" panose="020F0502020204030204" pitchFamily="34" charset="0"/>
                        </a:rPr>
                        <a:t>C1 Semplificazione e trasparenza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C1.1 Gestione del registro delle imprese, albi ed elenchi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728.779,03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28.971,00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273.565,57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1.031.315,60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registrate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21,94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18,75</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3,19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74,53%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365233668"/>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C1.2 Gestione SUAP e fascicolo elettronico di impresa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19.091,81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26.203,60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3.875,85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49.171,27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1,22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0,48</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0,74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701731188"/>
                  </a:ext>
                </a:extLst>
              </a:tr>
              <a:tr h="93544">
                <a:tc vMerge="1">
                  <a:txBody>
                    <a:bodyPr/>
                    <a:lstStyle/>
                    <a:p>
                      <a:endParaRPr lang="it-IT"/>
                    </a:p>
                  </a:txBody>
                  <a:tcPr/>
                </a:tc>
                <a:tc rowSpan="10">
                  <a:txBody>
                    <a:bodyPr/>
                    <a:lstStyle/>
                    <a:p>
                      <a:pPr algn="l" fontAlgn="ctr"/>
                      <a:r>
                        <a:rPr lang="it-IT" sz="800" b="0" i="0" u="none" strike="noStrike" dirty="0">
                          <a:solidFill>
                            <a:srgbClr val="000000"/>
                          </a:solidFill>
                          <a:effectLst/>
                          <a:latin typeface="Calibri" panose="020F0502020204030204" pitchFamily="34" charset="0"/>
                        </a:rPr>
                        <a:t>C2 Tutela e legalità</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C2.1 Tutela della legalità</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0,03</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990840847"/>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C2.2 Tutela della fede pubblica e del consumatore e regolazione del mercato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981,61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141,51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1.123,12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0,16</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-0,13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851446147"/>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C2.3 Informazione, vigilanza e controllo su sicurezza e conformità dei prodotti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39.523,96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16.014,70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55.538,66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1,38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0,57</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0,81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467807039"/>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C2.4 Sanzioni amministrative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53.900,69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23.830,81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77.731,50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1,93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1,57</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0,36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9,18%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1300601633"/>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C2.5 Metrologia legale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98.830,45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7.766,81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28.029,13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134.626,39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registrate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2,86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2,08</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0,78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0,98%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836104710"/>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C2.6 Registro nazionale dei protesti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21.752,70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9.424,06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31.176,76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0,77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0,94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-0,17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27,08%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1382529203"/>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C2.7 Servizi di composizione delle controversie e delle situazioni di crisi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55.058,66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3.939,00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13.475,99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72.473,65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1,80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2,26</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-0,45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0,20%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474021251"/>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C2.8 Rilevazione prezzi/tariffe e borse merci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24.865,76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4.515,95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29.381,72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0,73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0,44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0,29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3762250720"/>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C2.9 Gestione controlli prodotti delle filiere del Made in Italy e organismi di controllo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000000"/>
                          </a:solidFill>
                          <a:effectLst/>
                          <a:latin typeface="Calibri" panose="020F0502020204030204" pitchFamily="34" charset="0"/>
                        </a:rPr>
                        <a:t>6.429,10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dirty="0">
                          <a:solidFill>
                            <a:srgbClr val="000000"/>
                          </a:solidFill>
                          <a:effectLst/>
                          <a:latin typeface="Calibri" panose="020F0502020204030204" pitchFamily="34" charset="0"/>
                        </a:rPr>
                        <a:t>3.477,00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dirty="0">
                          <a:solidFill>
                            <a:srgbClr val="000000"/>
                          </a:solidFill>
                          <a:effectLst/>
                          <a:latin typeface="Calibri" panose="020F0502020204030204" pitchFamily="34" charset="0"/>
                        </a:rPr>
                        <a:t>3.010,42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12.916,52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0,32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0,07</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0,25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1257443165"/>
                  </a:ext>
                </a:extLst>
              </a:tr>
              <a:tr h="93544">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C2.10 Tutela della proprietà industriale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000000"/>
                          </a:solidFill>
                          <a:effectLst/>
                          <a:latin typeface="Calibri" panose="020F0502020204030204" pitchFamily="34" charset="0"/>
                        </a:rPr>
                        <a:t>10.355,38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dirty="0">
                          <a:solidFill>
                            <a:srgbClr val="000000"/>
                          </a:solidFill>
                          <a:effectLst/>
                          <a:latin typeface="Calibri" panose="020F0502020204030204" pitchFamily="34" charset="0"/>
                        </a:rPr>
                        <a:t>3.130,42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dirty="0">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dirty="0">
                          <a:solidFill>
                            <a:srgbClr val="000000"/>
                          </a:solidFill>
                          <a:effectLst/>
                          <a:latin typeface="Calibri" panose="020F0502020204030204" pitchFamily="34" charset="0"/>
                        </a:rPr>
                        <a:t>13.485,80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0,34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1,16</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-0,82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284078403"/>
                  </a:ext>
                </a:extLst>
              </a:tr>
            </a:tbl>
          </a:graphicData>
        </a:graphic>
      </p:graphicFrame>
      <p:sp>
        <p:nvSpPr>
          <p:cNvPr id="9" name="CasellaDiTesto 8">
            <a:extLst>
              <a:ext uri="{FF2B5EF4-FFF2-40B4-BE49-F238E27FC236}">
                <a16:creationId xmlns:a16="http://schemas.microsoft.com/office/drawing/2014/main" xmlns="" id="{234796A6-43A1-4002-A2C9-7FCA2C86101F}"/>
              </a:ext>
            </a:extLst>
          </p:cNvPr>
          <p:cNvSpPr txBox="1"/>
          <p:nvPr/>
        </p:nvSpPr>
        <p:spPr>
          <a:xfrm>
            <a:off x="8007858" y="5499468"/>
            <a:ext cx="2032254" cy="215444"/>
          </a:xfrm>
          <a:prstGeom prst="rect">
            <a:avLst/>
          </a:prstGeom>
          <a:noFill/>
        </p:spPr>
        <p:txBody>
          <a:bodyPr wrap="square">
            <a:spAutoFit/>
          </a:bodyPr>
          <a:lstStyle/>
          <a:p>
            <a:r>
              <a:rPr lang="it-IT" sz="800" b="0" i="0" u="none" strike="noStrike" dirty="0">
                <a:solidFill>
                  <a:srgbClr val="000000"/>
                </a:solidFill>
                <a:effectLst/>
                <a:latin typeface="Calibri" panose="020F0502020204030204" pitchFamily="34" charset="0"/>
              </a:rPr>
              <a:t>(*) CCIAA+AASS</a:t>
            </a:r>
            <a:endParaRPr lang="it-IT" sz="800" dirty="0"/>
          </a:p>
        </p:txBody>
      </p:sp>
      <p:sp>
        <p:nvSpPr>
          <p:cNvPr id="10" name="Segnaposto numero diapositiva 1">
            <a:extLst>
              <a:ext uri="{FF2B5EF4-FFF2-40B4-BE49-F238E27FC236}">
                <a16:creationId xmlns:a16="http://schemas.microsoft.com/office/drawing/2014/main" xmlns="" id="{DAED5A3B-2634-4329-9F48-FE45160D4EAD}"/>
              </a:ext>
            </a:extLst>
          </p:cNvPr>
          <p:cNvSpPr>
            <a:spLocks noGrp="1"/>
          </p:cNvSpPr>
          <p:nvPr>
            <p:ph type="sldNum" sz="quarter" idx="12"/>
          </p:nvPr>
        </p:nvSpPr>
        <p:spPr>
          <a:xfrm>
            <a:off x="5952000" y="6401750"/>
            <a:ext cx="288000" cy="288000"/>
          </a:xfrm>
        </p:spPr>
        <p:txBody>
          <a:bodyPr/>
          <a:lstStyle/>
          <a:p>
            <a:fld id="{621F632D-C124-4773-8802-FBC2B1C2511D}" type="slidenum">
              <a:rPr lang="it-IT" smtClean="0"/>
              <a:pPr/>
              <a:t>13</a:t>
            </a:fld>
            <a:endParaRPr lang="it-IT"/>
          </a:p>
        </p:txBody>
      </p:sp>
      <p:sp>
        <p:nvSpPr>
          <p:cNvPr id="6" name="Fumetto: rettangolo con angoli arrotondati 5">
            <a:extLst>
              <a:ext uri="{FF2B5EF4-FFF2-40B4-BE49-F238E27FC236}">
                <a16:creationId xmlns:a16="http://schemas.microsoft.com/office/drawing/2014/main" xmlns="" id="{6DD2B82A-F09B-4794-A348-C7AAE83C983C}"/>
              </a:ext>
            </a:extLst>
          </p:cNvPr>
          <p:cNvSpPr/>
          <p:nvPr/>
        </p:nvSpPr>
        <p:spPr>
          <a:xfrm>
            <a:off x="7839737" y="1056192"/>
            <a:ext cx="3670527" cy="1532334"/>
          </a:xfrm>
          <a:prstGeom prst="wedgeRoundRectCallout">
            <a:avLst>
              <a:gd name="adj1" fmla="val -114980"/>
              <a:gd name="adj2" fmla="val -76757"/>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Qui la Camera rappresenta in modo sintetico anche i costi dei processi, analisi possibile grazie alla rilevazione annuale sui costi dei processi effettuata a livello nazionale. Ciò permette di comprendere come i processi camerali impattano sull’ente ma anche quali sono i processi sui quali la CCIAA punta maggiormente.</a:t>
            </a:r>
          </a:p>
        </p:txBody>
      </p:sp>
    </p:spTree>
    <p:extLst>
      <p:ext uri="{BB962C8B-B14F-4D97-AF65-F5344CB8AC3E}">
        <p14:creationId xmlns:p14="http://schemas.microsoft.com/office/powerpoint/2010/main" val="4004895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asellaDiTesto 20">
            <a:extLst>
              <a:ext uri="{FF2B5EF4-FFF2-40B4-BE49-F238E27FC236}">
                <a16:creationId xmlns:a16="http://schemas.microsoft.com/office/drawing/2014/main" xmlns="" id="{2C274A99-711A-459C-B4C5-FFC609706E53}"/>
              </a:ext>
            </a:extLst>
          </p:cNvPr>
          <p:cNvSpPr txBox="1"/>
          <p:nvPr/>
        </p:nvSpPr>
        <p:spPr>
          <a:xfrm>
            <a:off x="609600" y="2871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5.2 PROCESSI </a:t>
            </a:r>
            <a:r>
              <a:rPr lang="it-IT" sz="2000" dirty="0">
                <a:solidFill>
                  <a:srgbClr val="00B0F0"/>
                </a:solidFill>
                <a:latin typeface="Segoe UI" panose="020B0502040204020203" pitchFamily="34" charset="0"/>
                <a:cs typeface="Segoe UI" panose="020B0502040204020203" pitchFamily="34" charset="0"/>
              </a:rPr>
              <a:t>(COSTI DEI PROCESSI)	     						    </a:t>
            </a:r>
            <a:r>
              <a:rPr lang="it-IT" sz="1200" dirty="0">
                <a:solidFill>
                  <a:srgbClr val="00B0F0"/>
                </a:solidFill>
                <a:latin typeface="Segoe UI" panose="020B0502040204020203" pitchFamily="34" charset="0"/>
                <a:cs typeface="Segoe UI" panose="020B0502040204020203" pitchFamily="34" charset="0"/>
              </a:rPr>
              <a:t>2 di 2</a:t>
            </a:r>
          </a:p>
        </p:txBody>
      </p:sp>
      <p:graphicFrame>
        <p:nvGraphicFramePr>
          <p:cNvPr id="3" name="Tabella 2">
            <a:extLst>
              <a:ext uri="{FF2B5EF4-FFF2-40B4-BE49-F238E27FC236}">
                <a16:creationId xmlns:a16="http://schemas.microsoft.com/office/drawing/2014/main" xmlns="" id="{E24C5A5D-440B-4B6E-822A-1576C8F83F21}"/>
              </a:ext>
            </a:extLst>
          </p:cNvPr>
          <p:cNvGraphicFramePr>
            <a:graphicFrameLocks noGrp="1"/>
          </p:cNvGraphicFramePr>
          <p:nvPr>
            <p:extLst>
              <p:ext uri="{D42A27DB-BD31-4B8C-83A1-F6EECF244321}">
                <p14:modId xmlns:p14="http://schemas.microsoft.com/office/powerpoint/2010/main" val="4129632337"/>
              </p:ext>
            </p:extLst>
          </p:nvPr>
        </p:nvGraphicFramePr>
        <p:xfrm>
          <a:off x="161400" y="1115566"/>
          <a:ext cx="11869201" cy="4665800"/>
        </p:xfrm>
        <a:graphic>
          <a:graphicData uri="http://schemas.openxmlformats.org/drawingml/2006/table">
            <a:tbl>
              <a:tblPr/>
              <a:tblGrid>
                <a:gridCol w="716434">
                  <a:extLst>
                    <a:ext uri="{9D8B030D-6E8A-4147-A177-3AD203B41FA5}">
                      <a16:colId xmlns:a16="http://schemas.microsoft.com/office/drawing/2014/main" xmlns="" val="1243469559"/>
                    </a:ext>
                  </a:extLst>
                </a:gridCol>
                <a:gridCol w="1292671">
                  <a:extLst>
                    <a:ext uri="{9D8B030D-6E8A-4147-A177-3AD203B41FA5}">
                      <a16:colId xmlns:a16="http://schemas.microsoft.com/office/drawing/2014/main" xmlns="" val="3785259778"/>
                    </a:ext>
                  </a:extLst>
                </a:gridCol>
                <a:gridCol w="2738714">
                  <a:extLst>
                    <a:ext uri="{9D8B030D-6E8A-4147-A177-3AD203B41FA5}">
                      <a16:colId xmlns:a16="http://schemas.microsoft.com/office/drawing/2014/main" xmlns="" val="2716251610"/>
                    </a:ext>
                  </a:extLst>
                </a:gridCol>
                <a:gridCol w="76687">
                  <a:extLst>
                    <a:ext uri="{9D8B030D-6E8A-4147-A177-3AD203B41FA5}">
                      <a16:colId xmlns:a16="http://schemas.microsoft.com/office/drawing/2014/main" xmlns="" val="2882592095"/>
                    </a:ext>
                  </a:extLst>
                </a:gridCol>
                <a:gridCol w="646333">
                  <a:extLst>
                    <a:ext uri="{9D8B030D-6E8A-4147-A177-3AD203B41FA5}">
                      <a16:colId xmlns:a16="http://schemas.microsoft.com/office/drawing/2014/main" xmlns="" val="2278853880"/>
                    </a:ext>
                  </a:extLst>
                </a:gridCol>
                <a:gridCol w="690154">
                  <a:extLst>
                    <a:ext uri="{9D8B030D-6E8A-4147-A177-3AD203B41FA5}">
                      <a16:colId xmlns:a16="http://schemas.microsoft.com/office/drawing/2014/main" xmlns="" val="4155942409"/>
                    </a:ext>
                  </a:extLst>
                </a:gridCol>
                <a:gridCol w="460104">
                  <a:extLst>
                    <a:ext uri="{9D8B030D-6E8A-4147-A177-3AD203B41FA5}">
                      <a16:colId xmlns:a16="http://schemas.microsoft.com/office/drawing/2014/main" xmlns="" val="3188916799"/>
                    </a:ext>
                  </a:extLst>
                </a:gridCol>
                <a:gridCol w="723021">
                  <a:extLst>
                    <a:ext uri="{9D8B030D-6E8A-4147-A177-3AD203B41FA5}">
                      <a16:colId xmlns:a16="http://schemas.microsoft.com/office/drawing/2014/main" xmlns="" val="3688313339"/>
                    </a:ext>
                  </a:extLst>
                </a:gridCol>
                <a:gridCol w="571535">
                  <a:extLst>
                    <a:ext uri="{9D8B030D-6E8A-4147-A177-3AD203B41FA5}">
                      <a16:colId xmlns:a16="http://schemas.microsoft.com/office/drawing/2014/main" xmlns="" val="1342813870"/>
                    </a:ext>
                  </a:extLst>
                </a:gridCol>
                <a:gridCol w="1476498">
                  <a:extLst>
                    <a:ext uri="{9D8B030D-6E8A-4147-A177-3AD203B41FA5}">
                      <a16:colId xmlns:a16="http://schemas.microsoft.com/office/drawing/2014/main" xmlns="" val="1515399782"/>
                    </a:ext>
                  </a:extLst>
                </a:gridCol>
                <a:gridCol w="76322">
                  <a:extLst>
                    <a:ext uri="{9D8B030D-6E8A-4147-A177-3AD203B41FA5}">
                      <a16:colId xmlns:a16="http://schemas.microsoft.com/office/drawing/2014/main" xmlns="" val="980116136"/>
                    </a:ext>
                  </a:extLst>
                </a:gridCol>
                <a:gridCol w="492169">
                  <a:extLst>
                    <a:ext uri="{9D8B030D-6E8A-4147-A177-3AD203B41FA5}">
                      <a16:colId xmlns:a16="http://schemas.microsoft.com/office/drawing/2014/main" xmlns="" val="3703802735"/>
                    </a:ext>
                  </a:extLst>
                </a:gridCol>
                <a:gridCol w="76322">
                  <a:extLst>
                    <a:ext uri="{9D8B030D-6E8A-4147-A177-3AD203B41FA5}">
                      <a16:colId xmlns:a16="http://schemas.microsoft.com/office/drawing/2014/main" xmlns="" val="1126407735"/>
                    </a:ext>
                  </a:extLst>
                </a:gridCol>
                <a:gridCol w="76322">
                  <a:extLst>
                    <a:ext uri="{9D8B030D-6E8A-4147-A177-3AD203B41FA5}">
                      <a16:colId xmlns:a16="http://schemas.microsoft.com/office/drawing/2014/main" xmlns="" val="938471980"/>
                    </a:ext>
                  </a:extLst>
                </a:gridCol>
                <a:gridCol w="574192">
                  <a:extLst>
                    <a:ext uri="{9D8B030D-6E8A-4147-A177-3AD203B41FA5}">
                      <a16:colId xmlns:a16="http://schemas.microsoft.com/office/drawing/2014/main" xmlns="" val="3597206879"/>
                    </a:ext>
                  </a:extLst>
                </a:gridCol>
                <a:gridCol w="76322">
                  <a:extLst>
                    <a:ext uri="{9D8B030D-6E8A-4147-A177-3AD203B41FA5}">
                      <a16:colId xmlns:a16="http://schemas.microsoft.com/office/drawing/2014/main" xmlns="" val="554200966"/>
                    </a:ext>
                  </a:extLst>
                </a:gridCol>
                <a:gridCol w="492169">
                  <a:extLst>
                    <a:ext uri="{9D8B030D-6E8A-4147-A177-3AD203B41FA5}">
                      <a16:colId xmlns:a16="http://schemas.microsoft.com/office/drawing/2014/main" xmlns="" val="3919400571"/>
                    </a:ext>
                  </a:extLst>
                </a:gridCol>
                <a:gridCol w="76322">
                  <a:extLst>
                    <a:ext uri="{9D8B030D-6E8A-4147-A177-3AD203B41FA5}">
                      <a16:colId xmlns:a16="http://schemas.microsoft.com/office/drawing/2014/main" xmlns="" val="2672577615"/>
                    </a:ext>
                  </a:extLst>
                </a:gridCol>
                <a:gridCol w="536910">
                  <a:extLst>
                    <a:ext uri="{9D8B030D-6E8A-4147-A177-3AD203B41FA5}">
                      <a16:colId xmlns:a16="http://schemas.microsoft.com/office/drawing/2014/main" xmlns="" val="809328894"/>
                    </a:ext>
                  </a:extLst>
                </a:gridCol>
              </a:tblGrid>
              <a:tr h="152999">
                <a:tc gridSpan="3">
                  <a:txBody>
                    <a:bodyPr/>
                    <a:lstStyle/>
                    <a:p>
                      <a:pPr algn="ctr" fontAlgn="ctr"/>
                      <a:r>
                        <a:rPr lang="it-IT" sz="800" b="1" i="0" u="none" strike="noStrike" dirty="0">
                          <a:solidFill>
                            <a:srgbClr val="000000"/>
                          </a:solidFill>
                          <a:effectLst/>
                          <a:latin typeface="Calibri" panose="020F0502020204030204" pitchFamily="34" charset="0"/>
                        </a:rPr>
                        <a:t>MAPPA DEI PROCESSI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gridSpan="4">
                  <a:txBody>
                    <a:bodyPr/>
                    <a:lstStyle/>
                    <a:p>
                      <a:pPr algn="ctr" fontAlgn="ctr"/>
                      <a:r>
                        <a:rPr lang="it-IT" sz="800" b="1" i="0" u="none" strike="noStrike">
                          <a:solidFill>
                            <a:srgbClr val="000000"/>
                          </a:solidFill>
                          <a:effectLst/>
                          <a:latin typeface="Calibri" panose="020F0502020204030204" pitchFamily="34" charset="0"/>
                        </a:rPr>
                        <a:t>COSTI PROCESSI CAMERALI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solidFill>
                      <a:srgbClr val="A6A6A6"/>
                    </a:solidFill>
                  </a:tcPr>
                </a:tc>
                <a:tc hMerge="1">
                  <a:txBody>
                    <a:bodyPr/>
                    <a:lstStyle/>
                    <a:p>
                      <a:endParaRPr lang="it-IT"/>
                    </a:p>
                  </a:txBody>
                  <a:tcPr/>
                </a:tc>
                <a:tc hMerge="1">
                  <a:txBody>
                    <a:bodyPr/>
                    <a:lstStyle/>
                    <a:p>
                      <a:endParaRPr lang="it-IT"/>
                    </a:p>
                  </a:txBody>
                  <a:tcPr/>
                </a:tc>
                <a:tc hMerge="1">
                  <a:txBody>
                    <a:bodyPr/>
                    <a:lstStyle/>
                    <a:p>
                      <a:endParaRPr lang="it-IT"/>
                    </a:p>
                  </a:txBody>
                  <a:tcPr/>
                </a:tc>
                <a:tc rowSpan="3">
                  <a:txBody>
                    <a:bodyPr/>
                    <a:lstStyle/>
                    <a:p>
                      <a:pPr algn="ctr" fontAlgn="ctr"/>
                      <a:r>
                        <a:rPr lang="it-IT" sz="800" b="1" i="0" u="none" strike="noStrike">
                          <a:solidFill>
                            <a:srgbClr val="000000"/>
                          </a:solidFill>
                          <a:effectLst/>
                          <a:latin typeface="Calibri" panose="020F0502020204030204" pitchFamily="34" charset="0"/>
                        </a:rPr>
                        <a:t>COSTI TOTALI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A6A6A6"/>
                    </a:solidFill>
                  </a:tcPr>
                </a:tc>
                <a:tc rowSpan="3">
                  <a:txBody>
                    <a:bodyPr/>
                    <a:lstStyle/>
                    <a:p>
                      <a:pPr algn="ctr" fontAlgn="ctr"/>
                      <a:r>
                        <a:rPr lang="it-IT" sz="800" b="1" i="0" u="none" strike="noStrike">
                          <a:solidFill>
                            <a:srgbClr val="000000"/>
                          </a:solidFill>
                          <a:effectLst/>
                          <a:latin typeface="Calibri" panose="020F0502020204030204" pitchFamily="34" charset="0"/>
                        </a:rPr>
                        <a:t>Driver (denominatore) per il calcolo del costo standard</a:t>
                      </a:r>
                    </a:p>
                  </a:txBody>
                  <a:tcPr marL="0" marR="0" marT="0" marB="0" anchor="ctr">
                    <a:lnL w="6350" cap="flat" cmpd="sng" algn="ctr">
                      <a:solidFill>
                        <a:srgbClr val="C3C3C3"/>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gridSpan="6">
                  <a:txBody>
                    <a:bodyPr/>
                    <a:lstStyle/>
                    <a:p>
                      <a:pPr algn="ctr" fontAlgn="ctr"/>
                      <a:r>
                        <a:rPr lang="it-IT" sz="800" b="1" i="0" u="none" strike="noStrike">
                          <a:solidFill>
                            <a:srgbClr val="000000"/>
                          </a:solidFill>
                          <a:effectLst/>
                          <a:latin typeface="Calibri" panose="020F0502020204030204" pitchFamily="34" charset="0"/>
                        </a:rPr>
                        <a:t>INDICATORI</a:t>
                      </a:r>
                    </a:p>
                  </a:txBody>
                  <a:tcPr marL="0" marR="0" marT="0" marB="0" anchor="ctr">
                    <a:lnL w="6350" cap="flat" cmpd="sng" algn="ctr">
                      <a:solidFill>
                        <a:srgbClr val="C3C3C3"/>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EEECE1"/>
                    </a:solidFill>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l" fontAlgn="ctr"/>
                      <a:r>
                        <a:rPr lang="it-IT"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extLst>
                  <a:ext uri="{0D108BD9-81ED-4DB2-BD59-A6C34878D82A}">
                    <a16:rowId xmlns:a16="http://schemas.microsoft.com/office/drawing/2014/main" xmlns="" val="1051036875"/>
                  </a:ext>
                </a:extLst>
              </a:tr>
              <a:tr h="152999">
                <a:tc rowSpan="2">
                  <a:txBody>
                    <a:bodyPr/>
                    <a:lstStyle/>
                    <a:p>
                      <a:pPr algn="ctr" fontAlgn="ctr"/>
                      <a:r>
                        <a:rPr lang="it-IT" sz="800" b="1" i="0" u="none" strike="noStrike">
                          <a:solidFill>
                            <a:srgbClr val="000000"/>
                          </a:solidFill>
                          <a:effectLst/>
                          <a:latin typeface="Calibri" panose="020F0502020204030204" pitchFamily="34" charset="0"/>
                        </a:rPr>
                        <a:t>Funzione</a:t>
                      </a:r>
                    </a:p>
                  </a:txBody>
                  <a:tcPr marL="0" marR="0" marT="0" marB="0" anchor="ctr">
                    <a:lnL>
                      <a:noFill/>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a:solidFill>
                            <a:srgbClr val="000000"/>
                          </a:solidFill>
                          <a:effectLst/>
                          <a:latin typeface="Calibri" panose="020F0502020204030204" pitchFamily="34" charset="0"/>
                        </a:rPr>
                        <a:t>MacroProcesso</a:t>
                      </a: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dirty="0">
                          <a:solidFill>
                            <a:srgbClr val="000000"/>
                          </a:solidFill>
                          <a:effectLst/>
                          <a:latin typeface="Calibri" panose="020F0502020204030204" pitchFamily="34" charset="0"/>
                        </a:rPr>
                        <a:t>Processo</a:t>
                      </a:r>
                    </a:p>
                  </a:txBody>
                  <a:tcPr marL="0" marR="0" marT="0" marB="0" anchor="ctr">
                    <a:lnL w="6350" cap="flat" cmpd="sng" algn="ctr">
                      <a:solidFill>
                        <a:srgbClr val="D9D9D9"/>
                      </a:solidFill>
                      <a:prstDash val="solid"/>
                      <a:round/>
                      <a:headEnd type="none" w="med" len="med"/>
                      <a:tailEnd type="none" w="med" len="med"/>
                    </a:lnL>
                    <a:lnR>
                      <a:noFill/>
                    </a:lnR>
                    <a:lnT>
                      <a:noFill/>
                    </a:lnT>
                    <a:lnB w="6350" cap="flat" cmpd="sng" algn="ctr">
                      <a:solidFill>
                        <a:srgbClr val="C3C3C3"/>
                      </a:solidFill>
                      <a:prstDash val="solid"/>
                      <a:round/>
                      <a:headEnd type="none" w="med" len="med"/>
                      <a:tailEnd type="none" w="med" len="med"/>
                    </a:lnB>
                    <a:solidFill>
                      <a:srgbClr val="C3C3C3"/>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2">
                  <a:txBody>
                    <a:bodyPr/>
                    <a:lstStyle/>
                    <a:p>
                      <a:pPr algn="ctr" fontAlgn="ctr"/>
                      <a:r>
                        <a:rPr lang="it-IT" sz="800" b="1" i="0" u="none" strike="noStrike">
                          <a:solidFill>
                            <a:srgbClr val="000000"/>
                          </a:solidFill>
                          <a:effectLst/>
                          <a:latin typeface="Calibri" panose="020F0502020204030204" pitchFamily="34" charset="0"/>
                        </a:rPr>
                        <a:t>COSTI DIRETTI</a:t>
                      </a:r>
                    </a:p>
                  </a:txBody>
                  <a:tcPr marL="0" marR="0" marT="0" marB="0" anchor="ctr">
                    <a:lnL>
                      <a:noFill/>
                    </a:lnL>
                    <a:lnR w="6350" cap="flat" cmpd="sng" algn="ctr">
                      <a:solidFill>
                        <a:srgbClr val="D9D9D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solidFill>
                      <a:srgbClr val="C3C3C3"/>
                    </a:solidFill>
                  </a:tcPr>
                </a:tc>
                <a:tc hMerge="1">
                  <a:txBody>
                    <a:bodyPr/>
                    <a:lstStyle/>
                    <a:p>
                      <a:endParaRPr lang="it-IT"/>
                    </a:p>
                  </a:txBody>
                  <a:tcPr/>
                </a:tc>
                <a:tc rowSpan="2">
                  <a:txBody>
                    <a:bodyPr/>
                    <a:lstStyle/>
                    <a:p>
                      <a:pPr algn="ctr" fontAlgn="ctr"/>
                      <a:r>
                        <a:rPr lang="it-IT" sz="800" b="1" i="0" u="none" strike="noStrike">
                          <a:solidFill>
                            <a:srgbClr val="000000"/>
                          </a:solidFill>
                          <a:effectLst/>
                          <a:latin typeface="Calibri" panose="020F0502020204030204" pitchFamily="34" charset="0"/>
                        </a:rPr>
                        <a:t>COSTI INDIRETTI </a:t>
                      </a:r>
                      <a:r>
                        <a:rPr lang="it-IT" sz="800" b="0" i="0" u="none" strike="noStrike">
                          <a:solidFill>
                            <a:srgbClr val="000000"/>
                          </a:solidFill>
                          <a:effectLst/>
                          <a:latin typeface="Calibri" panose="020F0502020204030204" pitchFamily="34" charset="0"/>
                        </a:rPr>
                        <a:t>(quota ribaltata)</a:t>
                      </a:r>
                      <a:endParaRPr lang="it-IT" sz="800" b="1" i="0" u="none" strike="noStrike">
                        <a:solidFill>
                          <a:srgbClr val="000000"/>
                        </a:solidFill>
                        <a:effectLst/>
                        <a:latin typeface="Calibri" panose="020F0502020204030204" pitchFamily="34" charset="0"/>
                      </a:endParaRP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rowSpan="2">
                  <a:txBody>
                    <a:bodyPr/>
                    <a:lstStyle/>
                    <a:p>
                      <a:pPr algn="ctr" fontAlgn="ctr"/>
                      <a:r>
                        <a:rPr lang="it-IT" sz="800" b="1" i="0" u="none" strike="noStrike">
                          <a:solidFill>
                            <a:srgbClr val="000000"/>
                          </a:solidFill>
                          <a:effectLst/>
                          <a:latin typeface="Calibri" panose="020F0502020204030204" pitchFamily="34" charset="0"/>
                        </a:rPr>
                        <a:t>INTERVENTI DI PROMOZIONE</a:t>
                      </a:r>
                    </a:p>
                  </a:txBody>
                  <a:tcPr marL="0" marR="0" marT="0" marB="0" anchor="ctr">
                    <a:lnL w="6350" cap="flat" cmpd="sng" algn="ctr">
                      <a:solidFill>
                        <a:srgbClr val="D9D9D9"/>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w="6350" cap="flat" cmpd="sng" algn="ctr">
                      <a:solidFill>
                        <a:srgbClr val="C3C3C3"/>
                      </a:solidFill>
                      <a:prstDash val="solid"/>
                      <a:round/>
                      <a:headEnd type="none" w="med" len="med"/>
                      <a:tailEnd type="none" w="med" len="med"/>
                    </a:lnB>
                    <a:solidFill>
                      <a:srgbClr val="C3C3C3"/>
                    </a:solidFill>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Calibri" panose="020F0502020204030204" pitchFamily="34" charset="0"/>
                        </a:rPr>
                        <a:t>CCIAA</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Calibri" panose="020F0502020204030204" pitchFamily="34" charset="0"/>
                        </a:rPr>
                        <a:t>Mediana nazionale </a:t>
                      </a:r>
                      <a:r>
                        <a:rPr lang="it-IT" sz="800" b="0" i="0" u="none" strike="noStrike">
                          <a:solidFill>
                            <a:srgbClr val="FF0000"/>
                          </a:solidFill>
                          <a:effectLst/>
                          <a:latin typeface="Calibri" panose="020F0502020204030204" pitchFamily="34" charset="0"/>
                        </a:rPr>
                        <a:t>(CCIAA presenti: 80/82)</a:t>
                      </a:r>
                      <a:endParaRPr lang="it-IT" sz="800" b="1" i="0" u="none" strike="noStrike">
                        <a:solidFill>
                          <a:srgbClr val="000000"/>
                        </a:solidFill>
                        <a:effectLst/>
                        <a:latin typeface="Calibri" panose="020F0502020204030204" pitchFamily="34" charset="0"/>
                      </a:endParaRP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Symbol" panose="05050102010706020507" pitchFamily="18" charset="2"/>
                        </a:rPr>
                        <a:t>D</a:t>
                      </a:r>
                      <a:r>
                        <a:rPr lang="it-IT" sz="800" b="1" i="0" u="none" strike="noStrike">
                          <a:solidFill>
                            <a:srgbClr val="000000"/>
                          </a:solidFill>
                          <a:effectLst/>
                          <a:latin typeface="Calibri" panose="020F0502020204030204" pitchFamily="34" charset="0"/>
                        </a:rPr>
                        <a:t> Mediana Nazionale</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rowSpan="2">
                  <a:txBody>
                    <a:bodyPr/>
                    <a:lstStyle/>
                    <a:p>
                      <a:pPr algn="ctr" fontAlgn="ctr"/>
                      <a:r>
                        <a:rPr lang="it-IT" sz="800" b="1" i="0" u="none" strike="noStrike">
                          <a:solidFill>
                            <a:srgbClr val="000000"/>
                          </a:solidFill>
                          <a:effectLst/>
                          <a:latin typeface="Calibri" panose="020F0502020204030204" pitchFamily="34" charset="0"/>
                        </a:rPr>
                        <a:t>Copertura RICAVI vs COSTI</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EEECE1"/>
                    </a:solidFill>
                  </a:tcPr>
                </a:tc>
                <a:extLst>
                  <a:ext uri="{0D108BD9-81ED-4DB2-BD59-A6C34878D82A}">
                    <a16:rowId xmlns:a16="http://schemas.microsoft.com/office/drawing/2014/main" xmlns="" val="2716808148"/>
                  </a:ext>
                </a:extLst>
              </a:tr>
              <a:tr h="534827">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ctr"/>
                      <a:r>
                        <a:rPr lang="it-IT" sz="800" b="1" i="0" u="none" strike="noStrike">
                          <a:solidFill>
                            <a:srgbClr val="000000"/>
                          </a:solidFill>
                          <a:effectLst/>
                          <a:latin typeface="Calibri" panose="020F0502020204030204" pitchFamily="34" charset="0"/>
                        </a:rPr>
                        <a:t>Costi personale dipendente</a:t>
                      </a:r>
                    </a:p>
                  </a:txBody>
                  <a:tcPr marL="0" marR="0" marT="0" marB="0" anchor="ctr">
                    <a:lnL>
                      <a:noFill/>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8D8D8"/>
                    </a:solidFill>
                  </a:tcPr>
                </a:tc>
                <a:tc>
                  <a:txBody>
                    <a:bodyPr/>
                    <a:lstStyle/>
                    <a:p>
                      <a:pPr algn="ctr" fontAlgn="ctr"/>
                      <a:r>
                        <a:rPr lang="it-IT" sz="800" b="1" i="0" u="none" strike="noStrike" dirty="0">
                          <a:solidFill>
                            <a:srgbClr val="000000"/>
                          </a:solidFill>
                          <a:effectLst/>
                          <a:latin typeface="Calibri" panose="020F0502020204030204" pitchFamily="34" charset="0"/>
                        </a:rPr>
                        <a:t>Altri costi effettivi</a:t>
                      </a:r>
                    </a:p>
                  </a:txBody>
                  <a:tcPr marL="0" marR="0" marT="0" marB="0" anchor="ctr">
                    <a:lnL w="6350" cap="flat" cmpd="sng" algn="ctr">
                      <a:solidFill>
                        <a:srgbClr val="D9D9D9"/>
                      </a:solidFill>
                      <a:prstDash val="solid"/>
                      <a:round/>
                      <a:headEnd type="none" w="med" len="med"/>
                      <a:tailEnd type="none" w="med" len="med"/>
                    </a:lnL>
                    <a:lnR w="6350" cap="flat" cmpd="sng" algn="ctr">
                      <a:solidFill>
                        <a:srgbClr val="D9D9D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8D8D8"/>
                    </a:solidFill>
                  </a:tcPr>
                </a:tc>
                <a:tc vMerge="1">
                  <a:txBody>
                    <a:bodyPr/>
                    <a:lstStyle/>
                    <a:p>
                      <a:endParaRPr lang="it-IT"/>
                    </a:p>
                  </a:txBody>
                  <a:tcPr/>
                </a:tc>
                <a:tc vMerge="1">
                  <a:txBody>
                    <a:bodyPr/>
                    <a:lstStyle/>
                    <a:p>
                      <a:endParaRPr lang="it-IT"/>
                    </a:p>
                  </a:txBody>
                  <a:tcPr/>
                </a:tc>
                <a:tc vMerge="1">
                  <a:txBody>
                    <a:bodyPr/>
                    <a:lstStyle/>
                    <a:p>
                      <a:endParaRPr lang="it-IT"/>
                    </a:p>
                  </a:txBody>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vMerge="1">
                  <a:txBody>
                    <a:bodyPr/>
                    <a:lstStyle/>
                    <a:p>
                      <a:endParaRPr lang="it-IT"/>
                    </a:p>
                  </a:txBody>
                  <a:tcPr/>
                </a:tc>
                <a:extLst>
                  <a:ext uri="{0D108BD9-81ED-4DB2-BD59-A6C34878D82A}">
                    <a16:rowId xmlns:a16="http://schemas.microsoft.com/office/drawing/2014/main" xmlns="" val="518825339"/>
                  </a:ext>
                </a:extLst>
              </a:tr>
              <a:tr h="152999">
                <a:tc rowSpan="15">
                  <a:txBody>
                    <a:bodyPr/>
                    <a:lstStyle/>
                    <a:p>
                      <a:pPr algn="l" fontAlgn="ctr"/>
                      <a:r>
                        <a:rPr lang="it-IT" sz="800" b="0" i="0" u="none" strike="noStrike" dirty="0">
                          <a:solidFill>
                            <a:srgbClr val="000000"/>
                          </a:solidFill>
                          <a:effectLst/>
                          <a:latin typeface="Calibri" panose="020F0502020204030204" pitchFamily="34" charset="0"/>
                        </a:rPr>
                        <a:t>D Sviluppo della competitività</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2">
                  <a:txBody>
                    <a:bodyPr/>
                    <a:lstStyle/>
                    <a:p>
                      <a:pPr algn="l" fontAlgn="ctr"/>
                      <a:r>
                        <a:rPr lang="it-IT" sz="800" b="0" i="0" u="none" strike="noStrike">
                          <a:solidFill>
                            <a:srgbClr val="000000"/>
                          </a:solidFill>
                          <a:effectLst/>
                          <a:latin typeface="Calibri" panose="020F0502020204030204" pitchFamily="34" charset="0"/>
                        </a:rPr>
                        <a:t>D1 Internazionalizzazione</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D1.1 Servizi di informazione, formazione e assistenza all'export</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10.219,83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1.834,93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253,00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12.054,75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1.000.000 € di Valore esportazioni</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2,01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5,34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-3,33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3030568113"/>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D1.2 Servizi certificativi per l'export</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33.471,45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11.486,60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44.958,05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1.000.000 € di Valore esportazioni</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7,48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9,29</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-1,81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2647125785"/>
                  </a:ext>
                </a:extLst>
              </a:tr>
              <a:tr h="305998">
                <a:tc vMerge="1">
                  <a:txBody>
                    <a:bodyPr/>
                    <a:lstStyle/>
                    <a:p>
                      <a:endParaRPr lang="it-IT"/>
                    </a:p>
                  </a:txBody>
                  <a:tcPr/>
                </a:tc>
                <a:tc rowSpan="2">
                  <a:txBody>
                    <a:bodyPr/>
                    <a:lstStyle/>
                    <a:p>
                      <a:pPr algn="l" fontAlgn="ctr"/>
                      <a:r>
                        <a:rPr lang="it-IT" sz="800" b="0" i="0" u="none" strike="noStrike" dirty="0">
                          <a:solidFill>
                            <a:srgbClr val="000000"/>
                          </a:solidFill>
                          <a:effectLst/>
                          <a:latin typeface="Calibri" panose="020F0502020204030204" pitchFamily="34" charset="0"/>
                        </a:rPr>
                        <a:t>D2 Digitalizzazione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D2.1 Gestione punti impresa digitale (servizi di assistenza alla digitalizzazione delle imprese)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15.960,45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6.604,23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2.209,58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3.954,40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24.774,27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0,62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0,31</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0,31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363,15%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088116129"/>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D2.2 Servizi connessi all'agenda digitale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62.350,73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95.783,26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24.227,30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182.361,29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4,53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4,55</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99,18%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1232861058"/>
                  </a:ext>
                </a:extLst>
              </a:tr>
              <a:tr h="152999">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D3 Turismo e cultura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D3.1 Iniziative a sostegno dei settori del turismo e della cultura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34.085,70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1,17</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461698822"/>
                  </a:ext>
                </a:extLst>
              </a:tr>
              <a:tr h="152999">
                <a:tc vMerge="1">
                  <a:txBody>
                    <a:bodyPr/>
                    <a:lstStyle/>
                    <a:p>
                      <a:endParaRPr lang="it-IT"/>
                    </a:p>
                  </a:txBody>
                  <a:tcPr/>
                </a:tc>
                <a:tc rowSpan="4">
                  <a:txBody>
                    <a:bodyPr/>
                    <a:lstStyle/>
                    <a:p>
                      <a:pPr algn="l" fontAlgn="ctr"/>
                      <a:r>
                        <a:rPr lang="it-IT" sz="800" b="0" i="0" u="none" strike="noStrike" dirty="0">
                          <a:solidFill>
                            <a:srgbClr val="000000"/>
                          </a:solidFill>
                          <a:effectLst/>
                          <a:latin typeface="Calibri" panose="020F0502020204030204" pitchFamily="34" charset="0"/>
                        </a:rPr>
                        <a:t>D4 Orientamento al lavoro ed alle professioni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D4.1 Orientamento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11.991,31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3.000,18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14.991,49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0,37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0,38</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863407990"/>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D4.2 Alternanza scuola/lavoro e formazione per il lavoro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3.627,37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1.365,04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4.992,40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0,12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0,29</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-0,17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606449040"/>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D4.3 Supporto incontro d/o di lavoro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2.952,74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721,65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3.674,39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0,14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4135905506"/>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D4.4 Certificazione competenze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1.238,62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545,00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1.783,62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Popolazione in età attiva</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821348005"/>
                  </a:ext>
                </a:extLst>
              </a:tr>
              <a:tr h="152999">
                <a:tc vMerge="1">
                  <a:txBody>
                    <a:bodyPr/>
                    <a:lstStyle/>
                    <a:p>
                      <a:endParaRPr lang="it-IT"/>
                    </a:p>
                  </a:txBody>
                  <a:tcPr/>
                </a:tc>
                <a:tc rowSpan="3">
                  <a:txBody>
                    <a:bodyPr/>
                    <a:lstStyle/>
                    <a:p>
                      <a:pPr algn="l" fontAlgn="ctr"/>
                      <a:r>
                        <a:rPr lang="it-IT" sz="800" b="0" i="0" u="none" strike="noStrike" dirty="0">
                          <a:solidFill>
                            <a:srgbClr val="000000"/>
                          </a:solidFill>
                          <a:effectLst/>
                          <a:latin typeface="Calibri" panose="020F0502020204030204" pitchFamily="34" charset="0"/>
                        </a:rPr>
                        <a:t>D5 Ambiente e sviluppo sostenibile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D5.1 Iniziative a sostegno dello sviluppo sostenibile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3383164110"/>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D5.2 Tenuta albo gestori ambientali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 (C1.2)</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1,78</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1715988161"/>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D5.3 Pratiche ambientali e tenuta registri in materia ambientale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21.803,19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8.776,07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30.579,26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0,76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0,27</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0,49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160,44%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extLst>
                  <a:ext uri="{0D108BD9-81ED-4DB2-BD59-A6C34878D82A}">
                    <a16:rowId xmlns:a16="http://schemas.microsoft.com/office/drawing/2014/main" xmlns="" val="3908702065"/>
                  </a:ext>
                </a:extLst>
              </a:tr>
              <a:tr h="152999">
                <a:tc vMerge="1">
                  <a:txBody>
                    <a:bodyPr/>
                    <a:lstStyle/>
                    <a:p>
                      <a:endParaRPr lang="it-IT"/>
                    </a:p>
                  </a:txBody>
                  <a:tcPr/>
                </a:tc>
                <a:tc rowSpan="3">
                  <a:txBody>
                    <a:bodyPr/>
                    <a:lstStyle/>
                    <a:p>
                      <a:pPr algn="l" fontAlgn="ctr"/>
                      <a:r>
                        <a:rPr lang="it-IT" sz="800" b="0" i="0" u="none" strike="noStrike">
                          <a:solidFill>
                            <a:srgbClr val="000000"/>
                          </a:solidFill>
                          <a:effectLst/>
                          <a:latin typeface="Calibri" panose="020F0502020204030204" pitchFamily="34" charset="0"/>
                        </a:rPr>
                        <a:t>D6 Sviluppo e qualificazione aziendale e dei prodotti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D6.1 Iniziative a sostegno dello sviluppo d'impresa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14.492,16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5.064,56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19.556,72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0,49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0,67</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-0,18</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3533901033"/>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a:solidFill>
                            <a:srgbClr val="000000"/>
                          </a:solidFill>
                          <a:effectLst/>
                          <a:latin typeface="Calibri" panose="020F0502020204030204" pitchFamily="34" charset="0"/>
                        </a:rPr>
                        <a:t>D6.2 Qualificazione delle imprese, delle filiere e delle produzioni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1.986,87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557,64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2.544,51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0,06</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0,16</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3413206112"/>
                  </a:ext>
                </a:extLst>
              </a:tr>
              <a:tr h="152999">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D6.3 Osservatori economici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1.514,02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679,61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2.193,63</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0,05</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0,69</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-0,64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4D79B"/>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FF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0000"/>
                    </a:solidFill>
                  </a:tcPr>
                </a:tc>
                <a:extLst>
                  <a:ext uri="{0D108BD9-81ED-4DB2-BD59-A6C34878D82A}">
                    <a16:rowId xmlns:a16="http://schemas.microsoft.com/office/drawing/2014/main" xmlns="" val="4228769112"/>
                  </a:ext>
                </a:extLst>
              </a:tr>
              <a:tr h="458997">
                <a:tc>
                  <a:txBody>
                    <a:bodyPr/>
                    <a:lstStyle/>
                    <a:p>
                      <a:pPr algn="l" fontAlgn="ctr"/>
                      <a:r>
                        <a:rPr lang="it-IT" sz="800" b="0" i="0" u="none" strike="noStrike">
                          <a:solidFill>
                            <a:srgbClr val="000000"/>
                          </a:solidFill>
                          <a:effectLst/>
                          <a:latin typeface="Calibri" panose="020F0502020204030204" pitchFamily="34" charset="0"/>
                        </a:rPr>
                        <a:t>E Maggiorazione D.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Calibri" panose="020F0502020204030204" pitchFamily="34" charset="0"/>
                        </a:rPr>
                        <a:t>E1 PROGETTI A VALERE SU MAGGIORAZIONE 20% DIRITTO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E1.1 Gestione progetti a valere su maggiorazione 20% Diritto annuale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164.274,27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38.808,34</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405.722,87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203.082,62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 di 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5.047,91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3.627,94</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1.419,97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C000"/>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FF0000"/>
                          </a:solidFill>
                          <a:effectLst/>
                          <a:latin typeface="Calibri" panose="020F0502020204030204" pitchFamily="34" charset="0"/>
                        </a:rPr>
                        <a:t>30,11%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FF00"/>
                    </a:solidFill>
                  </a:tcPr>
                </a:tc>
                <a:extLst>
                  <a:ext uri="{0D108BD9-81ED-4DB2-BD59-A6C34878D82A}">
                    <a16:rowId xmlns:a16="http://schemas.microsoft.com/office/drawing/2014/main" xmlns="" val="3482594289"/>
                  </a:ext>
                </a:extLst>
              </a:tr>
              <a:tr h="152999">
                <a:tc rowSpan="2">
                  <a:txBody>
                    <a:bodyPr/>
                    <a:lstStyle/>
                    <a:p>
                      <a:pPr algn="l" fontAlgn="ctr"/>
                      <a:r>
                        <a:rPr lang="it-IT" sz="800" b="0" i="0" u="none" strike="noStrike">
                          <a:solidFill>
                            <a:srgbClr val="000000"/>
                          </a:solidFill>
                          <a:effectLst/>
                          <a:latin typeface="Calibri" panose="020F0502020204030204" pitchFamily="34" charset="0"/>
                        </a:rPr>
                        <a:t>F Altri servizi camerali</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rowSpan="2">
                  <a:txBody>
                    <a:bodyPr/>
                    <a:lstStyle/>
                    <a:p>
                      <a:pPr algn="l" fontAlgn="ctr"/>
                      <a:r>
                        <a:rPr lang="it-IT" sz="800" b="0" i="0" u="none" strike="noStrike">
                          <a:solidFill>
                            <a:srgbClr val="000000"/>
                          </a:solidFill>
                          <a:effectLst/>
                          <a:latin typeface="Calibri" panose="020F0502020204030204" pitchFamily="34" charset="0"/>
                        </a:rPr>
                        <a:t>F1 Altri servizi ad imprese e territorio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ctr"/>
                      <a:r>
                        <a:rPr lang="it-IT" sz="800" b="0" i="0" u="none" strike="noStrike" dirty="0">
                          <a:solidFill>
                            <a:srgbClr val="000000"/>
                          </a:solidFill>
                          <a:effectLst/>
                          <a:latin typeface="Calibri" panose="020F0502020204030204" pitchFamily="34" charset="0"/>
                        </a:rPr>
                        <a:t>F1.1 Valorizzazione patrimonio camerale</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N° FTE Integrato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278,76</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2286073248"/>
                  </a:ext>
                </a:extLst>
              </a:tr>
              <a:tr h="305998">
                <a:tc vMerge="1">
                  <a:txBody>
                    <a:bodyPr/>
                    <a:lstStyle/>
                    <a:p>
                      <a:endParaRPr lang="it-IT"/>
                    </a:p>
                  </a:txBody>
                  <a:tcPr/>
                </a:tc>
                <a:tc vMerge="1">
                  <a:txBody>
                    <a:bodyPr/>
                    <a:lstStyle/>
                    <a:p>
                      <a:endParaRPr lang="it-IT"/>
                    </a:p>
                  </a:txBody>
                  <a:tcPr/>
                </a:tc>
                <a:tc>
                  <a:txBody>
                    <a:bodyPr/>
                    <a:lstStyle/>
                    <a:p>
                      <a:pPr algn="l" fontAlgn="ctr"/>
                      <a:r>
                        <a:rPr lang="it-IT" sz="800" b="0" i="0" u="none" strike="noStrike" dirty="0">
                          <a:solidFill>
                            <a:srgbClr val="000000"/>
                          </a:solidFill>
                          <a:effectLst/>
                          <a:latin typeface="Calibri" panose="020F0502020204030204" pitchFamily="34" charset="0"/>
                        </a:rPr>
                        <a:t>F1.2 Altri servizi di assistenza e supporto alle imprese in regime di libero mercato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a:solidFill>
                            <a:srgbClr val="000000"/>
                          </a:solidFill>
                          <a:effectLst/>
                          <a:latin typeface="Calibri" panose="020F0502020204030204" pitchFamily="34" charset="0"/>
                        </a:rPr>
                        <a:t>Imprese attive + UULL</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1432945882"/>
                  </a:ext>
                </a:extLst>
              </a:tr>
              <a:tr h="305998">
                <a:tc>
                  <a:txBody>
                    <a:bodyPr/>
                    <a:lstStyle/>
                    <a:p>
                      <a:pPr algn="l" fontAlgn="ctr"/>
                      <a:r>
                        <a:rPr lang="it-IT" sz="800" b="0" i="0" u="none" strike="noStrike" dirty="0">
                          <a:solidFill>
                            <a:srgbClr val="000000"/>
                          </a:solidFill>
                          <a:effectLst/>
                          <a:latin typeface="Calibri" panose="020F0502020204030204" pitchFamily="34" charset="0"/>
                        </a:rPr>
                        <a:t>Z Fuori perimetro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F2F2F2"/>
                    </a:solidFill>
                  </a:tcPr>
                </a:tc>
                <a:tc>
                  <a:txBody>
                    <a:bodyPr/>
                    <a:lstStyle/>
                    <a:p>
                      <a:pPr algn="l" fontAlgn="ctr"/>
                      <a:r>
                        <a:rPr lang="it-IT" sz="800" b="0" i="0" u="none" strike="noStrike">
                          <a:solidFill>
                            <a:srgbClr val="000000"/>
                          </a:solidFill>
                          <a:effectLst/>
                          <a:latin typeface="Calibri" panose="020F0502020204030204" pitchFamily="34" charset="0"/>
                        </a:rPr>
                        <a:t>Z1 Extra</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F2F2F2"/>
                    </a:solidFill>
                  </a:tcPr>
                </a:tc>
                <a:tc>
                  <a:txBody>
                    <a:bodyPr/>
                    <a:lstStyle/>
                    <a:p>
                      <a:pPr algn="l" fontAlgn="ctr"/>
                      <a:r>
                        <a:rPr lang="it-IT" sz="800" b="0" i="0" u="none" strike="noStrike" dirty="0">
                          <a:solidFill>
                            <a:srgbClr val="000000"/>
                          </a:solidFill>
                          <a:effectLst/>
                          <a:latin typeface="Calibri" panose="020F0502020204030204" pitchFamily="34" charset="0"/>
                        </a:rPr>
                        <a:t>Z1.1 Attività fuori perimetro</a:t>
                      </a:r>
                    </a:p>
                  </a:txBody>
                  <a:tcPr marL="0" marR="0" marT="0" marB="0">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F2F2F2"/>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r" fontAlgn="ctr"/>
                      <a:r>
                        <a:rPr lang="it-IT" sz="800" b="0"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2F2F2"/>
                    </a:solidFill>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tcPr>
                </a:tc>
                <a:tc>
                  <a:txBody>
                    <a:bodyPr/>
                    <a:lstStyle/>
                    <a:p>
                      <a:pPr algn="l" fontAlgn="ctr"/>
                      <a:r>
                        <a:rPr lang="it-IT" sz="800" b="0" i="0" u="none" strike="noStrike" dirty="0">
                          <a:solidFill>
                            <a:srgbClr val="000000"/>
                          </a:solidFill>
                          <a:effectLst/>
                          <a:latin typeface="Calibri" panose="020F0502020204030204" pitchFamily="34" charset="0"/>
                        </a:rPr>
                        <a:t>1.000 € di Proventi correnti (*)</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1" i="0" u="none" strike="noStrike">
                          <a:solidFill>
                            <a:srgbClr val="000000"/>
                          </a:solidFill>
                          <a:effectLst/>
                          <a:latin typeface="Calibri" panose="020F0502020204030204" pitchFamily="34" charset="0"/>
                        </a:rPr>
                        <a:t>0,00</a:t>
                      </a:r>
                    </a:p>
                  </a:txBody>
                  <a:tcPr marL="0" marR="0" marT="0" marB="0" anchor="ctr">
                    <a:lnL w="6350" cap="flat" cmpd="sng" algn="ctr">
                      <a:solidFill>
                        <a:srgbClr val="C3C3C3"/>
                      </a:solidFill>
                      <a:prstDash val="solid"/>
                      <a:round/>
                      <a:headEnd type="none" w="med" len="med"/>
                      <a:tailEnd type="none" w="med" len="med"/>
                    </a:lnL>
                    <a:lnR>
                      <a:noFill/>
                    </a:lnR>
                    <a:lnT w="6350" cap="flat" cmpd="sng" algn="ctr">
                      <a:solidFill>
                        <a:srgbClr val="C3C3C3"/>
                      </a:solidFill>
                      <a:prstDash val="solid"/>
                      <a:round/>
                      <a:headEnd type="none" w="med" len="med"/>
                      <a:tailEnd type="none" w="med" len="med"/>
                    </a:lnT>
                    <a:lnB>
                      <a:noFill/>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a:noFill/>
                    </a:lnB>
                    <a:solidFill>
                      <a:srgbClr val="D9D9D9"/>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N/D</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D9D9D9"/>
                    </a:solidFill>
                  </a:tcPr>
                </a:tc>
                <a:extLst>
                  <a:ext uri="{0D108BD9-81ED-4DB2-BD59-A6C34878D82A}">
                    <a16:rowId xmlns:a16="http://schemas.microsoft.com/office/drawing/2014/main" xmlns="" val="1750041808"/>
                  </a:ext>
                </a:extLst>
              </a:tr>
              <a:tr h="152999">
                <a:tc gridSpan="3">
                  <a:txBody>
                    <a:bodyPr/>
                    <a:lstStyle/>
                    <a:p>
                      <a:pPr algn="l" fontAlgn="ctr"/>
                      <a:r>
                        <a:rPr lang="it-IT" sz="800" b="1" i="0" u="none" strike="noStrike" dirty="0">
                          <a:solidFill>
                            <a:srgbClr val="000000"/>
                          </a:solidFill>
                          <a:effectLst/>
                          <a:latin typeface="Calibri" panose="020F0502020204030204" pitchFamily="34" charset="0"/>
                        </a:rPr>
                        <a:t>                                                TOTALE PROCESSI</a:t>
                      </a:r>
                    </a:p>
                  </a:txBody>
                  <a:tcPr marL="0" marR="0" marT="0" marB="0" anchor="ctr">
                    <a:lnL>
                      <a:noFill/>
                    </a:lnL>
                    <a:lnR>
                      <a:noFill/>
                    </a:lnR>
                    <a:lnT>
                      <a:noFill/>
                    </a:lnT>
                    <a:lnB>
                      <a:noFill/>
                    </a:lnB>
                    <a:solidFill>
                      <a:srgbClr val="C3C3C3"/>
                    </a:solidFill>
                  </a:tcPr>
                </a:tc>
                <a:tc hMerge="1">
                  <a:txBody>
                    <a:bodyPr/>
                    <a:lstStyle/>
                    <a:p>
                      <a:endParaRPr lang="it-IT"/>
                    </a:p>
                  </a:txBody>
                  <a:tcPr/>
                </a:tc>
                <a:tc hMerge="1">
                  <a:txBody>
                    <a:bodyPr/>
                    <a:lstStyle/>
                    <a:p>
                      <a:endParaRPr lang="it-IT"/>
                    </a:p>
                  </a:txBody>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a:solidFill>
                            <a:srgbClr val="000000"/>
                          </a:solidFill>
                          <a:effectLst/>
                          <a:latin typeface="Calibri" panose="020F0502020204030204" pitchFamily="34" charset="0"/>
                        </a:rPr>
                        <a:t>2.410.108,79</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3C3C3"/>
                    </a:solidFill>
                  </a:tcPr>
                </a:tc>
                <a:tc>
                  <a:txBody>
                    <a:bodyPr/>
                    <a:lstStyle/>
                    <a:p>
                      <a:pPr algn="r" fontAlgn="ctr"/>
                      <a:r>
                        <a:rPr lang="it-IT" sz="800" b="0" i="0" u="none" strike="noStrike">
                          <a:solidFill>
                            <a:srgbClr val="000000"/>
                          </a:solidFill>
                          <a:effectLst/>
                          <a:latin typeface="Calibri" panose="020F0502020204030204" pitchFamily="34" charset="0"/>
                        </a:rPr>
                        <a:t>423.216,22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3C3C3"/>
                    </a:solidFill>
                  </a:tcPr>
                </a:tc>
                <a:tc>
                  <a:txBody>
                    <a:bodyPr/>
                    <a:lstStyle/>
                    <a:p>
                      <a:pPr algn="r" fontAlgn="ctr"/>
                      <a:r>
                        <a:rPr lang="it-IT" sz="800" b="0" i="0" u="none" strike="noStrike">
                          <a:solidFill>
                            <a:srgbClr val="000000"/>
                          </a:solidFill>
                          <a:effectLst/>
                          <a:latin typeface="Calibri" panose="020F0502020204030204" pitchFamily="34" charset="0"/>
                        </a:rPr>
                        <a:t>810.633,11</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3C3C3"/>
                    </a:solidFill>
                  </a:tcPr>
                </a:tc>
                <a:tc>
                  <a:txBody>
                    <a:bodyPr/>
                    <a:lstStyle/>
                    <a:p>
                      <a:pPr algn="r" fontAlgn="ctr"/>
                      <a:r>
                        <a:rPr lang="it-IT" sz="800" b="0" i="0" u="none" strike="noStrike">
                          <a:solidFill>
                            <a:srgbClr val="000000"/>
                          </a:solidFill>
                          <a:effectLst/>
                          <a:latin typeface="Calibri" panose="020F0502020204030204" pitchFamily="34" charset="0"/>
                        </a:rPr>
                        <a:t>444.015,97</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3C3C3"/>
                    </a:solidFill>
                  </a:tcPr>
                </a:tc>
                <a:tc>
                  <a:txBody>
                    <a:bodyPr/>
                    <a:lstStyle/>
                    <a:p>
                      <a:pPr algn="r" fontAlgn="ctr"/>
                      <a:r>
                        <a:rPr lang="it-IT" sz="800" b="1" i="0" u="none" strike="noStrike">
                          <a:solidFill>
                            <a:srgbClr val="000000"/>
                          </a:solidFill>
                          <a:effectLst/>
                          <a:latin typeface="Calibri" panose="020F0502020204030204" pitchFamily="34" charset="0"/>
                        </a:rPr>
                        <a:t>3.643.958,12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C3C3C3"/>
                    </a:solidFill>
                  </a:tcPr>
                </a:tc>
                <a:tc>
                  <a:txBody>
                    <a:bodyPr/>
                    <a:lstStyle/>
                    <a:p>
                      <a:pPr algn="ctr" fontAlgn="ctr"/>
                      <a:r>
                        <a:rPr lang="it-IT" sz="800" b="1" i="0" u="none" strike="noStrike">
                          <a:solidFill>
                            <a:srgbClr val="000000"/>
                          </a:solidFill>
                          <a:effectLst/>
                          <a:latin typeface="Calibri" panose="020F0502020204030204" pitchFamily="34" charset="0"/>
                        </a:rPr>
                        <a:t> </a:t>
                      </a:r>
                    </a:p>
                  </a:txBody>
                  <a:tcPr marL="0" marR="0" marT="0" marB="0" anchor="ctr">
                    <a:lnL w="6350" cap="flat" cmpd="sng" algn="ctr">
                      <a:solidFill>
                        <a:srgbClr val="C3C3C3"/>
                      </a:solidFill>
                      <a:prstDash val="solid"/>
                      <a:round/>
                      <a:headEnd type="none" w="med" len="med"/>
                      <a:tailEnd type="none" w="med" len="med"/>
                    </a:lnL>
                    <a:lnR>
                      <a:noFill/>
                    </a:lnR>
                    <a:lnT>
                      <a:noFill/>
                    </a:lnT>
                    <a:lnB>
                      <a:noFill/>
                    </a:lnB>
                    <a:solidFill>
                      <a:srgbClr val="C3C3C3"/>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ctr"/>
                      <a:r>
                        <a:rPr lang="it-IT" sz="800" b="1"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C3C3C3"/>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l" fontAlgn="ctr"/>
                      <a:r>
                        <a:rPr lang="it-IT" sz="800" b="1"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C3C3C3"/>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a:noFill/>
                    </a:lnR>
                    <a:lnT>
                      <a:noFill/>
                    </a:lnT>
                    <a:lnB>
                      <a:noFill/>
                    </a:lnB>
                  </a:tcPr>
                </a:tc>
                <a:tc>
                  <a:txBody>
                    <a:bodyPr/>
                    <a:lstStyle/>
                    <a:p>
                      <a:pPr algn="ctr" fontAlgn="ctr"/>
                      <a:r>
                        <a:rPr lang="it-IT" sz="800" b="1" i="0" u="none" strike="noStrike">
                          <a:solidFill>
                            <a:srgbClr val="000000"/>
                          </a:solidFill>
                          <a:effectLst/>
                          <a:latin typeface="Calibri" panose="020F0502020204030204" pitchFamily="34" charset="0"/>
                        </a:rPr>
                        <a:t> </a:t>
                      </a:r>
                    </a:p>
                  </a:txBody>
                  <a:tcPr marL="0" marR="0" marT="0" marB="0" anchor="ctr">
                    <a:lnL>
                      <a:noFill/>
                    </a:lnL>
                    <a:lnR>
                      <a:noFill/>
                    </a:lnR>
                    <a:lnT>
                      <a:noFill/>
                    </a:lnT>
                    <a:lnB>
                      <a:noFill/>
                    </a:lnB>
                    <a:solidFill>
                      <a:srgbClr val="C3C3C3"/>
                    </a:solidFill>
                  </a:tcPr>
                </a:tc>
                <a:tc>
                  <a:txBody>
                    <a:bodyPr/>
                    <a:lstStyle/>
                    <a:p>
                      <a:pPr algn="l" fontAlgn="b"/>
                      <a:endParaRPr lang="it-IT" sz="800" b="0" i="0" u="none" strike="noStrike">
                        <a:solidFill>
                          <a:srgbClr val="000000"/>
                        </a:solidFill>
                        <a:effectLst/>
                        <a:latin typeface="Calibri" panose="020F0502020204030204" pitchFamily="34" charset="0"/>
                      </a:endParaRPr>
                    </a:p>
                  </a:txBody>
                  <a:tcPr marL="0" marR="0" marT="0" marB="0" anchor="b">
                    <a:lnL>
                      <a:noFill/>
                    </a:lnL>
                    <a:lnR w="6350" cap="flat" cmpd="sng" algn="ctr">
                      <a:solidFill>
                        <a:srgbClr val="C3C3C3"/>
                      </a:solidFill>
                      <a:prstDash val="solid"/>
                      <a:round/>
                      <a:headEnd type="none" w="med" len="med"/>
                      <a:tailEnd type="none" w="med" len="med"/>
                    </a:lnR>
                    <a:lnT>
                      <a:noFill/>
                    </a:lnT>
                    <a:lnB>
                      <a:noFill/>
                    </a:lnB>
                  </a:tcPr>
                </a:tc>
                <a:tc>
                  <a:txBody>
                    <a:bodyPr/>
                    <a:lstStyle/>
                    <a:p>
                      <a:pPr algn="r" fontAlgn="ctr"/>
                      <a:r>
                        <a:rPr lang="it-IT" sz="800" b="0" i="0" u="none" strike="noStrike" dirty="0">
                          <a:solidFill>
                            <a:srgbClr val="FF0000"/>
                          </a:solidFill>
                          <a:effectLst/>
                          <a:latin typeface="Calibri" panose="020F0502020204030204" pitchFamily="34" charset="0"/>
                        </a:rPr>
                        <a:t>39,52%</a:t>
                      </a:r>
                    </a:p>
                  </a:txBody>
                  <a:tcPr marL="0" marR="0" marT="0" marB="0" anchor="ctr">
                    <a:lnL w="6350" cap="flat" cmpd="sng" algn="ctr">
                      <a:solidFill>
                        <a:srgbClr val="C3C3C3"/>
                      </a:solidFill>
                      <a:prstDash val="solid"/>
                      <a:round/>
                      <a:headEnd type="none" w="med" len="med"/>
                      <a:tailEnd type="none" w="med" len="med"/>
                    </a:lnL>
                    <a:lnR w="6350" cap="flat" cmpd="sng" algn="ctr">
                      <a:solidFill>
                        <a:srgbClr val="C3C3C3"/>
                      </a:solidFill>
                      <a:prstDash val="solid"/>
                      <a:round/>
                      <a:headEnd type="none" w="med" len="med"/>
                      <a:tailEnd type="none" w="med" len="med"/>
                    </a:lnR>
                    <a:lnT w="6350" cap="flat" cmpd="sng" algn="ctr">
                      <a:solidFill>
                        <a:srgbClr val="C3C3C3"/>
                      </a:solidFill>
                      <a:prstDash val="solid"/>
                      <a:round/>
                      <a:headEnd type="none" w="med" len="med"/>
                      <a:tailEnd type="none" w="med" len="med"/>
                    </a:lnT>
                    <a:lnB w="6350" cap="flat" cmpd="sng" algn="ctr">
                      <a:solidFill>
                        <a:srgbClr val="C3C3C3"/>
                      </a:solidFill>
                      <a:prstDash val="solid"/>
                      <a:round/>
                      <a:headEnd type="none" w="med" len="med"/>
                      <a:tailEnd type="none" w="med" len="med"/>
                    </a:lnB>
                    <a:solidFill>
                      <a:srgbClr val="FFFF00"/>
                    </a:solidFill>
                  </a:tcPr>
                </a:tc>
                <a:extLst>
                  <a:ext uri="{0D108BD9-81ED-4DB2-BD59-A6C34878D82A}">
                    <a16:rowId xmlns:a16="http://schemas.microsoft.com/office/drawing/2014/main" xmlns="" val="4247150395"/>
                  </a:ext>
                </a:extLst>
              </a:tr>
            </a:tbl>
          </a:graphicData>
        </a:graphic>
      </p:graphicFrame>
      <p:sp>
        <p:nvSpPr>
          <p:cNvPr id="4" name="CasellaDiTesto 3">
            <a:extLst>
              <a:ext uri="{FF2B5EF4-FFF2-40B4-BE49-F238E27FC236}">
                <a16:creationId xmlns:a16="http://schemas.microsoft.com/office/drawing/2014/main" xmlns="" id="{1831D0E8-EF00-4768-9229-BC0E40DFFE77}"/>
              </a:ext>
            </a:extLst>
          </p:cNvPr>
          <p:cNvSpPr txBox="1"/>
          <p:nvPr/>
        </p:nvSpPr>
        <p:spPr>
          <a:xfrm>
            <a:off x="8007858" y="5871611"/>
            <a:ext cx="2032254" cy="215444"/>
          </a:xfrm>
          <a:prstGeom prst="rect">
            <a:avLst/>
          </a:prstGeom>
          <a:noFill/>
        </p:spPr>
        <p:txBody>
          <a:bodyPr wrap="square">
            <a:spAutoFit/>
          </a:bodyPr>
          <a:lstStyle/>
          <a:p>
            <a:r>
              <a:rPr lang="it-IT" sz="800" b="0" i="0" u="none" strike="noStrike" dirty="0">
                <a:solidFill>
                  <a:srgbClr val="000000"/>
                </a:solidFill>
                <a:effectLst/>
                <a:latin typeface="Calibri" panose="020F0502020204030204" pitchFamily="34" charset="0"/>
              </a:rPr>
              <a:t>(*) CCIAA+AASS</a:t>
            </a:r>
            <a:endParaRPr lang="it-IT" sz="800" dirty="0"/>
          </a:p>
        </p:txBody>
      </p:sp>
      <p:sp>
        <p:nvSpPr>
          <p:cNvPr id="5" name="Segnaposto numero diapositiva 1">
            <a:extLst>
              <a:ext uri="{FF2B5EF4-FFF2-40B4-BE49-F238E27FC236}">
                <a16:creationId xmlns:a16="http://schemas.microsoft.com/office/drawing/2014/main" xmlns="" id="{0D02663C-4CC2-4D45-8D40-A686B91E06A8}"/>
              </a:ext>
            </a:extLst>
          </p:cNvPr>
          <p:cNvSpPr>
            <a:spLocks noGrp="1"/>
          </p:cNvSpPr>
          <p:nvPr>
            <p:ph type="sldNum" sz="quarter" idx="12"/>
          </p:nvPr>
        </p:nvSpPr>
        <p:spPr>
          <a:xfrm>
            <a:off x="5952000" y="6401750"/>
            <a:ext cx="288000" cy="288000"/>
          </a:xfrm>
        </p:spPr>
        <p:txBody>
          <a:bodyPr/>
          <a:lstStyle/>
          <a:p>
            <a:fld id="{621F632D-C124-4773-8802-FBC2B1C2511D}" type="slidenum">
              <a:rPr lang="it-IT" smtClean="0"/>
              <a:pPr/>
              <a:t>14</a:t>
            </a:fld>
            <a:endParaRPr lang="it-IT"/>
          </a:p>
        </p:txBody>
      </p:sp>
    </p:spTree>
    <p:extLst>
      <p:ext uri="{BB962C8B-B14F-4D97-AF65-F5344CB8AC3E}">
        <p14:creationId xmlns:p14="http://schemas.microsoft.com/office/powerpoint/2010/main" val="2744712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asellaDiTesto 20">
            <a:extLst>
              <a:ext uri="{FF2B5EF4-FFF2-40B4-BE49-F238E27FC236}">
                <a16:creationId xmlns:a16="http://schemas.microsoft.com/office/drawing/2014/main" xmlns="" id="{2C274A99-711A-459C-B4C5-FFC609706E53}"/>
              </a:ext>
            </a:extLst>
          </p:cNvPr>
          <p:cNvSpPr txBox="1"/>
          <p:nvPr/>
        </p:nvSpPr>
        <p:spPr>
          <a:xfrm>
            <a:off x="609600" y="2871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5.3 PROCESSI </a:t>
            </a:r>
            <a:r>
              <a:rPr lang="it-IT" sz="2000" dirty="0">
                <a:solidFill>
                  <a:srgbClr val="00B0F0"/>
                </a:solidFill>
                <a:latin typeface="Segoe UI" panose="020B0502040204020203" pitchFamily="34" charset="0"/>
                <a:cs typeface="Segoe UI" panose="020B0502040204020203" pitchFamily="34" charset="0"/>
              </a:rPr>
              <a:t>(STANDARD DI QUALITÀ EROGATA)                                                                    </a:t>
            </a:r>
            <a:r>
              <a:rPr lang="it-IT" sz="1200" dirty="0">
                <a:solidFill>
                  <a:srgbClr val="00B0F0"/>
                </a:solidFill>
                <a:latin typeface="Segoe UI" panose="020B0502040204020203" pitchFamily="34" charset="0"/>
                <a:cs typeface="Segoe UI" panose="020B0502040204020203" pitchFamily="34" charset="0"/>
              </a:rPr>
              <a:t>1 di 2</a:t>
            </a:r>
          </a:p>
        </p:txBody>
      </p:sp>
      <p:graphicFrame>
        <p:nvGraphicFramePr>
          <p:cNvPr id="43" name="Grafico 42">
            <a:extLst>
              <a:ext uri="{FF2B5EF4-FFF2-40B4-BE49-F238E27FC236}">
                <a16:creationId xmlns:a16="http://schemas.microsoft.com/office/drawing/2014/main" xmlns="" id="{F7F745CC-5FC4-4744-AC91-AD16911E73F0}"/>
              </a:ext>
            </a:extLst>
          </p:cNvPr>
          <p:cNvGraphicFramePr>
            <a:graphicFrameLocks noChangeAspect="1"/>
          </p:cNvGraphicFramePr>
          <p:nvPr>
            <p:extLst>
              <p:ext uri="{D42A27DB-BD31-4B8C-83A1-F6EECF244321}">
                <p14:modId xmlns:p14="http://schemas.microsoft.com/office/powerpoint/2010/main" val="3273422252"/>
              </p:ext>
            </p:extLst>
          </p:nvPr>
        </p:nvGraphicFramePr>
        <p:xfrm>
          <a:off x="6785484" y="4603716"/>
          <a:ext cx="2316094" cy="1976400"/>
        </p:xfrm>
        <a:graphic>
          <a:graphicData uri="http://schemas.openxmlformats.org/drawingml/2006/chart">
            <c:chart xmlns:c="http://schemas.openxmlformats.org/drawingml/2006/chart" xmlns:r="http://schemas.openxmlformats.org/officeDocument/2006/relationships" r:id="rId2"/>
          </a:graphicData>
        </a:graphic>
      </p:graphicFrame>
      <p:sp>
        <p:nvSpPr>
          <p:cNvPr id="11" name="CasellaDiTesto 10">
            <a:extLst>
              <a:ext uri="{FF2B5EF4-FFF2-40B4-BE49-F238E27FC236}">
                <a16:creationId xmlns:a16="http://schemas.microsoft.com/office/drawing/2014/main" xmlns="" id="{B57A74BA-9941-4885-B9A4-0446EA16551C}"/>
              </a:ext>
            </a:extLst>
          </p:cNvPr>
          <p:cNvSpPr txBox="1"/>
          <p:nvPr/>
        </p:nvSpPr>
        <p:spPr>
          <a:xfrm>
            <a:off x="5710333" y="944092"/>
            <a:ext cx="1642790" cy="461665"/>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Registro delle imprese</a:t>
            </a:r>
          </a:p>
          <a:p>
            <a:pPr algn="r"/>
            <a:r>
              <a:rPr lang="it-IT" sz="800" dirty="0">
                <a:latin typeface="Segoe UI" panose="020B0502040204020203" pitchFamily="34" charset="0"/>
                <a:cs typeface="Segoe UI" panose="020B0502040204020203" pitchFamily="34" charset="0"/>
              </a:rPr>
              <a:t>(Tempo medio di evasione pratiche telematiche)</a:t>
            </a:r>
          </a:p>
        </p:txBody>
      </p:sp>
      <p:sp>
        <p:nvSpPr>
          <p:cNvPr id="12" name="CasellaDiTesto 11">
            <a:extLst>
              <a:ext uri="{FF2B5EF4-FFF2-40B4-BE49-F238E27FC236}">
                <a16:creationId xmlns:a16="http://schemas.microsoft.com/office/drawing/2014/main" xmlns="" id="{4F6BFE71-5193-4737-9005-867ECB7491AB}"/>
              </a:ext>
            </a:extLst>
          </p:cNvPr>
          <p:cNvSpPr txBox="1"/>
          <p:nvPr/>
        </p:nvSpPr>
        <p:spPr>
          <a:xfrm>
            <a:off x="5445696" y="1968717"/>
            <a:ext cx="189462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Ruolo periti ed esperti</a:t>
            </a:r>
          </a:p>
          <a:p>
            <a:pPr algn="r"/>
            <a:r>
              <a:rPr lang="it-IT" sz="800" dirty="0">
                <a:latin typeface="Segoe UI" panose="020B0502040204020203" pitchFamily="34" charset="0"/>
                <a:cs typeface="Segoe UI" panose="020B0502040204020203" pitchFamily="34" charset="0"/>
              </a:rPr>
              <a:t>(Tempo di iscrizione)</a:t>
            </a:r>
          </a:p>
        </p:txBody>
      </p:sp>
      <p:sp>
        <p:nvSpPr>
          <p:cNvPr id="13" name="CasellaDiTesto 12">
            <a:extLst>
              <a:ext uri="{FF2B5EF4-FFF2-40B4-BE49-F238E27FC236}">
                <a16:creationId xmlns:a16="http://schemas.microsoft.com/office/drawing/2014/main" xmlns="" id="{515976E9-8C3C-4D63-8D86-0BA34BF89180}"/>
              </a:ext>
            </a:extLst>
          </p:cNvPr>
          <p:cNvSpPr txBox="1"/>
          <p:nvPr/>
        </p:nvSpPr>
        <p:spPr>
          <a:xfrm>
            <a:off x="5508010" y="1497435"/>
            <a:ext cx="189462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Elenco verificatori di impianti</a:t>
            </a:r>
          </a:p>
          <a:p>
            <a:pPr algn="r"/>
            <a:r>
              <a:rPr lang="it-IT" sz="800" dirty="0">
                <a:latin typeface="Segoe UI" panose="020B0502040204020203" pitchFamily="34" charset="0"/>
                <a:cs typeface="Segoe UI" panose="020B0502040204020203" pitchFamily="34" charset="0"/>
              </a:rPr>
              <a:t>(Tempo di iscrizione)</a:t>
            </a:r>
          </a:p>
        </p:txBody>
      </p:sp>
      <p:sp>
        <p:nvSpPr>
          <p:cNvPr id="14" name="CasellaDiTesto 13">
            <a:extLst>
              <a:ext uri="{FF2B5EF4-FFF2-40B4-BE49-F238E27FC236}">
                <a16:creationId xmlns:a16="http://schemas.microsoft.com/office/drawing/2014/main" xmlns="" id="{2F6136FA-84CD-498D-879D-DE0E27B03558}"/>
              </a:ext>
            </a:extLst>
          </p:cNvPr>
          <p:cNvSpPr txBox="1"/>
          <p:nvPr/>
        </p:nvSpPr>
        <p:spPr>
          <a:xfrm>
            <a:off x="5458499" y="2439999"/>
            <a:ext cx="189462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Elenco raccomandatari</a:t>
            </a:r>
          </a:p>
          <a:p>
            <a:pPr algn="r"/>
            <a:r>
              <a:rPr lang="it-IT" sz="800" dirty="0">
                <a:latin typeface="Segoe UI" panose="020B0502040204020203" pitchFamily="34" charset="0"/>
                <a:cs typeface="Segoe UI" panose="020B0502040204020203" pitchFamily="34" charset="0"/>
              </a:rPr>
              <a:t>(Tempo di iscrizione)</a:t>
            </a:r>
          </a:p>
        </p:txBody>
      </p:sp>
      <p:grpSp>
        <p:nvGrpSpPr>
          <p:cNvPr id="33" name="Gruppo 32">
            <a:extLst>
              <a:ext uri="{FF2B5EF4-FFF2-40B4-BE49-F238E27FC236}">
                <a16:creationId xmlns:a16="http://schemas.microsoft.com/office/drawing/2014/main" xmlns="" id="{0A758F3F-0450-4F9F-8A36-BED6E08308A7}"/>
              </a:ext>
            </a:extLst>
          </p:cNvPr>
          <p:cNvGrpSpPr/>
          <p:nvPr/>
        </p:nvGrpSpPr>
        <p:grpSpPr>
          <a:xfrm>
            <a:off x="3330203" y="779395"/>
            <a:ext cx="2287282" cy="1975338"/>
            <a:chOff x="9408543" y="779395"/>
            <a:chExt cx="2287282" cy="1975338"/>
          </a:xfrm>
        </p:grpSpPr>
        <p:graphicFrame>
          <p:nvGraphicFramePr>
            <p:cNvPr id="16" name="Grafico 15">
              <a:extLst>
                <a:ext uri="{FF2B5EF4-FFF2-40B4-BE49-F238E27FC236}">
                  <a16:creationId xmlns:a16="http://schemas.microsoft.com/office/drawing/2014/main" xmlns="" id="{C669173A-7FE3-4602-80C9-3B23AC3F1E6C}"/>
                </a:ext>
              </a:extLst>
            </p:cNvPr>
            <p:cNvGraphicFramePr>
              <a:graphicFrameLocks/>
            </p:cNvGraphicFramePr>
            <p:nvPr>
              <p:extLst>
                <p:ext uri="{D42A27DB-BD31-4B8C-83A1-F6EECF244321}">
                  <p14:modId xmlns:p14="http://schemas.microsoft.com/office/powerpoint/2010/main" val="13937831"/>
                </p:ext>
              </p:extLst>
            </p:nvPr>
          </p:nvGraphicFramePr>
          <p:xfrm>
            <a:off x="9408543" y="779395"/>
            <a:ext cx="2287282" cy="1975338"/>
          </p:xfrm>
          <a:graphic>
            <a:graphicData uri="http://schemas.openxmlformats.org/drawingml/2006/chart">
              <c:chart xmlns:c="http://schemas.openxmlformats.org/drawingml/2006/chart" xmlns:r="http://schemas.openxmlformats.org/officeDocument/2006/relationships" r:id="rId3"/>
            </a:graphicData>
          </a:graphic>
        </p:graphicFrame>
        <p:sp>
          <p:nvSpPr>
            <p:cNvPr id="17" name="CasellaDiTesto 16">
              <a:extLst>
                <a:ext uri="{FF2B5EF4-FFF2-40B4-BE49-F238E27FC236}">
                  <a16:creationId xmlns:a16="http://schemas.microsoft.com/office/drawing/2014/main" xmlns="" id="{F0512557-D5CC-4F61-82B1-12E6AF59C119}"/>
                </a:ext>
              </a:extLst>
            </p:cNvPr>
            <p:cNvSpPr txBox="1"/>
            <p:nvPr/>
          </p:nvSpPr>
          <p:spPr>
            <a:xfrm>
              <a:off x="9974231" y="1455549"/>
              <a:ext cx="1110213" cy="461665"/>
            </a:xfrm>
            <a:prstGeom prst="rect">
              <a:avLst/>
            </a:prstGeom>
            <a:noFill/>
          </p:spPr>
          <p:txBody>
            <a:bodyPr wrap="square">
              <a:spAutoFit/>
            </a:bodyPr>
            <a:lstStyle/>
            <a:p>
              <a:pPr algn="ctr"/>
              <a:r>
                <a:rPr lang="it-IT" sz="800" dirty="0">
                  <a:latin typeface="Segoe UI" panose="020B0502040204020203" pitchFamily="34" charset="0"/>
                  <a:cs typeface="Segoe UI" panose="020B0502040204020203" pitchFamily="34" charset="0"/>
                </a:rPr>
                <a:t>% pratiche telematiche evase entro 5 GG</a:t>
              </a:r>
            </a:p>
          </p:txBody>
        </p:sp>
        <p:pic>
          <p:nvPicPr>
            <p:cNvPr id="19" name="Elemento grafico 18" descr="Irritante con riempimento a tinta unita">
              <a:extLst>
                <a:ext uri="{FF2B5EF4-FFF2-40B4-BE49-F238E27FC236}">
                  <a16:creationId xmlns:a16="http://schemas.microsoft.com/office/drawing/2014/main" xmlns="" id="{CBACA3E9-F056-49EF-8024-EA7D95DF2C19}"/>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0865544" y="2359568"/>
              <a:ext cx="218900" cy="218900"/>
            </a:xfrm>
            <a:prstGeom prst="rect">
              <a:avLst/>
            </a:prstGeom>
          </p:spPr>
        </p:pic>
        <p:sp>
          <p:nvSpPr>
            <p:cNvPr id="29" name="CasellaDiTesto 28">
              <a:extLst>
                <a:ext uri="{FF2B5EF4-FFF2-40B4-BE49-F238E27FC236}">
                  <a16:creationId xmlns:a16="http://schemas.microsoft.com/office/drawing/2014/main" xmlns="" id="{B310B43D-C8DA-419F-AF1E-3732A6249549}"/>
                </a:ext>
              </a:extLst>
            </p:cNvPr>
            <p:cNvSpPr txBox="1"/>
            <p:nvPr/>
          </p:nvSpPr>
          <p:spPr>
            <a:xfrm>
              <a:off x="10148033" y="1858616"/>
              <a:ext cx="826961" cy="338554"/>
            </a:xfrm>
            <a:prstGeom prst="rect">
              <a:avLst/>
            </a:prstGeom>
            <a:noFill/>
          </p:spPr>
          <p:txBody>
            <a:bodyPr wrap="square" rtlCol="0">
              <a:spAutoFit/>
            </a:bodyPr>
            <a:lstStyle/>
            <a:p>
              <a:pPr algn="ctr"/>
              <a:r>
                <a:rPr lang="it-IT" sz="800" b="1" dirty="0"/>
                <a:t>Standard</a:t>
              </a:r>
            </a:p>
            <a:p>
              <a:pPr algn="ctr"/>
              <a:r>
                <a:rPr lang="it-IT" sz="800" b="1" dirty="0"/>
                <a:t>95%</a:t>
              </a:r>
            </a:p>
          </p:txBody>
        </p:sp>
      </p:grpSp>
      <p:sp>
        <p:nvSpPr>
          <p:cNvPr id="2" name="Segnaposto numero diapositiva 1">
            <a:extLst>
              <a:ext uri="{FF2B5EF4-FFF2-40B4-BE49-F238E27FC236}">
                <a16:creationId xmlns:a16="http://schemas.microsoft.com/office/drawing/2014/main" xmlns="" id="{3A64CC04-30C5-4F0A-B4AB-0DED4ADCB0F8}"/>
              </a:ext>
            </a:extLst>
          </p:cNvPr>
          <p:cNvSpPr>
            <a:spLocks noGrp="1"/>
          </p:cNvSpPr>
          <p:nvPr>
            <p:ph type="sldNum" sz="quarter" idx="12"/>
          </p:nvPr>
        </p:nvSpPr>
        <p:spPr/>
        <p:txBody>
          <a:bodyPr/>
          <a:lstStyle/>
          <a:p>
            <a:fld id="{621F632D-C124-4773-8802-FBC2B1C2511D}" type="slidenum">
              <a:rPr lang="it-IT" smtClean="0"/>
              <a:pPr/>
              <a:t>15</a:t>
            </a:fld>
            <a:endParaRPr lang="it-IT"/>
          </a:p>
        </p:txBody>
      </p:sp>
      <p:cxnSp>
        <p:nvCxnSpPr>
          <p:cNvPr id="5" name="Connettore diritto 4">
            <a:extLst>
              <a:ext uri="{FF2B5EF4-FFF2-40B4-BE49-F238E27FC236}">
                <a16:creationId xmlns:a16="http://schemas.microsoft.com/office/drawing/2014/main" xmlns="" id="{8429C961-EDFC-4D3B-BCCF-F5C84F551A48}"/>
              </a:ext>
            </a:extLst>
          </p:cNvPr>
          <p:cNvCxnSpPr/>
          <p:nvPr/>
        </p:nvCxnSpPr>
        <p:spPr>
          <a:xfrm>
            <a:off x="7829027" y="939981"/>
            <a:ext cx="0" cy="47909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Connettore diritto 5">
            <a:extLst>
              <a:ext uri="{FF2B5EF4-FFF2-40B4-BE49-F238E27FC236}">
                <a16:creationId xmlns:a16="http://schemas.microsoft.com/office/drawing/2014/main" xmlns="" id="{3EC9FBB7-F043-442B-B12C-77D1D80B396A}"/>
              </a:ext>
            </a:extLst>
          </p:cNvPr>
          <p:cNvCxnSpPr/>
          <p:nvPr/>
        </p:nvCxnSpPr>
        <p:spPr>
          <a:xfrm>
            <a:off x="9237734" y="1386581"/>
            <a:ext cx="0" cy="47909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 name="Connettore diritto 6">
            <a:extLst>
              <a:ext uri="{FF2B5EF4-FFF2-40B4-BE49-F238E27FC236}">
                <a16:creationId xmlns:a16="http://schemas.microsoft.com/office/drawing/2014/main" xmlns="" id="{F3CBBE42-42F7-4882-944B-DC299AC43F76}"/>
              </a:ext>
            </a:extLst>
          </p:cNvPr>
          <p:cNvCxnSpPr/>
          <p:nvPr/>
        </p:nvCxnSpPr>
        <p:spPr>
          <a:xfrm>
            <a:off x="10169363" y="1872936"/>
            <a:ext cx="0" cy="47909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8" name="Connettore diritto 7">
            <a:extLst>
              <a:ext uri="{FF2B5EF4-FFF2-40B4-BE49-F238E27FC236}">
                <a16:creationId xmlns:a16="http://schemas.microsoft.com/office/drawing/2014/main" xmlns="" id="{C0C6AD54-525F-49B0-B493-19549FBFF5EA}"/>
              </a:ext>
            </a:extLst>
          </p:cNvPr>
          <p:cNvCxnSpPr/>
          <p:nvPr/>
        </p:nvCxnSpPr>
        <p:spPr>
          <a:xfrm>
            <a:off x="11100992" y="2406999"/>
            <a:ext cx="0" cy="47909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xmlns="" id="{EAC696B2-FB6B-430F-BADB-9BCA542FBD8A}"/>
              </a:ext>
            </a:extLst>
          </p:cNvPr>
          <p:cNvSpPr txBox="1"/>
          <p:nvPr/>
        </p:nvSpPr>
        <p:spPr>
          <a:xfrm>
            <a:off x="501353" y="945630"/>
            <a:ext cx="2285183" cy="1945511"/>
          </a:xfrm>
          <a:prstGeom prst="rect">
            <a:avLst/>
          </a:prstGeom>
          <a:solidFill>
            <a:schemeClr val="bg2"/>
          </a:solidFill>
        </p:spPr>
        <p:txBody>
          <a:bodyPr wrap="square">
            <a:noAutofit/>
          </a:bodyPr>
          <a:lstStyle/>
          <a:p>
            <a:pPr algn="l" fontAlgn="ctr"/>
            <a:r>
              <a:rPr lang="it-IT" sz="1050" u="none" strike="noStrike" dirty="0">
                <a:solidFill>
                  <a:srgbClr val="002060"/>
                </a:solidFill>
                <a:effectLst/>
                <a:latin typeface="Segoe UI" panose="020B0502040204020203" pitchFamily="34" charset="0"/>
                <a:cs typeface="Segoe UI" panose="020B0502040204020203" pitchFamily="34" charset="0"/>
              </a:rPr>
              <a:t>C1.1 GESTIONE DEL REGISTRO DELLE IMPRESE, ALBI ED ELENCHI</a:t>
            </a:r>
            <a:endParaRPr lang="it-IT" sz="1050" i="0" u="none" strike="noStrike" dirty="0">
              <a:solidFill>
                <a:srgbClr val="002060"/>
              </a:solidFill>
              <a:effectLst/>
              <a:latin typeface="Segoe UI" panose="020B0502040204020203" pitchFamily="34" charset="0"/>
              <a:cs typeface="Segoe UI" panose="020B0502040204020203" pitchFamily="34" charset="0"/>
            </a:endParaRPr>
          </a:p>
        </p:txBody>
      </p:sp>
      <p:sp>
        <p:nvSpPr>
          <p:cNvPr id="24" name="CasellaDiTesto 23">
            <a:extLst>
              <a:ext uri="{FF2B5EF4-FFF2-40B4-BE49-F238E27FC236}">
                <a16:creationId xmlns:a16="http://schemas.microsoft.com/office/drawing/2014/main" xmlns="" id="{AEC157B1-FC00-40FC-88B1-820A32C9D5A4}"/>
              </a:ext>
            </a:extLst>
          </p:cNvPr>
          <p:cNvSpPr txBox="1"/>
          <p:nvPr/>
        </p:nvSpPr>
        <p:spPr>
          <a:xfrm>
            <a:off x="501352" y="2976330"/>
            <a:ext cx="2285183" cy="1640514"/>
          </a:xfrm>
          <a:prstGeom prst="rect">
            <a:avLst/>
          </a:prstGeom>
          <a:solidFill>
            <a:schemeClr val="bg2"/>
          </a:solidFill>
        </p:spPr>
        <p:txBody>
          <a:bodyPr wrap="square">
            <a:noAutofit/>
          </a:bodyPr>
          <a:lstStyle/>
          <a:p>
            <a:pPr algn="l" fontAlgn="ctr"/>
            <a:r>
              <a:rPr lang="it-IT" sz="1050" u="none" strike="noStrike" dirty="0">
                <a:solidFill>
                  <a:srgbClr val="002060"/>
                </a:solidFill>
                <a:effectLst/>
                <a:latin typeface="Segoe UI" panose="020B0502040204020203" pitchFamily="34" charset="0"/>
                <a:cs typeface="Segoe UI" panose="020B0502040204020203" pitchFamily="34" charset="0"/>
              </a:rPr>
              <a:t>C1.2 GESTIONE SUAP E FASCICOLO ELETTRONICO DI IMPRESA</a:t>
            </a:r>
            <a:endParaRPr lang="it-IT" sz="1050" i="0" u="none" strike="noStrike" dirty="0">
              <a:solidFill>
                <a:srgbClr val="002060"/>
              </a:solidFill>
              <a:effectLst/>
              <a:latin typeface="Segoe UI" panose="020B0502040204020203" pitchFamily="34" charset="0"/>
              <a:cs typeface="Segoe UI" panose="020B0502040204020203" pitchFamily="34" charset="0"/>
            </a:endParaRPr>
          </a:p>
        </p:txBody>
      </p:sp>
      <p:sp>
        <p:nvSpPr>
          <p:cNvPr id="25" name="CasellaDiTesto 24">
            <a:extLst>
              <a:ext uri="{FF2B5EF4-FFF2-40B4-BE49-F238E27FC236}">
                <a16:creationId xmlns:a16="http://schemas.microsoft.com/office/drawing/2014/main" xmlns="" id="{8B1D8C1D-995A-48D8-86E7-D093D2D8B003}"/>
              </a:ext>
            </a:extLst>
          </p:cNvPr>
          <p:cNvSpPr txBox="1"/>
          <p:nvPr/>
        </p:nvSpPr>
        <p:spPr>
          <a:xfrm>
            <a:off x="7585855" y="763974"/>
            <a:ext cx="826961" cy="338554"/>
          </a:xfrm>
          <a:prstGeom prst="rect">
            <a:avLst/>
          </a:prstGeom>
          <a:noFill/>
        </p:spPr>
        <p:txBody>
          <a:bodyPr wrap="square" rtlCol="0">
            <a:spAutoFit/>
          </a:bodyPr>
          <a:lstStyle/>
          <a:p>
            <a:pPr algn="ctr"/>
            <a:r>
              <a:rPr lang="it-IT" sz="800" b="1" dirty="0"/>
              <a:t>Standard</a:t>
            </a:r>
          </a:p>
          <a:p>
            <a:pPr algn="ctr"/>
            <a:r>
              <a:rPr lang="it-IT" sz="800" b="1" dirty="0"/>
              <a:t>5gg</a:t>
            </a:r>
          </a:p>
        </p:txBody>
      </p:sp>
      <p:sp>
        <p:nvSpPr>
          <p:cNvPr id="26" name="CasellaDiTesto 25">
            <a:extLst>
              <a:ext uri="{FF2B5EF4-FFF2-40B4-BE49-F238E27FC236}">
                <a16:creationId xmlns:a16="http://schemas.microsoft.com/office/drawing/2014/main" xmlns="" id="{5AE9FE2D-73E9-4607-BCB6-F90075604A8E}"/>
              </a:ext>
            </a:extLst>
          </p:cNvPr>
          <p:cNvSpPr txBox="1"/>
          <p:nvPr/>
        </p:nvSpPr>
        <p:spPr>
          <a:xfrm>
            <a:off x="8975379" y="1158420"/>
            <a:ext cx="826961" cy="338554"/>
          </a:xfrm>
          <a:prstGeom prst="rect">
            <a:avLst/>
          </a:prstGeom>
          <a:noFill/>
        </p:spPr>
        <p:txBody>
          <a:bodyPr wrap="square" rtlCol="0">
            <a:spAutoFit/>
          </a:bodyPr>
          <a:lstStyle/>
          <a:p>
            <a:pPr algn="ctr"/>
            <a:r>
              <a:rPr lang="it-IT" sz="800" b="1" dirty="0"/>
              <a:t>Standard</a:t>
            </a:r>
          </a:p>
          <a:p>
            <a:pPr algn="ctr"/>
            <a:r>
              <a:rPr lang="it-IT" sz="800" b="1" dirty="0"/>
              <a:t>20gg</a:t>
            </a:r>
          </a:p>
        </p:txBody>
      </p:sp>
      <p:sp>
        <p:nvSpPr>
          <p:cNvPr id="27" name="CasellaDiTesto 26">
            <a:extLst>
              <a:ext uri="{FF2B5EF4-FFF2-40B4-BE49-F238E27FC236}">
                <a16:creationId xmlns:a16="http://schemas.microsoft.com/office/drawing/2014/main" xmlns="" id="{160A35CF-D542-403C-9BC1-FD32E3D71B9C}"/>
              </a:ext>
            </a:extLst>
          </p:cNvPr>
          <p:cNvSpPr txBox="1"/>
          <p:nvPr/>
        </p:nvSpPr>
        <p:spPr>
          <a:xfrm>
            <a:off x="9961493" y="1700783"/>
            <a:ext cx="826961" cy="338554"/>
          </a:xfrm>
          <a:prstGeom prst="rect">
            <a:avLst/>
          </a:prstGeom>
          <a:noFill/>
        </p:spPr>
        <p:txBody>
          <a:bodyPr wrap="square" rtlCol="0">
            <a:spAutoFit/>
          </a:bodyPr>
          <a:lstStyle/>
          <a:p>
            <a:pPr algn="ctr"/>
            <a:r>
              <a:rPr lang="it-IT" sz="800" b="1" dirty="0"/>
              <a:t>Standard</a:t>
            </a:r>
          </a:p>
          <a:p>
            <a:pPr algn="ctr"/>
            <a:r>
              <a:rPr lang="it-IT" sz="800" b="1" dirty="0"/>
              <a:t>30gg</a:t>
            </a:r>
          </a:p>
        </p:txBody>
      </p:sp>
      <p:sp>
        <p:nvSpPr>
          <p:cNvPr id="28" name="CasellaDiTesto 27">
            <a:extLst>
              <a:ext uri="{FF2B5EF4-FFF2-40B4-BE49-F238E27FC236}">
                <a16:creationId xmlns:a16="http://schemas.microsoft.com/office/drawing/2014/main" xmlns="" id="{C5D99722-50C6-4433-A07B-19A38E86C01D}"/>
              </a:ext>
            </a:extLst>
          </p:cNvPr>
          <p:cNvSpPr txBox="1"/>
          <p:nvPr/>
        </p:nvSpPr>
        <p:spPr>
          <a:xfrm>
            <a:off x="10864080" y="2168680"/>
            <a:ext cx="826961" cy="338554"/>
          </a:xfrm>
          <a:prstGeom prst="rect">
            <a:avLst/>
          </a:prstGeom>
          <a:noFill/>
        </p:spPr>
        <p:txBody>
          <a:bodyPr wrap="square" rtlCol="0">
            <a:spAutoFit/>
          </a:bodyPr>
          <a:lstStyle/>
          <a:p>
            <a:pPr algn="ctr"/>
            <a:r>
              <a:rPr lang="it-IT" sz="800" b="1" dirty="0"/>
              <a:t>Standard</a:t>
            </a:r>
          </a:p>
          <a:p>
            <a:pPr algn="ctr"/>
            <a:r>
              <a:rPr lang="it-IT" sz="800" b="1" dirty="0"/>
              <a:t>40gg</a:t>
            </a:r>
          </a:p>
        </p:txBody>
      </p:sp>
      <p:graphicFrame>
        <p:nvGraphicFramePr>
          <p:cNvPr id="30" name="Grafico 29">
            <a:extLst>
              <a:ext uri="{FF2B5EF4-FFF2-40B4-BE49-F238E27FC236}">
                <a16:creationId xmlns:a16="http://schemas.microsoft.com/office/drawing/2014/main" xmlns="" id="{F709E3F1-2798-4E19-9E55-83120AAB4AB0}"/>
              </a:ext>
            </a:extLst>
          </p:cNvPr>
          <p:cNvGraphicFramePr>
            <a:graphicFrameLocks noChangeAspect="1"/>
          </p:cNvGraphicFramePr>
          <p:nvPr>
            <p:extLst>
              <p:ext uri="{D42A27DB-BD31-4B8C-83A1-F6EECF244321}">
                <p14:modId xmlns:p14="http://schemas.microsoft.com/office/powerpoint/2010/main" val="2684393650"/>
              </p:ext>
            </p:extLst>
          </p:nvPr>
        </p:nvGraphicFramePr>
        <p:xfrm>
          <a:off x="3330203" y="2781627"/>
          <a:ext cx="2316094" cy="1976400"/>
        </p:xfrm>
        <a:graphic>
          <a:graphicData uri="http://schemas.openxmlformats.org/drawingml/2006/chart">
            <c:chart xmlns:c="http://schemas.openxmlformats.org/drawingml/2006/chart" xmlns:r="http://schemas.openxmlformats.org/officeDocument/2006/relationships" r:id="rId6"/>
          </a:graphicData>
        </a:graphic>
      </p:graphicFrame>
      <p:sp>
        <p:nvSpPr>
          <p:cNvPr id="31" name="CasellaDiTesto 30">
            <a:extLst>
              <a:ext uri="{FF2B5EF4-FFF2-40B4-BE49-F238E27FC236}">
                <a16:creationId xmlns:a16="http://schemas.microsoft.com/office/drawing/2014/main" xmlns="" id="{AAE9A2F9-5FE9-492D-9834-521FA0C1BCA8}"/>
              </a:ext>
            </a:extLst>
          </p:cNvPr>
          <p:cNvSpPr txBox="1"/>
          <p:nvPr/>
        </p:nvSpPr>
        <p:spPr>
          <a:xfrm>
            <a:off x="3922442" y="3389474"/>
            <a:ext cx="1110213" cy="461665"/>
          </a:xfrm>
          <a:prstGeom prst="rect">
            <a:avLst/>
          </a:prstGeom>
          <a:noFill/>
        </p:spPr>
        <p:txBody>
          <a:bodyPr wrap="square">
            <a:spAutoFit/>
          </a:bodyPr>
          <a:lstStyle/>
          <a:p>
            <a:pPr algn="ctr"/>
            <a:r>
              <a:rPr lang="it-IT" sz="800" dirty="0">
                <a:latin typeface="Segoe UI" panose="020B0502040204020203" pitchFamily="34" charset="0"/>
                <a:cs typeface="Segoe UI" panose="020B0502040204020203" pitchFamily="34" charset="0"/>
              </a:rPr>
              <a:t>Σ Comuni convenzionati + Comuni deleganti</a:t>
            </a:r>
          </a:p>
        </p:txBody>
      </p:sp>
      <p:sp>
        <p:nvSpPr>
          <p:cNvPr id="32" name="CasellaDiTesto 31">
            <a:extLst>
              <a:ext uri="{FF2B5EF4-FFF2-40B4-BE49-F238E27FC236}">
                <a16:creationId xmlns:a16="http://schemas.microsoft.com/office/drawing/2014/main" xmlns="" id="{7E24A23D-1376-475F-B0BE-EB3417122A66}"/>
              </a:ext>
            </a:extLst>
          </p:cNvPr>
          <p:cNvSpPr txBox="1"/>
          <p:nvPr/>
        </p:nvSpPr>
        <p:spPr>
          <a:xfrm>
            <a:off x="4085486" y="3792541"/>
            <a:ext cx="826961" cy="338554"/>
          </a:xfrm>
          <a:prstGeom prst="rect">
            <a:avLst/>
          </a:prstGeom>
          <a:noFill/>
        </p:spPr>
        <p:txBody>
          <a:bodyPr wrap="square" rtlCol="0">
            <a:spAutoFit/>
          </a:bodyPr>
          <a:lstStyle/>
          <a:p>
            <a:pPr algn="ctr"/>
            <a:r>
              <a:rPr lang="it-IT" sz="800" b="1" dirty="0"/>
              <a:t>Standard</a:t>
            </a:r>
          </a:p>
          <a:p>
            <a:pPr algn="ctr"/>
            <a:r>
              <a:rPr lang="it-IT" sz="800" b="1" dirty="0"/>
              <a:t>50%</a:t>
            </a:r>
          </a:p>
        </p:txBody>
      </p:sp>
      <p:pic>
        <p:nvPicPr>
          <p:cNvPr id="34" name="Elemento grafico 1" descr="Segno di spunta con riempimento a tinta unita">
            <a:extLst>
              <a:ext uri="{FF2B5EF4-FFF2-40B4-BE49-F238E27FC236}">
                <a16:creationId xmlns:a16="http://schemas.microsoft.com/office/drawing/2014/main" xmlns="" id="{CEC40F12-A44A-4F9C-BE68-356C78E17C4A}"/>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5273243" y="3862318"/>
            <a:ext cx="199000" cy="199000"/>
          </a:xfrm>
          <a:prstGeom prst="rect">
            <a:avLst/>
          </a:prstGeom>
        </p:spPr>
      </p:pic>
      <p:cxnSp>
        <p:nvCxnSpPr>
          <p:cNvPr id="36" name="Connettore diritto 35">
            <a:extLst>
              <a:ext uri="{FF2B5EF4-FFF2-40B4-BE49-F238E27FC236}">
                <a16:creationId xmlns:a16="http://schemas.microsoft.com/office/drawing/2014/main" xmlns="" id="{28732FD3-34B3-410C-8BA6-A35C2263F816}"/>
              </a:ext>
            </a:extLst>
          </p:cNvPr>
          <p:cNvCxnSpPr>
            <a:cxnSpLocks/>
          </p:cNvCxnSpPr>
          <p:nvPr/>
        </p:nvCxnSpPr>
        <p:spPr>
          <a:xfrm>
            <a:off x="2864224" y="2944929"/>
            <a:ext cx="924709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xmlns="" id="{7D46DF18-53CC-4D2A-BA35-0F1AB479F040}"/>
              </a:ext>
            </a:extLst>
          </p:cNvPr>
          <p:cNvCxnSpPr>
            <a:cxnSpLocks/>
          </p:cNvCxnSpPr>
          <p:nvPr/>
        </p:nvCxnSpPr>
        <p:spPr>
          <a:xfrm>
            <a:off x="2864224" y="4643738"/>
            <a:ext cx="924709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8" name="CasellaDiTesto 37">
            <a:extLst>
              <a:ext uri="{FF2B5EF4-FFF2-40B4-BE49-F238E27FC236}">
                <a16:creationId xmlns:a16="http://schemas.microsoft.com/office/drawing/2014/main" xmlns="" id="{4ECF955D-D76C-420B-9F9A-2D56A3A31F54}"/>
              </a:ext>
            </a:extLst>
          </p:cNvPr>
          <p:cNvSpPr txBox="1"/>
          <p:nvPr/>
        </p:nvSpPr>
        <p:spPr>
          <a:xfrm>
            <a:off x="501352" y="4715480"/>
            <a:ext cx="2285183" cy="1640514"/>
          </a:xfrm>
          <a:prstGeom prst="rect">
            <a:avLst/>
          </a:prstGeom>
          <a:solidFill>
            <a:schemeClr val="bg2"/>
          </a:solidFill>
        </p:spPr>
        <p:txBody>
          <a:bodyPr wrap="square">
            <a:noAutofit/>
          </a:bodyPr>
          <a:lstStyle/>
          <a:p>
            <a:pPr algn="l" fontAlgn="ctr"/>
            <a:r>
              <a:rPr lang="it-IT" sz="1050" u="none" strike="noStrike" dirty="0">
                <a:solidFill>
                  <a:srgbClr val="002060"/>
                </a:solidFill>
                <a:effectLst/>
                <a:latin typeface="Segoe UI" panose="020B0502040204020203" pitchFamily="34" charset="0"/>
                <a:cs typeface="Segoe UI" panose="020B0502040204020203" pitchFamily="34" charset="0"/>
              </a:rPr>
              <a:t>C2.3.2 VIGILANZA SICUREZZA PRODOTTI E SETTORI</a:t>
            </a:r>
            <a:endParaRPr lang="it-IT" sz="1050" i="0" u="none" strike="noStrike" dirty="0">
              <a:solidFill>
                <a:srgbClr val="002060"/>
              </a:solidFill>
              <a:effectLst/>
              <a:latin typeface="Segoe UI" panose="020B0502040204020203" pitchFamily="34" charset="0"/>
              <a:cs typeface="Segoe UI" panose="020B0502040204020203" pitchFamily="34" charset="0"/>
            </a:endParaRPr>
          </a:p>
        </p:txBody>
      </p:sp>
      <p:graphicFrame>
        <p:nvGraphicFramePr>
          <p:cNvPr id="3" name="Grafico 2">
            <a:extLst>
              <a:ext uri="{FF2B5EF4-FFF2-40B4-BE49-F238E27FC236}">
                <a16:creationId xmlns:a16="http://schemas.microsoft.com/office/drawing/2014/main" xmlns="" id="{952874A6-B14B-4ECF-B967-74D720B0AC51}"/>
              </a:ext>
            </a:extLst>
          </p:cNvPr>
          <p:cNvGraphicFramePr>
            <a:graphicFrameLocks/>
          </p:cNvGraphicFramePr>
          <p:nvPr>
            <p:extLst>
              <p:ext uri="{D42A27DB-BD31-4B8C-83A1-F6EECF244321}">
                <p14:modId xmlns:p14="http://schemas.microsoft.com/office/powerpoint/2010/main" val="2294042836"/>
              </p:ext>
            </p:extLst>
          </p:nvPr>
        </p:nvGraphicFramePr>
        <p:xfrm>
          <a:off x="7209123" y="661170"/>
          <a:ext cx="4572000" cy="2324100"/>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9" name="Grafico 38">
            <a:extLst>
              <a:ext uri="{FF2B5EF4-FFF2-40B4-BE49-F238E27FC236}">
                <a16:creationId xmlns:a16="http://schemas.microsoft.com/office/drawing/2014/main" xmlns="" id="{5E7740F3-C852-41C2-8C5C-5770E1BF2481}"/>
              </a:ext>
            </a:extLst>
          </p:cNvPr>
          <p:cNvGraphicFramePr>
            <a:graphicFrameLocks noChangeAspect="1"/>
          </p:cNvGraphicFramePr>
          <p:nvPr>
            <p:extLst>
              <p:ext uri="{D42A27DB-BD31-4B8C-83A1-F6EECF244321}">
                <p14:modId xmlns:p14="http://schemas.microsoft.com/office/powerpoint/2010/main" val="3605587288"/>
              </p:ext>
            </p:extLst>
          </p:nvPr>
        </p:nvGraphicFramePr>
        <p:xfrm>
          <a:off x="3330203" y="4652109"/>
          <a:ext cx="2316094" cy="1976400"/>
        </p:xfrm>
        <a:graphic>
          <a:graphicData uri="http://schemas.openxmlformats.org/drawingml/2006/chart">
            <c:chart xmlns:c="http://schemas.openxmlformats.org/drawingml/2006/chart" xmlns:r="http://schemas.openxmlformats.org/officeDocument/2006/relationships" r:id="rId10"/>
          </a:graphicData>
        </a:graphic>
      </p:graphicFrame>
      <p:sp>
        <p:nvSpPr>
          <p:cNvPr id="40" name="CasellaDiTesto 39">
            <a:extLst>
              <a:ext uri="{FF2B5EF4-FFF2-40B4-BE49-F238E27FC236}">
                <a16:creationId xmlns:a16="http://schemas.microsoft.com/office/drawing/2014/main" xmlns="" id="{B3614DCD-1F10-4A27-8DED-1AA1A83948EB}"/>
              </a:ext>
            </a:extLst>
          </p:cNvPr>
          <p:cNvSpPr txBox="1"/>
          <p:nvPr/>
        </p:nvSpPr>
        <p:spPr>
          <a:xfrm>
            <a:off x="3924231" y="5252345"/>
            <a:ext cx="1108424" cy="461665"/>
          </a:xfrm>
          <a:prstGeom prst="rect">
            <a:avLst/>
          </a:prstGeom>
          <a:noFill/>
        </p:spPr>
        <p:txBody>
          <a:bodyPr wrap="square">
            <a:spAutoFit/>
          </a:bodyPr>
          <a:lstStyle/>
          <a:p>
            <a:pPr algn="ctr"/>
            <a:r>
              <a:rPr lang="it-IT" sz="800" dirty="0">
                <a:latin typeface="Segoe UI" panose="020B0502040204020203" pitchFamily="34" charset="0"/>
                <a:cs typeface="Segoe UI" panose="020B0502040204020203" pitchFamily="34" charset="0"/>
              </a:rPr>
              <a:t>% analisi a effettuate vs previste</a:t>
            </a:r>
          </a:p>
        </p:txBody>
      </p:sp>
      <p:sp>
        <p:nvSpPr>
          <p:cNvPr id="41" name="CasellaDiTesto 40">
            <a:extLst>
              <a:ext uri="{FF2B5EF4-FFF2-40B4-BE49-F238E27FC236}">
                <a16:creationId xmlns:a16="http://schemas.microsoft.com/office/drawing/2014/main" xmlns="" id="{4EBD14EE-CC4B-4751-99B3-81F960491BE2}"/>
              </a:ext>
            </a:extLst>
          </p:cNvPr>
          <p:cNvSpPr txBox="1"/>
          <p:nvPr/>
        </p:nvSpPr>
        <p:spPr>
          <a:xfrm>
            <a:off x="4065758" y="5655412"/>
            <a:ext cx="826961" cy="338554"/>
          </a:xfrm>
          <a:prstGeom prst="rect">
            <a:avLst/>
          </a:prstGeom>
          <a:noFill/>
        </p:spPr>
        <p:txBody>
          <a:bodyPr wrap="square" rtlCol="0">
            <a:spAutoFit/>
          </a:bodyPr>
          <a:lstStyle/>
          <a:p>
            <a:pPr algn="ctr"/>
            <a:r>
              <a:rPr lang="it-IT" sz="800" b="1" dirty="0"/>
              <a:t>Standard</a:t>
            </a:r>
          </a:p>
          <a:p>
            <a:pPr algn="ctr"/>
            <a:r>
              <a:rPr lang="it-IT" sz="800" b="1" dirty="0"/>
              <a:t>100%</a:t>
            </a:r>
          </a:p>
        </p:txBody>
      </p:sp>
      <p:pic>
        <p:nvPicPr>
          <p:cNvPr id="42" name="Elemento grafico 1" descr="Segno di spunta con riempimento a tinta unita">
            <a:extLst>
              <a:ext uri="{FF2B5EF4-FFF2-40B4-BE49-F238E27FC236}">
                <a16:creationId xmlns:a16="http://schemas.microsoft.com/office/drawing/2014/main" xmlns="" id="{83660821-8204-48C9-9E1A-845185CDBEE8}"/>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8213816" y="6256494"/>
            <a:ext cx="199000" cy="199000"/>
          </a:xfrm>
          <a:prstGeom prst="rect">
            <a:avLst/>
          </a:prstGeom>
        </p:spPr>
      </p:pic>
      <p:sp>
        <p:nvSpPr>
          <p:cNvPr id="44" name="CasellaDiTesto 43">
            <a:extLst>
              <a:ext uri="{FF2B5EF4-FFF2-40B4-BE49-F238E27FC236}">
                <a16:creationId xmlns:a16="http://schemas.microsoft.com/office/drawing/2014/main" xmlns="" id="{B9DC0C8F-8C16-40C3-9213-B0F69D3CF63C}"/>
              </a:ext>
            </a:extLst>
          </p:cNvPr>
          <p:cNvSpPr txBox="1"/>
          <p:nvPr/>
        </p:nvSpPr>
        <p:spPr>
          <a:xfrm>
            <a:off x="7431555" y="5230799"/>
            <a:ext cx="1035051" cy="584775"/>
          </a:xfrm>
          <a:prstGeom prst="rect">
            <a:avLst/>
          </a:prstGeom>
          <a:noFill/>
        </p:spPr>
        <p:txBody>
          <a:bodyPr wrap="square">
            <a:spAutoFit/>
          </a:bodyPr>
          <a:lstStyle/>
          <a:p>
            <a:pPr algn="ctr"/>
            <a:r>
              <a:rPr lang="it-IT" sz="800" dirty="0">
                <a:latin typeface="Segoe UI" panose="020B0502040204020203" pitchFamily="34" charset="0"/>
                <a:cs typeface="Segoe UI" panose="020B0502040204020203" pitchFamily="34" charset="0"/>
              </a:rPr>
              <a:t>% analisi in laboratori accreditati vs previste</a:t>
            </a:r>
          </a:p>
        </p:txBody>
      </p:sp>
      <p:sp>
        <p:nvSpPr>
          <p:cNvPr id="45" name="CasellaDiTesto 44">
            <a:extLst>
              <a:ext uri="{FF2B5EF4-FFF2-40B4-BE49-F238E27FC236}">
                <a16:creationId xmlns:a16="http://schemas.microsoft.com/office/drawing/2014/main" xmlns="" id="{2005B33E-9B9E-49BF-9682-E642A5A0545A}"/>
              </a:ext>
            </a:extLst>
          </p:cNvPr>
          <p:cNvSpPr txBox="1"/>
          <p:nvPr/>
        </p:nvSpPr>
        <p:spPr>
          <a:xfrm>
            <a:off x="7530051" y="5709172"/>
            <a:ext cx="826961" cy="338554"/>
          </a:xfrm>
          <a:prstGeom prst="rect">
            <a:avLst/>
          </a:prstGeom>
          <a:noFill/>
        </p:spPr>
        <p:txBody>
          <a:bodyPr wrap="square" rtlCol="0">
            <a:spAutoFit/>
          </a:bodyPr>
          <a:lstStyle/>
          <a:p>
            <a:pPr algn="ctr"/>
            <a:r>
              <a:rPr lang="it-IT" sz="800" b="1" dirty="0"/>
              <a:t>Standard</a:t>
            </a:r>
          </a:p>
          <a:p>
            <a:pPr algn="ctr"/>
            <a:r>
              <a:rPr lang="it-IT" sz="800" b="1" dirty="0"/>
              <a:t>100%</a:t>
            </a:r>
          </a:p>
        </p:txBody>
      </p:sp>
      <p:pic>
        <p:nvPicPr>
          <p:cNvPr id="46" name="Elemento grafico 45" descr="Irritante con riempimento a tinta unita">
            <a:extLst>
              <a:ext uri="{FF2B5EF4-FFF2-40B4-BE49-F238E27FC236}">
                <a16:creationId xmlns:a16="http://schemas.microsoft.com/office/drawing/2014/main" xmlns="" id="{5A12C319-2BEB-4388-A7D1-25E0A4CDFC8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4861005" y="6201787"/>
            <a:ext cx="218900" cy="218900"/>
          </a:xfrm>
          <a:prstGeom prst="rect">
            <a:avLst/>
          </a:prstGeom>
        </p:spPr>
      </p:pic>
      <p:sp>
        <p:nvSpPr>
          <p:cNvPr id="47" name="Fumetto: rettangolo con angoli arrotondati 3">
            <a:extLst>
              <a:ext uri="{FF2B5EF4-FFF2-40B4-BE49-F238E27FC236}">
                <a16:creationId xmlns:a16="http://schemas.microsoft.com/office/drawing/2014/main" xmlns="" id="{E219F11E-5F95-4112-8D71-C87A764A8C97}"/>
              </a:ext>
            </a:extLst>
          </p:cNvPr>
          <p:cNvSpPr/>
          <p:nvPr/>
        </p:nvSpPr>
        <p:spPr>
          <a:xfrm>
            <a:off x="8541943" y="3394854"/>
            <a:ext cx="3359204" cy="1191816"/>
          </a:xfrm>
          <a:prstGeom prst="wedgeRoundRectCallout">
            <a:avLst>
              <a:gd name="adj1" fmla="val -74880"/>
              <a:gd name="adj2" fmla="val -42972"/>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Per analizzare i processi quale ambito fondamentale della performance organizzativa è possibile utilizzare gli standard di qualità erogata. Sono stati selezionati di seguito alcuni esempi.</a:t>
            </a:r>
          </a:p>
        </p:txBody>
      </p:sp>
    </p:spTree>
    <p:extLst>
      <p:ext uri="{BB962C8B-B14F-4D97-AF65-F5344CB8AC3E}">
        <p14:creationId xmlns:p14="http://schemas.microsoft.com/office/powerpoint/2010/main" val="24368165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6" name="Grafico 45">
            <a:extLst>
              <a:ext uri="{FF2B5EF4-FFF2-40B4-BE49-F238E27FC236}">
                <a16:creationId xmlns:a16="http://schemas.microsoft.com/office/drawing/2014/main" xmlns="" id="{46A39A80-83B3-4FE6-8538-761FCD63368C}"/>
              </a:ext>
            </a:extLst>
          </p:cNvPr>
          <p:cNvGraphicFramePr>
            <a:graphicFrameLocks noChangeAspect="1"/>
          </p:cNvGraphicFramePr>
          <p:nvPr>
            <p:extLst>
              <p:ext uri="{D42A27DB-BD31-4B8C-83A1-F6EECF244321}">
                <p14:modId xmlns:p14="http://schemas.microsoft.com/office/powerpoint/2010/main" val="876913525"/>
              </p:ext>
            </p:extLst>
          </p:nvPr>
        </p:nvGraphicFramePr>
        <p:xfrm>
          <a:off x="3989370" y="768325"/>
          <a:ext cx="4572000" cy="1949448"/>
        </p:xfrm>
        <a:graphic>
          <a:graphicData uri="http://schemas.openxmlformats.org/drawingml/2006/chart">
            <c:chart xmlns:c="http://schemas.openxmlformats.org/drawingml/2006/chart" xmlns:r="http://schemas.openxmlformats.org/officeDocument/2006/relationships" r:id="rId2"/>
          </a:graphicData>
        </a:graphic>
      </p:graphicFrame>
      <p:sp>
        <p:nvSpPr>
          <p:cNvPr id="11" name="CasellaDiTesto 10">
            <a:extLst>
              <a:ext uri="{FF2B5EF4-FFF2-40B4-BE49-F238E27FC236}">
                <a16:creationId xmlns:a16="http://schemas.microsoft.com/office/drawing/2014/main" xmlns="" id="{B57A74BA-9941-4885-B9A4-0446EA16551C}"/>
              </a:ext>
            </a:extLst>
          </p:cNvPr>
          <p:cNvSpPr txBox="1"/>
          <p:nvPr/>
        </p:nvSpPr>
        <p:spPr>
          <a:xfrm>
            <a:off x="2931232" y="1019396"/>
            <a:ext cx="113767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Tempi di rilascio autorizzazione</a:t>
            </a:r>
          </a:p>
        </p:txBody>
      </p:sp>
      <p:sp>
        <p:nvSpPr>
          <p:cNvPr id="2" name="Segnaposto numero diapositiva 1">
            <a:extLst>
              <a:ext uri="{FF2B5EF4-FFF2-40B4-BE49-F238E27FC236}">
                <a16:creationId xmlns:a16="http://schemas.microsoft.com/office/drawing/2014/main" xmlns="" id="{3A64CC04-30C5-4F0A-B4AB-0DED4ADCB0F8}"/>
              </a:ext>
            </a:extLst>
          </p:cNvPr>
          <p:cNvSpPr>
            <a:spLocks noGrp="1"/>
          </p:cNvSpPr>
          <p:nvPr>
            <p:ph type="sldNum" sz="quarter" idx="12"/>
          </p:nvPr>
        </p:nvSpPr>
        <p:spPr/>
        <p:txBody>
          <a:bodyPr/>
          <a:lstStyle/>
          <a:p>
            <a:fld id="{621F632D-C124-4773-8802-FBC2B1C2511D}" type="slidenum">
              <a:rPr lang="it-IT" smtClean="0"/>
              <a:pPr/>
              <a:t>16</a:t>
            </a:fld>
            <a:endParaRPr lang="it-IT"/>
          </a:p>
        </p:txBody>
      </p:sp>
      <p:cxnSp>
        <p:nvCxnSpPr>
          <p:cNvPr id="5" name="Connettore diritto 4">
            <a:extLst>
              <a:ext uri="{FF2B5EF4-FFF2-40B4-BE49-F238E27FC236}">
                <a16:creationId xmlns:a16="http://schemas.microsoft.com/office/drawing/2014/main" xmlns="" id="{8429C961-EDFC-4D3B-BCCF-F5C84F551A48}"/>
              </a:ext>
            </a:extLst>
          </p:cNvPr>
          <p:cNvCxnSpPr/>
          <p:nvPr/>
        </p:nvCxnSpPr>
        <p:spPr>
          <a:xfrm>
            <a:off x="7882826" y="970797"/>
            <a:ext cx="0" cy="395946"/>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 name="Connettore diritto 5">
            <a:extLst>
              <a:ext uri="{FF2B5EF4-FFF2-40B4-BE49-F238E27FC236}">
                <a16:creationId xmlns:a16="http://schemas.microsoft.com/office/drawing/2014/main" xmlns="" id="{3EC9FBB7-F043-442B-B12C-77D1D80B396A}"/>
              </a:ext>
            </a:extLst>
          </p:cNvPr>
          <p:cNvCxnSpPr/>
          <p:nvPr/>
        </p:nvCxnSpPr>
        <p:spPr>
          <a:xfrm>
            <a:off x="6817281" y="1514216"/>
            <a:ext cx="0" cy="395946"/>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xmlns="" id="{EAC696B2-FB6B-430F-BADB-9BCA542FBD8A}"/>
              </a:ext>
            </a:extLst>
          </p:cNvPr>
          <p:cNvSpPr txBox="1"/>
          <p:nvPr/>
        </p:nvSpPr>
        <p:spPr>
          <a:xfrm>
            <a:off x="501353" y="945630"/>
            <a:ext cx="2285183" cy="1761731"/>
          </a:xfrm>
          <a:prstGeom prst="rect">
            <a:avLst/>
          </a:prstGeom>
          <a:solidFill>
            <a:schemeClr val="bg2"/>
          </a:solidFill>
        </p:spPr>
        <p:txBody>
          <a:bodyPr wrap="square">
            <a:noAutofit/>
          </a:bodyPr>
          <a:lstStyle/>
          <a:p>
            <a:pPr algn="l" fontAlgn="ctr"/>
            <a:r>
              <a:rPr lang="it-IT" sz="1050" u="none" strike="noStrike" dirty="0">
                <a:solidFill>
                  <a:srgbClr val="002060"/>
                </a:solidFill>
                <a:effectLst/>
                <a:latin typeface="Segoe UI" panose="020B0502040204020203" pitchFamily="34" charset="0"/>
                <a:cs typeface="Segoe UI" panose="020B0502040204020203" pitchFamily="34" charset="0"/>
              </a:rPr>
              <a:t>C2.5.2 ATTIVITÀ CONNESSE ALLE AUTORIZZAZIONI DEI CENTRI TECNICI PER TACHIGRAFI ANALOGICI E DIGITALI</a:t>
            </a:r>
            <a:endParaRPr lang="it-IT" sz="1050" i="0" u="none" strike="noStrike" dirty="0">
              <a:solidFill>
                <a:srgbClr val="002060"/>
              </a:solidFill>
              <a:effectLst/>
              <a:latin typeface="Segoe UI" panose="020B0502040204020203" pitchFamily="34" charset="0"/>
              <a:cs typeface="Segoe UI" panose="020B0502040204020203" pitchFamily="34" charset="0"/>
            </a:endParaRPr>
          </a:p>
        </p:txBody>
      </p:sp>
      <p:sp>
        <p:nvSpPr>
          <p:cNvPr id="24" name="CasellaDiTesto 23">
            <a:extLst>
              <a:ext uri="{FF2B5EF4-FFF2-40B4-BE49-F238E27FC236}">
                <a16:creationId xmlns:a16="http://schemas.microsoft.com/office/drawing/2014/main" xmlns="" id="{AEC157B1-FC00-40FC-88B1-820A32C9D5A4}"/>
              </a:ext>
            </a:extLst>
          </p:cNvPr>
          <p:cNvSpPr txBox="1"/>
          <p:nvPr/>
        </p:nvSpPr>
        <p:spPr>
          <a:xfrm>
            <a:off x="501352" y="2836476"/>
            <a:ext cx="2285183" cy="1760400"/>
          </a:xfrm>
          <a:prstGeom prst="rect">
            <a:avLst/>
          </a:prstGeom>
          <a:solidFill>
            <a:schemeClr val="bg2"/>
          </a:solidFill>
        </p:spPr>
        <p:txBody>
          <a:bodyPr wrap="square">
            <a:noAutofit/>
          </a:bodyPr>
          <a:lstStyle/>
          <a:p>
            <a:pPr algn="l" fontAlgn="ctr"/>
            <a:r>
              <a:rPr lang="it-IT" sz="1050" u="none" strike="noStrike" dirty="0">
                <a:solidFill>
                  <a:srgbClr val="002060"/>
                </a:solidFill>
                <a:effectLst/>
                <a:latin typeface="Segoe UI" panose="020B0502040204020203" pitchFamily="34" charset="0"/>
                <a:cs typeface="Segoe UI" panose="020B0502040204020203" pitchFamily="34" charset="0"/>
              </a:rPr>
              <a:t>C2.5.3 TENUTA ELENCO, CONCESSIONE E VIGILANZA MARCHI DI IDENTIFICAZIONE DEI METALLI PREZIOSI</a:t>
            </a:r>
            <a:endParaRPr lang="it-IT" sz="1050" i="0" u="none" strike="noStrike" dirty="0">
              <a:solidFill>
                <a:srgbClr val="002060"/>
              </a:solidFill>
              <a:effectLst/>
              <a:latin typeface="Segoe UI" panose="020B0502040204020203" pitchFamily="34" charset="0"/>
              <a:cs typeface="Segoe UI" panose="020B0502040204020203" pitchFamily="34" charset="0"/>
            </a:endParaRPr>
          </a:p>
        </p:txBody>
      </p:sp>
      <p:sp>
        <p:nvSpPr>
          <p:cNvPr id="25" name="CasellaDiTesto 24">
            <a:extLst>
              <a:ext uri="{FF2B5EF4-FFF2-40B4-BE49-F238E27FC236}">
                <a16:creationId xmlns:a16="http://schemas.microsoft.com/office/drawing/2014/main" xmlns="" id="{8B1D8C1D-995A-48D8-86E7-D093D2D8B003}"/>
              </a:ext>
            </a:extLst>
          </p:cNvPr>
          <p:cNvSpPr txBox="1"/>
          <p:nvPr/>
        </p:nvSpPr>
        <p:spPr>
          <a:xfrm>
            <a:off x="7504147" y="719684"/>
            <a:ext cx="826961" cy="338554"/>
          </a:xfrm>
          <a:prstGeom prst="rect">
            <a:avLst/>
          </a:prstGeom>
          <a:noFill/>
        </p:spPr>
        <p:txBody>
          <a:bodyPr wrap="square" rtlCol="0">
            <a:spAutoFit/>
          </a:bodyPr>
          <a:lstStyle/>
          <a:p>
            <a:pPr algn="ctr"/>
            <a:r>
              <a:rPr lang="it-IT" sz="800" b="1" dirty="0"/>
              <a:t>Standard</a:t>
            </a:r>
          </a:p>
          <a:p>
            <a:pPr algn="ctr"/>
            <a:r>
              <a:rPr lang="it-IT" sz="800" b="1" dirty="0"/>
              <a:t>15gg</a:t>
            </a:r>
          </a:p>
        </p:txBody>
      </p:sp>
      <p:sp>
        <p:nvSpPr>
          <p:cNvPr id="26" name="CasellaDiTesto 25">
            <a:extLst>
              <a:ext uri="{FF2B5EF4-FFF2-40B4-BE49-F238E27FC236}">
                <a16:creationId xmlns:a16="http://schemas.microsoft.com/office/drawing/2014/main" xmlns="" id="{5AE9FE2D-73E9-4607-BCB6-F90075604A8E}"/>
              </a:ext>
            </a:extLst>
          </p:cNvPr>
          <p:cNvSpPr txBox="1"/>
          <p:nvPr/>
        </p:nvSpPr>
        <p:spPr>
          <a:xfrm>
            <a:off x="6554926" y="1296341"/>
            <a:ext cx="826961" cy="338554"/>
          </a:xfrm>
          <a:prstGeom prst="rect">
            <a:avLst/>
          </a:prstGeom>
          <a:noFill/>
        </p:spPr>
        <p:txBody>
          <a:bodyPr wrap="square" rtlCol="0">
            <a:spAutoFit/>
          </a:bodyPr>
          <a:lstStyle/>
          <a:p>
            <a:pPr algn="ctr"/>
            <a:r>
              <a:rPr lang="it-IT" sz="800" b="1" dirty="0"/>
              <a:t>Standard</a:t>
            </a:r>
          </a:p>
          <a:p>
            <a:pPr algn="ctr"/>
            <a:r>
              <a:rPr lang="it-IT" sz="800" b="1" dirty="0"/>
              <a:t>10gg</a:t>
            </a:r>
          </a:p>
        </p:txBody>
      </p:sp>
      <p:cxnSp>
        <p:nvCxnSpPr>
          <p:cNvPr id="36" name="Connettore diritto 35">
            <a:extLst>
              <a:ext uri="{FF2B5EF4-FFF2-40B4-BE49-F238E27FC236}">
                <a16:creationId xmlns:a16="http://schemas.microsoft.com/office/drawing/2014/main" xmlns="" id="{28732FD3-34B3-410C-8BA6-A35C2263F816}"/>
              </a:ext>
            </a:extLst>
          </p:cNvPr>
          <p:cNvCxnSpPr>
            <a:cxnSpLocks/>
          </p:cNvCxnSpPr>
          <p:nvPr/>
        </p:nvCxnSpPr>
        <p:spPr>
          <a:xfrm>
            <a:off x="2864224" y="2783559"/>
            <a:ext cx="924709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7" name="Connettore diritto 36">
            <a:extLst>
              <a:ext uri="{FF2B5EF4-FFF2-40B4-BE49-F238E27FC236}">
                <a16:creationId xmlns:a16="http://schemas.microsoft.com/office/drawing/2014/main" xmlns="" id="{7D46DF18-53CC-4D2A-BA35-0F1AB479F040}"/>
              </a:ext>
            </a:extLst>
          </p:cNvPr>
          <p:cNvCxnSpPr>
            <a:cxnSpLocks/>
          </p:cNvCxnSpPr>
          <p:nvPr/>
        </p:nvCxnSpPr>
        <p:spPr>
          <a:xfrm>
            <a:off x="2864224" y="4643738"/>
            <a:ext cx="9247094"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8" name="CasellaDiTesto 37">
            <a:extLst>
              <a:ext uri="{FF2B5EF4-FFF2-40B4-BE49-F238E27FC236}">
                <a16:creationId xmlns:a16="http://schemas.microsoft.com/office/drawing/2014/main" xmlns="" id="{4ECF955D-D76C-420B-9F9A-2D56A3A31F54}"/>
              </a:ext>
            </a:extLst>
          </p:cNvPr>
          <p:cNvSpPr txBox="1"/>
          <p:nvPr/>
        </p:nvSpPr>
        <p:spPr>
          <a:xfrm>
            <a:off x="501352" y="4715480"/>
            <a:ext cx="2285183" cy="1640514"/>
          </a:xfrm>
          <a:prstGeom prst="rect">
            <a:avLst/>
          </a:prstGeom>
          <a:solidFill>
            <a:schemeClr val="bg2"/>
          </a:solidFill>
        </p:spPr>
        <p:txBody>
          <a:bodyPr wrap="square">
            <a:noAutofit/>
          </a:bodyPr>
          <a:lstStyle/>
          <a:p>
            <a:pPr algn="l" fontAlgn="ctr"/>
            <a:r>
              <a:rPr lang="it-IT" sz="1050" u="none" strike="noStrike" dirty="0">
                <a:solidFill>
                  <a:srgbClr val="002060"/>
                </a:solidFill>
                <a:effectLst/>
                <a:latin typeface="Segoe UI" panose="020B0502040204020203" pitchFamily="34" charset="0"/>
                <a:cs typeface="Segoe UI" panose="020B0502040204020203" pitchFamily="34" charset="0"/>
              </a:rPr>
              <a:t>C2.6.1 AGGIORNAMENTO REGISTRO PROTESTI SU ISTANZA DI PARTE</a:t>
            </a:r>
          </a:p>
        </p:txBody>
      </p:sp>
      <p:cxnSp>
        <p:nvCxnSpPr>
          <p:cNvPr id="47" name="Connettore diritto 46">
            <a:extLst>
              <a:ext uri="{FF2B5EF4-FFF2-40B4-BE49-F238E27FC236}">
                <a16:creationId xmlns:a16="http://schemas.microsoft.com/office/drawing/2014/main" xmlns="" id="{66C1BD8E-63D5-47A8-A137-EE66076F1006}"/>
              </a:ext>
            </a:extLst>
          </p:cNvPr>
          <p:cNvCxnSpPr/>
          <p:nvPr/>
        </p:nvCxnSpPr>
        <p:spPr>
          <a:xfrm>
            <a:off x="5194660" y="2082649"/>
            <a:ext cx="0" cy="359951"/>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48" name="CasellaDiTesto 47">
            <a:extLst>
              <a:ext uri="{FF2B5EF4-FFF2-40B4-BE49-F238E27FC236}">
                <a16:creationId xmlns:a16="http://schemas.microsoft.com/office/drawing/2014/main" xmlns="" id="{EAFEE4A0-77C1-4153-8432-81D205D8E3DD}"/>
              </a:ext>
            </a:extLst>
          </p:cNvPr>
          <p:cNvSpPr txBox="1"/>
          <p:nvPr/>
        </p:nvSpPr>
        <p:spPr>
          <a:xfrm>
            <a:off x="4943063" y="1913252"/>
            <a:ext cx="826961" cy="338554"/>
          </a:xfrm>
          <a:prstGeom prst="rect">
            <a:avLst/>
          </a:prstGeom>
          <a:noFill/>
        </p:spPr>
        <p:txBody>
          <a:bodyPr wrap="square" rtlCol="0">
            <a:spAutoFit/>
          </a:bodyPr>
          <a:lstStyle/>
          <a:p>
            <a:pPr algn="ctr"/>
            <a:r>
              <a:rPr lang="it-IT" sz="800" b="1" dirty="0"/>
              <a:t>Standard</a:t>
            </a:r>
          </a:p>
          <a:p>
            <a:pPr algn="ctr"/>
            <a:r>
              <a:rPr lang="it-IT" sz="800" b="1" dirty="0"/>
              <a:t>4gg</a:t>
            </a:r>
          </a:p>
        </p:txBody>
      </p:sp>
      <p:pic>
        <p:nvPicPr>
          <p:cNvPr id="49" name="Elemento grafico 1" descr="Segno di spunta con riempimento a tinta unita">
            <a:extLst>
              <a:ext uri="{FF2B5EF4-FFF2-40B4-BE49-F238E27FC236}">
                <a16:creationId xmlns:a16="http://schemas.microsoft.com/office/drawing/2014/main" xmlns="" id="{5BF649F5-B538-4A7B-9997-B31A102685F4}"/>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7986174" y="1173383"/>
            <a:ext cx="164455" cy="164454"/>
          </a:xfrm>
          <a:prstGeom prst="rect">
            <a:avLst/>
          </a:prstGeom>
        </p:spPr>
      </p:pic>
      <p:sp>
        <p:nvSpPr>
          <p:cNvPr id="50" name="CasellaDiTesto 49">
            <a:extLst>
              <a:ext uri="{FF2B5EF4-FFF2-40B4-BE49-F238E27FC236}">
                <a16:creationId xmlns:a16="http://schemas.microsoft.com/office/drawing/2014/main" xmlns="" id="{94C47E7F-8399-46C6-AE48-CFF174726328}"/>
              </a:ext>
            </a:extLst>
          </p:cNvPr>
          <p:cNvSpPr txBox="1"/>
          <p:nvPr/>
        </p:nvSpPr>
        <p:spPr>
          <a:xfrm>
            <a:off x="2931232" y="1580585"/>
            <a:ext cx="113767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Tempi di rinnovo autorizzazione</a:t>
            </a:r>
          </a:p>
        </p:txBody>
      </p:sp>
      <p:sp>
        <p:nvSpPr>
          <p:cNvPr id="51" name="CasellaDiTesto 50">
            <a:extLst>
              <a:ext uri="{FF2B5EF4-FFF2-40B4-BE49-F238E27FC236}">
                <a16:creationId xmlns:a16="http://schemas.microsoft.com/office/drawing/2014/main" xmlns="" id="{A22AC2BC-D43A-49F4-9427-A3986F27B19F}"/>
              </a:ext>
            </a:extLst>
          </p:cNvPr>
          <p:cNvSpPr txBox="1"/>
          <p:nvPr/>
        </p:nvSpPr>
        <p:spPr>
          <a:xfrm>
            <a:off x="2931232" y="2153651"/>
            <a:ext cx="113767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Tempi di vidimazione</a:t>
            </a:r>
          </a:p>
        </p:txBody>
      </p:sp>
      <p:sp>
        <p:nvSpPr>
          <p:cNvPr id="64" name="CasellaDiTesto 63">
            <a:extLst>
              <a:ext uri="{FF2B5EF4-FFF2-40B4-BE49-F238E27FC236}">
                <a16:creationId xmlns:a16="http://schemas.microsoft.com/office/drawing/2014/main" xmlns="" id="{ABD0AB66-FF27-48D9-A78B-837D22ADF17F}"/>
              </a:ext>
            </a:extLst>
          </p:cNvPr>
          <p:cNvSpPr txBox="1"/>
          <p:nvPr/>
        </p:nvSpPr>
        <p:spPr>
          <a:xfrm>
            <a:off x="2933024" y="3075894"/>
            <a:ext cx="1137674" cy="21544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Tempi di iscrizione</a:t>
            </a:r>
          </a:p>
        </p:txBody>
      </p:sp>
      <p:sp>
        <p:nvSpPr>
          <p:cNvPr id="72" name="CasellaDiTesto 71">
            <a:extLst>
              <a:ext uri="{FF2B5EF4-FFF2-40B4-BE49-F238E27FC236}">
                <a16:creationId xmlns:a16="http://schemas.microsoft.com/office/drawing/2014/main" xmlns="" id="{C872442D-E389-45FE-98EA-0C434AF43A57}"/>
              </a:ext>
            </a:extLst>
          </p:cNvPr>
          <p:cNvSpPr txBox="1"/>
          <p:nvPr/>
        </p:nvSpPr>
        <p:spPr>
          <a:xfrm>
            <a:off x="2933024" y="3583293"/>
            <a:ext cx="113767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Tempi di cancellazione</a:t>
            </a:r>
          </a:p>
        </p:txBody>
      </p:sp>
      <p:sp>
        <p:nvSpPr>
          <p:cNvPr id="73" name="CasellaDiTesto 72">
            <a:extLst>
              <a:ext uri="{FF2B5EF4-FFF2-40B4-BE49-F238E27FC236}">
                <a16:creationId xmlns:a16="http://schemas.microsoft.com/office/drawing/2014/main" xmlns="" id="{AC3F66A0-9272-4143-9ADB-0759497B3503}"/>
              </a:ext>
            </a:extLst>
          </p:cNvPr>
          <p:cNvSpPr txBox="1"/>
          <p:nvPr/>
        </p:nvSpPr>
        <p:spPr>
          <a:xfrm>
            <a:off x="2864224" y="4134843"/>
            <a:ext cx="1206474" cy="338554"/>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Tempi di concessione e rinnovo</a:t>
            </a:r>
          </a:p>
        </p:txBody>
      </p:sp>
      <p:graphicFrame>
        <p:nvGraphicFramePr>
          <p:cNvPr id="74" name="Grafico 73">
            <a:extLst>
              <a:ext uri="{FF2B5EF4-FFF2-40B4-BE49-F238E27FC236}">
                <a16:creationId xmlns:a16="http://schemas.microsoft.com/office/drawing/2014/main" xmlns="" id="{B501E1E7-CE86-49F9-9DEF-1665E66BA171}"/>
              </a:ext>
            </a:extLst>
          </p:cNvPr>
          <p:cNvGraphicFramePr>
            <a:graphicFrameLocks/>
          </p:cNvGraphicFramePr>
          <p:nvPr>
            <p:extLst>
              <p:ext uri="{D42A27DB-BD31-4B8C-83A1-F6EECF244321}">
                <p14:modId xmlns:p14="http://schemas.microsoft.com/office/powerpoint/2010/main" val="3425911249"/>
              </p:ext>
            </p:extLst>
          </p:nvPr>
        </p:nvGraphicFramePr>
        <p:xfrm>
          <a:off x="3989370" y="2794134"/>
          <a:ext cx="4572000" cy="1951200"/>
        </p:xfrm>
        <a:graphic>
          <a:graphicData uri="http://schemas.openxmlformats.org/drawingml/2006/chart">
            <c:chart xmlns:c="http://schemas.openxmlformats.org/drawingml/2006/chart" xmlns:r="http://schemas.openxmlformats.org/officeDocument/2006/relationships" r:id="rId5"/>
          </a:graphicData>
        </a:graphic>
      </p:graphicFrame>
      <p:cxnSp>
        <p:nvCxnSpPr>
          <p:cNvPr id="75" name="Connettore diritto 74">
            <a:extLst>
              <a:ext uri="{FF2B5EF4-FFF2-40B4-BE49-F238E27FC236}">
                <a16:creationId xmlns:a16="http://schemas.microsoft.com/office/drawing/2014/main" xmlns="" id="{E4D95DFE-5819-4B8B-AC0C-3A3945639668}"/>
              </a:ext>
            </a:extLst>
          </p:cNvPr>
          <p:cNvCxnSpPr/>
          <p:nvPr/>
        </p:nvCxnSpPr>
        <p:spPr>
          <a:xfrm>
            <a:off x="7809313" y="2962754"/>
            <a:ext cx="0" cy="395946"/>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76" name="CasellaDiTesto 75">
            <a:extLst>
              <a:ext uri="{FF2B5EF4-FFF2-40B4-BE49-F238E27FC236}">
                <a16:creationId xmlns:a16="http://schemas.microsoft.com/office/drawing/2014/main" xmlns="" id="{8EF2B101-DA43-485D-AD28-E8E8E16F7C2B}"/>
              </a:ext>
            </a:extLst>
          </p:cNvPr>
          <p:cNvSpPr txBox="1"/>
          <p:nvPr/>
        </p:nvSpPr>
        <p:spPr>
          <a:xfrm>
            <a:off x="7546279" y="2743915"/>
            <a:ext cx="826961" cy="338554"/>
          </a:xfrm>
          <a:prstGeom prst="rect">
            <a:avLst/>
          </a:prstGeom>
          <a:noFill/>
        </p:spPr>
        <p:txBody>
          <a:bodyPr wrap="square" rtlCol="0">
            <a:spAutoFit/>
          </a:bodyPr>
          <a:lstStyle/>
          <a:p>
            <a:pPr algn="ctr"/>
            <a:r>
              <a:rPr lang="it-IT" sz="800" b="1" dirty="0"/>
              <a:t>Standard</a:t>
            </a:r>
          </a:p>
          <a:p>
            <a:pPr algn="ctr"/>
            <a:r>
              <a:rPr lang="it-IT" sz="800" b="1" dirty="0"/>
              <a:t>60gg</a:t>
            </a:r>
          </a:p>
        </p:txBody>
      </p:sp>
      <p:pic>
        <p:nvPicPr>
          <p:cNvPr id="77" name="Elemento grafico 1" descr="Segno di spunta con riempimento a tinta unita">
            <a:extLst>
              <a:ext uri="{FF2B5EF4-FFF2-40B4-BE49-F238E27FC236}">
                <a16:creationId xmlns:a16="http://schemas.microsoft.com/office/drawing/2014/main" xmlns="" id="{73826148-3EB0-4598-AC27-30F9AB0229CB}"/>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5109078" y="3741278"/>
            <a:ext cx="164455" cy="164454"/>
          </a:xfrm>
          <a:prstGeom prst="rect">
            <a:avLst/>
          </a:prstGeom>
        </p:spPr>
      </p:pic>
      <p:cxnSp>
        <p:nvCxnSpPr>
          <p:cNvPr id="78" name="Connettore diritto 77">
            <a:extLst>
              <a:ext uri="{FF2B5EF4-FFF2-40B4-BE49-F238E27FC236}">
                <a16:creationId xmlns:a16="http://schemas.microsoft.com/office/drawing/2014/main" xmlns="" id="{AAFC994E-E8C5-4C30-B265-A001036A7976}"/>
              </a:ext>
            </a:extLst>
          </p:cNvPr>
          <p:cNvCxnSpPr/>
          <p:nvPr/>
        </p:nvCxnSpPr>
        <p:spPr>
          <a:xfrm>
            <a:off x="5045397" y="3527738"/>
            <a:ext cx="0" cy="395946"/>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79" name="CasellaDiTesto 78">
            <a:extLst>
              <a:ext uri="{FF2B5EF4-FFF2-40B4-BE49-F238E27FC236}">
                <a16:creationId xmlns:a16="http://schemas.microsoft.com/office/drawing/2014/main" xmlns="" id="{8E3B0EBF-AEED-4DC9-8281-EB45E3752B94}"/>
              </a:ext>
            </a:extLst>
          </p:cNvPr>
          <p:cNvSpPr txBox="1"/>
          <p:nvPr/>
        </p:nvSpPr>
        <p:spPr>
          <a:xfrm>
            <a:off x="4781179" y="3298016"/>
            <a:ext cx="826961" cy="338554"/>
          </a:xfrm>
          <a:prstGeom prst="rect">
            <a:avLst/>
          </a:prstGeom>
          <a:noFill/>
        </p:spPr>
        <p:txBody>
          <a:bodyPr wrap="square" rtlCol="0">
            <a:spAutoFit/>
          </a:bodyPr>
          <a:lstStyle/>
          <a:p>
            <a:pPr algn="ctr"/>
            <a:r>
              <a:rPr lang="it-IT" sz="800" b="1" dirty="0"/>
              <a:t>Standard</a:t>
            </a:r>
          </a:p>
          <a:p>
            <a:pPr algn="ctr"/>
            <a:r>
              <a:rPr lang="it-IT" sz="800" b="1" dirty="0"/>
              <a:t>15gg</a:t>
            </a:r>
          </a:p>
        </p:txBody>
      </p:sp>
      <p:cxnSp>
        <p:nvCxnSpPr>
          <p:cNvPr id="80" name="Connettore diritto 79">
            <a:extLst>
              <a:ext uri="{FF2B5EF4-FFF2-40B4-BE49-F238E27FC236}">
                <a16:creationId xmlns:a16="http://schemas.microsoft.com/office/drawing/2014/main" xmlns="" id="{E6218407-D62C-4DA8-99A7-2803BF89BC02}"/>
              </a:ext>
            </a:extLst>
          </p:cNvPr>
          <p:cNvCxnSpPr/>
          <p:nvPr/>
        </p:nvCxnSpPr>
        <p:spPr>
          <a:xfrm>
            <a:off x="4554851" y="4085131"/>
            <a:ext cx="0" cy="395946"/>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81" name="CasellaDiTesto 80">
            <a:extLst>
              <a:ext uri="{FF2B5EF4-FFF2-40B4-BE49-F238E27FC236}">
                <a16:creationId xmlns:a16="http://schemas.microsoft.com/office/drawing/2014/main" xmlns="" id="{1C63A65C-1EE2-4F26-9313-B259B5255277}"/>
              </a:ext>
            </a:extLst>
          </p:cNvPr>
          <p:cNvSpPr txBox="1"/>
          <p:nvPr/>
        </p:nvSpPr>
        <p:spPr>
          <a:xfrm>
            <a:off x="4270301" y="3866292"/>
            <a:ext cx="826961" cy="338554"/>
          </a:xfrm>
          <a:prstGeom prst="rect">
            <a:avLst/>
          </a:prstGeom>
          <a:noFill/>
        </p:spPr>
        <p:txBody>
          <a:bodyPr wrap="square" rtlCol="0">
            <a:spAutoFit/>
          </a:bodyPr>
          <a:lstStyle/>
          <a:p>
            <a:pPr algn="ctr"/>
            <a:r>
              <a:rPr lang="it-IT" sz="800" b="1" dirty="0"/>
              <a:t>Standard</a:t>
            </a:r>
          </a:p>
          <a:p>
            <a:pPr algn="ctr"/>
            <a:r>
              <a:rPr lang="it-IT" sz="800" b="1" dirty="0"/>
              <a:t>7gg</a:t>
            </a:r>
          </a:p>
        </p:txBody>
      </p:sp>
      <p:pic>
        <p:nvPicPr>
          <p:cNvPr id="82" name="Elemento grafico 1" descr="Segno di spunta con riempimento a tinta unita">
            <a:extLst>
              <a:ext uri="{FF2B5EF4-FFF2-40B4-BE49-F238E27FC236}">
                <a16:creationId xmlns:a16="http://schemas.microsoft.com/office/drawing/2014/main" xmlns="" id="{88AC5EDC-FFFB-47A2-9CC5-9E94039EF8F9}"/>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4624191" y="4257228"/>
            <a:ext cx="164455" cy="164454"/>
          </a:xfrm>
          <a:prstGeom prst="rect">
            <a:avLst/>
          </a:prstGeom>
        </p:spPr>
      </p:pic>
      <p:graphicFrame>
        <p:nvGraphicFramePr>
          <p:cNvPr id="83" name="Grafico 82">
            <a:extLst>
              <a:ext uri="{FF2B5EF4-FFF2-40B4-BE49-F238E27FC236}">
                <a16:creationId xmlns:a16="http://schemas.microsoft.com/office/drawing/2014/main" xmlns="" id="{7906D932-3545-42F2-801E-6CCA2A695744}"/>
              </a:ext>
            </a:extLst>
          </p:cNvPr>
          <p:cNvGraphicFramePr>
            <a:graphicFrameLocks/>
          </p:cNvGraphicFramePr>
          <p:nvPr>
            <p:extLst>
              <p:ext uri="{D42A27DB-BD31-4B8C-83A1-F6EECF244321}">
                <p14:modId xmlns:p14="http://schemas.microsoft.com/office/powerpoint/2010/main" val="1788834155"/>
              </p:ext>
            </p:extLst>
          </p:nvPr>
        </p:nvGraphicFramePr>
        <p:xfrm>
          <a:off x="3954000" y="5171247"/>
          <a:ext cx="4572000" cy="797590"/>
        </p:xfrm>
        <a:graphic>
          <a:graphicData uri="http://schemas.openxmlformats.org/drawingml/2006/chart">
            <c:chart xmlns:c="http://schemas.openxmlformats.org/drawingml/2006/chart" xmlns:r="http://schemas.openxmlformats.org/officeDocument/2006/relationships" r:id="rId6"/>
          </a:graphicData>
        </a:graphic>
      </p:graphicFrame>
      <p:sp>
        <p:nvSpPr>
          <p:cNvPr id="84" name="CasellaDiTesto 83">
            <a:extLst>
              <a:ext uri="{FF2B5EF4-FFF2-40B4-BE49-F238E27FC236}">
                <a16:creationId xmlns:a16="http://schemas.microsoft.com/office/drawing/2014/main" xmlns="" id="{8E54078E-ECEF-4D68-B95B-6C00498398A7}"/>
              </a:ext>
            </a:extLst>
          </p:cNvPr>
          <p:cNvSpPr txBox="1"/>
          <p:nvPr/>
        </p:nvSpPr>
        <p:spPr>
          <a:xfrm>
            <a:off x="2786535" y="5337936"/>
            <a:ext cx="1284163" cy="461665"/>
          </a:xfrm>
          <a:prstGeom prst="rect">
            <a:avLst/>
          </a:prstGeom>
          <a:noFill/>
        </p:spPr>
        <p:txBody>
          <a:bodyPr wrap="square">
            <a:spAutoFit/>
          </a:bodyPr>
          <a:lstStyle/>
          <a:p>
            <a:pPr algn="r"/>
            <a:r>
              <a:rPr lang="it-IT" sz="800" dirty="0">
                <a:latin typeface="Segoe UI" panose="020B0502040204020203" pitchFamily="34" charset="0"/>
                <a:cs typeface="Segoe UI" panose="020B0502040204020203" pitchFamily="34" charset="0"/>
              </a:rPr>
              <a:t>Tempi di evasione delle pratiche Registro Informatico dei Protesti</a:t>
            </a:r>
          </a:p>
        </p:txBody>
      </p:sp>
      <p:pic>
        <p:nvPicPr>
          <p:cNvPr id="85" name="Elemento grafico 1" descr="Segno di spunta con riempimento a tinta unita">
            <a:extLst>
              <a:ext uri="{FF2B5EF4-FFF2-40B4-BE49-F238E27FC236}">
                <a16:creationId xmlns:a16="http://schemas.microsoft.com/office/drawing/2014/main" xmlns="" id="{126F4EE4-1AC8-4724-9214-71ED79E6DE4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xmlns="" r:embed="rId4"/>
              </a:ext>
            </a:extLst>
          </a:blip>
          <a:stretch>
            <a:fillRect/>
          </a:stretch>
        </p:blipFill>
        <p:spPr>
          <a:xfrm>
            <a:off x="6996905" y="5493002"/>
            <a:ext cx="164455" cy="164454"/>
          </a:xfrm>
          <a:prstGeom prst="rect">
            <a:avLst/>
          </a:prstGeom>
        </p:spPr>
      </p:pic>
      <p:cxnSp>
        <p:nvCxnSpPr>
          <p:cNvPr id="86" name="Connettore diritto 85">
            <a:extLst>
              <a:ext uri="{FF2B5EF4-FFF2-40B4-BE49-F238E27FC236}">
                <a16:creationId xmlns:a16="http://schemas.microsoft.com/office/drawing/2014/main" xmlns="" id="{8D053EE1-35B6-4940-900C-357014358370}"/>
              </a:ext>
            </a:extLst>
          </p:cNvPr>
          <p:cNvCxnSpPr/>
          <p:nvPr/>
        </p:nvCxnSpPr>
        <p:spPr>
          <a:xfrm>
            <a:off x="7660050" y="5316089"/>
            <a:ext cx="0" cy="479095"/>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sp>
        <p:nvSpPr>
          <p:cNvPr id="87" name="CasellaDiTesto 86">
            <a:extLst>
              <a:ext uri="{FF2B5EF4-FFF2-40B4-BE49-F238E27FC236}">
                <a16:creationId xmlns:a16="http://schemas.microsoft.com/office/drawing/2014/main" xmlns="" id="{C178A4BC-2548-450E-88E6-B287DC1707FD}"/>
              </a:ext>
            </a:extLst>
          </p:cNvPr>
          <p:cNvSpPr txBox="1"/>
          <p:nvPr/>
        </p:nvSpPr>
        <p:spPr>
          <a:xfrm>
            <a:off x="7249205" y="4942647"/>
            <a:ext cx="826961" cy="338554"/>
          </a:xfrm>
          <a:prstGeom prst="rect">
            <a:avLst/>
          </a:prstGeom>
          <a:noFill/>
        </p:spPr>
        <p:txBody>
          <a:bodyPr wrap="square" rtlCol="0">
            <a:spAutoFit/>
          </a:bodyPr>
          <a:lstStyle/>
          <a:p>
            <a:pPr algn="ctr"/>
            <a:r>
              <a:rPr lang="it-IT" sz="800" b="1" dirty="0"/>
              <a:t>Standard</a:t>
            </a:r>
          </a:p>
          <a:p>
            <a:pPr algn="ctr"/>
            <a:r>
              <a:rPr lang="it-IT" sz="800" b="1" dirty="0"/>
              <a:t>5gg</a:t>
            </a:r>
          </a:p>
        </p:txBody>
      </p:sp>
      <p:pic>
        <p:nvPicPr>
          <p:cNvPr id="39" name="Elemento grafico 38" descr="Irritante con riempimento a tinta unita">
            <a:extLst>
              <a:ext uri="{FF2B5EF4-FFF2-40B4-BE49-F238E27FC236}">
                <a16:creationId xmlns:a16="http://schemas.microsoft.com/office/drawing/2014/main" xmlns="" id="{B4EC02A3-7C67-424F-A1C5-DB9C7F73D68C}"/>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7253038" y="1591231"/>
            <a:ext cx="218900" cy="218900"/>
          </a:xfrm>
          <a:prstGeom prst="rect">
            <a:avLst/>
          </a:prstGeom>
        </p:spPr>
      </p:pic>
      <p:pic>
        <p:nvPicPr>
          <p:cNvPr id="40" name="Elemento grafico 39" descr="Irritante con riempimento a tinta unita">
            <a:extLst>
              <a:ext uri="{FF2B5EF4-FFF2-40B4-BE49-F238E27FC236}">
                <a16:creationId xmlns:a16="http://schemas.microsoft.com/office/drawing/2014/main" xmlns="" id="{77E115A7-A30F-4922-B440-E5624259A189}"/>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5619863" y="2177309"/>
            <a:ext cx="218900" cy="218900"/>
          </a:xfrm>
          <a:prstGeom prst="rect">
            <a:avLst/>
          </a:prstGeom>
        </p:spPr>
      </p:pic>
      <p:pic>
        <p:nvPicPr>
          <p:cNvPr id="41" name="Elemento grafico 40" descr="Irritante con riempimento a tinta unita">
            <a:extLst>
              <a:ext uri="{FF2B5EF4-FFF2-40B4-BE49-F238E27FC236}">
                <a16:creationId xmlns:a16="http://schemas.microsoft.com/office/drawing/2014/main" xmlns="" id="{37AA8932-B6BB-46F7-814B-45297BC466A0}"/>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xmlns="" r:embed="rId8"/>
              </a:ext>
            </a:extLst>
          </a:blip>
          <a:stretch>
            <a:fillRect/>
          </a:stretch>
        </p:blipFill>
        <p:spPr>
          <a:xfrm>
            <a:off x="8155011" y="3093043"/>
            <a:ext cx="218900" cy="218900"/>
          </a:xfrm>
          <a:prstGeom prst="rect">
            <a:avLst/>
          </a:prstGeom>
        </p:spPr>
      </p:pic>
      <p:sp>
        <p:nvSpPr>
          <p:cNvPr id="42" name="CasellaDiTesto 41">
            <a:extLst>
              <a:ext uri="{FF2B5EF4-FFF2-40B4-BE49-F238E27FC236}">
                <a16:creationId xmlns:a16="http://schemas.microsoft.com/office/drawing/2014/main" xmlns="" id="{42C46320-E9E0-4338-A6C4-ECA268096272}"/>
              </a:ext>
            </a:extLst>
          </p:cNvPr>
          <p:cNvSpPr txBox="1"/>
          <p:nvPr/>
        </p:nvSpPr>
        <p:spPr>
          <a:xfrm>
            <a:off x="609600" y="2871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5.3 PROCESSI </a:t>
            </a:r>
            <a:r>
              <a:rPr lang="it-IT" sz="2000" dirty="0">
                <a:solidFill>
                  <a:srgbClr val="00B0F0"/>
                </a:solidFill>
                <a:latin typeface="Segoe UI" panose="020B0502040204020203" pitchFamily="34" charset="0"/>
                <a:cs typeface="Segoe UI" panose="020B0502040204020203" pitchFamily="34" charset="0"/>
              </a:rPr>
              <a:t>(STANDARD DI QUALITÀ EROGATA)                                                                      </a:t>
            </a:r>
            <a:r>
              <a:rPr lang="it-IT" sz="1200" dirty="0">
                <a:solidFill>
                  <a:srgbClr val="00B0F0"/>
                </a:solidFill>
                <a:latin typeface="Segoe UI" panose="020B0502040204020203" pitchFamily="34" charset="0"/>
                <a:cs typeface="Segoe UI" panose="020B0502040204020203" pitchFamily="34" charset="0"/>
              </a:rPr>
              <a:t>2 di 2       </a:t>
            </a:r>
          </a:p>
        </p:txBody>
      </p:sp>
    </p:spTree>
    <p:extLst>
      <p:ext uri="{BB962C8B-B14F-4D97-AF65-F5344CB8AC3E}">
        <p14:creationId xmlns:p14="http://schemas.microsoft.com/office/powerpoint/2010/main" val="2425054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CasellaDiTesto 20">
            <a:extLst>
              <a:ext uri="{FF2B5EF4-FFF2-40B4-BE49-F238E27FC236}">
                <a16:creationId xmlns:a16="http://schemas.microsoft.com/office/drawing/2014/main" xmlns="" id="{2C274A99-711A-459C-B4C5-FFC609706E53}"/>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5.4 PROCESSI </a:t>
            </a:r>
            <a:r>
              <a:rPr lang="it-IT" sz="2000" dirty="0">
                <a:solidFill>
                  <a:srgbClr val="00B0F0"/>
                </a:solidFill>
                <a:latin typeface="Segoe UI" panose="020B0502040204020203" pitchFamily="34" charset="0"/>
                <a:cs typeface="Segoe UI" panose="020B0502040204020203" pitchFamily="34" charset="0"/>
              </a:rPr>
              <a:t>(QUALITÀ PERCEPITA)</a:t>
            </a:r>
          </a:p>
        </p:txBody>
      </p:sp>
      <p:sp>
        <p:nvSpPr>
          <p:cNvPr id="2" name="Segnaposto numero diapositiva 1">
            <a:extLst>
              <a:ext uri="{FF2B5EF4-FFF2-40B4-BE49-F238E27FC236}">
                <a16:creationId xmlns:a16="http://schemas.microsoft.com/office/drawing/2014/main" xmlns="" id="{3A64CC04-30C5-4F0A-B4AB-0DED4ADCB0F8}"/>
              </a:ext>
            </a:extLst>
          </p:cNvPr>
          <p:cNvSpPr>
            <a:spLocks noGrp="1"/>
          </p:cNvSpPr>
          <p:nvPr>
            <p:ph type="sldNum" sz="quarter" idx="12"/>
          </p:nvPr>
        </p:nvSpPr>
        <p:spPr/>
        <p:txBody>
          <a:bodyPr/>
          <a:lstStyle/>
          <a:p>
            <a:fld id="{621F632D-C124-4773-8802-FBC2B1C2511D}" type="slidenum">
              <a:rPr lang="it-IT" smtClean="0"/>
              <a:pPr/>
              <a:t>17</a:t>
            </a:fld>
            <a:endParaRPr lang="it-IT"/>
          </a:p>
        </p:txBody>
      </p:sp>
      <p:graphicFrame>
        <p:nvGraphicFramePr>
          <p:cNvPr id="42" name="Grafico 41">
            <a:extLst>
              <a:ext uri="{FF2B5EF4-FFF2-40B4-BE49-F238E27FC236}">
                <a16:creationId xmlns:a16="http://schemas.microsoft.com/office/drawing/2014/main" xmlns="" id="{B77EB73A-5530-4301-9DA8-72FDC31A1858}"/>
              </a:ext>
            </a:extLst>
          </p:cNvPr>
          <p:cNvGraphicFramePr>
            <a:graphicFrameLocks/>
          </p:cNvGraphicFramePr>
          <p:nvPr>
            <p:extLst>
              <p:ext uri="{D42A27DB-BD31-4B8C-83A1-F6EECF244321}">
                <p14:modId xmlns:p14="http://schemas.microsoft.com/office/powerpoint/2010/main" val="3460522694"/>
              </p:ext>
            </p:extLst>
          </p:nvPr>
        </p:nvGraphicFramePr>
        <p:xfrm>
          <a:off x="375140" y="1202453"/>
          <a:ext cx="7057192" cy="4988859"/>
        </p:xfrm>
        <a:graphic>
          <a:graphicData uri="http://schemas.openxmlformats.org/drawingml/2006/chart">
            <c:chart xmlns:c="http://schemas.openxmlformats.org/drawingml/2006/chart" xmlns:r="http://schemas.openxmlformats.org/officeDocument/2006/relationships" r:id="rId2"/>
          </a:graphicData>
        </a:graphic>
      </p:graphicFrame>
      <p:sp>
        <p:nvSpPr>
          <p:cNvPr id="43" name="CasellaDiTesto 42">
            <a:extLst>
              <a:ext uri="{FF2B5EF4-FFF2-40B4-BE49-F238E27FC236}">
                <a16:creationId xmlns:a16="http://schemas.microsoft.com/office/drawing/2014/main" xmlns="" id="{FAB6909D-9428-4CF3-B331-BED8E606E4BC}"/>
              </a:ext>
            </a:extLst>
          </p:cNvPr>
          <p:cNvSpPr txBox="1"/>
          <p:nvPr/>
        </p:nvSpPr>
        <p:spPr>
          <a:xfrm>
            <a:off x="8677147" y="1474992"/>
            <a:ext cx="3315562" cy="923330"/>
          </a:xfrm>
          <a:prstGeom prst="rect">
            <a:avLst/>
          </a:prstGeom>
          <a:noFill/>
        </p:spPr>
        <p:txBody>
          <a:bodyPr wrap="square">
            <a:spAutoFit/>
          </a:bodyPr>
          <a:lstStyle/>
          <a:p>
            <a:r>
              <a:rPr lang="it-IT" dirty="0">
                <a:latin typeface="Segoe UI" panose="020B0502040204020203" pitchFamily="34" charset="0"/>
                <a:cs typeface="Segoe UI" panose="020B0502040204020203" pitchFamily="34" charset="0"/>
              </a:rPr>
              <a:t>N. comunicazioni, segnalazioni ed eventuali reclami dell’utenza all’URP (anno N)</a:t>
            </a:r>
          </a:p>
        </p:txBody>
      </p:sp>
      <p:sp>
        <p:nvSpPr>
          <p:cNvPr id="45" name="CasellaDiTesto 44">
            <a:extLst>
              <a:ext uri="{FF2B5EF4-FFF2-40B4-BE49-F238E27FC236}">
                <a16:creationId xmlns:a16="http://schemas.microsoft.com/office/drawing/2014/main" xmlns="" id="{03DF431F-5ED7-44D8-9212-32A2210051C8}"/>
              </a:ext>
            </a:extLst>
          </p:cNvPr>
          <p:cNvSpPr txBox="1"/>
          <p:nvPr/>
        </p:nvSpPr>
        <p:spPr>
          <a:xfrm>
            <a:off x="7903422" y="1675047"/>
            <a:ext cx="679939" cy="523220"/>
          </a:xfrm>
          <a:prstGeom prst="rect">
            <a:avLst/>
          </a:prstGeom>
          <a:noFill/>
        </p:spPr>
        <p:txBody>
          <a:bodyPr wrap="square">
            <a:spAutoFit/>
          </a:bodyPr>
          <a:lstStyle/>
          <a:p>
            <a:pPr algn="r"/>
            <a:r>
              <a:rPr lang="it-IT" sz="2800" b="1" dirty="0">
                <a:solidFill>
                  <a:srgbClr val="00B0F0"/>
                </a:solidFill>
                <a:latin typeface="Segoe UI" panose="020B0502040204020203" pitchFamily="34" charset="0"/>
                <a:cs typeface="Segoe UI" panose="020B0502040204020203" pitchFamily="34" charset="0"/>
              </a:rPr>
              <a:t>12</a:t>
            </a:r>
          </a:p>
        </p:txBody>
      </p:sp>
      <p:sp>
        <p:nvSpPr>
          <p:cNvPr id="52" name="CasellaDiTesto 51">
            <a:extLst>
              <a:ext uri="{FF2B5EF4-FFF2-40B4-BE49-F238E27FC236}">
                <a16:creationId xmlns:a16="http://schemas.microsoft.com/office/drawing/2014/main" xmlns="" id="{F07EE320-A946-46BB-9B06-0F4270137C37}"/>
              </a:ext>
            </a:extLst>
          </p:cNvPr>
          <p:cNvSpPr txBox="1"/>
          <p:nvPr/>
        </p:nvSpPr>
        <p:spPr>
          <a:xfrm>
            <a:off x="8700593" y="2834863"/>
            <a:ext cx="3315562" cy="369332"/>
          </a:xfrm>
          <a:prstGeom prst="rect">
            <a:avLst/>
          </a:prstGeom>
          <a:noFill/>
        </p:spPr>
        <p:txBody>
          <a:bodyPr wrap="square">
            <a:spAutoFit/>
          </a:bodyPr>
          <a:lstStyle/>
          <a:p>
            <a:r>
              <a:rPr lang="it-IT" dirty="0">
                <a:latin typeface="Segoe UI" panose="020B0502040204020203" pitchFamily="34" charset="0"/>
                <a:cs typeface="Segoe UI" panose="020B0502040204020203" pitchFamily="34" charset="0"/>
              </a:rPr>
              <a:t>rispetto all’anno N-1</a:t>
            </a:r>
          </a:p>
        </p:txBody>
      </p:sp>
      <p:sp>
        <p:nvSpPr>
          <p:cNvPr id="53" name="CasellaDiTesto 52">
            <a:extLst>
              <a:ext uri="{FF2B5EF4-FFF2-40B4-BE49-F238E27FC236}">
                <a16:creationId xmlns:a16="http://schemas.microsoft.com/office/drawing/2014/main" xmlns="" id="{D2928FED-09AE-4C2B-986C-1AAC50CCA624}"/>
              </a:ext>
            </a:extLst>
          </p:cNvPr>
          <p:cNvSpPr txBox="1"/>
          <p:nvPr/>
        </p:nvSpPr>
        <p:spPr>
          <a:xfrm>
            <a:off x="7526116" y="2741843"/>
            <a:ext cx="1174475" cy="523220"/>
          </a:xfrm>
          <a:prstGeom prst="rect">
            <a:avLst/>
          </a:prstGeom>
          <a:noFill/>
        </p:spPr>
        <p:txBody>
          <a:bodyPr wrap="square">
            <a:spAutoFit/>
          </a:bodyPr>
          <a:lstStyle/>
          <a:p>
            <a:pPr algn="r"/>
            <a:r>
              <a:rPr lang="it-IT" sz="2800" dirty="0">
                <a:solidFill>
                  <a:srgbClr val="00B0F0"/>
                </a:solidFill>
                <a:latin typeface="Segoe UI" panose="020B0502040204020203" pitchFamily="34" charset="0"/>
                <a:cs typeface="Segoe UI" panose="020B0502040204020203" pitchFamily="34" charset="0"/>
              </a:rPr>
              <a:t>-10%</a:t>
            </a:r>
          </a:p>
        </p:txBody>
      </p:sp>
      <p:sp>
        <p:nvSpPr>
          <p:cNvPr id="3" name="CasellaDiTesto 2">
            <a:extLst>
              <a:ext uri="{FF2B5EF4-FFF2-40B4-BE49-F238E27FC236}">
                <a16:creationId xmlns:a16="http://schemas.microsoft.com/office/drawing/2014/main" xmlns="" id="{320A01CB-6857-4D9E-A3CB-5936B4F4DDEE}"/>
              </a:ext>
            </a:extLst>
          </p:cNvPr>
          <p:cNvSpPr txBox="1"/>
          <p:nvPr/>
        </p:nvSpPr>
        <p:spPr>
          <a:xfrm>
            <a:off x="8875405" y="2385760"/>
            <a:ext cx="351692" cy="461665"/>
          </a:xfrm>
          <a:prstGeom prst="rect">
            <a:avLst/>
          </a:prstGeom>
          <a:noFill/>
        </p:spPr>
        <p:txBody>
          <a:bodyPr wrap="square" rtlCol="0">
            <a:spAutoFit/>
          </a:bodyPr>
          <a:lstStyle/>
          <a:p>
            <a:r>
              <a:rPr lang="it-IT" sz="2400" dirty="0">
                <a:solidFill>
                  <a:srgbClr val="002060"/>
                </a:solidFill>
                <a:sym typeface="Wingdings 3" panose="05040102010807070707" pitchFamily="18" charset="2"/>
              </a:rPr>
              <a:t></a:t>
            </a:r>
            <a:endParaRPr lang="it-IT" dirty="0">
              <a:solidFill>
                <a:srgbClr val="002060"/>
              </a:solidFill>
            </a:endParaRPr>
          </a:p>
        </p:txBody>
      </p:sp>
      <p:sp>
        <p:nvSpPr>
          <p:cNvPr id="4" name="Rettangolo 3">
            <a:extLst>
              <a:ext uri="{FF2B5EF4-FFF2-40B4-BE49-F238E27FC236}">
                <a16:creationId xmlns:a16="http://schemas.microsoft.com/office/drawing/2014/main" xmlns="" id="{F8C77FCE-36CF-4CB7-A92B-08DAB6CE920B}"/>
              </a:ext>
            </a:extLst>
          </p:cNvPr>
          <p:cNvSpPr/>
          <p:nvPr/>
        </p:nvSpPr>
        <p:spPr>
          <a:xfrm>
            <a:off x="5309347" y="5925773"/>
            <a:ext cx="291353" cy="174811"/>
          </a:xfrm>
          <a:prstGeom prst="rect">
            <a:avLst/>
          </a:prstGeom>
          <a:solidFill>
            <a:srgbClr val="2C6A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4" name="Rettangolo 53">
            <a:extLst>
              <a:ext uri="{FF2B5EF4-FFF2-40B4-BE49-F238E27FC236}">
                <a16:creationId xmlns:a16="http://schemas.microsoft.com/office/drawing/2014/main" xmlns="" id="{FED40A0C-2A6C-42CF-8E90-6F67A1ABFBC6}"/>
              </a:ext>
            </a:extLst>
          </p:cNvPr>
          <p:cNvSpPr/>
          <p:nvPr/>
        </p:nvSpPr>
        <p:spPr>
          <a:xfrm>
            <a:off x="3785347" y="5925773"/>
            <a:ext cx="291353" cy="17481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5" name="CasellaDiTesto 54">
            <a:extLst>
              <a:ext uri="{FF2B5EF4-FFF2-40B4-BE49-F238E27FC236}">
                <a16:creationId xmlns:a16="http://schemas.microsoft.com/office/drawing/2014/main" xmlns="" id="{A1AB7309-4874-4BC1-A7DF-191496AEB12C}"/>
              </a:ext>
            </a:extLst>
          </p:cNvPr>
          <p:cNvSpPr txBox="1"/>
          <p:nvPr/>
        </p:nvSpPr>
        <p:spPr>
          <a:xfrm>
            <a:off x="4136291" y="5890068"/>
            <a:ext cx="960401" cy="246221"/>
          </a:xfrm>
          <a:prstGeom prst="rect">
            <a:avLst/>
          </a:prstGeom>
          <a:noFill/>
        </p:spPr>
        <p:txBody>
          <a:bodyPr wrap="square">
            <a:spAutoFit/>
          </a:bodyPr>
          <a:lstStyle/>
          <a:p>
            <a:r>
              <a:rPr lang="it-IT" sz="1000" dirty="0">
                <a:latin typeface="Segoe UI" panose="020B0502040204020203" pitchFamily="34" charset="0"/>
                <a:cs typeface="Segoe UI" panose="020B0502040204020203" pitchFamily="34" charset="0"/>
              </a:rPr>
              <a:t>CCIAA</a:t>
            </a:r>
          </a:p>
        </p:txBody>
      </p:sp>
      <p:sp>
        <p:nvSpPr>
          <p:cNvPr id="56" name="CasellaDiTesto 55">
            <a:extLst>
              <a:ext uri="{FF2B5EF4-FFF2-40B4-BE49-F238E27FC236}">
                <a16:creationId xmlns:a16="http://schemas.microsoft.com/office/drawing/2014/main" xmlns="" id="{C2367826-8E4C-460A-A63E-7CAD45BB3784}"/>
              </a:ext>
            </a:extLst>
          </p:cNvPr>
          <p:cNvSpPr txBox="1"/>
          <p:nvPr/>
        </p:nvSpPr>
        <p:spPr>
          <a:xfrm>
            <a:off x="5660285" y="5890068"/>
            <a:ext cx="960401" cy="246221"/>
          </a:xfrm>
          <a:prstGeom prst="rect">
            <a:avLst/>
          </a:prstGeom>
          <a:noFill/>
        </p:spPr>
        <p:txBody>
          <a:bodyPr wrap="square">
            <a:spAutoFit/>
          </a:bodyPr>
          <a:lstStyle/>
          <a:p>
            <a:r>
              <a:rPr lang="it-IT" sz="1000" dirty="0">
                <a:latin typeface="Segoe UI" panose="020B0502040204020203" pitchFamily="34" charset="0"/>
                <a:cs typeface="Segoe UI" panose="020B0502040204020203" pitchFamily="34" charset="0"/>
              </a:rPr>
              <a:t>Media ITA</a:t>
            </a:r>
          </a:p>
        </p:txBody>
      </p:sp>
      <p:sp>
        <p:nvSpPr>
          <p:cNvPr id="57" name="CasellaDiTesto 56">
            <a:extLst>
              <a:ext uri="{FF2B5EF4-FFF2-40B4-BE49-F238E27FC236}">
                <a16:creationId xmlns:a16="http://schemas.microsoft.com/office/drawing/2014/main" xmlns="" id="{C3D1A12D-382D-4D67-A701-A6307C2C2500}"/>
              </a:ext>
            </a:extLst>
          </p:cNvPr>
          <p:cNvSpPr txBox="1"/>
          <p:nvPr/>
        </p:nvSpPr>
        <p:spPr>
          <a:xfrm>
            <a:off x="923419" y="898780"/>
            <a:ext cx="6106026" cy="553998"/>
          </a:xfrm>
          <a:prstGeom prst="rect">
            <a:avLst/>
          </a:prstGeom>
          <a:noFill/>
        </p:spPr>
        <p:txBody>
          <a:bodyPr wrap="square">
            <a:spAutoFit/>
          </a:bodyPr>
          <a:lstStyle/>
          <a:p>
            <a:pPr algn="ctr"/>
            <a:r>
              <a:rPr lang="it-IT" sz="1600" b="1" cap="small" dirty="0">
                <a:solidFill>
                  <a:srgbClr val="002060"/>
                </a:solidFill>
                <a:latin typeface="Segoe UI" panose="020B0502040204020203" pitchFamily="34" charset="0"/>
                <a:cs typeface="Segoe UI" panose="020B0502040204020203" pitchFamily="34" charset="0"/>
              </a:rPr>
              <a:t>Customer satisfaction</a:t>
            </a:r>
          </a:p>
          <a:p>
            <a:pPr algn="ctr"/>
            <a:r>
              <a:rPr lang="it-IT" sz="1400" u="sng" dirty="0">
                <a:solidFill>
                  <a:srgbClr val="002060"/>
                </a:solidFill>
                <a:latin typeface="Segoe UI" panose="020B0502040204020203" pitchFamily="34" charset="0"/>
                <a:cs typeface="Segoe UI" panose="020B0502040204020203" pitchFamily="34" charset="0"/>
              </a:rPr>
              <a:t>Grado complessivo di soddisfazione dei servizi (%)</a:t>
            </a:r>
          </a:p>
        </p:txBody>
      </p:sp>
      <p:sp>
        <p:nvSpPr>
          <p:cNvPr id="15" name="Fumetto: rettangolo con angoli arrotondati 3">
            <a:extLst>
              <a:ext uri="{FF2B5EF4-FFF2-40B4-BE49-F238E27FC236}">
                <a16:creationId xmlns:a16="http://schemas.microsoft.com/office/drawing/2014/main" xmlns="" id="{E219F11E-5F95-4112-8D71-C87A764A8C97}"/>
              </a:ext>
            </a:extLst>
          </p:cNvPr>
          <p:cNvSpPr/>
          <p:nvPr/>
        </p:nvSpPr>
        <p:spPr>
          <a:xfrm>
            <a:off x="8503357" y="3705436"/>
            <a:ext cx="3256844" cy="1191816"/>
          </a:xfrm>
          <a:prstGeom prst="wedgeRoundRectCallout">
            <a:avLst>
              <a:gd name="adj1" fmla="val -74880"/>
              <a:gd name="adj2" fmla="val -42972"/>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Elemento significativo per l’analisi dei processi è la qualità percepita; è possibile quindi riportare qui, in maniera sintetica, i risultati dell’ultima indagine di </a:t>
            </a:r>
            <a:r>
              <a:rPr lang="it-IT" sz="1000" dirty="0" err="1">
                <a:solidFill>
                  <a:schemeClr val="tx1"/>
                </a:solidFill>
              </a:rPr>
              <a:t>customer</a:t>
            </a:r>
            <a:r>
              <a:rPr lang="it-IT" sz="1000" dirty="0">
                <a:solidFill>
                  <a:schemeClr val="tx1"/>
                </a:solidFill>
              </a:rPr>
              <a:t> </a:t>
            </a:r>
            <a:r>
              <a:rPr lang="it-IT" sz="1000" dirty="0" err="1">
                <a:solidFill>
                  <a:schemeClr val="tx1"/>
                </a:solidFill>
              </a:rPr>
              <a:t>satisfaction</a:t>
            </a:r>
            <a:r>
              <a:rPr lang="it-IT" sz="1000" dirty="0">
                <a:solidFill>
                  <a:schemeClr val="tx1"/>
                </a:solidFill>
              </a:rPr>
              <a:t> eventualmente effettuata.</a:t>
            </a:r>
          </a:p>
        </p:txBody>
      </p:sp>
    </p:spTree>
    <p:extLst>
      <p:ext uri="{BB962C8B-B14F-4D97-AF65-F5344CB8AC3E}">
        <p14:creationId xmlns:p14="http://schemas.microsoft.com/office/powerpoint/2010/main" val="1245102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afico 3">
            <a:extLst>
              <a:ext uri="{FF2B5EF4-FFF2-40B4-BE49-F238E27FC236}">
                <a16:creationId xmlns:a16="http://schemas.microsoft.com/office/drawing/2014/main" xmlns="" id="{4164296D-E5C1-4CCE-A7D3-59E7FB07CD7C}"/>
              </a:ext>
            </a:extLst>
          </p:cNvPr>
          <p:cNvGraphicFramePr>
            <a:graphicFrameLocks noChangeAspect="1"/>
          </p:cNvGraphicFramePr>
          <p:nvPr>
            <p:extLst>
              <p:ext uri="{D42A27DB-BD31-4B8C-83A1-F6EECF244321}">
                <p14:modId xmlns:p14="http://schemas.microsoft.com/office/powerpoint/2010/main" val="3934642022"/>
              </p:ext>
            </p:extLst>
          </p:nvPr>
        </p:nvGraphicFramePr>
        <p:xfrm>
          <a:off x="7968381" y="1245256"/>
          <a:ext cx="3103811" cy="204397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Grafico 4">
            <a:extLst>
              <a:ext uri="{FF2B5EF4-FFF2-40B4-BE49-F238E27FC236}">
                <a16:creationId xmlns:a16="http://schemas.microsoft.com/office/drawing/2014/main" xmlns="" id="{4F82E3E7-BDF0-47B5-B22F-7BE6137A8FEF}"/>
              </a:ext>
            </a:extLst>
          </p:cNvPr>
          <p:cNvGraphicFramePr>
            <a:graphicFrameLocks noChangeAspect="1"/>
          </p:cNvGraphicFramePr>
          <p:nvPr>
            <p:extLst>
              <p:ext uri="{D42A27DB-BD31-4B8C-83A1-F6EECF244321}">
                <p14:modId xmlns:p14="http://schemas.microsoft.com/office/powerpoint/2010/main" val="3768130035"/>
              </p:ext>
            </p:extLst>
          </p:nvPr>
        </p:nvGraphicFramePr>
        <p:xfrm>
          <a:off x="7968381" y="3734791"/>
          <a:ext cx="3103811" cy="2043973"/>
        </p:xfrm>
        <a:graphic>
          <a:graphicData uri="http://schemas.openxmlformats.org/drawingml/2006/chart">
            <c:chart xmlns:c="http://schemas.openxmlformats.org/drawingml/2006/chart" xmlns:r="http://schemas.openxmlformats.org/officeDocument/2006/relationships" r:id="rId3"/>
          </a:graphicData>
        </a:graphic>
      </p:graphicFrame>
      <p:sp>
        <p:nvSpPr>
          <p:cNvPr id="9" name="CasellaDiTesto 8">
            <a:extLst>
              <a:ext uri="{FF2B5EF4-FFF2-40B4-BE49-F238E27FC236}">
                <a16:creationId xmlns:a16="http://schemas.microsoft.com/office/drawing/2014/main" xmlns="" id="{7D56EC77-AB91-46D4-8E0D-EE386BEEC800}"/>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6. FOCUS SU ANALISI DELLO STATO DI SALUTE ECONOMICA DELL’ENTE</a:t>
            </a:r>
          </a:p>
        </p:txBody>
      </p:sp>
      <p:sp>
        <p:nvSpPr>
          <p:cNvPr id="10" name="Segnaposto numero diapositiva 5">
            <a:extLst>
              <a:ext uri="{FF2B5EF4-FFF2-40B4-BE49-F238E27FC236}">
                <a16:creationId xmlns:a16="http://schemas.microsoft.com/office/drawing/2014/main" xmlns="" id="{F0AEAEB7-9B0E-4231-B615-CF2A64483B4C}"/>
              </a:ext>
            </a:extLst>
          </p:cNvPr>
          <p:cNvSpPr>
            <a:spLocks noGrp="1"/>
          </p:cNvSpPr>
          <p:nvPr>
            <p:ph type="sldNum" sz="quarter" idx="12"/>
          </p:nvPr>
        </p:nvSpPr>
        <p:spPr>
          <a:xfrm>
            <a:off x="5952000" y="6401750"/>
            <a:ext cx="288000" cy="288000"/>
          </a:xfrm>
        </p:spPr>
        <p:txBody>
          <a:bodyPr/>
          <a:lstStyle/>
          <a:p>
            <a:fld id="{621F632D-C124-4773-8802-FBC2B1C2511D}" type="slidenum">
              <a:rPr lang="it-IT" smtClean="0"/>
              <a:t>18</a:t>
            </a:fld>
            <a:endParaRPr lang="it-IT"/>
          </a:p>
        </p:txBody>
      </p:sp>
      <p:sp>
        <p:nvSpPr>
          <p:cNvPr id="13" name="CasellaDiTesto 12">
            <a:extLst>
              <a:ext uri="{FF2B5EF4-FFF2-40B4-BE49-F238E27FC236}">
                <a16:creationId xmlns:a16="http://schemas.microsoft.com/office/drawing/2014/main" xmlns="" id="{4FDD2AC3-3EFA-4868-B8EC-264282F867E8}"/>
              </a:ext>
            </a:extLst>
          </p:cNvPr>
          <p:cNvSpPr txBox="1"/>
          <p:nvPr/>
        </p:nvSpPr>
        <p:spPr>
          <a:xfrm>
            <a:off x="495301" y="1000923"/>
            <a:ext cx="5891851" cy="1461939"/>
          </a:xfrm>
          <a:prstGeom prst="rect">
            <a:avLst/>
          </a:prstGeom>
          <a:noFill/>
        </p:spPr>
        <p:txBody>
          <a:bodyPr wrap="square" rtlCol="0">
            <a:spAutoFit/>
          </a:bodyPr>
          <a:lstStyle/>
          <a:p>
            <a:pPr marL="285750" indent="-285750">
              <a:spcAft>
                <a:spcPts val="600"/>
              </a:spcAft>
              <a:buFont typeface="Wingdings" panose="05000000000000000000" pitchFamily="2" charset="2"/>
              <a:buChar char="F"/>
            </a:pPr>
            <a:r>
              <a:rPr lang="it-IT" sz="1400" u="sng" dirty="0">
                <a:latin typeface="Segoe UI" panose="020B0502040204020203" pitchFamily="34" charset="0"/>
                <a:cs typeface="Segoe UI" panose="020B0502040204020203" pitchFamily="34" charset="0"/>
              </a:rPr>
              <a:t>indicatori di solidità economica </a:t>
            </a:r>
          </a:p>
          <a:p>
            <a:endParaRPr lang="it-IT" sz="1400" dirty="0">
              <a:latin typeface="Segoe UI" panose="020B0502040204020203" pitchFamily="34" charset="0"/>
              <a:cs typeface="Segoe UI" panose="020B0502040204020203" pitchFamily="34" charset="0"/>
            </a:endParaRPr>
          </a:p>
          <a:p>
            <a:r>
              <a:rPr lang="it-IT" sz="1400" dirty="0">
                <a:latin typeface="Segoe UI" panose="020B0502040204020203" pitchFamily="34" charset="0"/>
                <a:cs typeface="Segoe UI" panose="020B0502040204020203" pitchFamily="34" charset="0"/>
              </a:rPr>
              <a:t>L’</a:t>
            </a:r>
            <a:r>
              <a:rPr lang="it-IT" sz="1400" dirty="0">
                <a:solidFill>
                  <a:srgbClr val="00B0F0"/>
                </a:solidFill>
                <a:latin typeface="Segoe UI" panose="020B0502040204020203" pitchFamily="34" charset="0"/>
                <a:cs typeface="Segoe UI" panose="020B0502040204020203" pitchFamily="34" charset="0"/>
              </a:rPr>
              <a:t>indice di equilibrio strutturale</a:t>
            </a:r>
            <a:r>
              <a:rPr lang="it-IT" sz="1400" dirty="0">
                <a:latin typeface="Segoe UI" panose="020B0502040204020203" pitchFamily="34" charset="0"/>
                <a:cs typeface="Segoe UI" panose="020B0502040204020203" pitchFamily="34" charset="0"/>
              </a:rPr>
              <a:t> </a:t>
            </a:r>
            <a:r>
              <a:rPr lang="it-IT" sz="1400" dirty="0">
                <a:highlight>
                  <a:srgbClr val="00FFFF"/>
                </a:highlight>
                <a:latin typeface="Segoe UI" panose="020B0502040204020203" pitchFamily="34" charset="0"/>
                <a:cs typeface="Segoe UI" panose="020B0502040204020203" pitchFamily="34" charset="0"/>
              </a:rPr>
              <a:t>…………..</a:t>
            </a:r>
          </a:p>
          <a:p>
            <a:endParaRPr lang="it-IT" sz="1400" dirty="0">
              <a:latin typeface="Segoe UI" panose="020B0502040204020203" pitchFamily="34" charset="0"/>
              <a:cs typeface="Segoe UI" panose="020B0502040204020203" pitchFamily="34" charset="0"/>
            </a:endParaRPr>
          </a:p>
          <a:p>
            <a:r>
              <a:rPr lang="it-IT" sz="1400" dirty="0">
                <a:latin typeface="Segoe UI" panose="020B0502040204020203" pitchFamily="34" charset="0"/>
                <a:cs typeface="Segoe UI" panose="020B0502040204020203" pitchFamily="34" charset="0"/>
              </a:rPr>
              <a:t>L’</a:t>
            </a:r>
            <a:r>
              <a:rPr lang="it-IT" sz="1400" dirty="0">
                <a:solidFill>
                  <a:srgbClr val="00B0F0"/>
                </a:solidFill>
                <a:latin typeface="Segoe UI" panose="020B0502040204020203" pitchFamily="34" charset="0"/>
                <a:cs typeface="Segoe UI" panose="020B0502040204020203" pitchFamily="34" charset="0"/>
              </a:rPr>
              <a:t>equilibrio economico della gestione corrente</a:t>
            </a:r>
            <a:r>
              <a:rPr lang="it-IT" sz="1400" dirty="0">
                <a:latin typeface="Segoe UI" panose="020B0502040204020203" pitchFamily="34" charset="0"/>
                <a:cs typeface="Segoe UI" panose="020B0502040204020203" pitchFamily="34" charset="0"/>
              </a:rPr>
              <a:t> rileva un lieve incremento degli oneri (+ </a:t>
            </a:r>
            <a:r>
              <a:rPr lang="it-IT" sz="1400" dirty="0">
                <a:highlight>
                  <a:srgbClr val="00FFFF"/>
                </a:highlight>
                <a:latin typeface="Segoe UI" panose="020B0502040204020203" pitchFamily="34" charset="0"/>
                <a:cs typeface="Segoe UI" panose="020B0502040204020203" pitchFamily="34" charset="0"/>
              </a:rPr>
              <a:t>…%</a:t>
            </a:r>
            <a:r>
              <a:rPr lang="it-IT" sz="1400" dirty="0">
                <a:latin typeface="Segoe UI" panose="020B0502040204020203" pitchFamily="34" charset="0"/>
                <a:cs typeface="Segoe UI" panose="020B0502040204020203" pitchFamily="34" charset="0"/>
              </a:rPr>
              <a:t>), a fronte di </a:t>
            </a:r>
            <a:r>
              <a:rPr lang="it-IT" sz="1400" dirty="0">
                <a:highlight>
                  <a:srgbClr val="00FFFF"/>
                </a:highlight>
                <a:latin typeface="Segoe UI" panose="020B0502040204020203" pitchFamily="34" charset="0"/>
                <a:cs typeface="Segoe UI" panose="020B0502040204020203" pitchFamily="34" charset="0"/>
              </a:rPr>
              <a:t>……………</a:t>
            </a:r>
            <a:r>
              <a:rPr lang="it-IT" sz="1400" dirty="0">
                <a:latin typeface="Segoe UI" panose="020B0502040204020203" pitchFamily="34" charset="0"/>
                <a:cs typeface="Segoe UI" panose="020B0502040204020203" pitchFamily="34" charset="0"/>
              </a:rPr>
              <a:t> </a:t>
            </a:r>
          </a:p>
        </p:txBody>
      </p:sp>
      <p:sp>
        <p:nvSpPr>
          <p:cNvPr id="8" name="Fumetto: rettangolo con angoli arrotondati 3">
            <a:extLst>
              <a:ext uri="{FF2B5EF4-FFF2-40B4-BE49-F238E27FC236}">
                <a16:creationId xmlns:a16="http://schemas.microsoft.com/office/drawing/2014/main" xmlns="" id="{E219F11E-5F95-4112-8D71-C87A764A8C97}"/>
              </a:ext>
            </a:extLst>
          </p:cNvPr>
          <p:cNvSpPr/>
          <p:nvPr/>
        </p:nvSpPr>
        <p:spPr>
          <a:xfrm>
            <a:off x="1694525" y="4088003"/>
            <a:ext cx="3256844" cy="1872853"/>
          </a:xfrm>
          <a:prstGeom prst="wedgeRoundRectCallout">
            <a:avLst>
              <a:gd name="adj1" fmla="val 74617"/>
              <a:gd name="adj2" fmla="val -103753"/>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Per l’analisi dello stato di salute dell’ente possono essere presi in considerazione alcuni indicatori di Pareto quali, ad esempio, indicatori di liquidità (margine di struttura finanziario a breve termine e cash flow); indicatori di solidità economica (equilibrio economico della gestione corrente); indicatori di solidità patrimoniale (margini di struttura, indice di solidità finanziaria).</a:t>
            </a:r>
          </a:p>
        </p:txBody>
      </p:sp>
    </p:spTree>
    <p:extLst>
      <p:ext uri="{BB962C8B-B14F-4D97-AF65-F5344CB8AC3E}">
        <p14:creationId xmlns:p14="http://schemas.microsoft.com/office/powerpoint/2010/main" val="1131477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Grafico 5">
            <a:extLst>
              <a:ext uri="{FF2B5EF4-FFF2-40B4-BE49-F238E27FC236}">
                <a16:creationId xmlns:a16="http://schemas.microsoft.com/office/drawing/2014/main" xmlns="" id="{9B1A2CB9-4883-4763-8078-2B22C8851F76}"/>
              </a:ext>
            </a:extLst>
          </p:cNvPr>
          <p:cNvGraphicFramePr>
            <a:graphicFrameLocks/>
          </p:cNvGraphicFramePr>
          <p:nvPr>
            <p:extLst>
              <p:ext uri="{D42A27DB-BD31-4B8C-83A1-F6EECF244321}">
                <p14:modId xmlns:p14="http://schemas.microsoft.com/office/powerpoint/2010/main" val="3911001832"/>
              </p:ext>
            </p:extLst>
          </p:nvPr>
        </p:nvGraphicFramePr>
        <p:xfrm>
          <a:off x="5859062" y="1220424"/>
          <a:ext cx="3103200" cy="20448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Grafico 6">
            <a:extLst>
              <a:ext uri="{FF2B5EF4-FFF2-40B4-BE49-F238E27FC236}">
                <a16:creationId xmlns:a16="http://schemas.microsoft.com/office/drawing/2014/main" xmlns="" id="{4D83979F-F7EE-42A2-B09B-7127F4B7D6E0}"/>
              </a:ext>
            </a:extLst>
          </p:cNvPr>
          <p:cNvGraphicFramePr>
            <a:graphicFrameLocks/>
          </p:cNvGraphicFramePr>
          <p:nvPr>
            <p:extLst>
              <p:ext uri="{D42A27DB-BD31-4B8C-83A1-F6EECF244321}">
                <p14:modId xmlns:p14="http://schemas.microsoft.com/office/powerpoint/2010/main" val="1489799067"/>
              </p:ext>
            </p:extLst>
          </p:nvPr>
        </p:nvGraphicFramePr>
        <p:xfrm>
          <a:off x="5859062" y="3956893"/>
          <a:ext cx="3103200" cy="204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Grafico 15">
            <a:extLst>
              <a:ext uri="{FF2B5EF4-FFF2-40B4-BE49-F238E27FC236}">
                <a16:creationId xmlns:a16="http://schemas.microsoft.com/office/drawing/2014/main" xmlns="" id="{E1ED4563-6AB0-42C8-91FC-BC0C631AA883}"/>
              </a:ext>
            </a:extLst>
          </p:cNvPr>
          <p:cNvGraphicFramePr>
            <a:graphicFrameLocks noChangeAspect="1"/>
          </p:cNvGraphicFramePr>
          <p:nvPr>
            <p:extLst>
              <p:ext uri="{D42A27DB-BD31-4B8C-83A1-F6EECF244321}">
                <p14:modId xmlns:p14="http://schemas.microsoft.com/office/powerpoint/2010/main" val="3862374406"/>
              </p:ext>
            </p:extLst>
          </p:nvPr>
        </p:nvGraphicFramePr>
        <p:xfrm>
          <a:off x="8992737" y="3956893"/>
          <a:ext cx="3103200" cy="2043571"/>
        </p:xfrm>
        <a:graphic>
          <a:graphicData uri="http://schemas.openxmlformats.org/drawingml/2006/chart">
            <c:chart xmlns:c="http://schemas.openxmlformats.org/drawingml/2006/chart" xmlns:r="http://schemas.openxmlformats.org/officeDocument/2006/relationships" r:id="rId4"/>
          </a:graphicData>
        </a:graphic>
      </p:graphicFrame>
      <p:sp>
        <p:nvSpPr>
          <p:cNvPr id="10" name="Segnaposto numero diapositiva 5">
            <a:extLst>
              <a:ext uri="{FF2B5EF4-FFF2-40B4-BE49-F238E27FC236}">
                <a16:creationId xmlns:a16="http://schemas.microsoft.com/office/drawing/2014/main" xmlns="" id="{F0AEAEB7-9B0E-4231-B615-CF2A64483B4C}"/>
              </a:ext>
            </a:extLst>
          </p:cNvPr>
          <p:cNvSpPr>
            <a:spLocks noGrp="1"/>
          </p:cNvSpPr>
          <p:nvPr>
            <p:ph type="sldNum" sz="quarter" idx="12"/>
          </p:nvPr>
        </p:nvSpPr>
        <p:spPr>
          <a:xfrm>
            <a:off x="5952000" y="6401750"/>
            <a:ext cx="288000" cy="288000"/>
          </a:xfrm>
        </p:spPr>
        <p:txBody>
          <a:bodyPr/>
          <a:lstStyle/>
          <a:p>
            <a:fld id="{621F632D-C124-4773-8802-FBC2B1C2511D}" type="slidenum">
              <a:rPr lang="it-IT" smtClean="0"/>
              <a:t>19</a:t>
            </a:fld>
            <a:endParaRPr lang="it-IT"/>
          </a:p>
        </p:txBody>
      </p:sp>
      <p:sp>
        <p:nvSpPr>
          <p:cNvPr id="13" name="CasellaDiTesto 12">
            <a:extLst>
              <a:ext uri="{FF2B5EF4-FFF2-40B4-BE49-F238E27FC236}">
                <a16:creationId xmlns:a16="http://schemas.microsoft.com/office/drawing/2014/main" xmlns="" id="{1D664B3D-ED49-4247-B902-FAF89DE486C1}"/>
              </a:ext>
            </a:extLst>
          </p:cNvPr>
          <p:cNvSpPr txBox="1"/>
          <p:nvPr/>
        </p:nvSpPr>
        <p:spPr>
          <a:xfrm>
            <a:off x="495301" y="1000923"/>
            <a:ext cx="5118099" cy="2010550"/>
          </a:xfrm>
          <a:prstGeom prst="rect">
            <a:avLst/>
          </a:prstGeom>
          <a:noFill/>
        </p:spPr>
        <p:txBody>
          <a:bodyPr wrap="square">
            <a:spAutoFit/>
          </a:bodyPr>
          <a:lstStyle/>
          <a:p>
            <a:pPr marL="395605" indent="-285750" algn="just">
              <a:lnSpc>
                <a:spcPct val="115000"/>
              </a:lnSpc>
              <a:spcAft>
                <a:spcPts val="600"/>
              </a:spcAft>
              <a:buFont typeface="Wingdings" panose="05000000000000000000" pitchFamily="2" charset="2"/>
              <a:buChar char="F"/>
            </a:pPr>
            <a:r>
              <a:rPr lang="it-IT" sz="1400" u="sng" dirty="0">
                <a:latin typeface="Segoe UI" panose="020B0502040204020203" pitchFamily="34" charset="0"/>
                <a:cs typeface="Segoe UI" panose="020B0502040204020203" pitchFamily="34" charset="0"/>
              </a:rPr>
              <a:t>indicatori di solidità patrimoniale e finanziaria</a:t>
            </a:r>
          </a:p>
          <a:p>
            <a:pPr lvl="0" algn="just">
              <a:lnSpc>
                <a:spcPct val="115000"/>
              </a:lnSpc>
            </a:pPr>
            <a:endParaRPr lang="it-IT" sz="1400" dirty="0">
              <a:latin typeface="Segoe UI" panose="020B0502040204020203" pitchFamily="34" charset="0"/>
              <a:cs typeface="Segoe UI" panose="020B0502040204020203" pitchFamily="34" charset="0"/>
            </a:endParaRPr>
          </a:p>
          <a:p>
            <a:pPr lvl="0" algn="just">
              <a:lnSpc>
                <a:spcPct val="115000"/>
              </a:lnSpc>
            </a:pPr>
            <a:r>
              <a:rPr lang="it-IT" sz="1400" dirty="0">
                <a:latin typeface="Segoe UI" panose="020B0502040204020203" pitchFamily="34" charset="0"/>
                <a:cs typeface="Segoe UI" panose="020B0502040204020203" pitchFamily="34" charset="0"/>
              </a:rPr>
              <a:t>L’</a:t>
            </a:r>
            <a:r>
              <a:rPr lang="it-IT" sz="1400" dirty="0">
                <a:solidFill>
                  <a:srgbClr val="00B0F0"/>
                </a:solidFill>
                <a:latin typeface="Segoe UI" panose="020B0502040204020203" pitchFamily="34" charset="0"/>
                <a:cs typeface="Segoe UI" panose="020B0502040204020203" pitchFamily="34" charset="0"/>
              </a:rPr>
              <a:t>indice di struttura primario</a:t>
            </a:r>
            <a:r>
              <a:rPr lang="it-IT" sz="1400" dirty="0">
                <a:latin typeface="Segoe UI" panose="020B0502040204020203" pitchFamily="34" charset="0"/>
                <a:cs typeface="Segoe UI" panose="020B0502040204020203" pitchFamily="34" charset="0"/>
              </a:rPr>
              <a:t> evidenzia </a:t>
            </a:r>
            <a:r>
              <a:rPr lang="it-IT" sz="1400" dirty="0">
                <a:highlight>
                  <a:srgbClr val="00FFFF"/>
                </a:highlight>
                <a:latin typeface="Segoe UI" panose="020B0502040204020203" pitchFamily="34" charset="0"/>
                <a:cs typeface="Segoe UI" panose="020B0502040204020203" pitchFamily="34" charset="0"/>
              </a:rPr>
              <a:t>………………</a:t>
            </a:r>
          </a:p>
          <a:p>
            <a:pPr lvl="0" algn="just">
              <a:lnSpc>
                <a:spcPct val="115000"/>
              </a:lnSpc>
            </a:pPr>
            <a:endParaRPr lang="it-IT" sz="1400" dirty="0">
              <a:latin typeface="Segoe UI" panose="020B0502040204020203" pitchFamily="34" charset="0"/>
              <a:cs typeface="Segoe UI" panose="020B0502040204020203" pitchFamily="34" charset="0"/>
            </a:endParaRPr>
          </a:p>
          <a:p>
            <a:pPr lvl="0" algn="just">
              <a:lnSpc>
                <a:spcPct val="115000"/>
              </a:lnSpc>
            </a:pPr>
            <a:r>
              <a:rPr lang="it-IT" sz="1400" dirty="0">
                <a:latin typeface="Segoe UI" panose="020B0502040204020203" pitchFamily="34" charset="0"/>
                <a:cs typeface="Segoe UI" panose="020B0502040204020203" pitchFamily="34" charset="0"/>
              </a:rPr>
              <a:t>Il </a:t>
            </a:r>
            <a:r>
              <a:rPr lang="it-IT" sz="1400" dirty="0">
                <a:solidFill>
                  <a:srgbClr val="00B0F0"/>
                </a:solidFill>
                <a:latin typeface="Segoe UI" panose="020B0502040204020203" pitchFamily="34" charset="0"/>
                <a:cs typeface="Segoe UI" panose="020B0502040204020203" pitchFamily="34" charset="0"/>
              </a:rPr>
              <a:t>margine di struttura finanziaria</a:t>
            </a:r>
            <a:r>
              <a:rPr lang="it-IT" sz="1400" dirty="0">
                <a:latin typeface="Segoe UI" panose="020B0502040204020203" pitchFamily="34" charset="0"/>
                <a:cs typeface="Segoe UI" panose="020B0502040204020203" pitchFamily="34" charset="0"/>
              </a:rPr>
              <a:t> </a:t>
            </a:r>
            <a:r>
              <a:rPr lang="it-IT" sz="1400" dirty="0">
                <a:highlight>
                  <a:srgbClr val="00FFFF"/>
                </a:highlight>
                <a:latin typeface="Segoe UI" panose="020B0502040204020203" pitchFamily="34" charset="0"/>
                <a:cs typeface="Segoe UI" panose="020B0502040204020203" pitchFamily="34" charset="0"/>
              </a:rPr>
              <a:t>…………..…..</a:t>
            </a:r>
          </a:p>
          <a:p>
            <a:pPr lvl="0" algn="just">
              <a:lnSpc>
                <a:spcPct val="115000"/>
              </a:lnSpc>
              <a:spcAft>
                <a:spcPts val="1000"/>
              </a:spcAft>
            </a:pPr>
            <a:endParaRPr lang="it-IT" sz="1400" dirty="0">
              <a:latin typeface="Segoe UI" panose="020B0502040204020203" pitchFamily="34" charset="0"/>
              <a:cs typeface="Segoe UI" panose="020B0502040204020203" pitchFamily="34" charset="0"/>
            </a:endParaRPr>
          </a:p>
          <a:p>
            <a:pPr lvl="0" algn="just">
              <a:lnSpc>
                <a:spcPct val="115000"/>
              </a:lnSpc>
              <a:spcAft>
                <a:spcPts val="1000"/>
              </a:spcAft>
            </a:pPr>
            <a:r>
              <a:rPr lang="it-IT" sz="1400" dirty="0">
                <a:latin typeface="Segoe UI" panose="020B0502040204020203" pitchFamily="34" charset="0"/>
                <a:cs typeface="Segoe UI" panose="020B0502040204020203" pitchFamily="34" charset="0"/>
              </a:rPr>
              <a:t>L’</a:t>
            </a:r>
            <a:r>
              <a:rPr lang="it-IT" sz="1400" dirty="0">
                <a:solidFill>
                  <a:srgbClr val="00B0F0"/>
                </a:solidFill>
                <a:latin typeface="Segoe UI" panose="020B0502040204020203" pitchFamily="34" charset="0"/>
                <a:cs typeface="Segoe UI" panose="020B0502040204020203" pitchFamily="34" charset="0"/>
              </a:rPr>
              <a:t>indice di liquidità immediata</a:t>
            </a:r>
            <a:r>
              <a:rPr lang="it-IT" sz="1400" dirty="0">
                <a:latin typeface="Segoe UI" panose="020B0502040204020203" pitchFamily="34" charset="0"/>
                <a:cs typeface="Segoe UI" panose="020B0502040204020203" pitchFamily="34" charset="0"/>
              </a:rPr>
              <a:t> </a:t>
            </a:r>
            <a:r>
              <a:rPr lang="it-IT" sz="1400" dirty="0">
                <a:highlight>
                  <a:srgbClr val="00FFFF"/>
                </a:highlight>
                <a:latin typeface="Segoe UI" panose="020B0502040204020203" pitchFamily="34" charset="0"/>
                <a:cs typeface="Segoe UI" panose="020B0502040204020203" pitchFamily="34" charset="0"/>
              </a:rPr>
              <a:t>..……………….</a:t>
            </a:r>
          </a:p>
        </p:txBody>
      </p:sp>
    </p:spTree>
    <p:extLst>
      <p:ext uri="{BB962C8B-B14F-4D97-AF65-F5344CB8AC3E}">
        <p14:creationId xmlns:p14="http://schemas.microsoft.com/office/powerpoint/2010/main" val="3566906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a:extLst>
              <a:ext uri="{FF2B5EF4-FFF2-40B4-BE49-F238E27FC236}">
                <a16:creationId xmlns:a16="http://schemas.microsoft.com/office/drawing/2014/main" xmlns="" id="{32360F49-92EF-4F07-BCF4-530E23F22F02}"/>
              </a:ext>
            </a:extLst>
          </p:cNvPr>
          <p:cNvSpPr>
            <a:spLocks noGrp="1"/>
          </p:cNvSpPr>
          <p:nvPr>
            <p:ph type="subTitle" idx="1"/>
          </p:nvPr>
        </p:nvSpPr>
        <p:spPr>
          <a:xfrm>
            <a:off x="841247" y="4705885"/>
            <a:ext cx="5780869" cy="766040"/>
          </a:xfrm>
        </p:spPr>
        <p:txBody>
          <a:bodyPr>
            <a:normAutofit/>
          </a:bodyPr>
          <a:lstStyle/>
          <a:p>
            <a:pPr algn="l"/>
            <a:r>
              <a:rPr lang="it-IT" sz="2000" dirty="0">
                <a:latin typeface="Segoe UI" panose="020B0502040204020203" pitchFamily="34" charset="0"/>
                <a:cs typeface="Segoe UI" panose="020B0502040204020203" pitchFamily="34" charset="0"/>
              </a:rPr>
              <a:t> </a:t>
            </a:r>
            <a:r>
              <a:rPr lang="it-IT" sz="18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 / 	(inserire data di riferimento)</a:t>
            </a:r>
          </a:p>
        </p:txBody>
      </p:sp>
      <p:sp>
        <p:nvSpPr>
          <p:cNvPr id="10" name="Freeform: Shape 9">
            <a:extLst>
              <a:ext uri="{FF2B5EF4-FFF2-40B4-BE49-F238E27FC236}">
                <a16:creationId xmlns:a16="http://schemas.microsoft.com/office/drawing/2014/main" xmlns="" id="{F6EF57EF-D042-41D3-83E8-41A1FE6C11E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xmlns="" id="{D00A59BB-A268-4F3E-9D41-CA265AF168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xmlns="" id="{63794DCE-9D34-40DF-AB3F-06DA8ACCDA9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xmlns="" id="{45006452-918C-4282-A72C-C9692B6691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Elaborazione 5">
            <a:extLst>
              <a:ext uri="{FF2B5EF4-FFF2-40B4-BE49-F238E27FC236}">
                <a16:creationId xmlns:a16="http://schemas.microsoft.com/office/drawing/2014/main" xmlns="" id="{39F7A40F-5C11-4066-94D8-542C0D4836A4}"/>
              </a:ext>
            </a:extLst>
          </p:cNvPr>
          <p:cNvSpPr/>
          <p:nvPr/>
        </p:nvSpPr>
        <p:spPr>
          <a:xfrm>
            <a:off x="0" y="-4549"/>
            <a:ext cx="5567843" cy="1290953"/>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1102"/>
              <a:gd name="connsiteY0" fmla="*/ 0 h 10000"/>
              <a:gd name="connsiteX1" fmla="*/ 11102 w 11102"/>
              <a:gd name="connsiteY1" fmla="*/ 0 h 10000"/>
              <a:gd name="connsiteX2" fmla="*/ 10000 w 11102"/>
              <a:gd name="connsiteY2" fmla="*/ 10000 h 10000"/>
              <a:gd name="connsiteX3" fmla="*/ 0 w 11102"/>
              <a:gd name="connsiteY3" fmla="*/ 10000 h 10000"/>
              <a:gd name="connsiteX4" fmla="*/ 0 w 11102"/>
              <a:gd name="connsiteY4" fmla="*/ 0 h 10000"/>
              <a:gd name="connsiteX0" fmla="*/ 0 w 11184"/>
              <a:gd name="connsiteY0" fmla="*/ 0 h 10000"/>
              <a:gd name="connsiteX1" fmla="*/ 11184 w 11184"/>
              <a:gd name="connsiteY1" fmla="*/ 0 h 10000"/>
              <a:gd name="connsiteX2" fmla="*/ 10000 w 11184"/>
              <a:gd name="connsiteY2" fmla="*/ 10000 h 10000"/>
              <a:gd name="connsiteX3" fmla="*/ 0 w 11184"/>
              <a:gd name="connsiteY3" fmla="*/ 10000 h 10000"/>
              <a:gd name="connsiteX4" fmla="*/ 0 w 11184"/>
              <a:gd name="connsiteY4" fmla="*/ 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184" h="10000">
                <a:moveTo>
                  <a:pt x="0" y="0"/>
                </a:moveTo>
                <a:lnTo>
                  <a:pt x="11184" y="0"/>
                </a:lnTo>
                <a:lnTo>
                  <a:pt x="10000" y="10000"/>
                </a:lnTo>
                <a:lnTo>
                  <a:pt x="0" y="10000"/>
                </a:lnTo>
                <a:lnTo>
                  <a:pt x="0" y="0"/>
                </a:lnTo>
                <a:close/>
              </a:path>
            </a:pathLst>
          </a:cu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Elaborazione 5">
            <a:extLst>
              <a:ext uri="{FF2B5EF4-FFF2-40B4-BE49-F238E27FC236}">
                <a16:creationId xmlns:a16="http://schemas.microsoft.com/office/drawing/2014/main" xmlns="" id="{235D4823-4C58-4FF0-A58B-200F11684F86}"/>
              </a:ext>
            </a:extLst>
          </p:cNvPr>
          <p:cNvSpPr/>
          <p:nvPr/>
        </p:nvSpPr>
        <p:spPr>
          <a:xfrm flipH="1" flipV="1">
            <a:off x="6561872" y="5450102"/>
            <a:ext cx="5624597" cy="1413389"/>
          </a:xfrm>
          <a:custGeom>
            <a:avLst/>
            <a:gdLst>
              <a:gd name="connsiteX0" fmla="*/ 0 w 10000"/>
              <a:gd name="connsiteY0" fmla="*/ 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0 h 10000"/>
              <a:gd name="connsiteX0" fmla="*/ 0 w 11102"/>
              <a:gd name="connsiteY0" fmla="*/ 0 h 10000"/>
              <a:gd name="connsiteX1" fmla="*/ 11102 w 11102"/>
              <a:gd name="connsiteY1" fmla="*/ 0 h 10000"/>
              <a:gd name="connsiteX2" fmla="*/ 10000 w 11102"/>
              <a:gd name="connsiteY2" fmla="*/ 10000 h 10000"/>
              <a:gd name="connsiteX3" fmla="*/ 0 w 11102"/>
              <a:gd name="connsiteY3" fmla="*/ 10000 h 10000"/>
              <a:gd name="connsiteX4" fmla="*/ 0 w 11102"/>
              <a:gd name="connsiteY4" fmla="*/ 0 h 10000"/>
              <a:gd name="connsiteX0" fmla="*/ 0 w 11179"/>
              <a:gd name="connsiteY0" fmla="*/ 0 h 10000"/>
              <a:gd name="connsiteX1" fmla="*/ 11179 w 11179"/>
              <a:gd name="connsiteY1" fmla="*/ 90 h 10000"/>
              <a:gd name="connsiteX2" fmla="*/ 10000 w 11179"/>
              <a:gd name="connsiteY2" fmla="*/ 10000 h 10000"/>
              <a:gd name="connsiteX3" fmla="*/ 0 w 11179"/>
              <a:gd name="connsiteY3" fmla="*/ 10000 h 10000"/>
              <a:gd name="connsiteX4" fmla="*/ 0 w 11179"/>
              <a:gd name="connsiteY4" fmla="*/ 0 h 10000"/>
              <a:gd name="connsiteX0" fmla="*/ 0 w 11298"/>
              <a:gd name="connsiteY0" fmla="*/ 39 h 10039"/>
              <a:gd name="connsiteX1" fmla="*/ 11298 w 11298"/>
              <a:gd name="connsiteY1" fmla="*/ 0 h 10039"/>
              <a:gd name="connsiteX2" fmla="*/ 10000 w 11298"/>
              <a:gd name="connsiteY2" fmla="*/ 10039 h 10039"/>
              <a:gd name="connsiteX3" fmla="*/ 0 w 11298"/>
              <a:gd name="connsiteY3" fmla="*/ 10039 h 10039"/>
              <a:gd name="connsiteX4" fmla="*/ 0 w 11298"/>
              <a:gd name="connsiteY4" fmla="*/ 39 h 100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98" h="10039">
                <a:moveTo>
                  <a:pt x="0" y="39"/>
                </a:moveTo>
                <a:lnTo>
                  <a:pt x="11298" y="0"/>
                </a:lnTo>
                <a:lnTo>
                  <a:pt x="10000" y="10039"/>
                </a:lnTo>
                <a:lnTo>
                  <a:pt x="0" y="10039"/>
                </a:lnTo>
                <a:lnTo>
                  <a:pt x="0" y="39"/>
                </a:lnTo>
                <a:close/>
              </a:path>
            </a:pathLst>
          </a:cu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4" name="Rettangolo 3"/>
          <p:cNvSpPr/>
          <p:nvPr/>
        </p:nvSpPr>
        <p:spPr>
          <a:xfrm>
            <a:off x="7912704" y="3097664"/>
            <a:ext cx="3424655" cy="369332"/>
          </a:xfrm>
          <a:prstGeom prst="rect">
            <a:avLst/>
          </a:prstGeom>
        </p:spPr>
        <p:txBody>
          <a:bodyPr wrap="none">
            <a:spAutoFit/>
          </a:bodyPr>
          <a:lstStyle/>
          <a:p>
            <a:pPr>
              <a:lnSpc>
                <a:spcPct val="90000"/>
              </a:lnSpc>
              <a:spcBef>
                <a:spcPts val="1000"/>
              </a:spcBef>
            </a:pPr>
            <a:r>
              <a:rPr lang="it-IT" sz="2000" dirty="0">
                <a:latin typeface="Segoe UI" panose="020B0502040204020203" pitchFamily="34" charset="0"/>
                <a:cs typeface="Segoe UI" panose="020B0502040204020203" pitchFamily="34" charset="0"/>
              </a:rPr>
              <a:t>CCIAA di </a:t>
            </a:r>
            <a:r>
              <a:rPr lang="it-IT" sz="20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_____ </a:t>
            </a:r>
            <a:r>
              <a:rPr lang="it-IT" sz="2000" dirty="0">
                <a:latin typeface="Segoe UI" panose="020B0502040204020203" pitchFamily="34" charset="0"/>
                <a:cs typeface="Segoe UI" panose="020B0502040204020203" pitchFamily="34" charset="0"/>
              </a:rPr>
              <a:t>(</a:t>
            </a:r>
            <a:r>
              <a:rPr lang="it-IT" sz="20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inserire logo</a:t>
            </a:r>
            <a:r>
              <a:rPr lang="it-IT" sz="2000" dirty="0">
                <a:latin typeface="Segoe UI" panose="020B0502040204020203" pitchFamily="34" charset="0"/>
                <a:cs typeface="Segoe UI" panose="020B0502040204020203" pitchFamily="34" charset="0"/>
              </a:rPr>
              <a:t>)</a:t>
            </a:r>
          </a:p>
        </p:txBody>
      </p:sp>
      <p:sp>
        <p:nvSpPr>
          <p:cNvPr id="11" name="Titolo 1">
            <a:extLst>
              <a:ext uri="{FF2B5EF4-FFF2-40B4-BE49-F238E27FC236}">
                <a16:creationId xmlns:a16="http://schemas.microsoft.com/office/drawing/2014/main" xmlns="" id="{C94FC6D1-E751-4E02-83D4-0DF199EB28AD}"/>
              </a:ext>
            </a:extLst>
          </p:cNvPr>
          <p:cNvSpPr txBox="1">
            <a:spLocks/>
          </p:cNvSpPr>
          <p:nvPr/>
        </p:nvSpPr>
        <p:spPr>
          <a:xfrm>
            <a:off x="841247" y="1655286"/>
            <a:ext cx="5532876" cy="261004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it-IT" sz="5400" b="1" dirty="0">
                <a:solidFill>
                  <a:srgbClr val="002060"/>
                </a:solidFill>
                <a:latin typeface="Segoe UI" panose="020B0502040204020203" pitchFamily="34" charset="0"/>
                <a:cs typeface="Segoe UI" panose="020B0502040204020203" pitchFamily="34" charset="0"/>
              </a:rPr>
              <a:t>Report controllo strategico</a:t>
            </a:r>
          </a:p>
        </p:txBody>
      </p:sp>
    </p:spTree>
    <p:extLst>
      <p:ext uri="{BB962C8B-B14F-4D97-AF65-F5344CB8AC3E}">
        <p14:creationId xmlns:p14="http://schemas.microsoft.com/office/powerpoint/2010/main" val="2727293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xmlns="" id="{14E457DB-EDC2-47FC-A635-F33B1302B06B}"/>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7. BENCHMARKING</a:t>
            </a:r>
          </a:p>
        </p:txBody>
      </p:sp>
      <p:sp>
        <p:nvSpPr>
          <p:cNvPr id="6" name="Segnaposto numero diapositiva 5">
            <a:extLst>
              <a:ext uri="{FF2B5EF4-FFF2-40B4-BE49-F238E27FC236}">
                <a16:creationId xmlns:a16="http://schemas.microsoft.com/office/drawing/2014/main" xmlns="" id="{4DE15B07-396A-45D4-8A24-FB5236101E8D}"/>
              </a:ext>
            </a:extLst>
          </p:cNvPr>
          <p:cNvSpPr>
            <a:spLocks noGrp="1"/>
          </p:cNvSpPr>
          <p:nvPr>
            <p:ph type="sldNum" sz="quarter" idx="12"/>
          </p:nvPr>
        </p:nvSpPr>
        <p:spPr/>
        <p:txBody>
          <a:bodyPr/>
          <a:lstStyle/>
          <a:p>
            <a:fld id="{621F632D-C124-4773-8802-FBC2B1C2511D}" type="slidenum">
              <a:rPr lang="it-IT" smtClean="0"/>
              <a:t>20</a:t>
            </a:fld>
            <a:endParaRPr lang="it-IT"/>
          </a:p>
        </p:txBody>
      </p:sp>
      <p:pic>
        <p:nvPicPr>
          <p:cNvPr id="8" name="Picture 2">
            <a:extLst>
              <a:ext uri="{FF2B5EF4-FFF2-40B4-BE49-F238E27FC236}">
                <a16:creationId xmlns:a16="http://schemas.microsoft.com/office/drawing/2014/main" xmlns="" id="{1D90F7E5-50E0-45B5-A881-729534F42EE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122" r="22359"/>
          <a:stretch/>
        </p:blipFill>
        <p:spPr bwMode="auto">
          <a:xfrm>
            <a:off x="184192" y="3430764"/>
            <a:ext cx="4437085" cy="286250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a:extLst>
              <a:ext uri="{FF2B5EF4-FFF2-40B4-BE49-F238E27FC236}">
                <a16:creationId xmlns:a16="http://schemas.microsoft.com/office/drawing/2014/main" xmlns="" id="{E6D3FDD1-348A-41AE-8ED3-B550622565B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2664" r="25909"/>
          <a:stretch/>
        </p:blipFill>
        <p:spPr bwMode="auto">
          <a:xfrm>
            <a:off x="7651171" y="3430764"/>
            <a:ext cx="4185401" cy="2862509"/>
          </a:xfrm>
          <a:prstGeom prst="rect">
            <a:avLst/>
          </a:prstGeom>
          <a:noFill/>
          <a:extLst>
            <a:ext uri="{909E8E84-426E-40DD-AFC4-6F175D3DCCD1}">
              <a14:hiddenFill xmlns:a14="http://schemas.microsoft.com/office/drawing/2010/main">
                <a:solidFill>
                  <a:srgbClr val="FFFFFF"/>
                </a:solidFill>
              </a14:hiddenFill>
            </a:ext>
          </a:extLst>
        </p:spPr>
      </p:pic>
      <p:sp>
        <p:nvSpPr>
          <p:cNvPr id="10" name="CasellaDiTesto 9">
            <a:extLst>
              <a:ext uri="{FF2B5EF4-FFF2-40B4-BE49-F238E27FC236}">
                <a16:creationId xmlns:a16="http://schemas.microsoft.com/office/drawing/2014/main" xmlns="" id="{B529BEB6-08BF-484B-B121-AF62C0F09843}"/>
              </a:ext>
            </a:extLst>
          </p:cNvPr>
          <p:cNvSpPr txBox="1"/>
          <p:nvPr/>
        </p:nvSpPr>
        <p:spPr>
          <a:xfrm>
            <a:off x="474260" y="981160"/>
            <a:ext cx="5244152" cy="2246769"/>
          </a:xfrm>
          <a:prstGeom prst="rect">
            <a:avLst/>
          </a:prstGeom>
          <a:noFill/>
        </p:spPr>
        <p:txBody>
          <a:bodyPr wrap="square">
            <a:spAutoFit/>
          </a:bodyPr>
          <a:lstStyle/>
          <a:p>
            <a:r>
              <a:rPr lang="it-IT" sz="1400" b="1" dirty="0">
                <a:latin typeface="Segoe UI" panose="020B0502040204020203" pitchFamily="34" charset="0"/>
                <a:cs typeface="Segoe UI" panose="020B0502040204020203" pitchFamily="34" charset="0"/>
                <a:sym typeface="Wingdings" panose="05000000000000000000" pitchFamily="2" charset="2"/>
              </a:rPr>
              <a:t> </a:t>
            </a:r>
            <a:r>
              <a:rPr lang="it-IT" sz="1400" b="1" dirty="0">
                <a:latin typeface="Segoe UI" panose="020B0502040204020203" pitchFamily="34" charset="0"/>
                <a:cs typeface="Segoe UI" panose="020B0502040204020203" pitchFamily="34" charset="0"/>
              </a:rPr>
              <a:t>il Cruscotto direzionale</a:t>
            </a:r>
          </a:p>
          <a:p>
            <a:endParaRPr lang="it-IT" sz="1400" dirty="0">
              <a:latin typeface="Segoe UI" panose="020B0502040204020203" pitchFamily="34" charset="0"/>
              <a:cs typeface="Segoe UI" panose="020B0502040204020203" pitchFamily="34" charset="0"/>
            </a:endParaRPr>
          </a:p>
          <a:p>
            <a:r>
              <a:rPr lang="it-IT" sz="1400" dirty="0">
                <a:highlight>
                  <a:srgbClr val="00FFFF"/>
                </a:highlight>
                <a:latin typeface="Segoe UI" panose="020B0502040204020203" pitchFamily="34" charset="0"/>
                <a:cs typeface="Segoe UI" panose="020B0502040204020203" pitchFamily="34" charset="0"/>
              </a:rPr>
              <a:t>La CCIAA è caratterizzata da:</a:t>
            </a:r>
          </a:p>
          <a:p>
            <a:pPr marL="285750" indent="-285750">
              <a:buFont typeface="Arial" panose="020B0604020202020204" pitchFamily="34" charset="0"/>
              <a:buChar char="•"/>
            </a:pPr>
            <a:r>
              <a:rPr lang="it-IT" sz="1400" dirty="0">
                <a:highlight>
                  <a:srgbClr val="00FFFF"/>
                </a:highlight>
                <a:latin typeface="Segoe UI" panose="020B0502040204020203" pitchFamily="34" charset="0"/>
                <a:cs typeface="Segoe UI" panose="020B0502040204020203" pitchFamily="34" charset="0"/>
              </a:rPr>
              <a:t>una struttura molto snella in termini di personale sul bacino d'imprese</a:t>
            </a:r>
          </a:p>
          <a:p>
            <a:pPr marL="285750" indent="-285750">
              <a:buFont typeface="Arial" panose="020B0604020202020204" pitchFamily="34" charset="0"/>
              <a:buChar char="•"/>
            </a:pPr>
            <a:r>
              <a:rPr lang="it-IT" sz="1400" dirty="0">
                <a:highlight>
                  <a:srgbClr val="00FFFF"/>
                </a:highlight>
                <a:latin typeface="Segoe UI" panose="020B0502040204020203" pitchFamily="34" charset="0"/>
                <a:cs typeface="Segoe UI" panose="020B0502040204020203" pitchFamily="34" charset="0"/>
              </a:rPr>
              <a:t>un numero nella media di Dirigenti rispetto al resto dell'organico</a:t>
            </a:r>
          </a:p>
          <a:p>
            <a:r>
              <a:rPr lang="it-IT" sz="1400" dirty="0">
                <a:highlight>
                  <a:srgbClr val="00FFFF"/>
                </a:highlight>
                <a:latin typeface="Segoe UI" panose="020B0502040204020203" pitchFamily="34" charset="0"/>
                <a:cs typeface="Segoe UI" panose="020B0502040204020203" pitchFamily="34" charset="0"/>
              </a:rPr>
              <a:t>Si evidenzia un’ottima salute economica, un grado relativamente alto di efficienza e un livello più che adeguato di efficacia/qualità</a:t>
            </a:r>
          </a:p>
        </p:txBody>
      </p:sp>
      <p:sp>
        <p:nvSpPr>
          <p:cNvPr id="11" name="CasellaDiTesto 10">
            <a:extLst>
              <a:ext uri="{FF2B5EF4-FFF2-40B4-BE49-F238E27FC236}">
                <a16:creationId xmlns:a16="http://schemas.microsoft.com/office/drawing/2014/main" xmlns="" id="{B99EE06F-BD3F-46FE-BE0C-611A37DE7671}"/>
              </a:ext>
            </a:extLst>
          </p:cNvPr>
          <p:cNvSpPr txBox="1"/>
          <p:nvPr/>
        </p:nvSpPr>
        <p:spPr>
          <a:xfrm>
            <a:off x="5879911" y="981160"/>
            <a:ext cx="2988000" cy="1944000"/>
          </a:xfrm>
          <a:prstGeom prst="rect">
            <a:avLst/>
          </a:prstGeom>
          <a:solidFill>
            <a:schemeClr val="bg2"/>
          </a:solidFill>
        </p:spPr>
        <p:txBody>
          <a:bodyPr wrap="square">
            <a:noAutofit/>
          </a:bodyPr>
          <a:lstStyle/>
          <a:p>
            <a:r>
              <a:rPr lang="it-IT" sz="1200" u="sng" dirty="0">
                <a:latin typeface="Segoe UI" panose="020B0502040204020203" pitchFamily="34" charset="0"/>
                <a:cs typeface="Segoe UI" panose="020B0502040204020203" pitchFamily="34" charset="0"/>
              </a:rPr>
              <a:t>Punti di forza </a:t>
            </a:r>
            <a:r>
              <a:rPr lang="it-IT" sz="1200" dirty="0">
                <a:solidFill>
                  <a:srgbClr val="92D050"/>
                </a:solidFill>
                <a:latin typeface="Segoe UI"/>
                <a:ea typeface="Times New Roman"/>
                <a:cs typeface="Segoe UI"/>
                <a:sym typeface="Wingdings 2"/>
              </a:rPr>
              <a:t></a:t>
            </a:r>
            <a:endParaRPr lang="it-IT" sz="1200" u="sng" dirty="0">
              <a:latin typeface="Segoe UI" panose="020B0502040204020203" pitchFamily="34" charset="0"/>
              <a:cs typeface="Segoe UI" panose="020B0502040204020203" pitchFamily="34" charset="0"/>
            </a:endParaRPr>
          </a:p>
          <a:p>
            <a:pPr marL="177800" indent="-177800">
              <a:buFont typeface="Arial" panose="020B0604020202020204" pitchFamily="34" charset="0"/>
              <a:buChar char="•"/>
            </a:pPr>
            <a:r>
              <a:rPr lang="it-IT" sz="1200" dirty="0">
                <a:highlight>
                  <a:srgbClr val="00FFFF"/>
                </a:highlight>
                <a:latin typeface="Segoe UI" panose="020B0502040204020203" pitchFamily="34" charset="0"/>
                <a:cs typeface="Segoe UI" panose="020B0502040204020203" pitchFamily="34" charset="0"/>
              </a:rPr>
              <a:t>equilibrio strutturale della gestione corrente</a:t>
            </a:r>
          </a:p>
          <a:p>
            <a:pPr marL="177800" indent="-177800">
              <a:buFont typeface="Arial" panose="020B0604020202020204" pitchFamily="34" charset="0"/>
              <a:buChar char="•"/>
            </a:pPr>
            <a:r>
              <a:rPr lang="it-IT" sz="1200" dirty="0">
                <a:highlight>
                  <a:srgbClr val="00FFFF"/>
                </a:highlight>
                <a:latin typeface="Segoe UI" panose="020B0502040204020203" pitchFamily="34" charset="0"/>
                <a:cs typeface="Segoe UI" panose="020B0502040204020203" pitchFamily="34" charset="0"/>
              </a:rPr>
              <a:t>capacità di fronteggiare i debiti a breve con la liquidità</a:t>
            </a:r>
          </a:p>
          <a:p>
            <a:pPr marL="177800" indent="-177800">
              <a:buFont typeface="Arial" panose="020B0604020202020204" pitchFamily="34" charset="0"/>
              <a:buChar char="•"/>
            </a:pPr>
            <a:r>
              <a:rPr lang="it-IT" sz="1200" dirty="0">
                <a:highlight>
                  <a:srgbClr val="00FFFF"/>
                </a:highlight>
                <a:latin typeface="Segoe UI" panose="020B0502040204020203" pitchFamily="34" charset="0"/>
                <a:cs typeface="Segoe UI" panose="020B0502040204020203" pitchFamily="34" charset="0"/>
              </a:rPr>
              <a:t>incidenza dei costi dei processi di supporto interno</a:t>
            </a:r>
          </a:p>
          <a:p>
            <a:pPr marL="177800" indent="-177800">
              <a:buFont typeface="Arial" panose="020B0604020202020204" pitchFamily="34" charset="0"/>
              <a:buChar char="•"/>
            </a:pPr>
            <a:r>
              <a:rPr lang="it-IT" sz="1200" dirty="0">
                <a:highlight>
                  <a:srgbClr val="00FFFF"/>
                </a:highlight>
                <a:latin typeface="Segoe UI" panose="020B0502040204020203" pitchFamily="34" charset="0"/>
                <a:cs typeface="Segoe UI" panose="020B0502040204020203" pitchFamily="34" charset="0"/>
              </a:rPr>
              <a:t>rispetto tempi evasione pratiche RI</a:t>
            </a:r>
          </a:p>
          <a:p>
            <a:pPr marL="177800" indent="-177800">
              <a:buFont typeface="Arial" panose="020B0604020202020204" pitchFamily="34" charset="0"/>
              <a:buChar char="•"/>
            </a:pPr>
            <a:r>
              <a:rPr lang="it-IT" sz="1200" dirty="0">
                <a:highlight>
                  <a:srgbClr val="00FFFF"/>
                </a:highlight>
                <a:latin typeface="Segoe UI" panose="020B0502040204020203" pitchFamily="34" charset="0"/>
                <a:cs typeface="Segoe UI" panose="020B0502040204020203" pitchFamily="34" charset="0"/>
              </a:rPr>
              <a:t>rispetto tempi di pagamento delle fatture</a:t>
            </a:r>
          </a:p>
        </p:txBody>
      </p:sp>
      <p:sp>
        <p:nvSpPr>
          <p:cNvPr id="12" name="CasellaDiTesto 11">
            <a:extLst>
              <a:ext uri="{FF2B5EF4-FFF2-40B4-BE49-F238E27FC236}">
                <a16:creationId xmlns:a16="http://schemas.microsoft.com/office/drawing/2014/main" xmlns="" id="{4106809B-EFD6-42F4-9E57-A1332B7F3B8D}"/>
              </a:ext>
            </a:extLst>
          </p:cNvPr>
          <p:cNvSpPr txBox="1"/>
          <p:nvPr/>
        </p:nvSpPr>
        <p:spPr>
          <a:xfrm>
            <a:off x="8996148" y="981159"/>
            <a:ext cx="2988000" cy="461665"/>
          </a:xfrm>
          <a:prstGeom prst="rect">
            <a:avLst/>
          </a:prstGeom>
          <a:solidFill>
            <a:schemeClr val="bg2"/>
          </a:solidFill>
        </p:spPr>
        <p:txBody>
          <a:bodyPr wrap="square">
            <a:spAutoFit/>
          </a:bodyPr>
          <a:lstStyle/>
          <a:p>
            <a:r>
              <a:rPr lang="it-IT" sz="1200" u="sng" dirty="0">
                <a:latin typeface="Segoe UI" panose="020B0502040204020203" pitchFamily="34" charset="0"/>
                <a:cs typeface="Segoe UI" panose="020B0502040204020203" pitchFamily="34" charset="0"/>
              </a:rPr>
              <a:t>Punti di debolezza </a:t>
            </a:r>
            <a:r>
              <a:rPr lang="it-IT" sz="1200" dirty="0">
                <a:solidFill>
                  <a:srgbClr val="FF0000"/>
                </a:solidFill>
                <a:latin typeface="Segoe UI"/>
                <a:ea typeface="Times New Roman"/>
                <a:cs typeface="Segoe UI"/>
                <a:sym typeface="Wingdings 2"/>
              </a:rPr>
              <a:t></a:t>
            </a:r>
            <a:endParaRPr lang="it-IT" sz="1200" u="sng" dirty="0">
              <a:latin typeface="Segoe UI" panose="020B0502040204020203" pitchFamily="34" charset="0"/>
              <a:cs typeface="Segoe UI" panose="020B0502040204020203" pitchFamily="34" charset="0"/>
            </a:endParaRPr>
          </a:p>
          <a:p>
            <a:pPr marL="177800" indent="-177800">
              <a:buFont typeface="Arial" panose="020B0604020202020204" pitchFamily="34" charset="0"/>
              <a:buChar char="•"/>
            </a:pPr>
            <a:r>
              <a:rPr lang="it-IT" sz="1200" dirty="0">
                <a:highlight>
                  <a:srgbClr val="00FFFF"/>
                </a:highlight>
                <a:latin typeface="Segoe UI" panose="020B0502040204020203" pitchFamily="34" charset="0"/>
                <a:cs typeface="Segoe UI" panose="020B0502040204020203" pitchFamily="34" charset="0"/>
              </a:rPr>
              <a:t>---</a:t>
            </a:r>
          </a:p>
        </p:txBody>
      </p:sp>
      <p:sp>
        <p:nvSpPr>
          <p:cNvPr id="13" name="Fumetto: rettangolo con angoli arrotondati 3">
            <a:extLst>
              <a:ext uri="{FF2B5EF4-FFF2-40B4-BE49-F238E27FC236}">
                <a16:creationId xmlns:a16="http://schemas.microsoft.com/office/drawing/2014/main" xmlns="" id="{E219F11E-5F95-4112-8D71-C87A764A8C97}"/>
              </a:ext>
            </a:extLst>
          </p:cNvPr>
          <p:cNvSpPr/>
          <p:nvPr/>
        </p:nvSpPr>
        <p:spPr>
          <a:xfrm>
            <a:off x="4476997" y="3744439"/>
            <a:ext cx="3277590" cy="3064669"/>
          </a:xfrm>
          <a:prstGeom prst="wedgeRoundRectCallout">
            <a:avLst>
              <a:gd name="adj1" fmla="val -36118"/>
              <a:gd name="adj2" fmla="val -71138"/>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lIns="72000" tIns="36000" rIns="72000" bIns="36000"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Si tratta di un ambito che, come precisato meglio nelle Linee guida, può essere trattato in modo trasversale all’interno dei paragrafi precedenti, evidenziando cioè i dati di </a:t>
            </a:r>
            <a:r>
              <a:rPr lang="it-IT" sz="1000" dirty="0" err="1">
                <a:solidFill>
                  <a:schemeClr val="tx1"/>
                </a:solidFill>
              </a:rPr>
              <a:t>benchmarking</a:t>
            </a:r>
            <a:r>
              <a:rPr lang="it-IT" sz="1000" dirty="0">
                <a:solidFill>
                  <a:schemeClr val="tx1"/>
                </a:solidFill>
              </a:rPr>
              <a:t> in ciascuno di essi, per ogni tema trattato. </a:t>
            </a:r>
          </a:p>
          <a:p>
            <a:r>
              <a:rPr lang="it-IT" sz="1000" dirty="0">
                <a:solidFill>
                  <a:schemeClr val="tx1"/>
                </a:solidFill>
              </a:rPr>
              <a:t>Nel caso in cui si ritenga invece opportuno riportare le risultanze del </a:t>
            </a:r>
            <a:r>
              <a:rPr lang="it-IT" sz="1000" dirty="0" err="1">
                <a:solidFill>
                  <a:schemeClr val="tx1"/>
                </a:solidFill>
              </a:rPr>
              <a:t>benchmarking</a:t>
            </a:r>
            <a:r>
              <a:rPr lang="it-IT" sz="1000" dirty="0">
                <a:solidFill>
                  <a:schemeClr val="tx1"/>
                </a:solidFill>
              </a:rPr>
              <a:t> in un paragrafo dedicato, si potrà tracciare, anche un “profilo” della CCIAA, evidenziando eventuali ambiti di miglioramento e/o consolidamento della gestione camerale, utilizzando il Cruscotto direzionale, strumento messo a disposizione all’interno del Sistema informativo integrato, articolato in quattro aree di monitoraggio, in funzione delle dimensioni chiave della performance: struttura; salute economica; efficienza; efficacia; qualità.</a:t>
            </a:r>
          </a:p>
        </p:txBody>
      </p:sp>
    </p:spTree>
    <p:extLst>
      <p:ext uri="{BB962C8B-B14F-4D97-AF65-F5344CB8AC3E}">
        <p14:creationId xmlns:p14="http://schemas.microsoft.com/office/powerpoint/2010/main" val="3982032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C41B432C-B102-46E0-885C-D2AF2130ED43}"/>
              </a:ext>
            </a:extLst>
          </p:cNvPr>
          <p:cNvSpPr txBox="1"/>
          <p:nvPr/>
        </p:nvSpPr>
        <p:spPr>
          <a:xfrm>
            <a:off x="609600" y="889001"/>
            <a:ext cx="11264900" cy="5512750"/>
          </a:xfrm>
          <a:prstGeom prst="rect">
            <a:avLst/>
          </a:prstGeom>
          <a:noFill/>
        </p:spPr>
        <p:txBody>
          <a:bodyPr wrap="square" numCol="2" spcCol="180000" rtlCol="0">
            <a:noAutofit/>
          </a:bodyPr>
          <a:lstStyle/>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Nell’annualità presa in esame sono state riscontrate delle difficoltà per il raggiungimento degli obiettivi relativi principalmente al seguente ambito strategico: ……………..</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Tale difficoltà è scaturita da una situazione di contesto …………., dovuta all’attuale crisi economica e allo stallo di alcune attività che inevitabilmente hanno risentito di questo particolare momento storico. L’ente ha optato, per il prossimo anno, di investire in maggior misura sulle attività che riguardano ....... che si prevede possano essere ………………………….</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Nel ciclo di pianificazione successiva, dunque, uno degli ambiti strategici ulteriori su cui l’ente potrebbe puntare è quello definito come …………., all’interno del quale potrebbero confluire gli obiettivi strategici inerenti la …………………………………………………………….</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Si coglie l’occasione, infine, per riprendere quanto già segnalato nella Relazione sul funzionamento complessivo dei controlli, in particolare sulle criticità riscontrate nelle fasi di misurazione e valutazione della performance; in particolare, ……………………………………………………………………………………………………………</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Ciò premesso, dal prossimo ciclo di pianificazione l’ente opererà ………………………</a:t>
            </a: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xmlns="" id="{14E457DB-EDC2-47FC-A635-F33B1302B06B}"/>
              </a:ext>
            </a:extLst>
          </p:cNvPr>
          <p:cNvSpPr txBox="1"/>
          <p:nvPr/>
        </p:nvSpPr>
        <p:spPr>
          <a:xfrm>
            <a:off x="609600" y="334665"/>
            <a:ext cx="115824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8. FATTORI OSTATIVI E INPUT DI MIGLIORAMENTO PER IL NUOVO CICLO DI PIANIFICAZIONE</a:t>
            </a:r>
          </a:p>
        </p:txBody>
      </p:sp>
      <p:sp>
        <p:nvSpPr>
          <p:cNvPr id="6" name="Segnaposto numero diapositiva 5">
            <a:extLst>
              <a:ext uri="{FF2B5EF4-FFF2-40B4-BE49-F238E27FC236}">
                <a16:creationId xmlns:a16="http://schemas.microsoft.com/office/drawing/2014/main" xmlns="" id="{4DE15B07-396A-45D4-8A24-FB5236101E8D}"/>
              </a:ext>
            </a:extLst>
          </p:cNvPr>
          <p:cNvSpPr>
            <a:spLocks noGrp="1"/>
          </p:cNvSpPr>
          <p:nvPr>
            <p:ph type="sldNum" sz="quarter" idx="12"/>
          </p:nvPr>
        </p:nvSpPr>
        <p:spPr/>
        <p:txBody>
          <a:bodyPr/>
          <a:lstStyle/>
          <a:p>
            <a:fld id="{621F632D-C124-4773-8802-FBC2B1C2511D}" type="slidenum">
              <a:rPr lang="it-IT" smtClean="0"/>
              <a:t>21</a:t>
            </a:fld>
            <a:endParaRPr lang="it-IT"/>
          </a:p>
        </p:txBody>
      </p:sp>
      <p:sp>
        <p:nvSpPr>
          <p:cNvPr id="5" name="Fumetto: rettangolo con angoli arrotondati 3">
            <a:extLst>
              <a:ext uri="{FF2B5EF4-FFF2-40B4-BE49-F238E27FC236}">
                <a16:creationId xmlns:a16="http://schemas.microsoft.com/office/drawing/2014/main" xmlns="" id="{E219F11E-5F95-4112-8D71-C87A764A8C97}"/>
              </a:ext>
            </a:extLst>
          </p:cNvPr>
          <p:cNvSpPr/>
          <p:nvPr/>
        </p:nvSpPr>
        <p:spPr>
          <a:xfrm>
            <a:off x="7584683" y="2110762"/>
            <a:ext cx="4088761" cy="3745706"/>
          </a:xfrm>
          <a:prstGeom prst="wedgeRoundRectCallout">
            <a:avLst>
              <a:gd name="adj1" fmla="val -83197"/>
              <a:gd name="adj2" fmla="val -46881"/>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In questa sezione si forniscono gli input in chiave futura per lo sviluppo del ciclo di pianificazione, misurazione e rendicontazione.</a:t>
            </a:r>
          </a:p>
          <a:p>
            <a:r>
              <a:rPr lang="it-IT" sz="1000" dirty="0">
                <a:solidFill>
                  <a:schemeClr val="tx1"/>
                </a:solidFill>
              </a:rPr>
              <a:t>Per quanto riguarda le eventuali criticità  rilevate, si possono descrivere i fattori ostativi che hanno reso difficile o impedito totalmente il raggiungimento degli obiettivi, provando a individuarne le cause e, se possibile, le eventuali azioni utili per rimuovere tali ostacoli.</a:t>
            </a:r>
          </a:p>
          <a:p>
            <a:r>
              <a:rPr lang="it-IT" sz="1000" dirty="0">
                <a:solidFill>
                  <a:schemeClr val="tx1"/>
                </a:solidFill>
              </a:rPr>
              <a:t>Le problematiche evidenziate possono eventualmente tradursi in altrettanti input di miglioramento; questo vale per gli obiettivi già presenti nei documenti di pianificazione precedenti; ma, dall’analisi complessiva del Report, possono sorgere anche spunti ulteriori rispetto all’impianto strategico-programmatico precedente, da concretizzare e dettagliare nei successivi documenti di pianificazione (dalla RPP al Piano della performance). </a:t>
            </a:r>
          </a:p>
          <a:p>
            <a:r>
              <a:rPr lang="it-IT" sz="1000" dirty="0">
                <a:solidFill>
                  <a:schemeClr val="tx1"/>
                </a:solidFill>
              </a:rPr>
              <a:t>Infine, in questa parte conclusiva si può cogliere l’occasione per suggerire miglioramenti anche nelle modalità e nel metodo di programmazione, riprendendo e ribadendo tracce di lavoro già emerse e prospettate in sede di Relazione sul funzionamento dei controlli. </a:t>
            </a:r>
          </a:p>
        </p:txBody>
      </p:sp>
    </p:spTree>
    <p:extLst>
      <p:ext uri="{BB962C8B-B14F-4D97-AF65-F5344CB8AC3E}">
        <p14:creationId xmlns:p14="http://schemas.microsoft.com/office/powerpoint/2010/main" val="3450062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a 6">
            <a:extLst>
              <a:ext uri="{FF2B5EF4-FFF2-40B4-BE49-F238E27FC236}">
                <a16:creationId xmlns:a16="http://schemas.microsoft.com/office/drawing/2014/main" xmlns="" id="{9FF29F49-64CB-4815-83A8-2A17E73275F7}"/>
              </a:ext>
            </a:extLst>
          </p:cNvPr>
          <p:cNvGraphicFramePr>
            <a:graphicFrameLocks noGrp="1"/>
          </p:cNvGraphicFramePr>
          <p:nvPr>
            <p:extLst>
              <p:ext uri="{D42A27DB-BD31-4B8C-83A1-F6EECF244321}">
                <p14:modId xmlns:p14="http://schemas.microsoft.com/office/powerpoint/2010/main" val="202502605"/>
              </p:ext>
            </p:extLst>
          </p:nvPr>
        </p:nvGraphicFramePr>
        <p:xfrm>
          <a:off x="615043" y="911962"/>
          <a:ext cx="10961915" cy="5269257"/>
        </p:xfrm>
        <a:graphic>
          <a:graphicData uri="http://schemas.openxmlformats.org/drawingml/2006/table">
            <a:tbl>
              <a:tblPr firstRow="1" bandRow="1">
                <a:tableStyleId>{5C22544A-7EE6-4342-B048-85BDC9FD1C3A}</a:tableStyleId>
              </a:tblPr>
              <a:tblGrid>
                <a:gridCol w="10351637">
                  <a:extLst>
                    <a:ext uri="{9D8B030D-6E8A-4147-A177-3AD203B41FA5}">
                      <a16:colId xmlns:a16="http://schemas.microsoft.com/office/drawing/2014/main" xmlns="" val="3980242796"/>
                    </a:ext>
                  </a:extLst>
                </a:gridCol>
                <a:gridCol w="610278">
                  <a:extLst>
                    <a:ext uri="{9D8B030D-6E8A-4147-A177-3AD203B41FA5}">
                      <a16:colId xmlns:a16="http://schemas.microsoft.com/office/drawing/2014/main" xmlns="" val="1385494394"/>
                    </a:ext>
                  </a:extLst>
                </a:gridCol>
              </a:tblGrid>
              <a:tr h="397622">
                <a:tc>
                  <a:txBody>
                    <a:bodyPr/>
                    <a:lstStyle/>
                    <a:p>
                      <a:r>
                        <a:rPr lang="it-IT" sz="1600" b="0" u="none" dirty="0">
                          <a:solidFill>
                            <a:schemeClr val="tx1"/>
                          </a:solidFill>
                          <a:latin typeface="Segoe UI" panose="020B0502040204020203" pitchFamily="34" charset="0"/>
                          <a:cs typeface="Segoe UI" panose="020B0502040204020203" pitchFamily="34" charset="0"/>
                          <a:hlinkClick r:id="rId2" action="ppaction://hlinksldjump">
                            <a:extLst>
                              <a:ext uri="{A12FA001-AC4F-418D-AE19-62706E023703}">
                                <ahyp:hlinkClr xmlns:ahyp="http://schemas.microsoft.com/office/drawing/2018/hyperlinkcolor" xmlns="" val="tx"/>
                              </a:ext>
                            </a:extLst>
                          </a:hlinkClick>
                        </a:rPr>
                        <a:t>Premessa</a:t>
                      </a:r>
                      <a:r>
                        <a:rPr lang="it-IT" sz="1600" b="0" u="none" dirty="0">
                          <a:solidFill>
                            <a:schemeClr val="tx1"/>
                          </a:solidFill>
                          <a:latin typeface="Segoe UI" panose="020B0502040204020203" pitchFamily="34" charset="0"/>
                          <a:cs typeface="Segoe UI" panose="020B0502040204020203"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523240866"/>
                  </a:ext>
                </a:extLst>
              </a:tr>
              <a:tr h="410127">
                <a:tc>
                  <a:txBody>
                    <a:bodyPr/>
                    <a:lstStyle/>
                    <a:p>
                      <a:r>
                        <a:rPr lang="it-IT" sz="1600" b="0" u="none" dirty="0">
                          <a:solidFill>
                            <a:schemeClr val="tx1"/>
                          </a:solidFill>
                          <a:latin typeface="Segoe UI" panose="020B0502040204020203" pitchFamily="34" charset="0"/>
                          <a:cs typeface="Segoe UI" panose="020B0502040204020203" pitchFamily="34" charset="0"/>
                          <a:hlinkClick r:id="rId3" action="ppaction://hlinksldjump">
                            <a:extLst>
                              <a:ext uri="{A12FA001-AC4F-418D-AE19-62706E023703}">
                                <ahyp:hlinkClr xmlns:ahyp="http://schemas.microsoft.com/office/drawing/2018/hyperlinkcolor" xmlns="" val="tx"/>
                              </a:ext>
                            </a:extLst>
                          </a:hlinkClick>
                        </a:rPr>
                        <a:t>1. Coerenza documenti di programmazione</a:t>
                      </a:r>
                      <a:r>
                        <a:rPr lang="it-IT" sz="1600" b="0" u="none" dirty="0">
                          <a:solidFill>
                            <a:schemeClr val="tx1"/>
                          </a:solidFill>
                          <a:latin typeface="Segoe UI" panose="020B0502040204020203" pitchFamily="34" charset="0"/>
                          <a:cs typeface="Segoe UI" panose="020B0502040204020203"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2429035721"/>
                  </a:ext>
                </a:extLst>
              </a:tr>
              <a:tr h="431569">
                <a:tc>
                  <a:txBody>
                    <a:bodyPr/>
                    <a:lstStyle/>
                    <a:p>
                      <a:r>
                        <a:rPr lang="it-IT" sz="1600" b="0" u="none" dirty="0">
                          <a:solidFill>
                            <a:schemeClr val="tx1"/>
                          </a:solidFill>
                          <a:latin typeface="Segoe UI" panose="020B0502040204020203" pitchFamily="34" charset="0"/>
                          <a:cs typeface="Segoe UI" panose="020B0502040204020203" pitchFamily="34" charset="0"/>
                          <a:hlinkClick r:id="rId4" action="ppaction://hlinksldjump">
                            <a:extLst>
                              <a:ext uri="{A12FA001-AC4F-418D-AE19-62706E023703}">
                                <ahyp:hlinkClr xmlns:ahyp="http://schemas.microsoft.com/office/drawing/2018/hyperlinkcolor" xmlns="" val="tx"/>
                              </a:ext>
                            </a:extLst>
                          </a:hlinkClick>
                        </a:rPr>
                        <a:t>2. Schema logico di riferimento</a:t>
                      </a:r>
                      <a:r>
                        <a:rPr lang="it-IT" sz="1600" b="0" u="none" dirty="0">
                          <a:solidFill>
                            <a:schemeClr val="tx1"/>
                          </a:solidFill>
                          <a:latin typeface="Segoe UI" panose="020B0502040204020203" pitchFamily="34" charset="0"/>
                          <a:cs typeface="Segoe UI" panose="020B0502040204020203"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653279761"/>
                  </a:ext>
                </a:extLst>
              </a:tr>
              <a:tr h="420848">
                <a:tc>
                  <a:txBody>
                    <a:bodyPr/>
                    <a:lstStyle/>
                    <a:p>
                      <a:r>
                        <a:rPr lang="it-IT" sz="1600" b="0" u="none" dirty="0">
                          <a:solidFill>
                            <a:schemeClr val="tx1"/>
                          </a:solidFill>
                          <a:latin typeface="Segoe UI" panose="020B0502040204020203" pitchFamily="34" charset="0"/>
                          <a:cs typeface="Segoe UI" panose="020B0502040204020203" pitchFamily="34" charset="0"/>
                          <a:hlinkClick r:id="rId5" action="ppaction://hlinksldjump">
                            <a:extLst>
                              <a:ext uri="{A12FA001-AC4F-418D-AE19-62706E023703}">
                                <ahyp:hlinkClr xmlns:ahyp="http://schemas.microsoft.com/office/drawing/2018/hyperlinkcolor" xmlns="" val="tx"/>
                              </a:ext>
                            </a:extLst>
                          </a:hlinkClick>
                        </a:rPr>
                        <a:t>3. Grado attuazione strategia </a:t>
                      </a:r>
                      <a:r>
                        <a:rPr lang="it-IT" sz="1600" b="0" u="none" dirty="0">
                          <a:solidFill>
                            <a:schemeClr val="tx1"/>
                          </a:solidFill>
                          <a:latin typeface="Segoe UI" panose="020B0502040204020203" pitchFamily="34" charset="0"/>
                          <a:cs typeface="Segoe UI" panose="020B0502040204020203"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648960560"/>
                  </a:ext>
                </a:extLst>
              </a:tr>
              <a:tr h="420848">
                <a:tc>
                  <a:txBody>
                    <a:bodyPr/>
                    <a:lstStyle/>
                    <a:p>
                      <a:r>
                        <a:rPr lang="it-IT" sz="1600" b="0" u="none" dirty="0">
                          <a:solidFill>
                            <a:schemeClr val="tx1"/>
                          </a:solidFill>
                          <a:latin typeface="Segoe UI" panose="020B0502040204020203" pitchFamily="34" charset="0"/>
                          <a:cs typeface="Segoe UI" panose="020B0502040204020203" pitchFamily="34" charset="0"/>
                          <a:hlinkClick r:id="rId6" action="ppaction://hlinksldjump">
                            <a:extLst>
                              <a:ext uri="{A12FA001-AC4F-418D-AE19-62706E023703}">
                                <ahyp:hlinkClr xmlns:ahyp="http://schemas.microsoft.com/office/drawing/2018/hyperlinkcolor" xmlns="" val="tx"/>
                              </a:ext>
                            </a:extLst>
                          </a:hlinkClick>
                        </a:rPr>
                        <a:t>4. Impatti e altre dimensioni della performance</a:t>
                      </a:r>
                      <a:r>
                        <a:rPr lang="it-IT" sz="1600" b="0" u="none" dirty="0">
                          <a:solidFill>
                            <a:schemeClr val="tx1"/>
                          </a:solidFill>
                          <a:latin typeface="Segoe UI" panose="020B0502040204020203" pitchFamily="34" charset="0"/>
                          <a:cs typeface="Segoe UI" panose="020B0502040204020203"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523845365"/>
                  </a:ext>
                </a:extLst>
              </a:tr>
              <a:tr h="420848">
                <a:tc>
                  <a:txBody>
                    <a:bodyPr/>
                    <a:lstStyle/>
                    <a:p>
                      <a:r>
                        <a:rPr lang="it-IT" sz="1600" b="0" u="sng" dirty="0">
                          <a:solidFill>
                            <a:schemeClr val="tx1"/>
                          </a:solidFill>
                          <a:latin typeface="Segoe UI" panose="020B0502040204020203" pitchFamily="34" charset="0"/>
                          <a:cs typeface="Segoe UI" panose="020B0502040204020203" pitchFamily="34" charset="0"/>
                        </a:rPr>
                        <a:t>5. </a:t>
                      </a:r>
                      <a:r>
                        <a:rPr lang="it-IT" sz="1600" b="0" u="sng" kern="1200" dirty="0">
                          <a:solidFill>
                            <a:schemeClr val="tx1"/>
                          </a:solidFill>
                          <a:latin typeface="Segoe UI" panose="020B0502040204020203" pitchFamily="34" charset="0"/>
                          <a:ea typeface="+mn-ea"/>
                          <a:cs typeface="Segoe UI" panose="020B0502040204020203" pitchFamily="34" charset="0"/>
                        </a:rPr>
                        <a:t>Process</a:t>
                      </a:r>
                      <a:r>
                        <a:rPr lang="it-IT" sz="1600" b="0" u="sng" dirty="0">
                          <a:solidFill>
                            <a:schemeClr val="tx1"/>
                          </a:solidFill>
                          <a:latin typeface="Segoe UI" panose="020B0502040204020203" pitchFamily="34" charset="0"/>
                          <a:cs typeface="Segoe UI" panose="020B0502040204020203" pitchFamily="34" charset="0"/>
                        </a:rPr>
                        <a:t>i </a:t>
                      </a:r>
                      <a:r>
                        <a:rPr lang="it-IT" sz="1600" b="0" u="none" dirty="0">
                          <a:solidFill>
                            <a:schemeClr val="tx1"/>
                          </a:solidFill>
                          <a:latin typeface="Segoe UI" panose="020B0502040204020203" pitchFamily="34" charset="0"/>
                          <a:cs typeface="Segoe UI" panose="020B0502040204020203"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639178477"/>
                  </a:ext>
                </a:extLst>
              </a:tr>
              <a:tr h="395342">
                <a:tc>
                  <a:txBody>
                    <a:bodyPr/>
                    <a:lstStyle/>
                    <a:p>
                      <a:pPr marL="360000"/>
                      <a:r>
                        <a:rPr lang="it-IT" sz="1200" b="0" u="sng" kern="1200" dirty="0">
                          <a:solidFill>
                            <a:schemeClr val="tx1"/>
                          </a:solidFill>
                          <a:latin typeface="Segoe UI" panose="020B0502040204020203" pitchFamily="34" charset="0"/>
                          <a:ea typeface="+mn-ea"/>
                          <a:cs typeface="Segoe UI" panose="020B0502040204020203" pitchFamily="34" charset="0"/>
                          <a:hlinkClick r:id="rId7" action="ppaction://hlinksldjump">
                            <a:extLst>
                              <a:ext uri="{A12FA001-AC4F-418D-AE19-62706E023703}">
                                <ahyp:hlinkClr xmlns:ahyp="http://schemas.microsoft.com/office/drawing/2018/hyperlinkcolor" xmlns="" val="tx"/>
                              </a:ext>
                            </a:extLst>
                          </a:hlinkClick>
                        </a:rPr>
                        <a:t>5.1. Dimensionamento del personale </a:t>
                      </a:r>
                      <a:r>
                        <a:rPr lang="it-IT" sz="1300" b="0" u="none" dirty="0">
                          <a:solidFill>
                            <a:schemeClr val="tx1">
                              <a:lumMod val="65000"/>
                              <a:lumOff val="35000"/>
                            </a:schemeClr>
                          </a:solidFill>
                          <a:latin typeface="Segoe UI" panose="020B0502040204020203" pitchFamily="34" charset="0"/>
                          <a:cs typeface="Segoe UI" panose="020B0502040204020203" pitchFamily="34" charset="0"/>
                        </a:rPr>
                        <a:t>…………………………………………………………………………………………………………………………………………………………...</a:t>
                      </a:r>
                      <a:endParaRPr lang="it-IT" sz="1300" b="0" u="none" kern="1200" baseline="0" dirty="0">
                        <a:solidFill>
                          <a:schemeClr val="tx1">
                            <a:lumMod val="65000"/>
                            <a:lumOff val="35000"/>
                          </a:schemeClr>
                        </a:solidFill>
                        <a:latin typeface="Segoe UI" panose="020B0502040204020203" pitchFamily="34" charset="0"/>
                        <a:ea typeface="+mn-ea"/>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300" b="0" u="none" dirty="0">
                        <a:solidFill>
                          <a:schemeClr val="tx1">
                            <a:lumMod val="65000"/>
                            <a:lumOff val="35000"/>
                          </a:schemeClr>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766250003"/>
                  </a:ext>
                </a:extLst>
              </a:tr>
              <a:tr h="395342">
                <a:tc>
                  <a:txBody>
                    <a:bodyPr/>
                    <a:lstStyle/>
                    <a:p>
                      <a:pPr marL="360000"/>
                      <a:r>
                        <a:rPr lang="it-IT" sz="1200" b="0" u="sng" kern="1200" dirty="0">
                          <a:solidFill>
                            <a:schemeClr val="tx1"/>
                          </a:solidFill>
                          <a:latin typeface="Segoe UI" panose="020B0502040204020203" pitchFamily="34" charset="0"/>
                          <a:ea typeface="+mn-ea"/>
                          <a:cs typeface="Segoe UI" panose="020B0502040204020203" pitchFamily="34" charset="0"/>
                          <a:hlinkClick r:id="rId8" action="ppaction://hlinksldjump">
                            <a:extLst>
                              <a:ext uri="{A12FA001-AC4F-418D-AE19-62706E023703}">
                                <ahyp:hlinkClr xmlns:ahyp="http://schemas.microsoft.com/office/drawing/2018/hyperlinkcolor" xmlns="" val="tx"/>
                              </a:ext>
                            </a:extLst>
                          </a:hlinkClick>
                        </a:rPr>
                        <a:t>5.2. Costi dei processi </a:t>
                      </a:r>
                      <a:r>
                        <a:rPr lang="it-IT" sz="1300" b="0" u="none" dirty="0">
                          <a:solidFill>
                            <a:schemeClr val="tx1">
                              <a:lumMod val="65000"/>
                              <a:lumOff val="35000"/>
                            </a:schemeClr>
                          </a:solidFill>
                          <a:latin typeface="Segoe UI" panose="020B0502040204020203" pitchFamily="34" charset="0"/>
                          <a:cs typeface="Segoe UI" panose="020B0502040204020203" pitchFamily="34" charset="0"/>
                        </a:rPr>
                        <a:t>…………………………………………………………………………………………………………………………………………………………………………………...</a:t>
                      </a:r>
                      <a:endParaRPr lang="it-IT" sz="1300" b="0" u="none" kern="1200" baseline="0" dirty="0">
                        <a:solidFill>
                          <a:schemeClr val="tx1">
                            <a:lumMod val="65000"/>
                            <a:lumOff val="35000"/>
                          </a:schemeClr>
                        </a:solidFill>
                        <a:latin typeface="Segoe UI" panose="020B0502040204020203" pitchFamily="34" charset="0"/>
                        <a:ea typeface="+mn-ea"/>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300" b="0" u="none" dirty="0">
                        <a:solidFill>
                          <a:schemeClr val="tx1">
                            <a:lumMod val="65000"/>
                            <a:lumOff val="35000"/>
                          </a:schemeClr>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301170476"/>
                  </a:ext>
                </a:extLst>
              </a:tr>
              <a:tr h="395342">
                <a:tc>
                  <a:txBody>
                    <a:bodyPr/>
                    <a:lstStyle/>
                    <a:p>
                      <a:pPr marL="360000"/>
                      <a:r>
                        <a:rPr lang="it-IT" sz="1200" b="0" u="sng" kern="1200" dirty="0">
                          <a:solidFill>
                            <a:schemeClr val="tx1"/>
                          </a:solidFill>
                          <a:latin typeface="Segoe UI" panose="020B0502040204020203" pitchFamily="34" charset="0"/>
                          <a:ea typeface="+mn-ea"/>
                          <a:cs typeface="Segoe UI" panose="020B0502040204020203" pitchFamily="34" charset="0"/>
                        </a:rPr>
                        <a:t>5.3. Standard di qualità erogata</a:t>
                      </a:r>
                      <a:r>
                        <a:rPr lang="it-IT" sz="1300" b="0" u="none" kern="1200" baseline="0" dirty="0">
                          <a:solidFill>
                            <a:schemeClr val="tx1">
                              <a:lumMod val="65000"/>
                              <a:lumOff val="35000"/>
                            </a:schemeClr>
                          </a:solidFill>
                          <a:latin typeface="Segoe UI" panose="020B0502040204020203" pitchFamily="34" charset="0"/>
                          <a:ea typeface="+mn-ea"/>
                          <a:cs typeface="Segoe UI" panose="020B0502040204020203"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300" b="0" u="none" dirty="0">
                        <a:solidFill>
                          <a:schemeClr val="tx1">
                            <a:lumMod val="65000"/>
                            <a:lumOff val="35000"/>
                          </a:schemeClr>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759236857"/>
                  </a:ext>
                </a:extLst>
              </a:tr>
              <a:tr h="382589">
                <a:tc>
                  <a:txBody>
                    <a:bodyPr/>
                    <a:lstStyle/>
                    <a:p>
                      <a:pPr marL="360000"/>
                      <a:r>
                        <a:rPr lang="it-IT" sz="1200" b="0" u="sng" kern="1200" dirty="0">
                          <a:solidFill>
                            <a:schemeClr val="tx1"/>
                          </a:solidFill>
                          <a:latin typeface="Segoe UI" panose="020B0502040204020203" pitchFamily="34" charset="0"/>
                          <a:ea typeface="+mn-ea"/>
                          <a:cs typeface="Segoe UI" panose="020B0502040204020203" pitchFamily="34" charset="0"/>
                          <a:hlinkClick r:id="rId9" action="ppaction://hlinksldjump">
                            <a:extLst>
                              <a:ext uri="{A12FA001-AC4F-418D-AE19-62706E023703}">
                                <ahyp:hlinkClr xmlns:ahyp="http://schemas.microsoft.com/office/drawing/2018/hyperlinkcolor" xmlns="" val="tx"/>
                              </a:ext>
                            </a:extLst>
                          </a:hlinkClick>
                        </a:rPr>
                        <a:t>5.4. Qualità percepita (customer satisfaction)</a:t>
                      </a:r>
                      <a:r>
                        <a:rPr lang="it-IT" sz="1200" b="0" u="sng" kern="1200" dirty="0">
                          <a:solidFill>
                            <a:schemeClr val="tx1"/>
                          </a:solidFill>
                          <a:latin typeface="Segoe UI" panose="020B0502040204020203" pitchFamily="34" charset="0"/>
                          <a:ea typeface="+mn-ea"/>
                          <a:cs typeface="Segoe UI" panose="020B0502040204020203" pitchFamily="34" charset="0"/>
                        </a:rPr>
                        <a:t> </a:t>
                      </a:r>
                      <a:r>
                        <a:rPr lang="it-IT" sz="1300" b="0" u="none" dirty="0">
                          <a:solidFill>
                            <a:schemeClr val="tx1">
                              <a:lumMod val="65000"/>
                              <a:lumOff val="35000"/>
                            </a:schemeClr>
                          </a:solidFill>
                          <a:latin typeface="Segoe UI" panose="020B0502040204020203" pitchFamily="34" charset="0"/>
                          <a:cs typeface="Segoe UI" panose="020B0502040204020203"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300" b="0" u="none" dirty="0">
                        <a:solidFill>
                          <a:schemeClr val="tx1">
                            <a:lumMod val="65000"/>
                            <a:lumOff val="35000"/>
                          </a:schemeClr>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0006"/>
                  </a:ext>
                </a:extLst>
              </a:tr>
              <a:tr h="369837">
                <a:tc>
                  <a:txBody>
                    <a:bodyPr/>
                    <a:lstStyle/>
                    <a:p>
                      <a:r>
                        <a:rPr lang="it-IT" sz="1600" b="0" u="none" dirty="0">
                          <a:solidFill>
                            <a:schemeClr val="tx1"/>
                          </a:solidFill>
                          <a:latin typeface="Segoe UI" panose="020B0502040204020203" pitchFamily="34" charset="0"/>
                          <a:cs typeface="Segoe UI" panose="020B0502040204020203" pitchFamily="34" charset="0"/>
                          <a:hlinkClick r:id="rId10" action="ppaction://hlinksldjump">
                            <a:extLst>
                              <a:ext uri="{A12FA001-AC4F-418D-AE19-62706E023703}">
                                <ahyp:hlinkClr xmlns:ahyp="http://schemas.microsoft.com/office/drawing/2018/hyperlinkcolor" xmlns="" val="tx"/>
                              </a:ext>
                            </a:extLst>
                          </a:hlinkClick>
                        </a:rPr>
                        <a:t>6. Focus su analisi dello stato di salute economica dell’ente</a:t>
                      </a:r>
                      <a:r>
                        <a:rPr lang="it-IT" sz="1600" b="0" u="none" dirty="0">
                          <a:solidFill>
                            <a:schemeClr val="tx1"/>
                          </a:solidFill>
                          <a:latin typeface="Segoe UI" panose="020B0502040204020203" pitchFamily="34" charset="0"/>
                          <a:cs typeface="Segoe UI" panose="020B0502040204020203"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1829586861"/>
                  </a:ext>
                </a:extLst>
              </a:tr>
              <a:tr h="369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600" b="0" u="none" dirty="0">
                          <a:solidFill>
                            <a:schemeClr val="tx1"/>
                          </a:solidFill>
                          <a:latin typeface="Segoe UI" panose="020B0502040204020203" pitchFamily="34" charset="0"/>
                          <a:cs typeface="Segoe UI" panose="020B0502040204020203" pitchFamily="34" charset="0"/>
                          <a:hlinkClick r:id="rId11" action="ppaction://hlinksldjump">
                            <a:extLst>
                              <a:ext uri="{A12FA001-AC4F-418D-AE19-62706E023703}">
                                <ahyp:hlinkClr xmlns:ahyp="http://schemas.microsoft.com/office/drawing/2018/hyperlinkcolor" xmlns="" val="tx"/>
                              </a:ext>
                            </a:extLst>
                          </a:hlinkClick>
                        </a:rPr>
                        <a:t>7. Benchmarking </a:t>
                      </a:r>
                      <a:r>
                        <a:rPr lang="it-IT" sz="1600" b="0" u="none" dirty="0">
                          <a:solidFill>
                            <a:schemeClr val="tx1"/>
                          </a:solidFill>
                          <a:latin typeface="Segoe UI" panose="020B0502040204020203" pitchFamily="34" charset="0"/>
                          <a:cs typeface="Segoe UI" panose="020B0502040204020203"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4232241654"/>
                  </a:ext>
                </a:extLst>
              </a:tr>
              <a:tr h="459106">
                <a:tc>
                  <a:txBody>
                    <a:bodyPr/>
                    <a:lstStyle/>
                    <a:p>
                      <a:r>
                        <a:rPr lang="it-IT" sz="1600" b="0" u="none" dirty="0">
                          <a:solidFill>
                            <a:schemeClr val="tx1"/>
                          </a:solidFill>
                          <a:latin typeface="Segoe UI" panose="020B0502040204020203" pitchFamily="34" charset="0"/>
                          <a:cs typeface="Segoe UI" panose="020B0502040204020203" pitchFamily="34" charset="0"/>
                          <a:hlinkClick r:id="rId11" action="ppaction://hlinksldjump">
                            <a:extLst>
                              <a:ext uri="{A12FA001-AC4F-418D-AE19-62706E023703}">
                                <ahyp:hlinkClr xmlns:ahyp="http://schemas.microsoft.com/office/drawing/2018/hyperlinkcolor" xmlns="" val="tx"/>
                              </a:ext>
                            </a:extLst>
                          </a:hlinkClick>
                        </a:rPr>
                        <a:t>8. Fattori ostativi e input di miglioramento per il nuovo ciclo di pianificazione</a:t>
                      </a:r>
                      <a:r>
                        <a:rPr lang="it-IT" sz="1600" b="0" u="none" dirty="0">
                          <a:solidFill>
                            <a:schemeClr val="tx1"/>
                          </a:solidFill>
                          <a:latin typeface="Segoe UI" panose="020B0502040204020203" pitchFamily="34" charset="0"/>
                          <a:cs typeface="Segoe UI" panose="020B0502040204020203" pitchFamily="34" charset="0"/>
                        </a:rPr>
                        <a: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r>
                        <a:rPr kumimoji="0" lang="it-IT" sz="1600" b="0" i="0" u="none" strike="noStrike" kern="1200" cap="none" spc="0" normalizeH="0" baseline="0" noProof="0" dirty="0">
                          <a:ln>
                            <a:noFill/>
                          </a:ln>
                          <a:solidFill>
                            <a:prstClr val="black"/>
                          </a:solidFill>
                          <a:effectLst/>
                          <a:uLnTx/>
                          <a:uFillTx/>
                          <a:latin typeface="Segoe UI" panose="020B0502040204020203" pitchFamily="34" charset="0"/>
                          <a:ea typeface="+mn-ea"/>
                          <a:cs typeface="Segoe UI" panose="020B0502040204020203" pitchFamily="34" charset="0"/>
                        </a:rPr>
                        <a:t>NN</a:t>
                      </a:r>
                      <a:endParaRPr lang="it-IT" sz="1600" b="0" u="none" dirty="0">
                        <a:solidFill>
                          <a:schemeClr val="tx1"/>
                        </a:solidFill>
                        <a:latin typeface="Segoe UI" panose="020B0502040204020203" pitchFamily="34" charset="0"/>
                        <a:cs typeface="Segoe UI" panose="020B0502040204020203"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xmlns="" val="3786849510"/>
                  </a:ext>
                </a:extLst>
              </a:tr>
            </a:tbl>
          </a:graphicData>
        </a:graphic>
      </p:graphicFrame>
      <p:sp>
        <p:nvSpPr>
          <p:cNvPr id="3" name="CasellaDiTesto 2">
            <a:extLst>
              <a:ext uri="{FF2B5EF4-FFF2-40B4-BE49-F238E27FC236}">
                <a16:creationId xmlns:a16="http://schemas.microsoft.com/office/drawing/2014/main" xmlns="" id="{62ED5779-3EC5-4FB0-915B-3983E01FE8AA}"/>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SOMMARIO</a:t>
            </a:r>
          </a:p>
        </p:txBody>
      </p:sp>
      <p:sp>
        <p:nvSpPr>
          <p:cNvPr id="5" name="Segnaposto numero diapositiva 4">
            <a:extLst>
              <a:ext uri="{FF2B5EF4-FFF2-40B4-BE49-F238E27FC236}">
                <a16:creationId xmlns:a16="http://schemas.microsoft.com/office/drawing/2014/main" xmlns="" id="{27EAE99A-2C58-4182-8DD8-F7E010B300EA}"/>
              </a:ext>
            </a:extLst>
          </p:cNvPr>
          <p:cNvSpPr>
            <a:spLocks noGrp="1"/>
          </p:cNvSpPr>
          <p:nvPr>
            <p:ph type="sldNum" sz="quarter" idx="12"/>
          </p:nvPr>
        </p:nvSpPr>
        <p:spPr/>
        <p:txBody>
          <a:bodyPr/>
          <a:lstStyle/>
          <a:p>
            <a:fld id="{621F632D-C124-4773-8802-FBC2B1C2511D}" type="slidenum">
              <a:rPr lang="it-IT" smtClean="0"/>
              <a:t>3</a:t>
            </a:fld>
            <a:endParaRPr lang="it-IT"/>
          </a:p>
        </p:txBody>
      </p:sp>
    </p:spTree>
    <p:extLst>
      <p:ext uri="{BB962C8B-B14F-4D97-AF65-F5344CB8AC3E}">
        <p14:creationId xmlns:p14="http://schemas.microsoft.com/office/powerpoint/2010/main" val="679276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a:extLst>
              <a:ext uri="{FF2B5EF4-FFF2-40B4-BE49-F238E27FC236}">
                <a16:creationId xmlns:a16="http://schemas.microsoft.com/office/drawing/2014/main" xmlns="" id="{2DD887F7-D290-4E04-B742-3BB219B3402C}"/>
              </a:ext>
            </a:extLst>
          </p:cNvPr>
          <p:cNvSpPr txBox="1"/>
          <p:nvPr/>
        </p:nvSpPr>
        <p:spPr>
          <a:xfrm>
            <a:off x="406400" y="888999"/>
            <a:ext cx="11468100" cy="5634335"/>
          </a:xfrm>
          <a:prstGeom prst="rect">
            <a:avLst/>
          </a:prstGeom>
          <a:noFill/>
        </p:spPr>
        <p:txBody>
          <a:bodyPr wrap="square" numCol="2" spcCol="180000" rtlCol="0">
            <a:noAutofit/>
          </a:bodyPr>
          <a:lstStyle/>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Il Report sul Controllo strategico adempie alle previsioni del D. </a:t>
            </a:r>
            <a:r>
              <a:rPr lang="it-IT" sz="1400" spc="5" dirty="0" err="1">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Lgs</a:t>
            </a: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 150/2009, che all’art. 14 c. 2 prevede che «l’Organismo Indipendente di Valutazione della Performance esercita, altresì, le attività di controllo strategico di cui all'articolo 6, comma 1, del Decreto Legislativo n. 286 del 1999, e riferisce, in proposito, direttamente all'organo di indirizzo politico-amministrativo».</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L'attività di valutazione e controllo strategico consiste nell'analisi, preventiva e successiva, della congruenza e/o degli eventuali scostamenti tra le missioni affidate dalle norme, gli obiettivi operativi prescelti, le scelte operative effettuate e le risorse umane, finanziarie e materiali assegnate, nonché nella identificazione degli eventuali fattori ostativi, delle eventuali responsabilità per la mancata o parziale attuazione, dei possibili rimedi (Decreto legislativo 30 luglio 1999, n. 286, art. 6).</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Quindi, «è finalizzata a evidenziare gli scostamenti delle attività e dei risultati rispetto ai programmi individuati dal consiglio e agli standard prefissati, con lo scopo di determinare modalità di miglioramento nell'espletamento delle attività e dei servizi camerali. L'attività è altresì finalizzata alle eventuali correzioni da apportare alle linee di indirizzo e ai documenti di programmazione» (D.P.R. 2 novembre 2005, n. 254, art.35 c. 1, 2).</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Il documento conclusivo delle diverse fasi del Ciclo della Performance di riferimento è il «Report sul Controllo Strategico», che a conclusione di anno permette la revisione delle linee strategiche reindirizzando le attività per affrontare gli aspetti ostativi alla loro realizzazione.</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 </a:t>
            </a:r>
          </a:p>
        </p:txBody>
      </p:sp>
      <p:sp>
        <p:nvSpPr>
          <p:cNvPr id="3" name="CasellaDiTesto 2">
            <a:extLst>
              <a:ext uri="{FF2B5EF4-FFF2-40B4-BE49-F238E27FC236}">
                <a16:creationId xmlns:a16="http://schemas.microsoft.com/office/drawing/2014/main" xmlns="" id="{62ED5779-3EC5-4FB0-915B-3983E01FE8AA}"/>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PREMESSA</a:t>
            </a:r>
          </a:p>
        </p:txBody>
      </p:sp>
      <p:sp>
        <p:nvSpPr>
          <p:cNvPr id="5" name="Segnaposto numero diapositiva 4">
            <a:extLst>
              <a:ext uri="{FF2B5EF4-FFF2-40B4-BE49-F238E27FC236}">
                <a16:creationId xmlns:a16="http://schemas.microsoft.com/office/drawing/2014/main" xmlns="" id="{B7B68BE0-A1F7-479C-9457-D2B207B80A10}"/>
              </a:ext>
            </a:extLst>
          </p:cNvPr>
          <p:cNvSpPr>
            <a:spLocks noGrp="1"/>
          </p:cNvSpPr>
          <p:nvPr>
            <p:ph type="sldNum" sz="quarter" idx="12"/>
          </p:nvPr>
        </p:nvSpPr>
        <p:spPr/>
        <p:txBody>
          <a:bodyPr/>
          <a:lstStyle/>
          <a:p>
            <a:fld id="{621F632D-C124-4773-8802-FBC2B1C2511D}" type="slidenum">
              <a:rPr lang="it-IT" smtClean="0"/>
              <a:t>4</a:t>
            </a:fld>
            <a:endParaRPr lang="it-IT"/>
          </a:p>
        </p:txBody>
      </p:sp>
    </p:spTree>
    <p:extLst>
      <p:ext uri="{BB962C8B-B14F-4D97-AF65-F5344CB8AC3E}">
        <p14:creationId xmlns:p14="http://schemas.microsoft.com/office/powerpoint/2010/main" val="1120519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asellaDiTesto 6">
            <a:extLst>
              <a:ext uri="{FF2B5EF4-FFF2-40B4-BE49-F238E27FC236}">
                <a16:creationId xmlns:a16="http://schemas.microsoft.com/office/drawing/2014/main" xmlns="" id="{53D2F07E-41BA-408B-8BB0-387B860D095E}"/>
              </a:ext>
            </a:extLst>
          </p:cNvPr>
          <p:cNvSpPr txBox="1"/>
          <p:nvPr/>
        </p:nvSpPr>
        <p:spPr>
          <a:xfrm>
            <a:off x="406400" y="889001"/>
            <a:ext cx="11468100" cy="5512750"/>
          </a:xfrm>
          <a:prstGeom prst="rect">
            <a:avLst/>
          </a:prstGeom>
          <a:noFill/>
        </p:spPr>
        <p:txBody>
          <a:bodyPr wrap="square" numCol="2" spcCol="180000" rtlCol="0">
            <a:noAutofit/>
          </a:bodyPr>
          <a:lstStyle/>
          <a:p>
            <a:pPr marL="158115" marR="68580">
              <a:lnSpc>
                <a:spcPct val="115000"/>
              </a:lnSpc>
              <a:spcAft>
                <a:spcPts val="1000"/>
              </a:spcAft>
            </a:pPr>
            <a:r>
              <a:rPr lang="it-IT" sz="1400" spc="5"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La programmazione pluriennale, definita su base annuale con la RPP, ha trovato una sistematizzazione e concretizzazione, in termini di obiettivi e indicatori, nel Piano della performance.</a:t>
            </a:r>
          </a:p>
          <a:p>
            <a:pPr marL="158115" marR="68580">
              <a:lnSpc>
                <a:spcPct val="115000"/>
              </a:lnSpc>
              <a:spcAft>
                <a:spcPts val="1000"/>
              </a:spcAft>
            </a:pPr>
            <a:r>
              <a:rPr lang="it-IT" sz="1400" spc="5"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L’esercizio a cui si riferisce la presente analisi </a:t>
            </a: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è il primo / il secondo / intermedio /… </a:t>
            </a:r>
            <a:r>
              <a:rPr lang="it-IT" sz="1400" spc="5"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del quinquennio di vigenza degli organi camerali in carica.</a:t>
            </a: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Per il ciclo a cui facciamo riferimento in questa sede, il Piano ….-…. declina correttamente e coerentemente le priorità di intervento e gli ambiti sui quali l’organo di indirizzo politico amministrativo intendeva focalizzare l'azione dell'ente.</a:t>
            </a: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CasellaDiTesto 1">
            <a:extLst>
              <a:ext uri="{FF2B5EF4-FFF2-40B4-BE49-F238E27FC236}">
                <a16:creationId xmlns:a16="http://schemas.microsoft.com/office/drawing/2014/main" xmlns="" id="{238BFE8B-1684-4B35-8F17-65E8DDBA238E}"/>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1. COERENZA DOCUMENTI DI PROGRAMMAZIONE</a:t>
            </a:r>
          </a:p>
        </p:txBody>
      </p:sp>
      <p:sp>
        <p:nvSpPr>
          <p:cNvPr id="4" name="Segnaposto numero diapositiva 3">
            <a:extLst>
              <a:ext uri="{FF2B5EF4-FFF2-40B4-BE49-F238E27FC236}">
                <a16:creationId xmlns:a16="http://schemas.microsoft.com/office/drawing/2014/main" xmlns="" id="{0406C647-A310-4923-9F8C-2263672DE37B}"/>
              </a:ext>
            </a:extLst>
          </p:cNvPr>
          <p:cNvSpPr>
            <a:spLocks noGrp="1"/>
          </p:cNvSpPr>
          <p:nvPr>
            <p:ph type="sldNum" sz="quarter" idx="12"/>
          </p:nvPr>
        </p:nvSpPr>
        <p:spPr/>
        <p:txBody>
          <a:bodyPr/>
          <a:lstStyle/>
          <a:p>
            <a:fld id="{621F632D-C124-4773-8802-FBC2B1C2511D}" type="slidenum">
              <a:rPr lang="it-IT" smtClean="0"/>
              <a:t>5</a:t>
            </a:fld>
            <a:endParaRPr lang="it-IT"/>
          </a:p>
        </p:txBody>
      </p:sp>
      <p:grpSp>
        <p:nvGrpSpPr>
          <p:cNvPr id="8" name="Gruppo 7">
            <a:extLst>
              <a:ext uri="{FF2B5EF4-FFF2-40B4-BE49-F238E27FC236}">
                <a16:creationId xmlns:a16="http://schemas.microsoft.com/office/drawing/2014/main" xmlns="" id="{DE64F849-60F0-4693-B2FD-CC017196454A}"/>
              </a:ext>
            </a:extLst>
          </p:cNvPr>
          <p:cNvGrpSpPr/>
          <p:nvPr/>
        </p:nvGrpSpPr>
        <p:grpSpPr>
          <a:xfrm>
            <a:off x="9843430" y="1027820"/>
            <a:ext cx="1061203" cy="3290025"/>
            <a:chOff x="9843430" y="1027820"/>
            <a:chExt cx="1061203" cy="3290025"/>
          </a:xfrm>
        </p:grpSpPr>
        <p:cxnSp>
          <p:nvCxnSpPr>
            <p:cNvPr id="6" name="Connettore diritto 5">
              <a:extLst>
                <a:ext uri="{FF2B5EF4-FFF2-40B4-BE49-F238E27FC236}">
                  <a16:creationId xmlns:a16="http://schemas.microsoft.com/office/drawing/2014/main" xmlns="" id="{0D4E817F-6C1E-4A5D-954C-85DB33AD48F8}"/>
                </a:ext>
              </a:extLst>
            </p:cNvPr>
            <p:cNvCxnSpPr>
              <a:cxnSpLocks/>
            </p:cNvCxnSpPr>
            <p:nvPr/>
          </p:nvCxnSpPr>
          <p:spPr>
            <a:xfrm rot="5400000">
              <a:off x="8807639" y="2705531"/>
              <a:ext cx="3132784" cy="0"/>
            </a:xfrm>
            <a:prstGeom prst="line">
              <a:avLst/>
            </a:prstGeom>
            <a:ln w="3175">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Rettangolo 2">
              <a:extLst>
                <a:ext uri="{FF2B5EF4-FFF2-40B4-BE49-F238E27FC236}">
                  <a16:creationId xmlns:a16="http://schemas.microsoft.com/office/drawing/2014/main" xmlns="" id="{EA07043F-DF95-4794-9339-E348350EA10D}"/>
                </a:ext>
              </a:extLst>
            </p:cNvPr>
            <p:cNvSpPr/>
            <p:nvPr/>
          </p:nvSpPr>
          <p:spPr>
            <a:xfrm>
              <a:off x="10137460" y="1027820"/>
              <a:ext cx="473142" cy="236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a:solidFill>
                    <a:schemeClr val="tx1"/>
                  </a:solidFill>
                  <a:latin typeface="Segoe UI" panose="020B0502040204020203" pitchFamily="34" charset="0"/>
                  <a:cs typeface="Segoe UI" panose="020B0502040204020203" pitchFamily="34" charset="0"/>
                </a:rPr>
                <a:t>2018</a:t>
              </a:r>
            </a:p>
          </p:txBody>
        </p:sp>
        <p:sp>
          <p:nvSpPr>
            <p:cNvPr id="9" name="Rettangolo 8">
              <a:extLst>
                <a:ext uri="{FF2B5EF4-FFF2-40B4-BE49-F238E27FC236}">
                  <a16:creationId xmlns:a16="http://schemas.microsoft.com/office/drawing/2014/main" xmlns="" id="{2AB47FE8-9D15-4FE7-9133-81ABCB24E5ED}"/>
                </a:ext>
              </a:extLst>
            </p:cNvPr>
            <p:cNvSpPr/>
            <p:nvPr/>
          </p:nvSpPr>
          <p:spPr>
            <a:xfrm>
              <a:off x="10137460" y="1791184"/>
              <a:ext cx="473142" cy="236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a:solidFill>
                    <a:schemeClr val="tx1"/>
                  </a:solidFill>
                  <a:latin typeface="Segoe UI" panose="020B0502040204020203" pitchFamily="34" charset="0"/>
                  <a:cs typeface="Segoe UI" panose="020B0502040204020203" pitchFamily="34" charset="0"/>
                </a:rPr>
                <a:t>2019</a:t>
              </a:r>
            </a:p>
          </p:txBody>
        </p:sp>
        <p:sp>
          <p:nvSpPr>
            <p:cNvPr id="11" name="Rettangolo 10">
              <a:extLst>
                <a:ext uri="{FF2B5EF4-FFF2-40B4-BE49-F238E27FC236}">
                  <a16:creationId xmlns:a16="http://schemas.microsoft.com/office/drawing/2014/main" xmlns="" id="{3A1A7E71-DE94-4F92-BCF0-CC1CB09042A9}"/>
                </a:ext>
              </a:extLst>
            </p:cNvPr>
            <p:cNvSpPr/>
            <p:nvPr/>
          </p:nvSpPr>
          <p:spPr>
            <a:xfrm>
              <a:off x="10137460" y="3317911"/>
              <a:ext cx="473142" cy="236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a:solidFill>
                    <a:schemeClr val="tx1"/>
                  </a:solidFill>
                  <a:latin typeface="Segoe UI" panose="020B0502040204020203" pitchFamily="34" charset="0"/>
                  <a:cs typeface="Segoe UI" panose="020B0502040204020203" pitchFamily="34" charset="0"/>
                </a:rPr>
                <a:t>2021</a:t>
              </a:r>
            </a:p>
          </p:txBody>
        </p:sp>
        <p:sp>
          <p:nvSpPr>
            <p:cNvPr id="12" name="Rettangolo 11">
              <a:extLst>
                <a:ext uri="{FF2B5EF4-FFF2-40B4-BE49-F238E27FC236}">
                  <a16:creationId xmlns:a16="http://schemas.microsoft.com/office/drawing/2014/main" xmlns="" id="{BFBD5D5D-4EA3-4A02-B047-3EE5F8918A01}"/>
                </a:ext>
              </a:extLst>
            </p:cNvPr>
            <p:cNvSpPr/>
            <p:nvPr/>
          </p:nvSpPr>
          <p:spPr>
            <a:xfrm>
              <a:off x="10137460" y="4081274"/>
              <a:ext cx="473142" cy="2365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a:solidFill>
                    <a:schemeClr val="tx1"/>
                  </a:solidFill>
                  <a:latin typeface="Segoe UI" panose="020B0502040204020203" pitchFamily="34" charset="0"/>
                  <a:cs typeface="Segoe UI" panose="020B0502040204020203" pitchFamily="34" charset="0"/>
                </a:rPr>
                <a:t>2022</a:t>
              </a:r>
            </a:p>
          </p:txBody>
        </p:sp>
        <p:grpSp>
          <p:nvGrpSpPr>
            <p:cNvPr id="5" name="Gruppo 4">
              <a:extLst>
                <a:ext uri="{FF2B5EF4-FFF2-40B4-BE49-F238E27FC236}">
                  <a16:creationId xmlns:a16="http://schemas.microsoft.com/office/drawing/2014/main" xmlns="" id="{738F07EA-A690-426D-BE4F-7B77A7D708CE}"/>
                </a:ext>
              </a:extLst>
            </p:cNvPr>
            <p:cNvGrpSpPr/>
            <p:nvPr/>
          </p:nvGrpSpPr>
          <p:grpSpPr>
            <a:xfrm>
              <a:off x="9843430" y="2563050"/>
              <a:ext cx="1061203" cy="236571"/>
              <a:chOff x="8782726" y="2992818"/>
              <a:chExt cx="1061203" cy="236571"/>
            </a:xfrm>
          </p:grpSpPr>
          <p:sp>
            <p:nvSpPr>
              <p:cNvPr id="10" name="Rettangolo 9">
                <a:extLst>
                  <a:ext uri="{FF2B5EF4-FFF2-40B4-BE49-F238E27FC236}">
                    <a16:creationId xmlns:a16="http://schemas.microsoft.com/office/drawing/2014/main" xmlns="" id="{D0CF85D7-3A7C-4295-B91E-3F8931ED7718}"/>
                  </a:ext>
                </a:extLst>
              </p:cNvPr>
              <p:cNvSpPr/>
              <p:nvPr/>
            </p:nvSpPr>
            <p:spPr>
              <a:xfrm>
                <a:off x="9076757" y="2992818"/>
                <a:ext cx="473142" cy="236571"/>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000" dirty="0">
                    <a:solidFill>
                      <a:schemeClr val="bg1"/>
                    </a:solidFill>
                    <a:latin typeface="Segoe UI" panose="020B0502040204020203" pitchFamily="34" charset="0"/>
                    <a:cs typeface="Segoe UI" panose="020B0502040204020203" pitchFamily="34" charset="0"/>
                  </a:rPr>
                  <a:t>2020</a:t>
                </a:r>
              </a:p>
            </p:txBody>
          </p:sp>
          <p:sp>
            <p:nvSpPr>
              <p:cNvPr id="13" name="CasellaDiTesto 12">
                <a:extLst>
                  <a:ext uri="{FF2B5EF4-FFF2-40B4-BE49-F238E27FC236}">
                    <a16:creationId xmlns:a16="http://schemas.microsoft.com/office/drawing/2014/main" xmlns="" id="{3A952578-48B3-40AB-B63C-3D0DBD399937}"/>
                  </a:ext>
                </a:extLst>
              </p:cNvPr>
              <p:cNvSpPr txBox="1"/>
              <p:nvPr/>
            </p:nvSpPr>
            <p:spPr>
              <a:xfrm rot="5400000">
                <a:off x="9602838" y="2972604"/>
                <a:ext cx="205184" cy="276999"/>
              </a:xfrm>
              <a:prstGeom prst="rect">
                <a:avLst/>
              </a:prstGeom>
              <a:noFill/>
            </p:spPr>
            <p:txBody>
              <a:bodyPr wrap="none" lIns="0" tIns="0" rIns="0" bIns="0" rtlCol="0">
                <a:spAutoFit/>
              </a:bodyPr>
              <a:lstStyle/>
              <a:p>
                <a:pPr algn="ctr"/>
                <a:r>
                  <a:rPr lang="it-IT" dirty="0">
                    <a:solidFill>
                      <a:srgbClr val="002060"/>
                    </a:solidFill>
                    <a:sym typeface="Wingdings 3" panose="05040102010807070707" pitchFamily="18" charset="2"/>
                  </a:rPr>
                  <a:t></a:t>
                </a:r>
                <a:endParaRPr lang="it-IT" dirty="0">
                  <a:solidFill>
                    <a:srgbClr val="002060"/>
                  </a:solidFill>
                </a:endParaRPr>
              </a:p>
            </p:txBody>
          </p:sp>
          <p:sp>
            <p:nvSpPr>
              <p:cNvPr id="17" name="CasellaDiTesto 16">
                <a:extLst>
                  <a:ext uri="{FF2B5EF4-FFF2-40B4-BE49-F238E27FC236}">
                    <a16:creationId xmlns:a16="http://schemas.microsoft.com/office/drawing/2014/main" xmlns="" id="{B70248F7-81F0-4103-AA6C-ABB7AA052A5F}"/>
                  </a:ext>
                </a:extLst>
              </p:cNvPr>
              <p:cNvSpPr txBox="1"/>
              <p:nvPr/>
            </p:nvSpPr>
            <p:spPr>
              <a:xfrm rot="5400000">
                <a:off x="8818634" y="2972604"/>
                <a:ext cx="205184" cy="276999"/>
              </a:xfrm>
              <a:prstGeom prst="rect">
                <a:avLst/>
              </a:prstGeom>
              <a:noFill/>
            </p:spPr>
            <p:txBody>
              <a:bodyPr wrap="none" lIns="0" tIns="0" rIns="0" bIns="0" rtlCol="0">
                <a:spAutoFit/>
              </a:bodyPr>
              <a:lstStyle/>
              <a:p>
                <a:pPr algn="ctr"/>
                <a:r>
                  <a:rPr lang="it-IT" dirty="0">
                    <a:solidFill>
                      <a:srgbClr val="002060"/>
                    </a:solidFill>
                    <a:sym typeface="Wingdings 3" panose="05040102010807070707" pitchFamily="18" charset="2"/>
                  </a:rPr>
                  <a:t></a:t>
                </a:r>
                <a:endParaRPr lang="it-IT" dirty="0">
                  <a:solidFill>
                    <a:srgbClr val="002060"/>
                  </a:solidFill>
                </a:endParaRPr>
              </a:p>
            </p:txBody>
          </p:sp>
        </p:grpSp>
      </p:grpSp>
      <p:sp>
        <p:nvSpPr>
          <p:cNvPr id="74" name="Fumetto: rettangolo con angoli arrotondati 3">
            <a:extLst>
              <a:ext uri="{FF2B5EF4-FFF2-40B4-BE49-F238E27FC236}">
                <a16:creationId xmlns:a16="http://schemas.microsoft.com/office/drawing/2014/main" xmlns="" id="{E219F11E-5F95-4112-8D71-C87A764A8C97}"/>
              </a:ext>
            </a:extLst>
          </p:cNvPr>
          <p:cNvSpPr/>
          <p:nvPr/>
        </p:nvSpPr>
        <p:spPr>
          <a:xfrm>
            <a:off x="4260736" y="4007232"/>
            <a:ext cx="3670527" cy="1872853"/>
          </a:xfrm>
          <a:prstGeom prst="wedgeRoundRectCallout">
            <a:avLst>
              <a:gd name="adj1" fmla="val 5249"/>
              <a:gd name="adj2" fmla="val -80088"/>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endParaRPr lang="it-IT" sz="1050" dirty="0">
              <a:solidFill>
                <a:schemeClr val="tx1"/>
              </a:solidFill>
            </a:endParaRPr>
          </a:p>
          <a:p>
            <a:r>
              <a:rPr lang="it-IT" sz="1000" dirty="0">
                <a:solidFill>
                  <a:schemeClr val="tx1"/>
                </a:solidFill>
              </a:rPr>
              <a:t>Individuare in quale momento del mandato ci si trova al fine di contestualizzare il documento. In questa sezione si verifica la coerenza tra i documenti di programmazione annuale con la programmazione pluriennale dell’ente; quindi, se quanto definito nella RPP (31/10) e nel Piano della performance dell’anno (31/01), è in linea con quanto previsto in sede di Programma pluriennale che stabilisce gli assi sui quali la pianificazione sarà imperniata per il mandato di competenza.</a:t>
            </a:r>
          </a:p>
        </p:txBody>
      </p:sp>
    </p:spTree>
    <p:extLst>
      <p:ext uri="{BB962C8B-B14F-4D97-AF65-F5344CB8AC3E}">
        <p14:creationId xmlns:p14="http://schemas.microsoft.com/office/powerpoint/2010/main" val="3055611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CasellaDiTesto 46">
            <a:extLst>
              <a:ext uri="{FF2B5EF4-FFF2-40B4-BE49-F238E27FC236}">
                <a16:creationId xmlns:a16="http://schemas.microsoft.com/office/drawing/2014/main" xmlns="" id="{843126F8-8DE9-4297-BFAA-82ADA6257870}"/>
              </a:ext>
            </a:extLst>
          </p:cNvPr>
          <p:cNvSpPr txBox="1"/>
          <p:nvPr/>
        </p:nvSpPr>
        <p:spPr>
          <a:xfrm>
            <a:off x="609600" y="26341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2. SCHEMA LOGICO DI RIFERIMENTO</a:t>
            </a:r>
          </a:p>
        </p:txBody>
      </p:sp>
      <p:sp>
        <p:nvSpPr>
          <p:cNvPr id="46" name="CasellaDiTesto 45">
            <a:extLst>
              <a:ext uri="{FF2B5EF4-FFF2-40B4-BE49-F238E27FC236}">
                <a16:creationId xmlns:a16="http://schemas.microsoft.com/office/drawing/2014/main" xmlns="" id="{826CA713-2F29-4125-A086-AB6E43A6E802}"/>
              </a:ext>
            </a:extLst>
          </p:cNvPr>
          <p:cNvSpPr txBox="1"/>
          <p:nvPr/>
        </p:nvSpPr>
        <p:spPr>
          <a:xfrm>
            <a:off x="406400" y="782126"/>
            <a:ext cx="11468100" cy="5512750"/>
          </a:xfrm>
          <a:prstGeom prst="rect">
            <a:avLst/>
          </a:prstGeom>
          <a:noFill/>
        </p:spPr>
        <p:txBody>
          <a:bodyPr wrap="square" numCol="2" spcCol="180000" rtlCol="0">
            <a:noAutofit/>
          </a:bodyPr>
          <a:lstStyle/>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L’art. 8 del decreto legislativo n. 150/09, in riferimento alla dimensione della performance organizzativa, individua otto ambiti di misurazione e valutazione: a)l'attuazione delle politiche attivate sulla soddisfazione finale dei bisogni della collettività; b)l'attuazione di piani e programmi, ovvero la misurazione dell'effettivo grado di attuazione dei medesimi, nel rispetto delle fasi e dei tempi previsti, degli standard qualitativi e quantitativi definiti, del livello previsto di assorbimento delle risorse; c)la rilevazione del grado di soddisfazione dei destinatari delle attività e dei servizi anche attraverso modalità interattive; d)la modernizzazione e il miglioramento qualitativo dell'organizzazione e delle competenze professionali e la capacità di attuazione di piani e programmi; e)lo sviluppo qualitativo e quantitativo delle relazioni con i cittadini, i soggetti interessati, gli utenti e i destinatari dei servizi, anche attraverso lo sviluppo di forme di partecipazione e collaborazione; f)l'efficienza nell'impiego delle risorse, con particolare riferimento al contenimento ed alla riduzione dei costi, nonché all'ottimizzazione dei tempi dei procedimenti amministrativi; g)la qualità e la quantità delle prestazioni e dei servizi erogati; h)il raggiungimento degli obiettivi di promozione delle pari opportunità. Sulla base delle indicazioni fornite dalle delibere CIVIT n. 89 e 104 del 2010, tali ambiti sono stati aggregati in 5 prospettive «orizzontali» </a:t>
            </a: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4" name="CasellaDiTesto 43">
            <a:extLst>
              <a:ext uri="{FF2B5EF4-FFF2-40B4-BE49-F238E27FC236}">
                <a16:creationId xmlns:a16="http://schemas.microsoft.com/office/drawing/2014/main" xmlns="" id="{2F0C354E-E7F0-4B8C-A7B8-167341EA648F}"/>
              </a:ext>
            </a:extLst>
          </p:cNvPr>
          <p:cNvSpPr txBox="1"/>
          <p:nvPr/>
        </p:nvSpPr>
        <p:spPr>
          <a:xfrm rot="16200000">
            <a:off x="7599639" y="2381674"/>
            <a:ext cx="2035828" cy="2956529"/>
          </a:xfrm>
          <a:prstGeom prst="roundRect">
            <a:avLst/>
          </a:prstGeom>
          <a:solidFill>
            <a:srgbClr val="0070C0">
              <a:alpha val="28000"/>
            </a:srgbClr>
          </a:solidFill>
        </p:spPr>
        <p:txBody>
          <a:bodyPr wrap="square" rtlCol="0" anchor="t"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i="0" u="none" strike="noStrike" kern="0" cap="none" spc="0" normalizeH="0" baseline="0" noProof="0" dirty="0">
                <a:ln>
                  <a:noFill/>
                </a:ln>
                <a:solidFill>
                  <a:srgbClr val="0070C0"/>
                </a:solidFill>
                <a:effectLst/>
                <a:uLnTx/>
                <a:uFillTx/>
                <a:latin typeface="Segoe UI" panose="020B0502040204020203" pitchFamily="34" charset="0"/>
                <a:cs typeface="Segoe UI" panose="020B0502040204020203" pitchFamily="34" charset="0"/>
              </a:rPr>
              <a:t> </a:t>
            </a:r>
          </a:p>
          <a:p>
            <a:pPr marL="0" marR="0" lvl="0" indent="0" algn="ctr" defTabSz="914400" eaLnBrk="1" fontAlgn="auto" latinLnBrk="0" hangingPunct="1">
              <a:lnSpc>
                <a:spcPct val="100000"/>
              </a:lnSpc>
              <a:spcBef>
                <a:spcPts val="0"/>
              </a:spcBef>
              <a:spcAft>
                <a:spcPts val="0"/>
              </a:spcAft>
              <a:buClrTx/>
              <a:buSzTx/>
              <a:buFontTx/>
              <a:buNone/>
              <a:tabLst/>
              <a:defRPr/>
            </a:pPr>
            <a:endParaRPr lang="it-IT" sz="1200" kern="0" dirty="0">
              <a:solidFill>
                <a:srgbClr val="0070C0"/>
              </a:solidFill>
              <a:latin typeface="Segoe UI" panose="020B0502040204020203" pitchFamily="34" charset="0"/>
              <a:cs typeface="Segoe UI" panose="020B0502040204020203"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it-IT" sz="1200" i="0" u="none" strike="noStrike" kern="0" cap="none" spc="0" normalizeH="0" baseline="0" noProof="0" dirty="0">
                <a:ln>
                  <a:noFill/>
                </a:ln>
                <a:solidFill>
                  <a:srgbClr val="0070C0"/>
                </a:solidFill>
                <a:effectLst/>
                <a:uLnTx/>
                <a:uFillTx/>
                <a:latin typeface="Segoe UI" panose="020B0502040204020203" pitchFamily="34" charset="0"/>
                <a:cs typeface="Segoe UI" panose="020B0502040204020203" pitchFamily="34" charset="0"/>
              </a:rPr>
              <a:t>BENCHMARKING</a:t>
            </a:r>
          </a:p>
        </p:txBody>
      </p:sp>
      <p:sp>
        <p:nvSpPr>
          <p:cNvPr id="2" name="CasellaDiTesto 1">
            <a:extLst>
              <a:ext uri="{FF2B5EF4-FFF2-40B4-BE49-F238E27FC236}">
                <a16:creationId xmlns:a16="http://schemas.microsoft.com/office/drawing/2014/main" xmlns="" id="{A1CFA170-B113-450A-B70E-CB5B68AF6F62}"/>
              </a:ext>
            </a:extLst>
          </p:cNvPr>
          <p:cNvSpPr txBox="1"/>
          <p:nvPr/>
        </p:nvSpPr>
        <p:spPr>
          <a:xfrm>
            <a:off x="8015640" y="1370195"/>
            <a:ext cx="3133071" cy="529316"/>
          </a:xfrm>
          <a:prstGeom prst="roundRect">
            <a:avLst/>
          </a:prstGeom>
          <a:solidFill>
            <a:srgbClr val="00B0F0"/>
          </a:solidFill>
        </p:spPr>
        <p:txBody>
          <a:bodyPr wrap="square"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1200" i="0" u="none" strike="noStrike" kern="0" cap="none" spc="0" normalizeH="0" baseline="0" noProof="0" dirty="0">
                <a:ln>
                  <a:noFill/>
                </a:ln>
                <a:solidFill>
                  <a:schemeClr val="bg1"/>
                </a:solidFill>
                <a:effectLst/>
                <a:uLnTx/>
                <a:uFillTx/>
                <a:latin typeface="Segoe UI" panose="020B0502040204020203" pitchFamily="34" charset="0"/>
                <a:cs typeface="Segoe UI" panose="020B0502040204020203" pitchFamily="34" charset="0"/>
              </a:rPr>
              <a:t>IMPATTI</a:t>
            </a:r>
          </a:p>
        </p:txBody>
      </p:sp>
      <p:sp>
        <p:nvSpPr>
          <p:cNvPr id="3" name="CasellaDiTesto 2">
            <a:extLst>
              <a:ext uri="{FF2B5EF4-FFF2-40B4-BE49-F238E27FC236}">
                <a16:creationId xmlns:a16="http://schemas.microsoft.com/office/drawing/2014/main" xmlns="" id="{5683FE00-4C84-4099-B752-AE2023A94E25}"/>
              </a:ext>
            </a:extLst>
          </p:cNvPr>
          <p:cNvSpPr txBox="1"/>
          <p:nvPr/>
        </p:nvSpPr>
        <p:spPr>
          <a:xfrm>
            <a:off x="8015640" y="3147839"/>
            <a:ext cx="3133071" cy="529316"/>
          </a:xfrm>
          <a:prstGeom prst="roundRect">
            <a:avLst/>
          </a:prstGeom>
          <a:solidFill>
            <a:srgbClr val="00B0F0"/>
          </a:solidFill>
        </p:spPr>
        <p:txBody>
          <a:bodyPr wrap="square"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1200" i="0" u="none" strike="noStrike" kern="0" cap="none" spc="0" normalizeH="0" baseline="0" noProof="0" dirty="0">
                <a:ln>
                  <a:noFill/>
                </a:ln>
                <a:solidFill>
                  <a:schemeClr val="bg1"/>
                </a:solidFill>
                <a:effectLst/>
                <a:uLnTx/>
                <a:uFillTx/>
                <a:latin typeface="Segoe UI" panose="020B0502040204020203" pitchFamily="34" charset="0"/>
                <a:cs typeface="Segoe UI" panose="020B0502040204020203" pitchFamily="34" charset="0"/>
              </a:rPr>
              <a:t>PROCESSI</a:t>
            </a:r>
          </a:p>
        </p:txBody>
      </p:sp>
      <p:sp>
        <p:nvSpPr>
          <p:cNvPr id="4" name="CasellaDiTesto 3">
            <a:extLst>
              <a:ext uri="{FF2B5EF4-FFF2-40B4-BE49-F238E27FC236}">
                <a16:creationId xmlns:a16="http://schemas.microsoft.com/office/drawing/2014/main" xmlns="" id="{9DD3B9E0-ED7B-41BE-8F0B-91F9EBD868D2}"/>
              </a:ext>
            </a:extLst>
          </p:cNvPr>
          <p:cNvSpPr txBox="1"/>
          <p:nvPr/>
        </p:nvSpPr>
        <p:spPr>
          <a:xfrm>
            <a:off x="8015640" y="4010912"/>
            <a:ext cx="3133071" cy="529316"/>
          </a:xfrm>
          <a:prstGeom prst="roundRect">
            <a:avLst/>
          </a:prstGeom>
          <a:solidFill>
            <a:srgbClr val="00B0F0"/>
          </a:solidFill>
        </p:spPr>
        <p:txBody>
          <a:bodyPr wrap="square"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1200" i="0" u="none" strike="noStrike" kern="0" cap="none" spc="0" normalizeH="0" baseline="0" noProof="0" dirty="0">
                <a:ln>
                  <a:noFill/>
                </a:ln>
                <a:solidFill>
                  <a:schemeClr val="bg1"/>
                </a:solidFill>
                <a:effectLst/>
                <a:uLnTx/>
                <a:uFillTx/>
                <a:latin typeface="Segoe UI" panose="020B0502040204020203" pitchFamily="34" charset="0"/>
                <a:cs typeface="Segoe UI" panose="020B0502040204020203" pitchFamily="34" charset="0"/>
              </a:rPr>
              <a:t>STATO DI SALUTE DELL’ENTE</a:t>
            </a:r>
          </a:p>
        </p:txBody>
      </p:sp>
      <p:sp>
        <p:nvSpPr>
          <p:cNvPr id="9" name="CasellaDiTesto 8">
            <a:extLst>
              <a:ext uri="{FF2B5EF4-FFF2-40B4-BE49-F238E27FC236}">
                <a16:creationId xmlns:a16="http://schemas.microsoft.com/office/drawing/2014/main" xmlns="" id="{22B6B4F3-B2CB-4588-B540-459599403A4E}"/>
              </a:ext>
            </a:extLst>
          </p:cNvPr>
          <p:cNvSpPr txBox="1"/>
          <p:nvPr/>
        </p:nvSpPr>
        <p:spPr>
          <a:xfrm>
            <a:off x="7997831" y="2157437"/>
            <a:ext cx="3133071" cy="529316"/>
          </a:xfrm>
          <a:prstGeom prst="roundRect">
            <a:avLst/>
          </a:prstGeom>
          <a:solidFill>
            <a:srgbClr val="00B0F0"/>
          </a:solidFill>
        </p:spPr>
        <p:txBody>
          <a:bodyPr wrap="square" rtlCol="0" anchor="ctr" anchorCtr="0">
            <a:no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it-IT" sz="1200" i="0" u="none" strike="noStrike" kern="0" cap="none" spc="0" normalizeH="0" baseline="0" noProof="0" dirty="0">
                <a:ln>
                  <a:noFill/>
                </a:ln>
                <a:solidFill>
                  <a:schemeClr val="bg1"/>
                </a:solidFill>
                <a:effectLst/>
                <a:uLnTx/>
                <a:uFillTx/>
                <a:latin typeface="Segoe UI" panose="020B0502040204020203" pitchFamily="34" charset="0"/>
                <a:cs typeface="Segoe UI" panose="020B0502040204020203" pitchFamily="34" charset="0"/>
              </a:rPr>
              <a:t>GRADO ATTUAZIONE STRATEGIA</a:t>
            </a:r>
          </a:p>
        </p:txBody>
      </p:sp>
      <p:pic>
        <p:nvPicPr>
          <p:cNvPr id="49" name="Elemento grafico 48" descr="Causa ed effetto contorno">
            <a:extLst>
              <a:ext uri="{FF2B5EF4-FFF2-40B4-BE49-F238E27FC236}">
                <a16:creationId xmlns:a16="http://schemas.microsoft.com/office/drawing/2014/main" xmlns="" id="{B2BE865E-69F2-444A-9181-943789AC236B}"/>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10561572" y="1407389"/>
            <a:ext cx="426574" cy="426574"/>
          </a:xfrm>
          <a:prstGeom prst="rect">
            <a:avLst/>
          </a:prstGeom>
        </p:spPr>
      </p:pic>
      <p:pic>
        <p:nvPicPr>
          <p:cNvPr id="51" name="Elemento grafico 50" descr="Misuratore contorno">
            <a:extLst>
              <a:ext uri="{FF2B5EF4-FFF2-40B4-BE49-F238E27FC236}">
                <a16:creationId xmlns:a16="http://schemas.microsoft.com/office/drawing/2014/main" xmlns="" id="{D200F7E2-2EF8-4184-94C8-F075805148C2}"/>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0561572" y="2175180"/>
            <a:ext cx="426574" cy="426574"/>
          </a:xfrm>
          <a:prstGeom prst="rect">
            <a:avLst/>
          </a:prstGeom>
        </p:spPr>
      </p:pic>
      <p:pic>
        <p:nvPicPr>
          <p:cNvPr id="53" name="Elemento grafico 52" descr="Miglioramento costante contorno">
            <a:extLst>
              <a:ext uri="{FF2B5EF4-FFF2-40B4-BE49-F238E27FC236}">
                <a16:creationId xmlns:a16="http://schemas.microsoft.com/office/drawing/2014/main" xmlns="" id="{F878349F-79B7-4E02-896C-8512708FEAF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10490974" y="3139107"/>
            <a:ext cx="567771" cy="567771"/>
          </a:xfrm>
          <a:prstGeom prst="rect">
            <a:avLst/>
          </a:prstGeom>
        </p:spPr>
      </p:pic>
      <p:pic>
        <p:nvPicPr>
          <p:cNvPr id="55" name="Elemento grafico 54" descr="Battito cardiaco contorno">
            <a:extLst>
              <a:ext uri="{FF2B5EF4-FFF2-40B4-BE49-F238E27FC236}">
                <a16:creationId xmlns:a16="http://schemas.microsoft.com/office/drawing/2014/main" xmlns="" id="{41C70B24-EA96-42BE-AB25-6566EA66D4EA}"/>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10516781" y="4027988"/>
            <a:ext cx="516155" cy="516155"/>
          </a:xfrm>
          <a:prstGeom prst="rect">
            <a:avLst/>
          </a:prstGeom>
        </p:spPr>
      </p:pic>
      <p:pic>
        <p:nvPicPr>
          <p:cNvPr id="57" name="Elemento grafico 56" descr="Diagramma di Venn contorno">
            <a:extLst>
              <a:ext uri="{FF2B5EF4-FFF2-40B4-BE49-F238E27FC236}">
                <a16:creationId xmlns:a16="http://schemas.microsoft.com/office/drawing/2014/main" xmlns="" id="{8B775DCB-4C16-4C53-A669-2F5ECF37012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7178062" y="3635817"/>
            <a:ext cx="469232" cy="469232"/>
          </a:xfrm>
          <a:prstGeom prst="rect">
            <a:avLst/>
          </a:prstGeom>
        </p:spPr>
      </p:pic>
      <p:sp>
        <p:nvSpPr>
          <p:cNvPr id="6" name="Segnaposto numero diapositiva 5">
            <a:extLst>
              <a:ext uri="{FF2B5EF4-FFF2-40B4-BE49-F238E27FC236}">
                <a16:creationId xmlns:a16="http://schemas.microsoft.com/office/drawing/2014/main" xmlns="" id="{97F6EF8F-DB21-4D1F-9E89-E7B787BCE44F}"/>
              </a:ext>
            </a:extLst>
          </p:cNvPr>
          <p:cNvSpPr>
            <a:spLocks noGrp="1"/>
          </p:cNvSpPr>
          <p:nvPr>
            <p:ph type="sldNum" sz="quarter" idx="12"/>
          </p:nvPr>
        </p:nvSpPr>
        <p:spPr/>
        <p:txBody>
          <a:bodyPr/>
          <a:lstStyle/>
          <a:p>
            <a:fld id="{621F632D-C124-4773-8802-FBC2B1C2511D}" type="slidenum">
              <a:rPr lang="it-IT" smtClean="0"/>
              <a:t>6</a:t>
            </a:fld>
            <a:endParaRPr lang="it-IT"/>
          </a:p>
        </p:txBody>
      </p:sp>
      <p:sp>
        <p:nvSpPr>
          <p:cNvPr id="16" name="Fumetto: rettangolo con angoli arrotondati 3">
            <a:extLst>
              <a:ext uri="{FF2B5EF4-FFF2-40B4-BE49-F238E27FC236}">
                <a16:creationId xmlns:a16="http://schemas.microsoft.com/office/drawing/2014/main" xmlns="" id="{E219F11E-5F95-4112-8D71-C87A764A8C97}"/>
              </a:ext>
            </a:extLst>
          </p:cNvPr>
          <p:cNvSpPr/>
          <p:nvPr/>
        </p:nvSpPr>
        <p:spPr>
          <a:xfrm>
            <a:off x="7362409" y="4942107"/>
            <a:ext cx="3670527" cy="1872853"/>
          </a:xfrm>
          <a:prstGeom prst="wedgeRoundRectCallout">
            <a:avLst>
              <a:gd name="adj1" fmla="val -87174"/>
              <a:gd name="adj2" fmla="val -55676"/>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endParaRPr lang="it-IT" sz="1050" dirty="0">
              <a:solidFill>
                <a:schemeClr val="tx1"/>
              </a:solidFill>
            </a:endParaRPr>
          </a:p>
          <a:p>
            <a:r>
              <a:rPr lang="it-IT" sz="1000" dirty="0">
                <a:solidFill>
                  <a:schemeClr val="tx1"/>
                </a:solidFill>
              </a:rPr>
              <a:t>In questa sezione si analizza lo schema di riferimento seguito per la redazione del documento.</a:t>
            </a:r>
          </a:p>
          <a:p>
            <a:r>
              <a:rPr lang="it-IT" sz="1000" dirty="0">
                <a:solidFill>
                  <a:schemeClr val="tx1"/>
                </a:solidFill>
              </a:rPr>
              <a:t>Lo schema riportato nella pagina segue quanto indicato nell’art. 8 del Dlgs 150/2009 e nella Delibere </a:t>
            </a:r>
            <a:r>
              <a:rPr lang="it-IT" sz="1000" dirty="0" err="1">
                <a:solidFill>
                  <a:schemeClr val="tx1"/>
                </a:solidFill>
              </a:rPr>
              <a:t>Civit</a:t>
            </a:r>
            <a:r>
              <a:rPr lang="it-IT" sz="1000" dirty="0">
                <a:solidFill>
                  <a:schemeClr val="tx1"/>
                </a:solidFill>
              </a:rPr>
              <a:t> 89 e 104 del 2010. Se si ritiene di inserire e proporre solo alcuni ambiti, come previsto in base alla flessibilità nell’approccio delle Linee Guida, lo schema andrà modificato e semplificato ovvero si potrà ometterlo del tutto.</a:t>
            </a:r>
          </a:p>
        </p:txBody>
      </p:sp>
    </p:spTree>
    <p:extLst>
      <p:ext uri="{BB962C8B-B14F-4D97-AF65-F5344CB8AC3E}">
        <p14:creationId xmlns:p14="http://schemas.microsoft.com/office/powerpoint/2010/main" val="811091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C41B432C-B102-46E0-885C-D2AF2130ED43}"/>
              </a:ext>
            </a:extLst>
          </p:cNvPr>
          <p:cNvSpPr txBox="1"/>
          <p:nvPr/>
        </p:nvSpPr>
        <p:spPr>
          <a:xfrm>
            <a:off x="406400" y="889000"/>
            <a:ext cx="11468100" cy="5641865"/>
          </a:xfrm>
          <a:prstGeom prst="rect">
            <a:avLst/>
          </a:prstGeom>
          <a:noFill/>
        </p:spPr>
        <p:txBody>
          <a:bodyPr wrap="square" numCol="2" spcCol="180000" rtlCol="0">
            <a:spAutoFit/>
          </a:bodyPr>
          <a:lstStyle/>
          <a:p>
            <a:pPr marL="158115" marR="68580">
              <a:lnSpc>
                <a:spcPct val="115000"/>
              </a:lnSpc>
              <a:spcAft>
                <a:spcPts val="1000"/>
              </a:spcAft>
            </a:pPr>
            <a:r>
              <a:rPr lang="it-IT" sz="1400" spc="5"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rPr>
              <a:t>Si riporta, in questa sezione, una sintesi grafica del raggiungimento degli obiettivi strategici dell’ente.</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Per quanto riguarda gli obiettivi OS001-01, OS001-02, OS002-03 e OS002-04 è stato fatto un </a:t>
            </a:r>
            <a:r>
              <a:rPr lang="it-IT" sz="1400" spc="5">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approfondimento per </a:t>
            </a: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comprendere le motivazioni del mancato raggiungimento. È stato riscontrato che le motivazioni possono essere riconducibili a quanto segue: ………………………………………………………………………………..</a:t>
            </a:r>
          </a:p>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Inoltre, si evidenzia che l’obiettivo OS002-01 risultava raggiunto con un valore consuntivo di molto superiore al target prefissato; per tale ragione, è stato fatto un approfondimento per comprendere meglio le ragioni di tale risultato ed è stato evidenziato che ………………………</a:t>
            </a: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a:t>
            </a: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 name="Immagine 1">
            <a:extLst>
              <a:ext uri="{FF2B5EF4-FFF2-40B4-BE49-F238E27FC236}">
                <a16:creationId xmlns:a16="http://schemas.microsoft.com/office/drawing/2014/main" xmlns="" id="{1BB0E168-B3EC-460E-8B18-F8B66DE1E89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111123" y="976695"/>
            <a:ext cx="4537364" cy="5241636"/>
          </a:xfrm>
          <a:prstGeom prst="rect">
            <a:avLst/>
          </a:prstGeom>
          <a:noFill/>
          <a:ln w="3175">
            <a:solidFill>
              <a:schemeClr val="bg1">
                <a:lumMod val="65000"/>
              </a:schemeClr>
            </a:solidFill>
          </a:ln>
        </p:spPr>
      </p:pic>
      <p:sp>
        <p:nvSpPr>
          <p:cNvPr id="3" name="CasellaDiTesto 2">
            <a:extLst>
              <a:ext uri="{FF2B5EF4-FFF2-40B4-BE49-F238E27FC236}">
                <a16:creationId xmlns:a16="http://schemas.microsoft.com/office/drawing/2014/main" xmlns="" id="{14E457DB-EDC2-47FC-A635-F33B1302B06B}"/>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3. GRADO ATTUAZIONE STRATEGIA</a:t>
            </a:r>
          </a:p>
        </p:txBody>
      </p:sp>
      <p:sp>
        <p:nvSpPr>
          <p:cNvPr id="6" name="Segnaposto numero diapositiva 5">
            <a:extLst>
              <a:ext uri="{FF2B5EF4-FFF2-40B4-BE49-F238E27FC236}">
                <a16:creationId xmlns:a16="http://schemas.microsoft.com/office/drawing/2014/main" xmlns="" id="{4DE15B07-396A-45D4-8A24-FB5236101E8D}"/>
              </a:ext>
            </a:extLst>
          </p:cNvPr>
          <p:cNvSpPr>
            <a:spLocks noGrp="1"/>
          </p:cNvSpPr>
          <p:nvPr>
            <p:ph type="sldNum" sz="quarter" idx="12"/>
          </p:nvPr>
        </p:nvSpPr>
        <p:spPr/>
        <p:txBody>
          <a:bodyPr/>
          <a:lstStyle/>
          <a:p>
            <a:fld id="{621F632D-C124-4773-8802-FBC2B1C2511D}" type="slidenum">
              <a:rPr lang="it-IT" smtClean="0"/>
              <a:t>7</a:t>
            </a:fld>
            <a:endParaRPr lang="it-IT"/>
          </a:p>
        </p:txBody>
      </p:sp>
      <p:sp>
        <p:nvSpPr>
          <p:cNvPr id="7" name="Fumetto: rettangolo con angoli arrotondati 3">
            <a:extLst>
              <a:ext uri="{FF2B5EF4-FFF2-40B4-BE49-F238E27FC236}">
                <a16:creationId xmlns:a16="http://schemas.microsoft.com/office/drawing/2014/main" xmlns="" id="{E219F11E-5F95-4112-8D71-C87A764A8C97}"/>
              </a:ext>
            </a:extLst>
          </p:cNvPr>
          <p:cNvSpPr/>
          <p:nvPr/>
        </p:nvSpPr>
        <p:spPr>
          <a:xfrm>
            <a:off x="2149298" y="4815950"/>
            <a:ext cx="3812115" cy="1702594"/>
          </a:xfrm>
          <a:prstGeom prst="wedgeRoundRectCallout">
            <a:avLst>
              <a:gd name="adj1" fmla="val 36092"/>
              <a:gd name="adj2" fmla="val -96529"/>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endParaRPr lang="it-IT" sz="1050" dirty="0">
              <a:solidFill>
                <a:schemeClr val="tx1"/>
              </a:solidFill>
            </a:endParaRPr>
          </a:p>
          <a:p>
            <a:r>
              <a:rPr lang="it-IT" sz="1000" dirty="0">
                <a:solidFill>
                  <a:schemeClr val="tx1"/>
                </a:solidFill>
              </a:rPr>
              <a:t>In questa sezione si analizza il grado di raggiungimento degli obiettivi strategici dell’ente per quanto riguarda l’anno appena trascorso, approfondendo quelli particolarmente «critici», cioè anche quelli per i quali è stato registrato un valore consuntivo eccessivamente alto (superiore al 100%), non solo quelli con un valore inferiore al target. Sono esclusi da questo tipo di ragionamento gli indicatori di tipo «data».</a:t>
            </a:r>
          </a:p>
        </p:txBody>
      </p:sp>
    </p:spTree>
    <p:extLst>
      <p:ext uri="{BB962C8B-B14F-4D97-AF65-F5344CB8AC3E}">
        <p14:creationId xmlns:p14="http://schemas.microsoft.com/office/powerpoint/2010/main" val="38964146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xmlns="" id="{C41B432C-B102-46E0-885C-D2AF2130ED43}"/>
              </a:ext>
            </a:extLst>
          </p:cNvPr>
          <p:cNvSpPr txBox="1"/>
          <p:nvPr/>
        </p:nvSpPr>
        <p:spPr>
          <a:xfrm>
            <a:off x="406400" y="889000"/>
            <a:ext cx="11468100" cy="5641865"/>
          </a:xfrm>
          <a:prstGeom prst="rect">
            <a:avLst/>
          </a:prstGeom>
          <a:noFill/>
        </p:spPr>
        <p:txBody>
          <a:bodyPr wrap="square" numCol="2" spcCol="180000" rtlCol="0">
            <a:spAutoFit/>
          </a:bodyPr>
          <a:lstStyle/>
          <a:p>
            <a:pPr marL="158115" marR="68580">
              <a:lnSpc>
                <a:spcPct val="115000"/>
              </a:lnSpc>
              <a:spcAft>
                <a:spcPts val="1000"/>
              </a:spcAft>
            </a:pP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Analizzando la lista completa degli indicatori del Piano della performance, </a:t>
            </a: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si evidenzia la presenza della dimensione dell’impatto, pur non essendo quest’ultima di agevole misurazione.</a:t>
            </a:r>
          </a:p>
          <a:p>
            <a:pPr marL="158115" marR="68580">
              <a:lnSpc>
                <a:spcPct val="115000"/>
              </a:lnSpc>
              <a:spcAft>
                <a:spcPts val="1000"/>
              </a:spcAft>
            </a:pP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Il differenziato grado di raggiungimento in relazione alle diverse dimensioni fa emergere che ………………………</a:t>
            </a: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In ogni caso, si evidenzia ancora un eccessivo ricorso a indicatori di tipo «booleano» o di tipo «data».</a:t>
            </a: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asellaDiTesto 2">
            <a:extLst>
              <a:ext uri="{FF2B5EF4-FFF2-40B4-BE49-F238E27FC236}">
                <a16:creationId xmlns:a16="http://schemas.microsoft.com/office/drawing/2014/main" xmlns="" id="{14E457DB-EDC2-47FC-A635-F33B1302B06B}"/>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4. IMPATTI E ALTRE DIMENSIONI DELLA PERFORMANCE                                                      </a:t>
            </a:r>
            <a:r>
              <a:rPr lang="it-IT" sz="1200" dirty="0">
                <a:solidFill>
                  <a:srgbClr val="00B0F0"/>
                </a:solidFill>
                <a:latin typeface="Segoe UI" panose="020B0502040204020203" pitchFamily="34" charset="0"/>
                <a:cs typeface="Segoe UI" panose="020B0502040204020203" pitchFamily="34" charset="0"/>
              </a:rPr>
              <a:t>1 di 2</a:t>
            </a:r>
          </a:p>
        </p:txBody>
      </p:sp>
      <p:sp>
        <p:nvSpPr>
          <p:cNvPr id="6" name="Segnaposto numero diapositiva 5">
            <a:extLst>
              <a:ext uri="{FF2B5EF4-FFF2-40B4-BE49-F238E27FC236}">
                <a16:creationId xmlns:a16="http://schemas.microsoft.com/office/drawing/2014/main" xmlns="" id="{4DE15B07-396A-45D4-8A24-FB5236101E8D}"/>
              </a:ext>
            </a:extLst>
          </p:cNvPr>
          <p:cNvSpPr>
            <a:spLocks noGrp="1"/>
          </p:cNvSpPr>
          <p:nvPr>
            <p:ph type="sldNum" sz="quarter" idx="12"/>
          </p:nvPr>
        </p:nvSpPr>
        <p:spPr/>
        <p:txBody>
          <a:bodyPr/>
          <a:lstStyle/>
          <a:p>
            <a:fld id="{621F632D-C124-4773-8802-FBC2B1C2511D}" type="slidenum">
              <a:rPr lang="it-IT" smtClean="0"/>
              <a:t>8</a:t>
            </a:fld>
            <a:endParaRPr lang="it-IT"/>
          </a:p>
        </p:txBody>
      </p:sp>
      <p:pic>
        <p:nvPicPr>
          <p:cNvPr id="7" name="Immagine 6">
            <a:extLst>
              <a:ext uri="{FF2B5EF4-FFF2-40B4-BE49-F238E27FC236}">
                <a16:creationId xmlns:a16="http://schemas.microsoft.com/office/drawing/2014/main" xmlns="" id="{E74CDE30-CCC5-4F76-A12C-584992C84BAD}"/>
              </a:ext>
            </a:extLst>
          </p:cNvPr>
          <p:cNvPicPr>
            <a:picLocks noChangeAspect="1"/>
          </p:cNvPicPr>
          <p:nvPr/>
        </p:nvPicPr>
        <p:blipFill>
          <a:blip r:embed="rId2"/>
          <a:stretch>
            <a:fillRect/>
          </a:stretch>
        </p:blipFill>
        <p:spPr>
          <a:xfrm>
            <a:off x="896821" y="3578071"/>
            <a:ext cx="3516841" cy="2549457"/>
          </a:xfrm>
          <a:prstGeom prst="rect">
            <a:avLst/>
          </a:prstGeom>
        </p:spPr>
      </p:pic>
      <p:graphicFrame>
        <p:nvGraphicFramePr>
          <p:cNvPr id="9" name="Tabella 8">
            <a:extLst>
              <a:ext uri="{FF2B5EF4-FFF2-40B4-BE49-F238E27FC236}">
                <a16:creationId xmlns:a16="http://schemas.microsoft.com/office/drawing/2014/main" xmlns="" id="{006135ED-2471-44CB-B294-79D85074E2EA}"/>
              </a:ext>
            </a:extLst>
          </p:cNvPr>
          <p:cNvGraphicFramePr>
            <a:graphicFrameLocks noGrp="1"/>
          </p:cNvGraphicFramePr>
          <p:nvPr>
            <p:extLst>
              <p:ext uri="{D42A27DB-BD31-4B8C-83A1-F6EECF244321}">
                <p14:modId xmlns:p14="http://schemas.microsoft.com/office/powerpoint/2010/main" val="3321137384"/>
              </p:ext>
            </p:extLst>
          </p:nvPr>
        </p:nvGraphicFramePr>
        <p:xfrm>
          <a:off x="7148950" y="829625"/>
          <a:ext cx="4583051" cy="3754253"/>
        </p:xfrm>
        <a:graphic>
          <a:graphicData uri="http://schemas.openxmlformats.org/drawingml/2006/table">
            <a:tbl>
              <a:tblPr firstRow="1" bandRow="1">
                <a:solidFill>
                  <a:schemeClr val="bg1">
                    <a:lumMod val="95000"/>
                  </a:schemeClr>
                </a:solidFill>
              </a:tblPr>
              <a:tblGrid>
                <a:gridCol w="1876231">
                  <a:extLst>
                    <a:ext uri="{9D8B030D-6E8A-4147-A177-3AD203B41FA5}">
                      <a16:colId xmlns:a16="http://schemas.microsoft.com/office/drawing/2014/main" xmlns="" val="2225139460"/>
                    </a:ext>
                  </a:extLst>
                </a:gridCol>
                <a:gridCol w="1084478">
                  <a:extLst>
                    <a:ext uri="{9D8B030D-6E8A-4147-A177-3AD203B41FA5}">
                      <a16:colId xmlns:a16="http://schemas.microsoft.com/office/drawing/2014/main" xmlns="" val="3943130350"/>
                    </a:ext>
                  </a:extLst>
                </a:gridCol>
                <a:gridCol w="244982">
                  <a:extLst>
                    <a:ext uri="{9D8B030D-6E8A-4147-A177-3AD203B41FA5}">
                      <a16:colId xmlns:a16="http://schemas.microsoft.com/office/drawing/2014/main" xmlns="" val="1236525"/>
                    </a:ext>
                  </a:extLst>
                </a:gridCol>
                <a:gridCol w="244982">
                  <a:extLst>
                    <a:ext uri="{9D8B030D-6E8A-4147-A177-3AD203B41FA5}">
                      <a16:colId xmlns:a16="http://schemas.microsoft.com/office/drawing/2014/main" xmlns="" val="1237042584"/>
                    </a:ext>
                  </a:extLst>
                </a:gridCol>
                <a:gridCol w="244982">
                  <a:extLst>
                    <a:ext uri="{9D8B030D-6E8A-4147-A177-3AD203B41FA5}">
                      <a16:colId xmlns:a16="http://schemas.microsoft.com/office/drawing/2014/main" xmlns="" val="3552247584"/>
                    </a:ext>
                  </a:extLst>
                </a:gridCol>
                <a:gridCol w="887396">
                  <a:extLst>
                    <a:ext uri="{9D8B030D-6E8A-4147-A177-3AD203B41FA5}">
                      <a16:colId xmlns:a16="http://schemas.microsoft.com/office/drawing/2014/main" xmlns="" val="1741659284"/>
                    </a:ext>
                  </a:extLst>
                </a:gridCol>
              </a:tblGrid>
              <a:tr h="462199">
                <a:tc>
                  <a:txBody>
                    <a:bodyPr/>
                    <a:lstStyle/>
                    <a:p>
                      <a:pPr algn="ctr" fontAlgn="b"/>
                      <a:r>
                        <a:rPr lang="it-IT" sz="1050" b="0" i="0" u="none" strike="noStrike" cap="none" spc="0" dirty="0">
                          <a:solidFill>
                            <a:schemeClr val="bg1"/>
                          </a:solidFill>
                          <a:effectLst/>
                          <a:latin typeface="Segoe UI" panose="020B0502040204020203" pitchFamily="34" charset="0"/>
                        </a:rPr>
                        <a:t>Dimensione</a:t>
                      </a: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gridSpan="4">
                  <a:txBody>
                    <a:bodyPr/>
                    <a:lstStyle/>
                    <a:p>
                      <a:pPr algn="ctr" fontAlgn="b"/>
                      <a:r>
                        <a:rPr lang="it-IT" sz="1050" b="0" i="0" u="none" strike="noStrike" cap="none" spc="0" dirty="0">
                          <a:solidFill>
                            <a:schemeClr val="bg1"/>
                          </a:solidFill>
                          <a:effectLst/>
                          <a:latin typeface="Segoe UI" panose="020B0502040204020203" pitchFamily="34" charset="0"/>
                        </a:rPr>
                        <a:t>Grado di raggiungimento</a:t>
                      </a: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hMerge="1">
                  <a:txBody>
                    <a:bodyPr/>
                    <a:lstStyle/>
                    <a:p>
                      <a:pPr algn="ctr" fontAlgn="b"/>
                      <a:endParaRPr lang="it-IT" sz="1200" b="0" i="0" u="none" strike="noStrike" cap="none" spc="0" dirty="0">
                        <a:solidFill>
                          <a:schemeClr val="bg1"/>
                        </a:solidFill>
                        <a:effectLst/>
                        <a:latin typeface="Segoe UI" panose="020B0502040204020203" pitchFamily="34" charset="0"/>
                      </a:endParaRP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hMerge="1">
                  <a:txBody>
                    <a:bodyPr/>
                    <a:lstStyle/>
                    <a:p>
                      <a:pPr algn="ctr" fontAlgn="b"/>
                      <a:endParaRPr lang="it-IT" sz="1200" b="0" i="0" u="none" strike="noStrike" cap="none" spc="0" dirty="0">
                        <a:solidFill>
                          <a:schemeClr val="bg1"/>
                        </a:solidFill>
                        <a:effectLst/>
                        <a:latin typeface="Segoe UI" panose="020B0502040204020203" pitchFamily="34" charset="0"/>
                      </a:endParaRP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hMerge="1">
                  <a:txBody>
                    <a:bodyPr/>
                    <a:lstStyle/>
                    <a:p>
                      <a:pPr algn="ctr" fontAlgn="b"/>
                      <a:endParaRPr lang="it-IT" sz="1200" b="0" i="0" u="none" strike="noStrike" cap="none" spc="0" dirty="0">
                        <a:solidFill>
                          <a:schemeClr val="bg1"/>
                        </a:solidFill>
                        <a:effectLst/>
                        <a:latin typeface="Segoe UI" panose="020B0502040204020203" pitchFamily="34" charset="0"/>
                      </a:endParaRP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a:txBody>
                    <a:bodyPr/>
                    <a:lstStyle/>
                    <a:p>
                      <a:pPr algn="ctr" fontAlgn="b"/>
                      <a:r>
                        <a:rPr lang="it-IT" sz="1050" b="0" i="0" u="none" strike="noStrike" cap="none" spc="0" dirty="0">
                          <a:solidFill>
                            <a:schemeClr val="bg1"/>
                          </a:solidFill>
                          <a:effectLst/>
                          <a:latin typeface="Segoe UI" panose="020B0502040204020203" pitchFamily="34" charset="0"/>
                        </a:rPr>
                        <a:t>Nr</a:t>
                      </a:r>
                    </a:p>
                    <a:p>
                      <a:pPr algn="ctr" fontAlgn="b"/>
                      <a:r>
                        <a:rPr lang="it-IT" sz="1050" b="0" i="0" u="none" strike="noStrike" cap="none" spc="0" dirty="0">
                          <a:solidFill>
                            <a:schemeClr val="bg1"/>
                          </a:solidFill>
                          <a:effectLst/>
                          <a:latin typeface="Segoe UI" panose="020B0502040204020203" pitchFamily="34" charset="0"/>
                        </a:rPr>
                        <a:t>Indicatori</a:t>
                      </a: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extLst>
                  <a:ext uri="{0D108BD9-81ED-4DB2-BD59-A6C34878D82A}">
                    <a16:rowId xmlns:a16="http://schemas.microsoft.com/office/drawing/2014/main" xmlns="" val="653122196"/>
                  </a:ext>
                </a:extLst>
              </a:tr>
              <a:tr h="431216">
                <a:tc>
                  <a:txBody>
                    <a:bodyPr/>
                    <a:lstStyle/>
                    <a:p>
                      <a:pPr marL="171450" indent="-171450" algn="l" fontAlgn="ctr">
                        <a:buFont typeface="Wingdings 3" panose="05040102010807070707" pitchFamily="18" charset="2"/>
                        <a:buChar char="w"/>
                      </a:pPr>
                      <a:r>
                        <a:rPr lang="it-IT" sz="1050" b="0" i="0" u="none" strike="noStrike" dirty="0">
                          <a:solidFill>
                            <a:srgbClr val="000000"/>
                          </a:solidFill>
                          <a:effectLst/>
                          <a:latin typeface="Segoe UI" panose="020B0502040204020203" pitchFamily="34" charset="0"/>
                          <a:cs typeface="Segoe UI" panose="020B0502040204020203" pitchFamily="34" charset="0"/>
                        </a:rPr>
                        <a:t>Volume (Output)</a:t>
                      </a:r>
                    </a:p>
                  </a:txBody>
                  <a:tcPr marL="72000" marR="9525" marT="9525"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pPr algn="r" fontAlgn="ctr"/>
                      <a:r>
                        <a:rPr lang="it-IT" sz="1000" b="0" i="0" u="none" strike="noStrike" dirty="0">
                          <a:solidFill>
                            <a:srgbClr val="000000"/>
                          </a:solidFill>
                          <a:effectLst/>
                          <a:latin typeface="Segoe UI" panose="020B0502040204020203" pitchFamily="34" charset="0"/>
                          <a:cs typeface="Segoe UI" panose="020B0502040204020203" pitchFamily="34" charset="0"/>
                        </a:rPr>
                        <a:t>84,0%</a:t>
                      </a:r>
                    </a:p>
                  </a:txBody>
                  <a:tcPr marL="9525" marR="9525" marT="9525"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FFC000"/>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r" fontAlgn="ctr"/>
                      <a:r>
                        <a:rPr lang="it-IT" sz="1050" b="0" i="0" u="none" strike="noStrike" cap="none" spc="0" dirty="0">
                          <a:solidFill>
                            <a:schemeClr val="tx1"/>
                          </a:solidFill>
                          <a:effectLst/>
                          <a:latin typeface="Segoe UI" panose="020B0502040204020203" pitchFamily="34" charset="0"/>
                        </a:rPr>
                        <a:t> 54 </a:t>
                      </a:r>
                    </a:p>
                  </a:txBody>
                  <a:tcPr marL="12013" marR="12013" marT="36000" marB="3600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xmlns="" val="1155836430"/>
                  </a:ext>
                </a:extLst>
              </a:tr>
              <a:tr h="431216">
                <a:tc>
                  <a:txBody>
                    <a:bodyPr/>
                    <a:lstStyle/>
                    <a:p>
                      <a:pPr marL="171450" indent="-171450" algn="l" fontAlgn="ctr">
                        <a:buFont typeface="Wingdings 3" panose="05040102010807070707" pitchFamily="18" charset="2"/>
                        <a:buChar char="w"/>
                      </a:pPr>
                      <a:r>
                        <a:rPr lang="it-IT" sz="1050" b="0" i="0" u="none" strike="noStrike" dirty="0">
                          <a:solidFill>
                            <a:srgbClr val="000000"/>
                          </a:solidFill>
                          <a:effectLst/>
                          <a:latin typeface="Segoe UI" panose="020B0502040204020203" pitchFamily="34" charset="0"/>
                          <a:cs typeface="Segoe UI" panose="020B0502040204020203" pitchFamily="34" charset="0"/>
                        </a:rPr>
                        <a:t>Struttura</a:t>
                      </a:r>
                    </a:p>
                  </a:txBody>
                  <a:tcPr marL="72000" marR="9525" marT="9525"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r" fontAlgn="ctr"/>
                      <a:r>
                        <a:rPr lang="it-IT" sz="1000" b="0" i="0" u="none" strike="noStrike" dirty="0">
                          <a:solidFill>
                            <a:srgbClr val="000000"/>
                          </a:solidFill>
                          <a:effectLst/>
                          <a:latin typeface="Segoe UI" panose="020B0502040204020203" pitchFamily="34" charset="0"/>
                          <a:cs typeface="Segoe UI" panose="020B0502040204020203" pitchFamily="34" charset="0"/>
                        </a:rPr>
                        <a:t>n/d</a:t>
                      </a:r>
                    </a:p>
                  </a:txBody>
                  <a:tcPr marL="9525" marR="9525" marT="9525"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r" fontAlgn="ctr"/>
                      <a:r>
                        <a:rPr lang="it-IT" sz="1050" b="0" i="0" u="none" strike="noStrike" cap="none" spc="0" dirty="0">
                          <a:solidFill>
                            <a:schemeClr val="tx1"/>
                          </a:solidFill>
                          <a:effectLst/>
                          <a:latin typeface="Segoe UI" panose="020B0502040204020203" pitchFamily="34" charset="0"/>
                        </a:rPr>
                        <a:t> 12 </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xmlns="" val="1176622374"/>
                  </a:ext>
                </a:extLst>
              </a:tr>
              <a:tr h="431216">
                <a:tc>
                  <a:txBody>
                    <a:bodyPr/>
                    <a:lstStyle/>
                    <a:p>
                      <a:pPr marL="171450" indent="-171450" algn="l" fontAlgn="ctr">
                        <a:buFont typeface="Wingdings 3" panose="05040102010807070707" pitchFamily="18" charset="2"/>
                        <a:buChar char="w"/>
                      </a:pPr>
                      <a:r>
                        <a:rPr lang="it-IT" sz="1050" b="0" i="0" u="none" strike="noStrike" dirty="0">
                          <a:solidFill>
                            <a:srgbClr val="000000"/>
                          </a:solidFill>
                          <a:effectLst/>
                          <a:latin typeface="Segoe UI" panose="020B0502040204020203" pitchFamily="34" charset="0"/>
                          <a:cs typeface="Segoe UI" panose="020B0502040204020203" pitchFamily="34" charset="0"/>
                        </a:rPr>
                        <a:t>Economico-patrimoniale</a:t>
                      </a:r>
                    </a:p>
                  </a:txBody>
                  <a:tcPr marL="72000" marR="9525" marT="9525"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r" fontAlgn="ctr"/>
                      <a:r>
                        <a:rPr lang="it-IT" sz="1000" b="0" i="0" u="none" strike="noStrike" dirty="0">
                          <a:solidFill>
                            <a:srgbClr val="000000"/>
                          </a:solidFill>
                          <a:effectLst/>
                          <a:latin typeface="Segoe UI" panose="020B0502040204020203" pitchFamily="34" charset="0"/>
                          <a:cs typeface="Segoe UI" panose="020B0502040204020203" pitchFamily="34" charset="0"/>
                        </a:rPr>
                        <a:t>75,9%</a:t>
                      </a:r>
                    </a:p>
                  </a:txBody>
                  <a:tcPr marL="9525" marR="9525" marT="9525"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FFC000"/>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r" fontAlgn="ctr"/>
                      <a:r>
                        <a:rPr lang="it-IT" sz="1050" b="0" i="0" u="none" strike="noStrike" cap="none" spc="0" dirty="0">
                          <a:solidFill>
                            <a:schemeClr val="tx1"/>
                          </a:solidFill>
                          <a:effectLst/>
                          <a:latin typeface="Segoe UI" panose="020B0502040204020203" pitchFamily="34" charset="0"/>
                        </a:rPr>
                        <a:t> 27 </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xmlns="" val="643865941"/>
                  </a:ext>
                </a:extLst>
              </a:tr>
              <a:tr h="431216">
                <a:tc>
                  <a:txBody>
                    <a:bodyPr/>
                    <a:lstStyle/>
                    <a:p>
                      <a:pPr marL="171450" indent="-171450" algn="l" fontAlgn="ctr">
                        <a:buFont typeface="Wingdings 3" panose="05040102010807070707" pitchFamily="18" charset="2"/>
                        <a:buChar char="w"/>
                      </a:pPr>
                      <a:r>
                        <a:rPr lang="it-IT" sz="1050" b="0" i="0" u="none" strike="noStrike" dirty="0">
                          <a:solidFill>
                            <a:srgbClr val="000000"/>
                          </a:solidFill>
                          <a:effectLst/>
                          <a:latin typeface="Segoe UI" panose="020B0502040204020203" pitchFamily="34" charset="0"/>
                          <a:cs typeface="Segoe UI" panose="020B0502040204020203" pitchFamily="34" charset="0"/>
                        </a:rPr>
                        <a:t>Efficacia</a:t>
                      </a:r>
                    </a:p>
                  </a:txBody>
                  <a:tcPr marL="72000" marR="9525" marT="9525"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r" fontAlgn="ctr"/>
                      <a:r>
                        <a:rPr lang="it-IT" sz="1000" b="0" i="0" u="none" strike="noStrike" dirty="0">
                          <a:solidFill>
                            <a:srgbClr val="000000"/>
                          </a:solidFill>
                          <a:effectLst/>
                          <a:latin typeface="Segoe UI" panose="020B0502040204020203" pitchFamily="34" charset="0"/>
                          <a:cs typeface="Segoe UI" panose="020B0502040204020203" pitchFamily="34" charset="0"/>
                        </a:rPr>
                        <a:t>78,6%</a:t>
                      </a:r>
                    </a:p>
                  </a:txBody>
                  <a:tcPr marL="9525" marR="9525" marT="9525"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FFC000"/>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r" fontAlgn="ctr"/>
                      <a:r>
                        <a:rPr lang="it-IT" sz="1050" b="0" i="0" u="none" strike="noStrike" cap="none" spc="0" dirty="0">
                          <a:solidFill>
                            <a:schemeClr val="tx1"/>
                          </a:solidFill>
                          <a:effectLst/>
                          <a:latin typeface="Segoe UI" panose="020B0502040204020203" pitchFamily="34" charset="0"/>
                        </a:rPr>
                        <a:t> 7 </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xmlns="" val="2504744612"/>
                  </a:ext>
                </a:extLst>
              </a:tr>
              <a:tr h="431216">
                <a:tc>
                  <a:txBody>
                    <a:bodyPr/>
                    <a:lstStyle/>
                    <a:p>
                      <a:pPr marL="171450" indent="-171450" algn="l" fontAlgn="ctr">
                        <a:buFont typeface="Wingdings 3" panose="05040102010807070707" pitchFamily="18" charset="2"/>
                        <a:buChar char="w"/>
                      </a:pPr>
                      <a:r>
                        <a:rPr lang="it-IT" sz="1050" b="0" i="0" u="none" strike="noStrike" dirty="0">
                          <a:solidFill>
                            <a:srgbClr val="000000"/>
                          </a:solidFill>
                          <a:effectLst/>
                          <a:latin typeface="Segoe UI" panose="020B0502040204020203" pitchFamily="34" charset="0"/>
                          <a:cs typeface="Segoe UI" panose="020B0502040204020203" pitchFamily="34" charset="0"/>
                        </a:rPr>
                        <a:t>Efficienza</a:t>
                      </a:r>
                    </a:p>
                  </a:txBody>
                  <a:tcPr marL="72000" marR="9525" marT="9525"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r" fontAlgn="ctr"/>
                      <a:r>
                        <a:rPr lang="it-IT" sz="1000" b="0" i="0" u="none" strike="noStrike" dirty="0">
                          <a:solidFill>
                            <a:srgbClr val="000000"/>
                          </a:solidFill>
                          <a:effectLst/>
                          <a:latin typeface="Segoe UI" panose="020B0502040204020203" pitchFamily="34" charset="0"/>
                          <a:cs typeface="Segoe UI" panose="020B0502040204020203" pitchFamily="34" charset="0"/>
                        </a:rPr>
                        <a:t>100,0%</a:t>
                      </a:r>
                    </a:p>
                  </a:txBody>
                  <a:tcPr marL="9525" marR="9525" marT="9525"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548235"/>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r" fontAlgn="ctr"/>
                      <a:r>
                        <a:rPr lang="it-IT" sz="1050" b="0" i="0" u="none" strike="noStrike" cap="none" spc="0" dirty="0">
                          <a:solidFill>
                            <a:schemeClr val="tx1"/>
                          </a:solidFill>
                          <a:effectLst/>
                          <a:latin typeface="Segoe UI" panose="020B0502040204020203" pitchFamily="34" charset="0"/>
                        </a:rPr>
                        <a:t> 1 </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xmlns="" val="4169166156"/>
                  </a:ext>
                </a:extLst>
              </a:tr>
              <a:tr h="431216">
                <a:tc>
                  <a:txBody>
                    <a:bodyPr/>
                    <a:lstStyle/>
                    <a:p>
                      <a:pPr marL="171450" indent="-171450" algn="l" fontAlgn="ctr">
                        <a:buFont typeface="Wingdings 3" panose="05040102010807070707" pitchFamily="18" charset="2"/>
                        <a:buChar char="w"/>
                      </a:pPr>
                      <a:r>
                        <a:rPr lang="it-IT" sz="1050" b="0" i="0" u="none" strike="noStrike" dirty="0">
                          <a:solidFill>
                            <a:srgbClr val="000000"/>
                          </a:solidFill>
                          <a:effectLst/>
                          <a:latin typeface="Segoe UI" panose="020B0502040204020203" pitchFamily="34" charset="0"/>
                          <a:cs typeface="Segoe UI" panose="020B0502040204020203" pitchFamily="34" charset="0"/>
                        </a:rPr>
                        <a:t>Qualità</a:t>
                      </a:r>
                    </a:p>
                  </a:txBody>
                  <a:tcPr marL="72000" marR="9525" marT="9525"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r" fontAlgn="ctr"/>
                      <a:r>
                        <a:rPr lang="it-IT" sz="1000" b="0" i="0" u="none" strike="noStrike" dirty="0">
                          <a:solidFill>
                            <a:srgbClr val="000000"/>
                          </a:solidFill>
                          <a:effectLst/>
                          <a:latin typeface="Segoe UI" panose="020B0502040204020203" pitchFamily="34" charset="0"/>
                          <a:cs typeface="Segoe UI" panose="020B0502040204020203" pitchFamily="34" charset="0"/>
                        </a:rPr>
                        <a:t>99,4%</a:t>
                      </a:r>
                    </a:p>
                  </a:txBody>
                  <a:tcPr marL="9525" marR="9525" marT="9525"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548235"/>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r" fontAlgn="ctr"/>
                      <a:r>
                        <a:rPr lang="it-IT" sz="1050" b="0" i="0" u="none" strike="noStrike" cap="none" spc="0" dirty="0">
                          <a:solidFill>
                            <a:schemeClr val="tx1"/>
                          </a:solidFill>
                          <a:effectLst/>
                          <a:latin typeface="Segoe UI" panose="020B0502040204020203" pitchFamily="34" charset="0"/>
                        </a:rPr>
                        <a:t> 1 </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xmlns="" val="3414109788"/>
                  </a:ext>
                </a:extLst>
              </a:tr>
              <a:tr h="431216">
                <a:tc>
                  <a:txBody>
                    <a:bodyPr/>
                    <a:lstStyle/>
                    <a:p>
                      <a:pPr marL="171450" indent="-171450" algn="l" fontAlgn="ctr">
                        <a:buFont typeface="Wingdings 3" panose="05040102010807070707" pitchFamily="18" charset="2"/>
                        <a:buChar char="w"/>
                      </a:pPr>
                      <a:r>
                        <a:rPr lang="it-IT" sz="1050" b="0" i="0" u="none" strike="noStrike" dirty="0">
                          <a:solidFill>
                            <a:srgbClr val="000000"/>
                          </a:solidFill>
                          <a:effectLst/>
                          <a:latin typeface="Segoe UI" panose="020B0502040204020203" pitchFamily="34" charset="0"/>
                          <a:cs typeface="Segoe UI" panose="020B0502040204020203" pitchFamily="34" charset="0"/>
                        </a:rPr>
                        <a:t>Impatto (outcome)</a:t>
                      </a:r>
                    </a:p>
                  </a:txBody>
                  <a:tcPr marL="72000" marR="9525" marT="9525"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algn="r" fontAlgn="ctr"/>
                      <a:r>
                        <a:rPr lang="it-IT" sz="1000" b="0" i="0" u="none" strike="noStrike" dirty="0">
                          <a:solidFill>
                            <a:srgbClr val="000000"/>
                          </a:solidFill>
                          <a:effectLst/>
                          <a:latin typeface="Segoe UI" panose="020B0502040204020203" pitchFamily="34" charset="0"/>
                          <a:cs typeface="Segoe UI" panose="020B0502040204020203" pitchFamily="34" charset="0"/>
                        </a:rPr>
                        <a:t>67,9%</a:t>
                      </a:r>
                    </a:p>
                  </a:txBody>
                  <a:tcPr marL="9525" marR="9525" marT="9525"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FFC000"/>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ctr"/>
                      <a:r>
                        <a:rPr lang="it-IT" sz="2400" b="0" i="0" u="none" strike="noStrike" dirty="0">
                          <a:solidFill>
                            <a:srgbClr val="D3D3D3"/>
                          </a:solidFill>
                          <a:effectLst/>
                          <a:latin typeface="Segoe UI" panose="020B0502040204020203" pitchFamily="34" charset="0"/>
                          <a:cs typeface="Segoe UI" panose="020B0502040204020203" pitchFamily="34" charset="0"/>
                        </a:rPr>
                        <a:t>•</a:t>
                      </a:r>
                    </a:p>
                  </a:txBody>
                  <a:tcPr marL="0" marR="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r" fontAlgn="ctr"/>
                      <a:r>
                        <a:rPr lang="it-IT" sz="1050" b="0" i="0" u="none" strike="noStrike" cap="none" spc="0" dirty="0">
                          <a:solidFill>
                            <a:schemeClr val="tx1"/>
                          </a:solidFill>
                          <a:effectLst/>
                          <a:latin typeface="Segoe UI" panose="020B0502040204020203" pitchFamily="34" charset="0"/>
                        </a:rPr>
                        <a:t> 2 </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extLst>
                  <a:ext uri="{0D108BD9-81ED-4DB2-BD59-A6C34878D82A}">
                    <a16:rowId xmlns:a16="http://schemas.microsoft.com/office/drawing/2014/main" xmlns="" val="2498161565"/>
                  </a:ext>
                </a:extLst>
              </a:tr>
              <a:tr h="273542">
                <a:tc>
                  <a:txBody>
                    <a:bodyPr/>
                    <a:lstStyle/>
                    <a:p>
                      <a:pPr algn="l" fontAlgn="ctr"/>
                      <a:endParaRPr lang="it-IT" sz="1050" b="0" i="0" u="none" strike="noStrike" cap="none" spc="0" dirty="0">
                        <a:solidFill>
                          <a:schemeClr val="tx1"/>
                        </a:solidFill>
                        <a:effectLst/>
                        <a:latin typeface="Segoe UI" panose="020B0502040204020203" pitchFamily="34" charset="0"/>
                      </a:endParaRP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tc>
                  <a:txBody>
                    <a:bodyPr/>
                    <a:lstStyle/>
                    <a:p>
                      <a:pPr algn="r" fontAlgn="ctr"/>
                      <a:endParaRPr lang="it-IT" sz="1050" b="1" i="0" u="none" strike="noStrike" cap="none" spc="0" dirty="0">
                        <a:solidFill>
                          <a:schemeClr val="tx1"/>
                        </a:solidFill>
                        <a:effectLst/>
                        <a:latin typeface="Segoe UI" panose="020B0502040204020203" pitchFamily="34" charset="0"/>
                      </a:endParaRP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tc>
                  <a:txBody>
                    <a:bodyPr/>
                    <a:lstStyle/>
                    <a:p>
                      <a:pPr algn="r" fontAlgn="ctr"/>
                      <a:endParaRPr lang="it-IT" sz="1050" b="1" i="0" u="none" strike="noStrike" cap="none" spc="0" dirty="0">
                        <a:solidFill>
                          <a:schemeClr val="tx1"/>
                        </a:solidFill>
                        <a:effectLst/>
                        <a:latin typeface="Segoe UI" panose="020B0502040204020203" pitchFamily="34" charset="0"/>
                      </a:endParaRP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tc>
                  <a:txBody>
                    <a:bodyPr/>
                    <a:lstStyle/>
                    <a:p>
                      <a:pPr algn="r" fontAlgn="ctr"/>
                      <a:endParaRPr lang="it-IT" sz="1050" b="1" i="0" u="none" strike="noStrike" cap="none" spc="0" dirty="0">
                        <a:solidFill>
                          <a:schemeClr val="tx1"/>
                        </a:solidFill>
                        <a:effectLst/>
                        <a:latin typeface="Segoe UI" panose="020B0502040204020203" pitchFamily="34" charset="0"/>
                      </a:endParaRP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tc>
                  <a:txBody>
                    <a:bodyPr/>
                    <a:lstStyle/>
                    <a:p>
                      <a:pPr algn="r" fontAlgn="ctr"/>
                      <a:endParaRPr lang="it-IT" sz="1050" b="1" i="0" u="none" strike="noStrike" cap="none" spc="0" dirty="0">
                        <a:solidFill>
                          <a:schemeClr val="tx1"/>
                        </a:solidFill>
                        <a:effectLst/>
                        <a:latin typeface="Segoe UI" panose="020B0502040204020203" pitchFamily="34" charset="0"/>
                      </a:endParaRP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tc>
                  <a:txBody>
                    <a:bodyPr/>
                    <a:lstStyle/>
                    <a:p>
                      <a:pPr algn="r" fontAlgn="ctr"/>
                      <a:r>
                        <a:rPr lang="it-IT" sz="1050" b="1" i="0" u="none" strike="noStrike" cap="none" spc="0" dirty="0">
                          <a:solidFill>
                            <a:schemeClr val="tx1"/>
                          </a:solidFill>
                          <a:effectLst/>
                          <a:latin typeface="Segoe UI" panose="020B0502040204020203" pitchFamily="34" charset="0"/>
                        </a:rPr>
                        <a:t> 104</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12700" cmpd="sng">
                      <a:noFill/>
                      <a:prstDash val="solid"/>
                    </a:lnB>
                    <a:noFill/>
                  </a:tcPr>
                </a:tc>
                <a:extLst>
                  <a:ext uri="{0D108BD9-81ED-4DB2-BD59-A6C34878D82A}">
                    <a16:rowId xmlns:a16="http://schemas.microsoft.com/office/drawing/2014/main" xmlns="" val="1162090113"/>
                  </a:ext>
                </a:extLst>
              </a:tr>
            </a:tbl>
          </a:graphicData>
        </a:graphic>
      </p:graphicFrame>
      <p:sp>
        <p:nvSpPr>
          <p:cNvPr id="8" name="Fumetto: rettangolo con angoli arrotondati 3">
            <a:extLst>
              <a:ext uri="{FF2B5EF4-FFF2-40B4-BE49-F238E27FC236}">
                <a16:creationId xmlns:a16="http://schemas.microsoft.com/office/drawing/2014/main" xmlns="" id="{E219F11E-5F95-4112-8D71-C87A764A8C97}"/>
              </a:ext>
            </a:extLst>
          </p:cNvPr>
          <p:cNvSpPr/>
          <p:nvPr/>
        </p:nvSpPr>
        <p:spPr>
          <a:xfrm>
            <a:off x="5347161" y="4990660"/>
            <a:ext cx="3670527" cy="1362075"/>
          </a:xfrm>
          <a:prstGeom prst="wedgeRoundRectCallout">
            <a:avLst>
              <a:gd name="adj1" fmla="val -45438"/>
              <a:gd name="adj2" fmla="val -122311"/>
              <a:gd name="adj3" fmla="val 16667"/>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it-IT" sz="2400" b="1" dirty="0">
                <a:solidFill>
                  <a:schemeClr val="tx1"/>
                </a:solidFill>
                <a:latin typeface="Wingdings" panose="05000000000000000000" pitchFamily="2" charset="2"/>
              </a:rPr>
              <a:t>@</a:t>
            </a:r>
            <a:r>
              <a:rPr lang="it-IT" sz="1050" b="1" dirty="0">
                <a:solidFill>
                  <a:schemeClr val="tx1"/>
                </a:solidFill>
              </a:rPr>
              <a:t> INDICAZIONI PER LA REDAZIONE</a:t>
            </a:r>
          </a:p>
          <a:p>
            <a:r>
              <a:rPr lang="it-IT" sz="1000" dirty="0">
                <a:solidFill>
                  <a:schemeClr val="tx1"/>
                </a:solidFill>
              </a:rPr>
              <a:t>Analizzare il grado di raggiungimento e la numerosità degli indicatori in relazione alla  tipologia di indicatore utilizzata.</a:t>
            </a:r>
          </a:p>
          <a:p>
            <a:r>
              <a:rPr lang="it-IT" sz="1000" dirty="0">
                <a:solidFill>
                  <a:schemeClr val="tx1"/>
                </a:solidFill>
              </a:rPr>
              <a:t>Un altro elemento di analisi è la capacità dell’ente, in sede di pianificazione, di definire in maniera sufficientemente sfidante gli obiettivi e i connessi indicatori (</a:t>
            </a:r>
            <a:r>
              <a:rPr lang="it-IT" sz="1000" i="1" dirty="0" err="1">
                <a:solidFill>
                  <a:schemeClr val="tx1"/>
                </a:solidFill>
              </a:rPr>
              <a:t>overshooting</a:t>
            </a:r>
            <a:r>
              <a:rPr lang="it-IT" sz="1000" dirty="0">
                <a:solidFill>
                  <a:schemeClr val="tx1"/>
                </a:solidFill>
              </a:rPr>
              <a:t>).</a:t>
            </a:r>
          </a:p>
        </p:txBody>
      </p:sp>
    </p:spTree>
    <p:extLst>
      <p:ext uri="{BB962C8B-B14F-4D97-AF65-F5344CB8AC3E}">
        <p14:creationId xmlns:p14="http://schemas.microsoft.com/office/powerpoint/2010/main" val="3323650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xmlns="" id="{9859BD37-7A26-4116-AF52-FCCA37C82D1F}"/>
              </a:ext>
            </a:extLst>
          </p:cNvPr>
          <p:cNvSpPr txBox="1"/>
          <p:nvPr/>
        </p:nvSpPr>
        <p:spPr>
          <a:xfrm>
            <a:off x="406400" y="889000"/>
            <a:ext cx="11468100" cy="5512750"/>
          </a:xfrm>
          <a:prstGeom prst="rect">
            <a:avLst/>
          </a:prstGeom>
          <a:noFill/>
        </p:spPr>
        <p:txBody>
          <a:bodyPr wrap="square" numCol="2" spcCol="180000" rtlCol="0">
            <a:noAutofit/>
          </a:bodyPr>
          <a:lstStyle/>
          <a:p>
            <a:pPr marL="158115" marR="68580">
              <a:lnSpc>
                <a:spcPct val="115000"/>
              </a:lnSpc>
              <a:spcAft>
                <a:spcPts val="1000"/>
              </a:spcAft>
            </a:pPr>
            <a:r>
              <a:rPr lang="it-IT" sz="1400" spc="5" dirty="0">
                <a:solidFill>
                  <a:srgbClr val="000000"/>
                </a:solidFill>
                <a:latin typeface="Segoe UI" panose="020B0502040204020203" pitchFamily="34" charset="0"/>
                <a:ea typeface="Calibri" panose="020F0502020204030204" pitchFamily="34" charset="0"/>
                <a:cs typeface="Times New Roman" panose="02020603050405020304" pitchFamily="18" charset="0"/>
              </a:rPr>
              <a:t>Un altro elemento da sottolineare è la capacità dell’ente, in sede di pianificazione, di definire in maniera sufficientemente sfidante gli obiettivi e i connessi indicatori. </a:t>
            </a:r>
          </a:p>
          <a:p>
            <a:pPr marL="158115" marR="68580">
              <a:lnSpc>
                <a:spcPct val="115000"/>
              </a:lnSpc>
              <a:spcAft>
                <a:spcPts val="1000"/>
              </a:spcAft>
            </a:pPr>
            <a:r>
              <a:rPr lang="it-IT" sz="1400" spc="5" dirty="0">
                <a:solidFill>
                  <a:srgbClr val="000000"/>
                </a:solidFill>
                <a:latin typeface="Segoe UI" panose="020B0502040204020203" pitchFamily="34" charset="0"/>
                <a:ea typeface="Calibri" panose="020F0502020204030204" pitchFamily="34" charset="0"/>
                <a:cs typeface="Times New Roman" panose="02020603050405020304" pitchFamily="18" charset="0"/>
              </a:rPr>
              <a:t>Laddove pressoché tutti questi ultimi presentino un grado di raggiungimento del 100% o prossimo a tale valore, occorre approfondire in che misura i valori rilevati a consuntivo si siano discostati dai valori programmati (target). Per analizzare tale aspetto, ci si concentra dunque nuovamente sul complesso degli indicatori utilizzati. Dal momento che il Grado di raggiungimento può essere comunque al massimo 100%, è allora interessante valutare di quanto i valori consuntivi si siano discostati – per eccesso o per difetto – dai valori target.</a:t>
            </a:r>
            <a:endParaRPr lang="it-IT" sz="1400" spc="5" dirty="0">
              <a:solidFill>
                <a:srgbClr val="000000"/>
              </a:solidFill>
              <a:effectLs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Per il ciclo in questione, si rileva come quasi la metà degli indicatori </a:t>
            </a:r>
            <a:r>
              <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rPr>
              <a:t>evidenzi valori di consuntivo superiori a quelli programmati. Tuttavia, si può senz’altro concludere che il</a:t>
            </a: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 differenziato grado di raggiungimento in relazione alle diverse dimensioni fa emergere che il grado di </a:t>
            </a:r>
            <a:r>
              <a:rPr lang="it-IT" sz="1400" i="1" spc="5" dirty="0" err="1">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overshooting</a:t>
            </a:r>
            <a:r>
              <a:rPr lang="it-IT" sz="1400" i="1"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 </a:t>
            </a: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(superamento del bersaglio) possa ritenersi accettabile, in quanto tale superamento avviene per un numero modesto di indicatori sul totale e, in ogni caso, per la fissazione degli standard sono stati tenuti in conto i valori di riferimento del </a:t>
            </a:r>
            <a:r>
              <a:rPr lang="it-IT" sz="1400" i="1"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benchmarking</a:t>
            </a:r>
            <a:r>
              <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rPr>
              <a:t>, laddove disponibili.</a:t>
            </a: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spc="5" dirty="0">
              <a:solidFill>
                <a:srgbClr val="000000"/>
              </a:solidFill>
              <a:effectLst/>
              <a:highlight>
                <a:srgbClr val="00FFFF"/>
              </a:highlight>
              <a:latin typeface="Segoe UI" panose="020B0502040204020203" pitchFamily="34" charset="0"/>
              <a:ea typeface="Calibri" panose="020F0502020204030204" pitchFamily="34" charset="0"/>
              <a:cs typeface="Times New Roman" panose="02020603050405020304" pitchFamily="18" charset="0"/>
            </a:endParaRPr>
          </a:p>
          <a:p>
            <a:pPr marL="158115" marR="68580">
              <a:lnSpc>
                <a:spcPct val="115000"/>
              </a:lnSpc>
              <a:spcAft>
                <a:spcPts val="1000"/>
              </a:spcAft>
            </a:pPr>
            <a:endParaRPr lang="it-IT"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Segnaposto numero diapositiva 1">
            <a:extLst>
              <a:ext uri="{FF2B5EF4-FFF2-40B4-BE49-F238E27FC236}">
                <a16:creationId xmlns:a16="http://schemas.microsoft.com/office/drawing/2014/main" xmlns="" id="{25C2E036-0ACC-4E32-AFB8-485DA5B8454C}"/>
              </a:ext>
            </a:extLst>
          </p:cNvPr>
          <p:cNvSpPr>
            <a:spLocks noGrp="1"/>
          </p:cNvSpPr>
          <p:nvPr>
            <p:ph type="sldNum" sz="quarter" idx="12"/>
          </p:nvPr>
        </p:nvSpPr>
        <p:spPr/>
        <p:txBody>
          <a:bodyPr/>
          <a:lstStyle/>
          <a:p>
            <a:fld id="{621F632D-C124-4773-8802-FBC2B1C2511D}" type="slidenum">
              <a:rPr lang="it-IT" smtClean="0"/>
              <a:pPr/>
              <a:t>9</a:t>
            </a:fld>
            <a:endParaRPr lang="it-IT"/>
          </a:p>
        </p:txBody>
      </p:sp>
      <p:graphicFrame>
        <p:nvGraphicFramePr>
          <p:cNvPr id="8" name="Tabella 7">
            <a:extLst>
              <a:ext uri="{FF2B5EF4-FFF2-40B4-BE49-F238E27FC236}">
                <a16:creationId xmlns:a16="http://schemas.microsoft.com/office/drawing/2014/main" xmlns="" id="{D502F949-3C6E-4445-BA86-0F794A7A52AC}"/>
              </a:ext>
            </a:extLst>
          </p:cNvPr>
          <p:cNvGraphicFramePr>
            <a:graphicFrameLocks noGrp="1"/>
          </p:cNvGraphicFramePr>
          <p:nvPr>
            <p:extLst>
              <p:ext uri="{D42A27DB-BD31-4B8C-83A1-F6EECF244321}">
                <p14:modId xmlns:p14="http://schemas.microsoft.com/office/powerpoint/2010/main" val="450462866"/>
              </p:ext>
            </p:extLst>
          </p:nvPr>
        </p:nvGraphicFramePr>
        <p:xfrm>
          <a:off x="7325833" y="1050106"/>
          <a:ext cx="4342811" cy="3663763"/>
        </p:xfrm>
        <a:graphic>
          <a:graphicData uri="http://schemas.openxmlformats.org/drawingml/2006/table">
            <a:tbl>
              <a:tblPr firstRow="1" bandRow="1">
                <a:solidFill>
                  <a:schemeClr val="bg1">
                    <a:lumMod val="95000"/>
                  </a:schemeClr>
                </a:solidFill>
              </a:tblPr>
              <a:tblGrid>
                <a:gridCol w="1977655">
                  <a:extLst>
                    <a:ext uri="{9D8B030D-6E8A-4147-A177-3AD203B41FA5}">
                      <a16:colId xmlns:a16="http://schemas.microsoft.com/office/drawing/2014/main" xmlns="" val="2225139460"/>
                    </a:ext>
                  </a:extLst>
                </a:gridCol>
                <a:gridCol w="1127052">
                  <a:extLst>
                    <a:ext uri="{9D8B030D-6E8A-4147-A177-3AD203B41FA5}">
                      <a16:colId xmlns:a16="http://schemas.microsoft.com/office/drawing/2014/main" xmlns="" val="1741659284"/>
                    </a:ext>
                  </a:extLst>
                </a:gridCol>
                <a:gridCol w="808074">
                  <a:extLst>
                    <a:ext uri="{9D8B030D-6E8A-4147-A177-3AD203B41FA5}">
                      <a16:colId xmlns:a16="http://schemas.microsoft.com/office/drawing/2014/main" xmlns="" val="1425034936"/>
                    </a:ext>
                  </a:extLst>
                </a:gridCol>
                <a:gridCol w="430030">
                  <a:extLst>
                    <a:ext uri="{9D8B030D-6E8A-4147-A177-3AD203B41FA5}">
                      <a16:colId xmlns:a16="http://schemas.microsoft.com/office/drawing/2014/main" xmlns="" val="1689466750"/>
                    </a:ext>
                  </a:extLst>
                </a:gridCol>
              </a:tblGrid>
              <a:tr h="526939">
                <a:tc>
                  <a:txBody>
                    <a:bodyPr/>
                    <a:lstStyle/>
                    <a:p>
                      <a:pPr algn="ctr" fontAlgn="b"/>
                      <a:r>
                        <a:rPr lang="it-IT" sz="1200" b="0" i="0" u="none" strike="noStrike" cap="none" spc="0" dirty="0">
                          <a:solidFill>
                            <a:schemeClr val="bg1"/>
                          </a:solidFill>
                          <a:effectLst/>
                          <a:latin typeface="Segoe UI" panose="020B0502040204020203" pitchFamily="34" charset="0"/>
                        </a:rPr>
                        <a:t>Consuntivo</a:t>
                      </a:r>
                    </a:p>
                    <a:p>
                      <a:pPr algn="ctr" fontAlgn="b"/>
                      <a:r>
                        <a:rPr lang="it-IT" sz="1200" b="0" i="0" u="none" strike="noStrike" cap="none" spc="0" dirty="0">
                          <a:solidFill>
                            <a:schemeClr val="bg1"/>
                          </a:solidFill>
                          <a:effectLst/>
                          <a:latin typeface="Segoe UI" panose="020B0502040204020203" pitchFamily="34" charset="0"/>
                        </a:rPr>
                        <a:t> vs Target</a:t>
                      </a: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a:txBody>
                    <a:bodyPr/>
                    <a:lstStyle/>
                    <a:p>
                      <a:pPr algn="ctr" fontAlgn="b"/>
                      <a:r>
                        <a:rPr lang="it-IT" sz="1200" b="0" i="0" u="none" strike="noStrike" cap="none" spc="0" dirty="0">
                          <a:solidFill>
                            <a:schemeClr val="bg1"/>
                          </a:solidFill>
                          <a:effectLst/>
                          <a:latin typeface="Segoe UI" panose="020B0502040204020203" pitchFamily="34" charset="0"/>
                        </a:rPr>
                        <a:t>Nr</a:t>
                      </a:r>
                    </a:p>
                    <a:p>
                      <a:pPr algn="ctr" fontAlgn="b"/>
                      <a:r>
                        <a:rPr lang="it-IT" sz="1200" b="0" i="0" u="none" strike="noStrike" cap="none" spc="0" dirty="0">
                          <a:solidFill>
                            <a:schemeClr val="bg1"/>
                          </a:solidFill>
                          <a:effectLst/>
                          <a:latin typeface="Segoe UI" panose="020B0502040204020203" pitchFamily="34" charset="0"/>
                        </a:rPr>
                        <a:t>Indicatori</a:t>
                      </a: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a:txBody>
                    <a:bodyPr/>
                    <a:lstStyle/>
                    <a:p>
                      <a:pPr algn="ctr" fontAlgn="b"/>
                      <a:r>
                        <a:rPr lang="it-IT" sz="1200" b="0" i="0" u="none" strike="noStrike" cap="none" spc="0" dirty="0">
                          <a:solidFill>
                            <a:schemeClr val="bg1"/>
                          </a:solidFill>
                          <a:effectLst/>
                          <a:latin typeface="Segoe UI" panose="020B0502040204020203" pitchFamily="34" charset="0"/>
                        </a:rPr>
                        <a:t>%</a:t>
                      </a: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tc>
                  <a:txBody>
                    <a:bodyPr/>
                    <a:lstStyle/>
                    <a:p>
                      <a:pPr algn="ctr" fontAlgn="b"/>
                      <a:endParaRPr lang="it-IT" sz="1200" b="0" i="0" u="none" strike="noStrike" cap="none" spc="0" dirty="0">
                        <a:solidFill>
                          <a:schemeClr val="bg1"/>
                        </a:solidFill>
                        <a:effectLst/>
                        <a:latin typeface="Segoe UI" panose="020B0502040204020203" pitchFamily="34" charset="0"/>
                      </a:endParaRPr>
                    </a:p>
                  </a:txBody>
                  <a:tcPr marL="12013" marR="12013" marT="36000" marB="36000" anchor="ctr">
                    <a:lnL w="12700" cmpd="sng">
                      <a:noFill/>
                    </a:lnL>
                    <a:lnR w="12700" cmpd="sng">
                      <a:noFill/>
                    </a:lnR>
                    <a:lnT w="19050" cap="flat" cmpd="sng" algn="ctr">
                      <a:noFill/>
                      <a:prstDash val="solid"/>
                    </a:lnT>
                    <a:lnB w="38100" cmpd="sng">
                      <a:noFill/>
                    </a:lnB>
                    <a:solidFill>
                      <a:schemeClr val="bg2">
                        <a:lumMod val="75000"/>
                      </a:schemeClr>
                    </a:solidFill>
                  </a:tcPr>
                </a:tc>
                <a:extLst>
                  <a:ext uri="{0D108BD9-81ED-4DB2-BD59-A6C34878D82A}">
                    <a16:rowId xmlns:a16="http://schemas.microsoft.com/office/drawing/2014/main" xmlns="" val="653122196"/>
                  </a:ext>
                </a:extLst>
              </a:tr>
              <a:tr h="392103">
                <a:tc>
                  <a:txBody>
                    <a:bodyPr/>
                    <a:lstStyle/>
                    <a:p>
                      <a:pPr algn="l" fontAlgn="ctr"/>
                      <a:r>
                        <a:rPr lang="it-IT" sz="1200" b="0" i="0" u="none" strike="noStrike" cap="none" spc="0" dirty="0">
                          <a:solidFill>
                            <a:schemeClr val="tx1"/>
                          </a:solidFill>
                          <a:effectLst/>
                          <a:latin typeface="Segoe UI" panose="020B0502040204020203" pitchFamily="34" charset="0"/>
                        </a:rPr>
                        <a:t>0-100%</a:t>
                      </a:r>
                    </a:p>
                  </a:txBody>
                  <a:tcPr marL="12013" marR="12013" marT="36000" marB="3600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effectLst/>
                          <a:latin typeface="Segoe UI" panose="020B0502040204020203" pitchFamily="34" charset="0"/>
                          <a:ea typeface="Calibri" panose="020F0502020204030204" pitchFamily="34" charset="0"/>
                          <a:cs typeface="Times New Roman" panose="02020603050405020304" pitchFamily="18" charset="0"/>
                        </a:rPr>
                        <a:t>48</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effectLst/>
                          <a:latin typeface="Segoe UI" panose="020B0502040204020203" pitchFamily="34" charset="0"/>
                          <a:ea typeface="Calibri" panose="020F0502020204030204" pitchFamily="34" charset="0"/>
                          <a:cs typeface="Times New Roman" panose="02020603050405020304" pitchFamily="18" charset="0"/>
                        </a:rPr>
                        <a:t>46,2%</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38100" cmpd="sng">
                      <a:noFill/>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155836430"/>
                  </a:ext>
                </a:extLst>
              </a:tr>
              <a:tr h="392103">
                <a:tc>
                  <a:txBody>
                    <a:bodyPr/>
                    <a:lstStyle/>
                    <a:p>
                      <a:pPr algn="l" fontAlgn="ctr"/>
                      <a:r>
                        <a:rPr lang="it-IT" sz="1200" b="0" i="0" u="none" strike="noStrike" cap="none" spc="0" dirty="0">
                          <a:solidFill>
                            <a:schemeClr val="tx1"/>
                          </a:solidFill>
                          <a:effectLst/>
                          <a:latin typeface="Segoe UI" panose="020B0502040204020203" pitchFamily="34" charset="0"/>
                        </a:rPr>
                        <a:t>100-120%</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effectLst/>
                          <a:latin typeface="Segoe UI" panose="020B0502040204020203" pitchFamily="34" charset="0"/>
                          <a:ea typeface="Calibri" panose="020F0502020204030204" pitchFamily="34" charset="0"/>
                          <a:cs typeface="Times New Roman" panose="02020603050405020304" pitchFamily="18" charset="0"/>
                        </a:rPr>
                        <a:t>15</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effectLst/>
                          <a:latin typeface="Segoe UI" panose="020B0502040204020203" pitchFamily="34" charset="0"/>
                          <a:ea typeface="Calibri" panose="020F0502020204030204" pitchFamily="34" charset="0"/>
                          <a:cs typeface="Times New Roman" panose="02020603050405020304" pitchFamily="18" charset="0"/>
                        </a:rPr>
                        <a:t>14,4%</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176622374"/>
                  </a:ext>
                </a:extLst>
              </a:tr>
              <a:tr h="392103">
                <a:tc>
                  <a:txBody>
                    <a:bodyPr/>
                    <a:lstStyle/>
                    <a:p>
                      <a:pPr algn="l" fontAlgn="ctr"/>
                      <a:r>
                        <a:rPr lang="it-IT" sz="1200" b="0" i="0" u="none" strike="noStrike" cap="none" spc="0" dirty="0">
                          <a:solidFill>
                            <a:schemeClr val="tx1"/>
                          </a:solidFill>
                          <a:effectLst/>
                          <a:latin typeface="Segoe UI" panose="020B0502040204020203" pitchFamily="34" charset="0"/>
                        </a:rPr>
                        <a:t>120-140%</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a:effectLst/>
                          <a:latin typeface="Segoe UI" panose="020B0502040204020203" pitchFamily="34" charset="0"/>
                          <a:ea typeface="Calibri" panose="020F0502020204030204" pitchFamily="34" charset="0"/>
                          <a:cs typeface="Times New Roman" panose="02020603050405020304" pitchFamily="18" charset="0"/>
                        </a:rPr>
                        <a:t>24</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effectLst/>
                          <a:latin typeface="Segoe UI" panose="020B0502040204020203" pitchFamily="34" charset="0"/>
                          <a:ea typeface="Calibri" panose="020F0502020204030204" pitchFamily="34" charset="0"/>
                          <a:cs typeface="Times New Roman" panose="02020603050405020304" pitchFamily="18" charset="0"/>
                        </a:rPr>
                        <a:t>23,1%</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643865941"/>
                  </a:ext>
                </a:extLst>
              </a:tr>
              <a:tr h="392103">
                <a:tc>
                  <a:txBody>
                    <a:bodyPr/>
                    <a:lstStyle/>
                    <a:p>
                      <a:pPr algn="l" fontAlgn="ctr"/>
                      <a:r>
                        <a:rPr lang="it-IT" sz="1200" b="0" i="0" u="none" strike="noStrike" cap="none" spc="0" dirty="0">
                          <a:solidFill>
                            <a:schemeClr val="tx1"/>
                          </a:solidFill>
                          <a:effectLst/>
                          <a:latin typeface="Segoe UI" panose="020B0502040204020203" pitchFamily="34" charset="0"/>
                        </a:rPr>
                        <a:t>140-160%</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a:effectLst/>
                          <a:latin typeface="Segoe UI" panose="020B0502040204020203" pitchFamily="34" charset="0"/>
                          <a:ea typeface="Calibri" panose="020F0502020204030204" pitchFamily="34" charset="0"/>
                          <a:cs typeface="Times New Roman" panose="02020603050405020304" pitchFamily="18" charset="0"/>
                        </a:rPr>
                        <a:t>9</a:t>
                      </a:r>
                      <a:endParaRPr lang="it-IT" sz="12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effectLst/>
                          <a:latin typeface="Segoe UI" panose="020B0502040204020203" pitchFamily="34" charset="0"/>
                          <a:ea typeface="Calibri" panose="020F0502020204030204" pitchFamily="34" charset="0"/>
                          <a:cs typeface="Times New Roman" panose="02020603050405020304" pitchFamily="18" charset="0"/>
                        </a:rPr>
                        <a:t>8,7%</a:t>
                      </a: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endParaRPr lang="it-IT"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504744612"/>
                  </a:ext>
                </a:extLst>
              </a:tr>
              <a:tr h="392103">
                <a:tc>
                  <a:txBody>
                    <a:bodyPr/>
                    <a:lstStyle/>
                    <a:p>
                      <a:pPr algn="l" fontAlgn="ctr"/>
                      <a:r>
                        <a:rPr lang="it-IT" sz="1200" b="0" i="0" u="none" strike="noStrike" cap="none" spc="0" dirty="0">
                          <a:solidFill>
                            <a:srgbClr val="C0504D"/>
                          </a:solidFill>
                          <a:effectLst/>
                          <a:latin typeface="Segoe UI" panose="020B0502040204020203" pitchFamily="34" charset="0"/>
                        </a:rPr>
                        <a:t>160-180%</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solidFill>
                            <a:srgbClr val="C0504D"/>
                          </a:solidFill>
                          <a:effectLst/>
                          <a:latin typeface="Segoe UI" panose="020B0502040204020203" pitchFamily="34" charset="0"/>
                          <a:ea typeface="Calibri" panose="020F0502020204030204" pitchFamily="34" charset="0"/>
                          <a:cs typeface="Times New Roman" panose="02020603050405020304" pitchFamily="18" charset="0"/>
                        </a:rPr>
                        <a:t>3</a:t>
                      </a:r>
                      <a:endParaRPr lang="it-IT" sz="1200" dirty="0">
                        <a:solidFill>
                          <a:srgbClr val="C0504D"/>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dirty="0">
                          <a:solidFill>
                            <a:srgbClr val="C0504D"/>
                          </a:solidFill>
                          <a:effectLst/>
                          <a:latin typeface="Segoe UI" panose="020B0502040204020203" pitchFamily="34" charset="0"/>
                          <a:ea typeface="Calibri" panose="020F0502020204030204" pitchFamily="34" charset="0"/>
                          <a:cs typeface="Times New Roman" panose="02020603050405020304" pitchFamily="18" charset="0"/>
                        </a:rPr>
                        <a:t>2,9%</a:t>
                      </a:r>
                      <a:endParaRPr lang="it-IT" sz="1200" dirty="0">
                        <a:solidFill>
                          <a:srgbClr val="C0504D"/>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it-IT" sz="1400" dirty="0">
                          <a:solidFill>
                            <a:srgbClr val="C0504D"/>
                          </a:solidFill>
                          <a:effectLst/>
                          <a:latin typeface="Calibri" panose="020F0502020204030204" pitchFamily="34" charset="0"/>
                          <a:ea typeface="Calibri" panose="020F0502020204030204" pitchFamily="34" charset="0"/>
                          <a:cs typeface="Times New Roman" panose="02020603050405020304" pitchFamily="18" charset="0"/>
                          <a:sym typeface="Wingdings 3" panose="05040102010807070707" pitchFamily="18" charset="2"/>
                        </a:rPr>
                        <a:t></a:t>
                      </a:r>
                      <a:endParaRPr lang="it-IT" sz="1400" dirty="0">
                        <a:solidFill>
                          <a:srgbClr val="C0504D"/>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4169166156"/>
                  </a:ext>
                </a:extLst>
              </a:tr>
              <a:tr h="392103">
                <a:tc>
                  <a:txBody>
                    <a:bodyPr/>
                    <a:lstStyle/>
                    <a:p>
                      <a:pPr algn="l" fontAlgn="ctr"/>
                      <a:r>
                        <a:rPr lang="it-IT" sz="1200" b="0" i="0" u="none" strike="noStrike" cap="none" spc="0" baseline="0" dirty="0">
                          <a:solidFill>
                            <a:srgbClr val="C00000"/>
                          </a:solidFill>
                          <a:effectLst/>
                          <a:latin typeface="Segoe UI" panose="020B0502040204020203" pitchFamily="34" charset="0"/>
                        </a:rPr>
                        <a:t>180-200%</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baseline="0" dirty="0">
                          <a:solidFill>
                            <a:srgbClr val="C00000"/>
                          </a:solidFill>
                          <a:effectLst/>
                          <a:latin typeface="Segoe UI" panose="020B0502040204020203" pitchFamily="34" charset="0"/>
                          <a:ea typeface="Calibri" panose="020F0502020204030204" pitchFamily="34" charset="0"/>
                          <a:cs typeface="Times New Roman" panose="02020603050405020304" pitchFamily="18" charset="0"/>
                        </a:rPr>
                        <a:t>0</a:t>
                      </a:r>
                      <a:endParaRPr lang="it-IT" sz="1200" baseline="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baseline="0" dirty="0">
                          <a:solidFill>
                            <a:srgbClr val="C00000"/>
                          </a:solidFill>
                          <a:effectLst/>
                          <a:latin typeface="Segoe UI" panose="020B0502040204020203" pitchFamily="34" charset="0"/>
                          <a:ea typeface="Calibri" panose="020F0502020204030204" pitchFamily="34" charset="0"/>
                          <a:cs typeface="Times New Roman" panose="02020603050405020304" pitchFamily="18" charset="0"/>
                        </a:rPr>
                        <a:t>0,0%</a:t>
                      </a:r>
                      <a:endParaRPr lang="it-IT" sz="1200" baseline="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400" baseline="0" dirty="0">
                          <a:solidFill>
                            <a:srgbClr val="C00000"/>
                          </a:solidFill>
                          <a:effectLst/>
                          <a:latin typeface="Segoe UI" panose="020B0502040204020203" pitchFamily="34" charset="0"/>
                          <a:ea typeface="Calibri" panose="020F0502020204030204" pitchFamily="34" charset="0"/>
                          <a:cs typeface="Times New Roman" panose="02020603050405020304" pitchFamily="18" charset="0"/>
                          <a:sym typeface="Wingdings 3" panose="05040102010807070707" pitchFamily="18" charset="2"/>
                        </a:rPr>
                        <a:t></a:t>
                      </a:r>
                      <a:endParaRPr lang="it-IT" sz="1400" baseline="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3414109788"/>
                  </a:ext>
                </a:extLst>
              </a:tr>
              <a:tr h="392103">
                <a:tc>
                  <a:txBody>
                    <a:bodyPr/>
                    <a:lstStyle/>
                    <a:p>
                      <a:pPr algn="l" fontAlgn="ctr"/>
                      <a:r>
                        <a:rPr lang="it-IT" sz="1200" b="1" i="0" u="none" strike="noStrike" cap="none" spc="0" dirty="0">
                          <a:solidFill>
                            <a:srgbClr val="FF0000"/>
                          </a:solidFill>
                          <a:effectLst/>
                          <a:latin typeface="Segoe UI" panose="020B0502040204020203" pitchFamily="34" charset="0"/>
                        </a:rPr>
                        <a:t>&gt;200%</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b="1" dirty="0">
                          <a:solidFill>
                            <a:srgbClr val="FF0000"/>
                          </a:solidFill>
                          <a:effectLst/>
                          <a:latin typeface="Segoe UI" panose="020B0502040204020203" pitchFamily="34" charset="0"/>
                          <a:ea typeface="Calibri" panose="020F0502020204030204" pitchFamily="34" charset="0"/>
                          <a:cs typeface="Times New Roman" panose="02020603050405020304" pitchFamily="18" charset="0"/>
                        </a:rPr>
                        <a:t>5</a:t>
                      </a:r>
                      <a:endParaRPr lang="it-IT"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200" b="1" dirty="0">
                          <a:solidFill>
                            <a:srgbClr val="FF0000"/>
                          </a:solidFill>
                          <a:effectLst/>
                          <a:latin typeface="Segoe UI" panose="020B0502040204020203" pitchFamily="34" charset="0"/>
                          <a:ea typeface="Calibri" panose="020F0502020204030204" pitchFamily="34" charset="0"/>
                          <a:cs typeface="Times New Roman" panose="02020603050405020304" pitchFamily="18" charset="0"/>
                        </a:rPr>
                        <a:t>4,8%</a:t>
                      </a:r>
                      <a:endParaRPr lang="it-IT"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lnT>
                    <a:lnB w="9525" cap="flat" cmpd="sng" algn="ctr">
                      <a:solidFill>
                        <a:schemeClr val="tx1">
                          <a:lumMod val="50000"/>
                          <a:lumOff val="50000"/>
                        </a:schemeClr>
                      </a:solidFill>
                      <a:prstDash val="solid"/>
                    </a:lnB>
                    <a:solidFill>
                      <a:schemeClr val="bg1">
                        <a:lumMod val="95000"/>
                      </a:schemeClr>
                    </a:solidFill>
                  </a:tcPr>
                </a:tc>
                <a:tc>
                  <a:txBody>
                    <a:bodyPr/>
                    <a:lstStyle/>
                    <a:p>
                      <a:pPr marR="68580" algn="r">
                        <a:lnSpc>
                          <a:spcPts val="1200"/>
                        </a:lnSpc>
                        <a:spcBef>
                          <a:spcPts val="600"/>
                        </a:spcBef>
                        <a:spcAft>
                          <a:spcPts val="600"/>
                        </a:spcAft>
                      </a:pPr>
                      <a:r>
                        <a:rPr lang="en-US" sz="1400" b="1" dirty="0">
                          <a:solidFill>
                            <a:srgbClr val="FF0000"/>
                          </a:solidFill>
                          <a:effectLst/>
                          <a:latin typeface="Segoe UI" panose="020B0502040204020203" pitchFamily="34" charset="0"/>
                          <a:ea typeface="Calibri" panose="020F0502020204030204" pitchFamily="34" charset="0"/>
                          <a:cs typeface="Times New Roman" panose="02020603050405020304" pitchFamily="18" charset="0"/>
                          <a:sym typeface="Wingdings 3" panose="05040102010807070707" pitchFamily="18" charset="2"/>
                        </a:rPr>
                        <a:t></a:t>
                      </a:r>
                      <a:endParaRPr lang="it-IT" sz="14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9525"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498161565"/>
                  </a:ext>
                </a:extLst>
              </a:tr>
              <a:tr h="392103">
                <a:tc>
                  <a:txBody>
                    <a:bodyPr/>
                    <a:lstStyle/>
                    <a:p>
                      <a:pPr algn="l" fontAlgn="ctr"/>
                      <a:endParaRPr lang="it-IT" sz="1200" b="0" i="0" u="none" strike="noStrike" cap="none" spc="0" dirty="0">
                        <a:solidFill>
                          <a:schemeClr val="tx1"/>
                        </a:solidFill>
                        <a:effectLst/>
                        <a:latin typeface="Segoe UI" panose="020B0502040204020203" pitchFamily="34" charset="0"/>
                      </a:endParaRP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lnT>
                    <a:lnB w="12700" cmpd="sng">
                      <a:noFill/>
                      <a:prstDash val="solid"/>
                    </a:lnB>
                    <a:noFill/>
                  </a:tcPr>
                </a:tc>
                <a:tc>
                  <a:txBody>
                    <a:bodyPr/>
                    <a:lstStyle/>
                    <a:p>
                      <a:pPr algn="r" fontAlgn="ctr"/>
                      <a:r>
                        <a:rPr lang="it-IT" sz="1200" b="1" i="0" u="none" strike="noStrike" cap="none" spc="0" dirty="0">
                          <a:solidFill>
                            <a:schemeClr val="tx1"/>
                          </a:solidFill>
                          <a:effectLst/>
                          <a:latin typeface="Segoe UI" panose="020B0502040204020203" pitchFamily="34" charset="0"/>
                        </a:rPr>
                        <a:t> 104</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tc>
                  <a:txBody>
                    <a:bodyPr/>
                    <a:lstStyle/>
                    <a:p>
                      <a:pPr algn="r" fontAlgn="b"/>
                      <a:r>
                        <a:rPr lang="it-IT" sz="1200" b="1" i="0" u="none" strike="noStrike" cap="none" spc="0" dirty="0">
                          <a:solidFill>
                            <a:schemeClr val="tx1"/>
                          </a:solidFill>
                          <a:effectLst/>
                          <a:latin typeface="Segoe UI" panose="020B0502040204020203" pitchFamily="34" charset="0"/>
                        </a:rPr>
                        <a:t>100,0%</a:t>
                      </a: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tc>
                  <a:txBody>
                    <a:bodyPr/>
                    <a:lstStyle/>
                    <a:p>
                      <a:pPr algn="r" fontAlgn="b"/>
                      <a:endParaRPr lang="it-IT" sz="1200" b="1" i="0" u="none" strike="noStrike" cap="none" spc="0" dirty="0">
                        <a:solidFill>
                          <a:schemeClr val="tx1"/>
                        </a:solidFill>
                        <a:effectLst/>
                        <a:latin typeface="Segoe UI" panose="020B0502040204020203" pitchFamily="34" charset="0"/>
                      </a:endParaRPr>
                    </a:p>
                  </a:txBody>
                  <a:tcPr marL="12013" marR="12013" marT="36000" marB="36000" anchor="ctr">
                    <a:lnL w="12700" cmpd="sng">
                      <a:noFill/>
                      <a:prstDash val="solid"/>
                    </a:lnL>
                    <a:lnR w="12700" cmpd="sng">
                      <a:noFill/>
                      <a:prstDash val="solid"/>
                    </a:lnR>
                    <a:lnT w="9525" cap="flat" cmpd="sng" algn="ctr">
                      <a:solidFill>
                        <a:schemeClr val="tx1">
                          <a:lumMod val="50000"/>
                          <a:lumOff val="50000"/>
                        </a:schemeClr>
                      </a:solidFill>
                      <a:prstDash val="solid"/>
                      <a:round/>
                      <a:headEnd type="none" w="med" len="med"/>
                      <a:tailEnd type="none" w="med" len="med"/>
                    </a:lnT>
                    <a:lnB w="12700" cmpd="sng">
                      <a:noFill/>
                      <a:prstDash val="solid"/>
                    </a:lnB>
                    <a:noFill/>
                  </a:tcPr>
                </a:tc>
                <a:extLst>
                  <a:ext uri="{0D108BD9-81ED-4DB2-BD59-A6C34878D82A}">
                    <a16:rowId xmlns:a16="http://schemas.microsoft.com/office/drawing/2014/main" xmlns="" val="1162090113"/>
                  </a:ext>
                </a:extLst>
              </a:tr>
            </a:tbl>
          </a:graphicData>
        </a:graphic>
      </p:graphicFrame>
      <p:sp>
        <p:nvSpPr>
          <p:cNvPr id="6" name="CasellaDiTesto 5">
            <a:extLst>
              <a:ext uri="{FF2B5EF4-FFF2-40B4-BE49-F238E27FC236}">
                <a16:creationId xmlns:a16="http://schemas.microsoft.com/office/drawing/2014/main" xmlns="" id="{14E457DB-EDC2-47FC-A635-F33B1302B06B}"/>
              </a:ext>
            </a:extLst>
          </p:cNvPr>
          <p:cNvSpPr txBox="1"/>
          <p:nvPr/>
        </p:nvSpPr>
        <p:spPr>
          <a:xfrm>
            <a:off x="609600" y="334665"/>
            <a:ext cx="11150600" cy="400110"/>
          </a:xfrm>
          <a:prstGeom prst="rect">
            <a:avLst/>
          </a:prstGeom>
          <a:noFill/>
        </p:spPr>
        <p:txBody>
          <a:bodyPr wrap="square" rtlCol="0">
            <a:spAutoFit/>
          </a:bodyPr>
          <a:lstStyle/>
          <a:p>
            <a:r>
              <a:rPr lang="it-IT" sz="2000" b="1" dirty="0">
                <a:solidFill>
                  <a:srgbClr val="00B0F0"/>
                </a:solidFill>
                <a:latin typeface="Segoe UI" panose="020B0502040204020203" pitchFamily="34" charset="0"/>
                <a:cs typeface="Segoe UI" panose="020B0502040204020203" pitchFamily="34" charset="0"/>
              </a:rPr>
              <a:t>4. IMPATTI E ALTRE DIMENSIONI DELLA PERFORMANCE                                                      </a:t>
            </a:r>
            <a:r>
              <a:rPr lang="it-IT" sz="1200" dirty="0">
                <a:solidFill>
                  <a:srgbClr val="00B0F0"/>
                </a:solidFill>
                <a:latin typeface="Segoe UI" panose="020B0502040204020203" pitchFamily="34" charset="0"/>
                <a:cs typeface="Segoe UI" panose="020B0502040204020203" pitchFamily="34" charset="0"/>
              </a:rPr>
              <a:t>2 di 2</a:t>
            </a:r>
          </a:p>
        </p:txBody>
      </p:sp>
    </p:spTree>
    <p:extLst>
      <p:ext uri="{BB962C8B-B14F-4D97-AF65-F5344CB8AC3E}">
        <p14:creationId xmlns:p14="http://schemas.microsoft.com/office/powerpoint/2010/main" val="35422664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4797</TotalTime>
  <Words>4997</Words>
  <Application>Microsoft Office PowerPoint</Application>
  <PresentationFormat>Personalizzato</PresentationFormat>
  <Paragraphs>1244</Paragraphs>
  <Slides>21</Slides>
  <Notes>2</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Tema di Office</vt:lpstr>
      <vt:lpstr>REPORT CONTROLLO STRATEGICO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Biagio Caino</dc:creator>
  <cp:lastModifiedBy>Organizzazione -</cp:lastModifiedBy>
  <cp:revision>152</cp:revision>
  <cp:lastPrinted>2021-02-09T12:28:55Z</cp:lastPrinted>
  <dcterms:created xsi:type="dcterms:W3CDTF">2021-02-04T17:45:12Z</dcterms:created>
  <dcterms:modified xsi:type="dcterms:W3CDTF">2021-06-22T08:22:57Z</dcterms:modified>
</cp:coreProperties>
</file>