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drawings/drawing1.xml" ContentType="application/vnd.openxmlformats-officedocument.drawingml.chartshapes+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Override PartName="/ppt/charts/colors5.xml" ContentType="application/vnd.ms-office.chartcolorstyle+xml"/>
  <Override PartName="/ppt/charts/style5.xml" ContentType="application/vnd.ms-office.chartstyle+xml"/>
  <Override PartName="/ppt/charts/colors6.xml" ContentType="application/vnd.ms-office.chartcolorstyle+xml"/>
  <Override PartName="/ppt/charts/style6.xml" ContentType="application/vnd.ms-office.chartstyle+xml"/>
  <Override PartName="/ppt/charts/colors7.xml" ContentType="application/vnd.ms-office.chartcolorstyle+xml"/>
  <Override PartName="/ppt/charts/style7.xml" ContentType="application/vnd.ms-office.chartstyle+xml"/>
  <Override PartName="/ppt/charts/colors8.xml" ContentType="application/vnd.ms-office.chartcolorstyle+xml"/>
  <Override PartName="/ppt/charts/style8.xml" ContentType="application/vnd.ms-office.chartstyle+xml"/>
  <Override PartName="/ppt/charts/colors9.xml" ContentType="application/vnd.ms-office.chartcolorstyle+xml"/>
  <Override PartName="/ppt/charts/style9.xml" ContentType="application/vnd.ms-office.chartstyle+xml"/>
  <Override PartName="/ppt/charts/colors10.xml" ContentType="application/vnd.ms-office.chartcolorstyle+xml"/>
  <Override PartName="/ppt/charts/style10.xml" ContentType="application/vnd.ms-office.chartstyle+xml"/>
  <Override PartName="/ppt/charts/colors11.xml" ContentType="application/vnd.ms-office.chartcolorstyle+xml"/>
  <Override PartName="/ppt/charts/style11.xml" ContentType="application/vnd.ms-office.chartstyle+xml"/>
  <Override PartName="/ppt/charts/colors12.xml" ContentType="application/vnd.ms-office.chartcolorstyle+xml"/>
  <Override PartName="/ppt/charts/style12.xml" ContentType="application/vnd.ms-office.chartstyle+xml"/>
  <Override PartName="/ppt/charts/colors13.xml" ContentType="application/vnd.ms-office.chartcolorstyle+xml"/>
  <Override PartName="/ppt/charts/style13.xml" ContentType="application/vnd.ms-office.chartstyle+xml"/>
  <Override PartName="/ppt/charts/colors14.xml" ContentType="application/vnd.ms-office.chartcolorstyle+xml"/>
  <Override PartName="/ppt/charts/style14.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handoutMasterIdLst>
    <p:handoutMasterId r:id="rId24"/>
  </p:handoutMasterIdLst>
  <p:sldIdLst>
    <p:sldId id="257" r:id="rId2"/>
    <p:sldId id="284" r:id="rId3"/>
    <p:sldId id="264" r:id="rId4"/>
    <p:sldId id="258" r:id="rId5"/>
    <p:sldId id="260" r:id="rId6"/>
    <p:sldId id="262" r:id="rId7"/>
    <p:sldId id="261" r:id="rId8"/>
    <p:sldId id="265" r:id="rId9"/>
    <p:sldId id="273" r:id="rId10"/>
    <p:sldId id="289" r:id="rId11"/>
    <p:sldId id="285" r:id="rId12"/>
    <p:sldId id="287" r:id="rId13"/>
    <p:sldId id="286" r:id="rId14"/>
    <p:sldId id="288" r:id="rId15"/>
    <p:sldId id="280" r:id="rId16"/>
    <p:sldId id="281" r:id="rId17"/>
    <p:sldId id="282" r:id="rId18"/>
    <p:sldId id="269" r:id="rId19"/>
    <p:sldId id="256" r:id="rId20"/>
    <p:sldId id="266" r:id="rId21"/>
    <p:sldId id="267" r:id="rId22"/>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iagio Caino" initials="BC" lastIdx="1" clrIdx="0"/>
  <p:cmAuthor id="2" name="Bruno Carapella" initials="BC" lastIdx="3"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504D"/>
    <a:srgbClr val="EEECE1"/>
    <a:srgbClr val="73A9DB"/>
    <a:srgbClr val="2C6AA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0913" autoAdjust="0"/>
    <p:restoredTop sz="95380" autoAdjust="0"/>
  </p:normalViewPr>
  <p:slideViewPr>
    <p:cSldViewPr snapToGrid="0">
      <p:cViewPr>
        <p:scale>
          <a:sx n="80" d="100"/>
          <a:sy n="80" d="100"/>
        </p:scale>
        <p:origin x="-954" y="-72"/>
      </p:cViewPr>
      <p:guideLst>
        <p:guide orient="horz" pos="2160"/>
        <p:guide pos="3840"/>
      </p:guideLst>
    </p:cSldViewPr>
  </p:slideViewPr>
  <p:outlineViewPr>
    <p:cViewPr>
      <p:scale>
        <a:sx n="33" d="100"/>
        <a:sy n="33" d="100"/>
      </p:scale>
      <p:origin x="0" y="0"/>
    </p:cViewPr>
    <p:sldLst>
      <p:sld r:id="rId1" collapse="1"/>
    </p:sldLst>
  </p:outlineViewPr>
  <p:notesTextViewPr>
    <p:cViewPr>
      <p:scale>
        <a:sx n="1" d="1"/>
        <a:sy n="1" d="1"/>
      </p:scale>
      <p:origin x="0" y="0"/>
    </p:cViewPr>
  </p:notesTextViewPr>
  <p:notesViewPr>
    <p:cSldViewPr snapToGrid="0">
      <p:cViewPr varScale="1">
        <p:scale>
          <a:sx n="48" d="100"/>
          <a:sy n="48" d="100"/>
        </p:scale>
        <p:origin x="1828" y="4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sicamera2\Si.Camera\Organizzazione%20e%20risorse%20umane\CICLO%20PERFORMANCE\Tavolo%20UC-OIV\Grafici%20Standard%20servizio.xlsx" TargetMode="External"/></Relationships>
</file>

<file path=ppt/charts/_rels/chart10.xml.rels><?xml version="1.0" encoding="UTF-8" standalone="yes"?>
<Relationships xmlns="http://schemas.openxmlformats.org/package/2006/relationships"><Relationship Id="rId3" Type="http://schemas.microsoft.com/office/2011/relationships/chartStyle" Target="style10.xml"/><Relationship Id="rId2" Type="http://schemas.microsoft.com/office/2011/relationships/chartColorStyle" Target="colors10.xml"/><Relationship Id="rId1" Type="http://schemas.openxmlformats.org/officeDocument/2006/relationships/oleObject" Target="file:///C:\Users\Utente\Documents\Smart%20Working%202020\CICLO%20PERFORMANCE\Tavolo%20UC-OIV\2021.02.04_Extract%20KPI%20salute%20economica%20(Pareto).xlsx" TargetMode="External"/></Relationships>
</file>

<file path=ppt/charts/_rels/chart11.xml.rels><?xml version="1.0" encoding="UTF-8" standalone="yes"?>
<Relationships xmlns="http://schemas.openxmlformats.org/package/2006/relationships"><Relationship Id="rId3" Type="http://schemas.microsoft.com/office/2011/relationships/chartStyle" Target="style11.xml"/><Relationship Id="rId2" Type="http://schemas.microsoft.com/office/2011/relationships/chartColorStyle" Target="colors11.xml"/><Relationship Id="rId1" Type="http://schemas.openxmlformats.org/officeDocument/2006/relationships/oleObject" Target="file:///C:\Users\Utente\Documents\Smart%20Working%202020\CICLO%20PERFORMANCE\Tavolo%20UC-OIV\2021.02.04_Extract%20KPI%20salute%20economica%20(Pareto).xlsx" TargetMode="External"/></Relationships>
</file>

<file path=ppt/charts/_rels/chart12.xml.rels><?xml version="1.0" encoding="UTF-8" standalone="yes"?>
<Relationships xmlns="http://schemas.openxmlformats.org/package/2006/relationships"><Relationship Id="rId3" Type="http://schemas.microsoft.com/office/2011/relationships/chartStyle" Target="style12.xml"/><Relationship Id="rId2" Type="http://schemas.microsoft.com/office/2011/relationships/chartColorStyle" Target="colors12.xml"/><Relationship Id="rId1" Type="http://schemas.openxmlformats.org/officeDocument/2006/relationships/oleObject" Target="file:///C:\Users\Utente\Documents\Smart%20Working%202020\CICLO%20PERFORMANCE\Tavolo%20UC-OIV\2021.02.04_Extract%20KPI%20salute%20economica%20(Pareto).xlsx" TargetMode="External"/></Relationships>
</file>

<file path=ppt/charts/_rels/chart13.xml.rels><?xml version="1.0" encoding="UTF-8" standalone="yes"?>
<Relationships xmlns="http://schemas.openxmlformats.org/package/2006/relationships"><Relationship Id="rId3" Type="http://schemas.microsoft.com/office/2011/relationships/chartStyle" Target="style13.xml"/><Relationship Id="rId2" Type="http://schemas.microsoft.com/office/2011/relationships/chartColorStyle" Target="colors13.xml"/><Relationship Id="rId1" Type="http://schemas.openxmlformats.org/officeDocument/2006/relationships/oleObject" Target="file:///C:\Users\Utente\Documents\Smart%20Working%202020\CICLO%20PERFORMANCE\Tavolo%20UC-OIV\2021.02.04_Extract%20KPI%20salute%20economica%20(Pareto).xlsx" TargetMode="External"/></Relationships>
</file>

<file path=ppt/charts/_rels/chart14.xml.rels><?xml version="1.0" encoding="UTF-8" standalone="yes"?>
<Relationships xmlns="http://schemas.openxmlformats.org/package/2006/relationships"><Relationship Id="rId3" Type="http://schemas.microsoft.com/office/2011/relationships/chartStyle" Target="style14.xml"/><Relationship Id="rId2" Type="http://schemas.microsoft.com/office/2011/relationships/chartColorStyle" Target="colors14.xml"/><Relationship Id="rId1" Type="http://schemas.openxmlformats.org/officeDocument/2006/relationships/oleObject" Target="file:///C:\Users\Utente\Documents\Smart%20Working%202020\Ciclo%20performance\Tavolo%20UC-OIV\L.g.%20Sistema_Report%20Ctrl%20strategico\2021.02.04_Extract%20KPI%20salute%20economica%20(Pareto).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Cartel1" TargetMode="Externa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sicamera2\Si.Camera\Organizzazione%20e%20risorse%20umane\CICLO%20PERFORMANCE\Tavolo%20UC-OIV\Grafici%20Standard%20servizio.xlsx" TargetMode="External"/></Relationships>
</file>

<file path=ppt/charts/_rels/chart4.xml.rels><?xml version="1.0" encoding="UTF-8" standalone="yes"?>
<Relationships xmlns="http://schemas.openxmlformats.org/package/2006/relationships"><Relationship Id="rId3" Type="http://schemas.microsoft.com/office/2011/relationships/chartColorStyle" Target="colors4.xml"/><Relationship Id="rId2" Type="http://schemas.openxmlformats.org/officeDocument/2006/relationships/chartUserShapes" Target="../drawings/drawing1.xml"/><Relationship Id="rId1" Type="http://schemas.openxmlformats.org/officeDocument/2006/relationships/oleObject" Target="Cartel1" TargetMode="External"/><Relationship Id="rId4" Type="http://schemas.microsoft.com/office/2011/relationships/chartStyle" Target="style4.xml"/></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oleObject" Target="file:///\\sicamera2\Si.Camera\Organizzazione%20e%20risorse%20umane\CICLO%20PERFORMANCE\Tavolo%20UC-OIV\Grafici%20Standard%20servizio.xlsx" TargetMode="External"/></Relationships>
</file>

<file path=ppt/charts/_rels/chart6.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oleObject" Target="file:///\\sicamera2\Si.Camera\Organizzazione%20e%20risorse%20umane\CICLO%20PERFORMANCE\Tavolo%20UC-OIV\Grafici%20Standard%20servizio.xlsx" TargetMode="External"/></Relationships>
</file>

<file path=ppt/charts/_rels/chart7.xml.rels><?xml version="1.0" encoding="UTF-8" standalone="yes"?>
<Relationships xmlns="http://schemas.openxmlformats.org/package/2006/relationships"><Relationship Id="rId3" Type="http://schemas.microsoft.com/office/2011/relationships/chartStyle" Target="style7.xml"/><Relationship Id="rId2" Type="http://schemas.microsoft.com/office/2011/relationships/chartColorStyle" Target="colors7.xml"/><Relationship Id="rId1" Type="http://schemas.openxmlformats.org/officeDocument/2006/relationships/oleObject" Target="file:///\\sicamera2\Si.Camera\Organizzazione%20e%20risorse%20umane\CICLO%20PERFORMANCE\Tavolo%20UC-OIV\Grafici%20Standard%20servizio.xlsx" TargetMode="External"/></Relationships>
</file>

<file path=ppt/charts/_rels/chart8.xml.rels><?xml version="1.0" encoding="UTF-8" standalone="yes"?>
<Relationships xmlns="http://schemas.openxmlformats.org/package/2006/relationships"><Relationship Id="rId3" Type="http://schemas.microsoft.com/office/2011/relationships/chartStyle" Target="style8.xml"/><Relationship Id="rId2" Type="http://schemas.microsoft.com/office/2011/relationships/chartColorStyle" Target="colors8.xml"/><Relationship Id="rId1" Type="http://schemas.openxmlformats.org/officeDocument/2006/relationships/oleObject" Target="file:///\\sicamera2\Si.Camera\Organizzazione%20e%20risorse%20umane\CICLO%20PERFORMANCE\Tavolo%20UC-OIV\Grafici%20Standard%20servizio.xlsx" TargetMode="External"/></Relationships>
</file>

<file path=ppt/charts/_rels/chart9.xml.rels><?xml version="1.0" encoding="UTF-8" standalone="yes"?>
<Relationships xmlns="http://schemas.openxmlformats.org/package/2006/relationships"><Relationship Id="rId3" Type="http://schemas.microsoft.com/office/2011/relationships/chartStyle" Target="style9.xml"/><Relationship Id="rId2" Type="http://schemas.microsoft.com/office/2011/relationships/chartColorStyle" Target="colors9.xml"/><Relationship Id="rId1" Type="http://schemas.openxmlformats.org/officeDocument/2006/relationships/oleObject" Target="file:///C:\Users\eugenio.spina\Desktop\CCIAA%20Modena_Base%20Dati%20per%20grafici.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spPr>
            <a:solidFill>
              <a:srgbClr val="002060"/>
            </a:solidFill>
          </c:spPr>
          <c:dPt>
            <c:idx val="0"/>
            <c:bubble3D val="0"/>
            <c:spPr>
              <a:solidFill>
                <a:srgbClr val="002060"/>
              </a:solidFill>
              <a:ln w="19050">
                <a:solidFill>
                  <a:schemeClr val="lt1"/>
                </a:solidFill>
              </a:ln>
              <a:effectLst/>
            </c:spPr>
            <c:extLst xmlns:c16r2="http://schemas.microsoft.com/office/drawing/2015/06/chart">
              <c:ext xmlns:c16="http://schemas.microsoft.com/office/drawing/2014/chart" uri="{C3380CC4-5D6E-409C-BE32-E72D297353CC}">
                <c16:uniqueId val="{00000001-F3C2-40BA-8A29-243571C6C542}"/>
              </c:ext>
            </c:extLst>
          </c:dPt>
          <c:dPt>
            <c:idx val="1"/>
            <c:bubble3D val="0"/>
            <c:spPr>
              <a:solidFill>
                <a:srgbClr val="002060"/>
              </a:solidFill>
              <a:ln w="19050">
                <a:solidFill>
                  <a:schemeClr val="lt1"/>
                </a:solidFill>
              </a:ln>
              <a:effectLst/>
            </c:spPr>
            <c:extLst xmlns:c16r2="http://schemas.microsoft.com/office/drawing/2015/06/chart">
              <c:ext xmlns:c16="http://schemas.microsoft.com/office/drawing/2014/chart" uri="{C3380CC4-5D6E-409C-BE32-E72D297353CC}">
                <c16:uniqueId val="{00000003-F3C2-40BA-8A29-243571C6C542}"/>
              </c:ext>
            </c:extLst>
          </c:dPt>
          <c:dLbls>
            <c:delete val="1"/>
          </c:dLbls>
          <c:val>
            <c:numRef>
              <c:f>'C2.3'!$C$20:$D$20</c:f>
              <c:numCache>
                <c:formatCode>0%</c:formatCode>
                <c:ptCount val="2"/>
                <c:pt idx="0">
                  <c:v>1</c:v>
                </c:pt>
                <c:pt idx="1">
                  <c:v>0</c:v>
                </c:pt>
              </c:numCache>
            </c:numRef>
          </c:val>
          <c:extLst xmlns:c16r2="http://schemas.microsoft.com/office/drawing/2015/06/chart">
            <c:ext xmlns:c16="http://schemas.microsoft.com/office/drawing/2014/chart" uri="{C3380CC4-5D6E-409C-BE32-E72D297353CC}">
              <c16:uniqueId val="{00000004-F3C2-40BA-8A29-243571C6C542}"/>
            </c:ext>
          </c:extLst>
        </c:ser>
        <c:ser>
          <c:idx val="1"/>
          <c:order val="1"/>
          <c:dPt>
            <c:idx val="0"/>
            <c:bubble3D val="0"/>
            <c:spPr>
              <a:solidFill>
                <a:srgbClr val="00B0F0"/>
              </a:solidFill>
              <a:ln w="19050">
                <a:solidFill>
                  <a:schemeClr val="lt1"/>
                </a:solidFill>
              </a:ln>
              <a:effectLst/>
            </c:spPr>
            <c:extLst xmlns:c16r2="http://schemas.microsoft.com/office/drawing/2015/06/chart">
              <c:ext xmlns:c16="http://schemas.microsoft.com/office/drawing/2014/chart" uri="{C3380CC4-5D6E-409C-BE32-E72D297353CC}">
                <c16:uniqueId val="{00000006-F3C2-40BA-8A29-243571C6C542}"/>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8-F3C2-40BA-8A29-243571C6C542}"/>
              </c:ext>
            </c:extLst>
          </c:dPt>
          <c:dLbls>
            <c:dLbl>
              <c:idx val="1"/>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F3C2-40BA-8A29-243571C6C542}"/>
                </c:ext>
              </c:extLst>
            </c:dLbl>
            <c:numFmt formatCode="0.0%" sourceLinked="0"/>
            <c:spPr>
              <a:solidFill>
                <a:schemeClr val="bg1"/>
              </a:solidFill>
              <a:ln w="6350">
                <a:solidFill>
                  <a:srgbClr val="002060"/>
                </a:solidFill>
              </a:ln>
              <a:effectLst/>
            </c:spPr>
            <c:txPr>
              <a:bodyPr rot="0" spcFirstLastPara="1" vertOverflow="ellipsis" vert="horz" wrap="square" anchor="ctr" anchorCtr="1"/>
              <a:lstStyle/>
              <a:p>
                <a:pPr>
                  <a:defRPr sz="800" b="0" i="0" u="none" strike="noStrike" kern="1200" baseline="0">
                    <a:solidFill>
                      <a:srgbClr val="00B0F0"/>
                    </a:solidFill>
                    <a:latin typeface="Segoe UI" panose="020B0502040204020203" pitchFamily="34" charset="0"/>
                    <a:ea typeface="+mn-ea"/>
                    <a:cs typeface="Segoe UI" panose="020B0502040204020203" pitchFamily="34" charset="0"/>
                  </a:defRPr>
                </a:pPr>
                <a:endParaRPr lang="it-IT"/>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val>
            <c:numRef>
              <c:f>'C2.3'!$C$21:$D$21</c:f>
              <c:numCache>
                <c:formatCode>0%</c:formatCode>
                <c:ptCount val="2"/>
                <c:pt idx="0">
                  <c:v>1</c:v>
                </c:pt>
                <c:pt idx="1">
                  <c:v>0</c:v>
                </c:pt>
              </c:numCache>
            </c:numRef>
          </c:val>
          <c:extLst xmlns:c16r2="http://schemas.microsoft.com/office/drawing/2015/06/chart">
            <c:ext xmlns:c16="http://schemas.microsoft.com/office/drawing/2014/chart" uri="{C3380CC4-5D6E-409C-BE32-E72D297353CC}">
              <c16:uniqueId val="{00000009-F3C2-40BA-8A29-243571C6C542}"/>
            </c:ext>
          </c:extLst>
        </c:ser>
        <c:dLbls>
          <c:showLegendKey val="0"/>
          <c:showVal val="1"/>
          <c:showCatName val="0"/>
          <c:showSerName val="0"/>
          <c:showPercent val="0"/>
          <c:showBubbleSize val="0"/>
          <c:showLeaderLines val="1"/>
        </c:dLbls>
        <c:firstSliceAng val="0"/>
        <c:holeSize val="63"/>
      </c:doughnut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w="9525" cap="flat" cmpd="sng" algn="ctr">
      <a:noFill/>
      <a:round/>
    </a:ln>
    <a:effectLst/>
  </c:spPr>
  <c:txPr>
    <a:bodyPr/>
    <a:lstStyle/>
    <a:p>
      <a:pPr>
        <a:defRPr>
          <a:latin typeface="Segoe UI" panose="020B0502040204020203" pitchFamily="34" charset="0"/>
          <a:cs typeface="Segoe UI" panose="020B0502040204020203" pitchFamily="34" charset="0"/>
        </a:defRPr>
      </a:pPr>
      <a:endParaRPr lang="it-IT"/>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'Indicatori CCIAA'!$G$66</c:f>
          <c:strCache>
            <c:ptCount val="1"/>
            <c:pt idx="0">
              <c:v>Indice equilibrio strutturale</c:v>
            </c:pt>
          </c:strCache>
        </c:strRef>
      </c:tx>
      <c:layout/>
      <c:overlay val="0"/>
      <c:spPr>
        <a:noFill/>
        <a:ln>
          <a:noFill/>
        </a:ln>
        <a:effectLst/>
      </c:spPr>
      <c:txPr>
        <a:bodyPr rot="0" spcFirstLastPara="1" vertOverflow="ellipsis" vert="horz" wrap="square" anchor="ctr" anchorCtr="1"/>
        <a:lstStyle/>
        <a:p>
          <a:pPr>
            <a:defRPr sz="960" b="0" i="0" u="none" strike="noStrike" kern="1200" spc="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it-IT"/>
        </a:p>
      </c:txPr>
    </c:title>
    <c:autoTitleDeleted val="0"/>
    <c:plotArea>
      <c:layout/>
      <c:lineChart>
        <c:grouping val="standard"/>
        <c:varyColors val="0"/>
        <c:ser>
          <c:idx val="0"/>
          <c:order val="0"/>
          <c:tx>
            <c:v>CCIAA</c:v>
          </c:tx>
          <c:spPr>
            <a:ln w="28575" cap="rnd">
              <a:solidFill>
                <a:srgbClr val="002060"/>
              </a:solidFill>
              <a:round/>
            </a:ln>
            <a:effectLst/>
          </c:spPr>
          <c:marker>
            <c:symbol val="circle"/>
            <c:size val="5"/>
            <c:spPr>
              <a:solidFill>
                <a:srgbClr val="002060"/>
              </a:solidFill>
              <a:ln w="9525">
                <a:solidFill>
                  <a:srgbClr val="002060"/>
                </a:solidFill>
              </a:ln>
              <a:effectLst/>
            </c:spPr>
          </c:marker>
          <c:dLbls>
            <c:numFmt formatCode="0.0%" sourceLinked="0"/>
            <c:spPr>
              <a:noFill/>
              <a:ln>
                <a:noFill/>
              </a:ln>
              <a:effectLst/>
            </c:spPr>
            <c:txPr>
              <a:bodyPr rot="0" spcFirstLastPara="1" vertOverflow="ellipsis" vert="horz" wrap="square" anchor="ctr" anchorCtr="1"/>
              <a:lstStyle/>
              <a:p>
                <a:pPr>
                  <a:defRPr sz="800" b="0" i="0" u="none" strike="noStrike" kern="1200" baseline="0">
                    <a:solidFill>
                      <a:schemeClr val="tx1">
                        <a:lumMod val="75000"/>
                        <a:lumOff val="25000"/>
                      </a:schemeClr>
                    </a:solidFill>
                    <a:latin typeface="Segoe UI" panose="020B0502040204020203" pitchFamily="34" charset="0"/>
                    <a:ea typeface="+mn-ea"/>
                    <a:cs typeface="Segoe UI" panose="020B0502040204020203" pitchFamily="34" charset="0"/>
                  </a:defRPr>
                </a:pPr>
                <a:endParaRPr lang="it-IT"/>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'Indicatori CCIAA'!$C$71:$C$75</c:f>
              <c:numCache>
                <c:formatCode>General</c:formatCode>
                <c:ptCount val="5"/>
                <c:pt idx="0">
                  <c:v>2015</c:v>
                </c:pt>
                <c:pt idx="1">
                  <c:v>2016</c:v>
                </c:pt>
                <c:pt idx="2">
                  <c:v>2017</c:v>
                </c:pt>
                <c:pt idx="3">
                  <c:v>2018</c:v>
                </c:pt>
                <c:pt idx="4">
                  <c:v>2019</c:v>
                </c:pt>
              </c:numCache>
            </c:numRef>
          </c:cat>
          <c:val>
            <c:numRef>
              <c:f>'Indicatori CCIAA'!$J$66:$J$70</c:f>
              <c:numCache>
                <c:formatCode>#0.00%</c:formatCode>
                <c:ptCount val="5"/>
                <c:pt idx="0">
                  <c:v>0.19666974600740905</c:v>
                </c:pt>
                <c:pt idx="1">
                  <c:v>0.25177532861538332</c:v>
                </c:pt>
                <c:pt idx="2">
                  <c:v>0.21666173416805495</c:v>
                </c:pt>
                <c:pt idx="3">
                  <c:v>0.21761552795997025</c:v>
                </c:pt>
                <c:pt idx="4">
                  <c:v>0.22394361951370778</c:v>
                </c:pt>
              </c:numCache>
            </c:numRef>
          </c:val>
          <c:smooth val="0"/>
          <c:extLst xmlns:c16r2="http://schemas.microsoft.com/office/drawing/2015/06/chart">
            <c:ext xmlns:c16="http://schemas.microsoft.com/office/drawing/2014/chart" uri="{C3380CC4-5D6E-409C-BE32-E72D297353CC}">
              <c16:uniqueId val="{00000000-CA2C-4917-B1B8-0DC22E80E373}"/>
            </c:ext>
          </c:extLst>
        </c:ser>
        <c:ser>
          <c:idx val="1"/>
          <c:order val="1"/>
          <c:tx>
            <c:v>Cluster</c:v>
          </c:tx>
          <c:spPr>
            <a:ln w="28575" cap="rnd">
              <a:solidFill>
                <a:srgbClr val="00B0F0"/>
              </a:solidFill>
              <a:round/>
            </a:ln>
            <a:effectLst/>
          </c:spPr>
          <c:marker>
            <c:symbol val="circle"/>
            <c:size val="5"/>
            <c:spPr>
              <a:solidFill>
                <a:srgbClr val="00B0F0"/>
              </a:solidFill>
              <a:ln w="9525">
                <a:solidFill>
                  <a:srgbClr val="00B0F0"/>
                </a:solidFill>
              </a:ln>
              <a:effectLst/>
            </c:spPr>
          </c:marker>
          <c:dLbls>
            <c:numFmt formatCode="0.0%" sourceLinked="0"/>
            <c:spPr>
              <a:noFill/>
              <a:ln>
                <a:noFill/>
              </a:ln>
              <a:effectLst/>
            </c:spPr>
            <c:txPr>
              <a:bodyPr rot="0" spcFirstLastPara="1" vertOverflow="ellipsis" vert="horz" wrap="square" anchor="ctr" anchorCtr="1"/>
              <a:lstStyle/>
              <a:p>
                <a:pPr>
                  <a:defRPr sz="800" b="0" i="0" u="none" strike="noStrike" kern="1200" baseline="0">
                    <a:solidFill>
                      <a:schemeClr val="tx1">
                        <a:lumMod val="75000"/>
                        <a:lumOff val="25000"/>
                      </a:schemeClr>
                    </a:solidFill>
                    <a:latin typeface="Segoe UI" panose="020B0502040204020203" pitchFamily="34" charset="0"/>
                    <a:ea typeface="+mn-ea"/>
                    <a:cs typeface="Segoe UI" panose="020B0502040204020203" pitchFamily="34" charset="0"/>
                  </a:defRPr>
                </a:pPr>
                <a:endParaRPr lang="it-IT"/>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'Indicatori CCIAA'!$C$71:$C$75</c:f>
              <c:numCache>
                <c:formatCode>General</c:formatCode>
                <c:ptCount val="5"/>
                <c:pt idx="0">
                  <c:v>2015</c:v>
                </c:pt>
                <c:pt idx="1">
                  <c:v>2016</c:v>
                </c:pt>
                <c:pt idx="2">
                  <c:v>2017</c:v>
                </c:pt>
                <c:pt idx="3">
                  <c:v>2018</c:v>
                </c:pt>
                <c:pt idx="4">
                  <c:v>2019</c:v>
                </c:pt>
              </c:numCache>
            </c:numRef>
          </c:cat>
          <c:val>
            <c:numRef>
              <c:f>'Indicatori CCIAA'!$N$66:$N$70</c:f>
              <c:numCache>
                <c:formatCode>#0.00%</c:formatCode>
                <c:ptCount val="5"/>
                <c:pt idx="0">
                  <c:v>0.15315497533664274</c:v>
                </c:pt>
                <c:pt idx="1">
                  <c:v>0.17905250914783899</c:v>
                </c:pt>
                <c:pt idx="2">
                  <c:v>0.10853228226260399</c:v>
                </c:pt>
                <c:pt idx="3">
                  <c:v>0.15109502074050193</c:v>
                </c:pt>
                <c:pt idx="4">
                  <c:v>0.1396053132769737</c:v>
                </c:pt>
              </c:numCache>
            </c:numRef>
          </c:val>
          <c:smooth val="0"/>
          <c:extLst xmlns:c16r2="http://schemas.microsoft.com/office/drawing/2015/06/chart">
            <c:ext xmlns:c16="http://schemas.microsoft.com/office/drawing/2014/chart" uri="{C3380CC4-5D6E-409C-BE32-E72D297353CC}">
              <c16:uniqueId val="{00000001-CA2C-4917-B1B8-0DC22E80E373}"/>
            </c:ext>
          </c:extLst>
        </c:ser>
        <c:dLbls>
          <c:dLblPos val="t"/>
          <c:showLegendKey val="0"/>
          <c:showVal val="1"/>
          <c:showCatName val="0"/>
          <c:showSerName val="0"/>
          <c:showPercent val="0"/>
          <c:showBubbleSize val="0"/>
        </c:dLbls>
        <c:hiLowLines>
          <c:spPr>
            <a:ln w="3175" cap="flat" cmpd="sng" algn="ctr">
              <a:solidFill>
                <a:schemeClr val="bg1">
                  <a:lumMod val="50000"/>
                </a:schemeClr>
              </a:solidFill>
              <a:prstDash val="dash"/>
              <a:round/>
            </a:ln>
            <a:effectLst/>
          </c:spPr>
        </c:hiLowLines>
        <c:marker val="1"/>
        <c:smooth val="0"/>
        <c:axId val="61877760"/>
        <c:axId val="61716096"/>
      </c:lineChart>
      <c:catAx>
        <c:axId val="61877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it-IT"/>
          </a:p>
        </c:txPr>
        <c:crossAx val="61716096"/>
        <c:crosses val="autoZero"/>
        <c:auto val="1"/>
        <c:lblAlgn val="ctr"/>
        <c:lblOffset val="100"/>
        <c:noMultiLvlLbl val="0"/>
      </c:catAx>
      <c:valAx>
        <c:axId val="61716096"/>
        <c:scaling>
          <c:orientation val="minMax"/>
        </c:scaling>
        <c:delete val="1"/>
        <c:axPos val="l"/>
        <c:numFmt formatCode="#0.00%" sourceLinked="1"/>
        <c:majorTickMark val="none"/>
        <c:minorTickMark val="none"/>
        <c:tickLblPos val="nextTo"/>
        <c:crossAx val="61877760"/>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800">
          <a:latin typeface="Segoe UI" panose="020B0502040204020203" pitchFamily="34" charset="0"/>
          <a:cs typeface="Segoe UI" panose="020B0502040204020203" pitchFamily="34" charset="0"/>
        </a:defRPr>
      </a:pPr>
      <a:endParaRPr lang="it-IT"/>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'Indicatori CCIAA'!$G$16</c:f>
          <c:strCache>
            <c:ptCount val="1"/>
            <c:pt idx="0">
              <c:v>Equilibrio economico al netto del Fondo di perequazione</c:v>
            </c:pt>
          </c:strCache>
        </c:strRef>
      </c:tx>
      <c:layout/>
      <c:overlay val="0"/>
      <c:spPr>
        <a:noFill/>
        <a:ln>
          <a:noFill/>
        </a:ln>
        <a:effectLst/>
      </c:spPr>
      <c:txPr>
        <a:bodyPr rot="0" spcFirstLastPara="1" vertOverflow="ellipsis" vert="horz" wrap="square" anchor="ctr" anchorCtr="1"/>
        <a:lstStyle/>
        <a:p>
          <a:pPr>
            <a:defRPr sz="960" b="0" i="0" u="none" strike="noStrike" kern="1200" spc="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it-IT"/>
        </a:p>
      </c:txPr>
    </c:title>
    <c:autoTitleDeleted val="0"/>
    <c:plotArea>
      <c:layout/>
      <c:lineChart>
        <c:grouping val="standard"/>
        <c:varyColors val="0"/>
        <c:ser>
          <c:idx val="0"/>
          <c:order val="0"/>
          <c:tx>
            <c:v>CCIAA</c:v>
          </c:tx>
          <c:spPr>
            <a:ln w="28575" cap="rnd">
              <a:solidFill>
                <a:srgbClr val="002060"/>
              </a:solidFill>
              <a:round/>
            </a:ln>
            <a:effectLst/>
          </c:spPr>
          <c:marker>
            <c:symbol val="circle"/>
            <c:size val="5"/>
            <c:spPr>
              <a:solidFill>
                <a:srgbClr val="002060"/>
              </a:solidFill>
              <a:ln w="9525">
                <a:solidFill>
                  <a:srgbClr val="002060"/>
                </a:solidFill>
              </a:ln>
              <a:effectLst/>
            </c:spPr>
          </c:marker>
          <c:dLbls>
            <c:numFmt formatCode="0.0%" sourceLinked="0"/>
            <c:spPr>
              <a:noFill/>
              <a:ln>
                <a:noFill/>
              </a:ln>
              <a:effectLst/>
            </c:spPr>
            <c:txPr>
              <a:bodyPr rot="0" spcFirstLastPara="1" vertOverflow="ellipsis" vert="horz" wrap="square" anchor="ctr" anchorCtr="1"/>
              <a:lstStyle/>
              <a:p>
                <a:pPr>
                  <a:defRPr sz="800" b="0" i="0" u="none" strike="noStrike" kern="1200" baseline="0">
                    <a:solidFill>
                      <a:schemeClr val="tx1">
                        <a:lumMod val="75000"/>
                        <a:lumOff val="25000"/>
                      </a:schemeClr>
                    </a:solidFill>
                    <a:latin typeface="Segoe UI" panose="020B0502040204020203" pitchFamily="34" charset="0"/>
                    <a:ea typeface="+mn-ea"/>
                    <a:cs typeface="Segoe UI" panose="020B0502040204020203" pitchFamily="34" charset="0"/>
                  </a:defRPr>
                </a:pPr>
                <a:endParaRPr lang="it-IT"/>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'Indicatori CCIAA'!$C$71:$C$75</c:f>
              <c:numCache>
                <c:formatCode>General</c:formatCode>
                <c:ptCount val="5"/>
                <c:pt idx="0">
                  <c:v>2015</c:v>
                </c:pt>
                <c:pt idx="1">
                  <c:v>2016</c:v>
                </c:pt>
                <c:pt idx="2">
                  <c:v>2017</c:v>
                </c:pt>
                <c:pt idx="3">
                  <c:v>2018</c:v>
                </c:pt>
                <c:pt idx="4">
                  <c:v>2019</c:v>
                </c:pt>
              </c:numCache>
            </c:numRef>
          </c:cat>
          <c:val>
            <c:numRef>
              <c:f>'Indicatori CCIAA'!$J$16:$J$20</c:f>
              <c:numCache>
                <c:formatCode>#0.00%</c:formatCode>
                <c:ptCount val="5"/>
                <c:pt idx="0">
                  <c:v>1.0697830305245479</c:v>
                </c:pt>
                <c:pt idx="1">
                  <c:v>1</c:v>
                </c:pt>
                <c:pt idx="2">
                  <c:v>0.9288630988941099</c:v>
                </c:pt>
                <c:pt idx="3">
                  <c:v>0.95045673460126379</c:v>
                </c:pt>
                <c:pt idx="4">
                  <c:v>0.96222768103165146</c:v>
                </c:pt>
              </c:numCache>
            </c:numRef>
          </c:val>
          <c:smooth val="0"/>
          <c:extLst xmlns:c16r2="http://schemas.microsoft.com/office/drawing/2015/06/chart">
            <c:ext xmlns:c16="http://schemas.microsoft.com/office/drawing/2014/chart" uri="{C3380CC4-5D6E-409C-BE32-E72D297353CC}">
              <c16:uniqueId val="{00000000-F097-4F25-8E68-23A49DFC497A}"/>
            </c:ext>
          </c:extLst>
        </c:ser>
        <c:ser>
          <c:idx val="1"/>
          <c:order val="1"/>
          <c:tx>
            <c:v>Cluster</c:v>
          </c:tx>
          <c:spPr>
            <a:ln w="28575" cap="rnd">
              <a:solidFill>
                <a:srgbClr val="00B0F0"/>
              </a:solidFill>
              <a:round/>
            </a:ln>
            <a:effectLst/>
          </c:spPr>
          <c:marker>
            <c:symbol val="circle"/>
            <c:size val="5"/>
            <c:spPr>
              <a:solidFill>
                <a:srgbClr val="00B0F0"/>
              </a:solidFill>
              <a:ln w="9525">
                <a:solidFill>
                  <a:srgbClr val="00B0F0"/>
                </a:solidFill>
              </a:ln>
              <a:effectLst/>
            </c:spPr>
          </c:marker>
          <c:dLbls>
            <c:numFmt formatCode="0.0%" sourceLinked="0"/>
            <c:spPr>
              <a:noFill/>
              <a:ln>
                <a:noFill/>
              </a:ln>
              <a:effectLst/>
            </c:spPr>
            <c:txPr>
              <a:bodyPr rot="0" spcFirstLastPara="1" vertOverflow="ellipsis" vert="horz" wrap="square" anchor="ctr" anchorCtr="1"/>
              <a:lstStyle/>
              <a:p>
                <a:pPr>
                  <a:defRPr sz="800" b="0" i="0" u="none" strike="noStrike" kern="1200" baseline="0">
                    <a:solidFill>
                      <a:schemeClr val="tx1">
                        <a:lumMod val="75000"/>
                        <a:lumOff val="25000"/>
                      </a:schemeClr>
                    </a:solidFill>
                    <a:latin typeface="Segoe UI" panose="020B0502040204020203" pitchFamily="34" charset="0"/>
                    <a:ea typeface="+mn-ea"/>
                    <a:cs typeface="Segoe UI" panose="020B0502040204020203" pitchFamily="34" charset="0"/>
                  </a:defRPr>
                </a:pPr>
                <a:endParaRPr lang="it-IT"/>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'Indicatori CCIAA'!$C$71:$C$75</c:f>
              <c:numCache>
                <c:formatCode>General</c:formatCode>
                <c:ptCount val="5"/>
                <c:pt idx="0">
                  <c:v>2015</c:v>
                </c:pt>
                <c:pt idx="1">
                  <c:v>2016</c:v>
                </c:pt>
                <c:pt idx="2">
                  <c:v>2017</c:v>
                </c:pt>
                <c:pt idx="3">
                  <c:v>2018</c:v>
                </c:pt>
                <c:pt idx="4">
                  <c:v>2019</c:v>
                </c:pt>
              </c:numCache>
            </c:numRef>
          </c:cat>
          <c:val>
            <c:numRef>
              <c:f>'Indicatori CCIAA'!$N$16:$N$20</c:f>
              <c:numCache>
                <c:formatCode>#0.00%</c:formatCode>
                <c:ptCount val="5"/>
                <c:pt idx="0">
                  <c:v>1.0849067974310866</c:v>
                </c:pt>
                <c:pt idx="1">
                  <c:v>1.06</c:v>
                </c:pt>
                <c:pt idx="2">
                  <c:v>1.0470087836811497</c:v>
                </c:pt>
                <c:pt idx="3">
                  <c:v>1.0314707378265717</c:v>
                </c:pt>
                <c:pt idx="4">
                  <c:v>1.0563200412980052</c:v>
                </c:pt>
              </c:numCache>
            </c:numRef>
          </c:val>
          <c:smooth val="0"/>
          <c:extLst xmlns:c16r2="http://schemas.microsoft.com/office/drawing/2015/06/chart">
            <c:ext xmlns:c16="http://schemas.microsoft.com/office/drawing/2014/chart" uri="{C3380CC4-5D6E-409C-BE32-E72D297353CC}">
              <c16:uniqueId val="{00000001-F097-4F25-8E68-23A49DFC497A}"/>
            </c:ext>
          </c:extLst>
        </c:ser>
        <c:dLbls>
          <c:dLblPos val="t"/>
          <c:showLegendKey val="0"/>
          <c:showVal val="1"/>
          <c:showCatName val="0"/>
          <c:showSerName val="0"/>
          <c:showPercent val="0"/>
          <c:showBubbleSize val="0"/>
        </c:dLbls>
        <c:hiLowLines>
          <c:spPr>
            <a:ln w="3175" cap="flat" cmpd="sng" algn="ctr">
              <a:solidFill>
                <a:schemeClr val="bg1">
                  <a:lumMod val="50000"/>
                </a:schemeClr>
              </a:solidFill>
              <a:prstDash val="dash"/>
              <a:round/>
            </a:ln>
            <a:effectLst/>
          </c:spPr>
        </c:hiLowLines>
        <c:marker val="1"/>
        <c:smooth val="0"/>
        <c:axId val="61915648"/>
        <c:axId val="61717248"/>
      </c:lineChart>
      <c:catAx>
        <c:axId val="61915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it-IT"/>
          </a:p>
        </c:txPr>
        <c:crossAx val="61717248"/>
        <c:crosses val="autoZero"/>
        <c:auto val="1"/>
        <c:lblAlgn val="ctr"/>
        <c:lblOffset val="100"/>
        <c:noMultiLvlLbl val="0"/>
      </c:catAx>
      <c:valAx>
        <c:axId val="61717248"/>
        <c:scaling>
          <c:orientation val="minMax"/>
        </c:scaling>
        <c:delete val="1"/>
        <c:axPos val="l"/>
        <c:numFmt formatCode="#0.00%" sourceLinked="1"/>
        <c:majorTickMark val="none"/>
        <c:minorTickMark val="none"/>
        <c:tickLblPos val="nextTo"/>
        <c:crossAx val="61915648"/>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800">
          <a:latin typeface="Segoe UI" panose="020B0502040204020203" pitchFamily="34" charset="0"/>
          <a:cs typeface="Segoe UI" panose="020B0502040204020203" pitchFamily="34" charset="0"/>
        </a:defRPr>
      </a:pPr>
      <a:endParaRPr lang="it-IT"/>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'Indicatori CCIAA'!$G$57</c:f>
          <c:strCache>
            <c:ptCount val="1"/>
            <c:pt idx="0">
              <c:v>Indice di struttura primario</c:v>
            </c:pt>
          </c:strCache>
        </c:strRef>
      </c:tx>
      <c:layout/>
      <c:overlay val="0"/>
      <c:spPr>
        <a:noFill/>
        <a:ln>
          <a:noFill/>
        </a:ln>
        <a:effectLst/>
      </c:spPr>
      <c:txPr>
        <a:bodyPr rot="0" spcFirstLastPara="1" vertOverflow="ellipsis" vert="horz" wrap="square" anchor="ctr" anchorCtr="1"/>
        <a:lstStyle/>
        <a:p>
          <a:pPr>
            <a:defRPr sz="960" b="0" i="0" u="none" strike="noStrike" kern="1200" spc="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it-IT"/>
        </a:p>
      </c:txPr>
    </c:title>
    <c:autoTitleDeleted val="0"/>
    <c:plotArea>
      <c:layout/>
      <c:lineChart>
        <c:grouping val="standard"/>
        <c:varyColors val="0"/>
        <c:ser>
          <c:idx val="0"/>
          <c:order val="0"/>
          <c:tx>
            <c:v>CCIAA</c:v>
          </c:tx>
          <c:spPr>
            <a:ln w="28575" cap="rnd">
              <a:solidFill>
                <a:srgbClr val="002060"/>
              </a:solidFill>
              <a:round/>
            </a:ln>
            <a:effectLst/>
          </c:spPr>
          <c:marker>
            <c:symbol val="circle"/>
            <c:size val="5"/>
            <c:spPr>
              <a:solidFill>
                <a:srgbClr val="002060"/>
              </a:solidFill>
              <a:ln w="9525">
                <a:solidFill>
                  <a:srgbClr val="002060"/>
                </a:solidFill>
              </a:ln>
              <a:effectLst/>
            </c:spPr>
          </c:marker>
          <c:dLbls>
            <c:numFmt formatCode="0.0%" sourceLinked="0"/>
            <c:spPr>
              <a:noFill/>
              <a:ln>
                <a:noFill/>
              </a:ln>
              <a:effectLst/>
            </c:spPr>
            <c:txPr>
              <a:bodyPr rot="0" spcFirstLastPara="1" vertOverflow="ellipsis" vert="horz" wrap="square" anchor="ctr" anchorCtr="1"/>
              <a:lstStyle/>
              <a:p>
                <a:pPr>
                  <a:defRPr sz="800" b="0" i="0" u="none" strike="noStrike" kern="1200" baseline="0">
                    <a:solidFill>
                      <a:schemeClr val="tx1">
                        <a:lumMod val="75000"/>
                        <a:lumOff val="25000"/>
                      </a:schemeClr>
                    </a:solidFill>
                    <a:latin typeface="Segoe UI" panose="020B0502040204020203" pitchFamily="34" charset="0"/>
                    <a:ea typeface="+mn-ea"/>
                    <a:cs typeface="Segoe UI" panose="020B0502040204020203" pitchFamily="34" charset="0"/>
                  </a:defRPr>
                </a:pPr>
                <a:endParaRPr lang="it-IT"/>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'Indicatori CCIAA'!$C$71:$C$75</c:f>
              <c:numCache>
                <c:formatCode>General</c:formatCode>
                <c:ptCount val="5"/>
                <c:pt idx="0">
                  <c:v>2015</c:v>
                </c:pt>
                <c:pt idx="1">
                  <c:v>2016</c:v>
                </c:pt>
                <c:pt idx="2">
                  <c:v>2017</c:v>
                </c:pt>
                <c:pt idx="3">
                  <c:v>2018</c:v>
                </c:pt>
                <c:pt idx="4">
                  <c:v>2019</c:v>
                </c:pt>
              </c:numCache>
            </c:numRef>
          </c:cat>
          <c:val>
            <c:numRef>
              <c:f>'Indicatori CCIAA'!$J$56:$J$60</c:f>
              <c:numCache>
                <c:formatCode>#0.00%</c:formatCode>
                <c:ptCount val="5"/>
                <c:pt idx="0">
                  <c:v>1.4373024476973117</c:v>
                </c:pt>
                <c:pt idx="1">
                  <c:v>1.6898926002996182</c:v>
                </c:pt>
                <c:pt idx="2">
                  <c:v>1.8404377533648599</c:v>
                </c:pt>
                <c:pt idx="3">
                  <c:v>1.9469391938232001</c:v>
                </c:pt>
                <c:pt idx="4">
                  <c:v>2.1023580542501619</c:v>
                </c:pt>
              </c:numCache>
            </c:numRef>
          </c:val>
          <c:smooth val="0"/>
          <c:extLst xmlns:c16r2="http://schemas.microsoft.com/office/drawing/2015/06/chart">
            <c:ext xmlns:c16="http://schemas.microsoft.com/office/drawing/2014/chart" uri="{C3380CC4-5D6E-409C-BE32-E72D297353CC}">
              <c16:uniqueId val="{00000000-E906-4CDD-8A9B-DAC0A9316A19}"/>
            </c:ext>
          </c:extLst>
        </c:ser>
        <c:ser>
          <c:idx val="1"/>
          <c:order val="1"/>
          <c:tx>
            <c:v>Cluster</c:v>
          </c:tx>
          <c:spPr>
            <a:ln w="28575" cap="rnd">
              <a:solidFill>
                <a:srgbClr val="00B0F0"/>
              </a:solidFill>
              <a:round/>
            </a:ln>
            <a:effectLst/>
          </c:spPr>
          <c:marker>
            <c:symbol val="circle"/>
            <c:size val="5"/>
            <c:spPr>
              <a:solidFill>
                <a:srgbClr val="00B0F0"/>
              </a:solidFill>
              <a:ln w="9525">
                <a:solidFill>
                  <a:srgbClr val="00B0F0"/>
                </a:solidFill>
              </a:ln>
              <a:effectLst/>
            </c:spPr>
          </c:marker>
          <c:dLbls>
            <c:numFmt formatCode="0.0%" sourceLinked="0"/>
            <c:spPr>
              <a:noFill/>
              <a:ln>
                <a:noFill/>
              </a:ln>
              <a:effectLst/>
            </c:spPr>
            <c:txPr>
              <a:bodyPr rot="0" spcFirstLastPara="1" vertOverflow="ellipsis" vert="horz" wrap="square" anchor="ctr" anchorCtr="1"/>
              <a:lstStyle/>
              <a:p>
                <a:pPr>
                  <a:defRPr sz="800" b="0" i="0" u="none" strike="noStrike" kern="1200" baseline="0">
                    <a:solidFill>
                      <a:schemeClr val="tx1">
                        <a:lumMod val="75000"/>
                        <a:lumOff val="25000"/>
                      </a:schemeClr>
                    </a:solidFill>
                    <a:latin typeface="Segoe UI" panose="020B0502040204020203" pitchFamily="34" charset="0"/>
                    <a:ea typeface="+mn-ea"/>
                    <a:cs typeface="Segoe UI" panose="020B0502040204020203" pitchFamily="34" charset="0"/>
                  </a:defRPr>
                </a:pPr>
                <a:endParaRPr lang="it-IT"/>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'Indicatori CCIAA'!$C$71:$C$75</c:f>
              <c:numCache>
                <c:formatCode>General</c:formatCode>
                <c:ptCount val="5"/>
                <c:pt idx="0">
                  <c:v>2015</c:v>
                </c:pt>
                <c:pt idx="1">
                  <c:v>2016</c:v>
                </c:pt>
                <c:pt idx="2">
                  <c:v>2017</c:v>
                </c:pt>
                <c:pt idx="3">
                  <c:v>2018</c:v>
                </c:pt>
                <c:pt idx="4">
                  <c:v>2019</c:v>
                </c:pt>
              </c:numCache>
            </c:numRef>
          </c:cat>
          <c:val>
            <c:numRef>
              <c:f>'Indicatori CCIAA'!$N$56:$N$60</c:f>
              <c:numCache>
                <c:formatCode>#0.00%</c:formatCode>
                <c:ptCount val="5"/>
                <c:pt idx="0">
                  <c:v>1.1644046089571749</c:v>
                </c:pt>
                <c:pt idx="1">
                  <c:v>1.1879414987257089</c:v>
                </c:pt>
                <c:pt idx="2">
                  <c:v>1.2657207466013936</c:v>
                </c:pt>
                <c:pt idx="3">
                  <c:v>1.3367944883182805</c:v>
                </c:pt>
                <c:pt idx="4">
                  <c:v>1.3411628928675694</c:v>
                </c:pt>
              </c:numCache>
            </c:numRef>
          </c:val>
          <c:smooth val="0"/>
          <c:extLst xmlns:c16r2="http://schemas.microsoft.com/office/drawing/2015/06/chart">
            <c:ext xmlns:c16="http://schemas.microsoft.com/office/drawing/2014/chart" uri="{C3380CC4-5D6E-409C-BE32-E72D297353CC}">
              <c16:uniqueId val="{00000001-E906-4CDD-8A9B-DAC0A9316A19}"/>
            </c:ext>
          </c:extLst>
        </c:ser>
        <c:dLbls>
          <c:dLblPos val="t"/>
          <c:showLegendKey val="0"/>
          <c:showVal val="1"/>
          <c:showCatName val="0"/>
          <c:showSerName val="0"/>
          <c:showPercent val="0"/>
          <c:showBubbleSize val="0"/>
        </c:dLbls>
        <c:hiLowLines>
          <c:spPr>
            <a:ln w="3175" cap="flat" cmpd="sng" algn="ctr">
              <a:solidFill>
                <a:schemeClr val="bg1">
                  <a:lumMod val="50000"/>
                </a:schemeClr>
              </a:solidFill>
              <a:prstDash val="dash"/>
              <a:round/>
            </a:ln>
            <a:effectLst/>
          </c:spPr>
        </c:hiLowLines>
        <c:marker val="1"/>
        <c:smooth val="0"/>
        <c:axId val="62102016"/>
        <c:axId val="93732864"/>
      </c:lineChart>
      <c:catAx>
        <c:axId val="62102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it-IT"/>
          </a:p>
        </c:txPr>
        <c:crossAx val="93732864"/>
        <c:crosses val="autoZero"/>
        <c:auto val="1"/>
        <c:lblAlgn val="ctr"/>
        <c:lblOffset val="100"/>
        <c:noMultiLvlLbl val="0"/>
      </c:catAx>
      <c:valAx>
        <c:axId val="93732864"/>
        <c:scaling>
          <c:orientation val="minMax"/>
        </c:scaling>
        <c:delete val="1"/>
        <c:axPos val="l"/>
        <c:numFmt formatCode="#0.00%" sourceLinked="1"/>
        <c:majorTickMark val="none"/>
        <c:minorTickMark val="none"/>
        <c:tickLblPos val="nextTo"/>
        <c:crossAx val="62102016"/>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800">
          <a:latin typeface="Segoe UI" panose="020B0502040204020203" pitchFamily="34" charset="0"/>
          <a:cs typeface="Segoe UI" panose="020B0502040204020203" pitchFamily="34" charset="0"/>
        </a:defRPr>
      </a:pPr>
      <a:endParaRPr lang="it-IT"/>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'Indicatori CCIAA'!$G$71</c:f>
          <c:strCache>
            <c:ptCount val="1"/>
            <c:pt idx="0">
              <c:v>Margine di Struttura finanziaria</c:v>
            </c:pt>
          </c:strCache>
        </c:strRef>
      </c:tx>
      <c:layout/>
      <c:overlay val="0"/>
      <c:spPr>
        <a:noFill/>
        <a:ln>
          <a:noFill/>
        </a:ln>
        <a:effectLst/>
      </c:spPr>
      <c:txPr>
        <a:bodyPr rot="0" spcFirstLastPara="1" vertOverflow="ellipsis" vert="horz" wrap="square" anchor="ctr" anchorCtr="1"/>
        <a:lstStyle/>
        <a:p>
          <a:pPr>
            <a:defRPr sz="960" b="0" i="0" u="none" strike="noStrike" kern="1200" spc="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it-IT"/>
        </a:p>
      </c:txPr>
    </c:title>
    <c:autoTitleDeleted val="0"/>
    <c:plotArea>
      <c:layout/>
      <c:lineChart>
        <c:grouping val="standard"/>
        <c:varyColors val="0"/>
        <c:ser>
          <c:idx val="0"/>
          <c:order val="0"/>
          <c:tx>
            <c:v>CCIAA</c:v>
          </c:tx>
          <c:spPr>
            <a:ln w="28575" cap="rnd">
              <a:solidFill>
                <a:srgbClr val="002060"/>
              </a:solidFill>
              <a:round/>
            </a:ln>
            <a:effectLst/>
          </c:spPr>
          <c:marker>
            <c:symbol val="circle"/>
            <c:size val="5"/>
            <c:spPr>
              <a:solidFill>
                <a:srgbClr val="002060"/>
              </a:solidFill>
              <a:ln w="9525">
                <a:solidFill>
                  <a:srgbClr val="002060"/>
                </a:solidFill>
              </a:ln>
              <a:effectLst/>
            </c:spPr>
          </c:marker>
          <c:dLbls>
            <c:numFmt formatCode="0.0%" sourceLinked="0"/>
            <c:spPr>
              <a:noFill/>
              <a:ln>
                <a:noFill/>
              </a:ln>
              <a:effectLst/>
            </c:spPr>
            <c:txPr>
              <a:bodyPr rot="0" spcFirstLastPara="1" vertOverflow="ellipsis" vert="horz" wrap="square" anchor="ctr" anchorCtr="1"/>
              <a:lstStyle/>
              <a:p>
                <a:pPr>
                  <a:defRPr sz="800" b="0" i="0" u="none" strike="noStrike" kern="1200" baseline="0">
                    <a:solidFill>
                      <a:schemeClr val="tx1">
                        <a:lumMod val="75000"/>
                        <a:lumOff val="25000"/>
                      </a:schemeClr>
                    </a:solidFill>
                    <a:latin typeface="Segoe UI" panose="020B0502040204020203" pitchFamily="34" charset="0"/>
                    <a:ea typeface="+mn-ea"/>
                    <a:cs typeface="Segoe UI" panose="020B0502040204020203" pitchFamily="34" charset="0"/>
                  </a:defRPr>
                </a:pPr>
                <a:endParaRPr lang="it-IT"/>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'Indicatori CCIAA'!$C$71:$C$75</c:f>
              <c:numCache>
                <c:formatCode>General</c:formatCode>
                <c:ptCount val="5"/>
                <c:pt idx="0">
                  <c:v>2015</c:v>
                </c:pt>
                <c:pt idx="1">
                  <c:v>2016</c:v>
                </c:pt>
                <c:pt idx="2">
                  <c:v>2017</c:v>
                </c:pt>
                <c:pt idx="3">
                  <c:v>2018</c:v>
                </c:pt>
                <c:pt idx="4">
                  <c:v>2019</c:v>
                </c:pt>
              </c:numCache>
            </c:numRef>
          </c:cat>
          <c:val>
            <c:numRef>
              <c:f>'Indicatori CCIAA'!$J$71:$J$75</c:f>
              <c:numCache>
                <c:formatCode>#0.00%</c:formatCode>
                <c:ptCount val="5"/>
                <c:pt idx="0">
                  <c:v>4.033966658351428</c:v>
                </c:pt>
                <c:pt idx="1">
                  <c:v>5.3679765788049689</c:v>
                </c:pt>
                <c:pt idx="2">
                  <c:v>5.8113215921158181</c:v>
                </c:pt>
                <c:pt idx="3">
                  <c:v>4.9039903598826875</c:v>
                </c:pt>
                <c:pt idx="4">
                  <c:v>5.7038464644508879</c:v>
                </c:pt>
              </c:numCache>
            </c:numRef>
          </c:val>
          <c:smooth val="0"/>
          <c:extLst xmlns:c16r2="http://schemas.microsoft.com/office/drawing/2015/06/chart">
            <c:ext xmlns:c16="http://schemas.microsoft.com/office/drawing/2014/chart" uri="{C3380CC4-5D6E-409C-BE32-E72D297353CC}">
              <c16:uniqueId val="{00000000-188F-4D1D-8F4A-DB43EA2AA2B1}"/>
            </c:ext>
          </c:extLst>
        </c:ser>
        <c:ser>
          <c:idx val="1"/>
          <c:order val="1"/>
          <c:tx>
            <c:v>Cluster</c:v>
          </c:tx>
          <c:spPr>
            <a:ln w="28575" cap="rnd">
              <a:solidFill>
                <a:srgbClr val="00B0F0"/>
              </a:solidFill>
              <a:round/>
            </a:ln>
            <a:effectLst/>
          </c:spPr>
          <c:marker>
            <c:symbol val="circle"/>
            <c:size val="5"/>
            <c:spPr>
              <a:solidFill>
                <a:srgbClr val="00B0F0"/>
              </a:solidFill>
              <a:ln w="9525">
                <a:solidFill>
                  <a:srgbClr val="00B0F0"/>
                </a:solidFill>
              </a:ln>
              <a:effectLst/>
            </c:spPr>
          </c:marker>
          <c:dLbls>
            <c:numFmt formatCode="0.0%" sourceLinked="0"/>
            <c:spPr>
              <a:noFill/>
              <a:ln>
                <a:noFill/>
              </a:ln>
              <a:effectLst/>
            </c:spPr>
            <c:txPr>
              <a:bodyPr rot="0" spcFirstLastPara="1" vertOverflow="ellipsis" vert="horz" wrap="square" anchor="ctr" anchorCtr="1"/>
              <a:lstStyle/>
              <a:p>
                <a:pPr>
                  <a:defRPr sz="800" b="0" i="0" u="none" strike="noStrike" kern="1200" baseline="0">
                    <a:solidFill>
                      <a:schemeClr val="tx1">
                        <a:lumMod val="75000"/>
                        <a:lumOff val="25000"/>
                      </a:schemeClr>
                    </a:solidFill>
                    <a:latin typeface="Segoe UI" panose="020B0502040204020203" pitchFamily="34" charset="0"/>
                    <a:ea typeface="+mn-ea"/>
                    <a:cs typeface="Segoe UI" panose="020B0502040204020203" pitchFamily="34" charset="0"/>
                  </a:defRPr>
                </a:pPr>
                <a:endParaRPr lang="it-IT"/>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'Indicatori CCIAA'!$C$71:$C$75</c:f>
              <c:numCache>
                <c:formatCode>General</c:formatCode>
                <c:ptCount val="5"/>
                <c:pt idx="0">
                  <c:v>2015</c:v>
                </c:pt>
                <c:pt idx="1">
                  <c:v>2016</c:v>
                </c:pt>
                <c:pt idx="2">
                  <c:v>2017</c:v>
                </c:pt>
                <c:pt idx="3">
                  <c:v>2018</c:v>
                </c:pt>
                <c:pt idx="4">
                  <c:v>2019</c:v>
                </c:pt>
              </c:numCache>
            </c:numRef>
          </c:cat>
          <c:val>
            <c:numRef>
              <c:f>'Indicatori CCIAA'!$N$71:$N$75</c:f>
              <c:numCache>
                <c:formatCode>#0.00%</c:formatCode>
                <c:ptCount val="5"/>
                <c:pt idx="0">
                  <c:v>2.0980665473383238</c:v>
                </c:pt>
                <c:pt idx="1">
                  <c:v>2.1620336901399444</c:v>
                </c:pt>
                <c:pt idx="2">
                  <c:v>2.1105301930940956</c:v>
                </c:pt>
                <c:pt idx="3">
                  <c:v>2.348766693908714</c:v>
                </c:pt>
                <c:pt idx="4">
                  <c:v>2.2410452920427217</c:v>
                </c:pt>
              </c:numCache>
            </c:numRef>
          </c:val>
          <c:smooth val="0"/>
          <c:extLst xmlns:c16r2="http://schemas.microsoft.com/office/drawing/2015/06/chart">
            <c:ext xmlns:c16="http://schemas.microsoft.com/office/drawing/2014/chart" uri="{C3380CC4-5D6E-409C-BE32-E72D297353CC}">
              <c16:uniqueId val="{00000001-188F-4D1D-8F4A-DB43EA2AA2B1}"/>
            </c:ext>
          </c:extLst>
        </c:ser>
        <c:dLbls>
          <c:dLblPos val="t"/>
          <c:showLegendKey val="0"/>
          <c:showVal val="1"/>
          <c:showCatName val="0"/>
          <c:showSerName val="0"/>
          <c:showPercent val="0"/>
          <c:showBubbleSize val="0"/>
        </c:dLbls>
        <c:hiLowLines>
          <c:spPr>
            <a:ln w="3175" cap="flat" cmpd="sng" algn="ctr">
              <a:solidFill>
                <a:schemeClr val="bg1">
                  <a:lumMod val="50000"/>
                </a:schemeClr>
              </a:solidFill>
              <a:prstDash val="dash"/>
              <a:round/>
            </a:ln>
            <a:effectLst/>
          </c:spPr>
        </c:hiLowLines>
        <c:marker val="1"/>
        <c:smooth val="0"/>
        <c:axId val="62579200"/>
        <c:axId val="93734592"/>
      </c:lineChart>
      <c:catAx>
        <c:axId val="62579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it-IT"/>
          </a:p>
        </c:txPr>
        <c:crossAx val="93734592"/>
        <c:crosses val="autoZero"/>
        <c:auto val="1"/>
        <c:lblAlgn val="ctr"/>
        <c:lblOffset val="100"/>
        <c:noMultiLvlLbl val="0"/>
      </c:catAx>
      <c:valAx>
        <c:axId val="93734592"/>
        <c:scaling>
          <c:orientation val="minMax"/>
        </c:scaling>
        <c:delete val="1"/>
        <c:axPos val="l"/>
        <c:numFmt formatCode="#0.00%" sourceLinked="1"/>
        <c:majorTickMark val="none"/>
        <c:minorTickMark val="none"/>
        <c:tickLblPos val="nextTo"/>
        <c:crossAx val="62579200"/>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800">
          <a:latin typeface="Segoe UI" panose="020B0502040204020203" pitchFamily="34" charset="0"/>
          <a:cs typeface="Segoe UI" panose="020B0502040204020203" pitchFamily="34" charset="0"/>
        </a:defRPr>
      </a:pPr>
      <a:endParaRPr lang="it-IT"/>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'Indicatori CCIAA'!$G$51</c:f>
          <c:strCache>
            <c:ptCount val="1"/>
            <c:pt idx="0">
              <c:v>Indice di Liquidità immediata</c:v>
            </c:pt>
          </c:strCache>
        </c:strRef>
      </c:tx>
      <c:layout/>
      <c:overlay val="0"/>
      <c:spPr>
        <a:noFill/>
        <a:ln>
          <a:noFill/>
        </a:ln>
        <a:effectLst/>
      </c:spPr>
      <c:txPr>
        <a:bodyPr rot="0" spcFirstLastPara="1" vertOverflow="ellipsis" vert="horz" wrap="square" anchor="ctr" anchorCtr="1"/>
        <a:lstStyle/>
        <a:p>
          <a:pPr>
            <a:defRPr sz="960" b="0" i="0" u="none" strike="noStrike" kern="1200" spc="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it-IT"/>
        </a:p>
      </c:txPr>
    </c:title>
    <c:autoTitleDeleted val="0"/>
    <c:plotArea>
      <c:layout/>
      <c:lineChart>
        <c:grouping val="standard"/>
        <c:varyColors val="0"/>
        <c:ser>
          <c:idx val="0"/>
          <c:order val="0"/>
          <c:tx>
            <c:v>CCIAA</c:v>
          </c:tx>
          <c:spPr>
            <a:ln w="28575" cap="rnd">
              <a:solidFill>
                <a:srgbClr val="002060"/>
              </a:solidFill>
              <a:round/>
            </a:ln>
            <a:effectLst/>
          </c:spPr>
          <c:marker>
            <c:symbol val="circle"/>
            <c:size val="5"/>
            <c:spPr>
              <a:solidFill>
                <a:srgbClr val="002060"/>
              </a:solidFill>
              <a:ln w="9525">
                <a:solidFill>
                  <a:srgbClr val="002060"/>
                </a:solidFill>
              </a:ln>
              <a:effectLst/>
            </c:spPr>
          </c:marker>
          <c:dLbls>
            <c:numFmt formatCode="0.0%" sourceLinked="0"/>
            <c:spPr>
              <a:noFill/>
              <a:ln>
                <a:noFill/>
              </a:ln>
              <a:effectLst/>
            </c:spPr>
            <c:txPr>
              <a:bodyPr rot="0" spcFirstLastPara="1" vertOverflow="ellipsis" vert="horz" wrap="square" anchor="ctr" anchorCtr="1"/>
              <a:lstStyle/>
              <a:p>
                <a:pPr>
                  <a:defRPr sz="800" b="0" i="0" u="none" strike="noStrike" kern="1200" baseline="0">
                    <a:solidFill>
                      <a:schemeClr val="tx1">
                        <a:lumMod val="75000"/>
                        <a:lumOff val="25000"/>
                      </a:schemeClr>
                    </a:solidFill>
                    <a:latin typeface="Segoe UI" panose="020B0502040204020203" pitchFamily="34" charset="0"/>
                    <a:ea typeface="+mn-ea"/>
                    <a:cs typeface="Segoe UI" panose="020B0502040204020203" pitchFamily="34" charset="0"/>
                  </a:defRPr>
                </a:pPr>
                <a:endParaRPr lang="it-IT"/>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'Indicatori CCIAA'!$C$71:$C$75</c:f>
              <c:numCache>
                <c:formatCode>General</c:formatCode>
                <c:ptCount val="5"/>
                <c:pt idx="0">
                  <c:v>2015</c:v>
                </c:pt>
                <c:pt idx="1">
                  <c:v>2016</c:v>
                </c:pt>
                <c:pt idx="2">
                  <c:v>2017</c:v>
                </c:pt>
                <c:pt idx="3">
                  <c:v>2018</c:v>
                </c:pt>
                <c:pt idx="4">
                  <c:v>2019</c:v>
                </c:pt>
              </c:numCache>
            </c:numRef>
          </c:cat>
          <c:val>
            <c:numRef>
              <c:f>'Indicatori CCIAA'!$J$51:$J$55</c:f>
              <c:numCache>
                <c:formatCode>#0.00%</c:formatCode>
                <c:ptCount val="5"/>
                <c:pt idx="0">
                  <c:v>3.5360681050093192</c:v>
                </c:pt>
                <c:pt idx="1">
                  <c:v>4.8441937988687114</c:v>
                </c:pt>
                <c:pt idx="2">
                  <c:v>5.3412515579067472</c:v>
                </c:pt>
                <c:pt idx="3">
                  <c:v>4.5353177821561852</c:v>
                </c:pt>
                <c:pt idx="4">
                  <c:v>5.2047420586538227</c:v>
                </c:pt>
              </c:numCache>
            </c:numRef>
          </c:val>
          <c:smooth val="0"/>
          <c:extLst xmlns:c16r2="http://schemas.microsoft.com/office/drawing/2015/06/chart">
            <c:ext xmlns:c16="http://schemas.microsoft.com/office/drawing/2014/chart" uri="{C3380CC4-5D6E-409C-BE32-E72D297353CC}">
              <c16:uniqueId val="{00000000-6FEC-4629-BD9B-1E5A25F21E34}"/>
            </c:ext>
          </c:extLst>
        </c:ser>
        <c:ser>
          <c:idx val="1"/>
          <c:order val="1"/>
          <c:tx>
            <c:v>Cluster</c:v>
          </c:tx>
          <c:spPr>
            <a:ln w="28575" cap="rnd">
              <a:solidFill>
                <a:srgbClr val="00B0F0"/>
              </a:solidFill>
              <a:round/>
            </a:ln>
            <a:effectLst/>
          </c:spPr>
          <c:marker>
            <c:symbol val="circle"/>
            <c:size val="5"/>
            <c:spPr>
              <a:solidFill>
                <a:srgbClr val="00B0F0"/>
              </a:solidFill>
              <a:ln w="9525">
                <a:solidFill>
                  <a:srgbClr val="00B0F0"/>
                </a:solidFill>
              </a:ln>
              <a:effectLst/>
            </c:spPr>
          </c:marker>
          <c:dLbls>
            <c:numFmt formatCode="0.0%" sourceLinked="0"/>
            <c:spPr>
              <a:noFill/>
              <a:ln>
                <a:noFill/>
              </a:ln>
              <a:effectLst/>
            </c:spPr>
            <c:txPr>
              <a:bodyPr rot="0" spcFirstLastPara="1" vertOverflow="ellipsis" vert="horz" wrap="square" anchor="ctr" anchorCtr="1"/>
              <a:lstStyle/>
              <a:p>
                <a:pPr>
                  <a:defRPr sz="800" b="0" i="0" u="none" strike="noStrike" kern="1200" baseline="0">
                    <a:solidFill>
                      <a:schemeClr val="tx1">
                        <a:lumMod val="75000"/>
                        <a:lumOff val="25000"/>
                      </a:schemeClr>
                    </a:solidFill>
                    <a:latin typeface="Segoe UI" panose="020B0502040204020203" pitchFamily="34" charset="0"/>
                    <a:ea typeface="+mn-ea"/>
                    <a:cs typeface="Segoe UI" panose="020B0502040204020203" pitchFamily="34" charset="0"/>
                  </a:defRPr>
                </a:pPr>
                <a:endParaRPr lang="it-IT"/>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'Indicatori CCIAA'!$C$71:$C$75</c:f>
              <c:numCache>
                <c:formatCode>General</c:formatCode>
                <c:ptCount val="5"/>
                <c:pt idx="0">
                  <c:v>2015</c:v>
                </c:pt>
                <c:pt idx="1">
                  <c:v>2016</c:v>
                </c:pt>
                <c:pt idx="2">
                  <c:v>2017</c:v>
                </c:pt>
                <c:pt idx="3">
                  <c:v>2018</c:v>
                </c:pt>
                <c:pt idx="4">
                  <c:v>2019</c:v>
                </c:pt>
              </c:numCache>
            </c:numRef>
          </c:cat>
          <c:val>
            <c:numRef>
              <c:f>'Indicatori CCIAA'!$N$51:$N$55</c:f>
              <c:numCache>
                <c:formatCode>#0.00%</c:formatCode>
                <c:ptCount val="5"/>
                <c:pt idx="0">
                  <c:v>1.6218252100517589</c:v>
                </c:pt>
                <c:pt idx="1">
                  <c:v>1.7528265697430989</c:v>
                </c:pt>
                <c:pt idx="2">
                  <c:v>1.799479962092176</c:v>
                </c:pt>
                <c:pt idx="3">
                  <c:v>2.0380743523388216</c:v>
                </c:pt>
                <c:pt idx="4">
                  <c:v>1.9777054573535275</c:v>
                </c:pt>
              </c:numCache>
            </c:numRef>
          </c:val>
          <c:smooth val="0"/>
          <c:extLst xmlns:c16r2="http://schemas.microsoft.com/office/drawing/2015/06/chart">
            <c:ext xmlns:c16="http://schemas.microsoft.com/office/drawing/2014/chart" uri="{C3380CC4-5D6E-409C-BE32-E72D297353CC}">
              <c16:uniqueId val="{00000001-6FEC-4629-BD9B-1E5A25F21E34}"/>
            </c:ext>
          </c:extLst>
        </c:ser>
        <c:dLbls>
          <c:dLblPos val="t"/>
          <c:showLegendKey val="0"/>
          <c:showVal val="1"/>
          <c:showCatName val="0"/>
          <c:showSerName val="0"/>
          <c:showPercent val="0"/>
          <c:showBubbleSize val="0"/>
        </c:dLbls>
        <c:hiLowLines>
          <c:spPr>
            <a:ln w="3175" cap="flat" cmpd="sng" algn="ctr">
              <a:solidFill>
                <a:schemeClr val="bg1">
                  <a:lumMod val="50000"/>
                </a:schemeClr>
              </a:solidFill>
              <a:prstDash val="dash"/>
              <a:round/>
            </a:ln>
            <a:effectLst/>
          </c:spPr>
        </c:hiLowLines>
        <c:marker val="1"/>
        <c:smooth val="0"/>
        <c:axId val="62580224"/>
        <c:axId val="93736320"/>
      </c:lineChart>
      <c:catAx>
        <c:axId val="62580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it-IT"/>
          </a:p>
        </c:txPr>
        <c:crossAx val="93736320"/>
        <c:crosses val="autoZero"/>
        <c:auto val="1"/>
        <c:lblAlgn val="ctr"/>
        <c:lblOffset val="100"/>
        <c:noMultiLvlLbl val="0"/>
      </c:catAx>
      <c:valAx>
        <c:axId val="93736320"/>
        <c:scaling>
          <c:orientation val="minMax"/>
        </c:scaling>
        <c:delete val="1"/>
        <c:axPos val="l"/>
        <c:numFmt formatCode="#0.00%" sourceLinked="1"/>
        <c:majorTickMark val="none"/>
        <c:minorTickMark val="none"/>
        <c:tickLblPos val="nextTo"/>
        <c:crossAx val="625802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it-IT"/>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800">
          <a:latin typeface="Segoe UI" panose="020B0502040204020203" pitchFamily="34" charset="0"/>
          <a:cs typeface="Segoe UI" panose="020B0502040204020203" pitchFamily="34" charset="0"/>
        </a:defRPr>
      </a:pPr>
      <a:endParaRPr lang="it-IT"/>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v>Standard</c:v>
          </c:tx>
          <c:dPt>
            <c:idx val="0"/>
            <c:bubble3D val="0"/>
            <c:spPr>
              <a:solidFill>
                <a:srgbClr val="002060"/>
              </a:solidFill>
              <a:ln w="19050">
                <a:solidFill>
                  <a:schemeClr val="lt1"/>
                </a:solidFill>
              </a:ln>
              <a:effectLst/>
            </c:spPr>
            <c:extLst xmlns:c16r2="http://schemas.microsoft.com/office/drawing/2015/06/chart">
              <c:ext xmlns:c16="http://schemas.microsoft.com/office/drawing/2014/chart" uri="{C3380CC4-5D6E-409C-BE32-E72D297353CC}">
                <c16:uniqueId val="{00000001-2392-4A78-B840-348A8ADCDF91}"/>
              </c:ext>
            </c:extLst>
          </c:dPt>
          <c:dPt>
            <c:idx val="1"/>
            <c:bubble3D val="0"/>
            <c:spPr>
              <a:solidFill>
                <a:srgbClr val="C0C0C0"/>
              </a:solidFill>
              <a:ln w="19050">
                <a:solidFill>
                  <a:schemeClr val="lt1"/>
                </a:solidFill>
              </a:ln>
              <a:effectLst/>
            </c:spPr>
            <c:extLst xmlns:c16r2="http://schemas.microsoft.com/office/drawing/2015/06/chart">
              <c:ext xmlns:c16="http://schemas.microsoft.com/office/drawing/2014/chart" uri="{C3380CC4-5D6E-409C-BE32-E72D297353CC}">
                <c16:uniqueId val="{00000003-2392-4A78-B840-348A8ADCDF91}"/>
              </c:ext>
            </c:extLst>
          </c:dPt>
          <c:dLbls>
            <c:delete val="1"/>
          </c:dLbls>
          <c:val>
            <c:numRef>
              <c:f>'C1.1'!$C$4:$D$4</c:f>
              <c:numCache>
                <c:formatCode>0%</c:formatCode>
                <c:ptCount val="2"/>
                <c:pt idx="0">
                  <c:v>0.95</c:v>
                </c:pt>
                <c:pt idx="1">
                  <c:v>5.0000000000000044E-2</c:v>
                </c:pt>
              </c:numCache>
            </c:numRef>
          </c:val>
          <c:extLst xmlns:c16r2="http://schemas.microsoft.com/office/drawing/2015/06/chart">
            <c:ext xmlns:c16="http://schemas.microsoft.com/office/drawing/2014/chart" uri="{C3380CC4-5D6E-409C-BE32-E72D297353CC}">
              <c16:uniqueId val="{00000004-2392-4A78-B840-348A8ADCDF91}"/>
            </c:ext>
          </c:extLst>
        </c:ser>
        <c:ser>
          <c:idx val="1"/>
          <c:order val="1"/>
          <c:tx>
            <c:v>CCIAA</c:v>
          </c:tx>
          <c:dPt>
            <c:idx val="0"/>
            <c:bubble3D val="0"/>
            <c:spPr>
              <a:solidFill>
                <a:srgbClr val="00B0F0"/>
              </a:solidFill>
              <a:ln w="19050">
                <a:solidFill>
                  <a:schemeClr val="lt1"/>
                </a:solidFill>
              </a:ln>
              <a:effectLst/>
            </c:spPr>
            <c:extLst xmlns:c16r2="http://schemas.microsoft.com/office/drawing/2015/06/chart">
              <c:ext xmlns:c16="http://schemas.microsoft.com/office/drawing/2014/chart" uri="{C3380CC4-5D6E-409C-BE32-E72D297353CC}">
                <c16:uniqueId val="{00000006-2392-4A78-B840-348A8ADCDF91}"/>
              </c:ext>
            </c:extLst>
          </c:dPt>
          <c:dPt>
            <c:idx val="1"/>
            <c:bubble3D val="0"/>
            <c:spPr>
              <a:solidFill>
                <a:srgbClr val="C0C0C0"/>
              </a:solidFill>
              <a:ln w="19050">
                <a:solidFill>
                  <a:schemeClr val="lt1"/>
                </a:solidFill>
              </a:ln>
              <a:effectLst/>
            </c:spPr>
            <c:extLst xmlns:c16r2="http://schemas.microsoft.com/office/drawing/2015/06/chart">
              <c:ext xmlns:c16="http://schemas.microsoft.com/office/drawing/2014/chart" uri="{C3380CC4-5D6E-409C-BE32-E72D297353CC}">
                <c16:uniqueId val="{00000008-2392-4A78-B840-348A8ADCDF91}"/>
              </c:ext>
            </c:extLst>
          </c:dPt>
          <c:dLbls>
            <c:dLbl>
              <c:idx val="1"/>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2392-4A78-B840-348A8ADCDF91}"/>
                </c:ext>
              </c:extLst>
            </c:dLbl>
            <c:numFmt formatCode="0.0%" sourceLinked="0"/>
            <c:spPr>
              <a:solidFill>
                <a:schemeClr val="bg1"/>
              </a:solidFill>
              <a:ln w="6350">
                <a:solidFill>
                  <a:srgbClr val="002060"/>
                </a:solidFill>
              </a:ln>
              <a:effectLst/>
            </c:spPr>
            <c:txPr>
              <a:bodyPr rot="0" spcFirstLastPara="1" vertOverflow="ellipsis" vert="horz" wrap="square" anchor="ctr" anchorCtr="1"/>
              <a:lstStyle/>
              <a:p>
                <a:pPr>
                  <a:defRPr sz="800" b="0" i="0" u="none" strike="noStrike" kern="1200" baseline="0">
                    <a:solidFill>
                      <a:srgbClr val="00B0F0"/>
                    </a:solidFill>
                    <a:latin typeface="Segoe UI" panose="020B0502040204020203" pitchFamily="34" charset="0"/>
                    <a:ea typeface="+mn-ea"/>
                    <a:cs typeface="Segoe UI" panose="020B0502040204020203" pitchFamily="34" charset="0"/>
                  </a:defRPr>
                </a:pPr>
                <a:endParaRPr lang="it-IT"/>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val>
            <c:numRef>
              <c:f>'C1.1'!$C$5:$D$5</c:f>
              <c:numCache>
                <c:formatCode>0%</c:formatCode>
                <c:ptCount val="2"/>
                <c:pt idx="0">
                  <c:v>0.91</c:v>
                </c:pt>
                <c:pt idx="1">
                  <c:v>8.9999999999999969E-2</c:v>
                </c:pt>
              </c:numCache>
            </c:numRef>
          </c:val>
          <c:extLst xmlns:c16r2="http://schemas.microsoft.com/office/drawing/2015/06/chart">
            <c:ext xmlns:c16="http://schemas.microsoft.com/office/drawing/2014/chart" uri="{C3380CC4-5D6E-409C-BE32-E72D297353CC}">
              <c16:uniqueId val="{00000009-2392-4A78-B840-348A8ADCDF91}"/>
            </c:ext>
          </c:extLst>
        </c:ser>
        <c:dLbls>
          <c:showLegendKey val="0"/>
          <c:showVal val="1"/>
          <c:showCatName val="0"/>
          <c:showSerName val="0"/>
          <c:showPercent val="0"/>
          <c:showBubbleSize val="0"/>
          <c:showLeaderLines val="1"/>
        </c:dLbls>
        <c:firstSliceAng val="0"/>
        <c:holeSize val="63"/>
      </c:doughnut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w="9525" cap="flat" cmpd="sng" algn="ctr">
      <a:noFill/>
      <a:round/>
    </a:ln>
    <a:effectLst/>
  </c:spPr>
  <c:txPr>
    <a:bodyPr/>
    <a:lstStyle/>
    <a:p>
      <a:pPr>
        <a:defRPr>
          <a:latin typeface="Segoe UI" panose="020B0502040204020203" pitchFamily="34" charset="0"/>
          <a:cs typeface="Segoe UI" panose="020B0502040204020203" pitchFamily="34" charset="0"/>
        </a:defRPr>
      </a:pPr>
      <a:endParaRPr lang="it-IT"/>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v>Standard</c:v>
          </c:tx>
          <c:dPt>
            <c:idx val="0"/>
            <c:bubble3D val="0"/>
            <c:spPr>
              <a:solidFill>
                <a:srgbClr val="002060"/>
              </a:solidFill>
              <a:ln w="19050">
                <a:solidFill>
                  <a:schemeClr val="lt1"/>
                </a:solidFill>
              </a:ln>
              <a:effectLst/>
            </c:spPr>
            <c:extLst xmlns:c16r2="http://schemas.microsoft.com/office/drawing/2015/06/chart">
              <c:ext xmlns:c16="http://schemas.microsoft.com/office/drawing/2014/chart" uri="{C3380CC4-5D6E-409C-BE32-E72D297353CC}">
                <c16:uniqueId val="{00000001-7C85-45B0-8AAD-13DE96AC8554}"/>
              </c:ext>
            </c:extLst>
          </c:dPt>
          <c:dPt>
            <c:idx val="1"/>
            <c:bubble3D val="0"/>
            <c:spPr>
              <a:solidFill>
                <a:srgbClr val="C0C0C0"/>
              </a:solidFill>
              <a:ln w="19050">
                <a:solidFill>
                  <a:schemeClr val="lt1"/>
                </a:solidFill>
              </a:ln>
              <a:effectLst/>
            </c:spPr>
            <c:extLst xmlns:c16r2="http://schemas.microsoft.com/office/drawing/2015/06/chart">
              <c:ext xmlns:c16="http://schemas.microsoft.com/office/drawing/2014/chart" uri="{C3380CC4-5D6E-409C-BE32-E72D297353CC}">
                <c16:uniqueId val="{00000003-7C85-45B0-8AAD-13DE96AC8554}"/>
              </c:ext>
            </c:extLst>
          </c:dPt>
          <c:dLbls>
            <c:delete val="1"/>
          </c:dLbls>
          <c:val>
            <c:numRef>
              <c:f>'[Grafici Standard servizio.xlsx]C1.1 (2)'!$C$4:$D$4</c:f>
              <c:numCache>
                <c:formatCode>0%</c:formatCode>
                <c:ptCount val="2"/>
                <c:pt idx="0">
                  <c:v>0.5</c:v>
                </c:pt>
                <c:pt idx="1">
                  <c:v>0.5</c:v>
                </c:pt>
              </c:numCache>
            </c:numRef>
          </c:val>
          <c:extLst xmlns:c16r2="http://schemas.microsoft.com/office/drawing/2015/06/chart">
            <c:ext xmlns:c16="http://schemas.microsoft.com/office/drawing/2014/chart" uri="{C3380CC4-5D6E-409C-BE32-E72D297353CC}">
              <c16:uniqueId val="{00000004-7C85-45B0-8AAD-13DE96AC8554}"/>
            </c:ext>
          </c:extLst>
        </c:ser>
        <c:ser>
          <c:idx val="1"/>
          <c:order val="1"/>
          <c:tx>
            <c:v>CCIAA</c:v>
          </c:tx>
          <c:dPt>
            <c:idx val="0"/>
            <c:bubble3D val="0"/>
            <c:spPr>
              <a:solidFill>
                <a:srgbClr val="00B0F0"/>
              </a:solidFill>
              <a:ln w="19050">
                <a:solidFill>
                  <a:schemeClr val="lt1"/>
                </a:solidFill>
              </a:ln>
              <a:effectLst/>
            </c:spPr>
            <c:extLst xmlns:c16r2="http://schemas.microsoft.com/office/drawing/2015/06/chart">
              <c:ext xmlns:c16="http://schemas.microsoft.com/office/drawing/2014/chart" uri="{C3380CC4-5D6E-409C-BE32-E72D297353CC}">
                <c16:uniqueId val="{00000006-7C85-45B0-8AAD-13DE96AC8554}"/>
              </c:ext>
            </c:extLst>
          </c:dPt>
          <c:dPt>
            <c:idx val="1"/>
            <c:bubble3D val="0"/>
            <c:spPr>
              <a:solidFill>
                <a:srgbClr val="C0C0C0"/>
              </a:solidFill>
              <a:ln w="19050">
                <a:solidFill>
                  <a:schemeClr val="lt1"/>
                </a:solidFill>
              </a:ln>
              <a:effectLst/>
            </c:spPr>
            <c:extLst xmlns:c16r2="http://schemas.microsoft.com/office/drawing/2015/06/chart">
              <c:ext xmlns:c16="http://schemas.microsoft.com/office/drawing/2014/chart" uri="{C3380CC4-5D6E-409C-BE32-E72D297353CC}">
                <c16:uniqueId val="{00000008-7C85-45B0-8AAD-13DE96AC8554}"/>
              </c:ext>
            </c:extLst>
          </c:dPt>
          <c:dLbls>
            <c:dLbl>
              <c:idx val="1"/>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7C85-45B0-8AAD-13DE96AC8554}"/>
                </c:ext>
              </c:extLst>
            </c:dLbl>
            <c:numFmt formatCode="0.0%" sourceLinked="0"/>
            <c:spPr>
              <a:solidFill>
                <a:schemeClr val="bg1"/>
              </a:solidFill>
              <a:ln w="6350">
                <a:solidFill>
                  <a:srgbClr val="002060"/>
                </a:solidFill>
              </a:ln>
              <a:effectLst/>
            </c:spPr>
            <c:txPr>
              <a:bodyPr rot="0" spcFirstLastPara="1" vertOverflow="ellipsis" vert="horz" wrap="square" anchor="ctr" anchorCtr="1"/>
              <a:lstStyle/>
              <a:p>
                <a:pPr>
                  <a:defRPr sz="800" b="0" i="0" u="none" strike="noStrike" kern="1200" baseline="0">
                    <a:solidFill>
                      <a:srgbClr val="00B0F0"/>
                    </a:solidFill>
                    <a:latin typeface="Segoe UI" panose="020B0502040204020203" pitchFamily="34" charset="0"/>
                    <a:ea typeface="+mn-ea"/>
                    <a:cs typeface="Segoe UI" panose="020B0502040204020203" pitchFamily="34" charset="0"/>
                  </a:defRPr>
                </a:pPr>
                <a:endParaRPr lang="it-IT"/>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val>
            <c:numRef>
              <c:f>'[Grafici Standard servizio.xlsx]C1.1 (2)'!$C$5:$D$5</c:f>
              <c:numCache>
                <c:formatCode>0%</c:formatCode>
                <c:ptCount val="2"/>
                <c:pt idx="0">
                  <c:v>0.65</c:v>
                </c:pt>
                <c:pt idx="1">
                  <c:v>0.35</c:v>
                </c:pt>
              </c:numCache>
            </c:numRef>
          </c:val>
          <c:extLst xmlns:c16r2="http://schemas.microsoft.com/office/drawing/2015/06/chart">
            <c:ext xmlns:c16="http://schemas.microsoft.com/office/drawing/2014/chart" uri="{C3380CC4-5D6E-409C-BE32-E72D297353CC}">
              <c16:uniqueId val="{00000009-7C85-45B0-8AAD-13DE96AC8554}"/>
            </c:ext>
          </c:extLst>
        </c:ser>
        <c:dLbls>
          <c:showLegendKey val="0"/>
          <c:showVal val="1"/>
          <c:showCatName val="0"/>
          <c:showSerName val="0"/>
          <c:showPercent val="0"/>
          <c:showBubbleSize val="0"/>
          <c:showLeaderLines val="1"/>
        </c:dLbls>
        <c:firstSliceAng val="0"/>
        <c:holeSize val="63"/>
      </c:doughnut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w="9525" cap="flat" cmpd="sng" algn="ctr">
      <a:noFill/>
      <a:round/>
    </a:ln>
    <a:effectLst/>
  </c:spPr>
  <c:txPr>
    <a:bodyPr/>
    <a:lstStyle/>
    <a:p>
      <a:pPr>
        <a:defRPr>
          <a:latin typeface="Segoe UI" panose="020B0502040204020203" pitchFamily="34" charset="0"/>
          <a:cs typeface="Segoe UI" panose="020B0502040204020203" pitchFamily="34" charset="0"/>
        </a:defRPr>
      </a:pPr>
      <a:endParaRPr lang="it-IT"/>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it-IT"/>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('C1.1'!$B$2,'C1.1'!$A$12:$A$14)</c:f>
              <c:strCache>
                <c:ptCount val="4"/>
                <c:pt idx="0">
                  <c:v>Tempo medio di evasione pratiche telematiche</c:v>
                </c:pt>
                <c:pt idx="1">
                  <c:v>Elenco verificatori di impianti</c:v>
                </c:pt>
                <c:pt idx="2">
                  <c:v>Ruolo periti ed esperti</c:v>
                </c:pt>
                <c:pt idx="3">
                  <c:v>Elenco raccomandatari</c:v>
                </c:pt>
              </c:strCache>
            </c:strRef>
          </c:cat>
          <c:val>
            <c:numRef>
              <c:f>('C1.1'!$C$2,'C1.1'!$C$12:$C$14)</c:f>
              <c:numCache>
                <c:formatCode>_(* #,##0.00_);_(* \(#,##0.00\);_(* "-"??_);_(@_)</c:formatCode>
                <c:ptCount val="4"/>
                <c:pt idx="0" formatCode="General">
                  <c:v>4.75</c:v>
                </c:pt>
                <c:pt idx="1">
                  <c:v>22.5</c:v>
                </c:pt>
                <c:pt idx="2">
                  <c:v>28</c:v>
                </c:pt>
                <c:pt idx="3">
                  <c:v>38.75</c:v>
                </c:pt>
              </c:numCache>
            </c:numRef>
          </c:val>
          <c:extLst xmlns:c16r2="http://schemas.microsoft.com/office/drawing/2015/06/chart">
            <c:ext xmlns:c16="http://schemas.microsoft.com/office/drawing/2014/chart" uri="{C3380CC4-5D6E-409C-BE32-E72D297353CC}">
              <c16:uniqueId val="{00000000-C201-4AD0-93BC-F9F29F6103FD}"/>
            </c:ext>
          </c:extLst>
        </c:ser>
        <c:dLbls>
          <c:showLegendKey val="0"/>
          <c:showVal val="0"/>
          <c:showCatName val="0"/>
          <c:showSerName val="0"/>
          <c:showPercent val="0"/>
          <c:showBubbleSize val="0"/>
        </c:dLbls>
        <c:gapWidth val="80"/>
        <c:axId val="61313024"/>
        <c:axId val="60970048"/>
      </c:barChart>
      <c:catAx>
        <c:axId val="61313024"/>
        <c:scaling>
          <c:orientation val="maxMin"/>
        </c:scaling>
        <c:delete val="1"/>
        <c:axPos val="l"/>
        <c:numFmt formatCode="General" sourceLinked="1"/>
        <c:majorTickMark val="out"/>
        <c:minorTickMark val="none"/>
        <c:tickLblPos val="nextTo"/>
        <c:crossAx val="60970048"/>
        <c:crosses val="autoZero"/>
        <c:auto val="1"/>
        <c:lblAlgn val="ctr"/>
        <c:lblOffset val="100"/>
        <c:noMultiLvlLbl val="0"/>
      </c:catAx>
      <c:valAx>
        <c:axId val="60970048"/>
        <c:scaling>
          <c:orientation val="minMax"/>
          <c:max val="45"/>
          <c:min val="0"/>
        </c:scaling>
        <c:delete val="0"/>
        <c:axPos val="t"/>
        <c:majorGridlines>
          <c:spPr>
            <a:ln w="3175" cap="flat" cmpd="sng" algn="ctr">
              <a:solidFill>
                <a:schemeClr val="bg1">
                  <a:lumMod val="65000"/>
                </a:schemeClr>
              </a:solidFill>
              <a:prstDash val="dash"/>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it-IT"/>
          </a:p>
        </c:txPr>
        <c:crossAx val="61313024"/>
        <c:crosses val="autoZero"/>
        <c:crossBetween val="between"/>
        <c:majorUnit val="5"/>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w="9525" cap="flat" cmpd="sng" algn="ctr">
      <a:noFill/>
      <a:round/>
    </a:ln>
    <a:effectLst/>
  </c:spPr>
  <c:txPr>
    <a:bodyPr/>
    <a:lstStyle/>
    <a:p>
      <a:pPr>
        <a:defRPr>
          <a:latin typeface="Segoe UI" panose="020B0502040204020203" pitchFamily="34" charset="0"/>
          <a:cs typeface="Segoe UI" panose="020B0502040204020203" pitchFamily="34" charset="0"/>
        </a:defRPr>
      </a:pPr>
      <a:endParaRPr lang="it-IT"/>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v>Standard</c:v>
          </c:tx>
          <c:dPt>
            <c:idx val="0"/>
            <c:bubble3D val="0"/>
            <c:spPr>
              <a:solidFill>
                <a:srgbClr val="002060"/>
              </a:solidFill>
              <a:ln w="19050">
                <a:solidFill>
                  <a:schemeClr val="lt1"/>
                </a:solidFill>
              </a:ln>
              <a:effectLst/>
            </c:spPr>
            <c:extLst xmlns:c16r2="http://schemas.microsoft.com/office/drawing/2015/06/chart">
              <c:ext xmlns:c16="http://schemas.microsoft.com/office/drawing/2014/chart" uri="{C3380CC4-5D6E-409C-BE32-E72D297353CC}">
                <c16:uniqueId val="{00000001-914A-45D9-8E17-70B8A4B2C498}"/>
              </c:ext>
            </c:extLst>
          </c:dPt>
          <c:dPt>
            <c:idx val="1"/>
            <c:bubble3D val="0"/>
            <c:spPr>
              <a:solidFill>
                <a:srgbClr val="C0C0C0"/>
              </a:solidFill>
              <a:ln w="19050">
                <a:solidFill>
                  <a:schemeClr val="lt1"/>
                </a:solidFill>
              </a:ln>
              <a:effectLst/>
            </c:spPr>
            <c:extLst xmlns:c16r2="http://schemas.microsoft.com/office/drawing/2015/06/chart">
              <c:ext xmlns:c16="http://schemas.microsoft.com/office/drawing/2014/chart" uri="{C3380CC4-5D6E-409C-BE32-E72D297353CC}">
                <c16:uniqueId val="{00000003-914A-45D9-8E17-70B8A4B2C498}"/>
              </c:ext>
            </c:extLst>
          </c:dPt>
          <c:dLbls>
            <c:delete val="1"/>
          </c:dLbls>
          <c:val>
            <c:numRef>
              <c:f>'C2.3'!$C$4:$D$4</c:f>
              <c:numCache>
                <c:formatCode>0%</c:formatCode>
                <c:ptCount val="2"/>
                <c:pt idx="0">
                  <c:v>1</c:v>
                </c:pt>
                <c:pt idx="1">
                  <c:v>0</c:v>
                </c:pt>
              </c:numCache>
            </c:numRef>
          </c:val>
          <c:extLst xmlns:c16r2="http://schemas.microsoft.com/office/drawing/2015/06/chart">
            <c:ext xmlns:c16="http://schemas.microsoft.com/office/drawing/2014/chart" uri="{C3380CC4-5D6E-409C-BE32-E72D297353CC}">
              <c16:uniqueId val="{00000004-914A-45D9-8E17-70B8A4B2C498}"/>
            </c:ext>
          </c:extLst>
        </c:ser>
        <c:ser>
          <c:idx val="1"/>
          <c:order val="1"/>
          <c:tx>
            <c:v>CCIAA</c:v>
          </c:tx>
          <c:dPt>
            <c:idx val="0"/>
            <c:bubble3D val="0"/>
            <c:spPr>
              <a:solidFill>
                <a:srgbClr val="00B0F0"/>
              </a:solidFill>
              <a:ln w="19050">
                <a:solidFill>
                  <a:schemeClr val="lt1"/>
                </a:solidFill>
              </a:ln>
              <a:effectLst/>
            </c:spPr>
            <c:extLst xmlns:c16r2="http://schemas.microsoft.com/office/drawing/2015/06/chart">
              <c:ext xmlns:c16="http://schemas.microsoft.com/office/drawing/2014/chart" uri="{C3380CC4-5D6E-409C-BE32-E72D297353CC}">
                <c16:uniqueId val="{00000006-914A-45D9-8E17-70B8A4B2C498}"/>
              </c:ext>
            </c:extLst>
          </c:dPt>
          <c:dPt>
            <c:idx val="1"/>
            <c:bubble3D val="0"/>
            <c:spPr>
              <a:solidFill>
                <a:srgbClr val="C0C0C0"/>
              </a:solidFill>
              <a:ln w="19050">
                <a:solidFill>
                  <a:schemeClr val="lt1"/>
                </a:solidFill>
              </a:ln>
              <a:effectLst/>
            </c:spPr>
            <c:extLst xmlns:c16r2="http://schemas.microsoft.com/office/drawing/2015/06/chart">
              <c:ext xmlns:c16="http://schemas.microsoft.com/office/drawing/2014/chart" uri="{C3380CC4-5D6E-409C-BE32-E72D297353CC}">
                <c16:uniqueId val="{00000008-914A-45D9-8E17-70B8A4B2C498}"/>
              </c:ext>
            </c:extLst>
          </c:dPt>
          <c:dLbls>
            <c:dLbl>
              <c:idx val="1"/>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914A-45D9-8E17-70B8A4B2C498}"/>
                </c:ext>
              </c:extLst>
            </c:dLbl>
            <c:numFmt formatCode="0.0%" sourceLinked="0"/>
            <c:spPr>
              <a:solidFill>
                <a:schemeClr val="bg1"/>
              </a:solidFill>
              <a:ln w="6350">
                <a:solidFill>
                  <a:srgbClr val="002060"/>
                </a:solidFill>
              </a:ln>
              <a:effectLst/>
            </c:spPr>
            <c:txPr>
              <a:bodyPr rot="0" spcFirstLastPara="1" vertOverflow="ellipsis" vert="horz" wrap="square" anchor="ctr" anchorCtr="1"/>
              <a:lstStyle/>
              <a:p>
                <a:pPr>
                  <a:defRPr sz="800" b="0" i="0" u="none" strike="noStrike" kern="1200" baseline="0">
                    <a:solidFill>
                      <a:srgbClr val="00B0F0"/>
                    </a:solidFill>
                    <a:latin typeface="Segoe UI" panose="020B0502040204020203" pitchFamily="34" charset="0"/>
                    <a:ea typeface="+mn-ea"/>
                    <a:cs typeface="Segoe UI" panose="020B0502040204020203" pitchFamily="34" charset="0"/>
                  </a:defRPr>
                </a:pPr>
                <a:endParaRPr lang="it-IT"/>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val>
            <c:numRef>
              <c:f>'C2.3'!$C$5:$D$5</c:f>
              <c:numCache>
                <c:formatCode>0%</c:formatCode>
                <c:ptCount val="2"/>
                <c:pt idx="0">
                  <c:v>0.95</c:v>
                </c:pt>
                <c:pt idx="1">
                  <c:v>5.0000000000000044E-2</c:v>
                </c:pt>
              </c:numCache>
            </c:numRef>
          </c:val>
          <c:extLst xmlns:c16r2="http://schemas.microsoft.com/office/drawing/2015/06/chart">
            <c:ext xmlns:c16="http://schemas.microsoft.com/office/drawing/2014/chart" uri="{C3380CC4-5D6E-409C-BE32-E72D297353CC}">
              <c16:uniqueId val="{00000009-914A-45D9-8E17-70B8A4B2C498}"/>
            </c:ext>
          </c:extLst>
        </c:ser>
        <c:dLbls>
          <c:showLegendKey val="0"/>
          <c:showVal val="1"/>
          <c:showCatName val="0"/>
          <c:showSerName val="0"/>
          <c:showPercent val="0"/>
          <c:showBubbleSize val="0"/>
          <c:showLeaderLines val="1"/>
        </c:dLbls>
        <c:firstSliceAng val="0"/>
        <c:holeSize val="63"/>
      </c:doughnut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w="9525" cap="flat" cmpd="sng" algn="ctr">
      <a:noFill/>
      <a:round/>
    </a:ln>
    <a:effectLst/>
  </c:spPr>
  <c:txPr>
    <a:bodyPr/>
    <a:lstStyle/>
    <a:p>
      <a:pPr>
        <a:defRPr>
          <a:latin typeface="Segoe UI" panose="020B0502040204020203" pitchFamily="34" charset="0"/>
          <a:cs typeface="Segoe UI" panose="020B0502040204020203" pitchFamily="34" charset="0"/>
        </a:defRPr>
      </a:pPr>
      <a:endParaRPr lang="it-IT"/>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it-IT"/>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'C2.5'!$A$12:$A$14</c:f>
              <c:numCache>
                <c:formatCode>General</c:formatCode>
                <c:ptCount val="3"/>
              </c:numCache>
            </c:numRef>
          </c:cat>
          <c:val>
            <c:numRef>
              <c:f>'C2.5'!$C$6:$C$8</c:f>
              <c:numCache>
                <c:formatCode>_(* #,##0.00_);_(* \(#,##0.00\);_(* "-"??_);_(@_)</c:formatCode>
                <c:ptCount val="3"/>
                <c:pt idx="0">
                  <c:v>13</c:v>
                </c:pt>
                <c:pt idx="1">
                  <c:v>11.5</c:v>
                </c:pt>
                <c:pt idx="2">
                  <c:v>5.5</c:v>
                </c:pt>
              </c:numCache>
            </c:numRef>
          </c:val>
          <c:extLst xmlns:c16r2="http://schemas.microsoft.com/office/drawing/2015/06/chart">
            <c:ext xmlns:c16="http://schemas.microsoft.com/office/drawing/2014/chart" uri="{C3380CC4-5D6E-409C-BE32-E72D297353CC}">
              <c16:uniqueId val="{00000000-5D66-43C6-B02F-9EB66509DEAF}"/>
            </c:ext>
          </c:extLst>
        </c:ser>
        <c:dLbls>
          <c:showLegendKey val="0"/>
          <c:showVal val="0"/>
          <c:showCatName val="0"/>
          <c:showSerName val="0"/>
          <c:showPercent val="0"/>
          <c:showBubbleSize val="0"/>
        </c:dLbls>
        <c:gapWidth val="80"/>
        <c:axId val="60007424"/>
        <c:axId val="61429376"/>
      </c:barChart>
      <c:catAx>
        <c:axId val="60007424"/>
        <c:scaling>
          <c:orientation val="maxMin"/>
        </c:scaling>
        <c:delete val="1"/>
        <c:axPos val="l"/>
        <c:numFmt formatCode="General" sourceLinked="1"/>
        <c:majorTickMark val="out"/>
        <c:minorTickMark val="none"/>
        <c:tickLblPos val="nextTo"/>
        <c:crossAx val="61429376"/>
        <c:crosses val="autoZero"/>
        <c:auto val="1"/>
        <c:lblAlgn val="ctr"/>
        <c:lblOffset val="100"/>
        <c:noMultiLvlLbl val="0"/>
      </c:catAx>
      <c:valAx>
        <c:axId val="61429376"/>
        <c:scaling>
          <c:orientation val="minMax"/>
          <c:max val="16"/>
          <c:min val="0"/>
        </c:scaling>
        <c:delete val="1"/>
        <c:axPos val="t"/>
        <c:majorGridlines>
          <c:spPr>
            <a:ln w="3175" cap="flat" cmpd="sng" algn="ctr">
              <a:solidFill>
                <a:schemeClr val="bg1">
                  <a:lumMod val="65000"/>
                </a:schemeClr>
              </a:solidFill>
              <a:prstDash val="dash"/>
              <a:round/>
            </a:ln>
            <a:effectLst/>
          </c:spPr>
        </c:majorGridlines>
        <c:numFmt formatCode="#,##0" sourceLinked="0"/>
        <c:majorTickMark val="out"/>
        <c:minorTickMark val="none"/>
        <c:tickLblPos val="nextTo"/>
        <c:crossAx val="60007424"/>
        <c:crosses val="autoZero"/>
        <c:crossBetween val="between"/>
        <c:majorUnit val="2"/>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w="9525" cap="flat" cmpd="sng" algn="ctr">
      <a:noFill/>
      <a:round/>
    </a:ln>
    <a:effectLst/>
  </c:spPr>
  <c:txPr>
    <a:bodyPr/>
    <a:lstStyle/>
    <a:p>
      <a:pPr>
        <a:defRPr>
          <a:latin typeface="Segoe UI" panose="020B0502040204020203" pitchFamily="34" charset="0"/>
          <a:cs typeface="Segoe UI" panose="020B0502040204020203" pitchFamily="34" charset="0"/>
        </a:defRPr>
      </a:pPr>
      <a:endParaRPr lang="it-IT"/>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it-IT"/>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'C2.5'!$B$19:$B$21</c:f>
              <c:strCache>
                <c:ptCount val="3"/>
                <c:pt idx="0">
                  <c:v>Tempi di iscrizione</c:v>
                </c:pt>
                <c:pt idx="1">
                  <c:v>Tempi di cancellazione</c:v>
                </c:pt>
                <c:pt idx="2">
                  <c:v>Tempi di concessione e rinnovo</c:v>
                </c:pt>
              </c:strCache>
            </c:strRef>
          </c:cat>
          <c:val>
            <c:numRef>
              <c:f>'C2.5'!$C$19:$C$21</c:f>
              <c:numCache>
                <c:formatCode>_(* #,##0.00_);_(* \(#,##0.00\);_(* "-"??_);_(@_)</c:formatCode>
                <c:ptCount val="3"/>
                <c:pt idx="0">
                  <c:v>65</c:v>
                </c:pt>
                <c:pt idx="1">
                  <c:v>14</c:v>
                </c:pt>
                <c:pt idx="2">
                  <c:v>6.5</c:v>
                </c:pt>
              </c:numCache>
            </c:numRef>
          </c:val>
          <c:extLst xmlns:c16r2="http://schemas.microsoft.com/office/drawing/2015/06/chart">
            <c:ext xmlns:c16="http://schemas.microsoft.com/office/drawing/2014/chart" uri="{C3380CC4-5D6E-409C-BE32-E72D297353CC}">
              <c16:uniqueId val="{00000000-6B94-4575-AEE0-870E3556E530}"/>
            </c:ext>
          </c:extLst>
        </c:ser>
        <c:dLbls>
          <c:dLblPos val="inEnd"/>
          <c:showLegendKey val="0"/>
          <c:showVal val="1"/>
          <c:showCatName val="0"/>
          <c:showSerName val="0"/>
          <c:showPercent val="0"/>
          <c:showBubbleSize val="0"/>
        </c:dLbls>
        <c:gapWidth val="80"/>
        <c:axId val="60063232"/>
        <c:axId val="60966016"/>
      </c:barChart>
      <c:catAx>
        <c:axId val="60063232"/>
        <c:scaling>
          <c:orientation val="maxMin"/>
        </c:scaling>
        <c:delete val="1"/>
        <c:axPos val="l"/>
        <c:numFmt formatCode="General" sourceLinked="1"/>
        <c:majorTickMark val="out"/>
        <c:minorTickMark val="none"/>
        <c:tickLblPos val="nextTo"/>
        <c:crossAx val="60966016"/>
        <c:crosses val="autoZero"/>
        <c:auto val="1"/>
        <c:lblAlgn val="ctr"/>
        <c:lblOffset val="100"/>
        <c:noMultiLvlLbl val="0"/>
      </c:catAx>
      <c:valAx>
        <c:axId val="60966016"/>
        <c:scaling>
          <c:orientation val="minMax"/>
          <c:max val="70"/>
          <c:min val="0"/>
        </c:scaling>
        <c:delete val="1"/>
        <c:axPos val="t"/>
        <c:majorGridlines>
          <c:spPr>
            <a:ln w="3175" cap="flat" cmpd="sng" algn="ctr">
              <a:solidFill>
                <a:schemeClr val="bg1">
                  <a:lumMod val="65000"/>
                </a:schemeClr>
              </a:solidFill>
              <a:prstDash val="dash"/>
              <a:round/>
            </a:ln>
            <a:effectLst/>
          </c:spPr>
        </c:majorGridlines>
        <c:numFmt formatCode="#,##0" sourceLinked="0"/>
        <c:majorTickMark val="out"/>
        <c:minorTickMark val="none"/>
        <c:tickLblPos val="nextTo"/>
        <c:crossAx val="60063232"/>
        <c:crosses val="autoZero"/>
        <c:crossBetween val="between"/>
        <c:majorUnit val="5"/>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w="9525" cap="flat" cmpd="sng" algn="ctr">
      <a:noFill/>
      <a:round/>
    </a:ln>
    <a:effectLst/>
  </c:spPr>
  <c:txPr>
    <a:bodyPr/>
    <a:lstStyle/>
    <a:p>
      <a:pPr>
        <a:defRPr>
          <a:latin typeface="Segoe UI" panose="020B0502040204020203" pitchFamily="34" charset="0"/>
          <a:cs typeface="Segoe UI" panose="020B0502040204020203" pitchFamily="34" charset="0"/>
        </a:defRPr>
      </a:pPr>
      <a:endParaRPr lang="it-IT"/>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it-IT"/>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'C2.6'!$B$6</c:f>
              <c:strCache>
                <c:ptCount val="1"/>
                <c:pt idx="0">
                  <c:v>Tempi di rilascio autorizzazione</c:v>
                </c:pt>
              </c:strCache>
            </c:strRef>
          </c:cat>
          <c:val>
            <c:numRef>
              <c:f>'C2.6'!$C$6</c:f>
              <c:numCache>
                <c:formatCode>_(* #,##0.00_);_(* \(#,##0.00\);_(* "-"??_);_(@_)</c:formatCode>
                <c:ptCount val="1"/>
                <c:pt idx="0">
                  <c:v>4</c:v>
                </c:pt>
              </c:numCache>
            </c:numRef>
          </c:val>
          <c:extLst xmlns:c16r2="http://schemas.microsoft.com/office/drawing/2015/06/chart">
            <c:ext xmlns:c16="http://schemas.microsoft.com/office/drawing/2014/chart" uri="{C3380CC4-5D6E-409C-BE32-E72D297353CC}">
              <c16:uniqueId val="{00000000-D63D-4D6C-A905-1943B638DF1E}"/>
            </c:ext>
          </c:extLst>
        </c:ser>
        <c:dLbls>
          <c:showLegendKey val="0"/>
          <c:showVal val="0"/>
          <c:showCatName val="0"/>
          <c:showSerName val="0"/>
          <c:showPercent val="0"/>
          <c:showBubbleSize val="0"/>
        </c:dLbls>
        <c:gapWidth val="100"/>
        <c:axId val="60143104"/>
        <c:axId val="108959360"/>
      </c:barChart>
      <c:catAx>
        <c:axId val="60143104"/>
        <c:scaling>
          <c:orientation val="maxMin"/>
        </c:scaling>
        <c:delete val="1"/>
        <c:axPos val="l"/>
        <c:numFmt formatCode="General" sourceLinked="1"/>
        <c:majorTickMark val="out"/>
        <c:minorTickMark val="none"/>
        <c:tickLblPos val="nextTo"/>
        <c:crossAx val="108959360"/>
        <c:crosses val="autoZero"/>
        <c:auto val="1"/>
        <c:lblAlgn val="ctr"/>
        <c:lblOffset val="100"/>
        <c:noMultiLvlLbl val="0"/>
      </c:catAx>
      <c:valAx>
        <c:axId val="108959360"/>
        <c:scaling>
          <c:orientation val="minMax"/>
          <c:max val="6"/>
          <c:min val="0"/>
        </c:scaling>
        <c:delete val="1"/>
        <c:axPos val="t"/>
        <c:majorGridlines>
          <c:spPr>
            <a:ln w="3175" cap="flat" cmpd="sng" algn="ctr">
              <a:solidFill>
                <a:schemeClr val="bg1">
                  <a:lumMod val="65000"/>
                </a:schemeClr>
              </a:solidFill>
              <a:prstDash val="dash"/>
              <a:round/>
            </a:ln>
            <a:effectLst/>
          </c:spPr>
        </c:majorGridlines>
        <c:numFmt formatCode="#,##0" sourceLinked="0"/>
        <c:majorTickMark val="out"/>
        <c:minorTickMark val="none"/>
        <c:tickLblPos val="nextTo"/>
        <c:crossAx val="60143104"/>
        <c:crosses val="autoZero"/>
        <c:crossBetween val="between"/>
        <c:majorUnit val="1"/>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w="9525" cap="flat" cmpd="sng" algn="ctr">
      <a:noFill/>
      <a:round/>
    </a:ln>
    <a:effectLst/>
  </c:spPr>
  <c:txPr>
    <a:bodyPr/>
    <a:lstStyle/>
    <a:p>
      <a:pPr>
        <a:defRPr>
          <a:latin typeface="Segoe UI" panose="020B0502040204020203" pitchFamily="34" charset="0"/>
          <a:cs typeface="Segoe UI" panose="020B0502040204020203" pitchFamily="34" charset="0"/>
        </a:defRPr>
      </a:pPr>
      <a:endParaRPr lang="it-IT"/>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81866498743409"/>
          <c:y val="4.9280143944724651E-2"/>
          <c:w val="0.44946136224499877"/>
          <c:h val="0.85301046852790097"/>
        </c:manualLayout>
      </c:layout>
      <c:barChart>
        <c:barDir val="bar"/>
        <c:grouping val="clustered"/>
        <c:varyColors val="0"/>
        <c:ser>
          <c:idx val="0"/>
          <c:order val="0"/>
          <c:tx>
            <c:strRef>
              <c:f>Abstract!$C$33</c:f>
              <c:strCache>
                <c:ptCount val="1"/>
                <c:pt idx="0">
                  <c:v>MODENA</c:v>
                </c:pt>
              </c:strCache>
            </c:strRef>
          </c:tx>
          <c:spPr>
            <a:solidFill>
              <a:srgbClr val="00B0F0"/>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Segoe UI" panose="020B0502040204020203" pitchFamily="34" charset="0"/>
                    <a:ea typeface="+mn-ea"/>
                    <a:cs typeface="Segoe UI" panose="020B0502040204020203" pitchFamily="34" charset="0"/>
                  </a:defRPr>
                </a:pPr>
                <a:endParaRPr lang="it-IT"/>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Abstract!$B$34:$B$44</c:f>
              <c:strCache>
                <c:ptCount val="11"/>
                <c:pt idx="0">
                  <c:v>Transizione dalla scuola al mondo del lavoro </c:v>
                </c:pt>
                <c:pt idx="1">
                  <c:v>Servizi di composizione delle controversie </c:v>
                </c:pt>
                <c:pt idx="2">
                  <c:v>Registro delle imprese</c:v>
                </c:pt>
                <c:pt idx="3">
                  <c:v>Pratiche ambientali varie </c:v>
                </c:pt>
                <c:pt idx="4">
                  <c:v>Servizi specifici per la digitalizzazione </c:v>
                </c:pt>
                <c:pt idx="5">
                  <c:v>Sostegno allo sviluppo d'impresa </c:v>
                </c:pt>
                <c:pt idx="6">
                  <c:v>Servizi certificativi per l'export </c:v>
                </c:pt>
                <c:pt idx="7">
                  <c:v>Metrologia legale </c:v>
                </c:pt>
                <c:pt idx="8">
                  <c:v>Promozione della digitalizzazione </c:v>
                </c:pt>
                <c:pt idx="9">
                  <c:v>Servizi di assistenza all'export </c:v>
                </c:pt>
                <c:pt idx="10">
                  <c:v>Servizi di promozione dei prodotti di eccellenza </c:v>
                </c:pt>
              </c:strCache>
            </c:strRef>
          </c:cat>
          <c:val>
            <c:numRef>
              <c:f>Abstract!$C$34:$C$44</c:f>
              <c:numCache>
                <c:formatCode>0.0</c:formatCode>
                <c:ptCount val="11"/>
                <c:pt idx="0">
                  <c:v>96.71433666873827</c:v>
                </c:pt>
                <c:pt idx="1">
                  <c:v>95.167355905162026</c:v>
                </c:pt>
                <c:pt idx="2">
                  <c:v>94.166760306210548</c:v>
                </c:pt>
                <c:pt idx="3">
                  <c:v>93.37878679303418</c:v>
                </c:pt>
                <c:pt idx="4">
                  <c:v>92.144212599664513</c:v>
                </c:pt>
                <c:pt idx="5">
                  <c:v>91.857078309965999</c:v>
                </c:pt>
                <c:pt idx="6">
                  <c:v>84.220587972132677</c:v>
                </c:pt>
                <c:pt idx="7">
                  <c:v>76.02627060687513</c:v>
                </c:pt>
                <c:pt idx="8">
                  <c:v>72.724942873286352</c:v>
                </c:pt>
                <c:pt idx="9">
                  <c:v>48.703537531205299</c:v>
                </c:pt>
                <c:pt idx="10">
                  <c:v>98.638405463542341</c:v>
                </c:pt>
              </c:numCache>
            </c:numRef>
          </c:val>
          <c:extLst xmlns:c16r2="http://schemas.microsoft.com/office/drawing/2015/06/chart">
            <c:ext xmlns:c16="http://schemas.microsoft.com/office/drawing/2014/chart" uri="{C3380CC4-5D6E-409C-BE32-E72D297353CC}">
              <c16:uniqueId val="{00000000-0A58-42D8-8FBE-A5F702414D99}"/>
            </c:ext>
          </c:extLst>
        </c:ser>
        <c:ser>
          <c:idx val="1"/>
          <c:order val="1"/>
          <c:tx>
            <c:strRef>
              <c:f>Abstract!$E$33</c:f>
              <c:strCache>
                <c:ptCount val="1"/>
                <c:pt idx="0">
                  <c:v>ITALIA</c:v>
                </c:pt>
              </c:strCache>
            </c:strRef>
          </c:tx>
          <c:spPr>
            <a:solidFill>
              <a:srgbClr val="2C6AA1"/>
            </a:solidFill>
            <a:ln>
              <a:noFill/>
            </a:ln>
            <a:effectLst/>
          </c:spPr>
          <c:invertIfNegative val="0"/>
          <c:dLbls>
            <c:dLbl>
              <c:idx val="10"/>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0A58-42D8-8FBE-A5F702414D99}"/>
                </c:ext>
              </c:extLst>
            </c:dLbl>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Segoe UI" panose="020B0502040204020203" pitchFamily="34" charset="0"/>
                    <a:ea typeface="+mn-ea"/>
                    <a:cs typeface="Segoe UI" panose="020B0502040204020203" pitchFamily="34" charset="0"/>
                  </a:defRPr>
                </a:pPr>
                <a:endParaRPr lang="it-IT"/>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Abstract!$B$34:$B$44</c:f>
              <c:strCache>
                <c:ptCount val="11"/>
                <c:pt idx="0">
                  <c:v>Transizione dalla scuola al mondo del lavoro </c:v>
                </c:pt>
                <c:pt idx="1">
                  <c:v>Servizi di composizione delle controversie </c:v>
                </c:pt>
                <c:pt idx="2">
                  <c:v>Registro delle imprese</c:v>
                </c:pt>
                <c:pt idx="3">
                  <c:v>Pratiche ambientali varie </c:v>
                </c:pt>
                <c:pt idx="4">
                  <c:v>Servizi specifici per la digitalizzazione </c:v>
                </c:pt>
                <c:pt idx="5">
                  <c:v>Sostegno allo sviluppo d'impresa </c:v>
                </c:pt>
                <c:pt idx="6">
                  <c:v>Servizi certificativi per l'export </c:v>
                </c:pt>
                <c:pt idx="7">
                  <c:v>Metrologia legale </c:v>
                </c:pt>
                <c:pt idx="8">
                  <c:v>Promozione della digitalizzazione </c:v>
                </c:pt>
                <c:pt idx="9">
                  <c:v>Servizi di assistenza all'export </c:v>
                </c:pt>
                <c:pt idx="10">
                  <c:v>Servizi di promozione dei prodotti di eccellenza </c:v>
                </c:pt>
              </c:strCache>
            </c:strRef>
          </c:cat>
          <c:val>
            <c:numRef>
              <c:f>Abstract!$E$34:$E$44</c:f>
              <c:numCache>
                <c:formatCode>0.0</c:formatCode>
                <c:ptCount val="11"/>
                <c:pt idx="0">
                  <c:v>84.9</c:v>
                </c:pt>
                <c:pt idx="1">
                  <c:v>95.4</c:v>
                </c:pt>
                <c:pt idx="2">
                  <c:v>97.6</c:v>
                </c:pt>
                <c:pt idx="3">
                  <c:v>96.9</c:v>
                </c:pt>
                <c:pt idx="4">
                  <c:v>93.6</c:v>
                </c:pt>
                <c:pt idx="5">
                  <c:v>100</c:v>
                </c:pt>
                <c:pt idx="6">
                  <c:v>94.5</c:v>
                </c:pt>
                <c:pt idx="7">
                  <c:v>100</c:v>
                </c:pt>
                <c:pt idx="8">
                  <c:v>93.7</c:v>
                </c:pt>
                <c:pt idx="9">
                  <c:v>97.9</c:v>
                </c:pt>
                <c:pt idx="10">
                  <c:v>0</c:v>
                </c:pt>
              </c:numCache>
            </c:numRef>
          </c:val>
          <c:extLst xmlns:c16r2="http://schemas.microsoft.com/office/drawing/2015/06/chart">
            <c:ext xmlns:c16="http://schemas.microsoft.com/office/drawing/2014/chart" uri="{C3380CC4-5D6E-409C-BE32-E72D297353CC}">
              <c16:uniqueId val="{00000002-0A58-42D8-8FBE-A5F702414D99}"/>
            </c:ext>
          </c:extLst>
        </c:ser>
        <c:dLbls>
          <c:dLblPos val="outEnd"/>
          <c:showLegendKey val="0"/>
          <c:showVal val="1"/>
          <c:showCatName val="0"/>
          <c:showSerName val="0"/>
          <c:showPercent val="0"/>
          <c:showBubbleSize val="0"/>
        </c:dLbls>
        <c:gapWidth val="100"/>
        <c:axId val="61850112"/>
        <c:axId val="61714944"/>
      </c:barChart>
      <c:catAx>
        <c:axId val="6185011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it-IT"/>
          </a:p>
        </c:txPr>
        <c:crossAx val="61714944"/>
        <c:crosses val="autoZero"/>
        <c:auto val="1"/>
        <c:lblAlgn val="ctr"/>
        <c:lblOffset val="100"/>
        <c:noMultiLvlLbl val="0"/>
      </c:catAx>
      <c:valAx>
        <c:axId val="61714944"/>
        <c:scaling>
          <c:orientation val="minMax"/>
          <c:max val="100"/>
        </c:scaling>
        <c:delete val="1"/>
        <c:axPos val="t"/>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crossAx val="61850112"/>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w="9525" cap="flat" cmpd="sng" algn="ctr">
      <a:noFill/>
      <a:round/>
    </a:ln>
    <a:effectLst/>
  </c:spPr>
  <c:txPr>
    <a:bodyPr/>
    <a:lstStyle/>
    <a:p>
      <a:pPr>
        <a:defRPr sz="1200">
          <a:latin typeface="Segoe UI" panose="020B0502040204020203" pitchFamily="34" charset="0"/>
          <a:cs typeface="Segoe UI" panose="020B0502040204020203" pitchFamily="34" charset="0"/>
        </a:defRPr>
      </a:pPr>
      <a:endParaRPr lang="it-IT"/>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drawing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7.svg"/><Relationship Id="rId1" Type="http://schemas.openxmlformats.org/officeDocument/2006/relationships/image" Target="../media/image11.png"/><Relationship Id="rId4" Type="http://schemas.openxmlformats.org/officeDocument/2006/relationships/image" Target="../media/image15.svg"/></Relationships>
</file>

<file path=ppt/drawings/drawing1.xml><?xml version="1.0" encoding="utf-8"?>
<c:userShapes xmlns:c="http://schemas.openxmlformats.org/drawingml/2006/chart">
  <cdr:relSizeAnchor xmlns:cdr="http://schemas.openxmlformats.org/drawingml/2006/chartDrawing">
    <cdr:from>
      <cdr:x>0.14984</cdr:x>
      <cdr:y>0.1945</cdr:y>
    </cdr:from>
    <cdr:to>
      <cdr:x>0.18581</cdr:x>
      <cdr:y>0.26526</cdr:y>
    </cdr:to>
    <cdr:pic>
      <cdr:nvPicPr>
        <cdr:cNvPr id="3" name="Elemento grafico 2" descr="Segno di spunta con riempimento a tinta unita">
          <a:extLst xmlns:a="http://schemas.openxmlformats.org/drawingml/2006/main">
            <a:ext uri="{FF2B5EF4-FFF2-40B4-BE49-F238E27FC236}">
              <a16:creationId xmlns:a16="http://schemas.microsoft.com/office/drawing/2014/main" xmlns="" id="{58CEE466-D00D-462A-A3E0-315659AEB293}"/>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xmlns:a="http://schemas.openxmlformats.org/drawingml/2006/main">
          <a:fillRect/>
        </a:stretch>
      </cdr:blipFill>
      <cdr:spPr>
        <a:xfrm xmlns:a="http://schemas.openxmlformats.org/drawingml/2006/main">
          <a:off x="685068" y="452029"/>
          <a:ext cx="164463" cy="164463"/>
        </a:xfrm>
        <a:prstGeom xmlns:a="http://schemas.openxmlformats.org/drawingml/2006/main" prst="rect">
          <a:avLst/>
        </a:prstGeom>
      </cdr:spPr>
    </cdr:pic>
  </cdr:relSizeAnchor>
  <cdr:relSizeAnchor xmlns:cdr="http://schemas.openxmlformats.org/drawingml/2006/chartDrawing">
    <cdr:from>
      <cdr:x>0.66878</cdr:x>
      <cdr:y>0.59953</cdr:y>
    </cdr:from>
    <cdr:to>
      <cdr:x>0.70475</cdr:x>
      <cdr:y>0.67029</cdr:y>
    </cdr:to>
    <cdr:pic>
      <cdr:nvPicPr>
        <cdr:cNvPr id="4" name="Elemento grafico 1" descr="Segno di spunta con riempimento a tinta unita">
          <a:extLst xmlns:a="http://schemas.openxmlformats.org/drawingml/2006/main">
            <a:ext uri="{FF2B5EF4-FFF2-40B4-BE49-F238E27FC236}">
              <a16:creationId xmlns:a16="http://schemas.microsoft.com/office/drawing/2014/main" xmlns="" id="{1E66DC12-1834-4393-B472-1C75242B3663}"/>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xmlns:a="http://schemas.openxmlformats.org/drawingml/2006/main">
          <a:fillRect/>
        </a:stretch>
      </cdr:blipFill>
      <cdr:spPr>
        <a:xfrm xmlns:a="http://schemas.openxmlformats.org/drawingml/2006/main">
          <a:off x="3057649" y="1393366"/>
          <a:ext cx="164463" cy="164463"/>
        </a:xfrm>
        <a:prstGeom xmlns:a="http://schemas.openxmlformats.org/drawingml/2006/main" prst="rect">
          <a:avLst/>
        </a:prstGeom>
      </cdr:spPr>
    </cdr:pic>
  </cdr:relSizeAnchor>
  <cdr:relSizeAnchor xmlns:cdr="http://schemas.openxmlformats.org/drawingml/2006/chartDrawing">
    <cdr:from>
      <cdr:x>0.87487</cdr:x>
      <cdr:y>0.79033</cdr:y>
    </cdr:from>
    <cdr:to>
      <cdr:x>0.91084</cdr:x>
      <cdr:y>0.8611</cdr:y>
    </cdr:to>
    <cdr:pic>
      <cdr:nvPicPr>
        <cdr:cNvPr id="5" name="Elemento grafico 1" descr="Segno di spunta con riempimento a tinta unita">
          <a:extLst xmlns:a="http://schemas.openxmlformats.org/drawingml/2006/main">
            <a:ext uri="{FF2B5EF4-FFF2-40B4-BE49-F238E27FC236}">
              <a16:creationId xmlns:a16="http://schemas.microsoft.com/office/drawing/2014/main" xmlns="" id="{E1F7C81E-F7F9-4333-97F8-9E2026769403}"/>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xmlns:a="http://schemas.openxmlformats.org/drawingml/2006/main">
          <a:fillRect/>
        </a:stretch>
      </cdr:blipFill>
      <cdr:spPr>
        <a:xfrm xmlns:a="http://schemas.openxmlformats.org/drawingml/2006/main">
          <a:off x="3999917" y="1836815"/>
          <a:ext cx="164463" cy="164463"/>
        </a:xfrm>
        <a:prstGeom xmlns:a="http://schemas.openxmlformats.org/drawingml/2006/main" prst="rect">
          <a:avLst/>
        </a:prstGeom>
      </cdr:spPr>
    </cdr:pic>
  </cdr:relSizeAnchor>
  <cdr:relSizeAnchor xmlns:cdr="http://schemas.openxmlformats.org/drawingml/2006/chartDrawing">
    <cdr:from>
      <cdr:x>0.5</cdr:x>
      <cdr:y>0.3853</cdr:y>
    </cdr:from>
    <cdr:to>
      <cdr:x>0.54788</cdr:x>
      <cdr:y>0.47949</cdr:y>
    </cdr:to>
    <cdr:pic>
      <cdr:nvPicPr>
        <cdr:cNvPr id="7" name="Elemento grafico 6" descr="Irritante con riempimento a tinta unita">
          <a:extLst xmlns:a="http://schemas.openxmlformats.org/drawingml/2006/main">
            <a:ext uri="{FF2B5EF4-FFF2-40B4-BE49-F238E27FC236}">
              <a16:creationId xmlns:a16="http://schemas.microsoft.com/office/drawing/2014/main" xmlns="" id="{9A938AB2-C5D6-4F4F-9993-FEEE1BAD0169}"/>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xmlns:a="http://schemas.openxmlformats.org/drawingml/2006/main">
          <a:fillRect/>
        </a:stretch>
      </cdr:blipFill>
      <cdr:spPr>
        <a:xfrm xmlns:a="http://schemas.openxmlformats.org/drawingml/2006/main">
          <a:off x="2286000" y="895479"/>
          <a:ext cx="218900" cy="218900"/>
        </a:xfrm>
        <a:prstGeom xmlns:a="http://schemas.openxmlformats.org/drawingml/2006/main" prst="rect">
          <a:avLst/>
        </a:prstGeom>
      </cdr:spPr>
    </cdr:pic>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xmlns="" id="{CCE76F9C-67D8-4B0D-8EC3-3382C65F49F4}"/>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a:extLst>
              <a:ext uri="{FF2B5EF4-FFF2-40B4-BE49-F238E27FC236}">
                <a16:creationId xmlns:a16="http://schemas.microsoft.com/office/drawing/2014/main" xmlns="" id="{45D0FAE2-0FA8-4317-9D16-819F31699372}"/>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F02CA84F-73D1-4FF5-B11E-F6E0A243FE67}" type="datetimeFigureOut">
              <a:rPr lang="it-IT" smtClean="0"/>
              <a:t>22/06/2021</a:t>
            </a:fld>
            <a:endParaRPr lang="it-IT"/>
          </a:p>
        </p:txBody>
      </p:sp>
      <p:sp>
        <p:nvSpPr>
          <p:cNvPr id="4" name="Segnaposto piè di pagina 3">
            <a:extLst>
              <a:ext uri="{FF2B5EF4-FFF2-40B4-BE49-F238E27FC236}">
                <a16:creationId xmlns:a16="http://schemas.microsoft.com/office/drawing/2014/main" xmlns="" id="{7203AE3F-8BA6-4E68-9B0A-2D0D2BB31FFB}"/>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a:extLst>
              <a:ext uri="{FF2B5EF4-FFF2-40B4-BE49-F238E27FC236}">
                <a16:creationId xmlns:a16="http://schemas.microsoft.com/office/drawing/2014/main" xmlns="" id="{C9911233-85E7-44A3-8087-E6622189A411}"/>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8C2C17A6-54E2-40BE-8A03-7DB13EB27903}" type="slidenum">
              <a:rPr lang="it-IT" smtClean="0"/>
              <a:t>‹N›</a:t>
            </a:fld>
            <a:endParaRPr lang="it-IT"/>
          </a:p>
        </p:txBody>
      </p:sp>
    </p:spTree>
    <p:extLst>
      <p:ext uri="{BB962C8B-B14F-4D97-AF65-F5344CB8AC3E}">
        <p14:creationId xmlns:p14="http://schemas.microsoft.com/office/powerpoint/2010/main" val="34249649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B04D4359-6938-4BC2-A8F9-A855DCB514D9}" type="datetimeFigureOut">
              <a:rPr lang="it-IT" smtClean="0"/>
              <a:t>22/06/2021</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E62A9A2-E0B9-4008-8E84-156C8154F106}" type="slidenum">
              <a:rPr lang="it-IT" smtClean="0"/>
              <a:t>‹N›</a:t>
            </a:fld>
            <a:endParaRPr lang="it-IT"/>
          </a:p>
        </p:txBody>
      </p:sp>
    </p:spTree>
    <p:extLst>
      <p:ext uri="{BB962C8B-B14F-4D97-AF65-F5344CB8AC3E}">
        <p14:creationId xmlns:p14="http://schemas.microsoft.com/office/powerpoint/2010/main" val="2899464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2E62A9A2-E0B9-4008-8E84-156C8154F106}" type="slidenum">
              <a:rPr lang="it-IT" smtClean="0"/>
              <a:t>12</a:t>
            </a:fld>
            <a:endParaRPr lang="it-IT"/>
          </a:p>
        </p:txBody>
      </p:sp>
    </p:spTree>
    <p:extLst>
      <p:ext uri="{BB962C8B-B14F-4D97-AF65-F5344CB8AC3E}">
        <p14:creationId xmlns:p14="http://schemas.microsoft.com/office/powerpoint/2010/main" val="248156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2E62A9A2-E0B9-4008-8E84-156C8154F106}" type="slidenum">
              <a:rPr lang="it-IT" smtClean="0"/>
              <a:t>20</a:t>
            </a:fld>
            <a:endParaRPr lang="it-IT"/>
          </a:p>
        </p:txBody>
      </p:sp>
    </p:spTree>
    <p:extLst>
      <p:ext uri="{BB962C8B-B14F-4D97-AF65-F5344CB8AC3E}">
        <p14:creationId xmlns:p14="http://schemas.microsoft.com/office/powerpoint/2010/main" val="3417738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1E2EAB2-3554-4757-816C-0E0C89B98BFF}"/>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xmlns="" id="{104B59F9-E51D-4C6E-A648-870C2E11CC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xmlns="" id="{AB2051E3-649C-4647-A088-B356B9ED64C2}"/>
              </a:ext>
            </a:extLst>
          </p:cNvPr>
          <p:cNvSpPr>
            <a:spLocks noGrp="1"/>
          </p:cNvSpPr>
          <p:nvPr>
            <p:ph type="dt" sz="half" idx="10"/>
          </p:nvPr>
        </p:nvSpPr>
        <p:spPr/>
        <p:txBody>
          <a:bodyPr/>
          <a:lstStyle/>
          <a:p>
            <a:fld id="{1FFD5E06-06DA-449B-AE72-E042DA1B2820}" type="datetime1">
              <a:rPr lang="it-IT" smtClean="0"/>
              <a:t>22/06/2021</a:t>
            </a:fld>
            <a:endParaRPr lang="it-IT"/>
          </a:p>
        </p:txBody>
      </p:sp>
      <p:sp>
        <p:nvSpPr>
          <p:cNvPr id="5" name="Segnaposto piè di pagina 4">
            <a:extLst>
              <a:ext uri="{FF2B5EF4-FFF2-40B4-BE49-F238E27FC236}">
                <a16:creationId xmlns:a16="http://schemas.microsoft.com/office/drawing/2014/main" xmlns="" id="{EB085588-0D20-4683-98B7-8980951016A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E56F5CE8-480B-41CE-A98B-A84AC1ABB970}"/>
              </a:ext>
            </a:extLst>
          </p:cNvPr>
          <p:cNvSpPr>
            <a:spLocks noGrp="1"/>
          </p:cNvSpPr>
          <p:nvPr>
            <p:ph type="sldNum" sz="quarter" idx="12"/>
          </p:nvPr>
        </p:nvSpPr>
        <p:spPr/>
        <p:txBody>
          <a:bodyPr/>
          <a:lstStyle/>
          <a:p>
            <a:fld id="{621F632D-C124-4773-8802-FBC2B1C2511D}" type="slidenum">
              <a:rPr lang="it-IT" smtClean="0"/>
              <a:t>‹N›</a:t>
            </a:fld>
            <a:endParaRPr lang="it-IT"/>
          </a:p>
        </p:txBody>
      </p:sp>
    </p:spTree>
    <p:extLst>
      <p:ext uri="{BB962C8B-B14F-4D97-AF65-F5344CB8AC3E}">
        <p14:creationId xmlns:p14="http://schemas.microsoft.com/office/powerpoint/2010/main" val="3089942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FAE752A2-B7DC-4F2E-A8D8-EB2FF83F6D3F}"/>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xmlns="" id="{4408C439-36C1-4924-9AAC-07A77090C562}"/>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9A9C5A59-6F67-4292-B563-857B7FB6651D}"/>
              </a:ext>
            </a:extLst>
          </p:cNvPr>
          <p:cNvSpPr>
            <a:spLocks noGrp="1"/>
          </p:cNvSpPr>
          <p:nvPr>
            <p:ph type="dt" sz="half" idx="10"/>
          </p:nvPr>
        </p:nvSpPr>
        <p:spPr/>
        <p:txBody>
          <a:bodyPr/>
          <a:lstStyle/>
          <a:p>
            <a:fld id="{A0B8D9F8-8F9E-4B8E-810E-947CD606F818}" type="datetime1">
              <a:rPr lang="it-IT" smtClean="0"/>
              <a:t>22/06/2021</a:t>
            </a:fld>
            <a:endParaRPr lang="it-IT"/>
          </a:p>
        </p:txBody>
      </p:sp>
      <p:sp>
        <p:nvSpPr>
          <p:cNvPr id="5" name="Segnaposto piè di pagina 4">
            <a:extLst>
              <a:ext uri="{FF2B5EF4-FFF2-40B4-BE49-F238E27FC236}">
                <a16:creationId xmlns:a16="http://schemas.microsoft.com/office/drawing/2014/main" xmlns="" id="{111D53D7-3689-4BB6-B2C6-970655126A9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1C44E0BF-1460-4BEA-A697-95C779111951}"/>
              </a:ext>
            </a:extLst>
          </p:cNvPr>
          <p:cNvSpPr>
            <a:spLocks noGrp="1"/>
          </p:cNvSpPr>
          <p:nvPr>
            <p:ph type="sldNum" sz="quarter" idx="12"/>
          </p:nvPr>
        </p:nvSpPr>
        <p:spPr/>
        <p:txBody>
          <a:bodyPr/>
          <a:lstStyle/>
          <a:p>
            <a:fld id="{621F632D-C124-4773-8802-FBC2B1C2511D}" type="slidenum">
              <a:rPr lang="it-IT" smtClean="0"/>
              <a:t>‹N›</a:t>
            </a:fld>
            <a:endParaRPr lang="it-IT"/>
          </a:p>
        </p:txBody>
      </p:sp>
    </p:spTree>
    <p:extLst>
      <p:ext uri="{BB962C8B-B14F-4D97-AF65-F5344CB8AC3E}">
        <p14:creationId xmlns:p14="http://schemas.microsoft.com/office/powerpoint/2010/main" val="4058523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xmlns="" id="{9824EDD7-C733-43A3-9884-E2AB268B698B}"/>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xmlns="" id="{DA6E1023-E6E5-40E8-928E-209FDD07956D}"/>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1772D908-BD13-49F8-A64C-579EFB1AF49A}"/>
              </a:ext>
            </a:extLst>
          </p:cNvPr>
          <p:cNvSpPr>
            <a:spLocks noGrp="1"/>
          </p:cNvSpPr>
          <p:nvPr>
            <p:ph type="dt" sz="half" idx="10"/>
          </p:nvPr>
        </p:nvSpPr>
        <p:spPr/>
        <p:txBody>
          <a:bodyPr/>
          <a:lstStyle/>
          <a:p>
            <a:fld id="{CDCFAEAE-B0D1-4235-96D9-7C784ECD4557}" type="datetime1">
              <a:rPr lang="it-IT" smtClean="0"/>
              <a:t>22/06/2021</a:t>
            </a:fld>
            <a:endParaRPr lang="it-IT"/>
          </a:p>
        </p:txBody>
      </p:sp>
      <p:sp>
        <p:nvSpPr>
          <p:cNvPr id="5" name="Segnaposto piè di pagina 4">
            <a:extLst>
              <a:ext uri="{FF2B5EF4-FFF2-40B4-BE49-F238E27FC236}">
                <a16:creationId xmlns:a16="http://schemas.microsoft.com/office/drawing/2014/main" xmlns="" id="{E67BD903-ED50-43DB-A0CD-403B8F38DE8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C908EB9E-E631-4050-9519-A00408145471}"/>
              </a:ext>
            </a:extLst>
          </p:cNvPr>
          <p:cNvSpPr>
            <a:spLocks noGrp="1"/>
          </p:cNvSpPr>
          <p:nvPr>
            <p:ph type="sldNum" sz="quarter" idx="12"/>
          </p:nvPr>
        </p:nvSpPr>
        <p:spPr/>
        <p:txBody>
          <a:bodyPr/>
          <a:lstStyle/>
          <a:p>
            <a:fld id="{621F632D-C124-4773-8802-FBC2B1C2511D}" type="slidenum">
              <a:rPr lang="it-IT" smtClean="0"/>
              <a:t>‹N›</a:t>
            </a:fld>
            <a:endParaRPr lang="it-IT"/>
          </a:p>
        </p:txBody>
      </p:sp>
    </p:spTree>
    <p:extLst>
      <p:ext uri="{BB962C8B-B14F-4D97-AF65-F5344CB8AC3E}">
        <p14:creationId xmlns:p14="http://schemas.microsoft.com/office/powerpoint/2010/main" val="4219868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CA14303-E397-4DCA-8659-A4C52D23EF0E}"/>
              </a:ext>
            </a:extLst>
          </p:cNvPr>
          <p:cNvSpPr>
            <a:spLocks noGrp="1"/>
          </p:cNvSpPr>
          <p:nvPr>
            <p:ph type="title"/>
          </p:nvPr>
        </p:nvSpPr>
        <p:spPr/>
        <p:txBody>
          <a:bodyPr/>
          <a:lstStyle/>
          <a:p>
            <a:r>
              <a:rPr lang="it-IT" dirty="0"/>
              <a:t>Fare clic per modificare lo stile del titolo dello schema</a:t>
            </a:r>
          </a:p>
        </p:txBody>
      </p:sp>
      <p:sp>
        <p:nvSpPr>
          <p:cNvPr id="3" name="Segnaposto contenuto 2">
            <a:extLst>
              <a:ext uri="{FF2B5EF4-FFF2-40B4-BE49-F238E27FC236}">
                <a16:creationId xmlns:a16="http://schemas.microsoft.com/office/drawing/2014/main" xmlns="" id="{09F24EA1-5193-4AC3-A6AB-5BD0E2C4787C}"/>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7D59A2CF-4D99-4577-9809-16590DFC8E11}"/>
              </a:ext>
            </a:extLst>
          </p:cNvPr>
          <p:cNvSpPr>
            <a:spLocks noGrp="1"/>
          </p:cNvSpPr>
          <p:nvPr>
            <p:ph type="dt" sz="half" idx="10"/>
          </p:nvPr>
        </p:nvSpPr>
        <p:spPr/>
        <p:txBody>
          <a:bodyPr/>
          <a:lstStyle/>
          <a:p>
            <a:fld id="{043941C3-5C0F-476D-9F48-CE09A75E5C42}" type="datetime1">
              <a:rPr lang="it-IT" smtClean="0"/>
              <a:t>22/06/2021</a:t>
            </a:fld>
            <a:endParaRPr lang="it-IT"/>
          </a:p>
        </p:txBody>
      </p:sp>
      <p:sp>
        <p:nvSpPr>
          <p:cNvPr id="5" name="Segnaposto piè di pagina 4">
            <a:extLst>
              <a:ext uri="{FF2B5EF4-FFF2-40B4-BE49-F238E27FC236}">
                <a16:creationId xmlns:a16="http://schemas.microsoft.com/office/drawing/2014/main" xmlns="" id="{28E9E117-55D1-4C5F-9A9F-509AB00F97E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C477401D-5B09-49DA-9308-36FC08F4889B}"/>
              </a:ext>
            </a:extLst>
          </p:cNvPr>
          <p:cNvSpPr>
            <a:spLocks noGrp="1"/>
          </p:cNvSpPr>
          <p:nvPr>
            <p:ph type="sldNum" sz="quarter" idx="12"/>
          </p:nvPr>
        </p:nvSpPr>
        <p:spPr/>
        <p:txBody>
          <a:bodyPr/>
          <a:lstStyle/>
          <a:p>
            <a:fld id="{621F632D-C124-4773-8802-FBC2B1C2511D}" type="slidenum">
              <a:rPr lang="it-IT" smtClean="0"/>
              <a:t>‹N›</a:t>
            </a:fld>
            <a:endParaRPr lang="it-IT"/>
          </a:p>
        </p:txBody>
      </p:sp>
    </p:spTree>
    <p:extLst>
      <p:ext uri="{BB962C8B-B14F-4D97-AF65-F5344CB8AC3E}">
        <p14:creationId xmlns:p14="http://schemas.microsoft.com/office/powerpoint/2010/main" val="3973250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25C967E-AED0-410A-9307-3B38B659E5FF}"/>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D669F4D3-0EBB-4CD5-8326-5418E53046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xmlns="" id="{9CF09E24-17A5-41A7-9E7F-985353F6CBA1}"/>
              </a:ext>
            </a:extLst>
          </p:cNvPr>
          <p:cNvSpPr>
            <a:spLocks noGrp="1"/>
          </p:cNvSpPr>
          <p:nvPr>
            <p:ph type="dt" sz="half" idx="10"/>
          </p:nvPr>
        </p:nvSpPr>
        <p:spPr/>
        <p:txBody>
          <a:bodyPr/>
          <a:lstStyle/>
          <a:p>
            <a:fld id="{8167D445-EA6F-4AA3-9DD9-3B7D0CB71580}" type="datetime1">
              <a:rPr lang="it-IT" smtClean="0"/>
              <a:t>22/06/2021</a:t>
            </a:fld>
            <a:endParaRPr lang="it-IT"/>
          </a:p>
        </p:txBody>
      </p:sp>
      <p:sp>
        <p:nvSpPr>
          <p:cNvPr id="5" name="Segnaposto piè di pagina 4">
            <a:extLst>
              <a:ext uri="{FF2B5EF4-FFF2-40B4-BE49-F238E27FC236}">
                <a16:creationId xmlns:a16="http://schemas.microsoft.com/office/drawing/2014/main" xmlns="" id="{18E0E89E-EE16-4B2F-8AEC-5919DB70C0C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0C900E99-6DC0-4C4E-A670-966ED1B27615}"/>
              </a:ext>
            </a:extLst>
          </p:cNvPr>
          <p:cNvSpPr>
            <a:spLocks noGrp="1"/>
          </p:cNvSpPr>
          <p:nvPr>
            <p:ph type="sldNum" sz="quarter" idx="12"/>
          </p:nvPr>
        </p:nvSpPr>
        <p:spPr/>
        <p:txBody>
          <a:bodyPr/>
          <a:lstStyle/>
          <a:p>
            <a:fld id="{621F632D-C124-4773-8802-FBC2B1C2511D}" type="slidenum">
              <a:rPr lang="it-IT" smtClean="0"/>
              <a:t>‹N›</a:t>
            </a:fld>
            <a:endParaRPr lang="it-IT"/>
          </a:p>
        </p:txBody>
      </p:sp>
    </p:spTree>
    <p:extLst>
      <p:ext uri="{BB962C8B-B14F-4D97-AF65-F5344CB8AC3E}">
        <p14:creationId xmlns:p14="http://schemas.microsoft.com/office/powerpoint/2010/main" val="3172234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C2768E8-061A-4B68-8044-DAD6B55F127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906E8550-3621-4A71-9E89-18F424BF844D}"/>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xmlns="" id="{7BF73DF1-5A88-4260-B6BE-47D4EADBF10F}"/>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xmlns="" id="{3290F2DC-BD5D-4E63-B2EA-63E9DCF75BD1}"/>
              </a:ext>
            </a:extLst>
          </p:cNvPr>
          <p:cNvSpPr>
            <a:spLocks noGrp="1"/>
          </p:cNvSpPr>
          <p:nvPr>
            <p:ph type="dt" sz="half" idx="10"/>
          </p:nvPr>
        </p:nvSpPr>
        <p:spPr/>
        <p:txBody>
          <a:bodyPr/>
          <a:lstStyle/>
          <a:p>
            <a:fld id="{7BE1CD5D-2B71-4935-B55A-E28CF1D0C6D0}" type="datetime1">
              <a:rPr lang="it-IT" smtClean="0"/>
              <a:t>22/06/2021</a:t>
            </a:fld>
            <a:endParaRPr lang="it-IT"/>
          </a:p>
        </p:txBody>
      </p:sp>
      <p:sp>
        <p:nvSpPr>
          <p:cNvPr id="6" name="Segnaposto piè di pagina 5">
            <a:extLst>
              <a:ext uri="{FF2B5EF4-FFF2-40B4-BE49-F238E27FC236}">
                <a16:creationId xmlns:a16="http://schemas.microsoft.com/office/drawing/2014/main" xmlns="" id="{0EBE65F1-49AB-48ED-86E9-6AC5A9C01A3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xmlns="" id="{BE7DBA93-500A-4F26-8FE6-4ADF33B9B7EA}"/>
              </a:ext>
            </a:extLst>
          </p:cNvPr>
          <p:cNvSpPr>
            <a:spLocks noGrp="1"/>
          </p:cNvSpPr>
          <p:nvPr>
            <p:ph type="sldNum" sz="quarter" idx="12"/>
          </p:nvPr>
        </p:nvSpPr>
        <p:spPr/>
        <p:txBody>
          <a:bodyPr/>
          <a:lstStyle/>
          <a:p>
            <a:fld id="{621F632D-C124-4773-8802-FBC2B1C2511D}" type="slidenum">
              <a:rPr lang="it-IT" smtClean="0"/>
              <a:t>‹N›</a:t>
            </a:fld>
            <a:endParaRPr lang="it-IT"/>
          </a:p>
        </p:txBody>
      </p:sp>
    </p:spTree>
    <p:extLst>
      <p:ext uri="{BB962C8B-B14F-4D97-AF65-F5344CB8AC3E}">
        <p14:creationId xmlns:p14="http://schemas.microsoft.com/office/powerpoint/2010/main" val="2520081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B4A61B49-FBF4-477E-9CEC-ECC56D530FE1}"/>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934328D9-8422-4150-B66E-0963448444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xmlns="" id="{15A712B1-C2AA-40EA-9C45-A06F7F86C5A7}"/>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xmlns="" id="{22212346-6966-4D00-92C0-ECF0763951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xmlns="" id="{E5B9C6FC-4FF7-4C32-B47F-885342D5BBC8}"/>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xmlns="" id="{97AB4D75-BD62-4994-A24C-0D2C5DE52D36}"/>
              </a:ext>
            </a:extLst>
          </p:cNvPr>
          <p:cNvSpPr>
            <a:spLocks noGrp="1"/>
          </p:cNvSpPr>
          <p:nvPr>
            <p:ph type="dt" sz="half" idx="10"/>
          </p:nvPr>
        </p:nvSpPr>
        <p:spPr/>
        <p:txBody>
          <a:bodyPr/>
          <a:lstStyle/>
          <a:p>
            <a:fld id="{6B91ADED-8B1E-42B9-9F3A-01792B270142}" type="datetime1">
              <a:rPr lang="it-IT" smtClean="0"/>
              <a:t>22/06/2021</a:t>
            </a:fld>
            <a:endParaRPr lang="it-IT"/>
          </a:p>
        </p:txBody>
      </p:sp>
      <p:sp>
        <p:nvSpPr>
          <p:cNvPr id="8" name="Segnaposto piè di pagina 7">
            <a:extLst>
              <a:ext uri="{FF2B5EF4-FFF2-40B4-BE49-F238E27FC236}">
                <a16:creationId xmlns:a16="http://schemas.microsoft.com/office/drawing/2014/main" xmlns="" id="{A1E31245-E3A7-4179-931A-90F022371228}"/>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xmlns="" id="{CAFA604D-6EA0-451D-8D70-8830FCC94072}"/>
              </a:ext>
            </a:extLst>
          </p:cNvPr>
          <p:cNvSpPr>
            <a:spLocks noGrp="1"/>
          </p:cNvSpPr>
          <p:nvPr>
            <p:ph type="sldNum" sz="quarter" idx="12"/>
          </p:nvPr>
        </p:nvSpPr>
        <p:spPr/>
        <p:txBody>
          <a:bodyPr/>
          <a:lstStyle/>
          <a:p>
            <a:fld id="{621F632D-C124-4773-8802-FBC2B1C2511D}" type="slidenum">
              <a:rPr lang="it-IT" smtClean="0"/>
              <a:t>‹N›</a:t>
            </a:fld>
            <a:endParaRPr lang="it-IT"/>
          </a:p>
        </p:txBody>
      </p:sp>
    </p:spTree>
    <p:extLst>
      <p:ext uri="{BB962C8B-B14F-4D97-AF65-F5344CB8AC3E}">
        <p14:creationId xmlns:p14="http://schemas.microsoft.com/office/powerpoint/2010/main" val="740684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BC1A0419-9E05-4656-B879-38A737F9E2FF}"/>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xmlns="" id="{5A17069D-56E6-4B0B-B258-488DD7FFA382}"/>
              </a:ext>
            </a:extLst>
          </p:cNvPr>
          <p:cNvSpPr>
            <a:spLocks noGrp="1"/>
          </p:cNvSpPr>
          <p:nvPr>
            <p:ph type="dt" sz="half" idx="10"/>
          </p:nvPr>
        </p:nvSpPr>
        <p:spPr/>
        <p:txBody>
          <a:bodyPr/>
          <a:lstStyle/>
          <a:p>
            <a:fld id="{2CF1530B-6BBA-4D1F-B4E5-375D8764DD46}" type="datetime1">
              <a:rPr lang="it-IT" smtClean="0"/>
              <a:t>22/06/2021</a:t>
            </a:fld>
            <a:endParaRPr lang="it-IT"/>
          </a:p>
        </p:txBody>
      </p:sp>
      <p:sp>
        <p:nvSpPr>
          <p:cNvPr id="4" name="Segnaposto piè di pagina 3">
            <a:extLst>
              <a:ext uri="{FF2B5EF4-FFF2-40B4-BE49-F238E27FC236}">
                <a16:creationId xmlns:a16="http://schemas.microsoft.com/office/drawing/2014/main" xmlns="" id="{1014674B-1F41-4442-AD0D-25ACB8779CBD}"/>
              </a:ext>
            </a:extLst>
          </p:cNvPr>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2015080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cxnSp>
        <p:nvCxnSpPr>
          <p:cNvPr id="5" name="Connettore diritto 4">
            <a:extLst>
              <a:ext uri="{FF2B5EF4-FFF2-40B4-BE49-F238E27FC236}">
                <a16:creationId xmlns:a16="http://schemas.microsoft.com/office/drawing/2014/main" xmlns="" id="{69EBD114-58F4-4489-9B17-800AE5FA2E0A}"/>
              </a:ext>
            </a:extLst>
          </p:cNvPr>
          <p:cNvCxnSpPr>
            <a:cxnSpLocks/>
          </p:cNvCxnSpPr>
          <p:nvPr userDrawn="1"/>
        </p:nvCxnSpPr>
        <p:spPr>
          <a:xfrm>
            <a:off x="0" y="6545750"/>
            <a:ext cx="12192000" cy="0"/>
          </a:xfrm>
          <a:prstGeom prst="line">
            <a:avLst/>
          </a:prstGeom>
          <a:ln w="3175">
            <a:solidFill>
              <a:srgbClr val="0070C0"/>
            </a:solidFill>
          </a:ln>
        </p:spPr>
        <p:style>
          <a:lnRef idx="1">
            <a:schemeClr val="accent1"/>
          </a:lnRef>
          <a:fillRef idx="0">
            <a:schemeClr val="accent1"/>
          </a:fillRef>
          <a:effectRef idx="0">
            <a:schemeClr val="accent1"/>
          </a:effectRef>
          <a:fontRef idx="minor">
            <a:schemeClr val="tx1"/>
          </a:fontRef>
        </p:style>
      </p:cxnSp>
      <p:sp>
        <p:nvSpPr>
          <p:cNvPr id="2" name="Segnaposto data 1">
            <a:extLst>
              <a:ext uri="{FF2B5EF4-FFF2-40B4-BE49-F238E27FC236}">
                <a16:creationId xmlns:a16="http://schemas.microsoft.com/office/drawing/2014/main" xmlns="" id="{7B452A42-C643-436C-9CF9-382FDAE18A21}"/>
              </a:ext>
            </a:extLst>
          </p:cNvPr>
          <p:cNvSpPr>
            <a:spLocks noGrp="1"/>
          </p:cNvSpPr>
          <p:nvPr>
            <p:ph type="dt" sz="half" idx="10"/>
          </p:nvPr>
        </p:nvSpPr>
        <p:spPr/>
        <p:txBody>
          <a:bodyPr/>
          <a:lstStyle/>
          <a:p>
            <a:fld id="{26F7D3C4-4958-4156-B0AC-687677419BFD}" type="datetime1">
              <a:rPr lang="it-IT" smtClean="0"/>
              <a:t>22/06/2021</a:t>
            </a:fld>
            <a:endParaRPr lang="it-IT"/>
          </a:p>
        </p:txBody>
      </p:sp>
      <p:sp>
        <p:nvSpPr>
          <p:cNvPr id="4" name="Segnaposto numero diapositiva 3">
            <a:extLst>
              <a:ext uri="{FF2B5EF4-FFF2-40B4-BE49-F238E27FC236}">
                <a16:creationId xmlns:a16="http://schemas.microsoft.com/office/drawing/2014/main" xmlns="" id="{5AB3E4CE-406F-42E5-B4DF-BB80AB69AE91}"/>
              </a:ext>
            </a:extLst>
          </p:cNvPr>
          <p:cNvSpPr>
            <a:spLocks noGrp="1"/>
          </p:cNvSpPr>
          <p:nvPr>
            <p:ph type="sldNum" sz="quarter" idx="12"/>
          </p:nvPr>
        </p:nvSpPr>
        <p:spPr>
          <a:xfrm>
            <a:off x="5952000" y="6401750"/>
            <a:ext cx="288000" cy="288000"/>
          </a:xfrm>
          <a:prstGeom prst="ellipse">
            <a:avLst/>
          </a:prstGeom>
          <a:solidFill>
            <a:schemeClr val="bg2"/>
          </a:solidFill>
          <a:ln>
            <a:solidFill>
              <a:schemeClr val="bg1">
                <a:lumMod val="65000"/>
              </a:schemeClr>
            </a:solidFill>
          </a:ln>
        </p:spPr>
        <p:txBody>
          <a:bodyPr lIns="18000" rIns="18000"/>
          <a:lstStyle>
            <a:lvl1pPr algn="ctr">
              <a:defRPr sz="800"/>
            </a:lvl1pPr>
          </a:lstStyle>
          <a:p>
            <a:fld id="{621F632D-C124-4773-8802-FBC2B1C2511D}" type="slidenum">
              <a:rPr lang="it-IT" smtClean="0"/>
              <a:pPr/>
              <a:t>‹N›</a:t>
            </a:fld>
            <a:endParaRPr lang="it-IT"/>
          </a:p>
        </p:txBody>
      </p:sp>
      <p:cxnSp>
        <p:nvCxnSpPr>
          <p:cNvPr id="6" name="Connettore diritto 5">
            <a:extLst>
              <a:ext uri="{FF2B5EF4-FFF2-40B4-BE49-F238E27FC236}">
                <a16:creationId xmlns:a16="http://schemas.microsoft.com/office/drawing/2014/main" xmlns="" id="{836B3D42-DCD6-4098-9593-FB1998AB022E}"/>
              </a:ext>
            </a:extLst>
          </p:cNvPr>
          <p:cNvCxnSpPr>
            <a:cxnSpLocks/>
          </p:cNvCxnSpPr>
          <p:nvPr userDrawn="1"/>
        </p:nvCxnSpPr>
        <p:spPr>
          <a:xfrm>
            <a:off x="0" y="700754"/>
            <a:ext cx="12192000" cy="0"/>
          </a:xfrm>
          <a:prstGeom prst="line">
            <a:avLst/>
          </a:prstGeom>
          <a:ln w="3175">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6599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95906B0-5B55-48D8-B0C9-B34DCC381E2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831B2B75-083E-4D05-BFE5-477BFC4713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xmlns="" id="{20528756-8767-4F3E-806D-CC2FD9D2F9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xmlns="" id="{E246F2AD-97A1-4295-A3DE-0962326E4605}"/>
              </a:ext>
            </a:extLst>
          </p:cNvPr>
          <p:cNvSpPr>
            <a:spLocks noGrp="1"/>
          </p:cNvSpPr>
          <p:nvPr>
            <p:ph type="dt" sz="half" idx="10"/>
          </p:nvPr>
        </p:nvSpPr>
        <p:spPr/>
        <p:txBody>
          <a:bodyPr/>
          <a:lstStyle/>
          <a:p>
            <a:fld id="{D9B1DD90-B039-4599-A929-DEF8C4FCF8DE}" type="datetime1">
              <a:rPr lang="it-IT" smtClean="0"/>
              <a:t>22/06/2021</a:t>
            </a:fld>
            <a:endParaRPr lang="it-IT"/>
          </a:p>
        </p:txBody>
      </p:sp>
      <p:sp>
        <p:nvSpPr>
          <p:cNvPr id="6" name="Segnaposto piè di pagina 5">
            <a:extLst>
              <a:ext uri="{FF2B5EF4-FFF2-40B4-BE49-F238E27FC236}">
                <a16:creationId xmlns:a16="http://schemas.microsoft.com/office/drawing/2014/main" xmlns="" id="{666755B6-2637-41ED-BC36-0545AA022CE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xmlns="" id="{C493DDBB-7405-4547-A5CC-715C9E646773}"/>
              </a:ext>
            </a:extLst>
          </p:cNvPr>
          <p:cNvSpPr>
            <a:spLocks noGrp="1"/>
          </p:cNvSpPr>
          <p:nvPr>
            <p:ph type="sldNum" sz="quarter" idx="12"/>
          </p:nvPr>
        </p:nvSpPr>
        <p:spPr/>
        <p:txBody>
          <a:bodyPr/>
          <a:lstStyle/>
          <a:p>
            <a:fld id="{621F632D-C124-4773-8802-FBC2B1C2511D}" type="slidenum">
              <a:rPr lang="it-IT" smtClean="0"/>
              <a:t>‹N›</a:t>
            </a:fld>
            <a:endParaRPr lang="it-IT"/>
          </a:p>
        </p:txBody>
      </p:sp>
    </p:spTree>
    <p:extLst>
      <p:ext uri="{BB962C8B-B14F-4D97-AF65-F5344CB8AC3E}">
        <p14:creationId xmlns:p14="http://schemas.microsoft.com/office/powerpoint/2010/main" val="1834405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6EA9810-5D1D-4324-9833-59A3CF9EE610}"/>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xmlns="" id="{39B45199-2229-4E61-9C78-863482EE68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xmlns="" id="{623036AD-C1BE-4FAE-95C0-5574CC1EE2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xmlns="" id="{ABEF8779-A515-4AD1-80A1-1F7BEB094786}"/>
              </a:ext>
            </a:extLst>
          </p:cNvPr>
          <p:cNvSpPr>
            <a:spLocks noGrp="1"/>
          </p:cNvSpPr>
          <p:nvPr>
            <p:ph type="dt" sz="half" idx="10"/>
          </p:nvPr>
        </p:nvSpPr>
        <p:spPr/>
        <p:txBody>
          <a:bodyPr/>
          <a:lstStyle/>
          <a:p>
            <a:fld id="{CFCF65AF-8C69-4476-909C-C2298AB472E5}" type="datetime1">
              <a:rPr lang="it-IT" smtClean="0"/>
              <a:t>22/06/2021</a:t>
            </a:fld>
            <a:endParaRPr lang="it-IT"/>
          </a:p>
        </p:txBody>
      </p:sp>
      <p:sp>
        <p:nvSpPr>
          <p:cNvPr id="6" name="Segnaposto piè di pagina 5">
            <a:extLst>
              <a:ext uri="{FF2B5EF4-FFF2-40B4-BE49-F238E27FC236}">
                <a16:creationId xmlns:a16="http://schemas.microsoft.com/office/drawing/2014/main" xmlns="" id="{5EAC0579-7AD5-439F-ACB1-8E57F68D792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xmlns="" id="{2AF979BB-BCDA-4ADE-A86D-B5C4F8CCBA0B}"/>
              </a:ext>
            </a:extLst>
          </p:cNvPr>
          <p:cNvSpPr>
            <a:spLocks noGrp="1"/>
          </p:cNvSpPr>
          <p:nvPr>
            <p:ph type="sldNum" sz="quarter" idx="12"/>
          </p:nvPr>
        </p:nvSpPr>
        <p:spPr/>
        <p:txBody>
          <a:bodyPr/>
          <a:lstStyle/>
          <a:p>
            <a:fld id="{621F632D-C124-4773-8802-FBC2B1C2511D}" type="slidenum">
              <a:rPr lang="it-IT" smtClean="0"/>
              <a:t>‹N›</a:t>
            </a:fld>
            <a:endParaRPr lang="it-IT"/>
          </a:p>
        </p:txBody>
      </p:sp>
    </p:spTree>
    <p:extLst>
      <p:ext uri="{BB962C8B-B14F-4D97-AF65-F5344CB8AC3E}">
        <p14:creationId xmlns:p14="http://schemas.microsoft.com/office/powerpoint/2010/main" val="1831016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xmlns="" id="{45AC2248-D057-4D78-99C4-D98AFBAFFE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7978353F-4F13-43D3-9C93-011F95A0D2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BFA85A5F-62B2-470E-8213-3318A8D3B8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B95332-21E3-4754-88F6-C08204AF3E0C}" type="datetime1">
              <a:rPr lang="it-IT" smtClean="0"/>
              <a:t>22/06/2021</a:t>
            </a:fld>
            <a:endParaRPr lang="it-IT"/>
          </a:p>
        </p:txBody>
      </p:sp>
      <p:sp>
        <p:nvSpPr>
          <p:cNvPr id="5" name="Segnaposto piè di pagina 4">
            <a:extLst>
              <a:ext uri="{FF2B5EF4-FFF2-40B4-BE49-F238E27FC236}">
                <a16:creationId xmlns:a16="http://schemas.microsoft.com/office/drawing/2014/main" xmlns="" id="{10EC1A04-7005-46E0-8085-CC52B28765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xmlns="" id="{92940FAD-614F-4F47-9994-C8BC6C2921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1F632D-C124-4773-8802-FBC2B1C2511D}" type="slidenum">
              <a:rPr lang="it-IT" smtClean="0"/>
              <a:t>‹N›</a:t>
            </a:fld>
            <a:endParaRPr lang="it-IT"/>
          </a:p>
        </p:txBody>
      </p:sp>
    </p:spTree>
    <p:extLst>
      <p:ext uri="{BB962C8B-B14F-4D97-AF65-F5344CB8AC3E}">
        <p14:creationId xmlns:p14="http://schemas.microsoft.com/office/powerpoint/2010/main" val="35591166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chart" Target="../charts/chart2.xml"/><Relationship Id="rId7" Type="http://schemas.openxmlformats.org/officeDocument/2006/relationships/image" Target="../media/image10.png"/><Relationship Id="rId2" Type="http://schemas.openxmlformats.org/officeDocument/2006/relationships/chart" Target="../charts/chart1.xml"/><Relationship Id="rId1" Type="http://schemas.openxmlformats.org/officeDocument/2006/relationships/slideLayout" Target="../slideLayouts/slideLayout7.xml"/><Relationship Id="rId6" Type="http://schemas.openxmlformats.org/officeDocument/2006/relationships/chart" Target="../charts/chart3.xml"/><Relationship Id="rId5" Type="http://schemas.openxmlformats.org/officeDocument/2006/relationships/image" Target="../media/image15.svg"/><Relationship Id="rId10" Type="http://schemas.openxmlformats.org/officeDocument/2006/relationships/chart" Target="../charts/chart5.xml"/><Relationship Id="rId4" Type="http://schemas.openxmlformats.org/officeDocument/2006/relationships/image" Target="../media/image9.png"/><Relationship Id="rId9" Type="http://schemas.openxmlformats.org/officeDocument/2006/relationships/chart" Target="../charts/chart4.xml"/></Relationships>
</file>

<file path=ppt/slides/_rels/slide16.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3.png"/><Relationship Id="rId7" Type="http://schemas.openxmlformats.org/officeDocument/2006/relationships/image" Target="../media/image9.png"/><Relationship Id="rId2" Type="http://schemas.openxmlformats.org/officeDocument/2006/relationships/chart" Target="../charts/chart6.xml"/><Relationship Id="rId1" Type="http://schemas.openxmlformats.org/officeDocument/2006/relationships/slideLayout" Target="../slideLayouts/slideLayout7.xml"/><Relationship Id="rId6" Type="http://schemas.openxmlformats.org/officeDocument/2006/relationships/chart" Target="../charts/chart8.xml"/><Relationship Id="rId5" Type="http://schemas.openxmlformats.org/officeDocument/2006/relationships/chart" Target="../charts/chart7.xml"/><Relationship Id="rId4" Type="http://schemas.openxmlformats.org/officeDocument/2006/relationships/image" Target="../media/image17.svg"/></Relationships>
</file>

<file path=ppt/slides/_rels/slide1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7.xml"/><Relationship Id="rId4" Type="http://schemas.openxmlformats.org/officeDocument/2006/relationships/chart" Target="../charts/char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slide" Target="slide13.xml"/><Relationship Id="rId3" Type="http://schemas.openxmlformats.org/officeDocument/2006/relationships/slide" Target="slide5.xml"/><Relationship Id="rId7" Type="http://schemas.openxmlformats.org/officeDocument/2006/relationships/slide" Target="slide11.xml"/><Relationship Id="rId2" Type="http://schemas.openxmlformats.org/officeDocument/2006/relationships/slide" Target="slide4.xml"/><Relationship Id="rId1" Type="http://schemas.openxmlformats.org/officeDocument/2006/relationships/slideLayout" Target="../slideLayouts/slideLayout7.xml"/><Relationship Id="rId6" Type="http://schemas.openxmlformats.org/officeDocument/2006/relationships/slide" Target="slide8.xml"/><Relationship Id="rId11" Type="http://schemas.openxmlformats.org/officeDocument/2006/relationships/slide" Target="slide21.xml"/><Relationship Id="rId5" Type="http://schemas.openxmlformats.org/officeDocument/2006/relationships/slide" Target="slide7.xml"/><Relationship Id="rId10" Type="http://schemas.openxmlformats.org/officeDocument/2006/relationships/slide" Target="slide18.xml"/><Relationship Id="rId4" Type="http://schemas.openxmlformats.org/officeDocument/2006/relationships/slide" Target="slide6.xml"/><Relationship Id="rId9" Type="http://schemas.openxmlformats.org/officeDocument/2006/relationships/slide" Target="slide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6.png"/><Relationship Id="rId4" Type="http://schemas.openxmlformats.org/officeDocument/2006/relationships/image" Target="../media/image3.png"/><Relationship Id="rId9" Type="http://schemas.openxmlformats.org/officeDocument/2006/relationships/image" Target="../media/image9.svg"/></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94FC6D1-E751-4E02-83D4-0DF199EB28AD}"/>
              </a:ext>
            </a:extLst>
          </p:cNvPr>
          <p:cNvSpPr>
            <a:spLocks noGrp="1"/>
          </p:cNvSpPr>
          <p:nvPr>
            <p:ph type="ctrTitle"/>
          </p:nvPr>
        </p:nvSpPr>
        <p:spPr>
          <a:xfrm>
            <a:off x="841247" y="1655286"/>
            <a:ext cx="5532876" cy="2610042"/>
          </a:xfrm>
        </p:spPr>
        <p:txBody>
          <a:bodyPr>
            <a:normAutofit/>
          </a:bodyPr>
          <a:lstStyle/>
          <a:p>
            <a:pPr algn="l"/>
            <a:r>
              <a:rPr lang="it-IT" sz="5400" b="1" dirty="0">
                <a:solidFill>
                  <a:srgbClr val="002060"/>
                </a:solidFill>
                <a:latin typeface="Segoe UI" panose="020B0502040204020203" pitchFamily="34" charset="0"/>
                <a:cs typeface="Segoe UI" panose="020B0502040204020203" pitchFamily="34" charset="0"/>
              </a:rPr>
              <a:t>REPORT CONTROLLO STRATEGICO</a:t>
            </a:r>
          </a:p>
        </p:txBody>
      </p:sp>
      <p:sp>
        <p:nvSpPr>
          <p:cNvPr id="3" name="Sottotitolo 2">
            <a:extLst>
              <a:ext uri="{FF2B5EF4-FFF2-40B4-BE49-F238E27FC236}">
                <a16:creationId xmlns:a16="http://schemas.microsoft.com/office/drawing/2014/main" xmlns="" id="{32360F49-92EF-4F07-BCF4-530E23F22F02}"/>
              </a:ext>
            </a:extLst>
          </p:cNvPr>
          <p:cNvSpPr>
            <a:spLocks noGrp="1"/>
          </p:cNvSpPr>
          <p:nvPr>
            <p:ph type="subTitle" idx="1"/>
          </p:nvPr>
        </p:nvSpPr>
        <p:spPr>
          <a:xfrm>
            <a:off x="841247" y="4373385"/>
            <a:ext cx="4609057" cy="766040"/>
          </a:xfrm>
        </p:spPr>
        <p:txBody>
          <a:bodyPr>
            <a:normAutofit/>
          </a:bodyPr>
          <a:lstStyle/>
          <a:p>
            <a:pPr algn="l"/>
            <a:r>
              <a:rPr lang="it-IT" sz="2000" dirty="0">
                <a:latin typeface="Segoe UI" panose="020B0502040204020203" pitchFamily="34" charset="0"/>
                <a:cs typeface="Segoe UI" panose="020B0502040204020203" pitchFamily="34" charset="0"/>
              </a:rPr>
              <a:t>Format per la redazione del documento</a:t>
            </a:r>
          </a:p>
        </p:txBody>
      </p:sp>
      <p:sp>
        <p:nvSpPr>
          <p:cNvPr id="10" name="Freeform: Shape 9">
            <a:extLst>
              <a:ext uri="{FF2B5EF4-FFF2-40B4-BE49-F238E27FC236}">
                <a16:creationId xmlns:a16="http://schemas.microsoft.com/office/drawing/2014/main" xmlns="" id="{F6EF57EF-D042-41D3-83E8-41A1FE6C11E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xmlns="" id="{D00A59BB-A268-4F3E-9D41-CA265AF1687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Immagine 4">
            <a:extLst>
              <a:ext uri="{FF2B5EF4-FFF2-40B4-BE49-F238E27FC236}">
                <a16:creationId xmlns:a16="http://schemas.microsoft.com/office/drawing/2014/main" xmlns="" id="{7835130B-DEDE-4B58-A55F-F7CEB65EDE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95820" y="3066333"/>
            <a:ext cx="3153889" cy="662316"/>
          </a:xfrm>
          <a:prstGeom prst="rect">
            <a:avLst/>
          </a:prstGeom>
        </p:spPr>
      </p:pic>
      <p:sp>
        <p:nvSpPr>
          <p:cNvPr id="14" name="Freeform: Shape 13">
            <a:extLst>
              <a:ext uri="{FF2B5EF4-FFF2-40B4-BE49-F238E27FC236}">
                <a16:creationId xmlns:a16="http://schemas.microsoft.com/office/drawing/2014/main" xmlns="" id="{63794DCE-9D34-40DF-AB3F-06DA8ACCDA9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xmlns="" id="{45006452-918C-4282-A72C-C9692B6691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Elaborazione 5">
            <a:extLst>
              <a:ext uri="{FF2B5EF4-FFF2-40B4-BE49-F238E27FC236}">
                <a16:creationId xmlns:a16="http://schemas.microsoft.com/office/drawing/2014/main" xmlns="" id="{39F7A40F-5C11-4066-94D8-542C0D4836A4}"/>
              </a:ext>
            </a:extLst>
          </p:cNvPr>
          <p:cNvSpPr/>
          <p:nvPr/>
        </p:nvSpPr>
        <p:spPr>
          <a:xfrm>
            <a:off x="0" y="-4549"/>
            <a:ext cx="5567843" cy="1290953"/>
          </a:xfrm>
          <a:custGeom>
            <a:avLst/>
            <a:gdLst>
              <a:gd name="connsiteX0" fmla="*/ 0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0 h 10000"/>
              <a:gd name="connsiteX0" fmla="*/ 0 w 11102"/>
              <a:gd name="connsiteY0" fmla="*/ 0 h 10000"/>
              <a:gd name="connsiteX1" fmla="*/ 11102 w 11102"/>
              <a:gd name="connsiteY1" fmla="*/ 0 h 10000"/>
              <a:gd name="connsiteX2" fmla="*/ 10000 w 11102"/>
              <a:gd name="connsiteY2" fmla="*/ 10000 h 10000"/>
              <a:gd name="connsiteX3" fmla="*/ 0 w 11102"/>
              <a:gd name="connsiteY3" fmla="*/ 10000 h 10000"/>
              <a:gd name="connsiteX4" fmla="*/ 0 w 11102"/>
              <a:gd name="connsiteY4" fmla="*/ 0 h 10000"/>
              <a:gd name="connsiteX0" fmla="*/ 0 w 11184"/>
              <a:gd name="connsiteY0" fmla="*/ 0 h 10000"/>
              <a:gd name="connsiteX1" fmla="*/ 11184 w 11184"/>
              <a:gd name="connsiteY1" fmla="*/ 0 h 10000"/>
              <a:gd name="connsiteX2" fmla="*/ 10000 w 11184"/>
              <a:gd name="connsiteY2" fmla="*/ 10000 h 10000"/>
              <a:gd name="connsiteX3" fmla="*/ 0 w 11184"/>
              <a:gd name="connsiteY3" fmla="*/ 10000 h 10000"/>
              <a:gd name="connsiteX4" fmla="*/ 0 w 11184"/>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84" h="10000">
                <a:moveTo>
                  <a:pt x="0" y="0"/>
                </a:moveTo>
                <a:lnTo>
                  <a:pt x="11184" y="0"/>
                </a:lnTo>
                <a:lnTo>
                  <a:pt x="10000" y="10000"/>
                </a:lnTo>
                <a:lnTo>
                  <a:pt x="0" y="10000"/>
                </a:lnTo>
                <a:lnTo>
                  <a:pt x="0" y="0"/>
                </a:lnTo>
                <a:close/>
              </a:path>
            </a:pathLst>
          </a:cu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Elaborazione 5">
            <a:extLst>
              <a:ext uri="{FF2B5EF4-FFF2-40B4-BE49-F238E27FC236}">
                <a16:creationId xmlns:a16="http://schemas.microsoft.com/office/drawing/2014/main" xmlns="" id="{235D4823-4C58-4FF0-A58B-200F11684F86}"/>
              </a:ext>
            </a:extLst>
          </p:cNvPr>
          <p:cNvSpPr/>
          <p:nvPr/>
        </p:nvSpPr>
        <p:spPr>
          <a:xfrm flipH="1" flipV="1">
            <a:off x="6561872" y="5450102"/>
            <a:ext cx="5624597" cy="1413389"/>
          </a:xfrm>
          <a:custGeom>
            <a:avLst/>
            <a:gdLst>
              <a:gd name="connsiteX0" fmla="*/ 0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0 h 10000"/>
              <a:gd name="connsiteX0" fmla="*/ 0 w 11102"/>
              <a:gd name="connsiteY0" fmla="*/ 0 h 10000"/>
              <a:gd name="connsiteX1" fmla="*/ 11102 w 11102"/>
              <a:gd name="connsiteY1" fmla="*/ 0 h 10000"/>
              <a:gd name="connsiteX2" fmla="*/ 10000 w 11102"/>
              <a:gd name="connsiteY2" fmla="*/ 10000 h 10000"/>
              <a:gd name="connsiteX3" fmla="*/ 0 w 11102"/>
              <a:gd name="connsiteY3" fmla="*/ 10000 h 10000"/>
              <a:gd name="connsiteX4" fmla="*/ 0 w 11102"/>
              <a:gd name="connsiteY4" fmla="*/ 0 h 10000"/>
              <a:gd name="connsiteX0" fmla="*/ 0 w 11179"/>
              <a:gd name="connsiteY0" fmla="*/ 0 h 10000"/>
              <a:gd name="connsiteX1" fmla="*/ 11179 w 11179"/>
              <a:gd name="connsiteY1" fmla="*/ 90 h 10000"/>
              <a:gd name="connsiteX2" fmla="*/ 10000 w 11179"/>
              <a:gd name="connsiteY2" fmla="*/ 10000 h 10000"/>
              <a:gd name="connsiteX3" fmla="*/ 0 w 11179"/>
              <a:gd name="connsiteY3" fmla="*/ 10000 h 10000"/>
              <a:gd name="connsiteX4" fmla="*/ 0 w 11179"/>
              <a:gd name="connsiteY4" fmla="*/ 0 h 10000"/>
              <a:gd name="connsiteX0" fmla="*/ 0 w 11298"/>
              <a:gd name="connsiteY0" fmla="*/ 39 h 10039"/>
              <a:gd name="connsiteX1" fmla="*/ 11298 w 11298"/>
              <a:gd name="connsiteY1" fmla="*/ 0 h 10039"/>
              <a:gd name="connsiteX2" fmla="*/ 10000 w 11298"/>
              <a:gd name="connsiteY2" fmla="*/ 10039 h 10039"/>
              <a:gd name="connsiteX3" fmla="*/ 0 w 11298"/>
              <a:gd name="connsiteY3" fmla="*/ 10039 h 10039"/>
              <a:gd name="connsiteX4" fmla="*/ 0 w 11298"/>
              <a:gd name="connsiteY4" fmla="*/ 39 h 10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98" h="10039">
                <a:moveTo>
                  <a:pt x="0" y="39"/>
                </a:moveTo>
                <a:lnTo>
                  <a:pt x="11298" y="0"/>
                </a:lnTo>
                <a:lnTo>
                  <a:pt x="10000" y="10039"/>
                </a:lnTo>
                <a:lnTo>
                  <a:pt x="0" y="10039"/>
                </a:lnTo>
                <a:lnTo>
                  <a:pt x="0" y="39"/>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Sottotitolo 2">
            <a:extLst>
              <a:ext uri="{FF2B5EF4-FFF2-40B4-BE49-F238E27FC236}">
                <a16:creationId xmlns:a16="http://schemas.microsoft.com/office/drawing/2014/main" xmlns="" id="{62B76FE2-2EB5-4D7B-8708-BA7D71EB085A}"/>
              </a:ext>
            </a:extLst>
          </p:cNvPr>
          <p:cNvSpPr txBox="1">
            <a:spLocks/>
          </p:cNvSpPr>
          <p:nvPr/>
        </p:nvSpPr>
        <p:spPr>
          <a:xfrm>
            <a:off x="1777766" y="6425799"/>
            <a:ext cx="4609057" cy="3306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it-IT" sz="1400" dirty="0" smtClean="0">
                <a:solidFill>
                  <a:schemeClr val="bg2">
                    <a:lumMod val="50000"/>
                  </a:schemeClr>
                </a:solidFill>
                <a:latin typeface="Segoe UI" panose="020B0502040204020203" pitchFamily="34" charset="0"/>
                <a:cs typeface="Segoe UI" panose="020B0502040204020203" pitchFamily="34" charset="0"/>
              </a:rPr>
              <a:t>Giugno 2021</a:t>
            </a:r>
            <a:endParaRPr lang="it-IT" sz="1400" dirty="0">
              <a:solidFill>
                <a:schemeClr val="bg2">
                  <a:lumMod val="50000"/>
                </a:schemeClr>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320653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xmlns="" id="{25AE7110-68C9-4DCD-920B-596FCFD6E3A1}"/>
              </a:ext>
            </a:extLst>
          </p:cNvPr>
          <p:cNvSpPr txBox="1"/>
          <p:nvPr/>
        </p:nvSpPr>
        <p:spPr>
          <a:xfrm>
            <a:off x="406400" y="889000"/>
            <a:ext cx="11468100" cy="5512750"/>
          </a:xfrm>
          <a:prstGeom prst="rect">
            <a:avLst/>
          </a:prstGeom>
          <a:noFill/>
        </p:spPr>
        <p:txBody>
          <a:bodyPr wrap="square" numCol="2" spcCol="180000" rtlCol="0">
            <a:noAutofit/>
          </a:bodyPr>
          <a:lstStyle/>
          <a:p>
            <a:pPr marL="158115" marR="68580">
              <a:lnSpc>
                <a:spcPct val="115000"/>
              </a:lnSpc>
              <a:spcAft>
                <a:spcPts val="1000"/>
              </a:spcAft>
            </a:pPr>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Un altro aspetto da evidenziare in questa sede riguarda le modalità con cui l’ente realizza la propria attività.</a:t>
            </a:r>
          </a:p>
          <a:p>
            <a:pPr marL="158115" marR="68580">
              <a:lnSpc>
                <a:spcPct val="115000"/>
              </a:lnSpc>
              <a:spcAft>
                <a:spcPts val="1000"/>
              </a:spcAft>
            </a:pPr>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Ciò è possibile mediante la rappresentazione sintetica:</a:t>
            </a:r>
          </a:p>
          <a:p>
            <a:pPr marL="443865" marR="68580" indent="-285750">
              <a:lnSpc>
                <a:spcPct val="115000"/>
              </a:lnSpc>
              <a:spcAft>
                <a:spcPts val="1000"/>
              </a:spcAft>
              <a:buFont typeface="Wingdings" panose="05000000000000000000" pitchFamily="2" charset="2"/>
              <a:buChar char="§"/>
            </a:pPr>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del personale impegnato nelle varie attività dell’ente</a:t>
            </a:r>
          </a:p>
          <a:p>
            <a:pPr marL="443865" marR="68580" indent="-285750">
              <a:lnSpc>
                <a:spcPct val="115000"/>
              </a:lnSpc>
              <a:spcAft>
                <a:spcPts val="1000"/>
              </a:spcAft>
              <a:buFont typeface="Wingdings" panose="05000000000000000000" pitchFamily="2" charset="2"/>
              <a:buChar char="§"/>
            </a:pPr>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dei costi sostenuti nello svolgimento di determinati processi </a:t>
            </a:r>
          </a:p>
          <a:p>
            <a:pPr marL="443865" marR="68580" indent="-285750">
              <a:lnSpc>
                <a:spcPct val="115000"/>
              </a:lnSpc>
              <a:spcAft>
                <a:spcPts val="1000"/>
              </a:spcAft>
              <a:buFont typeface="Wingdings" panose="05000000000000000000" pitchFamily="2" charset="2"/>
              <a:buChar char="§"/>
            </a:pPr>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della qualità erogata dei servizi svolti dall’ente</a:t>
            </a:r>
          </a:p>
          <a:p>
            <a:pPr marL="443865" marR="68580" indent="-285750">
              <a:lnSpc>
                <a:spcPct val="115000"/>
              </a:lnSpc>
              <a:spcAft>
                <a:spcPts val="1000"/>
              </a:spcAft>
              <a:buFont typeface="Wingdings" panose="05000000000000000000" pitchFamily="2" charset="2"/>
              <a:buChar char="§"/>
            </a:pPr>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della qualità percepita dagli utenti dei servizi</a:t>
            </a:r>
          </a:p>
          <a:p>
            <a:pPr marL="158115" marR="68580">
              <a:lnSpc>
                <a:spcPct val="115000"/>
              </a:lnSpc>
              <a:spcAft>
                <a:spcPts val="1000"/>
              </a:spcAft>
            </a:pPr>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a:t>
            </a:r>
          </a:p>
          <a:p>
            <a:pPr marL="158115" marR="68580">
              <a:lnSpc>
                <a:spcPct val="115000"/>
              </a:lnSpc>
              <a:spcAft>
                <a:spcPts val="1000"/>
              </a:spcAft>
            </a:pPr>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Segnaposto numero diapositiva 1">
            <a:extLst>
              <a:ext uri="{FF2B5EF4-FFF2-40B4-BE49-F238E27FC236}">
                <a16:creationId xmlns:a16="http://schemas.microsoft.com/office/drawing/2014/main" xmlns="" id="{0F72DF18-73BE-4905-87BC-58736D262426}"/>
              </a:ext>
            </a:extLst>
          </p:cNvPr>
          <p:cNvSpPr>
            <a:spLocks noGrp="1"/>
          </p:cNvSpPr>
          <p:nvPr>
            <p:ph type="sldNum" sz="quarter" idx="12"/>
          </p:nvPr>
        </p:nvSpPr>
        <p:spPr/>
        <p:txBody>
          <a:bodyPr/>
          <a:lstStyle/>
          <a:p>
            <a:fld id="{621F632D-C124-4773-8802-FBC2B1C2511D}" type="slidenum">
              <a:rPr lang="it-IT" smtClean="0"/>
              <a:pPr/>
              <a:t>10</a:t>
            </a:fld>
            <a:endParaRPr lang="it-IT"/>
          </a:p>
        </p:txBody>
      </p:sp>
      <p:sp>
        <p:nvSpPr>
          <p:cNvPr id="3" name="CasellaDiTesto 2">
            <a:extLst>
              <a:ext uri="{FF2B5EF4-FFF2-40B4-BE49-F238E27FC236}">
                <a16:creationId xmlns:a16="http://schemas.microsoft.com/office/drawing/2014/main" xmlns="" id="{2C58A4A6-2D36-4AC5-8A6E-CB40691C2654}"/>
              </a:ext>
            </a:extLst>
          </p:cNvPr>
          <p:cNvSpPr txBox="1"/>
          <p:nvPr/>
        </p:nvSpPr>
        <p:spPr>
          <a:xfrm>
            <a:off x="609600" y="334665"/>
            <a:ext cx="11150600" cy="400110"/>
          </a:xfrm>
          <a:prstGeom prst="rect">
            <a:avLst/>
          </a:prstGeom>
          <a:noFill/>
        </p:spPr>
        <p:txBody>
          <a:bodyPr wrap="square" rtlCol="0">
            <a:spAutoFit/>
          </a:bodyPr>
          <a:lstStyle/>
          <a:p>
            <a:r>
              <a:rPr lang="it-IT" sz="2000" b="1" dirty="0">
                <a:solidFill>
                  <a:srgbClr val="00B0F0"/>
                </a:solidFill>
                <a:latin typeface="Segoe UI" panose="020B0502040204020203" pitchFamily="34" charset="0"/>
                <a:cs typeface="Segoe UI" panose="020B0502040204020203" pitchFamily="34" charset="0"/>
              </a:rPr>
              <a:t>5. PROCESSI</a:t>
            </a:r>
          </a:p>
        </p:txBody>
      </p:sp>
      <p:sp>
        <p:nvSpPr>
          <p:cNvPr id="4" name="Fumetto: rettangolo con angoli arrotondati 3">
            <a:extLst>
              <a:ext uri="{FF2B5EF4-FFF2-40B4-BE49-F238E27FC236}">
                <a16:creationId xmlns:a16="http://schemas.microsoft.com/office/drawing/2014/main" xmlns="" id="{9A38DF75-9F7D-43E3-A937-54064B5658EA}"/>
              </a:ext>
            </a:extLst>
          </p:cNvPr>
          <p:cNvSpPr/>
          <p:nvPr/>
        </p:nvSpPr>
        <p:spPr>
          <a:xfrm>
            <a:off x="7271495" y="3390629"/>
            <a:ext cx="3670527" cy="1532334"/>
          </a:xfrm>
          <a:prstGeom prst="wedgeRoundRectCallout">
            <a:avLst>
              <a:gd name="adj1" fmla="val -77414"/>
              <a:gd name="adj2" fmla="val -142351"/>
              <a:gd name="adj3" fmla="val 16667"/>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it-IT" sz="2400" b="1" dirty="0">
                <a:solidFill>
                  <a:schemeClr val="tx1"/>
                </a:solidFill>
                <a:latin typeface="Wingdings" panose="05000000000000000000" pitchFamily="2" charset="2"/>
              </a:rPr>
              <a:t>@</a:t>
            </a:r>
            <a:r>
              <a:rPr lang="it-IT" sz="1050" b="1" dirty="0">
                <a:solidFill>
                  <a:schemeClr val="tx1"/>
                </a:solidFill>
              </a:rPr>
              <a:t> INDICAZIONI PER LA REDAZIONE</a:t>
            </a:r>
          </a:p>
          <a:p>
            <a:r>
              <a:rPr lang="it-IT" sz="1000" dirty="0">
                <a:solidFill>
                  <a:schemeClr val="tx1"/>
                </a:solidFill>
              </a:rPr>
              <a:t>In questa parte del documento si riportano differenti informazioni relative ai processi camerali. </a:t>
            </a:r>
          </a:p>
          <a:p>
            <a:r>
              <a:rPr lang="it-IT" sz="1000" dirty="0">
                <a:solidFill>
                  <a:schemeClr val="tx1"/>
                </a:solidFill>
              </a:rPr>
              <a:t>È utile e opportuno fornire una rappresentazione sintetica degli aspetti che permettono di cogliere le dimensioni delle risorse (umane e economiche) impiegate nei processi e la qualità e la quantità delle prestazioni e dei servizi erogati dall’ente.</a:t>
            </a:r>
          </a:p>
        </p:txBody>
      </p:sp>
    </p:spTree>
    <p:extLst>
      <p:ext uri="{BB962C8B-B14F-4D97-AF65-F5344CB8AC3E}">
        <p14:creationId xmlns:p14="http://schemas.microsoft.com/office/powerpoint/2010/main" val="2483190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CasellaDiTesto 20">
            <a:extLst>
              <a:ext uri="{FF2B5EF4-FFF2-40B4-BE49-F238E27FC236}">
                <a16:creationId xmlns:a16="http://schemas.microsoft.com/office/drawing/2014/main" xmlns="" id="{2C274A99-711A-459C-B4C5-FFC609706E53}"/>
              </a:ext>
            </a:extLst>
          </p:cNvPr>
          <p:cNvSpPr txBox="1"/>
          <p:nvPr/>
        </p:nvSpPr>
        <p:spPr>
          <a:xfrm>
            <a:off x="609600" y="287165"/>
            <a:ext cx="11150600" cy="400110"/>
          </a:xfrm>
          <a:prstGeom prst="rect">
            <a:avLst/>
          </a:prstGeom>
          <a:noFill/>
        </p:spPr>
        <p:txBody>
          <a:bodyPr wrap="square" rtlCol="0">
            <a:spAutoFit/>
          </a:bodyPr>
          <a:lstStyle/>
          <a:p>
            <a:r>
              <a:rPr lang="it-IT" sz="2000" b="1" dirty="0">
                <a:solidFill>
                  <a:srgbClr val="00B0F0"/>
                </a:solidFill>
                <a:latin typeface="Segoe UI" panose="020B0502040204020203" pitchFamily="34" charset="0"/>
                <a:cs typeface="Segoe UI" panose="020B0502040204020203" pitchFamily="34" charset="0"/>
              </a:rPr>
              <a:t>5.1 PROCESSI </a:t>
            </a:r>
            <a:r>
              <a:rPr lang="it-IT" sz="2000" dirty="0">
                <a:solidFill>
                  <a:srgbClr val="00B0F0"/>
                </a:solidFill>
                <a:latin typeface="Segoe UI" panose="020B0502040204020203" pitchFamily="34" charset="0"/>
                <a:cs typeface="Segoe UI" panose="020B0502040204020203" pitchFamily="34" charset="0"/>
              </a:rPr>
              <a:t>(DIMENSIONAMENTO DEL PERSONALE)					    </a:t>
            </a:r>
            <a:r>
              <a:rPr lang="it-IT" sz="1200" dirty="0">
                <a:solidFill>
                  <a:srgbClr val="00B0F0"/>
                </a:solidFill>
                <a:latin typeface="Segoe UI" panose="020B0502040204020203" pitchFamily="34" charset="0"/>
                <a:cs typeface="Segoe UI" panose="020B0502040204020203" pitchFamily="34" charset="0"/>
              </a:rPr>
              <a:t>1 di 2</a:t>
            </a:r>
          </a:p>
        </p:txBody>
      </p:sp>
      <p:graphicFrame>
        <p:nvGraphicFramePr>
          <p:cNvPr id="4" name="Tabella 3">
            <a:extLst>
              <a:ext uri="{FF2B5EF4-FFF2-40B4-BE49-F238E27FC236}">
                <a16:creationId xmlns:a16="http://schemas.microsoft.com/office/drawing/2014/main" xmlns="" id="{3B820047-A4FF-4F8C-A457-6DFE98863CAA}"/>
              </a:ext>
            </a:extLst>
          </p:cNvPr>
          <p:cNvGraphicFramePr>
            <a:graphicFrameLocks noGrp="1"/>
          </p:cNvGraphicFramePr>
          <p:nvPr>
            <p:extLst>
              <p:ext uri="{D42A27DB-BD31-4B8C-83A1-F6EECF244321}">
                <p14:modId xmlns:p14="http://schemas.microsoft.com/office/powerpoint/2010/main" val="2190850988"/>
              </p:ext>
            </p:extLst>
          </p:nvPr>
        </p:nvGraphicFramePr>
        <p:xfrm>
          <a:off x="374904" y="1115568"/>
          <a:ext cx="11320272" cy="4846310"/>
        </p:xfrm>
        <a:graphic>
          <a:graphicData uri="http://schemas.openxmlformats.org/drawingml/2006/table">
            <a:tbl>
              <a:tblPr/>
              <a:tblGrid>
                <a:gridCol w="739391">
                  <a:extLst>
                    <a:ext uri="{9D8B030D-6E8A-4147-A177-3AD203B41FA5}">
                      <a16:colId xmlns:a16="http://schemas.microsoft.com/office/drawing/2014/main" xmlns="" val="1679543536"/>
                    </a:ext>
                  </a:extLst>
                </a:gridCol>
                <a:gridCol w="1247115">
                  <a:extLst>
                    <a:ext uri="{9D8B030D-6E8A-4147-A177-3AD203B41FA5}">
                      <a16:colId xmlns:a16="http://schemas.microsoft.com/office/drawing/2014/main" xmlns="" val="11855844"/>
                    </a:ext>
                  </a:extLst>
                </a:gridCol>
                <a:gridCol w="3710206">
                  <a:extLst>
                    <a:ext uri="{9D8B030D-6E8A-4147-A177-3AD203B41FA5}">
                      <a16:colId xmlns:a16="http://schemas.microsoft.com/office/drawing/2014/main" xmlns="" val="4195801078"/>
                    </a:ext>
                  </a:extLst>
                </a:gridCol>
                <a:gridCol w="118872">
                  <a:extLst>
                    <a:ext uri="{9D8B030D-6E8A-4147-A177-3AD203B41FA5}">
                      <a16:colId xmlns:a16="http://schemas.microsoft.com/office/drawing/2014/main" xmlns="" val="2008250228"/>
                    </a:ext>
                  </a:extLst>
                </a:gridCol>
                <a:gridCol w="804672">
                  <a:extLst>
                    <a:ext uri="{9D8B030D-6E8A-4147-A177-3AD203B41FA5}">
                      <a16:colId xmlns:a16="http://schemas.microsoft.com/office/drawing/2014/main" xmlns="" val="979728576"/>
                    </a:ext>
                  </a:extLst>
                </a:gridCol>
                <a:gridCol w="64008">
                  <a:extLst>
                    <a:ext uri="{9D8B030D-6E8A-4147-A177-3AD203B41FA5}">
                      <a16:colId xmlns:a16="http://schemas.microsoft.com/office/drawing/2014/main" xmlns="" val="1503830273"/>
                    </a:ext>
                  </a:extLst>
                </a:gridCol>
                <a:gridCol w="2253558">
                  <a:extLst>
                    <a:ext uri="{9D8B030D-6E8A-4147-A177-3AD203B41FA5}">
                      <a16:colId xmlns:a16="http://schemas.microsoft.com/office/drawing/2014/main" xmlns="" val="4192744258"/>
                    </a:ext>
                  </a:extLst>
                </a:gridCol>
                <a:gridCol w="41358">
                  <a:extLst>
                    <a:ext uri="{9D8B030D-6E8A-4147-A177-3AD203B41FA5}">
                      <a16:colId xmlns:a16="http://schemas.microsoft.com/office/drawing/2014/main" xmlns="" val="3389276436"/>
                    </a:ext>
                  </a:extLst>
                </a:gridCol>
                <a:gridCol w="559608">
                  <a:extLst>
                    <a:ext uri="{9D8B030D-6E8A-4147-A177-3AD203B41FA5}">
                      <a16:colId xmlns:a16="http://schemas.microsoft.com/office/drawing/2014/main" xmlns="" val="1409470803"/>
                    </a:ext>
                  </a:extLst>
                </a:gridCol>
                <a:gridCol w="161546">
                  <a:extLst>
                    <a:ext uri="{9D8B030D-6E8A-4147-A177-3AD203B41FA5}">
                      <a16:colId xmlns:a16="http://schemas.microsoft.com/office/drawing/2014/main" xmlns="" val="3529714422"/>
                    </a:ext>
                  </a:extLst>
                </a:gridCol>
                <a:gridCol w="957671">
                  <a:extLst>
                    <a:ext uri="{9D8B030D-6E8A-4147-A177-3AD203B41FA5}">
                      <a16:colId xmlns:a16="http://schemas.microsoft.com/office/drawing/2014/main" xmlns="" val="1345678710"/>
                    </a:ext>
                  </a:extLst>
                </a:gridCol>
                <a:gridCol w="102659">
                  <a:extLst>
                    <a:ext uri="{9D8B030D-6E8A-4147-A177-3AD203B41FA5}">
                      <a16:colId xmlns:a16="http://schemas.microsoft.com/office/drawing/2014/main" xmlns="" val="3631553717"/>
                    </a:ext>
                  </a:extLst>
                </a:gridCol>
                <a:gridCol w="559608">
                  <a:extLst>
                    <a:ext uri="{9D8B030D-6E8A-4147-A177-3AD203B41FA5}">
                      <a16:colId xmlns:a16="http://schemas.microsoft.com/office/drawing/2014/main" xmlns="" val="589558492"/>
                    </a:ext>
                  </a:extLst>
                </a:gridCol>
              </a:tblGrid>
              <a:tr h="160668">
                <a:tc gridSpan="3">
                  <a:txBody>
                    <a:bodyPr/>
                    <a:lstStyle/>
                    <a:p>
                      <a:pPr algn="ctr" fontAlgn="ctr"/>
                      <a:r>
                        <a:rPr lang="it-IT" sz="800" b="1" i="0" u="none" strike="noStrike" dirty="0">
                          <a:solidFill>
                            <a:srgbClr val="000000"/>
                          </a:solidFill>
                          <a:effectLst/>
                          <a:latin typeface="Segoe UI" panose="020B0502040204020203" pitchFamily="34" charset="0"/>
                          <a:cs typeface="Segoe UI" panose="020B0502040204020203" pitchFamily="34" charset="0"/>
                        </a:rPr>
                        <a:t>MAPPA DEI PROCESSI</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a:noFill/>
                    </a:lnB>
                  </a:tcPr>
                </a:tc>
                <a:tc hMerge="1">
                  <a:txBody>
                    <a:bodyPr/>
                    <a:lstStyle/>
                    <a:p>
                      <a:endParaRPr lang="it-IT"/>
                    </a:p>
                  </a:txBody>
                  <a:tcPr/>
                </a:tc>
                <a:tc hMerge="1">
                  <a:txBody>
                    <a:bodyPr/>
                    <a:lstStyle/>
                    <a:p>
                      <a:endParaRPr lang="it-IT"/>
                    </a:p>
                  </a:txBody>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D9D9D9"/>
                      </a:solidFill>
                      <a:prstDash val="solid"/>
                      <a:round/>
                      <a:headEnd type="none" w="med" len="med"/>
                      <a:tailEnd type="none" w="med" len="med"/>
                    </a:lnR>
                    <a:lnT>
                      <a:noFill/>
                    </a:lnT>
                    <a:lnB>
                      <a:noFill/>
                    </a:lnB>
                  </a:tcPr>
                </a:tc>
                <a:tc rowSpan="3">
                  <a:txBody>
                    <a:bodyPr/>
                    <a:lstStyle/>
                    <a:p>
                      <a:pPr algn="ctr" fontAlgn="ctr"/>
                      <a:r>
                        <a:rPr lang="it-IT" sz="800" b="1" i="0" u="none" strike="noStrike" dirty="0">
                          <a:solidFill>
                            <a:srgbClr val="000000"/>
                          </a:solidFill>
                          <a:effectLst/>
                          <a:latin typeface="Segoe UI" panose="020B0502040204020203" pitchFamily="34" charset="0"/>
                          <a:cs typeface="Segoe UI" panose="020B0502040204020203" pitchFamily="34" charset="0"/>
                        </a:rPr>
                        <a:t>FTE PROCESSI CAMERALI (Consolidato CCIAA-AS)</a:t>
                      </a:r>
                    </a:p>
                  </a:txBody>
                  <a:tcPr marL="0" marR="0" marT="0" marB="0" anchor="ctr">
                    <a:lnL w="6350" cap="flat" cmpd="sng" algn="ctr">
                      <a:solidFill>
                        <a:srgbClr val="D9D9D9"/>
                      </a:solidFill>
                      <a:prstDash val="solid"/>
                      <a:round/>
                      <a:headEnd type="none" w="med" len="med"/>
                      <a:tailEnd type="none" w="med" len="med"/>
                    </a:lnL>
                    <a:lnR>
                      <a:noFill/>
                    </a:lnR>
                    <a:lnT>
                      <a:noFill/>
                    </a:lnT>
                    <a:lnB w="6350" cap="flat" cmpd="sng" algn="ctr">
                      <a:solidFill>
                        <a:srgbClr val="C3C3C3"/>
                      </a:solidFill>
                      <a:prstDash val="solid"/>
                      <a:round/>
                      <a:headEnd type="none" w="med" len="med"/>
                      <a:tailEnd type="none" w="med" len="med"/>
                    </a:lnB>
                    <a:solidFill>
                      <a:srgbClr val="C3C3C3"/>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nchor="b">
                    <a:lnL>
                      <a:noFill/>
                    </a:lnL>
                    <a:lnR>
                      <a:noFill/>
                    </a:lnR>
                    <a:lnT>
                      <a:noFill/>
                    </a:lnT>
                    <a:lnB>
                      <a:noFill/>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nchor="b">
                    <a:lnL>
                      <a:noFill/>
                    </a:lnL>
                    <a:lnR>
                      <a:noFill/>
                    </a:lnR>
                    <a:lnT>
                      <a:noFill/>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gridSpan="3">
                  <a:txBody>
                    <a:bodyPr/>
                    <a:lstStyle/>
                    <a:p>
                      <a:pPr algn="ctr" fontAlgn="ctr"/>
                      <a:r>
                        <a:rPr lang="it-IT" sz="800" b="1" i="0" u="none" strike="noStrike" dirty="0">
                          <a:solidFill>
                            <a:srgbClr val="000000"/>
                          </a:solidFill>
                          <a:effectLst/>
                          <a:latin typeface="Segoe UI" panose="020B0502040204020203" pitchFamily="34" charset="0"/>
                          <a:cs typeface="Segoe UI" panose="020B0502040204020203" pitchFamily="34" charset="0"/>
                        </a:rPr>
                        <a:t>INDICATORI</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hMerge="1">
                  <a:txBody>
                    <a:bodyPr/>
                    <a:lstStyle/>
                    <a:p>
                      <a:endParaRPr lang="it-IT"/>
                    </a:p>
                  </a:txBody>
                  <a:tcPr/>
                </a:tc>
                <a:tc hMerge="1">
                  <a:txBody>
                    <a:bodyPr/>
                    <a:lstStyle/>
                    <a:p>
                      <a:endParaRPr lang="it-IT"/>
                    </a:p>
                  </a:txBody>
                  <a:tcPr>
                    <a:lnL w="6350" cap="flat" cmpd="sng" algn="ctr">
                      <a:solidFill>
                        <a:srgbClr val="C3C3C3"/>
                      </a:solidFill>
                      <a:prstDash val="solid"/>
                      <a:round/>
                      <a:headEnd type="none" w="med" len="med"/>
                      <a:tailEnd type="none" w="med" len="med"/>
                    </a:ln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nchor="b">
                    <a:lnL w="6350" cap="flat" cmpd="sng" algn="ctr">
                      <a:solidFill>
                        <a:srgbClr val="C3C3C3"/>
                      </a:solidFill>
                      <a:prstDash val="solid"/>
                      <a:round/>
                      <a:headEnd type="none" w="med" len="med"/>
                      <a:tailEnd type="none" w="med" len="med"/>
                    </a:lnL>
                    <a:lnR>
                      <a:noFill/>
                    </a:lnR>
                    <a:lnT>
                      <a:noFill/>
                    </a:lnT>
                    <a:lnB>
                      <a:noFill/>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nchor="b">
                    <a:lnL>
                      <a:noFill/>
                    </a:lnL>
                    <a:lnR>
                      <a:noFill/>
                    </a:lnR>
                    <a:lnT>
                      <a:noFill/>
                    </a:lnT>
                    <a:lnB w="6350" cap="flat" cmpd="sng" algn="ctr">
                      <a:solidFill>
                        <a:srgbClr val="C3C3C3"/>
                      </a:solidFill>
                      <a:prstDash val="solid"/>
                      <a:round/>
                      <a:headEnd type="none" w="med" len="med"/>
                      <a:tailEnd type="none" w="med" len="med"/>
                    </a:lnB>
                  </a:tcPr>
                </a:tc>
                <a:extLst>
                  <a:ext uri="{0D108BD9-81ED-4DB2-BD59-A6C34878D82A}">
                    <a16:rowId xmlns:a16="http://schemas.microsoft.com/office/drawing/2014/main" xmlns="" val="3879752090"/>
                  </a:ext>
                </a:extLst>
              </a:tr>
              <a:tr h="160668">
                <a:tc rowSpan="2">
                  <a:txBody>
                    <a:bodyPr/>
                    <a:lstStyle/>
                    <a:p>
                      <a:pPr algn="ctr" fontAlgn="ctr"/>
                      <a:r>
                        <a:rPr lang="it-IT" sz="800" b="1" i="0" u="none" strike="noStrike" dirty="0">
                          <a:solidFill>
                            <a:srgbClr val="000000"/>
                          </a:solidFill>
                          <a:effectLst/>
                          <a:latin typeface="Segoe UI" panose="020B0502040204020203" pitchFamily="34" charset="0"/>
                          <a:cs typeface="Segoe UI" panose="020B0502040204020203" pitchFamily="34" charset="0"/>
                        </a:rPr>
                        <a:t>Funzione</a:t>
                      </a:r>
                    </a:p>
                  </a:txBody>
                  <a:tcPr marL="0" marR="0" marT="0" marB="0" anchor="ctr">
                    <a:lnL>
                      <a:noFill/>
                    </a:lnL>
                    <a:lnR w="6350" cap="flat" cmpd="sng" algn="ctr">
                      <a:solidFill>
                        <a:srgbClr val="D9D9D9"/>
                      </a:solidFill>
                      <a:prstDash val="solid"/>
                      <a:round/>
                      <a:headEnd type="none" w="med" len="med"/>
                      <a:tailEnd type="none" w="med" len="med"/>
                    </a:lnR>
                    <a:lnT>
                      <a:noFill/>
                    </a:lnT>
                    <a:lnB w="6350" cap="flat" cmpd="sng" algn="ctr">
                      <a:solidFill>
                        <a:srgbClr val="C3C3C3"/>
                      </a:solidFill>
                      <a:prstDash val="solid"/>
                      <a:round/>
                      <a:headEnd type="none" w="med" len="med"/>
                      <a:tailEnd type="none" w="med" len="med"/>
                    </a:lnB>
                    <a:solidFill>
                      <a:srgbClr val="C3C3C3"/>
                    </a:solidFill>
                  </a:tcPr>
                </a:tc>
                <a:tc rowSpan="2">
                  <a:txBody>
                    <a:bodyPr/>
                    <a:lstStyle/>
                    <a:p>
                      <a:pPr algn="ctr" fontAlgn="ctr"/>
                      <a:r>
                        <a:rPr lang="it-IT" sz="800" b="1" i="0" u="none" strike="noStrike" dirty="0" err="1">
                          <a:solidFill>
                            <a:srgbClr val="000000"/>
                          </a:solidFill>
                          <a:effectLst/>
                          <a:latin typeface="Segoe UI" panose="020B0502040204020203" pitchFamily="34" charset="0"/>
                          <a:cs typeface="Segoe UI" panose="020B0502040204020203" pitchFamily="34" charset="0"/>
                        </a:rPr>
                        <a:t>MacroProcesso</a:t>
                      </a:r>
                      <a:endParaRPr lang="it-IT" sz="800" b="1" i="0" u="none" strike="noStrike" dirty="0">
                        <a:solidFill>
                          <a:srgbClr val="000000"/>
                        </a:solidFill>
                        <a:effectLst/>
                        <a:latin typeface="Segoe UI" panose="020B0502040204020203" pitchFamily="34" charset="0"/>
                        <a:cs typeface="Segoe UI" panose="020B0502040204020203" pitchFamily="34" charset="0"/>
                      </a:endParaRPr>
                    </a:p>
                  </a:txBody>
                  <a:tcPr marL="0" marR="0" marT="0"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a:noFill/>
                    </a:lnT>
                    <a:lnB w="6350" cap="flat" cmpd="sng" algn="ctr">
                      <a:solidFill>
                        <a:srgbClr val="C3C3C3"/>
                      </a:solidFill>
                      <a:prstDash val="solid"/>
                      <a:round/>
                      <a:headEnd type="none" w="med" len="med"/>
                      <a:tailEnd type="none" w="med" len="med"/>
                    </a:lnB>
                    <a:solidFill>
                      <a:srgbClr val="C3C3C3"/>
                    </a:solidFill>
                  </a:tcPr>
                </a:tc>
                <a:tc rowSpan="2">
                  <a:txBody>
                    <a:bodyPr/>
                    <a:lstStyle/>
                    <a:p>
                      <a:pPr algn="ctr" fontAlgn="ctr"/>
                      <a:r>
                        <a:rPr lang="it-IT" sz="800" b="1" i="0" u="none" strike="noStrike" dirty="0">
                          <a:solidFill>
                            <a:srgbClr val="000000"/>
                          </a:solidFill>
                          <a:effectLst/>
                          <a:latin typeface="Segoe UI" panose="020B0502040204020203" pitchFamily="34" charset="0"/>
                          <a:cs typeface="Segoe UI" panose="020B0502040204020203" pitchFamily="34" charset="0"/>
                        </a:rPr>
                        <a:t>Processo</a:t>
                      </a:r>
                    </a:p>
                  </a:txBody>
                  <a:tcPr marL="0" marR="0" marT="0" marB="0" anchor="ctr">
                    <a:lnL w="6350" cap="flat" cmpd="sng" algn="ctr">
                      <a:solidFill>
                        <a:srgbClr val="D9D9D9"/>
                      </a:solidFill>
                      <a:prstDash val="solid"/>
                      <a:round/>
                      <a:headEnd type="none" w="med" len="med"/>
                      <a:tailEnd type="none" w="med" len="med"/>
                    </a:lnL>
                    <a:lnR>
                      <a:noFill/>
                    </a:lnR>
                    <a:lnT>
                      <a:noFill/>
                    </a:lnT>
                    <a:lnB w="6350" cap="flat" cmpd="sng" algn="ctr">
                      <a:solidFill>
                        <a:srgbClr val="C3C3C3"/>
                      </a:solidFill>
                      <a:prstDash val="solid"/>
                      <a:round/>
                      <a:headEnd type="none" w="med" len="med"/>
                      <a:tailEnd type="none" w="med" len="med"/>
                    </a:lnB>
                    <a:solidFill>
                      <a:srgbClr val="C3C3C3"/>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nchor="b">
                    <a:lnL>
                      <a:noFill/>
                    </a:lnL>
                    <a:lnR w="6350" cap="flat" cmpd="sng" algn="ctr">
                      <a:solidFill>
                        <a:srgbClr val="D9D9D9"/>
                      </a:solidFill>
                      <a:prstDash val="solid"/>
                      <a:round/>
                      <a:headEnd type="none" w="med" len="med"/>
                      <a:tailEnd type="none" w="med" len="med"/>
                    </a:lnR>
                    <a:lnT>
                      <a:noFill/>
                    </a:lnT>
                    <a:lnB>
                      <a:noFill/>
                    </a:lnB>
                  </a:tcPr>
                </a:tc>
                <a:tc vMerge="1">
                  <a:txBody>
                    <a:bodyPr/>
                    <a:lstStyle/>
                    <a:p>
                      <a:endParaRPr lang="it-IT"/>
                    </a:p>
                  </a:txBody>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rowSpan="2">
                  <a:txBody>
                    <a:bodyPr/>
                    <a:lstStyle/>
                    <a:p>
                      <a:pPr algn="ctr" fontAlgn="ctr"/>
                      <a:r>
                        <a:rPr lang="it-IT" sz="800" b="1" i="0" u="none" strike="noStrike">
                          <a:solidFill>
                            <a:srgbClr val="000000"/>
                          </a:solidFill>
                          <a:effectLst/>
                          <a:latin typeface="Segoe UI" panose="020B0502040204020203" pitchFamily="34" charset="0"/>
                          <a:cs typeface="Segoe UI" panose="020B0502040204020203" pitchFamily="34" charset="0"/>
                        </a:rPr>
                        <a:t>Driver (denominatore) per il calcolo FTE standard</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rowSpan="2">
                  <a:txBody>
                    <a:bodyPr/>
                    <a:lstStyle/>
                    <a:p>
                      <a:pPr algn="ctr" fontAlgn="ctr"/>
                      <a:r>
                        <a:rPr lang="it-IT" sz="800" b="1" i="0" u="none" strike="noStrike" dirty="0">
                          <a:solidFill>
                            <a:srgbClr val="000000"/>
                          </a:solidFill>
                          <a:effectLst/>
                          <a:latin typeface="Segoe UI" panose="020B0502040204020203" pitchFamily="34" charset="0"/>
                          <a:cs typeface="Segoe UI" panose="020B0502040204020203" pitchFamily="34" charset="0"/>
                        </a:rPr>
                        <a:t>CCIAA</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EEECE1"/>
                    </a:solidFill>
                  </a:tcPr>
                </a:tc>
                <a:tc>
                  <a:txBody>
                    <a:bodyPr/>
                    <a:lstStyle/>
                    <a:p>
                      <a:pPr algn="l" fontAlgn="b"/>
                      <a:endParaRPr lang="it-IT" sz="800" b="0" i="0" u="none" strike="noStrike" dirty="0">
                        <a:solidFill>
                          <a:srgbClr val="000000"/>
                        </a:solidFill>
                        <a:effectLst/>
                        <a:latin typeface="Segoe UI" panose="020B0502040204020203" pitchFamily="34" charset="0"/>
                        <a:cs typeface="Segoe UI" panose="020B0502040204020203"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a:noFill/>
                    </a:lnB>
                  </a:tcPr>
                </a:tc>
                <a:tc rowSpan="2">
                  <a:txBody>
                    <a:bodyPr/>
                    <a:lstStyle/>
                    <a:p>
                      <a:pPr algn="ctr" fontAlgn="ctr"/>
                      <a:r>
                        <a:rPr lang="it-IT" sz="800" b="1" i="0" u="none" strike="noStrike" dirty="0">
                          <a:solidFill>
                            <a:srgbClr val="000000"/>
                          </a:solidFill>
                          <a:effectLst/>
                          <a:latin typeface="Segoe UI" panose="020B0502040204020203" pitchFamily="34" charset="0"/>
                          <a:cs typeface="Segoe UI" panose="020B0502040204020203" pitchFamily="34" charset="0"/>
                        </a:rPr>
                        <a:t>Mediana nazionale </a:t>
                      </a:r>
                      <a:r>
                        <a:rPr lang="it-IT" sz="800" b="0" i="0" u="none" strike="noStrike" dirty="0">
                          <a:solidFill>
                            <a:srgbClr val="FF0000"/>
                          </a:solidFill>
                          <a:effectLst/>
                          <a:latin typeface="Segoe UI" panose="020B0502040204020203" pitchFamily="34" charset="0"/>
                          <a:cs typeface="Segoe UI" panose="020B0502040204020203" pitchFamily="34" charset="0"/>
                        </a:rPr>
                        <a:t>(CCIAA presenti: 80/82)</a:t>
                      </a:r>
                      <a:endParaRPr lang="it-IT" sz="800" b="1" i="0" u="none" strike="noStrike" dirty="0">
                        <a:solidFill>
                          <a:srgbClr val="000000"/>
                        </a:solidFill>
                        <a:effectLst/>
                        <a:latin typeface="Segoe UI" panose="020B0502040204020203" pitchFamily="34" charset="0"/>
                        <a:cs typeface="Segoe UI" panose="020B0502040204020203" pitchFamily="34" charset="0"/>
                      </a:endParaRP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EEECE1"/>
                    </a:solidFill>
                  </a:tcPr>
                </a:tc>
                <a:tc>
                  <a:txBody>
                    <a:bodyPr/>
                    <a:lstStyle/>
                    <a:p>
                      <a:pPr algn="l" fontAlgn="b"/>
                      <a:endParaRPr lang="it-IT" sz="800" b="0" i="0" u="none" strike="noStrike" dirty="0">
                        <a:solidFill>
                          <a:srgbClr val="000000"/>
                        </a:solidFill>
                        <a:effectLst/>
                        <a:latin typeface="Segoe UI" panose="020B0502040204020203" pitchFamily="34" charset="0"/>
                        <a:cs typeface="Segoe UI" panose="020B0502040204020203"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rowSpan="2">
                  <a:txBody>
                    <a:bodyPr/>
                    <a:lstStyle/>
                    <a:p>
                      <a:pPr algn="ctr" fontAlgn="ctr"/>
                      <a:r>
                        <a:rPr lang="it-IT" sz="800" b="1" i="0" u="none" strike="noStrike" dirty="0">
                          <a:solidFill>
                            <a:srgbClr val="000000"/>
                          </a:solidFill>
                          <a:effectLst/>
                          <a:latin typeface="Symbol" panose="05050102010706020507" pitchFamily="18" charset="2"/>
                          <a:cs typeface="Segoe UI" panose="020B0502040204020203" pitchFamily="34" charset="0"/>
                        </a:rPr>
                        <a:t>D</a:t>
                      </a:r>
                      <a:r>
                        <a:rPr lang="it-IT" sz="800" b="1" i="0" u="none" strike="noStrike" dirty="0">
                          <a:solidFill>
                            <a:srgbClr val="000000"/>
                          </a:solidFill>
                          <a:effectLst/>
                          <a:latin typeface="Segoe UI" panose="020B0502040204020203" pitchFamily="34" charset="0"/>
                          <a:cs typeface="Segoe UI" panose="020B0502040204020203" pitchFamily="34" charset="0"/>
                        </a:rPr>
                        <a:t> Mediana nazionale</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EEECE1"/>
                    </a:solidFill>
                  </a:tcPr>
                </a:tc>
                <a:extLst>
                  <a:ext uri="{0D108BD9-81ED-4DB2-BD59-A6C34878D82A}">
                    <a16:rowId xmlns:a16="http://schemas.microsoft.com/office/drawing/2014/main" xmlns="" val="1999809715"/>
                  </a:ext>
                </a:extLst>
              </a:tr>
              <a:tr h="321337">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nchor="b">
                    <a:lnL>
                      <a:noFill/>
                    </a:lnL>
                    <a:lnR w="6350" cap="flat" cmpd="sng" algn="ctr">
                      <a:solidFill>
                        <a:srgbClr val="D9D9D9"/>
                      </a:solidFill>
                      <a:prstDash val="solid"/>
                      <a:round/>
                      <a:headEnd type="none" w="med" len="med"/>
                      <a:tailEnd type="none" w="med" len="med"/>
                    </a:lnR>
                    <a:lnT>
                      <a:noFill/>
                    </a:lnT>
                    <a:lnB>
                      <a:noFill/>
                    </a:lnB>
                  </a:tcPr>
                </a:tc>
                <a:tc vMerge="1">
                  <a:txBody>
                    <a:bodyPr/>
                    <a:lstStyle/>
                    <a:p>
                      <a:endParaRPr lang="it-IT"/>
                    </a:p>
                  </a:txBody>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vMerge="1">
                  <a:txBody>
                    <a:bodyPr/>
                    <a:lstStyle/>
                    <a:p>
                      <a:endParaRPr lang="it-IT"/>
                    </a:p>
                  </a:txBody>
                  <a:tcPr/>
                </a:tc>
                <a:tc>
                  <a:txBody>
                    <a:bodyPr/>
                    <a:lstStyle/>
                    <a:p>
                      <a:pPr algn="l" fontAlgn="b"/>
                      <a:endParaRPr lang="it-IT" sz="800" b="0" i="0" u="none" strike="noStrike" dirty="0">
                        <a:solidFill>
                          <a:srgbClr val="000000"/>
                        </a:solidFill>
                        <a:effectLst/>
                        <a:latin typeface="Segoe UI" panose="020B0502040204020203" pitchFamily="34" charset="0"/>
                        <a:cs typeface="Segoe UI" panose="020B0502040204020203"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vMerge="1">
                  <a:txBody>
                    <a:bodyPr/>
                    <a:lstStyle/>
                    <a:p>
                      <a:endParaRPr lang="it-IT"/>
                    </a:p>
                  </a:txBody>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vMerge="1">
                  <a:txBody>
                    <a:bodyPr/>
                    <a:lstStyle/>
                    <a:p>
                      <a:pPr algn="ctr" fontAlgn="ctr"/>
                      <a:r>
                        <a:rPr lang="it-IT" sz="800" b="1" i="0" u="none" strike="noStrike" dirty="0">
                          <a:solidFill>
                            <a:srgbClr val="000000"/>
                          </a:solidFill>
                          <a:effectLst/>
                          <a:latin typeface="Segoe UI" panose="020B0502040204020203" pitchFamily="34" charset="0"/>
                          <a:cs typeface="Segoe UI" panose="020B0502040204020203" pitchFamily="34" charset="0"/>
                        </a:rPr>
                        <a:t>Mediana nazionale </a:t>
                      </a:r>
                      <a:r>
                        <a:rPr lang="it-IT" sz="800" b="0" i="0" u="none" strike="noStrike" dirty="0">
                          <a:solidFill>
                            <a:srgbClr val="FF0000"/>
                          </a:solidFill>
                          <a:effectLst/>
                          <a:latin typeface="Segoe UI" panose="020B0502040204020203" pitchFamily="34" charset="0"/>
                          <a:cs typeface="Segoe UI" panose="020B0502040204020203" pitchFamily="34" charset="0"/>
                        </a:rPr>
                        <a:t>(CCIAA presenti: 80/82)</a:t>
                      </a:r>
                      <a:endParaRPr lang="it-IT" sz="800" b="1" i="0" u="none" strike="noStrike" dirty="0">
                        <a:solidFill>
                          <a:srgbClr val="000000"/>
                        </a:solidFill>
                        <a:effectLst/>
                        <a:latin typeface="Segoe UI" panose="020B0502040204020203" pitchFamily="34" charset="0"/>
                        <a:cs typeface="Segoe UI" panose="020B0502040204020203" pitchFamily="34" charset="0"/>
                      </a:endParaRP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EEECE1"/>
                    </a:solidFill>
                  </a:tcPr>
                </a:tc>
                <a:tc>
                  <a:txBody>
                    <a:bodyPr/>
                    <a:lstStyle/>
                    <a:p>
                      <a:pPr algn="l" fontAlgn="b"/>
                      <a:endParaRPr lang="it-IT" sz="800" b="0" i="0" u="none" strike="noStrike" dirty="0">
                        <a:solidFill>
                          <a:srgbClr val="000000"/>
                        </a:solidFill>
                        <a:effectLst/>
                        <a:latin typeface="Segoe UI" panose="020B0502040204020203" pitchFamily="34" charset="0"/>
                        <a:cs typeface="Segoe UI" panose="020B0502040204020203"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vMerge="1">
                  <a:txBody>
                    <a:bodyPr/>
                    <a:lstStyle/>
                    <a:p>
                      <a:endParaRPr lang="it-IT"/>
                    </a:p>
                  </a:txBody>
                  <a:tcPr/>
                </a:tc>
                <a:extLst>
                  <a:ext uri="{0D108BD9-81ED-4DB2-BD59-A6C34878D82A}">
                    <a16:rowId xmlns:a16="http://schemas.microsoft.com/office/drawing/2014/main" xmlns="" val="3819247076"/>
                  </a:ext>
                </a:extLst>
              </a:tr>
              <a:tr h="160668">
                <a:tc rowSpan="8">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A Governo Camerale</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rowSpan="3">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A1 Pianificazione, monitoraggio e controllo dell'Ente</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ctr"/>
                      <a:r>
                        <a:rPr lang="it-IT" sz="800" b="0" i="0" u="none" strike="noStrike">
                          <a:solidFill>
                            <a:srgbClr val="000000"/>
                          </a:solidFill>
                          <a:effectLst/>
                          <a:latin typeface="Segoe UI" panose="020B0502040204020203" pitchFamily="34" charset="0"/>
                          <a:cs typeface="Segoe UI" panose="020B0502040204020203" pitchFamily="34" charset="0"/>
                        </a:rPr>
                        <a:t>A1.1 Performance camerale</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1,731</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10 mln € di Proventi correnti (*)</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C00000"/>
                          </a:solidFill>
                          <a:effectLst/>
                          <a:latin typeface="Segoe UI" panose="020B0502040204020203" pitchFamily="34" charset="0"/>
                          <a:cs typeface="Segoe UI" panose="020B0502040204020203" pitchFamily="34" charset="0"/>
                        </a:rPr>
                        <a:t>1,104</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1,844</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Segoe UI" panose="020B0502040204020203" pitchFamily="34" charset="0"/>
                          <a:cs typeface="Segoe UI" panose="020B0502040204020203" pitchFamily="34" charset="0"/>
                        </a:rPr>
                        <a:t>-0,205</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extLst>
                  <a:ext uri="{0D108BD9-81ED-4DB2-BD59-A6C34878D82A}">
                    <a16:rowId xmlns:a16="http://schemas.microsoft.com/office/drawing/2014/main" xmlns="" val="916489296"/>
                  </a:ext>
                </a:extLst>
              </a:tr>
              <a:tr h="160668">
                <a:tc vMerge="1">
                  <a:txBody>
                    <a:bodyPr/>
                    <a:lstStyle/>
                    <a:p>
                      <a:endParaRPr lang="it-IT"/>
                    </a:p>
                  </a:txBody>
                  <a:tcPr/>
                </a:tc>
                <a:tc vMerge="1">
                  <a:txBody>
                    <a:bodyPr/>
                    <a:lstStyle/>
                    <a:p>
                      <a:endParaRPr lang="it-IT"/>
                    </a:p>
                  </a:txBody>
                  <a:tcPr/>
                </a:tc>
                <a:tc>
                  <a:txBody>
                    <a:bodyPr/>
                    <a:lstStyle/>
                    <a:p>
                      <a:pPr algn="l" fontAlgn="ctr"/>
                      <a:r>
                        <a:rPr lang="it-IT" sz="800" b="0" i="0" u="none" strike="noStrike">
                          <a:solidFill>
                            <a:srgbClr val="000000"/>
                          </a:solidFill>
                          <a:effectLst/>
                          <a:latin typeface="Segoe UI" panose="020B0502040204020203" pitchFamily="34" charset="0"/>
                          <a:cs typeface="Segoe UI" panose="020B0502040204020203" pitchFamily="34" charset="0"/>
                        </a:rPr>
                        <a:t>A1.2 Compliance normativa</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0,510</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10 mln € di Proventi correnti (*)</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C00000"/>
                          </a:solidFill>
                          <a:effectLst/>
                          <a:latin typeface="Segoe UI" panose="020B0502040204020203" pitchFamily="34" charset="0"/>
                          <a:cs typeface="Segoe UI" panose="020B0502040204020203" pitchFamily="34" charset="0"/>
                        </a:rPr>
                        <a:t>0,325</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0,626</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Segoe UI" panose="020B0502040204020203" pitchFamily="34" charset="0"/>
                          <a:cs typeface="Segoe UI" panose="020B0502040204020203" pitchFamily="34" charset="0"/>
                        </a:rPr>
                        <a:t>-0,299</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extLst>
                  <a:ext uri="{0D108BD9-81ED-4DB2-BD59-A6C34878D82A}">
                    <a16:rowId xmlns:a16="http://schemas.microsoft.com/office/drawing/2014/main" xmlns="" val="222939226"/>
                  </a:ext>
                </a:extLst>
              </a:tr>
              <a:tr h="160668">
                <a:tc vMerge="1">
                  <a:txBody>
                    <a:bodyPr/>
                    <a:lstStyle/>
                    <a:p>
                      <a:endParaRPr lang="it-IT"/>
                    </a:p>
                  </a:txBody>
                  <a:tcPr/>
                </a:tc>
                <a:tc vMerge="1">
                  <a:txBody>
                    <a:bodyPr/>
                    <a:lstStyle/>
                    <a:p>
                      <a:endParaRPr lang="it-IT"/>
                    </a:p>
                  </a:txBody>
                  <a:tcPr/>
                </a:tc>
                <a:tc>
                  <a:txBody>
                    <a:bodyPr/>
                    <a:lstStyle/>
                    <a:p>
                      <a:pPr algn="l" fontAlgn="ctr"/>
                      <a:r>
                        <a:rPr lang="it-IT" sz="800" b="0" i="0" u="none" strike="noStrike">
                          <a:solidFill>
                            <a:srgbClr val="000000"/>
                          </a:solidFill>
                          <a:effectLst/>
                          <a:latin typeface="Segoe UI" panose="020B0502040204020203" pitchFamily="34" charset="0"/>
                          <a:cs typeface="Segoe UI" panose="020B0502040204020203" pitchFamily="34" charset="0"/>
                        </a:rPr>
                        <a:t>A1.3 Organizzazione camerale</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0,666</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10 unità di FTE Integrato (*)</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C00000"/>
                          </a:solidFill>
                          <a:effectLst/>
                          <a:latin typeface="Segoe UI" panose="020B0502040204020203" pitchFamily="34" charset="0"/>
                          <a:cs typeface="Segoe UI" panose="020B0502040204020203" pitchFamily="34" charset="0"/>
                        </a:rPr>
                        <a:t>0,097</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0,101</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Segoe UI" panose="020B0502040204020203" pitchFamily="34" charset="0"/>
                          <a:cs typeface="Segoe UI" panose="020B0502040204020203" pitchFamily="34" charset="0"/>
                        </a:rPr>
                        <a:t>-0,030</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extLst>
                  <a:ext uri="{0D108BD9-81ED-4DB2-BD59-A6C34878D82A}">
                    <a16:rowId xmlns:a16="http://schemas.microsoft.com/office/drawing/2014/main" xmlns="" val="1829057072"/>
                  </a:ext>
                </a:extLst>
              </a:tr>
              <a:tr h="160668">
                <a:tc vMerge="1">
                  <a:txBody>
                    <a:bodyPr/>
                    <a:lstStyle/>
                    <a:p>
                      <a:endParaRPr lang="it-IT"/>
                    </a:p>
                  </a:txBody>
                  <a:tcPr/>
                </a:tc>
                <a:tc rowSpan="4">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A2 Organi camerali, rapporti istituzionali e relazioni con il sistema allargato</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ctr"/>
                      <a:r>
                        <a:rPr lang="it-IT" sz="800" b="0" i="0" u="none" strike="noStrike">
                          <a:solidFill>
                            <a:srgbClr val="000000"/>
                          </a:solidFill>
                          <a:effectLst/>
                          <a:latin typeface="Segoe UI" panose="020B0502040204020203" pitchFamily="34" charset="0"/>
                          <a:cs typeface="Segoe UI" panose="020B0502040204020203" pitchFamily="34" charset="0"/>
                        </a:rPr>
                        <a:t>A2.1 Gestione e supporto organi</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1,529</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10 mila Imprese attive + UULL</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C00000"/>
                          </a:solidFill>
                          <a:effectLst/>
                          <a:latin typeface="Segoe UI" panose="020B0502040204020203" pitchFamily="34" charset="0"/>
                          <a:cs typeface="Segoe UI" panose="020B0502040204020203" pitchFamily="34" charset="0"/>
                        </a:rPr>
                        <a:t>0,192</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0,379</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Segoe UI" panose="020B0502040204020203" pitchFamily="34" charset="0"/>
                          <a:cs typeface="Segoe UI" panose="020B0502040204020203" pitchFamily="34" charset="0"/>
                        </a:rPr>
                        <a:t>-0,141</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extLst>
                  <a:ext uri="{0D108BD9-81ED-4DB2-BD59-A6C34878D82A}">
                    <a16:rowId xmlns:a16="http://schemas.microsoft.com/office/drawing/2014/main" xmlns="" val="3654785064"/>
                  </a:ext>
                </a:extLst>
              </a:tr>
              <a:tr h="160668">
                <a:tc vMerge="1">
                  <a:txBody>
                    <a:bodyPr/>
                    <a:lstStyle/>
                    <a:p>
                      <a:endParaRPr lang="it-IT"/>
                    </a:p>
                  </a:txBody>
                  <a:tcPr/>
                </a:tc>
                <a:tc vMerge="1">
                  <a:txBody>
                    <a:bodyPr/>
                    <a:lstStyle/>
                    <a:p>
                      <a:endParaRPr lang="it-IT"/>
                    </a:p>
                  </a:txBody>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A2.2 Promozione e sviluppo dei servizi camerali</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0,002</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10 mln € di Proventi correnti (*)</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C00000"/>
                          </a:solidFill>
                          <a:effectLst/>
                          <a:latin typeface="Segoe UI" panose="020B0502040204020203" pitchFamily="34" charset="0"/>
                          <a:cs typeface="Segoe UI" panose="020B0502040204020203" pitchFamily="34" charset="0"/>
                        </a:rPr>
                        <a:t>0,001</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0,015</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Segoe UI" panose="020B0502040204020203" pitchFamily="34" charset="0"/>
                          <a:cs typeface="Segoe UI" panose="020B0502040204020203" pitchFamily="34" charset="0"/>
                        </a:rPr>
                        <a:t>-0,015</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extLst>
                  <a:ext uri="{0D108BD9-81ED-4DB2-BD59-A6C34878D82A}">
                    <a16:rowId xmlns:a16="http://schemas.microsoft.com/office/drawing/2014/main" xmlns="" val="1655571225"/>
                  </a:ext>
                </a:extLst>
              </a:tr>
              <a:tr h="160668">
                <a:tc vMerge="1">
                  <a:txBody>
                    <a:bodyPr/>
                    <a:lstStyle/>
                    <a:p>
                      <a:endParaRPr lang="it-IT"/>
                    </a:p>
                  </a:txBody>
                  <a:tcPr/>
                </a:tc>
                <a:tc vMerge="1">
                  <a:txBody>
                    <a:bodyPr/>
                    <a:lstStyle/>
                    <a:p>
                      <a:endParaRPr lang="it-IT"/>
                    </a:p>
                  </a:txBody>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A2.3 Gestione documentale</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1,484</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10 mila Imprese attive + UULL</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C00000"/>
                          </a:solidFill>
                          <a:effectLst/>
                          <a:latin typeface="Segoe UI" panose="020B0502040204020203" pitchFamily="34" charset="0"/>
                          <a:cs typeface="Segoe UI" panose="020B0502040204020203" pitchFamily="34" charset="0"/>
                        </a:rPr>
                        <a:t>0,186</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0,442</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Segoe UI" panose="020B0502040204020203" pitchFamily="34" charset="0"/>
                          <a:cs typeface="Segoe UI" panose="020B0502040204020203" pitchFamily="34" charset="0"/>
                        </a:rPr>
                        <a:t>-0,092</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extLst>
                  <a:ext uri="{0D108BD9-81ED-4DB2-BD59-A6C34878D82A}">
                    <a16:rowId xmlns:a16="http://schemas.microsoft.com/office/drawing/2014/main" xmlns="" val="42440523"/>
                  </a:ext>
                </a:extLst>
              </a:tr>
              <a:tr h="160668">
                <a:tc vMerge="1">
                  <a:txBody>
                    <a:bodyPr/>
                    <a:lstStyle/>
                    <a:p>
                      <a:endParaRPr lang="it-IT"/>
                    </a:p>
                  </a:txBody>
                  <a:tcPr/>
                </a:tc>
                <a:tc vMerge="1">
                  <a:txBody>
                    <a:bodyPr/>
                    <a:lstStyle/>
                    <a:p>
                      <a:endParaRPr lang="it-IT"/>
                    </a:p>
                  </a:txBody>
                  <a:tcPr/>
                </a:tc>
                <a:tc>
                  <a:txBody>
                    <a:bodyPr/>
                    <a:lstStyle/>
                    <a:p>
                      <a:pPr algn="l" fontAlgn="ctr"/>
                      <a:r>
                        <a:rPr lang="it-IT" sz="800" b="0" i="0" u="none" strike="noStrike">
                          <a:solidFill>
                            <a:srgbClr val="000000"/>
                          </a:solidFill>
                          <a:effectLst/>
                          <a:latin typeface="Segoe UI" panose="020B0502040204020203" pitchFamily="34" charset="0"/>
                          <a:cs typeface="Segoe UI" panose="020B0502040204020203" pitchFamily="34" charset="0"/>
                        </a:rPr>
                        <a:t>A2.4 Rilevazioni statistiche</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0,207</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10 unità di FTE Integrato (*)</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C00000"/>
                          </a:solidFill>
                          <a:effectLst/>
                          <a:latin typeface="Segoe UI" panose="020B0502040204020203" pitchFamily="34" charset="0"/>
                          <a:cs typeface="Segoe UI" panose="020B0502040204020203" pitchFamily="34" charset="0"/>
                        </a:rPr>
                        <a:t>0,030</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0,038</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Segoe UI" panose="020B0502040204020203" pitchFamily="34" charset="0"/>
                          <a:cs typeface="Segoe UI" panose="020B0502040204020203" pitchFamily="34" charset="0"/>
                        </a:rPr>
                        <a:t>-0,013</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extLst>
                  <a:ext uri="{0D108BD9-81ED-4DB2-BD59-A6C34878D82A}">
                    <a16:rowId xmlns:a16="http://schemas.microsoft.com/office/drawing/2014/main" xmlns="" val="2306290585"/>
                  </a:ext>
                </a:extLst>
              </a:tr>
              <a:tr h="160668">
                <a:tc vMerge="1">
                  <a:txBody>
                    <a:bodyPr/>
                    <a:lstStyle/>
                    <a:p>
                      <a:endParaRPr lang="it-IT"/>
                    </a:p>
                  </a:txBody>
                  <a:tcPr/>
                </a:tc>
                <a:tc>
                  <a:txBody>
                    <a:bodyPr/>
                    <a:lstStyle/>
                    <a:p>
                      <a:pPr algn="l" fontAlgn="ctr"/>
                      <a:r>
                        <a:rPr lang="it-IT" sz="800" b="0" i="0" u="none" strike="noStrike">
                          <a:solidFill>
                            <a:srgbClr val="000000"/>
                          </a:solidFill>
                          <a:effectLst/>
                          <a:latin typeface="Segoe UI" panose="020B0502040204020203" pitchFamily="34" charset="0"/>
                          <a:cs typeface="Segoe UI" panose="020B0502040204020203" pitchFamily="34" charset="0"/>
                        </a:rPr>
                        <a:t>A3 Comunicazione</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A3.1 Comunicazione</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0,716</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10 mila Imprese attive + UULL</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C00000"/>
                          </a:solidFill>
                          <a:effectLst/>
                          <a:latin typeface="Segoe UI" panose="020B0502040204020203" pitchFamily="34" charset="0"/>
                          <a:cs typeface="Segoe UI" panose="020B0502040204020203" pitchFamily="34" charset="0"/>
                        </a:rPr>
                        <a:t>0,090</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0,238</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Segoe UI" panose="020B0502040204020203" pitchFamily="34" charset="0"/>
                          <a:cs typeface="Segoe UI" panose="020B0502040204020203" pitchFamily="34" charset="0"/>
                        </a:rPr>
                        <a:t>-0,165</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extLst>
                  <a:ext uri="{0D108BD9-81ED-4DB2-BD59-A6C34878D82A}">
                    <a16:rowId xmlns:a16="http://schemas.microsoft.com/office/drawing/2014/main" xmlns="" val="2031321557"/>
                  </a:ext>
                </a:extLst>
              </a:tr>
              <a:tr h="160668">
                <a:tc rowSpan="5">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B Processi di supporto</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ctr"/>
                      <a:r>
                        <a:rPr lang="it-IT" sz="800" b="0" i="0" u="none" strike="noStrike">
                          <a:solidFill>
                            <a:srgbClr val="000000"/>
                          </a:solidFill>
                          <a:effectLst/>
                          <a:latin typeface="Segoe UI" panose="020B0502040204020203" pitchFamily="34" charset="0"/>
                          <a:cs typeface="Segoe UI" panose="020B0502040204020203" pitchFamily="34" charset="0"/>
                        </a:rPr>
                        <a:t>B1 Risorse umane</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ctr"/>
                      <a:r>
                        <a:rPr lang="it-IT" sz="800" b="0" i="0" u="none" strike="noStrike">
                          <a:solidFill>
                            <a:srgbClr val="000000"/>
                          </a:solidFill>
                          <a:effectLst/>
                          <a:latin typeface="Segoe UI" panose="020B0502040204020203" pitchFamily="34" charset="0"/>
                          <a:cs typeface="Segoe UI" panose="020B0502040204020203" pitchFamily="34" charset="0"/>
                        </a:rPr>
                        <a:t>B1.1 Gestione del personale</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1,741</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10 unità di FTE Integrato (*)</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C00000"/>
                          </a:solidFill>
                          <a:effectLst/>
                          <a:latin typeface="Segoe UI" panose="020B0502040204020203" pitchFamily="34" charset="0"/>
                          <a:cs typeface="Segoe UI" panose="020B0502040204020203" pitchFamily="34" charset="0"/>
                        </a:rPr>
                        <a:t>0,252</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0,387</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Segoe UI" panose="020B0502040204020203" pitchFamily="34" charset="0"/>
                          <a:cs typeface="Segoe UI" panose="020B0502040204020203" pitchFamily="34" charset="0"/>
                        </a:rPr>
                        <a:t>-0,110</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extLst>
                  <a:ext uri="{0D108BD9-81ED-4DB2-BD59-A6C34878D82A}">
                    <a16:rowId xmlns:a16="http://schemas.microsoft.com/office/drawing/2014/main" xmlns="" val="2067909028"/>
                  </a:ext>
                </a:extLst>
              </a:tr>
              <a:tr h="160668">
                <a:tc vMerge="1">
                  <a:txBody>
                    <a:bodyPr/>
                    <a:lstStyle/>
                    <a:p>
                      <a:endParaRPr lang="it-IT"/>
                    </a:p>
                  </a:txBody>
                  <a:tcPr/>
                </a:tc>
                <a:tc rowSpan="2">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B2 Acquisti, patrimonio e servizi di sede</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B2.1 Acquisti</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1,069</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1 mln € di Valore acquisti</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C00000"/>
                          </a:solidFill>
                          <a:effectLst/>
                          <a:latin typeface="Segoe UI" panose="020B0502040204020203" pitchFamily="34" charset="0"/>
                          <a:cs typeface="Segoe UI" panose="020B0502040204020203" pitchFamily="34" charset="0"/>
                        </a:rPr>
                        <a:t>0,534</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1,552</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Segoe UI" panose="020B0502040204020203" pitchFamily="34" charset="0"/>
                          <a:cs typeface="Segoe UI" panose="020B0502040204020203" pitchFamily="34" charset="0"/>
                        </a:rPr>
                        <a:t>-0,661</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extLst>
                  <a:ext uri="{0D108BD9-81ED-4DB2-BD59-A6C34878D82A}">
                    <a16:rowId xmlns:a16="http://schemas.microsoft.com/office/drawing/2014/main" xmlns="" val="1008644135"/>
                  </a:ext>
                </a:extLst>
              </a:tr>
              <a:tr h="160668">
                <a:tc vMerge="1">
                  <a:txBody>
                    <a:bodyPr/>
                    <a:lstStyle/>
                    <a:p>
                      <a:endParaRPr lang="it-IT"/>
                    </a:p>
                  </a:txBody>
                  <a:tcPr/>
                </a:tc>
                <a:tc vMerge="1">
                  <a:txBody>
                    <a:bodyPr/>
                    <a:lstStyle/>
                    <a:p>
                      <a:endParaRPr lang="it-IT"/>
                    </a:p>
                  </a:txBody>
                  <a:tcPr/>
                </a:tc>
                <a:tc>
                  <a:txBody>
                    <a:bodyPr/>
                    <a:lstStyle/>
                    <a:p>
                      <a:pPr algn="l" fontAlgn="ctr"/>
                      <a:r>
                        <a:rPr lang="it-IT" sz="800" b="0" i="0" u="none" strike="noStrike">
                          <a:solidFill>
                            <a:srgbClr val="000000"/>
                          </a:solidFill>
                          <a:effectLst/>
                          <a:latin typeface="Segoe UI" panose="020B0502040204020203" pitchFamily="34" charset="0"/>
                          <a:cs typeface="Segoe UI" panose="020B0502040204020203" pitchFamily="34" charset="0"/>
                        </a:rPr>
                        <a:t>B2.2 Patrimonio e servizi di sede</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5,453</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10 unità di FTE Integrato (*)</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C00000"/>
                          </a:solidFill>
                          <a:effectLst/>
                          <a:latin typeface="Segoe UI" panose="020B0502040204020203" pitchFamily="34" charset="0"/>
                          <a:cs typeface="Segoe UI" panose="020B0502040204020203" pitchFamily="34" charset="0"/>
                        </a:rPr>
                        <a:t>0,790</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0,686</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dirty="0">
                          <a:solidFill>
                            <a:srgbClr val="000000"/>
                          </a:solidFill>
                          <a:effectLst/>
                          <a:latin typeface="Segoe UI" panose="020B0502040204020203" pitchFamily="34" charset="0"/>
                          <a:cs typeface="Segoe UI" panose="020B0502040204020203" pitchFamily="34" charset="0"/>
                        </a:rPr>
                        <a:t>0,142</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C000"/>
                    </a:solidFill>
                  </a:tcPr>
                </a:tc>
                <a:extLst>
                  <a:ext uri="{0D108BD9-81ED-4DB2-BD59-A6C34878D82A}">
                    <a16:rowId xmlns:a16="http://schemas.microsoft.com/office/drawing/2014/main" xmlns="" val="746955840"/>
                  </a:ext>
                </a:extLst>
              </a:tr>
              <a:tr h="160668">
                <a:tc vMerge="1">
                  <a:txBody>
                    <a:bodyPr/>
                    <a:lstStyle/>
                    <a:p>
                      <a:endParaRPr lang="it-IT"/>
                    </a:p>
                  </a:txBody>
                  <a:tcPr/>
                </a:tc>
                <a:tc rowSpan="2">
                  <a:txBody>
                    <a:bodyPr/>
                    <a:lstStyle/>
                    <a:p>
                      <a:pPr algn="l" fontAlgn="ctr"/>
                      <a:r>
                        <a:rPr lang="it-IT" sz="800" b="0" i="0" u="none" strike="noStrike">
                          <a:solidFill>
                            <a:srgbClr val="000000"/>
                          </a:solidFill>
                          <a:effectLst/>
                          <a:latin typeface="Segoe UI" panose="020B0502040204020203" pitchFamily="34" charset="0"/>
                          <a:cs typeface="Segoe UI" panose="020B0502040204020203" pitchFamily="34" charset="0"/>
                        </a:rPr>
                        <a:t>B3 Bilancio e finanza</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B3.1 Diritto annuale</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1,213</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10 mila Imprese attive + UULL</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C00000"/>
                          </a:solidFill>
                          <a:effectLst/>
                          <a:latin typeface="Segoe UI" panose="020B0502040204020203" pitchFamily="34" charset="0"/>
                          <a:cs typeface="Segoe UI" panose="020B0502040204020203" pitchFamily="34" charset="0"/>
                        </a:rPr>
                        <a:t>0,152</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0,287</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Segoe UI" panose="020B0502040204020203" pitchFamily="34" charset="0"/>
                          <a:cs typeface="Segoe UI" panose="020B0502040204020203" pitchFamily="34" charset="0"/>
                        </a:rPr>
                        <a:t>-0,113</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extLst>
                  <a:ext uri="{0D108BD9-81ED-4DB2-BD59-A6C34878D82A}">
                    <a16:rowId xmlns:a16="http://schemas.microsoft.com/office/drawing/2014/main" xmlns="" val="1940999382"/>
                  </a:ext>
                </a:extLst>
              </a:tr>
              <a:tr h="160668">
                <a:tc vMerge="1">
                  <a:txBody>
                    <a:bodyPr/>
                    <a:lstStyle/>
                    <a:p>
                      <a:endParaRPr lang="it-IT"/>
                    </a:p>
                  </a:txBody>
                  <a:tcPr/>
                </a:tc>
                <a:tc vMerge="1">
                  <a:txBody>
                    <a:bodyPr/>
                    <a:lstStyle/>
                    <a:p>
                      <a:endParaRPr lang="it-IT"/>
                    </a:p>
                  </a:txBody>
                  <a:tcPr/>
                </a:tc>
                <a:tc>
                  <a:txBody>
                    <a:bodyPr/>
                    <a:lstStyle/>
                    <a:p>
                      <a:pPr algn="l" fontAlgn="ctr"/>
                      <a:r>
                        <a:rPr lang="it-IT" sz="800" b="0" i="0" u="none" strike="noStrike">
                          <a:solidFill>
                            <a:srgbClr val="000000"/>
                          </a:solidFill>
                          <a:effectLst/>
                          <a:latin typeface="Segoe UI" panose="020B0502040204020203" pitchFamily="34" charset="0"/>
                          <a:cs typeface="Segoe UI" panose="020B0502040204020203" pitchFamily="34" charset="0"/>
                        </a:rPr>
                        <a:t>B3.2 Contabilità e finanza</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2,810</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10 mln € di Proventi correnti (*)</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C00000"/>
                          </a:solidFill>
                          <a:effectLst/>
                          <a:latin typeface="Segoe UI" panose="020B0502040204020203" pitchFamily="34" charset="0"/>
                          <a:cs typeface="Segoe UI" panose="020B0502040204020203" pitchFamily="34" charset="0"/>
                        </a:rPr>
                        <a:t>1,792</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3,701</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dirty="0">
                          <a:solidFill>
                            <a:srgbClr val="000000"/>
                          </a:solidFill>
                          <a:effectLst/>
                          <a:latin typeface="Segoe UI" panose="020B0502040204020203" pitchFamily="34" charset="0"/>
                          <a:cs typeface="Segoe UI" panose="020B0502040204020203" pitchFamily="34" charset="0"/>
                        </a:rPr>
                        <a:t>-1,131</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extLst>
                  <a:ext uri="{0D108BD9-81ED-4DB2-BD59-A6C34878D82A}">
                    <a16:rowId xmlns:a16="http://schemas.microsoft.com/office/drawing/2014/main" xmlns="" val="3338896561"/>
                  </a:ext>
                </a:extLst>
              </a:tr>
              <a:tr h="160668">
                <a:tc rowSpan="12">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C Trasparenza, semplificazione e tutela </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rowSpan="2">
                  <a:txBody>
                    <a:bodyPr/>
                    <a:lstStyle/>
                    <a:p>
                      <a:pPr algn="l" fontAlgn="ctr"/>
                      <a:r>
                        <a:rPr lang="it-IT" sz="800" b="0" i="0" u="none" strike="noStrike">
                          <a:solidFill>
                            <a:srgbClr val="000000"/>
                          </a:solidFill>
                          <a:effectLst/>
                          <a:latin typeface="Segoe UI" panose="020B0502040204020203" pitchFamily="34" charset="0"/>
                          <a:cs typeface="Segoe UI" panose="020B0502040204020203" pitchFamily="34" charset="0"/>
                        </a:rPr>
                        <a:t>C1 Semplificazione e trasparenza</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C1.1 Gestione del registro delle imprese, albi ed elenchi</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22,514</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10 mila Imprese registrate + UULL</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C00000"/>
                          </a:solidFill>
                          <a:effectLst/>
                          <a:latin typeface="Segoe UI" panose="020B0502040204020203" pitchFamily="34" charset="0"/>
                          <a:cs typeface="Segoe UI" panose="020B0502040204020203" pitchFamily="34" charset="0"/>
                        </a:rPr>
                        <a:t>2,539</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2,396</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Segoe UI" panose="020B0502040204020203" pitchFamily="34" charset="0"/>
                          <a:cs typeface="Segoe UI" panose="020B0502040204020203" pitchFamily="34" charset="0"/>
                        </a:rPr>
                        <a:t>0,226</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C000"/>
                    </a:solidFill>
                  </a:tcPr>
                </a:tc>
                <a:extLst>
                  <a:ext uri="{0D108BD9-81ED-4DB2-BD59-A6C34878D82A}">
                    <a16:rowId xmlns:a16="http://schemas.microsoft.com/office/drawing/2014/main" xmlns="" val="69733195"/>
                  </a:ext>
                </a:extLst>
              </a:tr>
              <a:tr h="167235">
                <a:tc vMerge="1">
                  <a:txBody>
                    <a:bodyPr/>
                    <a:lstStyle/>
                    <a:p>
                      <a:endParaRPr lang="it-IT"/>
                    </a:p>
                  </a:txBody>
                  <a:tcPr/>
                </a:tc>
                <a:tc vMerge="1">
                  <a:txBody>
                    <a:bodyPr/>
                    <a:lstStyle/>
                    <a:p>
                      <a:endParaRPr lang="it-IT"/>
                    </a:p>
                  </a:txBody>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C1.2 Gestione SUAP e fascicolo elettronico di impresa</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0,001</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10 mila Imprese attive + UULL</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C00000"/>
                          </a:solidFill>
                          <a:effectLst/>
                          <a:latin typeface="Segoe UI" panose="020B0502040204020203" pitchFamily="34" charset="0"/>
                          <a:cs typeface="Segoe UI" panose="020B0502040204020203" pitchFamily="34" charset="0"/>
                        </a:rPr>
                        <a:t>0,000</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0,030</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Segoe UI" panose="020B0502040204020203" pitchFamily="34" charset="0"/>
                          <a:cs typeface="Segoe UI" panose="020B0502040204020203" pitchFamily="34" charset="0"/>
                        </a:rPr>
                        <a:t>-0,033</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extLst>
                  <a:ext uri="{0D108BD9-81ED-4DB2-BD59-A6C34878D82A}">
                    <a16:rowId xmlns:a16="http://schemas.microsoft.com/office/drawing/2014/main" xmlns="" val="1354297060"/>
                  </a:ext>
                </a:extLst>
              </a:tr>
              <a:tr h="160668">
                <a:tc vMerge="1">
                  <a:txBody>
                    <a:bodyPr/>
                    <a:lstStyle/>
                    <a:p>
                      <a:endParaRPr lang="it-IT"/>
                    </a:p>
                  </a:txBody>
                  <a:tcPr/>
                </a:tc>
                <a:tc rowSpan="10">
                  <a:txBody>
                    <a:bodyPr/>
                    <a:lstStyle/>
                    <a:p>
                      <a:pPr algn="l" fontAlgn="ctr"/>
                      <a:r>
                        <a:rPr lang="it-IT" sz="800" b="0" i="0" u="none" strike="noStrike">
                          <a:solidFill>
                            <a:srgbClr val="000000"/>
                          </a:solidFill>
                          <a:effectLst/>
                          <a:latin typeface="Segoe UI" panose="020B0502040204020203" pitchFamily="34" charset="0"/>
                          <a:cs typeface="Segoe UI" panose="020B0502040204020203" pitchFamily="34" charset="0"/>
                        </a:rPr>
                        <a:t>C2 Tutela e legalità</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C2.1 Tutela della legalità</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0,466</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10 mila Imprese attive + UULL</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C00000"/>
                          </a:solidFill>
                          <a:effectLst/>
                          <a:latin typeface="Segoe UI" panose="020B0502040204020203" pitchFamily="34" charset="0"/>
                          <a:cs typeface="Segoe UI" panose="020B0502040204020203" pitchFamily="34" charset="0"/>
                        </a:rPr>
                        <a:t>0,058</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0,000</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Segoe UI" panose="020B0502040204020203" pitchFamily="34" charset="0"/>
                          <a:cs typeface="Segoe UI" panose="020B0502040204020203" pitchFamily="34" charset="0"/>
                        </a:rPr>
                        <a:t>0,058</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C000"/>
                    </a:solidFill>
                  </a:tcPr>
                </a:tc>
                <a:extLst>
                  <a:ext uri="{0D108BD9-81ED-4DB2-BD59-A6C34878D82A}">
                    <a16:rowId xmlns:a16="http://schemas.microsoft.com/office/drawing/2014/main" xmlns="" val="2433382738"/>
                  </a:ext>
                </a:extLst>
              </a:tr>
              <a:tr h="167235">
                <a:tc vMerge="1">
                  <a:txBody>
                    <a:bodyPr/>
                    <a:lstStyle/>
                    <a:p>
                      <a:endParaRPr lang="it-IT"/>
                    </a:p>
                  </a:txBody>
                  <a:tcPr/>
                </a:tc>
                <a:tc vMerge="1">
                  <a:txBody>
                    <a:bodyPr/>
                    <a:lstStyle/>
                    <a:p>
                      <a:endParaRPr lang="it-IT"/>
                    </a:p>
                  </a:txBody>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C2.2 Tutela della fede pubblica e del consumatore e regolazione del mercato</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0,045</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10 mila Imprese attive + UULL</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C00000"/>
                          </a:solidFill>
                          <a:effectLst/>
                          <a:latin typeface="Segoe UI" panose="020B0502040204020203" pitchFamily="34" charset="0"/>
                          <a:cs typeface="Segoe UI" panose="020B0502040204020203" pitchFamily="34" charset="0"/>
                        </a:rPr>
                        <a:t>0,006</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0,018</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Segoe UI" panose="020B0502040204020203" pitchFamily="34" charset="0"/>
                          <a:cs typeface="Segoe UI" panose="020B0502040204020203" pitchFamily="34" charset="0"/>
                        </a:rPr>
                        <a:t>-0,016</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extLst>
                  <a:ext uri="{0D108BD9-81ED-4DB2-BD59-A6C34878D82A}">
                    <a16:rowId xmlns:a16="http://schemas.microsoft.com/office/drawing/2014/main" xmlns="" val="2899687575"/>
                  </a:ext>
                </a:extLst>
              </a:tr>
              <a:tr h="167235">
                <a:tc vMerge="1">
                  <a:txBody>
                    <a:bodyPr/>
                    <a:lstStyle/>
                    <a:p>
                      <a:endParaRPr lang="it-IT"/>
                    </a:p>
                  </a:txBody>
                  <a:tcPr/>
                </a:tc>
                <a:tc vMerge="1">
                  <a:txBody>
                    <a:bodyPr/>
                    <a:lstStyle/>
                    <a:p>
                      <a:endParaRPr lang="it-IT"/>
                    </a:p>
                  </a:txBody>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C2.3 Informazione, vigilanza e controllo su sicurezza e conformità dei prodotti</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0,231</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10 mila Imprese attive + UULL</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C00000"/>
                          </a:solidFill>
                          <a:effectLst/>
                          <a:latin typeface="Segoe UI" panose="020B0502040204020203" pitchFamily="34" charset="0"/>
                          <a:cs typeface="Segoe UI" panose="020B0502040204020203" pitchFamily="34" charset="0"/>
                        </a:rPr>
                        <a:t>0,029</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0,061</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Segoe UI" panose="020B0502040204020203" pitchFamily="34" charset="0"/>
                          <a:cs typeface="Segoe UI" panose="020B0502040204020203" pitchFamily="34" charset="0"/>
                        </a:rPr>
                        <a:t>-0,032</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extLst>
                  <a:ext uri="{0D108BD9-81ED-4DB2-BD59-A6C34878D82A}">
                    <a16:rowId xmlns:a16="http://schemas.microsoft.com/office/drawing/2014/main" xmlns="" val="115720187"/>
                  </a:ext>
                </a:extLst>
              </a:tr>
              <a:tr h="160668">
                <a:tc vMerge="1">
                  <a:txBody>
                    <a:bodyPr/>
                    <a:lstStyle/>
                    <a:p>
                      <a:endParaRPr lang="it-IT"/>
                    </a:p>
                  </a:txBody>
                  <a:tcPr/>
                </a:tc>
                <a:tc vMerge="1">
                  <a:txBody>
                    <a:bodyPr/>
                    <a:lstStyle/>
                    <a:p>
                      <a:endParaRPr lang="it-IT"/>
                    </a:p>
                  </a:txBody>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C2.4 Sanzioni amministrative</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0,975</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10 mila Imprese attive + UULL</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C00000"/>
                          </a:solidFill>
                          <a:effectLst/>
                          <a:latin typeface="Segoe UI" panose="020B0502040204020203" pitchFamily="34" charset="0"/>
                          <a:cs typeface="Segoe UI" panose="020B0502040204020203" pitchFamily="34" charset="0"/>
                        </a:rPr>
                        <a:t>0,122</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0,202</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Segoe UI" panose="020B0502040204020203" pitchFamily="34" charset="0"/>
                          <a:cs typeface="Segoe UI" panose="020B0502040204020203" pitchFamily="34" charset="0"/>
                        </a:rPr>
                        <a:t>-0,076</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extLst>
                  <a:ext uri="{0D108BD9-81ED-4DB2-BD59-A6C34878D82A}">
                    <a16:rowId xmlns:a16="http://schemas.microsoft.com/office/drawing/2014/main" xmlns="" val="3989992142"/>
                  </a:ext>
                </a:extLst>
              </a:tr>
              <a:tr h="160668">
                <a:tc vMerge="1">
                  <a:txBody>
                    <a:bodyPr/>
                    <a:lstStyle/>
                    <a:p>
                      <a:endParaRPr lang="it-IT"/>
                    </a:p>
                  </a:txBody>
                  <a:tcPr/>
                </a:tc>
                <a:tc vMerge="1">
                  <a:txBody>
                    <a:bodyPr/>
                    <a:lstStyle/>
                    <a:p>
                      <a:endParaRPr lang="it-IT"/>
                    </a:p>
                  </a:txBody>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C2.5 Metrologia legale</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0,889</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10 mila Imprese registrate + UULL</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C00000"/>
                          </a:solidFill>
                          <a:effectLst/>
                          <a:latin typeface="Segoe UI" panose="020B0502040204020203" pitchFamily="34" charset="0"/>
                          <a:cs typeface="Segoe UI" panose="020B0502040204020203" pitchFamily="34" charset="0"/>
                        </a:rPr>
                        <a:t>0,100</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0,244</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Segoe UI" panose="020B0502040204020203" pitchFamily="34" charset="0"/>
                          <a:cs typeface="Segoe UI" panose="020B0502040204020203" pitchFamily="34" charset="0"/>
                        </a:rPr>
                        <a:t>-0,133</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extLst>
                  <a:ext uri="{0D108BD9-81ED-4DB2-BD59-A6C34878D82A}">
                    <a16:rowId xmlns:a16="http://schemas.microsoft.com/office/drawing/2014/main" xmlns="" val="2783804374"/>
                  </a:ext>
                </a:extLst>
              </a:tr>
              <a:tr h="160668">
                <a:tc vMerge="1">
                  <a:txBody>
                    <a:bodyPr/>
                    <a:lstStyle/>
                    <a:p>
                      <a:endParaRPr lang="it-IT"/>
                    </a:p>
                  </a:txBody>
                  <a:tcPr/>
                </a:tc>
                <a:tc vMerge="1">
                  <a:txBody>
                    <a:bodyPr/>
                    <a:lstStyle/>
                    <a:p>
                      <a:endParaRPr lang="it-IT"/>
                    </a:p>
                  </a:txBody>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C2.6 Registro nazionale dei protesti</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dirty="0">
                          <a:solidFill>
                            <a:srgbClr val="000000"/>
                          </a:solidFill>
                          <a:effectLst/>
                          <a:latin typeface="Segoe UI" panose="020B0502040204020203" pitchFamily="34" charset="0"/>
                          <a:cs typeface="Segoe UI" panose="020B0502040204020203" pitchFamily="34" charset="0"/>
                        </a:rPr>
                        <a:t>0,275</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10 mila Imprese attive + UULL</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C00000"/>
                          </a:solidFill>
                          <a:effectLst/>
                          <a:latin typeface="Segoe UI" panose="020B0502040204020203" pitchFamily="34" charset="0"/>
                          <a:cs typeface="Segoe UI" panose="020B0502040204020203" pitchFamily="34" charset="0"/>
                        </a:rPr>
                        <a:t>0,034</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0,132</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Segoe UI" panose="020B0502040204020203" pitchFamily="34" charset="0"/>
                          <a:cs typeface="Segoe UI" panose="020B0502040204020203" pitchFamily="34" charset="0"/>
                        </a:rPr>
                        <a:t>-0,056</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extLst>
                  <a:ext uri="{0D108BD9-81ED-4DB2-BD59-A6C34878D82A}">
                    <a16:rowId xmlns:a16="http://schemas.microsoft.com/office/drawing/2014/main" xmlns="" val="1745254015"/>
                  </a:ext>
                </a:extLst>
              </a:tr>
              <a:tr h="167235">
                <a:tc vMerge="1">
                  <a:txBody>
                    <a:bodyPr/>
                    <a:lstStyle/>
                    <a:p>
                      <a:endParaRPr lang="it-IT"/>
                    </a:p>
                  </a:txBody>
                  <a:tcPr/>
                </a:tc>
                <a:tc vMerge="1">
                  <a:txBody>
                    <a:bodyPr/>
                    <a:lstStyle/>
                    <a:p>
                      <a:endParaRPr lang="it-IT"/>
                    </a:p>
                  </a:txBody>
                  <a:tcPr/>
                </a:tc>
                <a:tc>
                  <a:txBody>
                    <a:bodyPr/>
                    <a:lstStyle/>
                    <a:p>
                      <a:pPr algn="l" fontAlgn="ctr"/>
                      <a:r>
                        <a:rPr lang="it-IT" sz="800" b="0" i="0" u="none" strike="noStrike">
                          <a:solidFill>
                            <a:srgbClr val="000000"/>
                          </a:solidFill>
                          <a:effectLst/>
                          <a:latin typeface="Segoe UI" panose="020B0502040204020203" pitchFamily="34" charset="0"/>
                          <a:cs typeface="Segoe UI" panose="020B0502040204020203" pitchFamily="34" charset="0"/>
                        </a:rPr>
                        <a:t>C2.7 Servizi di composizione delle controversie e delle situazioni di crisi</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2,931</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10 mila Imprese attive + UULL</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C00000"/>
                          </a:solidFill>
                          <a:effectLst/>
                          <a:latin typeface="Segoe UI" panose="020B0502040204020203" pitchFamily="34" charset="0"/>
                          <a:cs typeface="Segoe UI" panose="020B0502040204020203" pitchFamily="34" charset="0"/>
                        </a:rPr>
                        <a:t>0,368</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0,288</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Segoe UI" panose="020B0502040204020203" pitchFamily="34" charset="0"/>
                          <a:cs typeface="Segoe UI" panose="020B0502040204020203" pitchFamily="34" charset="0"/>
                        </a:rPr>
                        <a:t>0,135</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C000"/>
                    </a:solidFill>
                  </a:tcPr>
                </a:tc>
                <a:extLst>
                  <a:ext uri="{0D108BD9-81ED-4DB2-BD59-A6C34878D82A}">
                    <a16:rowId xmlns:a16="http://schemas.microsoft.com/office/drawing/2014/main" xmlns="" val="183928351"/>
                  </a:ext>
                </a:extLst>
              </a:tr>
              <a:tr h="160668">
                <a:tc vMerge="1">
                  <a:txBody>
                    <a:bodyPr/>
                    <a:lstStyle/>
                    <a:p>
                      <a:endParaRPr lang="it-IT"/>
                    </a:p>
                  </a:txBody>
                  <a:tcPr/>
                </a:tc>
                <a:tc vMerge="1">
                  <a:txBody>
                    <a:bodyPr/>
                    <a:lstStyle/>
                    <a:p>
                      <a:endParaRPr lang="it-IT"/>
                    </a:p>
                  </a:txBody>
                  <a:tcPr/>
                </a:tc>
                <a:tc>
                  <a:txBody>
                    <a:bodyPr/>
                    <a:lstStyle/>
                    <a:p>
                      <a:pPr algn="l" fontAlgn="ctr"/>
                      <a:r>
                        <a:rPr lang="it-IT" sz="800" b="0" i="0" u="none" strike="noStrike">
                          <a:solidFill>
                            <a:srgbClr val="000000"/>
                          </a:solidFill>
                          <a:effectLst/>
                          <a:latin typeface="Segoe UI" panose="020B0502040204020203" pitchFamily="34" charset="0"/>
                          <a:cs typeface="Segoe UI" panose="020B0502040204020203" pitchFamily="34" charset="0"/>
                        </a:rPr>
                        <a:t>C2.8 Rilevazione prezzi/tariffe e borse merci</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1,690</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10 mila Imprese attive + UULL</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dirty="0">
                          <a:solidFill>
                            <a:srgbClr val="C00000"/>
                          </a:solidFill>
                          <a:effectLst/>
                          <a:latin typeface="Segoe UI" panose="020B0502040204020203" pitchFamily="34" charset="0"/>
                          <a:cs typeface="Segoe UI" panose="020B0502040204020203" pitchFamily="34" charset="0"/>
                        </a:rPr>
                        <a:t>0,212</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dirty="0">
                          <a:solidFill>
                            <a:srgbClr val="000000"/>
                          </a:solidFill>
                          <a:effectLst/>
                          <a:latin typeface="Segoe UI" panose="020B0502040204020203" pitchFamily="34" charset="0"/>
                          <a:cs typeface="Segoe UI" panose="020B0502040204020203" pitchFamily="34" charset="0"/>
                        </a:rPr>
                        <a:t>0,047</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Segoe UI" panose="020B0502040204020203" pitchFamily="34" charset="0"/>
                          <a:cs typeface="Segoe UI" panose="020B0502040204020203" pitchFamily="34" charset="0"/>
                        </a:rPr>
                        <a:t>0,139</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C000"/>
                    </a:solidFill>
                  </a:tcPr>
                </a:tc>
                <a:extLst>
                  <a:ext uri="{0D108BD9-81ED-4DB2-BD59-A6C34878D82A}">
                    <a16:rowId xmlns:a16="http://schemas.microsoft.com/office/drawing/2014/main" xmlns="" val="244053745"/>
                  </a:ext>
                </a:extLst>
              </a:tr>
              <a:tr h="321337">
                <a:tc vMerge="1">
                  <a:txBody>
                    <a:bodyPr/>
                    <a:lstStyle/>
                    <a:p>
                      <a:endParaRPr lang="it-IT"/>
                    </a:p>
                  </a:txBody>
                  <a:tcPr/>
                </a:tc>
                <a:tc vMerge="1">
                  <a:txBody>
                    <a:bodyPr/>
                    <a:lstStyle/>
                    <a:p>
                      <a:endParaRPr lang="it-IT"/>
                    </a:p>
                  </a:txBody>
                  <a:tcPr/>
                </a:tc>
                <a:tc>
                  <a:txBody>
                    <a:bodyPr/>
                    <a:lstStyle/>
                    <a:p>
                      <a:pPr algn="l" fontAlgn="ctr"/>
                      <a:r>
                        <a:rPr lang="it-IT" sz="800" b="0" i="0" u="none" strike="noStrike">
                          <a:solidFill>
                            <a:srgbClr val="000000"/>
                          </a:solidFill>
                          <a:effectLst/>
                          <a:latin typeface="Segoe UI" panose="020B0502040204020203" pitchFamily="34" charset="0"/>
                          <a:cs typeface="Segoe UI" panose="020B0502040204020203" pitchFamily="34" charset="0"/>
                        </a:rPr>
                        <a:t>C2.9 Gestione controlli prodotti delle filiere del Made in Italy e organismi di controllo</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0,000</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10 mila Imprese attive + UULL</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C00000"/>
                          </a:solidFill>
                          <a:effectLst/>
                          <a:latin typeface="Segoe UI" panose="020B0502040204020203" pitchFamily="34" charset="0"/>
                          <a:cs typeface="Segoe UI" panose="020B0502040204020203" pitchFamily="34" charset="0"/>
                        </a:rPr>
                        <a:t>0,000</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dirty="0">
                          <a:solidFill>
                            <a:srgbClr val="000000"/>
                          </a:solidFill>
                          <a:effectLst/>
                          <a:latin typeface="Segoe UI" panose="020B0502040204020203" pitchFamily="34" charset="0"/>
                          <a:cs typeface="Segoe UI" panose="020B0502040204020203" pitchFamily="34" charset="0"/>
                        </a:rPr>
                        <a:t>0,004</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dirty="0">
                          <a:solidFill>
                            <a:srgbClr val="000000"/>
                          </a:solidFill>
                          <a:effectLst/>
                          <a:latin typeface="Segoe UI" panose="020B0502040204020203" pitchFamily="34" charset="0"/>
                          <a:cs typeface="Segoe UI" panose="020B0502040204020203" pitchFamily="34" charset="0"/>
                        </a:rPr>
                        <a:t>N/D</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extLst>
                  <a:ext uri="{0D108BD9-81ED-4DB2-BD59-A6C34878D82A}">
                    <a16:rowId xmlns:a16="http://schemas.microsoft.com/office/drawing/2014/main" xmlns="" val="3095854781"/>
                  </a:ext>
                </a:extLst>
              </a:tr>
              <a:tr h="160668">
                <a:tc vMerge="1">
                  <a:txBody>
                    <a:bodyPr/>
                    <a:lstStyle/>
                    <a:p>
                      <a:endParaRPr lang="it-IT"/>
                    </a:p>
                  </a:txBody>
                  <a:tcPr/>
                </a:tc>
                <a:tc vMerge="1">
                  <a:txBody>
                    <a:bodyPr/>
                    <a:lstStyle/>
                    <a:p>
                      <a:endParaRPr lang="it-IT"/>
                    </a:p>
                  </a:txBody>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C2.10 Tutela della proprietà industriale</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2,512</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10 mila Imprese attive + UULL</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C00000"/>
                          </a:solidFill>
                          <a:effectLst/>
                          <a:latin typeface="Segoe UI" panose="020B0502040204020203" pitchFamily="34" charset="0"/>
                          <a:cs typeface="Segoe UI" panose="020B0502040204020203" pitchFamily="34" charset="0"/>
                        </a:rPr>
                        <a:t>0,315</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0,151</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dirty="0">
                          <a:solidFill>
                            <a:srgbClr val="000000"/>
                          </a:solidFill>
                          <a:effectLst/>
                          <a:latin typeface="Segoe UI" panose="020B0502040204020203" pitchFamily="34" charset="0"/>
                          <a:cs typeface="Segoe UI" panose="020B0502040204020203" pitchFamily="34" charset="0"/>
                        </a:rPr>
                        <a:t>0,188</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C000"/>
                    </a:solidFill>
                  </a:tcPr>
                </a:tc>
                <a:extLst>
                  <a:ext uri="{0D108BD9-81ED-4DB2-BD59-A6C34878D82A}">
                    <a16:rowId xmlns:a16="http://schemas.microsoft.com/office/drawing/2014/main" xmlns="" val="2051174945"/>
                  </a:ext>
                </a:extLst>
              </a:tr>
            </a:tbl>
          </a:graphicData>
        </a:graphic>
      </p:graphicFrame>
      <p:sp>
        <p:nvSpPr>
          <p:cNvPr id="49" name="CasellaDiTesto 48">
            <a:extLst>
              <a:ext uri="{FF2B5EF4-FFF2-40B4-BE49-F238E27FC236}">
                <a16:creationId xmlns:a16="http://schemas.microsoft.com/office/drawing/2014/main" xmlns="" id="{AAA20D49-A241-49CF-95C9-74DCBD43B06C}"/>
              </a:ext>
            </a:extLst>
          </p:cNvPr>
          <p:cNvSpPr txBox="1"/>
          <p:nvPr/>
        </p:nvSpPr>
        <p:spPr>
          <a:xfrm>
            <a:off x="6987127" y="6020463"/>
            <a:ext cx="2032254" cy="215444"/>
          </a:xfrm>
          <a:prstGeom prst="rect">
            <a:avLst/>
          </a:prstGeom>
          <a:noFill/>
        </p:spPr>
        <p:txBody>
          <a:bodyPr wrap="square">
            <a:spAutoFit/>
          </a:bodyPr>
          <a:lstStyle/>
          <a:p>
            <a:r>
              <a:rPr lang="it-IT" sz="800" b="0" i="0" u="none" strike="noStrike" dirty="0">
                <a:solidFill>
                  <a:srgbClr val="000000"/>
                </a:solidFill>
                <a:effectLst/>
                <a:latin typeface="Calibri" panose="020F0502020204030204" pitchFamily="34" charset="0"/>
              </a:rPr>
              <a:t>(*) CCIAA+AASS</a:t>
            </a:r>
            <a:endParaRPr lang="it-IT" sz="800" dirty="0"/>
          </a:p>
        </p:txBody>
      </p:sp>
      <p:sp>
        <p:nvSpPr>
          <p:cNvPr id="50" name="Segnaposto numero diapositiva 1">
            <a:extLst>
              <a:ext uri="{FF2B5EF4-FFF2-40B4-BE49-F238E27FC236}">
                <a16:creationId xmlns:a16="http://schemas.microsoft.com/office/drawing/2014/main" xmlns="" id="{229F223F-2D2C-42D5-BEB1-C94E9B7C768B}"/>
              </a:ext>
            </a:extLst>
          </p:cNvPr>
          <p:cNvSpPr>
            <a:spLocks noGrp="1"/>
          </p:cNvSpPr>
          <p:nvPr>
            <p:ph type="sldNum" sz="quarter" idx="12"/>
          </p:nvPr>
        </p:nvSpPr>
        <p:spPr>
          <a:xfrm>
            <a:off x="5952000" y="6401750"/>
            <a:ext cx="288000" cy="288000"/>
          </a:xfrm>
        </p:spPr>
        <p:txBody>
          <a:bodyPr/>
          <a:lstStyle/>
          <a:p>
            <a:fld id="{621F632D-C124-4773-8802-FBC2B1C2511D}" type="slidenum">
              <a:rPr lang="it-IT" smtClean="0"/>
              <a:pPr/>
              <a:t>11</a:t>
            </a:fld>
            <a:endParaRPr lang="it-IT"/>
          </a:p>
        </p:txBody>
      </p:sp>
      <p:sp>
        <p:nvSpPr>
          <p:cNvPr id="6" name="Fumetto: rettangolo con angoli arrotondati 5">
            <a:extLst>
              <a:ext uri="{FF2B5EF4-FFF2-40B4-BE49-F238E27FC236}">
                <a16:creationId xmlns:a16="http://schemas.microsoft.com/office/drawing/2014/main" xmlns="" id="{66A783E7-F219-4B11-B3C5-11CD79630265}"/>
              </a:ext>
            </a:extLst>
          </p:cNvPr>
          <p:cNvSpPr/>
          <p:nvPr/>
        </p:nvSpPr>
        <p:spPr>
          <a:xfrm>
            <a:off x="8146569" y="995092"/>
            <a:ext cx="3670527" cy="1702594"/>
          </a:xfrm>
          <a:prstGeom prst="wedgeRoundRectCallout">
            <a:avLst>
              <a:gd name="adj1" fmla="val -110019"/>
              <a:gd name="adj2" fmla="val -62256"/>
              <a:gd name="adj3" fmla="val 16667"/>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it-IT" sz="2400" b="1" dirty="0">
                <a:solidFill>
                  <a:schemeClr val="tx1"/>
                </a:solidFill>
                <a:latin typeface="Wingdings" panose="05000000000000000000" pitchFamily="2" charset="2"/>
              </a:rPr>
              <a:t>@</a:t>
            </a:r>
            <a:r>
              <a:rPr lang="it-IT" sz="1050" b="1" dirty="0">
                <a:solidFill>
                  <a:schemeClr val="tx1"/>
                </a:solidFill>
              </a:rPr>
              <a:t> INDICAZIONI PER LA REDAZIONE</a:t>
            </a:r>
          </a:p>
          <a:p>
            <a:r>
              <a:rPr lang="it-IT" sz="1000" dirty="0">
                <a:solidFill>
                  <a:schemeClr val="tx1"/>
                </a:solidFill>
              </a:rPr>
              <a:t>È possibile rappresentare in questa sede, in formato sintetico, il grado di efficienza nell’impiego delle risorse umane, rispetto alle diverse attività realizzate dalla CCIAA. </a:t>
            </a:r>
          </a:p>
          <a:p>
            <a:r>
              <a:rPr lang="it-IT" sz="1000" dirty="0">
                <a:solidFill>
                  <a:schemeClr val="tx1"/>
                </a:solidFill>
              </a:rPr>
              <a:t>Mediante l’analisi dei costi dei processi effettuata annualmente (rilevazione Kronos) si riesce a fornire un inquadramento complessivo sul dimensionamento del personale sui vari processi camerali.</a:t>
            </a:r>
          </a:p>
        </p:txBody>
      </p:sp>
    </p:spTree>
    <p:extLst>
      <p:ext uri="{BB962C8B-B14F-4D97-AF65-F5344CB8AC3E}">
        <p14:creationId xmlns:p14="http://schemas.microsoft.com/office/powerpoint/2010/main" val="39403919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xmlns="" id="{9D760632-5795-4C9D-85FE-CEDABAC69FC1}"/>
              </a:ext>
            </a:extLst>
          </p:cNvPr>
          <p:cNvSpPr>
            <a:spLocks noGrp="1"/>
          </p:cNvSpPr>
          <p:nvPr>
            <p:ph type="sldNum" sz="quarter" idx="12"/>
          </p:nvPr>
        </p:nvSpPr>
        <p:spPr/>
        <p:txBody>
          <a:bodyPr/>
          <a:lstStyle/>
          <a:p>
            <a:fld id="{621F632D-C124-4773-8802-FBC2B1C2511D}" type="slidenum">
              <a:rPr lang="it-IT" smtClean="0"/>
              <a:pPr/>
              <a:t>12</a:t>
            </a:fld>
            <a:endParaRPr lang="it-IT"/>
          </a:p>
        </p:txBody>
      </p:sp>
      <p:sp>
        <p:nvSpPr>
          <p:cNvPr id="3" name="CasellaDiTesto 2">
            <a:extLst>
              <a:ext uri="{FF2B5EF4-FFF2-40B4-BE49-F238E27FC236}">
                <a16:creationId xmlns:a16="http://schemas.microsoft.com/office/drawing/2014/main" xmlns="" id="{F1F2ABD4-71E5-42E0-BA59-06DF76BF9E54}"/>
              </a:ext>
            </a:extLst>
          </p:cNvPr>
          <p:cNvSpPr txBox="1"/>
          <p:nvPr/>
        </p:nvSpPr>
        <p:spPr>
          <a:xfrm>
            <a:off x="609600" y="287165"/>
            <a:ext cx="11150600" cy="400110"/>
          </a:xfrm>
          <a:prstGeom prst="rect">
            <a:avLst/>
          </a:prstGeom>
          <a:noFill/>
        </p:spPr>
        <p:txBody>
          <a:bodyPr wrap="square" rtlCol="0">
            <a:spAutoFit/>
          </a:bodyPr>
          <a:lstStyle/>
          <a:p>
            <a:r>
              <a:rPr lang="it-IT" sz="2000" b="1" dirty="0">
                <a:solidFill>
                  <a:srgbClr val="00B0F0"/>
                </a:solidFill>
                <a:latin typeface="Segoe UI" panose="020B0502040204020203" pitchFamily="34" charset="0"/>
                <a:cs typeface="Segoe UI" panose="020B0502040204020203" pitchFamily="34" charset="0"/>
              </a:rPr>
              <a:t>5.1 PROCESSI </a:t>
            </a:r>
            <a:r>
              <a:rPr lang="it-IT" sz="2000" dirty="0">
                <a:solidFill>
                  <a:srgbClr val="00B0F0"/>
                </a:solidFill>
                <a:latin typeface="Segoe UI" panose="020B0502040204020203" pitchFamily="34" charset="0"/>
                <a:cs typeface="Segoe UI" panose="020B0502040204020203" pitchFamily="34" charset="0"/>
              </a:rPr>
              <a:t>(DIMENSIONAMENTO DEL PERSONALE)					    </a:t>
            </a:r>
            <a:r>
              <a:rPr lang="it-IT" sz="1200" dirty="0">
                <a:solidFill>
                  <a:srgbClr val="00B0F0"/>
                </a:solidFill>
                <a:latin typeface="Segoe UI" panose="020B0502040204020203" pitchFamily="34" charset="0"/>
                <a:cs typeface="Segoe UI" panose="020B0502040204020203" pitchFamily="34" charset="0"/>
              </a:rPr>
              <a:t>2 di 2</a:t>
            </a:r>
          </a:p>
        </p:txBody>
      </p:sp>
      <p:graphicFrame>
        <p:nvGraphicFramePr>
          <p:cNvPr id="5" name="Tabella 4">
            <a:extLst>
              <a:ext uri="{FF2B5EF4-FFF2-40B4-BE49-F238E27FC236}">
                <a16:creationId xmlns:a16="http://schemas.microsoft.com/office/drawing/2014/main" xmlns="" id="{AD9259EB-B621-40E5-9480-3DDBF52CE083}"/>
              </a:ext>
            </a:extLst>
          </p:cNvPr>
          <p:cNvGraphicFramePr>
            <a:graphicFrameLocks noGrp="1"/>
          </p:cNvGraphicFramePr>
          <p:nvPr>
            <p:extLst>
              <p:ext uri="{D42A27DB-BD31-4B8C-83A1-F6EECF244321}">
                <p14:modId xmlns:p14="http://schemas.microsoft.com/office/powerpoint/2010/main" val="113318734"/>
              </p:ext>
            </p:extLst>
          </p:nvPr>
        </p:nvGraphicFramePr>
        <p:xfrm>
          <a:off x="374904" y="1115567"/>
          <a:ext cx="11320272" cy="4860004"/>
        </p:xfrm>
        <a:graphic>
          <a:graphicData uri="http://schemas.openxmlformats.org/drawingml/2006/table">
            <a:tbl>
              <a:tblPr/>
              <a:tblGrid>
                <a:gridCol w="739391">
                  <a:extLst>
                    <a:ext uri="{9D8B030D-6E8A-4147-A177-3AD203B41FA5}">
                      <a16:colId xmlns:a16="http://schemas.microsoft.com/office/drawing/2014/main" xmlns="" val="1679543536"/>
                    </a:ext>
                  </a:extLst>
                </a:gridCol>
                <a:gridCol w="1247115">
                  <a:extLst>
                    <a:ext uri="{9D8B030D-6E8A-4147-A177-3AD203B41FA5}">
                      <a16:colId xmlns:a16="http://schemas.microsoft.com/office/drawing/2014/main" xmlns="" val="11855844"/>
                    </a:ext>
                  </a:extLst>
                </a:gridCol>
                <a:gridCol w="3710206">
                  <a:extLst>
                    <a:ext uri="{9D8B030D-6E8A-4147-A177-3AD203B41FA5}">
                      <a16:colId xmlns:a16="http://schemas.microsoft.com/office/drawing/2014/main" xmlns="" val="4195801078"/>
                    </a:ext>
                  </a:extLst>
                </a:gridCol>
                <a:gridCol w="118872">
                  <a:extLst>
                    <a:ext uri="{9D8B030D-6E8A-4147-A177-3AD203B41FA5}">
                      <a16:colId xmlns:a16="http://schemas.microsoft.com/office/drawing/2014/main" xmlns="" val="2008250228"/>
                    </a:ext>
                  </a:extLst>
                </a:gridCol>
                <a:gridCol w="804672">
                  <a:extLst>
                    <a:ext uri="{9D8B030D-6E8A-4147-A177-3AD203B41FA5}">
                      <a16:colId xmlns:a16="http://schemas.microsoft.com/office/drawing/2014/main" xmlns="" val="979728576"/>
                    </a:ext>
                  </a:extLst>
                </a:gridCol>
                <a:gridCol w="64008">
                  <a:extLst>
                    <a:ext uri="{9D8B030D-6E8A-4147-A177-3AD203B41FA5}">
                      <a16:colId xmlns:a16="http://schemas.microsoft.com/office/drawing/2014/main" xmlns="" val="1503830273"/>
                    </a:ext>
                  </a:extLst>
                </a:gridCol>
                <a:gridCol w="2253558">
                  <a:extLst>
                    <a:ext uri="{9D8B030D-6E8A-4147-A177-3AD203B41FA5}">
                      <a16:colId xmlns:a16="http://schemas.microsoft.com/office/drawing/2014/main" xmlns="" val="4192744258"/>
                    </a:ext>
                  </a:extLst>
                </a:gridCol>
                <a:gridCol w="41358">
                  <a:extLst>
                    <a:ext uri="{9D8B030D-6E8A-4147-A177-3AD203B41FA5}">
                      <a16:colId xmlns:a16="http://schemas.microsoft.com/office/drawing/2014/main" xmlns="" val="3389276436"/>
                    </a:ext>
                  </a:extLst>
                </a:gridCol>
                <a:gridCol w="559608">
                  <a:extLst>
                    <a:ext uri="{9D8B030D-6E8A-4147-A177-3AD203B41FA5}">
                      <a16:colId xmlns:a16="http://schemas.microsoft.com/office/drawing/2014/main" xmlns="" val="1409470803"/>
                    </a:ext>
                  </a:extLst>
                </a:gridCol>
                <a:gridCol w="161546">
                  <a:extLst>
                    <a:ext uri="{9D8B030D-6E8A-4147-A177-3AD203B41FA5}">
                      <a16:colId xmlns:a16="http://schemas.microsoft.com/office/drawing/2014/main" xmlns="" val="3529714422"/>
                    </a:ext>
                  </a:extLst>
                </a:gridCol>
                <a:gridCol w="957671">
                  <a:extLst>
                    <a:ext uri="{9D8B030D-6E8A-4147-A177-3AD203B41FA5}">
                      <a16:colId xmlns:a16="http://schemas.microsoft.com/office/drawing/2014/main" xmlns="" val="1345678710"/>
                    </a:ext>
                  </a:extLst>
                </a:gridCol>
                <a:gridCol w="102659">
                  <a:extLst>
                    <a:ext uri="{9D8B030D-6E8A-4147-A177-3AD203B41FA5}">
                      <a16:colId xmlns:a16="http://schemas.microsoft.com/office/drawing/2014/main" xmlns="" val="3631553717"/>
                    </a:ext>
                  </a:extLst>
                </a:gridCol>
                <a:gridCol w="559608">
                  <a:extLst>
                    <a:ext uri="{9D8B030D-6E8A-4147-A177-3AD203B41FA5}">
                      <a16:colId xmlns:a16="http://schemas.microsoft.com/office/drawing/2014/main" xmlns="" val="589558492"/>
                    </a:ext>
                  </a:extLst>
                </a:gridCol>
              </a:tblGrid>
              <a:tr h="170422">
                <a:tc gridSpan="3">
                  <a:txBody>
                    <a:bodyPr/>
                    <a:lstStyle/>
                    <a:p>
                      <a:pPr algn="ctr" fontAlgn="ctr"/>
                      <a:r>
                        <a:rPr lang="it-IT" sz="800" b="1" i="0" u="none" strike="noStrike" dirty="0">
                          <a:solidFill>
                            <a:srgbClr val="000000"/>
                          </a:solidFill>
                          <a:effectLst/>
                          <a:latin typeface="Segoe UI" panose="020B0502040204020203" pitchFamily="34" charset="0"/>
                          <a:cs typeface="Segoe UI" panose="020B0502040204020203" pitchFamily="34" charset="0"/>
                        </a:rPr>
                        <a:t>MAPPA DEI PROCESSI</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a:noFill/>
                    </a:lnB>
                  </a:tcPr>
                </a:tc>
                <a:tc hMerge="1">
                  <a:txBody>
                    <a:bodyPr/>
                    <a:lstStyle/>
                    <a:p>
                      <a:endParaRPr lang="it-IT"/>
                    </a:p>
                  </a:txBody>
                  <a:tcPr/>
                </a:tc>
                <a:tc hMerge="1">
                  <a:txBody>
                    <a:bodyPr/>
                    <a:lstStyle/>
                    <a:p>
                      <a:endParaRPr lang="it-IT"/>
                    </a:p>
                  </a:txBody>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D9D9D9"/>
                      </a:solidFill>
                      <a:prstDash val="solid"/>
                      <a:round/>
                      <a:headEnd type="none" w="med" len="med"/>
                      <a:tailEnd type="none" w="med" len="med"/>
                    </a:lnR>
                    <a:lnT>
                      <a:noFill/>
                    </a:lnT>
                    <a:lnB>
                      <a:noFill/>
                    </a:lnB>
                  </a:tcPr>
                </a:tc>
                <a:tc rowSpan="3">
                  <a:txBody>
                    <a:bodyPr/>
                    <a:lstStyle/>
                    <a:p>
                      <a:pPr algn="ctr" fontAlgn="ctr"/>
                      <a:r>
                        <a:rPr lang="it-IT" sz="800" b="1" i="0" u="none" strike="noStrike">
                          <a:solidFill>
                            <a:srgbClr val="000000"/>
                          </a:solidFill>
                          <a:effectLst/>
                          <a:latin typeface="Segoe UI" panose="020B0502040204020203" pitchFamily="34" charset="0"/>
                          <a:cs typeface="Segoe UI" panose="020B0502040204020203" pitchFamily="34" charset="0"/>
                        </a:rPr>
                        <a:t>FTE PROCESSI CAMERALI (Consolidato CCIAA-AS)</a:t>
                      </a:r>
                    </a:p>
                  </a:txBody>
                  <a:tcPr marL="0" marR="0" marT="0" marB="0" anchor="ctr">
                    <a:lnL w="6350" cap="flat" cmpd="sng" algn="ctr">
                      <a:solidFill>
                        <a:srgbClr val="D9D9D9"/>
                      </a:solidFill>
                      <a:prstDash val="solid"/>
                      <a:round/>
                      <a:headEnd type="none" w="med" len="med"/>
                      <a:tailEnd type="none" w="med" len="med"/>
                    </a:lnL>
                    <a:lnR>
                      <a:noFill/>
                    </a:lnR>
                    <a:lnT>
                      <a:noFill/>
                    </a:lnT>
                    <a:lnB w="6350" cap="flat" cmpd="sng" algn="ctr">
                      <a:solidFill>
                        <a:srgbClr val="C3C3C3"/>
                      </a:solidFill>
                      <a:prstDash val="solid"/>
                      <a:round/>
                      <a:headEnd type="none" w="med" len="med"/>
                      <a:tailEnd type="none" w="med" len="med"/>
                    </a:lnB>
                    <a:solidFill>
                      <a:srgbClr val="C3C3C3"/>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nchor="b">
                    <a:lnL>
                      <a:noFill/>
                    </a:lnL>
                    <a:lnR>
                      <a:noFill/>
                    </a:lnR>
                    <a:lnT>
                      <a:noFill/>
                    </a:lnT>
                    <a:lnB>
                      <a:noFill/>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nchor="b">
                    <a:lnL>
                      <a:noFill/>
                    </a:lnL>
                    <a:lnR>
                      <a:noFill/>
                    </a:lnR>
                    <a:lnT>
                      <a:noFill/>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gridSpan="3">
                  <a:txBody>
                    <a:bodyPr/>
                    <a:lstStyle/>
                    <a:p>
                      <a:pPr algn="ctr" fontAlgn="ctr"/>
                      <a:r>
                        <a:rPr lang="it-IT" sz="800" b="1" i="0" u="none" strike="noStrike" dirty="0">
                          <a:solidFill>
                            <a:srgbClr val="000000"/>
                          </a:solidFill>
                          <a:effectLst/>
                          <a:latin typeface="Segoe UI" panose="020B0502040204020203" pitchFamily="34" charset="0"/>
                          <a:cs typeface="Segoe UI" panose="020B0502040204020203" pitchFamily="34" charset="0"/>
                        </a:rPr>
                        <a:t>INDICATORI</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hMerge="1">
                  <a:txBody>
                    <a:bodyPr/>
                    <a:lstStyle/>
                    <a:p>
                      <a:endParaRPr lang="it-IT"/>
                    </a:p>
                  </a:txBody>
                  <a:tcPr/>
                </a:tc>
                <a:tc hMerge="1">
                  <a:txBody>
                    <a:bodyPr/>
                    <a:lstStyle/>
                    <a:p>
                      <a:endParaRPr lang="it-IT"/>
                    </a:p>
                  </a:txBody>
                  <a:tcPr>
                    <a:lnL w="6350" cap="flat" cmpd="sng" algn="ctr">
                      <a:solidFill>
                        <a:srgbClr val="C3C3C3"/>
                      </a:solidFill>
                      <a:prstDash val="solid"/>
                      <a:round/>
                      <a:headEnd type="none" w="med" len="med"/>
                      <a:tailEnd type="none" w="med" len="med"/>
                    </a:ln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nchor="b">
                    <a:lnL w="6350" cap="flat" cmpd="sng" algn="ctr">
                      <a:solidFill>
                        <a:srgbClr val="C3C3C3"/>
                      </a:solidFill>
                      <a:prstDash val="solid"/>
                      <a:round/>
                      <a:headEnd type="none" w="med" len="med"/>
                      <a:tailEnd type="none" w="med" len="med"/>
                    </a:lnL>
                    <a:lnR>
                      <a:noFill/>
                    </a:lnR>
                    <a:lnT>
                      <a:noFill/>
                    </a:lnT>
                    <a:lnB>
                      <a:noFill/>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nchor="b">
                    <a:lnL>
                      <a:noFill/>
                    </a:lnL>
                    <a:lnR>
                      <a:noFill/>
                    </a:lnR>
                    <a:lnT>
                      <a:noFill/>
                    </a:lnT>
                    <a:lnB w="6350" cap="flat" cmpd="sng" algn="ctr">
                      <a:solidFill>
                        <a:srgbClr val="C3C3C3"/>
                      </a:solidFill>
                      <a:prstDash val="solid"/>
                      <a:round/>
                      <a:headEnd type="none" w="med" len="med"/>
                      <a:tailEnd type="none" w="med" len="med"/>
                    </a:lnB>
                  </a:tcPr>
                </a:tc>
                <a:extLst>
                  <a:ext uri="{0D108BD9-81ED-4DB2-BD59-A6C34878D82A}">
                    <a16:rowId xmlns:a16="http://schemas.microsoft.com/office/drawing/2014/main" xmlns="" val="3879752090"/>
                  </a:ext>
                </a:extLst>
              </a:tr>
              <a:tr h="170422">
                <a:tc rowSpan="2">
                  <a:txBody>
                    <a:bodyPr/>
                    <a:lstStyle/>
                    <a:p>
                      <a:pPr algn="ctr" fontAlgn="ctr"/>
                      <a:r>
                        <a:rPr lang="it-IT" sz="800" b="1" i="0" u="none" strike="noStrike" dirty="0">
                          <a:solidFill>
                            <a:srgbClr val="000000"/>
                          </a:solidFill>
                          <a:effectLst/>
                          <a:latin typeface="Segoe UI" panose="020B0502040204020203" pitchFamily="34" charset="0"/>
                          <a:cs typeface="Segoe UI" panose="020B0502040204020203" pitchFamily="34" charset="0"/>
                        </a:rPr>
                        <a:t>Funzione</a:t>
                      </a:r>
                    </a:p>
                  </a:txBody>
                  <a:tcPr marL="0" marR="0" marT="0" marB="0" anchor="ctr">
                    <a:lnL>
                      <a:noFill/>
                    </a:lnL>
                    <a:lnR w="6350" cap="flat" cmpd="sng" algn="ctr">
                      <a:solidFill>
                        <a:srgbClr val="D9D9D9"/>
                      </a:solidFill>
                      <a:prstDash val="solid"/>
                      <a:round/>
                      <a:headEnd type="none" w="med" len="med"/>
                      <a:tailEnd type="none" w="med" len="med"/>
                    </a:lnR>
                    <a:lnT>
                      <a:noFill/>
                    </a:lnT>
                    <a:lnB w="6350" cap="flat" cmpd="sng" algn="ctr">
                      <a:solidFill>
                        <a:srgbClr val="C3C3C3"/>
                      </a:solidFill>
                      <a:prstDash val="solid"/>
                      <a:round/>
                      <a:headEnd type="none" w="med" len="med"/>
                      <a:tailEnd type="none" w="med" len="med"/>
                    </a:lnB>
                    <a:solidFill>
                      <a:srgbClr val="C3C3C3"/>
                    </a:solidFill>
                  </a:tcPr>
                </a:tc>
                <a:tc rowSpan="2">
                  <a:txBody>
                    <a:bodyPr/>
                    <a:lstStyle/>
                    <a:p>
                      <a:pPr algn="ctr" fontAlgn="ctr"/>
                      <a:r>
                        <a:rPr lang="it-IT" sz="800" b="1" i="0" u="none" strike="noStrike" dirty="0" err="1">
                          <a:solidFill>
                            <a:srgbClr val="000000"/>
                          </a:solidFill>
                          <a:effectLst/>
                          <a:latin typeface="Segoe UI" panose="020B0502040204020203" pitchFamily="34" charset="0"/>
                          <a:cs typeface="Segoe UI" panose="020B0502040204020203" pitchFamily="34" charset="0"/>
                        </a:rPr>
                        <a:t>MacroProcesso</a:t>
                      </a:r>
                      <a:endParaRPr lang="it-IT" sz="800" b="1" i="0" u="none" strike="noStrike" dirty="0">
                        <a:solidFill>
                          <a:srgbClr val="000000"/>
                        </a:solidFill>
                        <a:effectLst/>
                        <a:latin typeface="Segoe UI" panose="020B0502040204020203" pitchFamily="34" charset="0"/>
                        <a:cs typeface="Segoe UI" panose="020B0502040204020203" pitchFamily="34" charset="0"/>
                      </a:endParaRPr>
                    </a:p>
                  </a:txBody>
                  <a:tcPr marL="0" marR="0" marT="0"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a:noFill/>
                    </a:lnT>
                    <a:lnB w="6350" cap="flat" cmpd="sng" algn="ctr">
                      <a:solidFill>
                        <a:srgbClr val="C3C3C3"/>
                      </a:solidFill>
                      <a:prstDash val="solid"/>
                      <a:round/>
                      <a:headEnd type="none" w="med" len="med"/>
                      <a:tailEnd type="none" w="med" len="med"/>
                    </a:lnB>
                    <a:solidFill>
                      <a:srgbClr val="C3C3C3"/>
                    </a:solidFill>
                  </a:tcPr>
                </a:tc>
                <a:tc rowSpan="2">
                  <a:txBody>
                    <a:bodyPr/>
                    <a:lstStyle/>
                    <a:p>
                      <a:pPr algn="ctr" fontAlgn="ctr"/>
                      <a:r>
                        <a:rPr lang="it-IT" sz="800" b="1" i="0" u="none" strike="noStrike" dirty="0">
                          <a:solidFill>
                            <a:srgbClr val="000000"/>
                          </a:solidFill>
                          <a:effectLst/>
                          <a:latin typeface="Segoe UI" panose="020B0502040204020203" pitchFamily="34" charset="0"/>
                          <a:cs typeface="Segoe UI" panose="020B0502040204020203" pitchFamily="34" charset="0"/>
                        </a:rPr>
                        <a:t>Processo</a:t>
                      </a:r>
                    </a:p>
                  </a:txBody>
                  <a:tcPr marL="0" marR="0" marT="0" marB="0" anchor="ctr">
                    <a:lnL w="6350" cap="flat" cmpd="sng" algn="ctr">
                      <a:solidFill>
                        <a:srgbClr val="D9D9D9"/>
                      </a:solidFill>
                      <a:prstDash val="solid"/>
                      <a:round/>
                      <a:headEnd type="none" w="med" len="med"/>
                      <a:tailEnd type="none" w="med" len="med"/>
                    </a:lnL>
                    <a:lnR>
                      <a:noFill/>
                    </a:lnR>
                    <a:lnT>
                      <a:noFill/>
                    </a:lnT>
                    <a:lnB w="6350" cap="flat" cmpd="sng" algn="ctr">
                      <a:solidFill>
                        <a:srgbClr val="C3C3C3"/>
                      </a:solidFill>
                      <a:prstDash val="solid"/>
                      <a:round/>
                      <a:headEnd type="none" w="med" len="med"/>
                      <a:tailEnd type="none" w="med" len="med"/>
                    </a:lnB>
                    <a:solidFill>
                      <a:srgbClr val="C3C3C3"/>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nchor="b">
                    <a:lnL>
                      <a:noFill/>
                    </a:lnL>
                    <a:lnR w="6350" cap="flat" cmpd="sng" algn="ctr">
                      <a:solidFill>
                        <a:srgbClr val="D9D9D9"/>
                      </a:solidFill>
                      <a:prstDash val="solid"/>
                      <a:round/>
                      <a:headEnd type="none" w="med" len="med"/>
                      <a:tailEnd type="none" w="med" len="med"/>
                    </a:lnR>
                    <a:lnT>
                      <a:noFill/>
                    </a:lnT>
                    <a:lnB>
                      <a:noFill/>
                    </a:lnB>
                  </a:tcPr>
                </a:tc>
                <a:tc vMerge="1">
                  <a:txBody>
                    <a:bodyPr/>
                    <a:lstStyle/>
                    <a:p>
                      <a:endParaRPr lang="it-IT"/>
                    </a:p>
                  </a:txBody>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rowSpan="2">
                  <a:txBody>
                    <a:bodyPr/>
                    <a:lstStyle/>
                    <a:p>
                      <a:pPr algn="ctr" fontAlgn="ctr"/>
                      <a:r>
                        <a:rPr lang="it-IT" sz="800" b="1" i="0" u="none" strike="noStrike">
                          <a:solidFill>
                            <a:srgbClr val="000000"/>
                          </a:solidFill>
                          <a:effectLst/>
                          <a:latin typeface="Segoe UI" panose="020B0502040204020203" pitchFamily="34" charset="0"/>
                          <a:cs typeface="Segoe UI" panose="020B0502040204020203" pitchFamily="34" charset="0"/>
                        </a:rPr>
                        <a:t>Driver (denominatore) per il calcolo FTE standard</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rowSpan="2">
                  <a:txBody>
                    <a:bodyPr/>
                    <a:lstStyle/>
                    <a:p>
                      <a:pPr algn="ctr" fontAlgn="ctr"/>
                      <a:r>
                        <a:rPr lang="it-IT" sz="800" b="1" i="0" u="none" strike="noStrike" dirty="0">
                          <a:solidFill>
                            <a:srgbClr val="000000"/>
                          </a:solidFill>
                          <a:effectLst/>
                          <a:latin typeface="Segoe UI" panose="020B0502040204020203" pitchFamily="34" charset="0"/>
                          <a:cs typeface="Segoe UI" panose="020B0502040204020203" pitchFamily="34" charset="0"/>
                        </a:rPr>
                        <a:t>CCIAA</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EEECE1"/>
                    </a:solidFill>
                  </a:tcPr>
                </a:tc>
                <a:tc>
                  <a:txBody>
                    <a:bodyPr/>
                    <a:lstStyle/>
                    <a:p>
                      <a:pPr algn="l" fontAlgn="b"/>
                      <a:endParaRPr lang="it-IT" sz="800" b="0" i="0" u="none" strike="noStrike" dirty="0">
                        <a:solidFill>
                          <a:srgbClr val="000000"/>
                        </a:solidFill>
                        <a:effectLst/>
                        <a:latin typeface="Segoe UI" panose="020B0502040204020203" pitchFamily="34" charset="0"/>
                        <a:cs typeface="Segoe UI" panose="020B0502040204020203"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a:noFill/>
                    </a:lnB>
                  </a:tcPr>
                </a:tc>
                <a:tc rowSpan="2">
                  <a:txBody>
                    <a:bodyPr/>
                    <a:lstStyle/>
                    <a:p>
                      <a:pPr algn="ctr" fontAlgn="ctr"/>
                      <a:r>
                        <a:rPr lang="it-IT" sz="800" b="1" i="0" u="none" strike="noStrike" dirty="0">
                          <a:solidFill>
                            <a:srgbClr val="000000"/>
                          </a:solidFill>
                          <a:effectLst/>
                          <a:latin typeface="Segoe UI" panose="020B0502040204020203" pitchFamily="34" charset="0"/>
                          <a:cs typeface="Segoe UI" panose="020B0502040204020203" pitchFamily="34" charset="0"/>
                        </a:rPr>
                        <a:t>Mediana nazionale </a:t>
                      </a:r>
                      <a:r>
                        <a:rPr lang="it-IT" sz="800" b="0" i="0" u="none" strike="noStrike" dirty="0">
                          <a:solidFill>
                            <a:srgbClr val="FF0000"/>
                          </a:solidFill>
                          <a:effectLst/>
                          <a:latin typeface="Segoe UI" panose="020B0502040204020203" pitchFamily="34" charset="0"/>
                          <a:cs typeface="Segoe UI" panose="020B0502040204020203" pitchFamily="34" charset="0"/>
                        </a:rPr>
                        <a:t>(CCIAA presenti: 80/82)</a:t>
                      </a:r>
                      <a:endParaRPr lang="it-IT" sz="800" b="1" i="0" u="none" strike="noStrike" dirty="0">
                        <a:solidFill>
                          <a:srgbClr val="000000"/>
                        </a:solidFill>
                        <a:effectLst/>
                        <a:latin typeface="Segoe UI" panose="020B0502040204020203" pitchFamily="34" charset="0"/>
                        <a:cs typeface="Segoe UI" panose="020B0502040204020203" pitchFamily="34" charset="0"/>
                      </a:endParaRP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EEECE1"/>
                    </a:solidFill>
                  </a:tcPr>
                </a:tc>
                <a:tc>
                  <a:txBody>
                    <a:bodyPr/>
                    <a:lstStyle/>
                    <a:p>
                      <a:pPr algn="l" fontAlgn="b"/>
                      <a:endParaRPr lang="it-IT" sz="800" b="0" i="0" u="none" strike="noStrike" dirty="0">
                        <a:solidFill>
                          <a:srgbClr val="000000"/>
                        </a:solidFill>
                        <a:effectLst/>
                        <a:latin typeface="Segoe UI" panose="020B0502040204020203" pitchFamily="34" charset="0"/>
                        <a:cs typeface="Segoe UI" panose="020B0502040204020203"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rowSpan="2">
                  <a:txBody>
                    <a:bodyPr/>
                    <a:lstStyle/>
                    <a:p>
                      <a:pPr algn="ctr" fontAlgn="ctr"/>
                      <a:r>
                        <a:rPr lang="it-IT" sz="800" b="1" i="0" u="none" strike="noStrike" dirty="0">
                          <a:solidFill>
                            <a:srgbClr val="000000"/>
                          </a:solidFill>
                          <a:effectLst/>
                          <a:latin typeface="Symbol" panose="05050102010706020507" pitchFamily="18" charset="2"/>
                          <a:cs typeface="Segoe UI" panose="020B0502040204020203" pitchFamily="34" charset="0"/>
                        </a:rPr>
                        <a:t>D</a:t>
                      </a:r>
                      <a:r>
                        <a:rPr lang="it-IT" sz="800" b="1" i="0" u="none" strike="noStrike" dirty="0">
                          <a:solidFill>
                            <a:srgbClr val="000000"/>
                          </a:solidFill>
                          <a:effectLst/>
                          <a:latin typeface="Segoe UI" panose="020B0502040204020203" pitchFamily="34" charset="0"/>
                          <a:cs typeface="Segoe UI" panose="020B0502040204020203" pitchFamily="34" charset="0"/>
                        </a:rPr>
                        <a:t> Mediana nazionale</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EEECE1"/>
                    </a:solidFill>
                  </a:tcPr>
                </a:tc>
                <a:extLst>
                  <a:ext uri="{0D108BD9-81ED-4DB2-BD59-A6C34878D82A}">
                    <a16:rowId xmlns:a16="http://schemas.microsoft.com/office/drawing/2014/main" xmlns="" val="1999809715"/>
                  </a:ext>
                </a:extLst>
              </a:tr>
              <a:tr h="340843">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nchor="b">
                    <a:lnL>
                      <a:noFill/>
                    </a:lnL>
                    <a:lnR w="6350" cap="flat" cmpd="sng" algn="ctr">
                      <a:solidFill>
                        <a:srgbClr val="D9D9D9"/>
                      </a:solidFill>
                      <a:prstDash val="solid"/>
                      <a:round/>
                      <a:headEnd type="none" w="med" len="med"/>
                      <a:tailEnd type="none" w="med" len="med"/>
                    </a:lnR>
                    <a:lnT>
                      <a:noFill/>
                    </a:lnT>
                    <a:lnB>
                      <a:noFill/>
                    </a:lnB>
                  </a:tcPr>
                </a:tc>
                <a:tc vMerge="1">
                  <a:txBody>
                    <a:bodyPr/>
                    <a:lstStyle/>
                    <a:p>
                      <a:endParaRPr lang="it-IT"/>
                    </a:p>
                  </a:txBody>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vMerge="1">
                  <a:txBody>
                    <a:bodyPr/>
                    <a:lstStyle/>
                    <a:p>
                      <a:endParaRPr lang="it-IT"/>
                    </a:p>
                  </a:txBody>
                  <a:tcPr/>
                </a:tc>
                <a:tc>
                  <a:txBody>
                    <a:bodyPr/>
                    <a:lstStyle/>
                    <a:p>
                      <a:pPr algn="l" fontAlgn="b"/>
                      <a:endParaRPr lang="it-IT" sz="800" b="0" i="0" u="none" strike="noStrike" dirty="0">
                        <a:solidFill>
                          <a:srgbClr val="000000"/>
                        </a:solidFill>
                        <a:effectLst/>
                        <a:latin typeface="Segoe UI" panose="020B0502040204020203" pitchFamily="34" charset="0"/>
                        <a:cs typeface="Segoe UI" panose="020B0502040204020203"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vMerge="1">
                  <a:txBody>
                    <a:bodyPr/>
                    <a:lstStyle/>
                    <a:p>
                      <a:endParaRPr lang="it-IT"/>
                    </a:p>
                  </a:txBody>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vMerge="1">
                  <a:txBody>
                    <a:bodyPr/>
                    <a:lstStyle/>
                    <a:p>
                      <a:pPr algn="ctr" fontAlgn="ctr"/>
                      <a:r>
                        <a:rPr lang="it-IT" sz="800" b="1" i="0" u="none" strike="noStrike" dirty="0">
                          <a:solidFill>
                            <a:srgbClr val="000000"/>
                          </a:solidFill>
                          <a:effectLst/>
                          <a:latin typeface="Segoe UI" panose="020B0502040204020203" pitchFamily="34" charset="0"/>
                          <a:cs typeface="Segoe UI" panose="020B0502040204020203" pitchFamily="34" charset="0"/>
                        </a:rPr>
                        <a:t>Mediana nazionale </a:t>
                      </a:r>
                      <a:r>
                        <a:rPr lang="it-IT" sz="800" b="0" i="0" u="none" strike="noStrike" dirty="0">
                          <a:solidFill>
                            <a:srgbClr val="FF0000"/>
                          </a:solidFill>
                          <a:effectLst/>
                          <a:latin typeface="Segoe UI" panose="020B0502040204020203" pitchFamily="34" charset="0"/>
                          <a:cs typeface="Segoe UI" panose="020B0502040204020203" pitchFamily="34" charset="0"/>
                        </a:rPr>
                        <a:t>(CCIAA presenti: 80/82)</a:t>
                      </a:r>
                      <a:endParaRPr lang="it-IT" sz="800" b="1" i="0" u="none" strike="noStrike" dirty="0">
                        <a:solidFill>
                          <a:srgbClr val="000000"/>
                        </a:solidFill>
                        <a:effectLst/>
                        <a:latin typeface="Segoe UI" panose="020B0502040204020203" pitchFamily="34" charset="0"/>
                        <a:cs typeface="Segoe UI" panose="020B0502040204020203" pitchFamily="34" charset="0"/>
                      </a:endParaRP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EEECE1"/>
                    </a:solidFill>
                  </a:tcPr>
                </a:tc>
                <a:tc>
                  <a:txBody>
                    <a:bodyPr/>
                    <a:lstStyle/>
                    <a:p>
                      <a:pPr algn="l" fontAlgn="b"/>
                      <a:endParaRPr lang="it-IT" sz="800" b="0" i="0" u="none" strike="noStrike" dirty="0">
                        <a:solidFill>
                          <a:srgbClr val="000000"/>
                        </a:solidFill>
                        <a:effectLst/>
                        <a:latin typeface="Segoe UI" panose="020B0502040204020203" pitchFamily="34" charset="0"/>
                        <a:cs typeface="Segoe UI" panose="020B0502040204020203"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vMerge="1">
                  <a:txBody>
                    <a:bodyPr/>
                    <a:lstStyle/>
                    <a:p>
                      <a:endParaRPr lang="it-IT"/>
                    </a:p>
                  </a:txBody>
                  <a:tcPr/>
                </a:tc>
                <a:extLst>
                  <a:ext uri="{0D108BD9-81ED-4DB2-BD59-A6C34878D82A}">
                    <a16:rowId xmlns:a16="http://schemas.microsoft.com/office/drawing/2014/main" xmlns="" val="3819247076"/>
                  </a:ext>
                </a:extLst>
              </a:tr>
              <a:tr h="177389">
                <a:tc rowSpan="15">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D Sviluppo della competitività</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rowSpan="2">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D1 Internazionalizzazione</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ctr"/>
                      <a:r>
                        <a:rPr lang="it-IT" sz="800" b="0" i="0" u="none" strike="noStrike">
                          <a:solidFill>
                            <a:srgbClr val="000000"/>
                          </a:solidFill>
                          <a:effectLst/>
                          <a:latin typeface="Segoe UI" panose="020B0502040204020203" pitchFamily="34" charset="0"/>
                          <a:cs typeface="Segoe UI" panose="020B0502040204020203" pitchFamily="34" charset="0"/>
                        </a:rPr>
                        <a:t>D1.1 Servizi di informazione, formazione e assistenza all'export</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0,472</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l" fontAlgn="ctr"/>
                      <a:r>
                        <a:rPr lang="it-IT" sz="800" b="0" i="0" u="none" strike="noStrike">
                          <a:solidFill>
                            <a:srgbClr val="000000"/>
                          </a:solidFill>
                          <a:effectLst/>
                          <a:latin typeface="Segoe UI" panose="020B0502040204020203" pitchFamily="34" charset="0"/>
                          <a:cs typeface="Segoe UI" panose="020B0502040204020203" pitchFamily="34" charset="0"/>
                        </a:rPr>
                        <a:t>100 mln € di Valore esportazioni</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C00000"/>
                          </a:solidFill>
                          <a:effectLst/>
                          <a:latin typeface="Segoe UI" panose="020B0502040204020203" pitchFamily="34" charset="0"/>
                          <a:cs typeface="Segoe UI" panose="020B0502040204020203" pitchFamily="34" charset="0"/>
                        </a:rPr>
                        <a:t>0,002</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0,008</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Segoe UI" panose="020B0502040204020203" pitchFamily="34" charset="0"/>
                          <a:cs typeface="Segoe UI" panose="020B0502040204020203" pitchFamily="34" charset="0"/>
                        </a:rPr>
                        <a:t>-0,740</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extLst>
                  <a:ext uri="{0D108BD9-81ED-4DB2-BD59-A6C34878D82A}">
                    <a16:rowId xmlns:a16="http://schemas.microsoft.com/office/drawing/2014/main" xmlns="" val="3278350029"/>
                  </a:ext>
                </a:extLst>
              </a:tr>
              <a:tr h="170422">
                <a:tc vMerge="1">
                  <a:txBody>
                    <a:bodyPr/>
                    <a:lstStyle/>
                    <a:p>
                      <a:endParaRPr lang="it-IT"/>
                    </a:p>
                  </a:txBody>
                  <a:tcPr/>
                </a:tc>
                <a:tc vMerge="1">
                  <a:txBody>
                    <a:bodyPr/>
                    <a:lstStyle/>
                    <a:p>
                      <a:endParaRPr lang="it-IT"/>
                    </a:p>
                  </a:txBody>
                  <a:tcPr/>
                </a:tc>
                <a:tc>
                  <a:txBody>
                    <a:bodyPr/>
                    <a:lstStyle/>
                    <a:p>
                      <a:pPr algn="l" fontAlgn="ctr"/>
                      <a:r>
                        <a:rPr lang="it-IT" sz="800" b="0" i="0" u="none" strike="noStrike">
                          <a:solidFill>
                            <a:srgbClr val="000000"/>
                          </a:solidFill>
                          <a:effectLst/>
                          <a:latin typeface="Segoe UI" panose="020B0502040204020203" pitchFamily="34" charset="0"/>
                          <a:cs typeface="Segoe UI" panose="020B0502040204020203" pitchFamily="34" charset="0"/>
                        </a:rPr>
                        <a:t>D1.2 Servizi certificativi per l'export</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3,486</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l" fontAlgn="ctr"/>
                      <a:r>
                        <a:rPr lang="it-IT" sz="800" b="0" i="0" u="none" strike="noStrike">
                          <a:solidFill>
                            <a:srgbClr val="000000"/>
                          </a:solidFill>
                          <a:effectLst/>
                          <a:latin typeface="Segoe UI" panose="020B0502040204020203" pitchFamily="34" charset="0"/>
                          <a:cs typeface="Segoe UI" panose="020B0502040204020203" pitchFamily="34" charset="0"/>
                        </a:rPr>
                        <a:t>100 mln € di Valore esportazioni</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C00000"/>
                          </a:solidFill>
                          <a:effectLst/>
                          <a:latin typeface="Segoe UI" panose="020B0502040204020203" pitchFamily="34" charset="0"/>
                          <a:cs typeface="Segoe UI" panose="020B0502040204020203" pitchFamily="34" charset="0"/>
                        </a:rPr>
                        <a:t>0,014</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0,012</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Segoe UI" panose="020B0502040204020203" pitchFamily="34" charset="0"/>
                          <a:cs typeface="Segoe UI" panose="020B0502040204020203" pitchFamily="34" charset="0"/>
                        </a:rPr>
                        <a:t>-0,301</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extLst>
                  <a:ext uri="{0D108BD9-81ED-4DB2-BD59-A6C34878D82A}">
                    <a16:rowId xmlns:a16="http://schemas.microsoft.com/office/drawing/2014/main" xmlns="" val="2133448718"/>
                  </a:ext>
                </a:extLst>
              </a:tr>
              <a:tr h="340843">
                <a:tc vMerge="1">
                  <a:txBody>
                    <a:bodyPr/>
                    <a:lstStyle/>
                    <a:p>
                      <a:endParaRPr lang="it-IT"/>
                    </a:p>
                  </a:txBody>
                  <a:tcPr/>
                </a:tc>
                <a:tc rowSpan="2">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D2 Digitalizzazione</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D2.1 Gestione punti impresa digitale (servizi di assistenza alla digitalizzazione delle imprese)</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0,224</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10 mila Imprese attive + UULL</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C00000"/>
                          </a:solidFill>
                          <a:effectLst/>
                          <a:latin typeface="Segoe UI" panose="020B0502040204020203" pitchFamily="34" charset="0"/>
                          <a:cs typeface="Segoe UI" panose="020B0502040204020203" pitchFamily="34" charset="0"/>
                        </a:rPr>
                        <a:t>0,028</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0,042</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Segoe UI" panose="020B0502040204020203" pitchFamily="34" charset="0"/>
                          <a:cs typeface="Segoe UI" panose="020B0502040204020203" pitchFamily="34" charset="0"/>
                        </a:rPr>
                        <a:t>-0,005</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extLst>
                  <a:ext uri="{0D108BD9-81ED-4DB2-BD59-A6C34878D82A}">
                    <a16:rowId xmlns:a16="http://schemas.microsoft.com/office/drawing/2014/main" xmlns="" val="688363777"/>
                  </a:ext>
                </a:extLst>
              </a:tr>
              <a:tr h="170422">
                <a:tc vMerge="1">
                  <a:txBody>
                    <a:bodyPr/>
                    <a:lstStyle/>
                    <a:p>
                      <a:endParaRPr lang="it-IT"/>
                    </a:p>
                  </a:txBody>
                  <a:tcPr/>
                </a:tc>
                <a:tc vMerge="1">
                  <a:txBody>
                    <a:bodyPr/>
                    <a:lstStyle/>
                    <a:p>
                      <a:endParaRPr lang="it-IT"/>
                    </a:p>
                  </a:txBody>
                  <a:tcPr/>
                </a:tc>
                <a:tc>
                  <a:txBody>
                    <a:bodyPr/>
                    <a:lstStyle/>
                    <a:p>
                      <a:pPr algn="l" fontAlgn="ctr"/>
                      <a:r>
                        <a:rPr lang="it-IT" sz="800" b="0" i="0" u="none" strike="noStrike">
                          <a:solidFill>
                            <a:srgbClr val="000000"/>
                          </a:solidFill>
                          <a:effectLst/>
                          <a:latin typeface="Segoe UI" panose="020B0502040204020203" pitchFamily="34" charset="0"/>
                          <a:cs typeface="Segoe UI" panose="020B0502040204020203" pitchFamily="34" charset="0"/>
                        </a:rPr>
                        <a:t>D2.2 Servizi connessi all'agenda digitale</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2,108</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10 mila Imprese attive + UULL</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C00000"/>
                          </a:solidFill>
                          <a:effectLst/>
                          <a:latin typeface="Segoe UI" panose="020B0502040204020203" pitchFamily="34" charset="0"/>
                          <a:cs typeface="Segoe UI" panose="020B0502040204020203" pitchFamily="34" charset="0"/>
                        </a:rPr>
                        <a:t>0,264</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0,371</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Segoe UI" panose="020B0502040204020203" pitchFamily="34" charset="0"/>
                          <a:cs typeface="Segoe UI" panose="020B0502040204020203" pitchFamily="34" charset="0"/>
                        </a:rPr>
                        <a:t>-0,187</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extLst>
                  <a:ext uri="{0D108BD9-81ED-4DB2-BD59-A6C34878D82A}">
                    <a16:rowId xmlns:a16="http://schemas.microsoft.com/office/drawing/2014/main" xmlns="" val="3029811481"/>
                  </a:ext>
                </a:extLst>
              </a:tr>
              <a:tr h="177389">
                <a:tc vMerge="1">
                  <a:txBody>
                    <a:bodyPr/>
                    <a:lstStyle/>
                    <a:p>
                      <a:endParaRPr lang="it-IT"/>
                    </a:p>
                  </a:txBody>
                  <a:tcPr/>
                </a:tc>
                <a:tc>
                  <a:txBody>
                    <a:bodyPr/>
                    <a:lstStyle/>
                    <a:p>
                      <a:pPr algn="l" fontAlgn="ctr"/>
                      <a:r>
                        <a:rPr lang="it-IT" sz="800" b="0" i="0" u="none" strike="noStrike">
                          <a:solidFill>
                            <a:srgbClr val="000000"/>
                          </a:solidFill>
                          <a:effectLst/>
                          <a:latin typeface="Segoe UI" panose="020B0502040204020203" pitchFamily="34" charset="0"/>
                          <a:cs typeface="Segoe UI" panose="020B0502040204020203" pitchFamily="34" charset="0"/>
                        </a:rPr>
                        <a:t>D3 Turismo e cultura</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D3.1 Iniziative a sostegno dei settori del turismo e della cultura</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0,198</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10 mila Imprese attive + UULL</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C00000"/>
                          </a:solidFill>
                          <a:effectLst/>
                          <a:latin typeface="Segoe UI" panose="020B0502040204020203" pitchFamily="34" charset="0"/>
                          <a:cs typeface="Segoe UI" panose="020B0502040204020203" pitchFamily="34" charset="0"/>
                        </a:rPr>
                        <a:t>0,025</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0,127</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Segoe UI" panose="020B0502040204020203" pitchFamily="34" charset="0"/>
                          <a:cs typeface="Segoe UI" panose="020B0502040204020203" pitchFamily="34" charset="0"/>
                        </a:rPr>
                        <a:t>-0,014</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extLst>
                  <a:ext uri="{0D108BD9-81ED-4DB2-BD59-A6C34878D82A}">
                    <a16:rowId xmlns:a16="http://schemas.microsoft.com/office/drawing/2014/main" xmlns="" val="1303316986"/>
                  </a:ext>
                </a:extLst>
              </a:tr>
              <a:tr h="170422">
                <a:tc vMerge="1">
                  <a:txBody>
                    <a:bodyPr/>
                    <a:lstStyle/>
                    <a:p>
                      <a:endParaRPr lang="it-IT"/>
                    </a:p>
                  </a:txBody>
                  <a:tcPr/>
                </a:tc>
                <a:tc rowSpan="4">
                  <a:txBody>
                    <a:bodyPr/>
                    <a:lstStyle/>
                    <a:p>
                      <a:pPr algn="l" fontAlgn="ctr"/>
                      <a:r>
                        <a:rPr lang="it-IT" sz="800" b="0" i="0" u="none" strike="noStrike">
                          <a:solidFill>
                            <a:srgbClr val="000000"/>
                          </a:solidFill>
                          <a:effectLst/>
                          <a:latin typeface="Segoe UI" panose="020B0502040204020203" pitchFamily="34" charset="0"/>
                          <a:cs typeface="Segoe UI" panose="020B0502040204020203" pitchFamily="34" charset="0"/>
                        </a:rPr>
                        <a:t>D4 Orientamento al lavoro ed alle professioni</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D4.1 Orientamento</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0,538</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10 mila Imprese attive + UULL</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C00000"/>
                          </a:solidFill>
                          <a:effectLst/>
                          <a:latin typeface="Segoe UI" panose="020B0502040204020203" pitchFamily="34" charset="0"/>
                          <a:cs typeface="Segoe UI" panose="020B0502040204020203" pitchFamily="34" charset="0"/>
                        </a:rPr>
                        <a:t>0,068</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0,052</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Segoe UI" panose="020B0502040204020203" pitchFamily="34" charset="0"/>
                          <a:cs typeface="Segoe UI" panose="020B0502040204020203" pitchFamily="34" charset="0"/>
                        </a:rPr>
                        <a:t>-0,256</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extLst>
                  <a:ext uri="{0D108BD9-81ED-4DB2-BD59-A6C34878D82A}">
                    <a16:rowId xmlns:a16="http://schemas.microsoft.com/office/drawing/2014/main" xmlns="" val="3107717743"/>
                  </a:ext>
                </a:extLst>
              </a:tr>
              <a:tr h="177389">
                <a:tc vMerge="1">
                  <a:txBody>
                    <a:bodyPr/>
                    <a:lstStyle/>
                    <a:p>
                      <a:endParaRPr lang="it-IT"/>
                    </a:p>
                  </a:txBody>
                  <a:tcPr/>
                </a:tc>
                <a:tc vMerge="1">
                  <a:txBody>
                    <a:bodyPr/>
                    <a:lstStyle/>
                    <a:p>
                      <a:endParaRPr lang="it-IT"/>
                    </a:p>
                  </a:txBody>
                  <a:tcPr/>
                </a:tc>
                <a:tc>
                  <a:txBody>
                    <a:bodyPr/>
                    <a:lstStyle/>
                    <a:p>
                      <a:pPr algn="l" fontAlgn="ctr"/>
                      <a:r>
                        <a:rPr lang="it-IT" sz="800" b="0" i="0" u="none" strike="noStrike">
                          <a:solidFill>
                            <a:srgbClr val="000000"/>
                          </a:solidFill>
                          <a:effectLst/>
                          <a:latin typeface="Segoe UI" panose="020B0502040204020203" pitchFamily="34" charset="0"/>
                          <a:cs typeface="Segoe UI" panose="020B0502040204020203" pitchFamily="34" charset="0"/>
                        </a:rPr>
                        <a:t>D4.2 Alternanza scuola/lavoro e formazione per il lavoro</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0,397</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10 mila Imprese attive + UULL</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C00000"/>
                          </a:solidFill>
                          <a:effectLst/>
                          <a:latin typeface="Segoe UI" panose="020B0502040204020203" pitchFamily="34" charset="0"/>
                          <a:cs typeface="Segoe UI" panose="020B0502040204020203" pitchFamily="34" charset="0"/>
                        </a:rPr>
                        <a:t>0,050</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0,042</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Segoe UI" panose="020B0502040204020203" pitchFamily="34" charset="0"/>
                          <a:cs typeface="Segoe UI" panose="020B0502040204020203" pitchFamily="34" charset="0"/>
                        </a:rPr>
                        <a:t>-0,008</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C000"/>
                    </a:solidFill>
                  </a:tcPr>
                </a:tc>
                <a:extLst>
                  <a:ext uri="{0D108BD9-81ED-4DB2-BD59-A6C34878D82A}">
                    <a16:rowId xmlns:a16="http://schemas.microsoft.com/office/drawing/2014/main" xmlns="" val="592192924"/>
                  </a:ext>
                </a:extLst>
              </a:tr>
              <a:tr h="170422">
                <a:tc vMerge="1">
                  <a:txBody>
                    <a:bodyPr/>
                    <a:lstStyle/>
                    <a:p>
                      <a:endParaRPr lang="it-IT"/>
                    </a:p>
                  </a:txBody>
                  <a:tcPr/>
                </a:tc>
                <a:tc vMerge="1">
                  <a:txBody>
                    <a:bodyPr/>
                    <a:lstStyle/>
                    <a:p>
                      <a:endParaRPr lang="it-IT"/>
                    </a:p>
                  </a:txBody>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D4.3 Supporto incontro d/o di lavoro</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0,786</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10 mila Imprese attive + UULL</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C00000"/>
                          </a:solidFill>
                          <a:effectLst/>
                          <a:latin typeface="Segoe UI" panose="020B0502040204020203" pitchFamily="34" charset="0"/>
                          <a:cs typeface="Segoe UI" panose="020B0502040204020203" pitchFamily="34" charset="0"/>
                        </a:rPr>
                        <a:t>0,099</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0,017</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Segoe UI" panose="020B0502040204020203" pitchFamily="34" charset="0"/>
                          <a:cs typeface="Segoe UI" panose="020B0502040204020203" pitchFamily="34" charset="0"/>
                        </a:rPr>
                        <a:t>-0,149</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C000"/>
                    </a:solidFill>
                  </a:tcPr>
                </a:tc>
                <a:extLst>
                  <a:ext uri="{0D108BD9-81ED-4DB2-BD59-A6C34878D82A}">
                    <a16:rowId xmlns:a16="http://schemas.microsoft.com/office/drawing/2014/main" xmlns="" val="463383380"/>
                  </a:ext>
                </a:extLst>
              </a:tr>
              <a:tr h="170422">
                <a:tc vMerge="1">
                  <a:txBody>
                    <a:bodyPr/>
                    <a:lstStyle/>
                    <a:p>
                      <a:endParaRPr lang="it-IT"/>
                    </a:p>
                  </a:txBody>
                  <a:tcPr/>
                </a:tc>
                <a:tc vMerge="1">
                  <a:txBody>
                    <a:bodyPr/>
                    <a:lstStyle/>
                    <a:p>
                      <a:endParaRPr lang="it-IT"/>
                    </a:p>
                  </a:txBody>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D4.4 Certificazione competenze</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0,003</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l" fontAlgn="ctr"/>
                      <a:r>
                        <a:rPr lang="it-IT" sz="800" b="0" i="0" u="none" strike="noStrike">
                          <a:solidFill>
                            <a:srgbClr val="000000"/>
                          </a:solidFill>
                          <a:effectLst/>
                          <a:latin typeface="Segoe UI" panose="020B0502040204020203" pitchFamily="34" charset="0"/>
                          <a:cs typeface="Segoe UI" panose="020B0502040204020203" pitchFamily="34" charset="0"/>
                        </a:rPr>
                        <a:t>Popolazione in età attiva</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C00000"/>
                          </a:solidFill>
                          <a:effectLst/>
                          <a:latin typeface="Segoe UI" panose="020B0502040204020203" pitchFamily="34" charset="0"/>
                          <a:cs typeface="Segoe UI" panose="020B0502040204020203" pitchFamily="34" charset="0"/>
                        </a:rPr>
                        <a:t>0,000</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0,000</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Segoe UI" panose="020B0502040204020203" pitchFamily="34" charset="0"/>
                          <a:cs typeface="Segoe UI" panose="020B0502040204020203" pitchFamily="34" charset="0"/>
                        </a:rPr>
                        <a:t>-0,134</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extLst>
                  <a:ext uri="{0D108BD9-81ED-4DB2-BD59-A6C34878D82A}">
                    <a16:rowId xmlns:a16="http://schemas.microsoft.com/office/drawing/2014/main" xmlns="" val="4255096838"/>
                  </a:ext>
                </a:extLst>
              </a:tr>
              <a:tr h="170422">
                <a:tc vMerge="1">
                  <a:txBody>
                    <a:bodyPr/>
                    <a:lstStyle/>
                    <a:p>
                      <a:endParaRPr lang="it-IT"/>
                    </a:p>
                  </a:txBody>
                  <a:tcPr/>
                </a:tc>
                <a:tc rowSpan="3">
                  <a:txBody>
                    <a:bodyPr/>
                    <a:lstStyle/>
                    <a:p>
                      <a:pPr algn="l" fontAlgn="ctr"/>
                      <a:r>
                        <a:rPr lang="it-IT" sz="800" b="0" i="0" u="none" strike="noStrike">
                          <a:solidFill>
                            <a:srgbClr val="000000"/>
                          </a:solidFill>
                          <a:effectLst/>
                          <a:latin typeface="Segoe UI" panose="020B0502040204020203" pitchFamily="34" charset="0"/>
                          <a:cs typeface="Segoe UI" panose="020B0502040204020203" pitchFamily="34" charset="0"/>
                        </a:rPr>
                        <a:t>D5 Ambiente e sviluppo sostenibile</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D5.1 Iniziative a sostegno dello sviluppo sostenibile</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0,022</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10 mila Imprese attive + UULL</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C00000"/>
                          </a:solidFill>
                          <a:effectLst/>
                          <a:latin typeface="Segoe UI" panose="020B0502040204020203" pitchFamily="34" charset="0"/>
                          <a:cs typeface="Segoe UI" panose="020B0502040204020203" pitchFamily="34" charset="0"/>
                        </a:rPr>
                        <a:t>0,003</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0,004</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Segoe UI" panose="020B0502040204020203" pitchFamily="34" charset="0"/>
                          <a:cs typeface="Segoe UI" panose="020B0502040204020203" pitchFamily="34" charset="0"/>
                        </a:rPr>
                        <a:t>-1,018</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extLst>
                  <a:ext uri="{0D108BD9-81ED-4DB2-BD59-A6C34878D82A}">
                    <a16:rowId xmlns:a16="http://schemas.microsoft.com/office/drawing/2014/main" xmlns="" val="2869922517"/>
                  </a:ext>
                </a:extLst>
              </a:tr>
              <a:tr h="170422">
                <a:tc vMerge="1">
                  <a:txBody>
                    <a:bodyPr/>
                    <a:lstStyle/>
                    <a:p>
                      <a:endParaRPr lang="it-IT"/>
                    </a:p>
                  </a:txBody>
                  <a:tcPr/>
                </a:tc>
                <a:tc vMerge="1">
                  <a:txBody>
                    <a:bodyPr/>
                    <a:lstStyle/>
                    <a:p>
                      <a:endParaRPr lang="it-IT"/>
                    </a:p>
                  </a:txBody>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D5.2 Tenuta albo gestori ambientali</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0,000</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l" fontAlgn="ctr"/>
                      <a:r>
                        <a:rPr lang="it-IT" sz="800" b="0" i="0" u="none" strike="noStrike">
                          <a:solidFill>
                            <a:srgbClr val="000000"/>
                          </a:solidFill>
                          <a:effectLst/>
                          <a:latin typeface="Segoe UI" panose="020B0502040204020203" pitchFamily="34" charset="0"/>
                          <a:cs typeface="Segoe UI" panose="020B0502040204020203" pitchFamily="34" charset="0"/>
                        </a:rPr>
                        <a:t>10000 € di Imprese attive + UULL (C1.2)</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C00000"/>
                          </a:solidFill>
                          <a:effectLst/>
                          <a:latin typeface="Segoe UI" panose="020B0502040204020203" pitchFamily="34" charset="0"/>
                          <a:cs typeface="Segoe UI" panose="020B0502040204020203" pitchFamily="34" charset="0"/>
                        </a:rPr>
                        <a:t>N/D</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0,199</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Segoe UI" panose="020B0502040204020203" pitchFamily="34" charset="0"/>
                          <a:cs typeface="Segoe UI" panose="020B0502040204020203" pitchFamily="34" charset="0"/>
                        </a:rPr>
                        <a:t>0,105</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extLst>
                  <a:ext uri="{0D108BD9-81ED-4DB2-BD59-A6C34878D82A}">
                    <a16:rowId xmlns:a16="http://schemas.microsoft.com/office/drawing/2014/main" xmlns="" val="4057214498"/>
                  </a:ext>
                </a:extLst>
              </a:tr>
              <a:tr h="177389">
                <a:tc vMerge="1">
                  <a:txBody>
                    <a:bodyPr/>
                    <a:lstStyle/>
                    <a:p>
                      <a:endParaRPr lang="it-IT"/>
                    </a:p>
                  </a:txBody>
                  <a:tcPr/>
                </a:tc>
                <a:tc vMerge="1">
                  <a:txBody>
                    <a:bodyPr/>
                    <a:lstStyle/>
                    <a:p>
                      <a:endParaRPr lang="it-IT"/>
                    </a:p>
                  </a:txBody>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D5.3 Pratiche ambientali e tenuta registri in materia ambientale</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0,193</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10 mila Imprese attive + UULL</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C00000"/>
                          </a:solidFill>
                          <a:effectLst/>
                          <a:latin typeface="Segoe UI" panose="020B0502040204020203" pitchFamily="34" charset="0"/>
                          <a:cs typeface="Segoe UI" panose="020B0502040204020203" pitchFamily="34" charset="0"/>
                        </a:rPr>
                        <a:t>0,024</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0,040</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Segoe UI" panose="020B0502040204020203" pitchFamily="34" charset="0"/>
                          <a:cs typeface="Segoe UI" panose="020B0502040204020203" pitchFamily="34" charset="0"/>
                        </a:rPr>
                        <a:t>-0,135</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extLst>
                  <a:ext uri="{0D108BD9-81ED-4DB2-BD59-A6C34878D82A}">
                    <a16:rowId xmlns:a16="http://schemas.microsoft.com/office/drawing/2014/main" xmlns="" val="3779412802"/>
                  </a:ext>
                </a:extLst>
              </a:tr>
              <a:tr h="170422">
                <a:tc vMerge="1">
                  <a:txBody>
                    <a:bodyPr/>
                    <a:lstStyle/>
                    <a:p>
                      <a:endParaRPr lang="it-IT"/>
                    </a:p>
                  </a:txBody>
                  <a:tcPr/>
                </a:tc>
                <a:tc rowSpan="3">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D6 Sviluppo e qualificazione aziendale e dei prodotti</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D6.1 Iniziative a sostegno dello sviluppo d'impresa</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dirty="0">
                          <a:solidFill>
                            <a:srgbClr val="000000"/>
                          </a:solidFill>
                          <a:effectLst/>
                          <a:latin typeface="Segoe UI" panose="020B0502040204020203" pitchFamily="34" charset="0"/>
                          <a:cs typeface="Segoe UI" panose="020B0502040204020203" pitchFamily="34" charset="0"/>
                        </a:rPr>
                        <a:t>0,912</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10 mila Imprese attive + UULL</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C00000"/>
                          </a:solidFill>
                          <a:effectLst/>
                          <a:latin typeface="Segoe UI" panose="020B0502040204020203" pitchFamily="34" charset="0"/>
                          <a:cs typeface="Segoe UI" panose="020B0502040204020203" pitchFamily="34" charset="0"/>
                        </a:rPr>
                        <a:t>0,114</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0,067</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Segoe UI" panose="020B0502040204020203" pitchFamily="34" charset="0"/>
                          <a:cs typeface="Segoe UI" panose="020B0502040204020203" pitchFamily="34" charset="0"/>
                        </a:rPr>
                        <a:t>-1,909</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extLst>
                  <a:ext uri="{0D108BD9-81ED-4DB2-BD59-A6C34878D82A}">
                    <a16:rowId xmlns:a16="http://schemas.microsoft.com/office/drawing/2014/main" xmlns="" val="3791584954"/>
                  </a:ext>
                </a:extLst>
              </a:tr>
              <a:tr h="177389">
                <a:tc vMerge="1">
                  <a:txBody>
                    <a:bodyPr/>
                    <a:lstStyle/>
                    <a:p>
                      <a:endParaRPr lang="it-IT"/>
                    </a:p>
                  </a:txBody>
                  <a:tcPr/>
                </a:tc>
                <a:tc vMerge="1">
                  <a:txBody>
                    <a:bodyPr/>
                    <a:lstStyle/>
                    <a:p>
                      <a:endParaRPr lang="it-IT"/>
                    </a:p>
                  </a:txBody>
                  <a:tcPr/>
                </a:tc>
                <a:tc>
                  <a:txBody>
                    <a:bodyPr/>
                    <a:lstStyle/>
                    <a:p>
                      <a:pPr algn="l" fontAlgn="ctr"/>
                      <a:r>
                        <a:rPr lang="it-IT" sz="800" b="0" i="0" u="none" strike="noStrike">
                          <a:solidFill>
                            <a:srgbClr val="000000"/>
                          </a:solidFill>
                          <a:effectLst/>
                          <a:latin typeface="Segoe UI" panose="020B0502040204020203" pitchFamily="34" charset="0"/>
                          <a:cs typeface="Segoe UI" panose="020B0502040204020203" pitchFamily="34" charset="0"/>
                        </a:rPr>
                        <a:t>D6.2 Qualificazione delle imprese, delle filiere e delle produzioni</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dirty="0">
                          <a:solidFill>
                            <a:srgbClr val="000000"/>
                          </a:solidFill>
                          <a:effectLst/>
                          <a:latin typeface="Segoe UI" panose="020B0502040204020203" pitchFamily="34" charset="0"/>
                          <a:cs typeface="Segoe UI" panose="020B0502040204020203" pitchFamily="34" charset="0"/>
                        </a:rPr>
                        <a:t>0,152</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10 mila Imprese attive + UULL</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C00000"/>
                          </a:solidFill>
                          <a:effectLst/>
                          <a:latin typeface="Segoe UI" panose="020B0502040204020203" pitchFamily="34" charset="0"/>
                          <a:cs typeface="Segoe UI" panose="020B0502040204020203" pitchFamily="34" charset="0"/>
                        </a:rPr>
                        <a:t>0,019</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0,019</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Segoe UI" panose="020B0502040204020203" pitchFamily="34" charset="0"/>
                          <a:cs typeface="Segoe UI" panose="020B0502040204020203" pitchFamily="34" charset="0"/>
                        </a:rPr>
                        <a:t>0,143</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extLst>
                  <a:ext uri="{0D108BD9-81ED-4DB2-BD59-A6C34878D82A}">
                    <a16:rowId xmlns:a16="http://schemas.microsoft.com/office/drawing/2014/main" xmlns="" val="3178843274"/>
                  </a:ext>
                </a:extLst>
              </a:tr>
              <a:tr h="170422">
                <a:tc vMerge="1">
                  <a:txBody>
                    <a:bodyPr/>
                    <a:lstStyle/>
                    <a:p>
                      <a:endParaRPr lang="it-IT"/>
                    </a:p>
                  </a:txBody>
                  <a:tcPr/>
                </a:tc>
                <a:tc vMerge="1">
                  <a:txBody>
                    <a:bodyPr/>
                    <a:lstStyle/>
                    <a:p>
                      <a:endParaRPr lang="it-IT"/>
                    </a:p>
                  </a:txBody>
                  <a:tcPr/>
                </a:tc>
                <a:tc>
                  <a:txBody>
                    <a:bodyPr/>
                    <a:lstStyle/>
                    <a:p>
                      <a:pPr algn="l" fontAlgn="ctr"/>
                      <a:r>
                        <a:rPr lang="it-IT" sz="800" b="0" i="0" u="none" strike="noStrike">
                          <a:solidFill>
                            <a:srgbClr val="000000"/>
                          </a:solidFill>
                          <a:effectLst/>
                          <a:latin typeface="Segoe UI" panose="020B0502040204020203" pitchFamily="34" charset="0"/>
                          <a:cs typeface="Segoe UI" panose="020B0502040204020203" pitchFamily="34" charset="0"/>
                        </a:rPr>
                        <a:t>D6.3 Osservatori economici</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0,825</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10 mila Imprese attive + UULL</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C00000"/>
                          </a:solidFill>
                          <a:effectLst/>
                          <a:latin typeface="Segoe UI" panose="020B0502040204020203" pitchFamily="34" charset="0"/>
                          <a:cs typeface="Segoe UI" panose="020B0502040204020203" pitchFamily="34" charset="0"/>
                        </a:rPr>
                        <a:t>0,103</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0,059</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Segoe UI" panose="020B0502040204020203" pitchFamily="34" charset="0"/>
                          <a:cs typeface="Segoe UI" panose="020B0502040204020203" pitchFamily="34" charset="0"/>
                        </a:rPr>
                        <a:t>-0,030</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C000"/>
                    </a:solidFill>
                  </a:tcPr>
                </a:tc>
                <a:extLst>
                  <a:ext uri="{0D108BD9-81ED-4DB2-BD59-A6C34878D82A}">
                    <a16:rowId xmlns:a16="http://schemas.microsoft.com/office/drawing/2014/main" xmlns="" val="3994476329"/>
                  </a:ext>
                </a:extLst>
              </a:tr>
              <a:tr h="485315">
                <a:tc>
                  <a:txBody>
                    <a:bodyPr/>
                    <a:lstStyle/>
                    <a:p>
                      <a:pPr algn="l" fontAlgn="ctr"/>
                      <a:r>
                        <a:rPr lang="it-IT" sz="800" b="0" i="0" u="none" strike="noStrike" kern="1200" dirty="0">
                          <a:solidFill>
                            <a:srgbClr val="000000"/>
                          </a:solidFill>
                          <a:effectLst/>
                          <a:latin typeface="Segoe UI" panose="020B0502040204020203" pitchFamily="34" charset="0"/>
                          <a:ea typeface="+mn-ea"/>
                          <a:cs typeface="Segoe UI" panose="020B0502040204020203" pitchFamily="34" charset="0"/>
                        </a:rPr>
                        <a:t>E Maggiorazione D. annuale</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E1 Progetti a valere su maggiorazione 20% diritto annuale</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E1.1 Gestione progetti a valere su maggiorazione 20% Diritto annuale</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dirty="0">
                          <a:solidFill>
                            <a:srgbClr val="000000"/>
                          </a:solidFill>
                          <a:effectLst/>
                          <a:latin typeface="Segoe UI" panose="020B0502040204020203" pitchFamily="34" charset="0"/>
                          <a:cs typeface="Segoe UI" panose="020B0502040204020203" pitchFamily="34" charset="0"/>
                        </a:rPr>
                        <a:t>3,949</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1.000 di Imprese attive + UULL</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dirty="0">
                          <a:solidFill>
                            <a:srgbClr val="C00000"/>
                          </a:solidFill>
                          <a:effectLst/>
                          <a:latin typeface="Segoe UI" panose="020B0502040204020203" pitchFamily="34" charset="0"/>
                          <a:cs typeface="Segoe UI" panose="020B0502040204020203" pitchFamily="34" charset="0"/>
                        </a:rPr>
                        <a:t>0,050</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0,050</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Segoe UI" panose="020B0502040204020203" pitchFamily="34" charset="0"/>
                          <a:cs typeface="Segoe UI" panose="020B0502040204020203" pitchFamily="34" charset="0"/>
                        </a:rPr>
                        <a:t>0,058</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extLst>
                  <a:ext uri="{0D108BD9-81ED-4DB2-BD59-A6C34878D82A}">
                    <a16:rowId xmlns:a16="http://schemas.microsoft.com/office/drawing/2014/main" xmlns="" val="2174361130"/>
                  </a:ext>
                </a:extLst>
              </a:tr>
              <a:tr h="170422">
                <a:tc rowSpan="2">
                  <a:txBody>
                    <a:bodyPr/>
                    <a:lstStyle/>
                    <a:p>
                      <a:pPr algn="l" fontAlgn="ctr"/>
                      <a:r>
                        <a:rPr lang="it-IT" sz="800" b="0" i="0" u="none" strike="noStrike" kern="1200" dirty="0">
                          <a:solidFill>
                            <a:srgbClr val="000000"/>
                          </a:solidFill>
                          <a:effectLst/>
                          <a:latin typeface="Segoe UI" panose="020B0502040204020203" pitchFamily="34" charset="0"/>
                          <a:ea typeface="+mn-ea"/>
                          <a:cs typeface="Segoe UI" panose="020B0502040204020203" pitchFamily="34" charset="0"/>
                        </a:rPr>
                        <a:t>F Altri servizi camerali</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rowSpan="2">
                  <a:txBody>
                    <a:bodyPr/>
                    <a:lstStyle/>
                    <a:p>
                      <a:pPr algn="l" fontAlgn="ctr"/>
                      <a:r>
                        <a:rPr lang="it-IT" sz="800" b="0" i="0" u="none" strike="noStrike">
                          <a:solidFill>
                            <a:srgbClr val="000000"/>
                          </a:solidFill>
                          <a:effectLst/>
                          <a:latin typeface="Segoe UI" panose="020B0502040204020203" pitchFamily="34" charset="0"/>
                          <a:cs typeface="Segoe UI" panose="020B0502040204020203" pitchFamily="34" charset="0"/>
                        </a:rPr>
                        <a:t>F1 Altri servizi ad imprese e territorio</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ctr"/>
                      <a:r>
                        <a:rPr lang="it-IT" sz="800" b="0" i="0" u="none" strike="noStrike">
                          <a:solidFill>
                            <a:srgbClr val="000000"/>
                          </a:solidFill>
                          <a:effectLst/>
                          <a:latin typeface="Segoe UI" panose="020B0502040204020203" pitchFamily="34" charset="0"/>
                          <a:cs typeface="Segoe UI" panose="020B0502040204020203" pitchFamily="34" charset="0"/>
                        </a:rPr>
                        <a:t>F1.1 Valorizzazione patrimonio camerale</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3,062</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10 unità di FTE Integrato (*)</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dirty="0">
                          <a:solidFill>
                            <a:srgbClr val="C00000"/>
                          </a:solidFill>
                          <a:effectLst/>
                          <a:latin typeface="Segoe UI" panose="020B0502040204020203" pitchFamily="34" charset="0"/>
                          <a:cs typeface="Segoe UI" panose="020B0502040204020203" pitchFamily="34" charset="0"/>
                        </a:rPr>
                        <a:t>0,444</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dirty="0">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dirty="0">
                          <a:solidFill>
                            <a:srgbClr val="000000"/>
                          </a:solidFill>
                          <a:effectLst/>
                          <a:latin typeface="Segoe UI" panose="020B0502040204020203" pitchFamily="34" charset="0"/>
                          <a:cs typeface="Segoe UI" panose="020B0502040204020203" pitchFamily="34" charset="0"/>
                        </a:rPr>
                        <a:t>0,024</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Segoe UI" panose="020B0502040204020203" pitchFamily="34" charset="0"/>
                          <a:cs typeface="Segoe UI" panose="020B0502040204020203" pitchFamily="34" charset="0"/>
                        </a:rPr>
                        <a:t>-0,013</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C000"/>
                    </a:solidFill>
                  </a:tcPr>
                </a:tc>
                <a:extLst>
                  <a:ext uri="{0D108BD9-81ED-4DB2-BD59-A6C34878D82A}">
                    <a16:rowId xmlns:a16="http://schemas.microsoft.com/office/drawing/2014/main" xmlns="" val="618374949"/>
                  </a:ext>
                </a:extLst>
              </a:tr>
              <a:tr h="203638">
                <a:tc vMerge="1">
                  <a:txBody>
                    <a:bodyPr/>
                    <a:lstStyle/>
                    <a:p>
                      <a:endParaRPr lang="it-IT"/>
                    </a:p>
                  </a:txBody>
                  <a:tcPr/>
                </a:tc>
                <a:tc vMerge="1">
                  <a:txBody>
                    <a:bodyPr/>
                    <a:lstStyle/>
                    <a:p>
                      <a:endParaRPr lang="it-IT"/>
                    </a:p>
                  </a:txBody>
                  <a:tcPr/>
                </a:tc>
                <a:tc>
                  <a:txBody>
                    <a:bodyPr/>
                    <a:lstStyle/>
                    <a:p>
                      <a:pPr algn="l" fontAlgn="ctr"/>
                      <a:r>
                        <a:rPr lang="it-IT" sz="800" b="0" i="0" u="none" strike="noStrike">
                          <a:solidFill>
                            <a:srgbClr val="000000"/>
                          </a:solidFill>
                          <a:effectLst/>
                          <a:latin typeface="Segoe UI" panose="020B0502040204020203" pitchFamily="34" charset="0"/>
                          <a:cs typeface="Segoe UI" panose="020B0502040204020203" pitchFamily="34" charset="0"/>
                        </a:rPr>
                        <a:t>F1.2 Altri servizi di assistenza e supporto alle imprese in regime di libero mercato</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Segoe UI" panose="020B0502040204020203" pitchFamily="34" charset="0"/>
                          <a:cs typeface="Segoe UI" panose="020B0502040204020203" pitchFamily="34" charset="0"/>
                        </a:rPr>
                        <a:t>0,000</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10 mila Imprese attive + UULL</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C00000"/>
                          </a:solidFill>
                          <a:effectLst/>
                          <a:latin typeface="Segoe UI" panose="020B0502040204020203" pitchFamily="34" charset="0"/>
                          <a:cs typeface="Segoe UI" panose="020B0502040204020203" pitchFamily="34" charset="0"/>
                        </a:rPr>
                        <a:t>0,000</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dirty="0">
                          <a:solidFill>
                            <a:srgbClr val="000000"/>
                          </a:solidFill>
                          <a:effectLst/>
                          <a:latin typeface="Segoe UI" panose="020B0502040204020203" pitchFamily="34" charset="0"/>
                          <a:cs typeface="Segoe UI" panose="020B0502040204020203" pitchFamily="34" charset="0"/>
                        </a:rPr>
                        <a:t>0,000</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Segoe UI" panose="020B0502040204020203" pitchFamily="34" charset="0"/>
                          <a:cs typeface="Segoe UI" panose="020B0502040204020203" pitchFamily="34" charset="0"/>
                        </a:rPr>
                        <a:t>-0,032</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extLst>
                  <a:ext uri="{0D108BD9-81ED-4DB2-BD59-A6C34878D82A}">
                    <a16:rowId xmlns:a16="http://schemas.microsoft.com/office/drawing/2014/main" xmlns="" val="3487679481"/>
                  </a:ext>
                </a:extLst>
              </a:tr>
              <a:tr h="273780">
                <a:tc>
                  <a:txBody>
                    <a:bodyPr/>
                    <a:lstStyle/>
                    <a:p>
                      <a:pPr algn="l" fontAlgn="ctr"/>
                      <a:r>
                        <a:rPr lang="it-IT" sz="800" b="0" i="0" u="none" strike="noStrike" kern="1200" dirty="0">
                          <a:solidFill>
                            <a:srgbClr val="000000"/>
                          </a:solidFill>
                          <a:effectLst/>
                          <a:latin typeface="Segoe UI" panose="020B0502040204020203" pitchFamily="34" charset="0"/>
                          <a:ea typeface="+mn-ea"/>
                          <a:cs typeface="Segoe UI" panose="020B0502040204020203" pitchFamily="34" charset="0"/>
                        </a:rPr>
                        <a:t>Z Fuori perimetro</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a:noFill/>
                    </a:lnB>
                    <a:solidFill>
                      <a:srgbClr val="F2F2F2"/>
                    </a:solidFill>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Z1 Extra</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a:noFill/>
                    </a:lnB>
                    <a:solidFill>
                      <a:srgbClr val="F2F2F2"/>
                    </a:solidFill>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Z1.1 Attività fuori perimetro</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a:noFill/>
                    </a:lnB>
                    <a:solidFill>
                      <a:srgbClr val="F2F2F2"/>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dirty="0">
                          <a:solidFill>
                            <a:srgbClr val="000000"/>
                          </a:solidFill>
                          <a:effectLst/>
                          <a:latin typeface="Segoe UI" panose="020B0502040204020203" pitchFamily="34" charset="0"/>
                          <a:cs typeface="Segoe UI" panose="020B0502040204020203" pitchFamily="34" charset="0"/>
                        </a:rPr>
                        <a:t>0,000</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l" fontAlgn="ctr"/>
                      <a:r>
                        <a:rPr lang="it-IT" sz="800" b="0" i="0" u="none" strike="noStrike" dirty="0">
                          <a:solidFill>
                            <a:srgbClr val="000000"/>
                          </a:solidFill>
                          <a:effectLst/>
                          <a:latin typeface="Segoe UI" panose="020B0502040204020203" pitchFamily="34" charset="0"/>
                          <a:cs typeface="Segoe UI" panose="020B0502040204020203" pitchFamily="34" charset="0"/>
                        </a:rPr>
                        <a:t>10 mln € di Proventi correnti (*)</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a:noFill/>
                    </a:lnB>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C00000"/>
                          </a:solidFill>
                          <a:effectLst/>
                          <a:latin typeface="Segoe UI" panose="020B0502040204020203" pitchFamily="34" charset="0"/>
                          <a:cs typeface="Segoe UI" panose="020B0502040204020203" pitchFamily="34" charset="0"/>
                        </a:rPr>
                        <a:t>0,000</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a:noFill/>
                    </a:lnB>
                    <a:solidFill>
                      <a:srgbClr val="D9D9D9"/>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dirty="0">
                          <a:solidFill>
                            <a:srgbClr val="000000"/>
                          </a:solidFill>
                          <a:effectLst/>
                          <a:latin typeface="Segoe UI" panose="020B0502040204020203" pitchFamily="34" charset="0"/>
                          <a:cs typeface="Segoe UI" panose="020B0502040204020203" pitchFamily="34" charset="0"/>
                        </a:rPr>
                        <a:t>0,000</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a:noFill/>
                    </a:lnB>
                    <a:solidFill>
                      <a:srgbClr val="D9D9D9"/>
                    </a:solidFill>
                  </a:tcPr>
                </a:tc>
                <a:tc>
                  <a:txBody>
                    <a:bodyPr/>
                    <a:lstStyle/>
                    <a:p>
                      <a:pPr algn="l" fontAlgn="b"/>
                      <a:endParaRPr lang="it-IT" sz="800" b="0" i="0" u="none" strike="noStrike" dirty="0">
                        <a:solidFill>
                          <a:srgbClr val="000000"/>
                        </a:solidFill>
                        <a:effectLst/>
                        <a:latin typeface="Segoe UI" panose="020B0502040204020203" pitchFamily="34" charset="0"/>
                        <a:cs typeface="Segoe UI" panose="020B0502040204020203" pitchFamily="34" charset="0"/>
                      </a:endParaRP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dirty="0">
                          <a:solidFill>
                            <a:srgbClr val="000000"/>
                          </a:solidFill>
                          <a:effectLst/>
                          <a:latin typeface="Segoe UI" panose="020B0502040204020203" pitchFamily="34" charset="0"/>
                          <a:cs typeface="Segoe UI" panose="020B0502040204020203" pitchFamily="34" charset="0"/>
                        </a:rPr>
                        <a:t>-0,079</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xmlns="" val="2442005922"/>
                  </a:ext>
                </a:extLst>
              </a:tr>
              <a:tr h="283576">
                <a:tc gridSpan="3">
                  <a:txBody>
                    <a:bodyPr/>
                    <a:lstStyle/>
                    <a:p>
                      <a:pPr algn="l" fontAlgn="ctr"/>
                      <a:r>
                        <a:rPr lang="it-IT" sz="1000" b="1" i="0" u="none" strike="noStrike" dirty="0">
                          <a:solidFill>
                            <a:srgbClr val="000000"/>
                          </a:solidFill>
                          <a:effectLst/>
                          <a:latin typeface="Segoe UI" panose="020B0502040204020203" pitchFamily="34" charset="0"/>
                          <a:cs typeface="Segoe UI" panose="020B0502040204020203" pitchFamily="34" charset="0"/>
                        </a:rPr>
                        <a:t>Totale FTE Processi </a:t>
                      </a:r>
                    </a:p>
                  </a:txBody>
                  <a:tcPr marL="0" marR="0" marT="0" marB="0" anchor="ctr">
                    <a:lnL>
                      <a:noFill/>
                    </a:lnL>
                    <a:lnR>
                      <a:noFill/>
                    </a:lnR>
                    <a:lnT>
                      <a:noFill/>
                    </a:lnT>
                    <a:lnB>
                      <a:noFill/>
                    </a:lnB>
                    <a:solidFill>
                      <a:srgbClr val="C3C3C3"/>
                    </a:solidFill>
                  </a:tcPr>
                </a:tc>
                <a:tc hMerge="1">
                  <a:txBody>
                    <a:bodyPr/>
                    <a:lstStyle/>
                    <a:p>
                      <a:endParaRPr lang="it-IT"/>
                    </a:p>
                  </a:txBody>
                  <a:tcPr/>
                </a:tc>
                <a:tc hMerge="1">
                  <a:txBody>
                    <a:bodyPr/>
                    <a:lstStyle/>
                    <a:p>
                      <a:endParaRPr lang="it-IT"/>
                    </a:p>
                  </a:txBody>
                  <a:tcPr/>
                </a:tc>
                <a:tc>
                  <a:txBody>
                    <a:bodyPr/>
                    <a:lstStyle/>
                    <a:p>
                      <a:pPr algn="l" fontAlgn="b"/>
                      <a:endParaRPr lang="it-IT" sz="800" b="0" i="0" u="none" strike="noStrike" dirty="0">
                        <a:solidFill>
                          <a:srgbClr val="000000"/>
                        </a:solidFill>
                        <a:effectLst/>
                        <a:latin typeface="Segoe UI" panose="020B0502040204020203" pitchFamily="34" charset="0"/>
                        <a:cs typeface="Segoe UI" panose="020B0502040204020203"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dirty="0">
                          <a:solidFill>
                            <a:srgbClr val="000000"/>
                          </a:solidFill>
                          <a:effectLst/>
                          <a:latin typeface="Segoe UI" panose="020B0502040204020203" pitchFamily="34" charset="0"/>
                          <a:cs typeface="Segoe UI" panose="020B0502040204020203" pitchFamily="34" charset="0"/>
                        </a:rPr>
                        <a:t>68,987</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3C3C3"/>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nchor="b">
                    <a:lnL w="6350" cap="flat" cmpd="sng" algn="ctr">
                      <a:solidFill>
                        <a:srgbClr val="D9D9D9"/>
                      </a:solidFill>
                      <a:prstDash val="solid"/>
                      <a:round/>
                      <a:headEnd type="none" w="med" len="med"/>
                      <a:tailEnd type="none" w="med" len="med"/>
                    </a:lnL>
                    <a:lnR>
                      <a:noFill/>
                    </a:lnR>
                    <a:lnT>
                      <a:noFill/>
                    </a:lnT>
                    <a:lnB>
                      <a:noFill/>
                    </a:lnB>
                  </a:tcPr>
                </a:tc>
                <a:tc>
                  <a:txBody>
                    <a:bodyPr/>
                    <a:lstStyle/>
                    <a:p>
                      <a:pPr algn="ctr" fontAlgn="ctr"/>
                      <a:r>
                        <a:rPr lang="it-IT" sz="800" b="1" i="0" u="none" strike="noStrike">
                          <a:solidFill>
                            <a:srgbClr val="000000"/>
                          </a:solidFill>
                          <a:effectLst/>
                          <a:latin typeface="Segoe UI" panose="020B0502040204020203" pitchFamily="34" charset="0"/>
                          <a:cs typeface="Segoe UI" panose="020B0502040204020203" pitchFamily="34" charset="0"/>
                        </a:rPr>
                        <a:t> </a:t>
                      </a:r>
                    </a:p>
                  </a:txBody>
                  <a:tcPr marL="0" marR="0" marT="0" marB="0" anchor="ctr">
                    <a:lnL>
                      <a:noFill/>
                    </a:lnL>
                    <a:lnR>
                      <a:noFill/>
                    </a:lnR>
                    <a:lnT>
                      <a:noFill/>
                    </a:lnT>
                    <a:lnB>
                      <a:noFill/>
                    </a:lnB>
                    <a:solidFill>
                      <a:srgbClr val="C3C3C3"/>
                    </a:solidFill>
                  </a:tcPr>
                </a:tc>
                <a:tc>
                  <a:txBody>
                    <a:bodyPr/>
                    <a:lstStyle/>
                    <a:p>
                      <a:pPr algn="l" fontAlgn="b"/>
                      <a:endParaRPr lang="it-IT" sz="800" b="0" i="0" u="none" strike="noStrike" dirty="0">
                        <a:solidFill>
                          <a:srgbClr val="000000"/>
                        </a:solidFill>
                        <a:effectLst/>
                        <a:latin typeface="Segoe UI" panose="020B0502040204020203" pitchFamily="34" charset="0"/>
                        <a:cs typeface="Segoe UI" panose="020B0502040204020203" pitchFamily="34" charset="0"/>
                      </a:endParaRPr>
                    </a:p>
                  </a:txBody>
                  <a:tcPr marL="0" marR="0" marT="0" marB="0" anchor="b">
                    <a:lnL>
                      <a:noFill/>
                    </a:lnL>
                    <a:lnR>
                      <a:noFill/>
                    </a:lnR>
                    <a:lnT>
                      <a:noFill/>
                    </a:lnT>
                    <a:lnB>
                      <a:noFill/>
                    </a:lnB>
                  </a:tcPr>
                </a:tc>
                <a:tc>
                  <a:txBody>
                    <a:bodyPr/>
                    <a:lstStyle/>
                    <a:p>
                      <a:pPr algn="ctr" fontAlgn="ctr"/>
                      <a:r>
                        <a:rPr lang="it-IT" sz="800" b="1" i="0" u="none" strike="noStrike">
                          <a:solidFill>
                            <a:srgbClr val="000000"/>
                          </a:solidFill>
                          <a:effectLst/>
                          <a:latin typeface="Segoe UI" panose="020B0502040204020203" pitchFamily="34" charset="0"/>
                          <a:cs typeface="Segoe UI" panose="020B0502040204020203" pitchFamily="34" charset="0"/>
                        </a:rPr>
                        <a:t> </a:t>
                      </a:r>
                    </a:p>
                  </a:txBody>
                  <a:tcPr marL="0" marR="0" marT="0" marB="0" anchor="ctr">
                    <a:lnL>
                      <a:noFill/>
                    </a:lnL>
                    <a:lnR>
                      <a:noFill/>
                    </a:lnR>
                    <a:lnT>
                      <a:noFill/>
                    </a:lnT>
                    <a:lnB>
                      <a:noFill/>
                    </a:lnB>
                    <a:solidFill>
                      <a:srgbClr val="C3C3C3"/>
                    </a:solidFill>
                  </a:tcPr>
                </a:tc>
                <a:tc>
                  <a:txBody>
                    <a:bodyPr/>
                    <a:lstStyle/>
                    <a:p>
                      <a:pPr algn="l" fontAlgn="b"/>
                      <a:endParaRPr lang="it-IT" sz="800" b="0" i="0" u="none" strike="noStrike">
                        <a:solidFill>
                          <a:srgbClr val="000000"/>
                        </a:solidFill>
                        <a:effectLst/>
                        <a:latin typeface="Segoe UI" panose="020B0502040204020203" pitchFamily="34" charset="0"/>
                        <a:cs typeface="Segoe UI" panose="020B0502040204020203" pitchFamily="34" charset="0"/>
                      </a:endParaRPr>
                    </a:p>
                  </a:txBody>
                  <a:tcPr marL="0" marR="0" marT="0" marB="0" anchor="b">
                    <a:lnL>
                      <a:noFill/>
                    </a:lnL>
                    <a:lnR>
                      <a:noFill/>
                    </a:lnR>
                    <a:lnT>
                      <a:noFill/>
                    </a:lnT>
                    <a:lnB>
                      <a:noFill/>
                    </a:lnB>
                  </a:tcPr>
                </a:tc>
                <a:tc>
                  <a:txBody>
                    <a:bodyPr/>
                    <a:lstStyle/>
                    <a:p>
                      <a:pPr algn="ctr" fontAlgn="ctr"/>
                      <a:r>
                        <a:rPr lang="it-IT" sz="800" b="1" i="0" u="none" strike="noStrike" dirty="0">
                          <a:solidFill>
                            <a:srgbClr val="000000"/>
                          </a:solidFill>
                          <a:effectLst/>
                          <a:latin typeface="Segoe UI" panose="020B0502040204020203" pitchFamily="34" charset="0"/>
                          <a:cs typeface="Segoe UI" panose="020B0502040204020203" pitchFamily="34" charset="0"/>
                        </a:rPr>
                        <a:t> </a:t>
                      </a:r>
                    </a:p>
                  </a:txBody>
                  <a:tcPr marL="0" marR="0" marT="0" marB="0" anchor="ctr">
                    <a:lnL>
                      <a:noFill/>
                    </a:lnL>
                    <a:lnR>
                      <a:noFill/>
                    </a:lnR>
                    <a:lnT>
                      <a:noFill/>
                    </a:lnT>
                    <a:lnB>
                      <a:noFill/>
                    </a:lnB>
                    <a:solidFill>
                      <a:srgbClr val="C3C3C3"/>
                    </a:solidFill>
                  </a:tcPr>
                </a:tc>
                <a:tc>
                  <a:txBody>
                    <a:bodyPr/>
                    <a:lstStyle/>
                    <a:p>
                      <a:pPr algn="l" fontAlgn="b"/>
                      <a:endParaRPr lang="it-IT" sz="800" b="0" i="0" u="none" strike="noStrike" dirty="0">
                        <a:solidFill>
                          <a:srgbClr val="000000"/>
                        </a:solidFill>
                        <a:effectLst/>
                        <a:latin typeface="Segoe UI" panose="020B0502040204020203" pitchFamily="34" charset="0"/>
                        <a:cs typeface="Segoe UI" panose="020B0502040204020203" pitchFamily="34" charset="0"/>
                      </a:endParaRPr>
                    </a:p>
                  </a:txBody>
                  <a:tcPr marL="0" marR="0" marT="0" marB="0" anchor="b">
                    <a:lnL>
                      <a:noFill/>
                    </a:lnL>
                    <a:lnR>
                      <a:noFill/>
                    </a:lnR>
                    <a:lnT>
                      <a:noFill/>
                    </a:lnT>
                    <a:lnB>
                      <a:noFill/>
                    </a:lnB>
                  </a:tcPr>
                </a:tc>
                <a:tc>
                  <a:txBody>
                    <a:bodyPr/>
                    <a:lstStyle/>
                    <a:p>
                      <a:pPr algn="ctr" fontAlgn="ctr"/>
                      <a:r>
                        <a:rPr lang="it-IT" sz="800" b="1" i="0" u="none" strike="noStrike" dirty="0">
                          <a:solidFill>
                            <a:srgbClr val="000000"/>
                          </a:solidFill>
                          <a:effectLst/>
                          <a:latin typeface="Segoe UI" panose="020B0502040204020203" pitchFamily="34" charset="0"/>
                          <a:cs typeface="Segoe UI" panose="020B0502040204020203" pitchFamily="34" charset="0"/>
                        </a:rPr>
                        <a:t> </a:t>
                      </a:r>
                    </a:p>
                  </a:txBody>
                  <a:tcPr marL="0" marR="0" marT="0" marB="0" anchor="ctr">
                    <a:lnL>
                      <a:noFill/>
                    </a:lnL>
                    <a:lnR>
                      <a:noFill/>
                    </a:lnR>
                    <a:lnT>
                      <a:noFill/>
                    </a:lnT>
                    <a:lnB>
                      <a:noFill/>
                    </a:lnB>
                    <a:solidFill>
                      <a:srgbClr val="C3C3C3"/>
                    </a:solidFill>
                  </a:tcPr>
                </a:tc>
                <a:extLst>
                  <a:ext uri="{0D108BD9-81ED-4DB2-BD59-A6C34878D82A}">
                    <a16:rowId xmlns:a16="http://schemas.microsoft.com/office/drawing/2014/main" xmlns="" val="1103257134"/>
                  </a:ext>
                </a:extLst>
              </a:tr>
            </a:tbl>
          </a:graphicData>
        </a:graphic>
      </p:graphicFrame>
      <p:sp>
        <p:nvSpPr>
          <p:cNvPr id="7" name="CasellaDiTesto 6">
            <a:extLst>
              <a:ext uri="{FF2B5EF4-FFF2-40B4-BE49-F238E27FC236}">
                <a16:creationId xmlns:a16="http://schemas.microsoft.com/office/drawing/2014/main" xmlns="" id="{7F8E8E3D-4362-4DCA-ACC1-914F2170B5BC}"/>
              </a:ext>
            </a:extLst>
          </p:cNvPr>
          <p:cNvSpPr txBox="1"/>
          <p:nvPr/>
        </p:nvSpPr>
        <p:spPr>
          <a:xfrm>
            <a:off x="7125355" y="6080938"/>
            <a:ext cx="2032254" cy="215444"/>
          </a:xfrm>
          <a:prstGeom prst="rect">
            <a:avLst/>
          </a:prstGeom>
          <a:noFill/>
        </p:spPr>
        <p:txBody>
          <a:bodyPr wrap="square">
            <a:spAutoFit/>
          </a:bodyPr>
          <a:lstStyle/>
          <a:p>
            <a:r>
              <a:rPr lang="it-IT" sz="800" b="0" i="0" u="none" strike="noStrike" dirty="0">
                <a:solidFill>
                  <a:srgbClr val="000000"/>
                </a:solidFill>
                <a:effectLst/>
                <a:latin typeface="Calibri" panose="020F0502020204030204" pitchFamily="34" charset="0"/>
              </a:rPr>
              <a:t>(*) CCIAA+AASS</a:t>
            </a:r>
            <a:endParaRPr lang="it-IT" sz="800" dirty="0"/>
          </a:p>
        </p:txBody>
      </p:sp>
    </p:spTree>
    <p:extLst>
      <p:ext uri="{BB962C8B-B14F-4D97-AF65-F5344CB8AC3E}">
        <p14:creationId xmlns:p14="http://schemas.microsoft.com/office/powerpoint/2010/main" val="3135001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CasellaDiTesto 20">
            <a:extLst>
              <a:ext uri="{FF2B5EF4-FFF2-40B4-BE49-F238E27FC236}">
                <a16:creationId xmlns:a16="http://schemas.microsoft.com/office/drawing/2014/main" xmlns="" id="{2C274A99-711A-459C-B4C5-FFC609706E53}"/>
              </a:ext>
            </a:extLst>
          </p:cNvPr>
          <p:cNvSpPr txBox="1"/>
          <p:nvPr/>
        </p:nvSpPr>
        <p:spPr>
          <a:xfrm>
            <a:off x="609600" y="287165"/>
            <a:ext cx="11150600" cy="400110"/>
          </a:xfrm>
          <a:prstGeom prst="rect">
            <a:avLst/>
          </a:prstGeom>
          <a:noFill/>
        </p:spPr>
        <p:txBody>
          <a:bodyPr wrap="square" rtlCol="0">
            <a:spAutoFit/>
          </a:bodyPr>
          <a:lstStyle/>
          <a:p>
            <a:r>
              <a:rPr lang="it-IT" sz="2000" b="1" dirty="0">
                <a:solidFill>
                  <a:srgbClr val="00B0F0"/>
                </a:solidFill>
                <a:latin typeface="Segoe UI" panose="020B0502040204020203" pitchFamily="34" charset="0"/>
                <a:cs typeface="Segoe UI" panose="020B0502040204020203" pitchFamily="34" charset="0"/>
              </a:rPr>
              <a:t>5.2 PROCESSI </a:t>
            </a:r>
            <a:r>
              <a:rPr lang="it-IT" sz="2000" dirty="0">
                <a:solidFill>
                  <a:srgbClr val="00B0F0"/>
                </a:solidFill>
                <a:latin typeface="Segoe UI" panose="020B0502040204020203" pitchFamily="34" charset="0"/>
                <a:cs typeface="Segoe UI" panose="020B0502040204020203" pitchFamily="34" charset="0"/>
              </a:rPr>
              <a:t>(COSTI DEI PROCESSI)	     						    </a:t>
            </a:r>
            <a:r>
              <a:rPr lang="it-IT" sz="1200" dirty="0">
                <a:solidFill>
                  <a:srgbClr val="00B0F0"/>
                </a:solidFill>
                <a:latin typeface="Segoe UI" panose="020B0502040204020203" pitchFamily="34" charset="0"/>
                <a:cs typeface="Segoe UI" panose="020B0502040204020203" pitchFamily="34" charset="0"/>
              </a:rPr>
              <a:t>1 di 2</a:t>
            </a:r>
          </a:p>
        </p:txBody>
      </p:sp>
      <p:graphicFrame>
        <p:nvGraphicFramePr>
          <p:cNvPr id="5" name="Tabella 4">
            <a:extLst>
              <a:ext uri="{FF2B5EF4-FFF2-40B4-BE49-F238E27FC236}">
                <a16:creationId xmlns:a16="http://schemas.microsoft.com/office/drawing/2014/main" xmlns="" id="{386C03CC-E4D9-4715-BFD5-8C86C8F6DB9E}"/>
              </a:ext>
            </a:extLst>
          </p:cNvPr>
          <p:cNvGraphicFramePr>
            <a:graphicFrameLocks noGrp="1"/>
          </p:cNvGraphicFramePr>
          <p:nvPr>
            <p:extLst>
              <p:ext uri="{D42A27DB-BD31-4B8C-83A1-F6EECF244321}">
                <p14:modId xmlns:p14="http://schemas.microsoft.com/office/powerpoint/2010/main" val="1120760556"/>
              </p:ext>
            </p:extLst>
          </p:nvPr>
        </p:nvGraphicFramePr>
        <p:xfrm>
          <a:off x="173736" y="1115567"/>
          <a:ext cx="11868909" cy="4324941"/>
        </p:xfrm>
        <a:graphic>
          <a:graphicData uri="http://schemas.openxmlformats.org/drawingml/2006/table">
            <a:tbl>
              <a:tblPr/>
              <a:tblGrid>
                <a:gridCol w="716416">
                  <a:extLst>
                    <a:ext uri="{9D8B030D-6E8A-4147-A177-3AD203B41FA5}">
                      <a16:colId xmlns:a16="http://schemas.microsoft.com/office/drawing/2014/main" xmlns="" val="1243469559"/>
                    </a:ext>
                  </a:extLst>
                </a:gridCol>
                <a:gridCol w="1292642">
                  <a:extLst>
                    <a:ext uri="{9D8B030D-6E8A-4147-A177-3AD203B41FA5}">
                      <a16:colId xmlns:a16="http://schemas.microsoft.com/office/drawing/2014/main" xmlns="" val="3785259778"/>
                    </a:ext>
                  </a:extLst>
                </a:gridCol>
                <a:gridCol w="2738649">
                  <a:extLst>
                    <a:ext uri="{9D8B030D-6E8A-4147-A177-3AD203B41FA5}">
                      <a16:colId xmlns:a16="http://schemas.microsoft.com/office/drawing/2014/main" xmlns="" val="2716251610"/>
                    </a:ext>
                  </a:extLst>
                </a:gridCol>
                <a:gridCol w="76681">
                  <a:extLst>
                    <a:ext uri="{9D8B030D-6E8A-4147-A177-3AD203B41FA5}">
                      <a16:colId xmlns:a16="http://schemas.microsoft.com/office/drawing/2014/main" xmlns="" val="2882592095"/>
                    </a:ext>
                  </a:extLst>
                </a:gridCol>
                <a:gridCol w="646321">
                  <a:extLst>
                    <a:ext uri="{9D8B030D-6E8A-4147-A177-3AD203B41FA5}">
                      <a16:colId xmlns:a16="http://schemas.microsoft.com/office/drawing/2014/main" xmlns="" val="2278853880"/>
                    </a:ext>
                  </a:extLst>
                </a:gridCol>
                <a:gridCol w="690140">
                  <a:extLst>
                    <a:ext uri="{9D8B030D-6E8A-4147-A177-3AD203B41FA5}">
                      <a16:colId xmlns:a16="http://schemas.microsoft.com/office/drawing/2014/main" xmlns="" val="4155942409"/>
                    </a:ext>
                  </a:extLst>
                </a:gridCol>
                <a:gridCol w="460092">
                  <a:extLst>
                    <a:ext uri="{9D8B030D-6E8A-4147-A177-3AD203B41FA5}">
                      <a16:colId xmlns:a16="http://schemas.microsoft.com/office/drawing/2014/main" xmlns="" val="3188916799"/>
                    </a:ext>
                  </a:extLst>
                </a:gridCol>
                <a:gridCol w="723004">
                  <a:extLst>
                    <a:ext uri="{9D8B030D-6E8A-4147-A177-3AD203B41FA5}">
                      <a16:colId xmlns:a16="http://schemas.microsoft.com/office/drawing/2014/main" xmlns="" val="3688313339"/>
                    </a:ext>
                  </a:extLst>
                </a:gridCol>
                <a:gridCol w="571522">
                  <a:extLst>
                    <a:ext uri="{9D8B030D-6E8A-4147-A177-3AD203B41FA5}">
                      <a16:colId xmlns:a16="http://schemas.microsoft.com/office/drawing/2014/main" xmlns="" val="1342813870"/>
                    </a:ext>
                  </a:extLst>
                </a:gridCol>
                <a:gridCol w="1566861">
                  <a:extLst>
                    <a:ext uri="{9D8B030D-6E8A-4147-A177-3AD203B41FA5}">
                      <a16:colId xmlns:a16="http://schemas.microsoft.com/office/drawing/2014/main" xmlns="" val="1515399782"/>
                    </a:ext>
                  </a:extLst>
                </a:gridCol>
                <a:gridCol w="73152">
                  <a:extLst>
                    <a:ext uri="{9D8B030D-6E8A-4147-A177-3AD203B41FA5}">
                      <a16:colId xmlns:a16="http://schemas.microsoft.com/office/drawing/2014/main" xmlns="" val="980116136"/>
                    </a:ext>
                  </a:extLst>
                </a:gridCol>
                <a:gridCol w="492511">
                  <a:extLst>
                    <a:ext uri="{9D8B030D-6E8A-4147-A177-3AD203B41FA5}">
                      <a16:colId xmlns:a16="http://schemas.microsoft.com/office/drawing/2014/main" xmlns="" val="3703802735"/>
                    </a:ext>
                  </a:extLst>
                </a:gridCol>
                <a:gridCol w="25400">
                  <a:extLst>
                    <a:ext uri="{9D8B030D-6E8A-4147-A177-3AD203B41FA5}">
                      <a16:colId xmlns:a16="http://schemas.microsoft.com/office/drawing/2014/main" xmlns="" val="1126407735"/>
                    </a:ext>
                  </a:extLst>
                </a:gridCol>
                <a:gridCol w="39650">
                  <a:extLst>
                    <a:ext uri="{9D8B030D-6E8A-4147-A177-3AD203B41FA5}">
                      <a16:colId xmlns:a16="http://schemas.microsoft.com/office/drawing/2014/main" xmlns="" val="938471980"/>
                    </a:ext>
                  </a:extLst>
                </a:gridCol>
                <a:gridCol w="574178">
                  <a:extLst>
                    <a:ext uri="{9D8B030D-6E8A-4147-A177-3AD203B41FA5}">
                      <a16:colId xmlns:a16="http://schemas.microsoft.com/office/drawing/2014/main" xmlns="" val="3597206879"/>
                    </a:ext>
                  </a:extLst>
                </a:gridCol>
                <a:gridCol w="76319">
                  <a:extLst>
                    <a:ext uri="{9D8B030D-6E8A-4147-A177-3AD203B41FA5}">
                      <a16:colId xmlns:a16="http://schemas.microsoft.com/office/drawing/2014/main" xmlns="" val="554200966"/>
                    </a:ext>
                  </a:extLst>
                </a:gridCol>
                <a:gridCol w="492156">
                  <a:extLst>
                    <a:ext uri="{9D8B030D-6E8A-4147-A177-3AD203B41FA5}">
                      <a16:colId xmlns:a16="http://schemas.microsoft.com/office/drawing/2014/main" xmlns="" val="3919400571"/>
                    </a:ext>
                  </a:extLst>
                </a:gridCol>
                <a:gridCol w="76319">
                  <a:extLst>
                    <a:ext uri="{9D8B030D-6E8A-4147-A177-3AD203B41FA5}">
                      <a16:colId xmlns:a16="http://schemas.microsoft.com/office/drawing/2014/main" xmlns="" val="2672577615"/>
                    </a:ext>
                  </a:extLst>
                </a:gridCol>
                <a:gridCol w="536896">
                  <a:extLst>
                    <a:ext uri="{9D8B030D-6E8A-4147-A177-3AD203B41FA5}">
                      <a16:colId xmlns:a16="http://schemas.microsoft.com/office/drawing/2014/main" xmlns="" val="809328894"/>
                    </a:ext>
                  </a:extLst>
                </a:gridCol>
              </a:tblGrid>
              <a:tr h="45213">
                <a:tc gridSpan="3">
                  <a:txBody>
                    <a:bodyPr/>
                    <a:lstStyle/>
                    <a:p>
                      <a:pPr algn="ctr" fontAlgn="ctr"/>
                      <a:r>
                        <a:rPr lang="it-IT" sz="800" b="1" i="0" u="none" strike="noStrike" dirty="0">
                          <a:solidFill>
                            <a:srgbClr val="000000"/>
                          </a:solidFill>
                          <a:effectLst/>
                          <a:latin typeface="Calibri" panose="020F0502020204030204" pitchFamily="34" charset="0"/>
                        </a:rPr>
                        <a:t>MAPPA DEI PROCESSI</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a:noFill/>
                    </a:lnB>
                  </a:tcPr>
                </a:tc>
                <a:tc hMerge="1">
                  <a:txBody>
                    <a:bodyPr/>
                    <a:lstStyle/>
                    <a:p>
                      <a:endParaRPr lang="it-IT"/>
                    </a:p>
                  </a:txBody>
                  <a:tcPr/>
                </a:tc>
                <a:tc hMerge="1">
                  <a:txBody>
                    <a:bodyPr/>
                    <a:lstStyle/>
                    <a:p>
                      <a:endParaRPr lang="it-IT"/>
                    </a:p>
                  </a:txBody>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gridSpan="4">
                  <a:txBody>
                    <a:bodyPr/>
                    <a:lstStyle/>
                    <a:p>
                      <a:pPr algn="ctr" fontAlgn="ctr"/>
                      <a:r>
                        <a:rPr lang="it-IT" sz="800" b="1" i="0" u="none" strike="noStrike">
                          <a:solidFill>
                            <a:srgbClr val="000000"/>
                          </a:solidFill>
                          <a:effectLst/>
                          <a:latin typeface="Calibri" panose="020F0502020204030204" pitchFamily="34" charset="0"/>
                        </a:rPr>
                        <a:t>COSTI PROCESSI CAMERALI</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solidFill>
                      <a:srgbClr val="A6A6A6"/>
                    </a:solidFill>
                  </a:tcPr>
                </a:tc>
                <a:tc hMerge="1">
                  <a:txBody>
                    <a:bodyPr/>
                    <a:lstStyle/>
                    <a:p>
                      <a:endParaRPr lang="it-IT"/>
                    </a:p>
                  </a:txBody>
                  <a:tcPr/>
                </a:tc>
                <a:tc hMerge="1">
                  <a:txBody>
                    <a:bodyPr/>
                    <a:lstStyle/>
                    <a:p>
                      <a:endParaRPr lang="it-IT"/>
                    </a:p>
                  </a:txBody>
                  <a:tcPr/>
                </a:tc>
                <a:tc hMerge="1">
                  <a:txBody>
                    <a:bodyPr/>
                    <a:lstStyle/>
                    <a:p>
                      <a:endParaRPr lang="it-IT"/>
                    </a:p>
                  </a:txBody>
                  <a:tcPr/>
                </a:tc>
                <a:tc rowSpan="3">
                  <a:txBody>
                    <a:bodyPr/>
                    <a:lstStyle/>
                    <a:p>
                      <a:pPr algn="ctr" fontAlgn="ctr"/>
                      <a:r>
                        <a:rPr lang="it-IT" sz="800" b="1" i="0" u="none" strike="noStrike">
                          <a:solidFill>
                            <a:srgbClr val="000000"/>
                          </a:solidFill>
                          <a:effectLst/>
                          <a:latin typeface="Calibri" panose="020F0502020204030204" pitchFamily="34" charset="0"/>
                        </a:rPr>
                        <a:t>COSTI TOTALI</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A6A6A6"/>
                    </a:solidFill>
                  </a:tcPr>
                </a:tc>
                <a:tc rowSpan="3">
                  <a:txBody>
                    <a:bodyPr/>
                    <a:lstStyle/>
                    <a:p>
                      <a:pPr algn="ctr" fontAlgn="ctr"/>
                      <a:r>
                        <a:rPr lang="it-IT" sz="800" b="1" i="0" u="none" strike="noStrike">
                          <a:solidFill>
                            <a:srgbClr val="000000"/>
                          </a:solidFill>
                          <a:effectLst/>
                          <a:latin typeface="Calibri" panose="020F0502020204030204" pitchFamily="34" charset="0"/>
                        </a:rPr>
                        <a:t>Driver (denominatore) per il calcolo del costo standard</a:t>
                      </a:r>
                    </a:p>
                  </a:txBody>
                  <a:tcPr marL="0" marR="0" marT="0" marB="0" anchor="ctr">
                    <a:lnL w="6350" cap="flat" cmpd="sng" algn="ctr">
                      <a:solidFill>
                        <a:srgbClr val="C3C3C3"/>
                      </a:solidFill>
                      <a:prstDash val="solid"/>
                      <a:round/>
                      <a:headEnd type="none" w="med" len="med"/>
                      <a:tailEnd type="none" w="med" len="med"/>
                    </a:lnL>
                    <a:lnR>
                      <a:noFill/>
                    </a:lnR>
                    <a:lnT>
                      <a:noFill/>
                    </a:lnT>
                    <a:lnB w="6350" cap="flat" cmpd="sng" algn="ctr">
                      <a:solidFill>
                        <a:srgbClr val="C3C3C3"/>
                      </a:solidFill>
                      <a:prstDash val="solid"/>
                      <a:round/>
                      <a:headEnd type="none" w="med" len="med"/>
                      <a:tailEnd type="none" w="med" len="med"/>
                    </a:lnB>
                    <a:solidFill>
                      <a:srgbClr val="EEECE1"/>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gridSpan="6">
                  <a:txBody>
                    <a:bodyPr/>
                    <a:lstStyle/>
                    <a:p>
                      <a:pPr algn="ctr" fontAlgn="ctr"/>
                      <a:r>
                        <a:rPr lang="it-IT" sz="800" b="1" i="0" u="none" strike="noStrike">
                          <a:solidFill>
                            <a:srgbClr val="000000"/>
                          </a:solidFill>
                          <a:effectLst/>
                          <a:latin typeface="Calibri" panose="020F0502020204030204" pitchFamily="34" charset="0"/>
                        </a:rPr>
                        <a:t>INDICATORI</a:t>
                      </a:r>
                    </a:p>
                  </a:txBody>
                  <a:tcPr marL="0" marR="0" marT="0" marB="0" anchor="ctr">
                    <a:lnL w="6350" cap="flat" cmpd="sng" algn="ctr">
                      <a:solidFill>
                        <a:srgbClr val="C3C3C3"/>
                      </a:solidFill>
                      <a:prstDash val="solid"/>
                      <a:round/>
                      <a:headEnd type="none" w="med" len="med"/>
                      <a:tailEnd type="none" w="med" len="med"/>
                    </a:lnL>
                    <a:lnR>
                      <a:noFill/>
                    </a:lnR>
                    <a:lnT>
                      <a:noFill/>
                    </a:lnT>
                    <a:lnB w="6350" cap="flat" cmpd="sng" algn="ctr">
                      <a:solidFill>
                        <a:srgbClr val="C3C3C3"/>
                      </a:solidFill>
                      <a:prstDash val="solid"/>
                      <a:round/>
                      <a:headEnd type="none" w="med" len="med"/>
                      <a:tailEnd type="none" w="med" len="med"/>
                    </a:lnB>
                    <a:solidFill>
                      <a:srgbClr val="EEECE1"/>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l" fontAlgn="ctr"/>
                      <a:r>
                        <a:rPr lang="it-IT" sz="800" b="1" i="0" u="none" strike="noStrike">
                          <a:solidFill>
                            <a:srgbClr val="000000"/>
                          </a:solidFill>
                          <a:effectLst/>
                          <a:latin typeface="Calibri" panose="020F0502020204030204" pitchFamily="34" charset="0"/>
                        </a:rPr>
                        <a:t> </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extLst>
                  <a:ext uri="{0D108BD9-81ED-4DB2-BD59-A6C34878D82A}">
                    <a16:rowId xmlns:a16="http://schemas.microsoft.com/office/drawing/2014/main" xmlns="" val="1051036875"/>
                  </a:ext>
                </a:extLst>
              </a:tr>
              <a:tr h="45213">
                <a:tc rowSpan="2">
                  <a:txBody>
                    <a:bodyPr/>
                    <a:lstStyle/>
                    <a:p>
                      <a:pPr algn="ctr" fontAlgn="ctr"/>
                      <a:r>
                        <a:rPr lang="it-IT" sz="800" b="1" i="0" u="none" strike="noStrike">
                          <a:solidFill>
                            <a:srgbClr val="000000"/>
                          </a:solidFill>
                          <a:effectLst/>
                          <a:latin typeface="Calibri" panose="020F0502020204030204" pitchFamily="34" charset="0"/>
                        </a:rPr>
                        <a:t>Funzione</a:t>
                      </a:r>
                    </a:p>
                  </a:txBody>
                  <a:tcPr marL="0" marR="0" marT="0" marB="0" anchor="ctr">
                    <a:lnL>
                      <a:noFill/>
                    </a:lnL>
                    <a:lnR w="6350" cap="flat" cmpd="sng" algn="ctr">
                      <a:solidFill>
                        <a:srgbClr val="D9D9D9"/>
                      </a:solidFill>
                      <a:prstDash val="solid"/>
                      <a:round/>
                      <a:headEnd type="none" w="med" len="med"/>
                      <a:tailEnd type="none" w="med" len="med"/>
                    </a:lnR>
                    <a:lnT>
                      <a:noFill/>
                    </a:lnT>
                    <a:lnB w="6350" cap="flat" cmpd="sng" algn="ctr">
                      <a:solidFill>
                        <a:srgbClr val="C3C3C3"/>
                      </a:solidFill>
                      <a:prstDash val="solid"/>
                      <a:round/>
                      <a:headEnd type="none" w="med" len="med"/>
                      <a:tailEnd type="none" w="med" len="med"/>
                    </a:lnB>
                    <a:solidFill>
                      <a:srgbClr val="C3C3C3"/>
                    </a:solidFill>
                  </a:tcPr>
                </a:tc>
                <a:tc rowSpan="2">
                  <a:txBody>
                    <a:bodyPr/>
                    <a:lstStyle/>
                    <a:p>
                      <a:pPr algn="ctr" fontAlgn="ctr"/>
                      <a:r>
                        <a:rPr lang="it-IT" sz="800" b="1" i="0" u="none" strike="noStrike">
                          <a:solidFill>
                            <a:srgbClr val="000000"/>
                          </a:solidFill>
                          <a:effectLst/>
                          <a:latin typeface="Calibri" panose="020F0502020204030204" pitchFamily="34" charset="0"/>
                        </a:rPr>
                        <a:t>MacroProcesso</a:t>
                      </a:r>
                    </a:p>
                  </a:txBody>
                  <a:tcPr marL="0" marR="0" marT="0"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a:noFill/>
                    </a:lnT>
                    <a:lnB w="6350" cap="flat" cmpd="sng" algn="ctr">
                      <a:solidFill>
                        <a:srgbClr val="C3C3C3"/>
                      </a:solidFill>
                      <a:prstDash val="solid"/>
                      <a:round/>
                      <a:headEnd type="none" w="med" len="med"/>
                      <a:tailEnd type="none" w="med" len="med"/>
                    </a:lnB>
                    <a:solidFill>
                      <a:srgbClr val="C3C3C3"/>
                    </a:solidFill>
                  </a:tcPr>
                </a:tc>
                <a:tc rowSpan="2">
                  <a:txBody>
                    <a:bodyPr/>
                    <a:lstStyle/>
                    <a:p>
                      <a:pPr algn="ctr" fontAlgn="ctr"/>
                      <a:r>
                        <a:rPr lang="it-IT" sz="800" b="1" i="0" u="none" strike="noStrike">
                          <a:solidFill>
                            <a:srgbClr val="000000"/>
                          </a:solidFill>
                          <a:effectLst/>
                          <a:latin typeface="Calibri" panose="020F0502020204030204" pitchFamily="34" charset="0"/>
                        </a:rPr>
                        <a:t>Processo</a:t>
                      </a:r>
                    </a:p>
                  </a:txBody>
                  <a:tcPr marL="0" marR="0" marT="0" marB="0" anchor="ctr">
                    <a:lnL w="6350" cap="flat" cmpd="sng" algn="ctr">
                      <a:solidFill>
                        <a:srgbClr val="D9D9D9"/>
                      </a:solidFill>
                      <a:prstDash val="solid"/>
                      <a:round/>
                      <a:headEnd type="none" w="med" len="med"/>
                      <a:tailEnd type="none" w="med" len="med"/>
                    </a:lnL>
                    <a:lnR>
                      <a:noFill/>
                    </a:lnR>
                    <a:lnT>
                      <a:noFill/>
                    </a:lnT>
                    <a:lnB w="6350" cap="flat" cmpd="sng" algn="ctr">
                      <a:solidFill>
                        <a:srgbClr val="C3C3C3"/>
                      </a:solidFill>
                      <a:prstDash val="solid"/>
                      <a:round/>
                      <a:headEnd type="none" w="med" len="med"/>
                      <a:tailEnd type="none" w="med" len="med"/>
                    </a:lnB>
                    <a:solidFill>
                      <a:srgbClr val="C3C3C3"/>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2">
                  <a:txBody>
                    <a:bodyPr/>
                    <a:lstStyle/>
                    <a:p>
                      <a:pPr algn="ctr" fontAlgn="ctr"/>
                      <a:r>
                        <a:rPr lang="it-IT" sz="800" b="1" i="0" u="none" strike="noStrike">
                          <a:solidFill>
                            <a:srgbClr val="000000"/>
                          </a:solidFill>
                          <a:effectLst/>
                          <a:latin typeface="Calibri" panose="020F0502020204030204" pitchFamily="34" charset="0"/>
                        </a:rPr>
                        <a:t>COSTI DIRETTI</a:t>
                      </a:r>
                    </a:p>
                  </a:txBody>
                  <a:tcPr marL="0" marR="0" marT="0" marB="0" anchor="ctr">
                    <a:lnL>
                      <a:noFill/>
                    </a:lnL>
                    <a:lnR w="6350" cap="flat" cmpd="sng" algn="ctr">
                      <a:solidFill>
                        <a:srgbClr val="D9D9D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solidFill>
                      <a:srgbClr val="C3C3C3"/>
                    </a:solidFill>
                  </a:tcPr>
                </a:tc>
                <a:tc hMerge="1">
                  <a:txBody>
                    <a:bodyPr/>
                    <a:lstStyle/>
                    <a:p>
                      <a:endParaRPr lang="it-IT"/>
                    </a:p>
                  </a:txBody>
                  <a:tcPr/>
                </a:tc>
                <a:tc rowSpan="2">
                  <a:txBody>
                    <a:bodyPr/>
                    <a:lstStyle/>
                    <a:p>
                      <a:pPr algn="ctr" fontAlgn="ctr"/>
                      <a:r>
                        <a:rPr lang="it-IT" sz="800" b="1" i="0" u="none" strike="noStrike">
                          <a:solidFill>
                            <a:srgbClr val="000000"/>
                          </a:solidFill>
                          <a:effectLst/>
                          <a:latin typeface="Calibri" panose="020F0502020204030204" pitchFamily="34" charset="0"/>
                        </a:rPr>
                        <a:t>COSTI INDIRETTI </a:t>
                      </a:r>
                      <a:r>
                        <a:rPr lang="it-IT" sz="800" b="0" i="0" u="none" strike="noStrike">
                          <a:solidFill>
                            <a:srgbClr val="000000"/>
                          </a:solidFill>
                          <a:effectLst/>
                          <a:latin typeface="Calibri" panose="020F0502020204030204" pitchFamily="34" charset="0"/>
                        </a:rPr>
                        <a:t>(quota ribaltata)</a:t>
                      </a:r>
                      <a:endParaRPr lang="it-IT" sz="800" b="1" i="0" u="none" strike="noStrike">
                        <a:solidFill>
                          <a:srgbClr val="000000"/>
                        </a:solidFill>
                        <a:effectLst/>
                        <a:latin typeface="Calibri" panose="020F0502020204030204" pitchFamily="34" charset="0"/>
                      </a:endParaRPr>
                    </a:p>
                  </a:txBody>
                  <a:tcPr marL="0" marR="0" marT="0"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a:noFill/>
                    </a:lnT>
                    <a:lnB w="6350" cap="flat" cmpd="sng" algn="ctr">
                      <a:solidFill>
                        <a:srgbClr val="C3C3C3"/>
                      </a:solidFill>
                      <a:prstDash val="solid"/>
                      <a:round/>
                      <a:headEnd type="none" w="med" len="med"/>
                      <a:tailEnd type="none" w="med" len="med"/>
                    </a:lnB>
                    <a:solidFill>
                      <a:srgbClr val="C3C3C3"/>
                    </a:solidFill>
                  </a:tcPr>
                </a:tc>
                <a:tc rowSpan="2">
                  <a:txBody>
                    <a:bodyPr/>
                    <a:lstStyle/>
                    <a:p>
                      <a:pPr algn="ctr" fontAlgn="ctr"/>
                      <a:r>
                        <a:rPr lang="it-IT" sz="800" b="1" i="0" u="none" strike="noStrike">
                          <a:solidFill>
                            <a:srgbClr val="000000"/>
                          </a:solidFill>
                          <a:effectLst/>
                          <a:latin typeface="Calibri" panose="020F0502020204030204" pitchFamily="34" charset="0"/>
                        </a:rPr>
                        <a:t>INTERVENTI DI PROMOZIONE</a:t>
                      </a:r>
                    </a:p>
                  </a:txBody>
                  <a:tcPr marL="0" marR="0" marT="0" marB="0" anchor="ctr">
                    <a:lnL w="6350" cap="flat" cmpd="sng" algn="ctr">
                      <a:solidFill>
                        <a:srgbClr val="D9D9D9"/>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w="6350" cap="flat" cmpd="sng" algn="ctr">
                      <a:solidFill>
                        <a:srgbClr val="C3C3C3"/>
                      </a:solidFill>
                      <a:prstDash val="solid"/>
                      <a:round/>
                      <a:headEnd type="none" w="med" len="med"/>
                      <a:tailEnd type="none" w="med" len="med"/>
                    </a:lnB>
                    <a:solidFill>
                      <a:srgbClr val="C3C3C3"/>
                    </a:solidFill>
                  </a:tcPr>
                </a:tc>
                <a:tc vMerge="1">
                  <a:txBody>
                    <a:bodyPr/>
                    <a:lstStyle/>
                    <a:p>
                      <a:endParaRPr lang="it-IT"/>
                    </a:p>
                  </a:txBody>
                  <a:tcPr/>
                </a:tc>
                <a:tc vMerge="1">
                  <a:txBody>
                    <a:bodyPr/>
                    <a:lstStyle/>
                    <a:p>
                      <a:endParaRPr lang="it-IT"/>
                    </a:p>
                  </a:txBody>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rowSpan="2">
                  <a:txBody>
                    <a:bodyPr/>
                    <a:lstStyle/>
                    <a:p>
                      <a:pPr algn="ctr" fontAlgn="ctr"/>
                      <a:r>
                        <a:rPr lang="it-IT" sz="800" b="1" i="0" u="none" strike="noStrike">
                          <a:solidFill>
                            <a:srgbClr val="000000"/>
                          </a:solidFill>
                          <a:effectLst/>
                          <a:latin typeface="Calibri" panose="020F0502020204030204" pitchFamily="34" charset="0"/>
                        </a:rPr>
                        <a:t>CCIAA</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EEECE1"/>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a:noFill/>
                    </a:lnR>
                    <a:lnT>
                      <a:noFill/>
                    </a:lnT>
                    <a:lnB>
                      <a:noFill/>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rowSpan="2">
                  <a:txBody>
                    <a:bodyPr/>
                    <a:lstStyle/>
                    <a:p>
                      <a:pPr algn="ctr" fontAlgn="ctr"/>
                      <a:r>
                        <a:rPr lang="it-IT" sz="800" b="1" i="0" u="none" strike="noStrike">
                          <a:solidFill>
                            <a:srgbClr val="000000"/>
                          </a:solidFill>
                          <a:effectLst/>
                          <a:latin typeface="Calibri" panose="020F0502020204030204" pitchFamily="34" charset="0"/>
                        </a:rPr>
                        <a:t>Mediana nazionale </a:t>
                      </a:r>
                      <a:r>
                        <a:rPr lang="it-IT" sz="800" b="0" i="0" u="none" strike="noStrike">
                          <a:solidFill>
                            <a:srgbClr val="FF0000"/>
                          </a:solidFill>
                          <a:effectLst/>
                          <a:latin typeface="Calibri" panose="020F0502020204030204" pitchFamily="34" charset="0"/>
                        </a:rPr>
                        <a:t>(CCIAA presenti: 80/82)</a:t>
                      </a:r>
                      <a:endParaRPr lang="it-IT" sz="800" b="1" i="0" u="none" strike="noStrike">
                        <a:solidFill>
                          <a:srgbClr val="000000"/>
                        </a:solidFill>
                        <a:effectLst/>
                        <a:latin typeface="Calibri" panose="020F0502020204030204" pitchFamily="34" charset="0"/>
                      </a:endParaRP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EEECE1"/>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rowSpan="2">
                  <a:txBody>
                    <a:bodyPr/>
                    <a:lstStyle/>
                    <a:p>
                      <a:pPr algn="ctr" fontAlgn="ctr"/>
                      <a:r>
                        <a:rPr lang="it-IT" sz="800" b="1" i="0" u="none" strike="noStrike">
                          <a:solidFill>
                            <a:srgbClr val="000000"/>
                          </a:solidFill>
                          <a:effectLst/>
                          <a:latin typeface="Symbol" panose="05050102010706020507" pitchFamily="18" charset="2"/>
                        </a:rPr>
                        <a:t>D</a:t>
                      </a:r>
                      <a:r>
                        <a:rPr lang="it-IT" sz="800" b="1" i="0" u="none" strike="noStrike">
                          <a:solidFill>
                            <a:srgbClr val="000000"/>
                          </a:solidFill>
                          <a:effectLst/>
                          <a:latin typeface="Calibri" panose="020F0502020204030204" pitchFamily="34" charset="0"/>
                        </a:rPr>
                        <a:t> Mediana Nazionale</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EEECE1"/>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rowSpan="2">
                  <a:txBody>
                    <a:bodyPr/>
                    <a:lstStyle/>
                    <a:p>
                      <a:pPr algn="ctr" fontAlgn="ctr"/>
                      <a:r>
                        <a:rPr lang="it-IT" sz="800" b="1" i="0" u="none" strike="noStrike">
                          <a:solidFill>
                            <a:srgbClr val="000000"/>
                          </a:solidFill>
                          <a:effectLst/>
                          <a:latin typeface="Calibri" panose="020F0502020204030204" pitchFamily="34" charset="0"/>
                        </a:rPr>
                        <a:t>Copertura RICAVI vs COSTI</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EEECE1"/>
                    </a:solidFill>
                  </a:tcPr>
                </a:tc>
                <a:extLst>
                  <a:ext uri="{0D108BD9-81ED-4DB2-BD59-A6C34878D82A}">
                    <a16:rowId xmlns:a16="http://schemas.microsoft.com/office/drawing/2014/main" xmlns="" val="2716808148"/>
                  </a:ext>
                </a:extLst>
              </a:tr>
              <a:tr h="112252">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ctr"/>
                      <a:r>
                        <a:rPr lang="it-IT" sz="800" b="1" i="0" u="none" strike="noStrike">
                          <a:solidFill>
                            <a:srgbClr val="000000"/>
                          </a:solidFill>
                          <a:effectLst/>
                          <a:latin typeface="Calibri" panose="020F0502020204030204" pitchFamily="34" charset="0"/>
                        </a:rPr>
                        <a:t>Costi personale dipendente</a:t>
                      </a:r>
                    </a:p>
                  </a:txBody>
                  <a:tcPr marL="0" marR="0" marT="0" marB="0" anchor="ctr">
                    <a:lnL>
                      <a:noFill/>
                    </a:lnL>
                    <a:lnR w="6350" cap="flat" cmpd="sng" algn="ctr">
                      <a:solidFill>
                        <a:srgbClr val="D9D9D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8D8D8"/>
                    </a:solidFill>
                  </a:tcPr>
                </a:tc>
                <a:tc>
                  <a:txBody>
                    <a:bodyPr/>
                    <a:lstStyle/>
                    <a:p>
                      <a:pPr algn="ctr" fontAlgn="ctr"/>
                      <a:r>
                        <a:rPr lang="it-IT" sz="800" b="1" i="0" u="none" strike="noStrike" dirty="0">
                          <a:solidFill>
                            <a:srgbClr val="000000"/>
                          </a:solidFill>
                          <a:effectLst/>
                          <a:latin typeface="Calibri" panose="020F0502020204030204" pitchFamily="34" charset="0"/>
                        </a:rPr>
                        <a:t>Altri costi effettivi</a:t>
                      </a:r>
                    </a:p>
                  </a:txBody>
                  <a:tcPr marL="0" marR="0" marT="0"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8D8D8"/>
                    </a:solidFill>
                  </a:tcPr>
                </a:tc>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vMerge="1">
                  <a:txBody>
                    <a:bodyPr/>
                    <a:lstStyle/>
                    <a:p>
                      <a:endParaRPr lang="it-IT"/>
                    </a:p>
                  </a:txBody>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a:noFill/>
                    </a:lnR>
                    <a:lnT>
                      <a:noFill/>
                    </a:lnT>
                    <a:lnB>
                      <a:noFill/>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vMerge="1">
                  <a:txBody>
                    <a:bodyPr/>
                    <a:lstStyle/>
                    <a:p>
                      <a:endParaRPr lang="it-IT"/>
                    </a:p>
                  </a:txBody>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vMerge="1">
                  <a:txBody>
                    <a:bodyPr/>
                    <a:lstStyle/>
                    <a:p>
                      <a:endParaRPr lang="it-IT"/>
                    </a:p>
                  </a:txBody>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vMerge="1">
                  <a:txBody>
                    <a:bodyPr/>
                    <a:lstStyle/>
                    <a:p>
                      <a:endParaRPr lang="it-IT"/>
                    </a:p>
                  </a:txBody>
                  <a:tcPr/>
                </a:tc>
                <a:extLst>
                  <a:ext uri="{0D108BD9-81ED-4DB2-BD59-A6C34878D82A}">
                    <a16:rowId xmlns:a16="http://schemas.microsoft.com/office/drawing/2014/main" xmlns="" val="518825339"/>
                  </a:ext>
                </a:extLst>
              </a:tr>
              <a:tr h="90497">
                <a:tc rowSpan="8">
                  <a:txBody>
                    <a:bodyPr/>
                    <a:lstStyle/>
                    <a:p>
                      <a:pPr algn="l" fontAlgn="ctr"/>
                      <a:r>
                        <a:rPr lang="it-IT" sz="800" b="0" i="0" u="none" strike="noStrike" dirty="0">
                          <a:solidFill>
                            <a:srgbClr val="000000"/>
                          </a:solidFill>
                          <a:effectLst/>
                          <a:latin typeface="Calibri" panose="020F0502020204030204" pitchFamily="34" charset="0"/>
                        </a:rPr>
                        <a:t>A Governo Camerale</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rowSpan="3">
                  <a:txBody>
                    <a:bodyPr/>
                    <a:lstStyle/>
                    <a:p>
                      <a:pPr algn="l" fontAlgn="ctr"/>
                      <a:r>
                        <a:rPr lang="it-IT" sz="800" b="0" i="0" u="none" strike="noStrike" dirty="0">
                          <a:solidFill>
                            <a:srgbClr val="000000"/>
                          </a:solidFill>
                          <a:effectLst/>
                          <a:latin typeface="Calibri" panose="020F0502020204030204" pitchFamily="34" charset="0"/>
                        </a:rPr>
                        <a:t>A1 Pianificazione, monitoraggio e controllo dell'Ente</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ctr"/>
                      <a:r>
                        <a:rPr lang="it-IT" sz="800" b="0" i="0" u="none" strike="noStrike" dirty="0">
                          <a:solidFill>
                            <a:srgbClr val="000000"/>
                          </a:solidFill>
                          <a:effectLst/>
                          <a:latin typeface="Calibri" panose="020F0502020204030204" pitchFamily="34" charset="0"/>
                        </a:rPr>
                        <a:t>A1.1 Performance camerale</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37.805,01</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7.227,18</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8.996,85</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r" fontAlgn="ctr"/>
                      <a:r>
                        <a:rPr lang="it-IT" sz="800" b="1" i="0" u="none" strike="noStrike" dirty="0">
                          <a:solidFill>
                            <a:srgbClr val="000000"/>
                          </a:solidFill>
                          <a:effectLst/>
                          <a:latin typeface="Calibri" panose="020F0502020204030204" pitchFamily="34" charset="0"/>
                        </a:rPr>
                        <a:t>54.029,04</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ctr"/>
                      <a:r>
                        <a:rPr lang="it-IT" sz="800" b="0" i="0" u="none" strike="noStrike" dirty="0">
                          <a:solidFill>
                            <a:srgbClr val="000000"/>
                          </a:solidFill>
                          <a:effectLst/>
                          <a:latin typeface="Calibri" panose="020F0502020204030204" pitchFamily="34" charset="0"/>
                        </a:rPr>
                        <a:t>1.000 € di Proventi correnti (*)</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6,02</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a:noFill/>
                    </a:lnR>
                    <a:lnT>
                      <a:noFill/>
                    </a:lnT>
                    <a:lnB>
                      <a:noFill/>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15,15</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-9,13</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FFFF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0000"/>
                    </a:solidFill>
                  </a:tcPr>
                </a:tc>
                <a:extLst>
                  <a:ext uri="{0D108BD9-81ED-4DB2-BD59-A6C34878D82A}">
                    <a16:rowId xmlns:a16="http://schemas.microsoft.com/office/drawing/2014/main" xmlns="" val="344782998"/>
                  </a:ext>
                </a:extLst>
              </a:tr>
              <a:tr h="93544">
                <a:tc vMerge="1">
                  <a:txBody>
                    <a:bodyPr/>
                    <a:lstStyle/>
                    <a:p>
                      <a:endParaRPr lang="it-IT"/>
                    </a:p>
                  </a:txBody>
                  <a:tcPr/>
                </a:tc>
                <a:tc vMerge="1">
                  <a:txBody>
                    <a:bodyPr/>
                    <a:lstStyle/>
                    <a:p>
                      <a:endParaRPr lang="it-IT"/>
                    </a:p>
                  </a:txBody>
                  <a:tcPr/>
                </a:tc>
                <a:tc>
                  <a:txBody>
                    <a:bodyPr/>
                    <a:lstStyle/>
                    <a:p>
                      <a:pPr algn="l" fontAlgn="ctr"/>
                      <a:r>
                        <a:rPr lang="it-IT" sz="800" b="0" i="0" u="none" strike="noStrike">
                          <a:solidFill>
                            <a:srgbClr val="000000"/>
                          </a:solidFill>
                          <a:effectLst/>
                          <a:latin typeface="Calibri" panose="020F0502020204030204" pitchFamily="34" charset="0"/>
                        </a:rPr>
                        <a:t>A1.2 Compliance normativa</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7.672,33</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3.389,33</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dirty="0">
                          <a:solidFill>
                            <a:srgbClr val="000000"/>
                          </a:solidFill>
                          <a:effectLst/>
                          <a:latin typeface="Calibri" panose="020F0502020204030204" pitchFamily="34" charset="0"/>
                        </a:rPr>
                        <a:t>1.993,20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r" fontAlgn="ctr"/>
                      <a:r>
                        <a:rPr lang="it-IT" sz="800" b="1" i="0" u="none" strike="noStrike">
                          <a:solidFill>
                            <a:srgbClr val="000000"/>
                          </a:solidFill>
                          <a:effectLst/>
                          <a:latin typeface="Calibri" panose="020F0502020204030204" pitchFamily="34" charset="0"/>
                        </a:rPr>
                        <a:t>13.054,86</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ctr"/>
                      <a:r>
                        <a:rPr lang="it-IT" sz="800" b="0" i="0" u="none" strike="noStrike" dirty="0">
                          <a:solidFill>
                            <a:srgbClr val="000000"/>
                          </a:solidFill>
                          <a:effectLst/>
                          <a:latin typeface="Calibri" panose="020F0502020204030204" pitchFamily="34" charset="0"/>
                        </a:rPr>
                        <a:t>1.000 € di Proventi correnti (*)</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1,45</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a:noFill/>
                    </a:lnR>
                    <a:lnT>
                      <a:noFill/>
                    </a:lnT>
                    <a:lnB>
                      <a:noFill/>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6,51</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-5,05</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FFFF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0000"/>
                    </a:solidFill>
                  </a:tcPr>
                </a:tc>
                <a:extLst>
                  <a:ext uri="{0D108BD9-81ED-4DB2-BD59-A6C34878D82A}">
                    <a16:rowId xmlns:a16="http://schemas.microsoft.com/office/drawing/2014/main" xmlns="" val="994101503"/>
                  </a:ext>
                </a:extLst>
              </a:tr>
              <a:tr h="93544">
                <a:tc vMerge="1">
                  <a:txBody>
                    <a:bodyPr/>
                    <a:lstStyle/>
                    <a:p>
                      <a:endParaRPr lang="it-IT"/>
                    </a:p>
                  </a:txBody>
                  <a:tcPr/>
                </a:tc>
                <a:tc vMerge="1">
                  <a:txBody>
                    <a:bodyPr/>
                    <a:lstStyle/>
                    <a:p>
                      <a:endParaRPr lang="it-IT"/>
                    </a:p>
                  </a:txBody>
                  <a:tcPr/>
                </a:tc>
                <a:tc>
                  <a:txBody>
                    <a:bodyPr/>
                    <a:lstStyle/>
                    <a:p>
                      <a:pPr algn="l" fontAlgn="ctr"/>
                      <a:r>
                        <a:rPr lang="it-IT" sz="800" b="0" i="0" u="none" strike="noStrike" dirty="0">
                          <a:solidFill>
                            <a:srgbClr val="000000"/>
                          </a:solidFill>
                          <a:effectLst/>
                          <a:latin typeface="Calibri" panose="020F0502020204030204" pitchFamily="34" charset="0"/>
                        </a:rPr>
                        <a:t>A1.3 Organizzazione camerale</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11.200,39</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7.642,56</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2.091,76</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r" fontAlgn="ctr"/>
                      <a:r>
                        <a:rPr lang="it-IT" sz="800" b="1" i="0" u="none" strike="noStrike">
                          <a:solidFill>
                            <a:srgbClr val="000000"/>
                          </a:solidFill>
                          <a:effectLst/>
                          <a:latin typeface="Calibri" panose="020F0502020204030204" pitchFamily="34" charset="0"/>
                        </a:rPr>
                        <a:t>20.934,71</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ctr"/>
                      <a:r>
                        <a:rPr lang="it-IT" sz="800" b="0" i="0" u="none" strike="noStrike" dirty="0">
                          <a:solidFill>
                            <a:srgbClr val="000000"/>
                          </a:solidFill>
                          <a:effectLst/>
                          <a:latin typeface="Calibri" panose="020F0502020204030204" pitchFamily="34" charset="0"/>
                        </a:rPr>
                        <a:t>N° FTE Integrato (*)</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413,07</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a:noFill/>
                    </a:lnR>
                    <a:lnT>
                      <a:noFill/>
                    </a:lnT>
                    <a:lnB>
                      <a:noFill/>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1.016,61</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-603,54</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FFFF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0000"/>
                    </a:solidFill>
                  </a:tcPr>
                </a:tc>
                <a:extLst>
                  <a:ext uri="{0D108BD9-81ED-4DB2-BD59-A6C34878D82A}">
                    <a16:rowId xmlns:a16="http://schemas.microsoft.com/office/drawing/2014/main" xmlns="" val="3868764927"/>
                  </a:ext>
                </a:extLst>
              </a:tr>
              <a:tr h="93544">
                <a:tc vMerge="1">
                  <a:txBody>
                    <a:bodyPr/>
                    <a:lstStyle/>
                    <a:p>
                      <a:endParaRPr lang="it-IT"/>
                    </a:p>
                  </a:txBody>
                  <a:tcPr/>
                </a:tc>
                <a:tc rowSpan="4">
                  <a:txBody>
                    <a:bodyPr/>
                    <a:lstStyle/>
                    <a:p>
                      <a:pPr algn="l" fontAlgn="ctr"/>
                      <a:r>
                        <a:rPr lang="it-IT" sz="800" b="0" i="0" u="none" strike="noStrike" dirty="0">
                          <a:solidFill>
                            <a:srgbClr val="000000"/>
                          </a:solidFill>
                          <a:effectLst/>
                          <a:latin typeface="Calibri" panose="020F0502020204030204" pitchFamily="34" charset="0"/>
                        </a:rPr>
                        <a:t>A2 Organi camerali, rapporti istituzionali e relazioni con il sistema allargato</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ctr"/>
                      <a:r>
                        <a:rPr lang="it-IT" sz="800" b="0" i="0" u="none" strike="noStrike">
                          <a:solidFill>
                            <a:srgbClr val="000000"/>
                          </a:solidFill>
                          <a:effectLst/>
                          <a:latin typeface="Calibri" panose="020F0502020204030204" pitchFamily="34" charset="0"/>
                        </a:rPr>
                        <a:t>A2.1 Gestione e supporto organi</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55.476,78</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30.188,71</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22.739,24</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r" fontAlgn="ctr"/>
                      <a:r>
                        <a:rPr lang="it-IT" sz="800" b="1" i="0" u="none" strike="noStrike">
                          <a:solidFill>
                            <a:srgbClr val="000000"/>
                          </a:solidFill>
                          <a:effectLst/>
                          <a:latin typeface="Calibri" panose="020F0502020204030204" pitchFamily="34" charset="0"/>
                        </a:rPr>
                        <a:t>108.404,73</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ctr"/>
                      <a:r>
                        <a:rPr lang="it-IT" sz="800" b="0" i="0" u="none" strike="noStrike" dirty="0">
                          <a:solidFill>
                            <a:srgbClr val="000000"/>
                          </a:solidFill>
                          <a:effectLst/>
                          <a:latin typeface="Calibri" panose="020F0502020204030204" pitchFamily="34" charset="0"/>
                        </a:rPr>
                        <a:t>Imprese attive + UULL</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2,69</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a:noFill/>
                    </a:lnR>
                    <a:lnT>
                      <a:noFill/>
                    </a:lnT>
                    <a:lnB>
                      <a:noFill/>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4,54</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-1,85</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FFFF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0000"/>
                    </a:solidFill>
                  </a:tcPr>
                </a:tc>
                <a:extLst>
                  <a:ext uri="{0D108BD9-81ED-4DB2-BD59-A6C34878D82A}">
                    <a16:rowId xmlns:a16="http://schemas.microsoft.com/office/drawing/2014/main" xmlns="" val="911758384"/>
                  </a:ext>
                </a:extLst>
              </a:tr>
              <a:tr h="93544">
                <a:tc vMerge="1">
                  <a:txBody>
                    <a:bodyPr/>
                    <a:lstStyle/>
                    <a:p>
                      <a:endParaRPr lang="it-IT"/>
                    </a:p>
                  </a:txBody>
                  <a:tcPr/>
                </a:tc>
                <a:tc vMerge="1">
                  <a:txBody>
                    <a:bodyPr/>
                    <a:lstStyle/>
                    <a:p>
                      <a:endParaRPr lang="it-IT"/>
                    </a:p>
                  </a:txBody>
                  <a:tcPr/>
                </a:tc>
                <a:tc>
                  <a:txBody>
                    <a:bodyPr/>
                    <a:lstStyle/>
                    <a:p>
                      <a:pPr algn="l" fontAlgn="ctr"/>
                      <a:r>
                        <a:rPr lang="it-IT" sz="800" b="0" i="0" u="none" strike="noStrike">
                          <a:solidFill>
                            <a:srgbClr val="000000"/>
                          </a:solidFill>
                          <a:effectLst/>
                          <a:latin typeface="Calibri" panose="020F0502020204030204" pitchFamily="34" charset="0"/>
                        </a:rPr>
                        <a:t>A2.2 Promozione e sviluppo dei servizi camerali</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r" fontAlgn="ctr"/>
                      <a:r>
                        <a:rPr lang="it-IT" sz="800" b="1" i="0" u="none" strike="noStrike" dirty="0">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ctr"/>
                      <a:r>
                        <a:rPr lang="it-IT" sz="800" b="0" i="0" u="none" strike="noStrike" dirty="0">
                          <a:solidFill>
                            <a:srgbClr val="000000"/>
                          </a:solidFill>
                          <a:effectLst/>
                          <a:latin typeface="Calibri" panose="020F0502020204030204" pitchFamily="34" charset="0"/>
                        </a:rPr>
                        <a:t>1.000 € di Proventi correnti (*)</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a:noFill/>
                    </a:lnR>
                    <a:lnT>
                      <a:noFill/>
                    </a:lnT>
                    <a:lnB>
                      <a:noFill/>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0,24</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N/D</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N/D</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extLst>
                  <a:ext uri="{0D108BD9-81ED-4DB2-BD59-A6C34878D82A}">
                    <a16:rowId xmlns:a16="http://schemas.microsoft.com/office/drawing/2014/main" xmlns="" val="4029565745"/>
                  </a:ext>
                </a:extLst>
              </a:tr>
              <a:tr h="93544">
                <a:tc vMerge="1">
                  <a:txBody>
                    <a:bodyPr/>
                    <a:lstStyle/>
                    <a:p>
                      <a:endParaRPr lang="it-IT"/>
                    </a:p>
                  </a:txBody>
                  <a:tcPr/>
                </a:tc>
                <a:tc vMerge="1">
                  <a:txBody>
                    <a:bodyPr/>
                    <a:lstStyle/>
                    <a:p>
                      <a:endParaRPr lang="it-IT"/>
                    </a:p>
                  </a:txBody>
                  <a:tcPr/>
                </a:tc>
                <a:tc>
                  <a:txBody>
                    <a:bodyPr/>
                    <a:lstStyle/>
                    <a:p>
                      <a:pPr algn="l" fontAlgn="ctr"/>
                      <a:r>
                        <a:rPr lang="it-IT" sz="800" b="0" i="0" u="none" strike="noStrike">
                          <a:solidFill>
                            <a:srgbClr val="000000"/>
                          </a:solidFill>
                          <a:effectLst/>
                          <a:latin typeface="Calibri" panose="020F0502020204030204" pitchFamily="34" charset="0"/>
                        </a:rPr>
                        <a:t>A2.3 Gestione documentale</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94.092,24</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8.539,95</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42.728,12</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r" fontAlgn="ctr"/>
                      <a:r>
                        <a:rPr lang="it-IT" sz="800" b="1" i="0" u="none" strike="noStrike">
                          <a:solidFill>
                            <a:srgbClr val="000000"/>
                          </a:solidFill>
                          <a:effectLst/>
                          <a:latin typeface="Calibri" panose="020F0502020204030204" pitchFamily="34" charset="0"/>
                        </a:rPr>
                        <a:t>145.360,32</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ctr"/>
                      <a:r>
                        <a:rPr lang="it-IT" sz="800" b="0" i="0" u="none" strike="noStrike" dirty="0">
                          <a:solidFill>
                            <a:srgbClr val="000000"/>
                          </a:solidFill>
                          <a:effectLst/>
                          <a:latin typeface="Calibri" panose="020F0502020204030204" pitchFamily="34" charset="0"/>
                        </a:rPr>
                        <a:t>Imprese attive + UULL</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3,61</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a:noFill/>
                    </a:lnR>
                    <a:lnT>
                      <a:noFill/>
                    </a:lnT>
                    <a:lnB>
                      <a:noFill/>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3,40</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0,22</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C000"/>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FFFF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0000"/>
                    </a:solidFill>
                  </a:tcPr>
                </a:tc>
                <a:extLst>
                  <a:ext uri="{0D108BD9-81ED-4DB2-BD59-A6C34878D82A}">
                    <a16:rowId xmlns:a16="http://schemas.microsoft.com/office/drawing/2014/main" xmlns="" val="2015058792"/>
                  </a:ext>
                </a:extLst>
              </a:tr>
              <a:tr h="179661">
                <a:tc vMerge="1">
                  <a:txBody>
                    <a:bodyPr/>
                    <a:lstStyle/>
                    <a:p>
                      <a:endParaRPr lang="it-IT"/>
                    </a:p>
                  </a:txBody>
                  <a:tcPr/>
                </a:tc>
                <a:tc vMerge="1">
                  <a:txBody>
                    <a:bodyPr/>
                    <a:lstStyle/>
                    <a:p>
                      <a:endParaRPr lang="it-IT"/>
                    </a:p>
                  </a:txBody>
                  <a:tcPr/>
                </a:tc>
                <a:tc>
                  <a:txBody>
                    <a:bodyPr/>
                    <a:lstStyle/>
                    <a:p>
                      <a:pPr algn="l" fontAlgn="ctr"/>
                      <a:r>
                        <a:rPr lang="it-IT" sz="800" b="0" i="0" u="none" strike="noStrike">
                          <a:solidFill>
                            <a:srgbClr val="000000"/>
                          </a:solidFill>
                          <a:effectLst/>
                          <a:latin typeface="Calibri" panose="020F0502020204030204" pitchFamily="34" charset="0"/>
                        </a:rPr>
                        <a:t>A2.4 Rilevazioni statistiche</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r" fontAlgn="ctr"/>
                      <a:r>
                        <a:rPr lang="it-IT" sz="800" b="1"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ctr"/>
                      <a:r>
                        <a:rPr lang="it-IT" sz="800" b="0" i="0" u="none" strike="noStrike" dirty="0">
                          <a:solidFill>
                            <a:srgbClr val="000000"/>
                          </a:solidFill>
                          <a:effectLst/>
                          <a:latin typeface="Calibri" panose="020F0502020204030204" pitchFamily="34" charset="0"/>
                        </a:rPr>
                        <a:t>N° FTE Integrato (*)</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a:noFill/>
                    </a:lnR>
                    <a:lnT>
                      <a:noFill/>
                    </a:lnT>
                    <a:lnB>
                      <a:noFill/>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319,18</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N/D</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N/D</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extLst>
                  <a:ext uri="{0D108BD9-81ED-4DB2-BD59-A6C34878D82A}">
                    <a16:rowId xmlns:a16="http://schemas.microsoft.com/office/drawing/2014/main" xmlns="" val="1391088613"/>
                  </a:ext>
                </a:extLst>
              </a:tr>
              <a:tr h="93544">
                <a:tc vMerge="1">
                  <a:txBody>
                    <a:bodyPr/>
                    <a:lstStyle/>
                    <a:p>
                      <a:endParaRPr lang="it-IT"/>
                    </a:p>
                  </a:txBody>
                  <a:tcPr/>
                </a:tc>
                <a:tc>
                  <a:txBody>
                    <a:bodyPr/>
                    <a:lstStyle/>
                    <a:p>
                      <a:pPr algn="l" fontAlgn="ctr"/>
                      <a:r>
                        <a:rPr lang="it-IT" sz="800" b="0" i="0" u="none" strike="noStrike">
                          <a:solidFill>
                            <a:srgbClr val="000000"/>
                          </a:solidFill>
                          <a:effectLst/>
                          <a:latin typeface="Calibri" panose="020F0502020204030204" pitchFamily="34" charset="0"/>
                        </a:rPr>
                        <a:t>A3 Comunicazione</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ctr"/>
                      <a:r>
                        <a:rPr lang="it-IT" sz="800" b="0" i="0" u="none" strike="noStrike">
                          <a:solidFill>
                            <a:srgbClr val="000000"/>
                          </a:solidFill>
                          <a:effectLst/>
                          <a:latin typeface="Calibri" panose="020F0502020204030204" pitchFamily="34" charset="0"/>
                        </a:rPr>
                        <a:t>A3.1 Comunicazione</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1.830,00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r" fontAlgn="ctr"/>
                      <a:r>
                        <a:rPr lang="it-IT" sz="800" b="1" i="0" u="none" strike="noStrike">
                          <a:solidFill>
                            <a:srgbClr val="000000"/>
                          </a:solidFill>
                          <a:effectLst/>
                          <a:latin typeface="Calibri" panose="020F0502020204030204" pitchFamily="34" charset="0"/>
                        </a:rPr>
                        <a:t>1.830,00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ctr"/>
                      <a:r>
                        <a:rPr lang="it-IT" sz="800" b="0" i="0" u="none" strike="noStrike" dirty="0">
                          <a:solidFill>
                            <a:srgbClr val="000000"/>
                          </a:solidFill>
                          <a:effectLst/>
                          <a:latin typeface="Calibri" panose="020F0502020204030204" pitchFamily="34" charset="0"/>
                        </a:rPr>
                        <a:t>Imprese attive + UULL</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0,05</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a:noFill/>
                    </a:lnR>
                    <a:lnT>
                      <a:noFill/>
                    </a:lnT>
                    <a:lnB>
                      <a:noFill/>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2,01</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-1,97</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FFFF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0000"/>
                    </a:solidFill>
                  </a:tcPr>
                </a:tc>
                <a:extLst>
                  <a:ext uri="{0D108BD9-81ED-4DB2-BD59-A6C34878D82A}">
                    <a16:rowId xmlns:a16="http://schemas.microsoft.com/office/drawing/2014/main" xmlns="" val="1900269182"/>
                  </a:ext>
                </a:extLst>
              </a:tr>
              <a:tr h="93544">
                <a:tc rowSpan="5">
                  <a:txBody>
                    <a:bodyPr/>
                    <a:lstStyle/>
                    <a:p>
                      <a:pPr algn="l" fontAlgn="ctr"/>
                      <a:r>
                        <a:rPr lang="it-IT" sz="800" b="0" i="0" u="none" strike="noStrike" dirty="0">
                          <a:solidFill>
                            <a:srgbClr val="000000"/>
                          </a:solidFill>
                          <a:effectLst/>
                          <a:latin typeface="Calibri" panose="020F0502020204030204" pitchFamily="34" charset="0"/>
                        </a:rPr>
                        <a:t>B Processi di supporto</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ctr"/>
                      <a:r>
                        <a:rPr lang="it-IT" sz="800" b="0" i="0" u="none" strike="noStrike" dirty="0">
                          <a:solidFill>
                            <a:srgbClr val="000000"/>
                          </a:solidFill>
                          <a:effectLst/>
                          <a:latin typeface="Calibri" panose="020F0502020204030204" pitchFamily="34" charset="0"/>
                        </a:rPr>
                        <a:t>B1 Risorse umane</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ctr"/>
                      <a:r>
                        <a:rPr lang="it-IT" sz="800" b="0" i="0" u="none" strike="noStrike">
                          <a:solidFill>
                            <a:srgbClr val="000000"/>
                          </a:solidFill>
                          <a:effectLst/>
                          <a:latin typeface="Calibri" panose="020F0502020204030204" pitchFamily="34" charset="0"/>
                        </a:rPr>
                        <a:t>B1.1 Gestione del personale</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182.660,95</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21.694,31</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63.860,36</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r" fontAlgn="ctr"/>
                      <a:r>
                        <a:rPr lang="it-IT" sz="800" b="1" i="0" u="none" strike="noStrike">
                          <a:solidFill>
                            <a:srgbClr val="000000"/>
                          </a:solidFill>
                          <a:effectLst/>
                          <a:latin typeface="Calibri" panose="020F0502020204030204" pitchFamily="34" charset="0"/>
                        </a:rPr>
                        <a:t>268.215,62</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ctr"/>
                      <a:r>
                        <a:rPr lang="it-IT" sz="800" b="0" i="0" u="none" strike="noStrike" dirty="0">
                          <a:solidFill>
                            <a:srgbClr val="000000"/>
                          </a:solidFill>
                          <a:effectLst/>
                          <a:latin typeface="Calibri" panose="020F0502020204030204" pitchFamily="34" charset="0"/>
                        </a:rPr>
                        <a:t>N° FTE Integrato (*)</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5.292,21</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a:noFill/>
                    </a:lnR>
                    <a:lnT>
                      <a:noFill/>
                    </a:lnT>
                    <a:lnB>
                      <a:noFill/>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3.442,06</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1.850,15</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C000"/>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113,48%</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extLst>
                  <a:ext uri="{0D108BD9-81ED-4DB2-BD59-A6C34878D82A}">
                    <a16:rowId xmlns:a16="http://schemas.microsoft.com/office/drawing/2014/main" xmlns="" val="4065968159"/>
                  </a:ext>
                </a:extLst>
              </a:tr>
              <a:tr h="93544">
                <a:tc vMerge="1">
                  <a:txBody>
                    <a:bodyPr/>
                    <a:lstStyle/>
                    <a:p>
                      <a:endParaRPr lang="it-IT"/>
                    </a:p>
                  </a:txBody>
                  <a:tcPr/>
                </a:tc>
                <a:tc rowSpan="2">
                  <a:txBody>
                    <a:bodyPr/>
                    <a:lstStyle/>
                    <a:p>
                      <a:pPr algn="l" fontAlgn="ctr"/>
                      <a:r>
                        <a:rPr lang="it-IT" sz="800" b="0" i="0" u="none" strike="noStrike" dirty="0">
                          <a:solidFill>
                            <a:srgbClr val="000000"/>
                          </a:solidFill>
                          <a:effectLst/>
                          <a:latin typeface="Calibri" panose="020F0502020204030204" pitchFamily="34" charset="0"/>
                        </a:rPr>
                        <a:t>B2 Acquisti, patrimonio e servizi di sede</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ctr"/>
                      <a:r>
                        <a:rPr lang="it-IT" sz="800" b="0" i="0" u="none" strike="noStrike">
                          <a:solidFill>
                            <a:srgbClr val="000000"/>
                          </a:solidFill>
                          <a:effectLst/>
                          <a:latin typeface="Calibri" panose="020F0502020204030204" pitchFamily="34" charset="0"/>
                        </a:rPr>
                        <a:t>B2.1 Acquisti</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109.835,45</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2.444,94</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29.609,72</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r" fontAlgn="ctr"/>
                      <a:r>
                        <a:rPr lang="it-IT" sz="800" b="1" i="0" u="none" strike="noStrike">
                          <a:solidFill>
                            <a:srgbClr val="000000"/>
                          </a:solidFill>
                          <a:effectLst/>
                          <a:latin typeface="Calibri" panose="020F0502020204030204" pitchFamily="34" charset="0"/>
                        </a:rPr>
                        <a:t>141.890,10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ctr"/>
                      <a:r>
                        <a:rPr lang="it-IT" sz="800" b="0" i="0" u="none" strike="noStrike" dirty="0">
                          <a:solidFill>
                            <a:srgbClr val="000000"/>
                          </a:solidFill>
                          <a:effectLst/>
                          <a:latin typeface="Calibri" panose="020F0502020204030204" pitchFamily="34" charset="0"/>
                        </a:rPr>
                        <a:t>1.000 € di Valore acquisti</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364,68</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a:noFill/>
                    </a:lnR>
                    <a:lnT>
                      <a:noFill/>
                    </a:lnT>
                    <a:lnB>
                      <a:noFill/>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116,80</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247,88</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C000"/>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FFFF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0000"/>
                    </a:solidFill>
                  </a:tcPr>
                </a:tc>
                <a:extLst>
                  <a:ext uri="{0D108BD9-81ED-4DB2-BD59-A6C34878D82A}">
                    <a16:rowId xmlns:a16="http://schemas.microsoft.com/office/drawing/2014/main" xmlns="" val="3596925971"/>
                  </a:ext>
                </a:extLst>
              </a:tr>
              <a:tr h="93544">
                <a:tc vMerge="1">
                  <a:txBody>
                    <a:bodyPr/>
                    <a:lstStyle/>
                    <a:p>
                      <a:endParaRPr lang="it-IT"/>
                    </a:p>
                  </a:txBody>
                  <a:tcPr/>
                </a:tc>
                <a:tc vMerge="1">
                  <a:txBody>
                    <a:bodyPr/>
                    <a:lstStyle/>
                    <a:p>
                      <a:endParaRPr lang="it-IT"/>
                    </a:p>
                  </a:txBody>
                  <a:tcPr/>
                </a:tc>
                <a:tc>
                  <a:txBody>
                    <a:bodyPr/>
                    <a:lstStyle/>
                    <a:p>
                      <a:pPr algn="l" fontAlgn="ctr"/>
                      <a:r>
                        <a:rPr lang="it-IT" sz="800" b="0" i="0" u="none" strike="noStrike">
                          <a:solidFill>
                            <a:srgbClr val="000000"/>
                          </a:solidFill>
                          <a:effectLst/>
                          <a:latin typeface="Calibri" panose="020F0502020204030204" pitchFamily="34" charset="0"/>
                        </a:rPr>
                        <a:t>B2.2 Patrimonio e servizi di sede</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258.575,30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103.400,99</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87.061,83</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r" fontAlgn="ctr"/>
                      <a:r>
                        <a:rPr lang="it-IT" sz="800" b="1" i="0" u="none" strike="noStrike">
                          <a:solidFill>
                            <a:srgbClr val="000000"/>
                          </a:solidFill>
                          <a:effectLst/>
                          <a:latin typeface="Calibri" panose="020F0502020204030204" pitchFamily="34" charset="0"/>
                        </a:rPr>
                        <a:t>449.038,12</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ctr"/>
                      <a:r>
                        <a:rPr lang="it-IT" sz="800" b="0" i="0" u="none" strike="noStrike" dirty="0">
                          <a:solidFill>
                            <a:srgbClr val="000000"/>
                          </a:solidFill>
                          <a:effectLst/>
                          <a:latin typeface="Calibri" panose="020F0502020204030204" pitchFamily="34" charset="0"/>
                        </a:rPr>
                        <a:t>N° FTE Integrato (*)</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8.860,05</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a:noFill/>
                    </a:lnR>
                    <a:lnT>
                      <a:noFill/>
                    </a:lnT>
                    <a:lnB>
                      <a:noFill/>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11.605,70</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-2.745,64</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FFFF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0000"/>
                    </a:solidFill>
                  </a:tcPr>
                </a:tc>
                <a:extLst>
                  <a:ext uri="{0D108BD9-81ED-4DB2-BD59-A6C34878D82A}">
                    <a16:rowId xmlns:a16="http://schemas.microsoft.com/office/drawing/2014/main" xmlns="" val="2886294464"/>
                  </a:ext>
                </a:extLst>
              </a:tr>
              <a:tr h="93544">
                <a:tc vMerge="1">
                  <a:txBody>
                    <a:bodyPr/>
                    <a:lstStyle/>
                    <a:p>
                      <a:endParaRPr lang="it-IT"/>
                    </a:p>
                  </a:txBody>
                  <a:tcPr/>
                </a:tc>
                <a:tc rowSpan="2">
                  <a:txBody>
                    <a:bodyPr/>
                    <a:lstStyle/>
                    <a:p>
                      <a:pPr algn="l" fontAlgn="ctr"/>
                      <a:r>
                        <a:rPr lang="it-IT" sz="800" b="0" i="0" u="none" strike="noStrike">
                          <a:solidFill>
                            <a:srgbClr val="000000"/>
                          </a:solidFill>
                          <a:effectLst/>
                          <a:latin typeface="Calibri" panose="020F0502020204030204" pitchFamily="34" charset="0"/>
                        </a:rPr>
                        <a:t>B3 Bilancio e finanza</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ctr"/>
                      <a:r>
                        <a:rPr lang="it-IT" sz="800" b="0" i="0" u="none" strike="noStrike">
                          <a:solidFill>
                            <a:srgbClr val="000000"/>
                          </a:solidFill>
                          <a:effectLst/>
                          <a:latin typeface="Calibri" panose="020F0502020204030204" pitchFamily="34" charset="0"/>
                        </a:rPr>
                        <a:t>B3.1 Diritto annuale</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168.181,18</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43.951,65</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49.889,22</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r" fontAlgn="ctr"/>
                      <a:r>
                        <a:rPr lang="it-IT" sz="800" b="1" i="0" u="none" strike="noStrike">
                          <a:solidFill>
                            <a:srgbClr val="000000"/>
                          </a:solidFill>
                          <a:effectLst/>
                          <a:latin typeface="Calibri" panose="020F0502020204030204" pitchFamily="34" charset="0"/>
                        </a:rPr>
                        <a:t>262.022,05</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ctr"/>
                      <a:r>
                        <a:rPr lang="it-IT" sz="800" b="0" i="0" u="none" strike="noStrike" dirty="0">
                          <a:solidFill>
                            <a:srgbClr val="000000"/>
                          </a:solidFill>
                          <a:effectLst/>
                          <a:latin typeface="Calibri" panose="020F0502020204030204" pitchFamily="34" charset="0"/>
                        </a:rPr>
                        <a:t>Imprese attive + UULL</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6,51</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a:noFill/>
                    </a:lnR>
                    <a:lnT>
                      <a:noFill/>
                    </a:lnT>
                    <a:lnB>
                      <a:noFill/>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2,99</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3,53</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C000"/>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FFFF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0000"/>
                    </a:solidFill>
                  </a:tcPr>
                </a:tc>
                <a:extLst>
                  <a:ext uri="{0D108BD9-81ED-4DB2-BD59-A6C34878D82A}">
                    <a16:rowId xmlns:a16="http://schemas.microsoft.com/office/drawing/2014/main" xmlns="" val="4221314433"/>
                  </a:ext>
                </a:extLst>
              </a:tr>
              <a:tr h="93544">
                <a:tc vMerge="1">
                  <a:txBody>
                    <a:bodyPr/>
                    <a:lstStyle/>
                    <a:p>
                      <a:endParaRPr lang="it-IT"/>
                    </a:p>
                  </a:txBody>
                  <a:tcPr/>
                </a:tc>
                <a:tc vMerge="1">
                  <a:txBody>
                    <a:bodyPr/>
                    <a:lstStyle/>
                    <a:p>
                      <a:endParaRPr lang="it-IT"/>
                    </a:p>
                  </a:txBody>
                  <a:tcPr/>
                </a:tc>
                <a:tc>
                  <a:txBody>
                    <a:bodyPr/>
                    <a:lstStyle/>
                    <a:p>
                      <a:pPr algn="l" fontAlgn="ctr"/>
                      <a:r>
                        <a:rPr lang="it-IT" sz="800" b="0" i="0" u="none" strike="noStrike">
                          <a:solidFill>
                            <a:srgbClr val="000000"/>
                          </a:solidFill>
                          <a:effectLst/>
                          <a:latin typeface="Calibri" panose="020F0502020204030204" pitchFamily="34" charset="0"/>
                        </a:rPr>
                        <a:t>B3.2 Contabilità e finanza</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79.156,97</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20.161,70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23.371,89</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r" fontAlgn="ctr"/>
                      <a:r>
                        <a:rPr lang="it-IT" sz="800" b="1" i="0" u="none" strike="noStrike">
                          <a:solidFill>
                            <a:srgbClr val="000000"/>
                          </a:solidFill>
                          <a:effectLst/>
                          <a:latin typeface="Calibri" panose="020F0502020204030204" pitchFamily="34" charset="0"/>
                        </a:rPr>
                        <a:t>122.690,57</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ctr"/>
                      <a:r>
                        <a:rPr lang="it-IT" sz="800" b="0" i="0" u="none" strike="noStrike" dirty="0">
                          <a:solidFill>
                            <a:srgbClr val="000000"/>
                          </a:solidFill>
                          <a:effectLst/>
                          <a:latin typeface="Calibri" panose="020F0502020204030204" pitchFamily="34" charset="0"/>
                        </a:rPr>
                        <a:t>1.000 € di Proventi correnti (*)</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13,67</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a:noFill/>
                    </a:lnR>
                    <a:lnT>
                      <a:noFill/>
                    </a:lnT>
                    <a:lnB>
                      <a:noFill/>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29,19</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-15,52</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FFFF00"/>
                          </a:solidFill>
                          <a:effectLst/>
                          <a:latin typeface="Calibri" panose="020F0502020204030204" pitchFamily="34" charset="0"/>
                        </a:rPr>
                        <a:t>6,57%</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0000"/>
                    </a:solidFill>
                  </a:tcPr>
                </a:tc>
                <a:extLst>
                  <a:ext uri="{0D108BD9-81ED-4DB2-BD59-A6C34878D82A}">
                    <a16:rowId xmlns:a16="http://schemas.microsoft.com/office/drawing/2014/main" xmlns="" val="2924577190"/>
                  </a:ext>
                </a:extLst>
              </a:tr>
              <a:tr h="93544">
                <a:tc rowSpan="12">
                  <a:txBody>
                    <a:bodyPr/>
                    <a:lstStyle/>
                    <a:p>
                      <a:pPr algn="l" fontAlgn="ctr"/>
                      <a:r>
                        <a:rPr lang="it-IT" sz="800" b="0" i="0" u="none" strike="noStrike" dirty="0">
                          <a:solidFill>
                            <a:srgbClr val="000000"/>
                          </a:solidFill>
                          <a:effectLst/>
                          <a:latin typeface="Calibri" panose="020F0502020204030204" pitchFamily="34" charset="0"/>
                        </a:rPr>
                        <a:t>C Trasparenza, semplificazione e tutela </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rowSpan="2">
                  <a:txBody>
                    <a:bodyPr/>
                    <a:lstStyle/>
                    <a:p>
                      <a:pPr algn="l" fontAlgn="ctr"/>
                      <a:r>
                        <a:rPr lang="it-IT" sz="800" b="0" i="0" u="none" strike="noStrike">
                          <a:solidFill>
                            <a:srgbClr val="000000"/>
                          </a:solidFill>
                          <a:effectLst/>
                          <a:latin typeface="Calibri" panose="020F0502020204030204" pitchFamily="34" charset="0"/>
                        </a:rPr>
                        <a:t>C1 Semplificazione e trasparenza</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ctr"/>
                      <a:r>
                        <a:rPr lang="it-IT" sz="800" b="0" i="0" u="none" strike="noStrike">
                          <a:solidFill>
                            <a:srgbClr val="000000"/>
                          </a:solidFill>
                          <a:effectLst/>
                          <a:latin typeface="Calibri" panose="020F0502020204030204" pitchFamily="34" charset="0"/>
                        </a:rPr>
                        <a:t>C1.1 Gestione del registro delle imprese, albi ed elenchi</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728.779,03</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28.971,00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273.565,57</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r" fontAlgn="ctr"/>
                      <a:r>
                        <a:rPr lang="it-IT" sz="800" b="1" i="0" u="none" strike="noStrike">
                          <a:solidFill>
                            <a:srgbClr val="000000"/>
                          </a:solidFill>
                          <a:effectLst/>
                          <a:latin typeface="Calibri" panose="020F0502020204030204" pitchFamily="34" charset="0"/>
                        </a:rPr>
                        <a:t>1.031.315,60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ctr"/>
                      <a:r>
                        <a:rPr lang="it-IT" sz="800" b="0" i="0" u="none" strike="noStrike" dirty="0">
                          <a:solidFill>
                            <a:srgbClr val="000000"/>
                          </a:solidFill>
                          <a:effectLst/>
                          <a:latin typeface="Calibri" panose="020F0502020204030204" pitchFamily="34" charset="0"/>
                        </a:rPr>
                        <a:t>Imprese registrate + UULL</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21,94</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a:noFill/>
                    </a:lnR>
                    <a:lnT>
                      <a:noFill/>
                    </a:lnT>
                    <a:lnB>
                      <a:noFill/>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18,75</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3,19</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C000"/>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74,53%</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extLst>
                  <a:ext uri="{0D108BD9-81ED-4DB2-BD59-A6C34878D82A}">
                    <a16:rowId xmlns:a16="http://schemas.microsoft.com/office/drawing/2014/main" xmlns="" val="3365233668"/>
                  </a:ext>
                </a:extLst>
              </a:tr>
              <a:tr h="93544">
                <a:tc vMerge="1">
                  <a:txBody>
                    <a:bodyPr/>
                    <a:lstStyle/>
                    <a:p>
                      <a:endParaRPr lang="it-IT"/>
                    </a:p>
                  </a:txBody>
                  <a:tcPr/>
                </a:tc>
                <a:tc vMerge="1">
                  <a:txBody>
                    <a:bodyPr/>
                    <a:lstStyle/>
                    <a:p>
                      <a:endParaRPr lang="it-IT"/>
                    </a:p>
                  </a:txBody>
                  <a:tcPr/>
                </a:tc>
                <a:tc>
                  <a:txBody>
                    <a:bodyPr/>
                    <a:lstStyle/>
                    <a:p>
                      <a:pPr algn="l" fontAlgn="ctr"/>
                      <a:r>
                        <a:rPr lang="it-IT" sz="800" b="0" i="0" u="none" strike="noStrike">
                          <a:solidFill>
                            <a:srgbClr val="000000"/>
                          </a:solidFill>
                          <a:effectLst/>
                          <a:latin typeface="Calibri" panose="020F0502020204030204" pitchFamily="34" charset="0"/>
                        </a:rPr>
                        <a:t>C1.2 Gestione SUAP e fascicolo elettronico di impresa</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19.091,81</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26.203,60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3.875,85</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r" fontAlgn="ctr"/>
                      <a:r>
                        <a:rPr lang="it-IT" sz="800" b="1" i="0" u="none" strike="noStrike">
                          <a:solidFill>
                            <a:srgbClr val="000000"/>
                          </a:solidFill>
                          <a:effectLst/>
                          <a:latin typeface="Calibri" panose="020F0502020204030204" pitchFamily="34" charset="0"/>
                        </a:rPr>
                        <a:t>49.171,27</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ctr"/>
                      <a:r>
                        <a:rPr lang="it-IT" sz="800" b="0" i="0" u="none" strike="noStrike" dirty="0">
                          <a:solidFill>
                            <a:srgbClr val="000000"/>
                          </a:solidFill>
                          <a:effectLst/>
                          <a:latin typeface="Calibri" panose="020F0502020204030204" pitchFamily="34" charset="0"/>
                        </a:rPr>
                        <a:t>Imprese attive + UULL</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1,22</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a:noFill/>
                    </a:lnR>
                    <a:lnT>
                      <a:noFill/>
                    </a:lnT>
                    <a:lnB>
                      <a:noFill/>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0,48</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0,74</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C000"/>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FFFF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0000"/>
                    </a:solidFill>
                  </a:tcPr>
                </a:tc>
                <a:extLst>
                  <a:ext uri="{0D108BD9-81ED-4DB2-BD59-A6C34878D82A}">
                    <a16:rowId xmlns:a16="http://schemas.microsoft.com/office/drawing/2014/main" xmlns="" val="2701731188"/>
                  </a:ext>
                </a:extLst>
              </a:tr>
              <a:tr h="93544">
                <a:tc vMerge="1">
                  <a:txBody>
                    <a:bodyPr/>
                    <a:lstStyle/>
                    <a:p>
                      <a:endParaRPr lang="it-IT"/>
                    </a:p>
                  </a:txBody>
                  <a:tcPr/>
                </a:tc>
                <a:tc rowSpan="10">
                  <a:txBody>
                    <a:bodyPr/>
                    <a:lstStyle/>
                    <a:p>
                      <a:pPr algn="l" fontAlgn="ctr"/>
                      <a:r>
                        <a:rPr lang="it-IT" sz="800" b="0" i="0" u="none" strike="noStrike" dirty="0">
                          <a:solidFill>
                            <a:srgbClr val="000000"/>
                          </a:solidFill>
                          <a:effectLst/>
                          <a:latin typeface="Calibri" panose="020F0502020204030204" pitchFamily="34" charset="0"/>
                        </a:rPr>
                        <a:t>C2 Tutela e legalità</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ctr"/>
                      <a:r>
                        <a:rPr lang="it-IT" sz="800" b="0" i="0" u="none" strike="noStrike">
                          <a:solidFill>
                            <a:srgbClr val="000000"/>
                          </a:solidFill>
                          <a:effectLst/>
                          <a:latin typeface="Calibri" panose="020F0502020204030204" pitchFamily="34" charset="0"/>
                        </a:rPr>
                        <a:t>C2.1 Tutela della legalità</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r" fontAlgn="ctr"/>
                      <a:r>
                        <a:rPr lang="it-IT" sz="800" b="1"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ctr"/>
                      <a:r>
                        <a:rPr lang="it-IT" sz="800" b="0" i="0" u="none" strike="noStrike" dirty="0">
                          <a:solidFill>
                            <a:srgbClr val="000000"/>
                          </a:solidFill>
                          <a:effectLst/>
                          <a:latin typeface="Calibri" panose="020F0502020204030204" pitchFamily="34" charset="0"/>
                        </a:rPr>
                        <a:t>Imprese attive + UULL</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a:noFill/>
                    </a:lnR>
                    <a:lnT>
                      <a:noFill/>
                    </a:lnT>
                    <a:lnB>
                      <a:noFill/>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0,03</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N/D</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N/D</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extLst>
                  <a:ext uri="{0D108BD9-81ED-4DB2-BD59-A6C34878D82A}">
                    <a16:rowId xmlns:a16="http://schemas.microsoft.com/office/drawing/2014/main" xmlns="" val="990840847"/>
                  </a:ext>
                </a:extLst>
              </a:tr>
              <a:tr h="93544">
                <a:tc vMerge="1">
                  <a:txBody>
                    <a:bodyPr/>
                    <a:lstStyle/>
                    <a:p>
                      <a:endParaRPr lang="it-IT"/>
                    </a:p>
                  </a:txBody>
                  <a:tcPr/>
                </a:tc>
                <a:tc vMerge="1">
                  <a:txBody>
                    <a:bodyPr/>
                    <a:lstStyle/>
                    <a:p>
                      <a:endParaRPr lang="it-IT"/>
                    </a:p>
                  </a:txBody>
                  <a:tcPr/>
                </a:tc>
                <a:tc>
                  <a:txBody>
                    <a:bodyPr/>
                    <a:lstStyle/>
                    <a:p>
                      <a:pPr algn="l" fontAlgn="ctr"/>
                      <a:r>
                        <a:rPr lang="it-IT" sz="800" b="0" i="0" u="none" strike="noStrike">
                          <a:solidFill>
                            <a:srgbClr val="000000"/>
                          </a:solidFill>
                          <a:effectLst/>
                          <a:latin typeface="Calibri" panose="020F0502020204030204" pitchFamily="34" charset="0"/>
                        </a:rPr>
                        <a:t>C2.2 Tutela della fede pubblica e del consumatore e regolazione del mercato</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981,61</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141,51</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r" fontAlgn="ctr"/>
                      <a:r>
                        <a:rPr lang="it-IT" sz="800" b="1" i="0" u="none" strike="noStrike">
                          <a:solidFill>
                            <a:srgbClr val="000000"/>
                          </a:solidFill>
                          <a:effectLst/>
                          <a:latin typeface="Calibri" panose="020F0502020204030204" pitchFamily="34" charset="0"/>
                        </a:rPr>
                        <a:t>1.123,12</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ctr"/>
                      <a:r>
                        <a:rPr lang="it-IT" sz="800" b="0" i="0" u="none" strike="noStrike" dirty="0">
                          <a:solidFill>
                            <a:srgbClr val="000000"/>
                          </a:solidFill>
                          <a:effectLst/>
                          <a:latin typeface="Calibri" panose="020F0502020204030204" pitchFamily="34" charset="0"/>
                        </a:rPr>
                        <a:t>Imprese attive + UULL</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0,03</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a:noFill/>
                    </a:lnR>
                    <a:lnT>
                      <a:noFill/>
                    </a:lnT>
                    <a:lnB>
                      <a:noFill/>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0,16</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-0,13</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FFFF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0000"/>
                    </a:solidFill>
                  </a:tcPr>
                </a:tc>
                <a:extLst>
                  <a:ext uri="{0D108BD9-81ED-4DB2-BD59-A6C34878D82A}">
                    <a16:rowId xmlns:a16="http://schemas.microsoft.com/office/drawing/2014/main" xmlns="" val="2851446147"/>
                  </a:ext>
                </a:extLst>
              </a:tr>
              <a:tr h="93544">
                <a:tc vMerge="1">
                  <a:txBody>
                    <a:bodyPr/>
                    <a:lstStyle/>
                    <a:p>
                      <a:endParaRPr lang="it-IT"/>
                    </a:p>
                  </a:txBody>
                  <a:tcPr/>
                </a:tc>
                <a:tc vMerge="1">
                  <a:txBody>
                    <a:bodyPr/>
                    <a:lstStyle/>
                    <a:p>
                      <a:endParaRPr lang="it-IT"/>
                    </a:p>
                  </a:txBody>
                  <a:tcPr/>
                </a:tc>
                <a:tc>
                  <a:txBody>
                    <a:bodyPr/>
                    <a:lstStyle/>
                    <a:p>
                      <a:pPr algn="l" fontAlgn="ctr"/>
                      <a:r>
                        <a:rPr lang="it-IT" sz="800" b="0" i="0" u="none" strike="noStrike">
                          <a:solidFill>
                            <a:srgbClr val="000000"/>
                          </a:solidFill>
                          <a:effectLst/>
                          <a:latin typeface="Calibri" panose="020F0502020204030204" pitchFamily="34" charset="0"/>
                        </a:rPr>
                        <a:t>C2.3 Informazione, vigilanza e controllo su sicurezza e conformità dei prodotti</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39.523,96</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16.014,70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r" fontAlgn="ctr"/>
                      <a:r>
                        <a:rPr lang="it-IT" sz="800" b="1" i="0" u="none" strike="noStrike">
                          <a:solidFill>
                            <a:srgbClr val="000000"/>
                          </a:solidFill>
                          <a:effectLst/>
                          <a:latin typeface="Calibri" panose="020F0502020204030204" pitchFamily="34" charset="0"/>
                        </a:rPr>
                        <a:t>55.538,66</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ctr"/>
                      <a:r>
                        <a:rPr lang="it-IT" sz="800" b="0" i="0" u="none" strike="noStrike" dirty="0">
                          <a:solidFill>
                            <a:srgbClr val="000000"/>
                          </a:solidFill>
                          <a:effectLst/>
                          <a:latin typeface="Calibri" panose="020F0502020204030204" pitchFamily="34" charset="0"/>
                        </a:rPr>
                        <a:t>Imprese attive + UULL</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1,38</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a:noFill/>
                    </a:lnR>
                    <a:lnT>
                      <a:noFill/>
                    </a:lnT>
                    <a:lnB>
                      <a:noFill/>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0,57</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0,81</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C000"/>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FFFF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0000"/>
                    </a:solidFill>
                  </a:tcPr>
                </a:tc>
                <a:extLst>
                  <a:ext uri="{0D108BD9-81ED-4DB2-BD59-A6C34878D82A}">
                    <a16:rowId xmlns:a16="http://schemas.microsoft.com/office/drawing/2014/main" xmlns="" val="2467807039"/>
                  </a:ext>
                </a:extLst>
              </a:tr>
              <a:tr h="93544">
                <a:tc vMerge="1">
                  <a:txBody>
                    <a:bodyPr/>
                    <a:lstStyle/>
                    <a:p>
                      <a:endParaRPr lang="it-IT"/>
                    </a:p>
                  </a:txBody>
                  <a:tcPr/>
                </a:tc>
                <a:tc vMerge="1">
                  <a:txBody>
                    <a:bodyPr/>
                    <a:lstStyle/>
                    <a:p>
                      <a:endParaRPr lang="it-IT"/>
                    </a:p>
                  </a:txBody>
                  <a:tcPr/>
                </a:tc>
                <a:tc>
                  <a:txBody>
                    <a:bodyPr/>
                    <a:lstStyle/>
                    <a:p>
                      <a:pPr algn="l" fontAlgn="ctr"/>
                      <a:r>
                        <a:rPr lang="it-IT" sz="800" b="0" i="0" u="none" strike="noStrike">
                          <a:solidFill>
                            <a:srgbClr val="000000"/>
                          </a:solidFill>
                          <a:effectLst/>
                          <a:latin typeface="Calibri" panose="020F0502020204030204" pitchFamily="34" charset="0"/>
                        </a:rPr>
                        <a:t>C2.4 Sanzioni amministrative</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53.900,69</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23.830,81</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r" fontAlgn="ctr"/>
                      <a:r>
                        <a:rPr lang="it-IT" sz="800" b="1" i="0" u="none" strike="noStrike">
                          <a:solidFill>
                            <a:srgbClr val="000000"/>
                          </a:solidFill>
                          <a:effectLst/>
                          <a:latin typeface="Calibri" panose="020F0502020204030204" pitchFamily="34" charset="0"/>
                        </a:rPr>
                        <a:t>77.731,50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ctr"/>
                      <a:r>
                        <a:rPr lang="it-IT" sz="800" b="0" i="0" u="none" strike="noStrike" dirty="0">
                          <a:solidFill>
                            <a:srgbClr val="000000"/>
                          </a:solidFill>
                          <a:effectLst/>
                          <a:latin typeface="Calibri" panose="020F0502020204030204" pitchFamily="34" charset="0"/>
                        </a:rPr>
                        <a:t>Imprese attive + UULL</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1,93</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a:noFill/>
                    </a:lnR>
                    <a:lnT>
                      <a:noFill/>
                    </a:lnT>
                    <a:lnB>
                      <a:noFill/>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1,57</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0,36</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C000"/>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FFFF00"/>
                          </a:solidFill>
                          <a:effectLst/>
                          <a:latin typeface="Calibri" panose="020F0502020204030204" pitchFamily="34" charset="0"/>
                        </a:rPr>
                        <a:t>9,18%</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0000"/>
                    </a:solidFill>
                  </a:tcPr>
                </a:tc>
                <a:extLst>
                  <a:ext uri="{0D108BD9-81ED-4DB2-BD59-A6C34878D82A}">
                    <a16:rowId xmlns:a16="http://schemas.microsoft.com/office/drawing/2014/main" xmlns="" val="1300601633"/>
                  </a:ext>
                </a:extLst>
              </a:tr>
              <a:tr h="93544">
                <a:tc vMerge="1">
                  <a:txBody>
                    <a:bodyPr/>
                    <a:lstStyle/>
                    <a:p>
                      <a:endParaRPr lang="it-IT"/>
                    </a:p>
                  </a:txBody>
                  <a:tcPr/>
                </a:tc>
                <a:tc vMerge="1">
                  <a:txBody>
                    <a:bodyPr/>
                    <a:lstStyle/>
                    <a:p>
                      <a:endParaRPr lang="it-IT"/>
                    </a:p>
                  </a:txBody>
                  <a:tcPr/>
                </a:tc>
                <a:tc>
                  <a:txBody>
                    <a:bodyPr/>
                    <a:lstStyle/>
                    <a:p>
                      <a:pPr algn="l" fontAlgn="ctr"/>
                      <a:r>
                        <a:rPr lang="it-IT" sz="800" b="0" i="0" u="none" strike="noStrike" dirty="0">
                          <a:solidFill>
                            <a:srgbClr val="000000"/>
                          </a:solidFill>
                          <a:effectLst/>
                          <a:latin typeface="Calibri" panose="020F0502020204030204" pitchFamily="34" charset="0"/>
                        </a:rPr>
                        <a:t>C2.5 Metrologia legale</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98.830,45</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7.766,81</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28.029,13</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r" fontAlgn="ctr"/>
                      <a:r>
                        <a:rPr lang="it-IT" sz="800" b="1" i="0" u="none" strike="noStrike">
                          <a:solidFill>
                            <a:srgbClr val="000000"/>
                          </a:solidFill>
                          <a:effectLst/>
                          <a:latin typeface="Calibri" panose="020F0502020204030204" pitchFamily="34" charset="0"/>
                        </a:rPr>
                        <a:t>134.626,39</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ctr"/>
                      <a:r>
                        <a:rPr lang="it-IT" sz="800" b="0" i="0" u="none" strike="noStrike" dirty="0">
                          <a:solidFill>
                            <a:srgbClr val="000000"/>
                          </a:solidFill>
                          <a:effectLst/>
                          <a:latin typeface="Calibri" panose="020F0502020204030204" pitchFamily="34" charset="0"/>
                        </a:rPr>
                        <a:t>Imprese registrate + UULL</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2,86</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a:noFill/>
                    </a:lnR>
                    <a:lnT>
                      <a:noFill/>
                    </a:lnT>
                    <a:lnB>
                      <a:noFill/>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2,08</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0,78</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C000"/>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FFFF00"/>
                          </a:solidFill>
                          <a:effectLst/>
                          <a:latin typeface="Calibri" panose="020F0502020204030204" pitchFamily="34" charset="0"/>
                        </a:rPr>
                        <a:t>0,98%</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0000"/>
                    </a:solidFill>
                  </a:tcPr>
                </a:tc>
                <a:extLst>
                  <a:ext uri="{0D108BD9-81ED-4DB2-BD59-A6C34878D82A}">
                    <a16:rowId xmlns:a16="http://schemas.microsoft.com/office/drawing/2014/main" xmlns="" val="836104710"/>
                  </a:ext>
                </a:extLst>
              </a:tr>
              <a:tr h="93544">
                <a:tc vMerge="1">
                  <a:txBody>
                    <a:bodyPr/>
                    <a:lstStyle/>
                    <a:p>
                      <a:endParaRPr lang="it-IT"/>
                    </a:p>
                  </a:txBody>
                  <a:tcPr/>
                </a:tc>
                <a:tc vMerge="1">
                  <a:txBody>
                    <a:bodyPr/>
                    <a:lstStyle/>
                    <a:p>
                      <a:endParaRPr lang="it-IT"/>
                    </a:p>
                  </a:txBody>
                  <a:tcPr/>
                </a:tc>
                <a:tc>
                  <a:txBody>
                    <a:bodyPr/>
                    <a:lstStyle/>
                    <a:p>
                      <a:pPr algn="l" fontAlgn="ctr"/>
                      <a:r>
                        <a:rPr lang="it-IT" sz="800" b="0" i="0" u="none" strike="noStrike">
                          <a:solidFill>
                            <a:srgbClr val="000000"/>
                          </a:solidFill>
                          <a:effectLst/>
                          <a:latin typeface="Calibri" panose="020F0502020204030204" pitchFamily="34" charset="0"/>
                        </a:rPr>
                        <a:t>C2.6 Registro nazionale dei protesti</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21.752,70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9.424,06</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r" fontAlgn="ctr"/>
                      <a:r>
                        <a:rPr lang="it-IT" sz="800" b="1" i="0" u="none" strike="noStrike">
                          <a:solidFill>
                            <a:srgbClr val="000000"/>
                          </a:solidFill>
                          <a:effectLst/>
                          <a:latin typeface="Calibri" panose="020F0502020204030204" pitchFamily="34" charset="0"/>
                        </a:rPr>
                        <a:t>31.176,76</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ctr"/>
                      <a:r>
                        <a:rPr lang="it-IT" sz="800" b="0" i="0" u="none" strike="noStrike" dirty="0">
                          <a:solidFill>
                            <a:srgbClr val="000000"/>
                          </a:solidFill>
                          <a:effectLst/>
                          <a:latin typeface="Calibri" panose="020F0502020204030204" pitchFamily="34" charset="0"/>
                        </a:rPr>
                        <a:t>Imprese attive + UULL</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0,77</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a:noFill/>
                    </a:lnR>
                    <a:lnT>
                      <a:noFill/>
                    </a:lnT>
                    <a:lnB>
                      <a:noFill/>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0,94</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-0,17</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FFFF00"/>
                          </a:solidFill>
                          <a:effectLst/>
                          <a:latin typeface="Calibri" panose="020F0502020204030204" pitchFamily="34" charset="0"/>
                        </a:rPr>
                        <a:t>27,08%</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0000"/>
                    </a:solidFill>
                  </a:tcPr>
                </a:tc>
                <a:extLst>
                  <a:ext uri="{0D108BD9-81ED-4DB2-BD59-A6C34878D82A}">
                    <a16:rowId xmlns:a16="http://schemas.microsoft.com/office/drawing/2014/main" xmlns="" val="1382529203"/>
                  </a:ext>
                </a:extLst>
              </a:tr>
              <a:tr h="93544">
                <a:tc vMerge="1">
                  <a:txBody>
                    <a:bodyPr/>
                    <a:lstStyle/>
                    <a:p>
                      <a:endParaRPr lang="it-IT"/>
                    </a:p>
                  </a:txBody>
                  <a:tcPr/>
                </a:tc>
                <a:tc vMerge="1">
                  <a:txBody>
                    <a:bodyPr/>
                    <a:lstStyle/>
                    <a:p>
                      <a:endParaRPr lang="it-IT"/>
                    </a:p>
                  </a:txBody>
                  <a:tcPr/>
                </a:tc>
                <a:tc>
                  <a:txBody>
                    <a:bodyPr/>
                    <a:lstStyle/>
                    <a:p>
                      <a:pPr algn="l" fontAlgn="ctr"/>
                      <a:r>
                        <a:rPr lang="it-IT" sz="800" b="0" i="0" u="none" strike="noStrike" dirty="0">
                          <a:solidFill>
                            <a:srgbClr val="000000"/>
                          </a:solidFill>
                          <a:effectLst/>
                          <a:latin typeface="Calibri" panose="020F0502020204030204" pitchFamily="34" charset="0"/>
                        </a:rPr>
                        <a:t>C2.7 Servizi di composizione delle controversie e delle situazioni di crisi</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55.058,66</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3.939,00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13.475,99</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r" fontAlgn="ctr"/>
                      <a:r>
                        <a:rPr lang="it-IT" sz="800" b="1" i="0" u="none" strike="noStrike">
                          <a:solidFill>
                            <a:srgbClr val="000000"/>
                          </a:solidFill>
                          <a:effectLst/>
                          <a:latin typeface="Calibri" panose="020F0502020204030204" pitchFamily="34" charset="0"/>
                        </a:rPr>
                        <a:t>72.473,65</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ctr"/>
                      <a:r>
                        <a:rPr lang="it-IT" sz="800" b="0" i="0" u="none" strike="noStrike" dirty="0">
                          <a:solidFill>
                            <a:srgbClr val="000000"/>
                          </a:solidFill>
                          <a:effectLst/>
                          <a:latin typeface="Calibri" panose="020F0502020204030204" pitchFamily="34" charset="0"/>
                        </a:rPr>
                        <a:t>Imprese attive + UULL</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1,80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a:noFill/>
                    </a:lnR>
                    <a:lnT>
                      <a:noFill/>
                    </a:lnT>
                    <a:lnB>
                      <a:noFill/>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2,26</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-0,45</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FFFF00"/>
                          </a:solidFill>
                          <a:effectLst/>
                          <a:latin typeface="Calibri" panose="020F0502020204030204" pitchFamily="34" charset="0"/>
                        </a:rPr>
                        <a:t>0,20%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0000"/>
                    </a:solidFill>
                  </a:tcPr>
                </a:tc>
                <a:extLst>
                  <a:ext uri="{0D108BD9-81ED-4DB2-BD59-A6C34878D82A}">
                    <a16:rowId xmlns:a16="http://schemas.microsoft.com/office/drawing/2014/main" xmlns="" val="474021251"/>
                  </a:ext>
                </a:extLst>
              </a:tr>
              <a:tr h="93544">
                <a:tc vMerge="1">
                  <a:txBody>
                    <a:bodyPr/>
                    <a:lstStyle/>
                    <a:p>
                      <a:endParaRPr lang="it-IT"/>
                    </a:p>
                  </a:txBody>
                  <a:tcPr/>
                </a:tc>
                <a:tc vMerge="1">
                  <a:txBody>
                    <a:bodyPr/>
                    <a:lstStyle/>
                    <a:p>
                      <a:endParaRPr lang="it-IT"/>
                    </a:p>
                  </a:txBody>
                  <a:tcPr/>
                </a:tc>
                <a:tc>
                  <a:txBody>
                    <a:bodyPr/>
                    <a:lstStyle/>
                    <a:p>
                      <a:pPr algn="l" fontAlgn="ctr"/>
                      <a:r>
                        <a:rPr lang="it-IT" sz="800" b="0" i="0" u="none" strike="noStrike" dirty="0">
                          <a:solidFill>
                            <a:srgbClr val="000000"/>
                          </a:solidFill>
                          <a:effectLst/>
                          <a:latin typeface="Calibri" panose="020F0502020204030204" pitchFamily="34" charset="0"/>
                        </a:rPr>
                        <a:t>C2.8 Rilevazione prezzi/tariffe e borse merci</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24.865,76</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4.515,95</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r" fontAlgn="ctr"/>
                      <a:r>
                        <a:rPr lang="it-IT" sz="800" b="1" i="0" u="none" strike="noStrike">
                          <a:solidFill>
                            <a:srgbClr val="000000"/>
                          </a:solidFill>
                          <a:effectLst/>
                          <a:latin typeface="Calibri" panose="020F0502020204030204" pitchFamily="34" charset="0"/>
                        </a:rPr>
                        <a:t>29.381,72</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ctr"/>
                      <a:r>
                        <a:rPr lang="it-IT" sz="800" b="0" i="0" u="none" strike="noStrike" dirty="0">
                          <a:solidFill>
                            <a:srgbClr val="000000"/>
                          </a:solidFill>
                          <a:effectLst/>
                          <a:latin typeface="Calibri" panose="020F0502020204030204" pitchFamily="34" charset="0"/>
                        </a:rPr>
                        <a:t>Imprese attive + UULL</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0,73</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a:noFill/>
                    </a:lnR>
                    <a:lnT>
                      <a:noFill/>
                    </a:lnT>
                    <a:lnB>
                      <a:noFill/>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0,44</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0,29</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C000"/>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FFFF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0000"/>
                    </a:solidFill>
                  </a:tcPr>
                </a:tc>
                <a:extLst>
                  <a:ext uri="{0D108BD9-81ED-4DB2-BD59-A6C34878D82A}">
                    <a16:rowId xmlns:a16="http://schemas.microsoft.com/office/drawing/2014/main" xmlns="" val="3762250720"/>
                  </a:ext>
                </a:extLst>
              </a:tr>
              <a:tr h="93544">
                <a:tc vMerge="1">
                  <a:txBody>
                    <a:bodyPr/>
                    <a:lstStyle/>
                    <a:p>
                      <a:endParaRPr lang="it-IT"/>
                    </a:p>
                  </a:txBody>
                  <a:tcPr/>
                </a:tc>
                <a:tc vMerge="1">
                  <a:txBody>
                    <a:bodyPr/>
                    <a:lstStyle/>
                    <a:p>
                      <a:endParaRPr lang="it-IT"/>
                    </a:p>
                  </a:txBody>
                  <a:tcPr/>
                </a:tc>
                <a:tc>
                  <a:txBody>
                    <a:bodyPr/>
                    <a:lstStyle/>
                    <a:p>
                      <a:pPr algn="l" fontAlgn="ctr"/>
                      <a:r>
                        <a:rPr lang="it-IT" sz="800" b="0" i="0" u="none" strike="noStrike" dirty="0">
                          <a:solidFill>
                            <a:srgbClr val="000000"/>
                          </a:solidFill>
                          <a:effectLst/>
                          <a:latin typeface="Calibri" panose="020F0502020204030204" pitchFamily="34" charset="0"/>
                        </a:rPr>
                        <a:t>C2.9 Gestione controlli prodotti delle filiere del Made in Italy e organismi di controllo</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dirty="0">
                          <a:solidFill>
                            <a:srgbClr val="000000"/>
                          </a:solidFill>
                          <a:effectLst/>
                          <a:latin typeface="Calibri" panose="020F0502020204030204" pitchFamily="34" charset="0"/>
                        </a:rPr>
                        <a:t>6.429,10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dirty="0">
                          <a:solidFill>
                            <a:srgbClr val="000000"/>
                          </a:solidFill>
                          <a:effectLst/>
                          <a:latin typeface="Calibri" panose="020F0502020204030204" pitchFamily="34" charset="0"/>
                        </a:rPr>
                        <a:t>3.477,00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dirty="0">
                          <a:solidFill>
                            <a:srgbClr val="000000"/>
                          </a:solidFill>
                          <a:effectLst/>
                          <a:latin typeface="Calibri" panose="020F0502020204030204" pitchFamily="34" charset="0"/>
                        </a:rPr>
                        <a:t>3.010,42</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dirty="0">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r" fontAlgn="ctr"/>
                      <a:r>
                        <a:rPr lang="it-IT" sz="800" b="1" i="0" u="none" strike="noStrike">
                          <a:solidFill>
                            <a:srgbClr val="000000"/>
                          </a:solidFill>
                          <a:effectLst/>
                          <a:latin typeface="Calibri" panose="020F0502020204030204" pitchFamily="34" charset="0"/>
                        </a:rPr>
                        <a:t>12.916,52</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ctr"/>
                      <a:r>
                        <a:rPr lang="it-IT" sz="800" b="0" i="0" u="none" strike="noStrike" dirty="0">
                          <a:solidFill>
                            <a:srgbClr val="000000"/>
                          </a:solidFill>
                          <a:effectLst/>
                          <a:latin typeface="Calibri" panose="020F0502020204030204" pitchFamily="34" charset="0"/>
                        </a:rPr>
                        <a:t>Imprese attive + UULL</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0,32</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a:noFill/>
                    </a:lnR>
                    <a:lnT>
                      <a:noFill/>
                    </a:lnT>
                    <a:lnB>
                      <a:noFill/>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0,07</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0,25</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C000"/>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FFFF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0000"/>
                    </a:solidFill>
                  </a:tcPr>
                </a:tc>
                <a:extLst>
                  <a:ext uri="{0D108BD9-81ED-4DB2-BD59-A6C34878D82A}">
                    <a16:rowId xmlns:a16="http://schemas.microsoft.com/office/drawing/2014/main" xmlns="" val="1257443165"/>
                  </a:ext>
                </a:extLst>
              </a:tr>
              <a:tr h="93544">
                <a:tc vMerge="1">
                  <a:txBody>
                    <a:bodyPr/>
                    <a:lstStyle/>
                    <a:p>
                      <a:endParaRPr lang="it-IT"/>
                    </a:p>
                  </a:txBody>
                  <a:tcPr/>
                </a:tc>
                <a:tc vMerge="1">
                  <a:txBody>
                    <a:bodyPr/>
                    <a:lstStyle/>
                    <a:p>
                      <a:endParaRPr lang="it-IT"/>
                    </a:p>
                  </a:txBody>
                  <a:tcPr/>
                </a:tc>
                <a:tc>
                  <a:txBody>
                    <a:bodyPr/>
                    <a:lstStyle/>
                    <a:p>
                      <a:pPr algn="l" fontAlgn="ctr"/>
                      <a:r>
                        <a:rPr lang="it-IT" sz="800" b="0" i="0" u="none" strike="noStrike" dirty="0">
                          <a:solidFill>
                            <a:srgbClr val="000000"/>
                          </a:solidFill>
                          <a:effectLst/>
                          <a:latin typeface="Calibri" panose="020F0502020204030204" pitchFamily="34" charset="0"/>
                        </a:rPr>
                        <a:t>C2.10 Tutela della proprietà industriale</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dirty="0">
                          <a:solidFill>
                            <a:srgbClr val="000000"/>
                          </a:solidFill>
                          <a:effectLst/>
                          <a:latin typeface="Calibri" panose="020F0502020204030204" pitchFamily="34" charset="0"/>
                        </a:rPr>
                        <a:t>10.355,38</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dirty="0">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dirty="0">
                          <a:solidFill>
                            <a:srgbClr val="000000"/>
                          </a:solidFill>
                          <a:effectLst/>
                          <a:latin typeface="Calibri" panose="020F0502020204030204" pitchFamily="34" charset="0"/>
                        </a:rPr>
                        <a:t>3.130,42</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dirty="0">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r" fontAlgn="ctr"/>
                      <a:r>
                        <a:rPr lang="it-IT" sz="800" b="1" i="0" u="none" strike="noStrike" dirty="0">
                          <a:solidFill>
                            <a:srgbClr val="000000"/>
                          </a:solidFill>
                          <a:effectLst/>
                          <a:latin typeface="Calibri" panose="020F0502020204030204" pitchFamily="34" charset="0"/>
                        </a:rPr>
                        <a:t>13.485,80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ctr"/>
                      <a:r>
                        <a:rPr lang="it-IT" sz="800" b="0" i="0" u="none" strike="noStrike" dirty="0">
                          <a:solidFill>
                            <a:srgbClr val="000000"/>
                          </a:solidFill>
                          <a:effectLst/>
                          <a:latin typeface="Calibri" panose="020F0502020204030204" pitchFamily="34" charset="0"/>
                        </a:rPr>
                        <a:t>Imprese attive + UULL</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0,34</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a:noFill/>
                    </a:lnR>
                    <a:lnT>
                      <a:noFill/>
                    </a:lnT>
                    <a:lnB>
                      <a:noFill/>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1,16</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-0,82</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dirty="0">
                          <a:solidFill>
                            <a:srgbClr val="FFFF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0000"/>
                    </a:solidFill>
                  </a:tcPr>
                </a:tc>
                <a:extLst>
                  <a:ext uri="{0D108BD9-81ED-4DB2-BD59-A6C34878D82A}">
                    <a16:rowId xmlns:a16="http://schemas.microsoft.com/office/drawing/2014/main" xmlns="" val="2284078403"/>
                  </a:ext>
                </a:extLst>
              </a:tr>
            </a:tbl>
          </a:graphicData>
        </a:graphic>
      </p:graphicFrame>
      <p:sp>
        <p:nvSpPr>
          <p:cNvPr id="9" name="CasellaDiTesto 8">
            <a:extLst>
              <a:ext uri="{FF2B5EF4-FFF2-40B4-BE49-F238E27FC236}">
                <a16:creationId xmlns:a16="http://schemas.microsoft.com/office/drawing/2014/main" xmlns="" id="{234796A6-43A1-4002-A2C9-7FCA2C86101F}"/>
              </a:ext>
            </a:extLst>
          </p:cNvPr>
          <p:cNvSpPr txBox="1"/>
          <p:nvPr/>
        </p:nvSpPr>
        <p:spPr>
          <a:xfrm>
            <a:off x="8007858" y="5499468"/>
            <a:ext cx="2032254" cy="215444"/>
          </a:xfrm>
          <a:prstGeom prst="rect">
            <a:avLst/>
          </a:prstGeom>
          <a:noFill/>
        </p:spPr>
        <p:txBody>
          <a:bodyPr wrap="square">
            <a:spAutoFit/>
          </a:bodyPr>
          <a:lstStyle/>
          <a:p>
            <a:r>
              <a:rPr lang="it-IT" sz="800" b="0" i="0" u="none" strike="noStrike" dirty="0">
                <a:solidFill>
                  <a:srgbClr val="000000"/>
                </a:solidFill>
                <a:effectLst/>
                <a:latin typeface="Calibri" panose="020F0502020204030204" pitchFamily="34" charset="0"/>
              </a:rPr>
              <a:t>(*) CCIAA+AASS</a:t>
            </a:r>
            <a:endParaRPr lang="it-IT" sz="800" dirty="0"/>
          </a:p>
        </p:txBody>
      </p:sp>
      <p:sp>
        <p:nvSpPr>
          <p:cNvPr id="10" name="Segnaposto numero diapositiva 1">
            <a:extLst>
              <a:ext uri="{FF2B5EF4-FFF2-40B4-BE49-F238E27FC236}">
                <a16:creationId xmlns:a16="http://schemas.microsoft.com/office/drawing/2014/main" xmlns="" id="{DAED5A3B-2634-4329-9F48-FE45160D4EAD}"/>
              </a:ext>
            </a:extLst>
          </p:cNvPr>
          <p:cNvSpPr>
            <a:spLocks noGrp="1"/>
          </p:cNvSpPr>
          <p:nvPr>
            <p:ph type="sldNum" sz="quarter" idx="12"/>
          </p:nvPr>
        </p:nvSpPr>
        <p:spPr>
          <a:xfrm>
            <a:off x="5952000" y="6401750"/>
            <a:ext cx="288000" cy="288000"/>
          </a:xfrm>
        </p:spPr>
        <p:txBody>
          <a:bodyPr/>
          <a:lstStyle/>
          <a:p>
            <a:fld id="{621F632D-C124-4773-8802-FBC2B1C2511D}" type="slidenum">
              <a:rPr lang="it-IT" smtClean="0"/>
              <a:pPr/>
              <a:t>13</a:t>
            </a:fld>
            <a:endParaRPr lang="it-IT"/>
          </a:p>
        </p:txBody>
      </p:sp>
      <p:sp>
        <p:nvSpPr>
          <p:cNvPr id="6" name="Fumetto: rettangolo con angoli arrotondati 5">
            <a:extLst>
              <a:ext uri="{FF2B5EF4-FFF2-40B4-BE49-F238E27FC236}">
                <a16:creationId xmlns:a16="http://schemas.microsoft.com/office/drawing/2014/main" xmlns="" id="{6DD2B82A-F09B-4794-A348-C7AAE83C983C}"/>
              </a:ext>
            </a:extLst>
          </p:cNvPr>
          <p:cNvSpPr/>
          <p:nvPr/>
        </p:nvSpPr>
        <p:spPr>
          <a:xfrm>
            <a:off x="7839737" y="1056192"/>
            <a:ext cx="3670527" cy="1532334"/>
          </a:xfrm>
          <a:prstGeom prst="wedgeRoundRectCallout">
            <a:avLst>
              <a:gd name="adj1" fmla="val -114980"/>
              <a:gd name="adj2" fmla="val -76757"/>
              <a:gd name="adj3" fmla="val 16667"/>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it-IT" sz="2400" b="1" dirty="0">
                <a:solidFill>
                  <a:schemeClr val="tx1"/>
                </a:solidFill>
                <a:latin typeface="Wingdings" panose="05000000000000000000" pitchFamily="2" charset="2"/>
              </a:rPr>
              <a:t>@</a:t>
            </a:r>
            <a:r>
              <a:rPr lang="it-IT" sz="1050" b="1" dirty="0">
                <a:solidFill>
                  <a:schemeClr val="tx1"/>
                </a:solidFill>
              </a:rPr>
              <a:t> INDICAZIONI PER LA REDAZIONE</a:t>
            </a:r>
          </a:p>
          <a:p>
            <a:r>
              <a:rPr lang="it-IT" sz="1000" dirty="0">
                <a:solidFill>
                  <a:schemeClr val="tx1"/>
                </a:solidFill>
              </a:rPr>
              <a:t>Qui la Camera rappresenta in modo sintetico anche i costi dei processi, analisi possibile grazie alla rilevazione annuale sui costi dei processi effettuata a livello nazionale. Ciò permette di comprendere come i processi camerali impattano sull’ente ma anche quali sono i processi sui quali la CCIAA punta maggiormente.</a:t>
            </a:r>
          </a:p>
        </p:txBody>
      </p:sp>
    </p:spTree>
    <p:extLst>
      <p:ext uri="{BB962C8B-B14F-4D97-AF65-F5344CB8AC3E}">
        <p14:creationId xmlns:p14="http://schemas.microsoft.com/office/powerpoint/2010/main" val="40048950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CasellaDiTesto 20">
            <a:extLst>
              <a:ext uri="{FF2B5EF4-FFF2-40B4-BE49-F238E27FC236}">
                <a16:creationId xmlns:a16="http://schemas.microsoft.com/office/drawing/2014/main" xmlns="" id="{2C274A99-711A-459C-B4C5-FFC609706E53}"/>
              </a:ext>
            </a:extLst>
          </p:cNvPr>
          <p:cNvSpPr txBox="1"/>
          <p:nvPr/>
        </p:nvSpPr>
        <p:spPr>
          <a:xfrm>
            <a:off x="609600" y="287165"/>
            <a:ext cx="11150600" cy="400110"/>
          </a:xfrm>
          <a:prstGeom prst="rect">
            <a:avLst/>
          </a:prstGeom>
          <a:noFill/>
        </p:spPr>
        <p:txBody>
          <a:bodyPr wrap="square" rtlCol="0">
            <a:spAutoFit/>
          </a:bodyPr>
          <a:lstStyle/>
          <a:p>
            <a:r>
              <a:rPr lang="it-IT" sz="2000" b="1" dirty="0">
                <a:solidFill>
                  <a:srgbClr val="00B0F0"/>
                </a:solidFill>
                <a:latin typeface="Segoe UI" panose="020B0502040204020203" pitchFamily="34" charset="0"/>
                <a:cs typeface="Segoe UI" panose="020B0502040204020203" pitchFamily="34" charset="0"/>
              </a:rPr>
              <a:t>5.2 PROCESSI </a:t>
            </a:r>
            <a:r>
              <a:rPr lang="it-IT" sz="2000" dirty="0">
                <a:solidFill>
                  <a:srgbClr val="00B0F0"/>
                </a:solidFill>
                <a:latin typeface="Segoe UI" panose="020B0502040204020203" pitchFamily="34" charset="0"/>
                <a:cs typeface="Segoe UI" panose="020B0502040204020203" pitchFamily="34" charset="0"/>
              </a:rPr>
              <a:t>(COSTI DEI PROCESSI)	     						    </a:t>
            </a:r>
            <a:r>
              <a:rPr lang="it-IT" sz="1200" dirty="0">
                <a:solidFill>
                  <a:srgbClr val="00B0F0"/>
                </a:solidFill>
                <a:latin typeface="Segoe UI" panose="020B0502040204020203" pitchFamily="34" charset="0"/>
                <a:cs typeface="Segoe UI" panose="020B0502040204020203" pitchFamily="34" charset="0"/>
              </a:rPr>
              <a:t>2 di 2</a:t>
            </a:r>
          </a:p>
        </p:txBody>
      </p:sp>
      <p:graphicFrame>
        <p:nvGraphicFramePr>
          <p:cNvPr id="3" name="Tabella 2">
            <a:extLst>
              <a:ext uri="{FF2B5EF4-FFF2-40B4-BE49-F238E27FC236}">
                <a16:creationId xmlns:a16="http://schemas.microsoft.com/office/drawing/2014/main" xmlns="" id="{E24C5A5D-440B-4B6E-822A-1576C8F83F21}"/>
              </a:ext>
            </a:extLst>
          </p:cNvPr>
          <p:cNvGraphicFramePr>
            <a:graphicFrameLocks noGrp="1"/>
          </p:cNvGraphicFramePr>
          <p:nvPr>
            <p:extLst>
              <p:ext uri="{D42A27DB-BD31-4B8C-83A1-F6EECF244321}">
                <p14:modId xmlns:p14="http://schemas.microsoft.com/office/powerpoint/2010/main" val="4129632337"/>
              </p:ext>
            </p:extLst>
          </p:nvPr>
        </p:nvGraphicFramePr>
        <p:xfrm>
          <a:off x="161400" y="1115566"/>
          <a:ext cx="11869201" cy="4665800"/>
        </p:xfrm>
        <a:graphic>
          <a:graphicData uri="http://schemas.openxmlformats.org/drawingml/2006/table">
            <a:tbl>
              <a:tblPr/>
              <a:tblGrid>
                <a:gridCol w="716434">
                  <a:extLst>
                    <a:ext uri="{9D8B030D-6E8A-4147-A177-3AD203B41FA5}">
                      <a16:colId xmlns:a16="http://schemas.microsoft.com/office/drawing/2014/main" xmlns="" val="1243469559"/>
                    </a:ext>
                  </a:extLst>
                </a:gridCol>
                <a:gridCol w="1292671">
                  <a:extLst>
                    <a:ext uri="{9D8B030D-6E8A-4147-A177-3AD203B41FA5}">
                      <a16:colId xmlns:a16="http://schemas.microsoft.com/office/drawing/2014/main" xmlns="" val="3785259778"/>
                    </a:ext>
                  </a:extLst>
                </a:gridCol>
                <a:gridCol w="2738714">
                  <a:extLst>
                    <a:ext uri="{9D8B030D-6E8A-4147-A177-3AD203B41FA5}">
                      <a16:colId xmlns:a16="http://schemas.microsoft.com/office/drawing/2014/main" xmlns="" val="2716251610"/>
                    </a:ext>
                  </a:extLst>
                </a:gridCol>
                <a:gridCol w="76687">
                  <a:extLst>
                    <a:ext uri="{9D8B030D-6E8A-4147-A177-3AD203B41FA5}">
                      <a16:colId xmlns:a16="http://schemas.microsoft.com/office/drawing/2014/main" xmlns="" val="2882592095"/>
                    </a:ext>
                  </a:extLst>
                </a:gridCol>
                <a:gridCol w="646333">
                  <a:extLst>
                    <a:ext uri="{9D8B030D-6E8A-4147-A177-3AD203B41FA5}">
                      <a16:colId xmlns:a16="http://schemas.microsoft.com/office/drawing/2014/main" xmlns="" val="2278853880"/>
                    </a:ext>
                  </a:extLst>
                </a:gridCol>
                <a:gridCol w="690154">
                  <a:extLst>
                    <a:ext uri="{9D8B030D-6E8A-4147-A177-3AD203B41FA5}">
                      <a16:colId xmlns:a16="http://schemas.microsoft.com/office/drawing/2014/main" xmlns="" val="4155942409"/>
                    </a:ext>
                  </a:extLst>
                </a:gridCol>
                <a:gridCol w="460104">
                  <a:extLst>
                    <a:ext uri="{9D8B030D-6E8A-4147-A177-3AD203B41FA5}">
                      <a16:colId xmlns:a16="http://schemas.microsoft.com/office/drawing/2014/main" xmlns="" val="3188916799"/>
                    </a:ext>
                  </a:extLst>
                </a:gridCol>
                <a:gridCol w="723021">
                  <a:extLst>
                    <a:ext uri="{9D8B030D-6E8A-4147-A177-3AD203B41FA5}">
                      <a16:colId xmlns:a16="http://schemas.microsoft.com/office/drawing/2014/main" xmlns="" val="3688313339"/>
                    </a:ext>
                  </a:extLst>
                </a:gridCol>
                <a:gridCol w="571535">
                  <a:extLst>
                    <a:ext uri="{9D8B030D-6E8A-4147-A177-3AD203B41FA5}">
                      <a16:colId xmlns:a16="http://schemas.microsoft.com/office/drawing/2014/main" xmlns="" val="1342813870"/>
                    </a:ext>
                  </a:extLst>
                </a:gridCol>
                <a:gridCol w="1476498">
                  <a:extLst>
                    <a:ext uri="{9D8B030D-6E8A-4147-A177-3AD203B41FA5}">
                      <a16:colId xmlns:a16="http://schemas.microsoft.com/office/drawing/2014/main" xmlns="" val="1515399782"/>
                    </a:ext>
                  </a:extLst>
                </a:gridCol>
                <a:gridCol w="76322">
                  <a:extLst>
                    <a:ext uri="{9D8B030D-6E8A-4147-A177-3AD203B41FA5}">
                      <a16:colId xmlns:a16="http://schemas.microsoft.com/office/drawing/2014/main" xmlns="" val="980116136"/>
                    </a:ext>
                  </a:extLst>
                </a:gridCol>
                <a:gridCol w="492169">
                  <a:extLst>
                    <a:ext uri="{9D8B030D-6E8A-4147-A177-3AD203B41FA5}">
                      <a16:colId xmlns:a16="http://schemas.microsoft.com/office/drawing/2014/main" xmlns="" val="3703802735"/>
                    </a:ext>
                  </a:extLst>
                </a:gridCol>
                <a:gridCol w="76322">
                  <a:extLst>
                    <a:ext uri="{9D8B030D-6E8A-4147-A177-3AD203B41FA5}">
                      <a16:colId xmlns:a16="http://schemas.microsoft.com/office/drawing/2014/main" xmlns="" val="1126407735"/>
                    </a:ext>
                  </a:extLst>
                </a:gridCol>
                <a:gridCol w="76322">
                  <a:extLst>
                    <a:ext uri="{9D8B030D-6E8A-4147-A177-3AD203B41FA5}">
                      <a16:colId xmlns:a16="http://schemas.microsoft.com/office/drawing/2014/main" xmlns="" val="938471980"/>
                    </a:ext>
                  </a:extLst>
                </a:gridCol>
                <a:gridCol w="574192">
                  <a:extLst>
                    <a:ext uri="{9D8B030D-6E8A-4147-A177-3AD203B41FA5}">
                      <a16:colId xmlns:a16="http://schemas.microsoft.com/office/drawing/2014/main" xmlns="" val="3597206879"/>
                    </a:ext>
                  </a:extLst>
                </a:gridCol>
                <a:gridCol w="76322">
                  <a:extLst>
                    <a:ext uri="{9D8B030D-6E8A-4147-A177-3AD203B41FA5}">
                      <a16:colId xmlns:a16="http://schemas.microsoft.com/office/drawing/2014/main" xmlns="" val="554200966"/>
                    </a:ext>
                  </a:extLst>
                </a:gridCol>
                <a:gridCol w="492169">
                  <a:extLst>
                    <a:ext uri="{9D8B030D-6E8A-4147-A177-3AD203B41FA5}">
                      <a16:colId xmlns:a16="http://schemas.microsoft.com/office/drawing/2014/main" xmlns="" val="3919400571"/>
                    </a:ext>
                  </a:extLst>
                </a:gridCol>
                <a:gridCol w="76322">
                  <a:extLst>
                    <a:ext uri="{9D8B030D-6E8A-4147-A177-3AD203B41FA5}">
                      <a16:colId xmlns:a16="http://schemas.microsoft.com/office/drawing/2014/main" xmlns="" val="2672577615"/>
                    </a:ext>
                  </a:extLst>
                </a:gridCol>
                <a:gridCol w="536910">
                  <a:extLst>
                    <a:ext uri="{9D8B030D-6E8A-4147-A177-3AD203B41FA5}">
                      <a16:colId xmlns:a16="http://schemas.microsoft.com/office/drawing/2014/main" xmlns="" val="809328894"/>
                    </a:ext>
                  </a:extLst>
                </a:gridCol>
              </a:tblGrid>
              <a:tr h="152999">
                <a:tc gridSpan="3">
                  <a:txBody>
                    <a:bodyPr/>
                    <a:lstStyle/>
                    <a:p>
                      <a:pPr algn="ctr" fontAlgn="ctr"/>
                      <a:r>
                        <a:rPr lang="it-IT" sz="800" b="1" i="0" u="none" strike="noStrike" dirty="0">
                          <a:solidFill>
                            <a:srgbClr val="000000"/>
                          </a:solidFill>
                          <a:effectLst/>
                          <a:latin typeface="Calibri" panose="020F0502020204030204" pitchFamily="34" charset="0"/>
                        </a:rPr>
                        <a:t>MAPPA DEI PROCESSI</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a:noFill/>
                    </a:lnB>
                  </a:tcPr>
                </a:tc>
                <a:tc hMerge="1">
                  <a:txBody>
                    <a:bodyPr/>
                    <a:lstStyle/>
                    <a:p>
                      <a:endParaRPr lang="it-IT"/>
                    </a:p>
                  </a:txBody>
                  <a:tcPr/>
                </a:tc>
                <a:tc hMerge="1">
                  <a:txBody>
                    <a:bodyPr/>
                    <a:lstStyle/>
                    <a:p>
                      <a:endParaRPr lang="it-IT"/>
                    </a:p>
                  </a:txBody>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gridSpan="4">
                  <a:txBody>
                    <a:bodyPr/>
                    <a:lstStyle/>
                    <a:p>
                      <a:pPr algn="ctr" fontAlgn="ctr"/>
                      <a:r>
                        <a:rPr lang="it-IT" sz="800" b="1" i="0" u="none" strike="noStrike">
                          <a:solidFill>
                            <a:srgbClr val="000000"/>
                          </a:solidFill>
                          <a:effectLst/>
                          <a:latin typeface="Calibri" panose="020F0502020204030204" pitchFamily="34" charset="0"/>
                        </a:rPr>
                        <a:t>COSTI PROCESSI CAMERALI</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solidFill>
                      <a:srgbClr val="A6A6A6"/>
                    </a:solidFill>
                  </a:tcPr>
                </a:tc>
                <a:tc hMerge="1">
                  <a:txBody>
                    <a:bodyPr/>
                    <a:lstStyle/>
                    <a:p>
                      <a:endParaRPr lang="it-IT"/>
                    </a:p>
                  </a:txBody>
                  <a:tcPr/>
                </a:tc>
                <a:tc hMerge="1">
                  <a:txBody>
                    <a:bodyPr/>
                    <a:lstStyle/>
                    <a:p>
                      <a:endParaRPr lang="it-IT"/>
                    </a:p>
                  </a:txBody>
                  <a:tcPr/>
                </a:tc>
                <a:tc hMerge="1">
                  <a:txBody>
                    <a:bodyPr/>
                    <a:lstStyle/>
                    <a:p>
                      <a:endParaRPr lang="it-IT"/>
                    </a:p>
                  </a:txBody>
                  <a:tcPr/>
                </a:tc>
                <a:tc rowSpan="3">
                  <a:txBody>
                    <a:bodyPr/>
                    <a:lstStyle/>
                    <a:p>
                      <a:pPr algn="ctr" fontAlgn="ctr"/>
                      <a:r>
                        <a:rPr lang="it-IT" sz="800" b="1" i="0" u="none" strike="noStrike">
                          <a:solidFill>
                            <a:srgbClr val="000000"/>
                          </a:solidFill>
                          <a:effectLst/>
                          <a:latin typeface="Calibri" panose="020F0502020204030204" pitchFamily="34" charset="0"/>
                        </a:rPr>
                        <a:t>COSTI TOTALI</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A6A6A6"/>
                    </a:solidFill>
                  </a:tcPr>
                </a:tc>
                <a:tc rowSpan="3">
                  <a:txBody>
                    <a:bodyPr/>
                    <a:lstStyle/>
                    <a:p>
                      <a:pPr algn="ctr" fontAlgn="ctr"/>
                      <a:r>
                        <a:rPr lang="it-IT" sz="800" b="1" i="0" u="none" strike="noStrike">
                          <a:solidFill>
                            <a:srgbClr val="000000"/>
                          </a:solidFill>
                          <a:effectLst/>
                          <a:latin typeface="Calibri" panose="020F0502020204030204" pitchFamily="34" charset="0"/>
                        </a:rPr>
                        <a:t>Driver (denominatore) per il calcolo del costo standard</a:t>
                      </a:r>
                    </a:p>
                  </a:txBody>
                  <a:tcPr marL="0" marR="0" marT="0" marB="0" anchor="ctr">
                    <a:lnL w="6350" cap="flat" cmpd="sng" algn="ctr">
                      <a:solidFill>
                        <a:srgbClr val="C3C3C3"/>
                      </a:solidFill>
                      <a:prstDash val="solid"/>
                      <a:round/>
                      <a:headEnd type="none" w="med" len="med"/>
                      <a:tailEnd type="none" w="med" len="med"/>
                    </a:lnL>
                    <a:lnR>
                      <a:noFill/>
                    </a:lnR>
                    <a:lnT>
                      <a:noFill/>
                    </a:lnT>
                    <a:lnB w="6350" cap="flat" cmpd="sng" algn="ctr">
                      <a:solidFill>
                        <a:srgbClr val="C3C3C3"/>
                      </a:solidFill>
                      <a:prstDash val="solid"/>
                      <a:round/>
                      <a:headEnd type="none" w="med" len="med"/>
                      <a:tailEnd type="none" w="med" len="med"/>
                    </a:lnB>
                    <a:solidFill>
                      <a:srgbClr val="EEECE1"/>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gridSpan="6">
                  <a:txBody>
                    <a:bodyPr/>
                    <a:lstStyle/>
                    <a:p>
                      <a:pPr algn="ctr" fontAlgn="ctr"/>
                      <a:r>
                        <a:rPr lang="it-IT" sz="800" b="1" i="0" u="none" strike="noStrike">
                          <a:solidFill>
                            <a:srgbClr val="000000"/>
                          </a:solidFill>
                          <a:effectLst/>
                          <a:latin typeface="Calibri" panose="020F0502020204030204" pitchFamily="34" charset="0"/>
                        </a:rPr>
                        <a:t>INDICATORI</a:t>
                      </a:r>
                    </a:p>
                  </a:txBody>
                  <a:tcPr marL="0" marR="0" marT="0" marB="0" anchor="ctr">
                    <a:lnL w="6350" cap="flat" cmpd="sng" algn="ctr">
                      <a:solidFill>
                        <a:srgbClr val="C3C3C3"/>
                      </a:solidFill>
                      <a:prstDash val="solid"/>
                      <a:round/>
                      <a:headEnd type="none" w="med" len="med"/>
                      <a:tailEnd type="none" w="med" len="med"/>
                    </a:lnL>
                    <a:lnR>
                      <a:noFill/>
                    </a:lnR>
                    <a:lnT>
                      <a:noFill/>
                    </a:lnT>
                    <a:lnB w="6350" cap="flat" cmpd="sng" algn="ctr">
                      <a:solidFill>
                        <a:srgbClr val="C3C3C3"/>
                      </a:solidFill>
                      <a:prstDash val="solid"/>
                      <a:round/>
                      <a:headEnd type="none" w="med" len="med"/>
                      <a:tailEnd type="none" w="med" len="med"/>
                    </a:lnB>
                    <a:solidFill>
                      <a:srgbClr val="EEECE1"/>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l" fontAlgn="ctr"/>
                      <a:r>
                        <a:rPr lang="it-IT" sz="800" b="1" i="0" u="none" strike="noStrike">
                          <a:solidFill>
                            <a:srgbClr val="000000"/>
                          </a:solidFill>
                          <a:effectLst/>
                          <a:latin typeface="Calibri" panose="020F0502020204030204" pitchFamily="34" charset="0"/>
                        </a:rPr>
                        <a:t> </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extLst>
                  <a:ext uri="{0D108BD9-81ED-4DB2-BD59-A6C34878D82A}">
                    <a16:rowId xmlns:a16="http://schemas.microsoft.com/office/drawing/2014/main" xmlns="" val="1051036875"/>
                  </a:ext>
                </a:extLst>
              </a:tr>
              <a:tr h="152999">
                <a:tc rowSpan="2">
                  <a:txBody>
                    <a:bodyPr/>
                    <a:lstStyle/>
                    <a:p>
                      <a:pPr algn="ctr" fontAlgn="ctr"/>
                      <a:r>
                        <a:rPr lang="it-IT" sz="800" b="1" i="0" u="none" strike="noStrike">
                          <a:solidFill>
                            <a:srgbClr val="000000"/>
                          </a:solidFill>
                          <a:effectLst/>
                          <a:latin typeface="Calibri" panose="020F0502020204030204" pitchFamily="34" charset="0"/>
                        </a:rPr>
                        <a:t>Funzione</a:t>
                      </a:r>
                    </a:p>
                  </a:txBody>
                  <a:tcPr marL="0" marR="0" marT="0" marB="0" anchor="ctr">
                    <a:lnL>
                      <a:noFill/>
                    </a:lnL>
                    <a:lnR w="6350" cap="flat" cmpd="sng" algn="ctr">
                      <a:solidFill>
                        <a:srgbClr val="D9D9D9"/>
                      </a:solidFill>
                      <a:prstDash val="solid"/>
                      <a:round/>
                      <a:headEnd type="none" w="med" len="med"/>
                      <a:tailEnd type="none" w="med" len="med"/>
                    </a:lnR>
                    <a:lnT>
                      <a:noFill/>
                    </a:lnT>
                    <a:lnB w="6350" cap="flat" cmpd="sng" algn="ctr">
                      <a:solidFill>
                        <a:srgbClr val="C3C3C3"/>
                      </a:solidFill>
                      <a:prstDash val="solid"/>
                      <a:round/>
                      <a:headEnd type="none" w="med" len="med"/>
                      <a:tailEnd type="none" w="med" len="med"/>
                    </a:lnB>
                    <a:solidFill>
                      <a:srgbClr val="C3C3C3"/>
                    </a:solidFill>
                  </a:tcPr>
                </a:tc>
                <a:tc rowSpan="2">
                  <a:txBody>
                    <a:bodyPr/>
                    <a:lstStyle/>
                    <a:p>
                      <a:pPr algn="ctr" fontAlgn="ctr"/>
                      <a:r>
                        <a:rPr lang="it-IT" sz="800" b="1" i="0" u="none" strike="noStrike">
                          <a:solidFill>
                            <a:srgbClr val="000000"/>
                          </a:solidFill>
                          <a:effectLst/>
                          <a:latin typeface="Calibri" panose="020F0502020204030204" pitchFamily="34" charset="0"/>
                        </a:rPr>
                        <a:t>MacroProcesso</a:t>
                      </a:r>
                    </a:p>
                  </a:txBody>
                  <a:tcPr marL="0" marR="0" marT="0"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a:noFill/>
                    </a:lnT>
                    <a:lnB w="6350" cap="flat" cmpd="sng" algn="ctr">
                      <a:solidFill>
                        <a:srgbClr val="C3C3C3"/>
                      </a:solidFill>
                      <a:prstDash val="solid"/>
                      <a:round/>
                      <a:headEnd type="none" w="med" len="med"/>
                      <a:tailEnd type="none" w="med" len="med"/>
                    </a:lnB>
                    <a:solidFill>
                      <a:srgbClr val="C3C3C3"/>
                    </a:solidFill>
                  </a:tcPr>
                </a:tc>
                <a:tc rowSpan="2">
                  <a:txBody>
                    <a:bodyPr/>
                    <a:lstStyle/>
                    <a:p>
                      <a:pPr algn="ctr" fontAlgn="ctr"/>
                      <a:r>
                        <a:rPr lang="it-IT" sz="800" b="1" i="0" u="none" strike="noStrike" dirty="0">
                          <a:solidFill>
                            <a:srgbClr val="000000"/>
                          </a:solidFill>
                          <a:effectLst/>
                          <a:latin typeface="Calibri" panose="020F0502020204030204" pitchFamily="34" charset="0"/>
                        </a:rPr>
                        <a:t>Processo</a:t>
                      </a:r>
                    </a:p>
                  </a:txBody>
                  <a:tcPr marL="0" marR="0" marT="0" marB="0" anchor="ctr">
                    <a:lnL w="6350" cap="flat" cmpd="sng" algn="ctr">
                      <a:solidFill>
                        <a:srgbClr val="D9D9D9"/>
                      </a:solidFill>
                      <a:prstDash val="solid"/>
                      <a:round/>
                      <a:headEnd type="none" w="med" len="med"/>
                      <a:tailEnd type="none" w="med" len="med"/>
                    </a:lnL>
                    <a:lnR>
                      <a:noFill/>
                    </a:lnR>
                    <a:lnT>
                      <a:noFill/>
                    </a:lnT>
                    <a:lnB w="6350" cap="flat" cmpd="sng" algn="ctr">
                      <a:solidFill>
                        <a:srgbClr val="C3C3C3"/>
                      </a:solidFill>
                      <a:prstDash val="solid"/>
                      <a:round/>
                      <a:headEnd type="none" w="med" len="med"/>
                      <a:tailEnd type="none" w="med" len="med"/>
                    </a:lnB>
                    <a:solidFill>
                      <a:srgbClr val="C3C3C3"/>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2">
                  <a:txBody>
                    <a:bodyPr/>
                    <a:lstStyle/>
                    <a:p>
                      <a:pPr algn="ctr" fontAlgn="ctr"/>
                      <a:r>
                        <a:rPr lang="it-IT" sz="800" b="1" i="0" u="none" strike="noStrike">
                          <a:solidFill>
                            <a:srgbClr val="000000"/>
                          </a:solidFill>
                          <a:effectLst/>
                          <a:latin typeface="Calibri" panose="020F0502020204030204" pitchFamily="34" charset="0"/>
                        </a:rPr>
                        <a:t>COSTI DIRETTI</a:t>
                      </a:r>
                    </a:p>
                  </a:txBody>
                  <a:tcPr marL="0" marR="0" marT="0" marB="0" anchor="ctr">
                    <a:lnL>
                      <a:noFill/>
                    </a:lnL>
                    <a:lnR w="6350" cap="flat" cmpd="sng" algn="ctr">
                      <a:solidFill>
                        <a:srgbClr val="D9D9D9"/>
                      </a:solidFill>
                      <a:prstDash val="solid"/>
                      <a:round/>
                      <a:headEnd type="none" w="med" len="med"/>
                      <a:tailEnd type="none" w="med" len="med"/>
                    </a:lnR>
                    <a:lnT>
                      <a:noFill/>
                    </a:lnT>
                    <a:lnB w="6350" cap="flat" cmpd="sng" algn="ctr">
                      <a:solidFill>
                        <a:srgbClr val="D9D9D9"/>
                      </a:solidFill>
                      <a:prstDash val="solid"/>
                      <a:round/>
                      <a:headEnd type="none" w="med" len="med"/>
                      <a:tailEnd type="none" w="med" len="med"/>
                    </a:lnB>
                    <a:solidFill>
                      <a:srgbClr val="C3C3C3"/>
                    </a:solidFill>
                  </a:tcPr>
                </a:tc>
                <a:tc hMerge="1">
                  <a:txBody>
                    <a:bodyPr/>
                    <a:lstStyle/>
                    <a:p>
                      <a:endParaRPr lang="it-IT"/>
                    </a:p>
                  </a:txBody>
                  <a:tcPr/>
                </a:tc>
                <a:tc rowSpan="2">
                  <a:txBody>
                    <a:bodyPr/>
                    <a:lstStyle/>
                    <a:p>
                      <a:pPr algn="ctr" fontAlgn="ctr"/>
                      <a:r>
                        <a:rPr lang="it-IT" sz="800" b="1" i="0" u="none" strike="noStrike">
                          <a:solidFill>
                            <a:srgbClr val="000000"/>
                          </a:solidFill>
                          <a:effectLst/>
                          <a:latin typeface="Calibri" panose="020F0502020204030204" pitchFamily="34" charset="0"/>
                        </a:rPr>
                        <a:t>COSTI INDIRETTI </a:t>
                      </a:r>
                      <a:r>
                        <a:rPr lang="it-IT" sz="800" b="0" i="0" u="none" strike="noStrike">
                          <a:solidFill>
                            <a:srgbClr val="000000"/>
                          </a:solidFill>
                          <a:effectLst/>
                          <a:latin typeface="Calibri" panose="020F0502020204030204" pitchFamily="34" charset="0"/>
                        </a:rPr>
                        <a:t>(quota ribaltata)</a:t>
                      </a:r>
                      <a:endParaRPr lang="it-IT" sz="800" b="1" i="0" u="none" strike="noStrike">
                        <a:solidFill>
                          <a:srgbClr val="000000"/>
                        </a:solidFill>
                        <a:effectLst/>
                        <a:latin typeface="Calibri" panose="020F0502020204030204" pitchFamily="34" charset="0"/>
                      </a:endParaRPr>
                    </a:p>
                  </a:txBody>
                  <a:tcPr marL="0" marR="0" marT="0"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a:noFill/>
                    </a:lnT>
                    <a:lnB w="6350" cap="flat" cmpd="sng" algn="ctr">
                      <a:solidFill>
                        <a:srgbClr val="C3C3C3"/>
                      </a:solidFill>
                      <a:prstDash val="solid"/>
                      <a:round/>
                      <a:headEnd type="none" w="med" len="med"/>
                      <a:tailEnd type="none" w="med" len="med"/>
                    </a:lnB>
                    <a:solidFill>
                      <a:srgbClr val="C3C3C3"/>
                    </a:solidFill>
                  </a:tcPr>
                </a:tc>
                <a:tc rowSpan="2">
                  <a:txBody>
                    <a:bodyPr/>
                    <a:lstStyle/>
                    <a:p>
                      <a:pPr algn="ctr" fontAlgn="ctr"/>
                      <a:r>
                        <a:rPr lang="it-IT" sz="800" b="1" i="0" u="none" strike="noStrike">
                          <a:solidFill>
                            <a:srgbClr val="000000"/>
                          </a:solidFill>
                          <a:effectLst/>
                          <a:latin typeface="Calibri" panose="020F0502020204030204" pitchFamily="34" charset="0"/>
                        </a:rPr>
                        <a:t>INTERVENTI DI PROMOZIONE</a:t>
                      </a:r>
                    </a:p>
                  </a:txBody>
                  <a:tcPr marL="0" marR="0" marT="0" marB="0" anchor="ctr">
                    <a:lnL w="6350" cap="flat" cmpd="sng" algn="ctr">
                      <a:solidFill>
                        <a:srgbClr val="D9D9D9"/>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w="6350" cap="flat" cmpd="sng" algn="ctr">
                      <a:solidFill>
                        <a:srgbClr val="C3C3C3"/>
                      </a:solidFill>
                      <a:prstDash val="solid"/>
                      <a:round/>
                      <a:headEnd type="none" w="med" len="med"/>
                      <a:tailEnd type="none" w="med" len="med"/>
                    </a:lnB>
                    <a:solidFill>
                      <a:srgbClr val="C3C3C3"/>
                    </a:solidFill>
                  </a:tcPr>
                </a:tc>
                <a:tc vMerge="1">
                  <a:txBody>
                    <a:bodyPr/>
                    <a:lstStyle/>
                    <a:p>
                      <a:endParaRPr lang="it-IT"/>
                    </a:p>
                  </a:txBody>
                  <a:tcPr/>
                </a:tc>
                <a:tc vMerge="1">
                  <a:txBody>
                    <a:bodyPr/>
                    <a:lstStyle/>
                    <a:p>
                      <a:endParaRPr lang="it-IT"/>
                    </a:p>
                  </a:txBody>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rowSpan="2">
                  <a:txBody>
                    <a:bodyPr/>
                    <a:lstStyle/>
                    <a:p>
                      <a:pPr algn="ctr" fontAlgn="ctr"/>
                      <a:r>
                        <a:rPr lang="it-IT" sz="800" b="1" i="0" u="none" strike="noStrike">
                          <a:solidFill>
                            <a:srgbClr val="000000"/>
                          </a:solidFill>
                          <a:effectLst/>
                          <a:latin typeface="Calibri" panose="020F0502020204030204" pitchFamily="34" charset="0"/>
                        </a:rPr>
                        <a:t>CCIAA</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EEECE1"/>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a:noFill/>
                    </a:lnR>
                    <a:lnT>
                      <a:noFill/>
                    </a:lnT>
                    <a:lnB>
                      <a:noFill/>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rowSpan="2">
                  <a:txBody>
                    <a:bodyPr/>
                    <a:lstStyle/>
                    <a:p>
                      <a:pPr algn="ctr" fontAlgn="ctr"/>
                      <a:r>
                        <a:rPr lang="it-IT" sz="800" b="1" i="0" u="none" strike="noStrike">
                          <a:solidFill>
                            <a:srgbClr val="000000"/>
                          </a:solidFill>
                          <a:effectLst/>
                          <a:latin typeface="Calibri" panose="020F0502020204030204" pitchFamily="34" charset="0"/>
                        </a:rPr>
                        <a:t>Mediana nazionale </a:t>
                      </a:r>
                      <a:r>
                        <a:rPr lang="it-IT" sz="800" b="0" i="0" u="none" strike="noStrike">
                          <a:solidFill>
                            <a:srgbClr val="FF0000"/>
                          </a:solidFill>
                          <a:effectLst/>
                          <a:latin typeface="Calibri" panose="020F0502020204030204" pitchFamily="34" charset="0"/>
                        </a:rPr>
                        <a:t>(CCIAA presenti: 80/82)</a:t>
                      </a:r>
                      <a:endParaRPr lang="it-IT" sz="800" b="1" i="0" u="none" strike="noStrike">
                        <a:solidFill>
                          <a:srgbClr val="000000"/>
                        </a:solidFill>
                        <a:effectLst/>
                        <a:latin typeface="Calibri" panose="020F0502020204030204" pitchFamily="34" charset="0"/>
                      </a:endParaRP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EEECE1"/>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rowSpan="2">
                  <a:txBody>
                    <a:bodyPr/>
                    <a:lstStyle/>
                    <a:p>
                      <a:pPr algn="ctr" fontAlgn="ctr"/>
                      <a:r>
                        <a:rPr lang="it-IT" sz="800" b="1" i="0" u="none" strike="noStrike">
                          <a:solidFill>
                            <a:srgbClr val="000000"/>
                          </a:solidFill>
                          <a:effectLst/>
                          <a:latin typeface="Symbol" panose="05050102010706020507" pitchFamily="18" charset="2"/>
                        </a:rPr>
                        <a:t>D</a:t>
                      </a:r>
                      <a:r>
                        <a:rPr lang="it-IT" sz="800" b="1" i="0" u="none" strike="noStrike">
                          <a:solidFill>
                            <a:srgbClr val="000000"/>
                          </a:solidFill>
                          <a:effectLst/>
                          <a:latin typeface="Calibri" panose="020F0502020204030204" pitchFamily="34" charset="0"/>
                        </a:rPr>
                        <a:t> Mediana Nazionale</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EEECE1"/>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rowSpan="2">
                  <a:txBody>
                    <a:bodyPr/>
                    <a:lstStyle/>
                    <a:p>
                      <a:pPr algn="ctr" fontAlgn="ctr"/>
                      <a:r>
                        <a:rPr lang="it-IT" sz="800" b="1" i="0" u="none" strike="noStrike">
                          <a:solidFill>
                            <a:srgbClr val="000000"/>
                          </a:solidFill>
                          <a:effectLst/>
                          <a:latin typeface="Calibri" panose="020F0502020204030204" pitchFamily="34" charset="0"/>
                        </a:rPr>
                        <a:t>Copertura RICAVI vs COSTI</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EEECE1"/>
                    </a:solidFill>
                  </a:tcPr>
                </a:tc>
                <a:extLst>
                  <a:ext uri="{0D108BD9-81ED-4DB2-BD59-A6C34878D82A}">
                    <a16:rowId xmlns:a16="http://schemas.microsoft.com/office/drawing/2014/main" xmlns="" val="2716808148"/>
                  </a:ext>
                </a:extLst>
              </a:tr>
              <a:tr h="534827">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ctr"/>
                      <a:r>
                        <a:rPr lang="it-IT" sz="800" b="1" i="0" u="none" strike="noStrike">
                          <a:solidFill>
                            <a:srgbClr val="000000"/>
                          </a:solidFill>
                          <a:effectLst/>
                          <a:latin typeface="Calibri" panose="020F0502020204030204" pitchFamily="34" charset="0"/>
                        </a:rPr>
                        <a:t>Costi personale dipendente</a:t>
                      </a:r>
                    </a:p>
                  </a:txBody>
                  <a:tcPr marL="0" marR="0" marT="0" marB="0" anchor="ctr">
                    <a:lnL>
                      <a:noFill/>
                    </a:lnL>
                    <a:lnR w="6350" cap="flat" cmpd="sng" algn="ctr">
                      <a:solidFill>
                        <a:srgbClr val="D9D9D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8D8D8"/>
                    </a:solidFill>
                  </a:tcPr>
                </a:tc>
                <a:tc>
                  <a:txBody>
                    <a:bodyPr/>
                    <a:lstStyle/>
                    <a:p>
                      <a:pPr algn="ctr" fontAlgn="ctr"/>
                      <a:r>
                        <a:rPr lang="it-IT" sz="800" b="1" i="0" u="none" strike="noStrike" dirty="0">
                          <a:solidFill>
                            <a:srgbClr val="000000"/>
                          </a:solidFill>
                          <a:effectLst/>
                          <a:latin typeface="Calibri" panose="020F0502020204030204" pitchFamily="34" charset="0"/>
                        </a:rPr>
                        <a:t>Altri costi effettivi</a:t>
                      </a:r>
                    </a:p>
                  </a:txBody>
                  <a:tcPr marL="0" marR="0" marT="0"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8D8D8"/>
                    </a:solidFill>
                  </a:tcPr>
                </a:tc>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vMerge="1">
                  <a:txBody>
                    <a:bodyPr/>
                    <a:lstStyle/>
                    <a:p>
                      <a:endParaRPr lang="it-IT"/>
                    </a:p>
                  </a:txBody>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a:noFill/>
                    </a:lnR>
                    <a:lnT>
                      <a:noFill/>
                    </a:lnT>
                    <a:lnB>
                      <a:noFill/>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vMerge="1">
                  <a:txBody>
                    <a:bodyPr/>
                    <a:lstStyle/>
                    <a:p>
                      <a:endParaRPr lang="it-IT"/>
                    </a:p>
                  </a:txBody>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vMerge="1">
                  <a:txBody>
                    <a:bodyPr/>
                    <a:lstStyle/>
                    <a:p>
                      <a:endParaRPr lang="it-IT"/>
                    </a:p>
                  </a:txBody>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vMerge="1">
                  <a:txBody>
                    <a:bodyPr/>
                    <a:lstStyle/>
                    <a:p>
                      <a:endParaRPr lang="it-IT"/>
                    </a:p>
                  </a:txBody>
                  <a:tcPr/>
                </a:tc>
                <a:extLst>
                  <a:ext uri="{0D108BD9-81ED-4DB2-BD59-A6C34878D82A}">
                    <a16:rowId xmlns:a16="http://schemas.microsoft.com/office/drawing/2014/main" xmlns="" val="518825339"/>
                  </a:ext>
                </a:extLst>
              </a:tr>
              <a:tr h="152999">
                <a:tc rowSpan="15">
                  <a:txBody>
                    <a:bodyPr/>
                    <a:lstStyle/>
                    <a:p>
                      <a:pPr algn="l" fontAlgn="ctr"/>
                      <a:r>
                        <a:rPr lang="it-IT" sz="800" b="0" i="0" u="none" strike="noStrike" dirty="0">
                          <a:solidFill>
                            <a:srgbClr val="000000"/>
                          </a:solidFill>
                          <a:effectLst/>
                          <a:latin typeface="Calibri" panose="020F0502020204030204" pitchFamily="34" charset="0"/>
                        </a:rPr>
                        <a:t>D Sviluppo della competitività</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rowSpan="2">
                  <a:txBody>
                    <a:bodyPr/>
                    <a:lstStyle/>
                    <a:p>
                      <a:pPr algn="l" fontAlgn="ctr"/>
                      <a:r>
                        <a:rPr lang="it-IT" sz="800" b="0" i="0" u="none" strike="noStrike">
                          <a:solidFill>
                            <a:srgbClr val="000000"/>
                          </a:solidFill>
                          <a:effectLst/>
                          <a:latin typeface="Calibri" panose="020F0502020204030204" pitchFamily="34" charset="0"/>
                        </a:rPr>
                        <a:t>D1 Internazionalizzazione</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ctr"/>
                      <a:r>
                        <a:rPr lang="it-IT" sz="800" b="0" i="0" u="none" strike="noStrike">
                          <a:solidFill>
                            <a:srgbClr val="000000"/>
                          </a:solidFill>
                          <a:effectLst/>
                          <a:latin typeface="Calibri" panose="020F0502020204030204" pitchFamily="34" charset="0"/>
                        </a:rPr>
                        <a:t>D1.1 Servizi di informazione, formazione e assistenza all'export</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10.219,83</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1.834,93</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253,00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r" fontAlgn="ctr"/>
                      <a:r>
                        <a:rPr lang="it-IT" sz="800" b="1" i="0" u="none" strike="noStrike">
                          <a:solidFill>
                            <a:srgbClr val="000000"/>
                          </a:solidFill>
                          <a:effectLst/>
                          <a:latin typeface="Calibri" panose="020F0502020204030204" pitchFamily="34" charset="0"/>
                        </a:rPr>
                        <a:t>12.054,75</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ctr"/>
                      <a:r>
                        <a:rPr lang="it-IT" sz="800" b="0" i="0" u="none" strike="noStrike" dirty="0">
                          <a:solidFill>
                            <a:srgbClr val="000000"/>
                          </a:solidFill>
                          <a:effectLst/>
                          <a:latin typeface="Calibri" panose="020F0502020204030204" pitchFamily="34" charset="0"/>
                        </a:rPr>
                        <a:t>1.000.000 € di Valore esportazioni</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2,01</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a:noFill/>
                    </a:lnR>
                    <a:lnT>
                      <a:noFill/>
                    </a:lnT>
                    <a:lnB>
                      <a:noFill/>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5,34</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-3,33</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dirty="0">
                          <a:solidFill>
                            <a:srgbClr val="FFFF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0000"/>
                    </a:solidFill>
                  </a:tcPr>
                </a:tc>
                <a:extLst>
                  <a:ext uri="{0D108BD9-81ED-4DB2-BD59-A6C34878D82A}">
                    <a16:rowId xmlns:a16="http://schemas.microsoft.com/office/drawing/2014/main" xmlns="" val="3030568113"/>
                  </a:ext>
                </a:extLst>
              </a:tr>
              <a:tr h="152999">
                <a:tc vMerge="1">
                  <a:txBody>
                    <a:bodyPr/>
                    <a:lstStyle/>
                    <a:p>
                      <a:endParaRPr lang="it-IT"/>
                    </a:p>
                  </a:txBody>
                  <a:tcPr/>
                </a:tc>
                <a:tc vMerge="1">
                  <a:txBody>
                    <a:bodyPr/>
                    <a:lstStyle/>
                    <a:p>
                      <a:endParaRPr lang="it-IT"/>
                    </a:p>
                  </a:txBody>
                  <a:tcPr/>
                </a:tc>
                <a:tc>
                  <a:txBody>
                    <a:bodyPr/>
                    <a:lstStyle/>
                    <a:p>
                      <a:pPr algn="l" fontAlgn="ctr"/>
                      <a:r>
                        <a:rPr lang="it-IT" sz="800" b="0" i="0" u="none" strike="noStrike">
                          <a:solidFill>
                            <a:srgbClr val="000000"/>
                          </a:solidFill>
                          <a:effectLst/>
                          <a:latin typeface="Calibri" panose="020F0502020204030204" pitchFamily="34" charset="0"/>
                        </a:rPr>
                        <a:t>D1.2 Servizi certificativi per l'export</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33.471,45</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11.486,60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r" fontAlgn="ctr"/>
                      <a:r>
                        <a:rPr lang="it-IT" sz="800" b="1" i="0" u="none" strike="noStrike">
                          <a:solidFill>
                            <a:srgbClr val="000000"/>
                          </a:solidFill>
                          <a:effectLst/>
                          <a:latin typeface="Calibri" panose="020F0502020204030204" pitchFamily="34" charset="0"/>
                        </a:rPr>
                        <a:t>44.958,05</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ctr"/>
                      <a:r>
                        <a:rPr lang="it-IT" sz="800" b="0" i="0" u="none" strike="noStrike">
                          <a:solidFill>
                            <a:srgbClr val="000000"/>
                          </a:solidFill>
                          <a:effectLst/>
                          <a:latin typeface="Calibri" panose="020F0502020204030204" pitchFamily="34" charset="0"/>
                        </a:rPr>
                        <a:t>1.000.000 € di Valore esportazioni</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7,48</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a:noFill/>
                    </a:lnR>
                    <a:lnT>
                      <a:noFill/>
                    </a:lnT>
                    <a:lnB>
                      <a:noFill/>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9,29</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-1,81</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FFFF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0000"/>
                    </a:solidFill>
                  </a:tcPr>
                </a:tc>
                <a:extLst>
                  <a:ext uri="{0D108BD9-81ED-4DB2-BD59-A6C34878D82A}">
                    <a16:rowId xmlns:a16="http://schemas.microsoft.com/office/drawing/2014/main" xmlns="" val="2647125785"/>
                  </a:ext>
                </a:extLst>
              </a:tr>
              <a:tr h="305998">
                <a:tc vMerge="1">
                  <a:txBody>
                    <a:bodyPr/>
                    <a:lstStyle/>
                    <a:p>
                      <a:endParaRPr lang="it-IT"/>
                    </a:p>
                  </a:txBody>
                  <a:tcPr/>
                </a:tc>
                <a:tc rowSpan="2">
                  <a:txBody>
                    <a:bodyPr/>
                    <a:lstStyle/>
                    <a:p>
                      <a:pPr algn="l" fontAlgn="ctr"/>
                      <a:r>
                        <a:rPr lang="it-IT" sz="800" b="0" i="0" u="none" strike="noStrike" dirty="0">
                          <a:solidFill>
                            <a:srgbClr val="000000"/>
                          </a:solidFill>
                          <a:effectLst/>
                          <a:latin typeface="Calibri" panose="020F0502020204030204" pitchFamily="34" charset="0"/>
                        </a:rPr>
                        <a:t>D2 Digitalizzazione</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ctr"/>
                      <a:r>
                        <a:rPr lang="it-IT" sz="800" b="0" i="0" u="none" strike="noStrike">
                          <a:solidFill>
                            <a:srgbClr val="000000"/>
                          </a:solidFill>
                          <a:effectLst/>
                          <a:latin typeface="Calibri" panose="020F0502020204030204" pitchFamily="34" charset="0"/>
                        </a:rPr>
                        <a:t>D2.1 Gestione punti impresa digitale (servizi di assistenza alla digitalizzazione delle imprese)</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15.960,45</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6.604,23</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2.209,58</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3.954,40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r" fontAlgn="ctr"/>
                      <a:r>
                        <a:rPr lang="it-IT" sz="800" b="1" i="0" u="none" strike="noStrike">
                          <a:solidFill>
                            <a:srgbClr val="000000"/>
                          </a:solidFill>
                          <a:effectLst/>
                          <a:latin typeface="Calibri" panose="020F0502020204030204" pitchFamily="34" charset="0"/>
                        </a:rPr>
                        <a:t>24.774,27</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ctr"/>
                      <a:r>
                        <a:rPr lang="it-IT" sz="800" b="0" i="0" u="none" strike="noStrike">
                          <a:solidFill>
                            <a:srgbClr val="000000"/>
                          </a:solidFill>
                          <a:effectLst/>
                          <a:latin typeface="Calibri" panose="020F0502020204030204" pitchFamily="34" charset="0"/>
                        </a:rPr>
                        <a:t>Imprese attive + UULL</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0,62</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a:noFill/>
                    </a:lnR>
                    <a:lnT>
                      <a:noFill/>
                    </a:lnT>
                    <a:lnB>
                      <a:noFill/>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0,31</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0,31</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C000"/>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363,15%</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extLst>
                  <a:ext uri="{0D108BD9-81ED-4DB2-BD59-A6C34878D82A}">
                    <a16:rowId xmlns:a16="http://schemas.microsoft.com/office/drawing/2014/main" xmlns="" val="1088116129"/>
                  </a:ext>
                </a:extLst>
              </a:tr>
              <a:tr h="152999">
                <a:tc vMerge="1">
                  <a:txBody>
                    <a:bodyPr/>
                    <a:lstStyle/>
                    <a:p>
                      <a:endParaRPr lang="it-IT"/>
                    </a:p>
                  </a:txBody>
                  <a:tcPr/>
                </a:tc>
                <a:tc vMerge="1">
                  <a:txBody>
                    <a:bodyPr/>
                    <a:lstStyle/>
                    <a:p>
                      <a:endParaRPr lang="it-IT"/>
                    </a:p>
                  </a:txBody>
                  <a:tcPr/>
                </a:tc>
                <a:tc>
                  <a:txBody>
                    <a:bodyPr/>
                    <a:lstStyle/>
                    <a:p>
                      <a:pPr algn="l" fontAlgn="ctr"/>
                      <a:r>
                        <a:rPr lang="it-IT" sz="800" b="0" i="0" u="none" strike="noStrike">
                          <a:solidFill>
                            <a:srgbClr val="000000"/>
                          </a:solidFill>
                          <a:effectLst/>
                          <a:latin typeface="Calibri" panose="020F0502020204030204" pitchFamily="34" charset="0"/>
                        </a:rPr>
                        <a:t>D2.2 Servizi connessi all'agenda digitale</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62.350,73</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95.783,26</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24.227,30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r" fontAlgn="ctr"/>
                      <a:r>
                        <a:rPr lang="it-IT" sz="800" b="1" i="0" u="none" strike="noStrike">
                          <a:solidFill>
                            <a:srgbClr val="000000"/>
                          </a:solidFill>
                          <a:effectLst/>
                          <a:latin typeface="Calibri" panose="020F0502020204030204" pitchFamily="34" charset="0"/>
                        </a:rPr>
                        <a:t>182.361,29</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ctr"/>
                      <a:r>
                        <a:rPr lang="it-IT" sz="800" b="0" i="0" u="none" strike="noStrike">
                          <a:solidFill>
                            <a:srgbClr val="000000"/>
                          </a:solidFill>
                          <a:effectLst/>
                          <a:latin typeface="Calibri" panose="020F0502020204030204" pitchFamily="34" charset="0"/>
                        </a:rPr>
                        <a:t>Imprese attive + UULL</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4,53</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a:noFill/>
                    </a:lnR>
                    <a:lnT>
                      <a:noFill/>
                    </a:lnT>
                    <a:lnB>
                      <a:noFill/>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4,55</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-0,02</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99,18%</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extLst>
                  <a:ext uri="{0D108BD9-81ED-4DB2-BD59-A6C34878D82A}">
                    <a16:rowId xmlns:a16="http://schemas.microsoft.com/office/drawing/2014/main" xmlns="" val="1232861058"/>
                  </a:ext>
                </a:extLst>
              </a:tr>
              <a:tr h="152999">
                <a:tc vMerge="1">
                  <a:txBody>
                    <a:bodyPr/>
                    <a:lstStyle/>
                    <a:p>
                      <a:endParaRPr lang="it-IT"/>
                    </a:p>
                  </a:txBody>
                  <a:tcPr/>
                </a:tc>
                <a:tc>
                  <a:txBody>
                    <a:bodyPr/>
                    <a:lstStyle/>
                    <a:p>
                      <a:pPr algn="l" fontAlgn="ctr"/>
                      <a:r>
                        <a:rPr lang="it-IT" sz="800" b="0" i="0" u="none" strike="noStrike" dirty="0">
                          <a:solidFill>
                            <a:srgbClr val="000000"/>
                          </a:solidFill>
                          <a:effectLst/>
                          <a:latin typeface="Calibri" panose="020F0502020204030204" pitchFamily="34" charset="0"/>
                        </a:rPr>
                        <a:t>D3 Turismo e cultura</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ctr"/>
                      <a:r>
                        <a:rPr lang="it-IT" sz="800" b="0" i="0" u="none" strike="noStrike">
                          <a:solidFill>
                            <a:srgbClr val="000000"/>
                          </a:solidFill>
                          <a:effectLst/>
                          <a:latin typeface="Calibri" panose="020F0502020204030204" pitchFamily="34" charset="0"/>
                        </a:rPr>
                        <a:t>D3.1 Iniziative a sostegno dei settori del turismo e della cultura</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34.085,70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r" fontAlgn="ctr"/>
                      <a:r>
                        <a:rPr lang="it-IT" sz="800" b="1"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ctr"/>
                      <a:r>
                        <a:rPr lang="it-IT" sz="800" b="0" i="0" u="none" strike="noStrike">
                          <a:solidFill>
                            <a:srgbClr val="000000"/>
                          </a:solidFill>
                          <a:effectLst/>
                          <a:latin typeface="Calibri" panose="020F0502020204030204" pitchFamily="34" charset="0"/>
                        </a:rPr>
                        <a:t>Imprese attive + UULL</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a:noFill/>
                    </a:lnR>
                    <a:lnT>
                      <a:noFill/>
                    </a:lnT>
                    <a:lnB>
                      <a:noFill/>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1,17</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N/D</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N/D</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extLst>
                  <a:ext uri="{0D108BD9-81ED-4DB2-BD59-A6C34878D82A}">
                    <a16:rowId xmlns:a16="http://schemas.microsoft.com/office/drawing/2014/main" xmlns="" val="461698822"/>
                  </a:ext>
                </a:extLst>
              </a:tr>
              <a:tr h="152999">
                <a:tc vMerge="1">
                  <a:txBody>
                    <a:bodyPr/>
                    <a:lstStyle/>
                    <a:p>
                      <a:endParaRPr lang="it-IT"/>
                    </a:p>
                  </a:txBody>
                  <a:tcPr/>
                </a:tc>
                <a:tc rowSpan="4">
                  <a:txBody>
                    <a:bodyPr/>
                    <a:lstStyle/>
                    <a:p>
                      <a:pPr algn="l" fontAlgn="ctr"/>
                      <a:r>
                        <a:rPr lang="it-IT" sz="800" b="0" i="0" u="none" strike="noStrike" dirty="0">
                          <a:solidFill>
                            <a:srgbClr val="000000"/>
                          </a:solidFill>
                          <a:effectLst/>
                          <a:latin typeface="Calibri" panose="020F0502020204030204" pitchFamily="34" charset="0"/>
                        </a:rPr>
                        <a:t>D4 Orientamento al lavoro ed alle professioni</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ctr"/>
                      <a:r>
                        <a:rPr lang="it-IT" sz="800" b="0" i="0" u="none" strike="noStrike">
                          <a:solidFill>
                            <a:srgbClr val="000000"/>
                          </a:solidFill>
                          <a:effectLst/>
                          <a:latin typeface="Calibri" panose="020F0502020204030204" pitchFamily="34" charset="0"/>
                        </a:rPr>
                        <a:t>D4.1 Orientamento</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11.991,31</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3.000,18</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r" fontAlgn="ctr"/>
                      <a:r>
                        <a:rPr lang="it-IT" sz="800" b="1" i="0" u="none" strike="noStrike">
                          <a:solidFill>
                            <a:srgbClr val="000000"/>
                          </a:solidFill>
                          <a:effectLst/>
                          <a:latin typeface="Calibri" panose="020F0502020204030204" pitchFamily="34" charset="0"/>
                        </a:rPr>
                        <a:t>14.991,49</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ctr"/>
                      <a:r>
                        <a:rPr lang="it-IT" sz="800" b="0" i="0" u="none" strike="noStrike">
                          <a:solidFill>
                            <a:srgbClr val="000000"/>
                          </a:solidFill>
                          <a:effectLst/>
                          <a:latin typeface="Calibri" panose="020F0502020204030204" pitchFamily="34" charset="0"/>
                        </a:rPr>
                        <a:t>Imprese attive + UULL</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0,37</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a:noFill/>
                    </a:lnR>
                    <a:lnT>
                      <a:noFill/>
                    </a:lnT>
                    <a:lnB>
                      <a:noFill/>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0,38</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-0,01</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FFFF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0000"/>
                    </a:solidFill>
                  </a:tcPr>
                </a:tc>
                <a:extLst>
                  <a:ext uri="{0D108BD9-81ED-4DB2-BD59-A6C34878D82A}">
                    <a16:rowId xmlns:a16="http://schemas.microsoft.com/office/drawing/2014/main" xmlns="" val="863407990"/>
                  </a:ext>
                </a:extLst>
              </a:tr>
              <a:tr h="152999">
                <a:tc vMerge="1">
                  <a:txBody>
                    <a:bodyPr/>
                    <a:lstStyle/>
                    <a:p>
                      <a:endParaRPr lang="it-IT"/>
                    </a:p>
                  </a:txBody>
                  <a:tcPr/>
                </a:tc>
                <a:tc vMerge="1">
                  <a:txBody>
                    <a:bodyPr/>
                    <a:lstStyle/>
                    <a:p>
                      <a:endParaRPr lang="it-IT"/>
                    </a:p>
                  </a:txBody>
                  <a:tcPr/>
                </a:tc>
                <a:tc>
                  <a:txBody>
                    <a:bodyPr/>
                    <a:lstStyle/>
                    <a:p>
                      <a:pPr algn="l" fontAlgn="ctr"/>
                      <a:r>
                        <a:rPr lang="it-IT" sz="800" b="0" i="0" u="none" strike="noStrike">
                          <a:solidFill>
                            <a:srgbClr val="000000"/>
                          </a:solidFill>
                          <a:effectLst/>
                          <a:latin typeface="Calibri" panose="020F0502020204030204" pitchFamily="34" charset="0"/>
                        </a:rPr>
                        <a:t>D4.2 Alternanza scuola/lavoro e formazione per il lavoro</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3.627,37</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1.365,04</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r" fontAlgn="ctr"/>
                      <a:r>
                        <a:rPr lang="it-IT" sz="800" b="1" i="0" u="none" strike="noStrike">
                          <a:solidFill>
                            <a:srgbClr val="000000"/>
                          </a:solidFill>
                          <a:effectLst/>
                          <a:latin typeface="Calibri" panose="020F0502020204030204" pitchFamily="34" charset="0"/>
                        </a:rPr>
                        <a:t>4.992,40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ctr"/>
                      <a:r>
                        <a:rPr lang="it-IT" sz="800" b="0" i="0" u="none" strike="noStrike">
                          <a:solidFill>
                            <a:srgbClr val="000000"/>
                          </a:solidFill>
                          <a:effectLst/>
                          <a:latin typeface="Calibri" panose="020F0502020204030204" pitchFamily="34" charset="0"/>
                        </a:rPr>
                        <a:t>Imprese attive + UULL</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0,12</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a:noFill/>
                    </a:lnR>
                    <a:lnT>
                      <a:noFill/>
                    </a:lnT>
                    <a:lnB>
                      <a:noFill/>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0,29</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-0,17</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FFFF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0000"/>
                    </a:solidFill>
                  </a:tcPr>
                </a:tc>
                <a:extLst>
                  <a:ext uri="{0D108BD9-81ED-4DB2-BD59-A6C34878D82A}">
                    <a16:rowId xmlns:a16="http://schemas.microsoft.com/office/drawing/2014/main" xmlns="" val="606449040"/>
                  </a:ext>
                </a:extLst>
              </a:tr>
              <a:tr h="152999">
                <a:tc vMerge="1">
                  <a:txBody>
                    <a:bodyPr/>
                    <a:lstStyle/>
                    <a:p>
                      <a:endParaRPr lang="it-IT"/>
                    </a:p>
                  </a:txBody>
                  <a:tcPr/>
                </a:tc>
                <a:tc vMerge="1">
                  <a:txBody>
                    <a:bodyPr/>
                    <a:lstStyle/>
                    <a:p>
                      <a:endParaRPr lang="it-IT"/>
                    </a:p>
                  </a:txBody>
                  <a:tcPr/>
                </a:tc>
                <a:tc>
                  <a:txBody>
                    <a:bodyPr/>
                    <a:lstStyle/>
                    <a:p>
                      <a:pPr algn="l" fontAlgn="ctr"/>
                      <a:r>
                        <a:rPr lang="it-IT" sz="800" b="0" i="0" u="none" strike="noStrike">
                          <a:solidFill>
                            <a:srgbClr val="000000"/>
                          </a:solidFill>
                          <a:effectLst/>
                          <a:latin typeface="Calibri" panose="020F0502020204030204" pitchFamily="34" charset="0"/>
                        </a:rPr>
                        <a:t>D4.3 Supporto incontro d/o di lavoro</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2.952,74</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721,65</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r" fontAlgn="ctr"/>
                      <a:r>
                        <a:rPr lang="it-IT" sz="800" b="1" i="0" u="none" strike="noStrike">
                          <a:solidFill>
                            <a:srgbClr val="000000"/>
                          </a:solidFill>
                          <a:effectLst/>
                          <a:latin typeface="Calibri" panose="020F0502020204030204" pitchFamily="34" charset="0"/>
                        </a:rPr>
                        <a:t>3.674,39</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ctr"/>
                      <a:r>
                        <a:rPr lang="it-IT" sz="800" b="0" i="0" u="none" strike="noStrike">
                          <a:solidFill>
                            <a:srgbClr val="000000"/>
                          </a:solidFill>
                          <a:effectLst/>
                          <a:latin typeface="Calibri" panose="020F0502020204030204" pitchFamily="34" charset="0"/>
                        </a:rPr>
                        <a:t>Imprese attive + UULL</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0,09</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a:noFill/>
                    </a:lnR>
                    <a:lnT>
                      <a:noFill/>
                    </a:lnT>
                    <a:lnB>
                      <a:noFill/>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0,14</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-0,05</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FFFF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0000"/>
                    </a:solidFill>
                  </a:tcPr>
                </a:tc>
                <a:extLst>
                  <a:ext uri="{0D108BD9-81ED-4DB2-BD59-A6C34878D82A}">
                    <a16:rowId xmlns:a16="http://schemas.microsoft.com/office/drawing/2014/main" xmlns="" val="4135905506"/>
                  </a:ext>
                </a:extLst>
              </a:tr>
              <a:tr h="152999">
                <a:tc vMerge="1">
                  <a:txBody>
                    <a:bodyPr/>
                    <a:lstStyle/>
                    <a:p>
                      <a:endParaRPr lang="it-IT"/>
                    </a:p>
                  </a:txBody>
                  <a:tcPr/>
                </a:tc>
                <a:tc vMerge="1">
                  <a:txBody>
                    <a:bodyPr/>
                    <a:lstStyle/>
                    <a:p>
                      <a:endParaRPr lang="it-IT"/>
                    </a:p>
                  </a:txBody>
                  <a:tcPr/>
                </a:tc>
                <a:tc>
                  <a:txBody>
                    <a:bodyPr/>
                    <a:lstStyle/>
                    <a:p>
                      <a:pPr algn="l" fontAlgn="ctr"/>
                      <a:r>
                        <a:rPr lang="it-IT" sz="800" b="0" i="0" u="none" strike="noStrike">
                          <a:solidFill>
                            <a:srgbClr val="000000"/>
                          </a:solidFill>
                          <a:effectLst/>
                          <a:latin typeface="Calibri" panose="020F0502020204030204" pitchFamily="34" charset="0"/>
                        </a:rPr>
                        <a:t>D4.4 Certificazione competenze</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1.238,62</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545,00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r" fontAlgn="ctr"/>
                      <a:r>
                        <a:rPr lang="it-IT" sz="800" b="1" i="0" u="none" strike="noStrike">
                          <a:solidFill>
                            <a:srgbClr val="000000"/>
                          </a:solidFill>
                          <a:effectLst/>
                          <a:latin typeface="Calibri" panose="020F0502020204030204" pitchFamily="34" charset="0"/>
                        </a:rPr>
                        <a:t>1.783,62</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ctr"/>
                      <a:r>
                        <a:rPr lang="it-IT" sz="800" b="0" i="0" u="none" strike="noStrike">
                          <a:solidFill>
                            <a:srgbClr val="000000"/>
                          </a:solidFill>
                          <a:effectLst/>
                          <a:latin typeface="Calibri" panose="020F0502020204030204" pitchFamily="34" charset="0"/>
                        </a:rPr>
                        <a:t>Popolazione in età attiva</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0,01</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a:noFill/>
                    </a:lnR>
                    <a:lnT>
                      <a:noFill/>
                    </a:lnT>
                    <a:lnB>
                      <a:noFill/>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0,01</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C000"/>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FFFF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0000"/>
                    </a:solidFill>
                  </a:tcPr>
                </a:tc>
                <a:extLst>
                  <a:ext uri="{0D108BD9-81ED-4DB2-BD59-A6C34878D82A}">
                    <a16:rowId xmlns:a16="http://schemas.microsoft.com/office/drawing/2014/main" xmlns="" val="821348005"/>
                  </a:ext>
                </a:extLst>
              </a:tr>
              <a:tr h="152999">
                <a:tc vMerge="1">
                  <a:txBody>
                    <a:bodyPr/>
                    <a:lstStyle/>
                    <a:p>
                      <a:endParaRPr lang="it-IT"/>
                    </a:p>
                  </a:txBody>
                  <a:tcPr/>
                </a:tc>
                <a:tc rowSpan="3">
                  <a:txBody>
                    <a:bodyPr/>
                    <a:lstStyle/>
                    <a:p>
                      <a:pPr algn="l" fontAlgn="ctr"/>
                      <a:r>
                        <a:rPr lang="it-IT" sz="800" b="0" i="0" u="none" strike="noStrike" dirty="0">
                          <a:solidFill>
                            <a:srgbClr val="000000"/>
                          </a:solidFill>
                          <a:effectLst/>
                          <a:latin typeface="Calibri" panose="020F0502020204030204" pitchFamily="34" charset="0"/>
                        </a:rPr>
                        <a:t>D5 Ambiente e sviluppo sostenibile</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ctr"/>
                      <a:r>
                        <a:rPr lang="it-IT" sz="800" b="0" i="0" u="none" strike="noStrike">
                          <a:solidFill>
                            <a:srgbClr val="000000"/>
                          </a:solidFill>
                          <a:effectLst/>
                          <a:latin typeface="Calibri" panose="020F0502020204030204" pitchFamily="34" charset="0"/>
                        </a:rPr>
                        <a:t>D5.1 Iniziative a sostegno dello sviluppo sostenibile</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r" fontAlgn="ctr"/>
                      <a:r>
                        <a:rPr lang="it-IT" sz="800" b="1"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ctr"/>
                      <a:r>
                        <a:rPr lang="it-IT" sz="800" b="0" i="0" u="none" strike="noStrike">
                          <a:solidFill>
                            <a:srgbClr val="000000"/>
                          </a:solidFill>
                          <a:effectLst/>
                          <a:latin typeface="Calibri" panose="020F0502020204030204" pitchFamily="34" charset="0"/>
                        </a:rPr>
                        <a:t>Imprese attive + UULL</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a:noFill/>
                    </a:lnR>
                    <a:lnT>
                      <a:noFill/>
                    </a:lnT>
                    <a:lnB>
                      <a:noFill/>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0,04</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N/D</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N/D</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extLst>
                  <a:ext uri="{0D108BD9-81ED-4DB2-BD59-A6C34878D82A}">
                    <a16:rowId xmlns:a16="http://schemas.microsoft.com/office/drawing/2014/main" xmlns="" val="3383164110"/>
                  </a:ext>
                </a:extLst>
              </a:tr>
              <a:tr h="152999">
                <a:tc vMerge="1">
                  <a:txBody>
                    <a:bodyPr/>
                    <a:lstStyle/>
                    <a:p>
                      <a:endParaRPr lang="it-IT"/>
                    </a:p>
                  </a:txBody>
                  <a:tcPr/>
                </a:tc>
                <a:tc vMerge="1">
                  <a:txBody>
                    <a:bodyPr/>
                    <a:lstStyle/>
                    <a:p>
                      <a:endParaRPr lang="it-IT"/>
                    </a:p>
                  </a:txBody>
                  <a:tcPr/>
                </a:tc>
                <a:tc>
                  <a:txBody>
                    <a:bodyPr/>
                    <a:lstStyle/>
                    <a:p>
                      <a:pPr algn="l" fontAlgn="ctr"/>
                      <a:r>
                        <a:rPr lang="it-IT" sz="800" b="0" i="0" u="none" strike="noStrike">
                          <a:solidFill>
                            <a:srgbClr val="000000"/>
                          </a:solidFill>
                          <a:effectLst/>
                          <a:latin typeface="Calibri" panose="020F0502020204030204" pitchFamily="34" charset="0"/>
                        </a:rPr>
                        <a:t>D5.2 Tenuta albo gestori ambientali</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r" fontAlgn="ctr"/>
                      <a:r>
                        <a:rPr lang="it-IT" sz="800" b="1"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ctr"/>
                      <a:r>
                        <a:rPr lang="it-IT" sz="800" b="0" i="0" u="none" strike="noStrike">
                          <a:solidFill>
                            <a:srgbClr val="000000"/>
                          </a:solidFill>
                          <a:effectLst/>
                          <a:latin typeface="Calibri" panose="020F0502020204030204" pitchFamily="34" charset="0"/>
                        </a:rPr>
                        <a:t>Imprese attive + UULL (C1.2)</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N/D</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a:noFill/>
                    </a:lnR>
                    <a:lnT>
                      <a:noFill/>
                    </a:lnT>
                    <a:lnB>
                      <a:noFill/>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1,78</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N/D</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N/D</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extLst>
                  <a:ext uri="{0D108BD9-81ED-4DB2-BD59-A6C34878D82A}">
                    <a16:rowId xmlns:a16="http://schemas.microsoft.com/office/drawing/2014/main" xmlns="" val="1715988161"/>
                  </a:ext>
                </a:extLst>
              </a:tr>
              <a:tr h="152999">
                <a:tc vMerge="1">
                  <a:txBody>
                    <a:bodyPr/>
                    <a:lstStyle/>
                    <a:p>
                      <a:endParaRPr lang="it-IT"/>
                    </a:p>
                  </a:txBody>
                  <a:tcPr/>
                </a:tc>
                <a:tc vMerge="1">
                  <a:txBody>
                    <a:bodyPr/>
                    <a:lstStyle/>
                    <a:p>
                      <a:endParaRPr lang="it-IT"/>
                    </a:p>
                  </a:txBody>
                  <a:tcPr/>
                </a:tc>
                <a:tc>
                  <a:txBody>
                    <a:bodyPr/>
                    <a:lstStyle/>
                    <a:p>
                      <a:pPr algn="l" fontAlgn="ctr"/>
                      <a:r>
                        <a:rPr lang="it-IT" sz="800" b="0" i="0" u="none" strike="noStrike">
                          <a:solidFill>
                            <a:srgbClr val="000000"/>
                          </a:solidFill>
                          <a:effectLst/>
                          <a:latin typeface="Calibri" panose="020F0502020204030204" pitchFamily="34" charset="0"/>
                        </a:rPr>
                        <a:t>D5.3 Pratiche ambientali e tenuta registri in materia ambientale</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21.803,19</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8.776,07</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r" fontAlgn="ctr"/>
                      <a:r>
                        <a:rPr lang="it-IT" sz="800" b="1" i="0" u="none" strike="noStrike">
                          <a:solidFill>
                            <a:srgbClr val="000000"/>
                          </a:solidFill>
                          <a:effectLst/>
                          <a:latin typeface="Calibri" panose="020F0502020204030204" pitchFamily="34" charset="0"/>
                        </a:rPr>
                        <a:t>30.579,26</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ctr"/>
                      <a:r>
                        <a:rPr lang="it-IT" sz="800" b="0" i="0" u="none" strike="noStrike">
                          <a:solidFill>
                            <a:srgbClr val="000000"/>
                          </a:solidFill>
                          <a:effectLst/>
                          <a:latin typeface="Calibri" panose="020F0502020204030204" pitchFamily="34" charset="0"/>
                        </a:rPr>
                        <a:t>Imprese attive + UULL</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0,76</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a:noFill/>
                    </a:lnR>
                    <a:lnT>
                      <a:noFill/>
                    </a:lnT>
                    <a:lnB>
                      <a:noFill/>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0,27</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0,49</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C000"/>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160,44%</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extLst>
                  <a:ext uri="{0D108BD9-81ED-4DB2-BD59-A6C34878D82A}">
                    <a16:rowId xmlns:a16="http://schemas.microsoft.com/office/drawing/2014/main" xmlns="" val="3908702065"/>
                  </a:ext>
                </a:extLst>
              </a:tr>
              <a:tr h="152999">
                <a:tc vMerge="1">
                  <a:txBody>
                    <a:bodyPr/>
                    <a:lstStyle/>
                    <a:p>
                      <a:endParaRPr lang="it-IT"/>
                    </a:p>
                  </a:txBody>
                  <a:tcPr/>
                </a:tc>
                <a:tc rowSpan="3">
                  <a:txBody>
                    <a:bodyPr/>
                    <a:lstStyle/>
                    <a:p>
                      <a:pPr algn="l" fontAlgn="ctr"/>
                      <a:r>
                        <a:rPr lang="it-IT" sz="800" b="0" i="0" u="none" strike="noStrike">
                          <a:solidFill>
                            <a:srgbClr val="000000"/>
                          </a:solidFill>
                          <a:effectLst/>
                          <a:latin typeface="Calibri" panose="020F0502020204030204" pitchFamily="34" charset="0"/>
                        </a:rPr>
                        <a:t>D6 Sviluppo e qualificazione aziendale e dei prodotti</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ctr"/>
                      <a:r>
                        <a:rPr lang="it-IT" sz="800" b="0" i="0" u="none" strike="noStrike">
                          <a:solidFill>
                            <a:srgbClr val="000000"/>
                          </a:solidFill>
                          <a:effectLst/>
                          <a:latin typeface="Calibri" panose="020F0502020204030204" pitchFamily="34" charset="0"/>
                        </a:rPr>
                        <a:t>D6.1 Iniziative a sostegno dello sviluppo d'impresa</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14.492,16</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5.064,56</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r" fontAlgn="ctr"/>
                      <a:r>
                        <a:rPr lang="it-IT" sz="800" b="1" i="0" u="none" strike="noStrike">
                          <a:solidFill>
                            <a:srgbClr val="000000"/>
                          </a:solidFill>
                          <a:effectLst/>
                          <a:latin typeface="Calibri" panose="020F0502020204030204" pitchFamily="34" charset="0"/>
                        </a:rPr>
                        <a:t>19.556,72</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ctr"/>
                      <a:r>
                        <a:rPr lang="it-IT" sz="800" b="0" i="0" u="none" strike="noStrike">
                          <a:solidFill>
                            <a:srgbClr val="000000"/>
                          </a:solidFill>
                          <a:effectLst/>
                          <a:latin typeface="Calibri" panose="020F0502020204030204" pitchFamily="34" charset="0"/>
                        </a:rPr>
                        <a:t>Imprese attive + UULL</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0,49</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a:noFill/>
                    </a:lnR>
                    <a:lnT>
                      <a:noFill/>
                    </a:lnT>
                    <a:lnB>
                      <a:noFill/>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0,67</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-0,18</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FFFF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0000"/>
                    </a:solidFill>
                  </a:tcPr>
                </a:tc>
                <a:extLst>
                  <a:ext uri="{0D108BD9-81ED-4DB2-BD59-A6C34878D82A}">
                    <a16:rowId xmlns:a16="http://schemas.microsoft.com/office/drawing/2014/main" xmlns="" val="3533901033"/>
                  </a:ext>
                </a:extLst>
              </a:tr>
              <a:tr h="152999">
                <a:tc vMerge="1">
                  <a:txBody>
                    <a:bodyPr/>
                    <a:lstStyle/>
                    <a:p>
                      <a:endParaRPr lang="it-IT"/>
                    </a:p>
                  </a:txBody>
                  <a:tcPr/>
                </a:tc>
                <a:tc vMerge="1">
                  <a:txBody>
                    <a:bodyPr/>
                    <a:lstStyle/>
                    <a:p>
                      <a:endParaRPr lang="it-IT"/>
                    </a:p>
                  </a:txBody>
                  <a:tcPr/>
                </a:tc>
                <a:tc>
                  <a:txBody>
                    <a:bodyPr/>
                    <a:lstStyle/>
                    <a:p>
                      <a:pPr algn="l" fontAlgn="ctr"/>
                      <a:r>
                        <a:rPr lang="it-IT" sz="800" b="0" i="0" u="none" strike="noStrike">
                          <a:solidFill>
                            <a:srgbClr val="000000"/>
                          </a:solidFill>
                          <a:effectLst/>
                          <a:latin typeface="Calibri" panose="020F0502020204030204" pitchFamily="34" charset="0"/>
                        </a:rPr>
                        <a:t>D6.2 Qualificazione delle imprese, delle filiere e delle produzioni</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1.986,87</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557,64</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r" fontAlgn="ctr"/>
                      <a:r>
                        <a:rPr lang="it-IT" sz="800" b="1" i="0" u="none" strike="noStrike">
                          <a:solidFill>
                            <a:srgbClr val="000000"/>
                          </a:solidFill>
                          <a:effectLst/>
                          <a:latin typeface="Calibri" panose="020F0502020204030204" pitchFamily="34" charset="0"/>
                        </a:rPr>
                        <a:t>2.544,51</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ctr"/>
                      <a:r>
                        <a:rPr lang="it-IT" sz="800" b="0" i="0" u="none" strike="noStrike">
                          <a:solidFill>
                            <a:srgbClr val="000000"/>
                          </a:solidFill>
                          <a:effectLst/>
                          <a:latin typeface="Calibri" panose="020F0502020204030204" pitchFamily="34" charset="0"/>
                        </a:rPr>
                        <a:t>Imprese attive + UULL</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0,06</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a:noFill/>
                    </a:lnR>
                    <a:lnT>
                      <a:noFill/>
                    </a:lnT>
                    <a:lnB>
                      <a:noFill/>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0,16</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-0,09</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FFFF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0000"/>
                    </a:solidFill>
                  </a:tcPr>
                </a:tc>
                <a:extLst>
                  <a:ext uri="{0D108BD9-81ED-4DB2-BD59-A6C34878D82A}">
                    <a16:rowId xmlns:a16="http://schemas.microsoft.com/office/drawing/2014/main" xmlns="" val="3413206112"/>
                  </a:ext>
                </a:extLst>
              </a:tr>
              <a:tr h="152999">
                <a:tc vMerge="1">
                  <a:txBody>
                    <a:bodyPr/>
                    <a:lstStyle/>
                    <a:p>
                      <a:endParaRPr lang="it-IT"/>
                    </a:p>
                  </a:txBody>
                  <a:tcPr/>
                </a:tc>
                <a:tc vMerge="1">
                  <a:txBody>
                    <a:bodyPr/>
                    <a:lstStyle/>
                    <a:p>
                      <a:endParaRPr lang="it-IT"/>
                    </a:p>
                  </a:txBody>
                  <a:tcPr/>
                </a:tc>
                <a:tc>
                  <a:txBody>
                    <a:bodyPr/>
                    <a:lstStyle/>
                    <a:p>
                      <a:pPr algn="l" fontAlgn="ctr"/>
                      <a:r>
                        <a:rPr lang="it-IT" sz="800" b="0" i="0" u="none" strike="noStrike" dirty="0">
                          <a:solidFill>
                            <a:srgbClr val="000000"/>
                          </a:solidFill>
                          <a:effectLst/>
                          <a:latin typeface="Calibri" panose="020F0502020204030204" pitchFamily="34" charset="0"/>
                        </a:rPr>
                        <a:t>D6.3 Osservatori economici</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1.514,02</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679,61</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r" fontAlgn="ctr"/>
                      <a:r>
                        <a:rPr lang="it-IT" sz="800" b="1" i="0" u="none" strike="noStrike">
                          <a:solidFill>
                            <a:srgbClr val="000000"/>
                          </a:solidFill>
                          <a:effectLst/>
                          <a:latin typeface="Calibri" panose="020F0502020204030204" pitchFamily="34" charset="0"/>
                        </a:rPr>
                        <a:t>2.193,63</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ctr"/>
                      <a:r>
                        <a:rPr lang="it-IT" sz="800" b="0" i="0" u="none" strike="noStrike">
                          <a:solidFill>
                            <a:srgbClr val="000000"/>
                          </a:solidFill>
                          <a:effectLst/>
                          <a:latin typeface="Calibri" panose="020F0502020204030204" pitchFamily="34" charset="0"/>
                        </a:rPr>
                        <a:t>Imprese attive + UULL</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0,05</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a:noFill/>
                    </a:lnR>
                    <a:lnT>
                      <a:noFill/>
                    </a:lnT>
                    <a:lnB>
                      <a:noFill/>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0,69</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-0,64</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4D79B"/>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FFFF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0000"/>
                    </a:solidFill>
                  </a:tcPr>
                </a:tc>
                <a:extLst>
                  <a:ext uri="{0D108BD9-81ED-4DB2-BD59-A6C34878D82A}">
                    <a16:rowId xmlns:a16="http://schemas.microsoft.com/office/drawing/2014/main" xmlns="" val="4228769112"/>
                  </a:ext>
                </a:extLst>
              </a:tr>
              <a:tr h="458997">
                <a:tc>
                  <a:txBody>
                    <a:bodyPr/>
                    <a:lstStyle/>
                    <a:p>
                      <a:pPr algn="l" fontAlgn="ctr"/>
                      <a:r>
                        <a:rPr lang="it-IT" sz="800" b="0" i="0" u="none" strike="noStrike">
                          <a:solidFill>
                            <a:srgbClr val="000000"/>
                          </a:solidFill>
                          <a:effectLst/>
                          <a:latin typeface="Calibri" panose="020F0502020204030204" pitchFamily="34" charset="0"/>
                        </a:rPr>
                        <a:t>E Maggiorazione D. annuale</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ctr"/>
                      <a:r>
                        <a:rPr lang="it-IT" sz="800" b="0" i="0" u="none" strike="noStrike" dirty="0">
                          <a:solidFill>
                            <a:srgbClr val="000000"/>
                          </a:solidFill>
                          <a:effectLst/>
                          <a:latin typeface="Calibri" panose="020F0502020204030204" pitchFamily="34" charset="0"/>
                        </a:rPr>
                        <a:t>E1 PROGETTI A VALERE SU MAGGIORAZIONE 20% DIRITTO ANNUALE</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ctr"/>
                      <a:r>
                        <a:rPr lang="it-IT" sz="800" b="0" i="0" u="none" strike="noStrike">
                          <a:solidFill>
                            <a:srgbClr val="000000"/>
                          </a:solidFill>
                          <a:effectLst/>
                          <a:latin typeface="Calibri" panose="020F0502020204030204" pitchFamily="34" charset="0"/>
                        </a:rPr>
                        <a:t>E1.1 Gestione progetti a valere su maggiorazione 20% Diritto annuale</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164.274,27</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38.808,34</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405.722,87</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r" fontAlgn="ctr"/>
                      <a:r>
                        <a:rPr lang="it-IT" sz="800" b="1" i="0" u="none" strike="noStrike">
                          <a:solidFill>
                            <a:srgbClr val="000000"/>
                          </a:solidFill>
                          <a:effectLst/>
                          <a:latin typeface="Calibri" panose="020F0502020204030204" pitchFamily="34" charset="0"/>
                        </a:rPr>
                        <a:t>203.082,62</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ctr"/>
                      <a:r>
                        <a:rPr lang="it-IT" sz="800" b="0" i="0" u="none" strike="noStrike" dirty="0">
                          <a:solidFill>
                            <a:srgbClr val="000000"/>
                          </a:solidFill>
                          <a:effectLst/>
                          <a:latin typeface="Calibri" panose="020F0502020204030204" pitchFamily="34" charset="0"/>
                        </a:rPr>
                        <a:t>1.000 di Imprese attive + UULL</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5.047,91</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a:noFill/>
                    </a:lnR>
                    <a:lnT>
                      <a:noFill/>
                    </a:lnT>
                    <a:lnB>
                      <a:noFill/>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3.627,94</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1.419,97</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C000"/>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FF0000"/>
                          </a:solidFill>
                          <a:effectLst/>
                          <a:latin typeface="Calibri" panose="020F0502020204030204" pitchFamily="34" charset="0"/>
                        </a:rPr>
                        <a:t>30,11%</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FF00"/>
                    </a:solidFill>
                  </a:tcPr>
                </a:tc>
                <a:extLst>
                  <a:ext uri="{0D108BD9-81ED-4DB2-BD59-A6C34878D82A}">
                    <a16:rowId xmlns:a16="http://schemas.microsoft.com/office/drawing/2014/main" xmlns="" val="3482594289"/>
                  </a:ext>
                </a:extLst>
              </a:tr>
              <a:tr h="152999">
                <a:tc rowSpan="2">
                  <a:txBody>
                    <a:bodyPr/>
                    <a:lstStyle/>
                    <a:p>
                      <a:pPr algn="l" fontAlgn="ctr"/>
                      <a:r>
                        <a:rPr lang="it-IT" sz="800" b="0" i="0" u="none" strike="noStrike">
                          <a:solidFill>
                            <a:srgbClr val="000000"/>
                          </a:solidFill>
                          <a:effectLst/>
                          <a:latin typeface="Calibri" panose="020F0502020204030204" pitchFamily="34" charset="0"/>
                        </a:rPr>
                        <a:t>F Altri servizi camerali</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rowSpan="2">
                  <a:txBody>
                    <a:bodyPr/>
                    <a:lstStyle/>
                    <a:p>
                      <a:pPr algn="l" fontAlgn="ctr"/>
                      <a:r>
                        <a:rPr lang="it-IT" sz="800" b="0" i="0" u="none" strike="noStrike">
                          <a:solidFill>
                            <a:srgbClr val="000000"/>
                          </a:solidFill>
                          <a:effectLst/>
                          <a:latin typeface="Calibri" panose="020F0502020204030204" pitchFamily="34" charset="0"/>
                        </a:rPr>
                        <a:t>F1 Altri servizi ad imprese e territorio</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ctr"/>
                      <a:r>
                        <a:rPr lang="it-IT" sz="800" b="0" i="0" u="none" strike="noStrike" dirty="0">
                          <a:solidFill>
                            <a:srgbClr val="000000"/>
                          </a:solidFill>
                          <a:effectLst/>
                          <a:latin typeface="Calibri" panose="020F0502020204030204" pitchFamily="34" charset="0"/>
                        </a:rPr>
                        <a:t>F1.1 Valorizzazione patrimonio camerale</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r" fontAlgn="ctr"/>
                      <a:r>
                        <a:rPr lang="it-IT" sz="800" b="1"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ctr"/>
                      <a:r>
                        <a:rPr lang="it-IT" sz="800" b="0" i="0" u="none" strike="noStrike" dirty="0">
                          <a:solidFill>
                            <a:srgbClr val="000000"/>
                          </a:solidFill>
                          <a:effectLst/>
                          <a:latin typeface="Calibri" panose="020F0502020204030204" pitchFamily="34" charset="0"/>
                        </a:rPr>
                        <a:t>N° FTE Integrato (*)</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a:noFill/>
                    </a:lnR>
                    <a:lnT>
                      <a:noFill/>
                    </a:lnT>
                    <a:lnB>
                      <a:noFill/>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278,76</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N/D</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N/D</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extLst>
                  <a:ext uri="{0D108BD9-81ED-4DB2-BD59-A6C34878D82A}">
                    <a16:rowId xmlns:a16="http://schemas.microsoft.com/office/drawing/2014/main" xmlns="" val="2286073248"/>
                  </a:ext>
                </a:extLst>
              </a:tr>
              <a:tr h="305998">
                <a:tc vMerge="1">
                  <a:txBody>
                    <a:bodyPr/>
                    <a:lstStyle/>
                    <a:p>
                      <a:endParaRPr lang="it-IT"/>
                    </a:p>
                  </a:txBody>
                  <a:tcPr/>
                </a:tc>
                <a:tc vMerge="1">
                  <a:txBody>
                    <a:bodyPr/>
                    <a:lstStyle/>
                    <a:p>
                      <a:endParaRPr lang="it-IT"/>
                    </a:p>
                  </a:txBody>
                  <a:tcPr/>
                </a:tc>
                <a:tc>
                  <a:txBody>
                    <a:bodyPr/>
                    <a:lstStyle/>
                    <a:p>
                      <a:pPr algn="l" fontAlgn="ctr"/>
                      <a:r>
                        <a:rPr lang="it-IT" sz="800" b="0" i="0" u="none" strike="noStrike" dirty="0">
                          <a:solidFill>
                            <a:srgbClr val="000000"/>
                          </a:solidFill>
                          <a:effectLst/>
                          <a:latin typeface="Calibri" panose="020F0502020204030204" pitchFamily="34" charset="0"/>
                        </a:rPr>
                        <a:t>F1.2 Altri servizi di assistenza e supporto alle imprese in regime di libero mercato</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r" fontAlgn="ctr"/>
                      <a:r>
                        <a:rPr lang="it-IT" sz="800" b="1"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ctr"/>
                      <a:r>
                        <a:rPr lang="it-IT" sz="800" b="0" i="0" u="none" strike="noStrike">
                          <a:solidFill>
                            <a:srgbClr val="000000"/>
                          </a:solidFill>
                          <a:effectLst/>
                          <a:latin typeface="Calibri" panose="020F0502020204030204" pitchFamily="34" charset="0"/>
                        </a:rPr>
                        <a:t>Imprese attive + UULL</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a:noFill/>
                    </a:lnR>
                    <a:lnT>
                      <a:noFill/>
                    </a:lnT>
                    <a:lnB>
                      <a:noFill/>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N/D</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N/D</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extLst>
                  <a:ext uri="{0D108BD9-81ED-4DB2-BD59-A6C34878D82A}">
                    <a16:rowId xmlns:a16="http://schemas.microsoft.com/office/drawing/2014/main" xmlns="" val="1432945882"/>
                  </a:ext>
                </a:extLst>
              </a:tr>
              <a:tr h="305998">
                <a:tc>
                  <a:txBody>
                    <a:bodyPr/>
                    <a:lstStyle/>
                    <a:p>
                      <a:pPr algn="l" fontAlgn="ctr"/>
                      <a:r>
                        <a:rPr lang="it-IT" sz="800" b="0" i="0" u="none" strike="noStrike" dirty="0">
                          <a:solidFill>
                            <a:srgbClr val="000000"/>
                          </a:solidFill>
                          <a:effectLst/>
                          <a:latin typeface="Calibri" panose="020F0502020204030204" pitchFamily="34" charset="0"/>
                        </a:rPr>
                        <a:t>Z Fuori perimetro</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a:noFill/>
                    </a:lnB>
                    <a:solidFill>
                      <a:srgbClr val="F2F2F2"/>
                    </a:solidFill>
                  </a:tcPr>
                </a:tc>
                <a:tc>
                  <a:txBody>
                    <a:bodyPr/>
                    <a:lstStyle/>
                    <a:p>
                      <a:pPr algn="l" fontAlgn="ctr"/>
                      <a:r>
                        <a:rPr lang="it-IT" sz="800" b="0" i="0" u="none" strike="noStrike">
                          <a:solidFill>
                            <a:srgbClr val="000000"/>
                          </a:solidFill>
                          <a:effectLst/>
                          <a:latin typeface="Calibri" panose="020F0502020204030204" pitchFamily="34" charset="0"/>
                        </a:rPr>
                        <a:t>Z1 Extra</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a:noFill/>
                    </a:lnB>
                    <a:solidFill>
                      <a:srgbClr val="F2F2F2"/>
                    </a:solidFill>
                  </a:tcPr>
                </a:tc>
                <a:tc>
                  <a:txBody>
                    <a:bodyPr/>
                    <a:lstStyle/>
                    <a:p>
                      <a:pPr algn="l" fontAlgn="ctr"/>
                      <a:r>
                        <a:rPr lang="it-IT" sz="800" b="0" i="0" u="none" strike="noStrike" dirty="0">
                          <a:solidFill>
                            <a:srgbClr val="000000"/>
                          </a:solidFill>
                          <a:effectLst/>
                          <a:latin typeface="Calibri" panose="020F0502020204030204" pitchFamily="34" charset="0"/>
                        </a:rPr>
                        <a:t>Z1.1 Attività fuori perimetro</a:t>
                      </a:r>
                    </a:p>
                  </a:txBody>
                  <a:tcPr marL="0" marR="0" marT="0" marB="0">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a:noFill/>
                    </a:lnB>
                    <a:solidFill>
                      <a:srgbClr val="F2F2F2"/>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r" fontAlgn="ctr"/>
                      <a:r>
                        <a:rPr lang="it-IT" sz="800" b="0"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2F2F2"/>
                    </a:solidFill>
                  </a:tcPr>
                </a:tc>
                <a:tc>
                  <a:txBody>
                    <a:bodyPr/>
                    <a:lstStyle/>
                    <a:p>
                      <a:pPr algn="r" fontAlgn="ctr"/>
                      <a:r>
                        <a:rPr lang="it-IT" sz="800" b="1"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tcPr>
                </a:tc>
                <a:tc>
                  <a:txBody>
                    <a:bodyPr/>
                    <a:lstStyle/>
                    <a:p>
                      <a:pPr algn="l" fontAlgn="ctr"/>
                      <a:r>
                        <a:rPr lang="it-IT" sz="800" b="0" i="0" u="none" strike="noStrike" dirty="0">
                          <a:solidFill>
                            <a:srgbClr val="000000"/>
                          </a:solidFill>
                          <a:effectLst/>
                          <a:latin typeface="Calibri" panose="020F0502020204030204" pitchFamily="34" charset="0"/>
                        </a:rPr>
                        <a:t>1.000 € di Proventi correnti (*)</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a:noFill/>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a:noFill/>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a:noFill/>
                    </a:lnR>
                    <a:lnT>
                      <a:noFill/>
                    </a:lnT>
                    <a:lnB>
                      <a:noFill/>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1" i="0" u="none" strike="noStrike">
                          <a:solidFill>
                            <a:srgbClr val="000000"/>
                          </a:solidFill>
                          <a:effectLst/>
                          <a:latin typeface="Calibri" panose="020F0502020204030204" pitchFamily="34" charset="0"/>
                        </a:rPr>
                        <a:t>0,00</a:t>
                      </a:r>
                    </a:p>
                  </a:txBody>
                  <a:tcPr marL="0" marR="0" marT="0" marB="0" anchor="ctr">
                    <a:lnL w="6350" cap="flat" cmpd="sng" algn="ctr">
                      <a:solidFill>
                        <a:srgbClr val="C3C3C3"/>
                      </a:solidFill>
                      <a:prstDash val="solid"/>
                      <a:round/>
                      <a:headEnd type="none" w="med" len="med"/>
                      <a:tailEnd type="none" w="med" len="med"/>
                    </a:lnL>
                    <a:lnR>
                      <a:noFill/>
                    </a:lnR>
                    <a:lnT w="6350" cap="flat" cmpd="sng" algn="ctr">
                      <a:solidFill>
                        <a:srgbClr val="C3C3C3"/>
                      </a:solidFill>
                      <a:prstDash val="solid"/>
                      <a:round/>
                      <a:headEnd type="none" w="med" len="med"/>
                      <a:tailEnd type="none" w="med" len="med"/>
                    </a:lnT>
                    <a:lnB>
                      <a:noFill/>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N/D</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a:noFill/>
                    </a:lnB>
                    <a:solidFill>
                      <a:srgbClr val="D9D9D9"/>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N/D</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D9D9D9"/>
                    </a:solidFill>
                  </a:tcPr>
                </a:tc>
                <a:extLst>
                  <a:ext uri="{0D108BD9-81ED-4DB2-BD59-A6C34878D82A}">
                    <a16:rowId xmlns:a16="http://schemas.microsoft.com/office/drawing/2014/main" xmlns="" val="1750041808"/>
                  </a:ext>
                </a:extLst>
              </a:tr>
              <a:tr h="152999">
                <a:tc gridSpan="3">
                  <a:txBody>
                    <a:bodyPr/>
                    <a:lstStyle/>
                    <a:p>
                      <a:pPr algn="l" fontAlgn="ctr"/>
                      <a:r>
                        <a:rPr lang="it-IT" sz="800" b="1" i="0" u="none" strike="noStrike" dirty="0">
                          <a:solidFill>
                            <a:srgbClr val="000000"/>
                          </a:solidFill>
                          <a:effectLst/>
                          <a:latin typeface="Calibri" panose="020F0502020204030204" pitchFamily="34" charset="0"/>
                        </a:rPr>
                        <a:t>                                                TOTALE PROCESSI</a:t>
                      </a:r>
                    </a:p>
                  </a:txBody>
                  <a:tcPr marL="0" marR="0" marT="0" marB="0" anchor="ctr">
                    <a:lnL>
                      <a:noFill/>
                    </a:lnL>
                    <a:lnR>
                      <a:noFill/>
                    </a:lnR>
                    <a:lnT>
                      <a:noFill/>
                    </a:lnT>
                    <a:lnB>
                      <a:noFill/>
                    </a:lnB>
                    <a:solidFill>
                      <a:srgbClr val="C3C3C3"/>
                    </a:solidFill>
                  </a:tcPr>
                </a:tc>
                <a:tc hMerge="1">
                  <a:txBody>
                    <a:bodyPr/>
                    <a:lstStyle/>
                    <a:p>
                      <a:endParaRPr lang="it-IT"/>
                    </a:p>
                  </a:txBody>
                  <a:tcPr/>
                </a:tc>
                <a:tc hMerge="1">
                  <a:txBody>
                    <a:bodyPr/>
                    <a:lstStyle/>
                    <a:p>
                      <a:endParaRPr lang="it-IT"/>
                    </a:p>
                  </a:txBody>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a:solidFill>
                            <a:srgbClr val="000000"/>
                          </a:solidFill>
                          <a:effectLst/>
                          <a:latin typeface="Calibri" panose="020F0502020204030204" pitchFamily="34" charset="0"/>
                        </a:rPr>
                        <a:t>2.410.108,79</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3C3C3"/>
                    </a:solidFill>
                  </a:tcPr>
                </a:tc>
                <a:tc>
                  <a:txBody>
                    <a:bodyPr/>
                    <a:lstStyle/>
                    <a:p>
                      <a:pPr algn="r" fontAlgn="ctr"/>
                      <a:r>
                        <a:rPr lang="it-IT" sz="800" b="0" i="0" u="none" strike="noStrike">
                          <a:solidFill>
                            <a:srgbClr val="000000"/>
                          </a:solidFill>
                          <a:effectLst/>
                          <a:latin typeface="Calibri" panose="020F0502020204030204" pitchFamily="34" charset="0"/>
                        </a:rPr>
                        <a:t>423.216,22</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3C3C3"/>
                    </a:solidFill>
                  </a:tcPr>
                </a:tc>
                <a:tc>
                  <a:txBody>
                    <a:bodyPr/>
                    <a:lstStyle/>
                    <a:p>
                      <a:pPr algn="r" fontAlgn="ctr"/>
                      <a:r>
                        <a:rPr lang="it-IT" sz="800" b="0" i="0" u="none" strike="noStrike">
                          <a:solidFill>
                            <a:srgbClr val="000000"/>
                          </a:solidFill>
                          <a:effectLst/>
                          <a:latin typeface="Calibri" panose="020F0502020204030204" pitchFamily="34" charset="0"/>
                        </a:rPr>
                        <a:t>810.633,11</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3C3C3"/>
                    </a:solidFill>
                  </a:tcPr>
                </a:tc>
                <a:tc>
                  <a:txBody>
                    <a:bodyPr/>
                    <a:lstStyle/>
                    <a:p>
                      <a:pPr algn="r" fontAlgn="ctr"/>
                      <a:r>
                        <a:rPr lang="it-IT" sz="800" b="0" i="0" u="none" strike="noStrike">
                          <a:solidFill>
                            <a:srgbClr val="000000"/>
                          </a:solidFill>
                          <a:effectLst/>
                          <a:latin typeface="Calibri" panose="020F0502020204030204" pitchFamily="34" charset="0"/>
                        </a:rPr>
                        <a:t>444.015,97</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3C3C3"/>
                    </a:solidFill>
                  </a:tcPr>
                </a:tc>
                <a:tc>
                  <a:txBody>
                    <a:bodyPr/>
                    <a:lstStyle/>
                    <a:p>
                      <a:pPr algn="r" fontAlgn="ctr"/>
                      <a:r>
                        <a:rPr lang="it-IT" sz="800" b="1" i="0" u="none" strike="noStrike">
                          <a:solidFill>
                            <a:srgbClr val="000000"/>
                          </a:solidFill>
                          <a:effectLst/>
                          <a:latin typeface="Calibri" panose="020F0502020204030204" pitchFamily="34" charset="0"/>
                        </a:rPr>
                        <a:t>3.643.958,12</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C3C3C3"/>
                    </a:solidFill>
                  </a:tcPr>
                </a:tc>
                <a:tc>
                  <a:txBody>
                    <a:bodyPr/>
                    <a:lstStyle/>
                    <a:p>
                      <a:pPr algn="ctr" fontAlgn="ctr"/>
                      <a:r>
                        <a:rPr lang="it-IT" sz="800" b="1" i="0" u="none" strike="noStrike">
                          <a:solidFill>
                            <a:srgbClr val="000000"/>
                          </a:solidFill>
                          <a:effectLst/>
                          <a:latin typeface="Calibri" panose="020F0502020204030204" pitchFamily="34" charset="0"/>
                        </a:rPr>
                        <a:t> </a:t>
                      </a:r>
                    </a:p>
                  </a:txBody>
                  <a:tcPr marL="0" marR="0" marT="0" marB="0" anchor="ctr">
                    <a:lnL w="6350" cap="flat" cmpd="sng" algn="ctr">
                      <a:solidFill>
                        <a:srgbClr val="C3C3C3"/>
                      </a:solidFill>
                      <a:prstDash val="solid"/>
                      <a:round/>
                      <a:headEnd type="none" w="med" len="med"/>
                      <a:tailEnd type="none" w="med" len="med"/>
                    </a:lnL>
                    <a:lnR>
                      <a:noFill/>
                    </a:lnR>
                    <a:lnT>
                      <a:noFill/>
                    </a:lnT>
                    <a:lnB>
                      <a:noFill/>
                    </a:lnB>
                    <a:solidFill>
                      <a:srgbClr val="C3C3C3"/>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ctr"/>
                      <a:r>
                        <a:rPr lang="it-IT" sz="800" b="1" i="0" u="none" strike="noStrike">
                          <a:solidFill>
                            <a:srgbClr val="000000"/>
                          </a:solidFill>
                          <a:effectLst/>
                          <a:latin typeface="Calibri" panose="020F0502020204030204" pitchFamily="34" charset="0"/>
                        </a:rPr>
                        <a:t> </a:t>
                      </a:r>
                    </a:p>
                  </a:txBody>
                  <a:tcPr marL="0" marR="0" marT="0" marB="0" anchor="ctr">
                    <a:lnL>
                      <a:noFill/>
                    </a:lnL>
                    <a:lnR>
                      <a:noFill/>
                    </a:lnR>
                    <a:lnT>
                      <a:noFill/>
                    </a:lnT>
                    <a:lnB>
                      <a:noFill/>
                    </a:lnB>
                    <a:solidFill>
                      <a:srgbClr val="C3C3C3"/>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ctr"/>
                      <a:r>
                        <a:rPr lang="it-IT" sz="800" b="1" i="0" u="none" strike="noStrike">
                          <a:solidFill>
                            <a:srgbClr val="000000"/>
                          </a:solidFill>
                          <a:effectLst/>
                          <a:latin typeface="Calibri" panose="020F0502020204030204" pitchFamily="34" charset="0"/>
                        </a:rPr>
                        <a:t> </a:t>
                      </a:r>
                    </a:p>
                  </a:txBody>
                  <a:tcPr marL="0" marR="0" marT="0" marB="0" anchor="ctr">
                    <a:lnL>
                      <a:noFill/>
                    </a:lnL>
                    <a:lnR>
                      <a:noFill/>
                    </a:lnR>
                    <a:lnT>
                      <a:noFill/>
                    </a:lnT>
                    <a:lnB>
                      <a:noFill/>
                    </a:lnB>
                    <a:solidFill>
                      <a:srgbClr val="C3C3C3"/>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ctr"/>
                      <a:r>
                        <a:rPr lang="it-IT" sz="800" b="1" i="0" u="none" strike="noStrike">
                          <a:solidFill>
                            <a:srgbClr val="000000"/>
                          </a:solidFill>
                          <a:effectLst/>
                          <a:latin typeface="Calibri" panose="020F0502020204030204" pitchFamily="34" charset="0"/>
                        </a:rPr>
                        <a:t> </a:t>
                      </a:r>
                    </a:p>
                  </a:txBody>
                  <a:tcPr marL="0" marR="0" marT="0" marB="0" anchor="ctr">
                    <a:lnL>
                      <a:noFill/>
                    </a:lnL>
                    <a:lnR>
                      <a:noFill/>
                    </a:lnR>
                    <a:lnT>
                      <a:noFill/>
                    </a:lnT>
                    <a:lnB>
                      <a:noFill/>
                    </a:lnB>
                    <a:solidFill>
                      <a:srgbClr val="C3C3C3"/>
                    </a:solidFill>
                  </a:tcPr>
                </a:tc>
                <a:tc>
                  <a:txBody>
                    <a:bodyPr/>
                    <a:lstStyle/>
                    <a:p>
                      <a:pPr algn="l" fontAlgn="b"/>
                      <a:endParaRPr lang="it-IT" sz="8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C3C3C3"/>
                      </a:solidFill>
                      <a:prstDash val="solid"/>
                      <a:round/>
                      <a:headEnd type="none" w="med" len="med"/>
                      <a:tailEnd type="none" w="med" len="med"/>
                    </a:lnR>
                    <a:lnT>
                      <a:noFill/>
                    </a:lnT>
                    <a:lnB>
                      <a:noFill/>
                    </a:lnB>
                  </a:tcPr>
                </a:tc>
                <a:tc>
                  <a:txBody>
                    <a:bodyPr/>
                    <a:lstStyle/>
                    <a:p>
                      <a:pPr algn="r" fontAlgn="ctr"/>
                      <a:r>
                        <a:rPr lang="it-IT" sz="800" b="0" i="0" u="none" strike="noStrike" dirty="0">
                          <a:solidFill>
                            <a:srgbClr val="FF0000"/>
                          </a:solidFill>
                          <a:effectLst/>
                          <a:latin typeface="Calibri" panose="020F0502020204030204" pitchFamily="34" charset="0"/>
                        </a:rPr>
                        <a:t>39,52%</a:t>
                      </a:r>
                    </a:p>
                  </a:txBody>
                  <a:tcPr marL="0" marR="0" marT="0" marB="0" anchor="ctr">
                    <a:lnL w="6350" cap="flat" cmpd="sng" algn="ctr">
                      <a:solidFill>
                        <a:srgbClr val="C3C3C3"/>
                      </a:solidFill>
                      <a:prstDash val="solid"/>
                      <a:round/>
                      <a:headEnd type="none" w="med" len="med"/>
                      <a:tailEnd type="none" w="med" len="med"/>
                    </a:lnL>
                    <a:lnR w="6350" cap="flat" cmpd="sng" algn="ctr">
                      <a:solidFill>
                        <a:srgbClr val="C3C3C3"/>
                      </a:solidFill>
                      <a:prstDash val="solid"/>
                      <a:round/>
                      <a:headEnd type="none" w="med" len="med"/>
                      <a:tailEnd type="none" w="med" len="med"/>
                    </a:lnR>
                    <a:lnT w="6350" cap="flat" cmpd="sng" algn="ctr">
                      <a:solidFill>
                        <a:srgbClr val="C3C3C3"/>
                      </a:solidFill>
                      <a:prstDash val="solid"/>
                      <a:round/>
                      <a:headEnd type="none" w="med" len="med"/>
                      <a:tailEnd type="none" w="med" len="med"/>
                    </a:lnT>
                    <a:lnB w="6350" cap="flat" cmpd="sng" algn="ctr">
                      <a:solidFill>
                        <a:srgbClr val="C3C3C3"/>
                      </a:solidFill>
                      <a:prstDash val="solid"/>
                      <a:round/>
                      <a:headEnd type="none" w="med" len="med"/>
                      <a:tailEnd type="none" w="med" len="med"/>
                    </a:lnB>
                    <a:solidFill>
                      <a:srgbClr val="FFFF00"/>
                    </a:solidFill>
                  </a:tcPr>
                </a:tc>
                <a:extLst>
                  <a:ext uri="{0D108BD9-81ED-4DB2-BD59-A6C34878D82A}">
                    <a16:rowId xmlns:a16="http://schemas.microsoft.com/office/drawing/2014/main" xmlns="" val="4247150395"/>
                  </a:ext>
                </a:extLst>
              </a:tr>
            </a:tbl>
          </a:graphicData>
        </a:graphic>
      </p:graphicFrame>
      <p:sp>
        <p:nvSpPr>
          <p:cNvPr id="4" name="CasellaDiTesto 3">
            <a:extLst>
              <a:ext uri="{FF2B5EF4-FFF2-40B4-BE49-F238E27FC236}">
                <a16:creationId xmlns:a16="http://schemas.microsoft.com/office/drawing/2014/main" xmlns="" id="{1831D0E8-EF00-4768-9229-BC0E40DFFE77}"/>
              </a:ext>
            </a:extLst>
          </p:cNvPr>
          <p:cNvSpPr txBox="1"/>
          <p:nvPr/>
        </p:nvSpPr>
        <p:spPr>
          <a:xfrm>
            <a:off x="8007858" y="5871611"/>
            <a:ext cx="2032254" cy="215444"/>
          </a:xfrm>
          <a:prstGeom prst="rect">
            <a:avLst/>
          </a:prstGeom>
          <a:noFill/>
        </p:spPr>
        <p:txBody>
          <a:bodyPr wrap="square">
            <a:spAutoFit/>
          </a:bodyPr>
          <a:lstStyle/>
          <a:p>
            <a:r>
              <a:rPr lang="it-IT" sz="800" b="0" i="0" u="none" strike="noStrike" dirty="0">
                <a:solidFill>
                  <a:srgbClr val="000000"/>
                </a:solidFill>
                <a:effectLst/>
                <a:latin typeface="Calibri" panose="020F0502020204030204" pitchFamily="34" charset="0"/>
              </a:rPr>
              <a:t>(*) CCIAA+AASS</a:t>
            </a:r>
            <a:endParaRPr lang="it-IT" sz="800" dirty="0"/>
          </a:p>
        </p:txBody>
      </p:sp>
      <p:sp>
        <p:nvSpPr>
          <p:cNvPr id="5" name="Segnaposto numero diapositiva 1">
            <a:extLst>
              <a:ext uri="{FF2B5EF4-FFF2-40B4-BE49-F238E27FC236}">
                <a16:creationId xmlns:a16="http://schemas.microsoft.com/office/drawing/2014/main" xmlns="" id="{0D02663C-4CC2-4D45-8D40-A686B91E06A8}"/>
              </a:ext>
            </a:extLst>
          </p:cNvPr>
          <p:cNvSpPr>
            <a:spLocks noGrp="1"/>
          </p:cNvSpPr>
          <p:nvPr>
            <p:ph type="sldNum" sz="quarter" idx="12"/>
          </p:nvPr>
        </p:nvSpPr>
        <p:spPr>
          <a:xfrm>
            <a:off x="5952000" y="6401750"/>
            <a:ext cx="288000" cy="288000"/>
          </a:xfrm>
        </p:spPr>
        <p:txBody>
          <a:bodyPr/>
          <a:lstStyle/>
          <a:p>
            <a:fld id="{621F632D-C124-4773-8802-FBC2B1C2511D}" type="slidenum">
              <a:rPr lang="it-IT" smtClean="0"/>
              <a:pPr/>
              <a:t>14</a:t>
            </a:fld>
            <a:endParaRPr lang="it-IT"/>
          </a:p>
        </p:txBody>
      </p:sp>
    </p:spTree>
    <p:extLst>
      <p:ext uri="{BB962C8B-B14F-4D97-AF65-F5344CB8AC3E}">
        <p14:creationId xmlns:p14="http://schemas.microsoft.com/office/powerpoint/2010/main" val="27447125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CasellaDiTesto 20">
            <a:extLst>
              <a:ext uri="{FF2B5EF4-FFF2-40B4-BE49-F238E27FC236}">
                <a16:creationId xmlns:a16="http://schemas.microsoft.com/office/drawing/2014/main" xmlns="" id="{2C274A99-711A-459C-B4C5-FFC609706E53}"/>
              </a:ext>
            </a:extLst>
          </p:cNvPr>
          <p:cNvSpPr txBox="1"/>
          <p:nvPr/>
        </p:nvSpPr>
        <p:spPr>
          <a:xfrm>
            <a:off x="609600" y="287165"/>
            <a:ext cx="11150600" cy="400110"/>
          </a:xfrm>
          <a:prstGeom prst="rect">
            <a:avLst/>
          </a:prstGeom>
          <a:noFill/>
        </p:spPr>
        <p:txBody>
          <a:bodyPr wrap="square" rtlCol="0">
            <a:spAutoFit/>
          </a:bodyPr>
          <a:lstStyle/>
          <a:p>
            <a:r>
              <a:rPr lang="it-IT" sz="2000" b="1" dirty="0">
                <a:solidFill>
                  <a:srgbClr val="00B0F0"/>
                </a:solidFill>
                <a:latin typeface="Segoe UI" panose="020B0502040204020203" pitchFamily="34" charset="0"/>
                <a:cs typeface="Segoe UI" panose="020B0502040204020203" pitchFamily="34" charset="0"/>
              </a:rPr>
              <a:t>5.3 PROCESSI </a:t>
            </a:r>
            <a:r>
              <a:rPr lang="it-IT" sz="2000" dirty="0">
                <a:solidFill>
                  <a:srgbClr val="00B0F0"/>
                </a:solidFill>
                <a:latin typeface="Segoe UI" panose="020B0502040204020203" pitchFamily="34" charset="0"/>
                <a:cs typeface="Segoe UI" panose="020B0502040204020203" pitchFamily="34" charset="0"/>
              </a:rPr>
              <a:t>(STANDARD DI QUALITÀ EROGATA)                                                                    </a:t>
            </a:r>
            <a:r>
              <a:rPr lang="it-IT" sz="1200" dirty="0">
                <a:solidFill>
                  <a:srgbClr val="00B0F0"/>
                </a:solidFill>
                <a:latin typeface="Segoe UI" panose="020B0502040204020203" pitchFamily="34" charset="0"/>
                <a:cs typeface="Segoe UI" panose="020B0502040204020203" pitchFamily="34" charset="0"/>
              </a:rPr>
              <a:t>1 di 2</a:t>
            </a:r>
          </a:p>
        </p:txBody>
      </p:sp>
      <p:graphicFrame>
        <p:nvGraphicFramePr>
          <p:cNvPr id="43" name="Grafico 42">
            <a:extLst>
              <a:ext uri="{FF2B5EF4-FFF2-40B4-BE49-F238E27FC236}">
                <a16:creationId xmlns:a16="http://schemas.microsoft.com/office/drawing/2014/main" xmlns="" id="{F7F745CC-5FC4-4744-AC91-AD16911E73F0}"/>
              </a:ext>
            </a:extLst>
          </p:cNvPr>
          <p:cNvGraphicFramePr>
            <a:graphicFrameLocks noChangeAspect="1"/>
          </p:cNvGraphicFramePr>
          <p:nvPr>
            <p:extLst>
              <p:ext uri="{D42A27DB-BD31-4B8C-83A1-F6EECF244321}">
                <p14:modId xmlns:p14="http://schemas.microsoft.com/office/powerpoint/2010/main" val="3273422252"/>
              </p:ext>
            </p:extLst>
          </p:nvPr>
        </p:nvGraphicFramePr>
        <p:xfrm>
          <a:off x="6785484" y="4603716"/>
          <a:ext cx="2316094" cy="1976400"/>
        </p:xfrm>
        <a:graphic>
          <a:graphicData uri="http://schemas.openxmlformats.org/drawingml/2006/chart">
            <c:chart xmlns:c="http://schemas.openxmlformats.org/drawingml/2006/chart" xmlns:r="http://schemas.openxmlformats.org/officeDocument/2006/relationships" r:id="rId2"/>
          </a:graphicData>
        </a:graphic>
      </p:graphicFrame>
      <p:sp>
        <p:nvSpPr>
          <p:cNvPr id="11" name="CasellaDiTesto 10">
            <a:extLst>
              <a:ext uri="{FF2B5EF4-FFF2-40B4-BE49-F238E27FC236}">
                <a16:creationId xmlns:a16="http://schemas.microsoft.com/office/drawing/2014/main" xmlns="" id="{B57A74BA-9941-4885-B9A4-0446EA16551C}"/>
              </a:ext>
            </a:extLst>
          </p:cNvPr>
          <p:cNvSpPr txBox="1"/>
          <p:nvPr/>
        </p:nvSpPr>
        <p:spPr>
          <a:xfrm>
            <a:off x="5710333" y="944092"/>
            <a:ext cx="1642790" cy="461665"/>
          </a:xfrm>
          <a:prstGeom prst="rect">
            <a:avLst/>
          </a:prstGeom>
          <a:noFill/>
        </p:spPr>
        <p:txBody>
          <a:bodyPr wrap="square">
            <a:spAutoFit/>
          </a:bodyPr>
          <a:lstStyle/>
          <a:p>
            <a:pPr algn="r"/>
            <a:r>
              <a:rPr lang="it-IT" sz="800" dirty="0">
                <a:latin typeface="Segoe UI" panose="020B0502040204020203" pitchFamily="34" charset="0"/>
                <a:cs typeface="Segoe UI" panose="020B0502040204020203" pitchFamily="34" charset="0"/>
              </a:rPr>
              <a:t>Registro delle imprese</a:t>
            </a:r>
          </a:p>
          <a:p>
            <a:pPr algn="r"/>
            <a:r>
              <a:rPr lang="it-IT" sz="800" dirty="0">
                <a:latin typeface="Segoe UI" panose="020B0502040204020203" pitchFamily="34" charset="0"/>
                <a:cs typeface="Segoe UI" panose="020B0502040204020203" pitchFamily="34" charset="0"/>
              </a:rPr>
              <a:t>(Tempo medio di evasione pratiche telematiche)</a:t>
            </a:r>
          </a:p>
        </p:txBody>
      </p:sp>
      <p:sp>
        <p:nvSpPr>
          <p:cNvPr id="12" name="CasellaDiTesto 11">
            <a:extLst>
              <a:ext uri="{FF2B5EF4-FFF2-40B4-BE49-F238E27FC236}">
                <a16:creationId xmlns:a16="http://schemas.microsoft.com/office/drawing/2014/main" xmlns="" id="{4F6BFE71-5193-4737-9005-867ECB7491AB}"/>
              </a:ext>
            </a:extLst>
          </p:cNvPr>
          <p:cNvSpPr txBox="1"/>
          <p:nvPr/>
        </p:nvSpPr>
        <p:spPr>
          <a:xfrm>
            <a:off x="5445696" y="1968717"/>
            <a:ext cx="1894624" cy="338554"/>
          </a:xfrm>
          <a:prstGeom prst="rect">
            <a:avLst/>
          </a:prstGeom>
          <a:noFill/>
        </p:spPr>
        <p:txBody>
          <a:bodyPr wrap="square">
            <a:spAutoFit/>
          </a:bodyPr>
          <a:lstStyle/>
          <a:p>
            <a:pPr algn="r"/>
            <a:r>
              <a:rPr lang="it-IT" sz="800" dirty="0">
                <a:latin typeface="Segoe UI" panose="020B0502040204020203" pitchFamily="34" charset="0"/>
                <a:cs typeface="Segoe UI" panose="020B0502040204020203" pitchFamily="34" charset="0"/>
              </a:rPr>
              <a:t>Ruolo periti ed esperti</a:t>
            </a:r>
          </a:p>
          <a:p>
            <a:pPr algn="r"/>
            <a:r>
              <a:rPr lang="it-IT" sz="800" dirty="0">
                <a:latin typeface="Segoe UI" panose="020B0502040204020203" pitchFamily="34" charset="0"/>
                <a:cs typeface="Segoe UI" panose="020B0502040204020203" pitchFamily="34" charset="0"/>
              </a:rPr>
              <a:t>(Tempo di iscrizione)</a:t>
            </a:r>
          </a:p>
        </p:txBody>
      </p:sp>
      <p:sp>
        <p:nvSpPr>
          <p:cNvPr id="13" name="CasellaDiTesto 12">
            <a:extLst>
              <a:ext uri="{FF2B5EF4-FFF2-40B4-BE49-F238E27FC236}">
                <a16:creationId xmlns:a16="http://schemas.microsoft.com/office/drawing/2014/main" xmlns="" id="{515976E9-8C3C-4D63-8D86-0BA34BF89180}"/>
              </a:ext>
            </a:extLst>
          </p:cNvPr>
          <p:cNvSpPr txBox="1"/>
          <p:nvPr/>
        </p:nvSpPr>
        <p:spPr>
          <a:xfrm>
            <a:off x="5508010" y="1497435"/>
            <a:ext cx="1894624" cy="338554"/>
          </a:xfrm>
          <a:prstGeom prst="rect">
            <a:avLst/>
          </a:prstGeom>
          <a:noFill/>
        </p:spPr>
        <p:txBody>
          <a:bodyPr wrap="square">
            <a:spAutoFit/>
          </a:bodyPr>
          <a:lstStyle/>
          <a:p>
            <a:pPr algn="r"/>
            <a:r>
              <a:rPr lang="it-IT" sz="800" dirty="0">
                <a:latin typeface="Segoe UI" panose="020B0502040204020203" pitchFamily="34" charset="0"/>
                <a:cs typeface="Segoe UI" panose="020B0502040204020203" pitchFamily="34" charset="0"/>
              </a:rPr>
              <a:t>Elenco verificatori di impianti</a:t>
            </a:r>
          </a:p>
          <a:p>
            <a:pPr algn="r"/>
            <a:r>
              <a:rPr lang="it-IT" sz="800" dirty="0">
                <a:latin typeface="Segoe UI" panose="020B0502040204020203" pitchFamily="34" charset="0"/>
                <a:cs typeface="Segoe UI" panose="020B0502040204020203" pitchFamily="34" charset="0"/>
              </a:rPr>
              <a:t>(Tempo di iscrizione)</a:t>
            </a:r>
          </a:p>
        </p:txBody>
      </p:sp>
      <p:sp>
        <p:nvSpPr>
          <p:cNvPr id="14" name="CasellaDiTesto 13">
            <a:extLst>
              <a:ext uri="{FF2B5EF4-FFF2-40B4-BE49-F238E27FC236}">
                <a16:creationId xmlns:a16="http://schemas.microsoft.com/office/drawing/2014/main" xmlns="" id="{2F6136FA-84CD-498D-879D-DE0E27B03558}"/>
              </a:ext>
            </a:extLst>
          </p:cNvPr>
          <p:cNvSpPr txBox="1"/>
          <p:nvPr/>
        </p:nvSpPr>
        <p:spPr>
          <a:xfrm>
            <a:off x="5458499" y="2439999"/>
            <a:ext cx="1894624" cy="338554"/>
          </a:xfrm>
          <a:prstGeom prst="rect">
            <a:avLst/>
          </a:prstGeom>
          <a:noFill/>
        </p:spPr>
        <p:txBody>
          <a:bodyPr wrap="square">
            <a:spAutoFit/>
          </a:bodyPr>
          <a:lstStyle/>
          <a:p>
            <a:pPr algn="r"/>
            <a:r>
              <a:rPr lang="it-IT" sz="800" dirty="0">
                <a:latin typeface="Segoe UI" panose="020B0502040204020203" pitchFamily="34" charset="0"/>
                <a:cs typeface="Segoe UI" panose="020B0502040204020203" pitchFamily="34" charset="0"/>
              </a:rPr>
              <a:t>Elenco raccomandatari</a:t>
            </a:r>
          </a:p>
          <a:p>
            <a:pPr algn="r"/>
            <a:r>
              <a:rPr lang="it-IT" sz="800" dirty="0">
                <a:latin typeface="Segoe UI" panose="020B0502040204020203" pitchFamily="34" charset="0"/>
                <a:cs typeface="Segoe UI" panose="020B0502040204020203" pitchFamily="34" charset="0"/>
              </a:rPr>
              <a:t>(Tempo di iscrizione)</a:t>
            </a:r>
          </a:p>
        </p:txBody>
      </p:sp>
      <p:grpSp>
        <p:nvGrpSpPr>
          <p:cNvPr id="33" name="Gruppo 32">
            <a:extLst>
              <a:ext uri="{FF2B5EF4-FFF2-40B4-BE49-F238E27FC236}">
                <a16:creationId xmlns:a16="http://schemas.microsoft.com/office/drawing/2014/main" xmlns="" id="{0A758F3F-0450-4F9F-8A36-BED6E08308A7}"/>
              </a:ext>
            </a:extLst>
          </p:cNvPr>
          <p:cNvGrpSpPr/>
          <p:nvPr/>
        </p:nvGrpSpPr>
        <p:grpSpPr>
          <a:xfrm>
            <a:off x="3330203" y="779395"/>
            <a:ext cx="2287282" cy="1975338"/>
            <a:chOff x="9408543" y="779395"/>
            <a:chExt cx="2287282" cy="1975338"/>
          </a:xfrm>
        </p:grpSpPr>
        <p:graphicFrame>
          <p:nvGraphicFramePr>
            <p:cNvPr id="16" name="Grafico 15">
              <a:extLst>
                <a:ext uri="{FF2B5EF4-FFF2-40B4-BE49-F238E27FC236}">
                  <a16:creationId xmlns:a16="http://schemas.microsoft.com/office/drawing/2014/main" xmlns="" id="{C669173A-7FE3-4602-80C9-3B23AC3F1E6C}"/>
                </a:ext>
              </a:extLst>
            </p:cNvPr>
            <p:cNvGraphicFramePr>
              <a:graphicFrameLocks/>
            </p:cNvGraphicFramePr>
            <p:nvPr>
              <p:extLst>
                <p:ext uri="{D42A27DB-BD31-4B8C-83A1-F6EECF244321}">
                  <p14:modId xmlns:p14="http://schemas.microsoft.com/office/powerpoint/2010/main" val="13937831"/>
                </p:ext>
              </p:extLst>
            </p:nvPr>
          </p:nvGraphicFramePr>
          <p:xfrm>
            <a:off x="9408543" y="779395"/>
            <a:ext cx="2287282" cy="1975338"/>
          </p:xfrm>
          <a:graphic>
            <a:graphicData uri="http://schemas.openxmlformats.org/drawingml/2006/chart">
              <c:chart xmlns:c="http://schemas.openxmlformats.org/drawingml/2006/chart" xmlns:r="http://schemas.openxmlformats.org/officeDocument/2006/relationships" r:id="rId3"/>
            </a:graphicData>
          </a:graphic>
        </p:graphicFrame>
        <p:sp>
          <p:nvSpPr>
            <p:cNvPr id="17" name="CasellaDiTesto 16">
              <a:extLst>
                <a:ext uri="{FF2B5EF4-FFF2-40B4-BE49-F238E27FC236}">
                  <a16:creationId xmlns:a16="http://schemas.microsoft.com/office/drawing/2014/main" xmlns="" id="{F0512557-D5CC-4F61-82B1-12E6AF59C119}"/>
                </a:ext>
              </a:extLst>
            </p:cNvPr>
            <p:cNvSpPr txBox="1"/>
            <p:nvPr/>
          </p:nvSpPr>
          <p:spPr>
            <a:xfrm>
              <a:off x="9974231" y="1455549"/>
              <a:ext cx="1110213" cy="461665"/>
            </a:xfrm>
            <a:prstGeom prst="rect">
              <a:avLst/>
            </a:prstGeom>
            <a:noFill/>
          </p:spPr>
          <p:txBody>
            <a:bodyPr wrap="square">
              <a:spAutoFit/>
            </a:bodyPr>
            <a:lstStyle/>
            <a:p>
              <a:pPr algn="ctr"/>
              <a:r>
                <a:rPr lang="it-IT" sz="800" dirty="0">
                  <a:latin typeface="Segoe UI" panose="020B0502040204020203" pitchFamily="34" charset="0"/>
                  <a:cs typeface="Segoe UI" panose="020B0502040204020203" pitchFamily="34" charset="0"/>
                </a:rPr>
                <a:t>% pratiche telematiche evase entro 5 GG</a:t>
              </a:r>
            </a:p>
          </p:txBody>
        </p:sp>
        <p:pic>
          <p:nvPicPr>
            <p:cNvPr id="19" name="Elemento grafico 18" descr="Irritante con riempimento a tinta unita">
              <a:extLst>
                <a:ext uri="{FF2B5EF4-FFF2-40B4-BE49-F238E27FC236}">
                  <a16:creationId xmlns:a16="http://schemas.microsoft.com/office/drawing/2014/main" xmlns="" id="{CBACA3E9-F056-49EF-8024-EA7D95DF2C19}"/>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10865544" y="2359568"/>
              <a:ext cx="218900" cy="218900"/>
            </a:xfrm>
            <a:prstGeom prst="rect">
              <a:avLst/>
            </a:prstGeom>
          </p:spPr>
        </p:pic>
        <p:sp>
          <p:nvSpPr>
            <p:cNvPr id="29" name="CasellaDiTesto 28">
              <a:extLst>
                <a:ext uri="{FF2B5EF4-FFF2-40B4-BE49-F238E27FC236}">
                  <a16:creationId xmlns:a16="http://schemas.microsoft.com/office/drawing/2014/main" xmlns="" id="{B310B43D-C8DA-419F-AF1E-3732A6249549}"/>
                </a:ext>
              </a:extLst>
            </p:cNvPr>
            <p:cNvSpPr txBox="1"/>
            <p:nvPr/>
          </p:nvSpPr>
          <p:spPr>
            <a:xfrm>
              <a:off x="10148033" y="1858616"/>
              <a:ext cx="826961" cy="338554"/>
            </a:xfrm>
            <a:prstGeom prst="rect">
              <a:avLst/>
            </a:prstGeom>
            <a:noFill/>
          </p:spPr>
          <p:txBody>
            <a:bodyPr wrap="square" rtlCol="0">
              <a:spAutoFit/>
            </a:bodyPr>
            <a:lstStyle/>
            <a:p>
              <a:pPr algn="ctr"/>
              <a:r>
                <a:rPr lang="it-IT" sz="800" b="1" dirty="0"/>
                <a:t>Standard</a:t>
              </a:r>
            </a:p>
            <a:p>
              <a:pPr algn="ctr"/>
              <a:r>
                <a:rPr lang="it-IT" sz="800" b="1" dirty="0"/>
                <a:t>95%</a:t>
              </a:r>
            </a:p>
          </p:txBody>
        </p:sp>
      </p:grpSp>
      <p:sp>
        <p:nvSpPr>
          <p:cNvPr id="2" name="Segnaposto numero diapositiva 1">
            <a:extLst>
              <a:ext uri="{FF2B5EF4-FFF2-40B4-BE49-F238E27FC236}">
                <a16:creationId xmlns:a16="http://schemas.microsoft.com/office/drawing/2014/main" xmlns="" id="{3A64CC04-30C5-4F0A-B4AB-0DED4ADCB0F8}"/>
              </a:ext>
            </a:extLst>
          </p:cNvPr>
          <p:cNvSpPr>
            <a:spLocks noGrp="1"/>
          </p:cNvSpPr>
          <p:nvPr>
            <p:ph type="sldNum" sz="quarter" idx="12"/>
          </p:nvPr>
        </p:nvSpPr>
        <p:spPr/>
        <p:txBody>
          <a:bodyPr/>
          <a:lstStyle/>
          <a:p>
            <a:fld id="{621F632D-C124-4773-8802-FBC2B1C2511D}" type="slidenum">
              <a:rPr lang="it-IT" smtClean="0"/>
              <a:pPr/>
              <a:t>15</a:t>
            </a:fld>
            <a:endParaRPr lang="it-IT"/>
          </a:p>
        </p:txBody>
      </p:sp>
      <p:cxnSp>
        <p:nvCxnSpPr>
          <p:cNvPr id="5" name="Connettore diritto 4">
            <a:extLst>
              <a:ext uri="{FF2B5EF4-FFF2-40B4-BE49-F238E27FC236}">
                <a16:creationId xmlns:a16="http://schemas.microsoft.com/office/drawing/2014/main" xmlns="" id="{8429C961-EDFC-4D3B-BCCF-F5C84F551A48}"/>
              </a:ext>
            </a:extLst>
          </p:cNvPr>
          <p:cNvCxnSpPr/>
          <p:nvPr/>
        </p:nvCxnSpPr>
        <p:spPr>
          <a:xfrm>
            <a:off x="7829027" y="939981"/>
            <a:ext cx="0" cy="479095"/>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 name="Connettore diritto 5">
            <a:extLst>
              <a:ext uri="{FF2B5EF4-FFF2-40B4-BE49-F238E27FC236}">
                <a16:creationId xmlns:a16="http://schemas.microsoft.com/office/drawing/2014/main" xmlns="" id="{3EC9FBB7-F043-442B-B12C-77D1D80B396A}"/>
              </a:ext>
            </a:extLst>
          </p:cNvPr>
          <p:cNvCxnSpPr/>
          <p:nvPr/>
        </p:nvCxnSpPr>
        <p:spPr>
          <a:xfrm>
            <a:off x="9237734" y="1386581"/>
            <a:ext cx="0" cy="479095"/>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 name="Connettore diritto 6">
            <a:extLst>
              <a:ext uri="{FF2B5EF4-FFF2-40B4-BE49-F238E27FC236}">
                <a16:creationId xmlns:a16="http://schemas.microsoft.com/office/drawing/2014/main" xmlns="" id="{F3CBBE42-42F7-4882-944B-DC299AC43F76}"/>
              </a:ext>
            </a:extLst>
          </p:cNvPr>
          <p:cNvCxnSpPr/>
          <p:nvPr/>
        </p:nvCxnSpPr>
        <p:spPr>
          <a:xfrm>
            <a:off x="10169363" y="1872936"/>
            <a:ext cx="0" cy="479095"/>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Connettore diritto 7">
            <a:extLst>
              <a:ext uri="{FF2B5EF4-FFF2-40B4-BE49-F238E27FC236}">
                <a16:creationId xmlns:a16="http://schemas.microsoft.com/office/drawing/2014/main" xmlns="" id="{C0C6AD54-525F-49B0-B493-19549FBFF5EA}"/>
              </a:ext>
            </a:extLst>
          </p:cNvPr>
          <p:cNvCxnSpPr/>
          <p:nvPr/>
        </p:nvCxnSpPr>
        <p:spPr>
          <a:xfrm>
            <a:off x="11100992" y="2406999"/>
            <a:ext cx="0" cy="479095"/>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23" name="CasellaDiTesto 22">
            <a:extLst>
              <a:ext uri="{FF2B5EF4-FFF2-40B4-BE49-F238E27FC236}">
                <a16:creationId xmlns:a16="http://schemas.microsoft.com/office/drawing/2014/main" xmlns="" id="{EAC696B2-FB6B-430F-BADB-9BCA542FBD8A}"/>
              </a:ext>
            </a:extLst>
          </p:cNvPr>
          <p:cNvSpPr txBox="1"/>
          <p:nvPr/>
        </p:nvSpPr>
        <p:spPr>
          <a:xfrm>
            <a:off x="501353" y="945630"/>
            <a:ext cx="2285183" cy="1945511"/>
          </a:xfrm>
          <a:prstGeom prst="rect">
            <a:avLst/>
          </a:prstGeom>
          <a:solidFill>
            <a:schemeClr val="bg2"/>
          </a:solidFill>
        </p:spPr>
        <p:txBody>
          <a:bodyPr wrap="square">
            <a:noAutofit/>
          </a:bodyPr>
          <a:lstStyle/>
          <a:p>
            <a:pPr algn="l" fontAlgn="ctr"/>
            <a:r>
              <a:rPr lang="it-IT" sz="1050" u="none" strike="noStrike" dirty="0">
                <a:solidFill>
                  <a:srgbClr val="002060"/>
                </a:solidFill>
                <a:effectLst/>
                <a:latin typeface="Segoe UI" panose="020B0502040204020203" pitchFamily="34" charset="0"/>
                <a:cs typeface="Segoe UI" panose="020B0502040204020203" pitchFamily="34" charset="0"/>
              </a:rPr>
              <a:t>C1.1 GESTIONE DEL REGISTRO DELLE IMPRESE, ALBI ED ELENCHI</a:t>
            </a:r>
            <a:endParaRPr lang="it-IT" sz="1050" i="0" u="none" strike="noStrike" dirty="0">
              <a:solidFill>
                <a:srgbClr val="002060"/>
              </a:solidFill>
              <a:effectLst/>
              <a:latin typeface="Segoe UI" panose="020B0502040204020203" pitchFamily="34" charset="0"/>
              <a:cs typeface="Segoe UI" panose="020B0502040204020203" pitchFamily="34" charset="0"/>
            </a:endParaRPr>
          </a:p>
        </p:txBody>
      </p:sp>
      <p:sp>
        <p:nvSpPr>
          <p:cNvPr id="24" name="CasellaDiTesto 23">
            <a:extLst>
              <a:ext uri="{FF2B5EF4-FFF2-40B4-BE49-F238E27FC236}">
                <a16:creationId xmlns:a16="http://schemas.microsoft.com/office/drawing/2014/main" xmlns="" id="{AEC157B1-FC00-40FC-88B1-820A32C9D5A4}"/>
              </a:ext>
            </a:extLst>
          </p:cNvPr>
          <p:cNvSpPr txBox="1"/>
          <p:nvPr/>
        </p:nvSpPr>
        <p:spPr>
          <a:xfrm>
            <a:off x="501352" y="2976330"/>
            <a:ext cx="2285183" cy="1640514"/>
          </a:xfrm>
          <a:prstGeom prst="rect">
            <a:avLst/>
          </a:prstGeom>
          <a:solidFill>
            <a:schemeClr val="bg2"/>
          </a:solidFill>
        </p:spPr>
        <p:txBody>
          <a:bodyPr wrap="square">
            <a:noAutofit/>
          </a:bodyPr>
          <a:lstStyle/>
          <a:p>
            <a:pPr algn="l" fontAlgn="ctr"/>
            <a:r>
              <a:rPr lang="it-IT" sz="1050" u="none" strike="noStrike" dirty="0">
                <a:solidFill>
                  <a:srgbClr val="002060"/>
                </a:solidFill>
                <a:effectLst/>
                <a:latin typeface="Segoe UI" panose="020B0502040204020203" pitchFamily="34" charset="0"/>
                <a:cs typeface="Segoe UI" panose="020B0502040204020203" pitchFamily="34" charset="0"/>
              </a:rPr>
              <a:t>C1.2 GESTIONE SUAP E FASCICOLO ELETTRONICO DI IMPRESA</a:t>
            </a:r>
            <a:endParaRPr lang="it-IT" sz="1050" i="0" u="none" strike="noStrike" dirty="0">
              <a:solidFill>
                <a:srgbClr val="002060"/>
              </a:solidFill>
              <a:effectLst/>
              <a:latin typeface="Segoe UI" panose="020B0502040204020203" pitchFamily="34" charset="0"/>
              <a:cs typeface="Segoe UI" panose="020B0502040204020203" pitchFamily="34" charset="0"/>
            </a:endParaRPr>
          </a:p>
        </p:txBody>
      </p:sp>
      <p:sp>
        <p:nvSpPr>
          <p:cNvPr id="25" name="CasellaDiTesto 24">
            <a:extLst>
              <a:ext uri="{FF2B5EF4-FFF2-40B4-BE49-F238E27FC236}">
                <a16:creationId xmlns:a16="http://schemas.microsoft.com/office/drawing/2014/main" xmlns="" id="{8B1D8C1D-995A-48D8-86E7-D093D2D8B003}"/>
              </a:ext>
            </a:extLst>
          </p:cNvPr>
          <p:cNvSpPr txBox="1"/>
          <p:nvPr/>
        </p:nvSpPr>
        <p:spPr>
          <a:xfrm>
            <a:off x="7585855" y="763974"/>
            <a:ext cx="826961" cy="338554"/>
          </a:xfrm>
          <a:prstGeom prst="rect">
            <a:avLst/>
          </a:prstGeom>
          <a:noFill/>
        </p:spPr>
        <p:txBody>
          <a:bodyPr wrap="square" rtlCol="0">
            <a:spAutoFit/>
          </a:bodyPr>
          <a:lstStyle/>
          <a:p>
            <a:pPr algn="ctr"/>
            <a:r>
              <a:rPr lang="it-IT" sz="800" b="1" dirty="0"/>
              <a:t>Standard</a:t>
            </a:r>
          </a:p>
          <a:p>
            <a:pPr algn="ctr"/>
            <a:r>
              <a:rPr lang="it-IT" sz="800" b="1" dirty="0"/>
              <a:t>5gg</a:t>
            </a:r>
          </a:p>
        </p:txBody>
      </p:sp>
      <p:sp>
        <p:nvSpPr>
          <p:cNvPr id="26" name="CasellaDiTesto 25">
            <a:extLst>
              <a:ext uri="{FF2B5EF4-FFF2-40B4-BE49-F238E27FC236}">
                <a16:creationId xmlns:a16="http://schemas.microsoft.com/office/drawing/2014/main" xmlns="" id="{5AE9FE2D-73E9-4607-BCB6-F90075604A8E}"/>
              </a:ext>
            </a:extLst>
          </p:cNvPr>
          <p:cNvSpPr txBox="1"/>
          <p:nvPr/>
        </p:nvSpPr>
        <p:spPr>
          <a:xfrm>
            <a:off x="8975379" y="1158420"/>
            <a:ext cx="826961" cy="338554"/>
          </a:xfrm>
          <a:prstGeom prst="rect">
            <a:avLst/>
          </a:prstGeom>
          <a:noFill/>
        </p:spPr>
        <p:txBody>
          <a:bodyPr wrap="square" rtlCol="0">
            <a:spAutoFit/>
          </a:bodyPr>
          <a:lstStyle/>
          <a:p>
            <a:pPr algn="ctr"/>
            <a:r>
              <a:rPr lang="it-IT" sz="800" b="1" dirty="0"/>
              <a:t>Standard</a:t>
            </a:r>
          </a:p>
          <a:p>
            <a:pPr algn="ctr"/>
            <a:r>
              <a:rPr lang="it-IT" sz="800" b="1" dirty="0"/>
              <a:t>20gg</a:t>
            </a:r>
          </a:p>
        </p:txBody>
      </p:sp>
      <p:sp>
        <p:nvSpPr>
          <p:cNvPr id="27" name="CasellaDiTesto 26">
            <a:extLst>
              <a:ext uri="{FF2B5EF4-FFF2-40B4-BE49-F238E27FC236}">
                <a16:creationId xmlns:a16="http://schemas.microsoft.com/office/drawing/2014/main" xmlns="" id="{160A35CF-D542-403C-9BC1-FD32E3D71B9C}"/>
              </a:ext>
            </a:extLst>
          </p:cNvPr>
          <p:cNvSpPr txBox="1"/>
          <p:nvPr/>
        </p:nvSpPr>
        <p:spPr>
          <a:xfrm>
            <a:off x="9961493" y="1700783"/>
            <a:ext cx="826961" cy="338554"/>
          </a:xfrm>
          <a:prstGeom prst="rect">
            <a:avLst/>
          </a:prstGeom>
          <a:noFill/>
        </p:spPr>
        <p:txBody>
          <a:bodyPr wrap="square" rtlCol="0">
            <a:spAutoFit/>
          </a:bodyPr>
          <a:lstStyle/>
          <a:p>
            <a:pPr algn="ctr"/>
            <a:r>
              <a:rPr lang="it-IT" sz="800" b="1" dirty="0"/>
              <a:t>Standard</a:t>
            </a:r>
          </a:p>
          <a:p>
            <a:pPr algn="ctr"/>
            <a:r>
              <a:rPr lang="it-IT" sz="800" b="1" dirty="0"/>
              <a:t>30gg</a:t>
            </a:r>
          </a:p>
        </p:txBody>
      </p:sp>
      <p:sp>
        <p:nvSpPr>
          <p:cNvPr id="28" name="CasellaDiTesto 27">
            <a:extLst>
              <a:ext uri="{FF2B5EF4-FFF2-40B4-BE49-F238E27FC236}">
                <a16:creationId xmlns:a16="http://schemas.microsoft.com/office/drawing/2014/main" xmlns="" id="{C5D99722-50C6-4433-A07B-19A38E86C01D}"/>
              </a:ext>
            </a:extLst>
          </p:cNvPr>
          <p:cNvSpPr txBox="1"/>
          <p:nvPr/>
        </p:nvSpPr>
        <p:spPr>
          <a:xfrm>
            <a:off x="10864080" y="2168680"/>
            <a:ext cx="826961" cy="338554"/>
          </a:xfrm>
          <a:prstGeom prst="rect">
            <a:avLst/>
          </a:prstGeom>
          <a:noFill/>
        </p:spPr>
        <p:txBody>
          <a:bodyPr wrap="square" rtlCol="0">
            <a:spAutoFit/>
          </a:bodyPr>
          <a:lstStyle/>
          <a:p>
            <a:pPr algn="ctr"/>
            <a:r>
              <a:rPr lang="it-IT" sz="800" b="1" dirty="0"/>
              <a:t>Standard</a:t>
            </a:r>
          </a:p>
          <a:p>
            <a:pPr algn="ctr"/>
            <a:r>
              <a:rPr lang="it-IT" sz="800" b="1" dirty="0"/>
              <a:t>40gg</a:t>
            </a:r>
          </a:p>
        </p:txBody>
      </p:sp>
      <p:graphicFrame>
        <p:nvGraphicFramePr>
          <p:cNvPr id="30" name="Grafico 29">
            <a:extLst>
              <a:ext uri="{FF2B5EF4-FFF2-40B4-BE49-F238E27FC236}">
                <a16:creationId xmlns:a16="http://schemas.microsoft.com/office/drawing/2014/main" xmlns="" id="{F709E3F1-2798-4E19-9E55-83120AAB4AB0}"/>
              </a:ext>
            </a:extLst>
          </p:cNvPr>
          <p:cNvGraphicFramePr>
            <a:graphicFrameLocks noChangeAspect="1"/>
          </p:cNvGraphicFramePr>
          <p:nvPr>
            <p:extLst>
              <p:ext uri="{D42A27DB-BD31-4B8C-83A1-F6EECF244321}">
                <p14:modId xmlns:p14="http://schemas.microsoft.com/office/powerpoint/2010/main" val="2684393650"/>
              </p:ext>
            </p:extLst>
          </p:nvPr>
        </p:nvGraphicFramePr>
        <p:xfrm>
          <a:off x="3330203" y="2781627"/>
          <a:ext cx="2316094" cy="1976400"/>
        </p:xfrm>
        <a:graphic>
          <a:graphicData uri="http://schemas.openxmlformats.org/drawingml/2006/chart">
            <c:chart xmlns:c="http://schemas.openxmlformats.org/drawingml/2006/chart" xmlns:r="http://schemas.openxmlformats.org/officeDocument/2006/relationships" r:id="rId6"/>
          </a:graphicData>
        </a:graphic>
      </p:graphicFrame>
      <p:sp>
        <p:nvSpPr>
          <p:cNvPr id="31" name="CasellaDiTesto 30">
            <a:extLst>
              <a:ext uri="{FF2B5EF4-FFF2-40B4-BE49-F238E27FC236}">
                <a16:creationId xmlns:a16="http://schemas.microsoft.com/office/drawing/2014/main" xmlns="" id="{AAE9A2F9-5FE9-492D-9834-521FA0C1BCA8}"/>
              </a:ext>
            </a:extLst>
          </p:cNvPr>
          <p:cNvSpPr txBox="1"/>
          <p:nvPr/>
        </p:nvSpPr>
        <p:spPr>
          <a:xfrm>
            <a:off x="3922442" y="3389474"/>
            <a:ext cx="1110213" cy="461665"/>
          </a:xfrm>
          <a:prstGeom prst="rect">
            <a:avLst/>
          </a:prstGeom>
          <a:noFill/>
        </p:spPr>
        <p:txBody>
          <a:bodyPr wrap="square">
            <a:spAutoFit/>
          </a:bodyPr>
          <a:lstStyle/>
          <a:p>
            <a:pPr algn="ctr"/>
            <a:r>
              <a:rPr lang="it-IT" sz="800" dirty="0">
                <a:latin typeface="Segoe UI" panose="020B0502040204020203" pitchFamily="34" charset="0"/>
                <a:cs typeface="Segoe UI" panose="020B0502040204020203" pitchFamily="34" charset="0"/>
              </a:rPr>
              <a:t>Σ Comuni convenzionati + Comuni deleganti</a:t>
            </a:r>
          </a:p>
        </p:txBody>
      </p:sp>
      <p:sp>
        <p:nvSpPr>
          <p:cNvPr id="32" name="CasellaDiTesto 31">
            <a:extLst>
              <a:ext uri="{FF2B5EF4-FFF2-40B4-BE49-F238E27FC236}">
                <a16:creationId xmlns:a16="http://schemas.microsoft.com/office/drawing/2014/main" xmlns="" id="{7E24A23D-1376-475F-B0BE-EB3417122A66}"/>
              </a:ext>
            </a:extLst>
          </p:cNvPr>
          <p:cNvSpPr txBox="1"/>
          <p:nvPr/>
        </p:nvSpPr>
        <p:spPr>
          <a:xfrm>
            <a:off x="4085486" y="3792541"/>
            <a:ext cx="826961" cy="338554"/>
          </a:xfrm>
          <a:prstGeom prst="rect">
            <a:avLst/>
          </a:prstGeom>
          <a:noFill/>
        </p:spPr>
        <p:txBody>
          <a:bodyPr wrap="square" rtlCol="0">
            <a:spAutoFit/>
          </a:bodyPr>
          <a:lstStyle/>
          <a:p>
            <a:pPr algn="ctr"/>
            <a:r>
              <a:rPr lang="it-IT" sz="800" b="1" dirty="0"/>
              <a:t>Standard</a:t>
            </a:r>
          </a:p>
          <a:p>
            <a:pPr algn="ctr"/>
            <a:r>
              <a:rPr lang="it-IT" sz="800" b="1" dirty="0"/>
              <a:t>50%</a:t>
            </a:r>
          </a:p>
        </p:txBody>
      </p:sp>
      <p:pic>
        <p:nvPicPr>
          <p:cNvPr id="34" name="Elemento grafico 1" descr="Segno di spunta con riempimento a tinta unita">
            <a:extLst>
              <a:ext uri="{FF2B5EF4-FFF2-40B4-BE49-F238E27FC236}">
                <a16:creationId xmlns:a16="http://schemas.microsoft.com/office/drawing/2014/main" xmlns="" id="{CEC40F12-A44A-4F9C-BE68-356C78E17C4A}"/>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5273243" y="3862318"/>
            <a:ext cx="199000" cy="199000"/>
          </a:xfrm>
          <a:prstGeom prst="rect">
            <a:avLst/>
          </a:prstGeom>
        </p:spPr>
      </p:pic>
      <p:cxnSp>
        <p:nvCxnSpPr>
          <p:cNvPr id="36" name="Connettore diritto 35">
            <a:extLst>
              <a:ext uri="{FF2B5EF4-FFF2-40B4-BE49-F238E27FC236}">
                <a16:creationId xmlns:a16="http://schemas.microsoft.com/office/drawing/2014/main" xmlns="" id="{28732FD3-34B3-410C-8BA6-A35C2263F816}"/>
              </a:ext>
            </a:extLst>
          </p:cNvPr>
          <p:cNvCxnSpPr>
            <a:cxnSpLocks/>
          </p:cNvCxnSpPr>
          <p:nvPr/>
        </p:nvCxnSpPr>
        <p:spPr>
          <a:xfrm>
            <a:off x="2864224" y="2944929"/>
            <a:ext cx="92470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7" name="Connettore diritto 36">
            <a:extLst>
              <a:ext uri="{FF2B5EF4-FFF2-40B4-BE49-F238E27FC236}">
                <a16:creationId xmlns:a16="http://schemas.microsoft.com/office/drawing/2014/main" xmlns="" id="{7D46DF18-53CC-4D2A-BA35-0F1AB479F040}"/>
              </a:ext>
            </a:extLst>
          </p:cNvPr>
          <p:cNvCxnSpPr>
            <a:cxnSpLocks/>
          </p:cNvCxnSpPr>
          <p:nvPr/>
        </p:nvCxnSpPr>
        <p:spPr>
          <a:xfrm>
            <a:off x="2864224" y="4643738"/>
            <a:ext cx="92470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8" name="CasellaDiTesto 37">
            <a:extLst>
              <a:ext uri="{FF2B5EF4-FFF2-40B4-BE49-F238E27FC236}">
                <a16:creationId xmlns:a16="http://schemas.microsoft.com/office/drawing/2014/main" xmlns="" id="{4ECF955D-D76C-420B-9F9A-2D56A3A31F54}"/>
              </a:ext>
            </a:extLst>
          </p:cNvPr>
          <p:cNvSpPr txBox="1"/>
          <p:nvPr/>
        </p:nvSpPr>
        <p:spPr>
          <a:xfrm>
            <a:off x="501352" y="4715480"/>
            <a:ext cx="2285183" cy="1640514"/>
          </a:xfrm>
          <a:prstGeom prst="rect">
            <a:avLst/>
          </a:prstGeom>
          <a:solidFill>
            <a:schemeClr val="bg2"/>
          </a:solidFill>
        </p:spPr>
        <p:txBody>
          <a:bodyPr wrap="square">
            <a:noAutofit/>
          </a:bodyPr>
          <a:lstStyle/>
          <a:p>
            <a:pPr algn="l" fontAlgn="ctr"/>
            <a:r>
              <a:rPr lang="it-IT" sz="1050" u="none" strike="noStrike" dirty="0">
                <a:solidFill>
                  <a:srgbClr val="002060"/>
                </a:solidFill>
                <a:effectLst/>
                <a:latin typeface="Segoe UI" panose="020B0502040204020203" pitchFamily="34" charset="0"/>
                <a:cs typeface="Segoe UI" panose="020B0502040204020203" pitchFamily="34" charset="0"/>
              </a:rPr>
              <a:t>C2.3.2 VIGILANZA SICUREZZA PRODOTTI E SETTORI</a:t>
            </a:r>
            <a:endParaRPr lang="it-IT" sz="1050" i="0" u="none" strike="noStrike" dirty="0">
              <a:solidFill>
                <a:srgbClr val="002060"/>
              </a:solidFill>
              <a:effectLst/>
              <a:latin typeface="Segoe UI" panose="020B0502040204020203" pitchFamily="34" charset="0"/>
              <a:cs typeface="Segoe UI" panose="020B0502040204020203" pitchFamily="34" charset="0"/>
            </a:endParaRPr>
          </a:p>
        </p:txBody>
      </p:sp>
      <p:graphicFrame>
        <p:nvGraphicFramePr>
          <p:cNvPr id="3" name="Grafico 2">
            <a:extLst>
              <a:ext uri="{FF2B5EF4-FFF2-40B4-BE49-F238E27FC236}">
                <a16:creationId xmlns:a16="http://schemas.microsoft.com/office/drawing/2014/main" xmlns="" id="{952874A6-B14B-4ECF-B967-74D720B0AC51}"/>
              </a:ext>
            </a:extLst>
          </p:cNvPr>
          <p:cNvGraphicFramePr>
            <a:graphicFrameLocks/>
          </p:cNvGraphicFramePr>
          <p:nvPr>
            <p:extLst>
              <p:ext uri="{D42A27DB-BD31-4B8C-83A1-F6EECF244321}">
                <p14:modId xmlns:p14="http://schemas.microsoft.com/office/powerpoint/2010/main" val="2294042836"/>
              </p:ext>
            </p:extLst>
          </p:nvPr>
        </p:nvGraphicFramePr>
        <p:xfrm>
          <a:off x="7209123" y="661170"/>
          <a:ext cx="4572000" cy="2324100"/>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39" name="Grafico 38">
            <a:extLst>
              <a:ext uri="{FF2B5EF4-FFF2-40B4-BE49-F238E27FC236}">
                <a16:creationId xmlns:a16="http://schemas.microsoft.com/office/drawing/2014/main" xmlns="" id="{5E7740F3-C852-41C2-8C5C-5770E1BF2481}"/>
              </a:ext>
            </a:extLst>
          </p:cNvPr>
          <p:cNvGraphicFramePr>
            <a:graphicFrameLocks noChangeAspect="1"/>
          </p:cNvGraphicFramePr>
          <p:nvPr>
            <p:extLst>
              <p:ext uri="{D42A27DB-BD31-4B8C-83A1-F6EECF244321}">
                <p14:modId xmlns:p14="http://schemas.microsoft.com/office/powerpoint/2010/main" val="3605587288"/>
              </p:ext>
            </p:extLst>
          </p:nvPr>
        </p:nvGraphicFramePr>
        <p:xfrm>
          <a:off x="3330203" y="4652109"/>
          <a:ext cx="2316094" cy="1976400"/>
        </p:xfrm>
        <a:graphic>
          <a:graphicData uri="http://schemas.openxmlformats.org/drawingml/2006/chart">
            <c:chart xmlns:c="http://schemas.openxmlformats.org/drawingml/2006/chart" xmlns:r="http://schemas.openxmlformats.org/officeDocument/2006/relationships" r:id="rId10"/>
          </a:graphicData>
        </a:graphic>
      </p:graphicFrame>
      <p:sp>
        <p:nvSpPr>
          <p:cNvPr id="40" name="CasellaDiTesto 39">
            <a:extLst>
              <a:ext uri="{FF2B5EF4-FFF2-40B4-BE49-F238E27FC236}">
                <a16:creationId xmlns:a16="http://schemas.microsoft.com/office/drawing/2014/main" xmlns="" id="{B3614DCD-1F10-4A27-8DED-1AA1A83948EB}"/>
              </a:ext>
            </a:extLst>
          </p:cNvPr>
          <p:cNvSpPr txBox="1"/>
          <p:nvPr/>
        </p:nvSpPr>
        <p:spPr>
          <a:xfrm>
            <a:off x="3924231" y="5252345"/>
            <a:ext cx="1108424" cy="461665"/>
          </a:xfrm>
          <a:prstGeom prst="rect">
            <a:avLst/>
          </a:prstGeom>
          <a:noFill/>
        </p:spPr>
        <p:txBody>
          <a:bodyPr wrap="square">
            <a:spAutoFit/>
          </a:bodyPr>
          <a:lstStyle/>
          <a:p>
            <a:pPr algn="ctr"/>
            <a:r>
              <a:rPr lang="it-IT" sz="800" dirty="0">
                <a:latin typeface="Segoe UI" panose="020B0502040204020203" pitchFamily="34" charset="0"/>
                <a:cs typeface="Segoe UI" panose="020B0502040204020203" pitchFamily="34" charset="0"/>
              </a:rPr>
              <a:t>% analisi a effettuate vs previste</a:t>
            </a:r>
          </a:p>
        </p:txBody>
      </p:sp>
      <p:sp>
        <p:nvSpPr>
          <p:cNvPr id="41" name="CasellaDiTesto 40">
            <a:extLst>
              <a:ext uri="{FF2B5EF4-FFF2-40B4-BE49-F238E27FC236}">
                <a16:creationId xmlns:a16="http://schemas.microsoft.com/office/drawing/2014/main" xmlns="" id="{4EBD14EE-CC4B-4751-99B3-81F960491BE2}"/>
              </a:ext>
            </a:extLst>
          </p:cNvPr>
          <p:cNvSpPr txBox="1"/>
          <p:nvPr/>
        </p:nvSpPr>
        <p:spPr>
          <a:xfrm>
            <a:off x="4065758" y="5655412"/>
            <a:ext cx="826961" cy="338554"/>
          </a:xfrm>
          <a:prstGeom prst="rect">
            <a:avLst/>
          </a:prstGeom>
          <a:noFill/>
        </p:spPr>
        <p:txBody>
          <a:bodyPr wrap="square" rtlCol="0">
            <a:spAutoFit/>
          </a:bodyPr>
          <a:lstStyle/>
          <a:p>
            <a:pPr algn="ctr"/>
            <a:r>
              <a:rPr lang="it-IT" sz="800" b="1" dirty="0"/>
              <a:t>Standard</a:t>
            </a:r>
          </a:p>
          <a:p>
            <a:pPr algn="ctr"/>
            <a:r>
              <a:rPr lang="it-IT" sz="800" b="1" dirty="0"/>
              <a:t>100%</a:t>
            </a:r>
          </a:p>
        </p:txBody>
      </p:sp>
      <p:pic>
        <p:nvPicPr>
          <p:cNvPr id="42" name="Elemento grafico 1" descr="Segno di spunta con riempimento a tinta unita">
            <a:extLst>
              <a:ext uri="{FF2B5EF4-FFF2-40B4-BE49-F238E27FC236}">
                <a16:creationId xmlns:a16="http://schemas.microsoft.com/office/drawing/2014/main" xmlns="" id="{83660821-8204-48C9-9E1A-845185CDBEE8}"/>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8213816" y="6256494"/>
            <a:ext cx="199000" cy="199000"/>
          </a:xfrm>
          <a:prstGeom prst="rect">
            <a:avLst/>
          </a:prstGeom>
        </p:spPr>
      </p:pic>
      <p:sp>
        <p:nvSpPr>
          <p:cNvPr id="44" name="CasellaDiTesto 43">
            <a:extLst>
              <a:ext uri="{FF2B5EF4-FFF2-40B4-BE49-F238E27FC236}">
                <a16:creationId xmlns:a16="http://schemas.microsoft.com/office/drawing/2014/main" xmlns="" id="{B9DC0C8F-8C16-40C3-9213-B0F69D3CF63C}"/>
              </a:ext>
            </a:extLst>
          </p:cNvPr>
          <p:cNvSpPr txBox="1"/>
          <p:nvPr/>
        </p:nvSpPr>
        <p:spPr>
          <a:xfrm>
            <a:off x="7431555" y="5230799"/>
            <a:ext cx="1035051" cy="584775"/>
          </a:xfrm>
          <a:prstGeom prst="rect">
            <a:avLst/>
          </a:prstGeom>
          <a:noFill/>
        </p:spPr>
        <p:txBody>
          <a:bodyPr wrap="square">
            <a:spAutoFit/>
          </a:bodyPr>
          <a:lstStyle/>
          <a:p>
            <a:pPr algn="ctr"/>
            <a:r>
              <a:rPr lang="it-IT" sz="800" dirty="0">
                <a:latin typeface="Segoe UI" panose="020B0502040204020203" pitchFamily="34" charset="0"/>
                <a:cs typeface="Segoe UI" panose="020B0502040204020203" pitchFamily="34" charset="0"/>
              </a:rPr>
              <a:t>% analisi in laboratori accreditati vs previste</a:t>
            </a:r>
          </a:p>
        </p:txBody>
      </p:sp>
      <p:sp>
        <p:nvSpPr>
          <p:cNvPr id="45" name="CasellaDiTesto 44">
            <a:extLst>
              <a:ext uri="{FF2B5EF4-FFF2-40B4-BE49-F238E27FC236}">
                <a16:creationId xmlns:a16="http://schemas.microsoft.com/office/drawing/2014/main" xmlns="" id="{2005B33E-9B9E-49BF-9682-E642A5A0545A}"/>
              </a:ext>
            </a:extLst>
          </p:cNvPr>
          <p:cNvSpPr txBox="1"/>
          <p:nvPr/>
        </p:nvSpPr>
        <p:spPr>
          <a:xfrm>
            <a:off x="7530051" y="5709172"/>
            <a:ext cx="826961" cy="338554"/>
          </a:xfrm>
          <a:prstGeom prst="rect">
            <a:avLst/>
          </a:prstGeom>
          <a:noFill/>
        </p:spPr>
        <p:txBody>
          <a:bodyPr wrap="square" rtlCol="0">
            <a:spAutoFit/>
          </a:bodyPr>
          <a:lstStyle/>
          <a:p>
            <a:pPr algn="ctr"/>
            <a:r>
              <a:rPr lang="it-IT" sz="800" b="1" dirty="0"/>
              <a:t>Standard</a:t>
            </a:r>
          </a:p>
          <a:p>
            <a:pPr algn="ctr"/>
            <a:r>
              <a:rPr lang="it-IT" sz="800" b="1" dirty="0"/>
              <a:t>100%</a:t>
            </a:r>
          </a:p>
        </p:txBody>
      </p:sp>
      <p:pic>
        <p:nvPicPr>
          <p:cNvPr id="46" name="Elemento grafico 45" descr="Irritante con riempimento a tinta unita">
            <a:extLst>
              <a:ext uri="{FF2B5EF4-FFF2-40B4-BE49-F238E27FC236}">
                <a16:creationId xmlns:a16="http://schemas.microsoft.com/office/drawing/2014/main" xmlns="" id="{5A12C319-2BEB-4388-A7D1-25E0A4CDFC81}"/>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4861005" y="6201787"/>
            <a:ext cx="218900" cy="218900"/>
          </a:xfrm>
          <a:prstGeom prst="rect">
            <a:avLst/>
          </a:prstGeom>
        </p:spPr>
      </p:pic>
      <p:sp>
        <p:nvSpPr>
          <p:cNvPr id="47" name="Fumetto: rettangolo con angoli arrotondati 3">
            <a:extLst>
              <a:ext uri="{FF2B5EF4-FFF2-40B4-BE49-F238E27FC236}">
                <a16:creationId xmlns:a16="http://schemas.microsoft.com/office/drawing/2014/main" xmlns="" id="{E219F11E-5F95-4112-8D71-C87A764A8C97}"/>
              </a:ext>
            </a:extLst>
          </p:cNvPr>
          <p:cNvSpPr/>
          <p:nvPr/>
        </p:nvSpPr>
        <p:spPr>
          <a:xfrm>
            <a:off x="8541943" y="3394854"/>
            <a:ext cx="3359204" cy="1191816"/>
          </a:xfrm>
          <a:prstGeom prst="wedgeRoundRectCallout">
            <a:avLst>
              <a:gd name="adj1" fmla="val -74880"/>
              <a:gd name="adj2" fmla="val -42972"/>
              <a:gd name="adj3" fmla="val 16667"/>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it-IT" sz="2400" b="1" dirty="0">
                <a:solidFill>
                  <a:schemeClr val="tx1"/>
                </a:solidFill>
                <a:latin typeface="Wingdings" panose="05000000000000000000" pitchFamily="2" charset="2"/>
              </a:rPr>
              <a:t>@</a:t>
            </a:r>
            <a:r>
              <a:rPr lang="it-IT" sz="1050" b="1" dirty="0">
                <a:solidFill>
                  <a:schemeClr val="tx1"/>
                </a:solidFill>
              </a:rPr>
              <a:t> INDICAZIONI PER LA REDAZIONE</a:t>
            </a:r>
          </a:p>
          <a:p>
            <a:r>
              <a:rPr lang="it-IT" sz="1000" dirty="0">
                <a:solidFill>
                  <a:schemeClr val="tx1"/>
                </a:solidFill>
              </a:rPr>
              <a:t>Per analizzare i processi quale ambito fondamentale della performance organizzativa è possibile utilizzare gli standard di qualità erogata. Sono stati selezionati di seguito alcuni esempi.</a:t>
            </a:r>
          </a:p>
        </p:txBody>
      </p:sp>
    </p:spTree>
    <p:extLst>
      <p:ext uri="{BB962C8B-B14F-4D97-AF65-F5344CB8AC3E}">
        <p14:creationId xmlns:p14="http://schemas.microsoft.com/office/powerpoint/2010/main" val="24368165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 name="Grafico 45">
            <a:extLst>
              <a:ext uri="{FF2B5EF4-FFF2-40B4-BE49-F238E27FC236}">
                <a16:creationId xmlns:a16="http://schemas.microsoft.com/office/drawing/2014/main" xmlns="" id="{46A39A80-83B3-4FE6-8538-761FCD63368C}"/>
              </a:ext>
            </a:extLst>
          </p:cNvPr>
          <p:cNvGraphicFramePr>
            <a:graphicFrameLocks noChangeAspect="1"/>
          </p:cNvGraphicFramePr>
          <p:nvPr>
            <p:extLst>
              <p:ext uri="{D42A27DB-BD31-4B8C-83A1-F6EECF244321}">
                <p14:modId xmlns:p14="http://schemas.microsoft.com/office/powerpoint/2010/main" val="876913525"/>
              </p:ext>
            </p:extLst>
          </p:nvPr>
        </p:nvGraphicFramePr>
        <p:xfrm>
          <a:off x="3989370" y="768325"/>
          <a:ext cx="4572000" cy="1949448"/>
        </p:xfrm>
        <a:graphic>
          <a:graphicData uri="http://schemas.openxmlformats.org/drawingml/2006/chart">
            <c:chart xmlns:c="http://schemas.openxmlformats.org/drawingml/2006/chart" xmlns:r="http://schemas.openxmlformats.org/officeDocument/2006/relationships" r:id="rId2"/>
          </a:graphicData>
        </a:graphic>
      </p:graphicFrame>
      <p:sp>
        <p:nvSpPr>
          <p:cNvPr id="11" name="CasellaDiTesto 10">
            <a:extLst>
              <a:ext uri="{FF2B5EF4-FFF2-40B4-BE49-F238E27FC236}">
                <a16:creationId xmlns:a16="http://schemas.microsoft.com/office/drawing/2014/main" xmlns="" id="{B57A74BA-9941-4885-B9A4-0446EA16551C}"/>
              </a:ext>
            </a:extLst>
          </p:cNvPr>
          <p:cNvSpPr txBox="1"/>
          <p:nvPr/>
        </p:nvSpPr>
        <p:spPr>
          <a:xfrm>
            <a:off x="2931232" y="1019396"/>
            <a:ext cx="1137674" cy="338554"/>
          </a:xfrm>
          <a:prstGeom prst="rect">
            <a:avLst/>
          </a:prstGeom>
          <a:noFill/>
        </p:spPr>
        <p:txBody>
          <a:bodyPr wrap="square">
            <a:spAutoFit/>
          </a:bodyPr>
          <a:lstStyle/>
          <a:p>
            <a:pPr algn="r"/>
            <a:r>
              <a:rPr lang="it-IT" sz="800" dirty="0">
                <a:latin typeface="Segoe UI" panose="020B0502040204020203" pitchFamily="34" charset="0"/>
                <a:cs typeface="Segoe UI" panose="020B0502040204020203" pitchFamily="34" charset="0"/>
              </a:rPr>
              <a:t>Tempi di rilascio autorizzazione</a:t>
            </a:r>
          </a:p>
        </p:txBody>
      </p:sp>
      <p:sp>
        <p:nvSpPr>
          <p:cNvPr id="2" name="Segnaposto numero diapositiva 1">
            <a:extLst>
              <a:ext uri="{FF2B5EF4-FFF2-40B4-BE49-F238E27FC236}">
                <a16:creationId xmlns:a16="http://schemas.microsoft.com/office/drawing/2014/main" xmlns="" id="{3A64CC04-30C5-4F0A-B4AB-0DED4ADCB0F8}"/>
              </a:ext>
            </a:extLst>
          </p:cNvPr>
          <p:cNvSpPr>
            <a:spLocks noGrp="1"/>
          </p:cNvSpPr>
          <p:nvPr>
            <p:ph type="sldNum" sz="quarter" idx="12"/>
          </p:nvPr>
        </p:nvSpPr>
        <p:spPr/>
        <p:txBody>
          <a:bodyPr/>
          <a:lstStyle/>
          <a:p>
            <a:fld id="{621F632D-C124-4773-8802-FBC2B1C2511D}" type="slidenum">
              <a:rPr lang="it-IT" smtClean="0"/>
              <a:pPr/>
              <a:t>16</a:t>
            </a:fld>
            <a:endParaRPr lang="it-IT"/>
          </a:p>
        </p:txBody>
      </p:sp>
      <p:cxnSp>
        <p:nvCxnSpPr>
          <p:cNvPr id="5" name="Connettore diritto 4">
            <a:extLst>
              <a:ext uri="{FF2B5EF4-FFF2-40B4-BE49-F238E27FC236}">
                <a16:creationId xmlns:a16="http://schemas.microsoft.com/office/drawing/2014/main" xmlns="" id="{8429C961-EDFC-4D3B-BCCF-F5C84F551A48}"/>
              </a:ext>
            </a:extLst>
          </p:cNvPr>
          <p:cNvCxnSpPr/>
          <p:nvPr/>
        </p:nvCxnSpPr>
        <p:spPr>
          <a:xfrm>
            <a:off x="7882826" y="970797"/>
            <a:ext cx="0" cy="395946"/>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 name="Connettore diritto 5">
            <a:extLst>
              <a:ext uri="{FF2B5EF4-FFF2-40B4-BE49-F238E27FC236}">
                <a16:creationId xmlns:a16="http://schemas.microsoft.com/office/drawing/2014/main" xmlns="" id="{3EC9FBB7-F043-442B-B12C-77D1D80B396A}"/>
              </a:ext>
            </a:extLst>
          </p:cNvPr>
          <p:cNvCxnSpPr/>
          <p:nvPr/>
        </p:nvCxnSpPr>
        <p:spPr>
          <a:xfrm>
            <a:off x="6817281" y="1514216"/>
            <a:ext cx="0" cy="395946"/>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23" name="CasellaDiTesto 22">
            <a:extLst>
              <a:ext uri="{FF2B5EF4-FFF2-40B4-BE49-F238E27FC236}">
                <a16:creationId xmlns:a16="http://schemas.microsoft.com/office/drawing/2014/main" xmlns="" id="{EAC696B2-FB6B-430F-BADB-9BCA542FBD8A}"/>
              </a:ext>
            </a:extLst>
          </p:cNvPr>
          <p:cNvSpPr txBox="1"/>
          <p:nvPr/>
        </p:nvSpPr>
        <p:spPr>
          <a:xfrm>
            <a:off x="501353" y="945630"/>
            <a:ext cx="2285183" cy="1761731"/>
          </a:xfrm>
          <a:prstGeom prst="rect">
            <a:avLst/>
          </a:prstGeom>
          <a:solidFill>
            <a:schemeClr val="bg2"/>
          </a:solidFill>
        </p:spPr>
        <p:txBody>
          <a:bodyPr wrap="square">
            <a:noAutofit/>
          </a:bodyPr>
          <a:lstStyle/>
          <a:p>
            <a:pPr algn="l" fontAlgn="ctr"/>
            <a:r>
              <a:rPr lang="it-IT" sz="1050" u="none" strike="noStrike" dirty="0">
                <a:solidFill>
                  <a:srgbClr val="002060"/>
                </a:solidFill>
                <a:effectLst/>
                <a:latin typeface="Segoe UI" panose="020B0502040204020203" pitchFamily="34" charset="0"/>
                <a:cs typeface="Segoe UI" panose="020B0502040204020203" pitchFamily="34" charset="0"/>
              </a:rPr>
              <a:t>C2.5.2 ATTIVITÀ CONNESSE ALLE AUTORIZZAZIONI DEI CENTRI TECNICI PER TACHIGRAFI ANALOGICI E DIGITALI</a:t>
            </a:r>
            <a:endParaRPr lang="it-IT" sz="1050" i="0" u="none" strike="noStrike" dirty="0">
              <a:solidFill>
                <a:srgbClr val="002060"/>
              </a:solidFill>
              <a:effectLst/>
              <a:latin typeface="Segoe UI" panose="020B0502040204020203" pitchFamily="34" charset="0"/>
              <a:cs typeface="Segoe UI" panose="020B0502040204020203" pitchFamily="34" charset="0"/>
            </a:endParaRPr>
          </a:p>
        </p:txBody>
      </p:sp>
      <p:sp>
        <p:nvSpPr>
          <p:cNvPr id="24" name="CasellaDiTesto 23">
            <a:extLst>
              <a:ext uri="{FF2B5EF4-FFF2-40B4-BE49-F238E27FC236}">
                <a16:creationId xmlns:a16="http://schemas.microsoft.com/office/drawing/2014/main" xmlns="" id="{AEC157B1-FC00-40FC-88B1-820A32C9D5A4}"/>
              </a:ext>
            </a:extLst>
          </p:cNvPr>
          <p:cNvSpPr txBox="1"/>
          <p:nvPr/>
        </p:nvSpPr>
        <p:spPr>
          <a:xfrm>
            <a:off x="501352" y="2836476"/>
            <a:ext cx="2285183" cy="1760400"/>
          </a:xfrm>
          <a:prstGeom prst="rect">
            <a:avLst/>
          </a:prstGeom>
          <a:solidFill>
            <a:schemeClr val="bg2"/>
          </a:solidFill>
        </p:spPr>
        <p:txBody>
          <a:bodyPr wrap="square">
            <a:noAutofit/>
          </a:bodyPr>
          <a:lstStyle/>
          <a:p>
            <a:pPr algn="l" fontAlgn="ctr"/>
            <a:r>
              <a:rPr lang="it-IT" sz="1050" u="none" strike="noStrike" dirty="0">
                <a:solidFill>
                  <a:srgbClr val="002060"/>
                </a:solidFill>
                <a:effectLst/>
                <a:latin typeface="Segoe UI" panose="020B0502040204020203" pitchFamily="34" charset="0"/>
                <a:cs typeface="Segoe UI" panose="020B0502040204020203" pitchFamily="34" charset="0"/>
              </a:rPr>
              <a:t>C2.5.3 TENUTA ELENCO, CONCESSIONE E VIGILANZA MARCHI DI IDENTIFICAZIONE DEI METALLI PREZIOSI</a:t>
            </a:r>
            <a:endParaRPr lang="it-IT" sz="1050" i="0" u="none" strike="noStrike" dirty="0">
              <a:solidFill>
                <a:srgbClr val="002060"/>
              </a:solidFill>
              <a:effectLst/>
              <a:latin typeface="Segoe UI" panose="020B0502040204020203" pitchFamily="34" charset="0"/>
              <a:cs typeface="Segoe UI" panose="020B0502040204020203" pitchFamily="34" charset="0"/>
            </a:endParaRPr>
          </a:p>
        </p:txBody>
      </p:sp>
      <p:sp>
        <p:nvSpPr>
          <p:cNvPr id="25" name="CasellaDiTesto 24">
            <a:extLst>
              <a:ext uri="{FF2B5EF4-FFF2-40B4-BE49-F238E27FC236}">
                <a16:creationId xmlns:a16="http://schemas.microsoft.com/office/drawing/2014/main" xmlns="" id="{8B1D8C1D-995A-48D8-86E7-D093D2D8B003}"/>
              </a:ext>
            </a:extLst>
          </p:cNvPr>
          <p:cNvSpPr txBox="1"/>
          <p:nvPr/>
        </p:nvSpPr>
        <p:spPr>
          <a:xfrm>
            <a:off x="7504147" y="719684"/>
            <a:ext cx="826961" cy="338554"/>
          </a:xfrm>
          <a:prstGeom prst="rect">
            <a:avLst/>
          </a:prstGeom>
          <a:noFill/>
        </p:spPr>
        <p:txBody>
          <a:bodyPr wrap="square" rtlCol="0">
            <a:spAutoFit/>
          </a:bodyPr>
          <a:lstStyle/>
          <a:p>
            <a:pPr algn="ctr"/>
            <a:r>
              <a:rPr lang="it-IT" sz="800" b="1" dirty="0"/>
              <a:t>Standard</a:t>
            </a:r>
          </a:p>
          <a:p>
            <a:pPr algn="ctr"/>
            <a:r>
              <a:rPr lang="it-IT" sz="800" b="1" dirty="0"/>
              <a:t>15gg</a:t>
            </a:r>
          </a:p>
        </p:txBody>
      </p:sp>
      <p:sp>
        <p:nvSpPr>
          <p:cNvPr id="26" name="CasellaDiTesto 25">
            <a:extLst>
              <a:ext uri="{FF2B5EF4-FFF2-40B4-BE49-F238E27FC236}">
                <a16:creationId xmlns:a16="http://schemas.microsoft.com/office/drawing/2014/main" xmlns="" id="{5AE9FE2D-73E9-4607-BCB6-F90075604A8E}"/>
              </a:ext>
            </a:extLst>
          </p:cNvPr>
          <p:cNvSpPr txBox="1"/>
          <p:nvPr/>
        </p:nvSpPr>
        <p:spPr>
          <a:xfrm>
            <a:off x="6554926" y="1296341"/>
            <a:ext cx="826961" cy="338554"/>
          </a:xfrm>
          <a:prstGeom prst="rect">
            <a:avLst/>
          </a:prstGeom>
          <a:noFill/>
        </p:spPr>
        <p:txBody>
          <a:bodyPr wrap="square" rtlCol="0">
            <a:spAutoFit/>
          </a:bodyPr>
          <a:lstStyle/>
          <a:p>
            <a:pPr algn="ctr"/>
            <a:r>
              <a:rPr lang="it-IT" sz="800" b="1" dirty="0"/>
              <a:t>Standard</a:t>
            </a:r>
          </a:p>
          <a:p>
            <a:pPr algn="ctr"/>
            <a:r>
              <a:rPr lang="it-IT" sz="800" b="1" dirty="0"/>
              <a:t>10gg</a:t>
            </a:r>
          </a:p>
        </p:txBody>
      </p:sp>
      <p:cxnSp>
        <p:nvCxnSpPr>
          <p:cNvPr id="36" name="Connettore diritto 35">
            <a:extLst>
              <a:ext uri="{FF2B5EF4-FFF2-40B4-BE49-F238E27FC236}">
                <a16:creationId xmlns:a16="http://schemas.microsoft.com/office/drawing/2014/main" xmlns="" id="{28732FD3-34B3-410C-8BA6-A35C2263F816}"/>
              </a:ext>
            </a:extLst>
          </p:cNvPr>
          <p:cNvCxnSpPr>
            <a:cxnSpLocks/>
          </p:cNvCxnSpPr>
          <p:nvPr/>
        </p:nvCxnSpPr>
        <p:spPr>
          <a:xfrm>
            <a:off x="2864224" y="2783559"/>
            <a:ext cx="92470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7" name="Connettore diritto 36">
            <a:extLst>
              <a:ext uri="{FF2B5EF4-FFF2-40B4-BE49-F238E27FC236}">
                <a16:creationId xmlns:a16="http://schemas.microsoft.com/office/drawing/2014/main" xmlns="" id="{7D46DF18-53CC-4D2A-BA35-0F1AB479F040}"/>
              </a:ext>
            </a:extLst>
          </p:cNvPr>
          <p:cNvCxnSpPr>
            <a:cxnSpLocks/>
          </p:cNvCxnSpPr>
          <p:nvPr/>
        </p:nvCxnSpPr>
        <p:spPr>
          <a:xfrm>
            <a:off x="2864224" y="4643738"/>
            <a:ext cx="92470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8" name="CasellaDiTesto 37">
            <a:extLst>
              <a:ext uri="{FF2B5EF4-FFF2-40B4-BE49-F238E27FC236}">
                <a16:creationId xmlns:a16="http://schemas.microsoft.com/office/drawing/2014/main" xmlns="" id="{4ECF955D-D76C-420B-9F9A-2D56A3A31F54}"/>
              </a:ext>
            </a:extLst>
          </p:cNvPr>
          <p:cNvSpPr txBox="1"/>
          <p:nvPr/>
        </p:nvSpPr>
        <p:spPr>
          <a:xfrm>
            <a:off x="501352" y="4715480"/>
            <a:ext cx="2285183" cy="1640514"/>
          </a:xfrm>
          <a:prstGeom prst="rect">
            <a:avLst/>
          </a:prstGeom>
          <a:solidFill>
            <a:schemeClr val="bg2"/>
          </a:solidFill>
        </p:spPr>
        <p:txBody>
          <a:bodyPr wrap="square">
            <a:noAutofit/>
          </a:bodyPr>
          <a:lstStyle/>
          <a:p>
            <a:pPr algn="l" fontAlgn="ctr"/>
            <a:r>
              <a:rPr lang="it-IT" sz="1050" u="none" strike="noStrike" dirty="0">
                <a:solidFill>
                  <a:srgbClr val="002060"/>
                </a:solidFill>
                <a:effectLst/>
                <a:latin typeface="Segoe UI" panose="020B0502040204020203" pitchFamily="34" charset="0"/>
                <a:cs typeface="Segoe UI" panose="020B0502040204020203" pitchFamily="34" charset="0"/>
              </a:rPr>
              <a:t>C2.6.1 AGGIORNAMENTO REGISTRO PROTESTI SU ISTANZA DI PARTE</a:t>
            </a:r>
          </a:p>
        </p:txBody>
      </p:sp>
      <p:cxnSp>
        <p:nvCxnSpPr>
          <p:cNvPr id="47" name="Connettore diritto 46">
            <a:extLst>
              <a:ext uri="{FF2B5EF4-FFF2-40B4-BE49-F238E27FC236}">
                <a16:creationId xmlns:a16="http://schemas.microsoft.com/office/drawing/2014/main" xmlns="" id="{66C1BD8E-63D5-47A8-A137-EE66076F1006}"/>
              </a:ext>
            </a:extLst>
          </p:cNvPr>
          <p:cNvCxnSpPr/>
          <p:nvPr/>
        </p:nvCxnSpPr>
        <p:spPr>
          <a:xfrm>
            <a:off x="5194660" y="2082649"/>
            <a:ext cx="0" cy="359951"/>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48" name="CasellaDiTesto 47">
            <a:extLst>
              <a:ext uri="{FF2B5EF4-FFF2-40B4-BE49-F238E27FC236}">
                <a16:creationId xmlns:a16="http://schemas.microsoft.com/office/drawing/2014/main" xmlns="" id="{EAFEE4A0-77C1-4153-8432-81D205D8E3DD}"/>
              </a:ext>
            </a:extLst>
          </p:cNvPr>
          <p:cNvSpPr txBox="1"/>
          <p:nvPr/>
        </p:nvSpPr>
        <p:spPr>
          <a:xfrm>
            <a:off x="4943063" y="1913252"/>
            <a:ext cx="826961" cy="338554"/>
          </a:xfrm>
          <a:prstGeom prst="rect">
            <a:avLst/>
          </a:prstGeom>
          <a:noFill/>
        </p:spPr>
        <p:txBody>
          <a:bodyPr wrap="square" rtlCol="0">
            <a:spAutoFit/>
          </a:bodyPr>
          <a:lstStyle/>
          <a:p>
            <a:pPr algn="ctr"/>
            <a:r>
              <a:rPr lang="it-IT" sz="800" b="1" dirty="0"/>
              <a:t>Standard</a:t>
            </a:r>
          </a:p>
          <a:p>
            <a:pPr algn="ctr"/>
            <a:r>
              <a:rPr lang="it-IT" sz="800" b="1" dirty="0"/>
              <a:t>4gg</a:t>
            </a:r>
          </a:p>
        </p:txBody>
      </p:sp>
      <p:pic>
        <p:nvPicPr>
          <p:cNvPr id="49" name="Elemento grafico 1" descr="Segno di spunta con riempimento a tinta unita">
            <a:extLst>
              <a:ext uri="{FF2B5EF4-FFF2-40B4-BE49-F238E27FC236}">
                <a16:creationId xmlns:a16="http://schemas.microsoft.com/office/drawing/2014/main" xmlns="" id="{5BF649F5-B538-4A7B-9997-B31A102685F4}"/>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7986174" y="1173383"/>
            <a:ext cx="164455" cy="164454"/>
          </a:xfrm>
          <a:prstGeom prst="rect">
            <a:avLst/>
          </a:prstGeom>
        </p:spPr>
      </p:pic>
      <p:sp>
        <p:nvSpPr>
          <p:cNvPr id="50" name="CasellaDiTesto 49">
            <a:extLst>
              <a:ext uri="{FF2B5EF4-FFF2-40B4-BE49-F238E27FC236}">
                <a16:creationId xmlns:a16="http://schemas.microsoft.com/office/drawing/2014/main" xmlns="" id="{94C47E7F-8399-46C6-AE48-CFF174726328}"/>
              </a:ext>
            </a:extLst>
          </p:cNvPr>
          <p:cNvSpPr txBox="1"/>
          <p:nvPr/>
        </p:nvSpPr>
        <p:spPr>
          <a:xfrm>
            <a:off x="2931232" y="1580585"/>
            <a:ext cx="1137674" cy="338554"/>
          </a:xfrm>
          <a:prstGeom prst="rect">
            <a:avLst/>
          </a:prstGeom>
          <a:noFill/>
        </p:spPr>
        <p:txBody>
          <a:bodyPr wrap="square">
            <a:spAutoFit/>
          </a:bodyPr>
          <a:lstStyle/>
          <a:p>
            <a:pPr algn="r"/>
            <a:r>
              <a:rPr lang="it-IT" sz="800" dirty="0">
                <a:latin typeface="Segoe UI" panose="020B0502040204020203" pitchFamily="34" charset="0"/>
                <a:cs typeface="Segoe UI" panose="020B0502040204020203" pitchFamily="34" charset="0"/>
              </a:rPr>
              <a:t>Tempi di rinnovo autorizzazione</a:t>
            </a:r>
          </a:p>
        </p:txBody>
      </p:sp>
      <p:sp>
        <p:nvSpPr>
          <p:cNvPr id="51" name="CasellaDiTesto 50">
            <a:extLst>
              <a:ext uri="{FF2B5EF4-FFF2-40B4-BE49-F238E27FC236}">
                <a16:creationId xmlns:a16="http://schemas.microsoft.com/office/drawing/2014/main" xmlns="" id="{A22AC2BC-D43A-49F4-9427-A3986F27B19F}"/>
              </a:ext>
            </a:extLst>
          </p:cNvPr>
          <p:cNvSpPr txBox="1"/>
          <p:nvPr/>
        </p:nvSpPr>
        <p:spPr>
          <a:xfrm>
            <a:off x="2931232" y="2153651"/>
            <a:ext cx="1137674" cy="338554"/>
          </a:xfrm>
          <a:prstGeom prst="rect">
            <a:avLst/>
          </a:prstGeom>
          <a:noFill/>
        </p:spPr>
        <p:txBody>
          <a:bodyPr wrap="square">
            <a:spAutoFit/>
          </a:bodyPr>
          <a:lstStyle/>
          <a:p>
            <a:pPr algn="r"/>
            <a:r>
              <a:rPr lang="it-IT" sz="800" dirty="0">
                <a:latin typeface="Segoe UI" panose="020B0502040204020203" pitchFamily="34" charset="0"/>
                <a:cs typeface="Segoe UI" panose="020B0502040204020203" pitchFamily="34" charset="0"/>
              </a:rPr>
              <a:t>Tempi di vidimazione</a:t>
            </a:r>
          </a:p>
        </p:txBody>
      </p:sp>
      <p:sp>
        <p:nvSpPr>
          <p:cNvPr id="64" name="CasellaDiTesto 63">
            <a:extLst>
              <a:ext uri="{FF2B5EF4-FFF2-40B4-BE49-F238E27FC236}">
                <a16:creationId xmlns:a16="http://schemas.microsoft.com/office/drawing/2014/main" xmlns="" id="{ABD0AB66-FF27-48D9-A78B-837D22ADF17F}"/>
              </a:ext>
            </a:extLst>
          </p:cNvPr>
          <p:cNvSpPr txBox="1"/>
          <p:nvPr/>
        </p:nvSpPr>
        <p:spPr>
          <a:xfrm>
            <a:off x="2933024" y="3075894"/>
            <a:ext cx="1137674" cy="215444"/>
          </a:xfrm>
          <a:prstGeom prst="rect">
            <a:avLst/>
          </a:prstGeom>
          <a:noFill/>
        </p:spPr>
        <p:txBody>
          <a:bodyPr wrap="square">
            <a:spAutoFit/>
          </a:bodyPr>
          <a:lstStyle/>
          <a:p>
            <a:pPr algn="r"/>
            <a:r>
              <a:rPr lang="it-IT" sz="800" dirty="0">
                <a:latin typeface="Segoe UI" panose="020B0502040204020203" pitchFamily="34" charset="0"/>
                <a:cs typeface="Segoe UI" panose="020B0502040204020203" pitchFamily="34" charset="0"/>
              </a:rPr>
              <a:t>Tempi di iscrizione</a:t>
            </a:r>
          </a:p>
        </p:txBody>
      </p:sp>
      <p:sp>
        <p:nvSpPr>
          <p:cNvPr id="72" name="CasellaDiTesto 71">
            <a:extLst>
              <a:ext uri="{FF2B5EF4-FFF2-40B4-BE49-F238E27FC236}">
                <a16:creationId xmlns:a16="http://schemas.microsoft.com/office/drawing/2014/main" xmlns="" id="{C872442D-E389-45FE-98EA-0C434AF43A57}"/>
              </a:ext>
            </a:extLst>
          </p:cNvPr>
          <p:cNvSpPr txBox="1"/>
          <p:nvPr/>
        </p:nvSpPr>
        <p:spPr>
          <a:xfrm>
            <a:off x="2933024" y="3583293"/>
            <a:ext cx="1137674" cy="338554"/>
          </a:xfrm>
          <a:prstGeom prst="rect">
            <a:avLst/>
          </a:prstGeom>
          <a:noFill/>
        </p:spPr>
        <p:txBody>
          <a:bodyPr wrap="square">
            <a:spAutoFit/>
          </a:bodyPr>
          <a:lstStyle/>
          <a:p>
            <a:pPr algn="r"/>
            <a:r>
              <a:rPr lang="it-IT" sz="800" dirty="0">
                <a:latin typeface="Segoe UI" panose="020B0502040204020203" pitchFamily="34" charset="0"/>
                <a:cs typeface="Segoe UI" panose="020B0502040204020203" pitchFamily="34" charset="0"/>
              </a:rPr>
              <a:t>Tempi di cancellazione</a:t>
            </a:r>
          </a:p>
        </p:txBody>
      </p:sp>
      <p:sp>
        <p:nvSpPr>
          <p:cNvPr id="73" name="CasellaDiTesto 72">
            <a:extLst>
              <a:ext uri="{FF2B5EF4-FFF2-40B4-BE49-F238E27FC236}">
                <a16:creationId xmlns:a16="http://schemas.microsoft.com/office/drawing/2014/main" xmlns="" id="{AC3F66A0-9272-4143-9ADB-0759497B3503}"/>
              </a:ext>
            </a:extLst>
          </p:cNvPr>
          <p:cNvSpPr txBox="1"/>
          <p:nvPr/>
        </p:nvSpPr>
        <p:spPr>
          <a:xfrm>
            <a:off x="2864224" y="4134843"/>
            <a:ext cx="1206474" cy="338554"/>
          </a:xfrm>
          <a:prstGeom prst="rect">
            <a:avLst/>
          </a:prstGeom>
          <a:noFill/>
        </p:spPr>
        <p:txBody>
          <a:bodyPr wrap="square">
            <a:spAutoFit/>
          </a:bodyPr>
          <a:lstStyle/>
          <a:p>
            <a:pPr algn="r"/>
            <a:r>
              <a:rPr lang="it-IT" sz="800" dirty="0">
                <a:latin typeface="Segoe UI" panose="020B0502040204020203" pitchFamily="34" charset="0"/>
                <a:cs typeface="Segoe UI" panose="020B0502040204020203" pitchFamily="34" charset="0"/>
              </a:rPr>
              <a:t>Tempi di concessione e rinnovo</a:t>
            </a:r>
          </a:p>
        </p:txBody>
      </p:sp>
      <p:graphicFrame>
        <p:nvGraphicFramePr>
          <p:cNvPr id="74" name="Grafico 73">
            <a:extLst>
              <a:ext uri="{FF2B5EF4-FFF2-40B4-BE49-F238E27FC236}">
                <a16:creationId xmlns:a16="http://schemas.microsoft.com/office/drawing/2014/main" xmlns="" id="{B501E1E7-CE86-49F9-9DEF-1665E66BA171}"/>
              </a:ext>
            </a:extLst>
          </p:cNvPr>
          <p:cNvGraphicFramePr>
            <a:graphicFrameLocks/>
          </p:cNvGraphicFramePr>
          <p:nvPr>
            <p:extLst>
              <p:ext uri="{D42A27DB-BD31-4B8C-83A1-F6EECF244321}">
                <p14:modId xmlns:p14="http://schemas.microsoft.com/office/powerpoint/2010/main" val="3425911249"/>
              </p:ext>
            </p:extLst>
          </p:nvPr>
        </p:nvGraphicFramePr>
        <p:xfrm>
          <a:off x="3989370" y="2794134"/>
          <a:ext cx="4572000" cy="1951200"/>
        </p:xfrm>
        <a:graphic>
          <a:graphicData uri="http://schemas.openxmlformats.org/drawingml/2006/chart">
            <c:chart xmlns:c="http://schemas.openxmlformats.org/drawingml/2006/chart" xmlns:r="http://schemas.openxmlformats.org/officeDocument/2006/relationships" r:id="rId5"/>
          </a:graphicData>
        </a:graphic>
      </p:graphicFrame>
      <p:cxnSp>
        <p:nvCxnSpPr>
          <p:cNvPr id="75" name="Connettore diritto 74">
            <a:extLst>
              <a:ext uri="{FF2B5EF4-FFF2-40B4-BE49-F238E27FC236}">
                <a16:creationId xmlns:a16="http://schemas.microsoft.com/office/drawing/2014/main" xmlns="" id="{E4D95DFE-5819-4B8B-AC0C-3A3945639668}"/>
              </a:ext>
            </a:extLst>
          </p:cNvPr>
          <p:cNvCxnSpPr/>
          <p:nvPr/>
        </p:nvCxnSpPr>
        <p:spPr>
          <a:xfrm>
            <a:off x="7809313" y="2962754"/>
            <a:ext cx="0" cy="395946"/>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76" name="CasellaDiTesto 75">
            <a:extLst>
              <a:ext uri="{FF2B5EF4-FFF2-40B4-BE49-F238E27FC236}">
                <a16:creationId xmlns:a16="http://schemas.microsoft.com/office/drawing/2014/main" xmlns="" id="{8EF2B101-DA43-485D-AD28-E8E8E16F7C2B}"/>
              </a:ext>
            </a:extLst>
          </p:cNvPr>
          <p:cNvSpPr txBox="1"/>
          <p:nvPr/>
        </p:nvSpPr>
        <p:spPr>
          <a:xfrm>
            <a:off x="7546279" y="2743915"/>
            <a:ext cx="826961" cy="338554"/>
          </a:xfrm>
          <a:prstGeom prst="rect">
            <a:avLst/>
          </a:prstGeom>
          <a:noFill/>
        </p:spPr>
        <p:txBody>
          <a:bodyPr wrap="square" rtlCol="0">
            <a:spAutoFit/>
          </a:bodyPr>
          <a:lstStyle/>
          <a:p>
            <a:pPr algn="ctr"/>
            <a:r>
              <a:rPr lang="it-IT" sz="800" b="1" dirty="0"/>
              <a:t>Standard</a:t>
            </a:r>
          </a:p>
          <a:p>
            <a:pPr algn="ctr"/>
            <a:r>
              <a:rPr lang="it-IT" sz="800" b="1" dirty="0"/>
              <a:t>60gg</a:t>
            </a:r>
          </a:p>
        </p:txBody>
      </p:sp>
      <p:pic>
        <p:nvPicPr>
          <p:cNvPr id="77" name="Elemento grafico 1" descr="Segno di spunta con riempimento a tinta unita">
            <a:extLst>
              <a:ext uri="{FF2B5EF4-FFF2-40B4-BE49-F238E27FC236}">
                <a16:creationId xmlns:a16="http://schemas.microsoft.com/office/drawing/2014/main" xmlns="" id="{73826148-3EB0-4598-AC27-30F9AB0229C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5109078" y="3741278"/>
            <a:ext cx="164455" cy="164454"/>
          </a:xfrm>
          <a:prstGeom prst="rect">
            <a:avLst/>
          </a:prstGeom>
        </p:spPr>
      </p:pic>
      <p:cxnSp>
        <p:nvCxnSpPr>
          <p:cNvPr id="78" name="Connettore diritto 77">
            <a:extLst>
              <a:ext uri="{FF2B5EF4-FFF2-40B4-BE49-F238E27FC236}">
                <a16:creationId xmlns:a16="http://schemas.microsoft.com/office/drawing/2014/main" xmlns="" id="{AAFC994E-E8C5-4C30-B265-A001036A7976}"/>
              </a:ext>
            </a:extLst>
          </p:cNvPr>
          <p:cNvCxnSpPr/>
          <p:nvPr/>
        </p:nvCxnSpPr>
        <p:spPr>
          <a:xfrm>
            <a:off x="5045397" y="3527738"/>
            <a:ext cx="0" cy="395946"/>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79" name="CasellaDiTesto 78">
            <a:extLst>
              <a:ext uri="{FF2B5EF4-FFF2-40B4-BE49-F238E27FC236}">
                <a16:creationId xmlns:a16="http://schemas.microsoft.com/office/drawing/2014/main" xmlns="" id="{8E3B0EBF-AEED-4DC9-8281-EB45E3752B94}"/>
              </a:ext>
            </a:extLst>
          </p:cNvPr>
          <p:cNvSpPr txBox="1"/>
          <p:nvPr/>
        </p:nvSpPr>
        <p:spPr>
          <a:xfrm>
            <a:off x="4781179" y="3298016"/>
            <a:ext cx="826961" cy="338554"/>
          </a:xfrm>
          <a:prstGeom prst="rect">
            <a:avLst/>
          </a:prstGeom>
          <a:noFill/>
        </p:spPr>
        <p:txBody>
          <a:bodyPr wrap="square" rtlCol="0">
            <a:spAutoFit/>
          </a:bodyPr>
          <a:lstStyle/>
          <a:p>
            <a:pPr algn="ctr"/>
            <a:r>
              <a:rPr lang="it-IT" sz="800" b="1" dirty="0"/>
              <a:t>Standard</a:t>
            </a:r>
          </a:p>
          <a:p>
            <a:pPr algn="ctr"/>
            <a:r>
              <a:rPr lang="it-IT" sz="800" b="1" dirty="0"/>
              <a:t>15gg</a:t>
            </a:r>
          </a:p>
        </p:txBody>
      </p:sp>
      <p:cxnSp>
        <p:nvCxnSpPr>
          <p:cNvPr id="80" name="Connettore diritto 79">
            <a:extLst>
              <a:ext uri="{FF2B5EF4-FFF2-40B4-BE49-F238E27FC236}">
                <a16:creationId xmlns:a16="http://schemas.microsoft.com/office/drawing/2014/main" xmlns="" id="{E6218407-D62C-4DA8-99A7-2803BF89BC02}"/>
              </a:ext>
            </a:extLst>
          </p:cNvPr>
          <p:cNvCxnSpPr/>
          <p:nvPr/>
        </p:nvCxnSpPr>
        <p:spPr>
          <a:xfrm>
            <a:off x="4554851" y="4085131"/>
            <a:ext cx="0" cy="395946"/>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81" name="CasellaDiTesto 80">
            <a:extLst>
              <a:ext uri="{FF2B5EF4-FFF2-40B4-BE49-F238E27FC236}">
                <a16:creationId xmlns:a16="http://schemas.microsoft.com/office/drawing/2014/main" xmlns="" id="{1C63A65C-1EE2-4F26-9313-B259B5255277}"/>
              </a:ext>
            </a:extLst>
          </p:cNvPr>
          <p:cNvSpPr txBox="1"/>
          <p:nvPr/>
        </p:nvSpPr>
        <p:spPr>
          <a:xfrm>
            <a:off x="4270301" y="3866292"/>
            <a:ext cx="826961" cy="338554"/>
          </a:xfrm>
          <a:prstGeom prst="rect">
            <a:avLst/>
          </a:prstGeom>
          <a:noFill/>
        </p:spPr>
        <p:txBody>
          <a:bodyPr wrap="square" rtlCol="0">
            <a:spAutoFit/>
          </a:bodyPr>
          <a:lstStyle/>
          <a:p>
            <a:pPr algn="ctr"/>
            <a:r>
              <a:rPr lang="it-IT" sz="800" b="1" dirty="0"/>
              <a:t>Standard</a:t>
            </a:r>
          </a:p>
          <a:p>
            <a:pPr algn="ctr"/>
            <a:r>
              <a:rPr lang="it-IT" sz="800" b="1" dirty="0"/>
              <a:t>7gg</a:t>
            </a:r>
          </a:p>
        </p:txBody>
      </p:sp>
      <p:pic>
        <p:nvPicPr>
          <p:cNvPr id="82" name="Elemento grafico 1" descr="Segno di spunta con riempimento a tinta unita">
            <a:extLst>
              <a:ext uri="{FF2B5EF4-FFF2-40B4-BE49-F238E27FC236}">
                <a16:creationId xmlns:a16="http://schemas.microsoft.com/office/drawing/2014/main" xmlns="" id="{88AC5EDC-FFFB-47A2-9CC5-9E94039EF8F9}"/>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4624191" y="4257228"/>
            <a:ext cx="164455" cy="164454"/>
          </a:xfrm>
          <a:prstGeom prst="rect">
            <a:avLst/>
          </a:prstGeom>
        </p:spPr>
      </p:pic>
      <p:graphicFrame>
        <p:nvGraphicFramePr>
          <p:cNvPr id="83" name="Grafico 82">
            <a:extLst>
              <a:ext uri="{FF2B5EF4-FFF2-40B4-BE49-F238E27FC236}">
                <a16:creationId xmlns:a16="http://schemas.microsoft.com/office/drawing/2014/main" xmlns="" id="{7906D932-3545-42F2-801E-6CCA2A695744}"/>
              </a:ext>
            </a:extLst>
          </p:cNvPr>
          <p:cNvGraphicFramePr>
            <a:graphicFrameLocks/>
          </p:cNvGraphicFramePr>
          <p:nvPr>
            <p:extLst>
              <p:ext uri="{D42A27DB-BD31-4B8C-83A1-F6EECF244321}">
                <p14:modId xmlns:p14="http://schemas.microsoft.com/office/powerpoint/2010/main" val="1788834155"/>
              </p:ext>
            </p:extLst>
          </p:nvPr>
        </p:nvGraphicFramePr>
        <p:xfrm>
          <a:off x="3954000" y="5171247"/>
          <a:ext cx="4572000" cy="797590"/>
        </p:xfrm>
        <a:graphic>
          <a:graphicData uri="http://schemas.openxmlformats.org/drawingml/2006/chart">
            <c:chart xmlns:c="http://schemas.openxmlformats.org/drawingml/2006/chart" xmlns:r="http://schemas.openxmlformats.org/officeDocument/2006/relationships" r:id="rId6"/>
          </a:graphicData>
        </a:graphic>
      </p:graphicFrame>
      <p:sp>
        <p:nvSpPr>
          <p:cNvPr id="84" name="CasellaDiTesto 83">
            <a:extLst>
              <a:ext uri="{FF2B5EF4-FFF2-40B4-BE49-F238E27FC236}">
                <a16:creationId xmlns:a16="http://schemas.microsoft.com/office/drawing/2014/main" xmlns="" id="{8E54078E-ECEF-4D68-B95B-6C00498398A7}"/>
              </a:ext>
            </a:extLst>
          </p:cNvPr>
          <p:cNvSpPr txBox="1"/>
          <p:nvPr/>
        </p:nvSpPr>
        <p:spPr>
          <a:xfrm>
            <a:off x="2786535" y="5337936"/>
            <a:ext cx="1284163" cy="461665"/>
          </a:xfrm>
          <a:prstGeom prst="rect">
            <a:avLst/>
          </a:prstGeom>
          <a:noFill/>
        </p:spPr>
        <p:txBody>
          <a:bodyPr wrap="square">
            <a:spAutoFit/>
          </a:bodyPr>
          <a:lstStyle/>
          <a:p>
            <a:pPr algn="r"/>
            <a:r>
              <a:rPr lang="it-IT" sz="800" dirty="0">
                <a:latin typeface="Segoe UI" panose="020B0502040204020203" pitchFamily="34" charset="0"/>
                <a:cs typeface="Segoe UI" panose="020B0502040204020203" pitchFamily="34" charset="0"/>
              </a:rPr>
              <a:t>Tempi di evasione delle pratiche Registro Informatico dei Protesti</a:t>
            </a:r>
          </a:p>
        </p:txBody>
      </p:sp>
      <p:pic>
        <p:nvPicPr>
          <p:cNvPr id="85" name="Elemento grafico 1" descr="Segno di spunta con riempimento a tinta unita">
            <a:extLst>
              <a:ext uri="{FF2B5EF4-FFF2-40B4-BE49-F238E27FC236}">
                <a16:creationId xmlns:a16="http://schemas.microsoft.com/office/drawing/2014/main" xmlns="" id="{126F4EE4-1AC8-4724-9214-71ED79E6DE4C}"/>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6996905" y="5493002"/>
            <a:ext cx="164455" cy="164454"/>
          </a:xfrm>
          <a:prstGeom prst="rect">
            <a:avLst/>
          </a:prstGeom>
        </p:spPr>
      </p:pic>
      <p:cxnSp>
        <p:nvCxnSpPr>
          <p:cNvPr id="86" name="Connettore diritto 85">
            <a:extLst>
              <a:ext uri="{FF2B5EF4-FFF2-40B4-BE49-F238E27FC236}">
                <a16:creationId xmlns:a16="http://schemas.microsoft.com/office/drawing/2014/main" xmlns="" id="{8D053EE1-35B6-4940-900C-357014358370}"/>
              </a:ext>
            </a:extLst>
          </p:cNvPr>
          <p:cNvCxnSpPr/>
          <p:nvPr/>
        </p:nvCxnSpPr>
        <p:spPr>
          <a:xfrm>
            <a:off x="7660050" y="5316089"/>
            <a:ext cx="0" cy="479095"/>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87" name="CasellaDiTesto 86">
            <a:extLst>
              <a:ext uri="{FF2B5EF4-FFF2-40B4-BE49-F238E27FC236}">
                <a16:creationId xmlns:a16="http://schemas.microsoft.com/office/drawing/2014/main" xmlns="" id="{C178A4BC-2548-450E-88E6-B287DC1707FD}"/>
              </a:ext>
            </a:extLst>
          </p:cNvPr>
          <p:cNvSpPr txBox="1"/>
          <p:nvPr/>
        </p:nvSpPr>
        <p:spPr>
          <a:xfrm>
            <a:off x="7249205" y="4942647"/>
            <a:ext cx="826961" cy="338554"/>
          </a:xfrm>
          <a:prstGeom prst="rect">
            <a:avLst/>
          </a:prstGeom>
          <a:noFill/>
        </p:spPr>
        <p:txBody>
          <a:bodyPr wrap="square" rtlCol="0">
            <a:spAutoFit/>
          </a:bodyPr>
          <a:lstStyle/>
          <a:p>
            <a:pPr algn="ctr"/>
            <a:r>
              <a:rPr lang="it-IT" sz="800" b="1" dirty="0"/>
              <a:t>Standard</a:t>
            </a:r>
          </a:p>
          <a:p>
            <a:pPr algn="ctr"/>
            <a:r>
              <a:rPr lang="it-IT" sz="800" b="1" dirty="0"/>
              <a:t>5gg</a:t>
            </a:r>
          </a:p>
        </p:txBody>
      </p:sp>
      <p:pic>
        <p:nvPicPr>
          <p:cNvPr id="39" name="Elemento grafico 38" descr="Irritante con riempimento a tinta unita">
            <a:extLst>
              <a:ext uri="{FF2B5EF4-FFF2-40B4-BE49-F238E27FC236}">
                <a16:creationId xmlns:a16="http://schemas.microsoft.com/office/drawing/2014/main" xmlns="" id="{B4EC02A3-7C67-424F-A1C5-DB9C7F73D68C}"/>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7253038" y="1591231"/>
            <a:ext cx="218900" cy="218900"/>
          </a:xfrm>
          <a:prstGeom prst="rect">
            <a:avLst/>
          </a:prstGeom>
        </p:spPr>
      </p:pic>
      <p:pic>
        <p:nvPicPr>
          <p:cNvPr id="40" name="Elemento grafico 39" descr="Irritante con riempimento a tinta unita">
            <a:extLst>
              <a:ext uri="{FF2B5EF4-FFF2-40B4-BE49-F238E27FC236}">
                <a16:creationId xmlns:a16="http://schemas.microsoft.com/office/drawing/2014/main" xmlns="" id="{77E115A7-A30F-4922-B440-E5624259A189}"/>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5619863" y="2177309"/>
            <a:ext cx="218900" cy="218900"/>
          </a:xfrm>
          <a:prstGeom prst="rect">
            <a:avLst/>
          </a:prstGeom>
        </p:spPr>
      </p:pic>
      <p:pic>
        <p:nvPicPr>
          <p:cNvPr id="41" name="Elemento grafico 40" descr="Irritante con riempimento a tinta unita">
            <a:extLst>
              <a:ext uri="{FF2B5EF4-FFF2-40B4-BE49-F238E27FC236}">
                <a16:creationId xmlns:a16="http://schemas.microsoft.com/office/drawing/2014/main" xmlns="" id="{37AA8932-B6BB-46F7-814B-45297BC466A0}"/>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8155011" y="3093043"/>
            <a:ext cx="218900" cy="218900"/>
          </a:xfrm>
          <a:prstGeom prst="rect">
            <a:avLst/>
          </a:prstGeom>
        </p:spPr>
      </p:pic>
      <p:sp>
        <p:nvSpPr>
          <p:cNvPr id="42" name="CasellaDiTesto 41">
            <a:extLst>
              <a:ext uri="{FF2B5EF4-FFF2-40B4-BE49-F238E27FC236}">
                <a16:creationId xmlns:a16="http://schemas.microsoft.com/office/drawing/2014/main" xmlns="" id="{42C46320-E9E0-4338-A6C4-ECA268096272}"/>
              </a:ext>
            </a:extLst>
          </p:cNvPr>
          <p:cNvSpPr txBox="1"/>
          <p:nvPr/>
        </p:nvSpPr>
        <p:spPr>
          <a:xfrm>
            <a:off x="609600" y="287165"/>
            <a:ext cx="11150600" cy="400110"/>
          </a:xfrm>
          <a:prstGeom prst="rect">
            <a:avLst/>
          </a:prstGeom>
          <a:noFill/>
        </p:spPr>
        <p:txBody>
          <a:bodyPr wrap="square" rtlCol="0">
            <a:spAutoFit/>
          </a:bodyPr>
          <a:lstStyle/>
          <a:p>
            <a:r>
              <a:rPr lang="it-IT" sz="2000" b="1" dirty="0">
                <a:solidFill>
                  <a:srgbClr val="00B0F0"/>
                </a:solidFill>
                <a:latin typeface="Segoe UI" panose="020B0502040204020203" pitchFamily="34" charset="0"/>
                <a:cs typeface="Segoe UI" panose="020B0502040204020203" pitchFamily="34" charset="0"/>
              </a:rPr>
              <a:t>5.3 PROCESSI </a:t>
            </a:r>
            <a:r>
              <a:rPr lang="it-IT" sz="2000" dirty="0">
                <a:solidFill>
                  <a:srgbClr val="00B0F0"/>
                </a:solidFill>
                <a:latin typeface="Segoe UI" panose="020B0502040204020203" pitchFamily="34" charset="0"/>
                <a:cs typeface="Segoe UI" panose="020B0502040204020203" pitchFamily="34" charset="0"/>
              </a:rPr>
              <a:t>(STANDARD DI QUALITÀ EROGATA)                                                                      </a:t>
            </a:r>
            <a:r>
              <a:rPr lang="it-IT" sz="1200" dirty="0">
                <a:solidFill>
                  <a:srgbClr val="00B0F0"/>
                </a:solidFill>
                <a:latin typeface="Segoe UI" panose="020B0502040204020203" pitchFamily="34" charset="0"/>
                <a:cs typeface="Segoe UI" panose="020B0502040204020203" pitchFamily="34" charset="0"/>
              </a:rPr>
              <a:t>2 di 2       </a:t>
            </a:r>
          </a:p>
        </p:txBody>
      </p:sp>
    </p:spTree>
    <p:extLst>
      <p:ext uri="{BB962C8B-B14F-4D97-AF65-F5344CB8AC3E}">
        <p14:creationId xmlns:p14="http://schemas.microsoft.com/office/powerpoint/2010/main" val="2425054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CasellaDiTesto 20">
            <a:extLst>
              <a:ext uri="{FF2B5EF4-FFF2-40B4-BE49-F238E27FC236}">
                <a16:creationId xmlns:a16="http://schemas.microsoft.com/office/drawing/2014/main" xmlns="" id="{2C274A99-711A-459C-B4C5-FFC609706E53}"/>
              </a:ext>
            </a:extLst>
          </p:cNvPr>
          <p:cNvSpPr txBox="1"/>
          <p:nvPr/>
        </p:nvSpPr>
        <p:spPr>
          <a:xfrm>
            <a:off x="609600" y="334665"/>
            <a:ext cx="11150600" cy="400110"/>
          </a:xfrm>
          <a:prstGeom prst="rect">
            <a:avLst/>
          </a:prstGeom>
          <a:noFill/>
        </p:spPr>
        <p:txBody>
          <a:bodyPr wrap="square" rtlCol="0">
            <a:spAutoFit/>
          </a:bodyPr>
          <a:lstStyle/>
          <a:p>
            <a:r>
              <a:rPr lang="it-IT" sz="2000" b="1" dirty="0">
                <a:solidFill>
                  <a:srgbClr val="00B0F0"/>
                </a:solidFill>
                <a:latin typeface="Segoe UI" panose="020B0502040204020203" pitchFamily="34" charset="0"/>
                <a:cs typeface="Segoe UI" panose="020B0502040204020203" pitchFamily="34" charset="0"/>
              </a:rPr>
              <a:t>5.4 PROCESSI </a:t>
            </a:r>
            <a:r>
              <a:rPr lang="it-IT" sz="2000" dirty="0">
                <a:solidFill>
                  <a:srgbClr val="00B0F0"/>
                </a:solidFill>
                <a:latin typeface="Segoe UI" panose="020B0502040204020203" pitchFamily="34" charset="0"/>
                <a:cs typeface="Segoe UI" panose="020B0502040204020203" pitchFamily="34" charset="0"/>
              </a:rPr>
              <a:t>(QUALITÀ PERCEPITA)</a:t>
            </a:r>
          </a:p>
        </p:txBody>
      </p:sp>
      <p:sp>
        <p:nvSpPr>
          <p:cNvPr id="2" name="Segnaposto numero diapositiva 1">
            <a:extLst>
              <a:ext uri="{FF2B5EF4-FFF2-40B4-BE49-F238E27FC236}">
                <a16:creationId xmlns:a16="http://schemas.microsoft.com/office/drawing/2014/main" xmlns="" id="{3A64CC04-30C5-4F0A-B4AB-0DED4ADCB0F8}"/>
              </a:ext>
            </a:extLst>
          </p:cNvPr>
          <p:cNvSpPr>
            <a:spLocks noGrp="1"/>
          </p:cNvSpPr>
          <p:nvPr>
            <p:ph type="sldNum" sz="quarter" idx="12"/>
          </p:nvPr>
        </p:nvSpPr>
        <p:spPr/>
        <p:txBody>
          <a:bodyPr/>
          <a:lstStyle/>
          <a:p>
            <a:fld id="{621F632D-C124-4773-8802-FBC2B1C2511D}" type="slidenum">
              <a:rPr lang="it-IT" smtClean="0"/>
              <a:pPr/>
              <a:t>17</a:t>
            </a:fld>
            <a:endParaRPr lang="it-IT"/>
          </a:p>
        </p:txBody>
      </p:sp>
      <p:graphicFrame>
        <p:nvGraphicFramePr>
          <p:cNvPr id="42" name="Grafico 41">
            <a:extLst>
              <a:ext uri="{FF2B5EF4-FFF2-40B4-BE49-F238E27FC236}">
                <a16:creationId xmlns:a16="http://schemas.microsoft.com/office/drawing/2014/main" xmlns="" id="{B77EB73A-5530-4301-9DA8-72FDC31A1858}"/>
              </a:ext>
            </a:extLst>
          </p:cNvPr>
          <p:cNvGraphicFramePr>
            <a:graphicFrameLocks/>
          </p:cNvGraphicFramePr>
          <p:nvPr>
            <p:extLst>
              <p:ext uri="{D42A27DB-BD31-4B8C-83A1-F6EECF244321}">
                <p14:modId xmlns:p14="http://schemas.microsoft.com/office/powerpoint/2010/main" val="3460522694"/>
              </p:ext>
            </p:extLst>
          </p:nvPr>
        </p:nvGraphicFramePr>
        <p:xfrm>
          <a:off x="375140" y="1202453"/>
          <a:ext cx="7057192" cy="4988859"/>
        </p:xfrm>
        <a:graphic>
          <a:graphicData uri="http://schemas.openxmlformats.org/drawingml/2006/chart">
            <c:chart xmlns:c="http://schemas.openxmlformats.org/drawingml/2006/chart" xmlns:r="http://schemas.openxmlformats.org/officeDocument/2006/relationships" r:id="rId2"/>
          </a:graphicData>
        </a:graphic>
      </p:graphicFrame>
      <p:sp>
        <p:nvSpPr>
          <p:cNvPr id="43" name="CasellaDiTesto 42">
            <a:extLst>
              <a:ext uri="{FF2B5EF4-FFF2-40B4-BE49-F238E27FC236}">
                <a16:creationId xmlns:a16="http://schemas.microsoft.com/office/drawing/2014/main" xmlns="" id="{FAB6909D-9428-4CF3-B331-BED8E606E4BC}"/>
              </a:ext>
            </a:extLst>
          </p:cNvPr>
          <p:cNvSpPr txBox="1"/>
          <p:nvPr/>
        </p:nvSpPr>
        <p:spPr>
          <a:xfrm>
            <a:off x="8677147" y="1474992"/>
            <a:ext cx="3315562" cy="923330"/>
          </a:xfrm>
          <a:prstGeom prst="rect">
            <a:avLst/>
          </a:prstGeom>
          <a:noFill/>
        </p:spPr>
        <p:txBody>
          <a:bodyPr wrap="square">
            <a:spAutoFit/>
          </a:bodyPr>
          <a:lstStyle/>
          <a:p>
            <a:r>
              <a:rPr lang="it-IT" dirty="0">
                <a:latin typeface="Segoe UI" panose="020B0502040204020203" pitchFamily="34" charset="0"/>
                <a:cs typeface="Segoe UI" panose="020B0502040204020203" pitchFamily="34" charset="0"/>
              </a:rPr>
              <a:t>N. comunicazioni, segnalazioni ed eventuali reclami dell’utenza all’URP (anno N)</a:t>
            </a:r>
          </a:p>
        </p:txBody>
      </p:sp>
      <p:sp>
        <p:nvSpPr>
          <p:cNvPr id="45" name="CasellaDiTesto 44">
            <a:extLst>
              <a:ext uri="{FF2B5EF4-FFF2-40B4-BE49-F238E27FC236}">
                <a16:creationId xmlns:a16="http://schemas.microsoft.com/office/drawing/2014/main" xmlns="" id="{03DF431F-5ED7-44D8-9212-32A2210051C8}"/>
              </a:ext>
            </a:extLst>
          </p:cNvPr>
          <p:cNvSpPr txBox="1"/>
          <p:nvPr/>
        </p:nvSpPr>
        <p:spPr>
          <a:xfrm>
            <a:off x="7903422" y="1675047"/>
            <a:ext cx="679939" cy="523220"/>
          </a:xfrm>
          <a:prstGeom prst="rect">
            <a:avLst/>
          </a:prstGeom>
          <a:noFill/>
        </p:spPr>
        <p:txBody>
          <a:bodyPr wrap="square">
            <a:spAutoFit/>
          </a:bodyPr>
          <a:lstStyle/>
          <a:p>
            <a:pPr algn="r"/>
            <a:r>
              <a:rPr lang="it-IT" sz="2800" b="1" dirty="0">
                <a:solidFill>
                  <a:srgbClr val="00B0F0"/>
                </a:solidFill>
                <a:latin typeface="Segoe UI" panose="020B0502040204020203" pitchFamily="34" charset="0"/>
                <a:cs typeface="Segoe UI" panose="020B0502040204020203" pitchFamily="34" charset="0"/>
              </a:rPr>
              <a:t>12</a:t>
            </a:r>
          </a:p>
        </p:txBody>
      </p:sp>
      <p:sp>
        <p:nvSpPr>
          <p:cNvPr id="52" name="CasellaDiTesto 51">
            <a:extLst>
              <a:ext uri="{FF2B5EF4-FFF2-40B4-BE49-F238E27FC236}">
                <a16:creationId xmlns:a16="http://schemas.microsoft.com/office/drawing/2014/main" xmlns="" id="{F07EE320-A946-46BB-9B06-0F4270137C37}"/>
              </a:ext>
            </a:extLst>
          </p:cNvPr>
          <p:cNvSpPr txBox="1"/>
          <p:nvPr/>
        </p:nvSpPr>
        <p:spPr>
          <a:xfrm>
            <a:off x="8700593" y="2834863"/>
            <a:ext cx="3315562" cy="369332"/>
          </a:xfrm>
          <a:prstGeom prst="rect">
            <a:avLst/>
          </a:prstGeom>
          <a:noFill/>
        </p:spPr>
        <p:txBody>
          <a:bodyPr wrap="square">
            <a:spAutoFit/>
          </a:bodyPr>
          <a:lstStyle/>
          <a:p>
            <a:r>
              <a:rPr lang="it-IT" dirty="0">
                <a:latin typeface="Segoe UI" panose="020B0502040204020203" pitchFamily="34" charset="0"/>
                <a:cs typeface="Segoe UI" panose="020B0502040204020203" pitchFamily="34" charset="0"/>
              </a:rPr>
              <a:t>rispetto all’anno N-1</a:t>
            </a:r>
          </a:p>
        </p:txBody>
      </p:sp>
      <p:sp>
        <p:nvSpPr>
          <p:cNvPr id="53" name="CasellaDiTesto 52">
            <a:extLst>
              <a:ext uri="{FF2B5EF4-FFF2-40B4-BE49-F238E27FC236}">
                <a16:creationId xmlns:a16="http://schemas.microsoft.com/office/drawing/2014/main" xmlns="" id="{D2928FED-09AE-4C2B-986C-1AAC50CCA624}"/>
              </a:ext>
            </a:extLst>
          </p:cNvPr>
          <p:cNvSpPr txBox="1"/>
          <p:nvPr/>
        </p:nvSpPr>
        <p:spPr>
          <a:xfrm>
            <a:off x="7526116" y="2741843"/>
            <a:ext cx="1174475" cy="523220"/>
          </a:xfrm>
          <a:prstGeom prst="rect">
            <a:avLst/>
          </a:prstGeom>
          <a:noFill/>
        </p:spPr>
        <p:txBody>
          <a:bodyPr wrap="square">
            <a:spAutoFit/>
          </a:bodyPr>
          <a:lstStyle/>
          <a:p>
            <a:pPr algn="r"/>
            <a:r>
              <a:rPr lang="it-IT" sz="2800" dirty="0">
                <a:solidFill>
                  <a:srgbClr val="00B0F0"/>
                </a:solidFill>
                <a:latin typeface="Segoe UI" panose="020B0502040204020203" pitchFamily="34" charset="0"/>
                <a:cs typeface="Segoe UI" panose="020B0502040204020203" pitchFamily="34" charset="0"/>
              </a:rPr>
              <a:t>-10%</a:t>
            </a:r>
          </a:p>
        </p:txBody>
      </p:sp>
      <p:sp>
        <p:nvSpPr>
          <p:cNvPr id="3" name="CasellaDiTesto 2">
            <a:extLst>
              <a:ext uri="{FF2B5EF4-FFF2-40B4-BE49-F238E27FC236}">
                <a16:creationId xmlns:a16="http://schemas.microsoft.com/office/drawing/2014/main" xmlns="" id="{320A01CB-6857-4D9E-A3CB-5936B4F4DDEE}"/>
              </a:ext>
            </a:extLst>
          </p:cNvPr>
          <p:cNvSpPr txBox="1"/>
          <p:nvPr/>
        </p:nvSpPr>
        <p:spPr>
          <a:xfrm>
            <a:off x="8875405" y="2385760"/>
            <a:ext cx="351692" cy="461665"/>
          </a:xfrm>
          <a:prstGeom prst="rect">
            <a:avLst/>
          </a:prstGeom>
          <a:noFill/>
        </p:spPr>
        <p:txBody>
          <a:bodyPr wrap="square" rtlCol="0">
            <a:spAutoFit/>
          </a:bodyPr>
          <a:lstStyle/>
          <a:p>
            <a:r>
              <a:rPr lang="it-IT" sz="2400" dirty="0">
                <a:solidFill>
                  <a:srgbClr val="002060"/>
                </a:solidFill>
                <a:sym typeface="Wingdings 3" panose="05040102010807070707" pitchFamily="18" charset="2"/>
              </a:rPr>
              <a:t></a:t>
            </a:r>
            <a:endParaRPr lang="it-IT" dirty="0">
              <a:solidFill>
                <a:srgbClr val="002060"/>
              </a:solidFill>
            </a:endParaRPr>
          </a:p>
        </p:txBody>
      </p:sp>
      <p:sp>
        <p:nvSpPr>
          <p:cNvPr id="4" name="Rettangolo 3">
            <a:extLst>
              <a:ext uri="{FF2B5EF4-FFF2-40B4-BE49-F238E27FC236}">
                <a16:creationId xmlns:a16="http://schemas.microsoft.com/office/drawing/2014/main" xmlns="" id="{F8C77FCE-36CF-4CB7-A92B-08DAB6CE920B}"/>
              </a:ext>
            </a:extLst>
          </p:cNvPr>
          <p:cNvSpPr/>
          <p:nvPr/>
        </p:nvSpPr>
        <p:spPr>
          <a:xfrm>
            <a:off x="5309347" y="5925773"/>
            <a:ext cx="291353" cy="174811"/>
          </a:xfrm>
          <a:prstGeom prst="rect">
            <a:avLst/>
          </a:prstGeom>
          <a:solidFill>
            <a:srgbClr val="2C6A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4" name="Rettangolo 53">
            <a:extLst>
              <a:ext uri="{FF2B5EF4-FFF2-40B4-BE49-F238E27FC236}">
                <a16:creationId xmlns:a16="http://schemas.microsoft.com/office/drawing/2014/main" xmlns="" id="{FED40A0C-2A6C-42CF-8E90-6F67A1ABFBC6}"/>
              </a:ext>
            </a:extLst>
          </p:cNvPr>
          <p:cNvSpPr/>
          <p:nvPr/>
        </p:nvSpPr>
        <p:spPr>
          <a:xfrm>
            <a:off x="3785347" y="5925773"/>
            <a:ext cx="291353" cy="174811"/>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5" name="CasellaDiTesto 54">
            <a:extLst>
              <a:ext uri="{FF2B5EF4-FFF2-40B4-BE49-F238E27FC236}">
                <a16:creationId xmlns:a16="http://schemas.microsoft.com/office/drawing/2014/main" xmlns="" id="{A1AB7309-4874-4BC1-A7DF-191496AEB12C}"/>
              </a:ext>
            </a:extLst>
          </p:cNvPr>
          <p:cNvSpPr txBox="1"/>
          <p:nvPr/>
        </p:nvSpPr>
        <p:spPr>
          <a:xfrm>
            <a:off x="4136291" y="5890068"/>
            <a:ext cx="960401" cy="246221"/>
          </a:xfrm>
          <a:prstGeom prst="rect">
            <a:avLst/>
          </a:prstGeom>
          <a:noFill/>
        </p:spPr>
        <p:txBody>
          <a:bodyPr wrap="square">
            <a:spAutoFit/>
          </a:bodyPr>
          <a:lstStyle/>
          <a:p>
            <a:r>
              <a:rPr lang="it-IT" sz="1000" dirty="0">
                <a:latin typeface="Segoe UI" panose="020B0502040204020203" pitchFamily="34" charset="0"/>
                <a:cs typeface="Segoe UI" panose="020B0502040204020203" pitchFamily="34" charset="0"/>
              </a:rPr>
              <a:t>CCIAA</a:t>
            </a:r>
          </a:p>
        </p:txBody>
      </p:sp>
      <p:sp>
        <p:nvSpPr>
          <p:cNvPr id="56" name="CasellaDiTesto 55">
            <a:extLst>
              <a:ext uri="{FF2B5EF4-FFF2-40B4-BE49-F238E27FC236}">
                <a16:creationId xmlns:a16="http://schemas.microsoft.com/office/drawing/2014/main" xmlns="" id="{C2367826-8E4C-460A-A63E-7CAD45BB3784}"/>
              </a:ext>
            </a:extLst>
          </p:cNvPr>
          <p:cNvSpPr txBox="1"/>
          <p:nvPr/>
        </p:nvSpPr>
        <p:spPr>
          <a:xfrm>
            <a:off x="5660285" y="5890068"/>
            <a:ext cx="960401" cy="246221"/>
          </a:xfrm>
          <a:prstGeom prst="rect">
            <a:avLst/>
          </a:prstGeom>
          <a:noFill/>
        </p:spPr>
        <p:txBody>
          <a:bodyPr wrap="square">
            <a:spAutoFit/>
          </a:bodyPr>
          <a:lstStyle/>
          <a:p>
            <a:r>
              <a:rPr lang="it-IT" sz="1000" dirty="0">
                <a:latin typeface="Segoe UI" panose="020B0502040204020203" pitchFamily="34" charset="0"/>
                <a:cs typeface="Segoe UI" panose="020B0502040204020203" pitchFamily="34" charset="0"/>
              </a:rPr>
              <a:t>Media ITA</a:t>
            </a:r>
          </a:p>
        </p:txBody>
      </p:sp>
      <p:sp>
        <p:nvSpPr>
          <p:cNvPr id="57" name="CasellaDiTesto 56">
            <a:extLst>
              <a:ext uri="{FF2B5EF4-FFF2-40B4-BE49-F238E27FC236}">
                <a16:creationId xmlns:a16="http://schemas.microsoft.com/office/drawing/2014/main" xmlns="" id="{C3D1A12D-382D-4D67-A701-A6307C2C2500}"/>
              </a:ext>
            </a:extLst>
          </p:cNvPr>
          <p:cNvSpPr txBox="1"/>
          <p:nvPr/>
        </p:nvSpPr>
        <p:spPr>
          <a:xfrm>
            <a:off x="923419" y="898780"/>
            <a:ext cx="6106026" cy="553998"/>
          </a:xfrm>
          <a:prstGeom prst="rect">
            <a:avLst/>
          </a:prstGeom>
          <a:noFill/>
        </p:spPr>
        <p:txBody>
          <a:bodyPr wrap="square">
            <a:spAutoFit/>
          </a:bodyPr>
          <a:lstStyle/>
          <a:p>
            <a:pPr algn="ctr"/>
            <a:r>
              <a:rPr lang="it-IT" sz="1600" b="1" cap="small" dirty="0">
                <a:solidFill>
                  <a:srgbClr val="002060"/>
                </a:solidFill>
                <a:latin typeface="Segoe UI" panose="020B0502040204020203" pitchFamily="34" charset="0"/>
                <a:cs typeface="Segoe UI" panose="020B0502040204020203" pitchFamily="34" charset="0"/>
              </a:rPr>
              <a:t>Customer satisfaction</a:t>
            </a:r>
          </a:p>
          <a:p>
            <a:pPr algn="ctr"/>
            <a:r>
              <a:rPr lang="it-IT" sz="1400" u="sng" dirty="0">
                <a:solidFill>
                  <a:srgbClr val="002060"/>
                </a:solidFill>
                <a:latin typeface="Segoe UI" panose="020B0502040204020203" pitchFamily="34" charset="0"/>
                <a:cs typeface="Segoe UI" panose="020B0502040204020203" pitchFamily="34" charset="0"/>
              </a:rPr>
              <a:t>Grado complessivo di soddisfazione dei servizi (%)</a:t>
            </a:r>
          </a:p>
        </p:txBody>
      </p:sp>
      <p:sp>
        <p:nvSpPr>
          <p:cNvPr id="15" name="Fumetto: rettangolo con angoli arrotondati 3">
            <a:extLst>
              <a:ext uri="{FF2B5EF4-FFF2-40B4-BE49-F238E27FC236}">
                <a16:creationId xmlns:a16="http://schemas.microsoft.com/office/drawing/2014/main" xmlns="" id="{E219F11E-5F95-4112-8D71-C87A764A8C97}"/>
              </a:ext>
            </a:extLst>
          </p:cNvPr>
          <p:cNvSpPr/>
          <p:nvPr/>
        </p:nvSpPr>
        <p:spPr>
          <a:xfrm>
            <a:off x="8503357" y="3705436"/>
            <a:ext cx="3256844" cy="1191816"/>
          </a:xfrm>
          <a:prstGeom prst="wedgeRoundRectCallout">
            <a:avLst>
              <a:gd name="adj1" fmla="val -74880"/>
              <a:gd name="adj2" fmla="val -42972"/>
              <a:gd name="adj3" fmla="val 16667"/>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it-IT" sz="2400" b="1" dirty="0">
                <a:solidFill>
                  <a:schemeClr val="tx1"/>
                </a:solidFill>
                <a:latin typeface="Wingdings" panose="05000000000000000000" pitchFamily="2" charset="2"/>
              </a:rPr>
              <a:t>@</a:t>
            </a:r>
            <a:r>
              <a:rPr lang="it-IT" sz="1050" b="1" dirty="0">
                <a:solidFill>
                  <a:schemeClr val="tx1"/>
                </a:solidFill>
              </a:rPr>
              <a:t> INDICAZIONI PER LA REDAZIONE</a:t>
            </a:r>
          </a:p>
          <a:p>
            <a:r>
              <a:rPr lang="it-IT" sz="1000" dirty="0">
                <a:solidFill>
                  <a:schemeClr val="tx1"/>
                </a:solidFill>
              </a:rPr>
              <a:t>Elemento significativo per l’analisi dei processi è la qualità percepita; è possibile quindi riportare qui, in maniera sintetica, i risultati dell’ultima indagine di </a:t>
            </a:r>
            <a:r>
              <a:rPr lang="it-IT" sz="1000" dirty="0" err="1">
                <a:solidFill>
                  <a:schemeClr val="tx1"/>
                </a:solidFill>
              </a:rPr>
              <a:t>customer</a:t>
            </a:r>
            <a:r>
              <a:rPr lang="it-IT" sz="1000" dirty="0">
                <a:solidFill>
                  <a:schemeClr val="tx1"/>
                </a:solidFill>
              </a:rPr>
              <a:t> </a:t>
            </a:r>
            <a:r>
              <a:rPr lang="it-IT" sz="1000" dirty="0" err="1">
                <a:solidFill>
                  <a:schemeClr val="tx1"/>
                </a:solidFill>
              </a:rPr>
              <a:t>satisfaction</a:t>
            </a:r>
            <a:r>
              <a:rPr lang="it-IT" sz="1000" dirty="0">
                <a:solidFill>
                  <a:schemeClr val="tx1"/>
                </a:solidFill>
              </a:rPr>
              <a:t> eventualmente effettuata.</a:t>
            </a:r>
          </a:p>
        </p:txBody>
      </p:sp>
    </p:spTree>
    <p:extLst>
      <p:ext uri="{BB962C8B-B14F-4D97-AF65-F5344CB8AC3E}">
        <p14:creationId xmlns:p14="http://schemas.microsoft.com/office/powerpoint/2010/main" val="12451029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fico 3">
            <a:extLst>
              <a:ext uri="{FF2B5EF4-FFF2-40B4-BE49-F238E27FC236}">
                <a16:creationId xmlns:a16="http://schemas.microsoft.com/office/drawing/2014/main" xmlns="" id="{4164296D-E5C1-4CCE-A7D3-59E7FB07CD7C}"/>
              </a:ext>
            </a:extLst>
          </p:cNvPr>
          <p:cNvGraphicFramePr>
            <a:graphicFrameLocks noChangeAspect="1"/>
          </p:cNvGraphicFramePr>
          <p:nvPr>
            <p:extLst>
              <p:ext uri="{D42A27DB-BD31-4B8C-83A1-F6EECF244321}">
                <p14:modId xmlns:p14="http://schemas.microsoft.com/office/powerpoint/2010/main" val="3934642022"/>
              </p:ext>
            </p:extLst>
          </p:nvPr>
        </p:nvGraphicFramePr>
        <p:xfrm>
          <a:off x="7968381" y="1245256"/>
          <a:ext cx="3103811" cy="204397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Grafico 4">
            <a:extLst>
              <a:ext uri="{FF2B5EF4-FFF2-40B4-BE49-F238E27FC236}">
                <a16:creationId xmlns:a16="http://schemas.microsoft.com/office/drawing/2014/main" xmlns="" id="{4F82E3E7-BDF0-47B5-B22F-7BE6137A8FEF}"/>
              </a:ext>
            </a:extLst>
          </p:cNvPr>
          <p:cNvGraphicFramePr>
            <a:graphicFrameLocks noChangeAspect="1"/>
          </p:cNvGraphicFramePr>
          <p:nvPr>
            <p:extLst>
              <p:ext uri="{D42A27DB-BD31-4B8C-83A1-F6EECF244321}">
                <p14:modId xmlns:p14="http://schemas.microsoft.com/office/powerpoint/2010/main" val="3768130035"/>
              </p:ext>
            </p:extLst>
          </p:nvPr>
        </p:nvGraphicFramePr>
        <p:xfrm>
          <a:off x="7968381" y="3734791"/>
          <a:ext cx="3103811" cy="2043973"/>
        </p:xfrm>
        <a:graphic>
          <a:graphicData uri="http://schemas.openxmlformats.org/drawingml/2006/chart">
            <c:chart xmlns:c="http://schemas.openxmlformats.org/drawingml/2006/chart" xmlns:r="http://schemas.openxmlformats.org/officeDocument/2006/relationships" r:id="rId3"/>
          </a:graphicData>
        </a:graphic>
      </p:graphicFrame>
      <p:sp>
        <p:nvSpPr>
          <p:cNvPr id="9" name="CasellaDiTesto 8">
            <a:extLst>
              <a:ext uri="{FF2B5EF4-FFF2-40B4-BE49-F238E27FC236}">
                <a16:creationId xmlns:a16="http://schemas.microsoft.com/office/drawing/2014/main" xmlns="" id="{7D56EC77-AB91-46D4-8E0D-EE386BEEC800}"/>
              </a:ext>
            </a:extLst>
          </p:cNvPr>
          <p:cNvSpPr txBox="1"/>
          <p:nvPr/>
        </p:nvSpPr>
        <p:spPr>
          <a:xfrm>
            <a:off x="609600" y="334665"/>
            <a:ext cx="11150600" cy="400110"/>
          </a:xfrm>
          <a:prstGeom prst="rect">
            <a:avLst/>
          </a:prstGeom>
          <a:noFill/>
        </p:spPr>
        <p:txBody>
          <a:bodyPr wrap="square" rtlCol="0">
            <a:spAutoFit/>
          </a:bodyPr>
          <a:lstStyle/>
          <a:p>
            <a:r>
              <a:rPr lang="it-IT" sz="2000" b="1" dirty="0">
                <a:solidFill>
                  <a:srgbClr val="00B0F0"/>
                </a:solidFill>
                <a:latin typeface="Segoe UI" panose="020B0502040204020203" pitchFamily="34" charset="0"/>
                <a:cs typeface="Segoe UI" panose="020B0502040204020203" pitchFamily="34" charset="0"/>
              </a:rPr>
              <a:t>6. FOCUS SU ANALISI DELLO STATO DI SALUTE ECONOMICA DELL’ENTE</a:t>
            </a:r>
          </a:p>
        </p:txBody>
      </p:sp>
      <p:sp>
        <p:nvSpPr>
          <p:cNvPr id="10" name="Segnaposto numero diapositiva 5">
            <a:extLst>
              <a:ext uri="{FF2B5EF4-FFF2-40B4-BE49-F238E27FC236}">
                <a16:creationId xmlns:a16="http://schemas.microsoft.com/office/drawing/2014/main" xmlns="" id="{F0AEAEB7-9B0E-4231-B615-CF2A64483B4C}"/>
              </a:ext>
            </a:extLst>
          </p:cNvPr>
          <p:cNvSpPr>
            <a:spLocks noGrp="1"/>
          </p:cNvSpPr>
          <p:nvPr>
            <p:ph type="sldNum" sz="quarter" idx="12"/>
          </p:nvPr>
        </p:nvSpPr>
        <p:spPr>
          <a:xfrm>
            <a:off x="5952000" y="6401750"/>
            <a:ext cx="288000" cy="288000"/>
          </a:xfrm>
        </p:spPr>
        <p:txBody>
          <a:bodyPr/>
          <a:lstStyle/>
          <a:p>
            <a:fld id="{621F632D-C124-4773-8802-FBC2B1C2511D}" type="slidenum">
              <a:rPr lang="it-IT" smtClean="0"/>
              <a:t>18</a:t>
            </a:fld>
            <a:endParaRPr lang="it-IT"/>
          </a:p>
        </p:txBody>
      </p:sp>
      <p:sp>
        <p:nvSpPr>
          <p:cNvPr id="13" name="CasellaDiTesto 12">
            <a:extLst>
              <a:ext uri="{FF2B5EF4-FFF2-40B4-BE49-F238E27FC236}">
                <a16:creationId xmlns:a16="http://schemas.microsoft.com/office/drawing/2014/main" xmlns="" id="{4FDD2AC3-3EFA-4868-B8EC-264282F867E8}"/>
              </a:ext>
            </a:extLst>
          </p:cNvPr>
          <p:cNvSpPr txBox="1"/>
          <p:nvPr/>
        </p:nvSpPr>
        <p:spPr>
          <a:xfrm>
            <a:off x="495301" y="1000923"/>
            <a:ext cx="5891851" cy="1461939"/>
          </a:xfrm>
          <a:prstGeom prst="rect">
            <a:avLst/>
          </a:prstGeom>
          <a:noFill/>
        </p:spPr>
        <p:txBody>
          <a:bodyPr wrap="square" rtlCol="0">
            <a:spAutoFit/>
          </a:bodyPr>
          <a:lstStyle/>
          <a:p>
            <a:pPr marL="285750" indent="-285750">
              <a:spcAft>
                <a:spcPts val="600"/>
              </a:spcAft>
              <a:buFont typeface="Wingdings" panose="05000000000000000000" pitchFamily="2" charset="2"/>
              <a:buChar char="F"/>
            </a:pPr>
            <a:r>
              <a:rPr lang="it-IT" sz="1400" u="sng" dirty="0">
                <a:latin typeface="Segoe UI" panose="020B0502040204020203" pitchFamily="34" charset="0"/>
                <a:cs typeface="Segoe UI" panose="020B0502040204020203" pitchFamily="34" charset="0"/>
              </a:rPr>
              <a:t>indicatori di solidità economica </a:t>
            </a:r>
          </a:p>
          <a:p>
            <a:endParaRPr lang="it-IT" sz="1400" dirty="0">
              <a:latin typeface="Segoe UI" panose="020B0502040204020203" pitchFamily="34" charset="0"/>
              <a:cs typeface="Segoe UI" panose="020B0502040204020203" pitchFamily="34" charset="0"/>
            </a:endParaRPr>
          </a:p>
          <a:p>
            <a:r>
              <a:rPr lang="it-IT" sz="1400" dirty="0">
                <a:latin typeface="Segoe UI" panose="020B0502040204020203" pitchFamily="34" charset="0"/>
                <a:cs typeface="Segoe UI" panose="020B0502040204020203" pitchFamily="34" charset="0"/>
              </a:rPr>
              <a:t>L’</a:t>
            </a:r>
            <a:r>
              <a:rPr lang="it-IT" sz="1400" dirty="0">
                <a:solidFill>
                  <a:srgbClr val="00B0F0"/>
                </a:solidFill>
                <a:latin typeface="Segoe UI" panose="020B0502040204020203" pitchFamily="34" charset="0"/>
                <a:cs typeface="Segoe UI" panose="020B0502040204020203" pitchFamily="34" charset="0"/>
              </a:rPr>
              <a:t>indice di equilibrio strutturale</a:t>
            </a:r>
            <a:r>
              <a:rPr lang="it-IT" sz="1400" dirty="0">
                <a:latin typeface="Segoe UI" panose="020B0502040204020203" pitchFamily="34" charset="0"/>
                <a:cs typeface="Segoe UI" panose="020B0502040204020203" pitchFamily="34" charset="0"/>
              </a:rPr>
              <a:t> </a:t>
            </a:r>
            <a:r>
              <a:rPr lang="it-IT" sz="1400" dirty="0">
                <a:highlight>
                  <a:srgbClr val="00FFFF"/>
                </a:highlight>
                <a:latin typeface="Segoe UI" panose="020B0502040204020203" pitchFamily="34" charset="0"/>
                <a:cs typeface="Segoe UI" panose="020B0502040204020203" pitchFamily="34" charset="0"/>
              </a:rPr>
              <a:t>…………..</a:t>
            </a:r>
          </a:p>
          <a:p>
            <a:endParaRPr lang="it-IT" sz="1400" dirty="0">
              <a:latin typeface="Segoe UI" panose="020B0502040204020203" pitchFamily="34" charset="0"/>
              <a:cs typeface="Segoe UI" panose="020B0502040204020203" pitchFamily="34" charset="0"/>
            </a:endParaRPr>
          </a:p>
          <a:p>
            <a:r>
              <a:rPr lang="it-IT" sz="1400" dirty="0">
                <a:latin typeface="Segoe UI" panose="020B0502040204020203" pitchFamily="34" charset="0"/>
                <a:cs typeface="Segoe UI" panose="020B0502040204020203" pitchFamily="34" charset="0"/>
              </a:rPr>
              <a:t>L’</a:t>
            </a:r>
            <a:r>
              <a:rPr lang="it-IT" sz="1400" dirty="0">
                <a:solidFill>
                  <a:srgbClr val="00B0F0"/>
                </a:solidFill>
                <a:latin typeface="Segoe UI" panose="020B0502040204020203" pitchFamily="34" charset="0"/>
                <a:cs typeface="Segoe UI" panose="020B0502040204020203" pitchFamily="34" charset="0"/>
              </a:rPr>
              <a:t>equilibrio economico della gestione corrente</a:t>
            </a:r>
            <a:r>
              <a:rPr lang="it-IT" sz="1400" dirty="0">
                <a:latin typeface="Segoe UI" panose="020B0502040204020203" pitchFamily="34" charset="0"/>
                <a:cs typeface="Segoe UI" panose="020B0502040204020203" pitchFamily="34" charset="0"/>
              </a:rPr>
              <a:t> rileva un lieve incremento degli oneri (+ </a:t>
            </a:r>
            <a:r>
              <a:rPr lang="it-IT" sz="1400" dirty="0">
                <a:highlight>
                  <a:srgbClr val="00FFFF"/>
                </a:highlight>
                <a:latin typeface="Segoe UI" panose="020B0502040204020203" pitchFamily="34" charset="0"/>
                <a:cs typeface="Segoe UI" panose="020B0502040204020203" pitchFamily="34" charset="0"/>
              </a:rPr>
              <a:t>…%</a:t>
            </a:r>
            <a:r>
              <a:rPr lang="it-IT" sz="1400" dirty="0">
                <a:latin typeface="Segoe UI" panose="020B0502040204020203" pitchFamily="34" charset="0"/>
                <a:cs typeface="Segoe UI" panose="020B0502040204020203" pitchFamily="34" charset="0"/>
              </a:rPr>
              <a:t>), a fronte di </a:t>
            </a:r>
            <a:r>
              <a:rPr lang="it-IT" sz="1400" dirty="0">
                <a:highlight>
                  <a:srgbClr val="00FFFF"/>
                </a:highlight>
                <a:latin typeface="Segoe UI" panose="020B0502040204020203" pitchFamily="34" charset="0"/>
                <a:cs typeface="Segoe UI" panose="020B0502040204020203" pitchFamily="34" charset="0"/>
              </a:rPr>
              <a:t>……………</a:t>
            </a:r>
            <a:r>
              <a:rPr lang="it-IT" sz="1400" dirty="0">
                <a:latin typeface="Segoe UI" panose="020B0502040204020203" pitchFamily="34" charset="0"/>
                <a:cs typeface="Segoe UI" panose="020B0502040204020203" pitchFamily="34" charset="0"/>
              </a:rPr>
              <a:t> </a:t>
            </a:r>
          </a:p>
        </p:txBody>
      </p:sp>
      <p:sp>
        <p:nvSpPr>
          <p:cNvPr id="8" name="Fumetto: rettangolo con angoli arrotondati 3">
            <a:extLst>
              <a:ext uri="{FF2B5EF4-FFF2-40B4-BE49-F238E27FC236}">
                <a16:creationId xmlns:a16="http://schemas.microsoft.com/office/drawing/2014/main" xmlns="" id="{E219F11E-5F95-4112-8D71-C87A764A8C97}"/>
              </a:ext>
            </a:extLst>
          </p:cNvPr>
          <p:cNvSpPr/>
          <p:nvPr/>
        </p:nvSpPr>
        <p:spPr>
          <a:xfrm>
            <a:off x="1694525" y="4088003"/>
            <a:ext cx="3256844" cy="1872853"/>
          </a:xfrm>
          <a:prstGeom prst="wedgeRoundRectCallout">
            <a:avLst>
              <a:gd name="adj1" fmla="val 74617"/>
              <a:gd name="adj2" fmla="val -103753"/>
              <a:gd name="adj3" fmla="val 16667"/>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it-IT" sz="2400" b="1" dirty="0">
                <a:solidFill>
                  <a:schemeClr val="tx1"/>
                </a:solidFill>
                <a:latin typeface="Wingdings" panose="05000000000000000000" pitchFamily="2" charset="2"/>
              </a:rPr>
              <a:t>@</a:t>
            </a:r>
            <a:r>
              <a:rPr lang="it-IT" sz="1050" b="1" dirty="0">
                <a:solidFill>
                  <a:schemeClr val="tx1"/>
                </a:solidFill>
              </a:rPr>
              <a:t> INDICAZIONI PER LA REDAZIONE</a:t>
            </a:r>
          </a:p>
          <a:p>
            <a:r>
              <a:rPr lang="it-IT" sz="1000" dirty="0">
                <a:solidFill>
                  <a:schemeClr val="tx1"/>
                </a:solidFill>
              </a:rPr>
              <a:t>Per l’analisi dello stato di salute dell’ente possono essere presi in considerazione alcuni indicatori di Pareto quali, ad esempio, indicatori di liquidità (margine di struttura finanziario a breve termine e cash flow); indicatori di solidità economica (equilibrio economico della gestione corrente); indicatori di solidità patrimoniale (margini di struttura, indice di solidità finanziaria).</a:t>
            </a:r>
          </a:p>
        </p:txBody>
      </p:sp>
    </p:spTree>
    <p:extLst>
      <p:ext uri="{BB962C8B-B14F-4D97-AF65-F5344CB8AC3E}">
        <p14:creationId xmlns:p14="http://schemas.microsoft.com/office/powerpoint/2010/main" val="11314772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afico 5">
            <a:extLst>
              <a:ext uri="{FF2B5EF4-FFF2-40B4-BE49-F238E27FC236}">
                <a16:creationId xmlns:a16="http://schemas.microsoft.com/office/drawing/2014/main" xmlns="" id="{9B1A2CB9-4883-4763-8078-2B22C8851F76}"/>
              </a:ext>
            </a:extLst>
          </p:cNvPr>
          <p:cNvGraphicFramePr>
            <a:graphicFrameLocks/>
          </p:cNvGraphicFramePr>
          <p:nvPr>
            <p:extLst>
              <p:ext uri="{D42A27DB-BD31-4B8C-83A1-F6EECF244321}">
                <p14:modId xmlns:p14="http://schemas.microsoft.com/office/powerpoint/2010/main" val="3911001832"/>
              </p:ext>
            </p:extLst>
          </p:nvPr>
        </p:nvGraphicFramePr>
        <p:xfrm>
          <a:off x="5859062" y="1220424"/>
          <a:ext cx="3103200" cy="2044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Grafico 6">
            <a:extLst>
              <a:ext uri="{FF2B5EF4-FFF2-40B4-BE49-F238E27FC236}">
                <a16:creationId xmlns:a16="http://schemas.microsoft.com/office/drawing/2014/main" xmlns="" id="{4D83979F-F7EE-42A2-B09B-7127F4B7D6E0}"/>
              </a:ext>
            </a:extLst>
          </p:cNvPr>
          <p:cNvGraphicFramePr>
            <a:graphicFrameLocks/>
          </p:cNvGraphicFramePr>
          <p:nvPr>
            <p:extLst>
              <p:ext uri="{D42A27DB-BD31-4B8C-83A1-F6EECF244321}">
                <p14:modId xmlns:p14="http://schemas.microsoft.com/office/powerpoint/2010/main" val="1489799067"/>
              </p:ext>
            </p:extLst>
          </p:nvPr>
        </p:nvGraphicFramePr>
        <p:xfrm>
          <a:off x="5859062" y="3956893"/>
          <a:ext cx="3103200" cy="204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Grafico 15">
            <a:extLst>
              <a:ext uri="{FF2B5EF4-FFF2-40B4-BE49-F238E27FC236}">
                <a16:creationId xmlns:a16="http://schemas.microsoft.com/office/drawing/2014/main" xmlns="" id="{E1ED4563-6AB0-42C8-91FC-BC0C631AA883}"/>
              </a:ext>
            </a:extLst>
          </p:cNvPr>
          <p:cNvGraphicFramePr>
            <a:graphicFrameLocks noChangeAspect="1"/>
          </p:cNvGraphicFramePr>
          <p:nvPr>
            <p:extLst>
              <p:ext uri="{D42A27DB-BD31-4B8C-83A1-F6EECF244321}">
                <p14:modId xmlns:p14="http://schemas.microsoft.com/office/powerpoint/2010/main" val="3862374406"/>
              </p:ext>
            </p:extLst>
          </p:nvPr>
        </p:nvGraphicFramePr>
        <p:xfrm>
          <a:off x="8992737" y="3956893"/>
          <a:ext cx="3103200" cy="2043571"/>
        </p:xfrm>
        <a:graphic>
          <a:graphicData uri="http://schemas.openxmlformats.org/drawingml/2006/chart">
            <c:chart xmlns:c="http://schemas.openxmlformats.org/drawingml/2006/chart" xmlns:r="http://schemas.openxmlformats.org/officeDocument/2006/relationships" r:id="rId4"/>
          </a:graphicData>
        </a:graphic>
      </p:graphicFrame>
      <p:sp>
        <p:nvSpPr>
          <p:cNvPr id="10" name="Segnaposto numero diapositiva 5">
            <a:extLst>
              <a:ext uri="{FF2B5EF4-FFF2-40B4-BE49-F238E27FC236}">
                <a16:creationId xmlns:a16="http://schemas.microsoft.com/office/drawing/2014/main" xmlns="" id="{F0AEAEB7-9B0E-4231-B615-CF2A64483B4C}"/>
              </a:ext>
            </a:extLst>
          </p:cNvPr>
          <p:cNvSpPr>
            <a:spLocks noGrp="1"/>
          </p:cNvSpPr>
          <p:nvPr>
            <p:ph type="sldNum" sz="quarter" idx="12"/>
          </p:nvPr>
        </p:nvSpPr>
        <p:spPr>
          <a:xfrm>
            <a:off x="5952000" y="6401750"/>
            <a:ext cx="288000" cy="288000"/>
          </a:xfrm>
        </p:spPr>
        <p:txBody>
          <a:bodyPr/>
          <a:lstStyle/>
          <a:p>
            <a:fld id="{621F632D-C124-4773-8802-FBC2B1C2511D}" type="slidenum">
              <a:rPr lang="it-IT" smtClean="0"/>
              <a:t>19</a:t>
            </a:fld>
            <a:endParaRPr lang="it-IT"/>
          </a:p>
        </p:txBody>
      </p:sp>
      <p:sp>
        <p:nvSpPr>
          <p:cNvPr id="13" name="CasellaDiTesto 12">
            <a:extLst>
              <a:ext uri="{FF2B5EF4-FFF2-40B4-BE49-F238E27FC236}">
                <a16:creationId xmlns:a16="http://schemas.microsoft.com/office/drawing/2014/main" xmlns="" id="{1D664B3D-ED49-4247-B902-FAF89DE486C1}"/>
              </a:ext>
            </a:extLst>
          </p:cNvPr>
          <p:cNvSpPr txBox="1"/>
          <p:nvPr/>
        </p:nvSpPr>
        <p:spPr>
          <a:xfrm>
            <a:off x="495301" y="1000923"/>
            <a:ext cx="5118099" cy="2010550"/>
          </a:xfrm>
          <a:prstGeom prst="rect">
            <a:avLst/>
          </a:prstGeom>
          <a:noFill/>
        </p:spPr>
        <p:txBody>
          <a:bodyPr wrap="square">
            <a:spAutoFit/>
          </a:bodyPr>
          <a:lstStyle/>
          <a:p>
            <a:pPr marL="395605" indent="-285750" algn="just">
              <a:lnSpc>
                <a:spcPct val="115000"/>
              </a:lnSpc>
              <a:spcAft>
                <a:spcPts val="600"/>
              </a:spcAft>
              <a:buFont typeface="Wingdings" panose="05000000000000000000" pitchFamily="2" charset="2"/>
              <a:buChar char="F"/>
            </a:pPr>
            <a:r>
              <a:rPr lang="it-IT" sz="1400" u="sng" dirty="0">
                <a:latin typeface="Segoe UI" panose="020B0502040204020203" pitchFamily="34" charset="0"/>
                <a:cs typeface="Segoe UI" panose="020B0502040204020203" pitchFamily="34" charset="0"/>
              </a:rPr>
              <a:t>indicatori di solidità patrimoniale e finanziaria</a:t>
            </a:r>
          </a:p>
          <a:p>
            <a:pPr lvl="0" algn="just">
              <a:lnSpc>
                <a:spcPct val="115000"/>
              </a:lnSpc>
            </a:pPr>
            <a:endParaRPr lang="it-IT" sz="1400" dirty="0">
              <a:latin typeface="Segoe UI" panose="020B0502040204020203" pitchFamily="34" charset="0"/>
              <a:cs typeface="Segoe UI" panose="020B0502040204020203" pitchFamily="34" charset="0"/>
            </a:endParaRPr>
          </a:p>
          <a:p>
            <a:pPr lvl="0" algn="just">
              <a:lnSpc>
                <a:spcPct val="115000"/>
              </a:lnSpc>
            </a:pPr>
            <a:r>
              <a:rPr lang="it-IT" sz="1400" dirty="0">
                <a:latin typeface="Segoe UI" panose="020B0502040204020203" pitchFamily="34" charset="0"/>
                <a:cs typeface="Segoe UI" panose="020B0502040204020203" pitchFamily="34" charset="0"/>
              </a:rPr>
              <a:t>L’</a:t>
            </a:r>
            <a:r>
              <a:rPr lang="it-IT" sz="1400" dirty="0">
                <a:solidFill>
                  <a:srgbClr val="00B0F0"/>
                </a:solidFill>
                <a:latin typeface="Segoe UI" panose="020B0502040204020203" pitchFamily="34" charset="0"/>
                <a:cs typeface="Segoe UI" panose="020B0502040204020203" pitchFamily="34" charset="0"/>
              </a:rPr>
              <a:t>indice di struttura primario</a:t>
            </a:r>
            <a:r>
              <a:rPr lang="it-IT" sz="1400" dirty="0">
                <a:latin typeface="Segoe UI" panose="020B0502040204020203" pitchFamily="34" charset="0"/>
                <a:cs typeface="Segoe UI" panose="020B0502040204020203" pitchFamily="34" charset="0"/>
              </a:rPr>
              <a:t> evidenzia </a:t>
            </a:r>
            <a:r>
              <a:rPr lang="it-IT" sz="1400" dirty="0">
                <a:highlight>
                  <a:srgbClr val="00FFFF"/>
                </a:highlight>
                <a:latin typeface="Segoe UI" panose="020B0502040204020203" pitchFamily="34" charset="0"/>
                <a:cs typeface="Segoe UI" panose="020B0502040204020203" pitchFamily="34" charset="0"/>
              </a:rPr>
              <a:t>………………</a:t>
            </a:r>
          </a:p>
          <a:p>
            <a:pPr lvl="0" algn="just">
              <a:lnSpc>
                <a:spcPct val="115000"/>
              </a:lnSpc>
            </a:pPr>
            <a:endParaRPr lang="it-IT" sz="1400" dirty="0">
              <a:latin typeface="Segoe UI" panose="020B0502040204020203" pitchFamily="34" charset="0"/>
              <a:cs typeface="Segoe UI" panose="020B0502040204020203" pitchFamily="34" charset="0"/>
            </a:endParaRPr>
          </a:p>
          <a:p>
            <a:pPr lvl="0" algn="just">
              <a:lnSpc>
                <a:spcPct val="115000"/>
              </a:lnSpc>
            </a:pPr>
            <a:r>
              <a:rPr lang="it-IT" sz="1400" dirty="0">
                <a:latin typeface="Segoe UI" panose="020B0502040204020203" pitchFamily="34" charset="0"/>
                <a:cs typeface="Segoe UI" panose="020B0502040204020203" pitchFamily="34" charset="0"/>
              </a:rPr>
              <a:t>Il </a:t>
            </a:r>
            <a:r>
              <a:rPr lang="it-IT" sz="1400" dirty="0">
                <a:solidFill>
                  <a:srgbClr val="00B0F0"/>
                </a:solidFill>
                <a:latin typeface="Segoe UI" panose="020B0502040204020203" pitchFamily="34" charset="0"/>
                <a:cs typeface="Segoe UI" panose="020B0502040204020203" pitchFamily="34" charset="0"/>
              </a:rPr>
              <a:t>margine di struttura finanziaria</a:t>
            </a:r>
            <a:r>
              <a:rPr lang="it-IT" sz="1400" dirty="0">
                <a:latin typeface="Segoe UI" panose="020B0502040204020203" pitchFamily="34" charset="0"/>
                <a:cs typeface="Segoe UI" panose="020B0502040204020203" pitchFamily="34" charset="0"/>
              </a:rPr>
              <a:t> </a:t>
            </a:r>
            <a:r>
              <a:rPr lang="it-IT" sz="1400" dirty="0">
                <a:highlight>
                  <a:srgbClr val="00FFFF"/>
                </a:highlight>
                <a:latin typeface="Segoe UI" panose="020B0502040204020203" pitchFamily="34" charset="0"/>
                <a:cs typeface="Segoe UI" panose="020B0502040204020203" pitchFamily="34" charset="0"/>
              </a:rPr>
              <a:t>…………..…..</a:t>
            </a:r>
          </a:p>
          <a:p>
            <a:pPr lvl="0" algn="just">
              <a:lnSpc>
                <a:spcPct val="115000"/>
              </a:lnSpc>
              <a:spcAft>
                <a:spcPts val="1000"/>
              </a:spcAft>
            </a:pPr>
            <a:endParaRPr lang="it-IT" sz="1400" dirty="0">
              <a:latin typeface="Segoe UI" panose="020B0502040204020203" pitchFamily="34" charset="0"/>
              <a:cs typeface="Segoe UI" panose="020B0502040204020203" pitchFamily="34" charset="0"/>
            </a:endParaRPr>
          </a:p>
          <a:p>
            <a:pPr lvl="0" algn="just">
              <a:lnSpc>
                <a:spcPct val="115000"/>
              </a:lnSpc>
              <a:spcAft>
                <a:spcPts val="1000"/>
              </a:spcAft>
            </a:pPr>
            <a:r>
              <a:rPr lang="it-IT" sz="1400" dirty="0">
                <a:latin typeface="Segoe UI" panose="020B0502040204020203" pitchFamily="34" charset="0"/>
                <a:cs typeface="Segoe UI" panose="020B0502040204020203" pitchFamily="34" charset="0"/>
              </a:rPr>
              <a:t>L’</a:t>
            </a:r>
            <a:r>
              <a:rPr lang="it-IT" sz="1400" dirty="0">
                <a:solidFill>
                  <a:srgbClr val="00B0F0"/>
                </a:solidFill>
                <a:latin typeface="Segoe UI" panose="020B0502040204020203" pitchFamily="34" charset="0"/>
                <a:cs typeface="Segoe UI" panose="020B0502040204020203" pitchFamily="34" charset="0"/>
              </a:rPr>
              <a:t>indice di liquidità immediata</a:t>
            </a:r>
            <a:r>
              <a:rPr lang="it-IT" sz="1400" dirty="0">
                <a:latin typeface="Segoe UI" panose="020B0502040204020203" pitchFamily="34" charset="0"/>
                <a:cs typeface="Segoe UI" panose="020B0502040204020203" pitchFamily="34" charset="0"/>
              </a:rPr>
              <a:t> </a:t>
            </a:r>
            <a:r>
              <a:rPr lang="it-IT" sz="1400" dirty="0">
                <a:highlight>
                  <a:srgbClr val="00FFFF"/>
                </a:highlight>
                <a:latin typeface="Segoe UI" panose="020B0502040204020203" pitchFamily="34" charset="0"/>
                <a:cs typeface="Segoe UI" panose="020B0502040204020203" pitchFamily="34" charset="0"/>
              </a:rPr>
              <a:t>..……………….</a:t>
            </a:r>
          </a:p>
        </p:txBody>
      </p:sp>
    </p:spTree>
    <p:extLst>
      <p:ext uri="{BB962C8B-B14F-4D97-AF65-F5344CB8AC3E}">
        <p14:creationId xmlns:p14="http://schemas.microsoft.com/office/powerpoint/2010/main" val="3566906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a16="http://schemas.microsoft.com/office/drawing/2014/main" xmlns="" id="{32360F49-92EF-4F07-BCF4-530E23F22F02}"/>
              </a:ext>
            </a:extLst>
          </p:cNvPr>
          <p:cNvSpPr>
            <a:spLocks noGrp="1"/>
          </p:cNvSpPr>
          <p:nvPr>
            <p:ph type="subTitle" idx="1"/>
          </p:nvPr>
        </p:nvSpPr>
        <p:spPr>
          <a:xfrm>
            <a:off x="841247" y="4705885"/>
            <a:ext cx="5780869" cy="766040"/>
          </a:xfrm>
        </p:spPr>
        <p:txBody>
          <a:bodyPr>
            <a:normAutofit/>
          </a:bodyPr>
          <a:lstStyle/>
          <a:p>
            <a:pPr algn="l"/>
            <a:r>
              <a:rPr lang="it-IT" sz="2000" dirty="0">
                <a:latin typeface="Segoe UI" panose="020B0502040204020203" pitchFamily="34" charset="0"/>
                <a:cs typeface="Segoe UI" panose="020B0502040204020203" pitchFamily="34" charset="0"/>
              </a:rPr>
              <a:t> </a:t>
            </a:r>
            <a:r>
              <a:rPr lang="it-IT" sz="18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 / 	(inserire data di riferimento)</a:t>
            </a:r>
          </a:p>
        </p:txBody>
      </p:sp>
      <p:sp>
        <p:nvSpPr>
          <p:cNvPr id="10" name="Freeform: Shape 9">
            <a:extLst>
              <a:ext uri="{FF2B5EF4-FFF2-40B4-BE49-F238E27FC236}">
                <a16:creationId xmlns:a16="http://schemas.microsoft.com/office/drawing/2014/main" xmlns="" id="{F6EF57EF-D042-41D3-83E8-41A1FE6C11E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xmlns="" id="{D00A59BB-A268-4F3E-9D41-CA265AF1687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xmlns="" id="{63794DCE-9D34-40DF-AB3F-06DA8ACCDA9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xmlns="" id="{45006452-918C-4282-A72C-C9692B6691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Elaborazione 5">
            <a:extLst>
              <a:ext uri="{FF2B5EF4-FFF2-40B4-BE49-F238E27FC236}">
                <a16:creationId xmlns:a16="http://schemas.microsoft.com/office/drawing/2014/main" xmlns="" id="{39F7A40F-5C11-4066-94D8-542C0D4836A4}"/>
              </a:ext>
            </a:extLst>
          </p:cNvPr>
          <p:cNvSpPr/>
          <p:nvPr/>
        </p:nvSpPr>
        <p:spPr>
          <a:xfrm>
            <a:off x="0" y="-4549"/>
            <a:ext cx="5567843" cy="1290953"/>
          </a:xfrm>
          <a:custGeom>
            <a:avLst/>
            <a:gdLst>
              <a:gd name="connsiteX0" fmla="*/ 0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0 h 10000"/>
              <a:gd name="connsiteX0" fmla="*/ 0 w 11102"/>
              <a:gd name="connsiteY0" fmla="*/ 0 h 10000"/>
              <a:gd name="connsiteX1" fmla="*/ 11102 w 11102"/>
              <a:gd name="connsiteY1" fmla="*/ 0 h 10000"/>
              <a:gd name="connsiteX2" fmla="*/ 10000 w 11102"/>
              <a:gd name="connsiteY2" fmla="*/ 10000 h 10000"/>
              <a:gd name="connsiteX3" fmla="*/ 0 w 11102"/>
              <a:gd name="connsiteY3" fmla="*/ 10000 h 10000"/>
              <a:gd name="connsiteX4" fmla="*/ 0 w 11102"/>
              <a:gd name="connsiteY4" fmla="*/ 0 h 10000"/>
              <a:gd name="connsiteX0" fmla="*/ 0 w 11184"/>
              <a:gd name="connsiteY0" fmla="*/ 0 h 10000"/>
              <a:gd name="connsiteX1" fmla="*/ 11184 w 11184"/>
              <a:gd name="connsiteY1" fmla="*/ 0 h 10000"/>
              <a:gd name="connsiteX2" fmla="*/ 10000 w 11184"/>
              <a:gd name="connsiteY2" fmla="*/ 10000 h 10000"/>
              <a:gd name="connsiteX3" fmla="*/ 0 w 11184"/>
              <a:gd name="connsiteY3" fmla="*/ 10000 h 10000"/>
              <a:gd name="connsiteX4" fmla="*/ 0 w 11184"/>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84" h="10000">
                <a:moveTo>
                  <a:pt x="0" y="0"/>
                </a:moveTo>
                <a:lnTo>
                  <a:pt x="11184" y="0"/>
                </a:lnTo>
                <a:lnTo>
                  <a:pt x="10000" y="10000"/>
                </a:lnTo>
                <a:lnTo>
                  <a:pt x="0" y="10000"/>
                </a:lnTo>
                <a:lnTo>
                  <a:pt x="0" y="0"/>
                </a:lnTo>
                <a:close/>
              </a:path>
            </a:pathLst>
          </a:cu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Elaborazione 5">
            <a:extLst>
              <a:ext uri="{FF2B5EF4-FFF2-40B4-BE49-F238E27FC236}">
                <a16:creationId xmlns:a16="http://schemas.microsoft.com/office/drawing/2014/main" xmlns="" id="{235D4823-4C58-4FF0-A58B-200F11684F86}"/>
              </a:ext>
            </a:extLst>
          </p:cNvPr>
          <p:cNvSpPr/>
          <p:nvPr/>
        </p:nvSpPr>
        <p:spPr>
          <a:xfrm flipH="1" flipV="1">
            <a:off x="6561872" y="5450102"/>
            <a:ext cx="5624597" cy="1413389"/>
          </a:xfrm>
          <a:custGeom>
            <a:avLst/>
            <a:gdLst>
              <a:gd name="connsiteX0" fmla="*/ 0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0 h 10000"/>
              <a:gd name="connsiteX0" fmla="*/ 0 w 11102"/>
              <a:gd name="connsiteY0" fmla="*/ 0 h 10000"/>
              <a:gd name="connsiteX1" fmla="*/ 11102 w 11102"/>
              <a:gd name="connsiteY1" fmla="*/ 0 h 10000"/>
              <a:gd name="connsiteX2" fmla="*/ 10000 w 11102"/>
              <a:gd name="connsiteY2" fmla="*/ 10000 h 10000"/>
              <a:gd name="connsiteX3" fmla="*/ 0 w 11102"/>
              <a:gd name="connsiteY3" fmla="*/ 10000 h 10000"/>
              <a:gd name="connsiteX4" fmla="*/ 0 w 11102"/>
              <a:gd name="connsiteY4" fmla="*/ 0 h 10000"/>
              <a:gd name="connsiteX0" fmla="*/ 0 w 11179"/>
              <a:gd name="connsiteY0" fmla="*/ 0 h 10000"/>
              <a:gd name="connsiteX1" fmla="*/ 11179 w 11179"/>
              <a:gd name="connsiteY1" fmla="*/ 90 h 10000"/>
              <a:gd name="connsiteX2" fmla="*/ 10000 w 11179"/>
              <a:gd name="connsiteY2" fmla="*/ 10000 h 10000"/>
              <a:gd name="connsiteX3" fmla="*/ 0 w 11179"/>
              <a:gd name="connsiteY3" fmla="*/ 10000 h 10000"/>
              <a:gd name="connsiteX4" fmla="*/ 0 w 11179"/>
              <a:gd name="connsiteY4" fmla="*/ 0 h 10000"/>
              <a:gd name="connsiteX0" fmla="*/ 0 w 11298"/>
              <a:gd name="connsiteY0" fmla="*/ 39 h 10039"/>
              <a:gd name="connsiteX1" fmla="*/ 11298 w 11298"/>
              <a:gd name="connsiteY1" fmla="*/ 0 h 10039"/>
              <a:gd name="connsiteX2" fmla="*/ 10000 w 11298"/>
              <a:gd name="connsiteY2" fmla="*/ 10039 h 10039"/>
              <a:gd name="connsiteX3" fmla="*/ 0 w 11298"/>
              <a:gd name="connsiteY3" fmla="*/ 10039 h 10039"/>
              <a:gd name="connsiteX4" fmla="*/ 0 w 11298"/>
              <a:gd name="connsiteY4" fmla="*/ 39 h 10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98" h="10039">
                <a:moveTo>
                  <a:pt x="0" y="39"/>
                </a:moveTo>
                <a:lnTo>
                  <a:pt x="11298" y="0"/>
                </a:lnTo>
                <a:lnTo>
                  <a:pt x="10000" y="10039"/>
                </a:lnTo>
                <a:lnTo>
                  <a:pt x="0" y="10039"/>
                </a:lnTo>
                <a:lnTo>
                  <a:pt x="0" y="39"/>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7912704" y="3097664"/>
            <a:ext cx="3424655" cy="369332"/>
          </a:xfrm>
          <a:prstGeom prst="rect">
            <a:avLst/>
          </a:prstGeom>
        </p:spPr>
        <p:txBody>
          <a:bodyPr wrap="none">
            <a:spAutoFit/>
          </a:bodyPr>
          <a:lstStyle/>
          <a:p>
            <a:pPr>
              <a:lnSpc>
                <a:spcPct val="90000"/>
              </a:lnSpc>
              <a:spcBef>
                <a:spcPts val="1000"/>
              </a:spcBef>
            </a:pPr>
            <a:r>
              <a:rPr lang="it-IT" sz="2000" dirty="0">
                <a:latin typeface="Segoe UI" panose="020B0502040204020203" pitchFamily="34" charset="0"/>
                <a:cs typeface="Segoe UI" panose="020B0502040204020203" pitchFamily="34" charset="0"/>
              </a:rPr>
              <a:t>CCIAA di </a:t>
            </a:r>
            <a:r>
              <a:rPr lang="it-IT" sz="20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_____ </a:t>
            </a:r>
            <a:r>
              <a:rPr lang="it-IT" sz="2000" dirty="0">
                <a:latin typeface="Segoe UI" panose="020B0502040204020203" pitchFamily="34" charset="0"/>
                <a:cs typeface="Segoe UI" panose="020B0502040204020203" pitchFamily="34" charset="0"/>
              </a:rPr>
              <a:t>(</a:t>
            </a:r>
            <a:r>
              <a:rPr lang="it-IT" sz="20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inserire logo</a:t>
            </a:r>
            <a:r>
              <a:rPr lang="it-IT" sz="2000" dirty="0">
                <a:latin typeface="Segoe UI" panose="020B0502040204020203" pitchFamily="34" charset="0"/>
                <a:cs typeface="Segoe UI" panose="020B0502040204020203" pitchFamily="34" charset="0"/>
              </a:rPr>
              <a:t>)</a:t>
            </a:r>
          </a:p>
        </p:txBody>
      </p:sp>
      <p:sp>
        <p:nvSpPr>
          <p:cNvPr id="11" name="Titolo 1">
            <a:extLst>
              <a:ext uri="{FF2B5EF4-FFF2-40B4-BE49-F238E27FC236}">
                <a16:creationId xmlns:a16="http://schemas.microsoft.com/office/drawing/2014/main" xmlns="" id="{C94FC6D1-E751-4E02-83D4-0DF199EB28AD}"/>
              </a:ext>
            </a:extLst>
          </p:cNvPr>
          <p:cNvSpPr txBox="1">
            <a:spLocks/>
          </p:cNvSpPr>
          <p:nvPr/>
        </p:nvSpPr>
        <p:spPr>
          <a:xfrm>
            <a:off x="841247" y="1655286"/>
            <a:ext cx="5532876" cy="261004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it-IT" sz="5400" b="1" dirty="0">
                <a:solidFill>
                  <a:srgbClr val="002060"/>
                </a:solidFill>
                <a:latin typeface="Segoe UI" panose="020B0502040204020203" pitchFamily="34" charset="0"/>
                <a:cs typeface="Segoe UI" panose="020B0502040204020203" pitchFamily="34" charset="0"/>
              </a:rPr>
              <a:t>Report controllo strategico</a:t>
            </a:r>
          </a:p>
        </p:txBody>
      </p:sp>
    </p:spTree>
    <p:extLst>
      <p:ext uri="{BB962C8B-B14F-4D97-AF65-F5344CB8AC3E}">
        <p14:creationId xmlns:p14="http://schemas.microsoft.com/office/powerpoint/2010/main" val="27272933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xmlns="" id="{14E457DB-EDC2-47FC-A635-F33B1302B06B}"/>
              </a:ext>
            </a:extLst>
          </p:cNvPr>
          <p:cNvSpPr txBox="1"/>
          <p:nvPr/>
        </p:nvSpPr>
        <p:spPr>
          <a:xfrm>
            <a:off x="609600" y="334665"/>
            <a:ext cx="11150600" cy="400110"/>
          </a:xfrm>
          <a:prstGeom prst="rect">
            <a:avLst/>
          </a:prstGeom>
          <a:noFill/>
        </p:spPr>
        <p:txBody>
          <a:bodyPr wrap="square" rtlCol="0">
            <a:spAutoFit/>
          </a:bodyPr>
          <a:lstStyle/>
          <a:p>
            <a:r>
              <a:rPr lang="it-IT" sz="2000" b="1" dirty="0">
                <a:solidFill>
                  <a:srgbClr val="00B0F0"/>
                </a:solidFill>
                <a:latin typeface="Segoe UI" panose="020B0502040204020203" pitchFamily="34" charset="0"/>
                <a:cs typeface="Segoe UI" panose="020B0502040204020203" pitchFamily="34" charset="0"/>
              </a:rPr>
              <a:t>7. BENCHMARKING</a:t>
            </a:r>
          </a:p>
        </p:txBody>
      </p:sp>
      <p:sp>
        <p:nvSpPr>
          <p:cNvPr id="6" name="Segnaposto numero diapositiva 5">
            <a:extLst>
              <a:ext uri="{FF2B5EF4-FFF2-40B4-BE49-F238E27FC236}">
                <a16:creationId xmlns:a16="http://schemas.microsoft.com/office/drawing/2014/main" xmlns="" id="{4DE15B07-396A-45D4-8A24-FB5236101E8D}"/>
              </a:ext>
            </a:extLst>
          </p:cNvPr>
          <p:cNvSpPr>
            <a:spLocks noGrp="1"/>
          </p:cNvSpPr>
          <p:nvPr>
            <p:ph type="sldNum" sz="quarter" idx="12"/>
          </p:nvPr>
        </p:nvSpPr>
        <p:spPr/>
        <p:txBody>
          <a:bodyPr/>
          <a:lstStyle/>
          <a:p>
            <a:fld id="{621F632D-C124-4773-8802-FBC2B1C2511D}" type="slidenum">
              <a:rPr lang="it-IT" smtClean="0"/>
              <a:t>20</a:t>
            </a:fld>
            <a:endParaRPr lang="it-IT"/>
          </a:p>
        </p:txBody>
      </p:sp>
      <p:pic>
        <p:nvPicPr>
          <p:cNvPr id="8" name="Picture 2">
            <a:extLst>
              <a:ext uri="{FF2B5EF4-FFF2-40B4-BE49-F238E27FC236}">
                <a16:creationId xmlns:a16="http://schemas.microsoft.com/office/drawing/2014/main" xmlns="" id="{1D90F7E5-50E0-45B5-A881-729534F42EE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3122" r="22359"/>
          <a:stretch/>
        </p:blipFill>
        <p:spPr bwMode="auto">
          <a:xfrm>
            <a:off x="184192" y="3430764"/>
            <a:ext cx="4437085" cy="286250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a:extLst>
              <a:ext uri="{FF2B5EF4-FFF2-40B4-BE49-F238E27FC236}">
                <a16:creationId xmlns:a16="http://schemas.microsoft.com/office/drawing/2014/main" xmlns="" id="{E6D3FDD1-348A-41AE-8ED3-B550622565BC}"/>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2664" r="25909"/>
          <a:stretch/>
        </p:blipFill>
        <p:spPr bwMode="auto">
          <a:xfrm>
            <a:off x="7651171" y="3430764"/>
            <a:ext cx="4185401" cy="2862509"/>
          </a:xfrm>
          <a:prstGeom prst="rect">
            <a:avLst/>
          </a:prstGeom>
          <a:noFill/>
          <a:extLst>
            <a:ext uri="{909E8E84-426E-40DD-AFC4-6F175D3DCCD1}">
              <a14:hiddenFill xmlns:a14="http://schemas.microsoft.com/office/drawing/2010/main">
                <a:solidFill>
                  <a:srgbClr val="FFFFFF"/>
                </a:solidFill>
              </a14:hiddenFill>
            </a:ext>
          </a:extLst>
        </p:spPr>
      </p:pic>
      <p:sp>
        <p:nvSpPr>
          <p:cNvPr id="10" name="CasellaDiTesto 9">
            <a:extLst>
              <a:ext uri="{FF2B5EF4-FFF2-40B4-BE49-F238E27FC236}">
                <a16:creationId xmlns:a16="http://schemas.microsoft.com/office/drawing/2014/main" xmlns="" id="{B529BEB6-08BF-484B-B121-AF62C0F09843}"/>
              </a:ext>
            </a:extLst>
          </p:cNvPr>
          <p:cNvSpPr txBox="1"/>
          <p:nvPr/>
        </p:nvSpPr>
        <p:spPr>
          <a:xfrm>
            <a:off x="474260" y="981160"/>
            <a:ext cx="5244152" cy="2246769"/>
          </a:xfrm>
          <a:prstGeom prst="rect">
            <a:avLst/>
          </a:prstGeom>
          <a:noFill/>
        </p:spPr>
        <p:txBody>
          <a:bodyPr wrap="square">
            <a:spAutoFit/>
          </a:bodyPr>
          <a:lstStyle/>
          <a:p>
            <a:r>
              <a:rPr lang="it-IT" sz="1400" b="1" dirty="0">
                <a:latin typeface="Segoe UI" panose="020B0502040204020203" pitchFamily="34" charset="0"/>
                <a:cs typeface="Segoe UI" panose="020B0502040204020203" pitchFamily="34" charset="0"/>
                <a:sym typeface="Wingdings" panose="05000000000000000000" pitchFamily="2" charset="2"/>
              </a:rPr>
              <a:t> </a:t>
            </a:r>
            <a:r>
              <a:rPr lang="it-IT" sz="1400" b="1" dirty="0">
                <a:latin typeface="Segoe UI" panose="020B0502040204020203" pitchFamily="34" charset="0"/>
                <a:cs typeface="Segoe UI" panose="020B0502040204020203" pitchFamily="34" charset="0"/>
              </a:rPr>
              <a:t>il Cruscotto direzionale</a:t>
            </a:r>
          </a:p>
          <a:p>
            <a:endParaRPr lang="it-IT" sz="1400" dirty="0">
              <a:latin typeface="Segoe UI" panose="020B0502040204020203" pitchFamily="34" charset="0"/>
              <a:cs typeface="Segoe UI" panose="020B0502040204020203" pitchFamily="34" charset="0"/>
            </a:endParaRPr>
          </a:p>
          <a:p>
            <a:r>
              <a:rPr lang="it-IT" sz="1400" dirty="0">
                <a:highlight>
                  <a:srgbClr val="00FFFF"/>
                </a:highlight>
                <a:latin typeface="Segoe UI" panose="020B0502040204020203" pitchFamily="34" charset="0"/>
                <a:cs typeface="Segoe UI" panose="020B0502040204020203" pitchFamily="34" charset="0"/>
              </a:rPr>
              <a:t>La CCIAA è caratterizzata da:</a:t>
            </a:r>
          </a:p>
          <a:p>
            <a:pPr marL="285750" indent="-285750">
              <a:buFont typeface="Arial" panose="020B0604020202020204" pitchFamily="34" charset="0"/>
              <a:buChar char="•"/>
            </a:pPr>
            <a:r>
              <a:rPr lang="it-IT" sz="1400" dirty="0">
                <a:highlight>
                  <a:srgbClr val="00FFFF"/>
                </a:highlight>
                <a:latin typeface="Segoe UI" panose="020B0502040204020203" pitchFamily="34" charset="0"/>
                <a:cs typeface="Segoe UI" panose="020B0502040204020203" pitchFamily="34" charset="0"/>
              </a:rPr>
              <a:t>una struttura molto snella in termini di personale sul bacino d'imprese</a:t>
            </a:r>
          </a:p>
          <a:p>
            <a:pPr marL="285750" indent="-285750">
              <a:buFont typeface="Arial" panose="020B0604020202020204" pitchFamily="34" charset="0"/>
              <a:buChar char="•"/>
            </a:pPr>
            <a:r>
              <a:rPr lang="it-IT" sz="1400" dirty="0">
                <a:highlight>
                  <a:srgbClr val="00FFFF"/>
                </a:highlight>
                <a:latin typeface="Segoe UI" panose="020B0502040204020203" pitchFamily="34" charset="0"/>
                <a:cs typeface="Segoe UI" panose="020B0502040204020203" pitchFamily="34" charset="0"/>
              </a:rPr>
              <a:t>un numero nella media di Dirigenti rispetto al resto dell'organico</a:t>
            </a:r>
          </a:p>
          <a:p>
            <a:r>
              <a:rPr lang="it-IT" sz="1400" dirty="0">
                <a:highlight>
                  <a:srgbClr val="00FFFF"/>
                </a:highlight>
                <a:latin typeface="Segoe UI" panose="020B0502040204020203" pitchFamily="34" charset="0"/>
                <a:cs typeface="Segoe UI" panose="020B0502040204020203" pitchFamily="34" charset="0"/>
              </a:rPr>
              <a:t>Si evidenzia un’ottima salute economica, un grado relativamente alto di efficienza e un livello più che adeguato di efficacia/qualità</a:t>
            </a:r>
          </a:p>
        </p:txBody>
      </p:sp>
      <p:sp>
        <p:nvSpPr>
          <p:cNvPr id="11" name="CasellaDiTesto 10">
            <a:extLst>
              <a:ext uri="{FF2B5EF4-FFF2-40B4-BE49-F238E27FC236}">
                <a16:creationId xmlns:a16="http://schemas.microsoft.com/office/drawing/2014/main" xmlns="" id="{B99EE06F-BD3F-46FE-BE0C-611A37DE7671}"/>
              </a:ext>
            </a:extLst>
          </p:cNvPr>
          <p:cNvSpPr txBox="1"/>
          <p:nvPr/>
        </p:nvSpPr>
        <p:spPr>
          <a:xfrm>
            <a:off x="5879911" y="981160"/>
            <a:ext cx="2988000" cy="1944000"/>
          </a:xfrm>
          <a:prstGeom prst="rect">
            <a:avLst/>
          </a:prstGeom>
          <a:solidFill>
            <a:schemeClr val="bg2"/>
          </a:solidFill>
        </p:spPr>
        <p:txBody>
          <a:bodyPr wrap="square">
            <a:noAutofit/>
          </a:bodyPr>
          <a:lstStyle/>
          <a:p>
            <a:r>
              <a:rPr lang="it-IT" sz="1200" u="sng" dirty="0">
                <a:latin typeface="Segoe UI" panose="020B0502040204020203" pitchFamily="34" charset="0"/>
                <a:cs typeface="Segoe UI" panose="020B0502040204020203" pitchFamily="34" charset="0"/>
              </a:rPr>
              <a:t>Punti di forza </a:t>
            </a:r>
            <a:r>
              <a:rPr lang="it-IT" sz="1200" dirty="0">
                <a:solidFill>
                  <a:srgbClr val="92D050"/>
                </a:solidFill>
                <a:latin typeface="Segoe UI"/>
                <a:ea typeface="Times New Roman"/>
                <a:cs typeface="Segoe UI"/>
                <a:sym typeface="Wingdings 2"/>
              </a:rPr>
              <a:t></a:t>
            </a:r>
            <a:endParaRPr lang="it-IT" sz="1200" u="sng" dirty="0">
              <a:latin typeface="Segoe UI" panose="020B0502040204020203" pitchFamily="34" charset="0"/>
              <a:cs typeface="Segoe UI" panose="020B0502040204020203" pitchFamily="34" charset="0"/>
            </a:endParaRPr>
          </a:p>
          <a:p>
            <a:pPr marL="177800" indent="-177800">
              <a:buFont typeface="Arial" panose="020B0604020202020204" pitchFamily="34" charset="0"/>
              <a:buChar char="•"/>
            </a:pPr>
            <a:r>
              <a:rPr lang="it-IT" sz="1200" dirty="0">
                <a:highlight>
                  <a:srgbClr val="00FFFF"/>
                </a:highlight>
                <a:latin typeface="Segoe UI" panose="020B0502040204020203" pitchFamily="34" charset="0"/>
                <a:cs typeface="Segoe UI" panose="020B0502040204020203" pitchFamily="34" charset="0"/>
              </a:rPr>
              <a:t>equilibrio strutturale della gestione corrente</a:t>
            </a:r>
          </a:p>
          <a:p>
            <a:pPr marL="177800" indent="-177800">
              <a:buFont typeface="Arial" panose="020B0604020202020204" pitchFamily="34" charset="0"/>
              <a:buChar char="•"/>
            </a:pPr>
            <a:r>
              <a:rPr lang="it-IT" sz="1200" dirty="0">
                <a:highlight>
                  <a:srgbClr val="00FFFF"/>
                </a:highlight>
                <a:latin typeface="Segoe UI" panose="020B0502040204020203" pitchFamily="34" charset="0"/>
                <a:cs typeface="Segoe UI" panose="020B0502040204020203" pitchFamily="34" charset="0"/>
              </a:rPr>
              <a:t>capacità di fronteggiare i debiti a breve con la liquidità</a:t>
            </a:r>
          </a:p>
          <a:p>
            <a:pPr marL="177800" indent="-177800">
              <a:buFont typeface="Arial" panose="020B0604020202020204" pitchFamily="34" charset="0"/>
              <a:buChar char="•"/>
            </a:pPr>
            <a:r>
              <a:rPr lang="it-IT" sz="1200" dirty="0">
                <a:highlight>
                  <a:srgbClr val="00FFFF"/>
                </a:highlight>
                <a:latin typeface="Segoe UI" panose="020B0502040204020203" pitchFamily="34" charset="0"/>
                <a:cs typeface="Segoe UI" panose="020B0502040204020203" pitchFamily="34" charset="0"/>
              </a:rPr>
              <a:t>incidenza dei costi dei processi di supporto interno</a:t>
            </a:r>
          </a:p>
          <a:p>
            <a:pPr marL="177800" indent="-177800">
              <a:buFont typeface="Arial" panose="020B0604020202020204" pitchFamily="34" charset="0"/>
              <a:buChar char="•"/>
            </a:pPr>
            <a:r>
              <a:rPr lang="it-IT" sz="1200" dirty="0">
                <a:highlight>
                  <a:srgbClr val="00FFFF"/>
                </a:highlight>
                <a:latin typeface="Segoe UI" panose="020B0502040204020203" pitchFamily="34" charset="0"/>
                <a:cs typeface="Segoe UI" panose="020B0502040204020203" pitchFamily="34" charset="0"/>
              </a:rPr>
              <a:t>rispetto tempi evasione pratiche RI</a:t>
            </a:r>
          </a:p>
          <a:p>
            <a:pPr marL="177800" indent="-177800">
              <a:buFont typeface="Arial" panose="020B0604020202020204" pitchFamily="34" charset="0"/>
              <a:buChar char="•"/>
            </a:pPr>
            <a:r>
              <a:rPr lang="it-IT" sz="1200" dirty="0">
                <a:highlight>
                  <a:srgbClr val="00FFFF"/>
                </a:highlight>
                <a:latin typeface="Segoe UI" panose="020B0502040204020203" pitchFamily="34" charset="0"/>
                <a:cs typeface="Segoe UI" panose="020B0502040204020203" pitchFamily="34" charset="0"/>
              </a:rPr>
              <a:t>rispetto tempi di pagamento delle fatture</a:t>
            </a:r>
          </a:p>
        </p:txBody>
      </p:sp>
      <p:sp>
        <p:nvSpPr>
          <p:cNvPr id="12" name="CasellaDiTesto 11">
            <a:extLst>
              <a:ext uri="{FF2B5EF4-FFF2-40B4-BE49-F238E27FC236}">
                <a16:creationId xmlns:a16="http://schemas.microsoft.com/office/drawing/2014/main" xmlns="" id="{4106809B-EFD6-42F4-9E57-A1332B7F3B8D}"/>
              </a:ext>
            </a:extLst>
          </p:cNvPr>
          <p:cNvSpPr txBox="1"/>
          <p:nvPr/>
        </p:nvSpPr>
        <p:spPr>
          <a:xfrm>
            <a:off x="8996148" y="981159"/>
            <a:ext cx="2988000" cy="461665"/>
          </a:xfrm>
          <a:prstGeom prst="rect">
            <a:avLst/>
          </a:prstGeom>
          <a:solidFill>
            <a:schemeClr val="bg2"/>
          </a:solidFill>
        </p:spPr>
        <p:txBody>
          <a:bodyPr wrap="square">
            <a:spAutoFit/>
          </a:bodyPr>
          <a:lstStyle/>
          <a:p>
            <a:r>
              <a:rPr lang="it-IT" sz="1200" u="sng" dirty="0">
                <a:latin typeface="Segoe UI" panose="020B0502040204020203" pitchFamily="34" charset="0"/>
                <a:cs typeface="Segoe UI" panose="020B0502040204020203" pitchFamily="34" charset="0"/>
              </a:rPr>
              <a:t>Punti di debolezza </a:t>
            </a:r>
            <a:r>
              <a:rPr lang="it-IT" sz="1200" dirty="0">
                <a:solidFill>
                  <a:srgbClr val="FF0000"/>
                </a:solidFill>
                <a:latin typeface="Segoe UI"/>
                <a:ea typeface="Times New Roman"/>
                <a:cs typeface="Segoe UI"/>
                <a:sym typeface="Wingdings 2"/>
              </a:rPr>
              <a:t></a:t>
            </a:r>
            <a:endParaRPr lang="it-IT" sz="1200" u="sng" dirty="0">
              <a:latin typeface="Segoe UI" panose="020B0502040204020203" pitchFamily="34" charset="0"/>
              <a:cs typeface="Segoe UI" panose="020B0502040204020203" pitchFamily="34" charset="0"/>
            </a:endParaRPr>
          </a:p>
          <a:p>
            <a:pPr marL="177800" indent="-177800">
              <a:buFont typeface="Arial" panose="020B0604020202020204" pitchFamily="34" charset="0"/>
              <a:buChar char="•"/>
            </a:pPr>
            <a:r>
              <a:rPr lang="it-IT" sz="1200" dirty="0">
                <a:highlight>
                  <a:srgbClr val="00FFFF"/>
                </a:highlight>
                <a:latin typeface="Segoe UI" panose="020B0502040204020203" pitchFamily="34" charset="0"/>
                <a:cs typeface="Segoe UI" panose="020B0502040204020203" pitchFamily="34" charset="0"/>
              </a:rPr>
              <a:t>---</a:t>
            </a:r>
          </a:p>
        </p:txBody>
      </p:sp>
      <p:sp>
        <p:nvSpPr>
          <p:cNvPr id="13" name="Fumetto: rettangolo con angoli arrotondati 3">
            <a:extLst>
              <a:ext uri="{FF2B5EF4-FFF2-40B4-BE49-F238E27FC236}">
                <a16:creationId xmlns:a16="http://schemas.microsoft.com/office/drawing/2014/main" xmlns="" id="{E219F11E-5F95-4112-8D71-C87A764A8C97}"/>
              </a:ext>
            </a:extLst>
          </p:cNvPr>
          <p:cNvSpPr/>
          <p:nvPr/>
        </p:nvSpPr>
        <p:spPr>
          <a:xfrm>
            <a:off x="4476997" y="3744439"/>
            <a:ext cx="3277590" cy="3064669"/>
          </a:xfrm>
          <a:prstGeom prst="wedgeRoundRectCallout">
            <a:avLst>
              <a:gd name="adj1" fmla="val -36118"/>
              <a:gd name="adj2" fmla="val -71138"/>
              <a:gd name="adj3" fmla="val 16667"/>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wrap="square" lIns="72000" tIns="36000" rIns="72000" bIns="36000" rtlCol="0" anchor="ctr">
            <a:spAutoFit/>
          </a:bodyPr>
          <a:lstStyle/>
          <a:p>
            <a:r>
              <a:rPr lang="it-IT" sz="2400" b="1" dirty="0">
                <a:solidFill>
                  <a:schemeClr val="tx1"/>
                </a:solidFill>
                <a:latin typeface="Wingdings" panose="05000000000000000000" pitchFamily="2" charset="2"/>
              </a:rPr>
              <a:t>@</a:t>
            </a:r>
            <a:r>
              <a:rPr lang="it-IT" sz="1050" b="1" dirty="0">
                <a:solidFill>
                  <a:schemeClr val="tx1"/>
                </a:solidFill>
              </a:rPr>
              <a:t> INDICAZIONI PER LA REDAZIONE</a:t>
            </a:r>
          </a:p>
          <a:p>
            <a:r>
              <a:rPr lang="it-IT" sz="1000" dirty="0">
                <a:solidFill>
                  <a:schemeClr val="tx1"/>
                </a:solidFill>
              </a:rPr>
              <a:t>Si tratta di un ambito che, come precisato meglio nelle Linee guida, può essere trattato in modo trasversale all’interno dei paragrafi precedenti, evidenziando cioè i dati di </a:t>
            </a:r>
            <a:r>
              <a:rPr lang="it-IT" sz="1000" dirty="0" err="1">
                <a:solidFill>
                  <a:schemeClr val="tx1"/>
                </a:solidFill>
              </a:rPr>
              <a:t>benchmarking</a:t>
            </a:r>
            <a:r>
              <a:rPr lang="it-IT" sz="1000" dirty="0">
                <a:solidFill>
                  <a:schemeClr val="tx1"/>
                </a:solidFill>
              </a:rPr>
              <a:t> in ciascuno di essi, per ogni tema trattato. </a:t>
            </a:r>
          </a:p>
          <a:p>
            <a:r>
              <a:rPr lang="it-IT" sz="1000" dirty="0">
                <a:solidFill>
                  <a:schemeClr val="tx1"/>
                </a:solidFill>
              </a:rPr>
              <a:t>Nel caso in cui si ritenga invece opportuno riportare le risultanze del </a:t>
            </a:r>
            <a:r>
              <a:rPr lang="it-IT" sz="1000" dirty="0" err="1">
                <a:solidFill>
                  <a:schemeClr val="tx1"/>
                </a:solidFill>
              </a:rPr>
              <a:t>benchmarking</a:t>
            </a:r>
            <a:r>
              <a:rPr lang="it-IT" sz="1000" dirty="0">
                <a:solidFill>
                  <a:schemeClr val="tx1"/>
                </a:solidFill>
              </a:rPr>
              <a:t> in un paragrafo dedicato, si potrà tracciare, anche un “profilo” della CCIAA, evidenziando eventuali ambiti di miglioramento e/o consolidamento della gestione camerale, utilizzando il Cruscotto direzionale, strumento messo a disposizione all’interno del Sistema informativo integrato, articolato in quattro aree di monitoraggio, in funzione delle dimensioni chiave della performance: struttura; salute economica; efficienza; efficacia; qualità.</a:t>
            </a:r>
          </a:p>
        </p:txBody>
      </p:sp>
    </p:spTree>
    <p:extLst>
      <p:ext uri="{BB962C8B-B14F-4D97-AF65-F5344CB8AC3E}">
        <p14:creationId xmlns:p14="http://schemas.microsoft.com/office/powerpoint/2010/main" val="39820327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C41B432C-B102-46E0-885C-D2AF2130ED43}"/>
              </a:ext>
            </a:extLst>
          </p:cNvPr>
          <p:cNvSpPr txBox="1"/>
          <p:nvPr/>
        </p:nvSpPr>
        <p:spPr>
          <a:xfrm>
            <a:off x="609600" y="889001"/>
            <a:ext cx="11264900" cy="5512750"/>
          </a:xfrm>
          <a:prstGeom prst="rect">
            <a:avLst/>
          </a:prstGeom>
          <a:noFill/>
        </p:spPr>
        <p:txBody>
          <a:bodyPr wrap="square" numCol="2" spcCol="180000" rtlCol="0">
            <a:noAutofit/>
          </a:bodyPr>
          <a:lstStyle/>
          <a:p>
            <a:pPr marL="158115" marR="68580">
              <a:lnSpc>
                <a:spcPct val="115000"/>
              </a:lnSpc>
              <a:spcAft>
                <a:spcPts val="1000"/>
              </a:spcAft>
            </a:pPr>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Nell’annualità presa in esame sono state riscontrate delle difficoltà per il raggiungimento degli obiettivi relativi principalmente al seguente ambito strategico: ……………..</a:t>
            </a:r>
          </a:p>
          <a:p>
            <a:pPr marL="158115" marR="68580">
              <a:lnSpc>
                <a:spcPct val="115000"/>
              </a:lnSpc>
              <a:spcAft>
                <a:spcPts val="1000"/>
              </a:spcAft>
            </a:pPr>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Tale difficoltà è scaturita da una situazione di contesto …………., dovuta all’attuale crisi economica e allo stallo di alcune attività che inevitabilmente hanno risentito di questo particolare momento storico. L’ente ha optato, per il prossimo anno, di investire in maggior misura sulle attività che riguardano ....... che si prevede possano essere ………………………….</a:t>
            </a:r>
          </a:p>
          <a:p>
            <a:pPr marL="158115" marR="68580">
              <a:lnSpc>
                <a:spcPct val="115000"/>
              </a:lnSpc>
              <a:spcAft>
                <a:spcPts val="1000"/>
              </a:spcAft>
            </a:pPr>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Nel ciclo di pianificazione successiva, dunque, uno degli ambiti strategici ulteriori su cui l’ente potrebbe puntare è quello definito come …………., all’interno del quale potrebbero confluire gli obiettivi strategici inerenti la …………………………………………………………….</a:t>
            </a:r>
          </a:p>
          <a:p>
            <a:pPr marL="158115" marR="68580">
              <a:lnSpc>
                <a:spcPct val="115000"/>
              </a:lnSpc>
              <a:spcAft>
                <a:spcPts val="1000"/>
              </a:spcAft>
            </a:pPr>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Si coglie l’occasione, infine, per riprendere quanto già segnalato nella Relazione sul funzionamento complessivo dei controlli, in particolare sulle criticità riscontrate nelle fasi di misurazione e valutazione della performance; in particolare, ……………………………………………………………………………………………………………</a:t>
            </a:r>
          </a:p>
          <a:p>
            <a:pPr marL="158115" marR="68580">
              <a:lnSpc>
                <a:spcPct val="115000"/>
              </a:lnSpc>
              <a:spcAft>
                <a:spcPts val="1000"/>
              </a:spcAft>
            </a:pPr>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Ciò premesso, dal prossimo ciclo di pianificazione l’ente opererà ………………………</a:t>
            </a:r>
          </a:p>
          <a:p>
            <a:pPr marL="158115" marR="68580">
              <a:lnSpc>
                <a:spcPct val="115000"/>
              </a:lnSpc>
              <a:spcAft>
                <a:spcPts val="1000"/>
              </a:spcAft>
            </a:pPr>
            <a:endPar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asellaDiTesto 2">
            <a:extLst>
              <a:ext uri="{FF2B5EF4-FFF2-40B4-BE49-F238E27FC236}">
                <a16:creationId xmlns:a16="http://schemas.microsoft.com/office/drawing/2014/main" xmlns="" id="{14E457DB-EDC2-47FC-A635-F33B1302B06B}"/>
              </a:ext>
            </a:extLst>
          </p:cNvPr>
          <p:cNvSpPr txBox="1"/>
          <p:nvPr/>
        </p:nvSpPr>
        <p:spPr>
          <a:xfrm>
            <a:off x="609600" y="334665"/>
            <a:ext cx="11582400" cy="400110"/>
          </a:xfrm>
          <a:prstGeom prst="rect">
            <a:avLst/>
          </a:prstGeom>
          <a:noFill/>
        </p:spPr>
        <p:txBody>
          <a:bodyPr wrap="square" rtlCol="0">
            <a:spAutoFit/>
          </a:bodyPr>
          <a:lstStyle/>
          <a:p>
            <a:r>
              <a:rPr lang="it-IT" sz="2000" b="1" dirty="0">
                <a:solidFill>
                  <a:srgbClr val="00B0F0"/>
                </a:solidFill>
                <a:latin typeface="Segoe UI" panose="020B0502040204020203" pitchFamily="34" charset="0"/>
                <a:cs typeface="Segoe UI" panose="020B0502040204020203" pitchFamily="34" charset="0"/>
              </a:rPr>
              <a:t>8. FATTORI OSTATIVI E INPUT DI MIGLIORAMENTO PER IL NUOVO CICLO DI PIANIFICAZIONE</a:t>
            </a:r>
          </a:p>
        </p:txBody>
      </p:sp>
      <p:sp>
        <p:nvSpPr>
          <p:cNvPr id="6" name="Segnaposto numero diapositiva 5">
            <a:extLst>
              <a:ext uri="{FF2B5EF4-FFF2-40B4-BE49-F238E27FC236}">
                <a16:creationId xmlns:a16="http://schemas.microsoft.com/office/drawing/2014/main" xmlns="" id="{4DE15B07-396A-45D4-8A24-FB5236101E8D}"/>
              </a:ext>
            </a:extLst>
          </p:cNvPr>
          <p:cNvSpPr>
            <a:spLocks noGrp="1"/>
          </p:cNvSpPr>
          <p:nvPr>
            <p:ph type="sldNum" sz="quarter" idx="12"/>
          </p:nvPr>
        </p:nvSpPr>
        <p:spPr/>
        <p:txBody>
          <a:bodyPr/>
          <a:lstStyle/>
          <a:p>
            <a:fld id="{621F632D-C124-4773-8802-FBC2B1C2511D}" type="slidenum">
              <a:rPr lang="it-IT" smtClean="0"/>
              <a:t>21</a:t>
            </a:fld>
            <a:endParaRPr lang="it-IT"/>
          </a:p>
        </p:txBody>
      </p:sp>
      <p:sp>
        <p:nvSpPr>
          <p:cNvPr id="5" name="Fumetto: rettangolo con angoli arrotondati 3">
            <a:extLst>
              <a:ext uri="{FF2B5EF4-FFF2-40B4-BE49-F238E27FC236}">
                <a16:creationId xmlns:a16="http://schemas.microsoft.com/office/drawing/2014/main" xmlns="" id="{E219F11E-5F95-4112-8D71-C87A764A8C97}"/>
              </a:ext>
            </a:extLst>
          </p:cNvPr>
          <p:cNvSpPr/>
          <p:nvPr/>
        </p:nvSpPr>
        <p:spPr>
          <a:xfrm>
            <a:off x="7584683" y="2110762"/>
            <a:ext cx="4088761" cy="3745706"/>
          </a:xfrm>
          <a:prstGeom prst="wedgeRoundRectCallout">
            <a:avLst>
              <a:gd name="adj1" fmla="val -83197"/>
              <a:gd name="adj2" fmla="val -46881"/>
              <a:gd name="adj3" fmla="val 16667"/>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it-IT" sz="2400" b="1" dirty="0">
                <a:solidFill>
                  <a:schemeClr val="tx1"/>
                </a:solidFill>
                <a:latin typeface="Wingdings" panose="05000000000000000000" pitchFamily="2" charset="2"/>
              </a:rPr>
              <a:t>@</a:t>
            </a:r>
            <a:r>
              <a:rPr lang="it-IT" sz="1050" b="1" dirty="0">
                <a:solidFill>
                  <a:schemeClr val="tx1"/>
                </a:solidFill>
              </a:rPr>
              <a:t> INDICAZIONI PER LA REDAZIONE</a:t>
            </a:r>
          </a:p>
          <a:p>
            <a:r>
              <a:rPr lang="it-IT" sz="1000" dirty="0">
                <a:solidFill>
                  <a:schemeClr val="tx1"/>
                </a:solidFill>
              </a:rPr>
              <a:t>In questa sezione si forniscono gli input in chiave futura per lo sviluppo del ciclo di pianificazione, misurazione e rendicontazione.</a:t>
            </a:r>
          </a:p>
          <a:p>
            <a:r>
              <a:rPr lang="it-IT" sz="1000" dirty="0">
                <a:solidFill>
                  <a:schemeClr val="tx1"/>
                </a:solidFill>
              </a:rPr>
              <a:t>Per quanto riguarda le eventuali criticità  rilevate, si possono descrivere i fattori ostativi che hanno reso difficile o impedito totalmente il raggiungimento degli obiettivi, provando a individuarne le cause e, se possibile, le eventuali azioni utili per rimuovere tali ostacoli.</a:t>
            </a:r>
          </a:p>
          <a:p>
            <a:r>
              <a:rPr lang="it-IT" sz="1000" dirty="0">
                <a:solidFill>
                  <a:schemeClr val="tx1"/>
                </a:solidFill>
              </a:rPr>
              <a:t>Le problematiche evidenziate possono eventualmente tradursi in altrettanti input di miglioramento; questo vale per gli obiettivi già presenti nei documenti di pianificazione precedenti; ma, dall’analisi complessiva del Report, possono sorgere anche spunti ulteriori rispetto all’impianto strategico-programmatico precedente, da concretizzare e dettagliare nei successivi documenti di pianificazione (dalla RPP al Piano della performance). </a:t>
            </a:r>
          </a:p>
          <a:p>
            <a:r>
              <a:rPr lang="it-IT" sz="1000" dirty="0">
                <a:solidFill>
                  <a:schemeClr val="tx1"/>
                </a:solidFill>
              </a:rPr>
              <a:t>Infine, in questa parte conclusiva si può cogliere l’occasione per suggerire miglioramenti anche nelle modalità e nel metodo di programmazione, riprendendo e ribadendo tracce di lavoro già emerse e prospettate in sede di Relazione sul funzionamento dei controlli. </a:t>
            </a:r>
          </a:p>
        </p:txBody>
      </p:sp>
    </p:spTree>
    <p:extLst>
      <p:ext uri="{BB962C8B-B14F-4D97-AF65-F5344CB8AC3E}">
        <p14:creationId xmlns:p14="http://schemas.microsoft.com/office/powerpoint/2010/main" val="3450062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a 6">
            <a:extLst>
              <a:ext uri="{FF2B5EF4-FFF2-40B4-BE49-F238E27FC236}">
                <a16:creationId xmlns:a16="http://schemas.microsoft.com/office/drawing/2014/main" xmlns="" id="{9FF29F49-64CB-4815-83A8-2A17E73275F7}"/>
              </a:ext>
            </a:extLst>
          </p:cNvPr>
          <p:cNvGraphicFramePr>
            <a:graphicFrameLocks noGrp="1"/>
          </p:cNvGraphicFramePr>
          <p:nvPr>
            <p:extLst>
              <p:ext uri="{D42A27DB-BD31-4B8C-83A1-F6EECF244321}">
                <p14:modId xmlns:p14="http://schemas.microsoft.com/office/powerpoint/2010/main" val="202502605"/>
              </p:ext>
            </p:extLst>
          </p:nvPr>
        </p:nvGraphicFramePr>
        <p:xfrm>
          <a:off x="615043" y="911962"/>
          <a:ext cx="10961915" cy="5269257"/>
        </p:xfrm>
        <a:graphic>
          <a:graphicData uri="http://schemas.openxmlformats.org/drawingml/2006/table">
            <a:tbl>
              <a:tblPr firstRow="1" bandRow="1">
                <a:tableStyleId>{5C22544A-7EE6-4342-B048-85BDC9FD1C3A}</a:tableStyleId>
              </a:tblPr>
              <a:tblGrid>
                <a:gridCol w="10351637">
                  <a:extLst>
                    <a:ext uri="{9D8B030D-6E8A-4147-A177-3AD203B41FA5}">
                      <a16:colId xmlns:a16="http://schemas.microsoft.com/office/drawing/2014/main" xmlns="" val="3980242796"/>
                    </a:ext>
                  </a:extLst>
                </a:gridCol>
                <a:gridCol w="610278">
                  <a:extLst>
                    <a:ext uri="{9D8B030D-6E8A-4147-A177-3AD203B41FA5}">
                      <a16:colId xmlns:a16="http://schemas.microsoft.com/office/drawing/2014/main" xmlns="" val="1385494394"/>
                    </a:ext>
                  </a:extLst>
                </a:gridCol>
              </a:tblGrid>
              <a:tr h="397622">
                <a:tc>
                  <a:txBody>
                    <a:bodyPr/>
                    <a:lstStyle/>
                    <a:p>
                      <a:r>
                        <a:rPr lang="it-IT" sz="1600" b="0" u="none" dirty="0">
                          <a:solidFill>
                            <a:schemeClr val="tx1"/>
                          </a:solidFill>
                          <a:latin typeface="Segoe UI" panose="020B0502040204020203" pitchFamily="34" charset="0"/>
                          <a:cs typeface="Segoe UI" panose="020B0502040204020203" pitchFamily="34" charset="0"/>
                          <a:hlinkClick r:id="rId2" action="ppaction://hlinksldjump">
                            <a:extLst>
                              <a:ext uri="{A12FA001-AC4F-418D-AE19-62706E023703}">
                                <ahyp:hlinkClr xmlns:ahyp="http://schemas.microsoft.com/office/drawing/2018/hyperlinkcolor" xmlns="" val="tx"/>
                              </a:ext>
                            </a:extLst>
                          </a:hlinkClick>
                        </a:rPr>
                        <a:t>Premessa</a:t>
                      </a:r>
                      <a:r>
                        <a:rPr lang="it-IT" sz="1600" b="0" u="none" dirty="0">
                          <a:solidFill>
                            <a:schemeClr val="tx1"/>
                          </a:solidFill>
                          <a:latin typeface="Segoe UI" panose="020B0502040204020203" pitchFamily="34" charset="0"/>
                          <a:cs typeface="Segoe UI" panose="020B0502040204020203" pitchFamily="34" charset="0"/>
                        </a:rPr>
                        <a: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0" lang="it-IT" sz="1600" b="0" i="0" u="none" strike="noStrike" kern="1200" cap="none" spc="0" normalizeH="0" baseline="0" noProof="0">
                          <a:ln>
                            <a:noFill/>
                          </a:ln>
                          <a:solidFill>
                            <a:prstClr val="black"/>
                          </a:solidFill>
                          <a:effectLst/>
                          <a:uLnTx/>
                          <a:uFillTx/>
                          <a:latin typeface="Segoe UI" panose="020B0502040204020203" pitchFamily="34" charset="0"/>
                          <a:ea typeface="+mn-ea"/>
                          <a:cs typeface="Segoe UI" panose="020B0502040204020203" pitchFamily="34" charset="0"/>
                        </a:rPr>
                        <a:t>NN</a:t>
                      </a:r>
                      <a:endParaRPr lang="it-IT" sz="1600" b="0" u="none" dirty="0">
                        <a:solidFill>
                          <a:schemeClr val="tx1"/>
                        </a:solidFill>
                        <a:latin typeface="Segoe UI" panose="020B0502040204020203" pitchFamily="34" charset="0"/>
                        <a:cs typeface="Segoe UI" panose="020B0502040204020203"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523240866"/>
                  </a:ext>
                </a:extLst>
              </a:tr>
              <a:tr h="410127">
                <a:tc>
                  <a:txBody>
                    <a:bodyPr/>
                    <a:lstStyle/>
                    <a:p>
                      <a:r>
                        <a:rPr lang="it-IT" sz="1600" b="0" u="none" dirty="0">
                          <a:solidFill>
                            <a:schemeClr val="tx1"/>
                          </a:solidFill>
                          <a:latin typeface="Segoe UI" panose="020B0502040204020203" pitchFamily="34" charset="0"/>
                          <a:cs typeface="Segoe UI" panose="020B0502040204020203" pitchFamily="34" charset="0"/>
                          <a:hlinkClick r:id="rId3" action="ppaction://hlinksldjump">
                            <a:extLst>
                              <a:ext uri="{A12FA001-AC4F-418D-AE19-62706E023703}">
                                <ahyp:hlinkClr xmlns:ahyp="http://schemas.microsoft.com/office/drawing/2018/hyperlinkcolor" xmlns="" val="tx"/>
                              </a:ext>
                            </a:extLst>
                          </a:hlinkClick>
                        </a:rPr>
                        <a:t>1. Coerenza documenti di programmazione</a:t>
                      </a:r>
                      <a:r>
                        <a:rPr lang="it-IT" sz="1600" b="0" u="none" dirty="0">
                          <a:solidFill>
                            <a:schemeClr val="tx1"/>
                          </a:solidFill>
                          <a:latin typeface="Segoe UI" panose="020B0502040204020203" pitchFamily="34" charset="0"/>
                          <a:cs typeface="Segoe UI" panose="020B0502040204020203" pitchFamily="34" charset="0"/>
                        </a:rPr>
                        <a: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0" lang="it-IT" sz="1600" b="0" i="0" u="none" strike="noStrike" kern="1200" cap="none" spc="0" normalizeH="0" baseline="0" noProof="0">
                          <a:ln>
                            <a:noFill/>
                          </a:ln>
                          <a:solidFill>
                            <a:prstClr val="black"/>
                          </a:solidFill>
                          <a:effectLst/>
                          <a:uLnTx/>
                          <a:uFillTx/>
                          <a:latin typeface="Segoe UI" panose="020B0502040204020203" pitchFamily="34" charset="0"/>
                          <a:ea typeface="+mn-ea"/>
                          <a:cs typeface="Segoe UI" panose="020B0502040204020203" pitchFamily="34" charset="0"/>
                        </a:rPr>
                        <a:t>NN</a:t>
                      </a:r>
                      <a:endParaRPr lang="it-IT" sz="1600" b="0" u="none" dirty="0">
                        <a:solidFill>
                          <a:schemeClr val="tx1"/>
                        </a:solidFill>
                        <a:latin typeface="Segoe UI" panose="020B0502040204020203" pitchFamily="34" charset="0"/>
                        <a:cs typeface="Segoe UI" panose="020B0502040204020203"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429035721"/>
                  </a:ext>
                </a:extLst>
              </a:tr>
              <a:tr h="431569">
                <a:tc>
                  <a:txBody>
                    <a:bodyPr/>
                    <a:lstStyle/>
                    <a:p>
                      <a:r>
                        <a:rPr lang="it-IT" sz="1600" b="0" u="none" dirty="0">
                          <a:solidFill>
                            <a:schemeClr val="tx1"/>
                          </a:solidFill>
                          <a:latin typeface="Segoe UI" panose="020B0502040204020203" pitchFamily="34" charset="0"/>
                          <a:cs typeface="Segoe UI" panose="020B0502040204020203" pitchFamily="34" charset="0"/>
                          <a:hlinkClick r:id="rId4" action="ppaction://hlinksldjump">
                            <a:extLst>
                              <a:ext uri="{A12FA001-AC4F-418D-AE19-62706E023703}">
                                <ahyp:hlinkClr xmlns:ahyp="http://schemas.microsoft.com/office/drawing/2018/hyperlinkcolor" xmlns="" val="tx"/>
                              </a:ext>
                            </a:extLst>
                          </a:hlinkClick>
                        </a:rPr>
                        <a:t>2. Schema logico di riferimento</a:t>
                      </a:r>
                      <a:r>
                        <a:rPr lang="it-IT" sz="1600" b="0" u="none" dirty="0">
                          <a:solidFill>
                            <a:schemeClr val="tx1"/>
                          </a:solidFill>
                          <a:latin typeface="Segoe UI" panose="020B0502040204020203" pitchFamily="34" charset="0"/>
                          <a:cs typeface="Segoe UI" panose="020B0502040204020203" pitchFamily="34" charset="0"/>
                        </a:rPr>
                        <a: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0" lang="it-IT" sz="1600" b="0" i="0" u="none" strike="noStrike" kern="1200" cap="none" spc="0" normalizeH="0" baseline="0" noProof="0">
                          <a:ln>
                            <a:noFill/>
                          </a:ln>
                          <a:solidFill>
                            <a:prstClr val="black"/>
                          </a:solidFill>
                          <a:effectLst/>
                          <a:uLnTx/>
                          <a:uFillTx/>
                          <a:latin typeface="Segoe UI" panose="020B0502040204020203" pitchFamily="34" charset="0"/>
                          <a:ea typeface="+mn-ea"/>
                          <a:cs typeface="Segoe UI" panose="020B0502040204020203" pitchFamily="34" charset="0"/>
                        </a:rPr>
                        <a:t>NN</a:t>
                      </a:r>
                      <a:endParaRPr lang="it-IT" sz="1600" b="0" u="none" dirty="0">
                        <a:solidFill>
                          <a:schemeClr val="tx1"/>
                        </a:solidFill>
                        <a:latin typeface="Segoe UI" panose="020B0502040204020203" pitchFamily="34" charset="0"/>
                        <a:cs typeface="Segoe UI" panose="020B0502040204020203"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653279761"/>
                  </a:ext>
                </a:extLst>
              </a:tr>
              <a:tr h="420848">
                <a:tc>
                  <a:txBody>
                    <a:bodyPr/>
                    <a:lstStyle/>
                    <a:p>
                      <a:r>
                        <a:rPr lang="it-IT" sz="1600" b="0" u="none" dirty="0">
                          <a:solidFill>
                            <a:schemeClr val="tx1"/>
                          </a:solidFill>
                          <a:latin typeface="Segoe UI" panose="020B0502040204020203" pitchFamily="34" charset="0"/>
                          <a:cs typeface="Segoe UI" panose="020B0502040204020203" pitchFamily="34" charset="0"/>
                          <a:hlinkClick r:id="rId5" action="ppaction://hlinksldjump">
                            <a:extLst>
                              <a:ext uri="{A12FA001-AC4F-418D-AE19-62706E023703}">
                                <ahyp:hlinkClr xmlns:ahyp="http://schemas.microsoft.com/office/drawing/2018/hyperlinkcolor" xmlns="" val="tx"/>
                              </a:ext>
                            </a:extLst>
                          </a:hlinkClick>
                        </a:rPr>
                        <a:t>3. Grado attuazione strategia </a:t>
                      </a:r>
                      <a:r>
                        <a:rPr lang="it-IT" sz="1600" b="0" u="none" dirty="0">
                          <a:solidFill>
                            <a:schemeClr val="tx1"/>
                          </a:solidFill>
                          <a:latin typeface="Segoe UI" panose="020B0502040204020203" pitchFamily="34" charset="0"/>
                          <a:cs typeface="Segoe UI" panose="020B0502040204020203" pitchFamily="34" charset="0"/>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0" lang="it-IT" sz="1600" b="0" i="0" u="none" strike="noStrike" kern="1200" cap="none" spc="0" normalizeH="0" baseline="0" noProof="0">
                          <a:ln>
                            <a:noFill/>
                          </a:ln>
                          <a:solidFill>
                            <a:prstClr val="black"/>
                          </a:solidFill>
                          <a:effectLst/>
                          <a:uLnTx/>
                          <a:uFillTx/>
                          <a:latin typeface="Segoe UI" panose="020B0502040204020203" pitchFamily="34" charset="0"/>
                          <a:ea typeface="+mn-ea"/>
                          <a:cs typeface="Segoe UI" panose="020B0502040204020203" pitchFamily="34" charset="0"/>
                        </a:rPr>
                        <a:t>NN</a:t>
                      </a:r>
                      <a:endParaRPr lang="it-IT" sz="1600" b="0" u="none" dirty="0">
                        <a:solidFill>
                          <a:schemeClr val="tx1"/>
                        </a:solidFill>
                        <a:latin typeface="Segoe UI" panose="020B0502040204020203" pitchFamily="34" charset="0"/>
                        <a:cs typeface="Segoe UI" panose="020B0502040204020203"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648960560"/>
                  </a:ext>
                </a:extLst>
              </a:tr>
              <a:tr h="420848">
                <a:tc>
                  <a:txBody>
                    <a:bodyPr/>
                    <a:lstStyle/>
                    <a:p>
                      <a:r>
                        <a:rPr lang="it-IT" sz="1600" b="0" u="none" dirty="0">
                          <a:solidFill>
                            <a:schemeClr val="tx1"/>
                          </a:solidFill>
                          <a:latin typeface="Segoe UI" panose="020B0502040204020203" pitchFamily="34" charset="0"/>
                          <a:cs typeface="Segoe UI" panose="020B0502040204020203" pitchFamily="34" charset="0"/>
                          <a:hlinkClick r:id="rId6" action="ppaction://hlinksldjump">
                            <a:extLst>
                              <a:ext uri="{A12FA001-AC4F-418D-AE19-62706E023703}">
                                <ahyp:hlinkClr xmlns:ahyp="http://schemas.microsoft.com/office/drawing/2018/hyperlinkcolor" xmlns="" val="tx"/>
                              </a:ext>
                            </a:extLst>
                          </a:hlinkClick>
                        </a:rPr>
                        <a:t>4. Impatti e altre dimensioni della performance</a:t>
                      </a:r>
                      <a:r>
                        <a:rPr lang="it-IT" sz="1600" b="0" u="none" dirty="0">
                          <a:solidFill>
                            <a:schemeClr val="tx1"/>
                          </a:solidFill>
                          <a:latin typeface="Segoe UI" panose="020B0502040204020203" pitchFamily="34" charset="0"/>
                          <a:cs typeface="Segoe UI" panose="020B0502040204020203" pitchFamily="34" charset="0"/>
                        </a:rPr>
                        <a: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0" lang="it-IT" sz="1600" b="0" i="0" u="none" strike="noStrike" kern="1200" cap="none" spc="0" normalizeH="0" baseline="0" noProof="0">
                          <a:ln>
                            <a:noFill/>
                          </a:ln>
                          <a:solidFill>
                            <a:prstClr val="black"/>
                          </a:solidFill>
                          <a:effectLst/>
                          <a:uLnTx/>
                          <a:uFillTx/>
                          <a:latin typeface="Segoe UI" panose="020B0502040204020203" pitchFamily="34" charset="0"/>
                          <a:ea typeface="+mn-ea"/>
                          <a:cs typeface="Segoe UI" panose="020B0502040204020203" pitchFamily="34" charset="0"/>
                        </a:rPr>
                        <a:t>NN</a:t>
                      </a:r>
                      <a:endParaRPr lang="it-IT" sz="1600" b="0" u="none" dirty="0">
                        <a:solidFill>
                          <a:schemeClr val="tx1"/>
                        </a:solidFill>
                        <a:latin typeface="Segoe UI" panose="020B0502040204020203" pitchFamily="34" charset="0"/>
                        <a:cs typeface="Segoe UI" panose="020B0502040204020203"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523845365"/>
                  </a:ext>
                </a:extLst>
              </a:tr>
              <a:tr h="420848">
                <a:tc>
                  <a:txBody>
                    <a:bodyPr/>
                    <a:lstStyle/>
                    <a:p>
                      <a:r>
                        <a:rPr lang="it-IT" sz="1600" b="0" u="sng" dirty="0">
                          <a:solidFill>
                            <a:schemeClr val="tx1"/>
                          </a:solidFill>
                          <a:latin typeface="Segoe UI" panose="020B0502040204020203" pitchFamily="34" charset="0"/>
                          <a:cs typeface="Segoe UI" panose="020B0502040204020203" pitchFamily="34" charset="0"/>
                        </a:rPr>
                        <a:t>5. </a:t>
                      </a:r>
                      <a:r>
                        <a:rPr lang="it-IT" sz="1600" b="0" u="sng" kern="1200" dirty="0">
                          <a:solidFill>
                            <a:schemeClr val="tx1"/>
                          </a:solidFill>
                          <a:latin typeface="Segoe UI" panose="020B0502040204020203" pitchFamily="34" charset="0"/>
                          <a:ea typeface="+mn-ea"/>
                          <a:cs typeface="Segoe UI" panose="020B0502040204020203" pitchFamily="34" charset="0"/>
                        </a:rPr>
                        <a:t>Process</a:t>
                      </a:r>
                      <a:r>
                        <a:rPr lang="it-IT" sz="1600" b="0" u="sng" dirty="0">
                          <a:solidFill>
                            <a:schemeClr val="tx1"/>
                          </a:solidFill>
                          <a:latin typeface="Segoe UI" panose="020B0502040204020203" pitchFamily="34" charset="0"/>
                          <a:cs typeface="Segoe UI" panose="020B0502040204020203" pitchFamily="34" charset="0"/>
                        </a:rPr>
                        <a:t>i </a:t>
                      </a:r>
                      <a:r>
                        <a:rPr lang="it-IT" sz="1600" b="0" u="none" dirty="0">
                          <a:solidFill>
                            <a:schemeClr val="tx1"/>
                          </a:solidFill>
                          <a:latin typeface="Segoe UI" panose="020B0502040204020203" pitchFamily="34" charset="0"/>
                          <a:cs typeface="Segoe UI" panose="020B0502040204020203" pitchFamily="34" charset="0"/>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0" lang="it-IT" sz="16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NN</a:t>
                      </a:r>
                      <a:endParaRPr lang="it-IT" sz="1600" b="0" u="none" dirty="0">
                        <a:solidFill>
                          <a:schemeClr val="tx1"/>
                        </a:solidFill>
                        <a:latin typeface="Segoe UI" panose="020B0502040204020203" pitchFamily="34" charset="0"/>
                        <a:cs typeface="Segoe UI" panose="020B0502040204020203"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639178477"/>
                  </a:ext>
                </a:extLst>
              </a:tr>
              <a:tr h="395342">
                <a:tc>
                  <a:txBody>
                    <a:bodyPr/>
                    <a:lstStyle/>
                    <a:p>
                      <a:pPr marL="360000"/>
                      <a:r>
                        <a:rPr lang="it-IT" sz="1200" b="0" u="sng" kern="1200" dirty="0">
                          <a:solidFill>
                            <a:schemeClr val="tx1"/>
                          </a:solidFill>
                          <a:latin typeface="Segoe UI" panose="020B0502040204020203" pitchFamily="34" charset="0"/>
                          <a:ea typeface="+mn-ea"/>
                          <a:cs typeface="Segoe UI" panose="020B0502040204020203" pitchFamily="34" charset="0"/>
                          <a:hlinkClick r:id="rId7" action="ppaction://hlinksldjump">
                            <a:extLst>
                              <a:ext uri="{A12FA001-AC4F-418D-AE19-62706E023703}">
                                <ahyp:hlinkClr xmlns:ahyp="http://schemas.microsoft.com/office/drawing/2018/hyperlinkcolor" xmlns="" val="tx"/>
                              </a:ext>
                            </a:extLst>
                          </a:hlinkClick>
                        </a:rPr>
                        <a:t>5.1. Dimensionamento del personale </a:t>
                      </a:r>
                      <a:r>
                        <a:rPr lang="it-IT" sz="1300" b="0" u="none" dirty="0">
                          <a:solidFill>
                            <a:schemeClr val="tx1">
                              <a:lumMod val="65000"/>
                              <a:lumOff val="35000"/>
                            </a:schemeClr>
                          </a:solidFill>
                          <a:latin typeface="Segoe UI" panose="020B0502040204020203" pitchFamily="34" charset="0"/>
                          <a:cs typeface="Segoe UI" panose="020B0502040204020203" pitchFamily="34" charset="0"/>
                        </a:rPr>
                        <a:t>…………………………………………………………………………………………………………………………………………………………...</a:t>
                      </a:r>
                      <a:endParaRPr lang="it-IT" sz="1300" b="0" u="none" kern="1200" baseline="0" dirty="0">
                        <a:solidFill>
                          <a:schemeClr val="tx1">
                            <a:lumMod val="65000"/>
                            <a:lumOff val="35000"/>
                          </a:schemeClr>
                        </a:solidFill>
                        <a:latin typeface="Segoe UI" panose="020B0502040204020203" pitchFamily="34" charset="0"/>
                        <a:ea typeface="+mn-ea"/>
                        <a:cs typeface="Segoe UI" panose="020B0502040204020203"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0" lang="it-IT" sz="1600" b="0" i="0" u="none" strike="noStrike" kern="1200" cap="none" spc="0" normalizeH="0" baseline="0" noProof="0">
                          <a:ln>
                            <a:noFill/>
                          </a:ln>
                          <a:solidFill>
                            <a:prstClr val="black"/>
                          </a:solidFill>
                          <a:effectLst/>
                          <a:uLnTx/>
                          <a:uFillTx/>
                          <a:latin typeface="Segoe UI" panose="020B0502040204020203" pitchFamily="34" charset="0"/>
                          <a:ea typeface="+mn-ea"/>
                          <a:cs typeface="Segoe UI" panose="020B0502040204020203" pitchFamily="34" charset="0"/>
                        </a:rPr>
                        <a:t>NN</a:t>
                      </a:r>
                      <a:endParaRPr lang="it-IT" sz="1300" b="0" u="none"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766250003"/>
                  </a:ext>
                </a:extLst>
              </a:tr>
              <a:tr h="395342">
                <a:tc>
                  <a:txBody>
                    <a:bodyPr/>
                    <a:lstStyle/>
                    <a:p>
                      <a:pPr marL="360000"/>
                      <a:r>
                        <a:rPr lang="it-IT" sz="1200" b="0" u="sng" kern="1200" dirty="0">
                          <a:solidFill>
                            <a:schemeClr val="tx1"/>
                          </a:solidFill>
                          <a:latin typeface="Segoe UI" panose="020B0502040204020203" pitchFamily="34" charset="0"/>
                          <a:ea typeface="+mn-ea"/>
                          <a:cs typeface="Segoe UI" panose="020B0502040204020203" pitchFamily="34" charset="0"/>
                          <a:hlinkClick r:id="rId8" action="ppaction://hlinksldjump">
                            <a:extLst>
                              <a:ext uri="{A12FA001-AC4F-418D-AE19-62706E023703}">
                                <ahyp:hlinkClr xmlns:ahyp="http://schemas.microsoft.com/office/drawing/2018/hyperlinkcolor" xmlns="" val="tx"/>
                              </a:ext>
                            </a:extLst>
                          </a:hlinkClick>
                        </a:rPr>
                        <a:t>5.2. Costi dei processi </a:t>
                      </a:r>
                      <a:r>
                        <a:rPr lang="it-IT" sz="1300" b="0" u="none" dirty="0">
                          <a:solidFill>
                            <a:schemeClr val="tx1">
                              <a:lumMod val="65000"/>
                              <a:lumOff val="35000"/>
                            </a:schemeClr>
                          </a:solidFill>
                          <a:latin typeface="Segoe UI" panose="020B0502040204020203" pitchFamily="34" charset="0"/>
                          <a:cs typeface="Segoe UI" panose="020B0502040204020203" pitchFamily="34" charset="0"/>
                        </a:rPr>
                        <a:t>…………………………………………………………………………………………………………………………………………………………………………………...</a:t>
                      </a:r>
                      <a:endParaRPr lang="it-IT" sz="1300" b="0" u="none" kern="1200" baseline="0" dirty="0">
                        <a:solidFill>
                          <a:schemeClr val="tx1">
                            <a:lumMod val="65000"/>
                            <a:lumOff val="35000"/>
                          </a:schemeClr>
                        </a:solidFill>
                        <a:latin typeface="Segoe UI" panose="020B0502040204020203" pitchFamily="34" charset="0"/>
                        <a:ea typeface="+mn-ea"/>
                        <a:cs typeface="Segoe UI" panose="020B0502040204020203"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0" lang="it-IT" sz="1600" b="0" i="0" u="none" strike="noStrike" kern="1200" cap="none" spc="0" normalizeH="0" baseline="0" noProof="0">
                          <a:ln>
                            <a:noFill/>
                          </a:ln>
                          <a:solidFill>
                            <a:prstClr val="black"/>
                          </a:solidFill>
                          <a:effectLst/>
                          <a:uLnTx/>
                          <a:uFillTx/>
                          <a:latin typeface="Segoe UI" panose="020B0502040204020203" pitchFamily="34" charset="0"/>
                          <a:ea typeface="+mn-ea"/>
                          <a:cs typeface="Segoe UI" panose="020B0502040204020203" pitchFamily="34" charset="0"/>
                        </a:rPr>
                        <a:t>NN</a:t>
                      </a:r>
                      <a:endParaRPr lang="it-IT" sz="1300" b="0" u="none"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301170476"/>
                  </a:ext>
                </a:extLst>
              </a:tr>
              <a:tr h="395342">
                <a:tc>
                  <a:txBody>
                    <a:bodyPr/>
                    <a:lstStyle/>
                    <a:p>
                      <a:pPr marL="360000"/>
                      <a:r>
                        <a:rPr lang="it-IT" sz="1200" b="0" u="sng" kern="1200" dirty="0">
                          <a:solidFill>
                            <a:schemeClr val="tx1"/>
                          </a:solidFill>
                          <a:latin typeface="Segoe UI" panose="020B0502040204020203" pitchFamily="34" charset="0"/>
                          <a:ea typeface="+mn-ea"/>
                          <a:cs typeface="Segoe UI" panose="020B0502040204020203" pitchFamily="34" charset="0"/>
                        </a:rPr>
                        <a:t>5.3. Standard di qualità erogata</a:t>
                      </a:r>
                      <a:r>
                        <a:rPr lang="it-IT" sz="1300" b="0" u="none" kern="1200" baseline="0" dirty="0">
                          <a:solidFill>
                            <a:schemeClr val="tx1">
                              <a:lumMod val="65000"/>
                              <a:lumOff val="35000"/>
                            </a:schemeClr>
                          </a:solidFill>
                          <a:latin typeface="Segoe UI" panose="020B0502040204020203" pitchFamily="34" charset="0"/>
                          <a:ea typeface="+mn-ea"/>
                          <a:cs typeface="Segoe UI" panose="020B0502040204020203" pitchFamily="34" charset="0"/>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0" lang="it-IT" sz="1600" b="0" i="0" u="none" strike="noStrike" kern="1200" cap="none" spc="0" normalizeH="0" baseline="0" noProof="0">
                          <a:ln>
                            <a:noFill/>
                          </a:ln>
                          <a:solidFill>
                            <a:prstClr val="black"/>
                          </a:solidFill>
                          <a:effectLst/>
                          <a:uLnTx/>
                          <a:uFillTx/>
                          <a:latin typeface="Segoe UI" panose="020B0502040204020203" pitchFamily="34" charset="0"/>
                          <a:ea typeface="+mn-ea"/>
                          <a:cs typeface="Segoe UI" panose="020B0502040204020203" pitchFamily="34" charset="0"/>
                        </a:rPr>
                        <a:t>NN</a:t>
                      </a:r>
                      <a:endParaRPr lang="it-IT" sz="1300" b="0" u="none"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759236857"/>
                  </a:ext>
                </a:extLst>
              </a:tr>
              <a:tr h="382589">
                <a:tc>
                  <a:txBody>
                    <a:bodyPr/>
                    <a:lstStyle/>
                    <a:p>
                      <a:pPr marL="360000"/>
                      <a:r>
                        <a:rPr lang="it-IT" sz="1200" b="0" u="sng" kern="1200" dirty="0">
                          <a:solidFill>
                            <a:schemeClr val="tx1"/>
                          </a:solidFill>
                          <a:latin typeface="Segoe UI" panose="020B0502040204020203" pitchFamily="34" charset="0"/>
                          <a:ea typeface="+mn-ea"/>
                          <a:cs typeface="Segoe UI" panose="020B0502040204020203" pitchFamily="34" charset="0"/>
                          <a:hlinkClick r:id="rId9" action="ppaction://hlinksldjump">
                            <a:extLst>
                              <a:ext uri="{A12FA001-AC4F-418D-AE19-62706E023703}">
                                <ahyp:hlinkClr xmlns:ahyp="http://schemas.microsoft.com/office/drawing/2018/hyperlinkcolor" xmlns="" val="tx"/>
                              </a:ext>
                            </a:extLst>
                          </a:hlinkClick>
                        </a:rPr>
                        <a:t>5.4. Qualità percepita (customer satisfaction)</a:t>
                      </a:r>
                      <a:r>
                        <a:rPr lang="it-IT" sz="1200" b="0" u="sng" kern="1200" dirty="0">
                          <a:solidFill>
                            <a:schemeClr val="tx1"/>
                          </a:solidFill>
                          <a:latin typeface="Segoe UI" panose="020B0502040204020203" pitchFamily="34" charset="0"/>
                          <a:ea typeface="+mn-ea"/>
                          <a:cs typeface="Segoe UI" panose="020B0502040204020203" pitchFamily="34" charset="0"/>
                        </a:rPr>
                        <a:t> </a:t>
                      </a:r>
                      <a:r>
                        <a:rPr lang="it-IT" sz="1300" b="0" u="none" dirty="0">
                          <a:solidFill>
                            <a:schemeClr val="tx1">
                              <a:lumMod val="65000"/>
                              <a:lumOff val="35000"/>
                            </a:schemeClr>
                          </a:solidFill>
                          <a:latin typeface="Segoe UI" panose="020B0502040204020203" pitchFamily="34" charset="0"/>
                          <a:cs typeface="Segoe UI" panose="020B0502040204020203" pitchFamily="34" charset="0"/>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0" lang="it-IT" sz="1600" b="0" i="0" u="none" strike="noStrike" kern="1200" cap="none" spc="0" normalizeH="0" baseline="0" noProof="0">
                          <a:ln>
                            <a:noFill/>
                          </a:ln>
                          <a:solidFill>
                            <a:prstClr val="black"/>
                          </a:solidFill>
                          <a:effectLst/>
                          <a:uLnTx/>
                          <a:uFillTx/>
                          <a:latin typeface="Segoe UI" panose="020B0502040204020203" pitchFamily="34" charset="0"/>
                          <a:ea typeface="+mn-ea"/>
                          <a:cs typeface="Segoe UI" panose="020B0502040204020203" pitchFamily="34" charset="0"/>
                        </a:rPr>
                        <a:t>NN</a:t>
                      </a:r>
                      <a:endParaRPr lang="it-IT" sz="1300" b="0" u="none"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6"/>
                  </a:ext>
                </a:extLst>
              </a:tr>
              <a:tr h="369837">
                <a:tc>
                  <a:txBody>
                    <a:bodyPr/>
                    <a:lstStyle/>
                    <a:p>
                      <a:r>
                        <a:rPr lang="it-IT" sz="1600" b="0" u="none" dirty="0">
                          <a:solidFill>
                            <a:schemeClr val="tx1"/>
                          </a:solidFill>
                          <a:latin typeface="Segoe UI" panose="020B0502040204020203" pitchFamily="34" charset="0"/>
                          <a:cs typeface="Segoe UI" panose="020B0502040204020203" pitchFamily="34" charset="0"/>
                          <a:hlinkClick r:id="rId10" action="ppaction://hlinksldjump">
                            <a:extLst>
                              <a:ext uri="{A12FA001-AC4F-418D-AE19-62706E023703}">
                                <ahyp:hlinkClr xmlns:ahyp="http://schemas.microsoft.com/office/drawing/2018/hyperlinkcolor" xmlns="" val="tx"/>
                              </a:ext>
                            </a:extLst>
                          </a:hlinkClick>
                        </a:rPr>
                        <a:t>6. Focus su analisi dello stato di salute economica dell’ente</a:t>
                      </a:r>
                      <a:r>
                        <a:rPr lang="it-IT" sz="1600" b="0" u="none" dirty="0">
                          <a:solidFill>
                            <a:schemeClr val="tx1"/>
                          </a:solidFill>
                          <a:latin typeface="Segoe UI" panose="020B0502040204020203" pitchFamily="34" charset="0"/>
                          <a:cs typeface="Segoe UI" panose="020B0502040204020203" pitchFamily="34" charset="0"/>
                        </a:rPr>
                        <a: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0" lang="it-IT" sz="16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NN</a:t>
                      </a:r>
                      <a:endParaRPr lang="it-IT" sz="1600" b="0" u="none" dirty="0">
                        <a:solidFill>
                          <a:schemeClr val="tx1"/>
                        </a:solidFill>
                        <a:latin typeface="Segoe UI" panose="020B0502040204020203" pitchFamily="34" charset="0"/>
                        <a:cs typeface="Segoe UI" panose="020B0502040204020203"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829586861"/>
                  </a:ext>
                </a:extLst>
              </a:tr>
              <a:tr h="369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600" b="0" u="none" dirty="0">
                          <a:solidFill>
                            <a:schemeClr val="tx1"/>
                          </a:solidFill>
                          <a:latin typeface="Segoe UI" panose="020B0502040204020203" pitchFamily="34" charset="0"/>
                          <a:cs typeface="Segoe UI" panose="020B0502040204020203" pitchFamily="34" charset="0"/>
                          <a:hlinkClick r:id="rId11" action="ppaction://hlinksldjump">
                            <a:extLst>
                              <a:ext uri="{A12FA001-AC4F-418D-AE19-62706E023703}">
                                <ahyp:hlinkClr xmlns:ahyp="http://schemas.microsoft.com/office/drawing/2018/hyperlinkcolor" xmlns="" val="tx"/>
                              </a:ext>
                            </a:extLst>
                          </a:hlinkClick>
                        </a:rPr>
                        <a:t>7. Benchmarking </a:t>
                      </a:r>
                      <a:r>
                        <a:rPr lang="it-IT" sz="1600" b="0" u="none" dirty="0">
                          <a:solidFill>
                            <a:schemeClr val="tx1"/>
                          </a:solidFill>
                          <a:latin typeface="Segoe UI" panose="020B0502040204020203" pitchFamily="34" charset="0"/>
                          <a:cs typeface="Segoe UI" panose="020B0502040204020203" pitchFamily="34" charset="0"/>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0" lang="it-IT" sz="1600" b="0" i="0" u="none" strike="noStrike" kern="1200" cap="none" spc="0" normalizeH="0" baseline="0" noProof="0">
                          <a:ln>
                            <a:noFill/>
                          </a:ln>
                          <a:solidFill>
                            <a:prstClr val="black"/>
                          </a:solidFill>
                          <a:effectLst/>
                          <a:uLnTx/>
                          <a:uFillTx/>
                          <a:latin typeface="Segoe UI" panose="020B0502040204020203" pitchFamily="34" charset="0"/>
                          <a:ea typeface="+mn-ea"/>
                          <a:cs typeface="Segoe UI" panose="020B0502040204020203" pitchFamily="34" charset="0"/>
                        </a:rPr>
                        <a:t>NN</a:t>
                      </a:r>
                      <a:endParaRPr lang="it-IT" sz="1600" b="0" u="none" dirty="0">
                        <a:solidFill>
                          <a:schemeClr val="tx1"/>
                        </a:solidFill>
                        <a:latin typeface="Segoe UI" panose="020B0502040204020203" pitchFamily="34" charset="0"/>
                        <a:cs typeface="Segoe UI" panose="020B0502040204020203"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232241654"/>
                  </a:ext>
                </a:extLst>
              </a:tr>
              <a:tr h="459106">
                <a:tc>
                  <a:txBody>
                    <a:bodyPr/>
                    <a:lstStyle/>
                    <a:p>
                      <a:r>
                        <a:rPr lang="it-IT" sz="1600" b="0" u="none" dirty="0">
                          <a:solidFill>
                            <a:schemeClr val="tx1"/>
                          </a:solidFill>
                          <a:latin typeface="Segoe UI" panose="020B0502040204020203" pitchFamily="34" charset="0"/>
                          <a:cs typeface="Segoe UI" panose="020B0502040204020203" pitchFamily="34" charset="0"/>
                          <a:hlinkClick r:id="rId11" action="ppaction://hlinksldjump">
                            <a:extLst>
                              <a:ext uri="{A12FA001-AC4F-418D-AE19-62706E023703}">
                                <ahyp:hlinkClr xmlns:ahyp="http://schemas.microsoft.com/office/drawing/2018/hyperlinkcolor" xmlns="" val="tx"/>
                              </a:ext>
                            </a:extLst>
                          </a:hlinkClick>
                        </a:rPr>
                        <a:t>8. Fattori ostativi e input di miglioramento per il nuovo ciclo di pianificazione</a:t>
                      </a:r>
                      <a:r>
                        <a:rPr lang="it-IT" sz="1600" b="0" u="none" dirty="0">
                          <a:solidFill>
                            <a:schemeClr val="tx1"/>
                          </a:solidFill>
                          <a:latin typeface="Segoe UI" panose="020B0502040204020203" pitchFamily="34" charset="0"/>
                          <a:cs typeface="Segoe UI" panose="020B0502040204020203" pitchFamily="34" charset="0"/>
                        </a:rPr>
                        <a: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0" lang="it-IT" sz="16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NN</a:t>
                      </a:r>
                      <a:endParaRPr lang="it-IT" sz="1600" b="0" u="none" dirty="0">
                        <a:solidFill>
                          <a:schemeClr val="tx1"/>
                        </a:solidFill>
                        <a:latin typeface="Segoe UI" panose="020B0502040204020203" pitchFamily="34" charset="0"/>
                        <a:cs typeface="Segoe UI" panose="020B0502040204020203"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786849510"/>
                  </a:ext>
                </a:extLst>
              </a:tr>
            </a:tbl>
          </a:graphicData>
        </a:graphic>
      </p:graphicFrame>
      <p:sp>
        <p:nvSpPr>
          <p:cNvPr id="3" name="CasellaDiTesto 2">
            <a:extLst>
              <a:ext uri="{FF2B5EF4-FFF2-40B4-BE49-F238E27FC236}">
                <a16:creationId xmlns:a16="http://schemas.microsoft.com/office/drawing/2014/main" xmlns="" id="{62ED5779-3EC5-4FB0-915B-3983E01FE8AA}"/>
              </a:ext>
            </a:extLst>
          </p:cNvPr>
          <p:cNvSpPr txBox="1"/>
          <p:nvPr/>
        </p:nvSpPr>
        <p:spPr>
          <a:xfrm>
            <a:off x="609600" y="334665"/>
            <a:ext cx="11150600" cy="400110"/>
          </a:xfrm>
          <a:prstGeom prst="rect">
            <a:avLst/>
          </a:prstGeom>
          <a:noFill/>
        </p:spPr>
        <p:txBody>
          <a:bodyPr wrap="square" rtlCol="0">
            <a:spAutoFit/>
          </a:bodyPr>
          <a:lstStyle/>
          <a:p>
            <a:r>
              <a:rPr lang="it-IT" sz="2000" b="1" dirty="0">
                <a:solidFill>
                  <a:srgbClr val="00B0F0"/>
                </a:solidFill>
                <a:latin typeface="Segoe UI" panose="020B0502040204020203" pitchFamily="34" charset="0"/>
                <a:cs typeface="Segoe UI" panose="020B0502040204020203" pitchFamily="34" charset="0"/>
              </a:rPr>
              <a:t>SOMMARIO</a:t>
            </a:r>
          </a:p>
        </p:txBody>
      </p:sp>
      <p:sp>
        <p:nvSpPr>
          <p:cNvPr id="5" name="Segnaposto numero diapositiva 4">
            <a:extLst>
              <a:ext uri="{FF2B5EF4-FFF2-40B4-BE49-F238E27FC236}">
                <a16:creationId xmlns:a16="http://schemas.microsoft.com/office/drawing/2014/main" xmlns="" id="{27EAE99A-2C58-4182-8DD8-F7E010B300EA}"/>
              </a:ext>
            </a:extLst>
          </p:cNvPr>
          <p:cNvSpPr>
            <a:spLocks noGrp="1"/>
          </p:cNvSpPr>
          <p:nvPr>
            <p:ph type="sldNum" sz="quarter" idx="12"/>
          </p:nvPr>
        </p:nvSpPr>
        <p:spPr/>
        <p:txBody>
          <a:bodyPr/>
          <a:lstStyle/>
          <a:p>
            <a:fld id="{621F632D-C124-4773-8802-FBC2B1C2511D}" type="slidenum">
              <a:rPr lang="it-IT" smtClean="0"/>
              <a:t>3</a:t>
            </a:fld>
            <a:endParaRPr lang="it-IT"/>
          </a:p>
        </p:txBody>
      </p:sp>
    </p:spTree>
    <p:extLst>
      <p:ext uri="{BB962C8B-B14F-4D97-AF65-F5344CB8AC3E}">
        <p14:creationId xmlns:p14="http://schemas.microsoft.com/office/powerpoint/2010/main" val="679276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xmlns="" id="{2DD887F7-D290-4E04-B742-3BB219B3402C}"/>
              </a:ext>
            </a:extLst>
          </p:cNvPr>
          <p:cNvSpPr txBox="1"/>
          <p:nvPr/>
        </p:nvSpPr>
        <p:spPr>
          <a:xfrm>
            <a:off x="406400" y="888999"/>
            <a:ext cx="11468100" cy="5634335"/>
          </a:xfrm>
          <a:prstGeom prst="rect">
            <a:avLst/>
          </a:prstGeom>
          <a:noFill/>
        </p:spPr>
        <p:txBody>
          <a:bodyPr wrap="square" numCol="2" spcCol="180000" rtlCol="0">
            <a:noAutofit/>
          </a:bodyPr>
          <a:lstStyle/>
          <a:p>
            <a:pPr marL="158115" marR="68580">
              <a:lnSpc>
                <a:spcPct val="115000"/>
              </a:lnSpc>
              <a:spcAft>
                <a:spcPts val="1000"/>
              </a:spcAft>
            </a:pPr>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Il Report sul Controllo strategico adempie alle previsioni del D. </a:t>
            </a:r>
            <a:r>
              <a:rPr lang="it-IT" sz="1400" spc="5" dirty="0" err="1">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Lgs</a:t>
            </a:r>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 150/2009, che all’art. 14 c. 2 prevede che «l’Organismo Indipendente di Valutazione della Performance esercita, altresì, le attività di controllo strategico di cui all'articolo 6, comma 1, del Decreto Legislativo n. 286 del 1999, e riferisce, in proposito, direttamente all'organo di indirizzo politico-amministrativo».</a:t>
            </a:r>
          </a:p>
          <a:p>
            <a:pPr marL="158115" marR="68580">
              <a:lnSpc>
                <a:spcPct val="115000"/>
              </a:lnSpc>
              <a:spcAft>
                <a:spcPts val="1000"/>
              </a:spcAft>
            </a:pPr>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L'attività di valutazione e controllo strategico consiste nell'analisi, preventiva e successiva, della congruenza e/o degli eventuali scostamenti tra le missioni affidate dalle norme, gli obiettivi operativi prescelti, le scelte operative effettuate e le risorse umane, finanziarie e materiali assegnate, nonché nella identificazione degli eventuali fattori ostativi, delle eventuali responsabilità per la mancata o parziale attuazione, dei possibili rimedi (Decreto legislativo 30 luglio 1999, n. 286, art. 6).</a:t>
            </a:r>
          </a:p>
          <a:p>
            <a:pPr marL="158115" marR="68580">
              <a:lnSpc>
                <a:spcPct val="115000"/>
              </a:lnSpc>
              <a:spcAft>
                <a:spcPts val="1000"/>
              </a:spcAft>
            </a:pPr>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Quindi, «è finalizzata a evidenziare gli scostamenti delle attività e dei risultati rispetto ai programmi individuati dal consiglio e agli standard prefissati, con lo scopo di determinare modalità di miglioramento nell'espletamento delle attività e dei servizi camerali. L'attività è altresì finalizzata alle eventuali correzioni da apportare alle linee di indirizzo e ai documenti di programmazione» (D.P.R. 2 novembre 2005, n. 254, art.35 c. 1, 2).</a:t>
            </a:r>
          </a:p>
          <a:p>
            <a:pPr marL="158115" marR="68580">
              <a:lnSpc>
                <a:spcPct val="115000"/>
              </a:lnSpc>
              <a:spcAft>
                <a:spcPts val="1000"/>
              </a:spcAft>
            </a:pPr>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Il documento conclusivo delle diverse fasi del Ciclo della Performance di riferimento è il «Report sul Controllo Strategico», che a conclusione di anno permette la revisione delle linee strategiche reindirizzando le attività per affrontare gli aspetti ostativi alla loro realizzazione.</a:t>
            </a:r>
          </a:p>
          <a:p>
            <a:pPr marL="158115" marR="68580">
              <a:lnSpc>
                <a:spcPct val="115000"/>
              </a:lnSpc>
              <a:spcAft>
                <a:spcPts val="1000"/>
              </a:spcAft>
            </a:pPr>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a:t>
            </a:r>
          </a:p>
          <a:p>
            <a:pPr marL="158115" marR="68580">
              <a:lnSpc>
                <a:spcPct val="115000"/>
              </a:lnSpc>
              <a:spcAft>
                <a:spcPts val="1000"/>
              </a:spcAft>
            </a:pPr>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 </a:t>
            </a:r>
          </a:p>
        </p:txBody>
      </p:sp>
      <p:sp>
        <p:nvSpPr>
          <p:cNvPr id="3" name="CasellaDiTesto 2">
            <a:extLst>
              <a:ext uri="{FF2B5EF4-FFF2-40B4-BE49-F238E27FC236}">
                <a16:creationId xmlns:a16="http://schemas.microsoft.com/office/drawing/2014/main" xmlns="" id="{62ED5779-3EC5-4FB0-915B-3983E01FE8AA}"/>
              </a:ext>
            </a:extLst>
          </p:cNvPr>
          <p:cNvSpPr txBox="1"/>
          <p:nvPr/>
        </p:nvSpPr>
        <p:spPr>
          <a:xfrm>
            <a:off x="609600" y="334665"/>
            <a:ext cx="11150600" cy="400110"/>
          </a:xfrm>
          <a:prstGeom prst="rect">
            <a:avLst/>
          </a:prstGeom>
          <a:noFill/>
        </p:spPr>
        <p:txBody>
          <a:bodyPr wrap="square" rtlCol="0">
            <a:spAutoFit/>
          </a:bodyPr>
          <a:lstStyle/>
          <a:p>
            <a:r>
              <a:rPr lang="it-IT" sz="2000" b="1" dirty="0">
                <a:solidFill>
                  <a:srgbClr val="00B0F0"/>
                </a:solidFill>
                <a:latin typeface="Segoe UI" panose="020B0502040204020203" pitchFamily="34" charset="0"/>
                <a:cs typeface="Segoe UI" panose="020B0502040204020203" pitchFamily="34" charset="0"/>
              </a:rPr>
              <a:t>PREMESSA</a:t>
            </a:r>
          </a:p>
        </p:txBody>
      </p:sp>
      <p:sp>
        <p:nvSpPr>
          <p:cNvPr id="5" name="Segnaposto numero diapositiva 4">
            <a:extLst>
              <a:ext uri="{FF2B5EF4-FFF2-40B4-BE49-F238E27FC236}">
                <a16:creationId xmlns:a16="http://schemas.microsoft.com/office/drawing/2014/main" xmlns="" id="{B7B68BE0-A1F7-479C-9457-D2B207B80A10}"/>
              </a:ext>
            </a:extLst>
          </p:cNvPr>
          <p:cNvSpPr>
            <a:spLocks noGrp="1"/>
          </p:cNvSpPr>
          <p:nvPr>
            <p:ph type="sldNum" sz="quarter" idx="12"/>
          </p:nvPr>
        </p:nvSpPr>
        <p:spPr/>
        <p:txBody>
          <a:bodyPr/>
          <a:lstStyle/>
          <a:p>
            <a:fld id="{621F632D-C124-4773-8802-FBC2B1C2511D}" type="slidenum">
              <a:rPr lang="it-IT" smtClean="0"/>
              <a:t>4</a:t>
            </a:fld>
            <a:endParaRPr lang="it-IT"/>
          </a:p>
        </p:txBody>
      </p:sp>
    </p:spTree>
    <p:extLst>
      <p:ext uri="{BB962C8B-B14F-4D97-AF65-F5344CB8AC3E}">
        <p14:creationId xmlns:p14="http://schemas.microsoft.com/office/powerpoint/2010/main" val="1120519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a:extLst>
              <a:ext uri="{FF2B5EF4-FFF2-40B4-BE49-F238E27FC236}">
                <a16:creationId xmlns:a16="http://schemas.microsoft.com/office/drawing/2014/main" xmlns="" id="{53D2F07E-41BA-408B-8BB0-387B860D095E}"/>
              </a:ext>
            </a:extLst>
          </p:cNvPr>
          <p:cNvSpPr txBox="1"/>
          <p:nvPr/>
        </p:nvSpPr>
        <p:spPr>
          <a:xfrm>
            <a:off x="406400" y="889001"/>
            <a:ext cx="11468100" cy="5512750"/>
          </a:xfrm>
          <a:prstGeom prst="rect">
            <a:avLst/>
          </a:prstGeom>
          <a:noFill/>
        </p:spPr>
        <p:txBody>
          <a:bodyPr wrap="square" numCol="2" spcCol="180000" rtlCol="0">
            <a:noAutofit/>
          </a:bodyPr>
          <a:lstStyle/>
          <a:p>
            <a:pPr marL="158115" marR="68580">
              <a:lnSpc>
                <a:spcPct val="115000"/>
              </a:lnSpc>
              <a:spcAft>
                <a:spcPts val="1000"/>
              </a:spcAft>
            </a:pPr>
            <a:r>
              <a:rPr lang="it-IT" sz="1400" spc="5"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La programmazione pluriennale, definita su base annuale con la RPP, ha trovato una sistematizzazione e concretizzazione, in termini di obiettivi e indicatori, nel Piano della performance.</a:t>
            </a:r>
          </a:p>
          <a:p>
            <a:pPr marL="158115" marR="68580">
              <a:lnSpc>
                <a:spcPct val="115000"/>
              </a:lnSpc>
              <a:spcAft>
                <a:spcPts val="1000"/>
              </a:spcAft>
            </a:pPr>
            <a:r>
              <a:rPr lang="it-IT" sz="1400" spc="5"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L’esercizio a cui si riferisce la presente analisi </a:t>
            </a:r>
            <a:r>
              <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rPr>
              <a:t>è il primo / il secondo / intermedio /… </a:t>
            </a:r>
            <a:r>
              <a:rPr lang="it-IT" sz="1400" spc="5"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del quinquennio di vigenza degli organi camerali in carica.</a:t>
            </a:r>
          </a:p>
          <a:p>
            <a:pPr marL="158115" marR="68580">
              <a:lnSpc>
                <a:spcPct val="115000"/>
              </a:lnSpc>
              <a:spcAft>
                <a:spcPts val="1000"/>
              </a:spcAft>
            </a:pPr>
            <a:endPar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r>
              <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rPr>
              <a:t>Per il ciclo a cui facciamo riferimento in questa sede, il Piano ….-…. declina correttamente e coerentemente le priorità di intervento e gli ambiti sui quali l’organo di indirizzo politico amministrativo intendeva focalizzare l'azione dell'ente.</a:t>
            </a:r>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CasellaDiTesto 1">
            <a:extLst>
              <a:ext uri="{FF2B5EF4-FFF2-40B4-BE49-F238E27FC236}">
                <a16:creationId xmlns:a16="http://schemas.microsoft.com/office/drawing/2014/main" xmlns="" id="{238BFE8B-1684-4B35-8F17-65E8DDBA238E}"/>
              </a:ext>
            </a:extLst>
          </p:cNvPr>
          <p:cNvSpPr txBox="1"/>
          <p:nvPr/>
        </p:nvSpPr>
        <p:spPr>
          <a:xfrm>
            <a:off x="609600" y="334665"/>
            <a:ext cx="11150600" cy="400110"/>
          </a:xfrm>
          <a:prstGeom prst="rect">
            <a:avLst/>
          </a:prstGeom>
          <a:noFill/>
        </p:spPr>
        <p:txBody>
          <a:bodyPr wrap="square" rtlCol="0">
            <a:spAutoFit/>
          </a:bodyPr>
          <a:lstStyle/>
          <a:p>
            <a:r>
              <a:rPr lang="it-IT" sz="2000" b="1" dirty="0">
                <a:solidFill>
                  <a:srgbClr val="00B0F0"/>
                </a:solidFill>
                <a:latin typeface="Segoe UI" panose="020B0502040204020203" pitchFamily="34" charset="0"/>
                <a:cs typeface="Segoe UI" panose="020B0502040204020203" pitchFamily="34" charset="0"/>
              </a:rPr>
              <a:t>1. COERENZA DOCUMENTI DI PROGRAMMAZIONE</a:t>
            </a:r>
          </a:p>
        </p:txBody>
      </p:sp>
      <p:sp>
        <p:nvSpPr>
          <p:cNvPr id="4" name="Segnaposto numero diapositiva 3">
            <a:extLst>
              <a:ext uri="{FF2B5EF4-FFF2-40B4-BE49-F238E27FC236}">
                <a16:creationId xmlns:a16="http://schemas.microsoft.com/office/drawing/2014/main" xmlns="" id="{0406C647-A310-4923-9F8C-2263672DE37B}"/>
              </a:ext>
            </a:extLst>
          </p:cNvPr>
          <p:cNvSpPr>
            <a:spLocks noGrp="1"/>
          </p:cNvSpPr>
          <p:nvPr>
            <p:ph type="sldNum" sz="quarter" idx="12"/>
          </p:nvPr>
        </p:nvSpPr>
        <p:spPr/>
        <p:txBody>
          <a:bodyPr/>
          <a:lstStyle/>
          <a:p>
            <a:fld id="{621F632D-C124-4773-8802-FBC2B1C2511D}" type="slidenum">
              <a:rPr lang="it-IT" smtClean="0"/>
              <a:t>5</a:t>
            </a:fld>
            <a:endParaRPr lang="it-IT"/>
          </a:p>
        </p:txBody>
      </p:sp>
      <p:grpSp>
        <p:nvGrpSpPr>
          <p:cNvPr id="8" name="Gruppo 7">
            <a:extLst>
              <a:ext uri="{FF2B5EF4-FFF2-40B4-BE49-F238E27FC236}">
                <a16:creationId xmlns:a16="http://schemas.microsoft.com/office/drawing/2014/main" xmlns="" id="{DE64F849-60F0-4693-B2FD-CC017196454A}"/>
              </a:ext>
            </a:extLst>
          </p:cNvPr>
          <p:cNvGrpSpPr/>
          <p:nvPr/>
        </p:nvGrpSpPr>
        <p:grpSpPr>
          <a:xfrm>
            <a:off x="9843430" y="1027820"/>
            <a:ext cx="1061203" cy="3290025"/>
            <a:chOff x="9843430" y="1027820"/>
            <a:chExt cx="1061203" cy="3290025"/>
          </a:xfrm>
        </p:grpSpPr>
        <p:cxnSp>
          <p:nvCxnSpPr>
            <p:cNvPr id="6" name="Connettore diritto 5">
              <a:extLst>
                <a:ext uri="{FF2B5EF4-FFF2-40B4-BE49-F238E27FC236}">
                  <a16:creationId xmlns:a16="http://schemas.microsoft.com/office/drawing/2014/main" xmlns="" id="{0D4E817F-6C1E-4A5D-954C-85DB33AD48F8}"/>
                </a:ext>
              </a:extLst>
            </p:cNvPr>
            <p:cNvCxnSpPr>
              <a:cxnSpLocks/>
            </p:cNvCxnSpPr>
            <p:nvPr/>
          </p:nvCxnSpPr>
          <p:spPr>
            <a:xfrm rot="5400000">
              <a:off x="8807639" y="2705531"/>
              <a:ext cx="3132784"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 name="Rettangolo 2">
              <a:extLst>
                <a:ext uri="{FF2B5EF4-FFF2-40B4-BE49-F238E27FC236}">
                  <a16:creationId xmlns:a16="http://schemas.microsoft.com/office/drawing/2014/main" xmlns="" id="{EA07043F-DF95-4794-9339-E348350EA10D}"/>
                </a:ext>
              </a:extLst>
            </p:cNvPr>
            <p:cNvSpPr/>
            <p:nvPr/>
          </p:nvSpPr>
          <p:spPr>
            <a:xfrm>
              <a:off x="10137460" y="1027820"/>
              <a:ext cx="473142" cy="23657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00" dirty="0">
                  <a:solidFill>
                    <a:schemeClr val="tx1"/>
                  </a:solidFill>
                  <a:latin typeface="Segoe UI" panose="020B0502040204020203" pitchFamily="34" charset="0"/>
                  <a:cs typeface="Segoe UI" panose="020B0502040204020203" pitchFamily="34" charset="0"/>
                </a:rPr>
                <a:t>2018</a:t>
              </a:r>
            </a:p>
          </p:txBody>
        </p:sp>
        <p:sp>
          <p:nvSpPr>
            <p:cNvPr id="9" name="Rettangolo 8">
              <a:extLst>
                <a:ext uri="{FF2B5EF4-FFF2-40B4-BE49-F238E27FC236}">
                  <a16:creationId xmlns:a16="http://schemas.microsoft.com/office/drawing/2014/main" xmlns="" id="{2AB47FE8-9D15-4FE7-9133-81ABCB24E5ED}"/>
                </a:ext>
              </a:extLst>
            </p:cNvPr>
            <p:cNvSpPr/>
            <p:nvPr/>
          </p:nvSpPr>
          <p:spPr>
            <a:xfrm>
              <a:off x="10137460" y="1791184"/>
              <a:ext cx="473142" cy="23657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00" dirty="0">
                  <a:solidFill>
                    <a:schemeClr val="tx1"/>
                  </a:solidFill>
                  <a:latin typeface="Segoe UI" panose="020B0502040204020203" pitchFamily="34" charset="0"/>
                  <a:cs typeface="Segoe UI" panose="020B0502040204020203" pitchFamily="34" charset="0"/>
                </a:rPr>
                <a:t>2019</a:t>
              </a:r>
            </a:p>
          </p:txBody>
        </p:sp>
        <p:sp>
          <p:nvSpPr>
            <p:cNvPr id="11" name="Rettangolo 10">
              <a:extLst>
                <a:ext uri="{FF2B5EF4-FFF2-40B4-BE49-F238E27FC236}">
                  <a16:creationId xmlns:a16="http://schemas.microsoft.com/office/drawing/2014/main" xmlns="" id="{3A1A7E71-DE94-4F92-BCF0-CC1CB09042A9}"/>
                </a:ext>
              </a:extLst>
            </p:cNvPr>
            <p:cNvSpPr/>
            <p:nvPr/>
          </p:nvSpPr>
          <p:spPr>
            <a:xfrm>
              <a:off x="10137460" y="3317911"/>
              <a:ext cx="473142" cy="23657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00" dirty="0">
                  <a:solidFill>
                    <a:schemeClr val="tx1"/>
                  </a:solidFill>
                  <a:latin typeface="Segoe UI" panose="020B0502040204020203" pitchFamily="34" charset="0"/>
                  <a:cs typeface="Segoe UI" panose="020B0502040204020203" pitchFamily="34" charset="0"/>
                </a:rPr>
                <a:t>2021</a:t>
              </a:r>
            </a:p>
          </p:txBody>
        </p:sp>
        <p:sp>
          <p:nvSpPr>
            <p:cNvPr id="12" name="Rettangolo 11">
              <a:extLst>
                <a:ext uri="{FF2B5EF4-FFF2-40B4-BE49-F238E27FC236}">
                  <a16:creationId xmlns:a16="http://schemas.microsoft.com/office/drawing/2014/main" xmlns="" id="{BFBD5D5D-4EA3-4A02-B047-3EE5F8918A01}"/>
                </a:ext>
              </a:extLst>
            </p:cNvPr>
            <p:cNvSpPr/>
            <p:nvPr/>
          </p:nvSpPr>
          <p:spPr>
            <a:xfrm>
              <a:off x="10137460" y="4081274"/>
              <a:ext cx="473142" cy="23657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00" dirty="0">
                  <a:solidFill>
                    <a:schemeClr val="tx1"/>
                  </a:solidFill>
                  <a:latin typeface="Segoe UI" panose="020B0502040204020203" pitchFamily="34" charset="0"/>
                  <a:cs typeface="Segoe UI" panose="020B0502040204020203" pitchFamily="34" charset="0"/>
                </a:rPr>
                <a:t>2022</a:t>
              </a:r>
            </a:p>
          </p:txBody>
        </p:sp>
        <p:grpSp>
          <p:nvGrpSpPr>
            <p:cNvPr id="5" name="Gruppo 4">
              <a:extLst>
                <a:ext uri="{FF2B5EF4-FFF2-40B4-BE49-F238E27FC236}">
                  <a16:creationId xmlns:a16="http://schemas.microsoft.com/office/drawing/2014/main" xmlns="" id="{738F07EA-A690-426D-BE4F-7B77A7D708CE}"/>
                </a:ext>
              </a:extLst>
            </p:cNvPr>
            <p:cNvGrpSpPr/>
            <p:nvPr/>
          </p:nvGrpSpPr>
          <p:grpSpPr>
            <a:xfrm>
              <a:off x="9843430" y="2563050"/>
              <a:ext cx="1061203" cy="236571"/>
              <a:chOff x="8782726" y="2992818"/>
              <a:chExt cx="1061203" cy="236571"/>
            </a:xfrm>
          </p:grpSpPr>
          <p:sp>
            <p:nvSpPr>
              <p:cNvPr id="10" name="Rettangolo 9">
                <a:extLst>
                  <a:ext uri="{FF2B5EF4-FFF2-40B4-BE49-F238E27FC236}">
                    <a16:creationId xmlns:a16="http://schemas.microsoft.com/office/drawing/2014/main" xmlns="" id="{D0CF85D7-3A7C-4295-B91E-3F8931ED7718}"/>
                  </a:ext>
                </a:extLst>
              </p:cNvPr>
              <p:cNvSpPr/>
              <p:nvPr/>
            </p:nvSpPr>
            <p:spPr>
              <a:xfrm>
                <a:off x="9076757" y="2992818"/>
                <a:ext cx="473142" cy="236571"/>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00" dirty="0">
                    <a:solidFill>
                      <a:schemeClr val="bg1"/>
                    </a:solidFill>
                    <a:latin typeface="Segoe UI" panose="020B0502040204020203" pitchFamily="34" charset="0"/>
                    <a:cs typeface="Segoe UI" panose="020B0502040204020203" pitchFamily="34" charset="0"/>
                  </a:rPr>
                  <a:t>2020</a:t>
                </a:r>
              </a:p>
            </p:txBody>
          </p:sp>
          <p:sp>
            <p:nvSpPr>
              <p:cNvPr id="13" name="CasellaDiTesto 12">
                <a:extLst>
                  <a:ext uri="{FF2B5EF4-FFF2-40B4-BE49-F238E27FC236}">
                    <a16:creationId xmlns:a16="http://schemas.microsoft.com/office/drawing/2014/main" xmlns="" id="{3A952578-48B3-40AB-B63C-3D0DBD399937}"/>
                  </a:ext>
                </a:extLst>
              </p:cNvPr>
              <p:cNvSpPr txBox="1"/>
              <p:nvPr/>
            </p:nvSpPr>
            <p:spPr>
              <a:xfrm rot="5400000">
                <a:off x="9602838" y="2972604"/>
                <a:ext cx="205184" cy="276999"/>
              </a:xfrm>
              <a:prstGeom prst="rect">
                <a:avLst/>
              </a:prstGeom>
              <a:noFill/>
            </p:spPr>
            <p:txBody>
              <a:bodyPr wrap="none" lIns="0" tIns="0" rIns="0" bIns="0" rtlCol="0">
                <a:spAutoFit/>
              </a:bodyPr>
              <a:lstStyle/>
              <a:p>
                <a:pPr algn="ctr"/>
                <a:r>
                  <a:rPr lang="it-IT" dirty="0">
                    <a:solidFill>
                      <a:srgbClr val="002060"/>
                    </a:solidFill>
                    <a:sym typeface="Wingdings 3" panose="05040102010807070707" pitchFamily="18" charset="2"/>
                  </a:rPr>
                  <a:t></a:t>
                </a:r>
                <a:endParaRPr lang="it-IT" dirty="0">
                  <a:solidFill>
                    <a:srgbClr val="002060"/>
                  </a:solidFill>
                </a:endParaRPr>
              </a:p>
            </p:txBody>
          </p:sp>
          <p:sp>
            <p:nvSpPr>
              <p:cNvPr id="17" name="CasellaDiTesto 16">
                <a:extLst>
                  <a:ext uri="{FF2B5EF4-FFF2-40B4-BE49-F238E27FC236}">
                    <a16:creationId xmlns:a16="http://schemas.microsoft.com/office/drawing/2014/main" xmlns="" id="{B70248F7-81F0-4103-AA6C-ABB7AA052A5F}"/>
                  </a:ext>
                </a:extLst>
              </p:cNvPr>
              <p:cNvSpPr txBox="1"/>
              <p:nvPr/>
            </p:nvSpPr>
            <p:spPr>
              <a:xfrm rot="5400000">
                <a:off x="8818634" y="2972604"/>
                <a:ext cx="205184" cy="276999"/>
              </a:xfrm>
              <a:prstGeom prst="rect">
                <a:avLst/>
              </a:prstGeom>
              <a:noFill/>
            </p:spPr>
            <p:txBody>
              <a:bodyPr wrap="none" lIns="0" tIns="0" rIns="0" bIns="0" rtlCol="0">
                <a:spAutoFit/>
              </a:bodyPr>
              <a:lstStyle/>
              <a:p>
                <a:pPr algn="ctr"/>
                <a:r>
                  <a:rPr lang="it-IT" dirty="0">
                    <a:solidFill>
                      <a:srgbClr val="002060"/>
                    </a:solidFill>
                    <a:sym typeface="Wingdings 3" panose="05040102010807070707" pitchFamily="18" charset="2"/>
                  </a:rPr>
                  <a:t></a:t>
                </a:r>
                <a:endParaRPr lang="it-IT" dirty="0">
                  <a:solidFill>
                    <a:srgbClr val="002060"/>
                  </a:solidFill>
                </a:endParaRPr>
              </a:p>
            </p:txBody>
          </p:sp>
        </p:grpSp>
      </p:grpSp>
      <p:sp>
        <p:nvSpPr>
          <p:cNvPr id="74" name="Fumetto: rettangolo con angoli arrotondati 3">
            <a:extLst>
              <a:ext uri="{FF2B5EF4-FFF2-40B4-BE49-F238E27FC236}">
                <a16:creationId xmlns:a16="http://schemas.microsoft.com/office/drawing/2014/main" xmlns="" id="{E219F11E-5F95-4112-8D71-C87A764A8C97}"/>
              </a:ext>
            </a:extLst>
          </p:cNvPr>
          <p:cNvSpPr/>
          <p:nvPr/>
        </p:nvSpPr>
        <p:spPr>
          <a:xfrm>
            <a:off x="4260736" y="4007232"/>
            <a:ext cx="3670527" cy="1872853"/>
          </a:xfrm>
          <a:prstGeom prst="wedgeRoundRectCallout">
            <a:avLst>
              <a:gd name="adj1" fmla="val 5249"/>
              <a:gd name="adj2" fmla="val -80088"/>
              <a:gd name="adj3" fmla="val 16667"/>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it-IT" sz="2400" b="1" dirty="0">
                <a:solidFill>
                  <a:schemeClr val="tx1"/>
                </a:solidFill>
                <a:latin typeface="Wingdings" panose="05000000000000000000" pitchFamily="2" charset="2"/>
              </a:rPr>
              <a:t>@</a:t>
            </a:r>
            <a:r>
              <a:rPr lang="it-IT" sz="1050" b="1" dirty="0">
                <a:solidFill>
                  <a:schemeClr val="tx1"/>
                </a:solidFill>
              </a:rPr>
              <a:t> INDICAZIONI PER LA REDAZIONE</a:t>
            </a:r>
            <a:endParaRPr lang="it-IT" sz="1050" dirty="0">
              <a:solidFill>
                <a:schemeClr val="tx1"/>
              </a:solidFill>
            </a:endParaRPr>
          </a:p>
          <a:p>
            <a:r>
              <a:rPr lang="it-IT" sz="1000" dirty="0">
                <a:solidFill>
                  <a:schemeClr val="tx1"/>
                </a:solidFill>
              </a:rPr>
              <a:t>Individuare in quale momento del mandato ci si trova al fine di contestualizzare il documento. In questa sezione si verifica la coerenza tra i documenti di programmazione annuale con la programmazione pluriennale dell’ente; quindi, se quanto definito nella RPP (31/10) e nel Piano della performance dell’anno (31/01), è in linea con quanto previsto in sede di Programma pluriennale che stabilisce gli assi sui quali la pianificazione sarà imperniata per il mandato di competenza.</a:t>
            </a:r>
          </a:p>
        </p:txBody>
      </p:sp>
    </p:spTree>
    <p:extLst>
      <p:ext uri="{BB962C8B-B14F-4D97-AF65-F5344CB8AC3E}">
        <p14:creationId xmlns:p14="http://schemas.microsoft.com/office/powerpoint/2010/main" val="3055611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CasellaDiTesto 46">
            <a:extLst>
              <a:ext uri="{FF2B5EF4-FFF2-40B4-BE49-F238E27FC236}">
                <a16:creationId xmlns:a16="http://schemas.microsoft.com/office/drawing/2014/main" xmlns="" id="{843126F8-8DE9-4297-BFAA-82ADA6257870}"/>
              </a:ext>
            </a:extLst>
          </p:cNvPr>
          <p:cNvSpPr txBox="1"/>
          <p:nvPr/>
        </p:nvSpPr>
        <p:spPr>
          <a:xfrm>
            <a:off x="609600" y="263415"/>
            <a:ext cx="11150600" cy="400110"/>
          </a:xfrm>
          <a:prstGeom prst="rect">
            <a:avLst/>
          </a:prstGeom>
          <a:noFill/>
        </p:spPr>
        <p:txBody>
          <a:bodyPr wrap="square" rtlCol="0">
            <a:spAutoFit/>
          </a:bodyPr>
          <a:lstStyle/>
          <a:p>
            <a:r>
              <a:rPr lang="it-IT" sz="2000" b="1" dirty="0">
                <a:solidFill>
                  <a:srgbClr val="00B0F0"/>
                </a:solidFill>
                <a:latin typeface="Segoe UI" panose="020B0502040204020203" pitchFamily="34" charset="0"/>
                <a:cs typeface="Segoe UI" panose="020B0502040204020203" pitchFamily="34" charset="0"/>
              </a:rPr>
              <a:t>2. SCHEMA LOGICO DI RIFERIMENTO</a:t>
            </a:r>
          </a:p>
        </p:txBody>
      </p:sp>
      <p:sp>
        <p:nvSpPr>
          <p:cNvPr id="46" name="CasellaDiTesto 45">
            <a:extLst>
              <a:ext uri="{FF2B5EF4-FFF2-40B4-BE49-F238E27FC236}">
                <a16:creationId xmlns:a16="http://schemas.microsoft.com/office/drawing/2014/main" xmlns="" id="{826CA713-2F29-4125-A086-AB6E43A6E802}"/>
              </a:ext>
            </a:extLst>
          </p:cNvPr>
          <p:cNvSpPr txBox="1"/>
          <p:nvPr/>
        </p:nvSpPr>
        <p:spPr>
          <a:xfrm>
            <a:off x="406400" y="782126"/>
            <a:ext cx="11468100" cy="5512750"/>
          </a:xfrm>
          <a:prstGeom prst="rect">
            <a:avLst/>
          </a:prstGeom>
          <a:noFill/>
        </p:spPr>
        <p:txBody>
          <a:bodyPr wrap="square" numCol="2" spcCol="180000" rtlCol="0">
            <a:noAutofit/>
          </a:bodyPr>
          <a:lstStyle/>
          <a:p>
            <a:pPr marL="158115" marR="68580">
              <a:lnSpc>
                <a:spcPct val="115000"/>
              </a:lnSpc>
              <a:spcAft>
                <a:spcPts val="1000"/>
              </a:spcAft>
            </a:pPr>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L’art. 8 del decreto legislativo n. 150/09, in riferimento alla dimensione della performance organizzativa, individua otto ambiti di misurazione e valutazione: a)l'attuazione delle politiche attivate sulla soddisfazione finale dei bisogni della collettività; b)l'attuazione di piani e programmi, ovvero la misurazione dell'effettivo grado di attuazione dei medesimi, nel rispetto delle fasi e dei tempi previsti, degli standard qualitativi e quantitativi definiti, del livello previsto di assorbimento delle risorse; c)la rilevazione del grado di soddisfazione dei destinatari delle attività e dei servizi anche attraverso modalità interattive; d)la modernizzazione e il miglioramento qualitativo dell'organizzazione e delle competenze professionali e la capacità di attuazione di piani e programmi; e)lo sviluppo qualitativo e quantitativo delle relazioni con i cittadini, i soggetti interessati, gli utenti e i destinatari dei servizi, anche attraverso lo sviluppo di forme di partecipazione e collaborazione; f)l'efficienza nell'impiego delle risorse, con particolare riferimento al contenimento ed alla riduzione dei costi, nonché all'ottimizzazione dei tempi dei procedimenti amministrativi; g)la qualità e la quantità delle prestazioni e dei servizi erogati; h)il raggiungimento degli obiettivi di promozione delle pari opportunità. Sulla base delle indicazioni fornite dalle delibere CIVIT n. 89 e 104 del 2010, tali ambiti sono stati aggregati in 5 prospettive «orizzontali» </a:t>
            </a:r>
          </a:p>
          <a:p>
            <a:pPr marL="158115" marR="68580">
              <a:lnSpc>
                <a:spcPct val="115000"/>
              </a:lnSpc>
              <a:spcAft>
                <a:spcPts val="1000"/>
              </a:spcAft>
            </a:pPr>
            <a:endPar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4" name="CasellaDiTesto 43">
            <a:extLst>
              <a:ext uri="{FF2B5EF4-FFF2-40B4-BE49-F238E27FC236}">
                <a16:creationId xmlns:a16="http://schemas.microsoft.com/office/drawing/2014/main" xmlns="" id="{2F0C354E-E7F0-4B8C-A7B8-167341EA648F}"/>
              </a:ext>
            </a:extLst>
          </p:cNvPr>
          <p:cNvSpPr txBox="1"/>
          <p:nvPr/>
        </p:nvSpPr>
        <p:spPr>
          <a:xfrm rot="16200000">
            <a:off x="7599639" y="2381674"/>
            <a:ext cx="2035828" cy="2956529"/>
          </a:xfrm>
          <a:prstGeom prst="roundRect">
            <a:avLst/>
          </a:prstGeom>
          <a:solidFill>
            <a:srgbClr val="0070C0">
              <a:alpha val="28000"/>
            </a:srgbClr>
          </a:solidFill>
        </p:spPr>
        <p:txBody>
          <a:bodyPr wrap="square" rtlCol="0" anchor="t"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200" i="0" u="none" strike="noStrike" kern="0" cap="none" spc="0" normalizeH="0" baseline="0" noProof="0" dirty="0">
                <a:ln>
                  <a:noFill/>
                </a:ln>
                <a:solidFill>
                  <a:srgbClr val="0070C0"/>
                </a:solidFill>
                <a:effectLst/>
                <a:uLnTx/>
                <a:uFillTx/>
                <a:latin typeface="Segoe UI" panose="020B0502040204020203" pitchFamily="34" charset="0"/>
                <a:cs typeface="Segoe UI" panose="020B0502040204020203" pitchFamily="34" charset="0"/>
              </a:rPr>
              <a:t> </a:t>
            </a:r>
          </a:p>
          <a:p>
            <a:pPr marL="0" marR="0" lvl="0" indent="0" algn="ctr" defTabSz="914400" eaLnBrk="1" fontAlgn="auto" latinLnBrk="0" hangingPunct="1">
              <a:lnSpc>
                <a:spcPct val="100000"/>
              </a:lnSpc>
              <a:spcBef>
                <a:spcPts val="0"/>
              </a:spcBef>
              <a:spcAft>
                <a:spcPts val="0"/>
              </a:spcAft>
              <a:buClrTx/>
              <a:buSzTx/>
              <a:buFontTx/>
              <a:buNone/>
              <a:tabLst/>
              <a:defRPr/>
            </a:pPr>
            <a:endParaRPr lang="it-IT" sz="1200" kern="0" dirty="0">
              <a:solidFill>
                <a:srgbClr val="0070C0"/>
              </a:solidFill>
              <a:latin typeface="Segoe UI" panose="020B0502040204020203" pitchFamily="34" charset="0"/>
              <a:cs typeface="Segoe UI" panose="020B0502040204020203"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200" i="0" u="none" strike="noStrike" kern="0" cap="none" spc="0" normalizeH="0" baseline="0" noProof="0" dirty="0">
                <a:ln>
                  <a:noFill/>
                </a:ln>
                <a:solidFill>
                  <a:srgbClr val="0070C0"/>
                </a:solidFill>
                <a:effectLst/>
                <a:uLnTx/>
                <a:uFillTx/>
                <a:latin typeface="Segoe UI" panose="020B0502040204020203" pitchFamily="34" charset="0"/>
                <a:cs typeface="Segoe UI" panose="020B0502040204020203" pitchFamily="34" charset="0"/>
              </a:rPr>
              <a:t>BENCHMARKING</a:t>
            </a:r>
          </a:p>
        </p:txBody>
      </p:sp>
      <p:sp>
        <p:nvSpPr>
          <p:cNvPr id="2" name="CasellaDiTesto 1">
            <a:extLst>
              <a:ext uri="{FF2B5EF4-FFF2-40B4-BE49-F238E27FC236}">
                <a16:creationId xmlns:a16="http://schemas.microsoft.com/office/drawing/2014/main" xmlns="" id="{A1CFA170-B113-450A-B70E-CB5B68AF6F62}"/>
              </a:ext>
            </a:extLst>
          </p:cNvPr>
          <p:cNvSpPr txBox="1"/>
          <p:nvPr/>
        </p:nvSpPr>
        <p:spPr>
          <a:xfrm>
            <a:off x="8015640" y="1370195"/>
            <a:ext cx="3133071" cy="529316"/>
          </a:xfrm>
          <a:prstGeom prst="roundRect">
            <a:avLst/>
          </a:prstGeom>
          <a:solidFill>
            <a:srgbClr val="00B0F0"/>
          </a:solidFill>
        </p:spPr>
        <p:txBody>
          <a:bodyPr wrap="square" rtlCol="0"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it-IT" sz="1200" i="0" u="none" strike="noStrike" kern="0" cap="none" spc="0" normalizeH="0" baseline="0" noProof="0" dirty="0">
                <a:ln>
                  <a:noFill/>
                </a:ln>
                <a:solidFill>
                  <a:schemeClr val="bg1"/>
                </a:solidFill>
                <a:effectLst/>
                <a:uLnTx/>
                <a:uFillTx/>
                <a:latin typeface="Segoe UI" panose="020B0502040204020203" pitchFamily="34" charset="0"/>
                <a:cs typeface="Segoe UI" panose="020B0502040204020203" pitchFamily="34" charset="0"/>
              </a:rPr>
              <a:t>IMPATTI</a:t>
            </a:r>
          </a:p>
        </p:txBody>
      </p:sp>
      <p:sp>
        <p:nvSpPr>
          <p:cNvPr id="3" name="CasellaDiTesto 2">
            <a:extLst>
              <a:ext uri="{FF2B5EF4-FFF2-40B4-BE49-F238E27FC236}">
                <a16:creationId xmlns:a16="http://schemas.microsoft.com/office/drawing/2014/main" xmlns="" id="{5683FE00-4C84-4099-B752-AE2023A94E25}"/>
              </a:ext>
            </a:extLst>
          </p:cNvPr>
          <p:cNvSpPr txBox="1"/>
          <p:nvPr/>
        </p:nvSpPr>
        <p:spPr>
          <a:xfrm>
            <a:off x="8015640" y="3147839"/>
            <a:ext cx="3133071" cy="529316"/>
          </a:xfrm>
          <a:prstGeom prst="roundRect">
            <a:avLst/>
          </a:prstGeom>
          <a:solidFill>
            <a:srgbClr val="00B0F0"/>
          </a:solidFill>
        </p:spPr>
        <p:txBody>
          <a:bodyPr wrap="square" rtlCol="0"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it-IT" sz="1200" i="0" u="none" strike="noStrike" kern="0" cap="none" spc="0" normalizeH="0" baseline="0" noProof="0" dirty="0">
                <a:ln>
                  <a:noFill/>
                </a:ln>
                <a:solidFill>
                  <a:schemeClr val="bg1"/>
                </a:solidFill>
                <a:effectLst/>
                <a:uLnTx/>
                <a:uFillTx/>
                <a:latin typeface="Segoe UI" panose="020B0502040204020203" pitchFamily="34" charset="0"/>
                <a:cs typeface="Segoe UI" panose="020B0502040204020203" pitchFamily="34" charset="0"/>
              </a:rPr>
              <a:t>PROCESSI</a:t>
            </a:r>
          </a:p>
        </p:txBody>
      </p:sp>
      <p:sp>
        <p:nvSpPr>
          <p:cNvPr id="4" name="CasellaDiTesto 3">
            <a:extLst>
              <a:ext uri="{FF2B5EF4-FFF2-40B4-BE49-F238E27FC236}">
                <a16:creationId xmlns:a16="http://schemas.microsoft.com/office/drawing/2014/main" xmlns="" id="{9DD3B9E0-ED7B-41BE-8F0B-91F9EBD868D2}"/>
              </a:ext>
            </a:extLst>
          </p:cNvPr>
          <p:cNvSpPr txBox="1"/>
          <p:nvPr/>
        </p:nvSpPr>
        <p:spPr>
          <a:xfrm>
            <a:off x="8015640" y="4010912"/>
            <a:ext cx="3133071" cy="529316"/>
          </a:xfrm>
          <a:prstGeom prst="roundRect">
            <a:avLst/>
          </a:prstGeom>
          <a:solidFill>
            <a:srgbClr val="00B0F0"/>
          </a:solidFill>
        </p:spPr>
        <p:txBody>
          <a:bodyPr wrap="square" rtlCol="0"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it-IT" sz="1200" i="0" u="none" strike="noStrike" kern="0" cap="none" spc="0" normalizeH="0" baseline="0" noProof="0" dirty="0">
                <a:ln>
                  <a:noFill/>
                </a:ln>
                <a:solidFill>
                  <a:schemeClr val="bg1"/>
                </a:solidFill>
                <a:effectLst/>
                <a:uLnTx/>
                <a:uFillTx/>
                <a:latin typeface="Segoe UI" panose="020B0502040204020203" pitchFamily="34" charset="0"/>
                <a:cs typeface="Segoe UI" panose="020B0502040204020203" pitchFamily="34" charset="0"/>
              </a:rPr>
              <a:t>STATO DI SALUTE DELL’ENTE</a:t>
            </a:r>
          </a:p>
        </p:txBody>
      </p:sp>
      <p:sp>
        <p:nvSpPr>
          <p:cNvPr id="9" name="CasellaDiTesto 8">
            <a:extLst>
              <a:ext uri="{FF2B5EF4-FFF2-40B4-BE49-F238E27FC236}">
                <a16:creationId xmlns:a16="http://schemas.microsoft.com/office/drawing/2014/main" xmlns="" id="{22B6B4F3-B2CB-4588-B540-459599403A4E}"/>
              </a:ext>
            </a:extLst>
          </p:cNvPr>
          <p:cNvSpPr txBox="1"/>
          <p:nvPr/>
        </p:nvSpPr>
        <p:spPr>
          <a:xfrm>
            <a:off x="7997831" y="2157437"/>
            <a:ext cx="3133071" cy="529316"/>
          </a:xfrm>
          <a:prstGeom prst="roundRect">
            <a:avLst/>
          </a:prstGeom>
          <a:solidFill>
            <a:srgbClr val="00B0F0"/>
          </a:solidFill>
        </p:spPr>
        <p:txBody>
          <a:bodyPr wrap="square" rtlCol="0"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it-IT" sz="1200" i="0" u="none" strike="noStrike" kern="0" cap="none" spc="0" normalizeH="0" baseline="0" noProof="0" dirty="0">
                <a:ln>
                  <a:noFill/>
                </a:ln>
                <a:solidFill>
                  <a:schemeClr val="bg1"/>
                </a:solidFill>
                <a:effectLst/>
                <a:uLnTx/>
                <a:uFillTx/>
                <a:latin typeface="Segoe UI" panose="020B0502040204020203" pitchFamily="34" charset="0"/>
                <a:cs typeface="Segoe UI" panose="020B0502040204020203" pitchFamily="34" charset="0"/>
              </a:rPr>
              <a:t>GRADO ATTUAZIONE STRATEGIA</a:t>
            </a:r>
          </a:p>
        </p:txBody>
      </p:sp>
      <p:pic>
        <p:nvPicPr>
          <p:cNvPr id="49" name="Elemento grafico 48" descr="Causa ed effetto contorno">
            <a:extLst>
              <a:ext uri="{FF2B5EF4-FFF2-40B4-BE49-F238E27FC236}">
                <a16:creationId xmlns:a16="http://schemas.microsoft.com/office/drawing/2014/main" xmlns="" id="{B2BE865E-69F2-444A-9181-943789AC236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10561572" y="1407389"/>
            <a:ext cx="426574" cy="426574"/>
          </a:xfrm>
          <a:prstGeom prst="rect">
            <a:avLst/>
          </a:prstGeom>
        </p:spPr>
      </p:pic>
      <p:pic>
        <p:nvPicPr>
          <p:cNvPr id="51" name="Elemento grafico 50" descr="Misuratore contorno">
            <a:extLst>
              <a:ext uri="{FF2B5EF4-FFF2-40B4-BE49-F238E27FC236}">
                <a16:creationId xmlns:a16="http://schemas.microsoft.com/office/drawing/2014/main" xmlns="" id="{D200F7E2-2EF8-4184-94C8-F075805148C2}"/>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10561572" y="2175180"/>
            <a:ext cx="426574" cy="426574"/>
          </a:xfrm>
          <a:prstGeom prst="rect">
            <a:avLst/>
          </a:prstGeom>
        </p:spPr>
      </p:pic>
      <p:pic>
        <p:nvPicPr>
          <p:cNvPr id="53" name="Elemento grafico 52" descr="Miglioramento costante contorno">
            <a:extLst>
              <a:ext uri="{FF2B5EF4-FFF2-40B4-BE49-F238E27FC236}">
                <a16:creationId xmlns:a16="http://schemas.microsoft.com/office/drawing/2014/main" xmlns="" id="{F878349F-79B7-4E02-896C-8512708FEAFD}"/>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10490974" y="3139107"/>
            <a:ext cx="567771" cy="567771"/>
          </a:xfrm>
          <a:prstGeom prst="rect">
            <a:avLst/>
          </a:prstGeom>
        </p:spPr>
      </p:pic>
      <p:pic>
        <p:nvPicPr>
          <p:cNvPr id="55" name="Elemento grafico 54" descr="Battito cardiaco contorno">
            <a:extLst>
              <a:ext uri="{FF2B5EF4-FFF2-40B4-BE49-F238E27FC236}">
                <a16:creationId xmlns:a16="http://schemas.microsoft.com/office/drawing/2014/main" xmlns="" id="{41C70B24-EA96-42BE-AB25-6566EA66D4EA}"/>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10516781" y="4027988"/>
            <a:ext cx="516155" cy="516155"/>
          </a:xfrm>
          <a:prstGeom prst="rect">
            <a:avLst/>
          </a:prstGeom>
        </p:spPr>
      </p:pic>
      <p:pic>
        <p:nvPicPr>
          <p:cNvPr id="57" name="Elemento grafico 56" descr="Diagramma di Venn contorno">
            <a:extLst>
              <a:ext uri="{FF2B5EF4-FFF2-40B4-BE49-F238E27FC236}">
                <a16:creationId xmlns:a16="http://schemas.microsoft.com/office/drawing/2014/main" xmlns="" id="{8B775DCB-4C16-4C53-A669-2F5ECF37012A}"/>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7178062" y="3635817"/>
            <a:ext cx="469232" cy="469232"/>
          </a:xfrm>
          <a:prstGeom prst="rect">
            <a:avLst/>
          </a:prstGeom>
        </p:spPr>
      </p:pic>
      <p:sp>
        <p:nvSpPr>
          <p:cNvPr id="6" name="Segnaposto numero diapositiva 5">
            <a:extLst>
              <a:ext uri="{FF2B5EF4-FFF2-40B4-BE49-F238E27FC236}">
                <a16:creationId xmlns:a16="http://schemas.microsoft.com/office/drawing/2014/main" xmlns="" id="{97F6EF8F-DB21-4D1F-9E89-E7B787BCE44F}"/>
              </a:ext>
            </a:extLst>
          </p:cNvPr>
          <p:cNvSpPr>
            <a:spLocks noGrp="1"/>
          </p:cNvSpPr>
          <p:nvPr>
            <p:ph type="sldNum" sz="quarter" idx="12"/>
          </p:nvPr>
        </p:nvSpPr>
        <p:spPr/>
        <p:txBody>
          <a:bodyPr/>
          <a:lstStyle/>
          <a:p>
            <a:fld id="{621F632D-C124-4773-8802-FBC2B1C2511D}" type="slidenum">
              <a:rPr lang="it-IT" smtClean="0"/>
              <a:t>6</a:t>
            </a:fld>
            <a:endParaRPr lang="it-IT"/>
          </a:p>
        </p:txBody>
      </p:sp>
      <p:sp>
        <p:nvSpPr>
          <p:cNvPr id="16" name="Fumetto: rettangolo con angoli arrotondati 3">
            <a:extLst>
              <a:ext uri="{FF2B5EF4-FFF2-40B4-BE49-F238E27FC236}">
                <a16:creationId xmlns:a16="http://schemas.microsoft.com/office/drawing/2014/main" xmlns="" id="{E219F11E-5F95-4112-8D71-C87A764A8C97}"/>
              </a:ext>
            </a:extLst>
          </p:cNvPr>
          <p:cNvSpPr/>
          <p:nvPr/>
        </p:nvSpPr>
        <p:spPr>
          <a:xfrm>
            <a:off x="7362409" y="4942107"/>
            <a:ext cx="3670527" cy="1872853"/>
          </a:xfrm>
          <a:prstGeom prst="wedgeRoundRectCallout">
            <a:avLst>
              <a:gd name="adj1" fmla="val -87174"/>
              <a:gd name="adj2" fmla="val -55676"/>
              <a:gd name="adj3" fmla="val 16667"/>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it-IT" sz="2400" b="1" dirty="0">
                <a:solidFill>
                  <a:schemeClr val="tx1"/>
                </a:solidFill>
                <a:latin typeface="Wingdings" panose="05000000000000000000" pitchFamily="2" charset="2"/>
              </a:rPr>
              <a:t>@</a:t>
            </a:r>
            <a:r>
              <a:rPr lang="it-IT" sz="1050" b="1" dirty="0">
                <a:solidFill>
                  <a:schemeClr val="tx1"/>
                </a:solidFill>
              </a:rPr>
              <a:t> INDICAZIONI PER LA REDAZIONE</a:t>
            </a:r>
            <a:endParaRPr lang="it-IT" sz="1050" dirty="0">
              <a:solidFill>
                <a:schemeClr val="tx1"/>
              </a:solidFill>
            </a:endParaRPr>
          </a:p>
          <a:p>
            <a:r>
              <a:rPr lang="it-IT" sz="1000" dirty="0">
                <a:solidFill>
                  <a:schemeClr val="tx1"/>
                </a:solidFill>
              </a:rPr>
              <a:t>In questa sezione si analizza lo schema di riferimento seguito per la redazione del documento.</a:t>
            </a:r>
          </a:p>
          <a:p>
            <a:r>
              <a:rPr lang="it-IT" sz="1000" dirty="0">
                <a:solidFill>
                  <a:schemeClr val="tx1"/>
                </a:solidFill>
              </a:rPr>
              <a:t>Lo schema riportato nella pagina segue quanto indicato nell’art. 8 del Dlgs 150/2009 e nella Delibere </a:t>
            </a:r>
            <a:r>
              <a:rPr lang="it-IT" sz="1000" dirty="0" err="1">
                <a:solidFill>
                  <a:schemeClr val="tx1"/>
                </a:solidFill>
              </a:rPr>
              <a:t>Civit</a:t>
            </a:r>
            <a:r>
              <a:rPr lang="it-IT" sz="1000" dirty="0">
                <a:solidFill>
                  <a:schemeClr val="tx1"/>
                </a:solidFill>
              </a:rPr>
              <a:t> 89 e 104 del 2010. Se si ritiene di inserire e proporre solo alcuni ambiti, come previsto in base alla flessibilità nell’approccio delle Linee Guida, lo schema andrà modificato e semplificato ovvero si potrà ometterlo del tutto.</a:t>
            </a:r>
          </a:p>
        </p:txBody>
      </p:sp>
    </p:spTree>
    <p:extLst>
      <p:ext uri="{BB962C8B-B14F-4D97-AF65-F5344CB8AC3E}">
        <p14:creationId xmlns:p14="http://schemas.microsoft.com/office/powerpoint/2010/main" val="811091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C41B432C-B102-46E0-885C-D2AF2130ED43}"/>
              </a:ext>
            </a:extLst>
          </p:cNvPr>
          <p:cNvSpPr txBox="1"/>
          <p:nvPr/>
        </p:nvSpPr>
        <p:spPr>
          <a:xfrm>
            <a:off x="406400" y="889000"/>
            <a:ext cx="11468100" cy="5641865"/>
          </a:xfrm>
          <a:prstGeom prst="rect">
            <a:avLst/>
          </a:prstGeom>
          <a:noFill/>
        </p:spPr>
        <p:txBody>
          <a:bodyPr wrap="square" numCol="2" spcCol="180000" rtlCol="0">
            <a:spAutoFit/>
          </a:bodyPr>
          <a:lstStyle/>
          <a:p>
            <a:pPr marL="158115" marR="68580">
              <a:lnSpc>
                <a:spcPct val="115000"/>
              </a:lnSpc>
              <a:spcAft>
                <a:spcPts val="1000"/>
              </a:spcAft>
            </a:pPr>
            <a:r>
              <a:rPr lang="it-IT" sz="1400" spc="5"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Si riporta, in questa sezione, una sintesi grafica del raggiungimento degli obiettivi strategici dell’ente.</a:t>
            </a:r>
          </a:p>
          <a:p>
            <a:pPr marL="158115" marR="68580">
              <a:lnSpc>
                <a:spcPct val="115000"/>
              </a:lnSpc>
              <a:spcAft>
                <a:spcPts val="1000"/>
              </a:spcAft>
            </a:pPr>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Per quanto riguarda gli obiettivi OS001-01, OS001-02, OS002-03 e OS002-04 è stato fatto un </a:t>
            </a:r>
            <a:r>
              <a:rPr lang="it-IT" sz="1400" spc="5">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approfondimento per </a:t>
            </a:r>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comprendere le motivazioni del mancato raggiungimento. È stato riscontrato che le motivazioni possono essere riconducibili a quanto segue: ………………………………………………………………………………..</a:t>
            </a:r>
          </a:p>
          <a:p>
            <a:pPr marL="158115" marR="68580">
              <a:lnSpc>
                <a:spcPct val="115000"/>
              </a:lnSpc>
              <a:spcAft>
                <a:spcPts val="1000"/>
              </a:spcAft>
            </a:pPr>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Inoltre, si evidenzia che l’obiettivo OS002-01 risultava raggiunto con un valore consuntivo di molto superiore al target prefissato; per tale ragione, è stato fatto un approfondimento per comprendere meglio le ragioni di tale risultato ed è stato evidenziato che ………………………</a:t>
            </a:r>
            <a:endPar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r>
              <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rPr>
              <a:t>………………………</a:t>
            </a:r>
          </a:p>
          <a:p>
            <a:pPr marL="158115" marR="68580">
              <a:lnSpc>
                <a:spcPct val="115000"/>
              </a:lnSpc>
              <a:spcAft>
                <a:spcPts val="1000"/>
              </a:spcAft>
            </a:pPr>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Immagine 1">
            <a:extLst>
              <a:ext uri="{FF2B5EF4-FFF2-40B4-BE49-F238E27FC236}">
                <a16:creationId xmlns:a16="http://schemas.microsoft.com/office/drawing/2014/main" xmlns="" id="{1BB0E168-B3EC-460E-8B18-F8B66DE1E89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111123" y="976695"/>
            <a:ext cx="4537364" cy="5241636"/>
          </a:xfrm>
          <a:prstGeom prst="rect">
            <a:avLst/>
          </a:prstGeom>
          <a:noFill/>
          <a:ln w="3175">
            <a:solidFill>
              <a:schemeClr val="bg1">
                <a:lumMod val="65000"/>
              </a:schemeClr>
            </a:solidFill>
          </a:ln>
        </p:spPr>
      </p:pic>
      <p:sp>
        <p:nvSpPr>
          <p:cNvPr id="3" name="CasellaDiTesto 2">
            <a:extLst>
              <a:ext uri="{FF2B5EF4-FFF2-40B4-BE49-F238E27FC236}">
                <a16:creationId xmlns:a16="http://schemas.microsoft.com/office/drawing/2014/main" xmlns="" id="{14E457DB-EDC2-47FC-A635-F33B1302B06B}"/>
              </a:ext>
            </a:extLst>
          </p:cNvPr>
          <p:cNvSpPr txBox="1"/>
          <p:nvPr/>
        </p:nvSpPr>
        <p:spPr>
          <a:xfrm>
            <a:off x="609600" y="334665"/>
            <a:ext cx="11150600" cy="400110"/>
          </a:xfrm>
          <a:prstGeom prst="rect">
            <a:avLst/>
          </a:prstGeom>
          <a:noFill/>
        </p:spPr>
        <p:txBody>
          <a:bodyPr wrap="square" rtlCol="0">
            <a:spAutoFit/>
          </a:bodyPr>
          <a:lstStyle/>
          <a:p>
            <a:r>
              <a:rPr lang="it-IT" sz="2000" b="1" dirty="0">
                <a:solidFill>
                  <a:srgbClr val="00B0F0"/>
                </a:solidFill>
                <a:latin typeface="Segoe UI" panose="020B0502040204020203" pitchFamily="34" charset="0"/>
                <a:cs typeface="Segoe UI" panose="020B0502040204020203" pitchFamily="34" charset="0"/>
              </a:rPr>
              <a:t>3. GRADO ATTUAZIONE STRATEGIA</a:t>
            </a:r>
          </a:p>
        </p:txBody>
      </p:sp>
      <p:sp>
        <p:nvSpPr>
          <p:cNvPr id="6" name="Segnaposto numero diapositiva 5">
            <a:extLst>
              <a:ext uri="{FF2B5EF4-FFF2-40B4-BE49-F238E27FC236}">
                <a16:creationId xmlns:a16="http://schemas.microsoft.com/office/drawing/2014/main" xmlns="" id="{4DE15B07-396A-45D4-8A24-FB5236101E8D}"/>
              </a:ext>
            </a:extLst>
          </p:cNvPr>
          <p:cNvSpPr>
            <a:spLocks noGrp="1"/>
          </p:cNvSpPr>
          <p:nvPr>
            <p:ph type="sldNum" sz="quarter" idx="12"/>
          </p:nvPr>
        </p:nvSpPr>
        <p:spPr/>
        <p:txBody>
          <a:bodyPr/>
          <a:lstStyle/>
          <a:p>
            <a:fld id="{621F632D-C124-4773-8802-FBC2B1C2511D}" type="slidenum">
              <a:rPr lang="it-IT" smtClean="0"/>
              <a:t>7</a:t>
            </a:fld>
            <a:endParaRPr lang="it-IT"/>
          </a:p>
        </p:txBody>
      </p:sp>
      <p:sp>
        <p:nvSpPr>
          <p:cNvPr id="7" name="Fumetto: rettangolo con angoli arrotondati 3">
            <a:extLst>
              <a:ext uri="{FF2B5EF4-FFF2-40B4-BE49-F238E27FC236}">
                <a16:creationId xmlns:a16="http://schemas.microsoft.com/office/drawing/2014/main" xmlns="" id="{E219F11E-5F95-4112-8D71-C87A764A8C97}"/>
              </a:ext>
            </a:extLst>
          </p:cNvPr>
          <p:cNvSpPr/>
          <p:nvPr/>
        </p:nvSpPr>
        <p:spPr>
          <a:xfrm>
            <a:off x="2149298" y="4815950"/>
            <a:ext cx="3812115" cy="1702594"/>
          </a:xfrm>
          <a:prstGeom prst="wedgeRoundRectCallout">
            <a:avLst>
              <a:gd name="adj1" fmla="val 36092"/>
              <a:gd name="adj2" fmla="val -96529"/>
              <a:gd name="adj3" fmla="val 16667"/>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it-IT" sz="2400" b="1" dirty="0">
                <a:solidFill>
                  <a:schemeClr val="tx1"/>
                </a:solidFill>
                <a:latin typeface="Wingdings" panose="05000000000000000000" pitchFamily="2" charset="2"/>
              </a:rPr>
              <a:t>@</a:t>
            </a:r>
            <a:r>
              <a:rPr lang="it-IT" sz="1050" b="1" dirty="0">
                <a:solidFill>
                  <a:schemeClr val="tx1"/>
                </a:solidFill>
              </a:rPr>
              <a:t> INDICAZIONI PER LA REDAZIONE</a:t>
            </a:r>
            <a:endParaRPr lang="it-IT" sz="1050" dirty="0">
              <a:solidFill>
                <a:schemeClr val="tx1"/>
              </a:solidFill>
            </a:endParaRPr>
          </a:p>
          <a:p>
            <a:r>
              <a:rPr lang="it-IT" sz="1000" dirty="0">
                <a:solidFill>
                  <a:schemeClr val="tx1"/>
                </a:solidFill>
              </a:rPr>
              <a:t>In questa sezione si analizza il grado di raggiungimento degli obiettivi strategici dell’ente per quanto riguarda l’anno appena trascorso, approfondendo quelli particolarmente «critici», cioè anche quelli per i quali è stato registrato un valore consuntivo eccessivamente alto (superiore al 100%), non solo quelli con un valore inferiore al target. Sono esclusi da questo tipo di ragionamento gli indicatori di tipo «data».</a:t>
            </a:r>
          </a:p>
        </p:txBody>
      </p:sp>
    </p:spTree>
    <p:extLst>
      <p:ext uri="{BB962C8B-B14F-4D97-AF65-F5344CB8AC3E}">
        <p14:creationId xmlns:p14="http://schemas.microsoft.com/office/powerpoint/2010/main" val="3896414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C41B432C-B102-46E0-885C-D2AF2130ED43}"/>
              </a:ext>
            </a:extLst>
          </p:cNvPr>
          <p:cNvSpPr txBox="1"/>
          <p:nvPr/>
        </p:nvSpPr>
        <p:spPr>
          <a:xfrm>
            <a:off x="406400" y="889000"/>
            <a:ext cx="11468100" cy="5641865"/>
          </a:xfrm>
          <a:prstGeom prst="rect">
            <a:avLst/>
          </a:prstGeom>
          <a:noFill/>
        </p:spPr>
        <p:txBody>
          <a:bodyPr wrap="square" numCol="2" spcCol="180000" rtlCol="0">
            <a:spAutoFit/>
          </a:bodyPr>
          <a:lstStyle/>
          <a:p>
            <a:pPr marL="158115" marR="68580">
              <a:lnSpc>
                <a:spcPct val="115000"/>
              </a:lnSpc>
              <a:spcAft>
                <a:spcPts val="1000"/>
              </a:spcAft>
            </a:pPr>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Analizzando la lista completa degli indicatori del Piano della performance, </a:t>
            </a:r>
            <a:r>
              <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rPr>
              <a:t>si evidenzia la presenza della dimensione dell’impatto, pur non essendo quest’ultima di agevole misurazione.</a:t>
            </a:r>
          </a:p>
          <a:p>
            <a:pPr marL="158115" marR="68580">
              <a:lnSpc>
                <a:spcPct val="115000"/>
              </a:lnSpc>
              <a:spcAft>
                <a:spcPts val="1000"/>
              </a:spcAft>
            </a:pPr>
            <a:r>
              <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rPr>
              <a:t>Il differenziato grado di raggiungimento in relazione alle diverse dimensioni fa emergere che ………………………</a:t>
            </a:r>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r>
              <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rPr>
              <a:t>In ogni caso, si evidenzia ancora un eccessivo ricorso a indicatori di tipo «booleano» o di tipo «data».</a:t>
            </a:r>
          </a:p>
          <a:p>
            <a:pPr marL="158115" marR="68580">
              <a:lnSpc>
                <a:spcPct val="115000"/>
              </a:lnSpc>
              <a:spcAft>
                <a:spcPts val="1000"/>
              </a:spcAft>
            </a:pPr>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asellaDiTesto 2">
            <a:extLst>
              <a:ext uri="{FF2B5EF4-FFF2-40B4-BE49-F238E27FC236}">
                <a16:creationId xmlns:a16="http://schemas.microsoft.com/office/drawing/2014/main" xmlns="" id="{14E457DB-EDC2-47FC-A635-F33B1302B06B}"/>
              </a:ext>
            </a:extLst>
          </p:cNvPr>
          <p:cNvSpPr txBox="1"/>
          <p:nvPr/>
        </p:nvSpPr>
        <p:spPr>
          <a:xfrm>
            <a:off x="609600" y="334665"/>
            <a:ext cx="11150600" cy="400110"/>
          </a:xfrm>
          <a:prstGeom prst="rect">
            <a:avLst/>
          </a:prstGeom>
          <a:noFill/>
        </p:spPr>
        <p:txBody>
          <a:bodyPr wrap="square" rtlCol="0">
            <a:spAutoFit/>
          </a:bodyPr>
          <a:lstStyle/>
          <a:p>
            <a:r>
              <a:rPr lang="it-IT" sz="2000" b="1" dirty="0">
                <a:solidFill>
                  <a:srgbClr val="00B0F0"/>
                </a:solidFill>
                <a:latin typeface="Segoe UI" panose="020B0502040204020203" pitchFamily="34" charset="0"/>
                <a:cs typeface="Segoe UI" panose="020B0502040204020203" pitchFamily="34" charset="0"/>
              </a:rPr>
              <a:t>4. IMPATTI E ALTRE DIMENSIONI DELLA PERFORMANCE                                                      </a:t>
            </a:r>
            <a:r>
              <a:rPr lang="it-IT" sz="1200" dirty="0">
                <a:solidFill>
                  <a:srgbClr val="00B0F0"/>
                </a:solidFill>
                <a:latin typeface="Segoe UI" panose="020B0502040204020203" pitchFamily="34" charset="0"/>
                <a:cs typeface="Segoe UI" panose="020B0502040204020203" pitchFamily="34" charset="0"/>
              </a:rPr>
              <a:t>1 di 2</a:t>
            </a:r>
          </a:p>
        </p:txBody>
      </p:sp>
      <p:sp>
        <p:nvSpPr>
          <p:cNvPr id="6" name="Segnaposto numero diapositiva 5">
            <a:extLst>
              <a:ext uri="{FF2B5EF4-FFF2-40B4-BE49-F238E27FC236}">
                <a16:creationId xmlns:a16="http://schemas.microsoft.com/office/drawing/2014/main" xmlns="" id="{4DE15B07-396A-45D4-8A24-FB5236101E8D}"/>
              </a:ext>
            </a:extLst>
          </p:cNvPr>
          <p:cNvSpPr>
            <a:spLocks noGrp="1"/>
          </p:cNvSpPr>
          <p:nvPr>
            <p:ph type="sldNum" sz="quarter" idx="12"/>
          </p:nvPr>
        </p:nvSpPr>
        <p:spPr/>
        <p:txBody>
          <a:bodyPr/>
          <a:lstStyle/>
          <a:p>
            <a:fld id="{621F632D-C124-4773-8802-FBC2B1C2511D}" type="slidenum">
              <a:rPr lang="it-IT" smtClean="0"/>
              <a:t>8</a:t>
            </a:fld>
            <a:endParaRPr lang="it-IT"/>
          </a:p>
        </p:txBody>
      </p:sp>
      <p:pic>
        <p:nvPicPr>
          <p:cNvPr id="7" name="Immagine 6">
            <a:extLst>
              <a:ext uri="{FF2B5EF4-FFF2-40B4-BE49-F238E27FC236}">
                <a16:creationId xmlns:a16="http://schemas.microsoft.com/office/drawing/2014/main" xmlns="" id="{E74CDE30-CCC5-4F76-A12C-584992C84BAD}"/>
              </a:ext>
            </a:extLst>
          </p:cNvPr>
          <p:cNvPicPr>
            <a:picLocks noChangeAspect="1"/>
          </p:cNvPicPr>
          <p:nvPr/>
        </p:nvPicPr>
        <p:blipFill>
          <a:blip r:embed="rId2"/>
          <a:stretch>
            <a:fillRect/>
          </a:stretch>
        </p:blipFill>
        <p:spPr>
          <a:xfrm>
            <a:off x="896821" y="3578071"/>
            <a:ext cx="3516841" cy="2549457"/>
          </a:xfrm>
          <a:prstGeom prst="rect">
            <a:avLst/>
          </a:prstGeom>
        </p:spPr>
      </p:pic>
      <p:graphicFrame>
        <p:nvGraphicFramePr>
          <p:cNvPr id="9" name="Tabella 8">
            <a:extLst>
              <a:ext uri="{FF2B5EF4-FFF2-40B4-BE49-F238E27FC236}">
                <a16:creationId xmlns:a16="http://schemas.microsoft.com/office/drawing/2014/main" xmlns="" id="{006135ED-2471-44CB-B294-79D85074E2EA}"/>
              </a:ext>
            </a:extLst>
          </p:cNvPr>
          <p:cNvGraphicFramePr>
            <a:graphicFrameLocks noGrp="1"/>
          </p:cNvGraphicFramePr>
          <p:nvPr>
            <p:extLst>
              <p:ext uri="{D42A27DB-BD31-4B8C-83A1-F6EECF244321}">
                <p14:modId xmlns:p14="http://schemas.microsoft.com/office/powerpoint/2010/main" val="3321137384"/>
              </p:ext>
            </p:extLst>
          </p:nvPr>
        </p:nvGraphicFramePr>
        <p:xfrm>
          <a:off x="7148950" y="829625"/>
          <a:ext cx="4583051" cy="3754253"/>
        </p:xfrm>
        <a:graphic>
          <a:graphicData uri="http://schemas.openxmlformats.org/drawingml/2006/table">
            <a:tbl>
              <a:tblPr firstRow="1" bandRow="1">
                <a:solidFill>
                  <a:schemeClr val="bg1">
                    <a:lumMod val="95000"/>
                  </a:schemeClr>
                </a:solidFill>
              </a:tblPr>
              <a:tblGrid>
                <a:gridCol w="1876231">
                  <a:extLst>
                    <a:ext uri="{9D8B030D-6E8A-4147-A177-3AD203B41FA5}">
                      <a16:colId xmlns:a16="http://schemas.microsoft.com/office/drawing/2014/main" xmlns="" val="2225139460"/>
                    </a:ext>
                  </a:extLst>
                </a:gridCol>
                <a:gridCol w="1084478">
                  <a:extLst>
                    <a:ext uri="{9D8B030D-6E8A-4147-A177-3AD203B41FA5}">
                      <a16:colId xmlns:a16="http://schemas.microsoft.com/office/drawing/2014/main" xmlns="" val="3943130350"/>
                    </a:ext>
                  </a:extLst>
                </a:gridCol>
                <a:gridCol w="244982">
                  <a:extLst>
                    <a:ext uri="{9D8B030D-6E8A-4147-A177-3AD203B41FA5}">
                      <a16:colId xmlns:a16="http://schemas.microsoft.com/office/drawing/2014/main" xmlns="" val="1236525"/>
                    </a:ext>
                  </a:extLst>
                </a:gridCol>
                <a:gridCol w="244982">
                  <a:extLst>
                    <a:ext uri="{9D8B030D-6E8A-4147-A177-3AD203B41FA5}">
                      <a16:colId xmlns:a16="http://schemas.microsoft.com/office/drawing/2014/main" xmlns="" val="1237042584"/>
                    </a:ext>
                  </a:extLst>
                </a:gridCol>
                <a:gridCol w="244982">
                  <a:extLst>
                    <a:ext uri="{9D8B030D-6E8A-4147-A177-3AD203B41FA5}">
                      <a16:colId xmlns:a16="http://schemas.microsoft.com/office/drawing/2014/main" xmlns="" val="3552247584"/>
                    </a:ext>
                  </a:extLst>
                </a:gridCol>
                <a:gridCol w="887396">
                  <a:extLst>
                    <a:ext uri="{9D8B030D-6E8A-4147-A177-3AD203B41FA5}">
                      <a16:colId xmlns:a16="http://schemas.microsoft.com/office/drawing/2014/main" xmlns="" val="1741659284"/>
                    </a:ext>
                  </a:extLst>
                </a:gridCol>
              </a:tblGrid>
              <a:tr h="462199">
                <a:tc>
                  <a:txBody>
                    <a:bodyPr/>
                    <a:lstStyle/>
                    <a:p>
                      <a:pPr algn="ctr" fontAlgn="b"/>
                      <a:r>
                        <a:rPr lang="it-IT" sz="1050" b="0" i="0" u="none" strike="noStrike" cap="none" spc="0" dirty="0">
                          <a:solidFill>
                            <a:schemeClr val="bg1"/>
                          </a:solidFill>
                          <a:effectLst/>
                          <a:latin typeface="Segoe UI" panose="020B0502040204020203" pitchFamily="34" charset="0"/>
                        </a:rPr>
                        <a:t>Dimensione</a:t>
                      </a:r>
                    </a:p>
                  </a:txBody>
                  <a:tcPr marL="12013" marR="12013" marT="36000" marB="36000" anchor="ctr">
                    <a:lnL w="12700" cmpd="sng">
                      <a:noFill/>
                    </a:lnL>
                    <a:lnR w="12700" cmpd="sng">
                      <a:noFill/>
                    </a:lnR>
                    <a:lnT w="19050" cap="flat" cmpd="sng" algn="ctr">
                      <a:noFill/>
                      <a:prstDash val="solid"/>
                    </a:lnT>
                    <a:lnB w="38100" cmpd="sng">
                      <a:noFill/>
                    </a:lnB>
                    <a:solidFill>
                      <a:schemeClr val="bg2">
                        <a:lumMod val="75000"/>
                      </a:schemeClr>
                    </a:solidFill>
                  </a:tcPr>
                </a:tc>
                <a:tc gridSpan="4">
                  <a:txBody>
                    <a:bodyPr/>
                    <a:lstStyle/>
                    <a:p>
                      <a:pPr algn="ctr" fontAlgn="b"/>
                      <a:r>
                        <a:rPr lang="it-IT" sz="1050" b="0" i="0" u="none" strike="noStrike" cap="none" spc="0" dirty="0">
                          <a:solidFill>
                            <a:schemeClr val="bg1"/>
                          </a:solidFill>
                          <a:effectLst/>
                          <a:latin typeface="Segoe UI" panose="020B0502040204020203" pitchFamily="34" charset="0"/>
                        </a:rPr>
                        <a:t>Grado di raggiungimento</a:t>
                      </a:r>
                    </a:p>
                  </a:txBody>
                  <a:tcPr marL="12013" marR="12013" marT="36000" marB="36000" anchor="ctr">
                    <a:lnL w="12700" cmpd="sng">
                      <a:noFill/>
                    </a:lnL>
                    <a:lnR w="12700" cmpd="sng">
                      <a:noFill/>
                    </a:lnR>
                    <a:lnT w="19050" cap="flat" cmpd="sng" algn="ctr">
                      <a:noFill/>
                      <a:prstDash val="solid"/>
                    </a:lnT>
                    <a:lnB w="38100" cmpd="sng">
                      <a:noFill/>
                    </a:lnB>
                    <a:solidFill>
                      <a:schemeClr val="bg2">
                        <a:lumMod val="75000"/>
                      </a:schemeClr>
                    </a:solidFill>
                  </a:tcPr>
                </a:tc>
                <a:tc hMerge="1">
                  <a:txBody>
                    <a:bodyPr/>
                    <a:lstStyle/>
                    <a:p>
                      <a:pPr algn="ctr" fontAlgn="b"/>
                      <a:endParaRPr lang="it-IT" sz="1200" b="0" i="0" u="none" strike="noStrike" cap="none" spc="0" dirty="0">
                        <a:solidFill>
                          <a:schemeClr val="bg1"/>
                        </a:solidFill>
                        <a:effectLst/>
                        <a:latin typeface="Segoe UI" panose="020B0502040204020203" pitchFamily="34" charset="0"/>
                      </a:endParaRPr>
                    </a:p>
                  </a:txBody>
                  <a:tcPr marL="12013" marR="12013" marT="36000" marB="36000" anchor="ctr">
                    <a:lnL w="12700" cmpd="sng">
                      <a:noFill/>
                    </a:lnL>
                    <a:lnR w="12700" cmpd="sng">
                      <a:noFill/>
                    </a:lnR>
                    <a:lnT w="19050" cap="flat" cmpd="sng" algn="ctr">
                      <a:noFill/>
                      <a:prstDash val="solid"/>
                    </a:lnT>
                    <a:lnB w="38100" cmpd="sng">
                      <a:noFill/>
                    </a:lnB>
                    <a:solidFill>
                      <a:schemeClr val="bg2">
                        <a:lumMod val="75000"/>
                      </a:schemeClr>
                    </a:solidFill>
                  </a:tcPr>
                </a:tc>
                <a:tc hMerge="1">
                  <a:txBody>
                    <a:bodyPr/>
                    <a:lstStyle/>
                    <a:p>
                      <a:pPr algn="ctr" fontAlgn="b"/>
                      <a:endParaRPr lang="it-IT" sz="1200" b="0" i="0" u="none" strike="noStrike" cap="none" spc="0" dirty="0">
                        <a:solidFill>
                          <a:schemeClr val="bg1"/>
                        </a:solidFill>
                        <a:effectLst/>
                        <a:latin typeface="Segoe UI" panose="020B0502040204020203" pitchFamily="34" charset="0"/>
                      </a:endParaRPr>
                    </a:p>
                  </a:txBody>
                  <a:tcPr marL="12013" marR="12013" marT="36000" marB="36000" anchor="ctr">
                    <a:lnL w="12700" cmpd="sng">
                      <a:noFill/>
                    </a:lnL>
                    <a:lnR w="12700" cmpd="sng">
                      <a:noFill/>
                    </a:lnR>
                    <a:lnT w="19050" cap="flat" cmpd="sng" algn="ctr">
                      <a:noFill/>
                      <a:prstDash val="solid"/>
                    </a:lnT>
                    <a:lnB w="38100" cmpd="sng">
                      <a:noFill/>
                    </a:lnB>
                    <a:solidFill>
                      <a:schemeClr val="bg2">
                        <a:lumMod val="75000"/>
                      </a:schemeClr>
                    </a:solidFill>
                  </a:tcPr>
                </a:tc>
                <a:tc hMerge="1">
                  <a:txBody>
                    <a:bodyPr/>
                    <a:lstStyle/>
                    <a:p>
                      <a:pPr algn="ctr" fontAlgn="b"/>
                      <a:endParaRPr lang="it-IT" sz="1200" b="0" i="0" u="none" strike="noStrike" cap="none" spc="0" dirty="0">
                        <a:solidFill>
                          <a:schemeClr val="bg1"/>
                        </a:solidFill>
                        <a:effectLst/>
                        <a:latin typeface="Segoe UI" panose="020B0502040204020203" pitchFamily="34" charset="0"/>
                      </a:endParaRPr>
                    </a:p>
                  </a:txBody>
                  <a:tcPr marL="12013" marR="12013" marT="36000" marB="36000" anchor="ctr">
                    <a:lnL w="12700" cmpd="sng">
                      <a:noFill/>
                    </a:lnL>
                    <a:lnR w="12700" cmpd="sng">
                      <a:noFill/>
                    </a:lnR>
                    <a:lnT w="19050" cap="flat" cmpd="sng" algn="ctr">
                      <a:noFill/>
                      <a:prstDash val="solid"/>
                    </a:lnT>
                    <a:lnB w="38100" cmpd="sng">
                      <a:noFill/>
                    </a:lnB>
                    <a:solidFill>
                      <a:schemeClr val="bg2">
                        <a:lumMod val="75000"/>
                      </a:schemeClr>
                    </a:solidFill>
                  </a:tcPr>
                </a:tc>
                <a:tc>
                  <a:txBody>
                    <a:bodyPr/>
                    <a:lstStyle/>
                    <a:p>
                      <a:pPr algn="ctr" fontAlgn="b"/>
                      <a:r>
                        <a:rPr lang="it-IT" sz="1050" b="0" i="0" u="none" strike="noStrike" cap="none" spc="0" dirty="0">
                          <a:solidFill>
                            <a:schemeClr val="bg1"/>
                          </a:solidFill>
                          <a:effectLst/>
                          <a:latin typeface="Segoe UI" panose="020B0502040204020203" pitchFamily="34" charset="0"/>
                        </a:rPr>
                        <a:t>Nr</a:t>
                      </a:r>
                    </a:p>
                    <a:p>
                      <a:pPr algn="ctr" fontAlgn="b"/>
                      <a:r>
                        <a:rPr lang="it-IT" sz="1050" b="0" i="0" u="none" strike="noStrike" cap="none" spc="0" dirty="0">
                          <a:solidFill>
                            <a:schemeClr val="bg1"/>
                          </a:solidFill>
                          <a:effectLst/>
                          <a:latin typeface="Segoe UI" panose="020B0502040204020203" pitchFamily="34" charset="0"/>
                        </a:rPr>
                        <a:t>Indicatori</a:t>
                      </a:r>
                    </a:p>
                  </a:txBody>
                  <a:tcPr marL="12013" marR="12013" marT="36000" marB="36000" anchor="ctr">
                    <a:lnL w="12700" cmpd="sng">
                      <a:noFill/>
                    </a:lnL>
                    <a:lnR w="12700" cmpd="sng">
                      <a:noFill/>
                    </a:lnR>
                    <a:lnT w="19050" cap="flat" cmpd="sng" algn="ctr">
                      <a:noFill/>
                      <a:prstDash val="solid"/>
                    </a:lnT>
                    <a:lnB w="38100" cmpd="sng">
                      <a:noFill/>
                    </a:lnB>
                    <a:solidFill>
                      <a:schemeClr val="bg2">
                        <a:lumMod val="75000"/>
                      </a:schemeClr>
                    </a:solidFill>
                  </a:tcPr>
                </a:tc>
                <a:extLst>
                  <a:ext uri="{0D108BD9-81ED-4DB2-BD59-A6C34878D82A}">
                    <a16:rowId xmlns:a16="http://schemas.microsoft.com/office/drawing/2014/main" xmlns="" val="653122196"/>
                  </a:ext>
                </a:extLst>
              </a:tr>
              <a:tr h="431216">
                <a:tc>
                  <a:txBody>
                    <a:bodyPr/>
                    <a:lstStyle/>
                    <a:p>
                      <a:pPr marL="171450" indent="-171450" algn="l" fontAlgn="ctr">
                        <a:buFont typeface="Wingdings 3" panose="05040102010807070707" pitchFamily="18" charset="2"/>
                        <a:buChar char="w"/>
                      </a:pPr>
                      <a:r>
                        <a:rPr lang="it-IT" sz="1050" b="0" i="0" u="none" strike="noStrike" dirty="0">
                          <a:solidFill>
                            <a:srgbClr val="000000"/>
                          </a:solidFill>
                          <a:effectLst/>
                          <a:latin typeface="Segoe UI" panose="020B0502040204020203" pitchFamily="34" charset="0"/>
                          <a:cs typeface="Segoe UI" panose="020B0502040204020203" pitchFamily="34" charset="0"/>
                        </a:rPr>
                        <a:t>Volume (Output)</a:t>
                      </a:r>
                    </a:p>
                  </a:txBody>
                  <a:tcPr marL="72000" marR="9525" marT="9525" marB="0" anchor="ctr">
                    <a:lnL w="12700" cmpd="sng">
                      <a:noFill/>
                      <a:prstDash val="solid"/>
                    </a:lnL>
                    <a:lnR w="12700" cmpd="sng">
                      <a:noFill/>
                      <a:prstDash val="solid"/>
                    </a:lnR>
                    <a:lnT w="38100" cmpd="sng">
                      <a:noFill/>
                    </a:lnT>
                    <a:lnB w="9525" cap="flat" cmpd="sng" algn="ctr">
                      <a:solidFill>
                        <a:schemeClr val="tx1">
                          <a:lumMod val="50000"/>
                          <a:lumOff val="50000"/>
                        </a:schemeClr>
                      </a:solidFill>
                      <a:prstDash val="solid"/>
                    </a:lnB>
                    <a:solidFill>
                      <a:schemeClr val="bg1">
                        <a:lumMod val="95000"/>
                      </a:schemeClr>
                    </a:solidFill>
                  </a:tcPr>
                </a:tc>
                <a:tc>
                  <a:txBody>
                    <a:bodyPr/>
                    <a:lstStyle/>
                    <a:p>
                      <a:pPr algn="r" fontAlgn="ctr"/>
                      <a:r>
                        <a:rPr lang="it-IT" sz="1000" b="0" i="0" u="none" strike="noStrike" dirty="0">
                          <a:solidFill>
                            <a:srgbClr val="000000"/>
                          </a:solidFill>
                          <a:effectLst/>
                          <a:latin typeface="Segoe UI" panose="020B0502040204020203" pitchFamily="34" charset="0"/>
                          <a:cs typeface="Segoe UI" panose="020B0502040204020203" pitchFamily="34" charset="0"/>
                        </a:rPr>
                        <a:t>84,0%</a:t>
                      </a:r>
                    </a:p>
                  </a:txBody>
                  <a:tcPr marL="9525" marR="9525" marT="9525" marB="0" anchor="ctr">
                    <a:lnL w="12700" cmpd="sng">
                      <a:noFill/>
                      <a:prstDash val="solid"/>
                    </a:lnL>
                    <a:lnR w="12700" cmpd="sng">
                      <a:noFill/>
                      <a:prstDash val="solid"/>
                    </a:lnR>
                    <a:lnT w="38100" cmpd="sng">
                      <a:noFill/>
                    </a:lnT>
                    <a:lnB w="952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fontAlgn="ctr"/>
                      <a:r>
                        <a:rPr lang="it-IT" sz="2400" b="0" i="0" u="none" strike="noStrike" dirty="0">
                          <a:solidFill>
                            <a:srgbClr val="D3D3D3"/>
                          </a:solidFill>
                          <a:effectLst/>
                          <a:latin typeface="Segoe UI" panose="020B0502040204020203" pitchFamily="34" charset="0"/>
                          <a:cs typeface="Segoe UI" panose="020B0502040204020203" pitchFamily="34" charset="0"/>
                        </a:rPr>
                        <a:t>•</a:t>
                      </a:r>
                    </a:p>
                  </a:txBody>
                  <a:tcPr marL="0" marR="0" marT="0" marB="0" anchor="ctr">
                    <a:lnL w="12700" cmpd="sng">
                      <a:noFill/>
                      <a:prstDash val="solid"/>
                    </a:lnL>
                    <a:lnR w="12700" cmpd="sng">
                      <a:noFill/>
                      <a:prstDash val="solid"/>
                    </a:lnR>
                    <a:lnT w="38100" cmpd="sng">
                      <a:noFill/>
                    </a:lnT>
                    <a:lnB w="952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fontAlgn="ctr"/>
                      <a:r>
                        <a:rPr lang="it-IT" sz="2400" b="0" i="0" u="none" strike="noStrike" dirty="0">
                          <a:solidFill>
                            <a:srgbClr val="FFC000"/>
                          </a:solidFill>
                          <a:effectLst/>
                          <a:latin typeface="Segoe UI" panose="020B0502040204020203" pitchFamily="34" charset="0"/>
                          <a:cs typeface="Segoe UI" panose="020B0502040204020203" pitchFamily="34" charset="0"/>
                        </a:rPr>
                        <a:t>•</a:t>
                      </a:r>
                    </a:p>
                  </a:txBody>
                  <a:tcPr marL="0" marR="0" marT="0" marB="0" anchor="ctr">
                    <a:lnL w="12700" cmpd="sng">
                      <a:noFill/>
                      <a:prstDash val="solid"/>
                    </a:lnL>
                    <a:lnR w="12700" cmpd="sng">
                      <a:noFill/>
                      <a:prstDash val="solid"/>
                    </a:lnR>
                    <a:lnT w="38100" cmpd="sng">
                      <a:noFill/>
                    </a:lnT>
                    <a:lnB w="952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fontAlgn="ctr"/>
                      <a:r>
                        <a:rPr lang="it-IT" sz="2400" b="0" i="0" u="none" strike="noStrike" dirty="0">
                          <a:solidFill>
                            <a:srgbClr val="D3D3D3"/>
                          </a:solidFill>
                          <a:effectLst/>
                          <a:latin typeface="Segoe UI" panose="020B0502040204020203" pitchFamily="34" charset="0"/>
                          <a:cs typeface="Segoe UI" panose="020B0502040204020203" pitchFamily="34" charset="0"/>
                        </a:rPr>
                        <a:t>•</a:t>
                      </a:r>
                    </a:p>
                  </a:txBody>
                  <a:tcPr marL="0" marR="0" marT="0" marB="0" anchor="ctr">
                    <a:lnL w="12700" cmpd="sng">
                      <a:noFill/>
                      <a:prstDash val="solid"/>
                    </a:lnL>
                    <a:lnR w="12700" cmpd="sng">
                      <a:noFill/>
                      <a:prstDash val="solid"/>
                    </a:lnR>
                    <a:lnT w="38100" cmpd="sng">
                      <a:noFill/>
                    </a:lnT>
                    <a:lnB w="952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r" fontAlgn="ctr"/>
                      <a:r>
                        <a:rPr lang="it-IT" sz="1050" b="0" i="0" u="none" strike="noStrike" cap="none" spc="0" dirty="0">
                          <a:solidFill>
                            <a:schemeClr val="tx1"/>
                          </a:solidFill>
                          <a:effectLst/>
                          <a:latin typeface="Segoe UI" panose="020B0502040204020203" pitchFamily="34" charset="0"/>
                        </a:rPr>
                        <a:t> 54 </a:t>
                      </a:r>
                    </a:p>
                  </a:txBody>
                  <a:tcPr marL="12013" marR="12013" marT="36000" marB="36000" anchor="ctr">
                    <a:lnL w="12700" cmpd="sng">
                      <a:noFill/>
                      <a:prstDash val="solid"/>
                    </a:lnL>
                    <a:lnR w="12700" cmpd="sng">
                      <a:noFill/>
                      <a:prstDash val="solid"/>
                    </a:lnR>
                    <a:lnT w="38100" cmpd="sng">
                      <a:noFill/>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xmlns="" val="1155836430"/>
                  </a:ext>
                </a:extLst>
              </a:tr>
              <a:tr h="431216">
                <a:tc>
                  <a:txBody>
                    <a:bodyPr/>
                    <a:lstStyle/>
                    <a:p>
                      <a:pPr marL="171450" indent="-171450" algn="l" fontAlgn="ctr">
                        <a:buFont typeface="Wingdings 3" panose="05040102010807070707" pitchFamily="18" charset="2"/>
                        <a:buChar char="w"/>
                      </a:pPr>
                      <a:r>
                        <a:rPr lang="it-IT" sz="1050" b="0" i="0" u="none" strike="noStrike" dirty="0">
                          <a:solidFill>
                            <a:srgbClr val="000000"/>
                          </a:solidFill>
                          <a:effectLst/>
                          <a:latin typeface="Segoe UI" panose="020B0502040204020203" pitchFamily="34" charset="0"/>
                          <a:cs typeface="Segoe UI" panose="020B0502040204020203" pitchFamily="34" charset="0"/>
                        </a:rPr>
                        <a:t>Struttura</a:t>
                      </a:r>
                    </a:p>
                  </a:txBody>
                  <a:tcPr marL="72000" marR="9525" marT="9525" marB="0" anchor="ctr">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algn="r" fontAlgn="ctr"/>
                      <a:r>
                        <a:rPr lang="it-IT" sz="1000" b="0" i="0" u="none" strike="noStrike" dirty="0">
                          <a:solidFill>
                            <a:srgbClr val="000000"/>
                          </a:solidFill>
                          <a:effectLst/>
                          <a:latin typeface="Segoe UI" panose="020B0502040204020203" pitchFamily="34" charset="0"/>
                          <a:cs typeface="Segoe UI" panose="020B0502040204020203" pitchFamily="34" charset="0"/>
                        </a:rPr>
                        <a:t>n/d</a:t>
                      </a:r>
                    </a:p>
                  </a:txBody>
                  <a:tcPr marL="9525" marR="9525" marT="9525" marB="0" anchor="ctr">
                    <a:lnL w="12700" cmpd="sng">
                      <a:noFill/>
                      <a:prstDash val="solid"/>
                    </a:lnL>
                    <a:lnR w="12700" cmpd="sng">
                      <a:noFill/>
                      <a:prstDash val="soli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fontAlgn="ctr"/>
                      <a:r>
                        <a:rPr lang="it-IT" sz="2400" b="0" i="0" u="none" strike="noStrike" dirty="0">
                          <a:solidFill>
                            <a:srgbClr val="D3D3D3"/>
                          </a:solidFill>
                          <a:effectLst/>
                          <a:latin typeface="Segoe UI" panose="020B0502040204020203" pitchFamily="34" charset="0"/>
                          <a:cs typeface="Segoe UI" panose="020B0502040204020203" pitchFamily="34" charset="0"/>
                        </a:rPr>
                        <a:t>•</a:t>
                      </a:r>
                    </a:p>
                  </a:txBody>
                  <a:tcPr marL="0" marR="0" marT="0" marB="0" anchor="ctr">
                    <a:lnL w="12700" cmpd="sng">
                      <a:noFill/>
                      <a:prstDash val="solid"/>
                    </a:lnL>
                    <a:lnR w="12700" cmpd="sng">
                      <a:noFill/>
                      <a:prstDash val="soli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fontAlgn="ctr"/>
                      <a:r>
                        <a:rPr lang="it-IT" sz="2400" b="0" i="0" u="none" strike="noStrike" dirty="0">
                          <a:solidFill>
                            <a:srgbClr val="D3D3D3"/>
                          </a:solidFill>
                          <a:effectLst/>
                          <a:latin typeface="Segoe UI" panose="020B0502040204020203" pitchFamily="34" charset="0"/>
                          <a:cs typeface="Segoe UI" panose="020B0502040204020203" pitchFamily="34" charset="0"/>
                        </a:rPr>
                        <a:t>•</a:t>
                      </a:r>
                    </a:p>
                  </a:txBody>
                  <a:tcPr marL="0" marR="0" marT="0" marB="0" anchor="ctr">
                    <a:lnL w="12700" cmpd="sng">
                      <a:noFill/>
                      <a:prstDash val="solid"/>
                    </a:lnL>
                    <a:lnR w="12700" cmpd="sng">
                      <a:noFill/>
                      <a:prstDash val="soli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fontAlgn="ctr"/>
                      <a:r>
                        <a:rPr lang="it-IT" sz="2400" b="0" i="0" u="none" strike="noStrike" dirty="0">
                          <a:solidFill>
                            <a:srgbClr val="D3D3D3"/>
                          </a:solidFill>
                          <a:effectLst/>
                          <a:latin typeface="Segoe UI" panose="020B0502040204020203" pitchFamily="34" charset="0"/>
                          <a:cs typeface="Segoe UI" panose="020B0502040204020203" pitchFamily="34" charset="0"/>
                        </a:rPr>
                        <a:t>•</a:t>
                      </a:r>
                    </a:p>
                  </a:txBody>
                  <a:tcPr marL="0" marR="0" marT="0" marB="0" anchor="ctr">
                    <a:lnL w="12700" cmpd="sng">
                      <a:noFill/>
                      <a:prstDash val="solid"/>
                    </a:lnL>
                    <a:lnR w="12700" cmpd="sng">
                      <a:noFill/>
                      <a:prstDash val="soli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r" fontAlgn="ctr"/>
                      <a:r>
                        <a:rPr lang="it-IT" sz="1050" b="0" i="0" u="none" strike="noStrike" cap="none" spc="0" dirty="0">
                          <a:solidFill>
                            <a:schemeClr val="tx1"/>
                          </a:solidFill>
                          <a:effectLst/>
                          <a:latin typeface="Segoe UI" panose="020B0502040204020203" pitchFamily="34" charset="0"/>
                        </a:rPr>
                        <a:t> 12 </a:t>
                      </a:r>
                    </a:p>
                  </a:txBody>
                  <a:tcPr marL="12013" marR="12013" marT="36000" marB="36000" anchor="ctr">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xmlns="" val="1176622374"/>
                  </a:ext>
                </a:extLst>
              </a:tr>
              <a:tr h="431216">
                <a:tc>
                  <a:txBody>
                    <a:bodyPr/>
                    <a:lstStyle/>
                    <a:p>
                      <a:pPr marL="171450" indent="-171450" algn="l" fontAlgn="ctr">
                        <a:buFont typeface="Wingdings 3" panose="05040102010807070707" pitchFamily="18" charset="2"/>
                        <a:buChar char="w"/>
                      </a:pPr>
                      <a:r>
                        <a:rPr lang="it-IT" sz="1050" b="0" i="0" u="none" strike="noStrike" dirty="0">
                          <a:solidFill>
                            <a:srgbClr val="000000"/>
                          </a:solidFill>
                          <a:effectLst/>
                          <a:latin typeface="Segoe UI" panose="020B0502040204020203" pitchFamily="34" charset="0"/>
                          <a:cs typeface="Segoe UI" panose="020B0502040204020203" pitchFamily="34" charset="0"/>
                        </a:rPr>
                        <a:t>Economico-patrimoniale</a:t>
                      </a:r>
                    </a:p>
                  </a:txBody>
                  <a:tcPr marL="72000" marR="9525" marT="9525" marB="0" anchor="ctr">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algn="r" fontAlgn="ctr"/>
                      <a:r>
                        <a:rPr lang="it-IT" sz="1000" b="0" i="0" u="none" strike="noStrike" dirty="0">
                          <a:solidFill>
                            <a:srgbClr val="000000"/>
                          </a:solidFill>
                          <a:effectLst/>
                          <a:latin typeface="Segoe UI" panose="020B0502040204020203" pitchFamily="34" charset="0"/>
                          <a:cs typeface="Segoe UI" panose="020B0502040204020203" pitchFamily="34" charset="0"/>
                        </a:rPr>
                        <a:t>75,9%</a:t>
                      </a:r>
                    </a:p>
                  </a:txBody>
                  <a:tcPr marL="9525" marR="9525" marT="9525" marB="0" anchor="ctr">
                    <a:lnL w="12700" cmpd="sng">
                      <a:noFill/>
                      <a:prstDash val="solid"/>
                    </a:lnL>
                    <a:lnR w="12700" cmpd="sng">
                      <a:noFill/>
                      <a:prstDash val="soli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fontAlgn="ctr"/>
                      <a:r>
                        <a:rPr lang="it-IT" sz="2400" b="0" i="0" u="none" strike="noStrike" dirty="0">
                          <a:solidFill>
                            <a:srgbClr val="D3D3D3"/>
                          </a:solidFill>
                          <a:effectLst/>
                          <a:latin typeface="Segoe UI" panose="020B0502040204020203" pitchFamily="34" charset="0"/>
                          <a:cs typeface="Segoe UI" panose="020B0502040204020203" pitchFamily="34" charset="0"/>
                        </a:rPr>
                        <a:t>•</a:t>
                      </a:r>
                    </a:p>
                  </a:txBody>
                  <a:tcPr marL="0" marR="0" marT="0" marB="0" anchor="ctr">
                    <a:lnL w="12700" cmpd="sng">
                      <a:noFill/>
                      <a:prstDash val="solid"/>
                    </a:lnL>
                    <a:lnR w="12700" cmpd="sng">
                      <a:noFill/>
                      <a:prstDash val="soli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fontAlgn="ctr"/>
                      <a:r>
                        <a:rPr lang="it-IT" sz="2400" b="0" i="0" u="none" strike="noStrike" dirty="0">
                          <a:solidFill>
                            <a:srgbClr val="FFC000"/>
                          </a:solidFill>
                          <a:effectLst/>
                          <a:latin typeface="Segoe UI" panose="020B0502040204020203" pitchFamily="34" charset="0"/>
                          <a:cs typeface="Segoe UI" panose="020B0502040204020203" pitchFamily="34" charset="0"/>
                        </a:rPr>
                        <a:t>•</a:t>
                      </a:r>
                    </a:p>
                  </a:txBody>
                  <a:tcPr marL="0" marR="0" marT="0" marB="0" anchor="ctr">
                    <a:lnL w="12700" cmpd="sng">
                      <a:noFill/>
                      <a:prstDash val="solid"/>
                    </a:lnL>
                    <a:lnR w="12700" cmpd="sng">
                      <a:noFill/>
                      <a:prstDash val="soli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fontAlgn="ctr"/>
                      <a:r>
                        <a:rPr lang="it-IT" sz="2400" b="0" i="0" u="none" strike="noStrike" dirty="0">
                          <a:solidFill>
                            <a:srgbClr val="D3D3D3"/>
                          </a:solidFill>
                          <a:effectLst/>
                          <a:latin typeface="Segoe UI" panose="020B0502040204020203" pitchFamily="34" charset="0"/>
                          <a:cs typeface="Segoe UI" panose="020B0502040204020203" pitchFamily="34" charset="0"/>
                        </a:rPr>
                        <a:t>•</a:t>
                      </a:r>
                    </a:p>
                  </a:txBody>
                  <a:tcPr marL="0" marR="0" marT="0" marB="0" anchor="ctr">
                    <a:lnL w="12700" cmpd="sng">
                      <a:noFill/>
                      <a:prstDash val="solid"/>
                    </a:lnL>
                    <a:lnR w="12700" cmpd="sng">
                      <a:noFill/>
                      <a:prstDash val="soli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r" fontAlgn="ctr"/>
                      <a:r>
                        <a:rPr lang="it-IT" sz="1050" b="0" i="0" u="none" strike="noStrike" cap="none" spc="0" dirty="0">
                          <a:solidFill>
                            <a:schemeClr val="tx1"/>
                          </a:solidFill>
                          <a:effectLst/>
                          <a:latin typeface="Segoe UI" panose="020B0502040204020203" pitchFamily="34" charset="0"/>
                        </a:rPr>
                        <a:t> 27 </a:t>
                      </a:r>
                    </a:p>
                  </a:txBody>
                  <a:tcPr marL="12013" marR="12013" marT="36000" marB="36000" anchor="ctr">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xmlns="" val="643865941"/>
                  </a:ext>
                </a:extLst>
              </a:tr>
              <a:tr h="431216">
                <a:tc>
                  <a:txBody>
                    <a:bodyPr/>
                    <a:lstStyle/>
                    <a:p>
                      <a:pPr marL="171450" indent="-171450" algn="l" fontAlgn="ctr">
                        <a:buFont typeface="Wingdings 3" panose="05040102010807070707" pitchFamily="18" charset="2"/>
                        <a:buChar char="w"/>
                      </a:pPr>
                      <a:r>
                        <a:rPr lang="it-IT" sz="1050" b="0" i="0" u="none" strike="noStrike" dirty="0">
                          <a:solidFill>
                            <a:srgbClr val="000000"/>
                          </a:solidFill>
                          <a:effectLst/>
                          <a:latin typeface="Segoe UI" panose="020B0502040204020203" pitchFamily="34" charset="0"/>
                          <a:cs typeface="Segoe UI" panose="020B0502040204020203" pitchFamily="34" charset="0"/>
                        </a:rPr>
                        <a:t>Efficacia</a:t>
                      </a:r>
                    </a:p>
                  </a:txBody>
                  <a:tcPr marL="72000" marR="9525" marT="9525" marB="0" anchor="ctr">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algn="r" fontAlgn="ctr"/>
                      <a:r>
                        <a:rPr lang="it-IT" sz="1000" b="0" i="0" u="none" strike="noStrike" dirty="0">
                          <a:solidFill>
                            <a:srgbClr val="000000"/>
                          </a:solidFill>
                          <a:effectLst/>
                          <a:latin typeface="Segoe UI" panose="020B0502040204020203" pitchFamily="34" charset="0"/>
                          <a:cs typeface="Segoe UI" panose="020B0502040204020203" pitchFamily="34" charset="0"/>
                        </a:rPr>
                        <a:t>78,6%</a:t>
                      </a:r>
                    </a:p>
                  </a:txBody>
                  <a:tcPr marL="9525" marR="9525" marT="9525" marB="0" anchor="ctr">
                    <a:lnL w="12700" cmpd="sng">
                      <a:noFill/>
                      <a:prstDash val="solid"/>
                    </a:lnL>
                    <a:lnR w="12700" cmpd="sng">
                      <a:noFill/>
                      <a:prstDash val="soli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fontAlgn="ctr"/>
                      <a:r>
                        <a:rPr lang="it-IT" sz="2400" b="0" i="0" u="none" strike="noStrike">
                          <a:solidFill>
                            <a:srgbClr val="D3D3D3"/>
                          </a:solidFill>
                          <a:effectLst/>
                          <a:latin typeface="Segoe UI" panose="020B0502040204020203" pitchFamily="34" charset="0"/>
                          <a:cs typeface="Segoe UI" panose="020B0502040204020203" pitchFamily="34" charset="0"/>
                        </a:rPr>
                        <a:t>•</a:t>
                      </a:r>
                    </a:p>
                  </a:txBody>
                  <a:tcPr marL="0" marR="0" marT="0" marB="0" anchor="ctr">
                    <a:lnL w="12700" cmpd="sng">
                      <a:noFill/>
                      <a:prstDash val="solid"/>
                    </a:lnL>
                    <a:lnR w="12700" cmpd="sng">
                      <a:noFill/>
                      <a:prstDash val="soli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fontAlgn="ctr"/>
                      <a:r>
                        <a:rPr lang="it-IT" sz="2400" b="0" i="0" u="none" strike="noStrike" dirty="0">
                          <a:solidFill>
                            <a:srgbClr val="FFC000"/>
                          </a:solidFill>
                          <a:effectLst/>
                          <a:latin typeface="Segoe UI" panose="020B0502040204020203" pitchFamily="34" charset="0"/>
                          <a:cs typeface="Segoe UI" panose="020B0502040204020203" pitchFamily="34" charset="0"/>
                        </a:rPr>
                        <a:t>•</a:t>
                      </a:r>
                    </a:p>
                  </a:txBody>
                  <a:tcPr marL="0" marR="0" marT="0" marB="0" anchor="ctr">
                    <a:lnL w="12700" cmpd="sng">
                      <a:noFill/>
                      <a:prstDash val="solid"/>
                    </a:lnL>
                    <a:lnR w="12700" cmpd="sng">
                      <a:noFill/>
                      <a:prstDash val="soli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fontAlgn="ctr"/>
                      <a:r>
                        <a:rPr lang="it-IT" sz="2400" b="0" i="0" u="none" strike="noStrike" dirty="0">
                          <a:solidFill>
                            <a:srgbClr val="D3D3D3"/>
                          </a:solidFill>
                          <a:effectLst/>
                          <a:latin typeface="Segoe UI" panose="020B0502040204020203" pitchFamily="34" charset="0"/>
                          <a:cs typeface="Segoe UI" panose="020B0502040204020203" pitchFamily="34" charset="0"/>
                        </a:rPr>
                        <a:t>•</a:t>
                      </a:r>
                    </a:p>
                  </a:txBody>
                  <a:tcPr marL="0" marR="0" marT="0" marB="0" anchor="ctr">
                    <a:lnL w="12700" cmpd="sng">
                      <a:noFill/>
                      <a:prstDash val="solid"/>
                    </a:lnL>
                    <a:lnR w="12700" cmpd="sng">
                      <a:noFill/>
                      <a:prstDash val="soli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r" fontAlgn="ctr"/>
                      <a:r>
                        <a:rPr lang="it-IT" sz="1050" b="0" i="0" u="none" strike="noStrike" cap="none" spc="0" dirty="0">
                          <a:solidFill>
                            <a:schemeClr val="tx1"/>
                          </a:solidFill>
                          <a:effectLst/>
                          <a:latin typeface="Segoe UI" panose="020B0502040204020203" pitchFamily="34" charset="0"/>
                        </a:rPr>
                        <a:t> 7 </a:t>
                      </a:r>
                    </a:p>
                  </a:txBody>
                  <a:tcPr marL="12013" marR="12013" marT="36000" marB="36000" anchor="ctr">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xmlns="" val="2504744612"/>
                  </a:ext>
                </a:extLst>
              </a:tr>
              <a:tr h="431216">
                <a:tc>
                  <a:txBody>
                    <a:bodyPr/>
                    <a:lstStyle/>
                    <a:p>
                      <a:pPr marL="171450" indent="-171450" algn="l" fontAlgn="ctr">
                        <a:buFont typeface="Wingdings 3" panose="05040102010807070707" pitchFamily="18" charset="2"/>
                        <a:buChar char="w"/>
                      </a:pPr>
                      <a:r>
                        <a:rPr lang="it-IT" sz="1050" b="0" i="0" u="none" strike="noStrike" dirty="0">
                          <a:solidFill>
                            <a:srgbClr val="000000"/>
                          </a:solidFill>
                          <a:effectLst/>
                          <a:latin typeface="Segoe UI" panose="020B0502040204020203" pitchFamily="34" charset="0"/>
                          <a:cs typeface="Segoe UI" panose="020B0502040204020203" pitchFamily="34" charset="0"/>
                        </a:rPr>
                        <a:t>Efficienza</a:t>
                      </a:r>
                    </a:p>
                  </a:txBody>
                  <a:tcPr marL="72000" marR="9525" marT="9525" marB="0" anchor="ctr">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algn="r" fontAlgn="ctr"/>
                      <a:r>
                        <a:rPr lang="it-IT" sz="1000" b="0" i="0" u="none" strike="noStrike" dirty="0">
                          <a:solidFill>
                            <a:srgbClr val="000000"/>
                          </a:solidFill>
                          <a:effectLst/>
                          <a:latin typeface="Segoe UI" panose="020B0502040204020203" pitchFamily="34" charset="0"/>
                          <a:cs typeface="Segoe UI" panose="020B0502040204020203" pitchFamily="34" charset="0"/>
                        </a:rPr>
                        <a:t>100,0%</a:t>
                      </a:r>
                    </a:p>
                  </a:txBody>
                  <a:tcPr marL="9525" marR="9525" marT="9525" marB="0" anchor="ctr">
                    <a:lnL w="12700" cmpd="sng">
                      <a:noFill/>
                      <a:prstDash val="solid"/>
                    </a:lnL>
                    <a:lnR w="12700" cmpd="sng">
                      <a:noFill/>
                      <a:prstDash val="soli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fontAlgn="ctr"/>
                      <a:r>
                        <a:rPr lang="it-IT" sz="2400" b="0" i="0" u="none" strike="noStrike" dirty="0">
                          <a:solidFill>
                            <a:srgbClr val="D3D3D3"/>
                          </a:solidFill>
                          <a:effectLst/>
                          <a:latin typeface="Segoe UI" panose="020B0502040204020203" pitchFamily="34" charset="0"/>
                          <a:cs typeface="Segoe UI" panose="020B0502040204020203" pitchFamily="34" charset="0"/>
                        </a:rPr>
                        <a:t>•</a:t>
                      </a:r>
                    </a:p>
                  </a:txBody>
                  <a:tcPr marL="0" marR="0" marT="0" marB="0" anchor="ctr">
                    <a:lnL w="12700" cmpd="sng">
                      <a:noFill/>
                      <a:prstDash val="solid"/>
                    </a:lnL>
                    <a:lnR w="12700" cmpd="sng">
                      <a:noFill/>
                      <a:prstDash val="soli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fontAlgn="ctr"/>
                      <a:r>
                        <a:rPr lang="it-IT" sz="2400" b="0" i="0" u="none" strike="noStrike" dirty="0">
                          <a:solidFill>
                            <a:srgbClr val="D3D3D3"/>
                          </a:solidFill>
                          <a:effectLst/>
                          <a:latin typeface="Segoe UI" panose="020B0502040204020203" pitchFamily="34" charset="0"/>
                          <a:cs typeface="Segoe UI" panose="020B0502040204020203" pitchFamily="34" charset="0"/>
                        </a:rPr>
                        <a:t>•</a:t>
                      </a:r>
                    </a:p>
                  </a:txBody>
                  <a:tcPr marL="0" marR="0" marT="0" marB="0" anchor="ctr">
                    <a:lnL w="12700" cmpd="sng">
                      <a:noFill/>
                      <a:prstDash val="solid"/>
                    </a:lnL>
                    <a:lnR w="12700" cmpd="sng">
                      <a:noFill/>
                      <a:prstDash val="soli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fontAlgn="ctr"/>
                      <a:r>
                        <a:rPr lang="it-IT" sz="2400" b="0" i="0" u="none" strike="noStrike" dirty="0">
                          <a:solidFill>
                            <a:srgbClr val="548235"/>
                          </a:solidFill>
                          <a:effectLst/>
                          <a:latin typeface="Segoe UI" panose="020B0502040204020203" pitchFamily="34" charset="0"/>
                          <a:cs typeface="Segoe UI" panose="020B0502040204020203" pitchFamily="34" charset="0"/>
                        </a:rPr>
                        <a:t>•</a:t>
                      </a:r>
                    </a:p>
                  </a:txBody>
                  <a:tcPr marL="0" marR="0" marT="0" marB="0" anchor="ctr">
                    <a:lnL w="12700" cmpd="sng">
                      <a:noFill/>
                      <a:prstDash val="solid"/>
                    </a:lnL>
                    <a:lnR w="12700" cmpd="sng">
                      <a:noFill/>
                      <a:prstDash val="soli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r" fontAlgn="ctr"/>
                      <a:r>
                        <a:rPr lang="it-IT" sz="1050" b="0" i="0" u="none" strike="noStrike" cap="none" spc="0" dirty="0">
                          <a:solidFill>
                            <a:schemeClr val="tx1"/>
                          </a:solidFill>
                          <a:effectLst/>
                          <a:latin typeface="Segoe UI" panose="020B0502040204020203" pitchFamily="34" charset="0"/>
                        </a:rPr>
                        <a:t> 1 </a:t>
                      </a:r>
                    </a:p>
                  </a:txBody>
                  <a:tcPr marL="12013" marR="12013" marT="36000" marB="36000" anchor="ctr">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xmlns="" val="4169166156"/>
                  </a:ext>
                </a:extLst>
              </a:tr>
              <a:tr h="431216">
                <a:tc>
                  <a:txBody>
                    <a:bodyPr/>
                    <a:lstStyle/>
                    <a:p>
                      <a:pPr marL="171450" indent="-171450" algn="l" fontAlgn="ctr">
                        <a:buFont typeface="Wingdings 3" panose="05040102010807070707" pitchFamily="18" charset="2"/>
                        <a:buChar char="w"/>
                      </a:pPr>
                      <a:r>
                        <a:rPr lang="it-IT" sz="1050" b="0" i="0" u="none" strike="noStrike" dirty="0">
                          <a:solidFill>
                            <a:srgbClr val="000000"/>
                          </a:solidFill>
                          <a:effectLst/>
                          <a:latin typeface="Segoe UI" panose="020B0502040204020203" pitchFamily="34" charset="0"/>
                          <a:cs typeface="Segoe UI" panose="020B0502040204020203" pitchFamily="34" charset="0"/>
                        </a:rPr>
                        <a:t>Qualità</a:t>
                      </a:r>
                    </a:p>
                  </a:txBody>
                  <a:tcPr marL="72000" marR="9525" marT="9525" marB="0" anchor="ctr">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algn="r" fontAlgn="ctr"/>
                      <a:r>
                        <a:rPr lang="it-IT" sz="1000" b="0" i="0" u="none" strike="noStrike" dirty="0">
                          <a:solidFill>
                            <a:srgbClr val="000000"/>
                          </a:solidFill>
                          <a:effectLst/>
                          <a:latin typeface="Segoe UI" panose="020B0502040204020203" pitchFamily="34" charset="0"/>
                          <a:cs typeface="Segoe UI" panose="020B0502040204020203" pitchFamily="34" charset="0"/>
                        </a:rPr>
                        <a:t>99,4%</a:t>
                      </a:r>
                    </a:p>
                  </a:txBody>
                  <a:tcPr marL="9525" marR="9525" marT="9525" marB="0" anchor="ctr">
                    <a:lnL w="12700" cmpd="sng">
                      <a:noFill/>
                      <a:prstDash val="solid"/>
                    </a:lnL>
                    <a:lnR w="12700" cmpd="sng">
                      <a:noFill/>
                      <a:prstDash val="soli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fontAlgn="ctr"/>
                      <a:r>
                        <a:rPr lang="it-IT" sz="2400" b="0" i="0" u="none" strike="noStrike" dirty="0">
                          <a:solidFill>
                            <a:srgbClr val="D3D3D3"/>
                          </a:solidFill>
                          <a:effectLst/>
                          <a:latin typeface="Segoe UI" panose="020B0502040204020203" pitchFamily="34" charset="0"/>
                          <a:cs typeface="Segoe UI" panose="020B0502040204020203" pitchFamily="34" charset="0"/>
                        </a:rPr>
                        <a:t>•</a:t>
                      </a:r>
                    </a:p>
                  </a:txBody>
                  <a:tcPr marL="0" marR="0" marT="0" marB="0" anchor="ctr">
                    <a:lnL w="12700" cmpd="sng">
                      <a:noFill/>
                      <a:prstDash val="solid"/>
                    </a:lnL>
                    <a:lnR w="12700" cmpd="sng">
                      <a:noFill/>
                      <a:prstDash val="soli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fontAlgn="ctr"/>
                      <a:r>
                        <a:rPr lang="it-IT" sz="2400" b="0" i="0" u="none" strike="noStrike" dirty="0">
                          <a:solidFill>
                            <a:srgbClr val="D3D3D3"/>
                          </a:solidFill>
                          <a:effectLst/>
                          <a:latin typeface="Segoe UI" panose="020B0502040204020203" pitchFamily="34" charset="0"/>
                          <a:cs typeface="Segoe UI" panose="020B0502040204020203" pitchFamily="34" charset="0"/>
                        </a:rPr>
                        <a:t>•</a:t>
                      </a:r>
                    </a:p>
                  </a:txBody>
                  <a:tcPr marL="0" marR="0" marT="0" marB="0" anchor="ctr">
                    <a:lnL w="12700" cmpd="sng">
                      <a:noFill/>
                      <a:prstDash val="solid"/>
                    </a:lnL>
                    <a:lnR w="12700" cmpd="sng">
                      <a:noFill/>
                      <a:prstDash val="soli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fontAlgn="ctr"/>
                      <a:r>
                        <a:rPr lang="it-IT" sz="2400" b="0" i="0" u="none" strike="noStrike" dirty="0">
                          <a:solidFill>
                            <a:srgbClr val="548235"/>
                          </a:solidFill>
                          <a:effectLst/>
                          <a:latin typeface="Segoe UI" panose="020B0502040204020203" pitchFamily="34" charset="0"/>
                          <a:cs typeface="Segoe UI" panose="020B0502040204020203" pitchFamily="34" charset="0"/>
                        </a:rPr>
                        <a:t>•</a:t>
                      </a:r>
                    </a:p>
                  </a:txBody>
                  <a:tcPr marL="0" marR="0" marT="0" marB="0" anchor="ctr">
                    <a:lnL w="12700" cmpd="sng">
                      <a:noFill/>
                      <a:prstDash val="solid"/>
                    </a:lnL>
                    <a:lnR w="12700" cmpd="sng">
                      <a:noFill/>
                      <a:prstDash val="soli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r" fontAlgn="ctr"/>
                      <a:r>
                        <a:rPr lang="it-IT" sz="1050" b="0" i="0" u="none" strike="noStrike" cap="none" spc="0" dirty="0">
                          <a:solidFill>
                            <a:schemeClr val="tx1"/>
                          </a:solidFill>
                          <a:effectLst/>
                          <a:latin typeface="Segoe UI" panose="020B0502040204020203" pitchFamily="34" charset="0"/>
                        </a:rPr>
                        <a:t> 1 </a:t>
                      </a:r>
                    </a:p>
                  </a:txBody>
                  <a:tcPr marL="12013" marR="12013" marT="36000" marB="36000" anchor="ctr">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xmlns="" val="3414109788"/>
                  </a:ext>
                </a:extLst>
              </a:tr>
              <a:tr h="431216">
                <a:tc>
                  <a:txBody>
                    <a:bodyPr/>
                    <a:lstStyle/>
                    <a:p>
                      <a:pPr marL="171450" indent="-171450" algn="l" fontAlgn="ctr">
                        <a:buFont typeface="Wingdings 3" panose="05040102010807070707" pitchFamily="18" charset="2"/>
                        <a:buChar char="w"/>
                      </a:pPr>
                      <a:r>
                        <a:rPr lang="it-IT" sz="1050" b="0" i="0" u="none" strike="noStrike" dirty="0">
                          <a:solidFill>
                            <a:srgbClr val="000000"/>
                          </a:solidFill>
                          <a:effectLst/>
                          <a:latin typeface="Segoe UI" panose="020B0502040204020203" pitchFamily="34" charset="0"/>
                          <a:cs typeface="Segoe UI" panose="020B0502040204020203" pitchFamily="34" charset="0"/>
                        </a:rPr>
                        <a:t>Impatto (outcome)</a:t>
                      </a:r>
                    </a:p>
                  </a:txBody>
                  <a:tcPr marL="72000" marR="9525" marT="9525" marB="0" anchor="ctr">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algn="r" fontAlgn="ctr"/>
                      <a:r>
                        <a:rPr lang="it-IT" sz="1000" b="0" i="0" u="none" strike="noStrike" dirty="0">
                          <a:solidFill>
                            <a:srgbClr val="000000"/>
                          </a:solidFill>
                          <a:effectLst/>
                          <a:latin typeface="Segoe UI" panose="020B0502040204020203" pitchFamily="34" charset="0"/>
                          <a:cs typeface="Segoe UI" panose="020B0502040204020203" pitchFamily="34" charset="0"/>
                        </a:rPr>
                        <a:t>67,9%</a:t>
                      </a:r>
                    </a:p>
                  </a:txBody>
                  <a:tcPr marL="9525" marR="9525" marT="9525" marB="0" anchor="ctr">
                    <a:lnL w="12700" cmpd="sng">
                      <a:noFill/>
                      <a:prstDash val="solid"/>
                    </a:lnL>
                    <a:lnR w="12700" cmpd="sng">
                      <a:noFill/>
                      <a:prstDash val="soli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fontAlgn="ctr"/>
                      <a:r>
                        <a:rPr lang="it-IT" sz="2400" b="0" i="0" u="none" strike="noStrike">
                          <a:solidFill>
                            <a:srgbClr val="D3D3D3"/>
                          </a:solidFill>
                          <a:effectLst/>
                          <a:latin typeface="Segoe UI" panose="020B0502040204020203" pitchFamily="34" charset="0"/>
                          <a:cs typeface="Segoe UI" panose="020B0502040204020203" pitchFamily="34" charset="0"/>
                        </a:rPr>
                        <a:t>•</a:t>
                      </a:r>
                    </a:p>
                  </a:txBody>
                  <a:tcPr marL="0" marR="0" marT="0" marB="0" anchor="ctr">
                    <a:lnL w="12700" cmpd="sng">
                      <a:noFill/>
                      <a:prstDash val="solid"/>
                    </a:lnL>
                    <a:lnR w="12700" cmpd="sng">
                      <a:noFill/>
                      <a:prstDash val="soli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fontAlgn="ctr"/>
                      <a:r>
                        <a:rPr lang="it-IT" sz="2400" b="0" i="0" u="none" strike="noStrike" dirty="0">
                          <a:solidFill>
                            <a:srgbClr val="FFC000"/>
                          </a:solidFill>
                          <a:effectLst/>
                          <a:latin typeface="Segoe UI" panose="020B0502040204020203" pitchFamily="34" charset="0"/>
                          <a:cs typeface="Segoe UI" panose="020B0502040204020203" pitchFamily="34" charset="0"/>
                        </a:rPr>
                        <a:t>•</a:t>
                      </a:r>
                    </a:p>
                  </a:txBody>
                  <a:tcPr marL="0" marR="0" marT="0" marB="0" anchor="ctr">
                    <a:lnL w="12700" cmpd="sng">
                      <a:noFill/>
                      <a:prstDash val="solid"/>
                    </a:lnL>
                    <a:lnR w="12700" cmpd="sng">
                      <a:noFill/>
                      <a:prstDash val="soli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fontAlgn="ctr"/>
                      <a:r>
                        <a:rPr lang="it-IT" sz="2400" b="0" i="0" u="none" strike="noStrike" dirty="0">
                          <a:solidFill>
                            <a:srgbClr val="D3D3D3"/>
                          </a:solidFill>
                          <a:effectLst/>
                          <a:latin typeface="Segoe UI" panose="020B0502040204020203" pitchFamily="34" charset="0"/>
                          <a:cs typeface="Segoe UI" panose="020B0502040204020203" pitchFamily="34" charset="0"/>
                        </a:rPr>
                        <a:t>•</a:t>
                      </a:r>
                    </a:p>
                  </a:txBody>
                  <a:tcPr marL="0" marR="0" marT="0" marB="0" anchor="ctr">
                    <a:lnL w="12700" cmpd="sng">
                      <a:noFill/>
                      <a:prstDash val="solid"/>
                    </a:lnL>
                    <a:lnR w="12700" cmpd="sng">
                      <a:noFill/>
                      <a:prstDash val="soli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r" fontAlgn="ctr"/>
                      <a:r>
                        <a:rPr lang="it-IT" sz="1050" b="0" i="0" u="none" strike="noStrike" cap="none" spc="0" dirty="0">
                          <a:solidFill>
                            <a:schemeClr val="tx1"/>
                          </a:solidFill>
                          <a:effectLst/>
                          <a:latin typeface="Segoe UI" panose="020B0502040204020203" pitchFamily="34" charset="0"/>
                        </a:rPr>
                        <a:t> 2 </a:t>
                      </a:r>
                    </a:p>
                  </a:txBody>
                  <a:tcPr marL="12013" marR="12013" marT="36000" marB="36000" anchor="ctr">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xmlns="" val="2498161565"/>
                  </a:ext>
                </a:extLst>
              </a:tr>
              <a:tr h="273542">
                <a:tc>
                  <a:txBody>
                    <a:bodyPr/>
                    <a:lstStyle/>
                    <a:p>
                      <a:pPr algn="l" fontAlgn="ctr"/>
                      <a:endParaRPr lang="it-IT" sz="1050" b="0" i="0" u="none" strike="noStrike" cap="none" spc="0" dirty="0">
                        <a:solidFill>
                          <a:schemeClr val="tx1"/>
                        </a:solidFill>
                        <a:effectLst/>
                        <a:latin typeface="Segoe UI" panose="020B0502040204020203" pitchFamily="34" charset="0"/>
                      </a:endParaRPr>
                    </a:p>
                  </a:txBody>
                  <a:tcPr marL="12013" marR="12013" marT="36000" marB="36000" anchor="ctr">
                    <a:lnL w="12700" cmpd="sng">
                      <a:noFill/>
                      <a:prstDash val="solid"/>
                    </a:lnL>
                    <a:lnR w="12700" cmpd="sng">
                      <a:noFill/>
                      <a:prstDash val="solid"/>
                    </a:lnR>
                    <a:lnT w="9525" cap="flat" cmpd="sng" algn="ctr">
                      <a:solidFill>
                        <a:schemeClr val="tx1">
                          <a:lumMod val="50000"/>
                          <a:lumOff val="50000"/>
                        </a:schemeClr>
                      </a:solidFill>
                      <a:prstDash val="solid"/>
                      <a:round/>
                      <a:headEnd type="none" w="med" len="med"/>
                      <a:tailEnd type="none" w="med" len="med"/>
                    </a:lnT>
                    <a:lnB w="12700" cmpd="sng">
                      <a:noFill/>
                      <a:prstDash val="solid"/>
                    </a:lnB>
                    <a:noFill/>
                  </a:tcPr>
                </a:tc>
                <a:tc>
                  <a:txBody>
                    <a:bodyPr/>
                    <a:lstStyle/>
                    <a:p>
                      <a:pPr algn="r" fontAlgn="ctr"/>
                      <a:endParaRPr lang="it-IT" sz="1050" b="1" i="0" u="none" strike="noStrike" cap="none" spc="0" dirty="0">
                        <a:solidFill>
                          <a:schemeClr val="tx1"/>
                        </a:solidFill>
                        <a:effectLst/>
                        <a:latin typeface="Segoe UI" panose="020B0502040204020203" pitchFamily="34" charset="0"/>
                      </a:endParaRPr>
                    </a:p>
                  </a:txBody>
                  <a:tcPr marL="12013" marR="12013" marT="36000" marB="36000" anchor="ctr">
                    <a:lnL w="12700" cmpd="sng">
                      <a:noFill/>
                      <a:prstDash val="solid"/>
                    </a:lnL>
                    <a:lnR w="12700" cmpd="sng">
                      <a:noFill/>
                      <a:prstDash val="solid"/>
                    </a:lnR>
                    <a:lnT w="9525" cap="flat" cmpd="sng" algn="ctr">
                      <a:solidFill>
                        <a:schemeClr val="tx1">
                          <a:lumMod val="50000"/>
                          <a:lumOff val="50000"/>
                        </a:schemeClr>
                      </a:solidFill>
                      <a:prstDash val="solid"/>
                      <a:round/>
                      <a:headEnd type="none" w="med" len="med"/>
                      <a:tailEnd type="none" w="med" len="med"/>
                    </a:lnT>
                    <a:lnB w="12700" cmpd="sng">
                      <a:noFill/>
                      <a:prstDash val="solid"/>
                    </a:lnB>
                    <a:noFill/>
                  </a:tcPr>
                </a:tc>
                <a:tc>
                  <a:txBody>
                    <a:bodyPr/>
                    <a:lstStyle/>
                    <a:p>
                      <a:pPr algn="r" fontAlgn="ctr"/>
                      <a:endParaRPr lang="it-IT" sz="1050" b="1" i="0" u="none" strike="noStrike" cap="none" spc="0" dirty="0">
                        <a:solidFill>
                          <a:schemeClr val="tx1"/>
                        </a:solidFill>
                        <a:effectLst/>
                        <a:latin typeface="Segoe UI" panose="020B0502040204020203" pitchFamily="34" charset="0"/>
                      </a:endParaRPr>
                    </a:p>
                  </a:txBody>
                  <a:tcPr marL="12013" marR="12013" marT="36000" marB="36000" anchor="ctr">
                    <a:lnL w="12700" cmpd="sng">
                      <a:noFill/>
                      <a:prstDash val="solid"/>
                    </a:lnL>
                    <a:lnR w="12700" cmpd="sng">
                      <a:noFill/>
                      <a:prstDash val="solid"/>
                    </a:lnR>
                    <a:lnT w="9525" cap="flat" cmpd="sng" algn="ctr">
                      <a:solidFill>
                        <a:schemeClr val="tx1">
                          <a:lumMod val="50000"/>
                          <a:lumOff val="50000"/>
                        </a:schemeClr>
                      </a:solidFill>
                      <a:prstDash val="solid"/>
                      <a:round/>
                      <a:headEnd type="none" w="med" len="med"/>
                      <a:tailEnd type="none" w="med" len="med"/>
                    </a:lnT>
                    <a:lnB w="12700" cmpd="sng">
                      <a:noFill/>
                      <a:prstDash val="solid"/>
                    </a:lnB>
                    <a:noFill/>
                  </a:tcPr>
                </a:tc>
                <a:tc>
                  <a:txBody>
                    <a:bodyPr/>
                    <a:lstStyle/>
                    <a:p>
                      <a:pPr algn="r" fontAlgn="ctr"/>
                      <a:endParaRPr lang="it-IT" sz="1050" b="1" i="0" u="none" strike="noStrike" cap="none" spc="0" dirty="0">
                        <a:solidFill>
                          <a:schemeClr val="tx1"/>
                        </a:solidFill>
                        <a:effectLst/>
                        <a:latin typeface="Segoe UI" panose="020B0502040204020203" pitchFamily="34" charset="0"/>
                      </a:endParaRPr>
                    </a:p>
                  </a:txBody>
                  <a:tcPr marL="12013" marR="12013" marT="36000" marB="36000" anchor="ctr">
                    <a:lnL w="12700" cmpd="sng">
                      <a:noFill/>
                      <a:prstDash val="solid"/>
                    </a:lnL>
                    <a:lnR w="12700" cmpd="sng">
                      <a:noFill/>
                      <a:prstDash val="solid"/>
                    </a:lnR>
                    <a:lnT w="9525" cap="flat" cmpd="sng" algn="ctr">
                      <a:solidFill>
                        <a:schemeClr val="tx1">
                          <a:lumMod val="50000"/>
                          <a:lumOff val="50000"/>
                        </a:schemeClr>
                      </a:solidFill>
                      <a:prstDash val="solid"/>
                      <a:round/>
                      <a:headEnd type="none" w="med" len="med"/>
                      <a:tailEnd type="none" w="med" len="med"/>
                    </a:lnT>
                    <a:lnB w="12700" cmpd="sng">
                      <a:noFill/>
                      <a:prstDash val="solid"/>
                    </a:lnB>
                    <a:noFill/>
                  </a:tcPr>
                </a:tc>
                <a:tc>
                  <a:txBody>
                    <a:bodyPr/>
                    <a:lstStyle/>
                    <a:p>
                      <a:pPr algn="r" fontAlgn="ctr"/>
                      <a:endParaRPr lang="it-IT" sz="1050" b="1" i="0" u="none" strike="noStrike" cap="none" spc="0" dirty="0">
                        <a:solidFill>
                          <a:schemeClr val="tx1"/>
                        </a:solidFill>
                        <a:effectLst/>
                        <a:latin typeface="Segoe UI" panose="020B0502040204020203" pitchFamily="34" charset="0"/>
                      </a:endParaRPr>
                    </a:p>
                  </a:txBody>
                  <a:tcPr marL="12013" marR="12013" marT="36000" marB="36000" anchor="ctr">
                    <a:lnL w="12700" cmpd="sng">
                      <a:noFill/>
                      <a:prstDash val="solid"/>
                    </a:lnL>
                    <a:lnR w="12700" cmpd="sng">
                      <a:noFill/>
                      <a:prstDash val="solid"/>
                    </a:lnR>
                    <a:lnT w="9525" cap="flat" cmpd="sng" algn="ctr">
                      <a:solidFill>
                        <a:schemeClr val="tx1">
                          <a:lumMod val="50000"/>
                          <a:lumOff val="50000"/>
                        </a:schemeClr>
                      </a:solidFill>
                      <a:prstDash val="solid"/>
                      <a:round/>
                      <a:headEnd type="none" w="med" len="med"/>
                      <a:tailEnd type="none" w="med" len="med"/>
                    </a:lnT>
                    <a:lnB w="12700" cmpd="sng">
                      <a:noFill/>
                      <a:prstDash val="solid"/>
                    </a:lnB>
                    <a:noFill/>
                  </a:tcPr>
                </a:tc>
                <a:tc>
                  <a:txBody>
                    <a:bodyPr/>
                    <a:lstStyle/>
                    <a:p>
                      <a:pPr algn="r" fontAlgn="ctr"/>
                      <a:r>
                        <a:rPr lang="it-IT" sz="1050" b="1" i="0" u="none" strike="noStrike" cap="none" spc="0" dirty="0">
                          <a:solidFill>
                            <a:schemeClr val="tx1"/>
                          </a:solidFill>
                          <a:effectLst/>
                          <a:latin typeface="Segoe UI" panose="020B0502040204020203" pitchFamily="34" charset="0"/>
                        </a:rPr>
                        <a:t> 104</a:t>
                      </a:r>
                    </a:p>
                  </a:txBody>
                  <a:tcPr marL="12013" marR="12013" marT="36000" marB="36000" anchor="ctr">
                    <a:lnL w="12700" cmpd="sng">
                      <a:noFill/>
                      <a:prstDash val="solid"/>
                    </a:lnL>
                    <a:lnR w="12700" cmpd="sng">
                      <a:noFill/>
                      <a:prstDash val="solid"/>
                    </a:lnR>
                    <a:lnT w="9525" cap="flat" cmpd="sng" algn="ctr">
                      <a:solidFill>
                        <a:schemeClr val="tx1">
                          <a:lumMod val="50000"/>
                          <a:lumOff val="50000"/>
                        </a:schemeClr>
                      </a:solidFill>
                      <a:prstDash val="solid"/>
                    </a:lnT>
                    <a:lnB w="12700" cmpd="sng">
                      <a:noFill/>
                      <a:prstDash val="solid"/>
                    </a:lnB>
                    <a:noFill/>
                  </a:tcPr>
                </a:tc>
                <a:extLst>
                  <a:ext uri="{0D108BD9-81ED-4DB2-BD59-A6C34878D82A}">
                    <a16:rowId xmlns:a16="http://schemas.microsoft.com/office/drawing/2014/main" xmlns="" val="1162090113"/>
                  </a:ext>
                </a:extLst>
              </a:tr>
            </a:tbl>
          </a:graphicData>
        </a:graphic>
      </p:graphicFrame>
      <p:sp>
        <p:nvSpPr>
          <p:cNvPr id="8" name="Fumetto: rettangolo con angoli arrotondati 3">
            <a:extLst>
              <a:ext uri="{FF2B5EF4-FFF2-40B4-BE49-F238E27FC236}">
                <a16:creationId xmlns:a16="http://schemas.microsoft.com/office/drawing/2014/main" xmlns="" id="{E219F11E-5F95-4112-8D71-C87A764A8C97}"/>
              </a:ext>
            </a:extLst>
          </p:cNvPr>
          <p:cNvSpPr/>
          <p:nvPr/>
        </p:nvSpPr>
        <p:spPr>
          <a:xfrm>
            <a:off x="5347161" y="4990660"/>
            <a:ext cx="3670527" cy="1362075"/>
          </a:xfrm>
          <a:prstGeom prst="wedgeRoundRectCallout">
            <a:avLst>
              <a:gd name="adj1" fmla="val -45438"/>
              <a:gd name="adj2" fmla="val -122311"/>
              <a:gd name="adj3" fmla="val 16667"/>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it-IT" sz="2400" b="1" dirty="0">
                <a:solidFill>
                  <a:schemeClr val="tx1"/>
                </a:solidFill>
                <a:latin typeface="Wingdings" panose="05000000000000000000" pitchFamily="2" charset="2"/>
              </a:rPr>
              <a:t>@</a:t>
            </a:r>
            <a:r>
              <a:rPr lang="it-IT" sz="1050" b="1" dirty="0">
                <a:solidFill>
                  <a:schemeClr val="tx1"/>
                </a:solidFill>
              </a:rPr>
              <a:t> INDICAZIONI PER LA REDAZIONE</a:t>
            </a:r>
          </a:p>
          <a:p>
            <a:r>
              <a:rPr lang="it-IT" sz="1000" dirty="0">
                <a:solidFill>
                  <a:schemeClr val="tx1"/>
                </a:solidFill>
              </a:rPr>
              <a:t>Analizzare il grado di raggiungimento e la numerosità degli indicatori in relazione alla  tipologia di indicatore utilizzata.</a:t>
            </a:r>
          </a:p>
          <a:p>
            <a:r>
              <a:rPr lang="it-IT" sz="1000" dirty="0">
                <a:solidFill>
                  <a:schemeClr val="tx1"/>
                </a:solidFill>
              </a:rPr>
              <a:t>Un altro elemento di analisi è la capacità dell’ente, in sede di pianificazione, di definire in maniera sufficientemente sfidante gli obiettivi e i connessi indicatori (</a:t>
            </a:r>
            <a:r>
              <a:rPr lang="it-IT" sz="1000" i="1" dirty="0" err="1">
                <a:solidFill>
                  <a:schemeClr val="tx1"/>
                </a:solidFill>
              </a:rPr>
              <a:t>overshooting</a:t>
            </a:r>
            <a:r>
              <a:rPr lang="it-IT" sz="1000" dirty="0">
                <a:solidFill>
                  <a:schemeClr val="tx1"/>
                </a:solidFill>
              </a:rPr>
              <a:t>).</a:t>
            </a:r>
          </a:p>
        </p:txBody>
      </p:sp>
    </p:spTree>
    <p:extLst>
      <p:ext uri="{BB962C8B-B14F-4D97-AF65-F5344CB8AC3E}">
        <p14:creationId xmlns:p14="http://schemas.microsoft.com/office/powerpoint/2010/main" val="3323650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xmlns="" id="{9859BD37-7A26-4116-AF52-FCCA37C82D1F}"/>
              </a:ext>
            </a:extLst>
          </p:cNvPr>
          <p:cNvSpPr txBox="1"/>
          <p:nvPr/>
        </p:nvSpPr>
        <p:spPr>
          <a:xfrm>
            <a:off x="406400" y="889000"/>
            <a:ext cx="11468100" cy="5512750"/>
          </a:xfrm>
          <a:prstGeom prst="rect">
            <a:avLst/>
          </a:prstGeom>
          <a:noFill/>
        </p:spPr>
        <p:txBody>
          <a:bodyPr wrap="square" numCol="2" spcCol="180000" rtlCol="0">
            <a:noAutofit/>
          </a:bodyPr>
          <a:lstStyle/>
          <a:p>
            <a:pPr marL="158115" marR="68580">
              <a:lnSpc>
                <a:spcPct val="115000"/>
              </a:lnSpc>
              <a:spcAft>
                <a:spcPts val="1000"/>
              </a:spcAft>
            </a:pPr>
            <a:r>
              <a:rPr lang="it-IT" sz="1400" spc="5" dirty="0">
                <a:solidFill>
                  <a:srgbClr val="000000"/>
                </a:solidFill>
                <a:latin typeface="Segoe UI" panose="020B0502040204020203" pitchFamily="34" charset="0"/>
                <a:ea typeface="Calibri" panose="020F0502020204030204" pitchFamily="34" charset="0"/>
                <a:cs typeface="Times New Roman" panose="02020603050405020304" pitchFamily="18" charset="0"/>
              </a:rPr>
              <a:t>Un altro elemento da sottolineare è la capacità dell’ente, in sede di pianificazione, di definire in maniera sufficientemente sfidante gli obiettivi e i connessi indicatori. </a:t>
            </a:r>
          </a:p>
          <a:p>
            <a:pPr marL="158115" marR="68580">
              <a:lnSpc>
                <a:spcPct val="115000"/>
              </a:lnSpc>
              <a:spcAft>
                <a:spcPts val="1000"/>
              </a:spcAft>
            </a:pPr>
            <a:r>
              <a:rPr lang="it-IT" sz="1400" spc="5" dirty="0">
                <a:solidFill>
                  <a:srgbClr val="000000"/>
                </a:solidFill>
                <a:latin typeface="Segoe UI" panose="020B0502040204020203" pitchFamily="34" charset="0"/>
                <a:ea typeface="Calibri" panose="020F0502020204030204" pitchFamily="34" charset="0"/>
                <a:cs typeface="Times New Roman" panose="02020603050405020304" pitchFamily="18" charset="0"/>
              </a:rPr>
              <a:t>Laddove pressoché tutti questi ultimi presentino un grado di raggiungimento del 100% o prossimo a tale valore, occorre approfondire in che misura i valori rilevati a consuntivo si siano discostati dai valori programmati (target). Per analizzare tale aspetto, ci si concentra dunque nuovamente sul complesso degli indicatori utilizzati. Dal momento che il Grado di raggiungimento può essere comunque al massimo 100%, è allora interessante valutare di quanto i valori consuntivi si siano discostati – per eccesso o per difetto – dai valori target.</a:t>
            </a:r>
            <a:endParaRPr lang="it-IT" sz="1400" spc="5"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r>
              <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rPr>
              <a:t>Per il ciclo in questione, si rileva come quasi la metà degli indicatori </a:t>
            </a:r>
            <a:r>
              <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rPr>
              <a:t>evidenzi valori di consuntivo superiori a quelli programmati. Tuttavia, si può senz’altro concludere che il</a:t>
            </a:r>
            <a:r>
              <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rPr>
              <a:t> differenziato grado di raggiungimento in relazione alle diverse dimensioni fa emergere che il grado di </a:t>
            </a:r>
            <a:r>
              <a:rPr lang="it-IT" sz="1400" i="1" spc="5" dirty="0" err="1">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rPr>
              <a:t>overshooting</a:t>
            </a:r>
            <a:r>
              <a:rPr lang="it-IT" sz="1400" i="1"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rPr>
              <a:t> </a:t>
            </a:r>
            <a:r>
              <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rPr>
              <a:t>(superamento del bersaglio) possa ritenersi accettabile, in quanto tale superamento avviene per un numero modesto di indicatori sul totale e, in ogni caso, per la fissazione degli standard sono stati tenuti in conto i valori di riferimento del </a:t>
            </a:r>
            <a:r>
              <a:rPr lang="it-IT" sz="1400" i="1"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rPr>
              <a:t>benchmarking</a:t>
            </a:r>
            <a:r>
              <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rPr>
              <a:t>, laddove disponibili.</a:t>
            </a:r>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spc="5" dirty="0">
              <a:solidFill>
                <a:srgbClr val="000000"/>
              </a:solidFill>
              <a:effectLst/>
              <a:highlight>
                <a:srgbClr val="00FFFF"/>
              </a:highlight>
              <a:latin typeface="Segoe UI" panose="020B0502040204020203" pitchFamily="34" charset="0"/>
              <a:ea typeface="Calibri" panose="020F0502020204030204" pitchFamily="34" charset="0"/>
              <a:cs typeface="Times New Roman" panose="02020603050405020304" pitchFamily="18" charset="0"/>
            </a:endParaRPr>
          </a:p>
          <a:p>
            <a:pPr marL="158115" marR="68580">
              <a:lnSpc>
                <a:spcPct val="115000"/>
              </a:lnSpc>
              <a:spcAft>
                <a:spcPts val="1000"/>
              </a:spcAft>
            </a:pP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Segnaposto numero diapositiva 1">
            <a:extLst>
              <a:ext uri="{FF2B5EF4-FFF2-40B4-BE49-F238E27FC236}">
                <a16:creationId xmlns:a16="http://schemas.microsoft.com/office/drawing/2014/main" xmlns="" id="{25C2E036-0ACC-4E32-AFB8-485DA5B8454C}"/>
              </a:ext>
            </a:extLst>
          </p:cNvPr>
          <p:cNvSpPr>
            <a:spLocks noGrp="1"/>
          </p:cNvSpPr>
          <p:nvPr>
            <p:ph type="sldNum" sz="quarter" idx="12"/>
          </p:nvPr>
        </p:nvSpPr>
        <p:spPr/>
        <p:txBody>
          <a:bodyPr/>
          <a:lstStyle/>
          <a:p>
            <a:fld id="{621F632D-C124-4773-8802-FBC2B1C2511D}" type="slidenum">
              <a:rPr lang="it-IT" smtClean="0"/>
              <a:pPr/>
              <a:t>9</a:t>
            </a:fld>
            <a:endParaRPr lang="it-IT"/>
          </a:p>
        </p:txBody>
      </p:sp>
      <p:graphicFrame>
        <p:nvGraphicFramePr>
          <p:cNvPr id="8" name="Tabella 7">
            <a:extLst>
              <a:ext uri="{FF2B5EF4-FFF2-40B4-BE49-F238E27FC236}">
                <a16:creationId xmlns:a16="http://schemas.microsoft.com/office/drawing/2014/main" xmlns="" id="{D502F949-3C6E-4445-BA86-0F794A7A52AC}"/>
              </a:ext>
            </a:extLst>
          </p:cNvPr>
          <p:cNvGraphicFramePr>
            <a:graphicFrameLocks noGrp="1"/>
          </p:cNvGraphicFramePr>
          <p:nvPr>
            <p:extLst>
              <p:ext uri="{D42A27DB-BD31-4B8C-83A1-F6EECF244321}">
                <p14:modId xmlns:p14="http://schemas.microsoft.com/office/powerpoint/2010/main" val="450462866"/>
              </p:ext>
            </p:extLst>
          </p:nvPr>
        </p:nvGraphicFramePr>
        <p:xfrm>
          <a:off x="7325833" y="1050106"/>
          <a:ext cx="4342811" cy="3663763"/>
        </p:xfrm>
        <a:graphic>
          <a:graphicData uri="http://schemas.openxmlformats.org/drawingml/2006/table">
            <a:tbl>
              <a:tblPr firstRow="1" bandRow="1">
                <a:solidFill>
                  <a:schemeClr val="bg1">
                    <a:lumMod val="95000"/>
                  </a:schemeClr>
                </a:solidFill>
              </a:tblPr>
              <a:tblGrid>
                <a:gridCol w="1977655">
                  <a:extLst>
                    <a:ext uri="{9D8B030D-6E8A-4147-A177-3AD203B41FA5}">
                      <a16:colId xmlns:a16="http://schemas.microsoft.com/office/drawing/2014/main" xmlns="" val="2225139460"/>
                    </a:ext>
                  </a:extLst>
                </a:gridCol>
                <a:gridCol w="1127052">
                  <a:extLst>
                    <a:ext uri="{9D8B030D-6E8A-4147-A177-3AD203B41FA5}">
                      <a16:colId xmlns:a16="http://schemas.microsoft.com/office/drawing/2014/main" xmlns="" val="1741659284"/>
                    </a:ext>
                  </a:extLst>
                </a:gridCol>
                <a:gridCol w="808074">
                  <a:extLst>
                    <a:ext uri="{9D8B030D-6E8A-4147-A177-3AD203B41FA5}">
                      <a16:colId xmlns:a16="http://schemas.microsoft.com/office/drawing/2014/main" xmlns="" val="1425034936"/>
                    </a:ext>
                  </a:extLst>
                </a:gridCol>
                <a:gridCol w="430030">
                  <a:extLst>
                    <a:ext uri="{9D8B030D-6E8A-4147-A177-3AD203B41FA5}">
                      <a16:colId xmlns:a16="http://schemas.microsoft.com/office/drawing/2014/main" xmlns="" val="1689466750"/>
                    </a:ext>
                  </a:extLst>
                </a:gridCol>
              </a:tblGrid>
              <a:tr h="526939">
                <a:tc>
                  <a:txBody>
                    <a:bodyPr/>
                    <a:lstStyle/>
                    <a:p>
                      <a:pPr algn="ctr" fontAlgn="b"/>
                      <a:r>
                        <a:rPr lang="it-IT" sz="1200" b="0" i="0" u="none" strike="noStrike" cap="none" spc="0" dirty="0">
                          <a:solidFill>
                            <a:schemeClr val="bg1"/>
                          </a:solidFill>
                          <a:effectLst/>
                          <a:latin typeface="Segoe UI" panose="020B0502040204020203" pitchFamily="34" charset="0"/>
                        </a:rPr>
                        <a:t>Consuntivo</a:t>
                      </a:r>
                    </a:p>
                    <a:p>
                      <a:pPr algn="ctr" fontAlgn="b"/>
                      <a:r>
                        <a:rPr lang="it-IT" sz="1200" b="0" i="0" u="none" strike="noStrike" cap="none" spc="0" dirty="0">
                          <a:solidFill>
                            <a:schemeClr val="bg1"/>
                          </a:solidFill>
                          <a:effectLst/>
                          <a:latin typeface="Segoe UI" panose="020B0502040204020203" pitchFamily="34" charset="0"/>
                        </a:rPr>
                        <a:t> vs Target</a:t>
                      </a:r>
                    </a:p>
                  </a:txBody>
                  <a:tcPr marL="12013" marR="12013" marT="36000" marB="36000" anchor="ctr">
                    <a:lnL w="12700" cmpd="sng">
                      <a:noFill/>
                    </a:lnL>
                    <a:lnR w="12700" cmpd="sng">
                      <a:noFill/>
                    </a:lnR>
                    <a:lnT w="19050" cap="flat" cmpd="sng" algn="ctr">
                      <a:noFill/>
                      <a:prstDash val="solid"/>
                    </a:lnT>
                    <a:lnB w="38100" cmpd="sng">
                      <a:noFill/>
                    </a:lnB>
                    <a:solidFill>
                      <a:schemeClr val="bg2">
                        <a:lumMod val="75000"/>
                      </a:schemeClr>
                    </a:solidFill>
                  </a:tcPr>
                </a:tc>
                <a:tc>
                  <a:txBody>
                    <a:bodyPr/>
                    <a:lstStyle/>
                    <a:p>
                      <a:pPr algn="ctr" fontAlgn="b"/>
                      <a:r>
                        <a:rPr lang="it-IT" sz="1200" b="0" i="0" u="none" strike="noStrike" cap="none" spc="0" dirty="0">
                          <a:solidFill>
                            <a:schemeClr val="bg1"/>
                          </a:solidFill>
                          <a:effectLst/>
                          <a:latin typeface="Segoe UI" panose="020B0502040204020203" pitchFamily="34" charset="0"/>
                        </a:rPr>
                        <a:t>Nr</a:t>
                      </a:r>
                    </a:p>
                    <a:p>
                      <a:pPr algn="ctr" fontAlgn="b"/>
                      <a:r>
                        <a:rPr lang="it-IT" sz="1200" b="0" i="0" u="none" strike="noStrike" cap="none" spc="0" dirty="0">
                          <a:solidFill>
                            <a:schemeClr val="bg1"/>
                          </a:solidFill>
                          <a:effectLst/>
                          <a:latin typeface="Segoe UI" panose="020B0502040204020203" pitchFamily="34" charset="0"/>
                        </a:rPr>
                        <a:t>Indicatori</a:t>
                      </a:r>
                    </a:p>
                  </a:txBody>
                  <a:tcPr marL="12013" marR="12013" marT="36000" marB="36000" anchor="ctr">
                    <a:lnL w="12700" cmpd="sng">
                      <a:noFill/>
                    </a:lnL>
                    <a:lnR w="12700" cmpd="sng">
                      <a:noFill/>
                    </a:lnR>
                    <a:lnT w="19050" cap="flat" cmpd="sng" algn="ctr">
                      <a:noFill/>
                      <a:prstDash val="solid"/>
                    </a:lnT>
                    <a:lnB w="38100" cmpd="sng">
                      <a:noFill/>
                    </a:lnB>
                    <a:solidFill>
                      <a:schemeClr val="bg2">
                        <a:lumMod val="75000"/>
                      </a:schemeClr>
                    </a:solidFill>
                  </a:tcPr>
                </a:tc>
                <a:tc>
                  <a:txBody>
                    <a:bodyPr/>
                    <a:lstStyle/>
                    <a:p>
                      <a:pPr algn="ctr" fontAlgn="b"/>
                      <a:r>
                        <a:rPr lang="it-IT" sz="1200" b="0" i="0" u="none" strike="noStrike" cap="none" spc="0" dirty="0">
                          <a:solidFill>
                            <a:schemeClr val="bg1"/>
                          </a:solidFill>
                          <a:effectLst/>
                          <a:latin typeface="Segoe UI" panose="020B0502040204020203" pitchFamily="34" charset="0"/>
                        </a:rPr>
                        <a:t>%</a:t>
                      </a:r>
                    </a:p>
                  </a:txBody>
                  <a:tcPr marL="12013" marR="12013" marT="36000" marB="36000" anchor="ctr">
                    <a:lnL w="12700" cmpd="sng">
                      <a:noFill/>
                    </a:lnL>
                    <a:lnR w="12700" cmpd="sng">
                      <a:noFill/>
                    </a:lnR>
                    <a:lnT w="19050" cap="flat" cmpd="sng" algn="ctr">
                      <a:noFill/>
                      <a:prstDash val="solid"/>
                    </a:lnT>
                    <a:lnB w="38100" cmpd="sng">
                      <a:noFill/>
                    </a:lnB>
                    <a:solidFill>
                      <a:schemeClr val="bg2">
                        <a:lumMod val="75000"/>
                      </a:schemeClr>
                    </a:solidFill>
                  </a:tcPr>
                </a:tc>
                <a:tc>
                  <a:txBody>
                    <a:bodyPr/>
                    <a:lstStyle/>
                    <a:p>
                      <a:pPr algn="ctr" fontAlgn="b"/>
                      <a:endParaRPr lang="it-IT" sz="1200" b="0" i="0" u="none" strike="noStrike" cap="none" spc="0" dirty="0">
                        <a:solidFill>
                          <a:schemeClr val="bg1"/>
                        </a:solidFill>
                        <a:effectLst/>
                        <a:latin typeface="Segoe UI" panose="020B0502040204020203" pitchFamily="34" charset="0"/>
                      </a:endParaRPr>
                    </a:p>
                  </a:txBody>
                  <a:tcPr marL="12013" marR="12013" marT="36000" marB="36000" anchor="ctr">
                    <a:lnL w="12700" cmpd="sng">
                      <a:noFill/>
                    </a:lnL>
                    <a:lnR w="12700" cmpd="sng">
                      <a:noFill/>
                    </a:lnR>
                    <a:lnT w="19050" cap="flat" cmpd="sng" algn="ctr">
                      <a:noFill/>
                      <a:prstDash val="solid"/>
                    </a:lnT>
                    <a:lnB w="38100" cmpd="sng">
                      <a:noFill/>
                    </a:lnB>
                    <a:solidFill>
                      <a:schemeClr val="bg2">
                        <a:lumMod val="75000"/>
                      </a:schemeClr>
                    </a:solidFill>
                  </a:tcPr>
                </a:tc>
                <a:extLst>
                  <a:ext uri="{0D108BD9-81ED-4DB2-BD59-A6C34878D82A}">
                    <a16:rowId xmlns:a16="http://schemas.microsoft.com/office/drawing/2014/main" xmlns="" val="653122196"/>
                  </a:ext>
                </a:extLst>
              </a:tr>
              <a:tr h="392103">
                <a:tc>
                  <a:txBody>
                    <a:bodyPr/>
                    <a:lstStyle/>
                    <a:p>
                      <a:pPr algn="l" fontAlgn="ctr"/>
                      <a:r>
                        <a:rPr lang="it-IT" sz="1200" b="0" i="0" u="none" strike="noStrike" cap="none" spc="0" dirty="0">
                          <a:solidFill>
                            <a:schemeClr val="tx1"/>
                          </a:solidFill>
                          <a:effectLst/>
                          <a:latin typeface="Segoe UI" panose="020B0502040204020203" pitchFamily="34" charset="0"/>
                        </a:rPr>
                        <a:t>0-100%</a:t>
                      </a:r>
                    </a:p>
                  </a:txBody>
                  <a:tcPr marL="12013" marR="12013" marT="36000" marB="36000" anchor="ctr">
                    <a:lnL w="12700" cmpd="sng">
                      <a:noFill/>
                      <a:prstDash val="solid"/>
                    </a:lnL>
                    <a:lnR w="12700" cmpd="sng">
                      <a:noFill/>
                      <a:prstDash val="solid"/>
                    </a:lnR>
                    <a:lnT w="38100" cmpd="sng">
                      <a:noFill/>
                    </a:lnT>
                    <a:lnB w="9525" cap="flat" cmpd="sng" algn="ctr">
                      <a:solidFill>
                        <a:schemeClr val="tx1">
                          <a:lumMod val="50000"/>
                          <a:lumOff val="50000"/>
                        </a:schemeClr>
                      </a:solidFill>
                      <a:prstDash val="solid"/>
                    </a:lnB>
                    <a:solidFill>
                      <a:schemeClr val="bg1">
                        <a:lumMod val="95000"/>
                      </a:schemeClr>
                    </a:solidFill>
                  </a:tcPr>
                </a:tc>
                <a:tc>
                  <a:txBody>
                    <a:bodyPr/>
                    <a:lstStyle/>
                    <a:p>
                      <a:pPr marR="68580" algn="r">
                        <a:lnSpc>
                          <a:spcPts val="1200"/>
                        </a:lnSpc>
                        <a:spcBef>
                          <a:spcPts val="600"/>
                        </a:spcBef>
                        <a:spcAft>
                          <a:spcPts val="600"/>
                        </a:spcAft>
                      </a:pPr>
                      <a:r>
                        <a:rPr lang="en-US" sz="1200" dirty="0">
                          <a:effectLst/>
                          <a:latin typeface="Segoe UI" panose="020B0502040204020203" pitchFamily="34" charset="0"/>
                          <a:ea typeface="Calibri" panose="020F0502020204030204" pitchFamily="34" charset="0"/>
                          <a:cs typeface="Times New Roman" panose="02020603050405020304" pitchFamily="18" charset="0"/>
                        </a:rPr>
                        <a:t>48</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prstDash val="solid"/>
                    </a:lnL>
                    <a:lnR w="12700" cmpd="sng">
                      <a:noFill/>
                      <a:prstDash val="solid"/>
                    </a:lnR>
                    <a:lnT w="38100" cmpd="sng">
                      <a:noFill/>
                    </a:lnT>
                    <a:lnB w="9525" cap="flat" cmpd="sng" algn="ctr">
                      <a:solidFill>
                        <a:schemeClr val="tx1">
                          <a:lumMod val="50000"/>
                          <a:lumOff val="50000"/>
                        </a:schemeClr>
                      </a:solidFill>
                      <a:prstDash val="solid"/>
                    </a:lnB>
                    <a:solidFill>
                      <a:schemeClr val="bg1">
                        <a:lumMod val="95000"/>
                      </a:schemeClr>
                    </a:solidFill>
                  </a:tcPr>
                </a:tc>
                <a:tc>
                  <a:txBody>
                    <a:bodyPr/>
                    <a:lstStyle/>
                    <a:p>
                      <a:pPr marR="68580" algn="r">
                        <a:lnSpc>
                          <a:spcPts val="1200"/>
                        </a:lnSpc>
                        <a:spcBef>
                          <a:spcPts val="600"/>
                        </a:spcBef>
                        <a:spcAft>
                          <a:spcPts val="600"/>
                        </a:spcAft>
                      </a:pPr>
                      <a:r>
                        <a:rPr lang="en-US" sz="1200" dirty="0">
                          <a:effectLst/>
                          <a:latin typeface="Segoe UI" panose="020B0502040204020203" pitchFamily="34" charset="0"/>
                          <a:ea typeface="Calibri" panose="020F0502020204030204" pitchFamily="34" charset="0"/>
                          <a:cs typeface="Times New Roman" panose="02020603050405020304" pitchFamily="18" charset="0"/>
                        </a:rPr>
                        <a:t>46,2%</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prstDash val="solid"/>
                    </a:lnL>
                    <a:lnR w="12700" cmpd="sng">
                      <a:noFill/>
                      <a:prstDash val="solid"/>
                    </a:lnR>
                    <a:lnT w="38100" cmpd="sng">
                      <a:noFill/>
                    </a:lnT>
                    <a:lnB w="9525" cap="flat" cmpd="sng" algn="ctr">
                      <a:solidFill>
                        <a:schemeClr val="tx1">
                          <a:lumMod val="50000"/>
                          <a:lumOff val="50000"/>
                        </a:schemeClr>
                      </a:solidFill>
                      <a:prstDash val="solid"/>
                    </a:lnB>
                    <a:solidFill>
                      <a:schemeClr val="bg1">
                        <a:lumMod val="95000"/>
                      </a:schemeClr>
                    </a:solidFill>
                  </a:tcPr>
                </a:tc>
                <a:tc>
                  <a:txBody>
                    <a:bodyPr/>
                    <a:lstStyle/>
                    <a:p>
                      <a:pPr marR="68580" algn="r">
                        <a:lnSpc>
                          <a:spcPts val="1200"/>
                        </a:lnSpc>
                        <a:spcBef>
                          <a:spcPts val="600"/>
                        </a:spcBef>
                        <a:spcAft>
                          <a:spcPts val="600"/>
                        </a:spcAft>
                      </a:pP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prstDash val="solid"/>
                    </a:lnL>
                    <a:lnR w="12700" cmpd="sng">
                      <a:noFill/>
                      <a:prstDash val="solid"/>
                    </a:lnR>
                    <a:lnT w="38100" cmpd="sng">
                      <a:noFill/>
                    </a:lnT>
                    <a:lnB w="952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155836430"/>
                  </a:ext>
                </a:extLst>
              </a:tr>
              <a:tr h="392103">
                <a:tc>
                  <a:txBody>
                    <a:bodyPr/>
                    <a:lstStyle/>
                    <a:p>
                      <a:pPr algn="l" fontAlgn="ctr"/>
                      <a:r>
                        <a:rPr lang="it-IT" sz="1200" b="0" i="0" u="none" strike="noStrike" cap="none" spc="0" dirty="0">
                          <a:solidFill>
                            <a:schemeClr val="tx1"/>
                          </a:solidFill>
                          <a:effectLst/>
                          <a:latin typeface="Segoe UI" panose="020B0502040204020203" pitchFamily="34" charset="0"/>
                        </a:rPr>
                        <a:t>100-120%</a:t>
                      </a:r>
                    </a:p>
                  </a:txBody>
                  <a:tcPr marL="12013" marR="12013" marT="36000" marB="36000" anchor="ctr">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marR="68580" algn="r">
                        <a:lnSpc>
                          <a:spcPts val="1200"/>
                        </a:lnSpc>
                        <a:spcBef>
                          <a:spcPts val="600"/>
                        </a:spcBef>
                        <a:spcAft>
                          <a:spcPts val="600"/>
                        </a:spcAft>
                      </a:pPr>
                      <a:r>
                        <a:rPr lang="en-US" sz="1200" dirty="0">
                          <a:effectLst/>
                          <a:latin typeface="Segoe UI" panose="020B0502040204020203" pitchFamily="34" charset="0"/>
                          <a:ea typeface="Calibri" panose="020F0502020204030204" pitchFamily="34" charset="0"/>
                          <a:cs typeface="Times New Roman" panose="02020603050405020304" pitchFamily="18" charset="0"/>
                        </a:rPr>
                        <a:t>15</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marR="68580" algn="r">
                        <a:lnSpc>
                          <a:spcPts val="1200"/>
                        </a:lnSpc>
                        <a:spcBef>
                          <a:spcPts val="600"/>
                        </a:spcBef>
                        <a:spcAft>
                          <a:spcPts val="600"/>
                        </a:spcAft>
                      </a:pPr>
                      <a:r>
                        <a:rPr lang="en-US" sz="1200" dirty="0">
                          <a:effectLst/>
                          <a:latin typeface="Segoe UI" panose="020B0502040204020203" pitchFamily="34" charset="0"/>
                          <a:ea typeface="Calibri" panose="020F0502020204030204" pitchFamily="34" charset="0"/>
                          <a:cs typeface="Times New Roman" panose="02020603050405020304" pitchFamily="18" charset="0"/>
                        </a:rPr>
                        <a:t>14,4%</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marR="68580" algn="r">
                        <a:lnSpc>
                          <a:spcPts val="1200"/>
                        </a:lnSpc>
                        <a:spcBef>
                          <a:spcPts val="600"/>
                        </a:spcBef>
                        <a:spcAft>
                          <a:spcPts val="600"/>
                        </a:spcAft>
                      </a:pP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prstDash val="solid"/>
                    </a:lnL>
                    <a:lnR w="12700" cmpd="sng">
                      <a:noFill/>
                      <a:prstDash val="soli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176622374"/>
                  </a:ext>
                </a:extLst>
              </a:tr>
              <a:tr h="392103">
                <a:tc>
                  <a:txBody>
                    <a:bodyPr/>
                    <a:lstStyle/>
                    <a:p>
                      <a:pPr algn="l" fontAlgn="ctr"/>
                      <a:r>
                        <a:rPr lang="it-IT" sz="1200" b="0" i="0" u="none" strike="noStrike" cap="none" spc="0" dirty="0">
                          <a:solidFill>
                            <a:schemeClr val="tx1"/>
                          </a:solidFill>
                          <a:effectLst/>
                          <a:latin typeface="Segoe UI" panose="020B0502040204020203" pitchFamily="34" charset="0"/>
                        </a:rPr>
                        <a:t>120-140%</a:t>
                      </a:r>
                    </a:p>
                  </a:txBody>
                  <a:tcPr marL="12013" marR="12013" marT="36000" marB="36000" anchor="ctr">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marR="68580" algn="r">
                        <a:lnSpc>
                          <a:spcPts val="1200"/>
                        </a:lnSpc>
                        <a:spcBef>
                          <a:spcPts val="600"/>
                        </a:spcBef>
                        <a:spcAft>
                          <a:spcPts val="600"/>
                        </a:spcAft>
                      </a:pPr>
                      <a:r>
                        <a:rPr lang="en-US" sz="1200">
                          <a:effectLst/>
                          <a:latin typeface="Segoe UI" panose="020B0502040204020203" pitchFamily="34" charset="0"/>
                          <a:ea typeface="Calibri" panose="020F0502020204030204" pitchFamily="34" charset="0"/>
                          <a:cs typeface="Times New Roman" panose="02020603050405020304" pitchFamily="18" charset="0"/>
                        </a:rPr>
                        <a:t>24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marR="68580" algn="r">
                        <a:lnSpc>
                          <a:spcPts val="1200"/>
                        </a:lnSpc>
                        <a:spcBef>
                          <a:spcPts val="600"/>
                        </a:spcBef>
                        <a:spcAft>
                          <a:spcPts val="600"/>
                        </a:spcAft>
                      </a:pPr>
                      <a:r>
                        <a:rPr lang="en-US" sz="1200" dirty="0">
                          <a:effectLst/>
                          <a:latin typeface="Segoe UI" panose="020B0502040204020203" pitchFamily="34" charset="0"/>
                          <a:ea typeface="Calibri" panose="020F0502020204030204" pitchFamily="34" charset="0"/>
                          <a:cs typeface="Times New Roman" panose="02020603050405020304" pitchFamily="18" charset="0"/>
                        </a:rPr>
                        <a:t>23,1%</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marR="68580" algn="r">
                        <a:lnSpc>
                          <a:spcPts val="1200"/>
                        </a:lnSpc>
                        <a:spcBef>
                          <a:spcPts val="600"/>
                        </a:spcBef>
                        <a:spcAft>
                          <a:spcPts val="600"/>
                        </a:spcAft>
                      </a:pP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prstDash val="solid"/>
                    </a:lnL>
                    <a:lnR w="12700" cmpd="sng">
                      <a:noFill/>
                      <a:prstDash val="soli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643865941"/>
                  </a:ext>
                </a:extLst>
              </a:tr>
              <a:tr h="392103">
                <a:tc>
                  <a:txBody>
                    <a:bodyPr/>
                    <a:lstStyle/>
                    <a:p>
                      <a:pPr algn="l" fontAlgn="ctr"/>
                      <a:r>
                        <a:rPr lang="it-IT" sz="1200" b="0" i="0" u="none" strike="noStrike" cap="none" spc="0" dirty="0">
                          <a:solidFill>
                            <a:schemeClr val="tx1"/>
                          </a:solidFill>
                          <a:effectLst/>
                          <a:latin typeface="Segoe UI" panose="020B0502040204020203" pitchFamily="34" charset="0"/>
                        </a:rPr>
                        <a:t>140-160%</a:t>
                      </a:r>
                    </a:p>
                  </a:txBody>
                  <a:tcPr marL="12013" marR="12013" marT="36000" marB="36000" anchor="ctr">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marR="68580" algn="r">
                        <a:lnSpc>
                          <a:spcPts val="1200"/>
                        </a:lnSpc>
                        <a:spcBef>
                          <a:spcPts val="600"/>
                        </a:spcBef>
                        <a:spcAft>
                          <a:spcPts val="600"/>
                        </a:spcAft>
                      </a:pPr>
                      <a:r>
                        <a:rPr lang="en-US" sz="1200">
                          <a:effectLst/>
                          <a:latin typeface="Segoe UI" panose="020B0502040204020203" pitchFamily="34" charset="0"/>
                          <a:ea typeface="Calibri" panose="020F0502020204030204" pitchFamily="34" charset="0"/>
                          <a:cs typeface="Times New Roman" panose="02020603050405020304" pitchFamily="18" charset="0"/>
                        </a:rPr>
                        <a:t>9</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marR="68580" algn="r">
                        <a:lnSpc>
                          <a:spcPts val="1200"/>
                        </a:lnSpc>
                        <a:spcBef>
                          <a:spcPts val="600"/>
                        </a:spcBef>
                        <a:spcAft>
                          <a:spcPts val="600"/>
                        </a:spcAft>
                      </a:pPr>
                      <a:r>
                        <a:rPr lang="en-US" sz="1200" dirty="0">
                          <a:effectLst/>
                          <a:latin typeface="Segoe UI" panose="020B0502040204020203" pitchFamily="34" charset="0"/>
                          <a:ea typeface="Calibri" panose="020F0502020204030204" pitchFamily="34" charset="0"/>
                          <a:cs typeface="Times New Roman" panose="02020603050405020304" pitchFamily="18" charset="0"/>
                        </a:rPr>
                        <a:t>8,7%</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marR="68580" algn="r">
                        <a:lnSpc>
                          <a:spcPts val="1200"/>
                        </a:lnSpc>
                        <a:spcBef>
                          <a:spcPts val="600"/>
                        </a:spcBef>
                        <a:spcAft>
                          <a:spcPts val="600"/>
                        </a:spcAft>
                      </a:pP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prstDash val="solid"/>
                    </a:lnL>
                    <a:lnR w="12700" cmpd="sng">
                      <a:noFill/>
                      <a:prstDash val="soli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2504744612"/>
                  </a:ext>
                </a:extLst>
              </a:tr>
              <a:tr h="392103">
                <a:tc>
                  <a:txBody>
                    <a:bodyPr/>
                    <a:lstStyle/>
                    <a:p>
                      <a:pPr algn="l" fontAlgn="ctr"/>
                      <a:r>
                        <a:rPr lang="it-IT" sz="1200" b="0" i="0" u="none" strike="noStrike" cap="none" spc="0" dirty="0">
                          <a:solidFill>
                            <a:srgbClr val="C0504D"/>
                          </a:solidFill>
                          <a:effectLst/>
                          <a:latin typeface="Segoe UI" panose="020B0502040204020203" pitchFamily="34" charset="0"/>
                        </a:rPr>
                        <a:t>160-180%</a:t>
                      </a:r>
                    </a:p>
                  </a:txBody>
                  <a:tcPr marL="12013" marR="12013" marT="36000" marB="36000" anchor="ctr">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marR="68580" algn="r">
                        <a:lnSpc>
                          <a:spcPts val="1200"/>
                        </a:lnSpc>
                        <a:spcBef>
                          <a:spcPts val="600"/>
                        </a:spcBef>
                        <a:spcAft>
                          <a:spcPts val="600"/>
                        </a:spcAft>
                      </a:pPr>
                      <a:r>
                        <a:rPr lang="en-US" sz="1200" dirty="0">
                          <a:solidFill>
                            <a:srgbClr val="C0504D"/>
                          </a:solidFill>
                          <a:effectLst/>
                          <a:latin typeface="Segoe UI" panose="020B0502040204020203" pitchFamily="34" charset="0"/>
                          <a:ea typeface="Calibri" panose="020F0502020204030204" pitchFamily="34" charset="0"/>
                          <a:cs typeface="Times New Roman" panose="02020603050405020304" pitchFamily="18" charset="0"/>
                        </a:rPr>
                        <a:t>3</a:t>
                      </a:r>
                      <a:endParaRPr lang="it-IT" sz="1200" dirty="0">
                        <a:solidFill>
                          <a:srgbClr val="C0504D"/>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marR="68580" algn="r">
                        <a:lnSpc>
                          <a:spcPts val="1200"/>
                        </a:lnSpc>
                        <a:spcBef>
                          <a:spcPts val="600"/>
                        </a:spcBef>
                        <a:spcAft>
                          <a:spcPts val="600"/>
                        </a:spcAft>
                      </a:pPr>
                      <a:r>
                        <a:rPr lang="en-US" sz="1200" dirty="0">
                          <a:solidFill>
                            <a:srgbClr val="C0504D"/>
                          </a:solidFill>
                          <a:effectLst/>
                          <a:latin typeface="Segoe UI" panose="020B0502040204020203" pitchFamily="34" charset="0"/>
                          <a:ea typeface="Calibri" panose="020F0502020204030204" pitchFamily="34" charset="0"/>
                          <a:cs typeface="Times New Roman" panose="02020603050405020304" pitchFamily="18" charset="0"/>
                        </a:rPr>
                        <a:t>2,9%</a:t>
                      </a:r>
                      <a:endParaRPr lang="it-IT" sz="1200" dirty="0">
                        <a:solidFill>
                          <a:srgbClr val="C0504D"/>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marR="68580" algn="r">
                        <a:lnSpc>
                          <a:spcPts val="1200"/>
                        </a:lnSpc>
                        <a:spcBef>
                          <a:spcPts val="600"/>
                        </a:spcBef>
                        <a:spcAft>
                          <a:spcPts val="600"/>
                        </a:spcAft>
                      </a:pPr>
                      <a:r>
                        <a:rPr lang="it-IT" sz="1400" dirty="0">
                          <a:solidFill>
                            <a:srgbClr val="C0504D"/>
                          </a:solidFill>
                          <a:effectLst/>
                          <a:latin typeface="Calibri" panose="020F0502020204030204" pitchFamily="34" charset="0"/>
                          <a:ea typeface="Calibri" panose="020F0502020204030204" pitchFamily="34" charset="0"/>
                          <a:cs typeface="Times New Roman" panose="02020603050405020304" pitchFamily="18" charset="0"/>
                          <a:sym typeface="Wingdings 3" panose="05040102010807070707" pitchFamily="18" charset="2"/>
                        </a:rPr>
                        <a:t></a:t>
                      </a:r>
                      <a:endParaRPr lang="it-IT" sz="1400" dirty="0">
                        <a:solidFill>
                          <a:srgbClr val="C0504D"/>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prstDash val="solid"/>
                    </a:lnL>
                    <a:lnR w="12700" cmpd="sng">
                      <a:noFill/>
                      <a:prstDash val="soli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4169166156"/>
                  </a:ext>
                </a:extLst>
              </a:tr>
              <a:tr h="392103">
                <a:tc>
                  <a:txBody>
                    <a:bodyPr/>
                    <a:lstStyle/>
                    <a:p>
                      <a:pPr algn="l" fontAlgn="ctr"/>
                      <a:r>
                        <a:rPr lang="it-IT" sz="1200" b="0" i="0" u="none" strike="noStrike" cap="none" spc="0" baseline="0" dirty="0">
                          <a:solidFill>
                            <a:srgbClr val="C00000"/>
                          </a:solidFill>
                          <a:effectLst/>
                          <a:latin typeface="Segoe UI" panose="020B0502040204020203" pitchFamily="34" charset="0"/>
                        </a:rPr>
                        <a:t>180-200%</a:t>
                      </a:r>
                    </a:p>
                  </a:txBody>
                  <a:tcPr marL="12013" marR="12013" marT="36000" marB="36000" anchor="ctr">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marR="68580" algn="r">
                        <a:lnSpc>
                          <a:spcPts val="1200"/>
                        </a:lnSpc>
                        <a:spcBef>
                          <a:spcPts val="600"/>
                        </a:spcBef>
                        <a:spcAft>
                          <a:spcPts val="600"/>
                        </a:spcAft>
                      </a:pPr>
                      <a:r>
                        <a:rPr lang="en-US" sz="1200" baseline="0" dirty="0">
                          <a:solidFill>
                            <a:srgbClr val="C00000"/>
                          </a:solidFill>
                          <a:effectLst/>
                          <a:latin typeface="Segoe UI" panose="020B0502040204020203" pitchFamily="34" charset="0"/>
                          <a:ea typeface="Calibri" panose="020F0502020204030204" pitchFamily="34" charset="0"/>
                          <a:cs typeface="Times New Roman" panose="02020603050405020304" pitchFamily="18" charset="0"/>
                        </a:rPr>
                        <a:t>0</a:t>
                      </a:r>
                      <a:endParaRPr lang="it-IT" sz="1200" baseline="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marR="68580" algn="r">
                        <a:lnSpc>
                          <a:spcPts val="1200"/>
                        </a:lnSpc>
                        <a:spcBef>
                          <a:spcPts val="600"/>
                        </a:spcBef>
                        <a:spcAft>
                          <a:spcPts val="600"/>
                        </a:spcAft>
                      </a:pPr>
                      <a:r>
                        <a:rPr lang="en-US" sz="1200" baseline="0" dirty="0">
                          <a:solidFill>
                            <a:srgbClr val="C00000"/>
                          </a:solidFill>
                          <a:effectLst/>
                          <a:latin typeface="Segoe UI" panose="020B0502040204020203" pitchFamily="34" charset="0"/>
                          <a:ea typeface="Calibri" panose="020F0502020204030204" pitchFamily="34" charset="0"/>
                          <a:cs typeface="Times New Roman" panose="02020603050405020304" pitchFamily="18" charset="0"/>
                        </a:rPr>
                        <a:t>0,0%</a:t>
                      </a:r>
                      <a:endParaRPr lang="it-IT" sz="1200" baseline="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marR="68580" algn="r">
                        <a:lnSpc>
                          <a:spcPts val="1200"/>
                        </a:lnSpc>
                        <a:spcBef>
                          <a:spcPts val="600"/>
                        </a:spcBef>
                        <a:spcAft>
                          <a:spcPts val="600"/>
                        </a:spcAft>
                      </a:pPr>
                      <a:r>
                        <a:rPr lang="en-US" sz="1400" baseline="0" dirty="0">
                          <a:solidFill>
                            <a:srgbClr val="C00000"/>
                          </a:solidFill>
                          <a:effectLst/>
                          <a:latin typeface="Segoe UI" panose="020B0502040204020203" pitchFamily="34" charset="0"/>
                          <a:ea typeface="Calibri" panose="020F0502020204030204" pitchFamily="34" charset="0"/>
                          <a:cs typeface="Times New Roman" panose="02020603050405020304" pitchFamily="18" charset="0"/>
                          <a:sym typeface="Wingdings 3" panose="05040102010807070707" pitchFamily="18" charset="2"/>
                        </a:rPr>
                        <a:t></a:t>
                      </a:r>
                      <a:endParaRPr lang="it-IT" sz="1400" baseline="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prstDash val="solid"/>
                    </a:lnL>
                    <a:lnR w="12700" cmpd="sng">
                      <a:noFill/>
                      <a:prstDash val="soli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3414109788"/>
                  </a:ext>
                </a:extLst>
              </a:tr>
              <a:tr h="392103">
                <a:tc>
                  <a:txBody>
                    <a:bodyPr/>
                    <a:lstStyle/>
                    <a:p>
                      <a:pPr algn="l" fontAlgn="ctr"/>
                      <a:r>
                        <a:rPr lang="it-IT" sz="1200" b="1" i="0" u="none" strike="noStrike" cap="none" spc="0" dirty="0">
                          <a:solidFill>
                            <a:srgbClr val="FF0000"/>
                          </a:solidFill>
                          <a:effectLst/>
                          <a:latin typeface="Segoe UI" panose="020B0502040204020203" pitchFamily="34" charset="0"/>
                        </a:rPr>
                        <a:t>&gt;200%</a:t>
                      </a:r>
                    </a:p>
                  </a:txBody>
                  <a:tcPr marL="12013" marR="12013" marT="36000" marB="36000" anchor="ctr">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marR="68580" algn="r">
                        <a:lnSpc>
                          <a:spcPts val="1200"/>
                        </a:lnSpc>
                        <a:spcBef>
                          <a:spcPts val="600"/>
                        </a:spcBef>
                        <a:spcAft>
                          <a:spcPts val="600"/>
                        </a:spcAft>
                      </a:pPr>
                      <a:r>
                        <a:rPr lang="en-US" sz="1200" b="1" dirty="0">
                          <a:solidFill>
                            <a:srgbClr val="FF0000"/>
                          </a:solidFill>
                          <a:effectLst/>
                          <a:latin typeface="Segoe UI" panose="020B0502040204020203" pitchFamily="34" charset="0"/>
                          <a:ea typeface="Calibri" panose="020F0502020204030204" pitchFamily="34" charset="0"/>
                          <a:cs typeface="Times New Roman" panose="02020603050405020304" pitchFamily="18" charset="0"/>
                        </a:rPr>
                        <a:t>5</a:t>
                      </a:r>
                      <a:endParaRPr lang="it-IT"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marR="68580" algn="r">
                        <a:lnSpc>
                          <a:spcPts val="1200"/>
                        </a:lnSpc>
                        <a:spcBef>
                          <a:spcPts val="600"/>
                        </a:spcBef>
                        <a:spcAft>
                          <a:spcPts val="600"/>
                        </a:spcAft>
                      </a:pPr>
                      <a:r>
                        <a:rPr lang="en-US" sz="1200" b="1" dirty="0">
                          <a:solidFill>
                            <a:srgbClr val="FF0000"/>
                          </a:solidFill>
                          <a:effectLst/>
                          <a:latin typeface="Segoe UI" panose="020B0502040204020203" pitchFamily="34" charset="0"/>
                          <a:ea typeface="Calibri" panose="020F0502020204030204" pitchFamily="34" charset="0"/>
                          <a:cs typeface="Times New Roman" panose="02020603050405020304" pitchFamily="18" charset="0"/>
                        </a:rPr>
                        <a:t>4,8%</a:t>
                      </a:r>
                      <a:endParaRPr lang="it-IT"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marR="68580" algn="r">
                        <a:lnSpc>
                          <a:spcPts val="1200"/>
                        </a:lnSpc>
                        <a:spcBef>
                          <a:spcPts val="600"/>
                        </a:spcBef>
                        <a:spcAft>
                          <a:spcPts val="600"/>
                        </a:spcAft>
                      </a:pPr>
                      <a:r>
                        <a:rPr lang="en-US" sz="1400" b="1" dirty="0">
                          <a:solidFill>
                            <a:srgbClr val="FF0000"/>
                          </a:solidFill>
                          <a:effectLst/>
                          <a:latin typeface="Segoe UI" panose="020B0502040204020203" pitchFamily="34" charset="0"/>
                          <a:ea typeface="Calibri" panose="020F0502020204030204" pitchFamily="34" charset="0"/>
                          <a:cs typeface="Times New Roman" panose="02020603050405020304" pitchFamily="18" charset="0"/>
                          <a:sym typeface="Wingdings 3" panose="05040102010807070707" pitchFamily="18" charset="2"/>
                        </a:rPr>
                        <a:t></a:t>
                      </a:r>
                      <a:endParaRPr lang="it-IT"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prstDash val="solid"/>
                    </a:lnL>
                    <a:lnR w="12700" cmpd="sng">
                      <a:noFill/>
                      <a:prstDash val="soli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2498161565"/>
                  </a:ext>
                </a:extLst>
              </a:tr>
              <a:tr h="392103">
                <a:tc>
                  <a:txBody>
                    <a:bodyPr/>
                    <a:lstStyle/>
                    <a:p>
                      <a:pPr algn="l" fontAlgn="ctr"/>
                      <a:endParaRPr lang="it-IT" sz="1200" b="0" i="0" u="none" strike="noStrike" cap="none" spc="0" dirty="0">
                        <a:solidFill>
                          <a:schemeClr val="tx1"/>
                        </a:solidFill>
                        <a:effectLst/>
                        <a:latin typeface="Segoe UI" panose="020B0502040204020203" pitchFamily="34" charset="0"/>
                      </a:endParaRPr>
                    </a:p>
                  </a:txBody>
                  <a:tcPr marL="12013" marR="12013" marT="36000" marB="36000" anchor="ctr">
                    <a:lnL w="12700" cmpd="sng">
                      <a:noFill/>
                      <a:prstDash val="solid"/>
                    </a:lnL>
                    <a:lnR w="12700" cmpd="sng">
                      <a:noFill/>
                      <a:prstDash val="solid"/>
                    </a:lnR>
                    <a:lnT w="9525" cap="flat" cmpd="sng" algn="ctr">
                      <a:solidFill>
                        <a:schemeClr val="tx1">
                          <a:lumMod val="50000"/>
                          <a:lumOff val="50000"/>
                        </a:schemeClr>
                      </a:solidFill>
                      <a:prstDash val="solid"/>
                    </a:lnT>
                    <a:lnB w="12700" cmpd="sng">
                      <a:noFill/>
                      <a:prstDash val="solid"/>
                    </a:lnB>
                    <a:noFill/>
                  </a:tcPr>
                </a:tc>
                <a:tc>
                  <a:txBody>
                    <a:bodyPr/>
                    <a:lstStyle/>
                    <a:p>
                      <a:pPr algn="r" fontAlgn="ctr"/>
                      <a:r>
                        <a:rPr lang="it-IT" sz="1200" b="1" i="0" u="none" strike="noStrike" cap="none" spc="0" dirty="0">
                          <a:solidFill>
                            <a:schemeClr val="tx1"/>
                          </a:solidFill>
                          <a:effectLst/>
                          <a:latin typeface="Segoe UI" panose="020B0502040204020203" pitchFamily="34" charset="0"/>
                        </a:rPr>
                        <a:t> 104</a:t>
                      </a:r>
                    </a:p>
                  </a:txBody>
                  <a:tcPr marL="12013" marR="12013" marT="36000" marB="36000" anchor="ctr">
                    <a:lnL w="12700" cmpd="sng">
                      <a:noFill/>
                      <a:prstDash val="solid"/>
                    </a:lnL>
                    <a:lnR w="12700" cmpd="sng">
                      <a:noFill/>
                      <a:prstDash val="solid"/>
                    </a:lnR>
                    <a:lnT w="9525" cap="flat" cmpd="sng" algn="ctr">
                      <a:solidFill>
                        <a:schemeClr val="tx1">
                          <a:lumMod val="50000"/>
                          <a:lumOff val="50000"/>
                        </a:schemeClr>
                      </a:solidFill>
                      <a:prstDash val="solid"/>
                      <a:round/>
                      <a:headEnd type="none" w="med" len="med"/>
                      <a:tailEnd type="none" w="med" len="med"/>
                    </a:lnT>
                    <a:lnB w="12700" cmpd="sng">
                      <a:noFill/>
                      <a:prstDash val="solid"/>
                    </a:lnB>
                    <a:noFill/>
                  </a:tcPr>
                </a:tc>
                <a:tc>
                  <a:txBody>
                    <a:bodyPr/>
                    <a:lstStyle/>
                    <a:p>
                      <a:pPr algn="r" fontAlgn="b"/>
                      <a:r>
                        <a:rPr lang="it-IT" sz="1200" b="1" i="0" u="none" strike="noStrike" cap="none" spc="0" dirty="0">
                          <a:solidFill>
                            <a:schemeClr val="tx1"/>
                          </a:solidFill>
                          <a:effectLst/>
                          <a:latin typeface="Segoe UI" panose="020B0502040204020203" pitchFamily="34" charset="0"/>
                        </a:rPr>
                        <a:t>100,0%</a:t>
                      </a:r>
                    </a:p>
                  </a:txBody>
                  <a:tcPr marL="12013" marR="12013" marT="36000" marB="36000" anchor="ctr">
                    <a:lnL w="12700" cmpd="sng">
                      <a:noFill/>
                      <a:prstDash val="solid"/>
                    </a:lnL>
                    <a:lnR w="12700" cmpd="sng">
                      <a:noFill/>
                      <a:prstDash val="solid"/>
                    </a:lnR>
                    <a:lnT w="9525" cap="flat" cmpd="sng" algn="ctr">
                      <a:solidFill>
                        <a:schemeClr val="tx1">
                          <a:lumMod val="50000"/>
                          <a:lumOff val="50000"/>
                        </a:schemeClr>
                      </a:solidFill>
                      <a:prstDash val="solid"/>
                      <a:round/>
                      <a:headEnd type="none" w="med" len="med"/>
                      <a:tailEnd type="none" w="med" len="med"/>
                    </a:lnT>
                    <a:lnB w="12700" cmpd="sng">
                      <a:noFill/>
                      <a:prstDash val="solid"/>
                    </a:lnB>
                    <a:noFill/>
                  </a:tcPr>
                </a:tc>
                <a:tc>
                  <a:txBody>
                    <a:bodyPr/>
                    <a:lstStyle/>
                    <a:p>
                      <a:pPr algn="r" fontAlgn="b"/>
                      <a:endParaRPr lang="it-IT" sz="1200" b="1" i="0" u="none" strike="noStrike" cap="none" spc="0" dirty="0">
                        <a:solidFill>
                          <a:schemeClr val="tx1"/>
                        </a:solidFill>
                        <a:effectLst/>
                        <a:latin typeface="Segoe UI" panose="020B0502040204020203" pitchFamily="34" charset="0"/>
                      </a:endParaRPr>
                    </a:p>
                  </a:txBody>
                  <a:tcPr marL="12013" marR="12013" marT="36000" marB="36000" anchor="ctr">
                    <a:lnL w="12700" cmpd="sng">
                      <a:noFill/>
                      <a:prstDash val="solid"/>
                    </a:lnL>
                    <a:lnR w="12700" cmpd="sng">
                      <a:noFill/>
                      <a:prstDash val="solid"/>
                    </a:lnR>
                    <a:lnT w="9525" cap="flat" cmpd="sng" algn="ctr">
                      <a:solidFill>
                        <a:schemeClr val="tx1">
                          <a:lumMod val="50000"/>
                          <a:lumOff val="50000"/>
                        </a:schemeClr>
                      </a:solidFill>
                      <a:prstDash val="solid"/>
                      <a:round/>
                      <a:headEnd type="none" w="med" len="med"/>
                      <a:tailEnd type="none" w="med" len="med"/>
                    </a:lnT>
                    <a:lnB w="12700" cmpd="sng">
                      <a:noFill/>
                      <a:prstDash val="solid"/>
                    </a:lnB>
                    <a:noFill/>
                  </a:tcPr>
                </a:tc>
                <a:extLst>
                  <a:ext uri="{0D108BD9-81ED-4DB2-BD59-A6C34878D82A}">
                    <a16:rowId xmlns:a16="http://schemas.microsoft.com/office/drawing/2014/main" xmlns="" val="1162090113"/>
                  </a:ext>
                </a:extLst>
              </a:tr>
            </a:tbl>
          </a:graphicData>
        </a:graphic>
      </p:graphicFrame>
      <p:sp>
        <p:nvSpPr>
          <p:cNvPr id="6" name="CasellaDiTesto 5">
            <a:extLst>
              <a:ext uri="{FF2B5EF4-FFF2-40B4-BE49-F238E27FC236}">
                <a16:creationId xmlns:a16="http://schemas.microsoft.com/office/drawing/2014/main" xmlns="" id="{14E457DB-EDC2-47FC-A635-F33B1302B06B}"/>
              </a:ext>
            </a:extLst>
          </p:cNvPr>
          <p:cNvSpPr txBox="1"/>
          <p:nvPr/>
        </p:nvSpPr>
        <p:spPr>
          <a:xfrm>
            <a:off x="609600" y="334665"/>
            <a:ext cx="11150600" cy="400110"/>
          </a:xfrm>
          <a:prstGeom prst="rect">
            <a:avLst/>
          </a:prstGeom>
          <a:noFill/>
        </p:spPr>
        <p:txBody>
          <a:bodyPr wrap="square" rtlCol="0">
            <a:spAutoFit/>
          </a:bodyPr>
          <a:lstStyle/>
          <a:p>
            <a:r>
              <a:rPr lang="it-IT" sz="2000" b="1" dirty="0">
                <a:solidFill>
                  <a:srgbClr val="00B0F0"/>
                </a:solidFill>
                <a:latin typeface="Segoe UI" panose="020B0502040204020203" pitchFamily="34" charset="0"/>
                <a:cs typeface="Segoe UI" panose="020B0502040204020203" pitchFamily="34" charset="0"/>
              </a:rPr>
              <a:t>4. IMPATTI E ALTRE DIMENSIONI DELLA PERFORMANCE                                                      </a:t>
            </a:r>
            <a:r>
              <a:rPr lang="it-IT" sz="1200" dirty="0">
                <a:solidFill>
                  <a:srgbClr val="00B0F0"/>
                </a:solidFill>
                <a:latin typeface="Segoe UI" panose="020B0502040204020203" pitchFamily="34" charset="0"/>
                <a:cs typeface="Segoe UI" panose="020B0502040204020203" pitchFamily="34" charset="0"/>
              </a:rPr>
              <a:t>2 di 2</a:t>
            </a:r>
          </a:p>
        </p:txBody>
      </p:sp>
    </p:spTree>
    <p:extLst>
      <p:ext uri="{BB962C8B-B14F-4D97-AF65-F5344CB8AC3E}">
        <p14:creationId xmlns:p14="http://schemas.microsoft.com/office/powerpoint/2010/main" val="354226642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4797</TotalTime>
  <Words>4997</Words>
  <Application>Microsoft Office PowerPoint</Application>
  <PresentationFormat>Personalizzato</PresentationFormat>
  <Paragraphs>1244</Paragraphs>
  <Slides>21</Slides>
  <Notes>2</Notes>
  <HiddenSlides>0</HiddenSlides>
  <MMClips>0</MMClips>
  <ScaleCrop>false</ScaleCrop>
  <HeadingPairs>
    <vt:vector size="4" baseType="variant">
      <vt:variant>
        <vt:lpstr>Tema</vt:lpstr>
      </vt:variant>
      <vt:variant>
        <vt:i4>1</vt:i4>
      </vt:variant>
      <vt:variant>
        <vt:lpstr>Titoli diapositive</vt:lpstr>
      </vt:variant>
      <vt:variant>
        <vt:i4>21</vt:i4>
      </vt:variant>
    </vt:vector>
  </HeadingPairs>
  <TitlesOfParts>
    <vt:vector size="22" baseType="lpstr">
      <vt:lpstr>Tema di Office</vt:lpstr>
      <vt:lpstr>REPORT CONTROLLO STRATEGICO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Biagio Caino</dc:creator>
  <cp:lastModifiedBy>Organizzazione -</cp:lastModifiedBy>
  <cp:revision>152</cp:revision>
  <cp:lastPrinted>2021-02-09T12:28:55Z</cp:lastPrinted>
  <dcterms:created xsi:type="dcterms:W3CDTF">2021-02-04T17:45:12Z</dcterms:created>
  <dcterms:modified xsi:type="dcterms:W3CDTF">2021-06-22T08:22:57Z</dcterms:modified>
</cp:coreProperties>
</file>