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85"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snapToGrid="0">
      <p:cViewPr varScale="1">
        <p:scale>
          <a:sx n="12" d="100"/>
          <a:sy n="12" d="100"/>
        </p:scale>
        <p:origin x="-2814" y="-72"/>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2713023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030949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3" name="Immagine 2">
            <a:extLst>
              <a:ext uri="{FF2B5EF4-FFF2-40B4-BE49-F238E27FC236}">
                <a16:creationId xmlns:a16="http://schemas.microsoft.com/office/drawing/2014/main" xmlns="" id="{97E179C1-5D92-49D3-BF4B-9AD88E35E7EC}"/>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8235749" y="12222689"/>
            <a:ext cx="4154532" cy="1232909"/>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F70BA55C-68CB-4E16-B66C-725AD454C4AD}"/>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8235749" y="12222689"/>
            <a:ext cx="4154532" cy="1232909"/>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C2D3163E-1BE9-464A-8FAE-5E533F4B1F09}"/>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8235749" y="12222689"/>
            <a:ext cx="4154532" cy="123290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1323938" y="5655422"/>
            <a:ext cx="22007945" cy="2503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di presentazione </a:t>
            </a:r>
          </a:p>
          <a:p>
            <a:pPr>
              <a:defRPr sz="7800">
                <a:solidFill>
                  <a:srgbClr val="92A998"/>
                </a:solidFill>
                <a:latin typeface="Roboto Light"/>
                <a:ea typeface="Roboto Light"/>
                <a:cs typeface="Roboto Light"/>
                <a:sym typeface="Roboto Light"/>
              </a:defRPr>
            </a:pPr>
            <a:r>
              <a:rPr lang="it-IT" dirty="0"/>
              <a:t>Crotone, 15/03/2022</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proporranno </a:t>
            </a:r>
            <a:r>
              <a:rPr lang="it-IT" sz="3200" b="1" dirty="0"/>
              <a:t>indicatori di tipo strutturale, ovvero riguardanti un ampio lasso temporale (2016 – 2019)</a:t>
            </a:r>
            <a:r>
              <a:rPr lang="it-IT" sz="3200" dirty="0"/>
              <a:t>, al fine di attutire l’eventuale effetto statistico di eventi eccezionali. </a:t>
            </a:r>
          </a:p>
          <a:p>
            <a:pPr algn="just"/>
            <a:endParaRPr lang="it-IT" sz="3200" dirty="0"/>
          </a:p>
          <a:p>
            <a:pPr algn="just"/>
            <a:r>
              <a:rPr lang="it-IT" sz="3200" dirty="0"/>
              <a:t>Verrà, inoltre, proposta una comparazione territoriale ed </a:t>
            </a:r>
            <a:r>
              <a:rPr lang="it-IT" sz="3200" b="1" dirty="0"/>
              <a:t>una analisi dinamica con dati al 2020</a:t>
            </a:r>
            <a:r>
              <a:rPr lang="it-IT" sz="3200" dirty="0"/>
              <a:t>,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237576478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25545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quota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Le regioni ove tale percentuale si innalza sono la Campania (22,4%), il Lazio (20,3%), la Puglia (19,9%), </a:t>
            </a:r>
            <a:r>
              <a:rPr lang="it-IT" sz="3200" b="1" dirty="0">
                <a:solidFill>
                  <a:srgbClr val="C00000"/>
                </a:solidFill>
              </a:rPr>
              <a:t>la Calabria (19%) </a:t>
            </a:r>
            <a:r>
              <a:rPr lang="it-IT" sz="3200" dirty="0"/>
              <a:t>e la Sicilia (18,4%); 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806376"/>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430982" y="8922153"/>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61741138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 2020, a fronte di una flessione del totale dei reati (-17,4%), </a:t>
            </a:r>
            <a:r>
              <a:rPr lang="it-IT" sz="3200" b="1" dirty="0"/>
              <a:t>gli illeciti economici crescono (+0,9%) e costituiscono il 22,6% del totale dei reati denunciati in Italia</a:t>
            </a:r>
            <a:r>
              <a:rPr lang="it-IT" sz="3200" dirty="0"/>
              <a:t> (13,8% nel 2014). </a:t>
            </a:r>
            <a:r>
              <a:rPr lang="it-IT" sz="3200" b="1" dirty="0">
                <a:solidFill>
                  <a:srgbClr val="C00000"/>
                </a:solidFill>
              </a:rPr>
              <a:t>A Crotone, tali reati incidono per il 27,5%</a:t>
            </a:r>
            <a:r>
              <a:rPr lang="it-IT" sz="3200" b="1" dirty="0"/>
              <a:t>.</a:t>
            </a:r>
          </a:p>
          <a:p>
            <a:pPr algn="just"/>
            <a:endParaRPr lang="it-IT" sz="3200" dirty="0"/>
          </a:p>
          <a:p>
            <a:pPr algn="just"/>
            <a:r>
              <a:rPr lang="it-IT" sz="3200" dirty="0"/>
              <a:t>Tale aggregato è composto soprattutto, per lo più </a:t>
            </a:r>
            <a:r>
              <a:rPr lang="it-IT" sz="3200" b="1" dirty="0"/>
              <a:t>da frodi e reati informatici, seguiti da furti in esercizi commerciali e reati-spia della presenza di criminalità organizzata (estorsioni, racket, usura, ecc.). </a:t>
            </a:r>
          </a:p>
          <a:p>
            <a:pPr algn="just"/>
            <a:endParaRPr lang="it-IT" sz="3200" dirty="0"/>
          </a:p>
          <a:p>
            <a:pPr algn="just"/>
            <a:r>
              <a:rPr lang="it-IT" sz="3200" dirty="0"/>
              <a:t>I tradizionali reati commerciali (ad esempio la contraffazione) si rivelano in declino nel 2019 (-16%), soppiantati da tipologie più lucrative e tecnologicamente più innovative di criminalità. Tale 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primato delle </a:t>
            </a:r>
            <a:r>
              <a:rPr lang="it-IT" sz="3200" b="1" dirty="0"/>
              <a:t>truffe informatiche </a:t>
            </a:r>
            <a:r>
              <a:rPr lang="it-IT" sz="3200" dirty="0"/>
              <a:t>riflette il cambiamento della nostra società in direzione di un maggior utilizzo del web, anche per finalità illecite. Tale categoria di reati economici è infatti tra quelle che, nel 2019, crescono più rapidamente rispetto all’anno precedente (</a:t>
            </a:r>
            <a:r>
              <a:rPr lang="it-IT" sz="3200" b="1" dirty="0"/>
              <a:t>truffe e frodi informatiche +17%; delitti informatici +19,8%</a:t>
            </a:r>
            <a:r>
              <a:rPr lang="it-IT" sz="3200" dirty="0"/>
              <a:t>). </a:t>
            </a:r>
          </a:p>
          <a:p>
            <a:pPr algn="just"/>
            <a:endParaRPr lang="it-IT" sz="3200" dirty="0"/>
          </a:p>
          <a:p>
            <a:pPr algn="just"/>
            <a:r>
              <a:rPr lang="it-IT" sz="3200" b="1" dirty="0">
                <a:solidFill>
                  <a:srgbClr val="C00000"/>
                </a:solidFill>
              </a:rPr>
              <a:t>A Crotone, nel 2020, le truffe informatiche crescono del +22,4% e i delitti informatici del +4,2%.</a:t>
            </a:r>
          </a:p>
        </p:txBody>
      </p:sp>
    </p:spTree>
    <p:extLst>
      <p:ext uri="{BB962C8B-B14F-4D97-AF65-F5344CB8AC3E}">
        <p14:creationId xmlns:p14="http://schemas.microsoft.com/office/powerpoint/2010/main" xmlns="" val="169520470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a:t>
            </a:r>
            <a:r>
              <a:rPr lang="it-IT"/>
              <a:t>in Calabria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criminali della regione, </a:t>
            </a:r>
            <a:r>
              <a:rPr lang="it-IT" sz="3200" b="1" dirty="0"/>
              <a:t>nel loro incessante processo di adattamento alla mutevolezza dei contesti, abbiano negli ultimi anni implementato le loro reti e capacità relazionali sostituendo l’uso della violenza, sempre più residuale, con linee d’azione di silente infiltrazione</a:t>
            </a:r>
            <a:r>
              <a:rPr lang="it-IT" sz="3200" dirty="0"/>
              <a:t>.</a:t>
            </a:r>
          </a:p>
          <a:p>
            <a:pPr algn="just"/>
            <a:endParaRPr lang="it-IT" sz="3200" dirty="0"/>
          </a:p>
          <a:p>
            <a:pPr algn="just"/>
            <a:r>
              <a:rPr lang="it-IT" sz="3200" dirty="0"/>
              <a:t>I sodalizi più strutturati mantengono saldamente la propria leadership nei </a:t>
            </a:r>
            <a:r>
              <a:rPr lang="it-IT" sz="3200" b="1" dirty="0"/>
              <a:t>grandi traffici di droga</a:t>
            </a:r>
            <a:r>
              <a:rPr lang="it-IT" sz="3200" dirty="0"/>
              <a:t>, continuando ad acquisire forza e potere. L’affermazione criminale dalle compagini calabresi è da ricercarsi, innanzitutto, nella loro </a:t>
            </a:r>
            <a:r>
              <a:rPr lang="it-IT" sz="3200" b="1" dirty="0"/>
              <a:t>composizione organizzativa a base familiare, compatta dall’interno e per questo quasi del tutto impermeabile </a:t>
            </a:r>
            <a:r>
              <a:rPr lang="it-IT" sz="3200" dirty="0"/>
              <a:t>al fenomeno della collaborazione con la giustizia. </a:t>
            </a:r>
          </a:p>
          <a:p>
            <a:pPr algn="just"/>
            <a:endParaRPr lang="it-IT" sz="3200" dirty="0"/>
          </a:p>
          <a:p>
            <a:pPr algn="just"/>
            <a:r>
              <a:rPr lang="it-IT" sz="3200" b="1" dirty="0"/>
              <a:t>Uno dei punti di forza della ‘ndrangheta sta proprio nella sua capacità di intrecciare legami diretti con qualsiasi tipo di interlocutore: politici, esponenti delle Istituzioni, imprenditori, professionisti</a:t>
            </a:r>
            <a:r>
              <a:rPr lang="it-IT" sz="3200" dirty="0"/>
              <a:t>. In tale ambito, l’elevato numero di consigli comunali sciolti, nel tempo, per ingerenze ‘</a:t>
            </a:r>
            <a:r>
              <a:rPr lang="it-IT" sz="3200" dirty="0" err="1"/>
              <a:t>ndranghetiste</a:t>
            </a:r>
            <a:r>
              <a:rPr lang="it-IT" sz="3200" dirty="0"/>
              <a:t> ne è l’impietosa rappresentazione. </a:t>
            </a:r>
          </a:p>
          <a:p>
            <a:pPr algn="just"/>
            <a:endParaRPr lang="it-IT" sz="3200" dirty="0"/>
          </a:p>
          <a:p>
            <a:pPr algn="just"/>
            <a:r>
              <a:rPr lang="it-IT" sz="3200" dirty="0"/>
              <a:t>Secondo un modello collaudato, </a:t>
            </a:r>
            <a:r>
              <a:rPr lang="it-IT" sz="3200" b="1" dirty="0"/>
              <a:t>la criminalità organizzata calabrese persisterebbe nel tentativo di </a:t>
            </a:r>
            <a:r>
              <a:rPr lang="it-IT" sz="3200" b="1" dirty="0">
                <a:solidFill>
                  <a:srgbClr val="C00000"/>
                </a:solidFill>
              </a:rPr>
              <a:t>accreditarsi presso imprenditori in crisi di liquidità ponendosi quale interlocutore di prossimità, imponendo forme di sostegno finanziario e prospettando la salvaguardia della continuità aziendale</a:t>
            </a:r>
            <a:r>
              <a:rPr lang="it-IT" sz="3200" dirty="0">
                <a:solidFill>
                  <a:srgbClr val="C00000"/>
                </a:solidFill>
              </a:rPr>
              <a:t>, </a:t>
            </a:r>
            <a:r>
              <a:rPr lang="it-IT" sz="3200" b="1" dirty="0">
                <a:solidFill>
                  <a:srgbClr val="C00000"/>
                </a:solidFill>
              </a:rPr>
              <a:t>nel verosimile intento di subentrare negli asset proprietari e nelle governance aziendali al duplice scopo di riciclare le proprie disponibilità di illecita provenienza e inquinare l’economia legale</a:t>
            </a:r>
            <a:r>
              <a:rPr lang="it-IT" sz="3200" dirty="0">
                <a:solidFill>
                  <a:srgbClr val="C00000"/>
                </a:solidFill>
              </a:rPr>
              <a:t> </a:t>
            </a:r>
            <a:r>
              <a:rPr lang="it-IT" sz="3200" dirty="0"/>
              <a:t>impadronendosi di campi produttivi sempre più ampi. E ciò con ogni probabilità avverrà in ogni area del Paese in cui le consorterie ‘</a:t>
            </a:r>
            <a:r>
              <a:rPr lang="it-IT" sz="3200" dirty="0" err="1"/>
              <a:t>ndranghetiste</a:t>
            </a:r>
            <a:r>
              <a:rPr lang="it-IT" sz="3200" dirty="0"/>
              <a:t> si sono radicate. </a:t>
            </a:r>
          </a:p>
        </p:txBody>
      </p:sp>
    </p:spTree>
    <p:extLst>
      <p:ext uri="{BB962C8B-B14F-4D97-AF65-F5344CB8AC3E}">
        <p14:creationId xmlns:p14="http://schemas.microsoft.com/office/powerpoint/2010/main" xmlns="" val="47825228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sp>
        <p:nvSpPr>
          <p:cNvPr id="4" name="Rettangolo 3">
            <a:extLst>
              <a:ext uri="{FF2B5EF4-FFF2-40B4-BE49-F238E27FC236}">
                <a16:creationId xmlns:a16="http://schemas.microsoft.com/office/drawing/2014/main" xmlns="" id="{4A40B61F-DAB2-4F2E-8CFE-157FBEA03203}"/>
              </a:ext>
            </a:extLst>
          </p:cNvPr>
          <p:cNvSpPr/>
          <p:nvPr/>
        </p:nvSpPr>
        <p:spPr>
          <a:xfrm>
            <a:off x="484745" y="9240982"/>
            <a:ext cx="16791873" cy="46861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7401841" y="8189262"/>
            <a:ext cx="6310214"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t>
            </a:r>
            <a:r>
              <a:rPr lang="it-IT" sz="3200" b="1" dirty="0">
                <a:solidFill>
                  <a:srgbClr val="C00000"/>
                </a:solidFill>
              </a:rPr>
              <a:t>Crotone</a:t>
            </a:r>
            <a:r>
              <a:rPr kumimoji="0" lang="it-IT" sz="3200" b="1" i="0" u="none" strike="noStrike" cap="none" spc="0" normalizeH="0" baseline="0" dirty="0">
                <a:ln>
                  <a:noFill/>
                </a:ln>
                <a:solidFill>
                  <a:srgbClr val="C00000"/>
                </a:solidFill>
                <a:effectLst/>
                <a:uFillTx/>
                <a:latin typeface="+mn-lt"/>
                <a:ea typeface="+mn-ea"/>
                <a:cs typeface="+mn-cs"/>
                <a:sym typeface="Helvetica Neue"/>
              </a:rPr>
              <a:t> si sottolinea una crescita dei reati estorsivi</a:t>
            </a:r>
            <a:r>
              <a:rPr lang="it-IT" sz="3200" b="1" dirty="0">
                <a:solidFill>
                  <a:srgbClr val="C00000"/>
                </a:solidFill>
              </a:rPr>
              <a:t> (33, +32%) e</a:t>
            </a:r>
            <a:r>
              <a:rPr kumimoji="0" lang="it-IT" sz="3200" b="1" i="0" u="none" strike="noStrike" cap="none" spc="0" normalizeH="0" baseline="0" dirty="0">
                <a:ln>
                  <a:noFill/>
                </a:ln>
                <a:solidFill>
                  <a:srgbClr val="C00000"/>
                </a:solidFill>
                <a:effectLst/>
                <a:uFillTx/>
                <a:latin typeface="+mn-lt"/>
                <a:ea typeface="+mn-ea"/>
                <a:cs typeface="+mn-cs"/>
                <a:sym typeface="Helvetica Neue"/>
              </a:rPr>
              <a:t> incendi boschivi (100, +16,3%)</a:t>
            </a:r>
            <a:r>
              <a:rPr kumimoji="0" lang="it-IT" sz="3200" b="1" i="0" u="none" strike="noStrike" cap="none" spc="0" normalizeH="0" dirty="0">
                <a:ln>
                  <a:noFill/>
                </a:ln>
                <a:solidFill>
                  <a:srgbClr val="C00000"/>
                </a:solidFill>
                <a:effectLst/>
                <a:uFillTx/>
                <a:latin typeface="+mn-lt"/>
                <a:ea typeface="+mn-ea"/>
                <a:cs typeface="+mn-cs"/>
                <a:sym typeface="Helvetica Neue"/>
              </a:rPr>
              <a:t>. </a:t>
            </a:r>
          </a:p>
        </p:txBody>
      </p:sp>
      <p:pic>
        <p:nvPicPr>
          <p:cNvPr id="8" name="Immagine 7">
            <a:extLst>
              <a:ext uri="{FF2B5EF4-FFF2-40B4-BE49-F238E27FC236}">
                <a16:creationId xmlns:a16="http://schemas.microsoft.com/office/drawing/2014/main" xmlns="" id="{9BCFD4D4-9880-4842-BE92-939C34F51AB1}"/>
              </a:ext>
            </a:extLst>
          </p:cNvPr>
          <p:cNvPicPr>
            <a:picLocks noChangeAspect="1"/>
          </p:cNvPicPr>
          <p:nvPr/>
        </p:nvPicPr>
        <p:blipFill>
          <a:blip r:embed="rId3" cstate="print"/>
          <a:stretch>
            <a:fillRect/>
          </a:stretch>
        </p:blipFill>
        <p:spPr>
          <a:xfrm>
            <a:off x="1018400" y="7450598"/>
            <a:ext cx="15835399" cy="4008365"/>
          </a:xfrm>
          <a:prstGeom prst="rect">
            <a:avLst/>
          </a:prstGeom>
        </p:spPr>
      </p:pic>
    </p:spTree>
    <p:extLst>
      <p:ext uri="{BB962C8B-B14F-4D97-AF65-F5344CB8AC3E}">
        <p14:creationId xmlns:p14="http://schemas.microsoft.com/office/powerpoint/2010/main" xmlns="" val="329000367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sp>
        <p:nvSpPr>
          <p:cNvPr id="7" name="Rettangolo 6">
            <a:extLst>
              <a:ext uri="{FF2B5EF4-FFF2-40B4-BE49-F238E27FC236}">
                <a16:creationId xmlns:a16="http://schemas.microsoft.com/office/drawing/2014/main" xmlns="" id="{03D7FD41-F5D0-41F5-8B6E-E0DB5EFFE5FE}"/>
              </a:ext>
            </a:extLst>
          </p:cNvPr>
          <p:cNvSpPr/>
          <p:nvPr/>
        </p:nvSpPr>
        <p:spPr>
          <a:xfrm>
            <a:off x="339436" y="9130145"/>
            <a:ext cx="16451455" cy="381505"/>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7345891" y="8055209"/>
            <a:ext cx="6005855"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Crotone si sottolinea una crescita di </a:t>
            </a:r>
            <a:r>
              <a:rPr kumimoji="0" lang="it-IT" sz="3200" b="1" i="0" u="none" strike="noStrike" cap="none" spc="0" normalizeH="0" dirty="0">
                <a:ln>
                  <a:noFill/>
                </a:ln>
                <a:solidFill>
                  <a:srgbClr val="C00000"/>
                </a:solidFill>
                <a:effectLst/>
                <a:uFillTx/>
                <a:latin typeface="+mn-lt"/>
                <a:ea typeface="+mn-ea"/>
                <a:cs typeface="+mn-cs"/>
                <a:sym typeface="Helvetica Neue"/>
              </a:rPr>
              <a:t>truffe e frodi (640, +22,4%) e delitti informatici (25, +4,2%)</a:t>
            </a:r>
            <a:r>
              <a:rPr lang="it-IT" sz="3200" b="1" dirty="0">
                <a:solidFill>
                  <a:srgbClr val="C00000"/>
                </a:solidFill>
              </a:rPr>
              <a:t>. </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4" name="Immagine 3">
            <a:extLst>
              <a:ext uri="{FF2B5EF4-FFF2-40B4-BE49-F238E27FC236}">
                <a16:creationId xmlns:a16="http://schemas.microsoft.com/office/drawing/2014/main" xmlns="" id="{C9C54F11-9C1A-4A84-AFC5-510BB33A0A58}"/>
              </a:ext>
            </a:extLst>
          </p:cNvPr>
          <p:cNvPicPr>
            <a:picLocks noChangeAspect="1"/>
          </p:cNvPicPr>
          <p:nvPr/>
        </p:nvPicPr>
        <p:blipFill>
          <a:blip r:embed="rId2" cstate="print"/>
          <a:stretch>
            <a:fillRect/>
          </a:stretch>
        </p:blipFill>
        <p:spPr>
          <a:xfrm>
            <a:off x="721004" y="7257967"/>
            <a:ext cx="16069887" cy="4096324"/>
          </a:xfrm>
          <a:prstGeom prst="rect">
            <a:avLst/>
          </a:prstGeom>
        </p:spPr>
      </p:pic>
    </p:spTree>
    <p:extLst>
      <p:ext uri="{BB962C8B-B14F-4D97-AF65-F5344CB8AC3E}">
        <p14:creationId xmlns:p14="http://schemas.microsoft.com/office/powerpoint/2010/main" xmlns="" val="377039012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sp>
        <p:nvSpPr>
          <p:cNvPr id="6" name="Rettangolo 5">
            <a:extLst>
              <a:ext uri="{FF2B5EF4-FFF2-40B4-BE49-F238E27FC236}">
                <a16:creationId xmlns:a16="http://schemas.microsoft.com/office/drawing/2014/main" xmlns="" id="{3BE7D8B8-CDAA-42F7-8DC4-DC352D2C5780}"/>
              </a:ext>
            </a:extLst>
          </p:cNvPr>
          <p:cNvSpPr/>
          <p:nvPr/>
        </p:nvSpPr>
        <p:spPr>
          <a:xfrm>
            <a:off x="889766" y="9881939"/>
            <a:ext cx="14440288" cy="315008"/>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6272163" y="8861916"/>
            <a:ext cx="6769309"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Crotone sono in crescita l</a:t>
            </a:r>
            <a:r>
              <a:rPr lang="it-IT" sz="3200" b="1" dirty="0">
                <a:solidFill>
                  <a:srgbClr val="C00000"/>
                </a:solidFill>
              </a:rPr>
              <a:t>e estorsioni. </a:t>
            </a:r>
          </a:p>
          <a:p>
            <a:endParaRPr lang="it-IT" sz="3200" b="1" dirty="0">
              <a:solidFill>
                <a:srgbClr val="C00000"/>
              </a:solidFill>
            </a:endParaRPr>
          </a:p>
          <a:p>
            <a:r>
              <a:rPr lang="it-IT" sz="3200" b="1" dirty="0">
                <a:solidFill>
                  <a:srgbClr val="C00000"/>
                </a:solidFill>
              </a:rPr>
              <a:t>In  flessione gli altri reati.</a:t>
            </a:r>
          </a:p>
        </p:txBody>
      </p:sp>
      <p:pic>
        <p:nvPicPr>
          <p:cNvPr id="4" name="Immagine 3">
            <a:extLst>
              <a:ext uri="{FF2B5EF4-FFF2-40B4-BE49-F238E27FC236}">
                <a16:creationId xmlns:a16="http://schemas.microsoft.com/office/drawing/2014/main" xmlns="" id="{4177E7DF-51D9-4EF3-81DC-BF6224820A3C}"/>
              </a:ext>
            </a:extLst>
          </p:cNvPr>
          <p:cNvPicPr>
            <a:picLocks noChangeAspect="1"/>
          </p:cNvPicPr>
          <p:nvPr/>
        </p:nvPicPr>
        <p:blipFill>
          <a:blip r:embed="rId2" cstate="print"/>
          <a:stretch>
            <a:fillRect/>
          </a:stretch>
        </p:blipFill>
        <p:spPr>
          <a:xfrm>
            <a:off x="1042166" y="7551748"/>
            <a:ext cx="14398724" cy="4324983"/>
          </a:xfrm>
          <a:prstGeom prst="rect">
            <a:avLst/>
          </a:prstGeom>
        </p:spPr>
      </p:pic>
    </p:spTree>
    <p:extLst>
      <p:ext uri="{BB962C8B-B14F-4D97-AF65-F5344CB8AC3E}">
        <p14:creationId xmlns:p14="http://schemas.microsoft.com/office/powerpoint/2010/main" xmlns="" val="270600838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Crotone si colloca in ottava posizione tra le province italiane</a:t>
            </a:r>
            <a:r>
              <a:rPr lang="it-IT" sz="3200" dirty="0"/>
              <a:t>.</a:t>
            </a:r>
          </a:p>
        </p:txBody>
      </p:sp>
    </p:spTree>
    <p:extLst>
      <p:ext uri="{BB962C8B-B14F-4D97-AF65-F5344CB8AC3E}">
        <p14:creationId xmlns:p14="http://schemas.microsoft.com/office/powerpoint/2010/main" xmlns="" val="1083344214"/>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324700629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576146"/>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punto di partenza: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1399" y="2610153"/>
            <a:ext cx="22798056" cy="10057369"/>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realizzato da Unioncamere, in partnership con l'Agenzia Nazionale per l'amministrazione e la destinazione dei beni sequestrati e confiscati alla criminalità organizzata nel biennio 2018 – 2019 (PON Legalità 2014 – 2020: Asse I – Contrasto alla corruzione e alla criminalità organizzata) ha avuto l’obiettivo prioritario di pubblicare in formato open le informazioni relative alle aziende confiscate. </a:t>
            </a:r>
          </a:p>
          <a:p>
            <a:pPr algn="just" defTabSz="914400" eaLnBrk="0" fontAlgn="base">
              <a:lnSpc>
                <a:spcPct val="150000"/>
              </a:lnSpc>
              <a:spcBef>
                <a:spcPct val="0"/>
              </a:spcBef>
              <a:spcAft>
                <a:spcPts val="1200"/>
              </a:spcAft>
            </a:pPr>
            <a:r>
              <a:rPr lang="it-IT" sz="3200" dirty="0"/>
              <a:t>Informazioni e dati il cui valore aggiunto risiedono nella tempestività della loro messa a disposizione delle istituzioni e della collettività nel suo insieme:  </a:t>
            </a:r>
            <a:r>
              <a:rPr lang="it-IT" sz="3200" b="1" dirty="0"/>
              <a:t>i dati infatti vengono aggiornati e resi disponibili in tempo reale</a:t>
            </a:r>
            <a:r>
              <a:rPr lang="it-IT" sz="3200" dirty="0"/>
              <a:t>.</a:t>
            </a:r>
          </a:p>
          <a:p>
            <a:pPr algn="just" defTabSz="914400" eaLnBrk="0" fontAlgn="base">
              <a:lnSpc>
                <a:spcPct val="150000"/>
              </a:lnSpc>
              <a:spcBef>
                <a:spcPct val="0"/>
              </a:spcBef>
              <a:spcAft>
                <a:spcPts val="1200"/>
              </a:spcAft>
            </a:pPr>
            <a:r>
              <a:rPr lang="it-IT" sz="3200" dirty="0"/>
              <a:t>L’obiettivo operativo del progetto è stato quello di </a:t>
            </a:r>
            <a:r>
              <a:rPr lang="it-IT" sz="3200" b="1" dirty="0"/>
              <a:t>integrare il patrimonio conoscitivo dei sistemi informativi in disposizione dell’ANBSC ed il Registro Imprese </a:t>
            </a:r>
            <a:r>
              <a:rPr lang="it-IT" sz="3200" dirty="0"/>
              <a:t>gestito da Infocamere, rendendolo produttivamente consultabile da parte degli attori istituzionali e della società civile,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ts val="1200"/>
              </a:spcAft>
            </a:pPr>
            <a:r>
              <a:rPr lang="it-IT" sz="3200" dirty="0"/>
              <a:t>Tra i risultati concreti si cita Il portale, consultabile da tutti, Open data Aziende confiscate (https://aziendeconfiscate.camcom.gov.it/odacWeb/home). </a:t>
            </a:r>
          </a:p>
          <a:p>
            <a:pPr marL="342900" indent="-342900" algn="just" defTabSz="914400" eaLnBrk="0" fontAlgn="base">
              <a:lnSpc>
                <a:spcPct val="150000"/>
              </a:lnSpc>
              <a:spcBef>
                <a:spcPct val="0"/>
              </a:spcBef>
              <a:spcAft>
                <a:spcPct val="0"/>
              </a:spcAft>
              <a:buFont typeface="Arial" panose="020B0604020202020204" pitchFamily="34" charset="0"/>
              <a:buChar char="•"/>
            </a:pPr>
            <a:endParaRPr lang="it-IT" dirty="0"/>
          </a:p>
        </p:txBody>
      </p:sp>
    </p:spTree>
    <p:extLst>
      <p:ext uri="{BB962C8B-B14F-4D97-AF65-F5344CB8AC3E}">
        <p14:creationId xmlns:p14="http://schemas.microsoft.com/office/powerpoint/2010/main" xmlns="" val="307930534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39" y="2764793"/>
            <a:ext cx="11565761" cy="7478970"/>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l’8 marzo 2022, si contano </a:t>
            </a:r>
            <a:r>
              <a:rPr lang="it-IT" sz="3200" b="1" dirty="0"/>
              <a:t>2.796 imprese in confisca definitiva</a:t>
            </a:r>
            <a:r>
              <a:rPr lang="it-IT" sz="3200" dirty="0"/>
              <a:t>. Le </a:t>
            </a:r>
            <a:r>
              <a:rPr lang="it-IT" sz="3200" b="1" dirty="0"/>
              <a:t>costruzioni sono il settore più rappresentato tra le aziende confiscate (22,9%), seguite dal commercio (21,4%) e dagli esercizi ricettivi e ristorazione al 9,4%; le attività immobiliari si attestano al 7,6%, le manifatturiere al 6,6%, il trasporto e magazzinaggio al 5,2% e l’agricoltura al 4,4%. </a:t>
            </a:r>
            <a:r>
              <a:rPr lang="it-IT" sz="3200" dirty="0"/>
              <a:t>A livello territoriale, in Sicilia si ravvisa la presenza di quasi un terzo di tali imprese (30,6%), mentre la Campania ne accoglie il 18,5%, la </a:t>
            </a:r>
            <a:r>
              <a:rPr lang="it-IT" sz="3200" b="1" dirty="0">
                <a:solidFill>
                  <a:srgbClr val="C00000"/>
                </a:solidFill>
              </a:rPr>
              <a:t>Calabria il 12,2% </a:t>
            </a:r>
            <a:r>
              <a:rPr lang="it-IT" sz="3200" dirty="0"/>
              <a:t>e la Puglia il 6,2%.  </a:t>
            </a:r>
          </a:p>
        </p:txBody>
      </p:sp>
      <p:sp>
        <p:nvSpPr>
          <p:cNvPr id="8" name="CasellaDiTesto 7">
            <a:extLst>
              <a:ext uri="{FF2B5EF4-FFF2-40B4-BE49-F238E27FC236}">
                <a16:creationId xmlns:a16="http://schemas.microsoft.com/office/drawing/2014/main" xmlns="" id="{34B29A03-BC5E-432D-BC8B-AFB60F1480B9}"/>
              </a:ext>
            </a:extLst>
          </p:cNvPr>
          <p:cNvSpPr txBox="1"/>
          <p:nvPr/>
        </p:nvSpPr>
        <p:spPr>
          <a:xfrm>
            <a:off x="12967855" y="831193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Crotone si contano </a:t>
            </a:r>
            <a:r>
              <a:rPr lang="it-IT" sz="3200" b="1" dirty="0">
                <a:solidFill>
                  <a:srgbClr val="C00000"/>
                </a:solidFill>
              </a:rPr>
              <a:t>27</a:t>
            </a:r>
            <a:r>
              <a:rPr lang="it-IT" sz="3200" b="1" dirty="0"/>
              <a:t> aziende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5" name="Immagine 4">
            <a:extLst>
              <a:ext uri="{FF2B5EF4-FFF2-40B4-BE49-F238E27FC236}">
                <a16:creationId xmlns:a16="http://schemas.microsoft.com/office/drawing/2014/main" xmlns="" id="{809FCB55-8AE3-4A6D-90DF-4D7189EDCE58}"/>
              </a:ext>
            </a:extLst>
          </p:cNvPr>
          <p:cNvPicPr>
            <a:picLocks noChangeAspect="1"/>
          </p:cNvPicPr>
          <p:nvPr/>
        </p:nvPicPr>
        <p:blipFill rotWithShape="1">
          <a:blip r:embed="rId2" cstate="print"/>
          <a:srcRect l="9466" t="11846" r="9209" b="6655"/>
          <a:stretch/>
        </p:blipFill>
        <p:spPr>
          <a:xfrm>
            <a:off x="12807134" y="2169784"/>
            <a:ext cx="10380978" cy="5851823"/>
          </a:xfrm>
          <a:prstGeom prst="rect">
            <a:avLst/>
          </a:prstGeom>
        </p:spPr>
      </p:pic>
    </p:spTree>
    <p:extLst>
      <p:ext uri="{BB962C8B-B14F-4D97-AF65-F5344CB8AC3E}">
        <p14:creationId xmlns:p14="http://schemas.microsoft.com/office/powerpoint/2010/main" xmlns="" val="212385834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301967649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238567805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354081212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362893" y="6500815"/>
            <a:ext cx="9400316" cy="1853905"/>
          </a:xfrm>
          <a:prstGeom prst="rect">
            <a:avLst/>
          </a:prstGeom>
        </p:spPr>
        <p:txBody>
          <a:bodyPr wrap="square" lIns="0" tIns="0" rIns="0" bIns="0" rtlCol="0" anchor="t">
            <a:spAutoFit/>
          </a:bodyPr>
          <a:lstStyle/>
          <a:p>
            <a:pPr algn="ctr">
              <a:lnSpc>
                <a:spcPct val="13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161141"/>
            <a:ext cx="9809018" cy="20231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30000"/>
              </a:lnSpc>
              <a:spcBef>
                <a:spcPts val="0"/>
              </a:spcBef>
              <a:spcAft>
                <a:spcPts val="0"/>
              </a:spcAft>
              <a:buClrTx/>
              <a:buSzTx/>
              <a:buFontTx/>
              <a:buNone/>
              <a:tabLst/>
            </a:pPr>
            <a:r>
              <a:rPr lang="it-IT" sz="3200" b="1" dirty="0"/>
              <a:t>La contrazione del valore aggiunto in provincia di Crotone nel 2020 si è attestata al </a:t>
            </a:r>
            <a:r>
              <a:rPr lang="it-IT" sz="3200" b="1" dirty="0">
                <a:solidFill>
                  <a:srgbClr val="C00000"/>
                </a:solidFill>
              </a:rPr>
              <a:t>-11,5% </a:t>
            </a:r>
          </a:p>
          <a:p>
            <a:pPr marL="0" marR="0" indent="0" algn="ctr" defTabSz="2438338" rtl="0" fontAlgn="auto" latinLnBrk="0" hangingPunct="0">
              <a:lnSpc>
                <a:spcPct val="130000"/>
              </a:lnSpc>
              <a:spcBef>
                <a:spcPts val="0"/>
              </a:spcBef>
              <a:spcAft>
                <a:spcPts val="0"/>
              </a:spcAft>
              <a:buClrTx/>
              <a:buSzTx/>
              <a:buFontTx/>
              <a:buNone/>
              <a:tabLst/>
            </a:pPr>
            <a:r>
              <a:rPr lang="it-IT" sz="3200" b="1" dirty="0"/>
              <a:t>(Calabria -7,1%; Italia -7,2%).</a:t>
            </a:r>
          </a:p>
        </p:txBody>
      </p:sp>
    </p:spTree>
    <p:extLst>
      <p:ext uri="{BB962C8B-B14F-4D97-AF65-F5344CB8AC3E}">
        <p14:creationId xmlns:p14="http://schemas.microsoft.com/office/powerpoint/2010/main" xmlns="" val="65793882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Calabria, la quota di persone in situazione di grave deprivazione materiale già prima della crisi si attestava all’</a:t>
            </a:r>
            <a:r>
              <a:rPr lang="it-IT" sz="3200" b="1" dirty="0">
                <a:solidFill>
                  <a:srgbClr val="C00000"/>
                </a:solidFill>
              </a:rPr>
              <a:t>8,6%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Mezzogiorno 7,2;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Crotone 6,4</a:t>
            </a:r>
            <a:r>
              <a:rPr lang="it-IT" sz="3200" b="1" dirty="0"/>
              <a:t>%: </a:t>
            </a:r>
            <a:r>
              <a:rPr lang="it-IT" sz="3200" dirty="0"/>
              <a:t>Ministero Economia e Finanze,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Calabria </a:t>
            </a:r>
            <a:r>
              <a:rPr lang="it-IT" sz="3200" b="1" dirty="0">
                <a:solidFill>
                  <a:srgbClr val="C00000"/>
                </a:solidFill>
              </a:rPr>
              <a:t>-46,4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275683328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1004543" y="2312904"/>
            <a:ext cx="21862799" cy="40318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2021, mostra una moderata flessione di imprese complessivamente registrate    </a:t>
            </a:r>
            <a:r>
              <a:rPr lang="it-IT" sz="3200" dirty="0">
                <a:solidFill>
                  <a:schemeClr val="bg2">
                    <a:lumMod val="50000"/>
                  </a:schemeClr>
                </a:solidFill>
              </a:rPr>
              <a:t> (-0,2%); tuttavia, in alcune regioni del Mezzogiorno, quali la </a:t>
            </a:r>
            <a:r>
              <a:rPr lang="it-IT" sz="3200" b="1" dirty="0">
                <a:solidFill>
                  <a:schemeClr val="bg2">
                    <a:lumMod val="50000"/>
                  </a:schemeClr>
                </a:solidFill>
              </a:rPr>
              <a:t>Calabria (+1,5%), </a:t>
            </a:r>
            <a:r>
              <a:rPr lang="it-IT" sz="3200" dirty="0">
                <a:solidFill>
                  <a:schemeClr val="bg2">
                    <a:lumMod val="50000"/>
                  </a:schemeClr>
                </a:solidFill>
              </a:rPr>
              <a:t>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-2,9%.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con procedure concorsuali che, nel periodo, flettono del -6,2%, nonché quella delle imprese in scioglimento o liquidazione del -1,7%.</a:t>
            </a:r>
            <a:endParaRPr lang="it-IT" sz="3200" dirty="0">
              <a:solidFill>
                <a:schemeClr val="bg2">
                  <a:lumMod val="50000"/>
                </a:schemeClr>
              </a:solidFill>
            </a:endParaRPr>
          </a:p>
        </p:txBody>
      </p:sp>
      <p:pic>
        <p:nvPicPr>
          <p:cNvPr id="5" name="Immagine 4">
            <a:extLst>
              <a:ext uri="{FF2B5EF4-FFF2-40B4-BE49-F238E27FC236}">
                <a16:creationId xmlns:a16="http://schemas.microsoft.com/office/drawing/2014/main" xmlns="" id="{FA1855C6-CDDD-46F7-A41D-30F1BB00B91C}"/>
              </a:ext>
            </a:extLst>
          </p:cNvPr>
          <p:cNvPicPr>
            <a:picLocks noChangeAspect="1"/>
          </p:cNvPicPr>
          <p:nvPr/>
        </p:nvPicPr>
        <p:blipFill>
          <a:blip r:embed="rId3" cstate="print"/>
          <a:stretch>
            <a:fillRect/>
          </a:stretch>
        </p:blipFill>
        <p:spPr>
          <a:xfrm>
            <a:off x="875081" y="7502236"/>
            <a:ext cx="14226001" cy="3865417"/>
          </a:xfrm>
          <a:prstGeom prst="rect">
            <a:avLst/>
          </a:prstGeom>
        </p:spPr>
      </p:pic>
      <p:sp>
        <p:nvSpPr>
          <p:cNvPr id="9" name="Rettangolo 8">
            <a:extLst>
              <a:ext uri="{FF2B5EF4-FFF2-40B4-BE49-F238E27FC236}">
                <a16:creationId xmlns:a16="http://schemas.microsoft.com/office/drawing/2014/main" xmlns="" id="{D22997D3-D336-4FB0-AF90-BED604F0FE2C}"/>
              </a:ext>
            </a:extLst>
          </p:cNvPr>
          <p:cNvSpPr/>
          <p:nvPr/>
        </p:nvSpPr>
        <p:spPr>
          <a:xfrm>
            <a:off x="623455" y="8937491"/>
            <a:ext cx="14900563" cy="622145"/>
          </a:xfrm>
          <a:prstGeom prst="rect">
            <a:avLst/>
          </a:prstGeom>
          <a:noFill/>
          <a:ln w="3810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pic>
        <p:nvPicPr>
          <p:cNvPr id="12" name="Immagine 11">
            <a:extLst>
              <a:ext uri="{FF2B5EF4-FFF2-40B4-BE49-F238E27FC236}">
                <a16:creationId xmlns:a16="http://schemas.microsoft.com/office/drawing/2014/main" xmlns="" id="{FBED856A-C333-42D8-9E93-F528620168DC}"/>
              </a:ext>
            </a:extLst>
          </p:cNvPr>
          <p:cNvPicPr>
            <a:picLocks noChangeAspect="1"/>
          </p:cNvPicPr>
          <p:nvPr/>
        </p:nvPicPr>
        <p:blipFill>
          <a:blip r:embed="rId4" cstate="print"/>
          <a:stretch>
            <a:fillRect/>
          </a:stretch>
        </p:blipFill>
        <p:spPr>
          <a:xfrm>
            <a:off x="16799051" y="7680928"/>
            <a:ext cx="6068291" cy="3865417"/>
          </a:xfrm>
          <a:prstGeom prst="rect">
            <a:avLst/>
          </a:prstGeom>
        </p:spPr>
      </p:pic>
      <p:sp>
        <p:nvSpPr>
          <p:cNvPr id="13" name="CasellaDiTesto 12">
            <a:extLst>
              <a:ext uri="{FF2B5EF4-FFF2-40B4-BE49-F238E27FC236}">
                <a16:creationId xmlns:a16="http://schemas.microsoft.com/office/drawing/2014/main" xmlns="" id="{A2C897D9-D0B4-4F59-A251-008254BD0618}"/>
              </a:ext>
            </a:extLst>
          </p:cNvPr>
          <p:cNvSpPr txBox="1"/>
          <p:nvPr/>
        </p:nvSpPr>
        <p:spPr>
          <a:xfrm>
            <a:off x="16566779" y="6754447"/>
            <a:ext cx="6068291"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Calibri" panose="020F0502020204030204" pitchFamily="34" charset="0"/>
                <a:cs typeface="Calibri" panose="020F0502020204030204" pitchFamily="34" charset="0"/>
                <a:sym typeface="Helvetica Neue"/>
              </a:rPr>
              <a:t>Andamento delle imprese per status di attività in provincia di Crotone (2021/2020; in %)</a:t>
            </a:r>
          </a:p>
        </p:txBody>
      </p:sp>
    </p:spTree>
    <p:extLst>
      <p:ext uri="{BB962C8B-B14F-4D97-AF65-F5344CB8AC3E}">
        <p14:creationId xmlns:p14="http://schemas.microsoft.com/office/powerpoint/2010/main" xmlns="" val="3517903409"/>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383</TotalTime>
  <Words>3275</Words>
  <Application>Microsoft Office PowerPoint</Application>
  <PresentationFormat>Personalizzato</PresentationFormat>
  <Paragraphs>128</Paragraphs>
  <Slides>18</Slides>
  <Notes>3</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50</cp:revision>
  <dcterms:modified xsi:type="dcterms:W3CDTF">2022-04-05T10:11:32Z</dcterms:modified>
</cp:coreProperties>
</file>