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311" r:id="rId3"/>
    <p:sldId id="312" r:id="rId4"/>
    <p:sldId id="313" r:id="rId5"/>
    <p:sldId id="327" r:id="rId6"/>
    <p:sldId id="322" r:id="rId7"/>
    <p:sldId id="324" r:id="rId8"/>
    <p:sldId id="326" r:id="rId9"/>
  </p:sldIdLst>
  <p:sldSz cx="24384000" cy="13716000"/>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6357" autoAdjust="0"/>
  </p:normalViewPr>
  <p:slideViewPr>
    <p:cSldViewPr snapToGrid="0">
      <p:cViewPr varScale="1">
        <p:scale>
          <a:sx n="38" d="100"/>
          <a:sy n="38" d="100"/>
        </p:scale>
        <p:origin x="-894" y="-114"/>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90488" y="744538"/>
            <a:ext cx="6616700" cy="3722687"/>
          </a:xfrm>
          <a:prstGeom prst="rect">
            <a:avLst/>
          </a:prstGeom>
        </p:spPr>
        <p:txBody>
          <a:bodyPr/>
          <a:lstStyle/>
          <a:p>
            <a:endParaRPr/>
          </a:p>
        </p:txBody>
      </p:sp>
      <p:sp>
        <p:nvSpPr>
          <p:cNvPr id="53" name="Shape 53"/>
          <p:cNvSpPr>
            <a:spLocks noGrp="1"/>
          </p:cNvSpPr>
          <p:nvPr>
            <p:ph type="body" sz="quarter" idx="1"/>
          </p:nvPr>
        </p:nvSpPr>
        <p:spPr>
          <a:xfrm>
            <a:off x="906357" y="4715153"/>
            <a:ext cx="4984962" cy="4466987"/>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FA1112CA-D8F9-4A5B-A3F1-33812DF71607}"/>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C62E9DD7-16CF-4077-A151-39B3CCDF30B1}"/>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FFA27385-463A-4EF8-8C35-2DCCC6FEEEAB}"/>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787667" y="12276188"/>
            <a:ext cx="5302655" cy="8997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4238751"/>
            <a:ext cx="20609169" cy="58272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solidFill>
                  <a:srgbClr val="002060"/>
                </a:solidFill>
              </a:rPr>
              <a:t>ROADSHOW </a:t>
            </a:r>
          </a:p>
          <a:p>
            <a:pPr>
              <a:defRPr sz="7800">
                <a:solidFill>
                  <a:srgbClr val="92A998"/>
                </a:solidFill>
                <a:latin typeface="Roboto Light"/>
                <a:ea typeface="Roboto Light"/>
                <a:cs typeface="Roboto Light"/>
                <a:sym typeface="Roboto Light"/>
              </a:defRPr>
            </a:pPr>
            <a:r>
              <a:rPr lang="it-IT" dirty="0">
                <a:solidFill>
                  <a:srgbClr val="002060"/>
                </a:solidFill>
              </a:rPr>
              <a:t>di presentazione</a:t>
            </a:r>
          </a:p>
          <a:p>
            <a:pPr>
              <a:defRPr sz="7800">
                <a:solidFill>
                  <a:srgbClr val="92A998"/>
                </a:solidFill>
                <a:latin typeface="Roboto Light"/>
                <a:ea typeface="Roboto Light"/>
                <a:cs typeface="Roboto Light"/>
                <a:sym typeface="Roboto Light"/>
              </a:defRPr>
            </a:pPr>
            <a:r>
              <a:rPr lang="it-IT" dirty="0">
                <a:solidFill>
                  <a:srgbClr val="002060"/>
                </a:solidFill>
              </a:rPr>
              <a:t>Camera di Commercio di Vibo Valentia</a:t>
            </a:r>
          </a:p>
          <a:p>
            <a:pPr>
              <a:defRPr sz="7800">
                <a:solidFill>
                  <a:srgbClr val="92A998"/>
                </a:solidFill>
                <a:latin typeface="Roboto Light"/>
                <a:ea typeface="Roboto Light"/>
                <a:cs typeface="Roboto Light"/>
                <a:sym typeface="Roboto Light"/>
              </a:defRPr>
            </a:pPr>
            <a:endParaRPr lang="it-IT" dirty="0">
              <a:solidFill>
                <a:srgbClr val="002060"/>
              </a:solidFill>
            </a:endParaRPr>
          </a:p>
          <a:p>
            <a:pPr>
              <a:defRPr sz="7800">
                <a:solidFill>
                  <a:srgbClr val="92A998"/>
                </a:solidFill>
                <a:latin typeface="Roboto Light"/>
                <a:ea typeface="Roboto Light"/>
                <a:cs typeface="Roboto Light"/>
                <a:sym typeface="Roboto Light"/>
              </a:defRPr>
            </a:pPr>
            <a:r>
              <a:rPr lang="it-IT" sz="6000" dirty="0">
                <a:solidFill>
                  <a:srgbClr val="002060"/>
                </a:solidFill>
              </a:rPr>
              <a:t>6 aprile 2022</a:t>
            </a:r>
            <a:endParaRPr sz="6000" dirty="0">
              <a:solidFill>
                <a:srgbClr val="002060"/>
              </a:solidFill>
            </a:endParaRPr>
          </a:p>
        </p:txBody>
      </p:sp>
      <p:pic>
        <p:nvPicPr>
          <p:cNvPr id="4" name="Immagine 3">
            <a:extLst>
              <a:ext uri="{FF2B5EF4-FFF2-40B4-BE49-F238E27FC236}">
                <a16:creationId xmlns:a16="http://schemas.microsoft.com/office/drawing/2014/main" xmlns="" id="{0C40D3F8-F57D-4F26-B6E9-5B31F4D14E82}"/>
              </a:ext>
            </a:extLst>
          </p:cNvPr>
          <p:cNvPicPr>
            <a:picLocks noChangeAspect="1"/>
          </p:cNvPicPr>
          <p:nvPr/>
        </p:nvPicPr>
        <p:blipFill rotWithShape="1">
          <a:blip r:embed="rId2" cstate="print"/>
          <a:srcRect l="70503" t="77925" r="12417" b="10167"/>
          <a:stretch/>
        </p:blipFill>
        <p:spPr>
          <a:xfrm>
            <a:off x="18684814" y="11858731"/>
            <a:ext cx="4623759" cy="1813274"/>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pic>
        <p:nvPicPr>
          <p:cNvPr id="6" name="Immagine 5">
            <a:extLst>
              <a:ext uri="{FF2B5EF4-FFF2-40B4-BE49-F238E27FC236}">
                <a16:creationId xmlns:a16="http://schemas.microsoft.com/office/drawing/2014/main" xmlns="" id="{08AEB059-8C21-4E62-9199-0862CDCC55CF}"/>
              </a:ext>
            </a:extLst>
          </p:cNvPr>
          <p:cNvPicPr>
            <a:picLocks noChangeAspect="1"/>
          </p:cNvPicPr>
          <p:nvPr/>
        </p:nvPicPr>
        <p:blipFill rotWithShape="1">
          <a:blip r:embed="rId3" cstate="print"/>
          <a:srcRect l="70503" t="77925" r="12417" b="10167"/>
          <a:stretch/>
        </p:blipFill>
        <p:spPr>
          <a:xfrm>
            <a:off x="18684814" y="11858731"/>
            <a:ext cx="4623759" cy="1813274"/>
          </a:xfrm>
          <a:prstGeom prst="rect">
            <a:avLst/>
          </a:prstGeom>
        </p:spPr>
      </p:pic>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692056" y="1004818"/>
            <a:ext cx="10246903" cy="9325630"/>
          </a:xfrm>
          <a:prstGeom prst="rect">
            <a:avLst/>
          </a:prstGeom>
        </p:spPr>
        <p:txBody>
          <a:bodyPr wrap="square">
            <a:spAutoFit/>
          </a:bodyPr>
          <a:lstStyle/>
          <a:p>
            <a:r>
              <a:rPr lang="it-IT" sz="3600" b="1" dirty="0">
                <a:solidFill>
                  <a:schemeClr val="accent5">
                    <a:lumMod val="75000"/>
                  </a:schemeClr>
                </a:solidFill>
              </a:rPr>
              <a:t>FINALITA’ del PROGETTO </a:t>
            </a:r>
            <a:r>
              <a:rPr lang="en-US" sz="3600" b="1" dirty="0">
                <a:solidFill>
                  <a:srgbClr val="FF0000"/>
                </a:solidFill>
                <a:effectLst>
                  <a:outerShdw blurRad="38100" dist="38100" dir="2700000" algn="tl">
                    <a:srgbClr val="000000">
                      <a:alpha val="43137"/>
                    </a:srgbClr>
                  </a:outerShdw>
                </a:effectLst>
              </a:rPr>
              <a:t>OPEN KNOWLEDGE</a:t>
            </a:r>
            <a:endParaRPr lang="it-IT" sz="4000" b="1" dirty="0">
              <a:solidFill>
                <a:srgbClr val="FF0000"/>
              </a:solidFill>
              <a:effectLst>
                <a:outerShdw blurRad="38100" dist="38100" dir="2700000" algn="tl">
                  <a:srgbClr val="000000">
                    <a:alpha val="43137"/>
                  </a:srgbClr>
                </a:outerShdw>
              </a:effectLst>
            </a:endParaRPr>
          </a:p>
          <a:p>
            <a:endParaRPr lang="it-IT" sz="1600" b="1" dirty="0">
              <a:solidFill>
                <a:schemeClr val="accent5">
                  <a:lumMod val="75000"/>
                </a:schemeClr>
              </a:solidFill>
            </a:endParaRPr>
          </a:p>
          <a:p>
            <a:endParaRPr lang="it-IT" sz="1600" b="1" dirty="0">
              <a:solidFill>
                <a:schemeClr val="accent5">
                  <a:lumMod val="75000"/>
                </a:schemeClr>
              </a:solidFill>
            </a:endParaRPr>
          </a:p>
          <a:p>
            <a:pPr algn="just"/>
            <a:endParaRPr lang="it-IT" sz="1600" b="1" dirty="0">
              <a:solidFill>
                <a:srgbClr val="002060"/>
              </a:solidFill>
            </a:endParaRPr>
          </a:p>
          <a:p>
            <a:pPr algn="just"/>
            <a:r>
              <a:rPr lang="it-IT" sz="3200" b="1" dirty="0">
                <a:solidFill>
                  <a:schemeClr val="accent5">
                    <a:lumMod val="75000"/>
                  </a:schemeClr>
                </a:solidFill>
              </a:rPr>
              <a:t>Condividere</a:t>
            </a:r>
            <a:r>
              <a:rPr lang="it-IT" sz="3200" b="1" dirty="0">
                <a:solidFill>
                  <a:srgbClr val="002060"/>
                </a:solidFill>
              </a:rPr>
              <a:t> </a:t>
            </a:r>
            <a:r>
              <a:rPr lang="it-IT" sz="3200" dirty="0">
                <a:solidFill>
                  <a:srgbClr val="002060"/>
                </a:solidFill>
              </a:rPr>
              <a:t> la conoscenza e i contenuti della Portale Open Data Aziende Confiscate accessibile all’indirizzo </a:t>
            </a:r>
            <a:r>
              <a:rPr lang="it-IT" sz="3200" dirty="0">
                <a:solidFill>
                  <a:schemeClr val="accent5">
                    <a:lumMod val="75000"/>
                  </a:schemeClr>
                </a:solidFill>
                <a:hlinkClick r:id="rId2"/>
              </a:rPr>
              <a:t>https://aziendeconfiscate.camcom.gov.it/</a:t>
            </a:r>
            <a:endParaRPr lang="it-IT" sz="3200" dirty="0">
              <a:solidFill>
                <a:schemeClr val="accent5">
                  <a:lumMod val="75000"/>
                </a:schemeClr>
              </a:solidFill>
            </a:endParaRPr>
          </a:p>
          <a:p>
            <a:pPr algn="just"/>
            <a:endParaRPr lang="it-IT" sz="3200" dirty="0">
              <a:solidFill>
                <a:srgbClr val="002060"/>
              </a:solidFill>
            </a:endParaRPr>
          </a:p>
          <a:p>
            <a:pPr algn="just"/>
            <a:endParaRPr lang="it-IT" sz="3200" b="1" dirty="0">
              <a:solidFill>
                <a:schemeClr val="accent5">
                  <a:lumMod val="75000"/>
                </a:schemeClr>
              </a:solidFill>
            </a:endParaRPr>
          </a:p>
          <a:p>
            <a:pPr algn="just"/>
            <a:r>
              <a:rPr lang="it-IT" sz="3200" b="1" dirty="0">
                <a:solidFill>
                  <a:schemeClr val="accent5">
                    <a:lumMod val="75000"/>
                  </a:schemeClr>
                </a:solidFill>
              </a:rPr>
              <a:t>Costruire </a:t>
            </a:r>
            <a:r>
              <a:rPr lang="it-IT" sz="3200" dirty="0">
                <a:solidFill>
                  <a:srgbClr val="002060"/>
                </a:solidFill>
              </a:rPr>
              <a:t>insieme alle Istituzioni, alle imprese, alle associazioni di categoria, agli enti del terzo settore, alle Università ed agli Enti di Ricerca percorsi innovativi che consentano di:</a:t>
            </a:r>
          </a:p>
          <a:p>
            <a:pPr marL="457200" indent="-457200" algn="just">
              <a:buFont typeface="Arial" panose="020B0604020202020204" pitchFamily="34" charset="0"/>
              <a:buChar char="•"/>
            </a:pPr>
            <a:r>
              <a:rPr lang="it-IT" sz="3200" dirty="0">
                <a:solidFill>
                  <a:srgbClr val="002060"/>
                </a:solidFill>
              </a:rPr>
              <a:t>aumentare la conoscenza sulle aziende confiscate e sul quadro economico e sociale di riferimento;</a:t>
            </a:r>
          </a:p>
          <a:p>
            <a:pPr marL="457200" indent="-457200" algn="just">
              <a:buFont typeface="Arial" panose="020B0604020202020204" pitchFamily="34" charset="0"/>
              <a:buChar char="•"/>
            </a:pPr>
            <a:r>
              <a:rPr lang="it-IT" sz="3200" dirty="0">
                <a:solidFill>
                  <a:srgbClr val="002060"/>
                </a:solidFill>
              </a:rPr>
              <a:t>individuare in modo sistematico le criticità che impediscono la valorizzazione delle aziende confiscate individuandone le possibili soluzioni;</a:t>
            </a:r>
          </a:p>
          <a:p>
            <a:pPr marL="342900" indent="-342900" algn="just">
              <a:buFont typeface="Arial" panose="020B0604020202020204" pitchFamily="34" charset="0"/>
              <a:buChar char="•"/>
            </a:pPr>
            <a:endParaRPr lang="it-IT" sz="3200" dirty="0">
              <a:solidFill>
                <a:srgbClr val="002060"/>
              </a:solidFill>
            </a:endParaRPr>
          </a:p>
        </p:txBody>
      </p:sp>
      <p:sp>
        <p:nvSpPr>
          <p:cNvPr id="4" name="Rettangolo 3">
            <a:extLst>
              <a:ext uri="{FF2B5EF4-FFF2-40B4-BE49-F238E27FC236}">
                <a16:creationId xmlns:a16="http://schemas.microsoft.com/office/drawing/2014/main" xmlns="" id="{C2839894-91BE-405B-8EA6-6A942A316217}"/>
              </a:ext>
            </a:extLst>
          </p:cNvPr>
          <p:cNvSpPr/>
          <p:nvPr/>
        </p:nvSpPr>
        <p:spPr>
          <a:xfrm>
            <a:off x="13923035" y="3620918"/>
            <a:ext cx="9227389" cy="5078313"/>
          </a:xfrm>
          <a:prstGeom prst="rect">
            <a:avLst/>
          </a:prstGeom>
          <a:ln>
            <a:solidFill>
              <a:srgbClr val="0070C0"/>
            </a:solidFill>
          </a:ln>
        </p:spPr>
        <p:txBody>
          <a:bodyPr wrap="square">
            <a:spAutoFit/>
          </a:bodyPr>
          <a:lstStyle/>
          <a:p>
            <a:r>
              <a:rPr lang="it-IT" sz="3600" b="1" dirty="0">
                <a:solidFill>
                  <a:schemeClr val="accent5">
                    <a:lumMod val="75000"/>
                  </a:schemeClr>
                </a:solidFill>
              </a:rPr>
              <a:t>LE TAPPE DEL PROGETTO</a:t>
            </a:r>
            <a:endParaRPr lang="it-IT" sz="4000" b="1" dirty="0">
              <a:solidFill>
                <a:srgbClr val="FF0000"/>
              </a:solidFill>
              <a:effectLst>
                <a:outerShdw blurRad="38100" dist="38100" dir="2700000" algn="tl">
                  <a:srgbClr val="000000">
                    <a:alpha val="43137"/>
                  </a:srgbClr>
                </a:outerShdw>
              </a:effectLst>
            </a:endParaRPr>
          </a:p>
          <a:p>
            <a:endParaRPr lang="it-IT" sz="1600" b="1" dirty="0">
              <a:solidFill>
                <a:schemeClr val="accent5">
                  <a:lumMod val="75000"/>
                </a:schemeClr>
              </a:solidFill>
            </a:endParaRPr>
          </a:p>
          <a:p>
            <a:pPr marL="457200" indent="-457200">
              <a:buFont typeface="Arial" panose="020B0604020202020204" pitchFamily="34" charset="0"/>
              <a:buChar char="•"/>
            </a:pPr>
            <a:r>
              <a:rPr lang="it-IT" sz="3200" b="1" dirty="0">
                <a:solidFill>
                  <a:srgbClr val="002060"/>
                </a:solidFill>
              </a:rPr>
              <a:t>ROADSHOW</a:t>
            </a:r>
          </a:p>
          <a:p>
            <a:pPr marL="457200" indent="-457200">
              <a:buFont typeface="Arial" panose="020B0604020202020204" pitchFamily="34" charset="0"/>
              <a:buChar char="•"/>
            </a:pPr>
            <a:endParaRPr lang="it-IT" sz="3200" b="1" dirty="0">
              <a:solidFill>
                <a:srgbClr val="002060"/>
              </a:solidFill>
            </a:endParaRPr>
          </a:p>
          <a:p>
            <a:pPr marL="457200" indent="-457200">
              <a:buFont typeface="Arial" panose="020B0604020202020204" pitchFamily="34" charset="0"/>
              <a:buChar char="•"/>
            </a:pPr>
            <a:r>
              <a:rPr lang="it-IT" sz="3200" b="1" dirty="0">
                <a:solidFill>
                  <a:srgbClr val="002060"/>
                </a:solidFill>
              </a:rPr>
              <a:t>WEBINAR</a:t>
            </a:r>
          </a:p>
          <a:p>
            <a:pPr marL="457200" indent="-457200">
              <a:buFont typeface="Arial" panose="020B0604020202020204" pitchFamily="34" charset="0"/>
              <a:buChar char="•"/>
            </a:pPr>
            <a:endParaRPr lang="it-IT" sz="3200" b="1" dirty="0">
              <a:solidFill>
                <a:srgbClr val="002060"/>
              </a:solidFill>
            </a:endParaRPr>
          </a:p>
          <a:p>
            <a:pPr marL="457200" indent="-457200">
              <a:buFont typeface="Arial" panose="020B0604020202020204" pitchFamily="34" charset="0"/>
              <a:buChar char="•"/>
            </a:pPr>
            <a:r>
              <a:rPr lang="it-IT" sz="3200" b="1" dirty="0">
                <a:solidFill>
                  <a:srgbClr val="002060"/>
                </a:solidFill>
              </a:rPr>
              <a:t>LABORATORI</a:t>
            </a:r>
          </a:p>
          <a:p>
            <a:pPr marL="457200" indent="-457200">
              <a:buFont typeface="Arial" panose="020B0604020202020204" pitchFamily="34" charset="0"/>
              <a:buChar char="•"/>
            </a:pPr>
            <a:endParaRPr lang="it-IT" sz="3200" b="1" dirty="0">
              <a:solidFill>
                <a:srgbClr val="002060"/>
              </a:solidFill>
            </a:endParaRPr>
          </a:p>
          <a:p>
            <a:pPr marL="457200" indent="-457200">
              <a:buFont typeface="Arial" panose="020B0604020202020204" pitchFamily="34" charset="0"/>
              <a:buChar char="•"/>
            </a:pPr>
            <a:r>
              <a:rPr lang="it-IT" sz="3200" b="1" dirty="0">
                <a:solidFill>
                  <a:srgbClr val="002060"/>
                </a:solidFill>
              </a:rPr>
              <a:t>CONVEGNO FINALE</a:t>
            </a:r>
          </a:p>
          <a:p>
            <a:endParaRPr lang="it-IT" sz="1600" b="1" dirty="0">
              <a:solidFill>
                <a:schemeClr val="accent5">
                  <a:lumMod val="75000"/>
                </a:schemeClr>
              </a:solidFill>
            </a:endParaRPr>
          </a:p>
          <a:p>
            <a:endParaRPr lang="it-IT" sz="3200" dirty="0">
              <a:solidFill>
                <a:srgbClr val="002060"/>
              </a:solidFill>
            </a:endParaRPr>
          </a:p>
        </p:txBody>
      </p:sp>
      <p:pic>
        <p:nvPicPr>
          <p:cNvPr id="5" name="Immagine 4">
            <a:extLst>
              <a:ext uri="{FF2B5EF4-FFF2-40B4-BE49-F238E27FC236}">
                <a16:creationId xmlns:a16="http://schemas.microsoft.com/office/drawing/2014/main" xmlns="" id="{3AE4D152-3B74-477C-A5B0-96A99510FC3C}"/>
              </a:ext>
            </a:extLst>
          </p:cNvPr>
          <p:cNvPicPr>
            <a:picLocks noChangeAspect="1"/>
          </p:cNvPicPr>
          <p:nvPr/>
        </p:nvPicPr>
        <p:blipFill rotWithShape="1">
          <a:blip r:embed="rId3" cstate="print"/>
          <a:srcRect l="70503" t="77925" r="12417" b="10167"/>
          <a:stretch/>
        </p:blipFill>
        <p:spPr>
          <a:xfrm>
            <a:off x="18684814" y="11858731"/>
            <a:ext cx="4623759" cy="1813274"/>
          </a:xfrm>
          <a:prstGeom prst="rect">
            <a:avLst/>
          </a:prstGeom>
        </p:spPr>
      </p:pic>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a:extLst>
              <a:ext uri="{FF2B5EF4-FFF2-40B4-BE49-F238E27FC236}">
                <a16:creationId xmlns:a16="http://schemas.microsoft.com/office/drawing/2014/main" xmlns="" id="{8654AC56-EBE0-487E-9EB3-E2C6917C139B}"/>
              </a:ext>
            </a:extLst>
          </p:cNvPr>
          <p:cNvPicPr>
            <a:picLocks noChangeAspect="1"/>
          </p:cNvPicPr>
          <p:nvPr/>
        </p:nvPicPr>
        <p:blipFill rotWithShape="1">
          <a:blip r:embed="rId2" cstate="print"/>
          <a:srcRect l="12878" t="38746" r="5583" b="46034"/>
          <a:stretch/>
        </p:blipFill>
        <p:spPr>
          <a:xfrm>
            <a:off x="3545304" y="29191"/>
            <a:ext cx="19555329" cy="2053221"/>
          </a:xfrm>
          <a:prstGeom prst="rect">
            <a:avLst/>
          </a:prstGeom>
        </p:spPr>
      </p:pic>
      <p:sp>
        <p:nvSpPr>
          <p:cNvPr id="2" name="Rettangolo 1">
            <a:extLst>
              <a:ext uri="{FF2B5EF4-FFF2-40B4-BE49-F238E27FC236}">
                <a16:creationId xmlns:a16="http://schemas.microsoft.com/office/drawing/2014/main" xmlns="" id="{315561B7-0C5E-435E-9586-F4537EAECF79}"/>
              </a:ext>
            </a:extLst>
          </p:cNvPr>
          <p:cNvSpPr/>
          <p:nvPr/>
        </p:nvSpPr>
        <p:spPr>
          <a:xfrm>
            <a:off x="0" y="11718758"/>
            <a:ext cx="24384000" cy="1997242"/>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grpSp>
        <p:nvGrpSpPr>
          <p:cNvPr id="19" name="Gruppo 18">
            <a:extLst>
              <a:ext uri="{FF2B5EF4-FFF2-40B4-BE49-F238E27FC236}">
                <a16:creationId xmlns:a16="http://schemas.microsoft.com/office/drawing/2014/main" xmlns="" id="{2B9C777C-4728-45F8-B757-8C141F474ECD}"/>
              </a:ext>
            </a:extLst>
          </p:cNvPr>
          <p:cNvGrpSpPr/>
          <p:nvPr/>
        </p:nvGrpSpPr>
        <p:grpSpPr>
          <a:xfrm>
            <a:off x="626310" y="2486358"/>
            <a:ext cx="22715067" cy="12464714"/>
            <a:chOff x="264219" y="359833"/>
            <a:chExt cx="23328345" cy="14294629"/>
          </a:xfrm>
        </p:grpSpPr>
        <p:grpSp>
          <p:nvGrpSpPr>
            <p:cNvPr id="20" name="Gruppo 19">
              <a:extLst>
                <a:ext uri="{FF2B5EF4-FFF2-40B4-BE49-F238E27FC236}">
                  <a16:creationId xmlns:a16="http://schemas.microsoft.com/office/drawing/2014/main" xmlns="" id="{BDF89D7A-F193-4AE6-BD4E-479E1DD30CF6}"/>
                </a:ext>
              </a:extLst>
            </p:cNvPr>
            <p:cNvGrpSpPr/>
            <p:nvPr/>
          </p:nvGrpSpPr>
          <p:grpSpPr>
            <a:xfrm>
              <a:off x="2851624" y="359833"/>
              <a:ext cx="20740940" cy="14294629"/>
              <a:chOff x="2851624" y="359833"/>
              <a:chExt cx="20740940" cy="14294629"/>
            </a:xfrm>
          </p:grpSpPr>
          <p:grpSp>
            <p:nvGrpSpPr>
              <p:cNvPr id="26" name="Gruppo 25">
                <a:extLst>
                  <a:ext uri="{FF2B5EF4-FFF2-40B4-BE49-F238E27FC236}">
                    <a16:creationId xmlns:a16="http://schemas.microsoft.com/office/drawing/2014/main" xmlns="" id="{8025CD52-C9BA-4C9A-8C21-26DEB9EF67FF}"/>
                  </a:ext>
                </a:extLst>
              </p:cNvPr>
              <p:cNvGrpSpPr/>
              <p:nvPr/>
            </p:nvGrpSpPr>
            <p:grpSpPr>
              <a:xfrm>
                <a:off x="2851624" y="359833"/>
                <a:ext cx="20740940" cy="14294629"/>
                <a:chOff x="2814770" y="343361"/>
                <a:chExt cx="18773633" cy="11945347"/>
              </a:xfrm>
            </p:grpSpPr>
            <p:pic>
              <p:nvPicPr>
                <p:cNvPr id="28" name="Immagine 27">
                  <a:extLst>
                    <a:ext uri="{FF2B5EF4-FFF2-40B4-BE49-F238E27FC236}">
                      <a16:creationId xmlns:a16="http://schemas.microsoft.com/office/drawing/2014/main" xmlns="" id="{3D3DD301-3D79-429F-B2F8-B06D3EAF45CC}"/>
                    </a:ext>
                  </a:extLst>
                </p:cNvPr>
                <p:cNvPicPr>
                  <a:picLocks noChangeAspect="1"/>
                </p:cNvPicPr>
                <p:nvPr/>
              </p:nvPicPr>
              <p:blipFill rotWithShape="1">
                <a:blip r:embed="rId3" cstate="print"/>
                <a:srcRect t="76041" r="5407" b="12110"/>
                <a:stretch/>
              </p:blipFill>
              <p:spPr>
                <a:xfrm>
                  <a:off x="2814770" y="9483127"/>
                  <a:ext cx="18773633" cy="1188407"/>
                </a:xfrm>
                <a:prstGeom prst="rect">
                  <a:avLst/>
                </a:prstGeom>
              </p:spPr>
            </p:pic>
            <p:sp>
              <p:nvSpPr>
                <p:cNvPr id="29" name="CasellaDiTesto 28">
                  <a:extLst>
                    <a:ext uri="{FF2B5EF4-FFF2-40B4-BE49-F238E27FC236}">
                      <a16:creationId xmlns:a16="http://schemas.microsoft.com/office/drawing/2014/main" xmlns="" id="{6444471B-4462-4C45-B3DA-D8E417BAD719}"/>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0" name="Immagine 29">
                  <a:extLst>
                    <a:ext uri="{FF2B5EF4-FFF2-40B4-BE49-F238E27FC236}">
                      <a16:creationId xmlns:a16="http://schemas.microsoft.com/office/drawing/2014/main" xmlns="" id="{3926BBE3-B3C2-4FDC-94E5-D98CF8720E02}"/>
                    </a:ext>
                  </a:extLst>
                </p:cNvPr>
                <p:cNvPicPr>
                  <a:picLocks noChangeAspect="1"/>
                </p:cNvPicPr>
                <p:nvPr/>
              </p:nvPicPr>
              <p:blipFill rotWithShape="1">
                <a:blip r:embed="rId4" cstate="print"/>
                <a:srcRect l="51228" t="9065" r="1224" b="4259"/>
                <a:stretch/>
              </p:blipFill>
              <p:spPr>
                <a:xfrm>
                  <a:off x="12668993" y="343361"/>
                  <a:ext cx="8695618" cy="8916327"/>
                </a:xfrm>
                <a:prstGeom prst="rect">
                  <a:avLst/>
                </a:prstGeom>
              </p:spPr>
            </p:pic>
          </p:grpSp>
          <p:pic>
            <p:nvPicPr>
              <p:cNvPr id="27" name="Immagine 26">
                <a:extLst>
                  <a:ext uri="{FF2B5EF4-FFF2-40B4-BE49-F238E27FC236}">
                    <a16:creationId xmlns:a16="http://schemas.microsoft.com/office/drawing/2014/main" xmlns="" id="{F9EAA319-5CFC-44A6-B162-5B392C9795A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21" name="Immagine 20">
              <a:extLst>
                <a:ext uri="{FF2B5EF4-FFF2-40B4-BE49-F238E27FC236}">
                  <a16:creationId xmlns:a16="http://schemas.microsoft.com/office/drawing/2014/main" xmlns="" id="{C2D17BE7-D923-465F-8C1B-C0F237EFB036}"/>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22" name="Immagine 21">
              <a:extLst>
                <a:ext uri="{FF2B5EF4-FFF2-40B4-BE49-F238E27FC236}">
                  <a16:creationId xmlns:a16="http://schemas.microsoft.com/office/drawing/2014/main" xmlns="" id="{DAA5C763-BDCA-444B-9AC8-4502F8120762}"/>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pic>
          <p:nvPicPr>
            <p:cNvPr id="23" name="Immagine 22">
              <a:extLst>
                <a:ext uri="{FF2B5EF4-FFF2-40B4-BE49-F238E27FC236}">
                  <a16:creationId xmlns:a16="http://schemas.microsoft.com/office/drawing/2014/main" xmlns="" id="{03235B7E-EE9F-436B-AA58-5D8EF1245A8D}"/>
                </a:ext>
              </a:extLst>
            </p:cNvPr>
            <p:cNvPicPr>
              <a:picLocks noChangeAspect="1"/>
            </p:cNvPicPr>
            <p:nvPr/>
          </p:nvPicPr>
          <p:blipFill rotWithShape="1">
            <a:blip r:embed="rId8" cstate="print"/>
            <a:srcRect l="9087" t="8852" r="42988" b="3291"/>
            <a:stretch/>
          </p:blipFill>
          <p:spPr>
            <a:xfrm>
              <a:off x="3572557" y="359833"/>
              <a:ext cx="10165920" cy="10482986"/>
            </a:xfrm>
            <a:prstGeom prst="rect">
              <a:avLst/>
            </a:prstGeom>
          </p:spPr>
        </p:pic>
        <p:sp>
          <p:nvSpPr>
            <p:cNvPr id="24" name="Rettangolo 23">
              <a:extLst>
                <a:ext uri="{FF2B5EF4-FFF2-40B4-BE49-F238E27FC236}">
                  <a16:creationId xmlns:a16="http://schemas.microsoft.com/office/drawing/2014/main" xmlns="" id="{34257122-F67D-4F48-AD36-BD51ADBC225B}"/>
                </a:ext>
              </a:extLst>
            </p:cNvPr>
            <p:cNvSpPr/>
            <p:nvPr/>
          </p:nvSpPr>
          <p:spPr>
            <a:xfrm>
              <a:off x="13738479" y="7895627"/>
              <a:ext cx="1098955"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no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it-IT" sz="3200" dirty="0">
                <a:noFill/>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no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noFill/>
                <a:effectLst/>
                <a:uFillTx/>
                <a:latin typeface="Helvetica Neue Medium"/>
                <a:ea typeface="Helvetica Neue Medium"/>
                <a:cs typeface="Helvetica Neue Medium"/>
                <a:sym typeface="Helvetica Neue Medium"/>
              </a:endParaRPr>
            </a:p>
          </p:txBody>
        </p:sp>
        <p:pic>
          <p:nvPicPr>
            <p:cNvPr id="25" name="Immagine 24">
              <a:extLst>
                <a:ext uri="{FF2B5EF4-FFF2-40B4-BE49-F238E27FC236}">
                  <a16:creationId xmlns:a16="http://schemas.microsoft.com/office/drawing/2014/main" xmlns="" id="{988E04CF-AB80-4DE9-BE1F-BABDDEEEA4D6}"/>
                </a:ext>
              </a:extLst>
            </p:cNvPr>
            <p:cNvPicPr>
              <a:picLocks noChangeAspect="1"/>
            </p:cNvPicPr>
            <p:nvPr/>
          </p:nvPicPr>
          <p:blipFill rotWithShape="1">
            <a:blip r:embed="rId8" cstate="print"/>
            <a:srcRect l="47216" t="38289" r="42988" b="39259"/>
            <a:stretch/>
          </p:blipFill>
          <p:spPr>
            <a:xfrm>
              <a:off x="13738478" y="7340081"/>
              <a:ext cx="1098955" cy="2658298"/>
            </a:xfrm>
            <a:prstGeom prst="rect">
              <a:avLst/>
            </a:prstGeom>
          </p:spPr>
        </p:pic>
      </p:grpSp>
      <p:sp>
        <p:nvSpPr>
          <p:cNvPr id="18" name="CasellaDiTesto 17">
            <a:extLst>
              <a:ext uri="{FF2B5EF4-FFF2-40B4-BE49-F238E27FC236}">
                <a16:creationId xmlns:a16="http://schemas.microsoft.com/office/drawing/2014/main" xmlns="" id="{881D2D95-6C6A-4248-9661-A5C167214D61}"/>
              </a:ext>
            </a:extLst>
          </p:cNvPr>
          <p:cNvSpPr txBox="1"/>
          <p:nvPr/>
        </p:nvSpPr>
        <p:spPr>
          <a:xfrm>
            <a:off x="-741871" y="-80044"/>
            <a:ext cx="5094793"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4800" b="1" dirty="0">
                <a:solidFill>
                  <a:schemeClr val="accent5">
                    <a:lumMod val="75000"/>
                  </a:schemeClr>
                </a:solidFill>
              </a:rPr>
              <a:t>Condividere</a:t>
            </a:r>
            <a:r>
              <a:rPr lang="it-IT" sz="4800" b="1" dirty="0">
                <a:solidFill>
                  <a:srgbClr val="002060"/>
                </a:solidFill>
              </a:rPr>
              <a:t> </a:t>
            </a:r>
            <a:endParaRPr lang="it-IT" sz="4800" dirty="0"/>
          </a:p>
        </p:txBody>
      </p:sp>
    </p:spTree>
    <p:extLst>
      <p:ext uri="{BB962C8B-B14F-4D97-AF65-F5344CB8AC3E}">
        <p14:creationId xmlns:p14="http://schemas.microsoft.com/office/powerpoint/2010/main" xmlns="" val="39910099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14">
            <a:extLst>
              <a:ext uri="{FF2B5EF4-FFF2-40B4-BE49-F238E27FC236}">
                <a16:creationId xmlns:a16="http://schemas.microsoft.com/office/drawing/2014/main" xmlns="" id="{FD1692E2-0E61-488E-9A95-463184B6F64E}"/>
              </a:ext>
            </a:extLst>
          </p:cNvPr>
          <p:cNvSpPr/>
          <p:nvPr/>
        </p:nvSpPr>
        <p:spPr>
          <a:xfrm>
            <a:off x="1090580" y="4329761"/>
            <a:ext cx="6207369" cy="55984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endParaRPr lang="it-IT" sz="4000" b="1" dirty="0">
              <a:solidFill>
                <a:srgbClr val="0070C0"/>
              </a:solidFill>
              <a:latin typeface="Calibri" panose="020F0502020204030204" pitchFamily="34" charset="0"/>
              <a:cs typeface="Times New Roman" panose="02020603050405020304" pitchFamily="18" charset="0"/>
              <a:sym typeface="Helvetica Neue Medium"/>
            </a:endParaRP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#LAB1</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MODALITA’ DI ANALISI DESK DELLO «STATO DI SALUTE» ECONOMICA-FINANZIARIA DELLE AZIENDE CONFISCATE</a:t>
            </a:r>
          </a:p>
          <a:p>
            <a:pPr>
              <a:lnSpc>
                <a:spcPct val="120000"/>
              </a:lnSpc>
              <a:spcAft>
                <a:spcPts val="1000"/>
              </a:spcAft>
            </a:pPr>
            <a:endParaRPr lang="it-IT" sz="4000" b="1" dirty="0">
              <a:solidFill>
                <a:srgbClr val="0070C0"/>
              </a:solidFill>
              <a:latin typeface="Calibri" panose="020F0502020204030204" pitchFamily="34" charset="0"/>
              <a:cs typeface="Times New Roman" panose="02020603050405020304" pitchFamily="18" charset="0"/>
              <a:sym typeface="Helvetica Neue Medium"/>
            </a:endParaRPr>
          </a:p>
        </p:txBody>
      </p:sp>
      <p:sp>
        <p:nvSpPr>
          <p:cNvPr id="16" name="Rettangolo 15">
            <a:extLst>
              <a:ext uri="{FF2B5EF4-FFF2-40B4-BE49-F238E27FC236}">
                <a16:creationId xmlns:a16="http://schemas.microsoft.com/office/drawing/2014/main" xmlns="" id="{21C337E8-AEC2-4A33-A2BE-EE9988710DE1}"/>
              </a:ext>
            </a:extLst>
          </p:cNvPr>
          <p:cNvSpPr/>
          <p:nvPr/>
        </p:nvSpPr>
        <p:spPr>
          <a:xfrm>
            <a:off x="9516760" y="5004624"/>
            <a:ext cx="6207369" cy="49086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3200" b="1" dirty="0">
                <a:solidFill>
                  <a:srgbClr val="0070C0"/>
                </a:solidFill>
                <a:latin typeface="Calibri" panose="020F0502020204030204" pitchFamily="34" charset="0"/>
                <a:cs typeface="Times New Roman" panose="02020603050405020304" pitchFamily="18" charset="0"/>
                <a:sym typeface="Helvetica Neue Medium"/>
              </a:rPr>
              <a:t>#LAB2</a:t>
            </a:r>
          </a:p>
          <a:p>
            <a:pPr>
              <a:lnSpc>
                <a:spcPct val="120000"/>
              </a:lnSpc>
              <a:spcAft>
                <a:spcPts val="1000"/>
              </a:spcAft>
            </a:pPr>
            <a:r>
              <a:rPr lang="it-IT" sz="3200" b="1" dirty="0">
                <a:solidFill>
                  <a:srgbClr val="0070C0"/>
                </a:solidFill>
                <a:latin typeface="Calibri" panose="020F0502020204030204" pitchFamily="34" charset="0"/>
                <a:cs typeface="Times New Roman" panose="02020603050405020304" pitchFamily="18" charset="0"/>
                <a:sym typeface="Helvetica Neue Medium"/>
              </a:rPr>
              <a:t>ANALISI DEL CONTESTO ESTERNO (SOCIETA’ ECONOMIA E ILLEGALITA’) PER LA DEFINIZIONE DEI FATTORI DI LOCALIZZAZIONE  DELLE AZIENDE CONFISCATE  PER SUPPORTARE L’AZIONE DI ANALISI DEL RISCHIO</a:t>
            </a:r>
          </a:p>
        </p:txBody>
      </p:sp>
      <p:sp>
        <p:nvSpPr>
          <p:cNvPr id="5" name="CasellaDiTesto 4">
            <a:extLst>
              <a:ext uri="{FF2B5EF4-FFF2-40B4-BE49-F238E27FC236}">
                <a16:creationId xmlns:a16="http://schemas.microsoft.com/office/drawing/2014/main" xmlns="" id="{3ABD13C8-B680-472F-ABA0-A64778E738DB}"/>
              </a:ext>
            </a:extLst>
          </p:cNvPr>
          <p:cNvSpPr txBox="1"/>
          <p:nvPr/>
        </p:nvSpPr>
        <p:spPr>
          <a:xfrm>
            <a:off x="7297949" y="2532265"/>
            <a:ext cx="10644994" cy="78175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nSpc>
                <a:spcPct val="120000"/>
              </a:lnSpc>
              <a:spcAft>
                <a:spcPts val="1000"/>
              </a:spcAft>
              <a:defRPr sz="3600" b="1">
                <a:solidFill>
                  <a:srgbClr val="0070C0"/>
                </a:solidFill>
                <a:latin typeface="Calibri" panose="020F0502020204030204" pitchFamily="34" charset="0"/>
                <a:cs typeface="Times New Roman" panose="02020603050405020304" pitchFamily="18" charset="0"/>
              </a:defRPr>
            </a:lvl1pPr>
          </a:lstStyle>
          <a:p>
            <a:r>
              <a:rPr lang="it-IT" sz="4000" dirty="0"/>
              <a:t>L’UTILIZZO E LA VALORIZZAZIONE DEI DATI</a:t>
            </a:r>
          </a:p>
        </p:txBody>
      </p:sp>
      <p:sp>
        <p:nvSpPr>
          <p:cNvPr id="6" name="Rettangolo 5">
            <a:extLst>
              <a:ext uri="{FF2B5EF4-FFF2-40B4-BE49-F238E27FC236}">
                <a16:creationId xmlns:a16="http://schemas.microsoft.com/office/drawing/2014/main" xmlns="" id="{AEDAC2A5-22E4-4676-A028-E445064EAC5D}"/>
              </a:ext>
            </a:extLst>
          </p:cNvPr>
          <p:cNvSpPr/>
          <p:nvPr/>
        </p:nvSpPr>
        <p:spPr>
          <a:xfrm>
            <a:off x="17395941" y="5137354"/>
            <a:ext cx="6207369" cy="44215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endParaRPr lang="it-IT" sz="3600" b="1" dirty="0">
              <a:solidFill>
                <a:srgbClr val="0070C0"/>
              </a:solidFill>
              <a:latin typeface="Calibri" panose="020F0502020204030204" pitchFamily="34" charset="0"/>
              <a:cs typeface="Times New Roman" panose="02020603050405020304" pitchFamily="18" charset="0"/>
              <a:sym typeface="Helvetica Neue Medium"/>
            </a:endParaRPr>
          </a:p>
          <a:p>
            <a:pPr>
              <a:lnSpc>
                <a:spcPct val="120000"/>
              </a:lnSpc>
              <a:spcAft>
                <a:spcPts val="1000"/>
              </a:spcAft>
            </a:pPr>
            <a:r>
              <a:rPr lang="it-IT" sz="3600" b="1" dirty="0">
                <a:solidFill>
                  <a:srgbClr val="0070C0"/>
                </a:solidFill>
                <a:latin typeface="Calibri" panose="020F0502020204030204" pitchFamily="34" charset="0"/>
                <a:cs typeface="Times New Roman" panose="02020603050405020304" pitchFamily="18" charset="0"/>
                <a:sym typeface="Helvetica Neue Medium"/>
              </a:rPr>
              <a:t>#LAB3 </a:t>
            </a:r>
          </a:p>
          <a:p>
            <a:pPr>
              <a:lnSpc>
                <a:spcPct val="120000"/>
              </a:lnSpc>
              <a:spcAft>
                <a:spcPts val="1000"/>
              </a:spcAft>
            </a:pPr>
            <a:r>
              <a:rPr lang="it-IT" sz="3600" b="1" dirty="0">
                <a:solidFill>
                  <a:srgbClr val="0070C0"/>
                </a:solidFill>
                <a:latin typeface="Calibri" panose="020F0502020204030204" pitchFamily="34" charset="0"/>
                <a:cs typeface="Times New Roman" panose="02020603050405020304" pitchFamily="18" charset="0"/>
                <a:sym typeface="Helvetica Neue Medium"/>
              </a:rPr>
              <a:t>COSTRUZIONE DI SISTEMI INFORMATIVI A SUPPORTO DEL MONITORAGGIO CIVICO</a:t>
            </a:r>
          </a:p>
          <a:p>
            <a:pPr>
              <a:lnSpc>
                <a:spcPct val="120000"/>
              </a:lnSpc>
              <a:spcAft>
                <a:spcPts val="1000"/>
              </a:spcAft>
            </a:pPr>
            <a:endParaRPr lang="it-IT" sz="3600" b="1" dirty="0">
              <a:solidFill>
                <a:srgbClr val="0070C0"/>
              </a:solidFill>
              <a:latin typeface="Calibri" panose="020F0502020204030204" pitchFamily="34" charset="0"/>
              <a:cs typeface="Times New Roman" panose="02020603050405020304" pitchFamily="18" charset="0"/>
              <a:sym typeface="Helvetica Neue Medium"/>
            </a:endParaRPr>
          </a:p>
        </p:txBody>
      </p:sp>
      <p:sp>
        <p:nvSpPr>
          <p:cNvPr id="7" name="CasellaDiTesto 6">
            <a:extLst>
              <a:ext uri="{FF2B5EF4-FFF2-40B4-BE49-F238E27FC236}">
                <a16:creationId xmlns:a16="http://schemas.microsoft.com/office/drawing/2014/main" xmlns="" id="{A0C0E60E-F587-49F7-8F08-6D3616858DD7}"/>
              </a:ext>
            </a:extLst>
          </p:cNvPr>
          <p:cNvSpPr txBox="1"/>
          <p:nvPr/>
        </p:nvSpPr>
        <p:spPr>
          <a:xfrm>
            <a:off x="8091578" y="790037"/>
            <a:ext cx="9057736"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400" b="1" i="0" u="none" strike="noStrike" cap="none" spc="0" normalizeH="0" baseline="0" dirty="0">
                <a:ln>
                  <a:noFill/>
                </a:ln>
                <a:solidFill>
                  <a:srgbClr val="0070C0"/>
                </a:solidFill>
                <a:effectLst/>
                <a:uFillTx/>
                <a:latin typeface="+mn-lt"/>
                <a:ea typeface="+mn-ea"/>
                <a:cs typeface="+mn-cs"/>
                <a:sym typeface="Helvetica Neue"/>
              </a:rPr>
              <a:t>I LABORATORI: LE PROPOSTE</a:t>
            </a:r>
          </a:p>
        </p:txBody>
      </p:sp>
      <p:cxnSp>
        <p:nvCxnSpPr>
          <p:cNvPr id="8" name="Connettore diritto 7">
            <a:extLst>
              <a:ext uri="{FF2B5EF4-FFF2-40B4-BE49-F238E27FC236}">
                <a16:creationId xmlns:a16="http://schemas.microsoft.com/office/drawing/2014/main" xmlns="" id="{707EDE39-8CD3-4590-B801-112746C23B74}"/>
              </a:ext>
            </a:extLst>
          </p:cNvPr>
          <p:cNvCxnSpPr>
            <a:cxnSpLocks/>
          </p:cNvCxnSpPr>
          <p:nvPr/>
        </p:nvCxnSpPr>
        <p:spPr>
          <a:xfrm flipV="1">
            <a:off x="2907102" y="1569738"/>
            <a:ext cx="19426687" cy="84495"/>
          </a:xfrm>
          <a:prstGeom prst="line">
            <a:avLst/>
          </a:prstGeom>
          <a:ln>
            <a:solidFill>
              <a:srgbClr val="0070C0"/>
            </a:solidFill>
          </a:ln>
        </p:spPr>
        <p:style>
          <a:lnRef idx="3">
            <a:schemeClr val="accent1"/>
          </a:lnRef>
          <a:fillRef idx="0">
            <a:schemeClr val="accent1"/>
          </a:fillRef>
          <a:effectRef idx="2">
            <a:schemeClr val="accent1"/>
          </a:effectRef>
          <a:fontRef idx="minor">
            <a:schemeClr val="tx1"/>
          </a:fontRef>
        </p:style>
      </p:cxnSp>
      <p:sp>
        <p:nvSpPr>
          <p:cNvPr id="9" name="CasellaDiTesto 8">
            <a:extLst>
              <a:ext uri="{FF2B5EF4-FFF2-40B4-BE49-F238E27FC236}">
                <a16:creationId xmlns:a16="http://schemas.microsoft.com/office/drawing/2014/main" xmlns="" id="{CD027F60-5ECD-4755-A767-0E0E86AA5222}"/>
              </a:ext>
            </a:extLst>
          </p:cNvPr>
          <p:cNvSpPr txBox="1"/>
          <p:nvPr/>
        </p:nvSpPr>
        <p:spPr>
          <a:xfrm>
            <a:off x="0" y="155844"/>
            <a:ext cx="3847381" cy="769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4400" b="1" dirty="0">
                <a:solidFill>
                  <a:schemeClr val="accent5">
                    <a:lumMod val="75000"/>
                  </a:schemeClr>
                </a:solidFill>
              </a:rPr>
              <a:t>COSTRUIRE</a:t>
            </a:r>
            <a:endParaRPr lang="it-IT" sz="4400" dirty="0"/>
          </a:p>
        </p:txBody>
      </p:sp>
      <p:pic>
        <p:nvPicPr>
          <p:cNvPr id="10" name="Immagine 9">
            <a:extLst>
              <a:ext uri="{FF2B5EF4-FFF2-40B4-BE49-F238E27FC236}">
                <a16:creationId xmlns:a16="http://schemas.microsoft.com/office/drawing/2014/main" xmlns="" id="{4C04ED29-CCFC-4C79-AFCA-7589D1C6567F}"/>
              </a:ext>
            </a:extLst>
          </p:cNvPr>
          <p:cNvPicPr>
            <a:picLocks noChangeAspect="1"/>
          </p:cNvPicPr>
          <p:nvPr/>
        </p:nvPicPr>
        <p:blipFill rotWithShape="1">
          <a:blip r:embed="rId2" cstate="print"/>
          <a:srcRect l="70503" t="77925" r="12417" b="10167"/>
          <a:stretch/>
        </p:blipFill>
        <p:spPr>
          <a:xfrm>
            <a:off x="18684814" y="11858731"/>
            <a:ext cx="4623759" cy="1813274"/>
          </a:xfrm>
          <a:prstGeom prst="rect">
            <a:avLst/>
          </a:prstGeom>
        </p:spPr>
      </p:pic>
    </p:spTree>
    <p:extLst>
      <p:ext uri="{BB962C8B-B14F-4D97-AF65-F5344CB8AC3E}">
        <p14:creationId xmlns:p14="http://schemas.microsoft.com/office/powerpoint/2010/main" xmlns="" val="231022242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xmlns="" id="{3ABD13C8-B680-472F-ABA0-A64778E738DB}"/>
              </a:ext>
            </a:extLst>
          </p:cNvPr>
          <p:cNvSpPr txBox="1"/>
          <p:nvPr/>
        </p:nvSpPr>
        <p:spPr>
          <a:xfrm>
            <a:off x="8169215" y="2233512"/>
            <a:ext cx="8902460" cy="2259080"/>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rPr>
              <a:t>LO SVILUPPO DELLE RETI E DELLE SINERGIE TRA MONDO PUBBLICO E MONDO PRIVATO</a:t>
            </a:r>
          </a:p>
        </p:txBody>
      </p:sp>
      <p:sp>
        <p:nvSpPr>
          <p:cNvPr id="7" name="CasellaDiTesto 6">
            <a:extLst>
              <a:ext uri="{FF2B5EF4-FFF2-40B4-BE49-F238E27FC236}">
                <a16:creationId xmlns:a16="http://schemas.microsoft.com/office/drawing/2014/main" xmlns="" id="{A0C0E60E-F587-49F7-8F08-6D3616858DD7}"/>
              </a:ext>
            </a:extLst>
          </p:cNvPr>
          <p:cNvSpPr txBox="1"/>
          <p:nvPr/>
        </p:nvSpPr>
        <p:spPr>
          <a:xfrm>
            <a:off x="8091578" y="790037"/>
            <a:ext cx="9057736"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400" b="1" i="0" u="none" strike="noStrike" cap="none" spc="0" normalizeH="0" baseline="0" dirty="0">
                <a:ln>
                  <a:noFill/>
                </a:ln>
                <a:solidFill>
                  <a:srgbClr val="0070C0"/>
                </a:solidFill>
                <a:effectLst/>
                <a:uFillTx/>
                <a:latin typeface="+mn-lt"/>
                <a:ea typeface="+mn-ea"/>
                <a:cs typeface="+mn-cs"/>
                <a:sym typeface="Helvetica Neue"/>
              </a:rPr>
              <a:t>I LABORATORI: LE PROPOSTE</a:t>
            </a:r>
          </a:p>
        </p:txBody>
      </p:sp>
      <p:cxnSp>
        <p:nvCxnSpPr>
          <p:cNvPr id="8" name="Connettore diritto 7">
            <a:extLst>
              <a:ext uri="{FF2B5EF4-FFF2-40B4-BE49-F238E27FC236}">
                <a16:creationId xmlns:a16="http://schemas.microsoft.com/office/drawing/2014/main" xmlns="" id="{707EDE39-8CD3-4590-B801-112746C23B74}"/>
              </a:ext>
            </a:extLst>
          </p:cNvPr>
          <p:cNvCxnSpPr>
            <a:cxnSpLocks/>
          </p:cNvCxnSpPr>
          <p:nvPr/>
        </p:nvCxnSpPr>
        <p:spPr>
          <a:xfrm flipV="1">
            <a:off x="2907102" y="1569738"/>
            <a:ext cx="19426687" cy="84495"/>
          </a:xfrm>
          <a:prstGeom prst="line">
            <a:avLst/>
          </a:prstGeom>
          <a:ln>
            <a:solidFill>
              <a:srgbClr val="0070C0"/>
            </a:solidFill>
          </a:ln>
        </p:spPr>
        <p:style>
          <a:lnRef idx="3">
            <a:schemeClr val="accent1"/>
          </a:lnRef>
          <a:fillRef idx="0">
            <a:schemeClr val="accent1"/>
          </a:fillRef>
          <a:effectRef idx="2">
            <a:schemeClr val="accent1"/>
          </a:effectRef>
          <a:fontRef idx="minor">
            <a:schemeClr val="tx1"/>
          </a:fontRef>
        </p:style>
      </p:cxnSp>
      <p:sp>
        <p:nvSpPr>
          <p:cNvPr id="9" name="Rettangolo 8">
            <a:extLst>
              <a:ext uri="{FF2B5EF4-FFF2-40B4-BE49-F238E27FC236}">
                <a16:creationId xmlns:a16="http://schemas.microsoft.com/office/drawing/2014/main" xmlns="" id="{913FFEE0-674C-444A-9FFA-C867814C10FA}"/>
              </a:ext>
            </a:extLst>
          </p:cNvPr>
          <p:cNvSpPr/>
          <p:nvPr/>
        </p:nvSpPr>
        <p:spPr>
          <a:xfrm>
            <a:off x="16821509" y="4324869"/>
            <a:ext cx="6814090" cy="60806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#LAB6</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MODELLI DI INTERVENTO A SUPPORTO DELLE AZIONI DI RETI PUBBLICO-PRIVATO (</a:t>
            </a:r>
            <a:r>
              <a:rPr lang="it-IT" sz="4000" b="1" dirty="0" err="1">
                <a:solidFill>
                  <a:srgbClr val="0070C0"/>
                </a:solidFill>
                <a:latin typeface="Calibri" panose="020F0502020204030204" pitchFamily="34" charset="0"/>
                <a:cs typeface="Times New Roman" panose="02020603050405020304" pitchFamily="18" charset="0"/>
                <a:sym typeface="Helvetica Neue Medium"/>
              </a:rPr>
              <a:t>es.Associazioni</a:t>
            </a:r>
            <a:r>
              <a:rPr lang="it-IT" sz="4000" b="1" dirty="0">
                <a:solidFill>
                  <a:srgbClr val="0070C0"/>
                </a:solidFill>
                <a:latin typeface="Calibri" panose="020F0502020204030204" pitchFamily="34" charset="0"/>
                <a:cs typeface="Times New Roman" panose="02020603050405020304" pitchFamily="18" charset="0"/>
                <a:sym typeface="Helvetica Neue Medium"/>
              </a:rPr>
              <a:t> di rappresentanza) PER LA VALORIZZAZIONE DELLE AZIENDE CONFISCATE</a:t>
            </a:r>
          </a:p>
        </p:txBody>
      </p:sp>
      <p:sp>
        <p:nvSpPr>
          <p:cNvPr id="10" name="Rettangolo 9">
            <a:extLst>
              <a:ext uri="{FF2B5EF4-FFF2-40B4-BE49-F238E27FC236}">
                <a16:creationId xmlns:a16="http://schemas.microsoft.com/office/drawing/2014/main" xmlns="" id="{80A40215-5144-43EA-993A-77FA9351A608}"/>
              </a:ext>
            </a:extLst>
          </p:cNvPr>
          <p:cNvSpPr/>
          <p:nvPr/>
        </p:nvSpPr>
        <p:spPr>
          <a:xfrm>
            <a:off x="748401" y="5071871"/>
            <a:ext cx="6207369" cy="38646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#LAB4 </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MODELLI DI INTERVENTO PER LA COSTRUZIONE DI SISTEMI COLLABORATIVI TRA AZIENDE</a:t>
            </a:r>
          </a:p>
        </p:txBody>
      </p:sp>
      <p:sp>
        <p:nvSpPr>
          <p:cNvPr id="11" name="Rettangolo 10">
            <a:extLst>
              <a:ext uri="{FF2B5EF4-FFF2-40B4-BE49-F238E27FC236}">
                <a16:creationId xmlns:a16="http://schemas.microsoft.com/office/drawing/2014/main" xmlns="" id="{D232C5E5-3C14-4B2A-A789-015F4F47D76D}"/>
              </a:ext>
            </a:extLst>
          </p:cNvPr>
          <p:cNvSpPr/>
          <p:nvPr/>
        </p:nvSpPr>
        <p:spPr>
          <a:xfrm>
            <a:off x="8879305" y="6171661"/>
            <a:ext cx="6416379" cy="5529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#LAB5</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MODELLI DI INTERVENTO FUNZIONALI ALL’ATTIVITA’ DEI TAVOLI PROVINCIALI E DEI NUCLEI DI SUPPORTO ISTITUITI PRESSO LE PREFETTURE</a:t>
            </a:r>
          </a:p>
        </p:txBody>
      </p:sp>
      <p:sp>
        <p:nvSpPr>
          <p:cNvPr id="12" name="CasellaDiTesto 11">
            <a:extLst>
              <a:ext uri="{FF2B5EF4-FFF2-40B4-BE49-F238E27FC236}">
                <a16:creationId xmlns:a16="http://schemas.microsoft.com/office/drawing/2014/main" xmlns="" id="{EBD3DB48-18EB-423B-BC4F-D36DBD470D95}"/>
              </a:ext>
            </a:extLst>
          </p:cNvPr>
          <p:cNvSpPr txBox="1"/>
          <p:nvPr/>
        </p:nvSpPr>
        <p:spPr>
          <a:xfrm>
            <a:off x="0" y="155844"/>
            <a:ext cx="3847381" cy="769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4400" b="1" dirty="0">
                <a:solidFill>
                  <a:schemeClr val="accent5">
                    <a:lumMod val="75000"/>
                  </a:schemeClr>
                </a:solidFill>
              </a:rPr>
              <a:t>COSTRUIRE</a:t>
            </a:r>
            <a:endParaRPr lang="it-IT" sz="4400" dirty="0"/>
          </a:p>
        </p:txBody>
      </p:sp>
      <p:pic>
        <p:nvPicPr>
          <p:cNvPr id="13" name="Immagine 12">
            <a:extLst>
              <a:ext uri="{FF2B5EF4-FFF2-40B4-BE49-F238E27FC236}">
                <a16:creationId xmlns:a16="http://schemas.microsoft.com/office/drawing/2014/main" xmlns="" id="{F63613B8-352F-4592-98DE-3D13E2BD07CA}"/>
              </a:ext>
            </a:extLst>
          </p:cNvPr>
          <p:cNvPicPr>
            <a:picLocks noChangeAspect="1"/>
          </p:cNvPicPr>
          <p:nvPr/>
        </p:nvPicPr>
        <p:blipFill rotWithShape="1">
          <a:blip r:embed="rId2" cstate="print"/>
          <a:srcRect l="70503" t="77925" r="12417" b="10167"/>
          <a:stretch/>
        </p:blipFill>
        <p:spPr>
          <a:xfrm>
            <a:off x="18684814" y="11858731"/>
            <a:ext cx="4623759" cy="1813274"/>
          </a:xfrm>
          <a:prstGeom prst="rect">
            <a:avLst/>
          </a:prstGeom>
        </p:spPr>
      </p:pic>
    </p:spTree>
    <p:extLst>
      <p:ext uri="{BB962C8B-B14F-4D97-AF65-F5344CB8AC3E}">
        <p14:creationId xmlns:p14="http://schemas.microsoft.com/office/powerpoint/2010/main" xmlns="" val="390259669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xmlns="" id="{3ABD13C8-B680-472F-ABA0-A64778E738DB}"/>
              </a:ext>
            </a:extLst>
          </p:cNvPr>
          <p:cNvSpPr txBox="1"/>
          <p:nvPr/>
        </p:nvSpPr>
        <p:spPr>
          <a:xfrm>
            <a:off x="8091578" y="2663164"/>
            <a:ext cx="8902460" cy="781752"/>
          </a:xfrm>
          <a:prstGeom prst="rect">
            <a:avLst/>
          </a:prstGeom>
          <a:no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rPr>
              <a:t>LO SVILUPPO DEL «BUSINESS»</a:t>
            </a:r>
          </a:p>
        </p:txBody>
      </p:sp>
      <p:sp>
        <p:nvSpPr>
          <p:cNvPr id="7" name="CasellaDiTesto 6">
            <a:extLst>
              <a:ext uri="{FF2B5EF4-FFF2-40B4-BE49-F238E27FC236}">
                <a16:creationId xmlns:a16="http://schemas.microsoft.com/office/drawing/2014/main" xmlns="" id="{A0C0E60E-F587-49F7-8F08-6D3616858DD7}"/>
              </a:ext>
            </a:extLst>
          </p:cNvPr>
          <p:cNvSpPr txBox="1"/>
          <p:nvPr/>
        </p:nvSpPr>
        <p:spPr>
          <a:xfrm>
            <a:off x="8091578" y="790037"/>
            <a:ext cx="9057736"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400" b="1" i="0" u="none" strike="noStrike" cap="none" spc="0" normalizeH="0" baseline="0" dirty="0">
                <a:ln>
                  <a:noFill/>
                </a:ln>
                <a:solidFill>
                  <a:srgbClr val="0070C0"/>
                </a:solidFill>
                <a:effectLst/>
                <a:uFillTx/>
                <a:latin typeface="+mn-lt"/>
                <a:ea typeface="+mn-ea"/>
                <a:cs typeface="+mn-cs"/>
                <a:sym typeface="Helvetica Neue"/>
              </a:rPr>
              <a:t>I LABORATORI: LE PROPOSTE</a:t>
            </a:r>
          </a:p>
        </p:txBody>
      </p:sp>
      <p:cxnSp>
        <p:nvCxnSpPr>
          <p:cNvPr id="8" name="Connettore diritto 7">
            <a:extLst>
              <a:ext uri="{FF2B5EF4-FFF2-40B4-BE49-F238E27FC236}">
                <a16:creationId xmlns:a16="http://schemas.microsoft.com/office/drawing/2014/main" xmlns="" id="{707EDE39-8CD3-4590-B801-112746C23B74}"/>
              </a:ext>
            </a:extLst>
          </p:cNvPr>
          <p:cNvCxnSpPr>
            <a:cxnSpLocks/>
          </p:cNvCxnSpPr>
          <p:nvPr/>
        </p:nvCxnSpPr>
        <p:spPr>
          <a:xfrm flipV="1">
            <a:off x="2907102" y="1569738"/>
            <a:ext cx="19426687" cy="84495"/>
          </a:xfrm>
          <a:prstGeom prst="line">
            <a:avLst/>
          </a:prstGeom>
          <a:ln>
            <a:solidFill>
              <a:srgbClr val="0070C0"/>
            </a:solidFill>
          </a:ln>
        </p:spPr>
        <p:style>
          <a:lnRef idx="3">
            <a:schemeClr val="accent1"/>
          </a:lnRef>
          <a:fillRef idx="0">
            <a:schemeClr val="accent1"/>
          </a:fillRef>
          <a:effectRef idx="2">
            <a:schemeClr val="accent1"/>
          </a:effectRef>
          <a:fontRef idx="minor">
            <a:schemeClr val="tx1"/>
          </a:fontRef>
        </p:style>
      </p:cxnSp>
      <p:sp>
        <p:nvSpPr>
          <p:cNvPr id="11" name="Rettangolo 10">
            <a:extLst>
              <a:ext uri="{FF2B5EF4-FFF2-40B4-BE49-F238E27FC236}">
                <a16:creationId xmlns:a16="http://schemas.microsoft.com/office/drawing/2014/main" xmlns="" id="{49FE0BC9-0E16-43AA-A169-BACDBB59AA85}"/>
              </a:ext>
            </a:extLst>
          </p:cNvPr>
          <p:cNvSpPr/>
          <p:nvPr/>
        </p:nvSpPr>
        <p:spPr>
          <a:xfrm>
            <a:off x="1689433" y="5596514"/>
            <a:ext cx="6207369" cy="4603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#LAB7</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MAPPA DELLE CRITICITA’ NEL PROCESSO DI RESTITUZIONE ALLA SOCIETA’ CIVILE DELLE AZIENDE CONFISCATE</a:t>
            </a:r>
          </a:p>
        </p:txBody>
      </p:sp>
      <p:sp>
        <p:nvSpPr>
          <p:cNvPr id="12" name="Rettangolo 11">
            <a:extLst>
              <a:ext uri="{FF2B5EF4-FFF2-40B4-BE49-F238E27FC236}">
                <a16:creationId xmlns:a16="http://schemas.microsoft.com/office/drawing/2014/main" xmlns="" id="{1842E421-7312-4653-84FE-51BBCDD20402}"/>
              </a:ext>
            </a:extLst>
          </p:cNvPr>
          <p:cNvSpPr/>
          <p:nvPr/>
        </p:nvSpPr>
        <p:spPr>
          <a:xfrm>
            <a:off x="16994038" y="5809643"/>
            <a:ext cx="6207369" cy="48597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20000"/>
              </a:lnSpc>
              <a:spcAft>
                <a:spcPts val="1000"/>
              </a:spcAft>
            </a:pPr>
            <a:endParaRPr lang="it-IT" sz="4000" b="1" dirty="0">
              <a:solidFill>
                <a:srgbClr val="0070C0"/>
              </a:solidFill>
              <a:latin typeface="Calibri" panose="020F0502020204030204" pitchFamily="34" charset="0"/>
              <a:cs typeface="Times New Roman" panose="02020603050405020304" pitchFamily="18" charset="0"/>
              <a:sym typeface="Helvetica Neue Medium"/>
            </a:endParaRP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#LAB8 </a:t>
            </a:r>
          </a:p>
          <a:p>
            <a:pPr>
              <a:lnSpc>
                <a:spcPct val="120000"/>
              </a:lnSpc>
              <a:spcAft>
                <a:spcPts val="1000"/>
              </a:spcAft>
            </a:pPr>
            <a:r>
              <a:rPr lang="it-IT" sz="4000" b="1" dirty="0">
                <a:solidFill>
                  <a:srgbClr val="0070C0"/>
                </a:solidFill>
                <a:latin typeface="Calibri" panose="020F0502020204030204" pitchFamily="34" charset="0"/>
                <a:cs typeface="Times New Roman" panose="02020603050405020304" pitchFamily="18" charset="0"/>
                <a:sym typeface="Helvetica Neue Medium"/>
              </a:rPr>
              <a:t> MODELLI DI INTERVENTO A SUPPORTO DELLE AZIONI DI FINANZIAMENTO</a:t>
            </a:r>
          </a:p>
          <a:p>
            <a:pPr>
              <a:lnSpc>
                <a:spcPct val="120000"/>
              </a:lnSpc>
              <a:spcAft>
                <a:spcPts val="1000"/>
              </a:spcAft>
            </a:pPr>
            <a:endParaRPr lang="it-IT" sz="4000" b="1" dirty="0">
              <a:solidFill>
                <a:srgbClr val="0070C0"/>
              </a:solidFill>
              <a:latin typeface="Calibri" panose="020F0502020204030204" pitchFamily="34" charset="0"/>
              <a:cs typeface="Times New Roman" panose="02020603050405020304" pitchFamily="18" charset="0"/>
              <a:sym typeface="Helvetica Neue Medium"/>
            </a:endParaRPr>
          </a:p>
        </p:txBody>
      </p:sp>
      <p:sp>
        <p:nvSpPr>
          <p:cNvPr id="9" name="CasellaDiTesto 8">
            <a:extLst>
              <a:ext uri="{FF2B5EF4-FFF2-40B4-BE49-F238E27FC236}">
                <a16:creationId xmlns:a16="http://schemas.microsoft.com/office/drawing/2014/main" xmlns="" id="{3C75BE3F-1527-4314-B0C0-66DAEA7CECE3}"/>
              </a:ext>
            </a:extLst>
          </p:cNvPr>
          <p:cNvSpPr txBox="1"/>
          <p:nvPr/>
        </p:nvSpPr>
        <p:spPr>
          <a:xfrm>
            <a:off x="0" y="155844"/>
            <a:ext cx="3847381" cy="769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4400" b="1" dirty="0">
                <a:solidFill>
                  <a:schemeClr val="accent5">
                    <a:lumMod val="75000"/>
                  </a:schemeClr>
                </a:solidFill>
              </a:rPr>
              <a:t>COSTRUIRE</a:t>
            </a:r>
            <a:endParaRPr lang="it-IT" sz="4400" dirty="0"/>
          </a:p>
        </p:txBody>
      </p:sp>
      <p:pic>
        <p:nvPicPr>
          <p:cNvPr id="10" name="Immagine 9">
            <a:extLst>
              <a:ext uri="{FF2B5EF4-FFF2-40B4-BE49-F238E27FC236}">
                <a16:creationId xmlns:a16="http://schemas.microsoft.com/office/drawing/2014/main" xmlns="" id="{DA6EAECA-9818-4B92-8CDA-F52635233A3B}"/>
              </a:ext>
            </a:extLst>
          </p:cNvPr>
          <p:cNvPicPr>
            <a:picLocks noChangeAspect="1"/>
          </p:cNvPicPr>
          <p:nvPr/>
        </p:nvPicPr>
        <p:blipFill rotWithShape="1">
          <a:blip r:embed="rId2" cstate="print"/>
          <a:srcRect l="70503" t="77925" r="12417" b="10167"/>
          <a:stretch/>
        </p:blipFill>
        <p:spPr>
          <a:xfrm>
            <a:off x="18684814" y="11858731"/>
            <a:ext cx="4623759" cy="1813274"/>
          </a:xfrm>
          <a:prstGeom prst="rect">
            <a:avLst/>
          </a:prstGeom>
        </p:spPr>
      </p:pic>
    </p:spTree>
    <p:extLst>
      <p:ext uri="{BB962C8B-B14F-4D97-AF65-F5344CB8AC3E}">
        <p14:creationId xmlns:p14="http://schemas.microsoft.com/office/powerpoint/2010/main" xmlns="" val="44416727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977</TotalTime>
  <Words>517</Words>
  <Application>Microsoft Office PowerPoint</Application>
  <PresentationFormat>Personalizzato</PresentationFormat>
  <Paragraphs>99</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21_BasicWhite</vt:lpstr>
      <vt:lpstr>Diapositiva 1</vt:lpstr>
      <vt:lpstr>Diapositiva 2</vt:lpstr>
      <vt:lpstr>Diapositiva 3</vt:lpstr>
      <vt:lpstr>Diapositiva 4</vt:lpstr>
      <vt:lpstr>Diapositiva 5</vt:lpstr>
      <vt:lpstr>Diapositiva 6</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64</cp:revision>
  <cp:lastPrinted>2022-04-06T06:35:39Z</cp:lastPrinted>
  <dcterms:modified xsi:type="dcterms:W3CDTF">2022-04-14T09:25:14Z</dcterms:modified>
</cp:coreProperties>
</file>