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412" r:id="rId5"/>
    <p:sldId id="263" r:id="rId6"/>
    <p:sldId id="258" r:id="rId7"/>
    <p:sldId id="264" r:id="rId8"/>
    <p:sldId id="404" r:id="rId9"/>
    <p:sldId id="266" r:id="rId10"/>
    <p:sldId id="267" r:id="rId11"/>
    <p:sldId id="268" r:id="rId12"/>
    <p:sldId id="270" r:id="rId13"/>
    <p:sldId id="271" r:id="rId14"/>
    <p:sldId id="272" r:id="rId15"/>
    <p:sldId id="411" r:id="rId16"/>
    <p:sldId id="274" r:id="rId1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2B2"/>
    <a:srgbClr val="A3C195"/>
    <a:srgbClr val="C8DAC0"/>
    <a:srgbClr val="E2F0D9"/>
    <a:srgbClr val="FFFFCC"/>
    <a:srgbClr val="F9E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3BFB2-3275-4D43-9CE5-88974E2E4F1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1BA809D-BAB7-4066-958C-CA8F8AF978F2}">
      <dgm:prSet phldrT="[Testo]" custT="1"/>
      <dgm:spPr>
        <a:solidFill>
          <a:srgbClr val="F9EA41"/>
        </a:solidFill>
      </dgm:spPr>
      <dgm:t>
        <a:bodyPr/>
        <a:lstStyle/>
        <a:p>
          <a:r>
            <a:rPr lang="it-IT" sz="14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22,2%</a:t>
          </a:r>
          <a:r>
            <a:rPr lang="it-IT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 </a:t>
          </a:r>
        </a:p>
        <a:p>
          <a:r>
            <a:rPr lang="it-IT" sz="105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del totale imprese</a:t>
          </a:r>
        </a:p>
      </dgm:t>
    </dgm:pt>
    <dgm:pt modelId="{EFA36876-2BAE-4AF2-97E6-031A2C81819C}" type="parTrans" cxnId="{E56D0C3B-C099-4AE8-AE74-7E11390EE056}">
      <dgm:prSet/>
      <dgm:spPr/>
      <dgm:t>
        <a:bodyPr/>
        <a:lstStyle/>
        <a:p>
          <a:endParaRPr lang="it-IT"/>
        </a:p>
      </dgm:t>
    </dgm:pt>
    <dgm:pt modelId="{0C3A6F9F-82BE-4DD3-AA68-4FE8DFDC58D7}" type="sibTrans" cxnId="{E56D0C3B-C099-4AE8-AE74-7E11390EE056}">
      <dgm:prSet custT="1"/>
      <dgm:spPr>
        <a:solidFill>
          <a:schemeClr val="accent4"/>
        </a:solidFill>
      </dgm:spPr>
      <dgm:t>
        <a:bodyPr/>
        <a:lstStyle/>
        <a:p>
          <a:r>
            <a:rPr lang="it-IT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1.344.993 </a:t>
          </a:r>
        </a:p>
        <a:p>
          <a:r>
            <a:rPr lang="it-IT" sz="105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imprese registrate al II trim 2022</a:t>
          </a:r>
          <a:endParaRPr lang="it-IT" sz="1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58DD200-B652-466F-80EF-AE7D2CA9CB48}">
      <dgm:prSet phldrT="[Testo]" custT="1"/>
      <dgm:spPr>
        <a:solidFill>
          <a:srgbClr val="F9EA41"/>
        </a:solidFill>
      </dgm:spPr>
      <dgm:t>
        <a:bodyPr/>
        <a:lstStyle/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+5,4%</a:t>
          </a: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rispetto al II trim 2021 (vs +8,0% non femminili) </a:t>
          </a:r>
        </a:p>
      </dgm:t>
    </dgm:pt>
    <dgm:pt modelId="{ED710A5B-C29B-4978-A45A-A08607C66A3C}" type="sibTrans" cxnId="{F3484790-B7BE-4D89-AE2D-C24EB6883001}">
      <dgm:prSet custT="1"/>
      <dgm:spPr>
        <a:solidFill>
          <a:schemeClr val="accent4"/>
        </a:solidFill>
      </dgm:spPr>
      <dgm:t>
        <a:bodyPr/>
        <a:lstStyle/>
        <a:p>
          <a:r>
            <a:rPr lang="it-IT" sz="1400" b="1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12,6% </a:t>
          </a:r>
        </a:p>
        <a:p>
          <a:r>
            <a:rPr lang="it-IT" sz="105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del totale start-up innovative</a:t>
          </a:r>
        </a:p>
      </dgm:t>
    </dgm:pt>
    <dgm:pt modelId="{FAC159F2-B352-4933-A70A-8BE26883D4DA}" type="parTrans" cxnId="{F3484790-B7BE-4D89-AE2D-C24EB6883001}">
      <dgm:prSet/>
      <dgm:spPr/>
      <dgm:t>
        <a:bodyPr/>
        <a:lstStyle/>
        <a:p>
          <a:endParaRPr lang="it-IT"/>
        </a:p>
      </dgm:t>
    </dgm:pt>
    <dgm:pt modelId="{8378E553-FC80-41EE-9E2A-6226CD3A858A}">
      <dgm:prSet phldrT="[Testo]" custT="1"/>
      <dgm:spPr>
        <a:solidFill>
          <a:srgbClr val="F9EA41"/>
        </a:solidFill>
      </dgm:spPr>
      <dgm:t>
        <a:bodyPr/>
        <a:lstStyle/>
        <a:p>
          <a:r>
            <a:rPr lang="it-IT" sz="1400" b="1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1.840</a:t>
          </a:r>
        </a:p>
        <a:p>
          <a:r>
            <a:rPr lang="it-IT" sz="105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start-up innovative al II trim 2022 </a:t>
          </a:r>
        </a:p>
      </dgm:t>
    </dgm:pt>
    <dgm:pt modelId="{DA906E72-97A0-40F1-BD22-26AD808C1012}" type="sibTrans" cxnId="{52E9D140-F464-472E-AC9E-84CFF35AB234}">
      <dgm:prSet custT="1"/>
      <dgm:spPr>
        <a:solidFill>
          <a:schemeClr val="accent4"/>
        </a:solidFill>
      </dgm:spPr>
      <dgm:t>
        <a:bodyPr/>
        <a:lstStyle/>
        <a:p>
          <a:r>
            <a:rPr lang="it-IT" sz="14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+0,1% </a:t>
          </a:r>
        </a:p>
        <a:p>
          <a:r>
            <a:rPr lang="it-IT" sz="105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rispetto al II trim 2021 (vs   -0,7% NON femminili)</a:t>
          </a:r>
        </a:p>
      </dgm:t>
    </dgm:pt>
    <dgm:pt modelId="{61D4AC0C-E892-4A53-9B48-92652403ED6D}" type="parTrans" cxnId="{52E9D140-F464-472E-AC9E-84CFF35AB234}">
      <dgm:prSet/>
      <dgm:spPr/>
      <dgm:t>
        <a:bodyPr/>
        <a:lstStyle/>
        <a:p>
          <a:endParaRPr lang="it-IT"/>
        </a:p>
      </dgm:t>
    </dgm:pt>
    <dgm:pt modelId="{90AFCADB-EAB9-4AB9-9965-E3F9FA1E6207}" type="pres">
      <dgm:prSet presAssocID="{4CD3BFB2-3275-4D43-9CE5-88974E2E4F18}" presName="Name0" presStyleCnt="0">
        <dgm:presLayoutVars>
          <dgm:chMax/>
          <dgm:chPref/>
          <dgm:dir/>
          <dgm:animLvl val="lvl"/>
        </dgm:presLayoutVars>
      </dgm:prSet>
      <dgm:spPr/>
    </dgm:pt>
    <dgm:pt modelId="{92B6A978-575F-4C83-8552-13A684BA8583}" type="pres">
      <dgm:prSet presAssocID="{11BA809D-BAB7-4066-958C-CA8F8AF978F2}" presName="composite" presStyleCnt="0"/>
      <dgm:spPr/>
    </dgm:pt>
    <dgm:pt modelId="{DAE24735-0678-4A17-8AE2-D06F2DB13CC1}" type="pres">
      <dgm:prSet presAssocID="{11BA809D-BAB7-4066-958C-CA8F8AF978F2}" presName="Parent1" presStyleLbl="node1" presStyleIdx="0" presStyleCnt="6" custScaleX="101928">
        <dgm:presLayoutVars>
          <dgm:chMax val="1"/>
          <dgm:chPref val="1"/>
          <dgm:bulletEnabled val="1"/>
        </dgm:presLayoutVars>
      </dgm:prSet>
      <dgm:spPr/>
    </dgm:pt>
    <dgm:pt modelId="{CD69E716-4F31-42C9-8F3E-8FD77E985062}" type="pres">
      <dgm:prSet presAssocID="{11BA809D-BAB7-4066-958C-CA8F8AF978F2}" presName="Childtext1" presStyleLbl="revTx" presStyleIdx="0" presStyleCnt="3" custLinFactY="-53187" custLinFactNeighborX="-6036" custLinFactNeighborY="-100000">
        <dgm:presLayoutVars>
          <dgm:chMax val="0"/>
          <dgm:chPref val="0"/>
          <dgm:bulletEnabled val="1"/>
        </dgm:presLayoutVars>
      </dgm:prSet>
      <dgm:spPr/>
    </dgm:pt>
    <dgm:pt modelId="{A16125A6-DC15-4C96-BD92-51114E83357A}" type="pres">
      <dgm:prSet presAssocID="{11BA809D-BAB7-4066-958C-CA8F8AF978F2}" presName="BalanceSpacing" presStyleCnt="0"/>
      <dgm:spPr/>
    </dgm:pt>
    <dgm:pt modelId="{555F00CA-F399-41C2-A759-93012B8D0714}" type="pres">
      <dgm:prSet presAssocID="{11BA809D-BAB7-4066-958C-CA8F8AF978F2}" presName="BalanceSpacing1" presStyleCnt="0"/>
      <dgm:spPr/>
    </dgm:pt>
    <dgm:pt modelId="{BD125989-C104-40AB-A716-C70E6D50A28B}" type="pres">
      <dgm:prSet presAssocID="{0C3A6F9F-82BE-4DD3-AA68-4FE8DFDC58D7}" presName="Accent1Text" presStyleLbl="node1" presStyleIdx="1" presStyleCnt="6" custScaleX="104568" custLinFactNeighborX="848" custLinFactNeighborY="155"/>
      <dgm:spPr/>
    </dgm:pt>
    <dgm:pt modelId="{818D6202-1A91-4FAE-8C67-6906D9F05861}" type="pres">
      <dgm:prSet presAssocID="{0C3A6F9F-82BE-4DD3-AA68-4FE8DFDC58D7}" presName="spaceBetweenRectangles" presStyleCnt="0"/>
      <dgm:spPr/>
    </dgm:pt>
    <dgm:pt modelId="{5537A1E0-584F-4B34-8521-2C37005EDF9F}" type="pres">
      <dgm:prSet presAssocID="{8378E553-FC80-41EE-9E2A-6226CD3A858A}" presName="composite" presStyleCnt="0"/>
      <dgm:spPr/>
    </dgm:pt>
    <dgm:pt modelId="{080F6209-E67F-41DF-86C6-00A30E0B1420}" type="pres">
      <dgm:prSet presAssocID="{8378E553-FC80-41EE-9E2A-6226CD3A858A}" presName="Parent1" presStyleLbl="node1" presStyleIdx="2" presStyleCnt="6" custLinFactNeighborX="2487" custLinFactNeighborY="193">
        <dgm:presLayoutVars>
          <dgm:chMax val="1"/>
          <dgm:chPref val="1"/>
          <dgm:bulletEnabled val="1"/>
        </dgm:presLayoutVars>
      </dgm:prSet>
      <dgm:spPr/>
    </dgm:pt>
    <dgm:pt modelId="{4E38F5CA-7A37-4DB7-8F78-7313F31A6803}" type="pres">
      <dgm:prSet presAssocID="{8378E553-FC80-41EE-9E2A-6226CD3A858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1DBBAFA-378B-4E34-9035-B81FA059101D}" type="pres">
      <dgm:prSet presAssocID="{8378E553-FC80-41EE-9E2A-6226CD3A858A}" presName="BalanceSpacing" presStyleCnt="0"/>
      <dgm:spPr/>
    </dgm:pt>
    <dgm:pt modelId="{BCFCDCEC-A502-4F01-AEAA-3B6358ADF33B}" type="pres">
      <dgm:prSet presAssocID="{8378E553-FC80-41EE-9E2A-6226CD3A858A}" presName="BalanceSpacing1" presStyleCnt="0"/>
      <dgm:spPr/>
    </dgm:pt>
    <dgm:pt modelId="{B5C14C0C-B315-46B1-B24F-FF58B9EEEFD5}" type="pres">
      <dgm:prSet presAssocID="{DA906E72-97A0-40F1-BD22-26AD808C1012}" presName="Accent1Text" presStyleLbl="node1" presStyleIdx="3" presStyleCnt="6" custLinFactNeighborX="50659" custLinFactNeighborY="-84725"/>
      <dgm:spPr/>
    </dgm:pt>
    <dgm:pt modelId="{A12DC695-75DC-4610-BA7B-700ACCF2C48D}" type="pres">
      <dgm:prSet presAssocID="{DA906E72-97A0-40F1-BD22-26AD808C1012}" presName="spaceBetweenRectangles" presStyleCnt="0"/>
      <dgm:spPr/>
    </dgm:pt>
    <dgm:pt modelId="{2E374050-E010-4AB7-A807-12784601F9C5}" type="pres">
      <dgm:prSet presAssocID="{F58DD200-B652-466F-80EF-AE7D2CA9CB48}" presName="composite" presStyleCnt="0"/>
      <dgm:spPr/>
    </dgm:pt>
    <dgm:pt modelId="{43B24C5D-E918-4591-AE2D-756F38540448}" type="pres">
      <dgm:prSet presAssocID="{F58DD200-B652-466F-80EF-AE7D2CA9CB48}" presName="Parent1" presStyleLbl="node1" presStyleIdx="4" presStyleCnt="6" custLinFactX="51303" custLinFactNeighborX="100000" custLinFactNeighborY="-84687">
        <dgm:presLayoutVars>
          <dgm:chMax val="1"/>
          <dgm:chPref val="1"/>
          <dgm:bulletEnabled val="1"/>
        </dgm:presLayoutVars>
      </dgm:prSet>
      <dgm:spPr/>
    </dgm:pt>
    <dgm:pt modelId="{8898282B-4000-48FA-9F73-CC0C9DA1C4D5}" type="pres">
      <dgm:prSet presAssocID="{F58DD200-B652-466F-80EF-AE7D2CA9CB4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BDF5ABE-ED69-4B52-AFB9-ACFF9605460B}" type="pres">
      <dgm:prSet presAssocID="{F58DD200-B652-466F-80EF-AE7D2CA9CB48}" presName="BalanceSpacing" presStyleCnt="0"/>
      <dgm:spPr/>
    </dgm:pt>
    <dgm:pt modelId="{85368D26-C553-45FE-B182-7D165DA867D2}" type="pres">
      <dgm:prSet presAssocID="{F58DD200-B652-466F-80EF-AE7D2CA9CB48}" presName="BalanceSpacing1" presStyleCnt="0"/>
      <dgm:spPr/>
    </dgm:pt>
    <dgm:pt modelId="{7D2BE79E-E443-4774-8D26-71A3505CEBC0}" type="pres">
      <dgm:prSet presAssocID="{ED710A5B-C29B-4978-A45A-A08607C66A3C}" presName="Accent1Text" presStyleLbl="node1" presStyleIdx="5" presStyleCnt="6" custLinFactX="57792" custLinFactNeighborX="100000" custLinFactNeighborY="-84687"/>
      <dgm:spPr/>
    </dgm:pt>
  </dgm:ptLst>
  <dgm:cxnLst>
    <dgm:cxn modelId="{40A8CC10-BADD-4833-AFA7-8BDB949F3C8F}" type="presOf" srcId="{ED710A5B-C29B-4978-A45A-A08607C66A3C}" destId="{7D2BE79E-E443-4774-8D26-71A3505CEBC0}" srcOrd="0" destOrd="0" presId="urn:microsoft.com/office/officeart/2008/layout/AlternatingHexagons"/>
    <dgm:cxn modelId="{F8E4C212-EBB0-4309-A360-9709E791905C}" type="presOf" srcId="{4CD3BFB2-3275-4D43-9CE5-88974E2E4F18}" destId="{90AFCADB-EAB9-4AB9-9965-E3F9FA1E6207}" srcOrd="0" destOrd="0" presId="urn:microsoft.com/office/officeart/2008/layout/AlternatingHexagons"/>
    <dgm:cxn modelId="{D442611B-9514-45CC-B474-49B9335A20EA}" type="presOf" srcId="{11BA809D-BAB7-4066-958C-CA8F8AF978F2}" destId="{DAE24735-0678-4A17-8AE2-D06F2DB13CC1}" srcOrd="0" destOrd="0" presId="urn:microsoft.com/office/officeart/2008/layout/AlternatingHexagons"/>
    <dgm:cxn modelId="{38779227-02C3-4694-8150-5BC92CBE462E}" type="presOf" srcId="{DA906E72-97A0-40F1-BD22-26AD808C1012}" destId="{B5C14C0C-B315-46B1-B24F-FF58B9EEEFD5}" srcOrd="0" destOrd="0" presId="urn:microsoft.com/office/officeart/2008/layout/AlternatingHexagons"/>
    <dgm:cxn modelId="{E56D0C3B-C099-4AE8-AE74-7E11390EE056}" srcId="{4CD3BFB2-3275-4D43-9CE5-88974E2E4F18}" destId="{11BA809D-BAB7-4066-958C-CA8F8AF978F2}" srcOrd="0" destOrd="0" parTransId="{EFA36876-2BAE-4AF2-97E6-031A2C81819C}" sibTransId="{0C3A6F9F-82BE-4DD3-AA68-4FE8DFDC58D7}"/>
    <dgm:cxn modelId="{52E9D140-F464-472E-AC9E-84CFF35AB234}" srcId="{4CD3BFB2-3275-4D43-9CE5-88974E2E4F18}" destId="{8378E553-FC80-41EE-9E2A-6226CD3A858A}" srcOrd="1" destOrd="0" parTransId="{61D4AC0C-E892-4A53-9B48-92652403ED6D}" sibTransId="{DA906E72-97A0-40F1-BD22-26AD808C1012}"/>
    <dgm:cxn modelId="{8828755E-EABD-4A16-B1C5-ACCE87B73304}" type="presOf" srcId="{F58DD200-B652-466F-80EF-AE7D2CA9CB48}" destId="{43B24C5D-E918-4591-AE2D-756F38540448}" srcOrd="0" destOrd="0" presId="urn:microsoft.com/office/officeart/2008/layout/AlternatingHexagons"/>
    <dgm:cxn modelId="{2E02877A-DC4A-4716-8CC4-4CBCA1B7DAE7}" type="presOf" srcId="{0C3A6F9F-82BE-4DD3-AA68-4FE8DFDC58D7}" destId="{BD125989-C104-40AB-A716-C70E6D50A28B}" srcOrd="0" destOrd="0" presId="urn:microsoft.com/office/officeart/2008/layout/AlternatingHexagons"/>
    <dgm:cxn modelId="{F3484790-B7BE-4D89-AE2D-C24EB6883001}" srcId="{4CD3BFB2-3275-4D43-9CE5-88974E2E4F18}" destId="{F58DD200-B652-466F-80EF-AE7D2CA9CB48}" srcOrd="2" destOrd="0" parTransId="{FAC159F2-B352-4933-A70A-8BE26883D4DA}" sibTransId="{ED710A5B-C29B-4978-A45A-A08607C66A3C}"/>
    <dgm:cxn modelId="{4658F3EC-6765-4644-AEF2-5F8EDEA05D5E}" type="presOf" srcId="{8378E553-FC80-41EE-9E2A-6226CD3A858A}" destId="{080F6209-E67F-41DF-86C6-00A30E0B1420}" srcOrd="0" destOrd="0" presId="urn:microsoft.com/office/officeart/2008/layout/AlternatingHexagons"/>
    <dgm:cxn modelId="{AF30E95F-C8B3-48EE-B604-FB5BA2213D42}" type="presParOf" srcId="{90AFCADB-EAB9-4AB9-9965-E3F9FA1E6207}" destId="{92B6A978-575F-4C83-8552-13A684BA8583}" srcOrd="0" destOrd="0" presId="urn:microsoft.com/office/officeart/2008/layout/AlternatingHexagons"/>
    <dgm:cxn modelId="{85D2A5F2-AE55-446B-9B28-A37835600640}" type="presParOf" srcId="{92B6A978-575F-4C83-8552-13A684BA8583}" destId="{DAE24735-0678-4A17-8AE2-D06F2DB13CC1}" srcOrd="0" destOrd="0" presId="urn:microsoft.com/office/officeart/2008/layout/AlternatingHexagons"/>
    <dgm:cxn modelId="{C439D9C8-2BF0-4597-8EC3-2311A2C6A7CA}" type="presParOf" srcId="{92B6A978-575F-4C83-8552-13A684BA8583}" destId="{CD69E716-4F31-42C9-8F3E-8FD77E985062}" srcOrd="1" destOrd="0" presId="urn:microsoft.com/office/officeart/2008/layout/AlternatingHexagons"/>
    <dgm:cxn modelId="{8D6F4C96-593D-4751-B9EA-6A69D6A0529C}" type="presParOf" srcId="{92B6A978-575F-4C83-8552-13A684BA8583}" destId="{A16125A6-DC15-4C96-BD92-51114E83357A}" srcOrd="2" destOrd="0" presId="urn:microsoft.com/office/officeart/2008/layout/AlternatingHexagons"/>
    <dgm:cxn modelId="{EC230784-9BEE-4824-ABFA-5CA6B97C7DDE}" type="presParOf" srcId="{92B6A978-575F-4C83-8552-13A684BA8583}" destId="{555F00CA-F399-41C2-A759-93012B8D0714}" srcOrd="3" destOrd="0" presId="urn:microsoft.com/office/officeart/2008/layout/AlternatingHexagons"/>
    <dgm:cxn modelId="{47343300-8019-41E9-BA9D-5A4031B1E8D3}" type="presParOf" srcId="{92B6A978-575F-4C83-8552-13A684BA8583}" destId="{BD125989-C104-40AB-A716-C70E6D50A28B}" srcOrd="4" destOrd="0" presId="urn:microsoft.com/office/officeart/2008/layout/AlternatingHexagons"/>
    <dgm:cxn modelId="{73EA2988-F414-41C5-825E-6B4B9C05DF38}" type="presParOf" srcId="{90AFCADB-EAB9-4AB9-9965-E3F9FA1E6207}" destId="{818D6202-1A91-4FAE-8C67-6906D9F05861}" srcOrd="1" destOrd="0" presId="urn:microsoft.com/office/officeart/2008/layout/AlternatingHexagons"/>
    <dgm:cxn modelId="{49F9388B-A143-42B5-8FBF-D8D4929AD1BD}" type="presParOf" srcId="{90AFCADB-EAB9-4AB9-9965-E3F9FA1E6207}" destId="{5537A1E0-584F-4B34-8521-2C37005EDF9F}" srcOrd="2" destOrd="0" presId="urn:microsoft.com/office/officeart/2008/layout/AlternatingHexagons"/>
    <dgm:cxn modelId="{DFD46408-D489-46A5-9917-5D4508B7028D}" type="presParOf" srcId="{5537A1E0-584F-4B34-8521-2C37005EDF9F}" destId="{080F6209-E67F-41DF-86C6-00A30E0B1420}" srcOrd="0" destOrd="0" presId="urn:microsoft.com/office/officeart/2008/layout/AlternatingHexagons"/>
    <dgm:cxn modelId="{F626E1CF-7098-44DF-806D-E1DDEC9D1984}" type="presParOf" srcId="{5537A1E0-584F-4B34-8521-2C37005EDF9F}" destId="{4E38F5CA-7A37-4DB7-8F78-7313F31A6803}" srcOrd="1" destOrd="0" presId="urn:microsoft.com/office/officeart/2008/layout/AlternatingHexagons"/>
    <dgm:cxn modelId="{F0FEFAAF-FB58-4948-A7D3-56AE702209B8}" type="presParOf" srcId="{5537A1E0-584F-4B34-8521-2C37005EDF9F}" destId="{51DBBAFA-378B-4E34-9035-B81FA059101D}" srcOrd="2" destOrd="0" presId="urn:microsoft.com/office/officeart/2008/layout/AlternatingHexagons"/>
    <dgm:cxn modelId="{5FFBACC9-F108-4EA3-9E69-C58D163F1DDE}" type="presParOf" srcId="{5537A1E0-584F-4B34-8521-2C37005EDF9F}" destId="{BCFCDCEC-A502-4F01-AEAA-3B6358ADF33B}" srcOrd="3" destOrd="0" presId="urn:microsoft.com/office/officeart/2008/layout/AlternatingHexagons"/>
    <dgm:cxn modelId="{20AF0204-725C-4FC5-AD7A-B0C256A1B4E5}" type="presParOf" srcId="{5537A1E0-584F-4B34-8521-2C37005EDF9F}" destId="{B5C14C0C-B315-46B1-B24F-FF58B9EEEFD5}" srcOrd="4" destOrd="0" presId="urn:microsoft.com/office/officeart/2008/layout/AlternatingHexagons"/>
    <dgm:cxn modelId="{72560133-F4F6-41A9-8A3F-E2596ACF917D}" type="presParOf" srcId="{90AFCADB-EAB9-4AB9-9965-E3F9FA1E6207}" destId="{A12DC695-75DC-4610-BA7B-700ACCF2C48D}" srcOrd="3" destOrd="0" presId="urn:microsoft.com/office/officeart/2008/layout/AlternatingHexagons"/>
    <dgm:cxn modelId="{F4ECEC34-2053-4DEE-B4CA-86E1475D6A4C}" type="presParOf" srcId="{90AFCADB-EAB9-4AB9-9965-E3F9FA1E6207}" destId="{2E374050-E010-4AB7-A807-12784601F9C5}" srcOrd="4" destOrd="0" presId="urn:microsoft.com/office/officeart/2008/layout/AlternatingHexagons"/>
    <dgm:cxn modelId="{D2A59D93-8935-4B26-9CDE-AF26E211E65D}" type="presParOf" srcId="{2E374050-E010-4AB7-A807-12784601F9C5}" destId="{43B24C5D-E918-4591-AE2D-756F38540448}" srcOrd="0" destOrd="0" presId="urn:microsoft.com/office/officeart/2008/layout/AlternatingHexagons"/>
    <dgm:cxn modelId="{13C5F360-AE86-4B98-B45A-720266781DDF}" type="presParOf" srcId="{2E374050-E010-4AB7-A807-12784601F9C5}" destId="{8898282B-4000-48FA-9F73-CC0C9DA1C4D5}" srcOrd="1" destOrd="0" presId="urn:microsoft.com/office/officeart/2008/layout/AlternatingHexagons"/>
    <dgm:cxn modelId="{D45C17E2-6494-41EE-B922-0BA28127C7C9}" type="presParOf" srcId="{2E374050-E010-4AB7-A807-12784601F9C5}" destId="{8BDF5ABE-ED69-4B52-AFB9-ACFF9605460B}" srcOrd="2" destOrd="0" presId="urn:microsoft.com/office/officeart/2008/layout/AlternatingHexagons"/>
    <dgm:cxn modelId="{AF58653E-6217-4697-9ECB-800114923DAE}" type="presParOf" srcId="{2E374050-E010-4AB7-A807-12784601F9C5}" destId="{85368D26-C553-45FE-B182-7D165DA867D2}" srcOrd="3" destOrd="0" presId="urn:microsoft.com/office/officeart/2008/layout/AlternatingHexagons"/>
    <dgm:cxn modelId="{12552FED-480B-48ED-B922-684341B9E21C}" type="presParOf" srcId="{2E374050-E010-4AB7-A807-12784601F9C5}" destId="{7D2BE79E-E443-4774-8D26-71A3505CEBC0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24735-0678-4A17-8AE2-D06F2DB13CC1}">
      <dsp:nvSpPr>
        <dsp:cNvPr id="0" name=""/>
        <dsp:cNvSpPr/>
      </dsp:nvSpPr>
      <dsp:spPr>
        <a:xfrm rot="5400000">
          <a:off x="2607732" y="85724"/>
          <a:ext cx="1495557" cy="1326220"/>
        </a:xfrm>
        <a:prstGeom prst="hexagon">
          <a:avLst>
            <a:gd name="adj" fmla="val 25000"/>
            <a:gd name="vf" fmla="val 115470"/>
          </a:avLst>
        </a:prstGeom>
        <a:solidFill>
          <a:srgbClr val="F9EA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22,2%</a:t>
          </a:r>
          <a:r>
            <a:rPr lang="it-IT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del totale imprese</a:t>
          </a:r>
        </a:p>
      </dsp:txBody>
      <dsp:txXfrm rot="-5400000">
        <a:off x="2900923" y="236204"/>
        <a:ext cx="909174" cy="1025261"/>
      </dsp:txXfrm>
    </dsp:sp>
    <dsp:sp modelId="{CD69E716-4F31-42C9-8F3E-8FD77E985062}">
      <dsp:nvSpPr>
        <dsp:cNvPr id="0" name=""/>
        <dsp:cNvSpPr/>
      </dsp:nvSpPr>
      <dsp:spPr>
        <a:xfrm>
          <a:off x="3944817" y="0"/>
          <a:ext cx="1669041" cy="897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25989-C104-40AB-A716-C70E6D50A28B}">
      <dsp:nvSpPr>
        <dsp:cNvPr id="0" name=""/>
        <dsp:cNvSpPr/>
      </dsp:nvSpPr>
      <dsp:spPr>
        <a:xfrm rot="5400000">
          <a:off x="1213540" y="70867"/>
          <a:ext cx="1495557" cy="1360570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1.344.993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imprese registrate al II trim 2022</a:t>
          </a:r>
          <a:endParaRPr lang="it-IT" sz="1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1497561" y="241385"/>
        <a:ext cx="927514" cy="1019535"/>
      </dsp:txXfrm>
    </dsp:sp>
    <dsp:sp modelId="{080F6209-E67F-41DF-86C6-00A30E0B1420}">
      <dsp:nvSpPr>
        <dsp:cNvPr id="0" name=""/>
        <dsp:cNvSpPr/>
      </dsp:nvSpPr>
      <dsp:spPr>
        <a:xfrm rot="5400000">
          <a:off x="1934786" y="1370583"/>
          <a:ext cx="1495557" cy="1301134"/>
        </a:xfrm>
        <a:prstGeom prst="hexagon">
          <a:avLst>
            <a:gd name="adj" fmla="val 25000"/>
            <a:gd name="vf" fmla="val 115470"/>
          </a:avLst>
        </a:prstGeom>
        <a:solidFill>
          <a:srgbClr val="F9EA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1.840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start-up innovative al II trim 2022 </a:t>
          </a:r>
        </a:p>
      </dsp:txBody>
      <dsp:txXfrm rot="-5400000">
        <a:off x="2234757" y="1506430"/>
        <a:ext cx="895614" cy="1029441"/>
      </dsp:txXfrm>
    </dsp:sp>
    <dsp:sp modelId="{4E38F5CA-7A37-4DB7-8F78-7313F31A6803}">
      <dsp:nvSpPr>
        <dsp:cNvPr id="0" name=""/>
        <dsp:cNvSpPr/>
      </dsp:nvSpPr>
      <dsp:spPr>
        <a:xfrm>
          <a:off x="330596" y="1569596"/>
          <a:ext cx="1615201" cy="897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14C0C-B315-46B1-B24F-FF58B9EEEFD5}">
      <dsp:nvSpPr>
        <dsp:cNvPr id="0" name=""/>
        <dsp:cNvSpPr/>
      </dsp:nvSpPr>
      <dsp:spPr>
        <a:xfrm rot="5400000">
          <a:off x="3966795" y="100585"/>
          <a:ext cx="1495557" cy="1301134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+0,1%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rispetto al II trim 2021 (vs   -0,7% NON femminili)</a:t>
          </a:r>
        </a:p>
      </dsp:txBody>
      <dsp:txXfrm rot="-5400000">
        <a:off x="4266766" y="236432"/>
        <a:ext cx="895614" cy="1029441"/>
      </dsp:txXfrm>
    </dsp:sp>
    <dsp:sp modelId="{43B24C5D-E918-4591-AE2D-756F38540448}">
      <dsp:nvSpPr>
        <dsp:cNvPr id="0" name=""/>
        <dsp:cNvSpPr/>
      </dsp:nvSpPr>
      <dsp:spPr>
        <a:xfrm rot="5400000">
          <a:off x="4576388" y="1370583"/>
          <a:ext cx="1495557" cy="1301134"/>
        </a:xfrm>
        <a:prstGeom prst="hexagon">
          <a:avLst>
            <a:gd name="adj" fmla="val 25000"/>
            <a:gd name="vf" fmla="val 115470"/>
          </a:avLst>
        </a:prstGeom>
        <a:solidFill>
          <a:srgbClr val="F9EA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+5,4%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rispetto al II trim 2021 (vs +8,0% non femminili) </a:t>
          </a:r>
        </a:p>
      </dsp:txBody>
      <dsp:txXfrm rot="-5400000">
        <a:off x="4876359" y="1506430"/>
        <a:ext cx="895614" cy="1029441"/>
      </dsp:txXfrm>
    </dsp:sp>
    <dsp:sp modelId="{8898282B-4000-48FA-9F73-CC0C9DA1C4D5}">
      <dsp:nvSpPr>
        <dsp:cNvPr id="0" name=""/>
        <dsp:cNvSpPr/>
      </dsp:nvSpPr>
      <dsp:spPr>
        <a:xfrm>
          <a:off x="4045561" y="2839025"/>
          <a:ext cx="1669041" cy="897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BE79E-E443-4774-8D26-71A3505CEBC0}">
      <dsp:nvSpPr>
        <dsp:cNvPr id="0" name=""/>
        <dsp:cNvSpPr/>
      </dsp:nvSpPr>
      <dsp:spPr>
        <a:xfrm rot="5400000">
          <a:off x="3255593" y="1370583"/>
          <a:ext cx="1495557" cy="1301134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12,6%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del totale start-up innovative</a:t>
          </a:r>
        </a:p>
      </dsp:txBody>
      <dsp:txXfrm rot="-5400000">
        <a:off x="3555564" y="1506430"/>
        <a:ext cx="895614" cy="1029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C4027-2D03-4CE9-8586-D17F6C0171DD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F19B6-07A0-4B00-9314-76AEAD95F9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00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A5C28-0E8D-7548-F64C-B165095E9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356DF4-4334-B02D-DC33-A4D434BDA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3BEE07-8AF1-66ED-074B-3218928C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FE5C-197A-4D44-B285-6702F0EEE5D3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D824A2-02BC-3C85-D198-EC5792E62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5DD56D-909D-63CA-09CD-22FC0474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C3BF-C8A8-4A0A-AD70-9B558CD0E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49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D5FA2E-E605-3FE1-881C-D105B38F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239A0F-3A24-F6A9-88B4-498DAEB95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B9E139-7479-137A-11A2-5C84866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FE5C-197A-4D44-B285-6702F0EEE5D3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A7F886-BE64-5C4C-6AA0-90B95C69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70B2B1-E8B1-911E-73F0-4776105C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C3BF-C8A8-4A0A-AD70-9B558CD0E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16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B94093A-91F3-2D6B-501D-9A0EA9D2A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E4A87F3-8697-3C52-6023-92799CB48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FC1D47-BE26-0058-87BC-5E382C82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FE5C-197A-4D44-B285-6702F0EEE5D3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62959E-20CA-C4CB-0330-C7CC6B54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54254D-BA19-BC84-3105-3F56E27B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C3BF-C8A8-4A0A-AD70-9B558CD0E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14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F1194E-D40A-DE8C-73AF-EA35A4974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C23E68-A401-9536-7AB3-23EB1AE16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7A0F36-6B61-0F1E-095C-98780266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FE5C-197A-4D44-B285-6702F0EEE5D3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637421-E01A-7AAE-9640-DCFACD47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BB9B1C-27FE-20F7-3AAA-F87B2C43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C3BF-C8A8-4A0A-AD70-9B558CD0E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6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3F2A23-6224-0CAB-A7F9-F0120194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68DDB6-0E2C-E1C4-B2D8-F6A69E85A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82F12B-7C51-9ACE-8F01-9BA34AD8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FE5C-197A-4D44-B285-6702F0EEE5D3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98DEF5-820A-04DB-C9AD-B5533063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16E25C-89EB-1F80-47EA-60E04391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C3BF-C8A8-4A0A-AD70-9B558CD0E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8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97BF3-E926-6798-5FA9-26890E18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B16BC-D27F-5DF9-2FE9-759273739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C3FB46-D55E-705B-4A7D-CAB972672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9FCCA8-E50A-A0E7-EEDF-E9A70D221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FE5C-197A-4D44-B285-6702F0EEE5D3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E9A6E4-AC74-8ADD-CDBC-0870DD00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76AF03-2F9C-CD07-7506-C384491E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C3BF-C8A8-4A0A-AD70-9B558CD0E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6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F6054-7DEE-95F1-1B79-583CE06A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47E69A-C4EA-D31B-54F3-3F78F8EA2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48D501-A1AF-E17A-263E-7C6237A29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1430D47-95B0-A838-C31A-80DBC26F0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C0890D-F452-6610-AE12-9C8603B0E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5DBB0C1-EA14-1228-3021-6FDB9B99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FE5C-197A-4D44-B285-6702F0EEE5D3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C39C3A-25E1-2D1F-6AC0-25E32E97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A10DD75-96BF-F5C9-C68C-BD045765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C3BF-C8A8-4A0A-AD70-9B558CD0E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86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3B429-3E8F-F04C-DF6D-3611583F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7106108-A2CA-80A1-F5E4-175D576D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FE5C-197A-4D44-B285-6702F0EEE5D3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A7E61B-1158-5B5C-A671-0158C620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7C5CAC-8AA0-8967-92A5-21C7D7ED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C3BF-C8A8-4A0A-AD70-9B558CD0E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8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D1DCD58-6F25-1F64-6642-B3647034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FE5C-197A-4D44-B285-6702F0EEE5D3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709B3A9-FA63-DEE9-81CD-58A39239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3BDB1B-4EFE-74A5-E8D0-6FB25E65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C3BF-C8A8-4A0A-AD70-9B558CD0E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40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4675E-EA25-12DB-A127-76F66395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37AE40-01F4-C4A4-3B17-BCA275498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600B7D-C7ED-920F-44A0-09C7131FC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6565D7-903A-F6CA-DFCD-67B15892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FE5C-197A-4D44-B285-6702F0EEE5D3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E8422B-87E6-4A6F-AA58-7AE20927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D1B57D-DAA3-97EB-F0A8-0ECA23BA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C3BF-C8A8-4A0A-AD70-9B558CD0E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44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5B1B37-12CB-1B25-1BA2-4A57B1DC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E3D7A7B-6D11-0F97-8754-FFF854E90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DCAEA9-6117-BBA4-C77C-D845BCA79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22374D-DD54-10C3-617A-2F427955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FE5C-197A-4D44-B285-6702F0EEE5D3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C29F1C-9524-8AF8-E1C2-A51D114F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E57D4B-A17E-624B-7B4C-9104D236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C3BF-C8A8-4A0A-AD70-9B558CD0E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75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04C8628-3190-7808-EBC5-21568C0B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5D32F7-D268-FD12-86F0-55A02D757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6E1787-FBB3-8300-39D0-AECBD56D8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FE5C-197A-4D44-B285-6702F0EEE5D3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B04ADE-C98D-96A7-09C0-1F099D01F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07846-F854-D0EA-BE93-29D593D20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C3BF-C8A8-4A0A-AD70-9B558CD0E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3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3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5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BD68C58A-55D4-44B6-AC62-1CD6BB3C8FE9}"/>
              </a:ext>
            </a:extLst>
          </p:cNvPr>
          <p:cNvGrpSpPr/>
          <p:nvPr/>
        </p:nvGrpSpPr>
        <p:grpSpPr>
          <a:xfrm>
            <a:off x="0" y="0"/>
            <a:ext cx="12207070" cy="6858000"/>
            <a:chOff x="0" y="0"/>
            <a:chExt cx="12207070" cy="6858000"/>
          </a:xfrm>
        </p:grpSpPr>
        <p:sp>
          <p:nvSpPr>
            <p:cNvPr id="4" name="object 1">
              <a:extLst>
                <a:ext uri="{FF2B5EF4-FFF2-40B4-BE49-F238E27FC236}">
                  <a16:creationId xmlns:a16="http://schemas.microsoft.com/office/drawing/2014/main" id="{ABF79D75-5F6D-A769-2D2A-E44230CC1A57}"/>
                </a:ext>
              </a:extLst>
            </p:cNvPr>
            <p:cNvSpPr/>
            <p:nvPr/>
          </p:nvSpPr>
          <p:spPr>
            <a:xfrm>
              <a:off x="0" y="0"/>
              <a:ext cx="1220707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CA4540F-3948-4911-DCAB-69FDD2F9BDDE}"/>
                </a:ext>
              </a:extLst>
            </p:cNvPr>
            <p:cNvSpPr txBox="1"/>
            <p:nvPr/>
          </p:nvSpPr>
          <p:spPr>
            <a:xfrm>
              <a:off x="4893860" y="1630740"/>
              <a:ext cx="293569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>
                  <a:latin typeface="Roboto" panose="02000000000000000000" pitchFamily="2" charset="0"/>
                  <a:ea typeface="Roboto" panose="02000000000000000000" pitchFamily="2" charset="0"/>
                </a:rPr>
                <a:t>V Rapporto Nazionale </a:t>
              </a:r>
            </a:p>
            <a:p>
              <a:pPr algn="ctr"/>
              <a:r>
                <a:rPr lang="it-IT" sz="3200" dirty="0">
                  <a:latin typeface="Roboto" panose="02000000000000000000" pitchFamily="2" charset="0"/>
                  <a:ea typeface="Roboto" panose="02000000000000000000" pitchFamily="2" charset="0"/>
                </a:rPr>
                <a:t>Imprenditoria Femminile</a:t>
              </a:r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B3913982-832F-498A-B86E-7B7CED89AE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902" b="9088"/>
            <a:stretch/>
          </p:blipFill>
          <p:spPr>
            <a:xfrm>
              <a:off x="0" y="6051512"/>
              <a:ext cx="12207070" cy="806488"/>
            </a:xfrm>
            <a:prstGeom prst="rect">
              <a:avLst/>
            </a:prstGeom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12127B40-F58B-4482-B75C-5D538BDD37A3}"/>
                </a:ext>
              </a:extLst>
            </p:cNvPr>
            <p:cNvSpPr/>
            <p:nvPr/>
          </p:nvSpPr>
          <p:spPr>
            <a:xfrm>
              <a:off x="9418320" y="73152"/>
              <a:ext cx="2788750" cy="804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3580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FDCF4143-8657-45B1-9349-ED36279213FA}"/>
              </a:ext>
            </a:extLst>
          </p:cNvPr>
          <p:cNvGrpSpPr/>
          <p:nvPr/>
        </p:nvGrpSpPr>
        <p:grpSpPr>
          <a:xfrm>
            <a:off x="445725" y="223893"/>
            <a:ext cx="10857755" cy="905632"/>
            <a:chOff x="0" y="0"/>
            <a:chExt cx="5555365" cy="628566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743C4C05-AA1C-4023-89C5-5101C9EC8381}"/>
                </a:ext>
              </a:extLst>
            </p:cNvPr>
            <p:cNvSpPr/>
            <p:nvPr/>
          </p:nvSpPr>
          <p:spPr>
            <a:xfrm>
              <a:off x="0" y="0"/>
              <a:ext cx="5555365" cy="628566"/>
            </a:xfrm>
            <a:custGeom>
              <a:avLst/>
              <a:gdLst/>
              <a:ahLst/>
              <a:cxnLst/>
              <a:rect l="l" t="t" r="r" b="b"/>
              <a:pathLst>
                <a:path w="5555365" h="628566">
                  <a:moveTo>
                    <a:pt x="0" y="0"/>
                  </a:moveTo>
                  <a:lnTo>
                    <a:pt x="5555365" y="0"/>
                  </a:lnTo>
                  <a:lnTo>
                    <a:pt x="5555365" y="628566"/>
                  </a:lnTo>
                  <a:lnTo>
                    <a:pt x="0" y="628566"/>
                  </a:lnTo>
                  <a:close/>
                </a:path>
              </a:pathLst>
            </a:custGeom>
            <a:solidFill>
              <a:srgbClr val="F9E830">
                <a:alpha val="91765"/>
              </a:srgbClr>
            </a:solidFill>
          </p:spPr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71F60124-7210-4F85-BE89-B61FD4A5BF56}"/>
                </a:ext>
              </a:extLst>
            </p:cNvPr>
            <p:cNvSpPr txBox="1"/>
            <p:nvPr/>
          </p:nvSpPr>
          <p:spPr>
            <a:xfrm>
              <a:off x="0" y="219075"/>
              <a:ext cx="812800" cy="5937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4800"/>
                </a:lnSpc>
              </a:pPr>
              <a:endParaRPr sz="1200" b="1"/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6024F36F-3029-DCF0-2B77-93534A035D18}"/>
              </a:ext>
            </a:extLst>
          </p:cNvPr>
          <p:cNvSpPr/>
          <p:nvPr/>
        </p:nvSpPr>
        <p:spPr>
          <a:xfrm>
            <a:off x="6259741" y="3556551"/>
            <a:ext cx="4927599" cy="2863484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19B012F-ED68-6828-3E87-2C33C3B49136}"/>
              </a:ext>
            </a:extLst>
          </p:cNvPr>
          <p:cNvSpPr txBox="1"/>
          <p:nvPr/>
        </p:nvSpPr>
        <p:spPr>
          <a:xfrm>
            <a:off x="8948015" y="3880522"/>
            <a:ext cx="2031999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All’interno delle imprese che investono in Open </a:t>
            </a:r>
            <a:r>
              <a:rPr lang="it-IT" sz="900" b="1" dirty="0" err="1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innovation</a:t>
            </a:r>
            <a:endParaRPr lang="it-IT" sz="9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AB6723B-8F74-CCCD-2242-A214C7986CA6}"/>
              </a:ext>
            </a:extLst>
          </p:cNvPr>
          <p:cNvSpPr txBox="1"/>
          <p:nvPr/>
        </p:nvSpPr>
        <p:spPr>
          <a:xfrm>
            <a:off x="6521543" y="3880522"/>
            <a:ext cx="2032000" cy="2523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4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Totale imprese</a:t>
            </a: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F243945-BCE5-7CF4-916C-C3E8D0068C3E}"/>
              </a:ext>
            </a:extLst>
          </p:cNvPr>
          <p:cNvSpPr/>
          <p:nvPr/>
        </p:nvSpPr>
        <p:spPr>
          <a:xfrm>
            <a:off x="6272010" y="3537032"/>
            <a:ext cx="4927600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it-IT" sz="100" b="1" dirty="0">
              <a:solidFill>
                <a:srgbClr val="000000"/>
              </a:solidFill>
              <a:latin typeface="DM Sans" panose="020B0604020202020204" charset="0"/>
            </a:endParaRPr>
          </a:p>
          <a:p>
            <a:pPr algn="ctr"/>
            <a:r>
              <a:rPr lang="it-IT" sz="1000" b="1" dirty="0">
                <a:solidFill>
                  <a:srgbClr val="000000"/>
                </a:solidFill>
                <a:latin typeface="DM Sans" panose="020B0604020202020204" charset="0"/>
              </a:rPr>
              <a:t>Quote % delle imprese con FATTURATO IN AUMENTO nel 2021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B087D54-8AF2-9651-3B4D-4F7890B64272}"/>
              </a:ext>
            </a:extLst>
          </p:cNvPr>
          <p:cNvSpPr/>
          <p:nvPr/>
        </p:nvSpPr>
        <p:spPr>
          <a:xfrm>
            <a:off x="558800" y="3556552"/>
            <a:ext cx="4940127" cy="286348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7493DB0-C29C-96EE-CFF7-A2D081E290B0}"/>
              </a:ext>
            </a:extLst>
          </p:cNvPr>
          <p:cNvSpPr txBox="1"/>
          <p:nvPr/>
        </p:nvSpPr>
        <p:spPr>
          <a:xfrm>
            <a:off x="3208027" y="3878344"/>
            <a:ext cx="2031999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All’interno delle imprese con mix management</a:t>
            </a: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027A8500-AD1F-64D1-D5FB-FBF4F63B7372}"/>
              </a:ext>
            </a:extLst>
          </p:cNvPr>
          <p:cNvSpPr txBox="1"/>
          <p:nvPr/>
        </p:nvSpPr>
        <p:spPr>
          <a:xfrm>
            <a:off x="781555" y="3878345"/>
            <a:ext cx="2032000" cy="1641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267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Totale imprese</a:t>
            </a: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138705F-884D-A34B-5A89-9C5A096A96E5}"/>
              </a:ext>
            </a:extLst>
          </p:cNvPr>
          <p:cNvSpPr/>
          <p:nvPr/>
        </p:nvSpPr>
        <p:spPr>
          <a:xfrm>
            <a:off x="558800" y="3556551"/>
            <a:ext cx="4940127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it-IT" sz="1000" b="1" dirty="0">
                <a:solidFill>
                  <a:srgbClr val="000000"/>
                </a:solidFill>
                <a:latin typeface="DM Sans" panose="020B0604020202020204" charset="0"/>
              </a:rPr>
              <a:t>Quote % delle imprese che investono in OPEN INNOVATION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AF14C08-28BF-25B7-721A-621F43414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" t="6071" r="1811" b="11100"/>
          <a:stretch/>
        </p:blipFill>
        <p:spPr>
          <a:xfrm>
            <a:off x="781555" y="4334251"/>
            <a:ext cx="4554046" cy="207732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696888A-F5A3-247F-BD1A-5E05DB6618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24"/>
          <a:stretch/>
        </p:blipFill>
        <p:spPr>
          <a:xfrm>
            <a:off x="6432997" y="4332283"/>
            <a:ext cx="4722261" cy="2072007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A7DD50D-94F1-AA34-B16E-124AD94AA72B}"/>
              </a:ext>
            </a:extLst>
          </p:cNvPr>
          <p:cNvSpPr txBox="1"/>
          <p:nvPr/>
        </p:nvSpPr>
        <p:spPr>
          <a:xfrm>
            <a:off x="523704" y="446429"/>
            <a:ext cx="1080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Roboto" panose="02000000000000000000" pitchFamily="2" charset="0"/>
                <a:ea typeface="Roboto" panose="02000000000000000000" pitchFamily="2" charset="0"/>
              </a:rPr>
              <a:t>IMPRESE CHE INVESTONO IN OPEN INNOVATION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CAEE596-BEF4-4DE3-8AEC-C6C67C245040}"/>
              </a:ext>
            </a:extLst>
          </p:cNvPr>
          <p:cNvSpPr/>
          <p:nvPr/>
        </p:nvSpPr>
        <p:spPr>
          <a:xfrm>
            <a:off x="475396" y="1393776"/>
            <a:ext cx="10857754" cy="97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Effetto mix management sulla open </a:t>
            </a:r>
            <a:r>
              <a:rPr lang="it-IT" sz="1200" b="1" dirty="0" err="1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: la quota di imprese femminili che investe in questo asset è inferiore a quella delle non femminili (21% vs 27%)…MA… quando le imprese hanno il mix management </a:t>
            </a:r>
            <a:r>
              <a:rPr lang="it-IT" sz="1200" i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si annulla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 il gap delle imprese femminili rispetto a quelle non femminili (25/26% in entrambi i casi)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200" b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Effetto capitale organizzativo su performance economiche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: quando le imprese investono nel capitale organizzativo </a:t>
            </a:r>
            <a:r>
              <a:rPr lang="it-IT" sz="1200" i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cresce la quota delle imprese con aumento del fatturato &amp; si annulla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 il gap delle imprese femminili rispetto a quelle non femminili (35/36%)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B2BEB729-7A27-4C59-A61C-39F86FE8B040}"/>
              </a:ext>
            </a:extLst>
          </p:cNvPr>
          <p:cNvSpPr/>
          <p:nvPr/>
        </p:nvSpPr>
        <p:spPr>
          <a:xfrm>
            <a:off x="8095079" y="6586834"/>
            <a:ext cx="4015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Open Sans Extra Bold" panose="020B0604020202020204" charset="0"/>
              </a:rPr>
              <a:t>Fonte: V Rapporto IF, Unioncamere - </a:t>
            </a:r>
            <a:r>
              <a:rPr lang="it-IT" sz="800" dirty="0" err="1">
                <a:latin typeface="Open Sans Extra Bold" panose="020B0604020202020204" charset="0"/>
              </a:rPr>
              <a:t>Si.Camera</a:t>
            </a:r>
            <a:r>
              <a:rPr lang="it-IT" sz="800" dirty="0">
                <a:latin typeface="Open Sans Extra Bold" panose="020B0604020202020204" charset="0"/>
              </a:rPr>
              <a:t> - Centro Studi Guglielmo Tagliacarne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2005A00-97FB-4931-B235-767051148009}"/>
              </a:ext>
            </a:extLst>
          </p:cNvPr>
          <p:cNvSpPr txBox="1"/>
          <p:nvPr/>
        </p:nvSpPr>
        <p:spPr>
          <a:xfrm>
            <a:off x="4490105" y="2647556"/>
            <a:ext cx="28176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67" b="1" dirty="0">
                <a:latin typeface="DM Sans" panose="020B0604020202020204" charset="0"/>
              </a:rPr>
              <a:t>Maggiori investimenti in</a:t>
            </a:r>
          </a:p>
          <a:p>
            <a:pPr algn="ctr"/>
            <a:r>
              <a:rPr lang="it-IT" sz="1067" b="1" dirty="0">
                <a:latin typeface="DM Sans" panose="020B0604020202020204" charset="0"/>
              </a:rPr>
              <a:t>Open </a:t>
            </a:r>
            <a:r>
              <a:rPr lang="it-IT" sz="1067" b="1" dirty="0" err="1">
                <a:latin typeface="DM Sans" panose="020B0604020202020204" charset="0"/>
              </a:rPr>
              <a:t>innovation</a:t>
            </a:r>
            <a:endParaRPr lang="it-IT" sz="1067" b="1" dirty="0">
              <a:latin typeface="DM Sans" panose="020B060402020202020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851C90B-FE2C-4C6A-8177-DE1A22BE8AFE}"/>
              </a:ext>
            </a:extLst>
          </p:cNvPr>
          <p:cNvSpPr txBox="1"/>
          <p:nvPr/>
        </p:nvSpPr>
        <p:spPr>
          <a:xfrm>
            <a:off x="1171115" y="2845286"/>
            <a:ext cx="114819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33" b="1" dirty="0">
                <a:solidFill>
                  <a:schemeClr val="accent3">
                    <a:lumMod val="50000"/>
                  </a:schemeClr>
                </a:solidFill>
                <a:latin typeface="DM Sans" panose="020B0604020202020204" charset="0"/>
              </a:rPr>
              <a:t>Mix </a:t>
            </a:r>
            <a:r>
              <a:rPr lang="it-IT" sz="1067" b="1" dirty="0">
                <a:solidFill>
                  <a:schemeClr val="accent3">
                    <a:lumMod val="50000"/>
                  </a:schemeClr>
                </a:solidFill>
                <a:latin typeface="DM Sans" panose="020B0604020202020204" charset="0"/>
              </a:rPr>
              <a:t>management</a:t>
            </a:r>
            <a:endParaRPr lang="it-IT" sz="933" b="1" dirty="0">
              <a:solidFill>
                <a:schemeClr val="accent3">
                  <a:lumMod val="50000"/>
                </a:schemeClr>
              </a:solidFill>
              <a:latin typeface="DM Sans" panose="020B060402020202020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BBB4D0C-5725-4F9B-8CE2-CB491F4C3F82}"/>
              </a:ext>
            </a:extLst>
          </p:cNvPr>
          <p:cNvSpPr txBox="1"/>
          <p:nvPr/>
        </p:nvSpPr>
        <p:spPr>
          <a:xfrm>
            <a:off x="9531235" y="2501565"/>
            <a:ext cx="1922624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67" b="1" dirty="0">
                <a:solidFill>
                  <a:schemeClr val="accent1">
                    <a:lumMod val="75000"/>
                  </a:schemeClr>
                </a:solidFill>
                <a:latin typeface="DM Sans" panose="020B0604020202020204" charset="0"/>
              </a:rPr>
              <a:t>Migliori performance economiche</a:t>
            </a:r>
          </a:p>
        </p:txBody>
      </p:sp>
      <p:cxnSp>
        <p:nvCxnSpPr>
          <p:cNvPr id="36" name="Connettore a gomito 35">
            <a:extLst>
              <a:ext uri="{FF2B5EF4-FFF2-40B4-BE49-F238E27FC236}">
                <a16:creationId xmlns:a16="http://schemas.microsoft.com/office/drawing/2014/main" id="{0EE18A6B-8DCB-4F79-82A5-025B0A262B93}"/>
              </a:ext>
            </a:extLst>
          </p:cNvPr>
          <p:cNvCxnSpPr/>
          <p:nvPr/>
        </p:nvCxnSpPr>
        <p:spPr>
          <a:xfrm rot="5400000" flipH="1" flipV="1">
            <a:off x="3805299" y="1008225"/>
            <a:ext cx="33519" cy="4153694"/>
          </a:xfrm>
          <a:prstGeom prst="bentConnector3">
            <a:avLst>
              <a:gd name="adj1" fmla="val -500134"/>
            </a:avLst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Connettore a gomito 36">
            <a:extLst>
              <a:ext uri="{FF2B5EF4-FFF2-40B4-BE49-F238E27FC236}">
                <a16:creationId xmlns:a16="http://schemas.microsoft.com/office/drawing/2014/main" id="{F9FAFEF9-E9F7-4843-9E9D-C72E5F3FA330}"/>
              </a:ext>
            </a:extLst>
          </p:cNvPr>
          <p:cNvCxnSpPr/>
          <p:nvPr/>
        </p:nvCxnSpPr>
        <p:spPr>
          <a:xfrm rot="5400000" flipH="1" flipV="1">
            <a:off x="8122730" y="698496"/>
            <a:ext cx="145991" cy="4593641"/>
          </a:xfrm>
          <a:prstGeom prst="bentConnector3">
            <a:avLst>
              <a:gd name="adj1" fmla="val 3195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33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C68F1409-5ECA-4247-BFCD-EDB0CF17F4A5}"/>
              </a:ext>
            </a:extLst>
          </p:cNvPr>
          <p:cNvGrpSpPr/>
          <p:nvPr/>
        </p:nvGrpSpPr>
        <p:grpSpPr>
          <a:xfrm>
            <a:off x="367645" y="294409"/>
            <a:ext cx="10935836" cy="835116"/>
            <a:chOff x="0" y="0"/>
            <a:chExt cx="5555365" cy="628566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1B5BBBB2-D5CA-4555-95CC-8C2DD0A19B07}"/>
                </a:ext>
              </a:extLst>
            </p:cNvPr>
            <p:cNvSpPr/>
            <p:nvPr/>
          </p:nvSpPr>
          <p:spPr>
            <a:xfrm>
              <a:off x="0" y="0"/>
              <a:ext cx="5555365" cy="628566"/>
            </a:xfrm>
            <a:custGeom>
              <a:avLst/>
              <a:gdLst/>
              <a:ahLst/>
              <a:cxnLst/>
              <a:rect l="l" t="t" r="r" b="b"/>
              <a:pathLst>
                <a:path w="5555365" h="628566">
                  <a:moveTo>
                    <a:pt x="0" y="0"/>
                  </a:moveTo>
                  <a:lnTo>
                    <a:pt x="5555365" y="0"/>
                  </a:lnTo>
                  <a:lnTo>
                    <a:pt x="5555365" y="628566"/>
                  </a:lnTo>
                  <a:lnTo>
                    <a:pt x="0" y="628566"/>
                  </a:lnTo>
                  <a:close/>
                </a:path>
              </a:pathLst>
            </a:custGeom>
            <a:solidFill>
              <a:srgbClr val="F9E830">
                <a:alpha val="91765"/>
              </a:srgbClr>
            </a:solidFill>
          </p:spPr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F301776C-7055-4BC6-BFAB-9EA1EB66A5C4}"/>
                </a:ext>
              </a:extLst>
            </p:cNvPr>
            <p:cNvSpPr txBox="1"/>
            <p:nvPr/>
          </p:nvSpPr>
          <p:spPr>
            <a:xfrm>
              <a:off x="0" y="219075"/>
              <a:ext cx="812800" cy="5937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4800"/>
                </a:lnSpc>
              </a:pPr>
              <a:endParaRPr sz="1200" b="1"/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2A36AC1B-7CE2-5A30-A5DE-2D5FD53454B6}"/>
              </a:ext>
            </a:extLst>
          </p:cNvPr>
          <p:cNvSpPr/>
          <p:nvPr/>
        </p:nvSpPr>
        <p:spPr>
          <a:xfrm>
            <a:off x="6375881" y="3558275"/>
            <a:ext cx="4927599" cy="302826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9D0E750-EE8D-BE83-6B23-81E3EC8ABBE3}"/>
              </a:ext>
            </a:extLst>
          </p:cNvPr>
          <p:cNvSpPr txBox="1"/>
          <p:nvPr/>
        </p:nvSpPr>
        <p:spPr>
          <a:xfrm>
            <a:off x="9064155" y="3880277"/>
            <a:ext cx="2031999" cy="2616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5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All’interno delle imprese che investono in Capitale umano</a:t>
            </a: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4174092B-0DF3-2743-D13B-5ABB62C2DE05}"/>
              </a:ext>
            </a:extLst>
          </p:cNvPr>
          <p:cNvSpPr txBox="1"/>
          <p:nvPr/>
        </p:nvSpPr>
        <p:spPr>
          <a:xfrm>
            <a:off x="6637683" y="3880278"/>
            <a:ext cx="2032000" cy="2523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4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Totale imprese</a:t>
            </a: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06D0091-5936-6656-765E-9B0D2CCFE669}"/>
              </a:ext>
            </a:extLst>
          </p:cNvPr>
          <p:cNvSpPr/>
          <p:nvPr/>
        </p:nvSpPr>
        <p:spPr>
          <a:xfrm>
            <a:off x="6375881" y="3558274"/>
            <a:ext cx="4927600" cy="246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DM Sans" panose="020B0604020202020204" charset="0"/>
              </a:rPr>
              <a:t>Quote % delle imprese con FATTURATO IN AUMENTO nel 2021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53F6469-5459-2979-3244-AC275B465F7E}"/>
              </a:ext>
            </a:extLst>
          </p:cNvPr>
          <p:cNvSpPr/>
          <p:nvPr/>
        </p:nvSpPr>
        <p:spPr>
          <a:xfrm>
            <a:off x="660400" y="3558275"/>
            <a:ext cx="4940127" cy="302826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97831EBC-BDC2-8EDC-381D-E64019F27FB3}"/>
              </a:ext>
            </a:extLst>
          </p:cNvPr>
          <p:cNvSpPr txBox="1"/>
          <p:nvPr/>
        </p:nvSpPr>
        <p:spPr>
          <a:xfrm>
            <a:off x="3309627" y="3878100"/>
            <a:ext cx="2031999" cy="2739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7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All’interno delle imprese con mix management</a:t>
            </a: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347968E6-EED1-1330-F626-7ABD4AD2D54A}"/>
              </a:ext>
            </a:extLst>
          </p:cNvPr>
          <p:cNvSpPr txBox="1"/>
          <p:nvPr/>
        </p:nvSpPr>
        <p:spPr>
          <a:xfrm>
            <a:off x="883155" y="3878100"/>
            <a:ext cx="2032000" cy="2626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267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Totale imprese</a:t>
            </a: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ECF6F36-D453-5A4E-4751-037085B0459E}"/>
              </a:ext>
            </a:extLst>
          </p:cNvPr>
          <p:cNvSpPr/>
          <p:nvPr/>
        </p:nvSpPr>
        <p:spPr>
          <a:xfrm>
            <a:off x="660400" y="3558274"/>
            <a:ext cx="4940127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it-IT" sz="1000" b="1" dirty="0">
                <a:solidFill>
                  <a:srgbClr val="000000"/>
                </a:solidFill>
                <a:latin typeface="DM Sans" panose="020B0604020202020204" charset="0"/>
              </a:rPr>
              <a:t>Quote % delle imprese che investono in CAPITALE UMANO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87C6665-A0F0-3690-0234-43B27B5FF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6" r="1330" b="9402"/>
          <a:stretch/>
        </p:blipFill>
        <p:spPr>
          <a:xfrm>
            <a:off x="781556" y="4346718"/>
            <a:ext cx="4727790" cy="222918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B329A44-96C2-B8F0-16F1-DDA48908B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02"/>
          <a:stretch/>
        </p:blipFill>
        <p:spPr>
          <a:xfrm>
            <a:off x="6565311" y="4279406"/>
            <a:ext cx="4665796" cy="2225119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DED7128-4D47-49D7-7C86-EF3E32906F39}"/>
              </a:ext>
            </a:extLst>
          </p:cNvPr>
          <p:cNvSpPr txBox="1"/>
          <p:nvPr/>
        </p:nvSpPr>
        <p:spPr>
          <a:xfrm>
            <a:off x="527354" y="415651"/>
            <a:ext cx="1080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Roboto" panose="02000000000000000000" pitchFamily="2" charset="0"/>
                <a:ea typeface="Roboto" panose="02000000000000000000" pitchFamily="2" charset="0"/>
              </a:rPr>
              <a:t>IMPRESE CHE INVESTONO IN CAPITALE UMANO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6C7BEAC-6F65-4D55-81B4-185EA0038CD3}"/>
              </a:ext>
            </a:extLst>
          </p:cNvPr>
          <p:cNvSpPr/>
          <p:nvPr/>
        </p:nvSpPr>
        <p:spPr>
          <a:xfrm>
            <a:off x="527354" y="1341983"/>
            <a:ext cx="10809446" cy="116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Effetto mix management sul capitale umano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: la quota di imprese femminili che investe in questo asset è inferiore a quella delle non femminili (51% vs 55%)…MA… quando le imprese hanno il mix management </a:t>
            </a:r>
            <a:r>
              <a:rPr lang="it-IT" sz="1200" i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aumenta la propensione ad investire &amp; si annulla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 il gap delle imprese femminili rispetto a quelle non femminili (60/61%)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200" b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Effetto capitale umano su performance economiche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: quando le imprese investono nel capitale umano </a:t>
            </a:r>
            <a:r>
              <a:rPr lang="it-IT" sz="1200" i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cresce la quota delle imprese con aumento del fatturato &amp; si annulla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 il gap delle imprese femminili rispetto a quelle non femminili (39% in entrambi i casi)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10E1DCDD-1E99-4784-BD95-1A4B4077E82E}"/>
              </a:ext>
            </a:extLst>
          </p:cNvPr>
          <p:cNvSpPr/>
          <p:nvPr/>
        </p:nvSpPr>
        <p:spPr>
          <a:xfrm>
            <a:off x="8072247" y="6642556"/>
            <a:ext cx="4015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Open Sans Extra Bold" panose="020B0604020202020204" charset="0"/>
              </a:rPr>
              <a:t>Fonte: V Rapporto IF, Unioncamere - </a:t>
            </a:r>
            <a:r>
              <a:rPr lang="it-IT" sz="800" dirty="0" err="1">
                <a:latin typeface="Open Sans Extra Bold" panose="020B0604020202020204" charset="0"/>
              </a:rPr>
              <a:t>Si.Camera</a:t>
            </a:r>
            <a:r>
              <a:rPr lang="it-IT" sz="800" dirty="0">
                <a:latin typeface="Open Sans Extra Bold" panose="020B0604020202020204" charset="0"/>
              </a:rPr>
              <a:t> - Centro Studi Guglielmo Tagliacarne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7CCB226-51F2-4164-B940-12332FCF8015}"/>
              </a:ext>
            </a:extLst>
          </p:cNvPr>
          <p:cNvSpPr txBox="1"/>
          <p:nvPr/>
        </p:nvSpPr>
        <p:spPr>
          <a:xfrm>
            <a:off x="4490105" y="2647556"/>
            <a:ext cx="28176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67" b="1" dirty="0">
                <a:latin typeface="DM Sans" panose="020B0604020202020204" charset="0"/>
              </a:rPr>
              <a:t>Maggiori investimenti in</a:t>
            </a:r>
          </a:p>
          <a:p>
            <a:pPr algn="ctr"/>
            <a:r>
              <a:rPr lang="it-IT" sz="1067" b="1" dirty="0">
                <a:latin typeface="DM Sans" panose="020B0604020202020204" charset="0"/>
              </a:rPr>
              <a:t>Capitale umano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5DFF8F1-9B56-4044-B277-0894FAAB7436}"/>
              </a:ext>
            </a:extLst>
          </p:cNvPr>
          <p:cNvSpPr txBox="1"/>
          <p:nvPr/>
        </p:nvSpPr>
        <p:spPr>
          <a:xfrm>
            <a:off x="1171115" y="2845286"/>
            <a:ext cx="114819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33" b="1" dirty="0">
                <a:solidFill>
                  <a:schemeClr val="accent3">
                    <a:lumMod val="50000"/>
                  </a:schemeClr>
                </a:solidFill>
                <a:latin typeface="DM Sans" panose="020B0604020202020204" charset="0"/>
              </a:rPr>
              <a:t>Mix </a:t>
            </a:r>
            <a:r>
              <a:rPr lang="it-IT" sz="1067" b="1" dirty="0">
                <a:solidFill>
                  <a:schemeClr val="accent3">
                    <a:lumMod val="50000"/>
                  </a:schemeClr>
                </a:solidFill>
                <a:latin typeface="DM Sans" panose="020B0604020202020204" charset="0"/>
              </a:rPr>
              <a:t>management</a:t>
            </a:r>
            <a:endParaRPr lang="it-IT" sz="933" b="1" dirty="0">
              <a:solidFill>
                <a:schemeClr val="accent3">
                  <a:lumMod val="50000"/>
                </a:schemeClr>
              </a:solidFill>
              <a:latin typeface="DM Sans" panose="020B060402020202020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6403A62-AD8C-42E7-802A-81FCFCDFEDBD}"/>
              </a:ext>
            </a:extLst>
          </p:cNvPr>
          <p:cNvSpPr txBox="1"/>
          <p:nvPr/>
        </p:nvSpPr>
        <p:spPr>
          <a:xfrm>
            <a:off x="9531235" y="2501565"/>
            <a:ext cx="1922624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67" b="1" dirty="0">
                <a:solidFill>
                  <a:schemeClr val="accent1">
                    <a:lumMod val="75000"/>
                  </a:schemeClr>
                </a:solidFill>
                <a:latin typeface="DM Sans" panose="020B0604020202020204" charset="0"/>
              </a:rPr>
              <a:t>Migliori performance economiche</a:t>
            </a:r>
          </a:p>
        </p:txBody>
      </p:sp>
      <p:cxnSp>
        <p:nvCxnSpPr>
          <p:cNvPr id="36" name="Connettore a gomito 35">
            <a:extLst>
              <a:ext uri="{FF2B5EF4-FFF2-40B4-BE49-F238E27FC236}">
                <a16:creationId xmlns:a16="http://schemas.microsoft.com/office/drawing/2014/main" id="{AB2A29E7-571A-4464-BDC1-71727A09E86B}"/>
              </a:ext>
            </a:extLst>
          </p:cNvPr>
          <p:cNvCxnSpPr/>
          <p:nvPr/>
        </p:nvCxnSpPr>
        <p:spPr>
          <a:xfrm rot="5400000" flipH="1" flipV="1">
            <a:off x="3805299" y="1008225"/>
            <a:ext cx="33519" cy="4153694"/>
          </a:xfrm>
          <a:prstGeom prst="bentConnector3">
            <a:avLst>
              <a:gd name="adj1" fmla="val -500134"/>
            </a:avLst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Connettore a gomito 36">
            <a:extLst>
              <a:ext uri="{FF2B5EF4-FFF2-40B4-BE49-F238E27FC236}">
                <a16:creationId xmlns:a16="http://schemas.microsoft.com/office/drawing/2014/main" id="{8151D3FC-F8F5-417B-903B-B83F477E5189}"/>
              </a:ext>
            </a:extLst>
          </p:cNvPr>
          <p:cNvCxnSpPr/>
          <p:nvPr/>
        </p:nvCxnSpPr>
        <p:spPr>
          <a:xfrm rot="5400000" flipH="1" flipV="1">
            <a:off x="8122730" y="698496"/>
            <a:ext cx="145991" cy="4593641"/>
          </a:xfrm>
          <a:prstGeom prst="bentConnector3">
            <a:avLst>
              <a:gd name="adj1" fmla="val 3195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6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331;p29">
            <a:extLst>
              <a:ext uri="{FF2B5EF4-FFF2-40B4-BE49-F238E27FC236}">
                <a16:creationId xmlns:a16="http://schemas.microsoft.com/office/drawing/2014/main" id="{FA0C934E-6D61-4758-9CB6-684A5702A6DB}"/>
              </a:ext>
            </a:extLst>
          </p:cNvPr>
          <p:cNvSpPr/>
          <p:nvPr/>
        </p:nvSpPr>
        <p:spPr>
          <a:xfrm>
            <a:off x="43375" y="147726"/>
            <a:ext cx="11944035" cy="1040277"/>
          </a:xfrm>
          <a:custGeom>
            <a:avLst/>
            <a:gdLst/>
            <a:ahLst/>
            <a:cxnLst/>
            <a:rect l="l" t="t" r="r" b="b"/>
            <a:pathLst>
              <a:path w="5555365" h="628566" extrusionOk="0">
                <a:moveTo>
                  <a:pt x="0" y="0"/>
                </a:moveTo>
                <a:lnTo>
                  <a:pt x="5555365" y="0"/>
                </a:lnTo>
                <a:lnTo>
                  <a:pt x="5555365" y="628566"/>
                </a:lnTo>
                <a:lnTo>
                  <a:pt x="0" y="628566"/>
                </a:lnTo>
                <a:close/>
              </a:path>
            </a:pathLst>
          </a:custGeom>
          <a:solidFill>
            <a:srgbClr val="F9E830">
              <a:alpha val="91760"/>
            </a:srgbClr>
          </a:solidFill>
          <a:ln>
            <a:noFill/>
          </a:ln>
        </p:spPr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5B09F41D-C84E-48B2-824E-4E6DD6A4BE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5999" y="2949347"/>
          <a:ext cx="5935087" cy="3320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01080" imgH="4029195" progId="Excel.Sheet.12">
                  <p:embed/>
                </p:oleObj>
              </mc:Choice>
              <mc:Fallback>
                <p:oleObj name="Worksheet" r:id="rId2" imgW="7201080" imgH="4029195" progId="Excel.Sheet.12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5B09F41D-C84E-48B2-824E-4E6DD6A4BE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5999" y="2949347"/>
                        <a:ext cx="5935087" cy="3320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37F29226-FB4F-4CAA-872C-2E15C3B418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204" y="2939358"/>
          <a:ext cx="6179975" cy="339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210440" imgH="3962653" progId="Excel.Sheet.12">
                  <p:embed/>
                </p:oleObj>
              </mc:Choice>
              <mc:Fallback>
                <p:oleObj name="Worksheet" r:id="rId4" imgW="7210440" imgH="3962653" progId="Excel.Sheet.12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37F29226-FB4F-4CAA-872C-2E15C3B41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204" y="2939358"/>
                        <a:ext cx="6179975" cy="3396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5">
            <a:extLst>
              <a:ext uri="{FF2B5EF4-FFF2-40B4-BE49-F238E27FC236}">
                <a16:creationId xmlns:a16="http://schemas.microsoft.com/office/drawing/2014/main" id="{E63B38A1-5158-3268-AF8A-B44763E76FEF}"/>
              </a:ext>
            </a:extLst>
          </p:cNvPr>
          <p:cNvSpPr txBox="1"/>
          <p:nvPr/>
        </p:nvSpPr>
        <p:spPr>
          <a:xfrm>
            <a:off x="503366" y="1500442"/>
            <a:ext cx="10766430" cy="674800"/>
          </a:xfrm>
          <a:prstGeom prst="rect">
            <a:avLst/>
          </a:prstGeom>
        </p:spPr>
        <p:txBody>
          <a:bodyPr wrap="square" lIns="0" tIns="0" rIns="0" bIns="0" numCol="1" spcCol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latin typeface="Roboto" panose="02000000000000000000"/>
                <a:cs typeface="Times New Roman" panose="02020603050405020304" pitchFamily="18" charset="0"/>
              </a:rPr>
              <a:t>Lo shock pandemico ha accelerato la duplice transizione: 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il </a:t>
            </a:r>
            <a:r>
              <a:rPr lang="it-IT" sz="1400" i="1" dirty="0">
                <a:latin typeface="Roboto" panose="02000000000000000000"/>
                <a:cs typeface="Times New Roman" panose="02020603050405020304" pitchFamily="18" charset="0"/>
              </a:rPr>
              <a:t>14%</a:t>
            </a:r>
            <a:r>
              <a:rPr lang="it-IT" sz="1400" b="1" dirty="0">
                <a:latin typeface="Roboto" panose="0200000000000000000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delle </a:t>
            </a:r>
            <a:r>
              <a:rPr lang="it-IT" sz="1400" i="1" dirty="0">
                <a:latin typeface="Roboto" panose="02000000000000000000"/>
                <a:cs typeface="Times New Roman" panose="02020603050405020304" pitchFamily="18" charset="0"/>
              </a:rPr>
              <a:t>imprese femminili ha iniziato 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ad investire nelle </a:t>
            </a:r>
            <a:r>
              <a:rPr lang="it-IT" sz="1400" i="1" dirty="0">
                <a:latin typeface="Roboto" panose="02000000000000000000"/>
                <a:cs typeface="Times New Roman" panose="02020603050405020304" pitchFamily="18" charset="0"/>
              </a:rPr>
              <a:t>tecnologie digitali 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a seguito dello shock (vs 11% di quelle non femminili), e il </a:t>
            </a:r>
            <a:r>
              <a:rPr lang="it-IT" sz="1400" i="1" dirty="0">
                <a:latin typeface="Roboto" panose="02000000000000000000"/>
                <a:cs typeface="Times New Roman" panose="02020603050405020304" pitchFamily="18" charset="0"/>
              </a:rPr>
              <a:t>12% ha iniziato 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ad investire nel </a:t>
            </a:r>
            <a:r>
              <a:rPr lang="it-IT" sz="1400" i="1" dirty="0">
                <a:latin typeface="Roboto" panose="02000000000000000000"/>
                <a:cs typeface="Times New Roman" panose="02020603050405020304" pitchFamily="18" charset="0"/>
              </a:rPr>
              <a:t>green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 (vs 9% nel caso di quelle non femminili)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DE71048-79B7-5707-947F-55E845BBAF17}"/>
              </a:ext>
            </a:extLst>
          </p:cNvPr>
          <p:cNvSpPr/>
          <p:nvPr/>
        </p:nvSpPr>
        <p:spPr>
          <a:xfrm>
            <a:off x="397843" y="2487682"/>
            <a:ext cx="5003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Distribuzione % delle imprese secondo la decisione di investire nelle TECNOLOGIE DIGITALI: il post Covid-19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A600A360-6A66-4D65-82D0-6B1566D31C6F}"/>
              </a:ext>
            </a:extLst>
          </p:cNvPr>
          <p:cNvSpPr/>
          <p:nvPr/>
        </p:nvSpPr>
        <p:spPr>
          <a:xfrm>
            <a:off x="6107161" y="2477693"/>
            <a:ext cx="5350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Distribuzione % delle imprese secondo la decisione di investire in SOSTENIBILITA’ AMBIENTALE: il post Covid-19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F56E60EC-48EC-13D6-FF68-9E00D813C7FE}"/>
              </a:ext>
            </a:extLst>
          </p:cNvPr>
          <p:cNvSpPr txBox="1"/>
          <p:nvPr/>
        </p:nvSpPr>
        <p:spPr>
          <a:xfrm>
            <a:off x="-2190750" y="612836"/>
            <a:ext cx="1972962" cy="91253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>
              <a:lnSpc>
                <a:spcPts val="4800"/>
              </a:lnSpc>
            </a:pPr>
            <a:endParaRPr sz="1200" b="1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294D7E12-8410-415F-8475-75436DB3B3FB}"/>
              </a:ext>
            </a:extLst>
          </p:cNvPr>
          <p:cNvSpPr/>
          <p:nvPr/>
        </p:nvSpPr>
        <p:spPr>
          <a:xfrm rot="10800000">
            <a:off x="9892831" y="3188232"/>
            <a:ext cx="390847" cy="1440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BBC7CFE7-2014-42D3-985A-994E6690312B}"/>
              </a:ext>
            </a:extLst>
          </p:cNvPr>
          <p:cNvSpPr/>
          <p:nvPr/>
        </p:nvSpPr>
        <p:spPr>
          <a:xfrm rot="10800000">
            <a:off x="4430922" y="3192897"/>
            <a:ext cx="390847" cy="1440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66773DA-2633-4B4F-9000-A211D31BBE0C}"/>
              </a:ext>
            </a:extLst>
          </p:cNvPr>
          <p:cNvSpPr/>
          <p:nvPr/>
        </p:nvSpPr>
        <p:spPr>
          <a:xfrm>
            <a:off x="7977711" y="6482043"/>
            <a:ext cx="4015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Open Sans Extra Bold" panose="020B0604020202020204" charset="0"/>
              </a:rPr>
              <a:t>Fonte: V Rapporto IF, Unioncamere - </a:t>
            </a:r>
            <a:r>
              <a:rPr lang="it-IT" sz="800" dirty="0" err="1">
                <a:latin typeface="Open Sans Extra Bold" panose="020B0604020202020204" charset="0"/>
              </a:rPr>
              <a:t>Si.Camera</a:t>
            </a:r>
            <a:r>
              <a:rPr lang="it-IT" sz="800" dirty="0">
                <a:latin typeface="Open Sans Extra Bold" panose="020B0604020202020204" charset="0"/>
              </a:rPr>
              <a:t> - Centro Studi Guglielmo Tagliacarne</a:t>
            </a:r>
          </a:p>
        </p:txBody>
      </p:sp>
      <p:sp>
        <p:nvSpPr>
          <p:cNvPr id="18" name="Google Shape;278;p24">
            <a:extLst>
              <a:ext uri="{FF2B5EF4-FFF2-40B4-BE49-F238E27FC236}">
                <a16:creationId xmlns:a16="http://schemas.microsoft.com/office/drawing/2014/main" id="{61CF1A39-F62F-41A1-8E37-AA30BB315170}"/>
              </a:ext>
            </a:extLst>
          </p:cNvPr>
          <p:cNvSpPr txBox="1"/>
          <p:nvPr/>
        </p:nvSpPr>
        <p:spPr>
          <a:xfrm>
            <a:off x="503366" y="250292"/>
            <a:ext cx="10510524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TRANSIZIONE DIGITALE E GREEN NELL’ERA COVID: REATTIVITÀ DELLE IMPRESE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89503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31;p29">
            <a:extLst>
              <a:ext uri="{FF2B5EF4-FFF2-40B4-BE49-F238E27FC236}">
                <a16:creationId xmlns:a16="http://schemas.microsoft.com/office/drawing/2014/main" id="{6119FAE4-5AC9-486B-898A-9AD6444CDAE0}"/>
              </a:ext>
            </a:extLst>
          </p:cNvPr>
          <p:cNvSpPr/>
          <p:nvPr/>
        </p:nvSpPr>
        <p:spPr>
          <a:xfrm>
            <a:off x="43375" y="147726"/>
            <a:ext cx="11944035" cy="1040277"/>
          </a:xfrm>
          <a:custGeom>
            <a:avLst/>
            <a:gdLst/>
            <a:ahLst/>
            <a:cxnLst/>
            <a:rect l="l" t="t" r="r" b="b"/>
            <a:pathLst>
              <a:path w="5555365" h="628566" extrusionOk="0">
                <a:moveTo>
                  <a:pt x="0" y="0"/>
                </a:moveTo>
                <a:lnTo>
                  <a:pt x="5555365" y="0"/>
                </a:lnTo>
                <a:lnTo>
                  <a:pt x="5555365" y="628566"/>
                </a:lnTo>
                <a:lnTo>
                  <a:pt x="0" y="628566"/>
                </a:lnTo>
                <a:close/>
              </a:path>
            </a:pathLst>
          </a:custGeom>
          <a:solidFill>
            <a:srgbClr val="F9E830">
              <a:alpha val="91760"/>
            </a:srgbClr>
          </a:solidFill>
          <a:ln>
            <a:noFill/>
          </a:ln>
        </p:spPr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C4E1529-A4E0-DC0C-351E-95088C995ED6}"/>
              </a:ext>
            </a:extLst>
          </p:cNvPr>
          <p:cNvSpPr/>
          <p:nvPr/>
        </p:nvSpPr>
        <p:spPr>
          <a:xfrm>
            <a:off x="536866" y="2861277"/>
            <a:ext cx="4958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Distribuzione % delle imprese FEMMINILI secondo le prime cinque BARRIERE ad investire nelle TECNOLOGIE DIGITALI: le differenze tra imprese digitali e non digitali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FBE8DD0-5280-2CD4-7907-D6A9562DE90B}"/>
              </a:ext>
            </a:extLst>
          </p:cNvPr>
          <p:cNvSpPr/>
          <p:nvPr/>
        </p:nvSpPr>
        <p:spPr>
          <a:xfrm>
            <a:off x="6611315" y="2861277"/>
            <a:ext cx="4546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Distribuzione % delle imprese FEMMINILI secondo le prime cinque BARRIERE ad investire nel GREEN: le differenze tra imprese green e non green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659CAE-7C48-4637-BE5C-53E1B6A72E08}"/>
              </a:ext>
            </a:extLst>
          </p:cNvPr>
          <p:cNvSpPr/>
          <p:nvPr/>
        </p:nvSpPr>
        <p:spPr>
          <a:xfrm>
            <a:off x="536866" y="1294276"/>
            <a:ext cx="10766615" cy="134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latin typeface="Roboto" panose="02000000000000000000"/>
                <a:cs typeface="Times New Roman" panose="02020603050405020304" pitchFamily="18" charset="0"/>
              </a:rPr>
              <a:t>Molte imprese con difficoltà: </a:t>
            </a:r>
            <a:r>
              <a:rPr lang="it-IT" sz="1400" i="1" dirty="0">
                <a:latin typeface="Roboto" panose="02000000000000000000"/>
                <a:cs typeface="Times New Roman" panose="02020603050405020304" pitchFamily="18" charset="0"/>
              </a:rPr>
              <a:t>8 imprese femminili su 10 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(quota simile per quelle non femminili) hanno incontrato </a:t>
            </a:r>
            <a:r>
              <a:rPr lang="it-IT" sz="1400" i="1" dirty="0">
                <a:latin typeface="Roboto" panose="02000000000000000000"/>
                <a:cs typeface="Times New Roman" panose="02020603050405020304" pitchFamily="18" charset="0"/>
              </a:rPr>
              <a:t>difficoltà 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ad investire nel digitale e nel green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latin typeface="Roboto" panose="02000000000000000000"/>
                <a:cs typeface="Times New Roman" panose="02020603050405020304" pitchFamily="18" charset="0"/>
              </a:rPr>
              <a:t>Quali difficoltà per le imprese femminili?: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 : Prevale l’</a:t>
            </a:r>
            <a:r>
              <a:rPr lang="it-IT" sz="1400" i="1" dirty="0">
                <a:latin typeface="Roboto" panose="02000000000000000000"/>
                <a:cs typeface="Times New Roman" panose="02020603050405020304" pitchFamily="18" charset="0"/>
              </a:rPr>
              <a:t>insufficienza delle risorse finanziarie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. Per le imprese che non hanno ancora investito: spicca la </a:t>
            </a:r>
            <a:r>
              <a:rPr lang="it-IT" sz="1400" i="1" dirty="0">
                <a:latin typeface="Roboto" panose="02000000000000000000"/>
                <a:cs typeface="Times New Roman" panose="02020603050405020304" pitchFamily="18" charset="0"/>
              </a:rPr>
              <a:t>mancanza di cultura e di competenze 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sui due temi. Per le imprese che hanno già investito risaltano  i </a:t>
            </a:r>
            <a:r>
              <a:rPr lang="it-IT" sz="1400" i="1" dirty="0">
                <a:latin typeface="Roboto" panose="02000000000000000000"/>
                <a:cs typeface="Times New Roman" panose="02020603050405020304" pitchFamily="18" charset="0"/>
              </a:rPr>
              <a:t>costi</a:t>
            </a:r>
            <a:r>
              <a:rPr lang="it-IT" sz="1400" b="1" dirty="0">
                <a:latin typeface="Roboto" panose="02000000000000000000"/>
                <a:cs typeface="Times New Roman" panose="02020603050405020304" pitchFamily="18" charset="0"/>
              </a:rPr>
              <a:t> elevati 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delle tecnologie e la </a:t>
            </a:r>
            <a:r>
              <a:rPr lang="it-IT" sz="1400" i="1" dirty="0">
                <a:latin typeface="Roboto" panose="02000000000000000000"/>
                <a:cs typeface="Times New Roman" panose="02020603050405020304" pitchFamily="18" charset="0"/>
              </a:rPr>
              <a:t>scarsa conoscenza/difficoltà ad ottenere agevolazioni pubbliche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.</a:t>
            </a:r>
            <a:r>
              <a:rPr lang="it-IT" sz="1400" b="1" dirty="0">
                <a:latin typeface="Roboto" panose="0200000000000000000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34834AE0-B949-4097-9F6F-63DB071AE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065519"/>
              </p:ext>
            </p:extLst>
          </p:nvPr>
        </p:nvGraphicFramePr>
        <p:xfrm>
          <a:off x="425898" y="3547137"/>
          <a:ext cx="5757939" cy="291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39040" imgH="3772020" progId="Excel.Sheet.12">
                  <p:embed/>
                </p:oleObj>
              </mc:Choice>
              <mc:Fallback>
                <p:oleObj name="Worksheet" r:id="rId2" imgW="7439040" imgH="37720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898" y="3547137"/>
                        <a:ext cx="5757939" cy="2919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5">
            <a:extLst>
              <a:ext uri="{FF2B5EF4-FFF2-40B4-BE49-F238E27FC236}">
                <a16:creationId xmlns:a16="http://schemas.microsoft.com/office/drawing/2014/main" id="{08BB959E-B29F-404C-AF30-77237DA3BD83}"/>
              </a:ext>
            </a:extLst>
          </p:cNvPr>
          <p:cNvSpPr txBox="1"/>
          <p:nvPr/>
        </p:nvSpPr>
        <p:spPr>
          <a:xfrm>
            <a:off x="283488" y="6546092"/>
            <a:ext cx="9756150" cy="246221"/>
          </a:xfrm>
          <a:prstGeom prst="rect">
            <a:avLst/>
          </a:prstGeom>
        </p:spPr>
        <p:txBody>
          <a:bodyPr wrap="square" lIns="0" tIns="0" rIns="0" bIns="0" numCol="1" spcCol="0" rtlCol="0" anchor="t">
            <a:spAutoFit/>
          </a:bodyPr>
          <a:lstStyle/>
          <a:p>
            <a:pPr algn="just"/>
            <a:r>
              <a:rPr lang="it-IT" sz="800" dirty="0">
                <a:solidFill>
                  <a:srgbClr val="000000"/>
                </a:solidFill>
                <a:latin typeface="Roboto" panose="02000000000000000000"/>
                <a:ea typeface="Times New Roman" panose="02020603050405020304" pitchFamily="18" charset="0"/>
              </a:rPr>
              <a:t>* Imprese che hanno investito/investono/investiranno nelle tecnologie digitali/green</a:t>
            </a:r>
          </a:p>
          <a:p>
            <a:pPr algn="just"/>
            <a:r>
              <a:rPr lang="it-IT" sz="800" dirty="0">
                <a:solidFill>
                  <a:srgbClr val="000000"/>
                </a:solidFill>
                <a:latin typeface="Roboto" panose="02000000000000000000"/>
                <a:ea typeface="Times New Roman" panose="02020603050405020304" pitchFamily="18" charset="0"/>
              </a:rPr>
              <a:t>** Imprese che non hanno investito e non investiranno nelle tecnologie digitali/green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DF0C5F6C-F34C-4C9C-9527-604AE53C09D1}"/>
              </a:ext>
            </a:extLst>
          </p:cNvPr>
          <p:cNvSpPr/>
          <p:nvPr/>
        </p:nvSpPr>
        <p:spPr>
          <a:xfrm>
            <a:off x="7977711" y="6482043"/>
            <a:ext cx="4015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Open Sans Extra Bold" panose="020B0604020202020204" charset="0"/>
              </a:rPr>
              <a:t>Fonte: V Rapporto IF, Unioncamere - </a:t>
            </a:r>
            <a:r>
              <a:rPr lang="it-IT" sz="800" dirty="0" err="1">
                <a:latin typeface="Open Sans Extra Bold" panose="020B0604020202020204" charset="0"/>
              </a:rPr>
              <a:t>Si.Camera</a:t>
            </a:r>
            <a:r>
              <a:rPr lang="it-IT" sz="800" dirty="0">
                <a:latin typeface="Open Sans Extra Bold" panose="020B0604020202020204" charset="0"/>
              </a:rPr>
              <a:t> - Centro Studi Guglielmo Tagliacarne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EB0F85B9-5D26-4F10-82D2-B7D865753B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07589"/>
              </p:ext>
            </p:extLst>
          </p:nvPr>
        </p:nvGraphicFramePr>
        <p:xfrm>
          <a:off x="6009963" y="3509814"/>
          <a:ext cx="5645171" cy="3004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429680" imgH="3952942" progId="Excel.Sheet.12">
                  <p:embed/>
                </p:oleObj>
              </mc:Choice>
              <mc:Fallback>
                <p:oleObj name="Worksheet" r:id="rId4" imgW="7429680" imgH="39529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9963" y="3509814"/>
                        <a:ext cx="5645171" cy="3004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oogle Shape;289;p25">
            <a:extLst>
              <a:ext uri="{FF2B5EF4-FFF2-40B4-BE49-F238E27FC236}">
                <a16:creationId xmlns:a16="http://schemas.microsoft.com/office/drawing/2014/main" id="{E7BE8326-9AD5-4A63-915D-8D92B08DF221}"/>
              </a:ext>
            </a:extLst>
          </p:cNvPr>
          <p:cNvSpPr txBox="1"/>
          <p:nvPr/>
        </p:nvSpPr>
        <p:spPr>
          <a:xfrm>
            <a:off x="536866" y="252386"/>
            <a:ext cx="1003654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TRANSIZIONE DIGITALE E GREEN: LE BARRIERE PER LE IMPRESE FEMMINILI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8159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1;p29">
            <a:extLst>
              <a:ext uri="{FF2B5EF4-FFF2-40B4-BE49-F238E27FC236}">
                <a16:creationId xmlns:a16="http://schemas.microsoft.com/office/drawing/2014/main" id="{F7DF9422-0038-4EF5-BB8E-7E75AF031518}"/>
              </a:ext>
            </a:extLst>
          </p:cNvPr>
          <p:cNvSpPr/>
          <p:nvPr/>
        </p:nvSpPr>
        <p:spPr>
          <a:xfrm>
            <a:off x="43375" y="147726"/>
            <a:ext cx="11944035" cy="1040277"/>
          </a:xfrm>
          <a:custGeom>
            <a:avLst/>
            <a:gdLst/>
            <a:ahLst/>
            <a:cxnLst/>
            <a:rect l="l" t="t" r="r" b="b"/>
            <a:pathLst>
              <a:path w="5555365" h="628566" extrusionOk="0">
                <a:moveTo>
                  <a:pt x="0" y="0"/>
                </a:moveTo>
                <a:lnTo>
                  <a:pt x="5555365" y="0"/>
                </a:lnTo>
                <a:lnTo>
                  <a:pt x="5555365" y="628566"/>
                </a:lnTo>
                <a:lnTo>
                  <a:pt x="0" y="628566"/>
                </a:lnTo>
                <a:close/>
              </a:path>
            </a:pathLst>
          </a:custGeom>
          <a:solidFill>
            <a:srgbClr val="F9E830">
              <a:alpha val="91760"/>
            </a:srgbClr>
          </a:solidFill>
          <a:ln>
            <a:noFill/>
          </a:ln>
        </p:spPr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4F0564A-2DCE-11CB-0486-50AD0F15F763}"/>
              </a:ext>
            </a:extLst>
          </p:cNvPr>
          <p:cNvSpPr/>
          <p:nvPr/>
        </p:nvSpPr>
        <p:spPr>
          <a:xfrm>
            <a:off x="379109" y="1538193"/>
            <a:ext cx="69831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Quote </a:t>
            </a:r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% delle imprese secondo le azioni di POLICY più richieste per supportare gli investimenti nelle TECNOLOGIE DIGITALI e nel GREEN: imprese femminili vs imprese non femminili</a:t>
            </a:r>
            <a:endParaRPr lang="it-IT" sz="1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736A9A2-7259-4573-976C-CD86FB861029}"/>
              </a:ext>
            </a:extLst>
          </p:cNvPr>
          <p:cNvSpPr/>
          <p:nvPr/>
        </p:nvSpPr>
        <p:spPr>
          <a:xfrm>
            <a:off x="8304142" y="1534489"/>
            <a:ext cx="3362951" cy="46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it-IT" sz="1400" b="1" dirty="0">
                <a:latin typeface="Roboto" panose="02000000000000000000"/>
                <a:cs typeface="Times New Roman" panose="02020603050405020304" pitchFamily="18" charset="0"/>
              </a:rPr>
              <a:t>Risorse finanziarie, formazione e semplificazione… 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le imprese femminili chiedono: </a:t>
            </a:r>
          </a:p>
          <a:p>
            <a:pPr marL="400050" indent="-219075" algn="just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miglioramento della formazione digitale e green, sia scolastica e universitaria (18%) che sul luogo di lavoro (13%); </a:t>
            </a:r>
          </a:p>
          <a:p>
            <a:pPr marL="400050" indent="-219075" algn="just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migliore accesso alle risorse finanziarie, sia bancarie che non bancarie (17%); </a:t>
            </a:r>
          </a:p>
          <a:p>
            <a:pPr marL="400050" indent="-219075" algn="just">
              <a:spcAft>
                <a:spcPts val="800"/>
              </a:spcAft>
              <a:buFont typeface="+mj-lt"/>
              <a:buAutoNum type="romanLcPeriod"/>
            </a:pP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semplificazione delle procedure amministrative (16%).</a:t>
            </a:r>
          </a:p>
          <a:p>
            <a:pPr marL="180975" algn="just">
              <a:lnSpc>
                <a:spcPct val="107000"/>
              </a:lnSpc>
              <a:spcAft>
                <a:spcPts val="800"/>
              </a:spcAft>
            </a:pPr>
            <a:endParaRPr lang="it-IT" sz="1200" dirty="0">
              <a:latin typeface="Roboto" panose="0200000000000000000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it-IT" sz="1400" b="1" dirty="0">
                <a:latin typeface="Roboto" panose="02000000000000000000"/>
                <a:cs typeface="Times New Roman" panose="02020603050405020304" pitchFamily="18" charset="0"/>
              </a:rPr>
              <a:t>… ma anche: </a:t>
            </a:r>
            <a:r>
              <a:rPr lang="it-IT" sz="1400" dirty="0">
                <a:latin typeface="Roboto" panose="02000000000000000000"/>
                <a:cs typeface="Times New Roman" panose="02020603050405020304" pitchFamily="18" charset="0"/>
              </a:rPr>
              <a:t>le imprese femminili esprimono maggiormente la necessità di azioni di sensibilizzazione sull’importanza di investimenti nel digitale e nel green (10% vs 8%)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111BDA3B-EDFF-486F-BECE-5D2E19C42CB7}"/>
              </a:ext>
            </a:extLst>
          </p:cNvPr>
          <p:cNvSpPr/>
          <p:nvPr/>
        </p:nvSpPr>
        <p:spPr>
          <a:xfrm>
            <a:off x="7977711" y="6482043"/>
            <a:ext cx="4015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Open Sans Extra Bold" panose="020B0604020202020204" charset="0"/>
              </a:rPr>
              <a:t>Fonte: V Rapporto IF, Unioncamere - </a:t>
            </a:r>
            <a:r>
              <a:rPr lang="it-IT" sz="800" dirty="0" err="1">
                <a:latin typeface="Open Sans Extra Bold" panose="020B0604020202020204" charset="0"/>
              </a:rPr>
              <a:t>Si.Camera</a:t>
            </a:r>
            <a:r>
              <a:rPr lang="it-IT" sz="800" dirty="0">
                <a:latin typeface="Open Sans Extra Bold" panose="020B0604020202020204" charset="0"/>
              </a:rPr>
              <a:t> - Centro Studi Guglielmo Tagliacarne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6F0676EB-784E-4A17-AF44-0BC851D5F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110504"/>
              </p:ext>
            </p:extLst>
          </p:nvPr>
        </p:nvGraphicFramePr>
        <p:xfrm>
          <a:off x="270248" y="2147002"/>
          <a:ext cx="7200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01080" imgH="3962653" progId="Excel.Sheet.12">
                  <p:embed/>
                </p:oleObj>
              </mc:Choice>
              <mc:Fallback>
                <p:oleObj name="Worksheet" r:id="rId2" imgW="7201080" imgH="39626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0248" y="2147002"/>
                        <a:ext cx="72009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ogle Shape;301;p26">
            <a:extLst>
              <a:ext uri="{FF2B5EF4-FFF2-40B4-BE49-F238E27FC236}">
                <a16:creationId xmlns:a16="http://schemas.microsoft.com/office/drawing/2014/main" id="{B10509B2-901E-4E0B-8E70-ADE6C0AEC676}"/>
              </a:ext>
            </a:extLst>
          </p:cNvPr>
          <p:cNvSpPr txBox="1"/>
          <p:nvPr/>
        </p:nvSpPr>
        <p:spPr>
          <a:xfrm>
            <a:off x="504497" y="252386"/>
            <a:ext cx="100864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TRANSIZIONE DIGITALE E GREEN: LE POLICY PER LE IMPRESE FEMMINILI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01276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31;p29">
            <a:extLst>
              <a:ext uri="{FF2B5EF4-FFF2-40B4-BE49-F238E27FC236}">
                <a16:creationId xmlns:a16="http://schemas.microsoft.com/office/drawing/2014/main" id="{069C8A27-F355-4854-B206-D80ED4DB074E}"/>
              </a:ext>
            </a:extLst>
          </p:cNvPr>
          <p:cNvSpPr/>
          <p:nvPr/>
        </p:nvSpPr>
        <p:spPr>
          <a:xfrm>
            <a:off x="43375" y="147726"/>
            <a:ext cx="11944035" cy="1040277"/>
          </a:xfrm>
          <a:custGeom>
            <a:avLst/>
            <a:gdLst/>
            <a:ahLst/>
            <a:cxnLst/>
            <a:rect l="l" t="t" r="r" b="b"/>
            <a:pathLst>
              <a:path w="5555365" h="628566" extrusionOk="0">
                <a:moveTo>
                  <a:pt x="0" y="0"/>
                </a:moveTo>
                <a:lnTo>
                  <a:pt x="5555365" y="0"/>
                </a:lnTo>
                <a:lnTo>
                  <a:pt x="5555365" y="628566"/>
                </a:lnTo>
                <a:lnTo>
                  <a:pt x="0" y="628566"/>
                </a:lnTo>
                <a:close/>
              </a:path>
            </a:pathLst>
          </a:custGeom>
          <a:solidFill>
            <a:srgbClr val="F9E830">
              <a:alpha val="91760"/>
            </a:srgbClr>
          </a:solidFill>
          <a:ln>
            <a:noFill/>
          </a:ln>
        </p:spPr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49D5920-F947-4666-B51A-BB66C01B1CF9}"/>
              </a:ext>
            </a:extLst>
          </p:cNvPr>
          <p:cNvSpPr/>
          <p:nvPr/>
        </p:nvSpPr>
        <p:spPr>
          <a:xfrm>
            <a:off x="2404320" y="2918694"/>
            <a:ext cx="45430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</a:rPr>
              <a:t>Quote % delle imprese esportatrici (biennio 2021-22)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F17D734-5790-455C-AFE2-C6729ABF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62" y="3085304"/>
            <a:ext cx="6696575" cy="365673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659DC10-CE05-459A-89DF-870569D112B7}"/>
              </a:ext>
            </a:extLst>
          </p:cNvPr>
          <p:cNvSpPr/>
          <p:nvPr/>
        </p:nvSpPr>
        <p:spPr>
          <a:xfrm>
            <a:off x="7977711" y="6482043"/>
            <a:ext cx="4015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Open Sans Extra Bold" panose="020B0604020202020204" charset="0"/>
              </a:rPr>
              <a:t>Fonte: V Rapporto IF, Unioncamere - </a:t>
            </a:r>
            <a:r>
              <a:rPr lang="it-IT" sz="800" dirty="0" err="1">
                <a:latin typeface="Open Sans Extra Bold" panose="020B0604020202020204" charset="0"/>
              </a:rPr>
              <a:t>Si.Camera</a:t>
            </a:r>
            <a:r>
              <a:rPr lang="it-IT" sz="800" dirty="0">
                <a:latin typeface="Open Sans Extra Bold" panose="020B0604020202020204" charset="0"/>
              </a:rPr>
              <a:t> - Centro Studi Guglielmo Tagliacarne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890B19D-B50E-4437-9CB0-943B6FF80047}"/>
              </a:ext>
            </a:extLst>
          </p:cNvPr>
          <p:cNvSpPr/>
          <p:nvPr/>
        </p:nvSpPr>
        <p:spPr>
          <a:xfrm>
            <a:off x="494035" y="1477414"/>
            <a:ext cx="10809445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Effetto relazionalità imprenditoriale su internazionalizzazione:</a:t>
            </a:r>
            <a:r>
              <a:rPr lang="it-IT" sz="14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 la quota delle </a:t>
            </a:r>
            <a:r>
              <a:rPr lang="it-IT" sz="1400" i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imprese manifatturiere esportatrici femminili è inferiore </a:t>
            </a:r>
            <a:r>
              <a:rPr lang="it-IT" sz="14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a quella delle imprese non femminili…MA…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… quando le </a:t>
            </a:r>
            <a:r>
              <a:rPr lang="it-IT" sz="1400" i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imprese collaborano </a:t>
            </a:r>
            <a:r>
              <a:rPr lang="it-IT" sz="14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con altre imprese </a:t>
            </a:r>
            <a:r>
              <a:rPr lang="it-IT" sz="1400" i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cresce la probabilità di esportare &amp; quasi si annulla il gap </a:t>
            </a:r>
            <a:r>
              <a:rPr lang="it-IT" sz="14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delle imprese femminili rispetto a quelle non femminili</a:t>
            </a:r>
          </a:p>
        </p:txBody>
      </p:sp>
      <p:sp>
        <p:nvSpPr>
          <p:cNvPr id="12" name="Google Shape;310;p27">
            <a:extLst>
              <a:ext uri="{FF2B5EF4-FFF2-40B4-BE49-F238E27FC236}">
                <a16:creationId xmlns:a16="http://schemas.microsoft.com/office/drawing/2014/main" id="{BD9899C1-92A0-4E3E-AF6A-C8963DF88D32}"/>
              </a:ext>
            </a:extLst>
          </p:cNvPr>
          <p:cNvSpPr txBox="1"/>
          <p:nvPr/>
        </p:nvSpPr>
        <p:spPr>
          <a:xfrm>
            <a:off x="494035" y="437052"/>
            <a:ext cx="1066841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PROPENSIONE ALL’EXPORT: L’UNIONE FA LA FORZA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4733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31;p29">
            <a:extLst>
              <a:ext uri="{FF2B5EF4-FFF2-40B4-BE49-F238E27FC236}">
                <a16:creationId xmlns:a16="http://schemas.microsoft.com/office/drawing/2014/main" id="{16FF1906-D861-4659-9C4E-139C4E5917E0}"/>
              </a:ext>
            </a:extLst>
          </p:cNvPr>
          <p:cNvSpPr/>
          <p:nvPr/>
        </p:nvSpPr>
        <p:spPr>
          <a:xfrm>
            <a:off x="43375" y="147726"/>
            <a:ext cx="11944035" cy="1040277"/>
          </a:xfrm>
          <a:custGeom>
            <a:avLst/>
            <a:gdLst/>
            <a:ahLst/>
            <a:cxnLst/>
            <a:rect l="l" t="t" r="r" b="b"/>
            <a:pathLst>
              <a:path w="5555365" h="628566" extrusionOk="0">
                <a:moveTo>
                  <a:pt x="0" y="0"/>
                </a:moveTo>
                <a:lnTo>
                  <a:pt x="5555365" y="0"/>
                </a:lnTo>
                <a:lnTo>
                  <a:pt x="5555365" y="628566"/>
                </a:lnTo>
                <a:lnTo>
                  <a:pt x="0" y="628566"/>
                </a:lnTo>
                <a:close/>
              </a:path>
            </a:pathLst>
          </a:custGeom>
          <a:solidFill>
            <a:srgbClr val="F9E830">
              <a:alpha val="91760"/>
            </a:srgbClr>
          </a:solidFill>
          <a:ln>
            <a:noFill/>
          </a:ln>
        </p:spPr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4DAD4A-98EC-F715-9911-F90825F45ABA}"/>
              </a:ext>
            </a:extLst>
          </p:cNvPr>
          <p:cNvSpPr/>
          <p:nvPr/>
        </p:nvSpPr>
        <p:spPr>
          <a:xfrm>
            <a:off x="449881" y="1900018"/>
            <a:ext cx="6192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Quote % di imprese che sono interessate ad ottenere la CERTIFICAZIONE: genere e livelli di istruzione degli imprenditori a confronto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9108334-EDA3-21FD-E237-A79B4015D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81" y="2505927"/>
            <a:ext cx="6466763" cy="2933995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B05F5168-25FF-910B-7890-C57913007E80}"/>
              </a:ext>
            </a:extLst>
          </p:cNvPr>
          <p:cNvSpPr txBox="1"/>
          <p:nvPr/>
        </p:nvSpPr>
        <p:spPr>
          <a:xfrm>
            <a:off x="7518395" y="2686265"/>
            <a:ext cx="3785086" cy="2041585"/>
          </a:xfrm>
          <a:prstGeom prst="rect">
            <a:avLst/>
          </a:prstGeom>
        </p:spPr>
        <p:txBody>
          <a:bodyPr wrap="square" lIns="0" tIns="0" rIns="0" bIns="0" numCol="1" spcCol="0" rtlCol="0" anchor="t">
            <a:spAutoFit/>
          </a:bodyPr>
          <a:lstStyle/>
          <a:p>
            <a:pPr algn="just">
              <a:spcAft>
                <a:spcPts val="750"/>
              </a:spcAft>
            </a:pPr>
            <a:r>
              <a:rPr lang="it-IT" sz="1400" b="1" dirty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Donne e uomini credono allo stesso modo nella Certificazione di parità di genere… : </a:t>
            </a:r>
            <a:r>
              <a:rPr lang="it-IT" sz="1400" dirty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il 23% delle imprese (femminili e non femminili) dichiara interesse ad ottenere la certificazione della parità di genere…</a:t>
            </a:r>
          </a:p>
          <a:p>
            <a:pPr algn="just">
              <a:spcAft>
                <a:spcPts val="750"/>
              </a:spcAft>
            </a:pPr>
            <a:r>
              <a:rPr lang="it-IT" sz="1400" dirty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… all’aumentare del livello di istruzione degli imprenditori aumenta la consapevolezza dell’importanza della certificazione di parità di genere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873186F-8157-4B53-9162-8C69E92F810A}"/>
              </a:ext>
            </a:extLst>
          </p:cNvPr>
          <p:cNvSpPr/>
          <p:nvPr/>
        </p:nvSpPr>
        <p:spPr>
          <a:xfrm>
            <a:off x="7977711" y="6482043"/>
            <a:ext cx="4015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Open Sans Extra Bold" panose="020B0604020202020204" charset="0"/>
              </a:rPr>
              <a:t>Fonte: V Rapporto IF, Unioncamere - </a:t>
            </a:r>
            <a:r>
              <a:rPr lang="it-IT" sz="800" dirty="0" err="1">
                <a:latin typeface="Open Sans Extra Bold" panose="020B0604020202020204" charset="0"/>
              </a:rPr>
              <a:t>Si.Camera</a:t>
            </a:r>
            <a:r>
              <a:rPr lang="it-IT" sz="800" dirty="0">
                <a:latin typeface="Open Sans Extra Bold" panose="020B0604020202020204" charset="0"/>
              </a:rPr>
              <a:t> - Centro Studi Guglielmo Tagliacarne</a:t>
            </a:r>
          </a:p>
        </p:txBody>
      </p:sp>
      <p:sp>
        <p:nvSpPr>
          <p:cNvPr id="14" name="Google Shape;332;p29">
            <a:extLst>
              <a:ext uri="{FF2B5EF4-FFF2-40B4-BE49-F238E27FC236}">
                <a16:creationId xmlns:a16="http://schemas.microsoft.com/office/drawing/2014/main" id="{30CCD34D-6112-4383-9C5F-03DF5D433668}"/>
              </a:ext>
            </a:extLst>
          </p:cNvPr>
          <p:cNvSpPr txBox="1"/>
          <p:nvPr/>
        </p:nvSpPr>
        <p:spPr>
          <a:xfrm>
            <a:off x="546537" y="406274"/>
            <a:ext cx="107126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CERTIFICAZIONE DI PARITÀ DI GENERE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978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CB267135-6ACE-42F0-8274-5DC7EC7D169C}"/>
              </a:ext>
            </a:extLst>
          </p:cNvPr>
          <p:cNvSpPr/>
          <p:nvPr/>
        </p:nvSpPr>
        <p:spPr>
          <a:xfrm>
            <a:off x="0" y="8467"/>
            <a:ext cx="12192000" cy="6849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507516-663C-3E93-1DA3-4650B39767CC}"/>
              </a:ext>
            </a:extLst>
          </p:cNvPr>
          <p:cNvSpPr txBox="1"/>
          <p:nvPr/>
        </p:nvSpPr>
        <p:spPr>
          <a:xfrm>
            <a:off x="4893859" y="1630740"/>
            <a:ext cx="689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latin typeface="Roboto" panose="02000000000000000000" pitchFamily="2" charset="0"/>
                <a:ea typeface="Roboto" panose="02000000000000000000" pitchFamily="2" charset="0"/>
              </a:rPr>
              <a:t>LE IMPRESE FEMMINILI IN ITALIA</a:t>
            </a:r>
          </a:p>
        </p:txBody>
      </p:sp>
    </p:spTree>
    <p:extLst>
      <p:ext uri="{BB962C8B-B14F-4D97-AF65-F5344CB8AC3E}">
        <p14:creationId xmlns:p14="http://schemas.microsoft.com/office/powerpoint/2010/main" val="168904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>
            <a:extLst>
              <a:ext uri="{FF2B5EF4-FFF2-40B4-BE49-F238E27FC236}">
                <a16:creationId xmlns:a16="http://schemas.microsoft.com/office/drawing/2014/main" id="{B275DDE5-D7CF-4B63-930B-7A762E70BB4A}"/>
              </a:ext>
            </a:extLst>
          </p:cNvPr>
          <p:cNvSpPr txBox="1"/>
          <p:nvPr/>
        </p:nvSpPr>
        <p:spPr>
          <a:xfrm>
            <a:off x="-1383128" y="456208"/>
            <a:ext cx="1911267" cy="91253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>
              <a:lnSpc>
                <a:spcPts val="4800"/>
              </a:lnSpc>
            </a:pPr>
            <a:endParaRPr sz="1200" b="1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910BF3B-0EC2-D34A-7446-C82C085692A6}"/>
              </a:ext>
            </a:extLst>
          </p:cNvPr>
          <p:cNvSpPr/>
          <p:nvPr/>
        </p:nvSpPr>
        <p:spPr>
          <a:xfrm>
            <a:off x="557429" y="1837768"/>
            <a:ext cx="6932096" cy="491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Le imprese femminili sono*:</a:t>
            </a:r>
          </a:p>
          <a:p>
            <a:pPr marL="190510" indent="-190510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più concentrate nei </a:t>
            </a:r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servizi: </a:t>
            </a:r>
            <a:r>
              <a:rPr lang="it-IT" sz="1400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66,9%</a:t>
            </a:r>
            <a:r>
              <a:rPr lang="it-IT" sz="14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(899.224) vs 55,7%</a:t>
            </a:r>
          </a:p>
          <a:p>
            <a:pPr marL="190510" indent="-190510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più </a:t>
            </a:r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piccole</a:t>
            </a: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 di dimensione: </a:t>
            </a:r>
            <a:r>
              <a:rPr lang="it-IT" sz="1400" b="1" dirty="0">
                <a:solidFill>
                  <a:schemeClr val="accent4"/>
                </a:solidFill>
                <a:latin typeface="Roboto" panose="02000000000000000000" pitchFamily="2" charset="0"/>
              </a:rPr>
              <a:t>96,8%</a:t>
            </a:r>
            <a:r>
              <a:rPr lang="it-IT" sz="1400" dirty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 micro imprese (1.301.721) vs 94,7%</a:t>
            </a:r>
          </a:p>
          <a:p>
            <a:pPr marL="190510" indent="-190510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più </a:t>
            </a:r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ditte individuali: </a:t>
            </a:r>
            <a:r>
              <a:rPr lang="it-IT" sz="1400" b="1" dirty="0">
                <a:solidFill>
                  <a:schemeClr val="accent4"/>
                </a:solidFill>
                <a:latin typeface="Roboto" panose="02000000000000000000" pitchFamily="2" charset="0"/>
              </a:rPr>
              <a:t>61,4% </a:t>
            </a: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(825.518) vs 48,2%</a:t>
            </a:r>
          </a:p>
          <a:p>
            <a:pPr marL="190510" indent="-190510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più nel </a:t>
            </a:r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Mezzogiorno: </a:t>
            </a:r>
            <a:r>
              <a:rPr lang="it-IT" sz="1400" b="1" dirty="0">
                <a:solidFill>
                  <a:schemeClr val="accent4"/>
                </a:solidFill>
                <a:latin typeface="Roboto" panose="02000000000000000000" pitchFamily="2" charset="0"/>
              </a:rPr>
              <a:t>36,8%</a:t>
            </a:r>
            <a:r>
              <a:rPr lang="it-IT" sz="1400" b="1" dirty="0">
                <a:solidFill>
                  <a:srgbClr val="F9EA41"/>
                </a:solidFill>
                <a:latin typeface="Roboto" panose="02000000000000000000" pitchFamily="2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(494.952) vs 33,7%</a:t>
            </a:r>
          </a:p>
          <a:p>
            <a:pPr marL="190510" indent="-190510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più </a:t>
            </a:r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giovanili</a:t>
            </a: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 secondo l’età degli imprenditori (under 35): </a:t>
            </a:r>
            <a:r>
              <a:rPr lang="it-IT" sz="1400" b="1" dirty="0">
                <a:solidFill>
                  <a:schemeClr val="accent4"/>
                </a:solidFill>
                <a:latin typeface="Roboto" panose="02000000000000000000" pitchFamily="2" charset="0"/>
              </a:rPr>
              <a:t>10,5%</a:t>
            </a:r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(141.360) vs 7,6%</a:t>
            </a:r>
          </a:p>
          <a:p>
            <a:pPr marL="190510" indent="-190510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un po’ più </a:t>
            </a:r>
            <a:r>
              <a:rPr lang="it-IT" sz="1400" b="1" dirty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straniere:</a:t>
            </a:r>
            <a:r>
              <a:rPr lang="it-IT" sz="1400" dirty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 </a:t>
            </a:r>
            <a:r>
              <a:rPr lang="it-IT" sz="1400" b="1" dirty="0">
                <a:solidFill>
                  <a:schemeClr val="accent4"/>
                </a:solidFill>
                <a:latin typeface="Roboto" panose="02000000000000000000" pitchFamily="2" charset="0"/>
              </a:rPr>
              <a:t>11,8%</a:t>
            </a:r>
            <a:r>
              <a:rPr lang="it-IT" sz="14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(158.364) vs 10,4% </a:t>
            </a:r>
          </a:p>
          <a:p>
            <a:pPr marL="190510" indent="-190510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meno </a:t>
            </a:r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artigiane:</a:t>
            </a: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 </a:t>
            </a:r>
            <a:r>
              <a:rPr lang="it-IT" sz="1400" b="1" dirty="0">
                <a:solidFill>
                  <a:schemeClr val="accent4"/>
                </a:solidFill>
                <a:latin typeface="Roboto" panose="02000000000000000000" pitchFamily="2" charset="0"/>
              </a:rPr>
              <a:t>16,3%</a:t>
            </a:r>
            <a:r>
              <a:rPr lang="it-IT" sz="1400" b="1" dirty="0">
                <a:solidFill>
                  <a:srgbClr val="F9EA41"/>
                </a:solidFill>
                <a:latin typeface="Roboto" panose="02000000000000000000" pitchFamily="2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(219.710) vs 22,6%</a:t>
            </a:r>
          </a:p>
          <a:p>
            <a:pPr marL="190510" indent="-190510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poco strutturate in forma </a:t>
            </a:r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cooperativa</a:t>
            </a: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: </a:t>
            </a:r>
            <a:r>
              <a:rPr lang="it-IT" sz="1400" b="1" dirty="0">
                <a:solidFill>
                  <a:schemeClr val="accent4"/>
                </a:solidFill>
                <a:latin typeface="Roboto" panose="02000000000000000000" pitchFamily="2" charset="0"/>
              </a:rPr>
              <a:t>2,2%</a:t>
            </a: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 (29.238) vs 2,3%</a:t>
            </a:r>
          </a:p>
          <a:p>
            <a:pPr marL="190510" indent="-190510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I settori con il più elevato tasso di femminilizzazione sono </a:t>
            </a:r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Altre attività di servizi alla persona, Sanità e assistenza sociale, Sistema moda</a:t>
            </a:r>
            <a:r>
              <a:rPr lang="it-IT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it-IT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 </a:t>
            </a:r>
            <a:r>
              <a:rPr lang="it-IT" sz="1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* % sul totale imprese femminili e non femminili, tra parentesi valori assoluti delle imprese femminili</a:t>
            </a:r>
            <a:endParaRPr lang="it-IT" sz="1000" dirty="0">
              <a:solidFill>
                <a:srgbClr val="000000"/>
              </a:solidFill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Open Sans SemiBold" panose="020B0706030804020204" pitchFamily="34" charset="0"/>
            </a:endParaRP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52BDA35F-441B-72AE-68D3-8AD34A3489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579621"/>
              </p:ext>
            </p:extLst>
          </p:nvPr>
        </p:nvGraphicFramePr>
        <p:xfrm>
          <a:off x="5589371" y="2717800"/>
          <a:ext cx="6045200" cy="403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024F1210-57A2-4315-A490-38208A3F63EF}"/>
              </a:ext>
            </a:extLst>
          </p:cNvPr>
          <p:cNvSpPr/>
          <p:nvPr/>
        </p:nvSpPr>
        <p:spPr>
          <a:xfrm>
            <a:off x="557429" y="1433060"/>
            <a:ext cx="4036682" cy="306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Imprese FEMMINILI vs imprese non femminili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4518053-A2A7-48A2-8993-2FBD1C57475B}"/>
              </a:ext>
            </a:extLst>
          </p:cNvPr>
          <p:cNvSpPr/>
          <p:nvPr/>
        </p:nvSpPr>
        <p:spPr>
          <a:xfrm>
            <a:off x="7977711" y="6482043"/>
            <a:ext cx="4015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Open Sans Extra Bold" panose="020B0604020202020204" charset="0"/>
              </a:rPr>
              <a:t>Fonte: V Rapporto IF, Unioncamere - </a:t>
            </a:r>
            <a:r>
              <a:rPr lang="it-IT" sz="800" dirty="0" err="1">
                <a:latin typeface="Open Sans Extra Bold" panose="020B0604020202020204" charset="0"/>
              </a:rPr>
              <a:t>Si.Camera</a:t>
            </a:r>
            <a:r>
              <a:rPr lang="it-IT" sz="800" dirty="0">
                <a:latin typeface="Open Sans Extra Bold" panose="020B0604020202020204" charset="0"/>
              </a:rPr>
              <a:t> - Centro Studi Guglielmo Tagliacarne</a:t>
            </a:r>
          </a:p>
        </p:txBody>
      </p:sp>
      <p:sp>
        <p:nvSpPr>
          <p:cNvPr id="15" name="Google Shape;103;p15">
            <a:extLst>
              <a:ext uri="{FF2B5EF4-FFF2-40B4-BE49-F238E27FC236}">
                <a16:creationId xmlns:a16="http://schemas.microsoft.com/office/drawing/2014/main" id="{F9EAD181-AAB0-45C9-A3D8-92691737BA96}"/>
              </a:ext>
            </a:extLst>
          </p:cNvPr>
          <p:cNvSpPr/>
          <p:nvPr/>
        </p:nvSpPr>
        <p:spPr>
          <a:xfrm>
            <a:off x="43375" y="147726"/>
            <a:ext cx="11944035" cy="1040277"/>
          </a:xfrm>
          <a:custGeom>
            <a:avLst/>
            <a:gdLst/>
            <a:ahLst/>
            <a:cxnLst/>
            <a:rect l="l" t="t" r="r" b="b"/>
            <a:pathLst>
              <a:path w="5555365" h="628566" extrusionOk="0">
                <a:moveTo>
                  <a:pt x="0" y="0"/>
                </a:moveTo>
                <a:lnTo>
                  <a:pt x="5555365" y="0"/>
                </a:lnTo>
                <a:lnTo>
                  <a:pt x="5555365" y="628566"/>
                </a:lnTo>
                <a:lnTo>
                  <a:pt x="0" y="628566"/>
                </a:lnTo>
                <a:close/>
              </a:path>
            </a:pathLst>
          </a:custGeom>
          <a:solidFill>
            <a:srgbClr val="F9E830">
              <a:alpha val="91760"/>
            </a:srgbClr>
          </a:solidFill>
          <a:ln>
            <a:noFill/>
          </a:ln>
        </p:spPr>
      </p:sp>
      <p:sp>
        <p:nvSpPr>
          <p:cNvPr id="16" name="Google Shape;121;p15">
            <a:extLst>
              <a:ext uri="{FF2B5EF4-FFF2-40B4-BE49-F238E27FC236}">
                <a16:creationId xmlns:a16="http://schemas.microsoft.com/office/drawing/2014/main" id="{3009A981-5EB7-4722-A4EE-2A881D66B41C}"/>
              </a:ext>
            </a:extLst>
          </p:cNvPr>
          <p:cNvSpPr txBox="1"/>
          <p:nvPr/>
        </p:nvSpPr>
        <p:spPr>
          <a:xfrm>
            <a:off x="528139" y="406274"/>
            <a:ext cx="112258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PROFILO DELLE IMPRESE FEMMINILI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1;p29">
            <a:extLst>
              <a:ext uri="{FF2B5EF4-FFF2-40B4-BE49-F238E27FC236}">
                <a16:creationId xmlns:a16="http://schemas.microsoft.com/office/drawing/2014/main" id="{14931C04-58A1-4166-A364-85D755F033C1}"/>
              </a:ext>
            </a:extLst>
          </p:cNvPr>
          <p:cNvSpPr/>
          <p:nvPr/>
        </p:nvSpPr>
        <p:spPr>
          <a:xfrm>
            <a:off x="43375" y="147726"/>
            <a:ext cx="11944035" cy="1040277"/>
          </a:xfrm>
          <a:custGeom>
            <a:avLst/>
            <a:gdLst/>
            <a:ahLst/>
            <a:cxnLst/>
            <a:rect l="l" t="t" r="r" b="b"/>
            <a:pathLst>
              <a:path w="5555365" h="628566" extrusionOk="0">
                <a:moveTo>
                  <a:pt x="0" y="0"/>
                </a:moveTo>
                <a:lnTo>
                  <a:pt x="5555365" y="0"/>
                </a:lnTo>
                <a:lnTo>
                  <a:pt x="5555365" y="628566"/>
                </a:lnTo>
                <a:lnTo>
                  <a:pt x="0" y="628566"/>
                </a:lnTo>
                <a:close/>
              </a:path>
            </a:pathLst>
          </a:custGeom>
          <a:solidFill>
            <a:srgbClr val="F9E830">
              <a:alpha val="91760"/>
            </a:srgbClr>
          </a:solidFill>
          <a:ln>
            <a:noFill/>
          </a:ln>
        </p:spPr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E3E69D9-AB56-B9CD-EA6B-17031B3C62B1}"/>
              </a:ext>
            </a:extLst>
          </p:cNvPr>
          <p:cNvSpPr/>
          <p:nvPr/>
        </p:nvSpPr>
        <p:spPr>
          <a:xfrm>
            <a:off x="300914" y="3403524"/>
            <a:ext cx="11258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Graduatoria regionale in base alla quota percentuale di giovani donne imprenditrici nate nella regione ma operanti in altre regioni d’Italia, anno 2021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A7C9F6D-1BBD-00EB-CE08-74EBBF3486D5}"/>
              </a:ext>
            </a:extLst>
          </p:cNvPr>
          <p:cNvSpPr txBox="1"/>
          <p:nvPr/>
        </p:nvSpPr>
        <p:spPr>
          <a:xfrm>
            <a:off x="466871" y="1835253"/>
            <a:ext cx="10926343" cy="1292662"/>
          </a:xfrm>
          <a:prstGeom prst="rect">
            <a:avLst/>
          </a:prstGeom>
        </p:spPr>
        <p:txBody>
          <a:bodyPr wrap="square" lIns="0" tIns="0" rIns="0" bIns="0" numCol="1" spcCol="0" rtlCol="0" anchor="t">
            <a:spAutoFit/>
          </a:bodyPr>
          <a:lstStyle/>
          <a:p>
            <a:pPr algn="just"/>
            <a:r>
              <a:rPr lang="it-IT" sz="1400" b="1" dirty="0">
                <a:latin typeface="Roboto" panose="02000000000000000000"/>
              </a:rPr>
              <a:t>Le giovani generazioni che vanno in altre regioni a fare impresa</a:t>
            </a:r>
            <a:r>
              <a:rPr lang="it-IT" sz="1400" dirty="0">
                <a:latin typeface="Roboto" panose="02000000000000000000"/>
              </a:rPr>
              <a:t>: il </a:t>
            </a:r>
            <a:r>
              <a:rPr lang="it-IT" sz="1400" i="1" dirty="0">
                <a:latin typeface="Roboto" panose="02000000000000000000"/>
              </a:rPr>
              <a:t>10,2%</a:t>
            </a:r>
            <a:r>
              <a:rPr lang="it-IT" sz="1400" dirty="0">
                <a:latin typeface="Roboto" panose="02000000000000000000"/>
              </a:rPr>
              <a:t> delle imprenditrici under 35 </a:t>
            </a:r>
            <a:r>
              <a:rPr lang="it-IT" sz="1400" i="1" dirty="0">
                <a:latin typeface="Roboto" panose="02000000000000000000"/>
              </a:rPr>
              <a:t>lascia la propria regione </a:t>
            </a:r>
            <a:r>
              <a:rPr lang="it-IT" sz="1400" dirty="0">
                <a:latin typeface="Roboto" panose="02000000000000000000"/>
              </a:rPr>
              <a:t>di origine, fenomeno in linea con i maschi (10,6%)</a:t>
            </a:r>
          </a:p>
          <a:p>
            <a:pPr algn="just"/>
            <a:endParaRPr lang="it-IT" sz="1400" dirty="0">
              <a:latin typeface="Roboto" panose="02000000000000000000"/>
            </a:endParaRPr>
          </a:p>
          <a:p>
            <a:pPr algn="just"/>
            <a:r>
              <a:rPr lang="it-IT" sz="1400" dirty="0">
                <a:latin typeface="Roboto" panose="02000000000000000000"/>
              </a:rPr>
              <a:t>Il rapporto Centro-Nord/Mezzogiorno: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400" dirty="0">
                <a:latin typeface="Roboto" panose="02000000000000000000"/>
              </a:rPr>
              <a:t>8,2% è la quota di giovani donne imprenditrici nate nel Mezzogiorno che fanno impresa nel Centro-Nord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400" dirty="0">
                <a:latin typeface="Roboto" panose="02000000000000000000"/>
              </a:rPr>
              <a:t>3,4% è la quota di giovani donne imprenditrici nate nel Centro-Nord che fanno impresa </a:t>
            </a:r>
            <a:r>
              <a:rPr lang="it-IT" sz="1400">
                <a:latin typeface="Roboto" panose="02000000000000000000"/>
              </a:rPr>
              <a:t>nel Mezzogiorno</a:t>
            </a:r>
            <a:endParaRPr lang="it-IT" sz="1400" dirty="0">
              <a:latin typeface="Roboto" panose="0200000000000000000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9B57289F-60FD-416B-A187-F9FB2E89AE8D}"/>
              </a:ext>
            </a:extLst>
          </p:cNvPr>
          <p:cNvSpPr/>
          <p:nvPr/>
        </p:nvSpPr>
        <p:spPr>
          <a:xfrm>
            <a:off x="7977711" y="6482043"/>
            <a:ext cx="4015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Open Sans Extra Bold" panose="020B0604020202020204" charset="0"/>
              </a:rPr>
              <a:t>Fonte: V Rapporto IF, Unioncamere - </a:t>
            </a:r>
            <a:r>
              <a:rPr lang="it-IT" sz="800" dirty="0" err="1">
                <a:latin typeface="Open Sans Extra Bold" panose="020B0604020202020204" charset="0"/>
              </a:rPr>
              <a:t>Si.Camera</a:t>
            </a:r>
            <a:r>
              <a:rPr lang="it-IT" sz="800" dirty="0">
                <a:latin typeface="Open Sans Extra Bold" panose="020B0604020202020204" charset="0"/>
              </a:rPr>
              <a:t> - Centro Studi Guglielmo Tagliacarne</a:t>
            </a: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FD32EFBE-559E-4646-AF65-15003B206A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643" y="3854882"/>
          <a:ext cx="11135529" cy="2842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717080" imgH="5800645" progId="Excel.Sheet.12">
                  <p:embed/>
                </p:oleObj>
              </mc:Choice>
              <mc:Fallback>
                <p:oleObj name="Worksheet" r:id="rId2" imgW="22717080" imgH="5800645" progId="Excel.Sheet.12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FD32EFBE-559E-4646-AF65-15003B206A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643" y="3854882"/>
                        <a:ext cx="11135529" cy="2842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ogle Shape;164;p17">
            <a:extLst>
              <a:ext uri="{FF2B5EF4-FFF2-40B4-BE49-F238E27FC236}">
                <a16:creationId xmlns:a16="http://schemas.microsoft.com/office/drawing/2014/main" id="{09D496CE-2ABB-410B-93FA-D47A9E3AED58}"/>
              </a:ext>
            </a:extLst>
          </p:cNvPr>
          <p:cNvSpPr txBox="1"/>
          <p:nvPr/>
        </p:nvSpPr>
        <p:spPr>
          <a:xfrm>
            <a:off x="466872" y="406274"/>
            <a:ext cx="108093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MOBILITÀ REGIONALE DELLE IMPRENDITRICI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03556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31;p29">
            <a:extLst>
              <a:ext uri="{FF2B5EF4-FFF2-40B4-BE49-F238E27FC236}">
                <a16:creationId xmlns:a16="http://schemas.microsoft.com/office/drawing/2014/main" id="{E13E472B-F0C0-43A8-BF1E-234A4F78C3E0}"/>
              </a:ext>
            </a:extLst>
          </p:cNvPr>
          <p:cNvSpPr/>
          <p:nvPr/>
        </p:nvSpPr>
        <p:spPr>
          <a:xfrm>
            <a:off x="43375" y="147726"/>
            <a:ext cx="11944035" cy="1040277"/>
          </a:xfrm>
          <a:custGeom>
            <a:avLst/>
            <a:gdLst/>
            <a:ahLst/>
            <a:cxnLst/>
            <a:rect l="l" t="t" r="r" b="b"/>
            <a:pathLst>
              <a:path w="5555365" h="628566" extrusionOk="0">
                <a:moveTo>
                  <a:pt x="0" y="0"/>
                </a:moveTo>
                <a:lnTo>
                  <a:pt x="5555365" y="0"/>
                </a:lnTo>
                <a:lnTo>
                  <a:pt x="5555365" y="628566"/>
                </a:lnTo>
                <a:lnTo>
                  <a:pt x="0" y="628566"/>
                </a:lnTo>
                <a:close/>
              </a:path>
            </a:pathLst>
          </a:custGeom>
          <a:solidFill>
            <a:srgbClr val="F9E830">
              <a:alpha val="91760"/>
            </a:srgbClr>
          </a:solidFill>
          <a:ln>
            <a:noFill/>
          </a:ln>
        </p:spPr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184F7D1-67E1-52A8-10FE-EA6B6FA47A54}"/>
              </a:ext>
            </a:extLst>
          </p:cNvPr>
          <p:cNvSpPr/>
          <p:nvPr/>
        </p:nvSpPr>
        <p:spPr>
          <a:xfrm>
            <a:off x="1297573" y="2943093"/>
            <a:ext cx="5539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Tasso di sopravvivenza delle imprese FEMMINILI e non, anni 2016-2021</a:t>
            </a:r>
            <a:endParaRPr lang="it-IT" sz="1400" b="1" dirty="0">
              <a:latin typeface="Roboto" panose="02000000000000000000" pitchFamily="2" charset="0"/>
              <a:ea typeface="Roboto" panose="02000000000000000000" pitchFamily="2" charset="0"/>
              <a:cs typeface="Open Sans SemiBold" panose="020B070603080402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2CE8356-E3E6-6B7C-06E9-51B7EE86DAEB}"/>
              </a:ext>
            </a:extLst>
          </p:cNvPr>
          <p:cNvSpPr txBox="1"/>
          <p:nvPr/>
        </p:nvSpPr>
        <p:spPr>
          <a:xfrm>
            <a:off x="631169" y="1497700"/>
            <a:ext cx="10535178" cy="861774"/>
          </a:xfrm>
          <a:prstGeom prst="rect">
            <a:avLst/>
          </a:prstGeom>
        </p:spPr>
        <p:txBody>
          <a:bodyPr wrap="square" lIns="0" tIns="0" rIns="0" bIns="0" numCol="1" spcCol="0" rtlCol="0" anchor="t">
            <a:spAutoFit/>
          </a:bodyPr>
          <a:lstStyle/>
          <a:p>
            <a:pPr algn="just"/>
            <a:r>
              <a:rPr lang="it-IT" sz="1400" b="1" dirty="0">
                <a:latin typeface="Roboto" panose="02000000000000000000"/>
              </a:rPr>
              <a:t>Sopravvivono meno a tre anni dalla nascita… : </a:t>
            </a:r>
            <a:r>
              <a:rPr lang="it-IT" sz="1400" dirty="0">
                <a:latin typeface="Roboto" panose="02000000000000000000"/>
              </a:rPr>
              <a:t>dopo tre anni restano </a:t>
            </a:r>
            <a:r>
              <a:rPr lang="it-IT" sz="1400" i="1" dirty="0">
                <a:latin typeface="Roboto" panose="02000000000000000000"/>
              </a:rPr>
              <a:t>ancora aperte il 79,3</a:t>
            </a:r>
            <a:r>
              <a:rPr lang="it-IT" sz="1400" b="1" dirty="0">
                <a:latin typeface="Roboto" panose="02000000000000000000"/>
              </a:rPr>
              <a:t>%</a:t>
            </a:r>
            <a:r>
              <a:rPr lang="it-IT" sz="1400" dirty="0">
                <a:latin typeface="Roboto" panose="02000000000000000000"/>
              </a:rPr>
              <a:t> delle imprese femminili, contro l’83,9% di quelle maschili</a:t>
            </a:r>
          </a:p>
          <a:p>
            <a:pPr algn="just"/>
            <a:r>
              <a:rPr lang="it-IT" sz="1400" b="1" dirty="0">
                <a:latin typeface="Roboto" panose="02000000000000000000"/>
              </a:rPr>
              <a:t> </a:t>
            </a:r>
          </a:p>
          <a:p>
            <a:pPr algn="just"/>
            <a:r>
              <a:rPr lang="it-IT" sz="1400" b="1" dirty="0">
                <a:latin typeface="Roboto" panose="02000000000000000000"/>
              </a:rPr>
              <a:t>… e anche a cinque anni: </a:t>
            </a:r>
            <a:r>
              <a:rPr lang="it-IT" sz="1400" dirty="0">
                <a:latin typeface="Roboto" panose="02000000000000000000"/>
              </a:rPr>
              <a:t>la quota delle imprese </a:t>
            </a:r>
            <a:r>
              <a:rPr lang="it-IT" sz="1400" i="1" dirty="0">
                <a:latin typeface="Roboto" panose="02000000000000000000"/>
              </a:rPr>
              <a:t>femminili sopravviventi </a:t>
            </a:r>
            <a:r>
              <a:rPr lang="it-IT" sz="1400" dirty="0">
                <a:latin typeface="Roboto" panose="02000000000000000000"/>
              </a:rPr>
              <a:t>è del </a:t>
            </a:r>
            <a:r>
              <a:rPr lang="it-IT" sz="1400" i="1" dirty="0">
                <a:latin typeface="Roboto" panose="02000000000000000000"/>
              </a:rPr>
              <a:t>68,1%</a:t>
            </a:r>
            <a:r>
              <a:rPr lang="it-IT" sz="1400" dirty="0">
                <a:latin typeface="Roboto" panose="02000000000000000000"/>
              </a:rPr>
              <a:t>, contro il 74,3% di quelle maschili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5D87F36-FDFA-4E08-A3E2-383DC57A1A11}"/>
              </a:ext>
            </a:extLst>
          </p:cNvPr>
          <p:cNvSpPr/>
          <p:nvPr/>
        </p:nvSpPr>
        <p:spPr>
          <a:xfrm>
            <a:off x="7977711" y="6482043"/>
            <a:ext cx="4015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Open Sans Extra Bold" panose="020B0604020202020204" charset="0"/>
              </a:rPr>
              <a:t>Fonte: V Rapporto IF, Unioncamere - </a:t>
            </a:r>
            <a:r>
              <a:rPr lang="it-IT" sz="800" dirty="0" err="1">
                <a:latin typeface="Open Sans Extra Bold" panose="020B0604020202020204" charset="0"/>
              </a:rPr>
              <a:t>Si.Camera</a:t>
            </a:r>
            <a:r>
              <a:rPr lang="it-IT" sz="800" dirty="0">
                <a:latin typeface="Open Sans Extra Bold" panose="020B0604020202020204" charset="0"/>
              </a:rPr>
              <a:t> - Centro Studi Guglielmo Tagliacarne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F544C289-0509-4D2F-A8FD-60627B49E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143792"/>
              </p:ext>
            </p:extLst>
          </p:nvPr>
        </p:nvGraphicFramePr>
        <p:xfrm>
          <a:off x="1493689" y="3305205"/>
          <a:ext cx="8810138" cy="3374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935080" imgH="4571960" progId="Excel.Sheet.12">
                  <p:embed/>
                </p:oleObj>
              </mc:Choice>
              <mc:Fallback>
                <p:oleObj name="Worksheet" r:id="rId2" imgW="11935080" imgH="45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93689" y="3305205"/>
                        <a:ext cx="8810138" cy="3374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oogle Shape;174;p18">
            <a:extLst>
              <a:ext uri="{FF2B5EF4-FFF2-40B4-BE49-F238E27FC236}">
                <a16:creationId xmlns:a16="http://schemas.microsoft.com/office/drawing/2014/main" id="{F81377DD-9A78-48AC-89D4-F930728FB36A}"/>
              </a:ext>
            </a:extLst>
          </p:cNvPr>
          <p:cNvSpPr txBox="1"/>
          <p:nvPr/>
        </p:nvSpPr>
        <p:spPr>
          <a:xfrm>
            <a:off x="515007" y="406274"/>
            <a:ext cx="1065134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SOPRAVVIVENZA DELLE IMPRESE FEMMINILI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46722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9D8B1CFC-58A2-1C56-DF3E-C2F48455E5D4}"/>
              </a:ext>
            </a:extLst>
          </p:cNvPr>
          <p:cNvSpPr/>
          <p:nvPr/>
        </p:nvSpPr>
        <p:spPr>
          <a:xfrm>
            <a:off x="0" y="0"/>
            <a:ext cx="12192000" cy="6849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0B1236-BA9C-BBEA-E9C2-843F53DEA97D}"/>
              </a:ext>
            </a:extLst>
          </p:cNvPr>
          <p:cNvSpPr txBox="1"/>
          <p:nvPr/>
        </p:nvSpPr>
        <p:spPr>
          <a:xfrm>
            <a:off x="4893860" y="1630740"/>
            <a:ext cx="7049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latin typeface="Roboto" panose="02000000000000000000" pitchFamily="2" charset="0"/>
                <a:ea typeface="Roboto" panose="02000000000000000000" pitchFamily="2" charset="0"/>
              </a:rPr>
              <a:t>L’INDAGINE</a:t>
            </a:r>
          </a:p>
          <a:p>
            <a:endParaRPr lang="it-IT" sz="5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8EB97A9-254C-4ACD-B765-820855C92F5A}"/>
              </a:ext>
            </a:extLst>
          </p:cNvPr>
          <p:cNvSpPr/>
          <p:nvPr/>
        </p:nvSpPr>
        <p:spPr>
          <a:xfrm>
            <a:off x="4893860" y="3223212"/>
            <a:ext cx="67134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</a:rPr>
              <a:t>Unioncamere, 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</a:rPr>
              <a:t>Si.Camera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</a:rPr>
              <a:t> e Centro Studi Guglielmo 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</a:rPr>
              <a:t>Tagliacarne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</a:rPr>
              <a:t> hanno svolto un’indagine su un campione statisticamente rappresentativo di 2.000 imprese femminili e 2.000 imprese maschili appartenenti ai settori agricolo, manifatturiero e terziario. </a:t>
            </a:r>
          </a:p>
          <a:p>
            <a:pPr algn="just"/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</a:rPr>
              <a:t>L’obiettivo dell’indagine è stato quello di studiare i comportamenti delle imprese rispetto ai temi chiave della competitività, incentrati su management, asset intangibili, performance economiche, transizione digitale e green, al fine di fornire utili indicazioni anche per le policy.</a:t>
            </a:r>
          </a:p>
        </p:txBody>
      </p:sp>
    </p:spTree>
    <p:extLst>
      <p:ext uri="{BB962C8B-B14F-4D97-AF65-F5344CB8AC3E}">
        <p14:creationId xmlns:p14="http://schemas.microsoft.com/office/powerpoint/2010/main" val="423454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31;p29">
            <a:extLst>
              <a:ext uri="{FF2B5EF4-FFF2-40B4-BE49-F238E27FC236}">
                <a16:creationId xmlns:a16="http://schemas.microsoft.com/office/drawing/2014/main" id="{2A5F80B8-4CF4-46F8-A77D-9CD8F24CE6EA}"/>
              </a:ext>
            </a:extLst>
          </p:cNvPr>
          <p:cNvSpPr/>
          <p:nvPr/>
        </p:nvSpPr>
        <p:spPr>
          <a:xfrm>
            <a:off x="43375" y="147726"/>
            <a:ext cx="11944035" cy="1040277"/>
          </a:xfrm>
          <a:custGeom>
            <a:avLst/>
            <a:gdLst/>
            <a:ahLst/>
            <a:cxnLst/>
            <a:rect l="l" t="t" r="r" b="b"/>
            <a:pathLst>
              <a:path w="5555365" h="628566" extrusionOk="0">
                <a:moveTo>
                  <a:pt x="0" y="0"/>
                </a:moveTo>
                <a:lnTo>
                  <a:pt x="5555365" y="0"/>
                </a:lnTo>
                <a:lnTo>
                  <a:pt x="5555365" y="628566"/>
                </a:lnTo>
                <a:lnTo>
                  <a:pt x="0" y="628566"/>
                </a:lnTo>
                <a:close/>
              </a:path>
            </a:pathLst>
          </a:custGeom>
          <a:solidFill>
            <a:srgbClr val="F9E830">
              <a:alpha val="91760"/>
            </a:srgbClr>
          </a:solidFill>
          <a:ln>
            <a:noFill/>
          </a:ln>
        </p:spPr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9B94BD48-98D3-4EED-9AA6-18F4DF8971AA}"/>
              </a:ext>
            </a:extLst>
          </p:cNvPr>
          <p:cNvSpPr/>
          <p:nvPr/>
        </p:nvSpPr>
        <p:spPr>
          <a:xfrm>
            <a:off x="4214290" y="3483688"/>
            <a:ext cx="3222208" cy="307280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399F45EE-DBC0-4023-A687-6BEAA4AEF2B3}"/>
              </a:ext>
            </a:extLst>
          </p:cNvPr>
          <p:cNvSpPr txBox="1"/>
          <p:nvPr/>
        </p:nvSpPr>
        <p:spPr>
          <a:xfrm>
            <a:off x="582611" y="1412686"/>
            <a:ext cx="10632294" cy="1297791"/>
          </a:xfrm>
          <a:prstGeom prst="rect">
            <a:avLst/>
          </a:prstGeom>
        </p:spPr>
        <p:txBody>
          <a:bodyPr wrap="square" lIns="0" tIns="0" rIns="0" bIns="0" numCol="1" spcCol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it-IT" sz="1400" dirty="0">
                <a:latin typeface="Roboto" panose="02000000000000000000"/>
              </a:rPr>
              <a:t>Il </a:t>
            </a:r>
            <a:r>
              <a:rPr lang="it-IT" sz="1400" b="1" dirty="0">
                <a:latin typeface="Roboto" panose="02000000000000000000"/>
              </a:rPr>
              <a:t>mix management </a:t>
            </a:r>
            <a:r>
              <a:rPr lang="it-IT" sz="1400" dirty="0">
                <a:latin typeface="Roboto" panose="02000000000000000000"/>
              </a:rPr>
              <a:t>può essere la chiave per annullare il gap delle imprese femminili rispetto a quelle non femminili riguardo la propensione ad investire in </a:t>
            </a:r>
            <a:r>
              <a:rPr lang="it-IT" sz="1400" b="1" dirty="0">
                <a:latin typeface="Roboto" panose="02000000000000000000"/>
              </a:rPr>
              <a:t>asset intangibili</a:t>
            </a:r>
            <a:r>
              <a:rPr lang="it-IT" sz="1400" dirty="0">
                <a:latin typeface="Roboto" panose="02000000000000000000"/>
              </a:rPr>
              <a:t>…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endParaRPr lang="it-IT" sz="800" dirty="0">
              <a:latin typeface="Roboto" panose="02000000000000000000"/>
            </a:endParaRPr>
          </a:p>
          <a:p>
            <a:pPr algn="just">
              <a:spcAft>
                <a:spcPts val="750"/>
              </a:spcAft>
            </a:pPr>
            <a:r>
              <a:rPr lang="it-IT" sz="1400" dirty="0">
                <a:latin typeface="Roboto" panose="02000000000000000000"/>
              </a:rPr>
              <a:t>… e la presenza di investimenti in </a:t>
            </a:r>
            <a:r>
              <a:rPr lang="it-IT" sz="1400" b="1" dirty="0">
                <a:latin typeface="Roboto" panose="02000000000000000000"/>
              </a:rPr>
              <a:t>asset intangibili </a:t>
            </a:r>
            <a:r>
              <a:rPr lang="it-IT" sz="1400" dirty="0">
                <a:latin typeface="Roboto" panose="02000000000000000000"/>
              </a:rPr>
              <a:t>annulla i gap di </a:t>
            </a:r>
            <a:r>
              <a:rPr lang="it-IT" sz="1400" b="1" dirty="0">
                <a:latin typeface="Roboto" panose="02000000000000000000"/>
              </a:rPr>
              <a:t>performance economica </a:t>
            </a:r>
            <a:r>
              <a:rPr lang="it-IT" sz="1400" dirty="0">
                <a:latin typeface="Roboto" panose="02000000000000000000"/>
              </a:rPr>
              <a:t>tra imprese femminili e non femminili.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C05810A-F32E-497C-87AA-484BE4D23380}"/>
              </a:ext>
            </a:extLst>
          </p:cNvPr>
          <p:cNvSpPr/>
          <p:nvPr/>
        </p:nvSpPr>
        <p:spPr>
          <a:xfrm>
            <a:off x="1623353" y="4640295"/>
            <a:ext cx="1928438" cy="8187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Mix 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management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99FC699-2AA3-430F-B5FA-B654762BE5E4}"/>
              </a:ext>
            </a:extLst>
          </p:cNvPr>
          <p:cNvSpPr/>
          <p:nvPr/>
        </p:nvSpPr>
        <p:spPr>
          <a:xfrm>
            <a:off x="4355940" y="3610285"/>
            <a:ext cx="2959259" cy="667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R&amp;S e Proprietà industriale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0C0500A0-D0D9-4561-ACB7-A2EED83AFA4B}"/>
              </a:ext>
            </a:extLst>
          </p:cNvPr>
          <p:cNvSpPr/>
          <p:nvPr/>
        </p:nvSpPr>
        <p:spPr>
          <a:xfrm>
            <a:off x="4355938" y="5051009"/>
            <a:ext cx="2959259" cy="667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Open </a:t>
            </a:r>
            <a:r>
              <a:rPr lang="it-IT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innovation</a:t>
            </a:r>
            <a:endParaRPr lang="it-IT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1C5050D2-5D67-4CE5-8D02-FEF42301A480}"/>
              </a:ext>
            </a:extLst>
          </p:cNvPr>
          <p:cNvSpPr/>
          <p:nvPr/>
        </p:nvSpPr>
        <p:spPr>
          <a:xfrm>
            <a:off x="4355938" y="5771372"/>
            <a:ext cx="2959259" cy="667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Capitale umano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2E4F18A3-381F-4731-A7F0-A6DF5EFEB1F8}"/>
              </a:ext>
            </a:extLst>
          </p:cNvPr>
          <p:cNvSpPr/>
          <p:nvPr/>
        </p:nvSpPr>
        <p:spPr>
          <a:xfrm>
            <a:off x="4355938" y="4330647"/>
            <a:ext cx="2959259" cy="667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Capitale organizzativo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126F612-E685-4BD6-A227-7690BEE9F063}"/>
              </a:ext>
            </a:extLst>
          </p:cNvPr>
          <p:cNvSpPr/>
          <p:nvPr/>
        </p:nvSpPr>
        <p:spPr>
          <a:xfrm>
            <a:off x="7977711" y="6482043"/>
            <a:ext cx="4015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Open Sans Extra Bold" panose="020B0604020202020204" charset="0"/>
              </a:rPr>
              <a:t>Fonte: V Rapporto IF, Unioncamere - </a:t>
            </a:r>
            <a:r>
              <a:rPr lang="it-IT" sz="800" dirty="0" err="1">
                <a:latin typeface="Open Sans Extra Bold" panose="020B0604020202020204" charset="0"/>
              </a:rPr>
              <a:t>Si.Camera</a:t>
            </a:r>
            <a:r>
              <a:rPr lang="it-IT" sz="800" dirty="0">
                <a:latin typeface="Open Sans Extra Bold" panose="020B0604020202020204" charset="0"/>
              </a:rPr>
              <a:t> - Centro Studi Guglielmo Tagliacarne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0F14248F-F4FE-486E-A58D-29F00325147F}"/>
              </a:ext>
            </a:extLst>
          </p:cNvPr>
          <p:cNvSpPr/>
          <p:nvPr/>
        </p:nvSpPr>
        <p:spPr>
          <a:xfrm>
            <a:off x="7977711" y="4640294"/>
            <a:ext cx="1928438" cy="8187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Performance economica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5E748BD-735F-4C6A-BD49-73468F8A1FCC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3551791" y="3943872"/>
            <a:ext cx="804149" cy="11057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1DBB5D1C-1423-42CB-9CDB-6590226C566E}"/>
              </a:ext>
            </a:extLst>
          </p:cNvPr>
          <p:cNvCxnSpPr>
            <a:cxnSpLocks/>
            <a:stCxn id="2" idx="3"/>
            <a:endCxn id="41" idx="1"/>
          </p:cNvCxnSpPr>
          <p:nvPr/>
        </p:nvCxnSpPr>
        <p:spPr>
          <a:xfrm flipV="1">
            <a:off x="3551791" y="4664234"/>
            <a:ext cx="804147" cy="3854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C70859B1-D414-4477-B77C-FB19DDAD9D28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3551793" y="5073587"/>
            <a:ext cx="804145" cy="311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603BE835-8AD0-45B9-A1FB-FD02EACD14EF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3551791" y="5065600"/>
            <a:ext cx="804147" cy="10393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C414F46F-B079-4048-B026-020F47E004F4}"/>
              </a:ext>
            </a:extLst>
          </p:cNvPr>
          <p:cNvCxnSpPr>
            <a:cxnSpLocks/>
            <a:stCxn id="3" idx="3"/>
            <a:endCxn id="43" idx="1"/>
          </p:cNvCxnSpPr>
          <p:nvPr/>
        </p:nvCxnSpPr>
        <p:spPr>
          <a:xfrm>
            <a:off x="7315199" y="3943872"/>
            <a:ext cx="662512" cy="110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6A6223B9-6BEA-465D-9B50-F12ABA69A484}"/>
              </a:ext>
            </a:extLst>
          </p:cNvPr>
          <p:cNvCxnSpPr>
            <a:cxnSpLocks/>
            <a:stCxn id="41" idx="3"/>
            <a:endCxn id="43" idx="1"/>
          </p:cNvCxnSpPr>
          <p:nvPr/>
        </p:nvCxnSpPr>
        <p:spPr>
          <a:xfrm>
            <a:off x="7315197" y="4664234"/>
            <a:ext cx="662514" cy="385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44DD5D2E-D0C7-4FE5-A1B3-216659598AF7}"/>
              </a:ext>
            </a:extLst>
          </p:cNvPr>
          <p:cNvCxnSpPr>
            <a:cxnSpLocks/>
            <a:stCxn id="37" idx="3"/>
            <a:endCxn id="43" idx="1"/>
          </p:cNvCxnSpPr>
          <p:nvPr/>
        </p:nvCxnSpPr>
        <p:spPr>
          <a:xfrm flipV="1">
            <a:off x="7315197" y="5049648"/>
            <a:ext cx="662514" cy="334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99BB08AE-5A6F-4DBE-B417-090788BD9F58}"/>
              </a:ext>
            </a:extLst>
          </p:cNvPr>
          <p:cNvCxnSpPr>
            <a:cxnSpLocks/>
            <a:stCxn id="40" idx="3"/>
            <a:endCxn id="43" idx="1"/>
          </p:cNvCxnSpPr>
          <p:nvPr/>
        </p:nvCxnSpPr>
        <p:spPr>
          <a:xfrm flipV="1">
            <a:off x="7315197" y="5049648"/>
            <a:ext cx="662514" cy="1055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71">
            <a:extLst>
              <a:ext uri="{FF2B5EF4-FFF2-40B4-BE49-F238E27FC236}">
                <a16:creationId xmlns:a16="http://schemas.microsoft.com/office/drawing/2014/main" id="{A29653DC-02E4-4E0E-B6E9-E79D9C469125}"/>
              </a:ext>
            </a:extLst>
          </p:cNvPr>
          <p:cNvSpPr/>
          <p:nvPr/>
        </p:nvSpPr>
        <p:spPr>
          <a:xfrm>
            <a:off x="4214290" y="2983959"/>
            <a:ext cx="3222208" cy="381778"/>
          </a:xfrm>
          <a:prstGeom prst="rect">
            <a:avLst/>
          </a:prstGeom>
          <a:solidFill>
            <a:srgbClr val="F9EA4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ASSET INTANGIBILI</a:t>
            </a: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46CC75A6-29EA-4CFE-9F07-CB0FAACE4BF6}"/>
              </a:ext>
            </a:extLst>
          </p:cNvPr>
          <p:cNvSpPr/>
          <p:nvPr/>
        </p:nvSpPr>
        <p:spPr>
          <a:xfrm>
            <a:off x="7910760" y="2990773"/>
            <a:ext cx="1995389" cy="381778"/>
          </a:xfrm>
          <a:prstGeom prst="rect">
            <a:avLst/>
          </a:prstGeom>
          <a:solidFill>
            <a:srgbClr val="F9EA4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COMPETITIVITA’</a:t>
            </a:r>
          </a:p>
        </p:txBody>
      </p:sp>
      <p:sp>
        <p:nvSpPr>
          <p:cNvPr id="74" name="Rettangolo 73">
            <a:extLst>
              <a:ext uri="{FF2B5EF4-FFF2-40B4-BE49-F238E27FC236}">
                <a16:creationId xmlns:a16="http://schemas.microsoft.com/office/drawing/2014/main" id="{B178FFBF-DA98-46BE-ABC1-34A9B61845FA}"/>
              </a:ext>
            </a:extLst>
          </p:cNvPr>
          <p:cNvSpPr/>
          <p:nvPr/>
        </p:nvSpPr>
        <p:spPr>
          <a:xfrm>
            <a:off x="1623353" y="2979644"/>
            <a:ext cx="1928438" cy="381778"/>
          </a:xfrm>
          <a:prstGeom prst="rect">
            <a:avLst/>
          </a:prstGeom>
          <a:solidFill>
            <a:srgbClr val="F9EA4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MANAGEMENT</a:t>
            </a:r>
          </a:p>
        </p:txBody>
      </p:sp>
      <p:sp>
        <p:nvSpPr>
          <p:cNvPr id="28" name="Google Shape;217;p21">
            <a:extLst>
              <a:ext uri="{FF2B5EF4-FFF2-40B4-BE49-F238E27FC236}">
                <a16:creationId xmlns:a16="http://schemas.microsoft.com/office/drawing/2014/main" id="{E9CAF63A-D5E6-46A9-AA8F-B7FEEF2B3C79}"/>
              </a:ext>
            </a:extLst>
          </p:cNvPr>
          <p:cNvSpPr txBox="1"/>
          <p:nvPr/>
        </p:nvSpPr>
        <p:spPr>
          <a:xfrm>
            <a:off x="582610" y="252365"/>
            <a:ext cx="105211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IMPRESE FEMMINILI vs NON FEMMINILI: QUANDO I GAP DI COMPETITIVITÀ SI ANNULLANO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804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">
            <a:extLst>
              <a:ext uri="{FF2B5EF4-FFF2-40B4-BE49-F238E27FC236}">
                <a16:creationId xmlns:a16="http://schemas.microsoft.com/office/drawing/2014/main" id="{A56DCE6A-F5AF-491E-B594-92D9D4793D0F}"/>
              </a:ext>
            </a:extLst>
          </p:cNvPr>
          <p:cNvGrpSpPr/>
          <p:nvPr/>
        </p:nvGrpSpPr>
        <p:grpSpPr>
          <a:xfrm>
            <a:off x="226243" y="232447"/>
            <a:ext cx="11077238" cy="830998"/>
            <a:chOff x="0" y="0"/>
            <a:chExt cx="5555365" cy="628566"/>
          </a:xfrm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2686600B-BB89-46F9-83BE-3A89F83DC62A}"/>
                </a:ext>
              </a:extLst>
            </p:cNvPr>
            <p:cNvSpPr/>
            <p:nvPr/>
          </p:nvSpPr>
          <p:spPr>
            <a:xfrm>
              <a:off x="0" y="0"/>
              <a:ext cx="5555365" cy="628566"/>
            </a:xfrm>
            <a:custGeom>
              <a:avLst/>
              <a:gdLst/>
              <a:ahLst/>
              <a:cxnLst/>
              <a:rect l="l" t="t" r="r" b="b"/>
              <a:pathLst>
                <a:path w="5555365" h="628566">
                  <a:moveTo>
                    <a:pt x="0" y="0"/>
                  </a:moveTo>
                  <a:lnTo>
                    <a:pt x="5555365" y="0"/>
                  </a:lnTo>
                  <a:lnTo>
                    <a:pt x="5555365" y="628566"/>
                  </a:lnTo>
                  <a:lnTo>
                    <a:pt x="0" y="628566"/>
                  </a:lnTo>
                  <a:close/>
                </a:path>
              </a:pathLst>
            </a:custGeom>
            <a:solidFill>
              <a:srgbClr val="F9E830">
                <a:alpha val="91765"/>
              </a:srgbClr>
            </a:solidFill>
          </p:spPr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37D8F439-24B7-4FB7-9A23-BC3D99BD2A25}"/>
                </a:ext>
              </a:extLst>
            </p:cNvPr>
            <p:cNvSpPr txBox="1"/>
            <p:nvPr/>
          </p:nvSpPr>
          <p:spPr>
            <a:xfrm>
              <a:off x="0" y="219075"/>
              <a:ext cx="812800" cy="5937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4800"/>
                </a:lnSpc>
              </a:pPr>
              <a:endParaRPr sz="1200" b="1"/>
            </a:p>
          </p:txBody>
        </p:sp>
      </p:grpSp>
      <p:sp>
        <p:nvSpPr>
          <p:cNvPr id="25" name="Rettangolo 24">
            <a:extLst>
              <a:ext uri="{FF2B5EF4-FFF2-40B4-BE49-F238E27FC236}">
                <a16:creationId xmlns:a16="http://schemas.microsoft.com/office/drawing/2014/main" id="{B8748FAF-ECF6-42A4-8759-6B8480740304}"/>
              </a:ext>
            </a:extLst>
          </p:cNvPr>
          <p:cNvSpPr/>
          <p:nvPr/>
        </p:nvSpPr>
        <p:spPr>
          <a:xfrm>
            <a:off x="6366552" y="3443465"/>
            <a:ext cx="4927599" cy="301355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E16D8864-CC23-4986-877E-264E2AC9C5A1}"/>
              </a:ext>
            </a:extLst>
          </p:cNvPr>
          <p:cNvSpPr txBox="1"/>
          <p:nvPr/>
        </p:nvSpPr>
        <p:spPr>
          <a:xfrm>
            <a:off x="9054826" y="3810137"/>
            <a:ext cx="2172310" cy="256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5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All’interno delle imprese che investono in R&amp;S e proprietà industriale</a:t>
            </a:r>
          </a:p>
          <a:p>
            <a:pPr algn="ctr"/>
            <a:endParaRPr lang="it-IT" sz="9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521094F1-6320-4231-9BF1-14D2921C6849}"/>
              </a:ext>
            </a:extLst>
          </p:cNvPr>
          <p:cNvSpPr txBox="1"/>
          <p:nvPr/>
        </p:nvSpPr>
        <p:spPr>
          <a:xfrm>
            <a:off x="6628354" y="3810138"/>
            <a:ext cx="2032000" cy="2477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3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4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Totale impre</a:t>
            </a:r>
            <a:r>
              <a:rPr lang="it-IT" sz="10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se</a:t>
            </a: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C8042DA7-F342-439D-BEAF-AAEE31154F97}"/>
              </a:ext>
            </a:extLst>
          </p:cNvPr>
          <p:cNvSpPr/>
          <p:nvPr/>
        </p:nvSpPr>
        <p:spPr>
          <a:xfrm>
            <a:off x="6366550" y="3415597"/>
            <a:ext cx="4927600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it-IT" sz="100" b="1" dirty="0">
              <a:solidFill>
                <a:srgbClr val="000000"/>
              </a:solidFill>
              <a:latin typeface="DM Sans" panose="020B0604020202020204" charset="0"/>
            </a:endParaRPr>
          </a:p>
          <a:p>
            <a:pPr algn="ctr"/>
            <a:r>
              <a:rPr lang="it-IT" sz="1000" b="1" dirty="0">
                <a:solidFill>
                  <a:srgbClr val="000000"/>
                </a:solidFill>
                <a:latin typeface="DM Sans" panose="020B0604020202020204" charset="0"/>
              </a:rPr>
              <a:t>Quote % delle imprese con FATTURATO IN AUMENTO nel 2021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3B0EB61-5375-4D39-85AB-3D536ADAB2D4}"/>
              </a:ext>
            </a:extLst>
          </p:cNvPr>
          <p:cNvSpPr/>
          <p:nvPr/>
        </p:nvSpPr>
        <p:spPr>
          <a:xfrm>
            <a:off x="599234" y="3420388"/>
            <a:ext cx="4940127" cy="3036628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404F3D6B-4D10-453F-9712-E19FAF88F1EB}"/>
              </a:ext>
            </a:extLst>
          </p:cNvPr>
          <p:cNvSpPr txBox="1"/>
          <p:nvPr/>
        </p:nvSpPr>
        <p:spPr>
          <a:xfrm>
            <a:off x="3248461" y="3767258"/>
            <a:ext cx="2031999" cy="2646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All’interno delle imprese con mix management</a:t>
            </a: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CEA90064-EAE8-4069-97DA-B369E93AADBC}"/>
              </a:ext>
            </a:extLst>
          </p:cNvPr>
          <p:cNvSpPr txBox="1"/>
          <p:nvPr/>
        </p:nvSpPr>
        <p:spPr>
          <a:xfrm>
            <a:off x="821989" y="3767259"/>
            <a:ext cx="2032000" cy="2657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267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Totale imprese</a:t>
            </a:r>
          </a:p>
          <a:p>
            <a:pPr algn="ctr"/>
            <a:endParaRPr lang="it-IT" sz="9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D940C53-FCA8-4994-B712-1BE828A40B57}"/>
              </a:ext>
            </a:extLst>
          </p:cNvPr>
          <p:cNvSpPr/>
          <p:nvPr/>
        </p:nvSpPr>
        <p:spPr>
          <a:xfrm>
            <a:off x="599233" y="3418582"/>
            <a:ext cx="4940127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it-IT" sz="1000" b="1" dirty="0">
                <a:solidFill>
                  <a:srgbClr val="000000"/>
                </a:solidFill>
                <a:latin typeface="DM Sans" panose="020B0604020202020204" charset="0"/>
              </a:rPr>
              <a:t>Quote % delle imprese che investono in R&amp;S e PROPRIETÀ INDUSTRIALE</a:t>
            </a:r>
            <a:endParaRPr lang="it-IT" sz="200" b="1" dirty="0">
              <a:solidFill>
                <a:srgbClr val="000000"/>
              </a:solidFill>
              <a:latin typeface="DM Sans" panose="020B060402020202020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29EF8B6-B4F9-4776-8737-AC5BC2322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2" t="4339" r="3149" b="9597"/>
          <a:stretch/>
        </p:blipFill>
        <p:spPr>
          <a:xfrm>
            <a:off x="6628354" y="4212766"/>
            <a:ext cx="4598782" cy="218745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1B1BE9E-30C2-4818-85F4-EBF639B5D1AD}"/>
              </a:ext>
            </a:extLst>
          </p:cNvPr>
          <p:cNvSpPr txBox="1"/>
          <p:nvPr/>
        </p:nvSpPr>
        <p:spPr>
          <a:xfrm>
            <a:off x="4490105" y="2647556"/>
            <a:ext cx="28176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67" b="1" dirty="0">
                <a:latin typeface="DM Sans" panose="020B0604020202020204" charset="0"/>
              </a:rPr>
              <a:t>Maggiori investimenti in</a:t>
            </a:r>
          </a:p>
          <a:p>
            <a:pPr algn="ctr"/>
            <a:r>
              <a:rPr lang="it-IT" sz="1067" b="1" dirty="0">
                <a:latin typeface="DM Sans" panose="020B0604020202020204" charset="0"/>
              </a:rPr>
              <a:t>R&amp;S e proprietà industriale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08255A5-26E3-4AD6-B7E7-8FA494BB2CCA}"/>
              </a:ext>
            </a:extLst>
          </p:cNvPr>
          <p:cNvSpPr txBox="1"/>
          <p:nvPr/>
        </p:nvSpPr>
        <p:spPr>
          <a:xfrm>
            <a:off x="1171115" y="2845286"/>
            <a:ext cx="1354082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70" b="1" dirty="0">
                <a:solidFill>
                  <a:schemeClr val="accent3">
                    <a:lumMod val="50000"/>
                  </a:schemeClr>
                </a:solidFill>
                <a:latin typeface="DM Sans" panose="020B0604020202020204" charset="0"/>
              </a:rPr>
              <a:t>Mix management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D751031-0FF0-4D52-82DA-D77A368628F0}"/>
              </a:ext>
            </a:extLst>
          </p:cNvPr>
          <p:cNvSpPr txBox="1"/>
          <p:nvPr/>
        </p:nvSpPr>
        <p:spPr>
          <a:xfrm>
            <a:off x="9531235" y="2501565"/>
            <a:ext cx="1922624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67" b="1" dirty="0">
                <a:solidFill>
                  <a:schemeClr val="accent1">
                    <a:lumMod val="75000"/>
                  </a:schemeClr>
                </a:solidFill>
                <a:latin typeface="DM Sans" panose="020B0604020202020204" charset="0"/>
              </a:rPr>
              <a:t>Migliori performance economiche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3217C49-BEC7-4CE6-8841-DC3E895DD600}"/>
              </a:ext>
            </a:extLst>
          </p:cNvPr>
          <p:cNvSpPr txBox="1"/>
          <p:nvPr/>
        </p:nvSpPr>
        <p:spPr>
          <a:xfrm>
            <a:off x="494035" y="232447"/>
            <a:ext cx="1080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Roboto" panose="02000000000000000000" pitchFamily="2" charset="0"/>
                <a:ea typeface="Roboto" panose="02000000000000000000" pitchFamily="2" charset="0"/>
              </a:rPr>
              <a:t>IMPRESE CHE INVESTONO IN R&amp;S E PROPRIETÀ INDUSTRIALE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51F02C8-A9A0-4E54-AF44-8FE2DFB10A28}"/>
              </a:ext>
            </a:extLst>
          </p:cNvPr>
          <p:cNvSpPr/>
          <p:nvPr/>
        </p:nvSpPr>
        <p:spPr>
          <a:xfrm>
            <a:off x="484851" y="1196568"/>
            <a:ext cx="10809299" cy="117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Effetto mix management su R&amp;S e proprietà industriale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: la quota di imprese femminili che investe in questo asset è inferiore a quella delle non femminili (25% vs 28%)…MA… quando le imprese hanno il mix management </a:t>
            </a:r>
            <a:r>
              <a:rPr lang="it-IT" sz="1200" i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aumenta la propensione ad investire &amp; si annulla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 il gap delle imprese femminili rispetto a quelle non femminili (29% in entrambi i casi)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Effetto R&amp;S e proprietà industriale su performance economiche:</a:t>
            </a:r>
            <a:r>
              <a:rPr lang="it-IT" sz="1200" dirty="0">
                <a:solidFill>
                  <a:srgbClr val="FF0000"/>
                </a:solidFill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quando le imprese investono in R&amp;S e proprietà industriale </a:t>
            </a:r>
            <a:r>
              <a:rPr lang="it-IT" sz="1200" i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cresce la quota delle imprese con aumento del fatturato &amp; si annulla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 il gap delle imprese femminili rispetto a quelle non femminili (37% in entrambi i casi)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567442D-AB5B-4653-B00C-22251F36F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7" r="3390" b="9129"/>
          <a:stretch/>
        </p:blipFill>
        <p:spPr>
          <a:xfrm>
            <a:off x="738437" y="4212766"/>
            <a:ext cx="4714265" cy="2180918"/>
          </a:xfrm>
          <a:prstGeom prst="rect">
            <a:avLst/>
          </a:prstGeom>
        </p:spPr>
      </p:pic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57F27178-0991-4FA3-B434-BBD521AB4E10}"/>
              </a:ext>
            </a:extLst>
          </p:cNvPr>
          <p:cNvCxnSpPr>
            <a:cxnSpLocks/>
            <a:stCxn id="31" idx="2"/>
            <a:endCxn id="22" idx="2"/>
          </p:cNvCxnSpPr>
          <p:nvPr/>
        </p:nvCxnSpPr>
        <p:spPr>
          <a:xfrm rot="5400000" flipH="1" flipV="1">
            <a:off x="3856547" y="1059921"/>
            <a:ext cx="33967" cy="4050750"/>
          </a:xfrm>
          <a:prstGeom prst="bentConnector3">
            <a:avLst>
              <a:gd name="adj1" fmla="val -673006"/>
            </a:avLst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Rettangolo 58">
            <a:extLst>
              <a:ext uri="{FF2B5EF4-FFF2-40B4-BE49-F238E27FC236}">
                <a16:creationId xmlns:a16="http://schemas.microsoft.com/office/drawing/2014/main" id="{6B426189-06DE-45B3-AD31-B16CC6F652D9}"/>
              </a:ext>
            </a:extLst>
          </p:cNvPr>
          <p:cNvSpPr/>
          <p:nvPr/>
        </p:nvSpPr>
        <p:spPr>
          <a:xfrm>
            <a:off x="8062918" y="6621596"/>
            <a:ext cx="4015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Open Sans Extra Bold" panose="020B0604020202020204" charset="0"/>
              </a:rPr>
              <a:t>Fonte: V Rapporto IF, Unioncamere - </a:t>
            </a:r>
            <a:r>
              <a:rPr lang="it-IT" sz="800" dirty="0" err="1">
                <a:latin typeface="Open Sans Extra Bold" panose="020B0604020202020204" charset="0"/>
              </a:rPr>
              <a:t>Si.Camera</a:t>
            </a:r>
            <a:r>
              <a:rPr lang="it-IT" sz="800" dirty="0">
                <a:latin typeface="Open Sans Extra Bold" panose="020B0604020202020204" charset="0"/>
              </a:rPr>
              <a:t> - Centro Studi Guglielmo Tagliacarne</a:t>
            </a:r>
          </a:p>
        </p:txBody>
      </p:sp>
      <p:cxnSp>
        <p:nvCxnSpPr>
          <p:cNvPr id="6" name="Connettore a gomito 5">
            <a:extLst>
              <a:ext uri="{FF2B5EF4-FFF2-40B4-BE49-F238E27FC236}">
                <a16:creationId xmlns:a16="http://schemas.microsoft.com/office/drawing/2014/main" id="{E5070CF6-9E5F-44CD-A1D6-8FD764CC3D28}"/>
              </a:ext>
            </a:extLst>
          </p:cNvPr>
          <p:cNvCxnSpPr>
            <a:stCxn id="22" idx="2"/>
            <a:endCxn id="33" idx="2"/>
          </p:cNvCxnSpPr>
          <p:nvPr/>
        </p:nvCxnSpPr>
        <p:spPr>
          <a:xfrm rot="5400000" flipH="1" flipV="1">
            <a:off x="8122730" y="698496"/>
            <a:ext cx="145991" cy="4593641"/>
          </a:xfrm>
          <a:prstGeom prst="bentConnector3">
            <a:avLst>
              <a:gd name="adj1" fmla="val 3195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61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>
            <a:extLst>
              <a:ext uri="{FF2B5EF4-FFF2-40B4-BE49-F238E27FC236}">
                <a16:creationId xmlns:a16="http://schemas.microsoft.com/office/drawing/2014/main" id="{DFB9B471-C2E8-49C6-9ED3-A0FF1F3C6071}"/>
              </a:ext>
            </a:extLst>
          </p:cNvPr>
          <p:cNvGrpSpPr/>
          <p:nvPr/>
        </p:nvGrpSpPr>
        <p:grpSpPr>
          <a:xfrm>
            <a:off x="498073" y="156417"/>
            <a:ext cx="10876970" cy="975697"/>
            <a:chOff x="0" y="0"/>
            <a:chExt cx="5555365" cy="628566"/>
          </a:xfrm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40F2D4F3-4B00-47F1-A3BD-14ACF341ECA5}"/>
                </a:ext>
              </a:extLst>
            </p:cNvPr>
            <p:cNvSpPr/>
            <p:nvPr/>
          </p:nvSpPr>
          <p:spPr>
            <a:xfrm>
              <a:off x="0" y="0"/>
              <a:ext cx="5555365" cy="628566"/>
            </a:xfrm>
            <a:custGeom>
              <a:avLst/>
              <a:gdLst/>
              <a:ahLst/>
              <a:cxnLst/>
              <a:rect l="l" t="t" r="r" b="b"/>
              <a:pathLst>
                <a:path w="5555365" h="628566">
                  <a:moveTo>
                    <a:pt x="0" y="0"/>
                  </a:moveTo>
                  <a:lnTo>
                    <a:pt x="5555365" y="0"/>
                  </a:lnTo>
                  <a:lnTo>
                    <a:pt x="5555365" y="628566"/>
                  </a:lnTo>
                  <a:lnTo>
                    <a:pt x="0" y="628566"/>
                  </a:lnTo>
                  <a:close/>
                </a:path>
              </a:pathLst>
            </a:custGeom>
            <a:solidFill>
              <a:srgbClr val="F9E830">
                <a:alpha val="91765"/>
              </a:srgbClr>
            </a:solidFill>
          </p:spPr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E4B9ACAE-2488-4EEA-85A8-6BFB03ABE7A2}"/>
                </a:ext>
              </a:extLst>
            </p:cNvPr>
            <p:cNvSpPr txBox="1"/>
            <p:nvPr/>
          </p:nvSpPr>
          <p:spPr>
            <a:xfrm>
              <a:off x="0" y="219075"/>
              <a:ext cx="812800" cy="5937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4800"/>
                </a:lnSpc>
              </a:pPr>
              <a:endParaRPr sz="1200" b="1"/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3F14869C-AB95-4B9C-D627-F227FA9FAC4C}"/>
              </a:ext>
            </a:extLst>
          </p:cNvPr>
          <p:cNvSpPr/>
          <p:nvPr/>
        </p:nvSpPr>
        <p:spPr>
          <a:xfrm>
            <a:off x="6447444" y="3569053"/>
            <a:ext cx="4927599" cy="287776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02ABF95-27C0-DDAD-96E1-C89CFEFB75DB}"/>
              </a:ext>
            </a:extLst>
          </p:cNvPr>
          <p:cNvSpPr txBox="1"/>
          <p:nvPr/>
        </p:nvSpPr>
        <p:spPr>
          <a:xfrm>
            <a:off x="9135718" y="3923047"/>
            <a:ext cx="2031999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4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All’interno delle imprese che investono in Capitale organizzativo</a:t>
            </a: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70529B4-8AD4-40F3-A747-182A24A87ECE}"/>
              </a:ext>
            </a:extLst>
          </p:cNvPr>
          <p:cNvSpPr txBox="1"/>
          <p:nvPr/>
        </p:nvSpPr>
        <p:spPr>
          <a:xfrm>
            <a:off x="6709247" y="3923048"/>
            <a:ext cx="2032000" cy="2446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3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4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Totale imprese</a:t>
            </a: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61E532D-771E-109B-A3E8-7876D355ACBF}"/>
              </a:ext>
            </a:extLst>
          </p:cNvPr>
          <p:cNvSpPr/>
          <p:nvPr/>
        </p:nvSpPr>
        <p:spPr>
          <a:xfrm>
            <a:off x="6463487" y="3561358"/>
            <a:ext cx="4927600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it-IT" sz="100" b="1" dirty="0">
              <a:solidFill>
                <a:srgbClr val="000000"/>
              </a:solidFill>
              <a:latin typeface="DM Sans" panose="020B0604020202020204" charset="0"/>
            </a:endParaRPr>
          </a:p>
          <a:p>
            <a:pPr algn="ctr"/>
            <a:r>
              <a:rPr lang="it-IT" sz="1000" b="1" dirty="0">
                <a:solidFill>
                  <a:srgbClr val="000000"/>
                </a:solidFill>
                <a:latin typeface="DM Sans" panose="020B0604020202020204" charset="0"/>
              </a:rPr>
              <a:t>Quote % delle imprese con FATTURATO IN AUMENTO nel 2021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23FAA60-D883-DB89-7107-998D906DA321}"/>
              </a:ext>
            </a:extLst>
          </p:cNvPr>
          <p:cNvSpPr/>
          <p:nvPr/>
        </p:nvSpPr>
        <p:spPr>
          <a:xfrm>
            <a:off x="723144" y="3593383"/>
            <a:ext cx="4940127" cy="2838047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F546DC52-BF75-D9E7-F35E-9015702EE867}"/>
              </a:ext>
            </a:extLst>
          </p:cNvPr>
          <p:cNvSpPr txBox="1"/>
          <p:nvPr/>
        </p:nvSpPr>
        <p:spPr>
          <a:xfrm>
            <a:off x="3380393" y="3931990"/>
            <a:ext cx="2031999" cy="2523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All’interno delle imprese con mix management</a:t>
            </a: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6540105-7407-B9F4-855E-33F5BE632F91}"/>
              </a:ext>
            </a:extLst>
          </p:cNvPr>
          <p:cNvSpPr txBox="1"/>
          <p:nvPr/>
        </p:nvSpPr>
        <p:spPr>
          <a:xfrm>
            <a:off x="945899" y="3915317"/>
            <a:ext cx="2032000" cy="253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numCol="1" spcCol="0" rtlCol="0" anchor="t">
            <a:spAutoFit/>
          </a:bodyPr>
          <a:lstStyle/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267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900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Totale imprese</a:t>
            </a:r>
          </a:p>
          <a:p>
            <a:pPr algn="ctr"/>
            <a:endParaRPr lang="it-IT" sz="9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800" b="1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A3CB2F-83E7-E643-364D-CF337571B450}"/>
              </a:ext>
            </a:extLst>
          </p:cNvPr>
          <p:cNvSpPr/>
          <p:nvPr/>
        </p:nvSpPr>
        <p:spPr>
          <a:xfrm>
            <a:off x="723143" y="3569055"/>
            <a:ext cx="4940127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it-IT" sz="1000" b="1" dirty="0">
                <a:solidFill>
                  <a:srgbClr val="000000"/>
                </a:solidFill>
                <a:latin typeface="DM Sans" panose="020B0604020202020204" charset="0"/>
              </a:rPr>
              <a:t>Quote % delle imprese che investono nel CAPITALE ORGANIZZATIVO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23FC9B0-584F-8CD5-029F-CCB7E9AF3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5" t="4362" r="3339" b="10288"/>
          <a:stretch/>
        </p:blipFill>
        <p:spPr>
          <a:xfrm>
            <a:off x="945900" y="4346470"/>
            <a:ext cx="4458470" cy="207216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D7198CD-8588-3EA6-CF49-C5CA61ABC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" t="4369" r="3767" b="12882"/>
          <a:stretch/>
        </p:blipFill>
        <p:spPr>
          <a:xfrm>
            <a:off x="6706345" y="4329822"/>
            <a:ext cx="4461371" cy="206772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626AC13-4694-B740-5F95-09BBC7A763AA}"/>
              </a:ext>
            </a:extLst>
          </p:cNvPr>
          <p:cNvSpPr txBox="1"/>
          <p:nvPr/>
        </p:nvSpPr>
        <p:spPr>
          <a:xfrm>
            <a:off x="498073" y="411185"/>
            <a:ext cx="1080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Roboto" panose="02000000000000000000" pitchFamily="2" charset="0"/>
                <a:ea typeface="Roboto" panose="02000000000000000000" pitchFamily="2" charset="0"/>
              </a:rPr>
              <a:t>IMPRESE CHE INVESTONO NEL CAPITALE ORGANIZZATIVO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A9C66B9-E130-450D-89B2-980FF6CD2214}"/>
              </a:ext>
            </a:extLst>
          </p:cNvPr>
          <p:cNvSpPr/>
          <p:nvPr/>
        </p:nvSpPr>
        <p:spPr>
          <a:xfrm>
            <a:off x="657515" y="1273540"/>
            <a:ext cx="10733572" cy="117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Effetto mix management sul capitale organizzativo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: la quota di imprese femminili che investe in questo asset è inferiore a quella delle non femminili (45% vs 49%)…MA… quando le imprese hanno il mix management </a:t>
            </a:r>
            <a:r>
              <a:rPr lang="it-IT" sz="1200" i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aumenta la propensione ad investire &amp; si annulla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 il gap delle imprese femminili rispetto a quelle non femminili (53% in entrambi i casi)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200" b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Effetto capitale organizzativo su performance economiche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: quando le imprese investono nel capitale organizzativo </a:t>
            </a:r>
            <a:r>
              <a:rPr lang="it-IT" sz="1200" i="1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cresce la quota delle imprese con aumento del fatturato &amp; si annulla</a:t>
            </a:r>
            <a:r>
              <a:rPr lang="it-IT" sz="1200" dirty="0"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 il gap delle imprese femminili rispetto a quelle non femminili (36/37% in entrambi i casi) 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E0CC46AF-4796-48DD-9519-075EFF2D1576}"/>
              </a:ext>
            </a:extLst>
          </p:cNvPr>
          <p:cNvSpPr/>
          <p:nvPr/>
        </p:nvSpPr>
        <p:spPr>
          <a:xfrm>
            <a:off x="8009609" y="6588872"/>
            <a:ext cx="4015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Open Sans Extra Bold" panose="020B0604020202020204" charset="0"/>
              </a:rPr>
              <a:t>Fonte: V Rapporto IF, Unioncamere - </a:t>
            </a:r>
            <a:r>
              <a:rPr lang="it-IT" sz="800" dirty="0" err="1">
                <a:latin typeface="Open Sans Extra Bold" panose="020B0604020202020204" charset="0"/>
              </a:rPr>
              <a:t>Si.Camera</a:t>
            </a:r>
            <a:r>
              <a:rPr lang="it-IT" sz="800" dirty="0">
                <a:latin typeface="Open Sans Extra Bold" panose="020B0604020202020204" charset="0"/>
              </a:rPr>
              <a:t> - Centro Studi Guglielmo Tagliacarne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0FED268-D7D2-4E3E-93F2-C1C7F571961A}"/>
              </a:ext>
            </a:extLst>
          </p:cNvPr>
          <p:cNvSpPr txBox="1"/>
          <p:nvPr/>
        </p:nvSpPr>
        <p:spPr>
          <a:xfrm>
            <a:off x="4490105" y="2647556"/>
            <a:ext cx="28176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67" b="1" dirty="0">
                <a:latin typeface="DM Sans" panose="020B0604020202020204" charset="0"/>
              </a:rPr>
              <a:t>Maggiori investimenti in</a:t>
            </a:r>
          </a:p>
          <a:p>
            <a:pPr algn="ctr"/>
            <a:r>
              <a:rPr lang="it-IT" sz="1067" b="1" dirty="0">
                <a:latin typeface="DM Sans" panose="020B0604020202020204" charset="0"/>
              </a:rPr>
              <a:t>Capitale organizzativo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6AEA358-3D0D-4B79-A484-F7EC42B524B1}"/>
              </a:ext>
            </a:extLst>
          </p:cNvPr>
          <p:cNvSpPr txBox="1"/>
          <p:nvPr/>
        </p:nvSpPr>
        <p:spPr>
          <a:xfrm>
            <a:off x="1171115" y="2845286"/>
            <a:ext cx="114819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33" b="1" dirty="0">
                <a:solidFill>
                  <a:schemeClr val="accent3">
                    <a:lumMod val="50000"/>
                  </a:schemeClr>
                </a:solidFill>
                <a:latin typeface="DM Sans" panose="020B0604020202020204" charset="0"/>
              </a:rPr>
              <a:t>Mix </a:t>
            </a:r>
            <a:r>
              <a:rPr lang="it-IT" sz="1067" b="1" dirty="0">
                <a:solidFill>
                  <a:schemeClr val="accent3">
                    <a:lumMod val="50000"/>
                  </a:schemeClr>
                </a:solidFill>
                <a:latin typeface="DM Sans" panose="020B0604020202020204" charset="0"/>
              </a:rPr>
              <a:t>management</a:t>
            </a:r>
            <a:endParaRPr lang="it-IT" sz="933" b="1" dirty="0">
              <a:solidFill>
                <a:schemeClr val="accent3">
                  <a:lumMod val="50000"/>
                </a:schemeClr>
              </a:solidFill>
              <a:latin typeface="DM Sans" panose="020B060402020202020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6915A2E-8B87-49C3-BC58-979B1994528A}"/>
              </a:ext>
            </a:extLst>
          </p:cNvPr>
          <p:cNvSpPr txBox="1"/>
          <p:nvPr/>
        </p:nvSpPr>
        <p:spPr>
          <a:xfrm>
            <a:off x="9531235" y="2501565"/>
            <a:ext cx="1922624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67" b="1" dirty="0">
                <a:solidFill>
                  <a:schemeClr val="accent1">
                    <a:lumMod val="75000"/>
                  </a:schemeClr>
                </a:solidFill>
                <a:latin typeface="DM Sans" panose="020B0604020202020204" charset="0"/>
              </a:rPr>
              <a:t>Migliori performance economiche</a:t>
            </a:r>
          </a:p>
        </p:txBody>
      </p:sp>
      <p:cxnSp>
        <p:nvCxnSpPr>
          <p:cNvPr id="35" name="Connettore a gomito 34">
            <a:extLst>
              <a:ext uri="{FF2B5EF4-FFF2-40B4-BE49-F238E27FC236}">
                <a16:creationId xmlns:a16="http://schemas.microsoft.com/office/drawing/2014/main" id="{D33E0146-5687-486B-90E6-975142AFE00B}"/>
              </a:ext>
            </a:extLst>
          </p:cNvPr>
          <p:cNvCxnSpPr/>
          <p:nvPr/>
        </p:nvCxnSpPr>
        <p:spPr>
          <a:xfrm rot="5400000" flipH="1" flipV="1">
            <a:off x="3805299" y="1008225"/>
            <a:ext cx="33519" cy="4153694"/>
          </a:xfrm>
          <a:prstGeom prst="bentConnector3">
            <a:avLst>
              <a:gd name="adj1" fmla="val -500134"/>
            </a:avLst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Connettore a gomito 35">
            <a:extLst>
              <a:ext uri="{FF2B5EF4-FFF2-40B4-BE49-F238E27FC236}">
                <a16:creationId xmlns:a16="http://schemas.microsoft.com/office/drawing/2014/main" id="{AA5F411D-F37C-418E-966E-462DCDF94FED}"/>
              </a:ext>
            </a:extLst>
          </p:cNvPr>
          <p:cNvCxnSpPr/>
          <p:nvPr/>
        </p:nvCxnSpPr>
        <p:spPr>
          <a:xfrm rot="5400000" flipH="1" flipV="1">
            <a:off x="8122730" y="698496"/>
            <a:ext cx="145991" cy="4593641"/>
          </a:xfrm>
          <a:prstGeom prst="bentConnector3">
            <a:avLst>
              <a:gd name="adj1" fmla="val 3195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294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1985</Words>
  <Application>Microsoft Office PowerPoint</Application>
  <PresentationFormat>Widescreen</PresentationFormat>
  <Paragraphs>424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DM Sans</vt:lpstr>
      <vt:lpstr>Open Sans</vt:lpstr>
      <vt:lpstr>Open Sans Extra Bold</vt:lpstr>
      <vt:lpstr>Roboto</vt:lpstr>
      <vt:lpstr>Wingdings</vt:lpstr>
      <vt:lpstr>Tema di Office</vt:lpstr>
      <vt:lpstr>Worksheet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Marianna Sposato</dc:creator>
  <cp:lastModifiedBy>Monica Onori</cp:lastModifiedBy>
  <cp:revision>113</cp:revision>
  <cp:lastPrinted>2022-07-21T12:11:11Z</cp:lastPrinted>
  <dcterms:created xsi:type="dcterms:W3CDTF">2022-07-19T09:39:05Z</dcterms:created>
  <dcterms:modified xsi:type="dcterms:W3CDTF">2022-07-27T13:18:32Z</dcterms:modified>
</cp:coreProperties>
</file>