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316" r:id="rId3"/>
    <p:sldId id="319" r:id="rId4"/>
    <p:sldId id="317" r:id="rId5"/>
    <p:sldId id="295" r:id="rId6"/>
    <p:sldId id="293" r:id="rId7"/>
    <p:sldId id="296" r:id="rId8"/>
    <p:sldId id="312" r:id="rId9"/>
    <p:sldId id="318" r:id="rId10"/>
    <p:sldId id="303" r:id="rId11"/>
    <p:sldId id="311" r:id="rId12"/>
    <p:sldId id="304" r:id="rId13"/>
    <p:sldId id="313" r:id="rId14"/>
    <p:sldId id="314" r:id="rId15"/>
    <p:sldId id="315" r:id="rId16"/>
    <p:sldId id="310" r:id="rId17"/>
  </p:sldIdLst>
  <p:sldSz cx="18288000" cy="10287000"/>
  <p:notesSz cx="7010400" cy="9296400"/>
  <p:embeddedFontLst>
    <p:embeddedFont>
      <p:font typeface="Aileron" panose="020B0604020202020204" charset="0"/>
      <p:regular r:id="rId19"/>
      <p:italic r:id="rId20"/>
    </p:embeddedFont>
    <p:embeddedFont>
      <p:font typeface="Aileron Heavy" panose="020B0604020202020204" charset="0"/>
      <p:regular r:id="rId21"/>
      <p:bold r:id="rId22"/>
      <p:boldItalic r:id="rId23"/>
    </p:embeddedFont>
    <p:embeddedFont>
      <p:font typeface="Aileron Heavy Bold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29"/>
    <a:srgbClr val="9E001E"/>
    <a:srgbClr val="DB1F67"/>
    <a:srgbClr val="D19392"/>
    <a:srgbClr val="B3B3B3"/>
    <a:srgbClr val="FFD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95" autoAdjust="0"/>
  </p:normalViewPr>
  <p:slideViewPr>
    <p:cSldViewPr>
      <p:cViewPr varScale="1">
        <p:scale>
          <a:sx n="68" d="100"/>
          <a:sy n="68" d="100"/>
        </p:scale>
        <p:origin x="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Foglio1!$B$6</c:f>
              <c:strCache>
                <c:ptCount val="1"/>
                <c:pt idx="0">
                  <c:v>Sistema produttivo Culturale e Creativo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F77-48DC-B0F8-7B21E838461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77-48DC-B0F8-7B21E838461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F77-48DC-B0F8-7B21E838461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77-48DC-B0F8-7B21E83846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Aileron Heavy" panose="00000A00000000000000" pitchFamily="50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Foglio1!$A$7:$A$10</c:f>
              <c:strCache>
                <c:ptCount val="4"/>
                <c:pt idx="0">
                  <c:v>Universitario</c:v>
                </c:pt>
                <c:pt idx="1">
                  <c:v>Secondario e Istruzione Tecnica Superiore (ITS)</c:v>
                </c:pt>
                <c:pt idx="2">
                  <c:v>Qualifica professionale</c:v>
                </c:pt>
                <c:pt idx="3">
                  <c:v>Nessun titolo di studio</c:v>
                </c:pt>
              </c:strCache>
            </c:strRef>
          </c:cat>
          <c:val>
            <c:numRef>
              <c:f>Foglio1!$B$7:$B$10</c:f>
              <c:numCache>
                <c:formatCode>General</c:formatCode>
                <c:ptCount val="4"/>
                <c:pt idx="0">
                  <c:v>35.799999999999997</c:v>
                </c:pt>
                <c:pt idx="1">
                  <c:v>44.8</c:v>
                </c:pt>
                <c:pt idx="2">
                  <c:v>10.8</c:v>
                </c:pt>
                <c:pt idx="3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77-48DC-B0F8-7B21E8384617}"/>
            </c:ext>
          </c:extLst>
        </c:ser>
        <c:ser>
          <c:idx val="1"/>
          <c:order val="1"/>
          <c:tx>
            <c:strRef>
              <c:f>Foglio1!$C$6</c:f>
              <c:strCache>
                <c:ptCount val="1"/>
                <c:pt idx="0">
                  <c:v>Totale economia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ileron Heavy" panose="00000A00000000000000" pitchFamily="50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Foglio1!$A$7:$A$10</c:f>
              <c:strCache>
                <c:ptCount val="4"/>
                <c:pt idx="0">
                  <c:v>Universitario</c:v>
                </c:pt>
                <c:pt idx="1">
                  <c:v>Secondario e Istruzione Tecnica Superiore (ITS)</c:v>
                </c:pt>
                <c:pt idx="2">
                  <c:v>Qualifica professionale</c:v>
                </c:pt>
                <c:pt idx="3">
                  <c:v>Nessun titolo di studio</c:v>
                </c:pt>
              </c:strCache>
            </c:strRef>
          </c:cat>
          <c:val>
            <c:numRef>
              <c:f>Foglio1!$C$7:$C$10</c:f>
              <c:numCache>
                <c:formatCode>General</c:formatCode>
                <c:ptCount val="4"/>
                <c:pt idx="0">
                  <c:v>13.7</c:v>
                </c:pt>
                <c:pt idx="1">
                  <c:v>32.5</c:v>
                </c:pt>
                <c:pt idx="2">
                  <c:v>23.7</c:v>
                </c:pt>
                <c:pt idx="3">
                  <c:v>30.1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77-48DC-B0F8-7B21E8384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3309711"/>
        <c:axId val="1143309295"/>
      </c:barChart>
      <c:catAx>
        <c:axId val="1143309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ileron Heavy" panose="00000A00000000000000" pitchFamily="50" charset="0"/>
                <a:ea typeface="+mn-ea"/>
                <a:cs typeface="+mn-cs"/>
              </a:defRPr>
            </a:pPr>
            <a:endParaRPr lang="it-IT"/>
          </a:p>
        </c:txPr>
        <c:crossAx val="1143309295"/>
        <c:crosses val="autoZero"/>
        <c:auto val="1"/>
        <c:lblAlgn val="ctr"/>
        <c:lblOffset val="100"/>
        <c:noMultiLvlLbl val="0"/>
      </c:catAx>
      <c:valAx>
        <c:axId val="11433092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4330971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ileron Heavy" panose="00000A00000000000000" pitchFamily="50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83F0B-1FBC-4641-9642-D8B7596BC5EC}" type="datetimeFigureOut">
              <a:rPr lang="it-IT" smtClean="0"/>
              <a:t>14/09/2022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9F2C8-BFA8-43A0-B7A1-421A7D38F0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356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532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071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1736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933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250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734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792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958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493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998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807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1216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1736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462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481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61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5850" y="837757"/>
            <a:ext cx="7811118" cy="7670123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 rot="5400000">
            <a:off x="7500359" y="3905786"/>
            <a:ext cx="1753218" cy="1534065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54816" y="656197"/>
            <a:ext cx="3170240" cy="7450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733135" y="673145"/>
            <a:ext cx="2131796" cy="72805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733135" y="3337005"/>
            <a:ext cx="8043362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8000" spc="-160" dirty="0">
                <a:latin typeface="Aileron Heavy Bold"/>
              </a:rPr>
              <a:t>Io </a:t>
            </a:r>
            <a:r>
              <a:rPr lang="en-US" sz="8000" spc="-160" dirty="0" err="1">
                <a:latin typeface="Aileron Heavy Bold"/>
              </a:rPr>
              <a:t>Sono</a:t>
            </a:r>
            <a:r>
              <a:rPr lang="en-US" sz="8000" spc="-160" dirty="0">
                <a:latin typeface="Aileron Heavy Bold"/>
              </a:rPr>
              <a:t> </a:t>
            </a:r>
            <a:r>
              <a:rPr lang="en-US" sz="8000" spc="-160" dirty="0" err="1">
                <a:latin typeface="Aileron Heavy Bold"/>
              </a:rPr>
              <a:t>Cultura</a:t>
            </a:r>
            <a:endParaRPr lang="en-US" sz="8000" spc="-160" dirty="0">
              <a:latin typeface="Aileron Heavy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733135" y="4562649"/>
            <a:ext cx="8043362" cy="200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47"/>
              </a:lnSpc>
            </a:pPr>
            <a:r>
              <a:rPr lang="en-US" sz="5300" spc="-106" dirty="0" err="1">
                <a:latin typeface="Aileron Heavy Bold"/>
              </a:rPr>
              <a:t>L'Italia</a:t>
            </a:r>
            <a:r>
              <a:rPr lang="en-US" sz="5300" spc="-106" dirty="0">
                <a:latin typeface="Aileron Heavy Bold"/>
              </a:rPr>
              <a:t> </a:t>
            </a:r>
            <a:r>
              <a:rPr lang="en-US" sz="5300" spc="-106" dirty="0" err="1">
                <a:latin typeface="Aileron Heavy Bold"/>
              </a:rPr>
              <a:t>della</a:t>
            </a:r>
            <a:r>
              <a:rPr lang="en-US" sz="5300" spc="-106" dirty="0">
                <a:latin typeface="Aileron Heavy Bold"/>
              </a:rPr>
              <a:t> </a:t>
            </a:r>
            <a:r>
              <a:rPr lang="en-US" sz="5300" spc="-106" dirty="0" err="1">
                <a:latin typeface="Aileron Heavy Bold"/>
              </a:rPr>
              <a:t>qualità</a:t>
            </a:r>
            <a:r>
              <a:rPr lang="en-US" sz="5300" spc="-106" dirty="0">
                <a:latin typeface="Aileron Heavy Bold"/>
              </a:rPr>
              <a:t> e </a:t>
            </a:r>
            <a:r>
              <a:rPr lang="en-US" sz="5300" spc="-106" dirty="0" err="1">
                <a:latin typeface="Aileron Heavy Bold"/>
              </a:rPr>
              <a:t>della</a:t>
            </a:r>
            <a:r>
              <a:rPr lang="en-US" sz="5300" spc="-106" dirty="0">
                <a:latin typeface="Aileron Heavy Bold"/>
              </a:rPr>
              <a:t> </a:t>
            </a:r>
            <a:r>
              <a:rPr lang="en-US" sz="5300" spc="-106" dirty="0" err="1">
                <a:latin typeface="Aileron Heavy Bold"/>
              </a:rPr>
              <a:t>bellezza</a:t>
            </a:r>
            <a:r>
              <a:rPr lang="en-US" sz="5300" spc="-106" dirty="0">
                <a:latin typeface="Aileron Heavy Bold"/>
              </a:rPr>
              <a:t> </a:t>
            </a:r>
            <a:r>
              <a:rPr lang="en-US" sz="5300" spc="-106" dirty="0" err="1">
                <a:latin typeface="Aileron Heavy Bold"/>
              </a:rPr>
              <a:t>sfida</a:t>
            </a:r>
            <a:r>
              <a:rPr lang="en-US" sz="5300" spc="-106" dirty="0">
                <a:latin typeface="Aileron Heavy Bold"/>
              </a:rPr>
              <a:t> le </a:t>
            </a:r>
            <a:r>
              <a:rPr lang="en-US" sz="5300" spc="-106" dirty="0" err="1">
                <a:latin typeface="Aileron Heavy Bold"/>
              </a:rPr>
              <a:t>crisi</a:t>
            </a:r>
            <a:endParaRPr lang="en-US" sz="5300" spc="-106" dirty="0">
              <a:latin typeface="Aileron Heavy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733135" y="6637575"/>
            <a:ext cx="8043362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en-US" sz="3500" spc="-70" dirty="0" err="1">
                <a:latin typeface="Aileron Heavy Bold"/>
              </a:rPr>
              <a:t>Presentazione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Rapporto</a:t>
            </a:r>
            <a:r>
              <a:rPr lang="en-US" sz="3500" spc="-70" dirty="0">
                <a:latin typeface="Aileron Heavy Bold"/>
              </a:rPr>
              <a:t> 2022</a:t>
            </a:r>
          </a:p>
        </p:txBody>
      </p:sp>
      <p:sp>
        <p:nvSpPr>
          <p:cNvPr id="13" name="AutoShape 13"/>
          <p:cNvSpPr/>
          <p:nvPr/>
        </p:nvSpPr>
        <p:spPr>
          <a:xfrm>
            <a:off x="0" y="9072363"/>
            <a:ext cx="18288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E3ADC39A-6A1F-E3F4-2FBD-9A208AF642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86715" r="2888" b="863"/>
          <a:stretch/>
        </p:blipFill>
        <p:spPr>
          <a:xfrm>
            <a:off x="3415997" y="9258307"/>
            <a:ext cx="11066747" cy="8137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mappa&#10;&#10;Descrizione generata automaticamente">
            <a:extLst>
              <a:ext uri="{FF2B5EF4-FFF2-40B4-BE49-F238E27FC236}">
                <a16:creationId xmlns:a16="http://schemas.microsoft.com/office/drawing/2014/main" id="{C510D43A-4E32-8516-BCD1-53C2EFF922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1" r="29979"/>
          <a:stretch/>
        </p:blipFill>
        <p:spPr>
          <a:xfrm>
            <a:off x="9892982" y="1739093"/>
            <a:ext cx="7140056" cy="851463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6898362" y="816736"/>
            <a:ext cx="360938" cy="157229"/>
            <a:chOff x="0" y="0"/>
            <a:chExt cx="1166179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870269" cy="76200"/>
            </a:xfrm>
            <a:custGeom>
              <a:avLst/>
              <a:gdLst/>
              <a:ahLst/>
              <a:cxnLst/>
              <a:rect l="l" t="t" r="r" b="b"/>
              <a:pathLst>
                <a:path w="870269" h="76200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7915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617647" y="646577"/>
            <a:ext cx="7202984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it-IT" sz="3500" spc="-70" dirty="0">
                <a:latin typeface="Aileron Heavy Bold"/>
              </a:rPr>
              <a:t>…e nei comuni dei 58 siti UNESCO</a:t>
            </a:r>
            <a:endParaRPr lang="en-US" sz="3500" spc="-70" dirty="0">
              <a:latin typeface="Aileron Heavy Bold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7F28E00-CC6E-927E-A672-FD680C007723}"/>
              </a:ext>
            </a:extLst>
          </p:cNvPr>
          <p:cNvSpPr txBox="1"/>
          <p:nvPr/>
        </p:nvSpPr>
        <p:spPr>
          <a:xfrm rot="16200000">
            <a:off x="13214871" y="5086686"/>
            <a:ext cx="9560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1200" dirty="0">
                <a:latin typeface="Aileron" panose="00000500000000000000" pitchFamily="50" charset="0"/>
              </a:rPr>
              <a:t>Rapporto</a:t>
            </a:r>
            <a:r>
              <a:rPr lang="it-IT" sz="1200" b="1" dirty="0">
                <a:latin typeface="Aileron" panose="00000500000000000000" pitchFamily="50" charset="0"/>
              </a:rPr>
              <a:t> 2022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FA67F29-1F86-5F7D-F207-7FC3680A6A35}"/>
              </a:ext>
            </a:extLst>
          </p:cNvPr>
          <p:cNvSpPr txBox="1"/>
          <p:nvPr/>
        </p:nvSpPr>
        <p:spPr>
          <a:xfrm>
            <a:off x="8798406" y="9380173"/>
            <a:ext cx="8744975" cy="32316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latin typeface="Aileron" panose="00000500000000000000" pitchFamily="50" charset="0"/>
              </a:rPr>
              <a:t>9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2BEA3D7-B8DB-02D1-6882-17EA915864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21" y="2323263"/>
            <a:ext cx="1090123" cy="109012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E556535-3659-7933-8E81-2CBA797F40A4}"/>
              </a:ext>
            </a:extLst>
          </p:cNvPr>
          <p:cNvSpPr txBox="1"/>
          <p:nvPr/>
        </p:nvSpPr>
        <p:spPr>
          <a:xfrm>
            <a:off x="990600" y="3389768"/>
            <a:ext cx="6656342" cy="2531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it-IT" sz="3500" b="1" dirty="0">
                <a:solidFill>
                  <a:srgbClr val="00B0F0"/>
                </a:solidFill>
                <a:latin typeface="Aileron Heavy" panose="00000A00000000000000" pitchFamily="50" charset="0"/>
              </a:rPr>
              <a:t>IMPRESE Core</a:t>
            </a:r>
          </a:p>
          <a:p>
            <a:r>
              <a:rPr lang="it-IT" sz="3500" b="1" dirty="0">
                <a:solidFill>
                  <a:srgbClr val="00B0F0"/>
                </a:solidFill>
                <a:latin typeface="Aileron Heavy" panose="00000A00000000000000" pitchFamily="50" charset="0"/>
              </a:rPr>
              <a:t>270 mila</a:t>
            </a:r>
          </a:p>
          <a:p>
            <a:r>
              <a:rPr lang="it-IT" sz="2300" dirty="0">
                <a:solidFill>
                  <a:srgbClr val="000000"/>
                </a:solidFill>
                <a:latin typeface="Aileron Heavy" panose="00000A00000000000000" pitchFamily="50" charset="0"/>
              </a:rPr>
              <a:t>(totale economia:  6.067,5 mila)</a:t>
            </a:r>
          </a:p>
          <a:p>
            <a:r>
              <a:rPr lang="it-IT" sz="3500" b="1" dirty="0">
                <a:solidFill>
                  <a:srgbClr val="00B0F0"/>
                </a:solidFill>
                <a:latin typeface="Aileron Heavy" panose="00000A00000000000000" pitchFamily="50" charset="0"/>
              </a:rPr>
              <a:t>4,5%</a:t>
            </a:r>
          </a:p>
          <a:p>
            <a:r>
              <a:rPr lang="it-IT" sz="2300" dirty="0">
                <a:solidFill>
                  <a:srgbClr val="000000"/>
                </a:solidFill>
                <a:latin typeface="Aileron Heavy" panose="00000A00000000000000" pitchFamily="50" charset="0"/>
              </a:rPr>
              <a:t>Peso percentuale sul totale economia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8472A8A-ABC0-FA90-4DFA-940C3027CD60}"/>
              </a:ext>
            </a:extLst>
          </p:cNvPr>
          <p:cNvSpPr txBox="1"/>
          <p:nvPr/>
        </p:nvSpPr>
        <p:spPr>
          <a:xfrm>
            <a:off x="978521" y="7654130"/>
            <a:ext cx="665634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500" b="1" dirty="0">
                <a:solidFill>
                  <a:srgbClr val="00B0F0"/>
                </a:solidFill>
                <a:latin typeface="Aileron Heavy" panose="00000A00000000000000" pitchFamily="50" charset="0"/>
              </a:rPr>
              <a:t>41,5%</a:t>
            </a:r>
          </a:p>
          <a:p>
            <a:r>
              <a:rPr lang="it-IT" sz="2300" dirty="0">
                <a:solidFill>
                  <a:srgbClr val="000000"/>
                </a:solidFill>
                <a:latin typeface="Aileron Heavy" panose="00000A00000000000000" pitchFamily="50" charset="0"/>
              </a:rPr>
              <a:t>nei siti UNESCO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C00BE7BB-A392-E269-A378-BC87843527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04" y="6448429"/>
            <a:ext cx="1447800" cy="107861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6EDE9B3-E14F-0EDE-F53B-DD63189EDF1A}"/>
              </a:ext>
            </a:extLst>
          </p:cNvPr>
          <p:cNvSpPr txBox="1"/>
          <p:nvPr/>
        </p:nvSpPr>
        <p:spPr>
          <a:xfrm>
            <a:off x="9026229" y="1833146"/>
            <a:ext cx="8744975" cy="338554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0" i="0" dirty="0">
                <a:solidFill>
                  <a:srgbClr val="222222"/>
                </a:solidFill>
                <a:effectLst/>
                <a:latin typeface="Aileron Heavy" panose="00000A00000000000000" pitchFamily="50" charset="0"/>
              </a:rPr>
              <a:t>Densità di imprese culturali e creative e presenza di siti UNESCO</a:t>
            </a:r>
            <a:endParaRPr lang="it-IT" sz="1500" b="1" dirty="0">
              <a:latin typeface="Aileron Heavy" panose="00000A00000000000000" pitchFamily="50" charset="0"/>
            </a:endParaRPr>
          </a:p>
        </p:txBody>
      </p:sp>
      <p:pic>
        <p:nvPicPr>
          <p:cNvPr id="15" name="Immagine 14" descr="Immagine che contiene testo, interni&#10;&#10;Descrizione generata automaticamente">
            <a:extLst>
              <a:ext uri="{FF2B5EF4-FFF2-40B4-BE49-F238E27FC236}">
                <a16:creationId xmlns:a16="http://schemas.microsoft.com/office/drawing/2014/main" id="{7E498763-4337-A71A-778A-5A82FD8FCB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6"/>
          <a:stretch/>
        </p:blipFill>
        <p:spPr>
          <a:xfrm>
            <a:off x="7710943" y="8343900"/>
            <a:ext cx="4785857" cy="10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54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3B919E8-8E3C-C1AA-7963-30B5793E1AF7}"/>
              </a:ext>
            </a:extLst>
          </p:cNvPr>
          <p:cNvSpPr/>
          <p:nvPr/>
        </p:nvSpPr>
        <p:spPr>
          <a:xfrm>
            <a:off x="1995637" y="2514199"/>
            <a:ext cx="138539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50"/>
              </a:spcBef>
              <a:buClr>
                <a:srgbClr val="3366CC"/>
              </a:buClr>
            </a:pPr>
            <a:r>
              <a:rPr lang="it-IT" sz="2800" b="1" dirty="0">
                <a:latin typeface="Aileron Heavy" panose="00000A00000000000000" pitchFamily="50" charset="0"/>
                <a:cs typeface="Calibri" panose="020F0502020204030204" pitchFamily="34" charset="0"/>
              </a:rPr>
              <a:t>Esiste un «fattore moltiplicativo» per cui </a:t>
            </a:r>
            <a:r>
              <a:rPr lang="it-IT" sz="2800" b="1" dirty="0">
                <a:solidFill>
                  <a:srgbClr val="00B0F0"/>
                </a:solidFill>
                <a:latin typeface="Aileron Heavy" panose="00000A00000000000000" pitchFamily="50" charset="0"/>
                <a:cs typeface="Calibri" panose="020F0502020204030204" pitchFamily="34" charset="0"/>
              </a:rPr>
              <a:t>per ogni euro prodotto dal SPCC se ne attivano altri 1,8 nel resto dell’economia. </a:t>
            </a:r>
            <a:r>
              <a:rPr lang="it-IT" sz="2800" b="1" dirty="0">
                <a:latin typeface="Aileron Heavy" panose="00000A00000000000000" pitchFamily="50" charset="0"/>
                <a:cs typeface="Calibri" panose="020F0502020204030204" pitchFamily="34" charset="0"/>
              </a:rPr>
              <a:t>Agli 88,6 miliardi di euro prodotti se ne aggiungono altri 162,9 miliardi arrivando a un totale di 251,5 miliardi di euro del totale della filiera.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7F28E00-CC6E-927E-A672-FD680C007723}"/>
              </a:ext>
            </a:extLst>
          </p:cNvPr>
          <p:cNvSpPr txBox="1"/>
          <p:nvPr/>
        </p:nvSpPr>
        <p:spPr>
          <a:xfrm rot="16200000">
            <a:off x="13214871" y="5086686"/>
            <a:ext cx="9560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1200" dirty="0">
                <a:latin typeface="Aileron" panose="00000500000000000000" pitchFamily="50" charset="0"/>
              </a:rPr>
              <a:t>Rapporto</a:t>
            </a:r>
            <a:r>
              <a:rPr lang="it-IT" sz="1200" b="1" dirty="0">
                <a:latin typeface="Aileron" panose="00000500000000000000" pitchFamily="50" charset="0"/>
              </a:rPr>
              <a:t> 2022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CB8BDB41-A151-4196-A3A3-A7AB1141D26C}"/>
              </a:ext>
            </a:extLst>
          </p:cNvPr>
          <p:cNvSpPr/>
          <p:nvPr/>
        </p:nvSpPr>
        <p:spPr>
          <a:xfrm rot="5400000">
            <a:off x="907616" y="2735631"/>
            <a:ext cx="735490" cy="643553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DAD01B77-9F12-46DD-A387-CF78BAD830CA}"/>
              </a:ext>
            </a:extLst>
          </p:cNvPr>
          <p:cNvSpPr/>
          <p:nvPr/>
        </p:nvSpPr>
        <p:spPr>
          <a:xfrm rot="5400000">
            <a:off x="907616" y="5174505"/>
            <a:ext cx="735490" cy="643553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C57C027F-3BF5-4101-A73A-B69173AB6581}"/>
              </a:ext>
            </a:extLst>
          </p:cNvPr>
          <p:cNvSpPr/>
          <p:nvPr/>
        </p:nvSpPr>
        <p:spPr>
          <a:xfrm>
            <a:off x="1995638" y="5062151"/>
            <a:ext cx="138539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50"/>
              </a:spcBef>
              <a:buClr>
                <a:srgbClr val="3366CC"/>
              </a:buClr>
            </a:pPr>
            <a:r>
              <a:rPr lang="it-IT" sz="2800" b="1" dirty="0">
                <a:latin typeface="Aileron Heavy" panose="00000A00000000000000" pitchFamily="50" charset="0"/>
                <a:cs typeface="Calibri" panose="020F0502020204030204" pitchFamily="34" charset="0"/>
              </a:rPr>
              <a:t>Nel 2022 </a:t>
            </a:r>
            <a:r>
              <a:rPr lang="it-IT" sz="2800" b="1" dirty="0">
                <a:solidFill>
                  <a:srgbClr val="00B0F0"/>
                </a:solidFill>
                <a:latin typeface="Aileron Heavy" panose="00000A00000000000000" pitchFamily="50" charset="0"/>
                <a:cs typeface="Calibri" panose="020F0502020204030204" pitchFamily="34" charset="0"/>
              </a:rPr>
              <a:t>il 30% delle imprese manifatturiere e dei servizi dichiara di rapportarsi con il mondo della cultura </a:t>
            </a:r>
            <a:r>
              <a:rPr lang="it-IT" sz="2800" b="1" dirty="0">
                <a:latin typeface="Aileron Heavy" panose="00000A00000000000000" pitchFamily="50" charset="0"/>
                <a:cs typeface="Calibri" panose="020F0502020204030204" pitchFamily="34" charset="0"/>
              </a:rPr>
              <a:t>(sponsorizzazioni, donazioni, partnership con istituzioni culturali).</a:t>
            </a:r>
            <a:endParaRPr lang="it-IT" sz="2800" b="1" dirty="0">
              <a:solidFill>
                <a:srgbClr val="E50029"/>
              </a:solidFill>
              <a:latin typeface="Aileron Heavy" panose="00000A00000000000000" pitchFamily="50" charset="0"/>
              <a:cs typeface="Calibri" panose="020F0502020204030204" pitchFamily="34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1889D1B-4285-1350-DCC3-DE654D6FCD50}"/>
              </a:ext>
            </a:extLst>
          </p:cNvPr>
          <p:cNvGrpSpPr/>
          <p:nvPr/>
        </p:nvGrpSpPr>
        <p:grpSpPr>
          <a:xfrm>
            <a:off x="16898362" y="816736"/>
            <a:ext cx="360938" cy="157229"/>
            <a:chOff x="0" y="0"/>
            <a:chExt cx="1166179" cy="508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2FF0387-1C1E-5DF2-EC5C-19021E6DC556}"/>
                </a:ext>
              </a:extLst>
            </p:cNvPr>
            <p:cNvSpPr/>
            <p:nvPr/>
          </p:nvSpPr>
          <p:spPr>
            <a:xfrm>
              <a:off x="0" y="215900"/>
              <a:ext cx="870269" cy="76200"/>
            </a:xfrm>
            <a:custGeom>
              <a:avLst/>
              <a:gdLst/>
              <a:ahLst/>
              <a:cxnLst/>
              <a:rect l="l" t="t" r="r" b="b"/>
              <a:pathLst>
                <a:path w="870269" h="76200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C857AD2-4FC8-2AF9-F6BF-C38FD5F7D895}"/>
                </a:ext>
              </a:extLst>
            </p:cNvPr>
            <p:cNvSpPr/>
            <p:nvPr/>
          </p:nvSpPr>
          <p:spPr>
            <a:xfrm>
              <a:off x="7915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6">
            <a:extLst>
              <a:ext uri="{FF2B5EF4-FFF2-40B4-BE49-F238E27FC236}">
                <a16:creationId xmlns:a16="http://schemas.microsoft.com/office/drawing/2014/main" id="{44FF0A38-0F37-B85D-BCBA-A8D6139B1220}"/>
              </a:ext>
            </a:extLst>
          </p:cNvPr>
          <p:cNvSpPr txBox="1"/>
          <p:nvPr/>
        </p:nvSpPr>
        <p:spPr>
          <a:xfrm>
            <a:off x="8798406" y="710697"/>
            <a:ext cx="8022225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en-US" sz="3500" spc="-70" dirty="0" err="1">
                <a:latin typeface="Aileron Heavy Bold"/>
              </a:rPr>
              <a:t>Interazioni</a:t>
            </a:r>
            <a:r>
              <a:rPr lang="en-US" sz="3500" spc="-70" dirty="0">
                <a:latin typeface="Aileron Heavy Bold"/>
              </a:rPr>
              <a:t> con il resto </a:t>
            </a:r>
            <a:r>
              <a:rPr lang="en-US" sz="3500" spc="-70" dirty="0" err="1">
                <a:latin typeface="Aileron Heavy Bold"/>
              </a:rPr>
              <a:t>dell’economia</a:t>
            </a:r>
            <a:endParaRPr lang="en-US" sz="3500" spc="-70" dirty="0">
              <a:latin typeface="Aileron Heavy Bold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15D5A62-69FE-7DA6-8ED7-7653E2C2833E}"/>
              </a:ext>
            </a:extLst>
          </p:cNvPr>
          <p:cNvSpPr txBox="1"/>
          <p:nvPr/>
        </p:nvSpPr>
        <p:spPr>
          <a:xfrm>
            <a:off x="8798406" y="9380173"/>
            <a:ext cx="8744975" cy="32316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latin typeface="Aileron" panose="00000500000000000000" pitchFamily="50" charset="0"/>
              </a:rPr>
              <a:t>10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31E4A80-3C95-1271-A020-96CE68E81750}"/>
              </a:ext>
            </a:extLst>
          </p:cNvPr>
          <p:cNvSpPr/>
          <p:nvPr/>
        </p:nvSpPr>
        <p:spPr>
          <a:xfrm rot="5400000">
            <a:off x="907616" y="7286686"/>
            <a:ext cx="735490" cy="643553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5381C14-C8C2-95F3-0016-126D5526CDC4}"/>
              </a:ext>
            </a:extLst>
          </p:cNvPr>
          <p:cNvSpPr/>
          <p:nvPr/>
        </p:nvSpPr>
        <p:spPr>
          <a:xfrm>
            <a:off x="1995638" y="7208352"/>
            <a:ext cx="138539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50"/>
              </a:spcBef>
              <a:buClr>
                <a:srgbClr val="3366CC"/>
              </a:buClr>
            </a:pPr>
            <a:r>
              <a:rPr lang="it-IT" sz="2800" b="1" dirty="0">
                <a:solidFill>
                  <a:srgbClr val="00B0F0"/>
                </a:solidFill>
                <a:latin typeface="Aileron Heavy" panose="00000A00000000000000" pitchFamily="50" charset="0"/>
                <a:cs typeface="Calibri" panose="020F0502020204030204" pitchFamily="34" charset="0"/>
              </a:rPr>
              <a:t>40mila istituzioni non-profit </a:t>
            </a:r>
            <a:r>
              <a:rPr lang="it-IT" sz="2800" b="1" dirty="0">
                <a:latin typeface="Aileron Heavy" panose="00000A00000000000000" pitchFamily="50" charset="0"/>
                <a:cs typeface="Calibri" panose="020F0502020204030204" pitchFamily="34" charset="0"/>
              </a:rPr>
              <a:t>(l’11,1% del totale) </a:t>
            </a:r>
            <a:r>
              <a:rPr lang="it-IT" sz="2800" b="1" dirty="0">
                <a:solidFill>
                  <a:srgbClr val="00B0F0"/>
                </a:solidFill>
                <a:latin typeface="Aileron Heavy" panose="00000A00000000000000" pitchFamily="50" charset="0"/>
                <a:cs typeface="Calibri" panose="020F0502020204030204" pitchFamily="34" charset="0"/>
              </a:rPr>
              <a:t>sono attive nel sistema produttivo culturale e creativo</a:t>
            </a:r>
            <a:r>
              <a:rPr lang="it-IT" sz="2800" b="1" dirty="0">
                <a:latin typeface="Aileron Heavy" panose="00000A00000000000000" pitchFamily="50" charset="0"/>
                <a:cs typeface="Calibri" panose="020F0502020204030204" pitchFamily="34" charset="0"/>
              </a:rPr>
              <a:t>, la maggior parte delle quali nel settore di </a:t>
            </a:r>
            <a:r>
              <a:rPr lang="it-IT" sz="2800" b="1" dirty="0" err="1">
                <a:latin typeface="Aileron Heavy" panose="00000A00000000000000" pitchFamily="50" charset="0"/>
                <a:cs typeface="Calibri" panose="020F0502020204030204" pitchFamily="34" charset="0"/>
              </a:rPr>
              <a:t>performing</a:t>
            </a:r>
            <a:r>
              <a:rPr lang="it-IT" sz="2800" b="1" dirty="0">
                <a:latin typeface="Aileron Heavy" panose="00000A00000000000000" pitchFamily="50" charset="0"/>
                <a:cs typeface="Calibri" panose="020F0502020204030204" pitchFamily="34" charset="0"/>
              </a:rPr>
              <a:t> arts e arti visive.</a:t>
            </a:r>
            <a:endParaRPr lang="it-IT" sz="2800" b="1" dirty="0">
              <a:solidFill>
                <a:srgbClr val="E50029"/>
              </a:solidFill>
              <a:latin typeface="Aileron Heavy" panose="00000A00000000000000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321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6898362" y="816736"/>
            <a:ext cx="360938" cy="157229"/>
            <a:chOff x="0" y="0"/>
            <a:chExt cx="1166179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870269" cy="76200"/>
            </a:xfrm>
            <a:custGeom>
              <a:avLst/>
              <a:gdLst/>
              <a:ahLst/>
              <a:cxnLst/>
              <a:rect l="l" t="t" r="r" b="b"/>
              <a:pathLst>
                <a:path w="870269" h="76200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7915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065264" y="710697"/>
            <a:ext cx="5698736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it-IT" sz="3500" spc="-70" dirty="0">
                <a:latin typeface="Aileron Heavy Bold"/>
              </a:rPr>
              <a:t>La domanda di laureati </a:t>
            </a:r>
          </a:p>
          <a:p>
            <a:pPr>
              <a:lnSpc>
                <a:spcPts val="3465"/>
              </a:lnSpc>
            </a:pPr>
            <a:r>
              <a:rPr lang="it-IT" sz="3500" spc="-70" dirty="0">
                <a:latin typeface="Aileron Heavy Bold"/>
              </a:rPr>
              <a:t>e di diplomati specializzati</a:t>
            </a:r>
            <a:endParaRPr lang="en-US" sz="3500" spc="-70" dirty="0">
              <a:latin typeface="Aileron Heavy Bold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7F28E00-CC6E-927E-A672-FD680C007723}"/>
              </a:ext>
            </a:extLst>
          </p:cNvPr>
          <p:cNvSpPr txBox="1"/>
          <p:nvPr/>
        </p:nvSpPr>
        <p:spPr>
          <a:xfrm rot="16200000">
            <a:off x="13214871" y="5086686"/>
            <a:ext cx="9560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1200" dirty="0">
                <a:latin typeface="Aileron" panose="00000500000000000000" pitchFamily="50" charset="0"/>
              </a:rPr>
              <a:t>Rapporto</a:t>
            </a:r>
            <a:r>
              <a:rPr lang="it-IT" sz="1200" b="1" dirty="0">
                <a:latin typeface="Aileron" panose="00000500000000000000" pitchFamily="50" charset="0"/>
              </a:rPr>
              <a:t> 2022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488AC28-263B-3B91-19C8-8471429FB0D4}"/>
              </a:ext>
            </a:extLst>
          </p:cNvPr>
          <p:cNvSpPr txBox="1"/>
          <p:nvPr/>
        </p:nvSpPr>
        <p:spPr>
          <a:xfrm>
            <a:off x="8798406" y="9380173"/>
            <a:ext cx="8744975" cy="32316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latin typeface="Aileron" panose="00000500000000000000" pitchFamily="50" charset="0"/>
              </a:rPr>
              <a:t>11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AFF2B4C-CAF1-F3FD-1DDF-FEB84539EF68}"/>
              </a:ext>
            </a:extLst>
          </p:cNvPr>
          <p:cNvSpPr txBox="1"/>
          <p:nvPr/>
        </p:nvSpPr>
        <p:spPr>
          <a:xfrm>
            <a:off x="4572000" y="2035845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rgbClr val="222222"/>
                </a:solidFill>
                <a:latin typeface="Aileron Heavy" panose="00000A00000000000000" pitchFamily="50" charset="0"/>
              </a:rPr>
              <a:t>Distribuzione delle entrate previste dalle imprese del Sistema Produttivo Culturale e Creativo e nel totale imprese per titolo di studio richiesto - Anno 2021 (valori percentuali)</a:t>
            </a:r>
          </a:p>
        </p:txBody>
      </p:sp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9C443D54-83D1-0304-0AFA-7B26C06E93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935164"/>
              </p:ext>
            </p:extLst>
          </p:nvPr>
        </p:nvGraphicFramePr>
        <p:xfrm>
          <a:off x="2819400" y="2620620"/>
          <a:ext cx="12192000" cy="750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1939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6898362" y="816736"/>
            <a:ext cx="360938" cy="157229"/>
            <a:chOff x="0" y="0"/>
            <a:chExt cx="1166179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870269" cy="76200"/>
            </a:xfrm>
            <a:custGeom>
              <a:avLst/>
              <a:gdLst/>
              <a:ahLst/>
              <a:cxnLst/>
              <a:rect l="l" t="t" r="r" b="b"/>
              <a:pathLst>
                <a:path w="870269" h="76200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7915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7F28E00-CC6E-927E-A672-FD680C007723}"/>
              </a:ext>
            </a:extLst>
          </p:cNvPr>
          <p:cNvSpPr txBox="1"/>
          <p:nvPr/>
        </p:nvSpPr>
        <p:spPr>
          <a:xfrm rot="16200000">
            <a:off x="13214871" y="5086686"/>
            <a:ext cx="9560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1200" dirty="0">
                <a:latin typeface="Aileron" panose="00000500000000000000" pitchFamily="50" charset="0"/>
              </a:rPr>
              <a:t>Rapporto</a:t>
            </a:r>
            <a:r>
              <a:rPr lang="it-IT" sz="1200" b="1" dirty="0">
                <a:latin typeface="Aileron" panose="00000500000000000000" pitchFamily="50" charset="0"/>
              </a:rPr>
              <a:t> 2022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CF23B3FC-EA32-7378-3483-68BD3BAA2D9D}"/>
              </a:ext>
            </a:extLst>
          </p:cNvPr>
          <p:cNvSpPr txBox="1"/>
          <p:nvPr/>
        </p:nvSpPr>
        <p:spPr>
          <a:xfrm>
            <a:off x="7086600" y="696277"/>
            <a:ext cx="9579258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en-US" sz="3500" spc="-70" dirty="0">
                <a:latin typeface="Aileron Heavy Bold"/>
              </a:rPr>
              <a:t>Un </a:t>
            </a:r>
            <a:r>
              <a:rPr lang="en-US" sz="3500" spc="-70" dirty="0" err="1">
                <a:latin typeface="Aileron Heavy Bold"/>
              </a:rPr>
              <a:t>settore</a:t>
            </a:r>
            <a:r>
              <a:rPr lang="en-US" sz="3500" spc="-70" dirty="0">
                <a:latin typeface="Aileron Heavy Bold"/>
              </a:rPr>
              <a:t> in forte </a:t>
            </a:r>
            <a:r>
              <a:rPr lang="en-US" sz="3500" spc="-70" dirty="0" err="1">
                <a:latin typeface="Aileron Heavy Bold"/>
              </a:rPr>
              <a:t>trasformazione</a:t>
            </a:r>
            <a:r>
              <a:rPr lang="en-US" sz="3500" spc="-70" dirty="0">
                <a:latin typeface="Aileron Heavy Bold"/>
              </a:rPr>
              <a:t>: sempre </a:t>
            </a:r>
            <a:r>
              <a:rPr lang="en-US" sz="3500" spc="-70" dirty="0" err="1">
                <a:latin typeface="Aileron Heavy Bold"/>
              </a:rPr>
              <a:t>più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sostenibilità</a:t>
            </a:r>
            <a:endParaRPr lang="en-US" sz="3500" spc="-70" dirty="0">
              <a:latin typeface="Aileron Heavy Bold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CD8CCD15-D357-1BDE-368C-4EB042562FBC}"/>
              </a:ext>
            </a:extLst>
          </p:cNvPr>
          <p:cNvSpPr/>
          <p:nvPr/>
        </p:nvSpPr>
        <p:spPr>
          <a:xfrm rot="5400000">
            <a:off x="481886" y="3081168"/>
            <a:ext cx="608130" cy="532113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8C0372C6-F12F-AD11-57CF-46A3E748EE3E}"/>
              </a:ext>
            </a:extLst>
          </p:cNvPr>
          <p:cNvSpPr/>
          <p:nvPr/>
        </p:nvSpPr>
        <p:spPr>
          <a:xfrm>
            <a:off x="1116457" y="2963517"/>
            <a:ext cx="80275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5">
              <a:spcBef>
                <a:spcPts val="1050"/>
              </a:spcBef>
              <a:buClr>
                <a:srgbClr val="3366CC"/>
              </a:buClr>
            </a:pPr>
            <a:r>
              <a:rPr lang="it-IT" sz="2400" b="1" dirty="0">
                <a:solidFill>
                  <a:srgbClr val="00B0F0"/>
                </a:solidFill>
                <a:latin typeface="Aileron Heavy" panose="00000A00000000000000" pitchFamily="50" charset="0"/>
                <a:cs typeface="Calibri" panose="020F0502020204030204" pitchFamily="34" charset="0"/>
              </a:rPr>
              <a:t>Crescita della sostenibilità ambientale </a:t>
            </a:r>
            <a:br>
              <a:rPr lang="it-IT" sz="2400" b="1" dirty="0">
                <a:solidFill>
                  <a:srgbClr val="FF0000"/>
                </a:solidFill>
                <a:latin typeface="Aileron Heavy" panose="00000A00000000000000" pitchFamily="50" charset="0"/>
                <a:cs typeface="Calibri" panose="020F0502020204030204" pitchFamily="34" charset="0"/>
              </a:rPr>
            </a:br>
            <a:r>
              <a:rPr lang="it-IT" sz="2400" b="1" dirty="0">
                <a:latin typeface="Aileron Heavy" panose="00000A00000000000000" pitchFamily="50" charset="0"/>
                <a:cs typeface="Calibri" panose="020F0502020204030204" pitchFamily="34" charset="0"/>
              </a:rPr>
              <a:t>R</a:t>
            </a:r>
            <a:r>
              <a:rPr lang="it-IT" sz="2400" dirty="0">
                <a:latin typeface="Aileron Heavy" panose="00000A00000000000000" pitchFamily="50" charset="0"/>
                <a:ea typeface="Calibri" panose="020F0502020204030204" pitchFamily="34" charset="0"/>
              </a:rPr>
              <a:t>iciclabilità, riuso, minori sprechi, utilizzo di materiali </a:t>
            </a:r>
            <a:r>
              <a:rPr lang="it-IT" sz="2400" b="1" dirty="0">
                <a:latin typeface="Aileron Heavy" panose="00000A00000000000000" pitchFamily="50" charset="0"/>
                <a:cs typeface="Calibri" panose="020F0502020204030204" pitchFamily="34" charset="0"/>
              </a:rPr>
              <a:t>migliori</a:t>
            </a:r>
            <a:r>
              <a:rPr lang="it-IT" sz="2400" dirty="0">
                <a:latin typeface="Aileron Heavy" panose="00000A00000000000000" pitchFamily="50" charset="0"/>
                <a:ea typeface="Calibri" panose="020F0502020204030204" pitchFamily="34" charset="0"/>
              </a:rPr>
              <a:t> e vicini); sperimentazioni di ecodesign </a:t>
            </a:r>
            <a:r>
              <a:rPr lang="it-IT" sz="2400" dirty="0">
                <a:latin typeface="Aileron Heavy" panose="00000A00000000000000" pitchFamily="50" charset="0"/>
              </a:rPr>
              <a:t>e riedizione di prodotti iconici con materiali e processi sostenibili.</a:t>
            </a:r>
            <a:endParaRPr lang="it-IT" sz="2400" dirty="0">
              <a:latin typeface="Aileron Heavy" panose="00000A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68AF6272-4CFE-58F9-2F64-DB5C6B8C9EE9}"/>
              </a:ext>
            </a:extLst>
          </p:cNvPr>
          <p:cNvSpPr/>
          <p:nvPr/>
        </p:nvSpPr>
        <p:spPr>
          <a:xfrm>
            <a:off x="1116457" y="5876934"/>
            <a:ext cx="80275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B0F0"/>
                </a:solidFill>
                <a:latin typeface="Aileron Heavy" panose="00000A00000000000000" pitchFamily="50" charset="0"/>
                <a:cs typeface="Calibri" panose="020F0502020204030204" pitchFamily="34" charset="0"/>
              </a:rPr>
              <a:t>Rafforzamento del binomio cultura-benessere</a:t>
            </a:r>
          </a:p>
          <a:p>
            <a:r>
              <a:rPr lang="it-IT" sz="2400" b="1" dirty="0">
                <a:latin typeface="Aileron Heavy" panose="00000A00000000000000" pitchFamily="50" charset="0"/>
                <a:cs typeface="Calibri" panose="020F0502020204030204" pitchFamily="34" charset="0"/>
              </a:rPr>
              <a:t>Configurazione di eco-sistemi socio-sanitari culturali ed educativi; sperimentazioni di programmi artistici e culturali per la promozione della salute, prevenzione delle patologie e gestione e trattamento di condizioni patologiche.</a:t>
            </a:r>
          </a:p>
        </p:txBody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2D9BDA34-05B6-1646-6DD0-DE84B2F8B0AB}"/>
              </a:ext>
            </a:extLst>
          </p:cNvPr>
          <p:cNvSpPr/>
          <p:nvPr/>
        </p:nvSpPr>
        <p:spPr>
          <a:xfrm rot="5400000">
            <a:off x="481886" y="5964821"/>
            <a:ext cx="608130" cy="532113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pic>
        <p:nvPicPr>
          <p:cNvPr id="66" name="Immagine 65" descr="Immagine che contiene testo, lavagna&#10;&#10;Descrizione generata automaticamente">
            <a:extLst>
              <a:ext uri="{FF2B5EF4-FFF2-40B4-BE49-F238E27FC236}">
                <a16:creationId xmlns:a16="http://schemas.microsoft.com/office/drawing/2014/main" id="{FC03C107-3BAC-1D6B-270F-D69D25B25AC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194" y="2384494"/>
            <a:ext cx="6965959" cy="69659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7" name="Rettangolo 66">
            <a:extLst>
              <a:ext uri="{FF2B5EF4-FFF2-40B4-BE49-F238E27FC236}">
                <a16:creationId xmlns:a16="http://schemas.microsoft.com/office/drawing/2014/main" id="{0C1E102A-EFAE-5CC3-2546-D4C59D816DA3}"/>
              </a:ext>
            </a:extLst>
          </p:cNvPr>
          <p:cNvSpPr/>
          <p:nvPr/>
        </p:nvSpPr>
        <p:spPr>
          <a:xfrm>
            <a:off x="14647369" y="2619638"/>
            <a:ext cx="2284344" cy="284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id="{53EF8294-AA57-6C25-4A6B-28D2FF73781D}"/>
              </a:ext>
            </a:extLst>
          </p:cNvPr>
          <p:cNvSpPr/>
          <p:nvPr/>
        </p:nvSpPr>
        <p:spPr>
          <a:xfrm>
            <a:off x="13570886" y="2375513"/>
            <a:ext cx="2284344" cy="284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1" name="Immagine 70">
            <a:extLst>
              <a:ext uri="{FF2B5EF4-FFF2-40B4-BE49-F238E27FC236}">
                <a16:creationId xmlns:a16="http://schemas.microsoft.com/office/drawing/2014/main" id="{C19A89FF-A96C-C549-364D-E77BEEBD53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161" y="2578254"/>
            <a:ext cx="2695183" cy="269518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7754C11-475E-662C-210D-9388CE367420}"/>
              </a:ext>
            </a:extLst>
          </p:cNvPr>
          <p:cNvSpPr txBox="1"/>
          <p:nvPr/>
        </p:nvSpPr>
        <p:spPr>
          <a:xfrm>
            <a:off x="8798406" y="9380173"/>
            <a:ext cx="8744975" cy="32316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latin typeface="Aileron" panose="00000500000000000000" pitchFamily="50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086882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6898362" y="816736"/>
            <a:ext cx="360938" cy="157229"/>
            <a:chOff x="0" y="0"/>
            <a:chExt cx="1166179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870269" cy="76200"/>
            </a:xfrm>
            <a:custGeom>
              <a:avLst/>
              <a:gdLst/>
              <a:ahLst/>
              <a:cxnLst/>
              <a:rect l="l" t="t" r="r" b="b"/>
              <a:pathLst>
                <a:path w="870269" h="76200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7915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7F28E00-CC6E-927E-A672-FD680C007723}"/>
              </a:ext>
            </a:extLst>
          </p:cNvPr>
          <p:cNvSpPr txBox="1"/>
          <p:nvPr/>
        </p:nvSpPr>
        <p:spPr>
          <a:xfrm rot="16200000">
            <a:off x="13214871" y="5086686"/>
            <a:ext cx="9560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1200" dirty="0">
                <a:latin typeface="Aileron" panose="00000500000000000000" pitchFamily="50" charset="0"/>
              </a:rPr>
              <a:t>Rapporto</a:t>
            </a:r>
            <a:r>
              <a:rPr lang="it-IT" sz="1200" b="1" dirty="0">
                <a:latin typeface="Aileron" panose="00000500000000000000" pitchFamily="50" charset="0"/>
              </a:rPr>
              <a:t> 2022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CF23B3FC-EA32-7378-3483-68BD3BAA2D9D}"/>
              </a:ext>
            </a:extLst>
          </p:cNvPr>
          <p:cNvSpPr txBox="1"/>
          <p:nvPr/>
        </p:nvSpPr>
        <p:spPr>
          <a:xfrm>
            <a:off x="7086600" y="696277"/>
            <a:ext cx="9579258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en-US" sz="3500" spc="-70" dirty="0">
                <a:latin typeface="Aileron Heavy Bold"/>
              </a:rPr>
              <a:t>Un </a:t>
            </a:r>
            <a:r>
              <a:rPr lang="en-US" sz="3500" spc="-70" dirty="0" err="1">
                <a:latin typeface="Aileron Heavy Bold"/>
              </a:rPr>
              <a:t>settore</a:t>
            </a:r>
            <a:r>
              <a:rPr lang="en-US" sz="3500" spc="-70" dirty="0">
                <a:latin typeface="Aileron Heavy Bold"/>
              </a:rPr>
              <a:t> in forte </a:t>
            </a:r>
            <a:r>
              <a:rPr lang="en-US" sz="3500" spc="-70" dirty="0" err="1">
                <a:latin typeface="Aileron Heavy Bold"/>
              </a:rPr>
              <a:t>trasformazione</a:t>
            </a:r>
            <a:r>
              <a:rPr lang="en-US" sz="3500" spc="-70" dirty="0">
                <a:latin typeface="Aileron Heavy Bold"/>
              </a:rPr>
              <a:t>: sempre </a:t>
            </a:r>
            <a:r>
              <a:rPr lang="en-US" sz="3500" spc="-70" dirty="0" err="1">
                <a:latin typeface="Aileron Heavy Bold"/>
              </a:rPr>
              <a:t>più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digitale</a:t>
            </a:r>
            <a:endParaRPr lang="en-US" sz="3500" spc="-70" dirty="0">
              <a:latin typeface="Aileron Heavy Bold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6274B5D3-9454-D23B-C717-242DEEC4FAB8}"/>
              </a:ext>
            </a:extLst>
          </p:cNvPr>
          <p:cNvSpPr/>
          <p:nvPr/>
        </p:nvSpPr>
        <p:spPr>
          <a:xfrm>
            <a:off x="1116457" y="4145220"/>
            <a:ext cx="8865743" cy="164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it-IT" sz="2400" b="1" dirty="0">
                <a:solidFill>
                  <a:srgbClr val="00B0F0"/>
                </a:solidFill>
                <a:latin typeface="Aileron Heavy" panose="00000A00000000000000" pitchFamily="50" charset="0"/>
              </a:rPr>
              <a:t>Dimensione </a:t>
            </a:r>
            <a:r>
              <a:rPr lang="it-IT" sz="2400" b="1" dirty="0" err="1">
                <a:solidFill>
                  <a:srgbClr val="00B0F0"/>
                </a:solidFill>
                <a:latin typeface="Aileron Heavy" panose="00000A00000000000000" pitchFamily="50" charset="0"/>
              </a:rPr>
              <a:t>phygital</a:t>
            </a:r>
            <a:r>
              <a:rPr lang="it-IT" sz="2400" b="1" dirty="0">
                <a:solidFill>
                  <a:srgbClr val="00B0F0"/>
                </a:solidFill>
                <a:latin typeface="Aileron Heavy" panose="00000A00000000000000" pitchFamily="50" charset="0"/>
              </a:rPr>
              <a:t> dei servizi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it-IT" sz="2400" b="1" dirty="0">
                <a:latin typeface="Aileron Heavy" panose="00000A00000000000000" pitchFamily="50" charset="0"/>
              </a:rPr>
              <a:t>Crescita di servizi digitali di </a:t>
            </a:r>
            <a:r>
              <a:rPr lang="it-IT" sz="2400" dirty="0">
                <a:latin typeface="Aileron Heavy" panose="00000A00000000000000" pitchFamily="50" charset="0"/>
              </a:rPr>
              <a:t>biblioteche, musei, teatri; riduzione delle presenze fisiche in attività di gallerie e fiere a favore della dimensione digitale che premia le aste, ecc.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832FE920-0666-7BBB-9A57-6DB20A858077}"/>
              </a:ext>
            </a:extLst>
          </p:cNvPr>
          <p:cNvSpPr/>
          <p:nvPr/>
        </p:nvSpPr>
        <p:spPr>
          <a:xfrm>
            <a:off x="1116457" y="6289490"/>
            <a:ext cx="9856343" cy="2435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it-IT" sz="2400" b="1" dirty="0">
                <a:solidFill>
                  <a:srgbClr val="00B0F0"/>
                </a:solidFill>
                <a:latin typeface="Aileron Heavy" panose="00000A00000000000000" pitchFamily="50" charset="0"/>
                <a:cs typeface="Times New Roman" panose="02020603050405020304" pitchFamily="18" charset="0"/>
              </a:rPr>
              <a:t>Cultura, realtà virtuale, blockchain, </a:t>
            </a:r>
            <a:r>
              <a:rPr lang="it-IT" sz="2400" b="1" dirty="0" err="1">
                <a:solidFill>
                  <a:srgbClr val="00B0F0"/>
                </a:solidFill>
                <a:latin typeface="Aileron Heavy" panose="00000A00000000000000" pitchFamily="50" charset="0"/>
                <a:cs typeface="Times New Roman" panose="02020603050405020304" pitchFamily="18" charset="0"/>
              </a:rPr>
              <a:t>metaverso</a:t>
            </a:r>
            <a:endParaRPr lang="it-IT" sz="2400" b="1" dirty="0">
              <a:solidFill>
                <a:srgbClr val="00B0F0"/>
              </a:solidFill>
              <a:latin typeface="Aileron Heavy" panose="00000A00000000000000" pitchFamily="50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it-IT" sz="2400" b="1" dirty="0">
                <a:latin typeface="Aileron Heavy" panose="00000A00000000000000" pitchFamily="50" charset="0"/>
                <a:cs typeface="Times New Roman" panose="02020603050405020304" pitchFamily="18" charset="0"/>
              </a:rPr>
              <a:t>Il </a:t>
            </a:r>
            <a:r>
              <a:rPr lang="it-IT" sz="2400" b="1" dirty="0" err="1">
                <a:latin typeface="Aileron Heavy" panose="00000A00000000000000" pitchFamily="50" charset="0"/>
                <a:cs typeface="Times New Roman" panose="02020603050405020304" pitchFamily="18" charset="0"/>
              </a:rPr>
              <a:t>metaverso</a:t>
            </a:r>
            <a:r>
              <a:rPr lang="it-IT" sz="2400" b="1" dirty="0">
                <a:latin typeface="Aileron Heavy" panose="00000A00000000000000" pitchFamily="50" charset="0"/>
                <a:cs typeface="Times New Roman" panose="02020603050405020304" pitchFamily="18" charset="0"/>
              </a:rPr>
              <a:t> è realtà: si stima che entro il 2025-2026 circa il 25% della popolazione mondiale trascorrerà almeno un’ora al giorno in questa dimensione; cresce il mercato degli NFT (Non </a:t>
            </a:r>
            <a:r>
              <a:rPr lang="it-IT" sz="2400" b="1" dirty="0" err="1">
                <a:latin typeface="Aileron Heavy" panose="00000A00000000000000" pitchFamily="50" charset="0"/>
                <a:cs typeface="Times New Roman" panose="02020603050405020304" pitchFamily="18" charset="0"/>
              </a:rPr>
              <a:t>Fungible</a:t>
            </a:r>
            <a:r>
              <a:rPr lang="it-IT" sz="2400" b="1" dirty="0">
                <a:latin typeface="Aileron Heavy" panose="00000A00000000000000" pitchFamily="50" charset="0"/>
                <a:cs typeface="Times New Roman" panose="02020603050405020304" pitchFamily="18" charset="0"/>
              </a:rPr>
              <a:t> Token, certificati di autenticità scritti su catena di blocchi per opere digitale).</a:t>
            </a:r>
            <a:endParaRPr lang="it-IT" sz="2400" dirty="0">
              <a:latin typeface="Aileron Heavy" panose="00000A00000000000000" pitchFamily="50" charset="0"/>
              <a:cs typeface="Times New Roman" panose="02020603050405020304" pitchFamily="18" charset="0"/>
            </a:endParaRP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AB6B56A7-7B95-4DD8-0181-156F0BFCABA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429" y="3054313"/>
            <a:ext cx="4876800" cy="4876800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14ED521-687F-6E27-208B-E4100B6A54B9}"/>
              </a:ext>
            </a:extLst>
          </p:cNvPr>
          <p:cNvSpPr txBox="1"/>
          <p:nvPr/>
        </p:nvSpPr>
        <p:spPr>
          <a:xfrm>
            <a:off x="8798406" y="9380173"/>
            <a:ext cx="8744975" cy="32316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latin typeface="Aileron" panose="00000500000000000000" pitchFamily="50" charset="0"/>
              </a:rPr>
              <a:t>13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6CEA6B9D-00B6-7876-2E0E-3F2EFFCCF022}"/>
              </a:ext>
            </a:extLst>
          </p:cNvPr>
          <p:cNvSpPr/>
          <p:nvPr/>
        </p:nvSpPr>
        <p:spPr>
          <a:xfrm rot="5400000">
            <a:off x="481886" y="4308833"/>
            <a:ext cx="608130" cy="532113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3805AFD0-D340-E2A1-C31F-987677B05407}"/>
              </a:ext>
            </a:extLst>
          </p:cNvPr>
          <p:cNvSpPr/>
          <p:nvPr/>
        </p:nvSpPr>
        <p:spPr>
          <a:xfrm rot="5400000">
            <a:off x="481886" y="6327499"/>
            <a:ext cx="608130" cy="532113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ACF6E951-3F17-6EA4-BA0E-531C89159A40}"/>
              </a:ext>
            </a:extLst>
          </p:cNvPr>
          <p:cNvSpPr/>
          <p:nvPr/>
        </p:nvSpPr>
        <p:spPr>
          <a:xfrm rot="5400000">
            <a:off x="481885" y="2614771"/>
            <a:ext cx="608130" cy="532113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699DB16-46AE-FD87-1DD1-D1A32065F1AF}"/>
              </a:ext>
            </a:extLst>
          </p:cNvPr>
          <p:cNvSpPr/>
          <p:nvPr/>
        </p:nvSpPr>
        <p:spPr>
          <a:xfrm>
            <a:off x="1116457" y="2450694"/>
            <a:ext cx="8865743" cy="1249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it-IT" sz="2400" b="1" dirty="0">
                <a:solidFill>
                  <a:srgbClr val="00B0F0"/>
                </a:solidFill>
                <a:latin typeface="Aileron Heavy" panose="00000A00000000000000" pitchFamily="50" charset="0"/>
              </a:rPr>
              <a:t>Videogiochi in forte crescita</a:t>
            </a:r>
          </a:p>
          <a:p>
            <a:pPr>
              <a:lnSpc>
                <a:spcPct val="107000"/>
              </a:lnSpc>
            </a:pPr>
            <a:r>
              <a:rPr lang="it-IT" sz="2400" b="1" dirty="0">
                <a:latin typeface="Aileron Heavy" panose="00000A00000000000000" pitchFamily="50" charset="0"/>
              </a:rPr>
              <a:t>L’attività dell’online gaming registra un’ampia varietà geografica, di genere, età ed estrazione sociale.</a:t>
            </a:r>
            <a:endParaRPr lang="it-IT" sz="2400" dirty="0">
              <a:latin typeface="Aileron Heavy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6898362" y="816736"/>
            <a:ext cx="360938" cy="157229"/>
            <a:chOff x="0" y="0"/>
            <a:chExt cx="1166179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870269" cy="76200"/>
            </a:xfrm>
            <a:custGeom>
              <a:avLst/>
              <a:gdLst/>
              <a:ahLst/>
              <a:cxnLst/>
              <a:rect l="l" t="t" r="r" b="b"/>
              <a:pathLst>
                <a:path w="870269" h="76200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7915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7F28E00-CC6E-927E-A672-FD680C007723}"/>
              </a:ext>
            </a:extLst>
          </p:cNvPr>
          <p:cNvSpPr txBox="1"/>
          <p:nvPr/>
        </p:nvSpPr>
        <p:spPr>
          <a:xfrm rot="16200000">
            <a:off x="13214871" y="5086686"/>
            <a:ext cx="9560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1200" dirty="0">
                <a:latin typeface="Aileron" panose="00000500000000000000" pitchFamily="50" charset="0"/>
              </a:rPr>
              <a:t>Rapporto</a:t>
            </a:r>
            <a:r>
              <a:rPr lang="it-IT" sz="1200" b="1" dirty="0">
                <a:latin typeface="Aileron" panose="00000500000000000000" pitchFamily="50" charset="0"/>
              </a:rPr>
              <a:t> 2022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8C01FCD-0082-D9F9-1471-CC87EDF13518}"/>
              </a:ext>
            </a:extLst>
          </p:cNvPr>
          <p:cNvSpPr/>
          <p:nvPr/>
        </p:nvSpPr>
        <p:spPr>
          <a:xfrm>
            <a:off x="1365129" y="3524623"/>
            <a:ext cx="86104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rgbClr val="00B0F0"/>
                </a:solidFill>
                <a:latin typeface="Aileron Heavy" panose="00000A00000000000000" pitchFamily="50" charset="0"/>
              </a:rPr>
              <a:t>Multicanalità di edizione e comunicazione </a:t>
            </a:r>
          </a:p>
          <a:p>
            <a:pPr algn="just"/>
            <a:r>
              <a:rPr lang="it-IT" sz="2800" b="1" dirty="0">
                <a:latin typeface="Aileron Heavy" panose="00000A00000000000000" pitchFamily="50" charset="0"/>
              </a:rPr>
              <a:t>C</a:t>
            </a:r>
            <a:r>
              <a:rPr lang="it-IT" sz="2800" dirty="0">
                <a:latin typeface="Aileron Heavy" panose="00000A00000000000000" pitchFamily="50" charset="0"/>
              </a:rPr>
              <a:t>ommistione, ibridazione di generi e formati (audiolibri, visual radio, podcast, streaming, ecc.)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C407A625-E03E-7B55-B857-3DAD5CB96438}"/>
              </a:ext>
            </a:extLst>
          </p:cNvPr>
          <p:cNvSpPr/>
          <p:nvPr/>
        </p:nvSpPr>
        <p:spPr>
          <a:xfrm>
            <a:off x="1354129" y="5703819"/>
            <a:ext cx="8610477" cy="1903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it-IT" sz="2800" b="1" dirty="0">
                <a:solidFill>
                  <a:srgbClr val="00B0F0"/>
                </a:solidFill>
                <a:latin typeface="Aileron Heavy" panose="00000A00000000000000" pitchFamily="50" charset="0"/>
              </a:rPr>
              <a:t>Condivisione simultanea e immersiva di contenuti 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it-IT" sz="2800" dirty="0">
                <a:latin typeface="Aileron Heavy" panose="00000A00000000000000" pitchFamily="50" charset="0"/>
              </a:rPr>
              <a:t>Esibizioni live, eventi sportivi, interazione social, ecc.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2F299F4F-858D-9354-4540-85561CA49C5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22" y="2795810"/>
            <a:ext cx="5709845" cy="5709845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B4081739-2595-0F75-1B24-950152141F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7266">
            <a:off x="12101878" y="5344703"/>
            <a:ext cx="1064588" cy="1064588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8BAAB1C2-198E-F874-8A03-4D50F1A680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9817">
            <a:off x="14519209" y="4416923"/>
            <a:ext cx="985390" cy="98539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BC1D503-C04E-1CBD-BBD8-559110B9F99C}"/>
              </a:ext>
            </a:extLst>
          </p:cNvPr>
          <p:cNvSpPr txBox="1"/>
          <p:nvPr/>
        </p:nvSpPr>
        <p:spPr>
          <a:xfrm>
            <a:off x="8798406" y="9380173"/>
            <a:ext cx="8744975" cy="32316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latin typeface="Aileron" panose="00000500000000000000" pitchFamily="50" charset="0"/>
              </a:rPr>
              <a:t>14</a:t>
            </a: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C63E7131-3376-2A45-7C20-7D26F93BA4D0}"/>
              </a:ext>
            </a:extLst>
          </p:cNvPr>
          <p:cNvSpPr txBox="1"/>
          <p:nvPr/>
        </p:nvSpPr>
        <p:spPr>
          <a:xfrm>
            <a:off x="7086600" y="696277"/>
            <a:ext cx="9579258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en-US" sz="3500" spc="-70" dirty="0">
                <a:latin typeface="Aileron Heavy Bold"/>
              </a:rPr>
              <a:t>Un </a:t>
            </a:r>
            <a:r>
              <a:rPr lang="en-US" sz="3500" spc="-70" dirty="0" err="1">
                <a:latin typeface="Aileron Heavy Bold"/>
              </a:rPr>
              <a:t>settore</a:t>
            </a:r>
            <a:r>
              <a:rPr lang="en-US" sz="3500" spc="-70" dirty="0">
                <a:latin typeface="Aileron Heavy Bold"/>
              </a:rPr>
              <a:t> in forte </a:t>
            </a:r>
            <a:r>
              <a:rPr lang="en-US" sz="3500" spc="-70" dirty="0" err="1">
                <a:latin typeface="Aileron Heavy Bold"/>
              </a:rPr>
              <a:t>trasformazione</a:t>
            </a:r>
            <a:r>
              <a:rPr lang="en-US" sz="3500" spc="-70" dirty="0">
                <a:latin typeface="Aileron Heavy Bold"/>
              </a:rPr>
              <a:t>: sempre </a:t>
            </a:r>
            <a:r>
              <a:rPr lang="en-US" sz="3500" spc="-70" dirty="0" err="1">
                <a:latin typeface="Aileron Heavy Bold"/>
              </a:rPr>
              <a:t>più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innovazione</a:t>
            </a:r>
            <a:endParaRPr lang="en-US" sz="3500" spc="-70" dirty="0">
              <a:latin typeface="Aileron Heavy Bold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1786038E-399F-3077-870E-3E23509E02CA}"/>
              </a:ext>
            </a:extLst>
          </p:cNvPr>
          <p:cNvSpPr/>
          <p:nvPr/>
        </p:nvSpPr>
        <p:spPr>
          <a:xfrm rot="5400000">
            <a:off x="576955" y="3693499"/>
            <a:ext cx="608130" cy="532113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5592E886-1AC5-A780-A477-7765A5D3453A}"/>
              </a:ext>
            </a:extLst>
          </p:cNvPr>
          <p:cNvSpPr/>
          <p:nvPr/>
        </p:nvSpPr>
        <p:spPr>
          <a:xfrm rot="5400000">
            <a:off x="631854" y="5904377"/>
            <a:ext cx="608130" cy="532113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</p:spTree>
    <p:extLst>
      <p:ext uri="{BB962C8B-B14F-4D97-AF65-F5344CB8AC3E}">
        <p14:creationId xmlns:p14="http://schemas.microsoft.com/office/powerpoint/2010/main" val="2333359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31996" y="2216779"/>
            <a:ext cx="4234750" cy="415831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 rot="5400000">
            <a:off x="5878978" y="3528902"/>
            <a:ext cx="1753218" cy="1534065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06000" y="656197"/>
            <a:ext cx="3170240" cy="7450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884319" y="673145"/>
            <a:ext cx="2131796" cy="72805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032878" y="6582779"/>
            <a:ext cx="8043362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8000" spc="-160" dirty="0">
                <a:latin typeface="Aileron Heavy Bold"/>
              </a:rPr>
              <a:t>Io </a:t>
            </a:r>
            <a:r>
              <a:rPr lang="en-US" sz="8000" spc="-160" dirty="0" err="1">
                <a:latin typeface="Aileron Heavy Bold"/>
              </a:rPr>
              <a:t>Sono</a:t>
            </a:r>
            <a:r>
              <a:rPr lang="en-US" sz="8000" spc="-160" dirty="0">
                <a:latin typeface="Aileron Heavy Bold"/>
              </a:rPr>
              <a:t> </a:t>
            </a:r>
            <a:r>
              <a:rPr lang="en-US" sz="8000" spc="-160" dirty="0" err="1">
                <a:latin typeface="Aileron Heavy Bold"/>
              </a:rPr>
              <a:t>Cultura</a:t>
            </a:r>
            <a:endParaRPr lang="en-US" sz="8000" spc="-160" dirty="0">
              <a:latin typeface="Aileron Heavy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032878" y="7605401"/>
            <a:ext cx="8043362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3500" spc="-70" dirty="0" err="1">
                <a:latin typeface="Aileron Heavy Bold"/>
              </a:rPr>
              <a:t>Presentazione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Rapporto</a:t>
            </a:r>
            <a:r>
              <a:rPr lang="en-US" sz="3500" spc="-70" dirty="0">
                <a:latin typeface="Aileron Heavy Bold"/>
              </a:rPr>
              <a:t> 2022</a:t>
            </a:r>
          </a:p>
        </p:txBody>
      </p:sp>
      <p:sp>
        <p:nvSpPr>
          <p:cNvPr id="13" name="AutoShape 13"/>
          <p:cNvSpPr/>
          <p:nvPr/>
        </p:nvSpPr>
        <p:spPr>
          <a:xfrm>
            <a:off x="0" y="9072363"/>
            <a:ext cx="18288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6F3CAD32-4DAE-5811-EBE6-1A74DE8427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86715" r="2888" b="863"/>
          <a:stretch/>
        </p:blipFill>
        <p:spPr>
          <a:xfrm>
            <a:off x="3415997" y="9258307"/>
            <a:ext cx="11066747" cy="813725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55AAA542-55D8-02D4-F17F-D9B3A8803BC9}"/>
              </a:ext>
            </a:extLst>
          </p:cNvPr>
          <p:cNvSpPr/>
          <p:nvPr/>
        </p:nvSpPr>
        <p:spPr>
          <a:xfrm rot="16200000" flipH="1">
            <a:off x="10266547" y="3528902"/>
            <a:ext cx="1753218" cy="1534065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</p:spTree>
    <p:extLst>
      <p:ext uri="{BB962C8B-B14F-4D97-AF65-F5344CB8AC3E}">
        <p14:creationId xmlns:p14="http://schemas.microsoft.com/office/powerpoint/2010/main" val="1136713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6898362" y="816736"/>
            <a:ext cx="360938" cy="157229"/>
            <a:chOff x="0" y="0"/>
            <a:chExt cx="1166179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870269" cy="76200"/>
            </a:xfrm>
            <a:custGeom>
              <a:avLst/>
              <a:gdLst/>
              <a:ahLst/>
              <a:cxnLst/>
              <a:rect l="l" t="t" r="r" b="b"/>
              <a:pathLst>
                <a:path w="870269" h="76200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7915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098156" y="696277"/>
            <a:ext cx="6567702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en-US" sz="3500" spc="-70" dirty="0" err="1">
                <a:latin typeface="Aileron Heavy Bold"/>
              </a:rPr>
              <a:t>Cultura</a:t>
            </a:r>
            <a:r>
              <a:rPr lang="en-US" sz="3500" spc="-70" dirty="0">
                <a:latin typeface="Aileron Heavy Bold"/>
              </a:rPr>
              <a:t> e </a:t>
            </a:r>
            <a:r>
              <a:rPr lang="en-US" sz="3500" spc="-70" dirty="0" err="1">
                <a:latin typeface="Aileron Heavy Bold"/>
              </a:rPr>
              <a:t>creatività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nel</a:t>
            </a:r>
            <a:r>
              <a:rPr lang="en-US" sz="3500" spc="-70" dirty="0">
                <a:latin typeface="Aileron Heavy Bold"/>
              </a:rPr>
              <a:t> mondo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86A3A29-2E0B-267C-24AB-EE052830DE30}"/>
              </a:ext>
            </a:extLst>
          </p:cNvPr>
          <p:cNvSpPr txBox="1"/>
          <p:nvPr/>
        </p:nvSpPr>
        <p:spPr>
          <a:xfrm>
            <a:off x="8798406" y="9380173"/>
            <a:ext cx="8744975" cy="32316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latin typeface="Aileron" panose="00000500000000000000" pitchFamily="50" charset="0"/>
              </a:rPr>
              <a:t>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33F173E-53CA-A8DF-2466-4F455110249C}"/>
              </a:ext>
            </a:extLst>
          </p:cNvPr>
          <p:cNvSpPr txBox="1"/>
          <p:nvPr/>
        </p:nvSpPr>
        <p:spPr>
          <a:xfrm>
            <a:off x="1724778" y="4762500"/>
            <a:ext cx="3927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0" dirty="0">
                <a:solidFill>
                  <a:srgbClr val="00B0F0"/>
                </a:solidFill>
                <a:latin typeface="Aileron Heavy" panose="00000A00000000000000" pitchFamily="50" charset="0"/>
              </a:rPr>
              <a:t>3,1%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2BE8045-1F84-AC1A-D822-9BB40E19BDE9}"/>
              </a:ext>
            </a:extLst>
          </p:cNvPr>
          <p:cNvSpPr txBox="1"/>
          <p:nvPr/>
        </p:nvSpPr>
        <p:spPr>
          <a:xfrm>
            <a:off x="6771783" y="4762500"/>
            <a:ext cx="3927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0" dirty="0">
                <a:solidFill>
                  <a:srgbClr val="00B0F0"/>
                </a:solidFill>
                <a:latin typeface="Aileron Heavy" panose="00000A00000000000000" pitchFamily="50" charset="0"/>
              </a:rPr>
              <a:t>6,2%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FCB310E-9337-20DF-7FEE-287A4075ECF8}"/>
              </a:ext>
            </a:extLst>
          </p:cNvPr>
          <p:cNvSpPr txBox="1"/>
          <p:nvPr/>
        </p:nvSpPr>
        <p:spPr>
          <a:xfrm>
            <a:off x="11839449" y="4762500"/>
            <a:ext cx="3927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0" dirty="0">
                <a:solidFill>
                  <a:srgbClr val="00B0F0"/>
                </a:solidFill>
                <a:latin typeface="Aileron Heavy" panose="00000A00000000000000" pitchFamily="50" charset="0"/>
              </a:rPr>
              <a:t>-10%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9A89AED-4C2C-EA4F-461F-461465622AA3}"/>
              </a:ext>
            </a:extLst>
          </p:cNvPr>
          <p:cNvSpPr txBox="1"/>
          <p:nvPr/>
        </p:nvSpPr>
        <p:spPr>
          <a:xfrm>
            <a:off x="1362615" y="6438522"/>
            <a:ext cx="4651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latin typeface="Aileron Heavy" panose="00000A00000000000000" pitchFamily="50" charset="0"/>
              </a:rPr>
              <a:t>PIL mondiale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58D24E3-2EF5-FD8F-76EF-FF256639A5AB}"/>
              </a:ext>
            </a:extLst>
          </p:cNvPr>
          <p:cNvSpPr txBox="1"/>
          <p:nvPr/>
        </p:nvSpPr>
        <p:spPr>
          <a:xfrm>
            <a:off x="6409620" y="6438522"/>
            <a:ext cx="46515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latin typeface="Aileron Heavy" panose="00000A00000000000000" pitchFamily="50" charset="0"/>
              </a:rPr>
              <a:t>FORZA LAVORO</a:t>
            </a:r>
          </a:p>
          <a:p>
            <a:pPr algn="ctr"/>
            <a:r>
              <a:rPr lang="it-IT" sz="4000" dirty="0">
                <a:latin typeface="Aileron Heavy" panose="00000A00000000000000" pitchFamily="50" charset="0"/>
              </a:rPr>
              <a:t>complessiva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48C8382-717C-DECA-BEC8-5D4A19E921F3}"/>
              </a:ext>
            </a:extLst>
          </p:cNvPr>
          <p:cNvSpPr txBox="1"/>
          <p:nvPr/>
        </p:nvSpPr>
        <p:spPr>
          <a:xfrm>
            <a:off x="11286827" y="6435656"/>
            <a:ext cx="5981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latin typeface="Aileron Heavy" panose="00000A00000000000000" pitchFamily="50" charset="0"/>
              </a:rPr>
              <a:t>PERDITA FATTURATO</a:t>
            </a:r>
          </a:p>
          <a:p>
            <a:pPr algn="ctr"/>
            <a:r>
              <a:rPr lang="it-IT" sz="4000" dirty="0">
                <a:latin typeface="Aileron Heavy" panose="00000A00000000000000" pitchFamily="50" charset="0"/>
              </a:rPr>
              <a:t>(oltre 1 miliardo di euro</a:t>
            </a:r>
          </a:p>
          <a:p>
            <a:pPr algn="ctr"/>
            <a:r>
              <a:rPr lang="it-IT" sz="4000" dirty="0">
                <a:latin typeface="Aileron Heavy" panose="00000A00000000000000" pitchFamily="50" charset="0"/>
              </a:rPr>
              <a:t>nel 2020)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57331166-34C3-E62A-0BD8-F98B54C4E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0" y="3076889"/>
            <a:ext cx="1487164" cy="1487164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6E675AE6-D3E4-2618-3D7D-85C191B993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794" y="3111676"/>
            <a:ext cx="1487164" cy="1487164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FFAF89DD-D17B-B5B2-DE68-AD8C70A436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514" y="3086724"/>
            <a:ext cx="1477329" cy="1477329"/>
          </a:xfrm>
          <a:prstGeom prst="rect">
            <a:avLst/>
          </a:prstGeom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7B050A8-7662-1B13-28A0-305A81E388B1}"/>
              </a:ext>
            </a:extLst>
          </p:cNvPr>
          <p:cNvSpPr txBox="1"/>
          <p:nvPr/>
        </p:nvSpPr>
        <p:spPr>
          <a:xfrm rot="16200000">
            <a:off x="13214871" y="5086686"/>
            <a:ext cx="9560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1200" dirty="0">
                <a:latin typeface="Aileron" panose="00000500000000000000" pitchFamily="50" charset="0"/>
              </a:rPr>
              <a:t>Rapporto</a:t>
            </a:r>
            <a:r>
              <a:rPr lang="it-IT" sz="1200" b="1" dirty="0">
                <a:latin typeface="Aileron" panose="00000500000000000000" pitchFamily="50" charset="0"/>
              </a:rPr>
              <a:t> 2022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ECD1116-E0D8-227F-4FC2-31C3F280F364}"/>
              </a:ext>
            </a:extLst>
          </p:cNvPr>
          <p:cNvSpPr txBox="1"/>
          <p:nvPr/>
        </p:nvSpPr>
        <p:spPr>
          <a:xfrm>
            <a:off x="363843" y="9426339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Dal rapporto </a:t>
            </a:r>
            <a:r>
              <a:rPr lang="it-IT" sz="1200" b="1" dirty="0" err="1">
                <a:latin typeface="Aileron" panose="00000500000000000000" pitchFamily="50" charset="0"/>
                <a:cs typeface="Narkisim" panose="020E0502050101010101" pitchFamily="34" charset="-79"/>
              </a:rPr>
              <a:t>Re|Shaping</a:t>
            </a:r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 Policies for </a:t>
            </a:r>
            <a:r>
              <a:rPr lang="it-IT" sz="1200" b="1" dirty="0" err="1">
                <a:latin typeface="Aileron" panose="00000500000000000000" pitchFamily="50" charset="0"/>
                <a:cs typeface="Narkisim" panose="020E0502050101010101" pitchFamily="34" charset="-79"/>
              </a:rPr>
              <a:t>Creativity</a:t>
            </a:r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 dell’Unesco, 2022.</a:t>
            </a:r>
          </a:p>
        </p:txBody>
      </p:sp>
    </p:spTree>
    <p:extLst>
      <p:ext uri="{BB962C8B-B14F-4D97-AF65-F5344CB8AC3E}">
        <p14:creationId xmlns:p14="http://schemas.microsoft.com/office/powerpoint/2010/main" val="399013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6898362" y="816736"/>
            <a:ext cx="360938" cy="157229"/>
            <a:chOff x="0" y="0"/>
            <a:chExt cx="1166179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870269" cy="76200"/>
            </a:xfrm>
            <a:custGeom>
              <a:avLst/>
              <a:gdLst/>
              <a:ahLst/>
              <a:cxnLst/>
              <a:rect l="l" t="t" r="r" b="b"/>
              <a:pathLst>
                <a:path w="870269" h="76200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7915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934200" y="696277"/>
            <a:ext cx="9731658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en-US" sz="3500" spc="-70" dirty="0">
                <a:latin typeface="Aileron Heavy Bold"/>
              </a:rPr>
              <a:t>Le </a:t>
            </a:r>
            <a:r>
              <a:rPr lang="en-US" sz="3500" spc="-70" dirty="0" err="1">
                <a:latin typeface="Aileron Heavy Bold"/>
              </a:rPr>
              <a:t>nuove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geografie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della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produzione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culturale</a:t>
            </a:r>
            <a:r>
              <a:rPr lang="en-US" sz="3500" spc="-70" dirty="0">
                <a:latin typeface="Aileron Heavy Bold"/>
              </a:rPr>
              <a:t> e </a:t>
            </a:r>
            <a:r>
              <a:rPr lang="en-US" sz="3500" spc="-70" dirty="0" err="1">
                <a:latin typeface="Aileron Heavy Bold"/>
              </a:rPr>
              <a:t>creativa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nel</a:t>
            </a:r>
            <a:r>
              <a:rPr lang="en-US" sz="3500" spc="-70" dirty="0">
                <a:latin typeface="Aileron Heavy Bold"/>
              </a:rPr>
              <a:t> mondo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86A3A29-2E0B-267C-24AB-EE052830DE30}"/>
              </a:ext>
            </a:extLst>
          </p:cNvPr>
          <p:cNvSpPr txBox="1"/>
          <p:nvPr/>
        </p:nvSpPr>
        <p:spPr>
          <a:xfrm>
            <a:off x="8798406" y="9380173"/>
            <a:ext cx="8744975" cy="32316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latin typeface="Aileron" panose="00000500000000000000" pitchFamily="50" charset="0"/>
              </a:rPr>
              <a:t>2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8D833AB-00DF-6A8F-15AC-4116D9BFCC33}"/>
              </a:ext>
            </a:extLst>
          </p:cNvPr>
          <p:cNvSpPr txBox="1"/>
          <p:nvPr/>
        </p:nvSpPr>
        <p:spPr>
          <a:xfrm rot="16200000">
            <a:off x="13214871" y="5086686"/>
            <a:ext cx="9560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1200" dirty="0">
                <a:latin typeface="Aileron" panose="00000500000000000000" pitchFamily="50" charset="0"/>
              </a:rPr>
              <a:t>Rapporto</a:t>
            </a:r>
            <a:r>
              <a:rPr lang="it-IT" sz="1200" b="1" dirty="0">
                <a:latin typeface="Aileron" panose="00000500000000000000" pitchFamily="50" charset="0"/>
              </a:rPr>
              <a:t> 2022</a:t>
            </a:r>
          </a:p>
        </p:txBody>
      </p:sp>
      <p:pic>
        <p:nvPicPr>
          <p:cNvPr id="12" name="Immagine 11" descr="Immagine che contiene testo, silhouette&#10;&#10;Descrizione generata automaticamente">
            <a:extLst>
              <a:ext uri="{FF2B5EF4-FFF2-40B4-BE49-F238E27FC236}">
                <a16:creationId xmlns:a16="http://schemas.microsoft.com/office/drawing/2014/main" id="{9F7B1FDF-30EB-C3BB-53E2-CAB33B536F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47" b="39849"/>
          <a:stretch/>
        </p:blipFill>
        <p:spPr>
          <a:xfrm>
            <a:off x="1886277" y="2298946"/>
            <a:ext cx="14515446" cy="7706371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323133FB-392A-0242-5BD6-9C389B9C1BE7}"/>
              </a:ext>
            </a:extLst>
          </p:cNvPr>
          <p:cNvSpPr/>
          <p:nvPr/>
        </p:nvSpPr>
        <p:spPr>
          <a:xfrm rot="10800000">
            <a:off x="13316507" y="4300025"/>
            <a:ext cx="369333" cy="323166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CC2D5CD5-F93E-0731-870C-66E798873D6C}"/>
              </a:ext>
            </a:extLst>
          </p:cNvPr>
          <p:cNvSpPr/>
          <p:nvPr/>
        </p:nvSpPr>
        <p:spPr>
          <a:xfrm rot="10800000">
            <a:off x="8229600" y="2929861"/>
            <a:ext cx="369333" cy="323166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F0A5E5C5-AE27-9FDA-2318-F4F3190EBD06}"/>
              </a:ext>
            </a:extLst>
          </p:cNvPr>
          <p:cNvSpPr/>
          <p:nvPr/>
        </p:nvSpPr>
        <p:spPr>
          <a:xfrm rot="10800000">
            <a:off x="13131841" y="3764527"/>
            <a:ext cx="369333" cy="323166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ECD19846-BA52-0FFE-7BD1-1BE6828EB825}"/>
              </a:ext>
            </a:extLst>
          </p:cNvPr>
          <p:cNvSpPr/>
          <p:nvPr/>
        </p:nvSpPr>
        <p:spPr>
          <a:xfrm rot="10800000">
            <a:off x="8024883" y="5990548"/>
            <a:ext cx="369333" cy="323166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F90CA7B-0E4A-E305-E839-3D383EC4AF53}"/>
              </a:ext>
            </a:extLst>
          </p:cNvPr>
          <p:cNvSpPr/>
          <p:nvPr/>
        </p:nvSpPr>
        <p:spPr>
          <a:xfrm rot="10800000">
            <a:off x="4800600" y="6870946"/>
            <a:ext cx="369333" cy="323166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9861F89-FF54-1BDE-1E8C-4B5D9C17FF9D}"/>
              </a:ext>
            </a:extLst>
          </p:cNvPr>
          <p:cNvSpPr txBox="1"/>
          <p:nvPr/>
        </p:nvSpPr>
        <p:spPr>
          <a:xfrm>
            <a:off x="4114800" y="2377308"/>
            <a:ext cx="4057091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ileron Heavy" panose="00000A00000000000000" pitchFamily="50" charset="0"/>
              </a:rPr>
              <a:t>SCANDINAVIA: progetti per lo sviluppo del binomio CULTURA-PAESAGGIO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EB78096F-BFA9-7347-3163-512E63CF72EB}"/>
              </a:ext>
            </a:extLst>
          </p:cNvPr>
          <p:cNvSpPr txBox="1"/>
          <p:nvPr/>
        </p:nvSpPr>
        <p:spPr>
          <a:xfrm>
            <a:off x="1182216" y="7074143"/>
            <a:ext cx="3676091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ileron Heavy" panose="00000A00000000000000" pitchFamily="50" charset="0"/>
              </a:rPr>
              <a:t>PER</a:t>
            </a:r>
            <a:r>
              <a:rPr lang="it-IT" b="0" i="0" dirty="0">
                <a:solidFill>
                  <a:schemeClr val="bg1"/>
                </a:solidFill>
                <a:effectLst/>
                <a:latin typeface="Aileron Heavy" panose="00000A00000000000000" pitchFamily="50" charset="0"/>
              </a:rPr>
              <a:t>Ù</a:t>
            </a:r>
            <a:r>
              <a:rPr lang="it-IT" dirty="0">
                <a:solidFill>
                  <a:schemeClr val="bg1"/>
                </a:solidFill>
                <a:latin typeface="Aileron Heavy" panose="00000A00000000000000" pitchFamily="50" charset="0"/>
              </a:rPr>
              <a:t>: Piano di Rilancio delle Industrie Culturali e delle Arti che prevede la realizzazione dell’Anagrafe dei Lavoratori e delle Organizzazioni della Cultura e delle Arti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D6428BB5-233C-CB5F-8D1D-A214E180A996}"/>
              </a:ext>
            </a:extLst>
          </p:cNvPr>
          <p:cNvSpPr txBox="1"/>
          <p:nvPr/>
        </p:nvSpPr>
        <p:spPr>
          <a:xfrm>
            <a:off x="13491623" y="4684229"/>
            <a:ext cx="3767677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ileron Heavy" panose="00000A00000000000000" pitchFamily="50" charset="0"/>
              </a:rPr>
              <a:t>COREA del SUD: ha raddoppiato in 4 anni l’export di contenuti di intrattenimento (9 miliardi di euro)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3DA3B34-BFAA-811D-F552-835E5FCD9BF2}"/>
              </a:ext>
            </a:extLst>
          </p:cNvPr>
          <p:cNvSpPr txBox="1"/>
          <p:nvPr/>
        </p:nvSpPr>
        <p:spPr>
          <a:xfrm>
            <a:off x="7260161" y="6432364"/>
            <a:ext cx="3767677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ileron Heavy" panose="00000A00000000000000" pitchFamily="50" charset="0"/>
              </a:rPr>
              <a:t>NIGERIA: ascesa dell’industria cinematografica di </a:t>
            </a:r>
            <a:r>
              <a:rPr lang="it-IT" dirty="0" err="1">
                <a:solidFill>
                  <a:schemeClr val="bg1"/>
                </a:solidFill>
                <a:latin typeface="Aileron Heavy" panose="00000A00000000000000" pitchFamily="50" charset="0"/>
              </a:rPr>
              <a:t>Nollywood</a:t>
            </a:r>
            <a:r>
              <a:rPr lang="it-IT" dirty="0">
                <a:solidFill>
                  <a:schemeClr val="bg1"/>
                </a:solidFill>
                <a:latin typeface="Aileron Heavy" panose="00000A00000000000000" pitchFamily="50" charset="0"/>
              </a:rPr>
              <a:t>, che produce circa 3mila film all’anno con un fatturato di 2,8 miliardi di euro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EA46EE80-F38E-AA6C-E521-DED6BA16F7B2}"/>
              </a:ext>
            </a:extLst>
          </p:cNvPr>
          <p:cNvSpPr txBox="1"/>
          <p:nvPr/>
        </p:nvSpPr>
        <p:spPr>
          <a:xfrm>
            <a:off x="13400037" y="2461733"/>
            <a:ext cx="3767677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ileron Heavy" panose="00000A00000000000000" pitchFamily="50" charset="0"/>
              </a:rPr>
              <a:t>CINA: in 10 anni il prodotto dell’industria culturale e creativa è cresciuto di 60 volte, arrivando al 3,84% del PIL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F025B8D8-5217-A7D7-FBB7-05187604047C}"/>
              </a:ext>
            </a:extLst>
          </p:cNvPr>
          <p:cNvSpPr txBox="1"/>
          <p:nvPr/>
        </p:nvSpPr>
        <p:spPr>
          <a:xfrm>
            <a:off x="13400037" y="6894029"/>
            <a:ext cx="3767677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ileron Heavy" panose="00000A00000000000000" pitchFamily="50" charset="0"/>
              </a:rPr>
              <a:t>FILIPPINE: la Creative Economy </a:t>
            </a:r>
            <a:r>
              <a:rPr lang="it-IT" dirty="0" err="1">
                <a:solidFill>
                  <a:schemeClr val="bg1"/>
                </a:solidFill>
                <a:latin typeface="Aileron Heavy" panose="00000A00000000000000" pitchFamily="50" charset="0"/>
              </a:rPr>
              <a:t>Council</a:t>
            </a:r>
            <a:r>
              <a:rPr lang="it-IT" dirty="0">
                <a:solidFill>
                  <a:schemeClr val="bg1"/>
                </a:solidFill>
                <a:latin typeface="Aileron Heavy" panose="00000A00000000000000" pitchFamily="50" charset="0"/>
              </a:rPr>
              <a:t> of the Philippines, varata in pandemia, mira a far crescere l’economia del paese dal 6,52% attuale al 15% entro il 2030.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F4AC3F0-9732-8FCA-2725-1DECAA7BE32A}"/>
              </a:ext>
            </a:extLst>
          </p:cNvPr>
          <p:cNvSpPr/>
          <p:nvPr/>
        </p:nvSpPr>
        <p:spPr>
          <a:xfrm rot="10800000">
            <a:off x="13345447" y="6432364"/>
            <a:ext cx="369333" cy="323166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</p:spTree>
    <p:extLst>
      <p:ext uri="{BB962C8B-B14F-4D97-AF65-F5344CB8AC3E}">
        <p14:creationId xmlns:p14="http://schemas.microsoft.com/office/powerpoint/2010/main" val="173030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6898362" y="816736"/>
            <a:ext cx="360938" cy="157229"/>
            <a:chOff x="0" y="0"/>
            <a:chExt cx="1166179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870269" cy="76200"/>
            </a:xfrm>
            <a:custGeom>
              <a:avLst/>
              <a:gdLst/>
              <a:ahLst/>
              <a:cxnLst/>
              <a:rect l="l" t="t" r="r" b="b"/>
              <a:pathLst>
                <a:path w="870269" h="76200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7915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934200" y="696277"/>
            <a:ext cx="9731658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en-US" sz="3500" spc="-70" dirty="0" err="1">
                <a:latin typeface="Aileron Heavy Bold"/>
              </a:rPr>
              <a:t>Risposte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europee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alla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crisi</a:t>
            </a:r>
            <a:r>
              <a:rPr lang="en-US" sz="3500" spc="-70" dirty="0">
                <a:latin typeface="Aileron Heavy Bold"/>
              </a:rPr>
              <a:t> del </a:t>
            </a:r>
            <a:r>
              <a:rPr lang="en-US" sz="3500" spc="-70" dirty="0" err="1">
                <a:latin typeface="Aileron Heavy Bold"/>
              </a:rPr>
              <a:t>settore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culturale</a:t>
            </a:r>
            <a:r>
              <a:rPr lang="en-US" sz="3500" spc="-70" dirty="0">
                <a:latin typeface="Aileron Heavy Bold"/>
              </a:rPr>
              <a:t> e </a:t>
            </a:r>
            <a:r>
              <a:rPr lang="en-US" sz="3500" spc="-70" dirty="0" err="1">
                <a:latin typeface="Aileron Heavy Bold"/>
              </a:rPr>
              <a:t>creativo</a:t>
            </a:r>
            <a:endParaRPr lang="en-US" sz="3500" spc="-70" dirty="0">
              <a:latin typeface="Aileron Heavy Bold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86A3A29-2E0B-267C-24AB-EE052830DE30}"/>
              </a:ext>
            </a:extLst>
          </p:cNvPr>
          <p:cNvSpPr txBox="1"/>
          <p:nvPr/>
        </p:nvSpPr>
        <p:spPr>
          <a:xfrm>
            <a:off x="8798406" y="9380173"/>
            <a:ext cx="8744975" cy="32316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latin typeface="Aileron" panose="00000500000000000000" pitchFamily="50" charset="0"/>
              </a:rPr>
              <a:t>3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6DFE174-5080-D1C0-FBF3-B7FB8BD7ACA2}"/>
              </a:ext>
            </a:extLst>
          </p:cNvPr>
          <p:cNvSpPr/>
          <p:nvPr/>
        </p:nvSpPr>
        <p:spPr>
          <a:xfrm rot="10800000">
            <a:off x="2348462" y="4022790"/>
            <a:ext cx="1220887" cy="1068275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chemeClr val="tx1"/>
          </a:solidFill>
        </p:spPr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6BA995AD-382A-DAF0-930D-2DA1ADCAC270}"/>
              </a:ext>
            </a:extLst>
          </p:cNvPr>
          <p:cNvSpPr/>
          <p:nvPr/>
        </p:nvSpPr>
        <p:spPr>
          <a:xfrm rot="10800000">
            <a:off x="8293864" y="4041013"/>
            <a:ext cx="1220889" cy="1068277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chemeClr val="tx1"/>
          </a:solidFill>
        </p:spPr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DC339E7-0F64-01BB-8A12-A9875AF84D55}"/>
              </a:ext>
            </a:extLst>
          </p:cNvPr>
          <p:cNvSpPr/>
          <p:nvPr/>
        </p:nvSpPr>
        <p:spPr>
          <a:xfrm rot="10800000">
            <a:off x="14345756" y="4062362"/>
            <a:ext cx="1241717" cy="1086501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chemeClr val="tx1"/>
          </a:solidFill>
        </p:spPr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7DA2E56-265D-9DF8-75D7-98ABEC1EB4AA}"/>
              </a:ext>
            </a:extLst>
          </p:cNvPr>
          <p:cNvSpPr txBox="1"/>
          <p:nvPr/>
        </p:nvSpPr>
        <p:spPr>
          <a:xfrm>
            <a:off x="3655912" y="2166057"/>
            <a:ext cx="10976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rgbClr val="00B0F0"/>
                </a:solidFill>
                <a:latin typeface="Aileron Heavy" panose="00000A00000000000000" pitchFamily="50" charset="0"/>
              </a:rPr>
              <a:t>Programma Europa Creativa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DA64E5B-CCB0-0734-DC08-C1C8A88F66EE}"/>
              </a:ext>
            </a:extLst>
          </p:cNvPr>
          <p:cNvSpPr txBox="1"/>
          <p:nvPr/>
        </p:nvSpPr>
        <p:spPr>
          <a:xfrm>
            <a:off x="6818239" y="3098354"/>
            <a:ext cx="4651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B0F0"/>
                </a:solidFill>
                <a:latin typeface="Aileron Heavy" panose="00000A00000000000000" pitchFamily="50" charset="0"/>
              </a:rPr>
              <a:t>2021-2027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F9DBCCA-84EB-5DC7-7C32-29E086F9A7DE}"/>
              </a:ext>
            </a:extLst>
          </p:cNvPr>
          <p:cNvSpPr txBox="1"/>
          <p:nvPr/>
        </p:nvSpPr>
        <p:spPr>
          <a:xfrm>
            <a:off x="3655912" y="8230980"/>
            <a:ext cx="10976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0" dirty="0">
                <a:solidFill>
                  <a:srgbClr val="00B0F0"/>
                </a:solidFill>
                <a:latin typeface="Aileron Heavy" panose="00000A00000000000000" pitchFamily="50" charset="0"/>
              </a:rPr>
              <a:t>2,44 MILIARDI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39F487D-8790-C406-9D6C-DFA5EB63EBBF}"/>
              </a:ext>
            </a:extLst>
          </p:cNvPr>
          <p:cNvSpPr txBox="1"/>
          <p:nvPr/>
        </p:nvSpPr>
        <p:spPr>
          <a:xfrm>
            <a:off x="643558" y="5395537"/>
            <a:ext cx="4651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rgbClr val="00B0F0"/>
                </a:solidFill>
                <a:latin typeface="Aileron Heavy" panose="00000A00000000000000" pitchFamily="50" charset="0"/>
              </a:rPr>
              <a:t>33%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86632BA-D0B0-8DD2-4C78-BADD834BE769}"/>
              </a:ext>
            </a:extLst>
          </p:cNvPr>
          <p:cNvSpPr txBox="1"/>
          <p:nvPr/>
        </p:nvSpPr>
        <p:spPr>
          <a:xfrm>
            <a:off x="6578546" y="5395537"/>
            <a:ext cx="4651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rgbClr val="00B0F0"/>
                </a:solidFill>
                <a:latin typeface="Aileron Heavy" panose="00000A00000000000000" pitchFamily="50" charset="0"/>
              </a:rPr>
              <a:t>58%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C4DDC1C-2BAF-2E3E-CC7D-21B88FE4B78D}"/>
              </a:ext>
            </a:extLst>
          </p:cNvPr>
          <p:cNvSpPr txBox="1"/>
          <p:nvPr/>
        </p:nvSpPr>
        <p:spPr>
          <a:xfrm>
            <a:off x="12623335" y="5399743"/>
            <a:ext cx="4651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rgbClr val="00B0F0"/>
                </a:solidFill>
                <a:latin typeface="Aileron Heavy" panose="00000A00000000000000" pitchFamily="50" charset="0"/>
              </a:rPr>
              <a:t>9%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BD39D03-A46B-87B0-8C2D-5EDEC9B8F2CB}"/>
              </a:ext>
            </a:extLst>
          </p:cNvPr>
          <p:cNvSpPr txBox="1"/>
          <p:nvPr/>
        </p:nvSpPr>
        <p:spPr>
          <a:xfrm>
            <a:off x="1585753" y="6361728"/>
            <a:ext cx="2767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latin typeface="Aileron Heavy" panose="00000A00000000000000" pitchFamily="50" charset="0"/>
              </a:rPr>
              <a:t>CULTURA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9EFCD59-FD06-07C5-0731-4CDC5A5E0FB7}"/>
              </a:ext>
            </a:extLst>
          </p:cNvPr>
          <p:cNvSpPr txBox="1"/>
          <p:nvPr/>
        </p:nvSpPr>
        <p:spPr>
          <a:xfrm>
            <a:off x="7531157" y="6356800"/>
            <a:ext cx="2767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latin typeface="Aileron Heavy" panose="00000A00000000000000" pitchFamily="50" charset="0"/>
              </a:rPr>
              <a:t>MEDIA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19037EA-C7E6-56C1-3B10-D8C72CA11877}"/>
              </a:ext>
            </a:extLst>
          </p:cNvPr>
          <p:cNvSpPr txBox="1"/>
          <p:nvPr/>
        </p:nvSpPr>
        <p:spPr>
          <a:xfrm>
            <a:off x="12104856" y="6356800"/>
            <a:ext cx="5723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latin typeface="Aileron Heavy" panose="00000A00000000000000" pitchFamily="50" charset="0"/>
              </a:rPr>
              <a:t>CROSS-SETTORIALE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B2E7270C-619A-2562-3C6C-46F8A5CC6DD9}"/>
              </a:ext>
            </a:extLst>
          </p:cNvPr>
          <p:cNvSpPr txBox="1"/>
          <p:nvPr/>
        </p:nvSpPr>
        <p:spPr>
          <a:xfrm rot="16200000">
            <a:off x="13214871" y="5086686"/>
            <a:ext cx="9560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1200" dirty="0">
                <a:latin typeface="Aileron" panose="00000500000000000000" pitchFamily="50" charset="0"/>
              </a:rPr>
              <a:t>Rapporto</a:t>
            </a:r>
            <a:r>
              <a:rPr lang="it-IT" sz="1200" b="1" dirty="0">
                <a:latin typeface="Aileron" panose="00000500000000000000" pitchFamily="50" charset="0"/>
              </a:rPr>
              <a:t> 2022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2EEC6AD-22EB-1B67-F46E-E79F1DA30FD2}"/>
              </a:ext>
            </a:extLst>
          </p:cNvPr>
          <p:cNvSpPr txBox="1"/>
          <p:nvPr/>
        </p:nvSpPr>
        <p:spPr>
          <a:xfrm>
            <a:off x="1005761" y="7064686"/>
            <a:ext cx="3906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Aileron Heavy" panose="00000A00000000000000" pitchFamily="50" charset="0"/>
              </a:rPr>
              <a:t>a sostegno di tutti i settori della filiera escluso media e audiovisivo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12428B2-1922-26F6-26D3-FEE886A356A3}"/>
              </a:ext>
            </a:extLst>
          </p:cNvPr>
          <p:cNvSpPr txBox="1"/>
          <p:nvPr/>
        </p:nvSpPr>
        <p:spPr>
          <a:xfrm>
            <a:off x="6951163" y="7027750"/>
            <a:ext cx="3906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Aileron Heavy" panose="00000A00000000000000" pitchFamily="50" charset="0"/>
              </a:rPr>
              <a:t>espressamente dedicata a film e audiovisivo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AECBE39-8392-9DC6-8A45-BD7511708D3D}"/>
              </a:ext>
            </a:extLst>
          </p:cNvPr>
          <p:cNvSpPr txBox="1"/>
          <p:nvPr/>
        </p:nvSpPr>
        <p:spPr>
          <a:xfrm>
            <a:off x="12896565" y="7031599"/>
            <a:ext cx="3906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Aileron Heavy" panose="00000A00000000000000" pitchFamily="50" charset="0"/>
              </a:rPr>
              <a:t>per facilitare la collaborazione tra settori creativi diversi e in maniera dedicata all’editoria</a:t>
            </a:r>
          </a:p>
        </p:txBody>
      </p:sp>
    </p:spTree>
    <p:extLst>
      <p:ext uri="{BB962C8B-B14F-4D97-AF65-F5344CB8AC3E}">
        <p14:creationId xmlns:p14="http://schemas.microsoft.com/office/powerpoint/2010/main" val="104649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5EE6F09A-AD21-BC51-8C78-A7CBC19549BB}"/>
              </a:ext>
            </a:extLst>
          </p:cNvPr>
          <p:cNvSpPr/>
          <p:nvPr/>
        </p:nvSpPr>
        <p:spPr>
          <a:xfrm>
            <a:off x="2057400" y="1873916"/>
            <a:ext cx="14683669" cy="42293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B14D59B-ECE2-A7FA-AB1C-AB5C86897110}"/>
              </a:ext>
            </a:extLst>
          </p:cNvPr>
          <p:cNvSpPr/>
          <p:nvPr/>
        </p:nvSpPr>
        <p:spPr>
          <a:xfrm>
            <a:off x="1673479" y="6202247"/>
            <a:ext cx="14683669" cy="3741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AutoShape 2"/>
          <p:cNvSpPr/>
          <p:nvPr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6898362" y="816736"/>
            <a:ext cx="360938" cy="157229"/>
            <a:chOff x="0" y="0"/>
            <a:chExt cx="1166179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870269" cy="76200"/>
            </a:xfrm>
            <a:custGeom>
              <a:avLst/>
              <a:gdLst/>
              <a:ahLst/>
              <a:cxnLst/>
              <a:rect l="l" t="t" r="r" b="b"/>
              <a:pathLst>
                <a:path w="870269" h="76200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7915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501262" y="696277"/>
            <a:ext cx="11222780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en-US" sz="3500" spc="-70" dirty="0" err="1">
                <a:latin typeface="Aileron Heavy Bold"/>
              </a:rPr>
              <a:t>Quanto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occupano</a:t>
            </a:r>
            <a:r>
              <a:rPr lang="en-US" sz="3500" spc="-70" dirty="0">
                <a:latin typeface="Aileron Heavy Bold"/>
              </a:rPr>
              <a:t> e </a:t>
            </a:r>
            <a:r>
              <a:rPr lang="en-US" sz="3500" spc="-70" dirty="0" err="1">
                <a:latin typeface="Aileron Heavy Bold"/>
              </a:rPr>
              <a:t>producono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cultura</a:t>
            </a:r>
            <a:r>
              <a:rPr lang="en-US" sz="3500" spc="-70" dirty="0">
                <a:latin typeface="Aileron Heavy Bold"/>
              </a:rPr>
              <a:t> e </a:t>
            </a:r>
            <a:r>
              <a:rPr lang="en-US" sz="3500" spc="-70" dirty="0" err="1">
                <a:latin typeface="Aileron Heavy Bold"/>
              </a:rPr>
              <a:t>creatività</a:t>
            </a:r>
            <a:endParaRPr lang="en-US" sz="3500" spc="-70" dirty="0">
              <a:latin typeface="Aileron Heavy Bold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7F28E00-CC6E-927E-A672-FD680C007723}"/>
              </a:ext>
            </a:extLst>
          </p:cNvPr>
          <p:cNvSpPr txBox="1"/>
          <p:nvPr/>
        </p:nvSpPr>
        <p:spPr>
          <a:xfrm rot="16200000">
            <a:off x="13214871" y="5086686"/>
            <a:ext cx="9560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1200" dirty="0">
                <a:latin typeface="Aileron" panose="00000500000000000000" pitchFamily="50" charset="0"/>
              </a:rPr>
              <a:t>Rapporto</a:t>
            </a:r>
            <a:r>
              <a:rPr lang="it-IT" sz="1200" b="1" dirty="0">
                <a:latin typeface="Aileron" panose="00000500000000000000" pitchFamily="50" charset="0"/>
              </a:rPr>
              <a:t> 2022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B710F0E-0700-A4AF-C8CA-A27F7818F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36" y="1873917"/>
            <a:ext cx="1399609" cy="1399609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D6CE34A-F750-9252-C772-2DFC92FA392F}"/>
              </a:ext>
            </a:extLst>
          </p:cNvPr>
          <p:cNvSpPr txBox="1"/>
          <p:nvPr/>
        </p:nvSpPr>
        <p:spPr>
          <a:xfrm>
            <a:off x="1744869" y="3218627"/>
            <a:ext cx="6656342" cy="1638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it-IT" sz="3500" b="1" dirty="0">
                <a:solidFill>
                  <a:schemeClr val="bg1"/>
                </a:solidFill>
                <a:latin typeface="Aileron Heavy" panose="00000A00000000000000" pitchFamily="50" charset="0"/>
              </a:rPr>
              <a:t>VALORE AGGIUNTO</a:t>
            </a:r>
          </a:p>
          <a:p>
            <a:pPr algn="ctr"/>
            <a:r>
              <a:rPr lang="it-IT" sz="3500" b="1" dirty="0">
                <a:solidFill>
                  <a:schemeClr val="bg1"/>
                </a:solidFill>
                <a:latin typeface="Aileron Heavy" panose="00000A00000000000000" pitchFamily="50" charset="0"/>
              </a:rPr>
              <a:t>88,6 miliardi di euro</a:t>
            </a:r>
          </a:p>
          <a:p>
            <a:pPr algn="ctr"/>
            <a:r>
              <a:rPr lang="it-IT" sz="2300" b="0" u="none" strike="noStrike" dirty="0">
                <a:solidFill>
                  <a:schemeClr val="bg1"/>
                </a:solidFill>
                <a:effectLst/>
                <a:latin typeface="Aileron Heavy" panose="00000A00000000000000" pitchFamily="50" charset="0"/>
              </a:rPr>
              <a:t>(totale economia: 1.590,7)</a:t>
            </a:r>
            <a:r>
              <a:rPr lang="it-IT" sz="2300" dirty="0">
                <a:solidFill>
                  <a:schemeClr val="bg1"/>
                </a:solidFill>
                <a:latin typeface="Aileron Heavy" panose="00000A00000000000000" pitchFamily="50" charset="0"/>
              </a:rPr>
              <a:t>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04A47A0-1CCF-D521-2261-0B03269D7D9E}"/>
              </a:ext>
            </a:extLst>
          </p:cNvPr>
          <p:cNvSpPr txBox="1"/>
          <p:nvPr/>
        </p:nvSpPr>
        <p:spPr>
          <a:xfrm>
            <a:off x="2318231" y="5600099"/>
            <a:ext cx="550961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300" dirty="0">
                <a:solidFill>
                  <a:schemeClr val="bg1"/>
                </a:solidFill>
                <a:latin typeface="Aileron Heavy" panose="00000A00000000000000" pitchFamily="50" charset="0"/>
              </a:rPr>
              <a:t>Peso percentuale sul totale economia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3B043E3-AE13-C721-CE01-EEED0A1D4FF7}"/>
              </a:ext>
            </a:extLst>
          </p:cNvPr>
          <p:cNvSpPr txBox="1"/>
          <p:nvPr/>
        </p:nvSpPr>
        <p:spPr>
          <a:xfrm>
            <a:off x="4088301" y="4873492"/>
            <a:ext cx="19694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800" b="1" dirty="0">
                <a:solidFill>
                  <a:schemeClr val="bg1"/>
                </a:solidFill>
                <a:latin typeface="Aileron Heavy" panose="00000A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5,6%</a:t>
            </a:r>
            <a:endParaRPr lang="it-IT" sz="4800" dirty="0">
              <a:solidFill>
                <a:schemeClr val="bg1"/>
              </a:solidFill>
              <a:latin typeface="Aileron Heavy" panose="00000A00000000000000" pitchFamily="50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79BEDA7-B9E8-14BA-2900-8F75A9E9FC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298" y="1873916"/>
            <a:ext cx="1399609" cy="1399609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6A7CB55-04C8-11F0-170E-9E4CE2994E5A}"/>
              </a:ext>
            </a:extLst>
          </p:cNvPr>
          <p:cNvSpPr txBox="1"/>
          <p:nvPr/>
        </p:nvSpPr>
        <p:spPr>
          <a:xfrm>
            <a:off x="9339931" y="3218627"/>
            <a:ext cx="6656342" cy="1638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it-IT" sz="3500" b="1" dirty="0">
                <a:solidFill>
                  <a:schemeClr val="bg1"/>
                </a:solidFill>
                <a:latin typeface="Aileron Heavy" panose="00000A00000000000000" pitchFamily="50" charset="0"/>
              </a:rPr>
              <a:t>OCCUPAZIONE</a:t>
            </a:r>
          </a:p>
          <a:p>
            <a:pPr algn="ctr"/>
            <a:r>
              <a:rPr lang="it-IT" sz="3500" b="1" dirty="0">
                <a:solidFill>
                  <a:schemeClr val="bg1"/>
                </a:solidFill>
                <a:latin typeface="Aileron Heavy" panose="00000A00000000000000" pitchFamily="50" charset="0"/>
              </a:rPr>
              <a:t>1.459,8 mila unità</a:t>
            </a:r>
          </a:p>
          <a:p>
            <a:pPr algn="ctr"/>
            <a:r>
              <a:rPr lang="it-IT" sz="2300" dirty="0">
                <a:solidFill>
                  <a:schemeClr val="bg1"/>
                </a:solidFill>
                <a:latin typeface="Aileron Heavy" panose="00000A00000000000000" pitchFamily="50" charset="0"/>
              </a:rPr>
              <a:t>(totale economia: 25.125,3) 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9E0F622E-3940-9CA0-ADA8-CCA374A0DFD7}"/>
              </a:ext>
            </a:extLst>
          </p:cNvPr>
          <p:cNvSpPr txBox="1"/>
          <p:nvPr/>
        </p:nvSpPr>
        <p:spPr>
          <a:xfrm>
            <a:off x="9913293" y="5600099"/>
            <a:ext cx="550961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300" dirty="0">
                <a:solidFill>
                  <a:schemeClr val="bg1"/>
                </a:solidFill>
                <a:latin typeface="Aileron Heavy" panose="00000A00000000000000" pitchFamily="50" charset="0"/>
              </a:rPr>
              <a:t>Peso percentuale sul totale economia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9127489-18DD-3703-FCC6-076C94BB1198}"/>
              </a:ext>
            </a:extLst>
          </p:cNvPr>
          <p:cNvSpPr txBox="1"/>
          <p:nvPr/>
        </p:nvSpPr>
        <p:spPr>
          <a:xfrm>
            <a:off x="11683363" y="4873492"/>
            <a:ext cx="19694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800" b="1" dirty="0">
                <a:solidFill>
                  <a:schemeClr val="bg1"/>
                </a:solidFill>
                <a:latin typeface="Aileron Heavy" panose="00000A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5,8%</a:t>
            </a:r>
            <a:endParaRPr lang="it-IT" sz="4800" dirty="0">
              <a:solidFill>
                <a:schemeClr val="bg1"/>
              </a:solidFill>
              <a:latin typeface="Aileron Heavy" panose="00000A00000000000000" pitchFamily="50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5BCA6A0-C2CF-1198-770C-5DB1F3784924}"/>
              </a:ext>
            </a:extLst>
          </p:cNvPr>
          <p:cNvSpPr txBox="1"/>
          <p:nvPr/>
        </p:nvSpPr>
        <p:spPr>
          <a:xfrm>
            <a:off x="2706975" y="7265533"/>
            <a:ext cx="473213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500" b="1" dirty="0">
                <a:solidFill>
                  <a:srgbClr val="00B0F0"/>
                </a:solidFill>
                <a:latin typeface="Aileron Heavy" panose="00000A00000000000000" pitchFamily="50" charset="0"/>
              </a:rPr>
              <a:t>VALORE AGGIUNTO 48,6 miliardi di euro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EA22B02-4150-AB27-3877-8684E20AF025}"/>
              </a:ext>
            </a:extLst>
          </p:cNvPr>
          <p:cNvSpPr txBox="1"/>
          <p:nvPr/>
        </p:nvSpPr>
        <p:spPr>
          <a:xfrm>
            <a:off x="10302037" y="7265533"/>
            <a:ext cx="473213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it-IT" sz="3500" b="1" dirty="0">
                <a:solidFill>
                  <a:srgbClr val="00B0F0"/>
                </a:solidFill>
                <a:latin typeface="Aileron Heavy" panose="00000A00000000000000" pitchFamily="50" charset="0"/>
              </a:rPr>
              <a:t>OCCUPAZIONE 830,8 mila unità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F996D9A-31BD-6EF7-6327-7C509DAD4968}"/>
              </a:ext>
            </a:extLst>
          </p:cNvPr>
          <p:cNvSpPr txBox="1"/>
          <p:nvPr/>
        </p:nvSpPr>
        <p:spPr>
          <a:xfrm>
            <a:off x="8798406" y="9380173"/>
            <a:ext cx="8744975" cy="32316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latin typeface="Aileron" panose="00000500000000000000" pitchFamily="50" charset="0"/>
              </a:rPr>
              <a:t>4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5461AEE-454D-7D29-7316-94BDB123F80B}"/>
              </a:ext>
            </a:extLst>
          </p:cNvPr>
          <p:cNvSpPr txBox="1"/>
          <p:nvPr/>
        </p:nvSpPr>
        <p:spPr>
          <a:xfrm>
            <a:off x="7270979" y="6234939"/>
            <a:ext cx="3757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latin typeface="Aileron Heavy" panose="00000A00000000000000" pitchFamily="50" charset="0"/>
              </a:rPr>
              <a:t>Core cultura</a:t>
            </a:r>
          </a:p>
        </p:txBody>
      </p:sp>
      <p:sp>
        <p:nvSpPr>
          <p:cNvPr id="35" name="CasellaDiTesto 16">
            <a:extLst>
              <a:ext uri="{FF2B5EF4-FFF2-40B4-BE49-F238E27FC236}">
                <a16:creationId xmlns:a16="http://schemas.microsoft.com/office/drawing/2014/main" id="{A2CA3FCB-1E5A-FCDF-A274-52F6F635EBCE}"/>
              </a:ext>
            </a:extLst>
          </p:cNvPr>
          <p:cNvSpPr txBox="1"/>
          <p:nvPr/>
        </p:nvSpPr>
        <p:spPr>
          <a:xfrm>
            <a:off x="4088301" y="8427112"/>
            <a:ext cx="19694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800" b="1" dirty="0">
                <a:solidFill>
                  <a:srgbClr val="00B0F0"/>
                </a:solidFill>
                <a:latin typeface="Aileron Heavy" panose="00000A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3,1%</a:t>
            </a:r>
            <a:endParaRPr lang="it-IT" sz="4800" dirty="0">
              <a:solidFill>
                <a:srgbClr val="00B0F0"/>
              </a:solidFill>
              <a:latin typeface="Aileron Heavy" panose="00000A00000000000000" pitchFamily="50" charset="0"/>
            </a:endParaRPr>
          </a:p>
        </p:txBody>
      </p:sp>
      <p:sp>
        <p:nvSpPr>
          <p:cNvPr id="36" name="CasellaDiTesto 20">
            <a:extLst>
              <a:ext uri="{FF2B5EF4-FFF2-40B4-BE49-F238E27FC236}">
                <a16:creationId xmlns:a16="http://schemas.microsoft.com/office/drawing/2014/main" id="{B2081E54-EB54-7893-0FE8-24F6C4013C95}"/>
              </a:ext>
            </a:extLst>
          </p:cNvPr>
          <p:cNvSpPr txBox="1"/>
          <p:nvPr/>
        </p:nvSpPr>
        <p:spPr>
          <a:xfrm>
            <a:off x="11683363" y="8427112"/>
            <a:ext cx="19694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800" b="1" dirty="0">
                <a:solidFill>
                  <a:srgbClr val="00B0F0"/>
                </a:solidFill>
                <a:latin typeface="Aileron Heavy" panose="00000A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3,3%</a:t>
            </a:r>
            <a:endParaRPr lang="it-IT" sz="4800" dirty="0">
              <a:solidFill>
                <a:srgbClr val="00B0F0"/>
              </a:solidFill>
              <a:latin typeface="Aileron Heavy" panose="00000A00000000000000" pitchFamily="50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2EA1C41A-AB45-BCD3-355A-166B54E57FE3}"/>
              </a:ext>
            </a:extLst>
          </p:cNvPr>
          <p:cNvSpPr txBox="1"/>
          <p:nvPr/>
        </p:nvSpPr>
        <p:spPr>
          <a:xfrm>
            <a:off x="2855502" y="9202519"/>
            <a:ext cx="443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B0F0"/>
                </a:solidFill>
                <a:latin typeface="Aileron Heavy" panose="00000A00000000000000" pitchFamily="50" charset="0"/>
              </a:rPr>
              <a:t>Peso percentuale sul totale economia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5B0484A0-D4AC-E52F-BA84-632131F897A4}"/>
              </a:ext>
            </a:extLst>
          </p:cNvPr>
          <p:cNvSpPr txBox="1"/>
          <p:nvPr/>
        </p:nvSpPr>
        <p:spPr>
          <a:xfrm>
            <a:off x="10450564" y="9202519"/>
            <a:ext cx="443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B0F0"/>
                </a:solidFill>
                <a:latin typeface="Aileron Heavy" panose="00000A00000000000000" pitchFamily="50" charset="0"/>
              </a:rPr>
              <a:t>Peso percentuale sul totale economia</a:t>
            </a:r>
          </a:p>
        </p:txBody>
      </p:sp>
    </p:spTree>
    <p:extLst>
      <p:ext uri="{BB962C8B-B14F-4D97-AF65-F5344CB8AC3E}">
        <p14:creationId xmlns:p14="http://schemas.microsoft.com/office/powerpoint/2010/main" val="336784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6898362" y="816736"/>
            <a:ext cx="360938" cy="157229"/>
            <a:chOff x="0" y="0"/>
            <a:chExt cx="1166179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870269" cy="76200"/>
            </a:xfrm>
            <a:custGeom>
              <a:avLst/>
              <a:gdLst/>
              <a:ahLst/>
              <a:cxnLst/>
              <a:rect l="l" t="t" r="r" b="b"/>
              <a:pathLst>
                <a:path w="870269" h="76200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7915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963400" y="696277"/>
            <a:ext cx="4702458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en-US" sz="3500" spc="-70" dirty="0">
                <a:latin typeface="Aileron Heavy Bold"/>
              </a:rPr>
              <a:t>I </a:t>
            </a:r>
            <a:r>
              <a:rPr lang="en-US" sz="3500" spc="-70" dirty="0" err="1">
                <a:latin typeface="Aileron Heavy Bold"/>
              </a:rPr>
              <a:t>settori</a:t>
            </a:r>
            <a:r>
              <a:rPr lang="en-US" sz="3500" spc="-70" dirty="0">
                <a:latin typeface="Aileron Heavy Bold"/>
              </a:rPr>
              <a:t> del </a:t>
            </a:r>
            <a:r>
              <a:rPr lang="en-US" sz="3500" spc="-70" dirty="0" err="1">
                <a:latin typeface="Aileron Heavy Bold"/>
              </a:rPr>
              <a:t>rapporto</a:t>
            </a:r>
            <a:endParaRPr lang="en-US" sz="3500" spc="-70" dirty="0">
              <a:latin typeface="Aileron Heavy Bold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7F28E00-CC6E-927E-A672-FD680C007723}"/>
              </a:ext>
            </a:extLst>
          </p:cNvPr>
          <p:cNvSpPr txBox="1"/>
          <p:nvPr/>
        </p:nvSpPr>
        <p:spPr>
          <a:xfrm rot="16200000">
            <a:off x="13214871" y="5086686"/>
            <a:ext cx="9560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1200" dirty="0">
                <a:latin typeface="Aileron" panose="00000500000000000000" pitchFamily="50" charset="0"/>
              </a:rPr>
              <a:t>Rapporto</a:t>
            </a:r>
            <a:r>
              <a:rPr lang="it-IT" sz="1200" b="1" dirty="0">
                <a:latin typeface="Aileron" panose="00000500000000000000" pitchFamily="50" charset="0"/>
              </a:rPr>
              <a:t> 2022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D51D35E5-9040-BFE5-71C4-468F048F3C32}"/>
              </a:ext>
            </a:extLst>
          </p:cNvPr>
          <p:cNvSpPr/>
          <p:nvPr/>
        </p:nvSpPr>
        <p:spPr>
          <a:xfrm>
            <a:off x="1586416" y="2099151"/>
            <a:ext cx="14683669" cy="71279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378B5E60-DDB0-3226-E2B2-C5583DFBA9A0}"/>
              </a:ext>
            </a:extLst>
          </p:cNvPr>
          <p:cNvSpPr/>
          <p:nvPr/>
        </p:nvSpPr>
        <p:spPr>
          <a:xfrm>
            <a:off x="1752201" y="2342653"/>
            <a:ext cx="8293212" cy="6687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0CBC2C75-95D9-1F32-7C4D-17B8BDA08361}"/>
              </a:ext>
            </a:extLst>
          </p:cNvPr>
          <p:cNvSpPr txBox="1"/>
          <p:nvPr/>
        </p:nvSpPr>
        <p:spPr>
          <a:xfrm>
            <a:off x="1787800" y="2322483"/>
            <a:ext cx="64326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>
                <a:solidFill>
                  <a:srgbClr val="00B0F0"/>
                </a:solidFill>
                <a:latin typeface="Aileron Heavy" panose="00000A00000000000000" pitchFamily="50" charset="0"/>
              </a:rPr>
              <a:t>Core cultura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DED201B-7F0F-BF7D-1AD9-D7C6D00B4949}"/>
              </a:ext>
            </a:extLst>
          </p:cNvPr>
          <p:cNvSpPr txBox="1"/>
          <p:nvPr/>
        </p:nvSpPr>
        <p:spPr>
          <a:xfrm>
            <a:off x="1787799" y="7581900"/>
            <a:ext cx="6432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>
                <a:solidFill>
                  <a:srgbClr val="00B0F0"/>
                </a:solidFill>
                <a:latin typeface="Aileron Heavy" panose="00000A00000000000000" pitchFamily="50" charset="0"/>
              </a:rPr>
              <a:t>54,9%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AEAC0F12-A0EC-FA15-4C57-C5FF120E41ED}"/>
              </a:ext>
            </a:extLst>
          </p:cNvPr>
          <p:cNvSpPr txBox="1"/>
          <p:nvPr/>
        </p:nvSpPr>
        <p:spPr>
          <a:xfrm>
            <a:off x="9525000" y="2362800"/>
            <a:ext cx="6432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6000" dirty="0">
                <a:solidFill>
                  <a:schemeClr val="bg1"/>
                </a:solidFill>
                <a:latin typeface="Aileron Heavy" panose="00000A00000000000000" pitchFamily="50" charset="0"/>
              </a:rPr>
              <a:t>Creative </a:t>
            </a:r>
            <a:r>
              <a:rPr lang="it-IT" sz="6000" dirty="0" err="1">
                <a:solidFill>
                  <a:schemeClr val="bg1"/>
                </a:solidFill>
                <a:latin typeface="Aileron Heavy" panose="00000A00000000000000" pitchFamily="50" charset="0"/>
              </a:rPr>
              <a:t>driven</a:t>
            </a:r>
            <a:endParaRPr lang="it-IT" sz="6000" dirty="0">
              <a:solidFill>
                <a:schemeClr val="bg1"/>
              </a:solidFill>
              <a:latin typeface="Aileron Heavy" panose="00000A00000000000000" pitchFamily="50" charset="0"/>
            </a:endParaRP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9F3028B3-3B82-2EC4-9FBC-202355D3B330}"/>
              </a:ext>
            </a:extLst>
          </p:cNvPr>
          <p:cNvSpPr txBox="1"/>
          <p:nvPr/>
        </p:nvSpPr>
        <p:spPr>
          <a:xfrm>
            <a:off x="12917346" y="7809899"/>
            <a:ext cx="3287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>
                <a:solidFill>
                  <a:schemeClr val="bg1"/>
                </a:solidFill>
                <a:latin typeface="Aileron Heavy" panose="00000A00000000000000" pitchFamily="50" charset="0"/>
              </a:rPr>
              <a:t>45,1%</a:t>
            </a:r>
          </a:p>
        </p:txBody>
      </p:sp>
      <p:pic>
        <p:nvPicPr>
          <p:cNvPr id="65" name="Immagine 64">
            <a:extLst>
              <a:ext uri="{FF2B5EF4-FFF2-40B4-BE49-F238E27FC236}">
                <a16:creationId xmlns:a16="http://schemas.microsoft.com/office/drawing/2014/main" id="{E2810C7E-AB3D-E7ED-8695-E14B13053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89" y="3794150"/>
            <a:ext cx="981961" cy="981961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E520A6D3-449E-9496-16CC-412C76AF19F7}"/>
              </a:ext>
            </a:extLst>
          </p:cNvPr>
          <p:cNvSpPr/>
          <p:nvPr/>
        </p:nvSpPr>
        <p:spPr>
          <a:xfrm>
            <a:off x="10727558" y="5782623"/>
            <a:ext cx="4899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000" dirty="0">
                <a:solidFill>
                  <a:schemeClr val="bg1"/>
                </a:solidFill>
                <a:latin typeface="Aileron Heavy" panose="00000A00000000000000" pitchFamily="50" charset="0"/>
              </a:rPr>
              <a:t>Attività che impiegano contenuti e competenze culturali e creative per accrescere il valore dei propri prodotti (moda, mobilio, agroalimentare, ecc.)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DF673B2-E54F-E220-CEE7-F9BBE805BB88}"/>
              </a:ext>
            </a:extLst>
          </p:cNvPr>
          <p:cNvSpPr/>
          <p:nvPr/>
        </p:nvSpPr>
        <p:spPr>
          <a:xfrm>
            <a:off x="1713720" y="4664214"/>
            <a:ext cx="1867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Architettura e design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9109C91-CAD3-0CDD-C551-FD7F319635FA}"/>
              </a:ext>
            </a:extLst>
          </p:cNvPr>
          <p:cNvSpPr/>
          <p:nvPr/>
        </p:nvSpPr>
        <p:spPr>
          <a:xfrm>
            <a:off x="3447700" y="4664214"/>
            <a:ext cx="2697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Comunicazione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66B1F54-31F2-63DC-D56B-ED15AA7FDDD4}"/>
              </a:ext>
            </a:extLst>
          </p:cNvPr>
          <p:cNvSpPr/>
          <p:nvPr/>
        </p:nvSpPr>
        <p:spPr>
          <a:xfrm>
            <a:off x="5950551" y="4664214"/>
            <a:ext cx="1776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Audiovisivo e musica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2AEFDFE8-8A66-7E65-58F2-88A4805D09DC}"/>
              </a:ext>
            </a:extLst>
          </p:cNvPr>
          <p:cNvSpPr/>
          <p:nvPr/>
        </p:nvSpPr>
        <p:spPr>
          <a:xfrm>
            <a:off x="7438401" y="4664214"/>
            <a:ext cx="2697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Videogiochi e software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4FACBC86-CAB1-AE7C-EBE5-137DE5291CF6}"/>
              </a:ext>
            </a:extLst>
          </p:cNvPr>
          <p:cNvSpPr/>
          <p:nvPr/>
        </p:nvSpPr>
        <p:spPr>
          <a:xfrm>
            <a:off x="1946223" y="6840228"/>
            <a:ext cx="235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Editoria e stampa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AEC53F3A-EBAD-0F79-BC7B-8DCEC0C07733}"/>
              </a:ext>
            </a:extLst>
          </p:cNvPr>
          <p:cNvSpPr/>
          <p:nvPr/>
        </p:nvSpPr>
        <p:spPr>
          <a:xfrm>
            <a:off x="4631221" y="6840228"/>
            <a:ext cx="2202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 err="1">
                <a:solidFill>
                  <a:srgbClr val="00B0F0"/>
                </a:solidFill>
                <a:latin typeface="Aileron Heavy" panose="00000A00000000000000" pitchFamily="50" charset="0"/>
              </a:rPr>
              <a:t>Performing</a:t>
            </a: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 </a:t>
            </a:r>
            <a:r>
              <a:rPr lang="it-IT" sz="2000" dirty="0" err="1">
                <a:solidFill>
                  <a:srgbClr val="00B0F0"/>
                </a:solidFill>
                <a:latin typeface="Aileron Heavy" panose="00000A00000000000000" pitchFamily="50" charset="0"/>
              </a:rPr>
              <a:t>arts</a:t>
            </a: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 e arti visive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AC564457-426E-6964-AE1A-C73EBCE4BD02}"/>
              </a:ext>
            </a:extLst>
          </p:cNvPr>
          <p:cNvSpPr/>
          <p:nvPr/>
        </p:nvSpPr>
        <p:spPr>
          <a:xfrm>
            <a:off x="7124827" y="6840228"/>
            <a:ext cx="2473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Patrimonio storico e artistico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70A9094-9874-6133-0B06-82F88946D72E}"/>
              </a:ext>
            </a:extLst>
          </p:cNvPr>
          <p:cNvSpPr txBox="1"/>
          <p:nvPr/>
        </p:nvSpPr>
        <p:spPr>
          <a:xfrm>
            <a:off x="4414652" y="9380173"/>
            <a:ext cx="8744975" cy="32316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>
                <a:latin typeface="Aileron" panose="00000500000000000000" pitchFamily="50" charset="0"/>
              </a:rPr>
              <a:t>Sistema Produttivo Culturale e Creativo - SPCC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9267609-D671-9DBF-993A-B9A70004A583}"/>
              </a:ext>
            </a:extLst>
          </p:cNvPr>
          <p:cNvSpPr txBox="1"/>
          <p:nvPr/>
        </p:nvSpPr>
        <p:spPr>
          <a:xfrm>
            <a:off x="8798406" y="9380173"/>
            <a:ext cx="8744975" cy="32316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latin typeface="Aileron" panose="00000500000000000000" pitchFamily="50" charset="0"/>
              </a:rPr>
              <a:t>5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5C40FA7-3D1B-8E9A-3856-925B6A07C312}"/>
              </a:ext>
            </a:extLst>
          </p:cNvPr>
          <p:cNvSpPr/>
          <p:nvPr/>
        </p:nvSpPr>
        <p:spPr>
          <a:xfrm>
            <a:off x="5409624" y="8521868"/>
            <a:ext cx="26200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VALORE AGGIUNTO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2907995-95E8-01C2-CEFF-B00ACBC24A54}"/>
              </a:ext>
            </a:extLst>
          </p:cNvPr>
          <p:cNvSpPr/>
          <p:nvPr/>
        </p:nvSpPr>
        <p:spPr>
          <a:xfrm>
            <a:off x="10381486" y="8587759"/>
            <a:ext cx="26200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>
                <a:solidFill>
                  <a:schemeClr val="bg1"/>
                </a:solidFill>
                <a:latin typeface="Aileron Heavy" panose="00000A00000000000000" pitchFamily="50" charset="0"/>
              </a:rPr>
              <a:t>VALORE AGGIUNTO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E46D65F1-2C05-6096-FC91-FD23837446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172" y="4406243"/>
            <a:ext cx="1053154" cy="105315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76BEA18D-7154-FC0B-A2F2-4D35A94A63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05" y="3729272"/>
            <a:ext cx="861776" cy="861776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0DB67728-58B8-9F27-FBF9-B84AA341DE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319" y="3813029"/>
            <a:ext cx="945305" cy="945305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3C723962-DE64-5C4C-F48D-668DDD172F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818" y="3670188"/>
            <a:ext cx="985390" cy="985390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034D8658-92C9-E26D-6E54-C29C3C83B7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13" y="5828288"/>
            <a:ext cx="997202" cy="99720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3B51A4C8-7633-2797-BD17-A37CE9C7C0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40" y="5741854"/>
            <a:ext cx="1064588" cy="1064588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E850C2FD-2C70-1F98-7364-4D2719AC48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87" y="5801495"/>
            <a:ext cx="945305" cy="945305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3BA6B3B5-356B-6E34-8DD6-5392E4ED5A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35" y="3670188"/>
            <a:ext cx="995341" cy="99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37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>
            <a:extLst>
              <a:ext uri="{FF2B5EF4-FFF2-40B4-BE49-F238E27FC236}">
                <a16:creationId xmlns:a16="http://schemas.microsoft.com/office/drawing/2014/main" id="{8A10E774-F2DD-4A80-1CE9-77DB151AF53B}"/>
              </a:ext>
            </a:extLst>
          </p:cNvPr>
          <p:cNvGrpSpPr/>
          <p:nvPr/>
        </p:nvGrpSpPr>
        <p:grpSpPr>
          <a:xfrm rot="5400000">
            <a:off x="-472828" y="2336990"/>
            <a:ext cx="8413256" cy="7467599"/>
            <a:chOff x="0" y="0"/>
            <a:chExt cx="812800" cy="7112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25E680A8-D3E3-2345-CE59-07B48E566BF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0F0"/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8769B571-6308-BBDF-FE23-CA364BD6A7E1}"/>
                </a:ext>
              </a:extLst>
            </p:cNvPr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" name="AutoShape 2"/>
          <p:cNvSpPr/>
          <p:nvPr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6898362" y="816736"/>
            <a:ext cx="360938" cy="157229"/>
            <a:chOff x="0" y="0"/>
            <a:chExt cx="1166179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870269" cy="76200"/>
            </a:xfrm>
            <a:custGeom>
              <a:avLst/>
              <a:gdLst/>
              <a:ahLst/>
              <a:cxnLst/>
              <a:rect l="l" t="t" r="r" b="b"/>
              <a:pathLst>
                <a:path w="870269" h="76200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7915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7F28E00-CC6E-927E-A672-FD680C007723}"/>
              </a:ext>
            </a:extLst>
          </p:cNvPr>
          <p:cNvSpPr txBox="1"/>
          <p:nvPr/>
        </p:nvSpPr>
        <p:spPr>
          <a:xfrm rot="16200000">
            <a:off x="13214871" y="5086686"/>
            <a:ext cx="9560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1200" dirty="0">
                <a:latin typeface="Aileron" panose="00000500000000000000" pitchFamily="50" charset="0"/>
              </a:rPr>
              <a:t>Rapporto</a:t>
            </a:r>
            <a:r>
              <a:rPr lang="it-IT" sz="1200" b="1" dirty="0">
                <a:latin typeface="Aileron" panose="00000500000000000000" pitchFamily="50" charset="0"/>
              </a:rPr>
              <a:t> 2022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CF23B3FC-EA32-7378-3483-68BD3BAA2D9D}"/>
              </a:ext>
            </a:extLst>
          </p:cNvPr>
          <p:cNvSpPr txBox="1"/>
          <p:nvPr/>
        </p:nvSpPr>
        <p:spPr>
          <a:xfrm>
            <a:off x="6934200" y="696277"/>
            <a:ext cx="9731658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en-US" sz="3500" spc="-70" dirty="0">
                <a:latin typeface="Aileron Heavy Bold"/>
              </a:rPr>
              <a:t>Le </a:t>
            </a:r>
            <a:r>
              <a:rPr lang="en-US" sz="3500" spc="-70" dirty="0" err="1">
                <a:latin typeface="Aileron Heavy Bold"/>
              </a:rPr>
              <a:t>maggiori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difficoltà</a:t>
            </a:r>
            <a:r>
              <a:rPr lang="en-US" sz="3500" spc="-70" dirty="0">
                <a:latin typeface="Aileron Heavy Bold"/>
              </a:rPr>
              <a:t> del </a:t>
            </a:r>
            <a:r>
              <a:rPr lang="en-US" sz="3500" spc="-70" dirty="0" err="1">
                <a:latin typeface="Aileron Heavy Bold"/>
              </a:rPr>
              <a:t>settore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culturale</a:t>
            </a:r>
            <a:r>
              <a:rPr lang="en-US" sz="3500" spc="-70" dirty="0">
                <a:latin typeface="Aileron Heavy Bold"/>
              </a:rPr>
              <a:t> e </a:t>
            </a:r>
            <a:r>
              <a:rPr lang="en-US" sz="3500" spc="-70" dirty="0" err="1">
                <a:latin typeface="Aileron Heavy Bold"/>
              </a:rPr>
              <a:t>creativo</a:t>
            </a:r>
            <a:r>
              <a:rPr lang="en-US" sz="3500" spc="-70" dirty="0">
                <a:latin typeface="Aileron Heavy Bold"/>
              </a:rPr>
              <a:t> a </a:t>
            </a:r>
            <a:r>
              <a:rPr lang="en-US" sz="3500" spc="-70" dirty="0" err="1">
                <a:latin typeface="Aileron Heavy Bold"/>
              </a:rPr>
              <a:t>tornare</a:t>
            </a:r>
            <a:r>
              <a:rPr lang="en-US" sz="3500" spc="-70" dirty="0">
                <a:latin typeface="Aileron Heavy Bold"/>
              </a:rPr>
              <a:t> ai </a:t>
            </a:r>
            <a:r>
              <a:rPr lang="en-US" sz="3500" spc="-70" dirty="0" err="1">
                <a:latin typeface="Aileron Heavy Bold"/>
              </a:rPr>
              <a:t>livelli</a:t>
            </a:r>
            <a:r>
              <a:rPr lang="en-US" sz="3500" spc="-70" dirty="0">
                <a:latin typeface="Aileron Heavy Bold"/>
              </a:rPr>
              <a:t> pre-</a:t>
            </a:r>
            <a:r>
              <a:rPr lang="en-US" sz="3500" spc="-70" dirty="0" err="1">
                <a:latin typeface="Aileron Heavy Bold"/>
              </a:rPr>
              <a:t>pandemia</a:t>
            </a:r>
            <a:endParaRPr lang="en-US" sz="3500" spc="-70" dirty="0">
              <a:latin typeface="Aileron Heavy Bold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5582143-2658-DF7B-E126-2C9703C575DA}"/>
              </a:ext>
            </a:extLst>
          </p:cNvPr>
          <p:cNvSpPr txBox="1"/>
          <p:nvPr/>
        </p:nvSpPr>
        <p:spPr>
          <a:xfrm>
            <a:off x="8001000" y="3549695"/>
            <a:ext cx="66563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it-IT" sz="5000" b="1" dirty="0">
                <a:latin typeface="Aileron Heavy" panose="00000A00000000000000" pitchFamily="50" charset="0"/>
              </a:rPr>
              <a:t>Core cultura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ECE88B0C-B8F8-6429-7D26-72B0BBC32DC2}"/>
              </a:ext>
            </a:extLst>
          </p:cNvPr>
          <p:cNvSpPr txBox="1"/>
          <p:nvPr/>
        </p:nvSpPr>
        <p:spPr>
          <a:xfrm>
            <a:off x="7997687" y="4733313"/>
            <a:ext cx="66563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it-IT" sz="5000" b="1" dirty="0">
                <a:latin typeface="Aileron Heavy" panose="00000A00000000000000" pitchFamily="50" charset="0"/>
              </a:rPr>
              <a:t>Creative </a:t>
            </a:r>
            <a:r>
              <a:rPr lang="it-IT" sz="5000" b="1" dirty="0" err="1">
                <a:latin typeface="Aileron Heavy" panose="00000A00000000000000" pitchFamily="50" charset="0"/>
              </a:rPr>
              <a:t>driven</a:t>
            </a:r>
            <a:endParaRPr lang="it-IT" sz="5000" b="1" dirty="0">
              <a:latin typeface="Aileron Heavy" panose="00000A00000000000000" pitchFamily="50" charset="0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B4A25742-5C12-CD03-CA71-47193299D357}"/>
              </a:ext>
            </a:extLst>
          </p:cNvPr>
          <p:cNvSpPr txBox="1"/>
          <p:nvPr/>
        </p:nvSpPr>
        <p:spPr>
          <a:xfrm>
            <a:off x="7997687" y="6288989"/>
            <a:ext cx="66563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it-IT" sz="5000" b="1" dirty="0">
                <a:latin typeface="Aileron Heavy" panose="00000A00000000000000" pitchFamily="50" charset="0"/>
              </a:rPr>
              <a:t>Totale SPCC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12375A63-6C51-1C4C-E4A4-13BC734CAF4A}"/>
              </a:ext>
            </a:extLst>
          </p:cNvPr>
          <p:cNvSpPr txBox="1"/>
          <p:nvPr/>
        </p:nvSpPr>
        <p:spPr>
          <a:xfrm>
            <a:off x="7997687" y="8167926"/>
            <a:ext cx="66563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it-IT" sz="5000" b="1" dirty="0">
                <a:latin typeface="Aileron Heavy" panose="00000A00000000000000" pitchFamily="50" charset="0"/>
              </a:rPr>
              <a:t>Totale economia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EDAFC47B-60CE-D5D6-3733-A8A5E6514782}"/>
              </a:ext>
            </a:extLst>
          </p:cNvPr>
          <p:cNvSpPr txBox="1"/>
          <p:nvPr/>
        </p:nvSpPr>
        <p:spPr>
          <a:xfrm>
            <a:off x="14058707" y="3556583"/>
            <a:ext cx="66563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it-IT" sz="5000" dirty="0">
                <a:solidFill>
                  <a:srgbClr val="00B0F0"/>
                </a:solidFill>
                <a:latin typeface="Aileron Heavy" panose="00000A00000000000000" pitchFamily="50" charset="0"/>
              </a:rPr>
              <a:t>-4,8%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4E0089DA-E094-AFC2-193F-F07DEBF95171}"/>
              </a:ext>
            </a:extLst>
          </p:cNvPr>
          <p:cNvSpPr txBox="1"/>
          <p:nvPr/>
        </p:nvSpPr>
        <p:spPr>
          <a:xfrm>
            <a:off x="14045455" y="4726425"/>
            <a:ext cx="66563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it-IT" sz="5000" dirty="0">
                <a:solidFill>
                  <a:srgbClr val="00B0F0"/>
                </a:solidFill>
                <a:latin typeface="Aileron Heavy" panose="00000A00000000000000" pitchFamily="50" charset="0"/>
              </a:rPr>
              <a:t>-1,7%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C3F30506-29D0-41F8-C857-11E490EC2542}"/>
              </a:ext>
            </a:extLst>
          </p:cNvPr>
          <p:cNvSpPr txBox="1"/>
          <p:nvPr/>
        </p:nvSpPr>
        <p:spPr>
          <a:xfrm>
            <a:off x="14045455" y="6286500"/>
            <a:ext cx="66563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it-IT" sz="5000" dirty="0">
                <a:solidFill>
                  <a:srgbClr val="00B0F0"/>
                </a:solidFill>
                <a:latin typeface="Aileron Heavy" panose="00000A00000000000000" pitchFamily="50" charset="0"/>
              </a:rPr>
              <a:t>-3,4%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D42981E5-245C-5176-427D-BC22BA5B2CA5}"/>
              </a:ext>
            </a:extLst>
          </p:cNvPr>
          <p:cNvSpPr txBox="1"/>
          <p:nvPr/>
        </p:nvSpPr>
        <p:spPr>
          <a:xfrm>
            <a:off x="14028890" y="8167926"/>
            <a:ext cx="66563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it-IT" sz="5000" dirty="0">
                <a:solidFill>
                  <a:srgbClr val="00B0F0"/>
                </a:solidFill>
                <a:latin typeface="Aileron Heavy" panose="00000A00000000000000" pitchFamily="50" charset="0"/>
              </a:rPr>
              <a:t>-1,1%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CDD02B7E-C75A-3943-63CD-AE8D2F013A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182255"/>
            <a:ext cx="5555863" cy="54555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031261F-4E07-A0E0-DAA3-0086B665BB36}"/>
              </a:ext>
            </a:extLst>
          </p:cNvPr>
          <p:cNvSpPr txBox="1"/>
          <p:nvPr/>
        </p:nvSpPr>
        <p:spPr>
          <a:xfrm>
            <a:off x="8798406" y="9380173"/>
            <a:ext cx="8744975" cy="32316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latin typeface="Aileron" panose="00000500000000000000" pitchFamily="50" charset="0"/>
              </a:rPr>
              <a:t>6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0634130-D862-401E-8BD3-893CFDAB9C29}"/>
              </a:ext>
            </a:extLst>
          </p:cNvPr>
          <p:cNvSpPr txBox="1"/>
          <p:nvPr/>
        </p:nvSpPr>
        <p:spPr>
          <a:xfrm>
            <a:off x="8006652" y="2602611"/>
            <a:ext cx="103542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pc="-70" dirty="0" err="1">
                <a:solidFill>
                  <a:srgbClr val="343434"/>
                </a:solidFill>
                <a:latin typeface="Aileron Heavy Bold"/>
              </a:rPr>
              <a:t>Variazioni</a:t>
            </a:r>
            <a:r>
              <a:rPr lang="en-US" sz="2800" spc="-70" dirty="0">
                <a:solidFill>
                  <a:srgbClr val="343434"/>
                </a:solidFill>
                <a:latin typeface="Aileron Heavy Bold"/>
              </a:rPr>
              <a:t>  %  2019-2021 del </a:t>
            </a:r>
            <a:r>
              <a:rPr lang="en-US" sz="2800" spc="-70" dirty="0" err="1">
                <a:solidFill>
                  <a:srgbClr val="343434"/>
                </a:solidFill>
                <a:latin typeface="Aileron Heavy Bold"/>
              </a:rPr>
              <a:t>valore</a:t>
            </a:r>
            <a:r>
              <a:rPr lang="en-US" sz="2800" spc="-70" dirty="0">
                <a:solidFill>
                  <a:srgbClr val="343434"/>
                </a:solidFill>
                <a:latin typeface="Aileron Heavy Bold"/>
              </a:rPr>
              <a:t> </a:t>
            </a:r>
            <a:r>
              <a:rPr lang="en-US" sz="2800" spc="-70" dirty="0" err="1">
                <a:solidFill>
                  <a:srgbClr val="343434"/>
                </a:solidFill>
                <a:latin typeface="Aileron Heavy Bold"/>
              </a:rPr>
              <a:t>aggiunto</a:t>
            </a:r>
            <a:endParaRPr lang="it-IT" sz="280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3507075-CD3F-FC16-D4FA-02DF3BFCD912}"/>
              </a:ext>
            </a:extLst>
          </p:cNvPr>
          <p:cNvSpPr/>
          <p:nvPr/>
        </p:nvSpPr>
        <p:spPr>
          <a:xfrm>
            <a:off x="7981428" y="5990277"/>
            <a:ext cx="809677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0488387-A682-5037-EA01-1EA43320E7DD}"/>
              </a:ext>
            </a:extLst>
          </p:cNvPr>
          <p:cNvSpPr/>
          <p:nvPr/>
        </p:nvSpPr>
        <p:spPr>
          <a:xfrm>
            <a:off x="7962021" y="7811121"/>
            <a:ext cx="809677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8222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6898362" y="816736"/>
            <a:ext cx="360938" cy="157229"/>
            <a:chOff x="0" y="0"/>
            <a:chExt cx="1166179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870269" cy="76200"/>
            </a:xfrm>
            <a:custGeom>
              <a:avLst/>
              <a:gdLst/>
              <a:ahLst/>
              <a:cxnLst/>
              <a:rect l="l" t="t" r="r" b="b"/>
              <a:pathLst>
                <a:path w="870269" h="76200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7915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7F28E00-CC6E-927E-A672-FD680C007723}"/>
              </a:ext>
            </a:extLst>
          </p:cNvPr>
          <p:cNvSpPr txBox="1"/>
          <p:nvPr/>
        </p:nvSpPr>
        <p:spPr>
          <a:xfrm rot="16200000">
            <a:off x="13214871" y="5086686"/>
            <a:ext cx="9560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1200" dirty="0">
                <a:latin typeface="Aileron" panose="00000500000000000000" pitchFamily="50" charset="0"/>
              </a:rPr>
              <a:t>Rapporto</a:t>
            </a:r>
            <a:r>
              <a:rPr lang="it-IT" sz="1200" b="1" dirty="0">
                <a:latin typeface="Aileron" panose="00000500000000000000" pitchFamily="50" charset="0"/>
              </a:rPr>
              <a:t> 2022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CF23B3FC-EA32-7378-3483-68BD3BAA2D9D}"/>
              </a:ext>
            </a:extLst>
          </p:cNvPr>
          <p:cNvSpPr txBox="1"/>
          <p:nvPr/>
        </p:nvSpPr>
        <p:spPr>
          <a:xfrm>
            <a:off x="7086600" y="696277"/>
            <a:ext cx="9579258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en-US" sz="3500" spc="-70" dirty="0">
                <a:latin typeface="Aileron Heavy Bold"/>
              </a:rPr>
              <a:t>Le </a:t>
            </a:r>
            <a:r>
              <a:rPr lang="en-US" sz="3500" spc="-70" dirty="0" err="1">
                <a:latin typeface="Aileron Heavy Bold"/>
              </a:rPr>
              <a:t>dinamiche</a:t>
            </a:r>
            <a:r>
              <a:rPr lang="en-US" sz="3500" spc="-70" dirty="0">
                <a:latin typeface="Aileron Heavy Bold"/>
              </a:rPr>
              <a:t> del </a:t>
            </a:r>
            <a:r>
              <a:rPr lang="en-US" sz="3500" spc="-70" dirty="0" err="1">
                <a:latin typeface="Aileron Heavy Bold"/>
              </a:rPr>
              <a:t>valore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aggiunto</a:t>
            </a:r>
            <a:r>
              <a:rPr lang="en-US" sz="3500" spc="-70" dirty="0">
                <a:latin typeface="Aileron Heavy Bold"/>
              </a:rPr>
              <a:t> 2019-2021 </a:t>
            </a:r>
            <a:r>
              <a:rPr lang="en-US" sz="3500" spc="-70" dirty="0" err="1">
                <a:latin typeface="Aileron Heavy Bold"/>
              </a:rPr>
              <a:t>nei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settori</a:t>
            </a:r>
            <a:r>
              <a:rPr lang="en-US" sz="3500" spc="-70" dirty="0">
                <a:latin typeface="Aileron Heavy Bold"/>
              </a:rPr>
              <a:t> core 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C9C6983E-8267-9A25-188C-D5A0170879EC}"/>
              </a:ext>
            </a:extLst>
          </p:cNvPr>
          <p:cNvSpPr/>
          <p:nvPr/>
        </p:nvSpPr>
        <p:spPr>
          <a:xfrm rot="10800000">
            <a:off x="11947774" y="5263059"/>
            <a:ext cx="4743476" cy="4150535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EDAFC47B-60CE-D5D6-3733-A8A5E6514782}"/>
              </a:ext>
            </a:extLst>
          </p:cNvPr>
          <p:cNvSpPr txBox="1"/>
          <p:nvPr/>
        </p:nvSpPr>
        <p:spPr>
          <a:xfrm>
            <a:off x="6034890" y="3896547"/>
            <a:ext cx="23342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it-IT" sz="5000" dirty="0">
                <a:latin typeface="Aileron Heavy" panose="00000A00000000000000" pitchFamily="50" charset="0"/>
              </a:rPr>
              <a:t>+7,6%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6DC84F7-ADF9-632E-7312-059D387CDD72}"/>
              </a:ext>
            </a:extLst>
          </p:cNvPr>
          <p:cNvSpPr/>
          <p:nvPr/>
        </p:nvSpPr>
        <p:spPr>
          <a:xfrm>
            <a:off x="2618869" y="2359943"/>
            <a:ext cx="2712479" cy="2373415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chemeClr val="tx1"/>
          </a:solidFill>
        </p:spPr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2CDF2F6-3134-386F-2128-AD6E0EF89B92}"/>
              </a:ext>
            </a:extLst>
          </p:cNvPr>
          <p:cNvSpPr/>
          <p:nvPr/>
        </p:nvSpPr>
        <p:spPr>
          <a:xfrm>
            <a:off x="5320507" y="3596516"/>
            <a:ext cx="3762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>
                <a:latin typeface="Aileron Heavy" panose="00000A00000000000000" pitchFamily="50" charset="0"/>
              </a:rPr>
              <a:t>Videogiochi e software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C297641F-9224-69C8-CB3A-6886F7A74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411" y="2503946"/>
            <a:ext cx="1009191" cy="100919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B2F735A-CEB8-06CD-4A5D-1E0652AF2FB3}"/>
              </a:ext>
            </a:extLst>
          </p:cNvPr>
          <p:cNvSpPr txBox="1"/>
          <p:nvPr/>
        </p:nvSpPr>
        <p:spPr>
          <a:xfrm>
            <a:off x="2377105" y="6619457"/>
            <a:ext cx="23342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it-IT" sz="5000" dirty="0">
                <a:solidFill>
                  <a:srgbClr val="00B0F0"/>
                </a:solidFill>
                <a:latin typeface="Aileron Heavy" panose="00000A00000000000000" pitchFamily="50" charset="0"/>
              </a:rPr>
              <a:t>-3,8%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99B1A4AB-898F-460D-E0B6-0F7FBC2B70AC}"/>
              </a:ext>
            </a:extLst>
          </p:cNvPr>
          <p:cNvSpPr/>
          <p:nvPr/>
        </p:nvSpPr>
        <p:spPr>
          <a:xfrm>
            <a:off x="1662722" y="6319426"/>
            <a:ext cx="3762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Architettura e design</a:t>
            </a:r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901D59DD-3C05-C8FA-1141-463306DD01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33" y="5333417"/>
            <a:ext cx="861776" cy="861776"/>
          </a:xfrm>
          <a:prstGeom prst="rect">
            <a:avLst/>
          </a:prstGeom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535E858D-2190-BD8A-4EF7-B838860A18F8}"/>
              </a:ext>
            </a:extLst>
          </p:cNvPr>
          <p:cNvSpPr txBox="1"/>
          <p:nvPr/>
        </p:nvSpPr>
        <p:spPr>
          <a:xfrm>
            <a:off x="8928433" y="6623619"/>
            <a:ext cx="23342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it-IT" sz="5000" dirty="0">
                <a:solidFill>
                  <a:srgbClr val="00B0F0"/>
                </a:solidFill>
                <a:latin typeface="Aileron Heavy" panose="00000A00000000000000" pitchFamily="50" charset="0"/>
              </a:rPr>
              <a:t>-6,5%</a:t>
            </a: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4B723ADB-DF39-B294-D577-5FEAA239002A}"/>
              </a:ext>
            </a:extLst>
          </p:cNvPr>
          <p:cNvSpPr/>
          <p:nvPr/>
        </p:nvSpPr>
        <p:spPr>
          <a:xfrm>
            <a:off x="8214050" y="6332369"/>
            <a:ext cx="3762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Comunicazione</a:t>
            </a:r>
          </a:p>
        </p:txBody>
      </p:sp>
      <p:pic>
        <p:nvPicPr>
          <p:cNvPr id="55" name="Immagine 54">
            <a:extLst>
              <a:ext uri="{FF2B5EF4-FFF2-40B4-BE49-F238E27FC236}">
                <a16:creationId xmlns:a16="http://schemas.microsoft.com/office/drawing/2014/main" id="{ED4015DD-BC72-91F5-8013-1186871E3F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7" y="5315571"/>
            <a:ext cx="945305" cy="945305"/>
          </a:xfrm>
          <a:prstGeom prst="rect">
            <a:avLst/>
          </a:prstGeom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FDF9F731-410C-D5FD-7221-1C8B0A66BF89}"/>
              </a:ext>
            </a:extLst>
          </p:cNvPr>
          <p:cNvSpPr txBox="1"/>
          <p:nvPr/>
        </p:nvSpPr>
        <p:spPr>
          <a:xfrm>
            <a:off x="2410360" y="8954837"/>
            <a:ext cx="23342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it-IT" sz="5000" dirty="0">
                <a:solidFill>
                  <a:srgbClr val="00B0F0"/>
                </a:solidFill>
                <a:latin typeface="Aileron Heavy" panose="00000A00000000000000" pitchFamily="50" charset="0"/>
              </a:rPr>
              <a:t>-11,6%</a:t>
            </a: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58114A74-DC6A-38B3-F413-00928789EF99}"/>
              </a:ext>
            </a:extLst>
          </p:cNvPr>
          <p:cNvSpPr/>
          <p:nvPr/>
        </p:nvSpPr>
        <p:spPr>
          <a:xfrm>
            <a:off x="1695977" y="8660738"/>
            <a:ext cx="3762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Audiovisivo e musica</a:t>
            </a:r>
          </a:p>
        </p:txBody>
      </p:sp>
      <p:pic>
        <p:nvPicPr>
          <p:cNvPr id="61" name="Immagine 60">
            <a:extLst>
              <a:ext uri="{FF2B5EF4-FFF2-40B4-BE49-F238E27FC236}">
                <a16:creationId xmlns:a16="http://schemas.microsoft.com/office/drawing/2014/main" id="{18280FA8-F438-7257-C85C-FF6680170B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781" y="7581984"/>
            <a:ext cx="985390" cy="985390"/>
          </a:xfrm>
          <a:prstGeom prst="rect">
            <a:avLst/>
          </a:prstGeom>
        </p:spPr>
      </p:pic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D900725F-0F0A-9DF0-827E-CD940BB74150}"/>
              </a:ext>
            </a:extLst>
          </p:cNvPr>
          <p:cNvSpPr txBox="1"/>
          <p:nvPr/>
        </p:nvSpPr>
        <p:spPr>
          <a:xfrm>
            <a:off x="5991656" y="6638950"/>
            <a:ext cx="23342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it-IT" sz="5000" dirty="0">
                <a:solidFill>
                  <a:srgbClr val="00B0F0"/>
                </a:solidFill>
                <a:latin typeface="Aileron Heavy" panose="00000A00000000000000" pitchFamily="50" charset="0"/>
              </a:rPr>
              <a:t>-5,3%</a:t>
            </a:r>
          </a:p>
        </p:txBody>
      </p:sp>
      <p:sp>
        <p:nvSpPr>
          <p:cNvPr id="83" name="Rettangolo 82">
            <a:extLst>
              <a:ext uri="{FF2B5EF4-FFF2-40B4-BE49-F238E27FC236}">
                <a16:creationId xmlns:a16="http://schemas.microsoft.com/office/drawing/2014/main" id="{83D0129A-BD27-9CBF-64BF-14FE85086406}"/>
              </a:ext>
            </a:extLst>
          </p:cNvPr>
          <p:cNvSpPr/>
          <p:nvPr/>
        </p:nvSpPr>
        <p:spPr>
          <a:xfrm>
            <a:off x="5277273" y="6338919"/>
            <a:ext cx="3762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Editoria e stampa</a:t>
            </a:r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708E13E6-8CFF-B986-B438-39CCC9B1C62E}"/>
              </a:ext>
            </a:extLst>
          </p:cNvPr>
          <p:cNvSpPr txBox="1"/>
          <p:nvPr/>
        </p:nvSpPr>
        <p:spPr>
          <a:xfrm>
            <a:off x="9864062" y="8931766"/>
            <a:ext cx="23342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it-IT" sz="5000" dirty="0">
                <a:solidFill>
                  <a:srgbClr val="00B0F0"/>
                </a:solidFill>
                <a:latin typeface="Aileron Heavy" panose="00000A00000000000000" pitchFamily="50" charset="0"/>
              </a:rPr>
              <a:t>-21,9%</a:t>
            </a:r>
          </a:p>
        </p:txBody>
      </p:sp>
      <p:sp>
        <p:nvSpPr>
          <p:cNvPr id="89" name="Rettangolo 88">
            <a:extLst>
              <a:ext uri="{FF2B5EF4-FFF2-40B4-BE49-F238E27FC236}">
                <a16:creationId xmlns:a16="http://schemas.microsoft.com/office/drawing/2014/main" id="{9608CB9A-DC07-41C6-ECAF-31B0EDB7A64C}"/>
              </a:ext>
            </a:extLst>
          </p:cNvPr>
          <p:cNvSpPr/>
          <p:nvPr/>
        </p:nvSpPr>
        <p:spPr>
          <a:xfrm>
            <a:off x="9149679" y="8640516"/>
            <a:ext cx="3762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 err="1">
                <a:solidFill>
                  <a:srgbClr val="00B0F0"/>
                </a:solidFill>
                <a:latin typeface="Aileron Heavy" panose="00000A00000000000000" pitchFamily="50" charset="0"/>
              </a:rPr>
              <a:t>Performing</a:t>
            </a: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 </a:t>
            </a:r>
            <a:r>
              <a:rPr lang="it-IT" sz="2000" dirty="0" err="1">
                <a:solidFill>
                  <a:srgbClr val="00B0F0"/>
                </a:solidFill>
                <a:latin typeface="Aileron Heavy" panose="00000A00000000000000" pitchFamily="50" charset="0"/>
              </a:rPr>
              <a:t>arts</a:t>
            </a: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 e arti visive</a:t>
            </a:r>
          </a:p>
        </p:txBody>
      </p: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D4BA9639-6610-BEE2-1911-1F7D15AD7CC0}"/>
              </a:ext>
            </a:extLst>
          </p:cNvPr>
          <p:cNvSpPr txBox="1"/>
          <p:nvPr/>
        </p:nvSpPr>
        <p:spPr>
          <a:xfrm>
            <a:off x="6115564" y="8941653"/>
            <a:ext cx="23342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it-IT" sz="5000" dirty="0">
                <a:solidFill>
                  <a:srgbClr val="00B0F0"/>
                </a:solidFill>
                <a:latin typeface="Aileron Heavy" panose="00000A00000000000000" pitchFamily="50" charset="0"/>
              </a:rPr>
              <a:t>-11,8%</a:t>
            </a:r>
          </a:p>
        </p:txBody>
      </p:sp>
      <p:sp>
        <p:nvSpPr>
          <p:cNvPr id="95" name="Rettangolo 94">
            <a:extLst>
              <a:ext uri="{FF2B5EF4-FFF2-40B4-BE49-F238E27FC236}">
                <a16:creationId xmlns:a16="http://schemas.microsoft.com/office/drawing/2014/main" id="{6EA80C4E-6374-A2A9-89F9-60CF1D81863B}"/>
              </a:ext>
            </a:extLst>
          </p:cNvPr>
          <p:cNvSpPr/>
          <p:nvPr/>
        </p:nvSpPr>
        <p:spPr>
          <a:xfrm>
            <a:off x="5401181" y="8647554"/>
            <a:ext cx="3762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Patrimonio storico e artistico</a:t>
            </a:r>
          </a:p>
        </p:txBody>
      </p:sp>
      <p:pic>
        <p:nvPicPr>
          <p:cNvPr id="99" name="Immagine 98">
            <a:extLst>
              <a:ext uri="{FF2B5EF4-FFF2-40B4-BE49-F238E27FC236}">
                <a16:creationId xmlns:a16="http://schemas.microsoft.com/office/drawing/2014/main" id="{04DC868E-FCD4-F846-21C0-F2E5BF3EB0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028" y="7581984"/>
            <a:ext cx="945305" cy="945305"/>
          </a:xfrm>
          <a:prstGeom prst="rect">
            <a:avLst/>
          </a:prstGeom>
        </p:spPr>
      </p:pic>
      <p:pic>
        <p:nvPicPr>
          <p:cNvPr id="101" name="Immagine 100">
            <a:extLst>
              <a:ext uri="{FF2B5EF4-FFF2-40B4-BE49-F238E27FC236}">
                <a16:creationId xmlns:a16="http://schemas.microsoft.com/office/drawing/2014/main" id="{83ADA4D3-90DF-DBC2-00EB-F178AEFB3B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120" y="5302553"/>
            <a:ext cx="945305" cy="945305"/>
          </a:xfrm>
          <a:prstGeom prst="rect">
            <a:avLst/>
          </a:prstGeom>
        </p:spPr>
      </p:pic>
      <p:pic>
        <p:nvPicPr>
          <p:cNvPr id="103" name="Immagine 102">
            <a:extLst>
              <a:ext uri="{FF2B5EF4-FFF2-40B4-BE49-F238E27FC236}">
                <a16:creationId xmlns:a16="http://schemas.microsoft.com/office/drawing/2014/main" id="{50CE42BB-81E2-375A-7D6C-051CB752F4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884" y="7462701"/>
            <a:ext cx="1064588" cy="106458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0DB04A-6C16-2D5C-5239-46B4B786E680}"/>
              </a:ext>
            </a:extLst>
          </p:cNvPr>
          <p:cNvSpPr txBox="1"/>
          <p:nvPr/>
        </p:nvSpPr>
        <p:spPr>
          <a:xfrm>
            <a:off x="8798406" y="9380173"/>
            <a:ext cx="8744975" cy="553998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latin typeface="Aileron" panose="00000500000000000000" pitchFamily="50" charset="0"/>
              </a:rPr>
              <a:t>7</a:t>
            </a:r>
          </a:p>
          <a:p>
            <a:pPr algn="r"/>
            <a:endParaRPr lang="it-IT" sz="1500" b="1" dirty="0">
              <a:latin typeface="Ailero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35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mappa&#10;&#10;Descrizione generata automaticamente">
            <a:extLst>
              <a:ext uri="{FF2B5EF4-FFF2-40B4-BE49-F238E27FC236}">
                <a16:creationId xmlns:a16="http://schemas.microsoft.com/office/drawing/2014/main" id="{8A91829C-E557-6383-91F6-503C58B4C5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1" r="33205" b="367"/>
          <a:stretch/>
        </p:blipFill>
        <p:spPr>
          <a:xfrm>
            <a:off x="10100695" y="1724184"/>
            <a:ext cx="6633286" cy="849324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6898362" y="816736"/>
            <a:ext cx="360938" cy="157229"/>
            <a:chOff x="0" y="0"/>
            <a:chExt cx="1166179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870269" cy="76200"/>
            </a:xfrm>
            <a:custGeom>
              <a:avLst/>
              <a:gdLst/>
              <a:ahLst/>
              <a:cxnLst/>
              <a:rect l="l" t="t" r="r" b="b"/>
              <a:pathLst>
                <a:path w="870269" h="76200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7915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501262" y="696277"/>
            <a:ext cx="11222780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en-US" sz="3500" spc="-70" dirty="0">
                <a:solidFill>
                  <a:srgbClr val="343434"/>
                </a:solidFill>
                <a:latin typeface="Aileron Heavy Bold"/>
              </a:rPr>
              <a:t>Il peso </a:t>
            </a:r>
            <a:r>
              <a:rPr lang="en-US" sz="3500" spc="-70" dirty="0" err="1">
                <a:solidFill>
                  <a:srgbClr val="343434"/>
                </a:solidFill>
                <a:latin typeface="Aileron Heavy Bold"/>
              </a:rPr>
              <a:t>delle</a:t>
            </a:r>
            <a:r>
              <a:rPr lang="en-US" sz="3500" spc="-70" dirty="0">
                <a:solidFill>
                  <a:srgbClr val="343434"/>
                </a:solidFill>
                <a:latin typeface="Aileron Heavy Bold"/>
              </a:rPr>
              <a:t> </a:t>
            </a:r>
            <a:r>
              <a:rPr lang="en-US" sz="3500" spc="-70" dirty="0" err="1">
                <a:solidFill>
                  <a:srgbClr val="343434"/>
                </a:solidFill>
                <a:latin typeface="Aileron Heavy Bold"/>
              </a:rPr>
              <a:t>attività</a:t>
            </a:r>
            <a:r>
              <a:rPr lang="en-US" sz="3500" spc="-70" dirty="0">
                <a:solidFill>
                  <a:srgbClr val="343434"/>
                </a:solidFill>
                <a:latin typeface="Aileron Heavy Bold"/>
              </a:rPr>
              <a:t> </a:t>
            </a:r>
            <a:r>
              <a:rPr lang="en-US" sz="3500" spc="-70" dirty="0" err="1">
                <a:solidFill>
                  <a:srgbClr val="343434"/>
                </a:solidFill>
                <a:latin typeface="Aileron Heavy Bold"/>
              </a:rPr>
              <a:t>culturali</a:t>
            </a:r>
            <a:r>
              <a:rPr lang="en-US" sz="3500" spc="-70" dirty="0">
                <a:solidFill>
                  <a:srgbClr val="343434"/>
                </a:solidFill>
                <a:latin typeface="Aileron Heavy Bold"/>
              </a:rPr>
              <a:t> e creative </a:t>
            </a:r>
            <a:r>
              <a:rPr lang="en-US" sz="3500" spc="-70" dirty="0" err="1">
                <a:solidFill>
                  <a:srgbClr val="343434"/>
                </a:solidFill>
                <a:latin typeface="Aileron Heavy Bold"/>
              </a:rPr>
              <a:t>nelle</a:t>
            </a:r>
            <a:r>
              <a:rPr lang="en-US" sz="3500" spc="-70" dirty="0">
                <a:solidFill>
                  <a:srgbClr val="343434"/>
                </a:solidFill>
                <a:latin typeface="Aileron Heavy Bold"/>
              </a:rPr>
              <a:t> </a:t>
            </a:r>
            <a:r>
              <a:rPr lang="en-US" sz="3500" spc="-70" dirty="0" err="1">
                <a:solidFill>
                  <a:srgbClr val="343434"/>
                </a:solidFill>
                <a:latin typeface="Aileron Heavy Bold"/>
              </a:rPr>
              <a:t>regioni</a:t>
            </a:r>
            <a:r>
              <a:rPr lang="en-US" sz="3500" spc="-70" dirty="0">
                <a:solidFill>
                  <a:srgbClr val="343434"/>
                </a:solidFill>
                <a:latin typeface="Aileron Heavy Bold"/>
              </a:rPr>
              <a:t> …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7F28E00-CC6E-927E-A672-FD680C007723}"/>
              </a:ext>
            </a:extLst>
          </p:cNvPr>
          <p:cNvSpPr txBox="1"/>
          <p:nvPr/>
        </p:nvSpPr>
        <p:spPr>
          <a:xfrm rot="16200000">
            <a:off x="13214871" y="5086686"/>
            <a:ext cx="9560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1200" dirty="0">
                <a:latin typeface="Aileron" panose="00000500000000000000" pitchFamily="50" charset="0"/>
              </a:rPr>
              <a:t>Rapporto</a:t>
            </a:r>
            <a:r>
              <a:rPr lang="it-IT" sz="1200" b="1" dirty="0">
                <a:latin typeface="Aileron" panose="00000500000000000000" pitchFamily="50" charset="0"/>
              </a:rPr>
              <a:t> 2022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F996D9A-31BD-6EF7-6327-7C509DAD4968}"/>
              </a:ext>
            </a:extLst>
          </p:cNvPr>
          <p:cNvSpPr txBox="1"/>
          <p:nvPr/>
        </p:nvSpPr>
        <p:spPr>
          <a:xfrm>
            <a:off x="8798406" y="9380173"/>
            <a:ext cx="8744975" cy="32316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latin typeface="Aileron" panose="00000500000000000000" pitchFamily="50" charset="0"/>
              </a:rPr>
              <a:t>8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00136A7-0588-4915-D18B-94B9E1685012}"/>
              </a:ext>
            </a:extLst>
          </p:cNvPr>
          <p:cNvSpPr txBox="1"/>
          <p:nvPr/>
        </p:nvSpPr>
        <p:spPr>
          <a:xfrm>
            <a:off x="9026229" y="1833146"/>
            <a:ext cx="8744975" cy="338554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0" i="0" dirty="0">
                <a:solidFill>
                  <a:srgbClr val="222222"/>
                </a:solidFill>
                <a:effectLst/>
                <a:latin typeface="Aileron Heavy" panose="00000A00000000000000" pitchFamily="50" charset="0"/>
              </a:rPr>
              <a:t>Incidenza % su totale valore aggiunto</a:t>
            </a:r>
            <a:endParaRPr lang="it-IT" sz="1500" b="1" dirty="0">
              <a:latin typeface="Aileron Heavy" panose="00000A00000000000000" pitchFamily="50" charset="0"/>
            </a:endParaRPr>
          </a:p>
        </p:txBody>
      </p:sp>
      <p:sp>
        <p:nvSpPr>
          <p:cNvPr id="7" name="CasellaDiTesto 10">
            <a:extLst>
              <a:ext uri="{FF2B5EF4-FFF2-40B4-BE49-F238E27FC236}">
                <a16:creationId xmlns:a16="http://schemas.microsoft.com/office/drawing/2014/main" id="{EF779B04-D36D-2D33-F3ED-5EFDFD3E0373}"/>
              </a:ext>
            </a:extLst>
          </p:cNvPr>
          <p:cNvSpPr txBox="1"/>
          <p:nvPr/>
        </p:nvSpPr>
        <p:spPr>
          <a:xfrm>
            <a:off x="914400" y="3924300"/>
            <a:ext cx="7467600" cy="35196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it-IT" sz="2800" kern="1200" dirty="0">
                <a:solidFill>
                  <a:srgbClr val="000000"/>
                </a:solidFill>
                <a:effectLst/>
                <a:latin typeface="Aileron Heavy" panose="00000A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Le regioni del Mezzogiorno</a:t>
            </a:r>
            <a:r>
              <a:rPr lang="it-IT" sz="2800" kern="1200" baseline="0" dirty="0">
                <a:solidFill>
                  <a:srgbClr val="000000"/>
                </a:solidFill>
                <a:effectLst/>
                <a:latin typeface="Aileron Heavy" panose="00000A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2800" kern="1200" dirty="0">
                <a:solidFill>
                  <a:srgbClr val="000000"/>
                </a:solidFill>
                <a:effectLst/>
                <a:latin typeface="Aileron Heavy" panose="00000A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mostrano quasi ovunque un ritardo, nonostante l’immenso bagaglio culturale e artistico che le caratterizza</a:t>
            </a:r>
            <a:r>
              <a:rPr lang="it-IT" sz="2800" dirty="0">
                <a:solidFill>
                  <a:srgbClr val="000000"/>
                </a:solidFill>
                <a:latin typeface="Aileron Heavy" panose="00000A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: nel 2021 il valore aggiunto di </a:t>
            </a:r>
            <a:r>
              <a:rPr lang="it-IT" sz="2800" dirty="0">
                <a:solidFill>
                  <a:srgbClr val="00B0F0"/>
                </a:solidFill>
                <a:latin typeface="Aileron Heavy" panose="00000A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cultura e creatività al Sud pesa per il 3,8% </a:t>
            </a:r>
            <a:r>
              <a:rPr lang="it-IT" sz="2800" dirty="0">
                <a:solidFill>
                  <a:srgbClr val="000000"/>
                </a:solidFill>
                <a:latin typeface="Aileron Heavy" panose="00000A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sul totale dell’economia (contro il 5,6% nazionale).</a:t>
            </a:r>
            <a:endParaRPr lang="it-IT" sz="2800" kern="1200" dirty="0">
              <a:solidFill>
                <a:srgbClr val="000000"/>
              </a:solidFill>
              <a:effectLst/>
              <a:latin typeface="Aileron Heavy" panose="00000A00000000000000" pitchFamily="50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65EE6529-BB18-3B75-E395-500B17EDDDF7}"/>
              </a:ext>
            </a:extLst>
          </p:cNvPr>
          <p:cNvSpPr/>
          <p:nvPr/>
        </p:nvSpPr>
        <p:spPr>
          <a:xfrm rot="5400000">
            <a:off x="351253" y="4047500"/>
            <a:ext cx="435891" cy="381404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</p:spTree>
    <p:extLst>
      <p:ext uri="{BB962C8B-B14F-4D97-AF65-F5344CB8AC3E}">
        <p14:creationId xmlns:p14="http://schemas.microsoft.com/office/powerpoint/2010/main" val="2939216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1177</Words>
  <Application>Microsoft Office PowerPoint</Application>
  <PresentationFormat>Personalizzato</PresentationFormat>
  <Paragraphs>174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Aileron Heavy</vt:lpstr>
      <vt:lpstr>Aileron</vt:lpstr>
      <vt:lpstr>Aileron Heavy Bold</vt:lpstr>
      <vt:lpstr>Calibri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 Sono Cultura 2022</dc:title>
  <dc:creator>LGTA086</dc:creator>
  <cp:lastModifiedBy>Orietta Castellacci</cp:lastModifiedBy>
  <cp:revision>137</cp:revision>
  <cp:lastPrinted>2022-09-12T16:48:38Z</cp:lastPrinted>
  <dcterms:created xsi:type="dcterms:W3CDTF">2006-08-16T00:00:00Z</dcterms:created>
  <dcterms:modified xsi:type="dcterms:W3CDTF">2022-09-14T15:53:49Z</dcterms:modified>
  <dc:identifier>DAFFuw27yiY</dc:identifier>
</cp:coreProperties>
</file>