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90" r:id="rId3"/>
    <p:sldId id="258" r:id="rId4"/>
    <p:sldId id="284" r:id="rId5"/>
    <p:sldId id="291" r:id="rId6"/>
    <p:sldId id="283" r:id="rId7"/>
    <p:sldId id="268" r:id="rId8"/>
    <p:sldId id="278" r:id="rId9"/>
    <p:sldId id="273" r:id="rId10"/>
    <p:sldId id="277" r:id="rId11"/>
    <p:sldId id="276" r:id="rId12"/>
    <p:sldId id="292" r:id="rId13"/>
    <p:sldId id="296" r:id="rId14"/>
    <p:sldId id="295" r:id="rId15"/>
  </p:sldIdLst>
  <p:sldSz cx="18288000" cy="10287000"/>
  <p:notesSz cx="6797675" cy="9928225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4FA3BE"/>
    <a:srgbClr val="FFFFFF"/>
    <a:srgbClr val="6BBE4F"/>
    <a:srgbClr val="72C057"/>
    <a:srgbClr val="9CE404"/>
    <a:srgbClr val="33A02C"/>
    <a:srgbClr val="049CE4"/>
    <a:srgbClr val="D9D9D9"/>
    <a:srgbClr val="6DC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86376" autoAdjust="0"/>
  </p:normalViewPr>
  <p:slideViewPr>
    <p:cSldViewPr>
      <p:cViewPr varScale="1">
        <p:scale>
          <a:sx n="64" d="100"/>
          <a:sy n="64" d="100"/>
        </p:scale>
        <p:origin x="13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tagliacarne.it\dfs\IGTDFS\NewArch-IGT\Studi\2022\22T11STU0200_Cultura%20green%20coesione\Green\Presentazione\Dati%20presentazion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tagliacarne.it\dfs\IGTDFS\NewArch-IGT\Studi\2022\22T11STU0200_Cultura%20green%20coesione\Green\Presentazione\Dati%20presentazion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tagliacarne.it\dfs\IGTDFS\NewArch-IGT\Studi\2022\22T11STU0200_Cultura%20green%20coesione\Green\Presentazione\Dati%20presentazion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tagliacarne.it\dfs\IGTDFS\NewArch-IGT\Studi\2022\22T11STU0200_Cultura%20green%20coesione\Green\Presentazione\Dati%20presentazion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tagliacarne.it\dfs\IGTDFS\NewArch-IGT\Studi\2022\22T11STU0200_Cultura%20green%20coesione\Green\Presentazione\Dati%20presentazion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tagliacarne.it\dfs\IGTDFS\NewArch-IGT\Studi\2022\22T11STU0200_Cultura%20green%20coesione\Green\Presentazione\Dati%20presentazion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tagliacarne.it\dfs\IGTDFS\NewArch-IGT\Studi\2022\22T11STU0200_Cultura%20green%20coesione\Green\Presentazione\Dati%20presentazion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6BBE4F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6BBE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43-47AA-A208-9EDDA49FC190}"/>
              </c:ext>
            </c:extLst>
          </c:dPt>
          <c:dPt>
            <c:idx val="10"/>
            <c:invertIfNegative val="0"/>
            <c:bubble3D val="0"/>
            <c:spPr>
              <a:solidFill>
                <a:srgbClr val="6BBE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43-47AA-A208-9EDDA49FC190}"/>
              </c:ext>
            </c:extLst>
          </c:dPt>
          <c:dPt>
            <c:idx val="11"/>
            <c:invertIfNegative val="0"/>
            <c:bubble3D val="0"/>
            <c:spPr>
              <a:solidFill>
                <a:srgbClr val="6BBE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643-47AA-A208-9EDDA49FC190}"/>
              </c:ext>
            </c:extLst>
          </c:dPt>
          <c:dPt>
            <c:idx val="12"/>
            <c:invertIfNegative val="0"/>
            <c:bubble3D val="0"/>
            <c:spPr>
              <a:solidFill>
                <a:srgbClr val="6BBE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643-47AA-A208-9EDDA49FC190}"/>
              </c:ext>
            </c:extLst>
          </c:dPt>
          <c:dPt>
            <c:idx val="13"/>
            <c:invertIfNegative val="0"/>
            <c:bubble3D val="0"/>
            <c:spPr>
              <a:solidFill>
                <a:srgbClr val="6BBE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643-47AA-A208-9EDDA49FC190}"/>
              </c:ext>
            </c:extLst>
          </c:dPt>
          <c:dPt>
            <c:idx val="14"/>
            <c:invertIfNegative val="0"/>
            <c:bubble3D val="0"/>
            <c:spPr>
              <a:solidFill>
                <a:srgbClr val="6BBE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643-47AA-A208-9EDDA49FC190}"/>
              </c:ext>
            </c:extLst>
          </c:dPt>
          <c:dPt>
            <c:idx val="15"/>
            <c:invertIfNegative val="0"/>
            <c:bubble3D val="0"/>
            <c:spPr>
              <a:solidFill>
                <a:srgbClr val="6BBE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643-47AA-A208-9EDDA49FC190}"/>
              </c:ext>
            </c:extLst>
          </c:dPt>
          <c:dPt>
            <c:idx val="16"/>
            <c:invertIfNegative val="0"/>
            <c:bubble3D val="0"/>
            <c:spPr>
              <a:solidFill>
                <a:srgbClr val="6BBE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643-47AA-A208-9EDDA49FC190}"/>
              </c:ext>
            </c:extLst>
          </c:dPt>
          <c:dPt>
            <c:idx val="17"/>
            <c:invertIfNegative val="0"/>
            <c:bubble3D val="0"/>
            <c:spPr>
              <a:solidFill>
                <a:srgbClr val="4FA3B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643-47AA-A208-9EDDA49FC190}"/>
              </c:ext>
            </c:extLst>
          </c:dPt>
          <c:dPt>
            <c:idx val="18"/>
            <c:invertIfNegative val="0"/>
            <c:bubble3D val="0"/>
            <c:spPr>
              <a:solidFill>
                <a:srgbClr val="9CE40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643-47AA-A208-9EDDA49FC190}"/>
              </c:ext>
            </c:extLst>
          </c:dPt>
          <c:dPt>
            <c:idx val="19"/>
            <c:invertIfNegative val="0"/>
            <c:bubble3D val="0"/>
            <c:spPr>
              <a:solidFill>
                <a:srgbClr val="6BBE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643-47AA-A208-9EDDA49FC190}"/>
              </c:ext>
            </c:extLst>
          </c:dPt>
          <c:dPt>
            <c:idx val="20"/>
            <c:invertIfNegative val="0"/>
            <c:bubble3D val="0"/>
            <c:spPr>
              <a:solidFill>
                <a:srgbClr val="6BBE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643-47AA-A208-9EDDA49FC190}"/>
              </c:ext>
            </c:extLst>
          </c:dPt>
          <c:dPt>
            <c:idx val="21"/>
            <c:invertIfNegative val="0"/>
            <c:bubble3D val="0"/>
            <c:spPr>
              <a:solidFill>
                <a:srgbClr val="6BBE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643-47AA-A208-9EDDA49FC190}"/>
              </c:ext>
            </c:extLst>
          </c:dPt>
          <c:dPt>
            <c:idx val="22"/>
            <c:invertIfNegative val="0"/>
            <c:bubble3D val="0"/>
            <c:spPr>
              <a:solidFill>
                <a:srgbClr val="6BBE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643-47AA-A208-9EDDA49FC190}"/>
              </c:ext>
            </c:extLst>
          </c:dPt>
          <c:dPt>
            <c:idx val="23"/>
            <c:invertIfNegative val="0"/>
            <c:bubble3D val="0"/>
            <c:spPr>
              <a:solidFill>
                <a:srgbClr val="6BBE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643-47AA-A208-9EDDA49FC190}"/>
              </c:ext>
            </c:extLst>
          </c:dPt>
          <c:dPt>
            <c:idx val="24"/>
            <c:invertIfNegative val="0"/>
            <c:bubble3D val="0"/>
            <c:spPr>
              <a:solidFill>
                <a:srgbClr val="6BBE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6643-47AA-A208-9EDDA49FC190}"/>
              </c:ext>
            </c:extLst>
          </c:dPt>
          <c:dPt>
            <c:idx val="25"/>
            <c:invertIfNegative val="0"/>
            <c:bubble3D val="0"/>
            <c:spPr>
              <a:solidFill>
                <a:srgbClr val="6BBE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643-47AA-A208-9EDDA49FC190}"/>
              </c:ext>
            </c:extLst>
          </c:dPt>
          <c:dPt>
            <c:idx val="26"/>
            <c:invertIfNegative val="0"/>
            <c:bubble3D val="0"/>
            <c:spPr>
              <a:solidFill>
                <a:srgbClr val="6BBE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643-47AA-A208-9EDDA49FC190}"/>
              </c:ext>
            </c:extLst>
          </c:dPt>
          <c:dPt>
            <c:idx val="27"/>
            <c:invertIfNegative val="0"/>
            <c:bubble3D val="0"/>
            <c:spPr>
              <a:solidFill>
                <a:srgbClr val="6BBE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6643-47AA-A208-9EDDA49FC190}"/>
              </c:ext>
            </c:extLst>
          </c:dPt>
          <c:dLbls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49CE4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43-47AA-A208-9EDDA49FC190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643-47AA-A208-9EDDA49FC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9486A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'[15]Graf. 1'!$F$4:$G$31</c:f>
              <c:multiLvlStrCache>
                <c:ptCount val="28"/>
                <c:lvl>
                  <c:pt idx="0">
                    <c:v>Bulgaria</c:v>
                  </c:pt>
                  <c:pt idx="1">
                    <c:v>Polonia</c:v>
                  </c:pt>
                  <c:pt idx="2">
                    <c:v>Malta</c:v>
                  </c:pt>
                  <c:pt idx="3">
                    <c:v>Ungheria</c:v>
                  </c:pt>
                  <c:pt idx="4">
                    <c:v>Romania</c:v>
                  </c:pt>
                  <c:pt idx="5">
                    <c:v>Cipro</c:v>
                  </c:pt>
                  <c:pt idx="6">
                    <c:v>Slovacchia</c:v>
                  </c:pt>
                  <c:pt idx="7">
                    <c:v>Croatia</c:v>
                  </c:pt>
                  <c:pt idx="8">
                    <c:v>Lituania</c:v>
                  </c:pt>
                  <c:pt idx="9">
                    <c:v>Lettonia</c:v>
                  </c:pt>
                  <c:pt idx="10">
                    <c:v>Estonia</c:v>
                  </c:pt>
                  <c:pt idx="11">
                    <c:v>Grecia</c:v>
                  </c:pt>
                  <c:pt idx="12">
                    <c:v>Belgio</c:v>
                  </c:pt>
                  <c:pt idx="13">
                    <c:v>Irlanda</c:v>
                  </c:pt>
                  <c:pt idx="14">
                    <c:v>Repubblica Ceca</c:v>
                  </c:pt>
                  <c:pt idx="15">
                    <c:v>Slovenia</c:v>
                  </c:pt>
                  <c:pt idx="16">
                    <c:v>Portogallo</c:v>
                  </c:pt>
                  <c:pt idx="17">
                    <c:v>EU-27</c:v>
                  </c:pt>
                  <c:pt idx="18">
                    <c:v>ITALIA</c:v>
                  </c:pt>
                  <c:pt idx="19">
                    <c:v>Paesi Bassi</c:v>
                  </c:pt>
                  <c:pt idx="20">
                    <c:v>Spagna</c:v>
                  </c:pt>
                  <c:pt idx="21">
                    <c:v>Francia</c:v>
                  </c:pt>
                  <c:pt idx="22">
                    <c:v>Germania</c:v>
                  </c:pt>
                  <c:pt idx="23">
                    <c:v>Svezia</c:v>
                  </c:pt>
                  <c:pt idx="24">
                    <c:v>Danimarca</c:v>
                  </c:pt>
                  <c:pt idx="25">
                    <c:v>Austria</c:v>
                  </c:pt>
                  <c:pt idx="26">
                    <c:v>Finlandia</c:v>
                  </c:pt>
                  <c:pt idx="27">
                    <c:v>Lussemburgo</c:v>
                  </c:pt>
                </c:lvl>
                <c:lvl>
                  <c:pt idx="0">
                    <c:v>Countries catching up with Eco-I</c:v>
                  </c:pt>
                  <c:pt idx="9">
                    <c:v>Average Eco-I performers</c:v>
                  </c:pt>
                  <c:pt idx="19">
                    <c:v>Eco-I Leader</c:v>
                  </c:pt>
                </c:lvl>
              </c:multiLvlStrCache>
            </c:multiLvlStrRef>
          </c:cat>
          <c:val>
            <c:numRef>
              <c:f>'[15]Graf. 1'!$H$4:$H$31</c:f>
              <c:numCache>
                <c:formatCode>General</c:formatCode>
                <c:ptCount val="28"/>
                <c:pt idx="0">
                  <c:v>50</c:v>
                </c:pt>
                <c:pt idx="1">
                  <c:v>63</c:v>
                </c:pt>
                <c:pt idx="2">
                  <c:v>67</c:v>
                </c:pt>
                <c:pt idx="3">
                  <c:v>69</c:v>
                </c:pt>
                <c:pt idx="4">
                  <c:v>71</c:v>
                </c:pt>
                <c:pt idx="5">
                  <c:v>79</c:v>
                </c:pt>
                <c:pt idx="6">
                  <c:v>82</c:v>
                </c:pt>
                <c:pt idx="7">
                  <c:v>86</c:v>
                </c:pt>
                <c:pt idx="8">
                  <c:v>88</c:v>
                </c:pt>
                <c:pt idx="9">
                  <c:v>90</c:v>
                </c:pt>
                <c:pt idx="10">
                  <c:v>97</c:v>
                </c:pt>
                <c:pt idx="11">
                  <c:v>102</c:v>
                </c:pt>
                <c:pt idx="12">
                  <c:v>107</c:v>
                </c:pt>
                <c:pt idx="13">
                  <c:v>109</c:v>
                </c:pt>
                <c:pt idx="14">
                  <c:v>111</c:v>
                </c:pt>
                <c:pt idx="15">
                  <c:v>113</c:v>
                </c:pt>
                <c:pt idx="16">
                  <c:v>115</c:v>
                </c:pt>
                <c:pt idx="17">
                  <c:v>121</c:v>
                </c:pt>
                <c:pt idx="18">
                  <c:v>124</c:v>
                </c:pt>
                <c:pt idx="19">
                  <c:v>124</c:v>
                </c:pt>
                <c:pt idx="20">
                  <c:v>125</c:v>
                </c:pt>
                <c:pt idx="21">
                  <c:v>127</c:v>
                </c:pt>
                <c:pt idx="22">
                  <c:v>133</c:v>
                </c:pt>
                <c:pt idx="23">
                  <c:v>142</c:v>
                </c:pt>
                <c:pt idx="24">
                  <c:v>150</c:v>
                </c:pt>
                <c:pt idx="25">
                  <c:v>150</c:v>
                </c:pt>
                <c:pt idx="26">
                  <c:v>157</c:v>
                </c:pt>
                <c:pt idx="27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6643-47AA-A208-9EDDA49FC19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94181952"/>
        <c:axId val="1594173216"/>
      </c:barChart>
      <c:catAx>
        <c:axId val="1594181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594173216"/>
        <c:crosses val="autoZero"/>
        <c:auto val="1"/>
        <c:lblAlgn val="ctr"/>
        <c:lblOffset val="100"/>
        <c:noMultiLvlLbl val="0"/>
      </c:catAx>
      <c:valAx>
        <c:axId val="1594173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9486A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59418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'[15]Graf. 2'!$B$4</c:f>
              <c:strCache>
                <c:ptCount val="1"/>
                <c:pt idx="0">
                  <c:v>Italia</c:v>
                </c:pt>
              </c:strCache>
            </c:strRef>
          </c:tx>
          <c:spPr>
            <a:ln w="28575" cap="rnd">
              <a:solidFill>
                <a:srgbClr val="6BBE4F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9CE404"/>
              </a:solidFill>
              <a:ln w="9525">
                <a:solidFill>
                  <a:srgbClr val="6BBE4F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4.1153402537485582E-2"/>
                  <c:y val="-6.4849445902595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57-4D32-99C4-565973734FF5}"/>
                </c:ext>
              </c:extLst>
            </c:dLbl>
            <c:dLbl>
              <c:idx val="9"/>
              <c:layout>
                <c:manualLayout>
                  <c:x val="-3.8846597462514419E-2"/>
                  <c:y val="-6.4849445902595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57-4D32-99C4-565973734F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19486A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'[15]Graf. 2'!$A$5:$A$14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'[15]Graf. 2'!$B$5:$B$14</c:f>
              <c:numCache>
                <c:formatCode>General</c:formatCode>
                <c:ptCount val="10"/>
                <c:pt idx="0">
                  <c:v>92</c:v>
                </c:pt>
                <c:pt idx="1">
                  <c:v>94</c:v>
                </c:pt>
                <c:pt idx="2">
                  <c:v>96</c:v>
                </c:pt>
                <c:pt idx="3">
                  <c:v>104</c:v>
                </c:pt>
                <c:pt idx="4">
                  <c:v>105</c:v>
                </c:pt>
                <c:pt idx="5">
                  <c:v>105</c:v>
                </c:pt>
                <c:pt idx="6">
                  <c:v>110</c:v>
                </c:pt>
                <c:pt idx="7">
                  <c:v>105</c:v>
                </c:pt>
                <c:pt idx="8">
                  <c:v>120</c:v>
                </c:pt>
                <c:pt idx="9">
                  <c:v>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57-4D32-99C4-565973734FF5}"/>
            </c:ext>
          </c:extLst>
        </c:ser>
        <c:ser>
          <c:idx val="1"/>
          <c:order val="1"/>
          <c:tx>
            <c:strRef>
              <c:f>'[15]Graf. 2'!$C$4</c:f>
              <c:strCache>
                <c:ptCount val="1"/>
                <c:pt idx="0">
                  <c:v>EU-27</c:v>
                </c:pt>
              </c:strCache>
            </c:strRef>
          </c:tx>
          <c:spPr>
            <a:ln w="28575" cap="rnd">
              <a:solidFill>
                <a:srgbClr val="4FA3BE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49CE4"/>
              </a:solidFill>
              <a:ln w="9525">
                <a:solidFill>
                  <a:srgbClr val="049CE4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3.8846597462514419E-2"/>
                  <c:y val="6.0219816272965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57-4D32-99C4-565973734FF5}"/>
                </c:ext>
              </c:extLst>
            </c:dLbl>
            <c:dLbl>
              <c:idx val="9"/>
              <c:layout>
                <c:manualLayout>
                  <c:x val="-3.8846597462514419E-2"/>
                  <c:y val="6.0219816272965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57-4D32-99C4-565973734F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19486A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'[15]Graf. 2'!$A$5:$A$14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'[15]Graf. 2'!$C$5:$C$14</c:f>
              <c:numCache>
                <c:formatCode>General</c:formatCode>
                <c:ptCount val="10"/>
                <c:pt idx="0">
                  <c:v>100</c:v>
                </c:pt>
                <c:pt idx="1">
                  <c:v>102</c:v>
                </c:pt>
                <c:pt idx="2">
                  <c:v>105</c:v>
                </c:pt>
                <c:pt idx="3">
                  <c:v>106</c:v>
                </c:pt>
                <c:pt idx="4">
                  <c:v>108</c:v>
                </c:pt>
                <c:pt idx="5">
                  <c:v>109</c:v>
                </c:pt>
                <c:pt idx="6">
                  <c:v>110</c:v>
                </c:pt>
                <c:pt idx="7">
                  <c:v>112</c:v>
                </c:pt>
                <c:pt idx="8">
                  <c:v>117</c:v>
                </c:pt>
                <c:pt idx="9">
                  <c:v>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C57-4D32-99C4-565973734FF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43433440"/>
        <c:axId val="1343444672"/>
      </c:lineChart>
      <c:catAx>
        <c:axId val="134343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343444672"/>
        <c:crosses val="autoZero"/>
        <c:auto val="1"/>
        <c:lblAlgn val="ctr"/>
        <c:lblOffset val="100"/>
        <c:noMultiLvlLbl val="0"/>
      </c:catAx>
      <c:valAx>
        <c:axId val="1343444672"/>
        <c:scaling>
          <c:orientation val="minMax"/>
          <c:min val="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34343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78777066222167E-2"/>
          <c:y val="2.1951974033471953E-2"/>
          <c:w val="0.95834703933597032"/>
          <c:h val="0.9039548115745055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6BBE4F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6BBE4F"/>
              </a:solidFill>
              <a:ln w="152400">
                <a:solidFill>
                  <a:srgbClr val="6BBE4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eco-investimenti'!$A$7:$A$17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'Trend eco-investimenti'!$B$7:$B$17</c:f>
              <c:numCache>
                <c:formatCode>General</c:formatCode>
                <c:ptCount val="11"/>
                <c:pt idx="0">
                  <c:v>14.3</c:v>
                </c:pt>
                <c:pt idx="1">
                  <c:v>12.2</c:v>
                </c:pt>
                <c:pt idx="2">
                  <c:v>6.8</c:v>
                </c:pt>
                <c:pt idx="3">
                  <c:v>5.7</c:v>
                </c:pt>
                <c:pt idx="4">
                  <c:v>7.9</c:v>
                </c:pt>
                <c:pt idx="5">
                  <c:v>9.3000000000000007</c:v>
                </c:pt>
                <c:pt idx="6">
                  <c:v>15.9</c:v>
                </c:pt>
                <c:pt idx="7">
                  <c:v>14.9</c:v>
                </c:pt>
                <c:pt idx="8">
                  <c:v>21.5</c:v>
                </c:pt>
                <c:pt idx="9">
                  <c:v>21.4</c:v>
                </c:pt>
                <c:pt idx="10" formatCode="0.0">
                  <c:v>24.325209648240921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CF-4076-BE34-A4F04BB96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7189679"/>
        <c:axId val="777190095"/>
      </c:lineChart>
      <c:catAx>
        <c:axId val="777189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777190095"/>
        <c:crosses val="autoZero"/>
        <c:auto val="1"/>
        <c:lblAlgn val="ctr"/>
        <c:lblOffset val="100"/>
        <c:noMultiLvlLbl val="0"/>
      </c:catAx>
      <c:valAx>
        <c:axId val="777190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77718967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'Eco-investimenti settore'!$C$7</c:f>
              <c:strCache>
                <c:ptCount val="1"/>
                <c:pt idx="0">
                  <c:v>Periodo 2017-2021</c:v>
                </c:pt>
              </c:strCache>
            </c:strRef>
          </c:tx>
          <c:spPr>
            <a:solidFill>
              <a:srgbClr val="6BBE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rgbClr val="19486A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'Eco-investimenti settore'!$A$8:$A$13</c:f>
              <c:strCache>
                <c:ptCount val="6"/>
                <c:pt idx="0">
                  <c:v>Industria</c:v>
                </c:pt>
                <c:pt idx="1">
                  <c:v>Industria manifatturiera</c:v>
                </c:pt>
                <c:pt idx="2">
                  <c:v>Public utilities</c:v>
                </c:pt>
                <c:pt idx="3">
                  <c:v>Costruzioni</c:v>
                </c:pt>
                <c:pt idx="4">
                  <c:v>Servizi</c:v>
                </c:pt>
                <c:pt idx="5">
                  <c:v>TOTALE</c:v>
                </c:pt>
              </c:strCache>
            </c:strRef>
          </c:cat>
          <c:val>
            <c:numRef>
              <c:f>'Eco-investimenti settore'!$C$8:$C$13</c:f>
              <c:numCache>
                <c:formatCode>#,##0.0</c:formatCode>
                <c:ptCount val="6"/>
                <c:pt idx="0">
                  <c:v>40.567257224249282</c:v>
                </c:pt>
                <c:pt idx="1">
                  <c:v>42.45655319898141</c:v>
                </c:pt>
                <c:pt idx="2">
                  <c:v>50.790628363275104</c:v>
                </c:pt>
                <c:pt idx="3">
                  <c:v>37.086315737911697</c:v>
                </c:pt>
                <c:pt idx="4">
                  <c:v>36.359052092271412</c:v>
                </c:pt>
                <c:pt idx="5">
                  <c:v>37.579761135783009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7B-41BA-B1D7-5B8670428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8881935"/>
        <c:axId val="638885679"/>
      </c:barChart>
      <c:catAx>
        <c:axId val="638881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638885679"/>
        <c:crosses val="autoZero"/>
        <c:auto val="1"/>
        <c:lblAlgn val="ctr"/>
        <c:lblOffset val="100"/>
        <c:noMultiLvlLbl val="0"/>
      </c:catAx>
      <c:valAx>
        <c:axId val="638885679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638881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82681008212183"/>
          <c:y val="6.5185215601150467E-2"/>
          <c:w val="0.80417318991787812"/>
          <c:h val="0.6751562241824483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'[18]Figura D'!$C$3</c:f>
              <c:strCache>
                <c:ptCount val="1"/>
                <c:pt idx="0">
                  <c:v>Imprese che hanno investito nel green </c:v>
                </c:pt>
              </c:strCache>
            </c:strRef>
          </c:tx>
          <c:spPr>
            <a:solidFill>
              <a:srgbClr val="6BBE4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'[18]Figura D'!$A$4:$A$5</c:f>
              <c:strCache>
                <c:ptCount val="2"/>
                <c:pt idx="0">
                  <c:v>Periodo 2017-2021</c:v>
                </c:pt>
                <c:pt idx="1">
                  <c:v>Periodo 2022-2024</c:v>
                </c:pt>
              </c:strCache>
            </c:strRef>
          </c:cat>
          <c:val>
            <c:numRef>
              <c:f>'[18]Figura D'!$C$4:$C$5</c:f>
              <c:numCache>
                <c:formatCode>General</c:formatCode>
                <c:ptCount val="2"/>
                <c:pt idx="0">
                  <c:v>0.50277949351451512</c:v>
                </c:pt>
                <c:pt idx="1">
                  <c:v>0.5782442748091603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ED-42E0-927A-81E4E055FA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56042848"/>
        <c:axId val="256040552"/>
      </c:barChart>
      <c:catAx>
        <c:axId val="256042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cap="all" spc="120" normalizeH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256040552"/>
        <c:crosses val="autoZero"/>
        <c:auto val="1"/>
        <c:lblAlgn val="ctr"/>
        <c:lblOffset val="100"/>
        <c:noMultiLvlLbl val="0"/>
      </c:catAx>
      <c:valAx>
        <c:axId val="256040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604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14400699912511"/>
          <c:y val="0.75711643703354214"/>
          <c:w val="0.73711977803653017"/>
          <c:h val="0.22572509962640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600" b="0" i="0" u="none" strike="noStrike" kern="1200" cap="none" spc="120" normalizeH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6BBE4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'[17]Graf. 6'!$B$5:$B$24</c:f>
              <c:strCache>
                <c:ptCount val="20"/>
                <c:pt idx="0">
                  <c:v>Valle d'Aosta/Vallée d'Aoste</c:v>
                </c:pt>
                <c:pt idx="1">
                  <c:v>Molise</c:v>
                </c:pt>
                <c:pt idx="2">
                  <c:v>Basilicata</c:v>
                </c:pt>
                <c:pt idx="3">
                  <c:v>Umbria</c:v>
                </c:pt>
                <c:pt idx="4">
                  <c:v>Friuli-Venezia Giulia</c:v>
                </c:pt>
                <c:pt idx="5">
                  <c:v>Abruzzo</c:v>
                </c:pt>
                <c:pt idx="6">
                  <c:v>Trentino-Alto Adige/Südtirol</c:v>
                </c:pt>
                <c:pt idx="7">
                  <c:v>Calabria</c:v>
                </c:pt>
                <c:pt idx="8">
                  <c:v>Sardegna</c:v>
                </c:pt>
                <c:pt idx="9">
                  <c:v>Liguria</c:v>
                </c:pt>
                <c:pt idx="10">
                  <c:v>Marche</c:v>
                </c:pt>
                <c:pt idx="11">
                  <c:v>Puglia</c:v>
                </c:pt>
                <c:pt idx="12">
                  <c:v>Toscana</c:v>
                </c:pt>
                <c:pt idx="13">
                  <c:v>Sicilia</c:v>
                </c:pt>
                <c:pt idx="14">
                  <c:v>Piemonte</c:v>
                </c:pt>
                <c:pt idx="15">
                  <c:v>Emilia-Romagna</c:v>
                </c:pt>
                <c:pt idx="16">
                  <c:v>Campania</c:v>
                </c:pt>
                <c:pt idx="17">
                  <c:v>Lazio</c:v>
                </c:pt>
                <c:pt idx="18">
                  <c:v>Veneto</c:v>
                </c:pt>
                <c:pt idx="19">
                  <c:v>Lombardia</c:v>
                </c:pt>
              </c:strCache>
            </c:strRef>
          </c:cat>
          <c:val>
            <c:numRef>
              <c:f>'[17]Graf. 6'!$C$5:$C$24</c:f>
              <c:numCache>
                <c:formatCode>General</c:formatCode>
                <c:ptCount val="20"/>
                <c:pt idx="0">
                  <c:v>1160</c:v>
                </c:pt>
                <c:pt idx="1">
                  <c:v>2320</c:v>
                </c:pt>
                <c:pt idx="2">
                  <c:v>4840</c:v>
                </c:pt>
                <c:pt idx="3">
                  <c:v>7270</c:v>
                </c:pt>
                <c:pt idx="4">
                  <c:v>10680</c:v>
                </c:pt>
                <c:pt idx="5">
                  <c:v>11300</c:v>
                </c:pt>
                <c:pt idx="6">
                  <c:v>11940</c:v>
                </c:pt>
                <c:pt idx="7">
                  <c:v>13700</c:v>
                </c:pt>
                <c:pt idx="8">
                  <c:v>13860</c:v>
                </c:pt>
                <c:pt idx="9">
                  <c:v>13970</c:v>
                </c:pt>
                <c:pt idx="10">
                  <c:v>15090</c:v>
                </c:pt>
                <c:pt idx="11">
                  <c:v>34790</c:v>
                </c:pt>
                <c:pt idx="12">
                  <c:v>35890</c:v>
                </c:pt>
                <c:pt idx="13">
                  <c:v>36630</c:v>
                </c:pt>
                <c:pt idx="14">
                  <c:v>38050</c:v>
                </c:pt>
                <c:pt idx="15">
                  <c:v>41850</c:v>
                </c:pt>
                <c:pt idx="16">
                  <c:v>46020</c:v>
                </c:pt>
                <c:pt idx="17">
                  <c:v>49510</c:v>
                </c:pt>
                <c:pt idx="18">
                  <c:v>51780</c:v>
                </c:pt>
                <c:pt idx="19">
                  <c:v>90520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EF-49FE-B824-9ABC0D76A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0870831"/>
        <c:axId val="1030871247"/>
      </c:barChart>
      <c:catAx>
        <c:axId val="1030870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030871247"/>
        <c:crosses val="autoZero"/>
        <c:auto val="1"/>
        <c:lblAlgn val="ctr"/>
        <c:lblOffset val="100"/>
        <c:noMultiLvlLbl val="0"/>
      </c:catAx>
      <c:valAx>
        <c:axId val="10308712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030870831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'[18]Figura A'!$B$6</c:f>
              <c:strCache>
                <c:ptCount val="1"/>
                <c:pt idx="0">
                  <c:v>Imprese che NON hanno investito nel green</c:v>
                </c:pt>
              </c:strCache>
            </c:strRef>
          </c:tx>
          <c:spPr>
            <a:pattFill prst="wdUpDiag">
              <a:fgClr>
                <a:srgbClr val="4FA3BE"/>
              </a:fgClr>
              <a:bgClr>
                <a:schemeClr val="bg1"/>
              </a:bgClr>
            </a:pattFill>
            <a:ln w="41275">
              <a:solidFill>
                <a:srgbClr val="F4F4F4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'[18]Figura A'!$A$7:$A$11</c:f>
              <c:strCache>
                <c:ptCount val="5"/>
                <c:pt idx="0">
                  <c:v>Export*</c:v>
                </c:pt>
                <c:pt idx="2">
                  <c:v>Occupazione</c:v>
                </c:pt>
                <c:pt idx="4">
                  <c:v>Fatturato</c:v>
                </c:pt>
              </c:strCache>
            </c:strRef>
          </c:cat>
          <c:val>
            <c:numRef>
              <c:f>'[18]Figura A'!$B$7:$B$11</c:f>
              <c:numCache>
                <c:formatCode>General</c:formatCode>
                <c:ptCount val="5"/>
                <c:pt idx="0">
                  <c:v>0.26</c:v>
                </c:pt>
                <c:pt idx="2">
                  <c:v>0.16</c:v>
                </c:pt>
                <c:pt idx="4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5-4CE8-BAC0-A7B7300619D0}"/>
            </c:ext>
          </c:extLst>
        </c:ser>
        <c:ser>
          <c:idx val="1"/>
          <c:order val="1"/>
          <c:tx>
            <c:strRef>
              <c:f>'[18]Figura A'!$C$6</c:f>
              <c:strCache>
                <c:ptCount val="1"/>
                <c:pt idx="0">
                  <c:v>Imprese che hanno investito nel green</c:v>
                </c:pt>
              </c:strCache>
            </c:strRef>
          </c:tx>
          <c:spPr>
            <a:solidFill>
              <a:srgbClr val="6BBE4F"/>
            </a:solidFill>
            <a:ln>
              <a:solidFill>
                <a:srgbClr val="F4F4F4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'[18]Figura A'!$A$7:$A$11</c:f>
              <c:strCache>
                <c:ptCount val="5"/>
                <c:pt idx="0">
                  <c:v>Export*</c:v>
                </c:pt>
                <c:pt idx="2">
                  <c:v>Occupazione</c:v>
                </c:pt>
                <c:pt idx="4">
                  <c:v>Fatturato</c:v>
                </c:pt>
              </c:strCache>
            </c:strRef>
          </c:cat>
          <c:val>
            <c:numRef>
              <c:f>'[18]Figura A'!$C$7:$C$11</c:f>
              <c:numCache>
                <c:formatCode>General</c:formatCode>
                <c:ptCount val="5"/>
                <c:pt idx="0">
                  <c:v>0.35</c:v>
                </c:pt>
                <c:pt idx="2">
                  <c:v>0.23</c:v>
                </c:pt>
                <c:pt idx="4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5-4CE8-BAC0-A7B7300619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56042848"/>
        <c:axId val="256040552"/>
      </c:barChart>
      <c:catAx>
        <c:axId val="256042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256040552"/>
        <c:crosses val="autoZero"/>
        <c:auto val="1"/>
        <c:lblAlgn val="ctr"/>
        <c:lblOffset val="100"/>
        <c:noMultiLvlLbl val="0"/>
      </c:catAx>
      <c:valAx>
        <c:axId val="256040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604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6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AE99B11E-EEAA-41C1-B414-54854557FEDE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2181" tIns="46090" rIns="92181" bIns="4609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2E1B746D-8CBC-460F-953B-F7E9191B96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56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B746D-8CBC-460F-953B-F7E9191B964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87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0" y="9563100"/>
            <a:ext cx="2133600" cy="365125"/>
          </a:xfrm>
        </p:spPr>
        <p:txBody>
          <a:bodyPr/>
          <a:lstStyle/>
          <a:p>
            <a:fld id="{7F5B9C6B-66C6-4196-BA5E-5353988AA6CC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5800" y="9549946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621000" y="95631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EA19-701E-4083-9453-D260D74AE81F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9522-CDAB-46F1-82BB-4E1B5EEAE12C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1E32-A323-40F8-9EDF-95668D306001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EDA0-6759-42F6-ACE3-14C3EE88DECB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FA0-D5B1-4E97-8891-3C205F885973}" type="datetime1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CBE8-D4A8-4732-972A-14DA384B6A02}" type="datetime1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F6BB-EB60-45AF-9F37-F52ED03D5CB5}" type="datetime1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07600" y="9561598"/>
            <a:ext cx="2133600" cy="365125"/>
          </a:xfrm>
        </p:spPr>
        <p:txBody>
          <a:bodyPr/>
          <a:lstStyle/>
          <a:p>
            <a:fld id="{B6797D35-6941-4611-9856-FD27B35394A9}" type="datetime1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433000" y="9561599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620400" y="9561600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95DE-A952-4437-AACE-59317A7CA158}" type="datetime1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A7A6-8037-4F1F-B775-FC3751144E99}" type="datetime1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FB37A-1325-4B60-9AA3-43DDB6ABBB92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B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89495" y="-478631"/>
            <a:ext cx="15607705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it-IT" sz="20000" b="1" spc="107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GreenItaly</a:t>
            </a:r>
            <a:endParaRPr lang="it-IT" sz="20000" b="1" spc="107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943600" y="2052191"/>
            <a:ext cx="6781800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4800" spc="45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Un’economia</a:t>
            </a:r>
            <a:r>
              <a:rPr lang="en-US" sz="4800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 a </a:t>
            </a:r>
            <a:r>
              <a:rPr lang="en-US" sz="4800" spc="45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misura</a:t>
            </a:r>
            <a:r>
              <a:rPr lang="en-US" sz="4800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4800" spc="45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d’uomo</a:t>
            </a:r>
            <a:r>
              <a:rPr lang="en-US" sz="4800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4800" spc="45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contro</a:t>
            </a:r>
            <a:r>
              <a:rPr lang="en-US" sz="4800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 le </a:t>
            </a:r>
            <a:r>
              <a:rPr lang="en-US" sz="4800" spc="45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crisi</a:t>
            </a:r>
            <a:endParaRPr lang="en-US" sz="4800" spc="45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3FDD2454-9A45-0227-F6EC-37DD662C6A02}"/>
              </a:ext>
            </a:extLst>
          </p:cNvPr>
          <p:cNvSpPr txBox="1"/>
          <p:nvPr/>
        </p:nvSpPr>
        <p:spPr>
          <a:xfrm>
            <a:off x="145473" y="1505248"/>
            <a:ext cx="6040582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0" b="1" spc="107" dirty="0">
                <a:solidFill>
                  <a:schemeClr val="bg1"/>
                </a:solidFill>
                <a:latin typeface="Century Gothic" panose="020B0502020202020204" pitchFamily="34" charset="0"/>
              </a:rPr>
              <a:t>2022</a:t>
            </a:r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461D1793-F009-083C-5D83-8EFC6809A17A}"/>
              </a:ext>
            </a:extLst>
          </p:cNvPr>
          <p:cNvSpPr txBox="1"/>
          <p:nvPr/>
        </p:nvSpPr>
        <p:spPr>
          <a:xfrm>
            <a:off x="228600" y="4476440"/>
            <a:ext cx="8469086" cy="236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it-IT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realizzato da</a:t>
            </a:r>
            <a:endParaRPr lang="en-U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CC644ACC-E624-E934-ECA8-CC81BF075B11}"/>
              </a:ext>
            </a:extLst>
          </p:cNvPr>
          <p:cNvSpPr txBox="1"/>
          <p:nvPr/>
        </p:nvSpPr>
        <p:spPr>
          <a:xfrm>
            <a:off x="228600" y="6888545"/>
            <a:ext cx="8469086" cy="236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it-IT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collaborazione con</a:t>
            </a:r>
            <a:endParaRPr lang="en-U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66A2F85-8CE3-1B90-E479-40C3CDB4D9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57" y="7390183"/>
            <a:ext cx="1328047" cy="819872"/>
          </a:xfrm>
          <a:prstGeom prst="rect">
            <a:avLst/>
          </a:prstGeom>
        </p:spPr>
      </p:pic>
      <p:pic>
        <p:nvPicPr>
          <p:cNvPr id="9" name="Immagine 8" descr="Immagine che contiene testo, trasporto, volante, clipart&#10;&#10;Descrizione generata automaticamente">
            <a:extLst>
              <a:ext uri="{FF2B5EF4-FFF2-40B4-BE49-F238E27FC236}">
                <a16:creationId xmlns:a16="http://schemas.microsoft.com/office/drawing/2014/main" id="{36280284-F1FD-73CB-0085-04877A69AE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47" y="7538883"/>
            <a:ext cx="1765097" cy="477886"/>
          </a:xfrm>
          <a:prstGeom prst="rect">
            <a:avLst/>
          </a:prstGeom>
        </p:spPr>
      </p:pic>
      <p:sp>
        <p:nvSpPr>
          <p:cNvPr id="10" name="TextBox 22">
            <a:extLst>
              <a:ext uri="{FF2B5EF4-FFF2-40B4-BE49-F238E27FC236}">
                <a16:creationId xmlns:a16="http://schemas.microsoft.com/office/drawing/2014/main" id="{11B23EDA-0E8F-D8CB-223C-1CF218A0E94C}"/>
              </a:ext>
            </a:extLst>
          </p:cNvPr>
          <p:cNvSpPr txBox="1"/>
          <p:nvPr/>
        </p:nvSpPr>
        <p:spPr>
          <a:xfrm>
            <a:off x="228600" y="8565523"/>
            <a:ext cx="7254964" cy="235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it-IT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partner tecnici</a:t>
            </a:r>
            <a:endParaRPr lang="en-U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1FE6D397-01F3-7F2A-526F-D233C92B33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4" y="8897785"/>
            <a:ext cx="3066730" cy="71929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8248E72-1D17-F5CA-72E1-A0EE67A54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3" y="5032673"/>
            <a:ext cx="2469030" cy="64910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57647EE-27F4-FE64-3F82-03A8932D09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62414"/>
            <a:ext cx="3859904" cy="98117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DDAEAF3-5AE8-C81D-D7A7-21181137DD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4" y="9195666"/>
            <a:ext cx="2194828" cy="20894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AADCEF2-777B-7795-D5F7-981A69D41E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8" y="7357401"/>
            <a:ext cx="1587179" cy="817397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2EAD6A90-6029-E8D6-E8EF-402FBCCA87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22813"/>
            <a:ext cx="16949942" cy="16949942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867402-254A-405B-B6D9-4AFFD9207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">
            <a:extLst>
              <a:ext uri="{FF2B5EF4-FFF2-40B4-BE49-F238E27FC236}">
                <a16:creationId xmlns:a16="http://schemas.microsoft.com/office/drawing/2014/main" id="{B17D9A7E-4BD6-9900-FCFE-F91A73DF8DFA}"/>
              </a:ext>
            </a:extLst>
          </p:cNvPr>
          <p:cNvSpPr txBox="1"/>
          <p:nvPr/>
        </p:nvSpPr>
        <p:spPr>
          <a:xfrm>
            <a:off x="533400" y="571500"/>
            <a:ext cx="17221200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4600" b="1" spc="84">
                <a:solidFill>
                  <a:srgbClr val="6DC82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>
                <a:solidFill>
                  <a:srgbClr val="6BBE4F"/>
                </a:solidFill>
              </a:rPr>
              <a:t>Le imprese </a:t>
            </a:r>
            <a:r>
              <a:rPr lang="it-IT" i="1" dirty="0">
                <a:solidFill>
                  <a:srgbClr val="6BBE4F"/>
                </a:solidFill>
              </a:rPr>
              <a:t>green </a:t>
            </a:r>
            <a:r>
              <a:rPr lang="it-IT" i="1" dirty="0" err="1">
                <a:solidFill>
                  <a:srgbClr val="6BBE4F"/>
                </a:solidFill>
              </a:rPr>
              <a:t>oriented</a:t>
            </a:r>
            <a:r>
              <a:rPr lang="it-IT" i="1" dirty="0">
                <a:solidFill>
                  <a:srgbClr val="6BBE4F"/>
                </a:solidFill>
              </a:rPr>
              <a:t> </a:t>
            </a:r>
            <a:r>
              <a:rPr lang="it-IT" dirty="0">
                <a:solidFill>
                  <a:srgbClr val="6BBE4F"/>
                </a:solidFill>
              </a:rPr>
              <a:t>si confermano più competitive</a:t>
            </a:r>
            <a:endParaRPr lang="en-US" dirty="0">
              <a:solidFill>
                <a:srgbClr val="6BBE4F"/>
              </a:solidFill>
            </a:endParaRP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id="{7B594A78-DC1C-DEAA-DC82-9A7970690C58}"/>
              </a:ext>
            </a:extLst>
          </p:cNvPr>
          <p:cNvSpPr txBox="1"/>
          <p:nvPr/>
        </p:nvSpPr>
        <p:spPr>
          <a:xfrm>
            <a:off x="2891076" y="1375791"/>
            <a:ext cx="12505848" cy="511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2100"/>
              </a:lnSpc>
              <a:spcBef>
                <a:spcPct val="0"/>
              </a:spcBef>
              <a:defRPr sz="1200">
                <a:solidFill>
                  <a:srgbClr val="19486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z="1400" b="1" dirty="0">
                <a:solidFill>
                  <a:srgbClr val="4FA3BE"/>
                </a:solidFill>
              </a:rPr>
              <a:t>Imprese manifatturiere che dichiarano un incremento delle performance nel 2022</a:t>
            </a:r>
          </a:p>
          <a:p>
            <a:r>
              <a:rPr lang="it-IT" sz="1400" dirty="0">
                <a:solidFill>
                  <a:srgbClr val="4FA3BE"/>
                </a:solidFill>
              </a:rPr>
              <a:t>(incidenze percentuali sul totale delle imprese manifatturiere 5-499 addetti)</a:t>
            </a:r>
            <a:endParaRPr lang="en-US" sz="1400" dirty="0">
              <a:solidFill>
                <a:srgbClr val="4FA3BE"/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C16B4D8-6C01-4110-8B16-DFA1BA2D83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484290"/>
              </p:ext>
            </p:extLst>
          </p:nvPr>
        </p:nvGraphicFramePr>
        <p:xfrm>
          <a:off x="2891076" y="2085975"/>
          <a:ext cx="12505848" cy="6753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22">
            <a:extLst>
              <a:ext uri="{FF2B5EF4-FFF2-40B4-BE49-F238E27FC236}">
                <a16:creationId xmlns:a16="http://schemas.microsoft.com/office/drawing/2014/main" id="{AA097BB0-5A67-36B4-8082-E94BD10BFD14}"/>
              </a:ext>
            </a:extLst>
          </p:cNvPr>
          <p:cNvSpPr txBox="1"/>
          <p:nvPr/>
        </p:nvSpPr>
        <p:spPr>
          <a:xfrm>
            <a:off x="685800" y="9067800"/>
            <a:ext cx="5078995" cy="244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Unioncamere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– Fondazione </a:t>
            </a: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Symbola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– </a:t>
            </a: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GreenItaly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2022</a:t>
            </a:r>
          </a:p>
        </p:txBody>
      </p:sp>
      <p:sp>
        <p:nvSpPr>
          <p:cNvPr id="4" name="AutoShape 23">
            <a:extLst>
              <a:ext uri="{FF2B5EF4-FFF2-40B4-BE49-F238E27FC236}">
                <a16:creationId xmlns:a16="http://schemas.microsoft.com/office/drawing/2014/main" id="{986EC428-B868-1087-6DFF-8AA89C2753D3}"/>
              </a:ext>
            </a:extLst>
          </p:cNvPr>
          <p:cNvSpPr/>
          <p:nvPr/>
        </p:nvSpPr>
        <p:spPr>
          <a:xfrm>
            <a:off x="5943599" y="9210675"/>
            <a:ext cx="12344415" cy="0"/>
          </a:xfrm>
          <a:prstGeom prst="line">
            <a:avLst/>
          </a:prstGeom>
          <a:ln w="9525" cap="rnd">
            <a:solidFill>
              <a:srgbClr val="6BBE4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2B70D40-7A2A-4D14-BCBB-5BBA3E5F7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03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">
            <a:extLst>
              <a:ext uri="{FF2B5EF4-FFF2-40B4-BE49-F238E27FC236}">
                <a16:creationId xmlns:a16="http://schemas.microsoft.com/office/drawing/2014/main" id="{B17D9A7E-4BD6-9900-FCFE-F91A73DF8DFA}"/>
              </a:ext>
            </a:extLst>
          </p:cNvPr>
          <p:cNvSpPr txBox="1"/>
          <p:nvPr/>
        </p:nvSpPr>
        <p:spPr>
          <a:xfrm>
            <a:off x="800100" y="571500"/>
            <a:ext cx="16687800" cy="2831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4600" b="1" spc="84">
                <a:solidFill>
                  <a:srgbClr val="6DC82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>
                <a:solidFill>
                  <a:srgbClr val="6BBE4F"/>
                </a:solidFill>
              </a:rPr>
              <a:t>I green jobs:</a:t>
            </a:r>
          </a:p>
          <a:p>
            <a:r>
              <a:rPr lang="it-IT" dirty="0">
                <a:solidFill>
                  <a:srgbClr val="6BBE4F"/>
                </a:solidFill>
              </a:rPr>
              <a:t>oltre 3 milioni </a:t>
            </a:r>
          </a:p>
          <a:p>
            <a:r>
              <a:rPr lang="it-IT" dirty="0">
                <a:solidFill>
                  <a:srgbClr val="6BBE4F"/>
                </a:solidFill>
              </a:rPr>
              <a:t>figure professionali più qualificate</a:t>
            </a:r>
          </a:p>
          <a:p>
            <a:r>
              <a:rPr lang="it-IT" dirty="0">
                <a:solidFill>
                  <a:srgbClr val="6BBE4F"/>
                </a:solidFill>
              </a:rPr>
              <a:t>in aree a maggior valore aggiunto</a:t>
            </a: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97843A2E-9B6B-6C29-A75C-E7255C7EDB39}"/>
              </a:ext>
            </a:extLst>
          </p:cNvPr>
          <p:cNvSpPr txBox="1"/>
          <p:nvPr/>
        </p:nvSpPr>
        <p:spPr>
          <a:xfrm>
            <a:off x="685800" y="9067800"/>
            <a:ext cx="5078995" cy="244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Unioncamere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– Fondazione </a:t>
            </a: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Symbola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– </a:t>
            </a: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GreenItaly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2022</a:t>
            </a:r>
          </a:p>
        </p:txBody>
      </p:sp>
      <p:sp>
        <p:nvSpPr>
          <p:cNvPr id="6" name="AutoShape 23">
            <a:extLst>
              <a:ext uri="{FF2B5EF4-FFF2-40B4-BE49-F238E27FC236}">
                <a16:creationId xmlns:a16="http://schemas.microsoft.com/office/drawing/2014/main" id="{015DA01E-F694-B8D2-9661-1B69D3641F6F}"/>
              </a:ext>
            </a:extLst>
          </p:cNvPr>
          <p:cNvSpPr/>
          <p:nvPr/>
        </p:nvSpPr>
        <p:spPr>
          <a:xfrm>
            <a:off x="5943599" y="9210675"/>
            <a:ext cx="12344415" cy="0"/>
          </a:xfrm>
          <a:prstGeom prst="line">
            <a:avLst/>
          </a:prstGeom>
          <a:ln w="9525" cap="rnd">
            <a:solidFill>
              <a:srgbClr val="6BBE4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B9A020E-0794-4AF2-AAA6-08C589FA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82B86CCA-2FB7-49BA-BFF8-21B32A299B5F}"/>
              </a:ext>
            </a:extLst>
          </p:cNvPr>
          <p:cNvSpPr txBox="1"/>
          <p:nvPr/>
        </p:nvSpPr>
        <p:spPr>
          <a:xfrm>
            <a:off x="3543300" y="4278679"/>
            <a:ext cx="11201400" cy="1848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4FA3BE"/>
                </a:solidFill>
                <a:latin typeface="Century Gothic" panose="020B0502020202020204" pitchFamily="34" charset="0"/>
              </a:rPr>
              <a:t>Nel 2021 1.600.000 green jobs </a:t>
            </a:r>
            <a:r>
              <a:rPr lang="en-US" sz="40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richiesti</a:t>
            </a:r>
            <a:r>
              <a:rPr lang="en-US" sz="4000" dirty="0">
                <a:solidFill>
                  <a:srgbClr val="4FA3BE"/>
                </a:solidFill>
                <a:latin typeface="Century Gothic" panose="020B0502020202020204" pitchFamily="34" charset="0"/>
              </a:rPr>
              <a:t>: </a:t>
            </a:r>
            <a:r>
              <a:rPr lang="en-US" sz="4600" b="1" spc="84" dirty="0" err="1">
                <a:solidFill>
                  <a:srgbClr val="6BBE4F"/>
                </a:solidFill>
                <a:latin typeface="Century Gothic" panose="020B0502020202020204" pitchFamily="34" charset="0"/>
              </a:rPr>
              <a:t>difficoltà</a:t>
            </a:r>
            <a:r>
              <a:rPr lang="en-US" sz="4600" b="1" spc="84" dirty="0">
                <a:solidFill>
                  <a:srgbClr val="6BBE4F"/>
                </a:solidFill>
                <a:latin typeface="Century Gothic" panose="020B0502020202020204" pitchFamily="34" charset="0"/>
              </a:rPr>
              <a:t> di </a:t>
            </a:r>
            <a:r>
              <a:rPr lang="en-US" sz="4600" b="1" spc="84" dirty="0" err="1">
                <a:solidFill>
                  <a:srgbClr val="6BBE4F"/>
                </a:solidFill>
                <a:latin typeface="Century Gothic" panose="020B0502020202020204" pitchFamily="34" charset="0"/>
              </a:rPr>
              <a:t>reperimento</a:t>
            </a:r>
            <a:r>
              <a:rPr lang="en-US" sz="4600" b="1" spc="84" dirty="0">
                <a:solidFill>
                  <a:srgbClr val="6BBE4F"/>
                </a:solidFill>
                <a:latin typeface="Century Gothic" panose="020B0502020202020204" pitchFamily="34" charset="0"/>
              </a:rPr>
              <a:t> </a:t>
            </a:r>
            <a:r>
              <a:rPr lang="en-US" sz="4000" dirty="0">
                <a:solidFill>
                  <a:srgbClr val="4FA3BE"/>
                </a:solidFill>
                <a:latin typeface="Century Gothic" panose="020B0502020202020204" pitchFamily="34" charset="0"/>
              </a:rPr>
              <a:t>per il 40,6%</a:t>
            </a:r>
          </a:p>
        </p:txBody>
      </p:sp>
    </p:spTree>
    <p:extLst>
      <p:ext uri="{BB962C8B-B14F-4D97-AF65-F5344CB8AC3E}">
        <p14:creationId xmlns:p14="http://schemas.microsoft.com/office/powerpoint/2010/main" val="265868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01424631-8980-77C1-9E44-DE77C076287E}"/>
              </a:ext>
            </a:extLst>
          </p:cNvPr>
          <p:cNvSpPr txBox="1"/>
          <p:nvPr/>
        </p:nvSpPr>
        <p:spPr>
          <a:xfrm>
            <a:off x="2438400" y="571500"/>
            <a:ext cx="13716000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4600" b="1" spc="84" dirty="0">
                <a:solidFill>
                  <a:srgbClr val="6BBE4F"/>
                </a:solidFill>
                <a:latin typeface="Century Gothic" panose="020B0502020202020204" pitchFamily="34" charset="0"/>
              </a:rPr>
              <a:t>Quota di elettricità da  rinnovabili </a:t>
            </a:r>
            <a:r>
              <a:rPr lang="it-IT" sz="4600" b="1" spc="84" dirty="0">
                <a:solidFill>
                  <a:srgbClr val="72C057"/>
                </a:solidFill>
                <a:latin typeface="Century Gothic" panose="020B0502020202020204" pitchFamily="34" charset="0"/>
              </a:rPr>
              <a:t>in</a:t>
            </a:r>
            <a:r>
              <a:rPr lang="it-IT" sz="4600" b="1" spc="84" dirty="0">
                <a:solidFill>
                  <a:srgbClr val="6BBE4F"/>
                </a:solidFill>
                <a:latin typeface="Century Gothic" panose="020B0502020202020204" pitchFamily="34" charset="0"/>
              </a:rPr>
              <a:t> Italia</a:t>
            </a:r>
            <a:endParaRPr lang="en-US" sz="4600" b="1" spc="84" dirty="0">
              <a:solidFill>
                <a:srgbClr val="6BBE4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037D8499-6933-4478-2FE1-35FD148AFD52}"/>
              </a:ext>
            </a:extLst>
          </p:cNvPr>
          <p:cNvSpPr txBox="1"/>
          <p:nvPr/>
        </p:nvSpPr>
        <p:spPr>
          <a:xfrm>
            <a:off x="685800" y="9067800"/>
            <a:ext cx="5078995" cy="244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Unioncamere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– Fondazione </a:t>
            </a: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Symbola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– </a:t>
            </a: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GreenItaly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2022</a:t>
            </a:r>
          </a:p>
        </p:txBody>
      </p:sp>
      <p:sp>
        <p:nvSpPr>
          <p:cNvPr id="3" name="AutoShape 23">
            <a:extLst>
              <a:ext uri="{FF2B5EF4-FFF2-40B4-BE49-F238E27FC236}">
                <a16:creationId xmlns:a16="http://schemas.microsoft.com/office/drawing/2014/main" id="{4DC3D4CC-9A74-F0E4-F4E9-3AF49D1E7A49}"/>
              </a:ext>
            </a:extLst>
          </p:cNvPr>
          <p:cNvSpPr/>
          <p:nvPr/>
        </p:nvSpPr>
        <p:spPr>
          <a:xfrm>
            <a:off x="5943599" y="9210675"/>
            <a:ext cx="12344415" cy="0"/>
          </a:xfrm>
          <a:prstGeom prst="line">
            <a:avLst/>
          </a:prstGeom>
          <a:ln w="9525" cap="rnd">
            <a:solidFill>
              <a:srgbClr val="6BBE4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8E1133-082B-4690-949F-824F8D7B652B}"/>
              </a:ext>
            </a:extLst>
          </p:cNvPr>
          <p:cNvSpPr txBox="1"/>
          <p:nvPr/>
        </p:nvSpPr>
        <p:spPr>
          <a:xfrm>
            <a:off x="1676400" y="7644705"/>
            <a:ext cx="1577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spc="84" dirty="0">
                <a:solidFill>
                  <a:srgbClr val="4FA3BE"/>
                </a:solidFill>
                <a:latin typeface="Century Gothic" panose="020B0502020202020204" pitchFamily="34" charset="0"/>
              </a:rPr>
              <a:t>Nuove installazioni: a fronte di 280 GW richiesti a fine agosto 2022 (domanda di connessione alla rete, 4 volte obiettivi 2030) solo 1 GW di installazione effettiva nel I semestre </a:t>
            </a:r>
            <a:r>
              <a:rPr lang="it-IT" sz="2400" spc="84" dirty="0">
                <a:solidFill>
                  <a:srgbClr val="4FA3BE"/>
                </a:solidFill>
                <a:latin typeface="Century Gothic" panose="020B0502020202020204" pitchFamily="34" charset="0"/>
              </a:rPr>
              <a:t>2022</a:t>
            </a:r>
            <a:r>
              <a:rPr lang="it-IT" sz="2800" spc="84" dirty="0">
                <a:solidFill>
                  <a:srgbClr val="4FA3BE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16F1A9-C66B-4549-92AF-81804A3E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2D463AF-4056-4050-838F-DD8EC8EDB5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3" b="18875"/>
          <a:stretch/>
        </p:blipFill>
        <p:spPr>
          <a:xfrm>
            <a:off x="1663460" y="1732418"/>
            <a:ext cx="15465997" cy="556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64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8DE5E9F-684B-D328-811E-B66D088B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5007146-18A0-4579-88B7-91E6F948E132}"/>
              </a:ext>
            </a:extLst>
          </p:cNvPr>
          <p:cNvSpPr txBox="1"/>
          <p:nvPr/>
        </p:nvSpPr>
        <p:spPr>
          <a:xfrm>
            <a:off x="685800" y="571500"/>
            <a:ext cx="16459200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it-IT" sz="4600" b="1" spc="84" dirty="0">
                <a:solidFill>
                  <a:srgbClr val="6BBE4F"/>
                </a:solidFill>
                <a:latin typeface="Century Gothic" panose="020B0502020202020204" pitchFamily="34" charset="0"/>
              </a:rPr>
              <a:t>Il PNRR: i trend degli investimenti green delle imprese</a:t>
            </a:r>
            <a:endParaRPr lang="en-US" sz="4600" b="1" spc="84" dirty="0">
              <a:solidFill>
                <a:srgbClr val="6BBE4F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D61004-871B-6D48-CA46-D5EF153BFB39}"/>
              </a:ext>
            </a:extLst>
          </p:cNvPr>
          <p:cNvSpPr txBox="1"/>
          <p:nvPr/>
        </p:nvSpPr>
        <p:spPr>
          <a:xfrm>
            <a:off x="3581400" y="2173890"/>
            <a:ext cx="10668000" cy="2212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4FA3BE"/>
                </a:solidFill>
                <a:latin typeface="Century Gothic" panose="020B0502020202020204" pitchFamily="34" charset="0"/>
              </a:rPr>
              <a:t>Utilizzo di </a:t>
            </a:r>
            <a:r>
              <a:rPr lang="it-IT" sz="2000" b="1" dirty="0">
                <a:solidFill>
                  <a:srgbClr val="4FA3BE"/>
                </a:solidFill>
                <a:latin typeface="Century Gothic" panose="020B0502020202020204" pitchFamily="34" charset="0"/>
              </a:rPr>
              <a:t>materiali riciclati </a:t>
            </a:r>
            <a:r>
              <a:rPr lang="it-IT" sz="2000" dirty="0">
                <a:solidFill>
                  <a:srgbClr val="4FA3BE"/>
                </a:solidFill>
                <a:latin typeface="Century Gothic" panose="020B0502020202020204" pitchFamily="34" charset="0"/>
              </a:rPr>
              <a:t>e recupero delle materie</a:t>
            </a:r>
          </a:p>
          <a:p>
            <a:pPr marL="342900" lvl="0" indent="-342900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4FA3BE"/>
                </a:solidFill>
                <a:latin typeface="Century Gothic" panose="020B0502020202020204" pitchFamily="34" charset="0"/>
              </a:rPr>
              <a:t>Progettazione basata sulla </a:t>
            </a:r>
            <a:r>
              <a:rPr lang="it-IT" sz="2000" b="1" dirty="0">
                <a:solidFill>
                  <a:srgbClr val="4FA3BE"/>
                </a:solidFill>
                <a:latin typeface="Century Gothic" panose="020B0502020202020204" pitchFamily="34" charset="0"/>
              </a:rPr>
              <a:t>durabilità dei prodotti nel tempo</a:t>
            </a:r>
            <a:r>
              <a:rPr lang="it-IT" sz="2000" dirty="0">
                <a:solidFill>
                  <a:srgbClr val="4FA3BE"/>
                </a:solidFill>
                <a:latin typeface="Century Gothic" panose="020B0502020202020204" pitchFamily="34" charset="0"/>
              </a:rPr>
              <a:t>, alla manutenzione, alla riparazione e a produzione  e montaggio efficienti con minori sfridi</a:t>
            </a:r>
          </a:p>
          <a:p>
            <a:pPr marL="342900" lvl="0" indent="-342900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4FA3BE"/>
                </a:solidFill>
                <a:latin typeface="Century Gothic" panose="020B0502020202020204" pitchFamily="34" charset="0"/>
              </a:rPr>
              <a:t>Allungamento della vita degli impianti produttivi</a:t>
            </a:r>
            <a:r>
              <a:rPr lang="it-IT" sz="2000" dirty="0">
                <a:solidFill>
                  <a:srgbClr val="4FA3BE"/>
                </a:solidFill>
                <a:latin typeface="Century Gothic" panose="020B0502020202020204" pitchFamily="34" charset="0"/>
              </a:rPr>
              <a:t> (retrofitting o revamping)</a:t>
            </a:r>
          </a:p>
          <a:p>
            <a:pPr marL="342900" lvl="0" indent="-342900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4FA3BE"/>
                </a:solidFill>
                <a:latin typeface="Century Gothic" panose="020B0502020202020204" pitchFamily="34" charset="0"/>
              </a:rPr>
              <a:t>Realizzazione di progetti di </a:t>
            </a:r>
            <a:r>
              <a:rPr lang="it-IT" sz="2000" b="1" dirty="0">
                <a:solidFill>
                  <a:srgbClr val="4FA3BE"/>
                </a:solidFill>
                <a:latin typeface="Century Gothic" panose="020B0502020202020204" pitchFamily="34" charset="0"/>
              </a:rPr>
              <a:t>rigenerazione urbana</a:t>
            </a:r>
          </a:p>
          <a:p>
            <a:pPr marL="342900" lvl="0" indent="-342900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4FA3BE"/>
                </a:solidFill>
                <a:latin typeface="Century Gothic" panose="020B0502020202020204" pitchFamily="34" charset="0"/>
              </a:rPr>
              <a:t>Ecodesign</a:t>
            </a: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B59EB02B-D0AF-B11A-FDB9-4FD137231C9A}"/>
              </a:ext>
            </a:extLst>
          </p:cNvPr>
          <p:cNvSpPr txBox="1"/>
          <p:nvPr/>
        </p:nvSpPr>
        <p:spPr>
          <a:xfrm>
            <a:off x="685800" y="9067800"/>
            <a:ext cx="5078995" cy="244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Unioncamere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– Fondazione </a:t>
            </a: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Symbola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– </a:t>
            </a: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GreenItaly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2022</a:t>
            </a:r>
          </a:p>
        </p:txBody>
      </p:sp>
      <p:sp>
        <p:nvSpPr>
          <p:cNvPr id="6" name="AutoShape 23">
            <a:extLst>
              <a:ext uri="{FF2B5EF4-FFF2-40B4-BE49-F238E27FC236}">
                <a16:creationId xmlns:a16="http://schemas.microsoft.com/office/drawing/2014/main" id="{97009E5C-E144-9FEB-F482-EAEA0DBBD5B1}"/>
              </a:ext>
            </a:extLst>
          </p:cNvPr>
          <p:cNvSpPr/>
          <p:nvPr/>
        </p:nvSpPr>
        <p:spPr>
          <a:xfrm>
            <a:off x="5943599" y="9210675"/>
            <a:ext cx="12344415" cy="0"/>
          </a:xfrm>
          <a:prstGeom prst="line">
            <a:avLst/>
          </a:prstGeom>
          <a:ln w="9525" cap="rnd">
            <a:solidFill>
              <a:srgbClr val="6BBE4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Segnaposto numero diapositiva 1">
            <a:extLst>
              <a:ext uri="{FF2B5EF4-FFF2-40B4-BE49-F238E27FC236}">
                <a16:creationId xmlns:a16="http://schemas.microsoft.com/office/drawing/2014/main" id="{704BF890-ECB5-9D24-CE25-B47FCC6AD250}"/>
              </a:ext>
            </a:extLst>
          </p:cNvPr>
          <p:cNvSpPr txBox="1">
            <a:spLocks/>
          </p:cNvSpPr>
          <p:nvPr/>
        </p:nvSpPr>
        <p:spPr>
          <a:xfrm>
            <a:off x="15620400" y="9561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FC0694C-C728-063C-DDDA-F4379C1D1D52}"/>
              </a:ext>
            </a:extLst>
          </p:cNvPr>
          <p:cNvSpPr txBox="1"/>
          <p:nvPr/>
        </p:nvSpPr>
        <p:spPr>
          <a:xfrm>
            <a:off x="3616842" y="1638300"/>
            <a:ext cx="93779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spc="84" dirty="0">
                <a:solidFill>
                  <a:srgbClr val="6BBE4F"/>
                </a:solidFill>
                <a:latin typeface="Century Gothic" panose="020B0502020202020204" pitchFamily="34" charset="0"/>
              </a:rPr>
              <a:t>Economia circolare</a:t>
            </a:r>
            <a:endParaRPr lang="it-IT" sz="20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853B37A-34AB-BAD4-094D-37DDCFCE0139}"/>
              </a:ext>
            </a:extLst>
          </p:cNvPr>
          <p:cNvSpPr txBox="1"/>
          <p:nvPr/>
        </p:nvSpPr>
        <p:spPr>
          <a:xfrm>
            <a:off x="3581400" y="4624876"/>
            <a:ext cx="93779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spc="84" dirty="0">
                <a:solidFill>
                  <a:srgbClr val="6BBE4F"/>
                </a:solidFill>
                <a:latin typeface="Century Gothic" panose="020B0502020202020204" pitchFamily="34" charset="0"/>
              </a:rPr>
              <a:t>Tutela dell’ambiente</a:t>
            </a:r>
            <a:endParaRPr lang="it-IT" sz="20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7834CE3-3C15-F52D-0354-6DD8367D1969}"/>
              </a:ext>
            </a:extLst>
          </p:cNvPr>
          <p:cNvSpPr txBox="1"/>
          <p:nvPr/>
        </p:nvSpPr>
        <p:spPr>
          <a:xfrm>
            <a:off x="3613484" y="5130132"/>
            <a:ext cx="10635916" cy="149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4FA3BE"/>
                </a:solidFill>
                <a:latin typeface="Century Gothic" panose="020B0502020202020204" pitchFamily="34" charset="0"/>
              </a:rPr>
              <a:t>Tutela della biodiversità</a:t>
            </a:r>
            <a:endParaRPr lang="it-IT" sz="2000" dirty="0">
              <a:solidFill>
                <a:srgbClr val="4FA3BE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4FA3BE"/>
                </a:solidFill>
                <a:latin typeface="Century Gothic" panose="020B0502020202020204" pitchFamily="34" charset="0"/>
              </a:rPr>
              <a:t>Riduzione nell’utilizzo di agrofarmaci e fertilizzanti</a:t>
            </a:r>
          </a:p>
          <a:p>
            <a:pPr marL="342900" indent="-342900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4FA3BE"/>
                </a:solidFill>
                <a:latin typeface="Century Gothic" panose="020B0502020202020204" pitchFamily="34" charset="0"/>
              </a:rPr>
              <a:t>Riduzione dell’impronta carbonica </a:t>
            </a:r>
            <a:r>
              <a:rPr lang="it-IT" sz="2000" dirty="0">
                <a:solidFill>
                  <a:srgbClr val="4FA3BE"/>
                </a:solidFill>
                <a:latin typeface="Century Gothic" panose="020B0502020202020204" pitchFamily="34" charset="0"/>
              </a:rPr>
              <a:t>(carbon footprint)</a:t>
            </a:r>
          </a:p>
          <a:p>
            <a:pPr marL="342900" indent="-342900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4FA3BE"/>
                </a:solidFill>
                <a:latin typeface="Century Gothic" panose="020B0502020202020204" pitchFamily="34" charset="0"/>
              </a:rPr>
              <a:t>Realizzazione di </a:t>
            </a:r>
            <a:r>
              <a:rPr lang="it-IT" sz="2000" b="1" dirty="0">
                <a:solidFill>
                  <a:srgbClr val="4FA3BE"/>
                </a:solidFill>
                <a:latin typeface="Century Gothic" panose="020B0502020202020204" pitchFamily="34" charset="0"/>
              </a:rPr>
              <a:t>costruzioni sempre più innovative e verdi</a:t>
            </a:r>
            <a:r>
              <a:rPr lang="it-IT" sz="2000" dirty="0">
                <a:solidFill>
                  <a:srgbClr val="4FA3BE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E2F29A8-C878-611D-609B-DBFCF647DD1A}"/>
              </a:ext>
            </a:extLst>
          </p:cNvPr>
          <p:cNvSpPr txBox="1"/>
          <p:nvPr/>
        </p:nvSpPr>
        <p:spPr>
          <a:xfrm>
            <a:off x="3581400" y="6724992"/>
            <a:ext cx="93779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spc="84" dirty="0">
                <a:solidFill>
                  <a:srgbClr val="6BBE4F"/>
                </a:solidFill>
                <a:latin typeface="Century Gothic" panose="020B0502020202020204" pitchFamily="34" charset="0"/>
              </a:rPr>
              <a:t>Efficientamento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CACD8A6-35F8-B4A6-C5EA-3FAA66B80187}"/>
              </a:ext>
            </a:extLst>
          </p:cNvPr>
          <p:cNvSpPr txBox="1"/>
          <p:nvPr/>
        </p:nvSpPr>
        <p:spPr>
          <a:xfrm>
            <a:off x="3581400" y="7209822"/>
            <a:ext cx="11430000" cy="149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4FA3BE"/>
                </a:solidFill>
                <a:latin typeface="Century Gothic" panose="020B0502020202020204" pitchFamily="34" charset="0"/>
              </a:rPr>
              <a:t>Miglioramento dei processi produttivi </a:t>
            </a:r>
            <a:r>
              <a:rPr lang="it-IT" sz="2000" dirty="0">
                <a:solidFill>
                  <a:srgbClr val="4FA3BE"/>
                </a:solidFill>
                <a:latin typeface="Century Gothic" panose="020B0502020202020204" pitchFamily="34" charset="0"/>
              </a:rPr>
              <a:t>per ridurre le emissioni e i consumi in fase di produzione</a:t>
            </a:r>
          </a:p>
          <a:p>
            <a:pPr marL="342900" lvl="0" indent="-342900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4FA3BE"/>
                </a:solidFill>
                <a:latin typeface="Century Gothic" panose="020B0502020202020204" pitchFamily="34" charset="0"/>
              </a:rPr>
              <a:t>Differenziazione delle fonti di approvvigionamento di energia </a:t>
            </a:r>
            <a:r>
              <a:rPr lang="it-IT" sz="2000" b="1" dirty="0">
                <a:solidFill>
                  <a:srgbClr val="4FA3BE"/>
                </a:solidFill>
                <a:latin typeface="Century Gothic" panose="020B0502020202020204" pitchFamily="34" charset="0"/>
              </a:rPr>
              <a:t>in favore delle rinnovabili</a:t>
            </a:r>
          </a:p>
          <a:p>
            <a:pPr marL="342900" lvl="0" indent="-342900">
              <a:lnSpc>
                <a:spcPts val="28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4FA3BE"/>
                </a:solidFill>
                <a:latin typeface="Century Gothic" panose="020B0502020202020204" pitchFamily="34" charset="0"/>
              </a:rPr>
              <a:t>Elettrificazione della mobilità e della logistica urbana</a:t>
            </a:r>
            <a:endParaRPr lang="it-IT" sz="2000" dirty="0">
              <a:solidFill>
                <a:srgbClr val="4FA3B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104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B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1340147" y="3846010"/>
            <a:ext cx="15607705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10000" b="1" spc="107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GreenItaly</a:t>
            </a:r>
            <a:r>
              <a:rPr lang="it-IT" sz="10000" b="1" spc="107" dirty="0">
                <a:solidFill>
                  <a:schemeClr val="bg1"/>
                </a:solidFill>
                <a:latin typeface="Century Gothic" panose="020B0502020202020204" pitchFamily="34" charset="0"/>
              </a:rPr>
              <a:t> 2022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817362" y="5148692"/>
            <a:ext cx="8653276" cy="600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2500" spc="45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Un’economia</a:t>
            </a:r>
            <a:r>
              <a:rPr lang="en-US" sz="2500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 a </a:t>
            </a:r>
            <a:r>
              <a:rPr lang="en-US" sz="2500" spc="45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misura</a:t>
            </a:r>
            <a:r>
              <a:rPr lang="en-US" sz="2500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500" spc="45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d’uomo</a:t>
            </a:r>
            <a:r>
              <a:rPr lang="en-US" sz="2500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500" spc="45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contro</a:t>
            </a:r>
            <a:r>
              <a:rPr lang="en-US" sz="2500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 le </a:t>
            </a:r>
            <a:r>
              <a:rPr lang="en-US" sz="2500" spc="45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crisi</a:t>
            </a:r>
            <a:endParaRPr lang="en-US" sz="2500" spc="45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8248E72-1D17-F5CA-72E1-A0EE67A54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133054"/>
            <a:ext cx="2469030" cy="64910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57647EE-27F4-FE64-3F82-03A8932D0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7" y="3062796"/>
            <a:ext cx="3771496" cy="790685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2EAD6A90-6029-E8D6-E8EF-402FBCCA8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612" y="3402698"/>
            <a:ext cx="8016912" cy="8016912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867402-254A-405B-B6D9-4AFFD9207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2">
            <a:extLst>
              <a:ext uri="{FF2B5EF4-FFF2-40B4-BE49-F238E27FC236}">
                <a16:creationId xmlns:a16="http://schemas.microsoft.com/office/drawing/2014/main" id="{5690B046-3EAE-70AA-F75B-2CADA3DE1757}"/>
              </a:ext>
            </a:extLst>
          </p:cNvPr>
          <p:cNvSpPr txBox="1"/>
          <p:nvPr/>
        </p:nvSpPr>
        <p:spPr>
          <a:xfrm>
            <a:off x="685800" y="9067800"/>
            <a:ext cx="5078995" cy="244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Unioncamere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– Fondazione </a:t>
            </a: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Symbola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– </a:t>
            </a: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GreenItaly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2022</a:t>
            </a:r>
          </a:p>
        </p:txBody>
      </p:sp>
      <p:sp>
        <p:nvSpPr>
          <p:cNvPr id="5" name="AutoShape 23">
            <a:extLst>
              <a:ext uri="{FF2B5EF4-FFF2-40B4-BE49-F238E27FC236}">
                <a16:creationId xmlns:a16="http://schemas.microsoft.com/office/drawing/2014/main" id="{5ADC2B48-69C4-CF13-039B-8B3552091C4E}"/>
              </a:ext>
            </a:extLst>
          </p:cNvPr>
          <p:cNvSpPr/>
          <p:nvPr/>
        </p:nvSpPr>
        <p:spPr>
          <a:xfrm>
            <a:off x="5943599" y="9210675"/>
            <a:ext cx="12344415" cy="0"/>
          </a:xfrm>
          <a:prstGeom prst="line">
            <a:avLst/>
          </a:prstGeom>
          <a:ln w="9525" cap="rnd">
            <a:solidFill>
              <a:srgbClr val="6BBE4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7162637-0909-1BD8-4BCC-35CAF8D1BB00}"/>
              </a:ext>
            </a:extLst>
          </p:cNvPr>
          <p:cNvSpPr txBox="1"/>
          <p:nvPr/>
        </p:nvSpPr>
        <p:spPr>
          <a:xfrm>
            <a:off x="685800" y="571500"/>
            <a:ext cx="9448800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it-IT" sz="4600" b="1" spc="84" dirty="0" err="1">
                <a:solidFill>
                  <a:srgbClr val="6BBE4F"/>
                </a:solidFill>
                <a:latin typeface="Century Gothic" panose="020B0502020202020204" pitchFamily="34" charset="0"/>
              </a:rPr>
              <a:t>GreenItaly</a:t>
            </a:r>
            <a:r>
              <a:rPr lang="it-IT" sz="4600" b="1" spc="84" dirty="0">
                <a:solidFill>
                  <a:srgbClr val="6BBE4F"/>
                </a:solidFill>
                <a:latin typeface="Century Gothic" panose="020B0502020202020204" pitchFamily="34" charset="0"/>
              </a:rPr>
              <a:t>: il Rapporto 2022</a:t>
            </a:r>
            <a:endParaRPr lang="en-US" sz="4600" b="1" spc="84" dirty="0">
              <a:solidFill>
                <a:srgbClr val="6BBE4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EBAEA60-2EF1-0C4F-0BD6-D0AE3C39B703}"/>
              </a:ext>
            </a:extLst>
          </p:cNvPr>
          <p:cNvSpPr txBox="1"/>
          <p:nvPr/>
        </p:nvSpPr>
        <p:spPr>
          <a:xfrm>
            <a:off x="685800" y="4132660"/>
            <a:ext cx="8915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049CE4"/>
                </a:solidFill>
                <a:latin typeface="Century Gothic" panose="020B0502020202020204" pitchFamily="34" charset="0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rgbClr val="4FA3BE"/>
                </a:solidFill>
              </a:rPr>
              <a:t>Quadro Internazionale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rgbClr val="4FA3BE"/>
                </a:solidFill>
              </a:rPr>
              <a:t>Numeri di </a:t>
            </a:r>
            <a:r>
              <a:rPr lang="it-IT" sz="4000" dirty="0" err="1">
                <a:solidFill>
                  <a:srgbClr val="4FA3BE"/>
                </a:solidFill>
              </a:rPr>
              <a:t>GreenItaly</a:t>
            </a:r>
            <a:endParaRPr lang="it-IT" sz="4000" dirty="0">
              <a:solidFill>
                <a:srgbClr val="4FA3BE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rgbClr val="4FA3BE"/>
                </a:solidFill>
              </a:rPr>
              <a:t>Geografie di </a:t>
            </a:r>
            <a:r>
              <a:rPr lang="it-IT" sz="4000" dirty="0" err="1">
                <a:solidFill>
                  <a:srgbClr val="4FA3BE"/>
                </a:solidFill>
              </a:rPr>
              <a:t>GreenItaly</a:t>
            </a:r>
            <a:endParaRPr lang="it-IT" sz="4000" dirty="0">
              <a:solidFill>
                <a:srgbClr val="4FA3BE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4F794A8-4719-41E9-8660-65795F129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825556"/>
            <a:ext cx="6553200" cy="655320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72B367A-A189-4860-B04C-A16DF246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734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85800" y="571500"/>
            <a:ext cx="9448800" cy="2123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it-IT" sz="4600" b="1" spc="84" dirty="0">
                <a:solidFill>
                  <a:srgbClr val="6BBE4F"/>
                </a:solidFill>
                <a:latin typeface="Century Gothic" panose="020B0502020202020204" pitchFamily="34" charset="0"/>
              </a:rPr>
              <a:t>Il posizionamento dell’Italia secondo l'Eco-Innovation Index… </a:t>
            </a:r>
            <a:endParaRPr lang="en-US" sz="4600" b="1" spc="84" dirty="0">
              <a:solidFill>
                <a:srgbClr val="6BBE4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4" name="Grafico 23">
            <a:extLst>
              <a:ext uri="{FF2B5EF4-FFF2-40B4-BE49-F238E27FC236}">
                <a16:creationId xmlns:a16="http://schemas.microsoft.com/office/drawing/2014/main" id="{385ADF49-03F4-45C9-8142-30AA288BF1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582249"/>
              </p:ext>
            </p:extLst>
          </p:nvPr>
        </p:nvGraphicFramePr>
        <p:xfrm>
          <a:off x="10515600" y="1049499"/>
          <a:ext cx="6934200" cy="801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Grafico 24">
            <a:extLst>
              <a:ext uri="{FF2B5EF4-FFF2-40B4-BE49-F238E27FC236}">
                <a16:creationId xmlns:a16="http://schemas.microsoft.com/office/drawing/2014/main" id="{1212A8B0-3627-4490-9896-22BEFCCCE1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074523"/>
              </p:ext>
            </p:extLst>
          </p:nvPr>
        </p:nvGraphicFramePr>
        <p:xfrm>
          <a:off x="685800" y="5676900"/>
          <a:ext cx="845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2">
            <a:extLst>
              <a:ext uri="{FF2B5EF4-FFF2-40B4-BE49-F238E27FC236}">
                <a16:creationId xmlns:a16="http://schemas.microsoft.com/office/drawing/2014/main" id="{DA6D28BA-9C05-9EA5-6AB5-B4F4A4356EE6}"/>
              </a:ext>
            </a:extLst>
          </p:cNvPr>
          <p:cNvSpPr txBox="1"/>
          <p:nvPr/>
        </p:nvSpPr>
        <p:spPr>
          <a:xfrm>
            <a:off x="10515600" y="523818"/>
            <a:ext cx="6934200" cy="504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it-IT" sz="1200" b="1" dirty="0">
                <a:solidFill>
                  <a:srgbClr val="4FA3BE"/>
                </a:solidFill>
                <a:latin typeface="Century Gothic" panose="020B0502020202020204" pitchFamily="34" charset="0"/>
              </a:rPr>
              <a:t>L’Eco-Innovation Index nei paesi dell’UE-27*. Anno 2021 (valore di riferimento è fissato alla media dell'UE pari a 100 nell’anno base)</a:t>
            </a:r>
            <a:endParaRPr lang="en-US" sz="1200" b="1" dirty="0">
              <a:solidFill>
                <a:srgbClr val="4FA3BE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id="{711D8375-5526-369D-EA0A-71CEA018A0ED}"/>
              </a:ext>
            </a:extLst>
          </p:cNvPr>
          <p:cNvSpPr txBox="1"/>
          <p:nvPr/>
        </p:nvSpPr>
        <p:spPr>
          <a:xfrm>
            <a:off x="674914" y="5143500"/>
            <a:ext cx="8469086" cy="504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it-IT" sz="1200" b="1" i="0" u="none" strike="noStrike" dirty="0">
                <a:solidFill>
                  <a:srgbClr val="4FA3BE"/>
                </a:solidFill>
                <a:effectLst/>
                <a:latin typeface="Century Gothic" panose="020B0502020202020204" pitchFamily="34" charset="0"/>
              </a:rPr>
              <a:t>Andamento dell’Eco-Innovation Index in Italia e nel’UE-27. Anni 2012-2021 </a:t>
            </a:r>
            <a:r>
              <a:rPr lang="it-IT" sz="1200" b="1" dirty="0">
                <a:solidFill>
                  <a:srgbClr val="4FA3BE"/>
                </a:solidFill>
                <a:latin typeface="Century Gothic" panose="020B0502020202020204" pitchFamily="34" charset="0"/>
              </a:rPr>
              <a:t>(valore di riferimento è fissato alla media dell'UE pari a 100 nell’anno base) </a:t>
            </a:r>
            <a:endParaRPr lang="en-US" sz="1200" b="1" dirty="0">
              <a:solidFill>
                <a:srgbClr val="4FA3BE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6CE1E32-B31C-E1E3-35DB-91FDC22DF2BE}"/>
              </a:ext>
            </a:extLst>
          </p:cNvPr>
          <p:cNvSpPr txBox="1"/>
          <p:nvPr/>
        </p:nvSpPr>
        <p:spPr>
          <a:xfrm>
            <a:off x="685800" y="3040748"/>
            <a:ext cx="8458200" cy="185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it-IT" sz="2000" dirty="0">
                <a:solidFill>
                  <a:srgbClr val="4FA3BE"/>
                </a:solidFill>
                <a:latin typeface="Century Gothic" panose="020B0502020202020204" pitchFamily="34" charset="0"/>
              </a:rPr>
              <a:t>L'Eco-Innovation Index si prefigge di cogliere i diversi aspetti dell'eco-innovazione. E’ un indice composito che si sviluppa in 5 dimensioni: 1) input dell'eco-innovazione; 2) attività di eco-innovazione; 3) output dell'eco-innovazione; 4) efficienza delle risorse; 5) risultati socio-economici.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6A6A1A2-BB75-4B77-7698-2A3FC9A62D20}"/>
              </a:ext>
            </a:extLst>
          </p:cNvPr>
          <p:cNvSpPr/>
          <p:nvPr/>
        </p:nvSpPr>
        <p:spPr>
          <a:xfrm>
            <a:off x="7391400" y="5829300"/>
            <a:ext cx="1524000" cy="1317712"/>
          </a:xfrm>
          <a:prstGeom prst="rect">
            <a:avLst/>
          </a:prstGeom>
          <a:noFill/>
          <a:ln w="38100">
            <a:solidFill>
              <a:srgbClr val="049CE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9F59BCEF-21E2-EA13-B69D-C38155C6E480}"/>
              </a:ext>
            </a:extLst>
          </p:cNvPr>
          <p:cNvSpPr txBox="1"/>
          <p:nvPr/>
        </p:nvSpPr>
        <p:spPr>
          <a:xfrm>
            <a:off x="685800" y="9067800"/>
            <a:ext cx="5078995" cy="244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Unioncamere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– Fondazione </a:t>
            </a: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Symbola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– </a:t>
            </a: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GreenItaly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2022</a:t>
            </a:r>
          </a:p>
        </p:txBody>
      </p:sp>
      <p:sp>
        <p:nvSpPr>
          <p:cNvPr id="9" name="AutoShape 23">
            <a:extLst>
              <a:ext uri="{FF2B5EF4-FFF2-40B4-BE49-F238E27FC236}">
                <a16:creationId xmlns:a16="http://schemas.microsoft.com/office/drawing/2014/main" id="{DC901365-887B-560E-86C6-A4EE8CE0CB57}"/>
              </a:ext>
            </a:extLst>
          </p:cNvPr>
          <p:cNvSpPr/>
          <p:nvPr/>
        </p:nvSpPr>
        <p:spPr>
          <a:xfrm>
            <a:off x="5943599" y="9210675"/>
            <a:ext cx="12344415" cy="0"/>
          </a:xfrm>
          <a:prstGeom prst="line">
            <a:avLst/>
          </a:prstGeom>
          <a:ln w="9525" cap="rnd">
            <a:solidFill>
              <a:srgbClr val="6BBE4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8B4FE83-8142-4062-B526-6E3A1C08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3</a:t>
            </a:fld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>
            <a:extLst>
              <a:ext uri="{FF2B5EF4-FFF2-40B4-BE49-F238E27FC236}">
                <a16:creationId xmlns:a16="http://schemas.microsoft.com/office/drawing/2014/main" id="{85E1F910-B98C-B7A3-94ED-0CBDC4477146}"/>
              </a:ext>
            </a:extLst>
          </p:cNvPr>
          <p:cNvSpPr txBox="1"/>
          <p:nvPr/>
        </p:nvSpPr>
        <p:spPr>
          <a:xfrm>
            <a:off x="685800" y="571500"/>
            <a:ext cx="16687800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4600" b="1" spc="84" dirty="0">
                <a:solidFill>
                  <a:srgbClr val="6BBE4F"/>
                </a:solidFill>
                <a:latin typeface="Century Gothic" panose="020B0502020202020204" pitchFamily="34" charset="0"/>
              </a:rPr>
              <a:t>… il punto di forza è l’efficienza delle risorse</a:t>
            </a:r>
            <a:endParaRPr lang="en-US" sz="4600" b="1" spc="84" dirty="0">
              <a:solidFill>
                <a:srgbClr val="6BBE4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BB39CF8C-A32D-5D42-0D9E-B91B4CFACBFD}"/>
              </a:ext>
            </a:extLst>
          </p:cNvPr>
          <p:cNvSpPr txBox="1"/>
          <p:nvPr/>
        </p:nvSpPr>
        <p:spPr>
          <a:xfrm>
            <a:off x="3048000" y="1423116"/>
            <a:ext cx="12192000" cy="246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it-IT" sz="1600" b="1" i="0" u="none" strike="noStrike" dirty="0">
                <a:solidFill>
                  <a:srgbClr val="4FA3BE"/>
                </a:solidFill>
                <a:effectLst/>
                <a:latin typeface="Century Gothic" panose="020B0502020202020204" pitchFamily="34" charset="0"/>
              </a:rPr>
              <a:t>Le cinque dimensioni chiave dell’Eco-Innovation Index in Italia e nel’UE-27. Anno 2021</a:t>
            </a:r>
            <a:endParaRPr lang="en-US" sz="1600" b="1" dirty="0">
              <a:solidFill>
                <a:srgbClr val="4FA3B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65FE195-E771-9A17-B9A1-487A0CA664DF}"/>
              </a:ext>
            </a:extLst>
          </p:cNvPr>
          <p:cNvSpPr/>
          <p:nvPr/>
        </p:nvSpPr>
        <p:spPr>
          <a:xfrm>
            <a:off x="10196307" y="2095500"/>
            <a:ext cx="4114800" cy="6096000"/>
          </a:xfrm>
          <a:prstGeom prst="rect">
            <a:avLst/>
          </a:prstGeom>
          <a:noFill/>
          <a:ln w="38100">
            <a:solidFill>
              <a:srgbClr val="4FA3B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F274351F-8BB2-D6B7-8433-EC9E2A4A2ED5}"/>
              </a:ext>
            </a:extLst>
          </p:cNvPr>
          <p:cNvSpPr txBox="1"/>
          <p:nvPr/>
        </p:nvSpPr>
        <p:spPr>
          <a:xfrm>
            <a:off x="685800" y="9067800"/>
            <a:ext cx="5078995" cy="244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Unioncamere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– Fondazione </a:t>
            </a: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Symbola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– </a:t>
            </a: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GreenItaly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2022</a:t>
            </a:r>
          </a:p>
        </p:txBody>
      </p:sp>
      <p:sp>
        <p:nvSpPr>
          <p:cNvPr id="3" name="AutoShape 23">
            <a:extLst>
              <a:ext uri="{FF2B5EF4-FFF2-40B4-BE49-F238E27FC236}">
                <a16:creationId xmlns:a16="http://schemas.microsoft.com/office/drawing/2014/main" id="{533C6530-5260-D68C-A725-F8D31AD11884}"/>
              </a:ext>
            </a:extLst>
          </p:cNvPr>
          <p:cNvSpPr/>
          <p:nvPr/>
        </p:nvSpPr>
        <p:spPr>
          <a:xfrm>
            <a:off x="5943599" y="9210675"/>
            <a:ext cx="12344415" cy="0"/>
          </a:xfrm>
          <a:prstGeom prst="line">
            <a:avLst/>
          </a:prstGeom>
          <a:ln w="9525" cap="rnd">
            <a:solidFill>
              <a:srgbClr val="6BBE4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AC2F384-226C-4508-92D7-CF027D225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4</a:t>
            </a:fld>
            <a:endParaRPr lang="en-US" sz="160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3D50FD6-FC1C-490C-8809-D43E6AF3E9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1939990"/>
            <a:ext cx="11263107" cy="6769848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5216FD5-96DD-49C7-96E4-87CE724887AC}"/>
              </a:ext>
            </a:extLst>
          </p:cNvPr>
          <p:cNvSpPr txBox="1"/>
          <p:nvPr/>
        </p:nvSpPr>
        <p:spPr>
          <a:xfrm>
            <a:off x="13320507" y="2705100"/>
            <a:ext cx="3743884" cy="1200329"/>
          </a:xfrm>
          <a:prstGeom prst="rect">
            <a:avLst/>
          </a:prstGeom>
          <a:solidFill>
            <a:srgbClr val="F4F4F4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4FA3BE"/>
                </a:solidFill>
                <a:latin typeface="Century Gothic" panose="020B0502020202020204" pitchFamily="34" charset="0"/>
              </a:rPr>
              <a:t>Materie prime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4FA3BE"/>
                </a:solidFill>
                <a:latin typeface="Century Gothic" panose="020B0502020202020204" pitchFamily="34" charset="0"/>
              </a:rPr>
              <a:t>Consumi energetici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4FA3BE"/>
                </a:solidFill>
                <a:latin typeface="Century Gothic" panose="020B0502020202020204" pitchFamily="34" charset="0"/>
              </a:rPr>
              <a:t>Emissioni</a:t>
            </a:r>
          </a:p>
        </p:txBody>
      </p:sp>
    </p:spTree>
    <p:extLst>
      <p:ext uri="{BB962C8B-B14F-4D97-AF65-F5344CB8AC3E}">
        <p14:creationId xmlns:p14="http://schemas.microsoft.com/office/powerpoint/2010/main" val="2819019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94797076-E34E-92F9-60F4-733E1ACD1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"/>
          <a:stretch/>
        </p:blipFill>
        <p:spPr>
          <a:xfrm>
            <a:off x="3512666" y="2103045"/>
            <a:ext cx="11262667" cy="7069049"/>
          </a:xfrm>
          <a:prstGeom prst="rect">
            <a:avLst/>
          </a:prstGeom>
          <a:effectLst>
            <a:outerShdw blurRad="50800" dist="50800" dir="5400000" algn="ctr" rotWithShape="0">
              <a:srgbClr val="F4F4F4"/>
            </a:outerShdw>
          </a:effectLst>
        </p:spPr>
      </p:pic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7DB49903-DC9A-40D8-9FBC-2874B81C5495}"/>
              </a:ext>
            </a:extLst>
          </p:cNvPr>
          <p:cNvCxnSpPr>
            <a:cxnSpLocks/>
          </p:cNvCxnSpPr>
          <p:nvPr/>
        </p:nvCxnSpPr>
        <p:spPr>
          <a:xfrm flipV="1">
            <a:off x="11658600" y="3086100"/>
            <a:ext cx="990600" cy="449518"/>
          </a:xfrm>
          <a:prstGeom prst="line">
            <a:avLst/>
          </a:prstGeom>
          <a:ln w="88900"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2">
            <a:extLst>
              <a:ext uri="{FF2B5EF4-FFF2-40B4-BE49-F238E27FC236}">
                <a16:creationId xmlns:a16="http://schemas.microsoft.com/office/drawing/2014/main" id="{1F48FB7D-405C-33D7-6031-878027D20108}"/>
              </a:ext>
            </a:extLst>
          </p:cNvPr>
          <p:cNvSpPr txBox="1"/>
          <p:nvPr/>
        </p:nvSpPr>
        <p:spPr>
          <a:xfrm>
            <a:off x="685800" y="9067800"/>
            <a:ext cx="5078995" cy="244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Unioncamere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– Fondazione </a:t>
            </a: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Symbola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– </a:t>
            </a: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GreenItaly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2022</a:t>
            </a:r>
          </a:p>
        </p:txBody>
      </p:sp>
      <p:sp>
        <p:nvSpPr>
          <p:cNvPr id="4" name="AutoShape 23">
            <a:extLst>
              <a:ext uri="{FF2B5EF4-FFF2-40B4-BE49-F238E27FC236}">
                <a16:creationId xmlns:a16="http://schemas.microsoft.com/office/drawing/2014/main" id="{9158924B-CA46-AB9A-6CB6-E34E9A68D75A}"/>
              </a:ext>
            </a:extLst>
          </p:cNvPr>
          <p:cNvSpPr/>
          <p:nvPr/>
        </p:nvSpPr>
        <p:spPr>
          <a:xfrm>
            <a:off x="5943599" y="9210675"/>
            <a:ext cx="12344415" cy="0"/>
          </a:xfrm>
          <a:prstGeom prst="line">
            <a:avLst/>
          </a:prstGeom>
          <a:ln w="9525" cap="rnd">
            <a:solidFill>
              <a:srgbClr val="6BBE4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839F180-9B75-5586-BE02-1E7C482AB949}"/>
              </a:ext>
            </a:extLst>
          </p:cNvPr>
          <p:cNvSpPr txBox="1"/>
          <p:nvPr/>
        </p:nvSpPr>
        <p:spPr>
          <a:xfrm>
            <a:off x="2438400" y="571500"/>
            <a:ext cx="13411200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4600" b="1" spc="84" dirty="0">
                <a:solidFill>
                  <a:srgbClr val="6BBE4F"/>
                </a:solidFill>
                <a:latin typeface="Century Gothic" panose="020B0502020202020204" pitchFamily="34" charset="0"/>
              </a:rPr>
              <a:t>Un altro primato italiano.</a:t>
            </a:r>
          </a:p>
          <a:p>
            <a:pPr algn="ctr"/>
            <a:r>
              <a:rPr lang="it-IT" sz="4600" b="1" spc="84" dirty="0">
                <a:solidFill>
                  <a:srgbClr val="6BBE4F"/>
                </a:solidFill>
                <a:latin typeface="Century Gothic" panose="020B0502020202020204" pitchFamily="34" charset="0"/>
              </a:rPr>
              <a:t>Tasso di riciclo sulla totalità dei rifiuti: 83,4%</a:t>
            </a:r>
            <a:endParaRPr lang="en-US" sz="4600" b="1" spc="84" dirty="0">
              <a:solidFill>
                <a:srgbClr val="6BBE4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9A3D53B-EFDA-4455-9382-0E9AF33FE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5</a:t>
            </a:fld>
            <a:endParaRPr lang="en-US" sz="1600" dirty="0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87C9D6E-279A-4CF8-8C54-7587A92E5C7E}"/>
              </a:ext>
            </a:extLst>
          </p:cNvPr>
          <p:cNvCxnSpPr>
            <a:cxnSpLocks/>
          </p:cNvCxnSpPr>
          <p:nvPr/>
        </p:nvCxnSpPr>
        <p:spPr>
          <a:xfrm flipV="1">
            <a:off x="4800600" y="4924567"/>
            <a:ext cx="1069075" cy="980933"/>
          </a:xfrm>
          <a:prstGeom prst="line">
            <a:avLst/>
          </a:prstGeom>
          <a:ln w="88900"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9139C20-E1AF-49FE-A3C5-1888BD5445E7}"/>
              </a:ext>
            </a:extLst>
          </p:cNvPr>
          <p:cNvCxnSpPr>
            <a:cxnSpLocks/>
          </p:cNvCxnSpPr>
          <p:nvPr/>
        </p:nvCxnSpPr>
        <p:spPr>
          <a:xfrm flipV="1">
            <a:off x="5843171" y="4558302"/>
            <a:ext cx="1014829" cy="375932"/>
          </a:xfrm>
          <a:prstGeom prst="line">
            <a:avLst/>
          </a:prstGeom>
          <a:ln w="88900"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D10DC4BE-6F54-4E0F-B860-28FBD4E1669D}"/>
              </a:ext>
            </a:extLst>
          </p:cNvPr>
          <p:cNvCxnSpPr>
            <a:cxnSpLocks/>
          </p:cNvCxnSpPr>
          <p:nvPr/>
        </p:nvCxnSpPr>
        <p:spPr>
          <a:xfrm flipV="1">
            <a:off x="6858000" y="4137559"/>
            <a:ext cx="914400" cy="420743"/>
          </a:xfrm>
          <a:prstGeom prst="line">
            <a:avLst/>
          </a:prstGeom>
          <a:ln w="88900"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C720AF16-1B9D-48E1-A172-B9200C3BBA70}"/>
              </a:ext>
            </a:extLst>
          </p:cNvPr>
          <p:cNvCxnSpPr>
            <a:cxnSpLocks/>
          </p:cNvCxnSpPr>
          <p:nvPr/>
        </p:nvCxnSpPr>
        <p:spPr>
          <a:xfrm flipV="1">
            <a:off x="7772399" y="3848100"/>
            <a:ext cx="1015621" cy="294280"/>
          </a:xfrm>
          <a:prstGeom prst="line">
            <a:avLst/>
          </a:prstGeom>
          <a:ln w="88900"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93689531-6C27-40E3-8264-97438C9FDFE5}"/>
              </a:ext>
            </a:extLst>
          </p:cNvPr>
          <p:cNvCxnSpPr>
            <a:cxnSpLocks/>
          </p:cNvCxnSpPr>
          <p:nvPr/>
        </p:nvCxnSpPr>
        <p:spPr>
          <a:xfrm flipV="1">
            <a:off x="8760725" y="3784207"/>
            <a:ext cx="840475" cy="76200"/>
          </a:xfrm>
          <a:prstGeom prst="line">
            <a:avLst/>
          </a:prstGeom>
          <a:ln w="88900"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773F2C0B-54ED-4319-B997-E8B797FD4396}"/>
              </a:ext>
            </a:extLst>
          </p:cNvPr>
          <p:cNvCxnSpPr>
            <a:cxnSpLocks/>
          </p:cNvCxnSpPr>
          <p:nvPr/>
        </p:nvCxnSpPr>
        <p:spPr>
          <a:xfrm flipV="1">
            <a:off x="9601200" y="3543300"/>
            <a:ext cx="1066800" cy="240907"/>
          </a:xfrm>
          <a:prstGeom prst="line">
            <a:avLst/>
          </a:prstGeom>
          <a:ln w="88900"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E4303046-B730-4ED9-94DA-083B00E8C149}"/>
              </a:ext>
            </a:extLst>
          </p:cNvPr>
          <p:cNvCxnSpPr>
            <a:cxnSpLocks/>
          </p:cNvCxnSpPr>
          <p:nvPr/>
        </p:nvCxnSpPr>
        <p:spPr>
          <a:xfrm flipV="1">
            <a:off x="10668000" y="3527946"/>
            <a:ext cx="994012" cy="15354"/>
          </a:xfrm>
          <a:prstGeom prst="line">
            <a:avLst/>
          </a:prstGeom>
          <a:ln w="88900"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B8D760C3-FE3E-44AD-A39C-5B7861AEBF0D}"/>
              </a:ext>
            </a:extLst>
          </p:cNvPr>
          <p:cNvCxnSpPr/>
          <p:nvPr/>
        </p:nvCxnSpPr>
        <p:spPr>
          <a:xfrm>
            <a:off x="12496800" y="3009900"/>
            <a:ext cx="10668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99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>
            <a:extLst>
              <a:ext uri="{FF2B5EF4-FFF2-40B4-BE49-F238E27FC236}">
                <a16:creationId xmlns:a16="http://schemas.microsoft.com/office/drawing/2014/main" id="{9360F175-207E-BE15-5C8A-F6250F246559}"/>
              </a:ext>
            </a:extLst>
          </p:cNvPr>
          <p:cNvSpPr txBox="1"/>
          <p:nvPr/>
        </p:nvSpPr>
        <p:spPr>
          <a:xfrm>
            <a:off x="685800" y="571500"/>
            <a:ext cx="16687800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4600" b="1" spc="84" dirty="0">
                <a:solidFill>
                  <a:srgbClr val="6BBE4F"/>
                </a:solidFill>
                <a:latin typeface="Century Gothic" panose="020B0502020202020204" pitchFamily="34" charset="0"/>
              </a:rPr>
              <a:t>Crescono gli eco-investimenti delle imprese…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428F3E0A-73FC-64F9-BF64-4F7C34E67B6B}"/>
              </a:ext>
            </a:extLst>
          </p:cNvPr>
          <p:cNvSpPr txBox="1"/>
          <p:nvPr/>
        </p:nvSpPr>
        <p:spPr>
          <a:xfrm>
            <a:off x="3048000" y="1370764"/>
            <a:ext cx="12192000" cy="246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it-IT" sz="1600" b="1" dirty="0">
                <a:solidFill>
                  <a:srgbClr val="4FA3BE"/>
                </a:solidFill>
                <a:latin typeface="Century Gothic" panose="020B0502020202020204" pitchFamily="34" charset="0"/>
              </a:rPr>
              <a:t>Imprese che prevedono di effettuare eco-investimenti - Anni 2011–2021 (incidenze percentuali sul totale delle imprese) </a:t>
            </a:r>
            <a:endParaRPr lang="en-US" sz="1600" b="1" dirty="0">
              <a:solidFill>
                <a:srgbClr val="4FA3B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2CCD5A6D-FA9B-4106-9AA3-A9B795A459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108413"/>
              </p:ext>
            </p:extLst>
          </p:nvPr>
        </p:nvGraphicFramePr>
        <p:xfrm>
          <a:off x="1530242" y="1698297"/>
          <a:ext cx="15227513" cy="6671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22">
            <a:extLst>
              <a:ext uri="{FF2B5EF4-FFF2-40B4-BE49-F238E27FC236}">
                <a16:creationId xmlns:a16="http://schemas.microsoft.com/office/drawing/2014/main" id="{93C07925-57B1-4F31-26C4-B6CAD5DEC754}"/>
              </a:ext>
            </a:extLst>
          </p:cNvPr>
          <p:cNvSpPr txBox="1"/>
          <p:nvPr/>
        </p:nvSpPr>
        <p:spPr>
          <a:xfrm>
            <a:off x="685800" y="9067800"/>
            <a:ext cx="5078995" cy="244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Unioncamere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– Fondazione </a:t>
            </a: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Symbola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– </a:t>
            </a: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GreenItaly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2022</a:t>
            </a:r>
          </a:p>
        </p:txBody>
      </p:sp>
      <p:sp>
        <p:nvSpPr>
          <p:cNvPr id="6" name="AutoShape 23">
            <a:extLst>
              <a:ext uri="{FF2B5EF4-FFF2-40B4-BE49-F238E27FC236}">
                <a16:creationId xmlns:a16="http://schemas.microsoft.com/office/drawing/2014/main" id="{8777D2F6-8C9F-12A0-69B5-A9B6CCBD0221}"/>
              </a:ext>
            </a:extLst>
          </p:cNvPr>
          <p:cNvSpPr/>
          <p:nvPr/>
        </p:nvSpPr>
        <p:spPr>
          <a:xfrm>
            <a:off x="5943599" y="9210675"/>
            <a:ext cx="12344415" cy="0"/>
          </a:xfrm>
          <a:prstGeom prst="line">
            <a:avLst/>
          </a:prstGeom>
          <a:ln w="9525" cap="rnd">
            <a:solidFill>
              <a:srgbClr val="6BBE4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E3FE3EE-BBDB-430D-B4DC-23553A1A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8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9A382A93-0A3F-4739-BC18-56205AD102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172358"/>
              </p:ext>
            </p:extLst>
          </p:nvPr>
        </p:nvGraphicFramePr>
        <p:xfrm>
          <a:off x="2968328" y="2628897"/>
          <a:ext cx="12351342" cy="6219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ttangolo 13">
            <a:extLst>
              <a:ext uri="{FF2B5EF4-FFF2-40B4-BE49-F238E27FC236}">
                <a16:creationId xmlns:a16="http://schemas.microsoft.com/office/drawing/2014/main" id="{47D7EAD2-4E96-AA59-44A4-5525AADAAAD3}"/>
              </a:ext>
            </a:extLst>
          </p:cNvPr>
          <p:cNvSpPr/>
          <p:nvPr/>
        </p:nvSpPr>
        <p:spPr>
          <a:xfrm>
            <a:off x="9448800" y="4229100"/>
            <a:ext cx="3581400" cy="4419600"/>
          </a:xfrm>
          <a:prstGeom prst="rect">
            <a:avLst/>
          </a:prstGeom>
          <a:noFill/>
          <a:ln>
            <a:solidFill>
              <a:srgbClr val="049CE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C2AA0E4C-A214-F9FE-2EB1-B9D08EA481BD}"/>
              </a:ext>
            </a:extLst>
          </p:cNvPr>
          <p:cNvSpPr txBox="1"/>
          <p:nvPr/>
        </p:nvSpPr>
        <p:spPr>
          <a:xfrm>
            <a:off x="800099" y="571500"/>
            <a:ext cx="16687800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4600" b="1" spc="84" dirty="0">
                <a:solidFill>
                  <a:srgbClr val="6BBE4F"/>
                </a:solidFill>
                <a:latin typeface="Century Gothic" panose="020B0502020202020204" pitchFamily="34" charset="0"/>
              </a:rPr>
              <a:t>… e nel quinquennio 2017-2021 più di una impresa su tre ha investito nel green</a:t>
            </a:r>
            <a:endParaRPr lang="en-US" sz="4600" b="1" spc="84" dirty="0">
              <a:solidFill>
                <a:srgbClr val="6BBE4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8760F0C3-6FE5-BCFF-01EA-507B443510E6}"/>
              </a:ext>
            </a:extLst>
          </p:cNvPr>
          <p:cNvSpPr txBox="1"/>
          <p:nvPr/>
        </p:nvSpPr>
        <p:spPr>
          <a:xfrm>
            <a:off x="5047341" y="2128209"/>
            <a:ext cx="8193316" cy="2411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it-IT" sz="1400" b="1" dirty="0">
                <a:solidFill>
                  <a:srgbClr val="4FA3BE"/>
                </a:solidFill>
                <a:latin typeface="Century Gothic" panose="020B0502020202020204" pitchFamily="34" charset="0"/>
              </a:rPr>
              <a:t>Imprese che hanno effettuato eco-investimenti sul totale delle imprese, per settore di attività</a:t>
            </a:r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594D2B56-2DB4-64F0-2458-C90097034B86}"/>
              </a:ext>
            </a:extLst>
          </p:cNvPr>
          <p:cNvSpPr txBox="1"/>
          <p:nvPr/>
        </p:nvSpPr>
        <p:spPr>
          <a:xfrm>
            <a:off x="685800" y="9067800"/>
            <a:ext cx="5078995" cy="244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Unioncamere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– Fondazione </a:t>
            </a: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Symbola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– </a:t>
            </a: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GreenItaly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2022</a:t>
            </a:r>
          </a:p>
        </p:txBody>
      </p:sp>
      <p:sp>
        <p:nvSpPr>
          <p:cNvPr id="3" name="AutoShape 23">
            <a:extLst>
              <a:ext uri="{FF2B5EF4-FFF2-40B4-BE49-F238E27FC236}">
                <a16:creationId xmlns:a16="http://schemas.microsoft.com/office/drawing/2014/main" id="{F897F1D2-5425-0BBB-95E9-BDE5D9750344}"/>
              </a:ext>
            </a:extLst>
          </p:cNvPr>
          <p:cNvSpPr/>
          <p:nvPr/>
        </p:nvSpPr>
        <p:spPr>
          <a:xfrm>
            <a:off x="5943599" y="9210675"/>
            <a:ext cx="12344415" cy="0"/>
          </a:xfrm>
          <a:prstGeom prst="line">
            <a:avLst/>
          </a:prstGeom>
          <a:ln w="9525" cap="rnd">
            <a:solidFill>
              <a:srgbClr val="6BBE4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9423C1-6B9D-456F-A5D6-B4C89AC03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">
            <a:extLst>
              <a:ext uri="{FF2B5EF4-FFF2-40B4-BE49-F238E27FC236}">
                <a16:creationId xmlns:a16="http://schemas.microsoft.com/office/drawing/2014/main" id="{B17D9A7E-4BD6-9900-FCFE-F91A73DF8DFA}"/>
              </a:ext>
            </a:extLst>
          </p:cNvPr>
          <p:cNvSpPr txBox="1"/>
          <p:nvPr/>
        </p:nvSpPr>
        <p:spPr>
          <a:xfrm>
            <a:off x="889002" y="571500"/>
            <a:ext cx="16687800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4600" b="1" spc="84">
                <a:solidFill>
                  <a:srgbClr val="6DC82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>
                <a:solidFill>
                  <a:srgbClr val="6BBE4F"/>
                </a:solidFill>
              </a:rPr>
              <a:t>Eco-investimenti e tecnologie digitali</a:t>
            </a: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FA2BB0BF-69A0-CE10-3DDD-9A0E159E47E4}"/>
              </a:ext>
            </a:extLst>
          </p:cNvPr>
          <p:cNvSpPr txBox="1"/>
          <p:nvPr/>
        </p:nvSpPr>
        <p:spPr>
          <a:xfrm>
            <a:off x="4838700" y="1652620"/>
            <a:ext cx="8610600" cy="511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it-IT" sz="1400" b="1" dirty="0">
                <a:solidFill>
                  <a:srgbClr val="4FA3BE"/>
                </a:solidFill>
                <a:latin typeface="Century Gothic" panose="020B0502020202020204" pitchFamily="34" charset="0"/>
              </a:rPr>
              <a:t>Imprese manifatturiere che investono nelle tecnologie 4.0 </a:t>
            </a:r>
          </a:p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it-IT" sz="1400" dirty="0">
                <a:solidFill>
                  <a:srgbClr val="4FA3BE"/>
                </a:solidFill>
                <a:latin typeface="Century Gothic" panose="020B0502020202020204" pitchFamily="34" charset="0"/>
              </a:rPr>
              <a:t>(incidenze percentuali sul totale delle imprese manifatturiere)</a:t>
            </a: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608A180E-5C76-4C57-9747-4A102C9E15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088277"/>
              </p:ext>
            </p:extLst>
          </p:nvPr>
        </p:nvGraphicFramePr>
        <p:xfrm>
          <a:off x="2891077" y="2357415"/>
          <a:ext cx="12505848" cy="649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2">
            <a:extLst>
              <a:ext uri="{FF2B5EF4-FFF2-40B4-BE49-F238E27FC236}">
                <a16:creationId xmlns:a16="http://schemas.microsoft.com/office/drawing/2014/main" id="{FDA8B94F-9CD5-44CB-871F-2F64E2CF0B46}"/>
              </a:ext>
            </a:extLst>
          </p:cNvPr>
          <p:cNvSpPr txBox="1"/>
          <p:nvPr/>
        </p:nvSpPr>
        <p:spPr>
          <a:xfrm>
            <a:off x="685800" y="9067800"/>
            <a:ext cx="5078995" cy="244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Unioncamere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– Fondazione </a:t>
            </a: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Symbola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– </a:t>
            </a: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GreenItaly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2022</a:t>
            </a:r>
          </a:p>
        </p:txBody>
      </p:sp>
      <p:sp>
        <p:nvSpPr>
          <p:cNvPr id="4" name="AutoShape 23">
            <a:extLst>
              <a:ext uri="{FF2B5EF4-FFF2-40B4-BE49-F238E27FC236}">
                <a16:creationId xmlns:a16="http://schemas.microsoft.com/office/drawing/2014/main" id="{54438AAC-A33A-D598-ABE7-FE5ECFFCC2EF}"/>
              </a:ext>
            </a:extLst>
          </p:cNvPr>
          <p:cNvSpPr/>
          <p:nvPr/>
        </p:nvSpPr>
        <p:spPr>
          <a:xfrm>
            <a:off x="5943599" y="9210675"/>
            <a:ext cx="12344415" cy="0"/>
          </a:xfrm>
          <a:prstGeom prst="line">
            <a:avLst/>
          </a:prstGeom>
          <a:ln w="9525" cap="rnd">
            <a:solidFill>
              <a:srgbClr val="6BBE4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A1F6726-FD27-44A4-BAE7-C4258621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F15FEB7-9DD0-95EE-380C-1EEE22B94B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7297" y1="53105" x2="36784" y2="60766"/>
                        <a14:foregroundMark x1="36784" y1="60766" x2="35500" y2="53306"/>
                      </a14:backgroundRemoval>
                    </a14:imgEffect>
                  </a14:imgLayer>
                </a14:imgProps>
              </a:ext>
            </a:extLst>
          </a:blip>
          <a:srcRect l="23836" t="8150" r="26028" b="14947"/>
          <a:stretch/>
        </p:blipFill>
        <p:spPr>
          <a:xfrm>
            <a:off x="690416" y="1812587"/>
            <a:ext cx="6091384" cy="6607513"/>
          </a:xfrm>
          <a:prstGeom prst="rect">
            <a:avLst/>
          </a:prstGeom>
        </p:spPr>
      </p:pic>
      <p:sp>
        <p:nvSpPr>
          <p:cNvPr id="31" name="TextBox 3">
            <a:extLst>
              <a:ext uri="{FF2B5EF4-FFF2-40B4-BE49-F238E27FC236}">
                <a16:creationId xmlns:a16="http://schemas.microsoft.com/office/drawing/2014/main" id="{B17D9A7E-4BD6-9900-FCFE-F91A73DF8DFA}"/>
              </a:ext>
            </a:extLst>
          </p:cNvPr>
          <p:cNvSpPr txBox="1"/>
          <p:nvPr/>
        </p:nvSpPr>
        <p:spPr>
          <a:xfrm>
            <a:off x="685800" y="209722"/>
            <a:ext cx="16911784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4600" b="1" spc="84" dirty="0">
                <a:solidFill>
                  <a:srgbClr val="6BBE4F"/>
                </a:solidFill>
                <a:latin typeface="Century Gothic" panose="020B0502020202020204" pitchFamily="34" charset="0"/>
              </a:rPr>
              <a:t>La geografia sempre più diffusa delle imprese green</a:t>
            </a:r>
            <a:endParaRPr lang="en-US" sz="4600" b="1" spc="84" dirty="0">
              <a:solidFill>
                <a:srgbClr val="6BBE4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6F3CF239-32CB-4790-9634-70A2E6278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778266"/>
              </p:ext>
            </p:extLst>
          </p:nvPr>
        </p:nvGraphicFramePr>
        <p:xfrm>
          <a:off x="9753600" y="1344479"/>
          <a:ext cx="7823202" cy="623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3">
            <a:extLst>
              <a:ext uri="{FF2B5EF4-FFF2-40B4-BE49-F238E27FC236}">
                <a16:creationId xmlns:a16="http://schemas.microsoft.com/office/drawing/2014/main" id="{335EEEFE-C5FF-B625-443A-7BA5533A43EC}"/>
              </a:ext>
            </a:extLst>
          </p:cNvPr>
          <p:cNvSpPr txBox="1"/>
          <p:nvPr/>
        </p:nvSpPr>
        <p:spPr>
          <a:xfrm>
            <a:off x="9753600" y="7748133"/>
            <a:ext cx="7823202" cy="1044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it-IT" sz="2000" dirty="0">
                <a:solidFill>
                  <a:srgbClr val="4FA3BE"/>
                </a:solidFill>
                <a:latin typeface="Century Gothic" panose="020B0502020202020204" pitchFamily="34" charset="0"/>
              </a:rPr>
              <a:t>Nelle prime cinque regioni sono concentrate il 52,7% delle imprese che nel quinquennio 2017-2021 hanno effettuato investimenti green.</a:t>
            </a:r>
            <a:endParaRPr lang="en-US" sz="2000" dirty="0">
              <a:solidFill>
                <a:srgbClr val="4FA3B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39EBECEE-1A3B-CB31-BB0A-AA242A414D39}"/>
              </a:ext>
            </a:extLst>
          </p:cNvPr>
          <p:cNvSpPr txBox="1"/>
          <p:nvPr/>
        </p:nvSpPr>
        <p:spPr>
          <a:xfrm>
            <a:off x="690416" y="1142282"/>
            <a:ext cx="6700984" cy="510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it-IT" sz="1400" b="1" dirty="0">
                <a:solidFill>
                  <a:srgbClr val="4FA3BE"/>
                </a:solidFill>
                <a:latin typeface="Century Gothic" panose="020B0502020202020204" pitchFamily="34" charset="0"/>
              </a:rPr>
              <a:t>Distribuzione per provincia delle imprese che investono nel green nel periodo 2017-2021 </a:t>
            </a:r>
            <a:r>
              <a:rPr lang="it-IT" sz="1200" dirty="0">
                <a:solidFill>
                  <a:srgbClr val="4FA3BE"/>
                </a:solidFill>
                <a:latin typeface="Century Gothic" panose="020B0502020202020204" pitchFamily="34" charset="0"/>
              </a:rPr>
              <a:t>(quote % su totale Italia)</a:t>
            </a:r>
            <a:endParaRPr lang="en-US" sz="1200" dirty="0">
              <a:solidFill>
                <a:srgbClr val="4FA3B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0FF617C-294D-07F5-5273-4695B4F57E9C}"/>
              </a:ext>
            </a:extLst>
          </p:cNvPr>
          <p:cNvSpPr/>
          <p:nvPr/>
        </p:nvSpPr>
        <p:spPr>
          <a:xfrm>
            <a:off x="4648200" y="1609693"/>
            <a:ext cx="167117" cy="167117"/>
          </a:xfrm>
          <a:prstGeom prst="rect">
            <a:avLst/>
          </a:prstGeom>
          <a:solidFill>
            <a:srgbClr val="B2DF8A"/>
          </a:solidFill>
          <a:ln>
            <a:solidFill>
              <a:srgbClr val="F4F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F6A8007-82C3-07E4-0A14-06F6F17F23F1}"/>
              </a:ext>
            </a:extLst>
          </p:cNvPr>
          <p:cNvSpPr/>
          <p:nvPr/>
        </p:nvSpPr>
        <p:spPr>
          <a:xfrm>
            <a:off x="4648200" y="1890708"/>
            <a:ext cx="167117" cy="167117"/>
          </a:xfrm>
          <a:prstGeom prst="rect">
            <a:avLst/>
          </a:prstGeom>
          <a:solidFill>
            <a:srgbClr val="88CA6B"/>
          </a:solidFill>
          <a:ln>
            <a:solidFill>
              <a:srgbClr val="F4F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05D3FBB-121F-28EC-2297-8147237B7DAB}"/>
              </a:ext>
            </a:extLst>
          </p:cNvPr>
          <p:cNvSpPr/>
          <p:nvPr/>
        </p:nvSpPr>
        <p:spPr>
          <a:xfrm>
            <a:off x="4648200" y="2171723"/>
            <a:ext cx="167117" cy="167117"/>
          </a:xfrm>
          <a:prstGeom prst="rect">
            <a:avLst/>
          </a:prstGeom>
          <a:solidFill>
            <a:srgbClr val="5DB54B"/>
          </a:solidFill>
          <a:ln>
            <a:solidFill>
              <a:srgbClr val="F4F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6457E5C-D54D-8AD5-7062-0211A43F2551}"/>
              </a:ext>
            </a:extLst>
          </p:cNvPr>
          <p:cNvSpPr/>
          <p:nvPr/>
        </p:nvSpPr>
        <p:spPr>
          <a:xfrm>
            <a:off x="4648199" y="2452738"/>
            <a:ext cx="167117" cy="167117"/>
          </a:xfrm>
          <a:prstGeom prst="rect">
            <a:avLst/>
          </a:prstGeom>
          <a:solidFill>
            <a:srgbClr val="33A02C"/>
          </a:solidFill>
          <a:ln>
            <a:solidFill>
              <a:srgbClr val="F4F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22">
            <a:extLst>
              <a:ext uri="{FF2B5EF4-FFF2-40B4-BE49-F238E27FC236}">
                <a16:creationId xmlns:a16="http://schemas.microsoft.com/office/drawing/2014/main" id="{7E00CBDF-1B0D-C826-C217-3433F0716A78}"/>
              </a:ext>
            </a:extLst>
          </p:cNvPr>
          <p:cNvSpPr txBox="1"/>
          <p:nvPr/>
        </p:nvSpPr>
        <p:spPr>
          <a:xfrm>
            <a:off x="4953505" y="1586744"/>
            <a:ext cx="648790" cy="1055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it-IT" sz="1600" dirty="0">
                <a:latin typeface="Century Gothic" panose="020B0502020202020204" pitchFamily="34" charset="0"/>
              </a:rPr>
              <a:t>0,2-0,4</a:t>
            </a:r>
          </a:p>
          <a:p>
            <a:pPr>
              <a:lnSpc>
                <a:spcPts val="2100"/>
              </a:lnSpc>
              <a:spcBef>
                <a:spcPct val="0"/>
              </a:spcBef>
            </a:pPr>
            <a:r>
              <a:rPr lang="it-IT" sz="1600" dirty="0">
                <a:latin typeface="Century Gothic" panose="020B0502020202020204" pitchFamily="34" charset="0"/>
              </a:rPr>
              <a:t>0,4-0,6</a:t>
            </a:r>
          </a:p>
          <a:p>
            <a:pPr>
              <a:lnSpc>
                <a:spcPts val="2100"/>
              </a:lnSpc>
              <a:spcBef>
                <a:spcPct val="0"/>
              </a:spcBef>
            </a:pPr>
            <a:r>
              <a:rPr lang="it-IT" sz="1600" dirty="0">
                <a:latin typeface="Century Gothic" panose="020B0502020202020204" pitchFamily="34" charset="0"/>
              </a:rPr>
              <a:t>0,6-1,1</a:t>
            </a:r>
          </a:p>
          <a:p>
            <a:pPr>
              <a:lnSpc>
                <a:spcPts val="2100"/>
              </a:lnSpc>
              <a:spcBef>
                <a:spcPct val="0"/>
              </a:spcBef>
            </a:pPr>
            <a:r>
              <a:rPr lang="it-IT" sz="1600" dirty="0">
                <a:latin typeface="Century Gothic" panose="020B0502020202020204" pitchFamily="34" charset="0"/>
              </a:rPr>
              <a:t>1,1-7,0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99B33443-3CF6-B07D-335D-163402566847}"/>
              </a:ext>
            </a:extLst>
          </p:cNvPr>
          <p:cNvSpPr txBox="1"/>
          <p:nvPr/>
        </p:nvSpPr>
        <p:spPr>
          <a:xfrm>
            <a:off x="690416" y="8686288"/>
            <a:ext cx="7823202" cy="369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it-IT" sz="3200" b="1" spc="84" dirty="0">
                <a:solidFill>
                  <a:srgbClr val="4FA3BE"/>
                </a:solidFill>
                <a:latin typeface="Century Gothic" panose="020B0502020202020204" pitchFamily="34" charset="0"/>
              </a:rPr>
              <a:t>IMPRESE</a:t>
            </a:r>
            <a:r>
              <a:rPr lang="it-IT" sz="2000" dirty="0">
                <a:solidFill>
                  <a:srgbClr val="4FA3BE"/>
                </a:solidFill>
                <a:latin typeface="Century Gothic" panose="020B0502020202020204" pitchFamily="34" charset="0"/>
              </a:rPr>
              <a:t> </a:t>
            </a:r>
            <a:r>
              <a:rPr lang="it-IT" sz="3200" b="1" spc="84" dirty="0">
                <a:solidFill>
                  <a:srgbClr val="4FA3BE"/>
                </a:solidFill>
                <a:latin typeface="Century Gothic" panose="020B0502020202020204" pitchFamily="34" charset="0"/>
              </a:rPr>
              <a:t>GREEN IN ITALIA: 531.170 </a:t>
            </a:r>
            <a:endParaRPr lang="en-US" sz="3200" b="1" spc="84" dirty="0">
              <a:solidFill>
                <a:srgbClr val="4FA3BE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EBE286F8-5BEC-5A5C-7EF8-07E8C8733164}"/>
              </a:ext>
            </a:extLst>
          </p:cNvPr>
          <p:cNvSpPr txBox="1"/>
          <p:nvPr/>
        </p:nvSpPr>
        <p:spPr>
          <a:xfrm>
            <a:off x="685800" y="9067800"/>
            <a:ext cx="5078995" cy="244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Unioncamere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– Fondazione </a:t>
            </a: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Symbola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– </a:t>
            </a:r>
            <a:r>
              <a:rPr lang="en-US" sz="1500" dirty="0" err="1">
                <a:solidFill>
                  <a:srgbClr val="4FA3BE"/>
                </a:solidFill>
                <a:latin typeface="Century Gothic" panose="020B0502020202020204" pitchFamily="34" charset="0"/>
              </a:rPr>
              <a:t>GreenItaly</a:t>
            </a:r>
            <a:r>
              <a:rPr lang="en-US" sz="1500" dirty="0">
                <a:solidFill>
                  <a:srgbClr val="4FA3BE"/>
                </a:solidFill>
                <a:latin typeface="Century Gothic" panose="020B0502020202020204" pitchFamily="34" charset="0"/>
              </a:rPr>
              <a:t> 2022</a:t>
            </a:r>
          </a:p>
        </p:txBody>
      </p:sp>
      <p:sp>
        <p:nvSpPr>
          <p:cNvPr id="5" name="AutoShape 23">
            <a:extLst>
              <a:ext uri="{FF2B5EF4-FFF2-40B4-BE49-F238E27FC236}">
                <a16:creationId xmlns:a16="http://schemas.microsoft.com/office/drawing/2014/main" id="{5798B49D-C61A-D8B1-0C5D-6396F815BF62}"/>
              </a:ext>
            </a:extLst>
          </p:cNvPr>
          <p:cNvSpPr/>
          <p:nvPr/>
        </p:nvSpPr>
        <p:spPr>
          <a:xfrm>
            <a:off x="5943599" y="9210675"/>
            <a:ext cx="12344415" cy="0"/>
          </a:xfrm>
          <a:prstGeom prst="line">
            <a:avLst/>
          </a:prstGeom>
          <a:ln w="9525" cap="rnd">
            <a:solidFill>
              <a:srgbClr val="6BBE4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D46D20-B3E3-4C6E-B940-3D7193D0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78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638</Words>
  <Application>Microsoft Office PowerPoint</Application>
  <PresentationFormat>Personalizzato</PresentationFormat>
  <Paragraphs>92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Century Gothic</vt:lpstr>
      <vt:lpstr>Calibri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GREENITALY</dc:title>
  <cp:lastModifiedBy>Anna Mattiello</cp:lastModifiedBy>
  <cp:revision>100</cp:revision>
  <cp:lastPrinted>2022-10-25T08:37:52Z</cp:lastPrinted>
  <dcterms:created xsi:type="dcterms:W3CDTF">2006-08-16T00:00:00Z</dcterms:created>
  <dcterms:modified xsi:type="dcterms:W3CDTF">2022-10-25T08:42:21Z</dcterms:modified>
  <dc:identifier>DAFFuw27yiY</dc:identifier>
</cp:coreProperties>
</file>