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61" r:id="rId4"/>
    <p:sldId id="2147469292" r:id="rId5"/>
    <p:sldId id="2147469324" r:id="rId6"/>
    <p:sldId id="2147469295" r:id="rId7"/>
    <p:sldId id="2147469296" r:id="rId8"/>
    <p:sldId id="2147469317" r:id="rId9"/>
    <p:sldId id="2147469315" r:id="rId10"/>
    <p:sldId id="2147469293" r:id="rId11"/>
    <p:sldId id="2147469294" r:id="rId12"/>
    <p:sldId id="2147469248" r:id="rId13"/>
    <p:sldId id="2147469316" r:id="rId14"/>
    <p:sldId id="2147469313" r:id="rId15"/>
    <p:sldId id="319" r:id="rId16"/>
    <p:sldId id="2147469309" r:id="rId17"/>
    <p:sldId id="2147469312" r:id="rId18"/>
    <p:sldId id="306" r:id="rId19"/>
    <p:sldId id="2147469310" r:id="rId20"/>
    <p:sldId id="2147469303" r:id="rId21"/>
    <p:sldId id="2147469323" r:id="rId22"/>
    <p:sldId id="2147469314" r:id="rId23"/>
    <p:sldId id="262"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FF2"/>
    <a:srgbClr val="FF9D95"/>
    <a:srgbClr val="3193BA"/>
    <a:srgbClr val="E538E9"/>
    <a:srgbClr val="FFA025"/>
    <a:srgbClr val="0CAEB7"/>
    <a:srgbClr val="D92FC9"/>
    <a:srgbClr val="019DE6"/>
    <a:srgbClr val="D54451"/>
    <a:srgbClr val="4147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26" autoAdjust="0"/>
  </p:normalViewPr>
  <p:slideViewPr>
    <p:cSldViewPr snapToGrid="0">
      <p:cViewPr varScale="1">
        <p:scale>
          <a:sx n="50" d="100"/>
          <a:sy n="50" d="100"/>
        </p:scale>
        <p:origin x="1212" y="24"/>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Grafico%20in%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profili\U077126\Desktop\RO-RO%20per%20Unioncamer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profili\U077126\Desktop\RO-RO%20per%20Unioncamere.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555677223996436E-3"/>
          <c:y val="6.7982455581354503E-2"/>
          <c:w val="0.97518875505360392"/>
          <c:h val="0.92878028462905715"/>
        </c:manualLayout>
      </c:layout>
      <c:barChart>
        <c:barDir val="bar"/>
        <c:grouping val="percentStacked"/>
        <c:varyColors val="0"/>
        <c:dLbls>
          <c:showLegendKey val="0"/>
          <c:showVal val="0"/>
          <c:showCatName val="0"/>
          <c:showSerName val="0"/>
          <c:showPercent val="0"/>
          <c:showBubbleSize val="0"/>
        </c:dLbls>
        <c:gapWidth val="150"/>
        <c:overlap val="100"/>
        <c:axId val="159077888"/>
        <c:axId val="159079424"/>
      </c:barChart>
      <c:catAx>
        <c:axId val="159077888"/>
        <c:scaling>
          <c:orientation val="minMax"/>
        </c:scaling>
        <c:delete val="1"/>
        <c:axPos val="l"/>
        <c:majorTickMark val="out"/>
        <c:minorTickMark val="none"/>
        <c:tickLblPos val="nextTo"/>
        <c:crossAx val="159079424"/>
        <c:crosses val="autoZero"/>
        <c:auto val="1"/>
        <c:lblAlgn val="ctr"/>
        <c:lblOffset val="100"/>
        <c:noMultiLvlLbl val="0"/>
      </c:catAx>
      <c:valAx>
        <c:axId val="159079424"/>
        <c:scaling>
          <c:orientation val="minMax"/>
        </c:scaling>
        <c:delete val="1"/>
        <c:axPos val="b"/>
        <c:numFmt formatCode="0%" sourceLinked="1"/>
        <c:majorTickMark val="out"/>
        <c:minorTickMark val="none"/>
        <c:tickLblPos val="nextTo"/>
        <c:crossAx val="159077888"/>
        <c:crosses val="autoZero"/>
        <c:crossBetween val="between"/>
      </c:valAx>
      <c:spPr>
        <a:noFill/>
        <a:ln w="25400">
          <a:noFill/>
        </a:ln>
      </c:spPr>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Franklin Gothic Medium" panose="020B0603020102020204" pitchFamily="34" charset="0"/>
                <a:ea typeface="+mn-ea"/>
                <a:cs typeface="+mn-cs"/>
              </a:defRPr>
            </a:pPr>
            <a:r>
              <a:rPr lang="en-US" sz="1000" dirty="0">
                <a:latin typeface="Franklin Gothic Medium" panose="020B0603020102020204" pitchFamily="34" charset="0"/>
              </a:rPr>
              <a:t>Ro-Ro (</a:t>
            </a:r>
            <a:r>
              <a:rPr lang="en-US" sz="1000" dirty="0" err="1">
                <a:latin typeface="Franklin Gothic Medium" panose="020B0603020102020204" pitchFamily="34" charset="0"/>
              </a:rPr>
              <a:t>milioni</a:t>
            </a:r>
            <a:r>
              <a:rPr lang="en-US" sz="1000" dirty="0">
                <a:latin typeface="Franklin Gothic Medium" panose="020B0603020102020204" pitchFamily="34" charset="0"/>
              </a:rPr>
              <a:t> di </a:t>
            </a:r>
            <a:r>
              <a:rPr lang="en-US" sz="1000" dirty="0" err="1">
                <a:latin typeface="Franklin Gothic Medium" panose="020B0603020102020204" pitchFamily="34" charset="0"/>
              </a:rPr>
              <a:t>tonnellate</a:t>
            </a:r>
            <a:r>
              <a:rPr lang="en-US" sz="1000" dirty="0">
                <a:latin typeface="Franklin Gothic Medium" panose="020B0603020102020204" pitchFamily="34" charset="0"/>
              </a:rPr>
              <a: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Franklin Gothic Medium" panose="020B0603020102020204" pitchFamily="34" charset="0"/>
              <a:ea typeface="+mn-ea"/>
              <a:cs typeface="+mn-cs"/>
            </a:defRPr>
          </a:pPr>
          <a:endParaRPr lang="it-IT"/>
        </a:p>
      </c:txPr>
    </c:title>
    <c:autoTitleDeleted val="0"/>
    <c:plotArea>
      <c:layout/>
      <c:barChart>
        <c:barDir val="col"/>
        <c:grouping val="clustered"/>
        <c:varyColors val="0"/>
        <c:ser>
          <c:idx val="0"/>
          <c:order val="0"/>
          <c:tx>
            <c:strRef>
              <c:f>Foglio1!$B$1</c:f>
              <c:strCache>
                <c:ptCount val="1"/>
                <c:pt idx="0">
                  <c:v>RO-RO</c:v>
                </c:pt>
              </c:strCache>
            </c:strRef>
          </c:tx>
          <c:spPr>
            <a:solidFill>
              <a:srgbClr val="22325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Medium" panose="020B060302010202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2016</c:v>
                </c:pt>
                <c:pt idx="1">
                  <c:v>2017</c:v>
                </c:pt>
                <c:pt idx="2">
                  <c:v>2018</c:v>
                </c:pt>
                <c:pt idx="3">
                  <c:v>2019</c:v>
                </c:pt>
                <c:pt idx="4">
                  <c:v>2020</c:v>
                </c:pt>
                <c:pt idx="5">
                  <c:v>2021</c:v>
                </c:pt>
                <c:pt idx="6">
                  <c:v>stima 2022</c:v>
                </c:pt>
              </c:strCache>
            </c:strRef>
          </c:cat>
          <c:val>
            <c:numRef>
              <c:f>Foglio1!$B$2:$B$8</c:f>
              <c:numCache>
                <c:formatCode>_-* #,##0\ _€_-;\-* #,##0\ _€_-;_-* "-"??\ _€_-;_-@_-</c:formatCode>
                <c:ptCount val="7"/>
                <c:pt idx="0">
                  <c:v>98682059</c:v>
                </c:pt>
                <c:pt idx="1">
                  <c:v>106145420</c:v>
                </c:pt>
                <c:pt idx="2">
                  <c:v>113507811</c:v>
                </c:pt>
                <c:pt idx="3">
                  <c:v>112189824</c:v>
                </c:pt>
                <c:pt idx="4">
                  <c:v>106327466</c:v>
                </c:pt>
                <c:pt idx="5">
                  <c:v>122572786</c:v>
                </c:pt>
                <c:pt idx="6">
                  <c:v>124390806.66666667</c:v>
                </c:pt>
              </c:numCache>
            </c:numRef>
          </c:val>
          <c:extLst>
            <c:ext xmlns:c16="http://schemas.microsoft.com/office/drawing/2014/chart" uri="{C3380CC4-5D6E-409C-BE32-E72D297353CC}">
              <c16:uniqueId val="{00000000-14BD-46F2-8044-6083F0EDCBFE}"/>
            </c:ext>
          </c:extLst>
        </c:ser>
        <c:dLbls>
          <c:showLegendKey val="0"/>
          <c:showVal val="0"/>
          <c:showCatName val="0"/>
          <c:showSerName val="0"/>
          <c:showPercent val="0"/>
          <c:showBubbleSize val="0"/>
        </c:dLbls>
        <c:gapWidth val="80"/>
        <c:overlap val="-27"/>
        <c:axId val="619649016"/>
        <c:axId val="619657216"/>
      </c:barChart>
      <c:catAx>
        <c:axId val="61964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crossAx val="619657216"/>
        <c:crosses val="autoZero"/>
        <c:auto val="1"/>
        <c:lblAlgn val="ctr"/>
        <c:lblOffset val="100"/>
        <c:noMultiLvlLbl val="0"/>
      </c:catAx>
      <c:valAx>
        <c:axId val="619657216"/>
        <c:scaling>
          <c:orientation val="minMax"/>
        </c:scaling>
        <c:delete val="1"/>
        <c:axPos val="l"/>
        <c:numFmt formatCode="_-* #,##0\ _€_-;\-* #,##0\ _€_-;_-* &quot;-&quot;??\ _€_-;_-@_-" sourceLinked="1"/>
        <c:majorTickMark val="none"/>
        <c:minorTickMark val="none"/>
        <c:tickLblPos val="nextTo"/>
        <c:crossAx val="61964901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it-IT"/>
              </a:p>
            </c:txPr>
          </c:dispUnitsLbl>
        </c:dispUnits>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Foglio1!$D$1</c:f>
              <c:strCache>
                <c:ptCount val="1"/>
                <c:pt idx="0">
                  <c:v>RO-RO</c:v>
                </c:pt>
              </c:strCache>
            </c:strRef>
          </c:tx>
          <c:spPr>
            <a:ln w="28575" cap="rnd">
              <a:solidFill>
                <a:schemeClr val="accent1"/>
              </a:solidFill>
              <a:round/>
            </a:ln>
            <a:effectLst/>
          </c:spPr>
          <c:marker>
            <c:symbol val="none"/>
          </c:marker>
          <c:cat>
            <c:strRef>
              <c:f>Foglio1!$A$2:$A$8</c:f>
              <c:strCache>
                <c:ptCount val="7"/>
                <c:pt idx="0">
                  <c:v>2016</c:v>
                </c:pt>
                <c:pt idx="1">
                  <c:v>2017</c:v>
                </c:pt>
                <c:pt idx="2">
                  <c:v>2018</c:v>
                </c:pt>
                <c:pt idx="3">
                  <c:v>2019</c:v>
                </c:pt>
                <c:pt idx="4">
                  <c:v>2020</c:v>
                </c:pt>
                <c:pt idx="5">
                  <c:v>2021</c:v>
                </c:pt>
                <c:pt idx="6">
                  <c:v>stima 2022</c:v>
                </c:pt>
              </c:strCache>
              <c:extLst/>
            </c:strRef>
          </c:cat>
          <c:val>
            <c:numRef>
              <c:f>Foglio1!$D$2:$D$8</c:f>
              <c:numCache>
                <c:formatCode>_-* #,##0\ _€_-;\-* #,##0\ _€_-;_-* "-"??\ _€_-;_-@_-</c:formatCode>
                <c:ptCount val="7"/>
                <c:pt idx="0" formatCode="General">
                  <c:v>100</c:v>
                </c:pt>
                <c:pt idx="1">
                  <c:v>107.56303737034915</c:v>
                </c:pt>
                <c:pt idx="2">
                  <c:v>115.02375624327013</c:v>
                </c:pt>
                <c:pt idx="3">
                  <c:v>113.68816696457458</c:v>
                </c:pt>
                <c:pt idx="4">
                  <c:v>107.74751467234789</c:v>
                </c:pt>
                <c:pt idx="5">
                  <c:v>124.2097978519074</c:v>
                </c:pt>
                <c:pt idx="6">
                  <c:v>126.05209896022404</c:v>
                </c:pt>
              </c:numCache>
              <c:extLst/>
            </c:numRef>
          </c:val>
          <c:smooth val="0"/>
          <c:extLst>
            <c:ext xmlns:c16="http://schemas.microsoft.com/office/drawing/2014/chart" uri="{C3380CC4-5D6E-409C-BE32-E72D297353CC}">
              <c16:uniqueId val="{00000000-2FC4-4714-B0B6-65245597A1CC}"/>
            </c:ext>
          </c:extLst>
        </c:ser>
        <c:ser>
          <c:idx val="1"/>
          <c:order val="1"/>
          <c:tx>
            <c:strRef>
              <c:f>Foglio1!$E$1</c:f>
              <c:strCache>
                <c:ptCount val="1"/>
                <c:pt idx="0">
                  <c:v>Merci totali</c:v>
                </c:pt>
              </c:strCache>
            </c:strRef>
          </c:tx>
          <c:spPr>
            <a:ln w="28575" cap="rnd">
              <a:solidFill>
                <a:schemeClr val="accent2"/>
              </a:solidFill>
              <a:round/>
            </a:ln>
            <a:effectLst/>
          </c:spPr>
          <c:marker>
            <c:symbol val="none"/>
          </c:marker>
          <c:cat>
            <c:strRef>
              <c:f>Foglio1!$A$2:$A$8</c:f>
              <c:strCache>
                <c:ptCount val="7"/>
                <c:pt idx="0">
                  <c:v>2016</c:v>
                </c:pt>
                <c:pt idx="1">
                  <c:v>2017</c:v>
                </c:pt>
                <c:pt idx="2">
                  <c:v>2018</c:v>
                </c:pt>
                <c:pt idx="3">
                  <c:v>2019</c:v>
                </c:pt>
                <c:pt idx="4">
                  <c:v>2020</c:v>
                </c:pt>
                <c:pt idx="5">
                  <c:v>2021</c:v>
                </c:pt>
                <c:pt idx="6">
                  <c:v>stima 2022</c:v>
                </c:pt>
              </c:strCache>
              <c:extLst/>
            </c:strRef>
          </c:cat>
          <c:val>
            <c:numRef>
              <c:f>Foglio1!$E$2:$E$8</c:f>
              <c:numCache>
                <c:formatCode>_-* #,##0\ _€_-;\-* #,##0\ _€_-;_-* "-"??\ _€_-;_-@_-</c:formatCode>
                <c:ptCount val="7"/>
                <c:pt idx="0" formatCode="General">
                  <c:v>100</c:v>
                </c:pt>
                <c:pt idx="1">
                  <c:v>101.77299857684284</c:v>
                </c:pt>
                <c:pt idx="2">
                  <c:v>100</c:v>
                </c:pt>
                <c:pt idx="3">
                  <c:v>100.1665238641699</c:v>
                </c:pt>
                <c:pt idx="4">
                  <c:v>90.724940017434676</c:v>
                </c:pt>
                <c:pt idx="5">
                  <c:v>98.381962750642742</c:v>
                </c:pt>
                <c:pt idx="6">
                  <c:v>101.68442792870277</c:v>
                </c:pt>
              </c:numCache>
              <c:extLst/>
            </c:numRef>
          </c:val>
          <c:smooth val="0"/>
          <c:extLst>
            <c:ext xmlns:c16="http://schemas.microsoft.com/office/drawing/2014/chart" uri="{C3380CC4-5D6E-409C-BE32-E72D297353CC}">
              <c16:uniqueId val="{00000001-2FC4-4714-B0B6-65245597A1CC}"/>
            </c:ext>
          </c:extLst>
        </c:ser>
        <c:dLbls>
          <c:showLegendKey val="0"/>
          <c:showVal val="0"/>
          <c:showCatName val="0"/>
          <c:showSerName val="0"/>
          <c:showPercent val="0"/>
          <c:showBubbleSize val="0"/>
        </c:dLbls>
        <c:smooth val="0"/>
        <c:axId val="492653920"/>
        <c:axId val="492655232"/>
      </c:lineChart>
      <c:catAx>
        <c:axId val="4926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crossAx val="492655232"/>
        <c:crosses val="autoZero"/>
        <c:auto val="1"/>
        <c:lblAlgn val="ctr"/>
        <c:lblOffset val="100"/>
        <c:noMultiLvlLbl val="0"/>
      </c:catAx>
      <c:valAx>
        <c:axId val="49265523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crossAx val="4926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193BA"/>
            </a:solidFill>
            <a:ln>
              <a:noFill/>
            </a:ln>
            <a:effectLst/>
          </c:spPr>
          <c:invertIfNegative val="0"/>
          <c:dPt>
            <c:idx val="8"/>
            <c:invertIfNegative val="0"/>
            <c:bubble3D val="0"/>
            <c:spPr>
              <a:solidFill>
                <a:schemeClr val="accent2"/>
              </a:solidFill>
              <a:ln>
                <a:noFill/>
              </a:ln>
              <a:effectLst/>
            </c:spPr>
            <c:extLst>
              <c:ext xmlns:c16="http://schemas.microsoft.com/office/drawing/2014/chart" uri="{C3380CC4-5D6E-409C-BE32-E72D297353CC}">
                <c16:uniqueId val="{00000001-1959-413B-999A-0FD7D70DF2DF}"/>
              </c:ext>
            </c:extLst>
          </c:dPt>
          <c:dLbls>
            <c:dLbl>
              <c:idx val="0"/>
              <c:layout>
                <c:manualLayout>
                  <c:x val="-5.1159469620385986E-3"/>
                  <c:y val="2.6190934801895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59-413B-999A-0FD7D70DF2DF}"/>
                </c:ext>
              </c:extLst>
            </c:dLbl>
            <c:dLbl>
              <c:idx val="1"/>
              <c:layout>
                <c:manualLayout>
                  <c:x val="-5.209103775154259E-3"/>
                  <c:y val="-5.238186960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59-413B-999A-0FD7D70DF2DF}"/>
                </c:ext>
              </c:extLst>
            </c:dLbl>
            <c:dLbl>
              <c:idx val="2"/>
              <c:layout>
                <c:manualLayout>
                  <c:x val="-2.519952680792744E-3"/>
                  <c:y val="-2.6190934801896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59-413B-999A-0FD7D70DF2DF}"/>
                </c:ext>
              </c:extLst>
            </c:dLbl>
            <c:dLbl>
              <c:idx val="3"/>
              <c:layout>
                <c:manualLayout>
                  <c:x val="6.7605230089650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59-413B-999A-0FD7D70DF2DF}"/>
                </c:ext>
              </c:extLst>
            </c:dLbl>
            <c:dLbl>
              <c:idx val="4"/>
              <c:layout>
                <c:manualLayout>
                  <c:x val="-2.9902313308884532E-3"/>
                  <c:y val="-5.23818696037909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59-413B-999A-0FD7D70DF2DF}"/>
                </c:ext>
              </c:extLst>
            </c:dLbl>
            <c:dLbl>
              <c:idx val="5"/>
              <c:layout>
                <c:manualLayout>
                  <c:x val="1.6511277348818462E-2"/>
                  <c:y val="-2.6190934801895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59-413B-999A-0FD7D70DF2DF}"/>
                </c:ext>
              </c:extLst>
            </c:dLbl>
            <c:dLbl>
              <c:idx val="6"/>
              <c:layout>
                <c:manualLayout>
                  <c:x val="6.7605230089650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59-413B-999A-0FD7D70DF2DF}"/>
                </c:ext>
              </c:extLst>
            </c:dLbl>
            <c:dLbl>
              <c:idx val="7"/>
              <c:layout>
                <c:manualLayout>
                  <c:x val="-2.860221273023681E-3"/>
                  <c:y val="-5.2381869603791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59-413B-999A-0FD7D70DF2DF}"/>
                </c:ext>
              </c:extLst>
            </c:dLbl>
            <c:dLbl>
              <c:idx val="8"/>
              <c:layout>
                <c:manualLayout>
                  <c:x val="-1.3920627807868581E-16"/>
                  <c:y val="-5.2381869603790963E-3"/>
                </c:manualLayout>
              </c:layout>
              <c:tx>
                <c:rich>
                  <a:bodyPr rot="0" spcFirstLastPara="1" vertOverflow="ellipsis" vert="horz" wrap="square" anchor="ctr" anchorCtr="1"/>
                  <a:lstStyle/>
                  <a:p>
                    <a:pPr>
                      <a:defRPr sz="1800" b="1" i="0" u="none" strike="noStrike" kern="1200" baseline="0">
                        <a:solidFill>
                          <a:srgbClr val="0C4384"/>
                        </a:solidFill>
                        <a:latin typeface="Franklin Gothic Medium" panose="020B0603020102020204" pitchFamily="34" charset="0"/>
                        <a:ea typeface="+mn-ea"/>
                        <a:cs typeface="+mn-cs"/>
                      </a:defRPr>
                    </a:pPr>
                    <a:fld id="{766719DA-872D-4FC0-8FF2-F76C42A39EF1}" type="VALUE">
                      <a:rPr lang="en-US" sz="1800" b="1">
                        <a:latin typeface="Franklin Gothic Medium" panose="020B0603020102020204" pitchFamily="34" charset="0"/>
                      </a:rPr>
                      <a:pPr>
                        <a:defRPr sz="1800" b="1">
                          <a:solidFill>
                            <a:srgbClr val="0C4384"/>
                          </a:solidFill>
                          <a:latin typeface="Franklin Gothic Medium" panose="020B0603020102020204" pitchFamily="34" charset="0"/>
                        </a:defRPr>
                      </a:pPr>
                      <a:t>[VALORE]</a:t>
                    </a:fld>
                    <a:endParaRPr lang="it-IT"/>
                  </a:p>
                </c:rich>
              </c:tx>
              <c:spPr>
                <a:solidFill>
                  <a:srgbClr val="0C4384">
                    <a:alpha val="0"/>
                  </a:srgbClr>
                </a:solidFill>
                <a:ln>
                  <a:noFill/>
                </a:ln>
                <a:effectLst/>
              </c:spPr>
              <c:txPr>
                <a:bodyPr rot="0" spcFirstLastPara="1" vertOverflow="ellipsis" vert="horz" wrap="square" anchor="ctr" anchorCtr="1"/>
                <a:lstStyle/>
                <a:p>
                  <a:pPr>
                    <a:defRPr sz="1800" b="1" i="0" u="none" strike="noStrike" kern="1200" baseline="0">
                      <a:solidFill>
                        <a:srgbClr val="0C4384"/>
                      </a:solidFill>
                      <a:latin typeface="Franklin Gothic Medium" panose="020B0603020102020204" pitchFamily="34" charset="0"/>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59-413B-999A-0FD7D70DF2DF}"/>
                </c:ext>
              </c:extLst>
            </c:dLbl>
            <c:dLbl>
              <c:idx val="9"/>
              <c:layout>
                <c:manualLayout>
                  <c:x val="3.6402816202119573E-3"/>
                  <c:y val="-7.8572804405686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59-413B-999A-0FD7D70DF2DF}"/>
                </c:ext>
              </c:extLst>
            </c:dLbl>
            <c:spPr>
              <a:solidFill>
                <a:srgbClr val="FFFFFF">
                  <a:alpha val="12941"/>
                </a:srgbClr>
              </a:solidFill>
              <a:ln>
                <a:noFill/>
              </a:ln>
              <a:effectLst/>
            </c:spPr>
            <c:txPr>
              <a:bodyPr rot="0" spcFirstLastPara="1" vertOverflow="ellipsis" vert="horz" wrap="square" anchor="ctr" anchorCtr="1"/>
              <a:lstStyle/>
              <a:p>
                <a:pPr>
                  <a:defRPr sz="1600" b="0" i="0" u="none" strike="noStrike" kern="1200" baseline="0">
                    <a:solidFill>
                      <a:srgbClr val="0C4384"/>
                    </a:solidFill>
                    <a:latin typeface="Franklin Gothic Medium" panose="020B06030201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Foglio2!$A$2:$A$11</c:f>
              <c:strCache>
                <c:ptCount val="10"/>
                <c:pt idx="0">
                  <c:v>Norvegia</c:v>
                </c:pt>
                <c:pt idx="1">
                  <c:v>Finlandia</c:v>
                </c:pt>
                <c:pt idx="2">
                  <c:v>Paesi Bassi </c:v>
                </c:pt>
                <c:pt idx="3">
                  <c:v>Danimarca</c:v>
                </c:pt>
                <c:pt idx="4">
                  <c:v>Svezia</c:v>
                </c:pt>
                <c:pt idx="5">
                  <c:v>Spagna</c:v>
                </c:pt>
                <c:pt idx="6">
                  <c:v>Germania</c:v>
                </c:pt>
                <c:pt idx="7">
                  <c:v>Regno Unito </c:v>
                </c:pt>
                <c:pt idx="8">
                  <c:v>Italia</c:v>
                </c:pt>
                <c:pt idx="9">
                  <c:v>Francia</c:v>
                </c:pt>
              </c:strCache>
            </c:strRef>
          </c:cat>
          <c:val>
            <c:numRef>
              <c:f>Foglio2!$B$2:$B$11</c:f>
              <c:numCache>
                <c:formatCode>General</c:formatCode>
                <c:ptCount val="10"/>
                <c:pt idx="0">
                  <c:v>20</c:v>
                </c:pt>
                <c:pt idx="1">
                  <c:v>21</c:v>
                </c:pt>
                <c:pt idx="2">
                  <c:v>24</c:v>
                </c:pt>
                <c:pt idx="3">
                  <c:v>33</c:v>
                </c:pt>
                <c:pt idx="4">
                  <c:v>56</c:v>
                </c:pt>
                <c:pt idx="5">
                  <c:v>58</c:v>
                </c:pt>
                <c:pt idx="6">
                  <c:v>93</c:v>
                </c:pt>
                <c:pt idx="7">
                  <c:v>122</c:v>
                </c:pt>
                <c:pt idx="8">
                  <c:v>171</c:v>
                </c:pt>
                <c:pt idx="9">
                  <c:v>174</c:v>
                </c:pt>
              </c:numCache>
            </c:numRef>
          </c:val>
          <c:extLst>
            <c:ext xmlns:c16="http://schemas.microsoft.com/office/drawing/2014/chart" uri="{C3380CC4-5D6E-409C-BE32-E72D297353CC}">
              <c16:uniqueId val="{0000000B-1959-413B-999A-0FD7D70DF2DF}"/>
            </c:ext>
          </c:extLst>
        </c:ser>
        <c:dLbls>
          <c:dLblPos val="inEnd"/>
          <c:showLegendKey val="0"/>
          <c:showVal val="1"/>
          <c:showCatName val="0"/>
          <c:showSerName val="0"/>
          <c:showPercent val="0"/>
          <c:showBubbleSize val="0"/>
        </c:dLbls>
        <c:gapWidth val="326"/>
        <c:overlap val="-58"/>
        <c:axId val="703907040"/>
        <c:axId val="703907368"/>
      </c:barChart>
      <c:catAx>
        <c:axId val="703907040"/>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300" b="1" i="0" u="none" strike="noStrike" kern="1200" baseline="0">
                <a:solidFill>
                  <a:srgbClr val="3193BA"/>
                </a:solidFill>
                <a:latin typeface="Franklin Gothic Medium" panose="020B0603020102020204" pitchFamily="34" charset="0"/>
                <a:ea typeface="+mn-ea"/>
                <a:cs typeface="+mn-cs"/>
              </a:defRPr>
            </a:pPr>
            <a:endParaRPr lang="it-IT"/>
          </a:p>
        </c:txPr>
        <c:crossAx val="703907368"/>
        <c:crosses val="autoZero"/>
        <c:auto val="1"/>
        <c:lblAlgn val="ctr"/>
        <c:lblOffset val="100"/>
        <c:noMultiLvlLbl val="0"/>
      </c:catAx>
      <c:valAx>
        <c:axId val="703907368"/>
        <c:scaling>
          <c:orientation val="minMax"/>
        </c:scaling>
        <c:delete val="1"/>
        <c:axPos val="b"/>
        <c:numFmt formatCode="General" sourceLinked="1"/>
        <c:majorTickMark val="none"/>
        <c:minorTickMark val="none"/>
        <c:tickLblPos val="nextTo"/>
        <c:crossAx val="7039070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49999999999998"/>
          <c:y val="0.19675925925925927"/>
          <c:w val="0.41388888888888892"/>
          <c:h val="0.68981481481481488"/>
        </c:manualLayout>
      </c:layout>
      <c:doughnutChart>
        <c:varyColors val="1"/>
        <c:ser>
          <c:idx val="0"/>
          <c:order val="0"/>
          <c:dPt>
            <c:idx val="0"/>
            <c:bubble3D val="0"/>
            <c:spPr>
              <a:solidFill>
                <a:sysClr val="windowText" lastClr="000000">
                  <a:lumMod val="65000"/>
                  <a:lumOff val="35000"/>
                </a:sys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AA4-487E-B3D5-E30E9224C18E}"/>
              </c:ext>
            </c:extLst>
          </c:dPt>
          <c:dPt>
            <c:idx val="1"/>
            <c:bubble3D val="0"/>
            <c:spPr>
              <a:solidFill>
                <a:srgbClr val="E7E6E6">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AA4-487E-B3D5-E30E9224C18E}"/>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AA4-487E-B3D5-E30E9224C18E}"/>
              </c:ext>
            </c:extLst>
          </c:dPt>
          <c:dPt>
            <c:idx val="3"/>
            <c:bubble3D val="0"/>
            <c:spPr>
              <a:solidFill>
                <a:srgbClr val="1F497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AA4-487E-B3D5-E30E9224C18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AA4-487E-B3D5-E30E9224C18E}"/>
              </c:ext>
            </c:extLst>
          </c:dPt>
          <c:dPt>
            <c:idx val="5"/>
            <c:bubble3D val="0"/>
            <c:spPr>
              <a:solidFill>
                <a:srgbClr val="4472C4">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AA4-487E-B3D5-E30E9224C18E}"/>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AA4-487E-B3D5-E30E9224C18E}"/>
              </c:ext>
            </c:extLst>
          </c:dPt>
          <c:dPt>
            <c:idx val="7"/>
            <c:bubble3D val="0"/>
            <c:spPr>
              <a:solidFill>
                <a:sysClr val="window" lastClr="FFFFFF">
                  <a:lumMod val="95000"/>
                </a:sys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AA4-487E-B3D5-E30E9224C18E}"/>
              </c:ext>
            </c:extLst>
          </c:dPt>
          <c:dLbls>
            <c:dLbl>
              <c:idx val="0"/>
              <c:layout>
                <c:manualLayout>
                  <c:x val="0.14380818569781154"/>
                  <c:y val="4.249340271262846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lumMod val="65000"/>
                          <a:lumOff val="35000"/>
                        </a:schemeClr>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AA4-487E-B3D5-E30E9224C18E}"/>
                </c:ext>
              </c:extLst>
            </c:dLbl>
            <c:dLbl>
              <c:idx val="1"/>
              <c:layout>
                <c:manualLayout>
                  <c:x val="0.11557376974928012"/>
                  <c:y val="0.1732424628259940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2">
                          <a:lumMod val="50000"/>
                        </a:schemeClr>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2760440776241107"/>
                      <c:h val="0.15410408798888323"/>
                    </c:manualLayout>
                  </c15:layout>
                </c:ext>
                <c:ext xmlns:c16="http://schemas.microsoft.com/office/drawing/2014/chart" uri="{C3380CC4-5D6E-409C-BE32-E72D297353CC}">
                  <c16:uniqueId val="{00000003-6AA4-487E-B3D5-E30E9224C18E}"/>
                </c:ext>
              </c:extLst>
            </c:dLbl>
            <c:dLbl>
              <c:idx val="2"/>
              <c:layout>
                <c:manualLayout>
                  <c:x val="-0.23968030949635283"/>
                  <c:y val="7.51806355684966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C00000"/>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A4-487E-B3D5-E30E9224C18E}"/>
                </c:ext>
              </c:extLst>
            </c:dLbl>
            <c:dLbl>
              <c:idx val="3"/>
              <c:layout>
                <c:manualLayout>
                  <c:x val="-0.14870023066682006"/>
                  <c:y val="0.1018144245412655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rgbClr val="0C4384"/>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19999891294599786"/>
                      <c:h val="0.22928472355737983"/>
                    </c:manualLayout>
                  </c15:layout>
                </c:ext>
                <c:ext xmlns:c16="http://schemas.microsoft.com/office/drawing/2014/chart" uri="{C3380CC4-5D6E-409C-BE32-E72D297353CC}">
                  <c16:uniqueId val="{00000007-6AA4-487E-B3D5-E30E9224C18E}"/>
                </c:ext>
              </c:extLst>
            </c:dLbl>
            <c:dLbl>
              <c:idx val="4"/>
              <c:layout>
                <c:manualLayout>
                  <c:x val="-0.22524921467897333"/>
                  <c:y val="-4.313312017139435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rgbClr val="00B0F0"/>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15207236276924593"/>
                      <c:h val="0.1835225975591645"/>
                    </c:manualLayout>
                  </c15:layout>
                </c:ext>
                <c:ext xmlns:c16="http://schemas.microsoft.com/office/drawing/2014/chart" uri="{C3380CC4-5D6E-409C-BE32-E72D297353CC}">
                  <c16:uniqueId val="{00000009-6AA4-487E-B3D5-E30E9224C18E}"/>
                </c:ext>
              </c:extLst>
            </c:dLbl>
            <c:dLbl>
              <c:idx val="5"/>
              <c:layout>
                <c:manualLayout>
                  <c:x val="-0.22256977754345725"/>
                  <c:y val="-0.2413746242576845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AA4-487E-B3D5-E30E9224C18E}"/>
                </c:ext>
              </c:extLst>
            </c:dLbl>
            <c:dLbl>
              <c:idx val="6"/>
              <c:layout>
                <c:manualLayout>
                  <c:x val="-6.0131599965335125E-2"/>
                  <c:y val="-0.1999390524666120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AA4-487E-B3D5-E30E9224C18E}"/>
                </c:ext>
              </c:extLst>
            </c:dLbl>
            <c:dLbl>
              <c:idx val="7"/>
              <c:layout>
                <c:manualLayout>
                  <c:x val="0.27780510510755341"/>
                  <c:y val="-0.1313522296424814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lumMod val="65000"/>
                        </a:schemeClr>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AA4-487E-B3D5-E30E9224C1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Franklin Gothic Medium Cond" panose="020B06060304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Foglio1!$A$2:$A$9</c:f>
              <c:strCache>
                <c:ptCount val="8"/>
                <c:pt idx="0">
                  <c:v>Cina</c:v>
                </c:pt>
                <c:pt idx="1">
                  <c:v>Asia (tranne Cina) </c:v>
                </c:pt>
                <c:pt idx="2">
                  <c:v>Europa Occidentale</c:v>
                </c:pt>
                <c:pt idx="3">
                  <c:v>Europa dell'Est e Russia</c:v>
                </c:pt>
                <c:pt idx="4">
                  <c:v>Sud Europa (no Italia)</c:v>
                </c:pt>
                <c:pt idx="5">
                  <c:v>Americhe </c:v>
                </c:pt>
                <c:pt idx="6">
                  <c:v>Nord Africa e Middle East </c:v>
                </c:pt>
                <c:pt idx="7">
                  <c:v>Altro</c:v>
                </c:pt>
              </c:strCache>
            </c:strRef>
          </c:cat>
          <c:val>
            <c:numRef>
              <c:f>Foglio1!$B$2:$B$9</c:f>
              <c:numCache>
                <c:formatCode>0%</c:formatCode>
                <c:ptCount val="8"/>
                <c:pt idx="0">
                  <c:v>0.32</c:v>
                </c:pt>
                <c:pt idx="1">
                  <c:v>0.11</c:v>
                </c:pt>
                <c:pt idx="2">
                  <c:v>0.25</c:v>
                </c:pt>
                <c:pt idx="3">
                  <c:v>0.21</c:v>
                </c:pt>
                <c:pt idx="4">
                  <c:v>0.01</c:v>
                </c:pt>
                <c:pt idx="5">
                  <c:v>0.03</c:v>
                </c:pt>
                <c:pt idx="6">
                  <c:v>0.03</c:v>
                </c:pt>
                <c:pt idx="7">
                  <c:v>0.04</c:v>
                </c:pt>
              </c:numCache>
            </c:numRef>
          </c:val>
          <c:extLst>
            <c:ext xmlns:c16="http://schemas.microsoft.com/office/drawing/2014/chart" uri="{C3380CC4-5D6E-409C-BE32-E72D297353CC}">
              <c16:uniqueId val="{00000010-6AA4-487E-B3D5-E30E9224C18E}"/>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0.91223</cdr:x>
      <cdr:y>0.31367</cdr:y>
    </cdr:from>
    <cdr:to>
      <cdr:x>1</cdr:x>
      <cdr:y>0.68577</cdr:y>
    </cdr:to>
    <cdr:sp macro="" textlink="">
      <cdr:nvSpPr>
        <cdr:cNvPr id="13" name="Freccia a pentagono 12">
          <a:extLst xmlns:a="http://schemas.openxmlformats.org/drawingml/2006/main">
            <a:ext uri="{FF2B5EF4-FFF2-40B4-BE49-F238E27FC236}">
              <a16:creationId xmlns:a16="http://schemas.microsoft.com/office/drawing/2014/main" id="{341C648A-F79A-4250-A810-0700138FDC5B}"/>
            </a:ext>
          </a:extLst>
        </cdr:cNvPr>
        <cdr:cNvSpPr/>
      </cdr:nvSpPr>
      <cdr:spPr>
        <a:xfrm xmlns:a="http://schemas.openxmlformats.org/drawingml/2006/main">
          <a:off x="10106255" y="1230561"/>
          <a:ext cx="972425" cy="1459759"/>
        </a:xfrm>
        <a:prstGeom xmlns:a="http://schemas.openxmlformats.org/drawingml/2006/main" prst="homePlate">
          <a:avLst>
            <a:gd name="adj" fmla="val 25771"/>
          </a:avLst>
        </a:prstGeom>
        <a:solidFill xmlns:a="http://schemas.openxmlformats.org/drawingml/2006/main">
          <a:schemeClr val="accent1">
            <a:lumMod val="75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0.76065</cdr:x>
      <cdr:y>0.31553</cdr:y>
    </cdr:from>
    <cdr:to>
      <cdr:x>0.9481</cdr:x>
      <cdr:y>0.68762</cdr:y>
    </cdr:to>
    <cdr:sp macro="" textlink="">
      <cdr:nvSpPr>
        <cdr:cNvPr id="12" name="Freccia a pentagono 11">
          <a:extLst xmlns:a="http://schemas.openxmlformats.org/drawingml/2006/main">
            <a:ext uri="{FF2B5EF4-FFF2-40B4-BE49-F238E27FC236}">
              <a16:creationId xmlns:a16="http://schemas.microsoft.com/office/drawing/2014/main" id="{CE0B6A45-087F-4CA2-80F6-D6644D96AAD2}"/>
            </a:ext>
          </a:extLst>
        </cdr:cNvPr>
        <cdr:cNvSpPr/>
      </cdr:nvSpPr>
      <cdr:spPr>
        <a:xfrm xmlns:a="http://schemas.openxmlformats.org/drawingml/2006/main">
          <a:off x="8565691" y="1237833"/>
          <a:ext cx="2110931" cy="1459759"/>
        </a:xfrm>
        <a:prstGeom xmlns:a="http://schemas.openxmlformats.org/drawingml/2006/main" prst="homePlate">
          <a:avLst>
            <a:gd name="adj" fmla="val 25771"/>
          </a:avLst>
        </a:prstGeom>
        <a:solidFill xmlns:a="http://schemas.openxmlformats.org/drawingml/2006/main">
          <a:schemeClr val="bg1">
            <a:lumMod val="85000"/>
          </a:schemeClr>
        </a:solidFill>
        <a:ln xmlns:a="http://schemas.openxmlformats.org/drawingml/2006/main">
          <a:solidFill>
            <a:schemeClr val="bg2">
              <a:lumMod val="9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0.42707</cdr:x>
      <cdr:y>0.31943</cdr:y>
    </cdr:from>
    <cdr:to>
      <cdr:x>0.79019</cdr:x>
      <cdr:y>0.69152</cdr:y>
    </cdr:to>
    <cdr:sp macro="" textlink="">
      <cdr:nvSpPr>
        <cdr:cNvPr id="11" name="Freccia a pentagono 10">
          <a:extLst xmlns:a="http://schemas.openxmlformats.org/drawingml/2006/main">
            <a:ext uri="{FF2B5EF4-FFF2-40B4-BE49-F238E27FC236}">
              <a16:creationId xmlns:a16="http://schemas.microsoft.com/office/drawing/2014/main" id="{82828289-DEDA-49A4-8244-AB6468DBF8F5}"/>
            </a:ext>
          </a:extLst>
        </cdr:cNvPr>
        <cdr:cNvSpPr/>
      </cdr:nvSpPr>
      <cdr:spPr>
        <a:xfrm xmlns:a="http://schemas.openxmlformats.org/drawingml/2006/main">
          <a:off x="4809265" y="1253141"/>
          <a:ext cx="4089134" cy="1459759"/>
        </a:xfrm>
        <a:prstGeom xmlns:a="http://schemas.openxmlformats.org/drawingml/2006/main" prst="homePlate">
          <a:avLst>
            <a:gd name="adj" fmla="val 25771"/>
          </a:avLst>
        </a:prstGeom>
        <a:solidFill xmlns:a="http://schemas.openxmlformats.org/drawingml/2006/main">
          <a:srgbClr val="E538E9"/>
        </a:solidFill>
        <a:ln xmlns:a="http://schemas.openxmlformats.org/drawingml/2006/main">
          <a:solidFill>
            <a:srgbClr val="E538E9"/>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0.29448</cdr:x>
      <cdr:y>0.31632</cdr:y>
    </cdr:from>
    <cdr:to>
      <cdr:x>0.49299</cdr:x>
      <cdr:y>0.68842</cdr:y>
    </cdr:to>
    <cdr:sp macro="" textlink="">
      <cdr:nvSpPr>
        <cdr:cNvPr id="10" name="Freccia a pentagono 9">
          <a:extLst xmlns:a="http://schemas.openxmlformats.org/drawingml/2006/main">
            <a:ext uri="{FF2B5EF4-FFF2-40B4-BE49-F238E27FC236}">
              <a16:creationId xmlns:a16="http://schemas.microsoft.com/office/drawing/2014/main" id="{E0B97D9A-DA00-4383-A5DD-D0D70C4F903D}"/>
            </a:ext>
          </a:extLst>
        </cdr:cNvPr>
        <cdr:cNvSpPr/>
      </cdr:nvSpPr>
      <cdr:spPr>
        <a:xfrm xmlns:a="http://schemas.openxmlformats.org/drawingml/2006/main">
          <a:off x="3188704" y="1240956"/>
          <a:ext cx="2149606" cy="1459759"/>
        </a:xfrm>
        <a:prstGeom xmlns:a="http://schemas.openxmlformats.org/drawingml/2006/main" prst="homePlate">
          <a:avLst>
            <a:gd name="adj" fmla="val 25771"/>
          </a:avLst>
        </a:prstGeom>
        <a:solidFill xmlns:a="http://schemas.openxmlformats.org/drawingml/2006/main">
          <a:srgbClr val="019DE6"/>
        </a:solidFill>
        <a:ln xmlns:a="http://schemas.openxmlformats.org/drawingml/2006/main">
          <a:solidFill>
            <a:srgbClr val="019DE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0.15743</cdr:x>
      <cdr:y>0.31659</cdr:y>
    </cdr:from>
    <cdr:to>
      <cdr:x>0.3287</cdr:x>
      <cdr:y>0.68869</cdr:y>
    </cdr:to>
    <cdr:sp macro="" textlink="">
      <cdr:nvSpPr>
        <cdr:cNvPr id="9" name="Freccia a pentagono 8">
          <a:extLst xmlns:a="http://schemas.openxmlformats.org/drawingml/2006/main">
            <a:ext uri="{FF2B5EF4-FFF2-40B4-BE49-F238E27FC236}">
              <a16:creationId xmlns:a16="http://schemas.microsoft.com/office/drawing/2014/main" id="{41325FF5-6EE6-4C39-9AEF-926D2D520451}"/>
            </a:ext>
          </a:extLst>
        </cdr:cNvPr>
        <cdr:cNvSpPr/>
      </cdr:nvSpPr>
      <cdr:spPr>
        <a:xfrm xmlns:a="http://schemas.openxmlformats.org/drawingml/2006/main">
          <a:off x="1704703" y="1242024"/>
          <a:ext cx="1854614" cy="1459759"/>
        </a:xfrm>
        <a:prstGeom xmlns:a="http://schemas.openxmlformats.org/drawingml/2006/main" prst="homePlate">
          <a:avLst>
            <a:gd name="adj" fmla="val 25771"/>
          </a:avLst>
        </a:prstGeom>
        <a:solidFill xmlns:a="http://schemas.openxmlformats.org/drawingml/2006/main">
          <a:srgbClr val="FFA025"/>
        </a:solidFill>
        <a:ln xmlns:a="http://schemas.openxmlformats.org/drawingml/2006/main">
          <a:solidFill>
            <a:srgbClr val="FFA02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0.08417</cdr:x>
      <cdr:y>0.31345</cdr:y>
    </cdr:from>
    <cdr:to>
      <cdr:x>0.1796</cdr:x>
      <cdr:y>0.68966</cdr:y>
    </cdr:to>
    <cdr:sp macro="" textlink="">
      <cdr:nvSpPr>
        <cdr:cNvPr id="8" name="Freccia a pentagono 7">
          <a:extLst xmlns:a="http://schemas.openxmlformats.org/drawingml/2006/main">
            <a:ext uri="{FF2B5EF4-FFF2-40B4-BE49-F238E27FC236}">
              <a16:creationId xmlns:a16="http://schemas.microsoft.com/office/drawing/2014/main" id="{712B740C-B90A-404E-9778-D5F81D52E428}"/>
            </a:ext>
          </a:extLst>
        </cdr:cNvPr>
        <cdr:cNvSpPr/>
      </cdr:nvSpPr>
      <cdr:spPr>
        <a:xfrm xmlns:a="http://schemas.openxmlformats.org/drawingml/2006/main">
          <a:off x="947872" y="1229678"/>
          <a:ext cx="1074655" cy="1475907"/>
        </a:xfrm>
        <a:prstGeom xmlns:a="http://schemas.openxmlformats.org/drawingml/2006/main" prst="homePlate">
          <a:avLst>
            <a:gd name="adj" fmla="val 25771"/>
          </a:avLst>
        </a:prstGeom>
        <a:solidFill xmlns:a="http://schemas.openxmlformats.org/drawingml/2006/main">
          <a:srgbClr val="0CAEB7"/>
        </a:solidFill>
        <a:ln xmlns:a="http://schemas.openxmlformats.org/drawingml/2006/main">
          <a:solidFill>
            <a:srgbClr val="0CAEB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0.01311</cdr:x>
      <cdr:y>0.31513</cdr:y>
    </cdr:from>
    <cdr:to>
      <cdr:x>0.10854</cdr:x>
      <cdr:y>0.68723</cdr:y>
    </cdr:to>
    <cdr:sp macro="" textlink="">
      <cdr:nvSpPr>
        <cdr:cNvPr id="7" name="Freccia a pentagono 6">
          <a:extLst xmlns:a="http://schemas.openxmlformats.org/drawingml/2006/main">
            <a:ext uri="{FF2B5EF4-FFF2-40B4-BE49-F238E27FC236}">
              <a16:creationId xmlns:a16="http://schemas.microsoft.com/office/drawing/2014/main" id="{FD96158A-056C-40E1-847F-328E03337997}"/>
            </a:ext>
          </a:extLst>
        </cdr:cNvPr>
        <cdr:cNvSpPr/>
      </cdr:nvSpPr>
      <cdr:spPr>
        <a:xfrm xmlns:a="http://schemas.openxmlformats.org/drawingml/2006/main">
          <a:off x="147667" y="1236287"/>
          <a:ext cx="1074655" cy="1459759"/>
        </a:xfrm>
        <a:prstGeom xmlns:a="http://schemas.openxmlformats.org/drawingml/2006/main" prst="homePlate">
          <a:avLst>
            <a:gd name="adj" fmla="val 25771"/>
          </a:avLst>
        </a:prstGeom>
        <a:solidFill xmlns:a="http://schemas.openxmlformats.org/drawingml/2006/main">
          <a:srgbClr val="FF9D95"/>
        </a:solidFill>
        <a:ln xmlns:a="http://schemas.openxmlformats.org/drawingml/2006/main">
          <a:solidFill>
            <a:srgbClr val="FF9D9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0.3477</cdr:x>
      <cdr:y>0.18484</cdr:y>
    </cdr:from>
    <cdr:to>
      <cdr:x>0.38287</cdr:x>
      <cdr:y>0.28578</cdr:y>
    </cdr:to>
    <cdr:sp macro="" textlink="">
      <cdr:nvSpPr>
        <cdr:cNvPr id="14" name="Ovale 13">
          <a:extLst xmlns:a="http://schemas.openxmlformats.org/drawingml/2006/main">
            <a:ext uri="{FF2B5EF4-FFF2-40B4-BE49-F238E27FC236}">
              <a16:creationId xmlns:a16="http://schemas.microsoft.com/office/drawing/2014/main" id="{2FE80BF8-3A15-417F-908B-D8E03AA9C399}"/>
            </a:ext>
          </a:extLst>
        </cdr:cNvPr>
        <cdr:cNvSpPr/>
      </cdr:nvSpPr>
      <cdr:spPr>
        <a:xfrm xmlns:a="http://schemas.openxmlformats.org/drawingml/2006/main">
          <a:off x="3915466" y="725151"/>
          <a:ext cx="396000" cy="396000"/>
        </a:xfrm>
        <a:prstGeom xmlns:a="http://schemas.openxmlformats.org/drawingml/2006/main" prst="ellipse">
          <a:avLst/>
        </a:prstGeom>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dr:relSizeAnchor xmlns:cdr="http://schemas.openxmlformats.org/drawingml/2006/chartDrawing">
    <cdr:from>
      <cdr:x>0.22015</cdr:x>
      <cdr:y>0.18464</cdr:y>
    </cdr:from>
    <cdr:to>
      <cdr:x>0.25532</cdr:x>
      <cdr:y>0.28558</cdr:y>
    </cdr:to>
    <cdr:sp macro="" textlink="">
      <cdr:nvSpPr>
        <cdr:cNvPr id="15" name="Ovale 14">
          <a:extLst xmlns:a="http://schemas.openxmlformats.org/drawingml/2006/main">
            <a:ext uri="{FF2B5EF4-FFF2-40B4-BE49-F238E27FC236}">
              <a16:creationId xmlns:a16="http://schemas.microsoft.com/office/drawing/2014/main" id="{2FE80BF8-3A15-417F-908B-D8E03AA9C399}"/>
            </a:ext>
          </a:extLst>
        </cdr:cNvPr>
        <cdr:cNvSpPr/>
      </cdr:nvSpPr>
      <cdr:spPr>
        <a:xfrm xmlns:a="http://schemas.openxmlformats.org/drawingml/2006/main">
          <a:off x="2479122" y="724357"/>
          <a:ext cx="396000" cy="396000"/>
        </a:xfrm>
        <a:prstGeom xmlns:a="http://schemas.openxmlformats.org/drawingml/2006/main" prst="ellipse">
          <a:avLst/>
        </a:prstGeom>
        <a:solidFill xmlns:a="http://schemas.openxmlformats.org/drawingml/2006/main">
          <a:srgbClr val="FFA025"/>
        </a:solidFill>
        <a:ln xmlns:a="http://schemas.openxmlformats.org/drawingml/2006/main">
          <a:solidFill>
            <a:srgbClr val="FFA02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dr:relSizeAnchor xmlns:cdr="http://schemas.openxmlformats.org/drawingml/2006/chartDrawing">
    <cdr:from>
      <cdr:x>0.57209</cdr:x>
      <cdr:y>0.17655</cdr:y>
    </cdr:from>
    <cdr:to>
      <cdr:x>0.60725</cdr:x>
      <cdr:y>0.27749</cdr:y>
    </cdr:to>
    <cdr:sp macro="" textlink="">
      <cdr:nvSpPr>
        <cdr:cNvPr id="16" name="Ovale 15">
          <a:extLst xmlns:a="http://schemas.openxmlformats.org/drawingml/2006/main">
            <a:ext uri="{FF2B5EF4-FFF2-40B4-BE49-F238E27FC236}">
              <a16:creationId xmlns:a16="http://schemas.microsoft.com/office/drawing/2014/main" id="{2FE80BF8-3A15-417F-908B-D8E03AA9C399}"/>
            </a:ext>
          </a:extLst>
        </cdr:cNvPr>
        <cdr:cNvSpPr/>
      </cdr:nvSpPr>
      <cdr:spPr>
        <a:xfrm xmlns:a="http://schemas.openxmlformats.org/drawingml/2006/main">
          <a:off x="6442276" y="692619"/>
          <a:ext cx="396000" cy="396000"/>
        </a:xfrm>
        <a:prstGeom xmlns:a="http://schemas.openxmlformats.org/drawingml/2006/main" prst="ellipse">
          <a:avLst/>
        </a:prstGeom>
        <a:solidFill xmlns:a="http://schemas.openxmlformats.org/drawingml/2006/main">
          <a:srgbClr val="E538E9"/>
        </a:solidFill>
        <a:ln xmlns:a="http://schemas.openxmlformats.org/drawingml/2006/main">
          <a:solidFill>
            <a:srgbClr val="E538E9"/>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dr:relSizeAnchor xmlns:cdr="http://schemas.openxmlformats.org/drawingml/2006/chartDrawing">
    <cdr:from>
      <cdr:x>0.78452</cdr:x>
      <cdr:y>0.17723</cdr:y>
    </cdr:from>
    <cdr:to>
      <cdr:x>0.81968</cdr:x>
      <cdr:y>0.27817</cdr:y>
    </cdr:to>
    <cdr:sp macro="" textlink="">
      <cdr:nvSpPr>
        <cdr:cNvPr id="17" name="Ovale 16">
          <a:extLst xmlns:a="http://schemas.openxmlformats.org/drawingml/2006/main">
            <a:ext uri="{FF2B5EF4-FFF2-40B4-BE49-F238E27FC236}">
              <a16:creationId xmlns:a16="http://schemas.microsoft.com/office/drawing/2014/main" id="{2FE80BF8-3A15-417F-908B-D8E03AA9C399}"/>
            </a:ext>
          </a:extLst>
        </cdr:cNvPr>
        <cdr:cNvSpPr/>
      </cdr:nvSpPr>
      <cdr:spPr>
        <a:xfrm xmlns:a="http://schemas.openxmlformats.org/drawingml/2006/main">
          <a:off x="8834460" y="695277"/>
          <a:ext cx="396000" cy="396000"/>
        </a:xfrm>
        <a:prstGeom xmlns:a="http://schemas.openxmlformats.org/drawingml/2006/main" prst="ellipse">
          <a:avLst/>
        </a:prstGeom>
        <a:solidFill xmlns:a="http://schemas.openxmlformats.org/drawingml/2006/main">
          <a:schemeClr val="bg2">
            <a:lumMod val="75000"/>
          </a:schemeClr>
        </a:solidFill>
        <a:ln xmlns:a="http://schemas.openxmlformats.org/drawingml/2006/main">
          <a:solidFill>
            <a:schemeClr val="bg2">
              <a:lumMod val="9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userShapes>
</file>

<file path=ppt/drawings/drawing2.xml><?xml version="1.0" encoding="utf-8"?>
<c:userShapes xmlns:c="http://schemas.openxmlformats.org/drawingml/2006/chart">
  <cdr:relSizeAnchor xmlns:cdr="http://schemas.openxmlformats.org/drawingml/2006/chartDrawing">
    <cdr:from>
      <cdr:x>0.2485</cdr:x>
      <cdr:y>0.81769</cdr:y>
    </cdr:from>
    <cdr:to>
      <cdr:x>0.36892</cdr:x>
      <cdr:y>0.81769</cdr:y>
    </cdr:to>
    <cdr:cxnSp macro="">
      <cdr:nvCxnSpPr>
        <cdr:cNvPr id="3" name="Connettore diritto 2">
          <a:extLst xmlns:a="http://schemas.openxmlformats.org/drawingml/2006/main">
            <a:ext uri="{FF2B5EF4-FFF2-40B4-BE49-F238E27FC236}">
              <a16:creationId xmlns:a16="http://schemas.microsoft.com/office/drawing/2014/main" id="{0E725351-EFAC-92EB-1A54-4835FF54FE94}"/>
            </a:ext>
          </a:extLst>
        </cdr:cNvPr>
        <cdr:cNvCxnSpPr/>
      </cdr:nvCxnSpPr>
      <cdr:spPr>
        <a:xfrm xmlns:a="http://schemas.openxmlformats.org/drawingml/2006/main">
          <a:off x="1645920" y="3176976"/>
          <a:ext cx="79756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0.64963</cdr:x>
      <cdr:y>0.76185</cdr:y>
    </cdr:from>
    <cdr:to>
      <cdr:x>0.71137</cdr:x>
      <cdr:y>0.76185</cdr:y>
    </cdr:to>
    <cdr:cxnSp macro="">
      <cdr:nvCxnSpPr>
        <cdr:cNvPr id="4" name="Connettore diritto 3">
          <a:extLst xmlns:a="http://schemas.openxmlformats.org/drawingml/2006/main">
            <a:ext uri="{FF2B5EF4-FFF2-40B4-BE49-F238E27FC236}">
              <a16:creationId xmlns:a16="http://schemas.microsoft.com/office/drawing/2014/main" id="{FD053DE8-2F73-03A0-EDC8-6D1256CA68C4}"/>
            </a:ext>
          </a:extLst>
        </cdr:cNvPr>
        <cdr:cNvCxnSpPr/>
      </cdr:nvCxnSpPr>
      <cdr:spPr>
        <a:xfrm xmlns:a="http://schemas.openxmlformats.org/drawingml/2006/main">
          <a:off x="4302760" y="2960007"/>
          <a:ext cx="40894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0.47141</cdr:x>
      <cdr:y>0.13425</cdr:y>
    </cdr:from>
    <cdr:to>
      <cdr:x>0.47141</cdr:x>
      <cdr:y>0.19532</cdr:y>
    </cdr:to>
    <cdr:cxnSp macro="">
      <cdr:nvCxnSpPr>
        <cdr:cNvPr id="8" name="Connettore diritto 7">
          <a:extLst xmlns:a="http://schemas.openxmlformats.org/drawingml/2006/main">
            <a:ext uri="{FF2B5EF4-FFF2-40B4-BE49-F238E27FC236}">
              <a16:creationId xmlns:a16="http://schemas.microsoft.com/office/drawing/2014/main" id="{B7CB8CBC-7546-0B50-9292-3F4E1A261341}"/>
            </a:ext>
          </a:extLst>
        </cdr:cNvPr>
        <cdr:cNvCxnSpPr/>
      </cdr:nvCxnSpPr>
      <cdr:spPr>
        <a:xfrm xmlns:a="http://schemas.openxmlformats.org/drawingml/2006/main">
          <a:off x="3122337" y="521607"/>
          <a:ext cx="0" cy="23728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0.68069</cdr:x>
      <cdr:y>0.41863</cdr:y>
    </cdr:from>
    <cdr:to>
      <cdr:x>0.73706</cdr:x>
      <cdr:y>0.41863</cdr:y>
    </cdr:to>
    <cdr:cxnSp macro="">
      <cdr:nvCxnSpPr>
        <cdr:cNvPr id="10" name="Connettore diritto 9">
          <a:extLst xmlns:a="http://schemas.openxmlformats.org/drawingml/2006/main">
            <a:ext uri="{FF2B5EF4-FFF2-40B4-BE49-F238E27FC236}">
              <a16:creationId xmlns:a16="http://schemas.microsoft.com/office/drawing/2014/main" id="{CFCF6010-8850-0AE2-B87C-32511649BDF4}"/>
            </a:ext>
          </a:extLst>
        </cdr:cNvPr>
        <cdr:cNvCxnSpPr/>
      </cdr:nvCxnSpPr>
      <cdr:spPr>
        <a:xfrm xmlns:a="http://schemas.openxmlformats.org/drawingml/2006/main">
          <a:off x="4508500" y="1626507"/>
          <a:ext cx="37338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0.47141</cdr:x>
      <cdr:y>0.13033</cdr:y>
    </cdr:from>
    <cdr:to>
      <cdr:x>0.72173</cdr:x>
      <cdr:y>0.13033</cdr:y>
    </cdr:to>
    <cdr:cxnSp macro="">
      <cdr:nvCxnSpPr>
        <cdr:cNvPr id="12" name="Connettore diritto 11">
          <a:extLst xmlns:a="http://schemas.openxmlformats.org/drawingml/2006/main">
            <a:ext uri="{FF2B5EF4-FFF2-40B4-BE49-F238E27FC236}">
              <a16:creationId xmlns:a16="http://schemas.microsoft.com/office/drawing/2014/main" id="{FDDD60FD-4E13-8A7B-1D37-470443C14502}"/>
            </a:ext>
          </a:extLst>
        </cdr:cNvPr>
        <cdr:cNvCxnSpPr/>
      </cdr:nvCxnSpPr>
      <cdr:spPr>
        <a:xfrm xmlns:a="http://schemas.openxmlformats.org/drawingml/2006/main">
          <a:off x="3122337" y="506367"/>
          <a:ext cx="1657943"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0.42309</cdr:x>
      <cdr:y>0.13425</cdr:y>
    </cdr:from>
    <cdr:to>
      <cdr:x>0.42309</cdr:x>
      <cdr:y>0.2169</cdr:y>
    </cdr:to>
    <cdr:cxnSp macro="">
      <cdr:nvCxnSpPr>
        <cdr:cNvPr id="15" name="Connettore diritto 14">
          <a:extLst xmlns:a="http://schemas.openxmlformats.org/drawingml/2006/main">
            <a:ext uri="{FF2B5EF4-FFF2-40B4-BE49-F238E27FC236}">
              <a16:creationId xmlns:a16="http://schemas.microsoft.com/office/drawing/2014/main" id="{539D9FBA-A2E4-3F43-4FA7-5E73FFD316F7}"/>
            </a:ext>
          </a:extLst>
        </cdr:cNvPr>
        <cdr:cNvCxnSpPr/>
      </cdr:nvCxnSpPr>
      <cdr:spPr>
        <a:xfrm xmlns:a="http://schemas.openxmlformats.org/drawingml/2006/main">
          <a:off x="2802297" y="521607"/>
          <a:ext cx="0" cy="32110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0.23086</cdr:x>
      <cdr:y>0.27051</cdr:y>
    </cdr:from>
    <cdr:to>
      <cdr:x>0.36777</cdr:x>
      <cdr:y>0.27051</cdr:y>
    </cdr:to>
    <cdr:cxnSp macro="">
      <cdr:nvCxnSpPr>
        <cdr:cNvPr id="17" name="Connettore diritto 16">
          <a:extLst xmlns:a="http://schemas.openxmlformats.org/drawingml/2006/main">
            <a:ext uri="{FF2B5EF4-FFF2-40B4-BE49-F238E27FC236}">
              <a16:creationId xmlns:a16="http://schemas.microsoft.com/office/drawing/2014/main" id="{C91F9A4D-E64A-31D6-58A6-5734AEA642DA}"/>
            </a:ext>
          </a:extLst>
        </cdr:cNvPr>
        <cdr:cNvCxnSpPr/>
      </cdr:nvCxnSpPr>
      <cdr:spPr>
        <a:xfrm xmlns:a="http://schemas.openxmlformats.org/drawingml/2006/main">
          <a:off x="1529080" y="1050996"/>
          <a:ext cx="90678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0.21705</cdr:x>
      <cdr:y>0.59803</cdr:y>
    </cdr:from>
    <cdr:to>
      <cdr:x>0.29529</cdr:x>
      <cdr:y>0.59803</cdr:y>
    </cdr:to>
    <cdr:cxnSp macro="">
      <cdr:nvCxnSpPr>
        <cdr:cNvPr id="20" name="Connettore diritto 19">
          <a:extLst xmlns:a="http://schemas.openxmlformats.org/drawingml/2006/main">
            <a:ext uri="{FF2B5EF4-FFF2-40B4-BE49-F238E27FC236}">
              <a16:creationId xmlns:a16="http://schemas.microsoft.com/office/drawing/2014/main" id="{E0BE730A-2B68-B04E-FD28-F6DA27A288A7}"/>
            </a:ext>
          </a:extLst>
        </cdr:cNvPr>
        <cdr:cNvCxnSpPr/>
      </cdr:nvCxnSpPr>
      <cdr:spPr>
        <a:xfrm xmlns:a="http://schemas.openxmlformats.org/drawingml/2006/main">
          <a:off x="1437640" y="2323536"/>
          <a:ext cx="51816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0.71186</cdr:x>
      <cdr:y>0.76446</cdr:y>
    </cdr:from>
    <cdr:to>
      <cdr:x>0.71186</cdr:x>
      <cdr:y>0.84449</cdr:y>
    </cdr:to>
    <cdr:cxnSp macro="">
      <cdr:nvCxnSpPr>
        <cdr:cNvPr id="26" name="Connettore diritto 25">
          <a:extLst xmlns:a="http://schemas.openxmlformats.org/drawingml/2006/main">
            <a:ext uri="{FF2B5EF4-FFF2-40B4-BE49-F238E27FC236}">
              <a16:creationId xmlns:a16="http://schemas.microsoft.com/office/drawing/2014/main" id="{B1825EDB-9F92-5097-12BF-322CE7E620E4}"/>
            </a:ext>
          </a:extLst>
        </cdr:cNvPr>
        <cdr:cNvCxnSpPr/>
      </cdr:nvCxnSpPr>
      <cdr:spPr>
        <a:xfrm xmlns:a="http://schemas.openxmlformats.org/drawingml/2006/main">
          <a:off x="4714917" y="2970167"/>
          <a:ext cx="0" cy="31094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0.28378</cdr:x>
      <cdr:y>0.24501</cdr:y>
    </cdr:from>
    <cdr:to>
      <cdr:x>0.39077</cdr:x>
      <cdr:y>0.24501</cdr:y>
    </cdr:to>
    <cdr:cxnSp macro="">
      <cdr:nvCxnSpPr>
        <cdr:cNvPr id="29" name="Connettore diritto 28">
          <a:extLst xmlns:a="http://schemas.openxmlformats.org/drawingml/2006/main">
            <a:ext uri="{FF2B5EF4-FFF2-40B4-BE49-F238E27FC236}">
              <a16:creationId xmlns:a16="http://schemas.microsoft.com/office/drawing/2014/main" id="{B92B0252-D95A-7658-DCEC-24D564CA46BE}"/>
            </a:ext>
          </a:extLst>
        </cdr:cNvPr>
        <cdr:cNvCxnSpPr/>
      </cdr:nvCxnSpPr>
      <cdr:spPr>
        <a:xfrm xmlns:a="http://schemas.openxmlformats.org/drawingml/2006/main">
          <a:off x="1879600" y="951936"/>
          <a:ext cx="70866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0.28158</cdr:x>
      <cdr:y>0.09922</cdr:y>
    </cdr:from>
    <cdr:to>
      <cdr:x>0.28158</cdr:x>
      <cdr:y>0.24632</cdr:y>
    </cdr:to>
    <cdr:cxnSp macro="">
      <cdr:nvCxnSpPr>
        <cdr:cNvPr id="31" name="Connettore diritto 30">
          <a:extLst xmlns:a="http://schemas.openxmlformats.org/drawingml/2006/main">
            <a:ext uri="{FF2B5EF4-FFF2-40B4-BE49-F238E27FC236}">
              <a16:creationId xmlns:a16="http://schemas.microsoft.com/office/drawing/2014/main" id="{5B2805D1-3564-6098-418D-B39955D38B1D}"/>
            </a:ext>
          </a:extLst>
        </cdr:cNvPr>
        <cdr:cNvCxnSpPr/>
      </cdr:nvCxnSpPr>
      <cdr:spPr>
        <a:xfrm xmlns:a="http://schemas.openxmlformats.org/drawingml/2006/main">
          <a:off x="1865037" y="385516"/>
          <a:ext cx="0" cy="5715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0.21936</cdr:x>
      <cdr:y>0.09503</cdr:y>
    </cdr:from>
    <cdr:to>
      <cdr:x>0.28378</cdr:x>
      <cdr:y>0.09503</cdr:y>
    </cdr:to>
    <cdr:cxnSp macro="">
      <cdr:nvCxnSpPr>
        <cdr:cNvPr id="33" name="Connettore diritto 32">
          <a:extLst xmlns:a="http://schemas.openxmlformats.org/drawingml/2006/main">
            <a:ext uri="{FF2B5EF4-FFF2-40B4-BE49-F238E27FC236}">
              <a16:creationId xmlns:a16="http://schemas.microsoft.com/office/drawing/2014/main" id="{5FABBCE0-EA54-8BA4-3AE9-06CA349F87DA}"/>
            </a:ext>
          </a:extLst>
        </cdr:cNvPr>
        <cdr:cNvCxnSpPr/>
      </cdr:nvCxnSpPr>
      <cdr:spPr>
        <a:xfrm xmlns:a="http://schemas.openxmlformats.org/drawingml/2006/main">
          <a:off x="1452880" y="369207"/>
          <a:ext cx="42672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025DD-401C-4D4D-BF21-B0A2C5803508}" type="datetimeFigureOut">
              <a:rPr lang="it-IT" smtClean="0"/>
              <a:t>18/01/2023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BC648-8584-4F71-B533-BC4102107C8A}" type="slidenum">
              <a:rPr lang="it-IT" smtClean="0"/>
              <a:t>‹N›</a:t>
            </a:fld>
            <a:endParaRPr lang="it-IT"/>
          </a:p>
        </p:txBody>
      </p:sp>
    </p:spTree>
    <p:extLst>
      <p:ext uri="{BB962C8B-B14F-4D97-AF65-F5344CB8AC3E}">
        <p14:creationId xmlns:p14="http://schemas.microsoft.com/office/powerpoint/2010/main" val="331715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DBBC648-8584-4F71-B533-BC4102107C8A}" type="slidenum">
              <a:rPr lang="it-IT" smtClean="0"/>
              <a:t>3</a:t>
            </a:fld>
            <a:endParaRPr lang="it-IT"/>
          </a:p>
        </p:txBody>
      </p:sp>
    </p:spTree>
    <p:extLst>
      <p:ext uri="{BB962C8B-B14F-4D97-AF65-F5344CB8AC3E}">
        <p14:creationId xmlns:p14="http://schemas.microsoft.com/office/powerpoint/2010/main" val="229681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xfrm>
            <a:off x="103188" y="738188"/>
            <a:ext cx="6591300" cy="3706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xfrm>
            <a:off x="679768" y="4689516"/>
            <a:ext cx="5438140" cy="46878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it-IT" altLang="it-IT" sz="1300" dirty="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6368" indent="-287064">
              <a:defRPr>
                <a:solidFill>
                  <a:schemeClr val="tx1"/>
                </a:solidFill>
                <a:latin typeface="Arial" charset="0"/>
                <a:ea typeface="MS PGothic" pitchFamily="34" charset="-128"/>
              </a:defRPr>
            </a:lvl2pPr>
            <a:lvl3pPr marL="1148258" indent="-229652">
              <a:defRPr>
                <a:solidFill>
                  <a:schemeClr val="tx1"/>
                </a:solidFill>
                <a:latin typeface="Arial" charset="0"/>
                <a:ea typeface="MS PGothic" pitchFamily="34" charset="-128"/>
              </a:defRPr>
            </a:lvl3pPr>
            <a:lvl4pPr marL="1607561" indent="-229652">
              <a:defRPr>
                <a:solidFill>
                  <a:schemeClr val="tx1"/>
                </a:solidFill>
                <a:latin typeface="Arial" charset="0"/>
                <a:ea typeface="MS PGothic" pitchFamily="34" charset="-128"/>
              </a:defRPr>
            </a:lvl4pPr>
            <a:lvl5pPr marL="2066864" indent="-229652">
              <a:defRPr>
                <a:solidFill>
                  <a:schemeClr val="tx1"/>
                </a:solidFill>
                <a:latin typeface="Arial" charset="0"/>
                <a:ea typeface="MS PGothic" pitchFamily="34" charset="-128"/>
              </a:defRPr>
            </a:lvl5pPr>
            <a:lvl6pPr marL="2526167" indent="-229652" defTabSz="459303" eaLnBrk="0" fontAlgn="base" hangingPunct="0">
              <a:spcBef>
                <a:spcPct val="0"/>
              </a:spcBef>
              <a:spcAft>
                <a:spcPct val="0"/>
              </a:spcAft>
              <a:defRPr>
                <a:solidFill>
                  <a:schemeClr val="tx1"/>
                </a:solidFill>
                <a:latin typeface="Arial" charset="0"/>
                <a:ea typeface="MS PGothic" pitchFamily="34" charset="-128"/>
              </a:defRPr>
            </a:lvl6pPr>
            <a:lvl7pPr marL="2985470" indent="-229652" defTabSz="459303" eaLnBrk="0" fontAlgn="base" hangingPunct="0">
              <a:spcBef>
                <a:spcPct val="0"/>
              </a:spcBef>
              <a:spcAft>
                <a:spcPct val="0"/>
              </a:spcAft>
              <a:defRPr>
                <a:solidFill>
                  <a:schemeClr val="tx1"/>
                </a:solidFill>
                <a:latin typeface="Arial" charset="0"/>
                <a:ea typeface="MS PGothic" pitchFamily="34" charset="-128"/>
              </a:defRPr>
            </a:lvl7pPr>
            <a:lvl8pPr marL="3444773" indent="-229652" defTabSz="459303" eaLnBrk="0" fontAlgn="base" hangingPunct="0">
              <a:spcBef>
                <a:spcPct val="0"/>
              </a:spcBef>
              <a:spcAft>
                <a:spcPct val="0"/>
              </a:spcAft>
              <a:defRPr>
                <a:solidFill>
                  <a:schemeClr val="tx1"/>
                </a:solidFill>
                <a:latin typeface="Arial" charset="0"/>
                <a:ea typeface="MS PGothic" pitchFamily="34" charset="-128"/>
              </a:defRPr>
            </a:lvl8pPr>
            <a:lvl9pPr marL="3904077" indent="-229652" defTabSz="459303" eaLnBrk="0" fontAlgn="base" hangingPunct="0">
              <a:spcBef>
                <a:spcPct val="0"/>
              </a:spcBef>
              <a:spcAft>
                <a:spcPct val="0"/>
              </a:spcAft>
              <a:defRPr>
                <a:solidFill>
                  <a:schemeClr val="tx1"/>
                </a:solidFill>
                <a:latin typeface="Arial" charset="0"/>
                <a:ea typeface="MS PGothic" pitchFamily="34" charset="-128"/>
              </a:defRPr>
            </a:lvl9pPr>
          </a:lstStyle>
          <a:p>
            <a:fld id="{37DB6624-E6BC-40C9-8B43-D5C59E57566E}" type="slidenum">
              <a:rPr lang="it-IT" altLang="it-IT"/>
              <a:pPr/>
              <a:t>19</a:t>
            </a:fld>
            <a:endParaRPr lang="it-IT" altLang="it-IT"/>
          </a:p>
        </p:txBody>
      </p:sp>
    </p:spTree>
    <p:extLst>
      <p:ext uri="{BB962C8B-B14F-4D97-AF65-F5344CB8AC3E}">
        <p14:creationId xmlns:p14="http://schemas.microsoft.com/office/powerpoint/2010/main" val="61066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0A0A437-8E5F-4673-BB45-7B5694C42EAE}" type="slidenum">
              <a:rPr lang="it-IT" smtClean="0"/>
              <a:t>20</a:t>
            </a:fld>
            <a:endParaRPr lang="it-IT"/>
          </a:p>
        </p:txBody>
      </p:sp>
    </p:spTree>
    <p:extLst>
      <p:ext uri="{BB962C8B-B14F-4D97-AF65-F5344CB8AC3E}">
        <p14:creationId xmlns:p14="http://schemas.microsoft.com/office/powerpoint/2010/main" val="218667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6E1C84-63A9-104C-BAD9-DC329CF92492}" type="slidenum">
              <a:rPr lang="it-IT" smtClean="0"/>
              <a:t>21</a:t>
            </a:fld>
            <a:endParaRPr lang="it-IT"/>
          </a:p>
        </p:txBody>
      </p:sp>
    </p:spTree>
    <p:extLst>
      <p:ext uri="{BB962C8B-B14F-4D97-AF65-F5344CB8AC3E}">
        <p14:creationId xmlns:p14="http://schemas.microsoft.com/office/powerpoint/2010/main" val="169227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DBBC648-8584-4F71-B533-BC4102107C8A}" type="slidenum">
              <a:rPr lang="it-IT" smtClean="0"/>
              <a:t>4</a:t>
            </a:fld>
            <a:endParaRPr lang="it-IT"/>
          </a:p>
        </p:txBody>
      </p:sp>
    </p:spTree>
    <p:extLst>
      <p:ext uri="{BB962C8B-B14F-4D97-AF65-F5344CB8AC3E}">
        <p14:creationId xmlns:p14="http://schemas.microsoft.com/office/powerpoint/2010/main" val="304919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cap="all" baseline="0" dirty="0"/>
          </a:p>
        </p:txBody>
      </p:sp>
      <p:sp>
        <p:nvSpPr>
          <p:cNvPr id="4" name="Segnaposto numero diapositiva 3"/>
          <p:cNvSpPr>
            <a:spLocks noGrp="1"/>
          </p:cNvSpPr>
          <p:nvPr>
            <p:ph type="sldNum" sz="quarter" idx="5"/>
          </p:nvPr>
        </p:nvSpPr>
        <p:spPr/>
        <p:txBody>
          <a:bodyPr/>
          <a:lstStyle/>
          <a:p>
            <a:fld id="{EDBBC648-8584-4F71-B533-BC4102107C8A}" type="slidenum">
              <a:rPr lang="it-IT" smtClean="0"/>
              <a:t>5</a:t>
            </a:fld>
            <a:endParaRPr lang="it-IT"/>
          </a:p>
        </p:txBody>
      </p:sp>
    </p:spTree>
    <p:extLst>
      <p:ext uri="{BB962C8B-B14F-4D97-AF65-F5344CB8AC3E}">
        <p14:creationId xmlns:p14="http://schemas.microsoft.com/office/powerpoint/2010/main" val="28027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453646" eaLnBrk="0" fontAlgn="base" hangingPunct="0">
              <a:spcBef>
                <a:spcPct val="30000"/>
              </a:spcBef>
              <a:spcAft>
                <a:spcPct val="0"/>
              </a:spcAft>
              <a:defRPr/>
            </a:pPr>
            <a:endParaRPr lang="it-IT" dirty="0"/>
          </a:p>
          <a:p>
            <a:endParaRPr lang="it-IT" dirty="0"/>
          </a:p>
        </p:txBody>
      </p:sp>
      <p:sp>
        <p:nvSpPr>
          <p:cNvPr id="4" name="Segnaposto numero diapositiva 3"/>
          <p:cNvSpPr>
            <a:spLocks noGrp="1"/>
          </p:cNvSpPr>
          <p:nvPr>
            <p:ph type="sldNum" sz="quarter" idx="5"/>
          </p:nvPr>
        </p:nvSpPr>
        <p:spPr/>
        <p:txBody>
          <a:bodyPr/>
          <a:lstStyle/>
          <a:p>
            <a:pPr>
              <a:defRPr/>
            </a:pPr>
            <a:fld id="{3550D627-4D5A-4EB0-B53D-440956FA5D80}" type="slidenum">
              <a:rPr lang="it-IT" altLang="it-IT" smtClean="0"/>
              <a:pPr>
                <a:defRPr/>
              </a:pPr>
              <a:t>11</a:t>
            </a:fld>
            <a:endParaRPr lang="it-IT" altLang="it-IT"/>
          </a:p>
        </p:txBody>
      </p:sp>
    </p:spTree>
    <p:extLst>
      <p:ext uri="{BB962C8B-B14F-4D97-AF65-F5344CB8AC3E}">
        <p14:creationId xmlns:p14="http://schemas.microsoft.com/office/powerpoint/2010/main" val="161388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DBBC648-8584-4F71-B533-BC4102107C8A}" type="slidenum">
              <a:rPr lang="it-IT" smtClean="0"/>
              <a:t>13</a:t>
            </a:fld>
            <a:endParaRPr lang="it-IT"/>
          </a:p>
        </p:txBody>
      </p:sp>
    </p:spTree>
    <p:extLst>
      <p:ext uri="{BB962C8B-B14F-4D97-AF65-F5344CB8AC3E}">
        <p14:creationId xmlns:p14="http://schemas.microsoft.com/office/powerpoint/2010/main" val="409607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6E1C84-63A9-104C-BAD9-DC329CF92492}" type="slidenum">
              <a:rPr lang="it-IT" smtClean="0"/>
              <a:t>14</a:t>
            </a:fld>
            <a:endParaRPr lang="it-IT"/>
          </a:p>
        </p:txBody>
      </p:sp>
    </p:spTree>
    <p:extLst>
      <p:ext uri="{BB962C8B-B14F-4D97-AF65-F5344CB8AC3E}">
        <p14:creationId xmlns:p14="http://schemas.microsoft.com/office/powerpoint/2010/main" val="115455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95CB-CDCA-4A17-AA1D-F031884E3D1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08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6E1C84-63A9-104C-BAD9-DC329CF92492}" type="slidenum">
              <a:rPr lang="it-IT" smtClean="0"/>
              <a:t>17</a:t>
            </a:fld>
            <a:endParaRPr lang="it-IT"/>
          </a:p>
        </p:txBody>
      </p:sp>
    </p:spTree>
    <p:extLst>
      <p:ext uri="{BB962C8B-B14F-4D97-AF65-F5344CB8AC3E}">
        <p14:creationId xmlns:p14="http://schemas.microsoft.com/office/powerpoint/2010/main" val="19667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DBBC648-8584-4F71-B533-BC4102107C8A}" type="slidenum">
              <a:rPr lang="it-IT" smtClean="0"/>
              <a:t>18</a:t>
            </a:fld>
            <a:endParaRPr lang="it-IT"/>
          </a:p>
        </p:txBody>
      </p:sp>
    </p:spTree>
    <p:extLst>
      <p:ext uri="{BB962C8B-B14F-4D97-AF65-F5344CB8AC3E}">
        <p14:creationId xmlns:p14="http://schemas.microsoft.com/office/powerpoint/2010/main" val="126589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02221-291B-4CD8-A888-21360F1889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003F1D1-A2A5-4582-A10C-6B4ABA571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E3DB42-FE34-404D-8A5E-5C5D36CF5104}"/>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504AB6CE-EE01-4B18-92FA-30B0242DE2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3A4FC6-25B9-4200-AB02-DDCD0B4E941B}"/>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55449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D18CDC-F010-40F2-8C72-B993C131720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D62D66-A529-440E-8F5C-C7DBE1D5661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0A129E-5A39-4579-96DF-AA00DF81B48D}"/>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0C6D5553-984E-4D84-97AF-ECB64170FD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AFBF3F-A7A9-4EDC-91FB-F97B24C17D6D}"/>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207209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29518A3-635B-493E-BDAD-1F0035DBD2A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16A6ED2-7C6F-47FB-968F-350515FD553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651A98-4CEC-4C44-84B0-A4A22383D9B1}"/>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E86CD157-63D5-4034-9B1B-1D01C38AA4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F2D766-AF1F-4339-AEC8-43689C65F963}"/>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328788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3" name="Segnaposto numero diapositiva 39">
            <a:extLst>
              <a:ext uri="{FF2B5EF4-FFF2-40B4-BE49-F238E27FC236}">
                <a16:creationId xmlns:a16="http://schemas.microsoft.com/office/drawing/2014/main" id="{B7055F23-B8A9-4BFA-A3F5-D1A2087F2983}"/>
              </a:ext>
            </a:extLst>
          </p:cNvPr>
          <p:cNvSpPr txBox="1">
            <a:spLocks/>
          </p:cNvSpPr>
          <p:nvPr userDrawn="1"/>
        </p:nvSpPr>
        <p:spPr bwMode="auto">
          <a:xfrm>
            <a:off x="11528125" y="245536"/>
            <a:ext cx="552451"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920" tIns="60960" rIns="121920" bIns="6096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sz="1600" b="1" smtClean="0">
                <a:solidFill>
                  <a:srgbClr val="003A79"/>
                </a:solidFill>
              </a:rPr>
              <a:pPr/>
              <a:t>‹N›</a:t>
            </a:fld>
            <a:endParaRPr lang="it-IT" altLang="it-IT" sz="1600" b="1" dirty="0">
              <a:solidFill>
                <a:srgbClr val="003A79"/>
              </a:solidFill>
            </a:endParaRPr>
          </a:p>
        </p:txBody>
      </p:sp>
      <p:pic>
        <p:nvPicPr>
          <p:cNvPr id="5" name="Immagine 2">
            <a:extLst>
              <a:ext uri="{FF2B5EF4-FFF2-40B4-BE49-F238E27FC236}">
                <a16:creationId xmlns:a16="http://schemas.microsoft.com/office/drawing/2014/main" id="{9B3D59C5-F37D-4538-8E5D-8556307D68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9235" y="6201835"/>
            <a:ext cx="1200151"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1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magine con didascalia">
    <p:spTree>
      <p:nvGrpSpPr>
        <p:cNvPr id="1" name=""/>
        <p:cNvGrpSpPr/>
        <p:nvPr/>
      </p:nvGrpSpPr>
      <p:grpSpPr>
        <a:xfrm>
          <a:off x="0" y="0"/>
          <a:ext cx="0" cy="0"/>
          <a:chOff x="0" y="0"/>
          <a:chExt cx="0" cy="0"/>
        </a:xfrm>
      </p:grpSpPr>
      <p:sp>
        <p:nvSpPr>
          <p:cNvPr id="9" name="Segnaposto numero diapositiva 39">
            <a:extLst>
              <a:ext uri="{FF2B5EF4-FFF2-40B4-BE49-F238E27FC236}">
                <a16:creationId xmlns:a16="http://schemas.microsoft.com/office/drawing/2014/main" id="{0933FED0-D776-4E6C-86D9-7FAA943EB9FF}"/>
              </a:ext>
            </a:extLst>
          </p:cNvPr>
          <p:cNvSpPr txBox="1">
            <a:spLocks/>
          </p:cNvSpPr>
          <p:nvPr userDrawn="1"/>
        </p:nvSpPr>
        <p:spPr bwMode="auto">
          <a:xfrm>
            <a:off x="11528126" y="245538"/>
            <a:ext cx="552452"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435" tIns="60717" rIns="121435" bIns="60717"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sz="1593" b="1" smtClean="0">
                <a:solidFill>
                  <a:srgbClr val="003A79"/>
                </a:solidFill>
                <a:latin typeface="Century Gothic" pitchFamily="34" charset="0"/>
              </a:rPr>
              <a:pPr/>
              <a:t>‹N›</a:t>
            </a:fld>
            <a:endParaRPr lang="it-IT" altLang="it-IT" sz="1593" b="1" dirty="0">
              <a:solidFill>
                <a:srgbClr val="003A79"/>
              </a:solidFill>
              <a:latin typeface="Century Gothic" pitchFamily="34" charset="0"/>
            </a:endParaRPr>
          </a:p>
        </p:txBody>
      </p:sp>
      <p:pic>
        <p:nvPicPr>
          <p:cNvPr id="2" name="Picture 2">
            <a:extLst>
              <a:ext uri="{FF2B5EF4-FFF2-40B4-BE49-F238E27FC236}">
                <a16:creationId xmlns:a16="http://schemas.microsoft.com/office/drawing/2014/main" id="{02DF7526-E9C3-6817-1918-8CD88CC90A2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08735" y="6231469"/>
            <a:ext cx="143933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61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2" name="Picture 2" descr="D:\Profili\U077126.SPIMI\AppData\Local\Microsoft\Windows\Temporary Internet Files\Content.Outlook\WP1EF2MR\logo-srm-bianco.png">
            <a:extLst>
              <a:ext uri="{FF2B5EF4-FFF2-40B4-BE49-F238E27FC236}">
                <a16:creationId xmlns:a16="http://schemas.microsoft.com/office/drawing/2014/main" id="{EA00CD23-25C3-49F0-B4C2-1CAF510D37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601" y="6212418"/>
            <a:ext cx="937684"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966687F-CAF9-4FD7-A73F-F5EB15D9534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08734" y="6231467"/>
            <a:ext cx="143933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9">
            <a:extLst>
              <a:ext uri="{FF2B5EF4-FFF2-40B4-BE49-F238E27FC236}">
                <a16:creationId xmlns:a16="http://schemas.microsoft.com/office/drawing/2014/main" id="{98569FF9-D513-47ED-811E-4A47868BF5A8}"/>
              </a:ext>
            </a:extLst>
          </p:cNvPr>
          <p:cNvSpPr txBox="1">
            <a:spLocks/>
          </p:cNvSpPr>
          <p:nvPr userDrawn="1"/>
        </p:nvSpPr>
        <p:spPr bwMode="auto">
          <a:xfrm>
            <a:off x="11528125" y="245537"/>
            <a:ext cx="552451"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920" tIns="60960" rIns="121920" bIns="6096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fontAlgn="auto">
              <a:spcBef>
                <a:spcPts val="0"/>
              </a:spcBef>
              <a:spcAft>
                <a:spcPts val="0"/>
              </a:spcAft>
            </a:pPr>
            <a:fld id="{FDF528D2-186C-4F3B-B1C3-D843972903AF}" type="slidenum">
              <a:rPr lang="it-IT" altLang="it-IT" sz="1600" b="1" smtClean="0">
                <a:solidFill>
                  <a:srgbClr val="003A79"/>
                </a:solidFill>
                <a:latin typeface="Century Gothic" pitchFamily="34" charset="0"/>
              </a:rPr>
              <a:pPr fontAlgn="auto">
                <a:spcBef>
                  <a:spcPts val="0"/>
                </a:spcBef>
                <a:spcAft>
                  <a:spcPts val="0"/>
                </a:spcAft>
              </a:pPr>
              <a:t>‹N›</a:t>
            </a:fld>
            <a:endParaRPr lang="it-IT" altLang="it-IT" sz="1600" b="1" dirty="0">
              <a:solidFill>
                <a:srgbClr val="003A79"/>
              </a:solidFill>
              <a:latin typeface="Century Gothic" pitchFamily="34" charset="0"/>
            </a:endParaRPr>
          </a:p>
        </p:txBody>
      </p:sp>
    </p:spTree>
    <p:extLst>
      <p:ext uri="{BB962C8B-B14F-4D97-AF65-F5344CB8AC3E}">
        <p14:creationId xmlns:p14="http://schemas.microsoft.com/office/powerpoint/2010/main" val="415438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0470A-C355-4143-8DC6-7B86528D0CD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BE397FF-F566-4812-AC78-36431A96A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1DA8225-9A55-40B8-AAFB-2554C1EF0261}"/>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25724CC6-2584-4F25-846B-65F780E9FF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1EAD18-33E2-4809-8635-1021CE492622}"/>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273162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F1F59-854A-4D4F-A60E-CF90F91C11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FBE402-2968-41AB-A8F8-CB06B102B7B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7BE165-BE08-4AE1-A98B-F21E5AA71690}"/>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CBED3179-6BA8-40EC-BCFB-F5384FDBB6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AB1FEC-BFA6-406E-8A59-274AB79053A2}"/>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13918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954CAE-C090-46CF-AB13-E794CC65FC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482C5E0-49BB-4F08-9F9B-EEE024DF7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3C5EBAE-2D44-4DA1-9299-E9A1099BCB42}"/>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FD10B6DB-84A2-4B6F-9B1E-480CB41E10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ED731A-68DA-4708-A775-31C74D1FD616}"/>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272784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CB77A1-FB00-46F6-869A-0A97705E39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E11B02-5874-4109-BFB0-12B85BED1A0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4573F41-19A0-42FD-B9DA-5A16E73FE0C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40D04E5-6BEA-4316-B7A2-3EFA85049763}"/>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6" name="Segnaposto piè di pagina 5">
            <a:extLst>
              <a:ext uri="{FF2B5EF4-FFF2-40B4-BE49-F238E27FC236}">
                <a16:creationId xmlns:a16="http://schemas.microsoft.com/office/drawing/2014/main" id="{7D50D0DA-93E0-4C5C-9F0C-CEE53463AA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E9B8AF-D874-4757-8ADC-FF877A033208}"/>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64910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F58EEE-F283-41AE-8F76-CC609D532F8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9A69B2-9732-4E50-8D10-E6B48113E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276268B-2A96-46B2-9A75-075BEEBDE98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E4A3C48-EBF4-4DAF-A574-25257DC74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A0D6DBC-6820-4708-AEC6-3CF45C2F1C94}"/>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6440740-42FA-4544-9887-A51A0128A84F}"/>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8" name="Segnaposto piè di pagina 7">
            <a:extLst>
              <a:ext uri="{FF2B5EF4-FFF2-40B4-BE49-F238E27FC236}">
                <a16:creationId xmlns:a16="http://schemas.microsoft.com/office/drawing/2014/main" id="{1252E533-A4F8-4DA5-9B26-4135110CC70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0E5CA36-5DFE-437E-A00E-AD3A66EBF8B7}"/>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34493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FFB7F-3C42-4650-B136-1895E85D9B0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00E505-B79D-4F79-956D-64D9B818C5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C3EDA8-35E6-4737-BEE5-F779F7F2A04D}"/>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6D685F39-8579-41AC-BAD0-7080F33283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B808CC-47BF-432E-8F17-62189375A6AC}"/>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166232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707E1-451B-42B7-BEA7-B486F3719F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35F8839-7ABA-4FBB-BFC0-8F1258B2023A}"/>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4" name="Segnaposto piè di pagina 3">
            <a:extLst>
              <a:ext uri="{FF2B5EF4-FFF2-40B4-BE49-F238E27FC236}">
                <a16:creationId xmlns:a16="http://schemas.microsoft.com/office/drawing/2014/main" id="{C845EE45-24B7-44DE-AF5A-D04E1DC5581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AE7BCE-9678-4B06-9FAA-BF651F0E5A45}"/>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11836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numero diapositiva 39">
            <a:extLst>
              <a:ext uri="{FF2B5EF4-FFF2-40B4-BE49-F238E27FC236}">
                <a16:creationId xmlns:a16="http://schemas.microsoft.com/office/drawing/2014/main" id="{D7F086D0-44A4-425C-B210-F79EEEF3BDC7}"/>
              </a:ext>
            </a:extLst>
          </p:cNvPr>
          <p:cNvSpPr txBox="1">
            <a:spLocks/>
          </p:cNvSpPr>
          <p:nvPr userDrawn="1"/>
        </p:nvSpPr>
        <p:spPr bwMode="auto">
          <a:xfrm>
            <a:off x="11528125" y="245537"/>
            <a:ext cx="552451"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920" tIns="60960" rIns="121920" bIns="6096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fontAlgn="auto">
              <a:spcBef>
                <a:spcPts val="0"/>
              </a:spcBef>
              <a:spcAft>
                <a:spcPts val="0"/>
              </a:spcAft>
            </a:pPr>
            <a:fld id="{FDF528D2-186C-4F3B-B1C3-D843972903AF}" type="slidenum">
              <a:rPr lang="it-IT" altLang="it-IT" sz="1600" b="1" smtClean="0">
                <a:solidFill>
                  <a:srgbClr val="003A79"/>
                </a:solidFill>
                <a:latin typeface="Century Gothic" pitchFamily="34" charset="0"/>
              </a:rPr>
              <a:pPr fontAlgn="auto">
                <a:spcBef>
                  <a:spcPts val="0"/>
                </a:spcBef>
                <a:spcAft>
                  <a:spcPts val="0"/>
                </a:spcAft>
              </a:pPr>
              <a:t>‹N›</a:t>
            </a:fld>
            <a:endParaRPr lang="it-IT" altLang="it-IT" sz="1600" b="1" dirty="0">
              <a:solidFill>
                <a:srgbClr val="003A79"/>
              </a:solidFill>
              <a:latin typeface="Century Gothic" pitchFamily="34" charset="0"/>
            </a:endParaRPr>
          </a:p>
        </p:txBody>
      </p:sp>
      <p:pic>
        <p:nvPicPr>
          <p:cNvPr id="6" name="Immagine 2">
            <a:extLst>
              <a:ext uri="{FF2B5EF4-FFF2-40B4-BE49-F238E27FC236}">
                <a16:creationId xmlns:a16="http://schemas.microsoft.com/office/drawing/2014/main" id="{FBC64336-22A4-4D1E-86BD-FAF9E41C01B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9235" y="6201835"/>
            <a:ext cx="1200151"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049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293BA-C671-4507-9EDF-9F472EA346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AAD89C-C787-4FD0-BB72-F16C6D410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0150D6-67A6-44D6-B411-1C1410E9E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BA75ADD-86A5-4721-A6D7-540A6800A388}"/>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6" name="Segnaposto piè di pagina 5">
            <a:extLst>
              <a:ext uri="{FF2B5EF4-FFF2-40B4-BE49-F238E27FC236}">
                <a16:creationId xmlns:a16="http://schemas.microsoft.com/office/drawing/2014/main" id="{96116045-86C4-484F-8FBA-227234B05C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C111D80-2F88-4CBA-B478-7B658EC61175}"/>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147749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F6EBE-3D29-4AFF-B1F2-B908B4FA68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CB65D40-C89B-46EC-B1C2-EE69CB57B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ECEEC1-5EB6-4A70-83A3-D8F699BDE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4B6A70A-7A7C-4F4E-8C6C-FD0EB97B661E}"/>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6" name="Segnaposto piè di pagina 5">
            <a:extLst>
              <a:ext uri="{FF2B5EF4-FFF2-40B4-BE49-F238E27FC236}">
                <a16:creationId xmlns:a16="http://schemas.microsoft.com/office/drawing/2014/main" id="{0D3C5070-D0DB-4874-A425-35F6A8A82EB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6386ED-756B-4BEE-B4FC-F55DB1B17C5F}"/>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1451988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01972-7CF6-4CB4-9A9B-D4DA854B647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0519F4-2BDC-4B82-A418-7CFB0CADA73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D794DD-2AC8-4E84-94A7-74E8CA08FA21}"/>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E6010BF0-F2C4-4C84-9A0E-C3E3F06B4E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5253C7-A657-4179-B1E9-C2B257E1E573}"/>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3146343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85A956-AD41-48D5-B1A7-62A1277D96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0CD50F-DA12-43A4-AC57-98C4821E9D0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87836D-38A6-4DB9-B5CD-1BBD26BE44CA}"/>
              </a:ext>
            </a:extLst>
          </p:cNvPr>
          <p:cNvSpPr>
            <a:spLocks noGrp="1"/>
          </p:cNvSpPr>
          <p:nvPr>
            <p:ph type="dt" sz="half" idx="10"/>
          </p:nvPr>
        </p:nvSpPr>
        <p:spPr/>
        <p:txBody>
          <a:body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EDE1D0C9-A810-47CF-BE2A-FD46D05E99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0AA268-C1FE-4BE0-BE9A-CD740A278397}"/>
              </a:ext>
            </a:extLst>
          </p:cNvPr>
          <p:cNvSpPr>
            <a:spLocks noGrp="1"/>
          </p:cNvSpPr>
          <p:nvPr>
            <p:ph type="sldNum" sz="quarter" idx="12"/>
          </p:nvPr>
        </p:nvSpPr>
        <p:spPr/>
        <p:txBody>
          <a:bodyPr/>
          <a:lstStyle/>
          <a:p>
            <a:fld id="{92E2CE1F-39D5-40FF-B529-10E061C18916}" type="slidenum">
              <a:rPr lang="it-IT" smtClean="0"/>
              <a:t>‹N›</a:t>
            </a:fld>
            <a:endParaRPr lang="it-IT"/>
          </a:p>
        </p:txBody>
      </p:sp>
    </p:spTree>
    <p:extLst>
      <p:ext uri="{BB962C8B-B14F-4D97-AF65-F5344CB8AC3E}">
        <p14:creationId xmlns:p14="http://schemas.microsoft.com/office/powerpoint/2010/main" val="588046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0D2979EE-6BC6-4D66-8642-DAC46F4A0C50}"/>
              </a:ext>
            </a:extLst>
          </p:cNvPr>
          <p:cNvSpPr>
            <a:spLocks noGrp="1"/>
          </p:cNvSpPr>
          <p:nvPr>
            <p:ph type="sldNum" sz="quarter" idx="10"/>
          </p:nvPr>
        </p:nvSpPr>
        <p:spPr>
          <a:xfrm>
            <a:off x="11508740" y="294562"/>
            <a:ext cx="414339" cy="273844"/>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smtClean="0">
                <a:solidFill>
                  <a:srgbClr val="003A79"/>
                </a:solidFill>
              </a:defRPr>
            </a:lvl1pPr>
          </a:lstStyle>
          <a:p>
            <a:pPr>
              <a:defRPr/>
            </a:pPr>
            <a:fld id="{359151D5-2DC5-4A2E-8080-5A990226B8EE}" type="slidenum">
              <a:rPr lang="it-IT" altLang="it-IT"/>
              <a:pPr>
                <a:defRPr/>
              </a:pPr>
              <a:t>‹N›</a:t>
            </a:fld>
            <a:endParaRPr lang="it-IT" altLang="it-IT"/>
          </a:p>
        </p:txBody>
      </p:sp>
      <p:pic>
        <p:nvPicPr>
          <p:cNvPr id="7" name="Picture 2" descr="D:\Profili\U077126.SPIMI\AppData\Local\Microsoft\Windows\Temporary Internet Files\Content.Outlook\WP1EF2MR\logo-srm-bianco.png">
            <a:extLst>
              <a:ext uri="{FF2B5EF4-FFF2-40B4-BE49-F238E27FC236}">
                <a16:creationId xmlns:a16="http://schemas.microsoft.com/office/drawing/2014/main" id="{CC63BF6E-B2A3-48A6-A9B4-57CCF929661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21343" y="4820003"/>
            <a:ext cx="703915"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21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4054" y="6214435"/>
            <a:ext cx="1140305" cy="478928"/>
          </a:xfrm>
          <a:prstGeom prst="rect">
            <a:avLst/>
          </a:prstGeom>
        </p:spPr>
      </p:pic>
      <p:sp>
        <p:nvSpPr>
          <p:cNvPr id="9" name="Titolo 1"/>
          <p:cNvSpPr txBox="1">
            <a:spLocks/>
          </p:cNvSpPr>
          <p:nvPr userDrawn="1"/>
        </p:nvSpPr>
        <p:spPr>
          <a:xfrm>
            <a:off x="531294" y="488960"/>
            <a:ext cx="9901767" cy="476249"/>
          </a:xfrm>
          <a:prstGeom prst="rect">
            <a:avLst/>
          </a:prstGeom>
        </p:spPr>
        <p:txBody>
          <a:bodyPr lIns="0" tIns="0" rIns="0" bIns="0"/>
          <a:lstStyle/>
          <a:p>
            <a:pPr eaLnBrk="1" fontAlgn="auto" hangingPunct="1">
              <a:spcAft>
                <a:spcPts val="0"/>
              </a:spcAft>
              <a:defRPr/>
            </a:pPr>
            <a:endParaRPr lang="it-IT" sz="4000" b="1" dirty="0">
              <a:solidFill>
                <a:srgbClr val="003A79"/>
              </a:solidFill>
              <a:latin typeface="Arial"/>
              <a:ea typeface="+mj-ea"/>
              <a:cs typeface="Arial"/>
            </a:endParaRPr>
          </a:p>
        </p:txBody>
      </p:sp>
      <p:sp>
        <p:nvSpPr>
          <p:cNvPr id="10" name="Titolo 1"/>
          <p:cNvSpPr txBox="1">
            <a:spLocks/>
          </p:cNvSpPr>
          <p:nvPr userDrawn="1"/>
        </p:nvSpPr>
        <p:spPr>
          <a:xfrm>
            <a:off x="531284" y="1147236"/>
            <a:ext cx="9779000" cy="476251"/>
          </a:xfrm>
          <a:prstGeom prst="rect">
            <a:avLst/>
          </a:prstGeom>
        </p:spPr>
        <p:txBody>
          <a:bodyPr lIns="0" tIns="0" rIns="0" bIns="0"/>
          <a:lstStyle/>
          <a:p>
            <a:pPr eaLnBrk="1" fontAlgn="auto" hangingPunct="1">
              <a:spcAft>
                <a:spcPts val="0"/>
              </a:spcAft>
              <a:defRPr/>
            </a:pPr>
            <a:endParaRPr lang="it-IT" sz="2933" b="1" dirty="0">
              <a:solidFill>
                <a:schemeClr val="tx1">
                  <a:lumMod val="50000"/>
                  <a:lumOff val="50000"/>
                </a:schemeClr>
              </a:solidFill>
              <a:latin typeface="Arial"/>
              <a:ea typeface="+mj-ea"/>
              <a:cs typeface="Arial"/>
            </a:endParaRPr>
          </a:p>
        </p:txBody>
      </p:sp>
      <p:sp>
        <p:nvSpPr>
          <p:cNvPr id="12" name="Segnaposto numero diapositiva 5">
            <a:extLst>
              <a:ext uri="{FF2B5EF4-FFF2-40B4-BE49-F238E27FC236}">
                <a16:creationId xmlns:a16="http://schemas.microsoft.com/office/drawing/2014/main" id="{71027405-4DFF-4F97-85EB-440972D3EE9E}"/>
              </a:ext>
            </a:extLst>
          </p:cNvPr>
          <p:cNvSpPr>
            <a:spLocks noGrp="1"/>
          </p:cNvSpPr>
          <p:nvPr>
            <p:ph type="sldNum" sz="quarter" idx="10"/>
          </p:nvPr>
        </p:nvSpPr>
        <p:spPr>
          <a:xfrm>
            <a:off x="11413068" y="179388"/>
            <a:ext cx="552451"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b="1" smtClean="0">
                <a:solidFill>
                  <a:srgbClr val="003A79"/>
                </a:solidFill>
                <a:latin typeface="Century Gothic" pitchFamily="34" charset="0"/>
              </a:defRPr>
            </a:lvl1pPr>
          </a:lstStyle>
          <a:p>
            <a:pPr>
              <a:defRPr/>
            </a:pPr>
            <a:fld id="{359151D5-2DC5-4A2E-8080-5A990226B8EE}" type="slidenum">
              <a:rPr lang="it-IT" altLang="it-IT" smtClean="0"/>
              <a:pPr>
                <a:defRPr/>
              </a:pPr>
              <a:t>‹N›</a:t>
            </a:fld>
            <a:endParaRPr lang="it-IT" altLang="it-IT"/>
          </a:p>
        </p:txBody>
      </p:sp>
      <p:pic>
        <p:nvPicPr>
          <p:cNvPr id="13" name="Immagine 2">
            <a:extLst>
              <a:ext uri="{FF2B5EF4-FFF2-40B4-BE49-F238E27FC236}">
                <a16:creationId xmlns:a16="http://schemas.microsoft.com/office/drawing/2014/main" id="{7EBC7EE6-9D41-4364-9A78-28DBCEC838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99235" y="6201835"/>
            <a:ext cx="1200151"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08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2784445-075C-4BC5-B543-41F537C9F8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egnaposto numero diapositiva 39">
            <a:extLst>
              <a:ext uri="{FF2B5EF4-FFF2-40B4-BE49-F238E27FC236}">
                <a16:creationId xmlns:a16="http://schemas.microsoft.com/office/drawing/2014/main" id="{170D359B-E9CA-431F-A454-0664DBF1AE7F}"/>
              </a:ext>
            </a:extLst>
          </p:cNvPr>
          <p:cNvSpPr txBox="1">
            <a:spLocks/>
          </p:cNvSpPr>
          <p:nvPr userDrawn="1"/>
        </p:nvSpPr>
        <p:spPr bwMode="auto">
          <a:xfrm>
            <a:off x="11528125" y="245537"/>
            <a:ext cx="552451"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920" tIns="60960" rIns="121920" bIns="6096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fontAlgn="auto">
              <a:spcBef>
                <a:spcPts val="0"/>
              </a:spcBef>
              <a:spcAft>
                <a:spcPts val="0"/>
              </a:spcAft>
            </a:pPr>
            <a:fld id="{FDF528D2-186C-4F3B-B1C3-D843972903AF}" type="slidenum">
              <a:rPr lang="it-IT" altLang="it-IT" sz="1600" b="1" smtClean="0">
                <a:solidFill>
                  <a:srgbClr val="003A79"/>
                </a:solidFill>
              </a:rPr>
              <a:pPr fontAlgn="auto">
                <a:spcBef>
                  <a:spcPts val="0"/>
                </a:spcBef>
                <a:spcAft>
                  <a:spcPts val="0"/>
                </a:spcAft>
              </a:pPr>
              <a:t>‹N›</a:t>
            </a:fld>
            <a:endParaRPr lang="it-IT" altLang="it-IT" sz="1600" b="1" dirty="0">
              <a:solidFill>
                <a:srgbClr val="003A79"/>
              </a:solidFill>
            </a:endParaRPr>
          </a:p>
        </p:txBody>
      </p:sp>
    </p:spTree>
    <p:extLst>
      <p:ext uri="{BB962C8B-B14F-4D97-AF65-F5344CB8AC3E}">
        <p14:creationId xmlns:p14="http://schemas.microsoft.com/office/powerpoint/2010/main" val="399838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2" name="Picture 2" descr="D:\Profili\U077126.SPIMI\AppData\Local\Microsoft\Windows\Temporary Internet Files\Content.Outlook\WP1EF2MR\logo-srm-bianco.png">
            <a:extLst>
              <a:ext uri="{FF2B5EF4-FFF2-40B4-BE49-F238E27FC236}">
                <a16:creationId xmlns:a16="http://schemas.microsoft.com/office/drawing/2014/main" id="{EA00CD23-25C3-49F0-B4C2-1CAF510D37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601" y="6212418"/>
            <a:ext cx="937684"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966687F-CAF9-4FD7-A73F-F5EB15D9534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08734" y="6231467"/>
            <a:ext cx="143933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65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1BB35-6C9F-4A5B-8E95-493CBBD729A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8EE2946-FC11-4798-ABD6-FCBE623B8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635A1D6-8271-4AD2-8F18-32C64B085D74}"/>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06564689-B9CB-4ACC-977B-A21E51B44A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CF0B0F-FAC1-47BF-A2D9-ACACA2427177}"/>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1772014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mmagine con didascalia">
    <p:spTree>
      <p:nvGrpSpPr>
        <p:cNvPr id="1" name=""/>
        <p:cNvGrpSpPr/>
        <p:nvPr/>
      </p:nvGrpSpPr>
      <p:grpSpPr>
        <a:xfrm>
          <a:off x="0" y="0"/>
          <a:ext cx="0" cy="0"/>
          <a:chOff x="0" y="0"/>
          <a:chExt cx="0" cy="0"/>
        </a:xfrm>
      </p:grpSpPr>
      <p:sp>
        <p:nvSpPr>
          <p:cNvPr id="9" name="Segnaposto numero diapositiva 39">
            <a:extLst>
              <a:ext uri="{FF2B5EF4-FFF2-40B4-BE49-F238E27FC236}">
                <a16:creationId xmlns:a16="http://schemas.microsoft.com/office/drawing/2014/main" id="{0933FED0-D776-4E6C-86D9-7FAA943EB9FF}"/>
              </a:ext>
            </a:extLst>
          </p:cNvPr>
          <p:cNvSpPr txBox="1">
            <a:spLocks/>
          </p:cNvSpPr>
          <p:nvPr userDrawn="1"/>
        </p:nvSpPr>
        <p:spPr bwMode="auto">
          <a:xfrm>
            <a:off x="11528125" y="245538"/>
            <a:ext cx="552451"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920" tIns="60960" rIns="121920" bIns="6096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sz="1600" b="1" smtClean="0">
                <a:solidFill>
                  <a:srgbClr val="003A79"/>
                </a:solidFill>
                <a:latin typeface="Century Gothic" pitchFamily="34" charset="0"/>
              </a:rPr>
              <a:pPr/>
              <a:t>‹N›</a:t>
            </a:fld>
            <a:endParaRPr lang="it-IT" altLang="it-IT" sz="1600" b="1" dirty="0">
              <a:solidFill>
                <a:srgbClr val="003A79"/>
              </a:solidFill>
              <a:latin typeface="Century Gothic" pitchFamily="34" charset="0"/>
            </a:endParaRPr>
          </a:p>
        </p:txBody>
      </p:sp>
      <p:pic>
        <p:nvPicPr>
          <p:cNvPr id="10" name="Immagine 2">
            <a:extLst>
              <a:ext uri="{FF2B5EF4-FFF2-40B4-BE49-F238E27FC236}">
                <a16:creationId xmlns:a16="http://schemas.microsoft.com/office/drawing/2014/main" id="{25B43BF4-0557-4020-87C1-353816DED8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9237" y="6201837"/>
            <a:ext cx="1200151"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7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E4C6D-E3C7-4FDA-8C0E-66E9A63CFF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7976A6-6CC8-4E73-88A9-800CAAE777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AD07350-377B-4A96-ADA3-792D28A39EF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D000ED5-FEB7-452B-8293-2DB5D5B40F41}"/>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6" name="Segnaposto piè di pagina 5">
            <a:extLst>
              <a:ext uri="{FF2B5EF4-FFF2-40B4-BE49-F238E27FC236}">
                <a16:creationId xmlns:a16="http://schemas.microsoft.com/office/drawing/2014/main" id="{69A7CF41-48B8-4CF7-811A-66B5715B3B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339793-96AA-499F-8479-7E40A228E3BE}"/>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331567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B7B97B-F807-40D9-BDDE-95ECD3D02F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AE1E7CE-EBB0-4EDF-98AC-F240DAE6F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C3DC010-45FB-46FB-AB3A-3102453DF0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339501A-CC92-415A-A6BE-35197E425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CF28934-AE95-4676-BBDA-CB4D6B234F2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3CDAE12-26B0-44A8-9247-BD2517A71464}"/>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8" name="Segnaposto piè di pagina 7">
            <a:extLst>
              <a:ext uri="{FF2B5EF4-FFF2-40B4-BE49-F238E27FC236}">
                <a16:creationId xmlns:a16="http://schemas.microsoft.com/office/drawing/2014/main" id="{C09D64D5-7905-4C76-A6EC-7BDE5F10FF1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0926160-B4B9-4F1C-9F51-B9766BA57B63}"/>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26459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B204F-AC9E-4A8D-9246-AE049652284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9A12303-B642-46EE-A14B-0D1FEFDE9435}"/>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4" name="Segnaposto piè di pagina 3">
            <a:extLst>
              <a:ext uri="{FF2B5EF4-FFF2-40B4-BE49-F238E27FC236}">
                <a16:creationId xmlns:a16="http://schemas.microsoft.com/office/drawing/2014/main" id="{C146741F-431A-4581-9196-09B4F233C9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7850B9C-AEF3-43AB-9861-8D1BAB9C16FD}"/>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299792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B3F9146-B159-4D48-9DA7-A1113CF92513}"/>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3" name="Segnaposto piè di pagina 2">
            <a:extLst>
              <a:ext uri="{FF2B5EF4-FFF2-40B4-BE49-F238E27FC236}">
                <a16:creationId xmlns:a16="http://schemas.microsoft.com/office/drawing/2014/main" id="{BBE8F328-9DDB-44D2-BC37-55A934EA7D9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38585B5-9099-497D-95DF-C5012F7FC3E0}"/>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166237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737D7-1B1F-4ACF-9F8C-9DE271AC9CC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7DAAFD-F9E1-455E-9F37-36FC6E2F8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5811C93-61A1-48DF-95F9-2ECA78DB7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7FE60E6-D42E-42EE-A270-62D60B69E656}"/>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6" name="Segnaposto piè di pagina 5">
            <a:extLst>
              <a:ext uri="{FF2B5EF4-FFF2-40B4-BE49-F238E27FC236}">
                <a16:creationId xmlns:a16="http://schemas.microsoft.com/office/drawing/2014/main" id="{9E576745-D9C9-410B-85A2-3BB8FADC24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E1BCD8-3C78-4EB5-97EA-CD21D08DEA40}"/>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100805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FB399-EFE5-48E9-876C-23727EDCDD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3C37E03-ED40-4819-B73E-8AF7D22F8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B9C7DC5-F307-45FC-BE89-42A0B7B1E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3936D3B-476E-4C61-8590-3ABD364603FF}"/>
              </a:ext>
            </a:extLst>
          </p:cNvPr>
          <p:cNvSpPr>
            <a:spLocks noGrp="1"/>
          </p:cNvSpPr>
          <p:nvPr>
            <p:ph type="dt" sz="half" idx="10"/>
          </p:nvPr>
        </p:nvSpPr>
        <p:spPr/>
        <p:txBody>
          <a:bodyPr/>
          <a:lstStyle/>
          <a:p>
            <a:fld id="{3606D1CC-905F-4FC0-ABFD-61E6333A73E6}" type="datetimeFigureOut">
              <a:rPr lang="it-IT" smtClean="0"/>
              <a:t>18/01/2023</a:t>
            </a:fld>
            <a:endParaRPr lang="it-IT"/>
          </a:p>
        </p:txBody>
      </p:sp>
      <p:sp>
        <p:nvSpPr>
          <p:cNvPr id="6" name="Segnaposto piè di pagina 5">
            <a:extLst>
              <a:ext uri="{FF2B5EF4-FFF2-40B4-BE49-F238E27FC236}">
                <a16:creationId xmlns:a16="http://schemas.microsoft.com/office/drawing/2014/main" id="{3F424BFF-6AD2-449E-AD84-3172EAE2F3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EF24EB-38FD-4B0B-84C5-553D7DA8177D}"/>
              </a:ext>
            </a:extLst>
          </p:cNvPr>
          <p:cNvSpPr>
            <a:spLocks noGrp="1"/>
          </p:cNvSpPr>
          <p:nvPr>
            <p:ph type="sldNum" sz="quarter" idx="12"/>
          </p:nvPr>
        </p:nvSpPr>
        <p:spPr/>
        <p:txBody>
          <a:bodyPr/>
          <a:lstStyle/>
          <a:p>
            <a:fld id="{2643152A-7F7C-4914-9D5A-347239CA0859}" type="slidenum">
              <a:rPr lang="it-IT" smtClean="0"/>
              <a:t>‹N›</a:t>
            </a:fld>
            <a:endParaRPr lang="it-IT"/>
          </a:p>
        </p:txBody>
      </p:sp>
    </p:spTree>
    <p:extLst>
      <p:ext uri="{BB962C8B-B14F-4D97-AF65-F5344CB8AC3E}">
        <p14:creationId xmlns:p14="http://schemas.microsoft.com/office/powerpoint/2010/main" val="283396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51A69C1-D0E4-438A-B963-1A4AA5AE6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23E8D9-3E91-417E-9513-7E7980EAC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099ED2-B8FA-4A1F-90D7-2420BFE20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6D1CC-905F-4FC0-ABFD-61E6333A73E6}" type="datetimeFigureOut">
              <a:rPr lang="it-IT" smtClean="0"/>
              <a:t>18/01/2023</a:t>
            </a:fld>
            <a:endParaRPr lang="it-IT"/>
          </a:p>
        </p:txBody>
      </p:sp>
      <p:sp>
        <p:nvSpPr>
          <p:cNvPr id="5" name="Segnaposto piè di pagina 4">
            <a:extLst>
              <a:ext uri="{FF2B5EF4-FFF2-40B4-BE49-F238E27FC236}">
                <a16:creationId xmlns:a16="http://schemas.microsoft.com/office/drawing/2014/main" id="{2445F1A8-72FC-49B5-82D0-D7A8E588D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B13F388-3173-49EA-A76B-48A5A9FE6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3152A-7F7C-4914-9D5A-347239CA0859}" type="slidenum">
              <a:rPr lang="it-IT" smtClean="0"/>
              <a:t>‹N›</a:t>
            </a:fld>
            <a:endParaRPr lang="it-IT"/>
          </a:p>
        </p:txBody>
      </p:sp>
    </p:spTree>
    <p:extLst>
      <p:ext uri="{BB962C8B-B14F-4D97-AF65-F5344CB8AC3E}">
        <p14:creationId xmlns:p14="http://schemas.microsoft.com/office/powerpoint/2010/main" val="196116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5D607E6-2321-419A-8B08-D33BACEAB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044603-977C-4FDC-BE75-6CCD85875E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39E84E-BCFE-4558-840A-6AAD70FD7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6ABED-4ACB-47FF-8C99-179F9B879C9A}" type="datetimeFigureOut">
              <a:rPr lang="it-IT" smtClean="0"/>
              <a:t>18/01/2023</a:t>
            </a:fld>
            <a:endParaRPr lang="it-IT"/>
          </a:p>
        </p:txBody>
      </p:sp>
      <p:sp>
        <p:nvSpPr>
          <p:cNvPr id="5" name="Segnaposto piè di pagina 4">
            <a:extLst>
              <a:ext uri="{FF2B5EF4-FFF2-40B4-BE49-F238E27FC236}">
                <a16:creationId xmlns:a16="http://schemas.microsoft.com/office/drawing/2014/main" id="{B8BF50C4-2B17-4E4E-82BB-2CFCF72D6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5218A0F-D70D-41A5-944F-D77E7B124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2CE1F-39D5-40FF-B529-10E061C18916}" type="slidenum">
              <a:rPr lang="it-IT" smtClean="0"/>
              <a:t>‹N›</a:t>
            </a:fld>
            <a:endParaRPr lang="it-IT"/>
          </a:p>
        </p:txBody>
      </p:sp>
    </p:spTree>
    <p:extLst>
      <p:ext uri="{BB962C8B-B14F-4D97-AF65-F5344CB8AC3E}">
        <p14:creationId xmlns:p14="http://schemas.microsoft.com/office/powerpoint/2010/main" val="179278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13.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chart" Target="../charts/chart3.xml"/><Relationship Id="rId2" Type="http://schemas.openxmlformats.org/officeDocument/2006/relationships/notesSlide" Target="../notesSlides/notesSlide8.xml"/><Relationship Id="rId16"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14.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55.png"/><Relationship Id="rId7"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7.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61.svg"/><Relationship Id="rId4" Type="http://schemas.microsoft.com/office/2007/relationships/hdphoto" Target="../media/hdphoto1.wdp"/><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6.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Immagine che contiene testo, albero, esterni&#10;&#10;Descrizione generata automaticamente">
            <a:extLst>
              <a:ext uri="{FF2B5EF4-FFF2-40B4-BE49-F238E27FC236}">
                <a16:creationId xmlns:a16="http://schemas.microsoft.com/office/drawing/2014/main" id="{552C8B42-65A7-4F7B-9753-BE61FB698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734"/>
            <a:ext cx="12192000" cy="699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BEFABCC9-92F9-4AF9-9A4B-E547057730ED}"/>
              </a:ext>
            </a:extLst>
          </p:cNvPr>
          <p:cNvSpPr/>
          <p:nvPr/>
        </p:nvSpPr>
        <p:spPr>
          <a:xfrm>
            <a:off x="1593851" y="4356100"/>
            <a:ext cx="10598149" cy="1060451"/>
          </a:xfrm>
          <a:prstGeom prst="rect">
            <a:avLst/>
          </a:prstGeom>
          <a:solidFill>
            <a:srgbClr val="3193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p>
        </p:txBody>
      </p:sp>
      <p:pic>
        <p:nvPicPr>
          <p:cNvPr id="2052" name="Immagine 13">
            <a:extLst>
              <a:ext uri="{FF2B5EF4-FFF2-40B4-BE49-F238E27FC236}">
                <a16:creationId xmlns:a16="http://schemas.microsoft.com/office/drawing/2014/main" id="{5036AA57-4ECB-47D3-9345-3D3900C02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417" y="4430184"/>
            <a:ext cx="922867"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magine 15">
            <a:extLst>
              <a:ext uri="{FF2B5EF4-FFF2-40B4-BE49-F238E27FC236}">
                <a16:creationId xmlns:a16="http://schemas.microsoft.com/office/drawing/2014/main" id="{835912DD-EEF7-4510-BA82-08EE0326C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1" y="4430184"/>
            <a:ext cx="920749"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17">
            <a:extLst>
              <a:ext uri="{FF2B5EF4-FFF2-40B4-BE49-F238E27FC236}">
                <a16:creationId xmlns:a16="http://schemas.microsoft.com/office/drawing/2014/main" id="{94DC195B-6A43-42B4-8E81-6DA1AFF9F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734" y="4430184"/>
            <a:ext cx="920751"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magine 19">
            <a:extLst>
              <a:ext uri="{FF2B5EF4-FFF2-40B4-BE49-F238E27FC236}">
                <a16:creationId xmlns:a16="http://schemas.microsoft.com/office/drawing/2014/main" id="{3B0CBB93-F10F-403A-ADCC-6CB14D918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217" y="44344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Sottotitolo 2">
            <a:extLst>
              <a:ext uri="{FF2B5EF4-FFF2-40B4-BE49-F238E27FC236}">
                <a16:creationId xmlns:a16="http://schemas.microsoft.com/office/drawing/2014/main" id="{D48A8938-8B0A-490B-95DE-4BEB7A09D308}"/>
              </a:ext>
            </a:extLst>
          </p:cNvPr>
          <p:cNvSpPr>
            <a:spLocks noGrp="1" noChangeArrowheads="1"/>
          </p:cNvSpPr>
          <p:nvPr>
            <p:ph type="subTitle" idx="1"/>
          </p:nvPr>
        </p:nvSpPr>
        <p:spPr>
          <a:xfrm>
            <a:off x="5027084" y="4631267"/>
            <a:ext cx="8981016" cy="535517"/>
          </a:xfrm>
        </p:spPr>
        <p:txBody>
          <a:bodyPr>
            <a:normAutofit fontScale="92500" lnSpcReduction="20000"/>
          </a:bodyPr>
          <a:lstStyle/>
          <a:p>
            <a:pPr algn="l" eaLnBrk="1" hangingPunct="1">
              <a:lnSpc>
                <a:spcPct val="50000"/>
              </a:lnSpc>
            </a:pPr>
            <a:r>
              <a:rPr lang="it-IT" altLang="it-IT" sz="2667">
                <a:solidFill>
                  <a:schemeClr val="bg1"/>
                </a:solidFill>
                <a:latin typeface="Franklin Gothic Medium" panose="020B0603020102020204" pitchFamily="34" charset="0"/>
              </a:rPr>
              <a:t>LO SVILUPPO INFRASTRUTTURALE DEL PAESE.</a:t>
            </a:r>
          </a:p>
          <a:p>
            <a:pPr algn="l" eaLnBrk="1" hangingPunct="1">
              <a:lnSpc>
                <a:spcPct val="50000"/>
              </a:lnSpc>
            </a:pPr>
            <a:r>
              <a:rPr lang="it-IT" altLang="it-IT" sz="2667">
                <a:solidFill>
                  <a:schemeClr val="bg1"/>
                </a:solidFill>
                <a:latin typeface="Franklin Gothic Medium" panose="020B0603020102020204" pitchFamily="34" charset="0"/>
              </a:rPr>
              <a:t>LE SCELTE DEL MONDO ECONOMICO.</a:t>
            </a:r>
          </a:p>
        </p:txBody>
      </p:sp>
      <p:pic>
        <p:nvPicPr>
          <p:cNvPr id="2057" name="Immagine 10">
            <a:extLst>
              <a:ext uri="{FF2B5EF4-FFF2-40B4-BE49-F238E27FC236}">
                <a16:creationId xmlns:a16="http://schemas.microsoft.com/office/drawing/2014/main" id="{F1DF0538-1A9F-46F5-A8BF-793B22112C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1" y="6117168"/>
            <a:ext cx="2137833" cy="4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magine 12">
            <a:extLst>
              <a:ext uri="{FF2B5EF4-FFF2-40B4-BE49-F238E27FC236}">
                <a16:creationId xmlns:a16="http://schemas.microsoft.com/office/drawing/2014/main" id="{1A70DF39-24C3-4C4E-9418-79DD237E05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6034" y="6117168"/>
            <a:ext cx="2357967" cy="4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4D7CCD90-91F8-4D95-9254-59CEBB304350}"/>
              </a:ext>
            </a:extLst>
          </p:cNvPr>
          <p:cNvGrpSpPr>
            <a:grpSpLocks noChangeAspect="1"/>
          </p:cNvGrpSpPr>
          <p:nvPr/>
        </p:nvGrpSpPr>
        <p:grpSpPr>
          <a:xfrm>
            <a:off x="342826" y="883579"/>
            <a:ext cx="7655401" cy="4572397"/>
            <a:chOff x="1756509" y="662400"/>
            <a:chExt cx="7698197" cy="4597958"/>
          </a:xfrm>
        </p:grpSpPr>
        <p:pic>
          <p:nvPicPr>
            <p:cNvPr id="13" name="Immagine 12">
              <a:extLst>
                <a:ext uri="{FF2B5EF4-FFF2-40B4-BE49-F238E27FC236}">
                  <a16:creationId xmlns:a16="http://schemas.microsoft.com/office/drawing/2014/main" id="{A8A86F28-602B-4BE4-9DD4-0D535CEB5922}"/>
                </a:ext>
              </a:extLst>
            </p:cNvPr>
            <p:cNvPicPr>
              <a:picLocks noChangeAspect="1"/>
            </p:cNvPicPr>
            <p:nvPr/>
          </p:nvPicPr>
          <p:blipFill rotWithShape="1">
            <a:blip r:embed="rId2"/>
            <a:srcRect l="28520" t="29304" r="28749" b="25614"/>
            <a:stretch/>
          </p:blipFill>
          <p:spPr>
            <a:xfrm>
              <a:off x="1756509" y="1087102"/>
              <a:ext cx="7032301" cy="4173256"/>
            </a:xfrm>
            <a:prstGeom prst="rect">
              <a:avLst/>
            </a:prstGeom>
          </p:spPr>
        </p:pic>
        <p:sp>
          <p:nvSpPr>
            <p:cNvPr id="15" name="CasellaDiTesto 14">
              <a:extLst>
                <a:ext uri="{FF2B5EF4-FFF2-40B4-BE49-F238E27FC236}">
                  <a16:creationId xmlns:a16="http://schemas.microsoft.com/office/drawing/2014/main" id="{4D0703F9-B673-4B95-81B8-9F3E80A6815E}"/>
                </a:ext>
              </a:extLst>
            </p:cNvPr>
            <p:cNvSpPr txBox="1"/>
            <p:nvPr/>
          </p:nvSpPr>
          <p:spPr>
            <a:xfrm>
              <a:off x="2701350" y="662400"/>
              <a:ext cx="6753356" cy="3404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193BA"/>
                  </a:solidFill>
                  <a:effectLst/>
                  <a:uLnTx/>
                  <a:uFillTx/>
                  <a:latin typeface="Franklin Gothic Medium" panose="020B0603020102020204" pitchFamily="34" charset="0"/>
                </a:rPr>
                <a:t>Partenze cancellate per numero - </a:t>
              </a:r>
              <a:r>
                <a:rPr kumimoji="0" lang="it-IT" sz="1600" b="1" i="0" u="none" strike="noStrike" kern="1200" cap="none" spc="0" normalizeH="0" baseline="0" noProof="0" dirty="0">
                  <a:ln>
                    <a:noFill/>
                  </a:ln>
                  <a:solidFill>
                    <a:srgbClr val="3193BA"/>
                  </a:solidFill>
                  <a:effectLst/>
                  <a:uLnTx/>
                  <a:uFillTx/>
                  <a:latin typeface="Franklin Gothic Medium" panose="020B0603020102020204" pitchFamily="34" charset="0"/>
                </a:rPr>
                <a:t>(dal 14 Novembre al 18 Dicembre 2022)</a:t>
              </a:r>
            </a:p>
          </p:txBody>
        </p:sp>
      </p:grpSp>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398298" y="499217"/>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La domanda registra tensioni: gli armatori cancellano partenze </a:t>
            </a:r>
          </a:p>
        </p:txBody>
      </p:sp>
      <p:sp>
        <p:nvSpPr>
          <p:cNvPr id="18" name="Rettangolo 17">
            <a:extLst>
              <a:ext uri="{FF2B5EF4-FFF2-40B4-BE49-F238E27FC236}">
                <a16:creationId xmlns:a16="http://schemas.microsoft.com/office/drawing/2014/main" id="{2B4C6DDA-33F2-4719-8F37-0FDEA23D0C03}"/>
              </a:ext>
            </a:extLst>
          </p:cNvPr>
          <p:cNvSpPr/>
          <p:nvPr/>
        </p:nvSpPr>
        <p:spPr>
          <a:xfrm>
            <a:off x="8409409" y="4807971"/>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a:t>
            </a:r>
            <a:r>
              <a:rPr lang="it-IT" sz="1200" i="1" dirty="0" err="1">
                <a:solidFill>
                  <a:srgbClr val="3193BA"/>
                </a:solidFill>
                <a:latin typeface="Franklin Gothic Medium" panose="020B0603020102020204" pitchFamily="34" charset="0"/>
                <a:ea typeface="Calibri" panose="020F0502020204030204" pitchFamily="34" charset="0"/>
              </a:rPr>
              <a:t>Drewry</a:t>
            </a:r>
            <a:endParaRPr lang="it-IT" sz="1200" i="1" dirty="0">
              <a:solidFill>
                <a:srgbClr val="3193BA"/>
              </a:solidFill>
              <a:latin typeface="Franklin Gothic Medium" panose="020B0603020102020204" pitchFamily="34" charset="0"/>
            </a:endParaRPr>
          </a:p>
        </p:txBody>
      </p:sp>
      <p:sp>
        <p:nvSpPr>
          <p:cNvPr id="12" name="CasellaDiTesto 11">
            <a:extLst>
              <a:ext uri="{FF2B5EF4-FFF2-40B4-BE49-F238E27FC236}">
                <a16:creationId xmlns:a16="http://schemas.microsoft.com/office/drawing/2014/main" id="{6FD0138F-4753-4795-93EF-869F0BE47250}"/>
              </a:ext>
            </a:extLst>
          </p:cNvPr>
          <p:cNvSpPr txBox="1"/>
          <p:nvPr/>
        </p:nvSpPr>
        <p:spPr>
          <a:xfrm>
            <a:off x="112505" y="5527786"/>
            <a:ext cx="12192000" cy="830997"/>
          </a:xfrm>
          <a:prstGeom prst="rect">
            <a:avLst/>
          </a:prstGeom>
          <a:noFill/>
        </p:spPr>
        <p:txBody>
          <a:bodyPr wrap="square" rtlCol="0">
            <a:spAutoFit/>
          </a:bodyPr>
          <a:lstStyle/>
          <a:p>
            <a:pPr defTabSz="685800">
              <a:spcAft>
                <a:spcPts val="600"/>
              </a:spcAft>
              <a:defRPr/>
            </a:pPr>
            <a:r>
              <a:rPr lang="it-IT" sz="2400" dirty="0">
                <a:solidFill>
                  <a:srgbClr val="3193BA"/>
                </a:solidFill>
                <a:latin typeface="Franklin Gothic Medium" panose="020B0603020102020204" pitchFamily="34" charset="0"/>
              </a:rPr>
              <a:t>I carrier effettuano tagli alla capacità cancellando rotte nel tentativo di rallentare le pressioni al ribasso sulle tariffe dei noli. Ancora dominante la rotta transpacifica.</a:t>
            </a:r>
          </a:p>
        </p:txBody>
      </p:sp>
      <p:pic>
        <p:nvPicPr>
          <p:cNvPr id="16" name="Immagine 15">
            <a:extLst>
              <a:ext uri="{FF2B5EF4-FFF2-40B4-BE49-F238E27FC236}">
                <a16:creationId xmlns:a16="http://schemas.microsoft.com/office/drawing/2014/main" id="{A6DE1A28-0624-4033-9BF7-EF268939EE0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99991" y="1854600"/>
            <a:ext cx="5219048" cy="3000000"/>
          </a:xfrm>
          <a:prstGeom prst="rect">
            <a:avLst/>
          </a:prstGeom>
        </p:spPr>
      </p:pic>
      <p:sp>
        <p:nvSpPr>
          <p:cNvPr id="17" name="Ovale 16">
            <a:extLst>
              <a:ext uri="{FF2B5EF4-FFF2-40B4-BE49-F238E27FC236}">
                <a16:creationId xmlns:a16="http://schemas.microsoft.com/office/drawing/2014/main" id="{0001E202-8601-4E9C-936B-445B389BEF14}"/>
              </a:ext>
            </a:extLst>
          </p:cNvPr>
          <p:cNvSpPr/>
          <p:nvPr/>
        </p:nvSpPr>
        <p:spPr>
          <a:xfrm>
            <a:off x="5772000" y="3946861"/>
            <a:ext cx="648000" cy="648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Connettore diritto 18">
            <a:extLst>
              <a:ext uri="{FF2B5EF4-FFF2-40B4-BE49-F238E27FC236}">
                <a16:creationId xmlns:a16="http://schemas.microsoft.com/office/drawing/2014/main" id="{0612A15D-05B1-463F-81EA-978211B99EE1}"/>
              </a:ext>
            </a:extLst>
          </p:cNvPr>
          <p:cNvCxnSpPr>
            <a:cxnSpLocks/>
          </p:cNvCxnSpPr>
          <p:nvPr/>
        </p:nvCxnSpPr>
        <p:spPr>
          <a:xfrm flipV="1">
            <a:off x="6396443" y="3628522"/>
            <a:ext cx="1143207" cy="552891"/>
          </a:xfrm>
          <a:prstGeom prst="line">
            <a:avLst/>
          </a:prstGeom>
          <a:ln w="22225" cmpd="sng">
            <a:solidFill>
              <a:srgbClr val="2F528F"/>
            </a:solidFill>
            <a:tailEnd type="stealth"/>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496667DC-0370-4D14-A4A4-5D05841C1696}"/>
              </a:ext>
            </a:extLst>
          </p:cNvPr>
          <p:cNvSpPr txBox="1"/>
          <p:nvPr/>
        </p:nvSpPr>
        <p:spPr>
          <a:xfrm>
            <a:off x="8158797" y="1382781"/>
            <a:ext cx="35551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193BA"/>
                </a:solidFill>
                <a:effectLst/>
                <a:uLnTx/>
                <a:uFillTx/>
                <a:latin typeface="Franklin Gothic Medium" panose="020B0603020102020204" pitchFamily="34" charset="0"/>
              </a:rPr>
              <a:t>Partenze cancellate per principale rotta est-ovest</a:t>
            </a:r>
            <a:endParaRPr kumimoji="0" lang="it-IT" sz="1600" b="1" i="0" u="none" strike="noStrike" kern="1200" cap="none" spc="0" normalizeH="0" baseline="0" noProof="0" dirty="0">
              <a:ln>
                <a:noFill/>
              </a:ln>
              <a:solidFill>
                <a:srgbClr val="3193BA"/>
              </a:solidFill>
              <a:effectLst/>
              <a:uLnTx/>
              <a:uFillTx/>
              <a:latin typeface="Franklin Gothic Medium" panose="020B0603020102020204" pitchFamily="34" charset="0"/>
            </a:endParaRPr>
          </a:p>
        </p:txBody>
      </p:sp>
    </p:spTree>
    <p:extLst>
      <p:ext uri="{BB962C8B-B14F-4D97-AF65-F5344CB8AC3E}">
        <p14:creationId xmlns:p14="http://schemas.microsoft.com/office/powerpoint/2010/main" val="236936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E2605-6B1A-450E-A378-7CD1206F2130}"/>
              </a:ext>
            </a:extLst>
          </p:cNvPr>
          <p:cNvSpPr txBox="1">
            <a:spLocks/>
          </p:cNvSpPr>
          <p:nvPr/>
        </p:nvSpPr>
        <p:spPr>
          <a:xfrm>
            <a:off x="423686" y="564764"/>
            <a:ext cx="11344627" cy="357716"/>
          </a:xfrm>
          <a:prstGeom prst="rect">
            <a:avLst/>
          </a:prstGeom>
        </p:spPr>
        <p:txBody>
          <a:bodyPr lIns="0" tIns="0" rIns="0" bIns="0"/>
          <a:lstStyle>
            <a:defPPr>
              <a:defRPr lang="it-IT"/>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fontAlgn="auto">
              <a:spcAft>
                <a:spcPts val="0"/>
              </a:spcAft>
              <a:defRPr/>
            </a:pPr>
            <a:r>
              <a:rPr lang="it-IT" sz="2400" b="1" dirty="0">
                <a:solidFill>
                  <a:srgbClr val="3193BA"/>
                </a:solidFill>
                <a:latin typeface="Franklin Gothic Medium" panose="020B0603020102020204" pitchFamily="34" charset="0"/>
                <a:ea typeface="+mn-ea"/>
              </a:rPr>
              <a:t>Le Mega </a:t>
            </a:r>
            <a:r>
              <a:rPr lang="it-IT" sz="2400" b="1" dirty="0" err="1">
                <a:solidFill>
                  <a:srgbClr val="3193BA"/>
                </a:solidFill>
                <a:latin typeface="Franklin Gothic Medium" panose="020B0603020102020204" pitchFamily="34" charset="0"/>
                <a:ea typeface="+mn-ea"/>
              </a:rPr>
              <a:t>containership</a:t>
            </a:r>
            <a:r>
              <a:rPr lang="it-IT" sz="2400" b="1" dirty="0">
                <a:solidFill>
                  <a:srgbClr val="3193BA"/>
                </a:solidFill>
                <a:latin typeface="Franklin Gothic Medium" panose="020B0603020102020204" pitchFamily="34" charset="0"/>
                <a:ea typeface="+mn-ea"/>
              </a:rPr>
              <a:t> abbassano la velocità per far fronte ai costi dell’energia</a:t>
            </a:r>
          </a:p>
        </p:txBody>
      </p:sp>
      <p:sp>
        <p:nvSpPr>
          <p:cNvPr id="10" name="Rettangolo 9">
            <a:extLst>
              <a:ext uri="{FF2B5EF4-FFF2-40B4-BE49-F238E27FC236}">
                <a16:creationId xmlns:a16="http://schemas.microsoft.com/office/drawing/2014/main" id="{FF3B4093-AFAC-4332-9CE0-8AB501B6C514}"/>
              </a:ext>
            </a:extLst>
          </p:cNvPr>
          <p:cNvSpPr/>
          <p:nvPr/>
        </p:nvSpPr>
        <p:spPr>
          <a:xfrm>
            <a:off x="1979221" y="6017583"/>
            <a:ext cx="2760481" cy="276999"/>
          </a:xfrm>
          <a:prstGeom prst="rect">
            <a:avLst/>
          </a:prstGeom>
        </p:spPr>
        <p:txBody>
          <a:bodyPr wrap="square">
            <a:spAutoFit/>
          </a:bodyPr>
          <a:lstStyle/>
          <a:p>
            <a:pPr defTabSz="914309"/>
            <a:r>
              <a:rPr lang="it-IT" sz="1200" dirty="0">
                <a:solidFill>
                  <a:prstClr val="black"/>
                </a:solidFill>
                <a:latin typeface="Franklin Gothic Medium" panose="020B0603020102020204" pitchFamily="34" charset="0"/>
                <a:ea typeface="Calibri" panose="020F0502020204030204" pitchFamily="34" charset="0"/>
              </a:rPr>
              <a:t>Fonte: Banchero Costa</a:t>
            </a:r>
            <a:endParaRPr lang="it-IT" sz="1200" dirty="0">
              <a:solidFill>
                <a:prstClr val="black"/>
              </a:solidFill>
              <a:latin typeface="Franklin Gothic Medium" panose="020B0603020102020204" pitchFamily="34" charset="0"/>
            </a:endParaRPr>
          </a:p>
        </p:txBody>
      </p:sp>
      <p:pic>
        <p:nvPicPr>
          <p:cNvPr id="4" name="Immagine 3">
            <a:extLst>
              <a:ext uri="{FF2B5EF4-FFF2-40B4-BE49-F238E27FC236}">
                <a16:creationId xmlns:a16="http://schemas.microsoft.com/office/drawing/2014/main" id="{83F9201F-9228-41A5-B928-03F436224585}"/>
              </a:ext>
            </a:extLst>
          </p:cNvPr>
          <p:cNvPicPr>
            <a:picLocks noChangeAspect="1"/>
          </p:cNvPicPr>
          <p:nvPr/>
        </p:nvPicPr>
        <p:blipFill>
          <a:blip r:embed="rId3"/>
          <a:stretch>
            <a:fillRect/>
          </a:stretch>
        </p:blipFill>
        <p:spPr>
          <a:xfrm>
            <a:off x="1407522" y="1301880"/>
            <a:ext cx="8805257" cy="4753280"/>
          </a:xfrm>
          <a:prstGeom prst="rect">
            <a:avLst/>
          </a:prstGeom>
        </p:spPr>
      </p:pic>
      <p:pic>
        <p:nvPicPr>
          <p:cNvPr id="5" name="Immagine 4">
            <a:extLst>
              <a:ext uri="{FF2B5EF4-FFF2-40B4-BE49-F238E27FC236}">
                <a16:creationId xmlns:a16="http://schemas.microsoft.com/office/drawing/2014/main" id="{DBFBDAA5-1239-43B0-9134-483171C22277}"/>
              </a:ext>
            </a:extLst>
          </p:cNvPr>
          <p:cNvPicPr>
            <a:picLocks noChangeAspect="1"/>
          </p:cNvPicPr>
          <p:nvPr/>
        </p:nvPicPr>
        <p:blipFill>
          <a:blip r:embed="rId4"/>
          <a:stretch>
            <a:fillRect/>
          </a:stretch>
        </p:blipFill>
        <p:spPr>
          <a:xfrm>
            <a:off x="3281578" y="1062458"/>
            <a:ext cx="5057143" cy="790476"/>
          </a:xfrm>
          <a:prstGeom prst="rect">
            <a:avLst/>
          </a:prstGeom>
        </p:spPr>
      </p:pic>
      <p:sp>
        <p:nvSpPr>
          <p:cNvPr id="3" name="Ovale 2">
            <a:extLst>
              <a:ext uri="{FF2B5EF4-FFF2-40B4-BE49-F238E27FC236}">
                <a16:creationId xmlns:a16="http://schemas.microsoft.com/office/drawing/2014/main" id="{46443A9B-6BA5-4299-BB71-B3E8334A8526}"/>
              </a:ext>
            </a:extLst>
          </p:cNvPr>
          <p:cNvSpPr/>
          <p:nvPr/>
        </p:nvSpPr>
        <p:spPr>
          <a:xfrm>
            <a:off x="8154099" y="1702965"/>
            <a:ext cx="2058678" cy="131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FF5B68A6-E18C-403B-AFAB-6BE5311EB96D}"/>
              </a:ext>
            </a:extLst>
          </p:cNvPr>
          <p:cNvCxnSpPr/>
          <p:nvPr/>
        </p:nvCxnSpPr>
        <p:spPr>
          <a:xfrm>
            <a:off x="8833607" y="1852934"/>
            <a:ext cx="486562" cy="470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Segnaposto contenuto 8">
            <a:extLst>
              <a:ext uri="{FF2B5EF4-FFF2-40B4-BE49-F238E27FC236}">
                <a16:creationId xmlns:a16="http://schemas.microsoft.com/office/drawing/2014/main" id="{9945B202-8E36-4267-8F0B-2F40089CD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5">
            <a:extLst>
              <a:ext uri="{FF2B5EF4-FFF2-40B4-BE49-F238E27FC236}">
                <a16:creationId xmlns:a16="http://schemas.microsoft.com/office/drawing/2014/main" id="{CFD14B10-4097-41F6-9B02-2B0B7DE959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67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a:extLst>
              <a:ext uri="{FF2B5EF4-FFF2-40B4-BE49-F238E27FC236}">
                <a16:creationId xmlns:a16="http://schemas.microsoft.com/office/drawing/2014/main" id="{B7AB2B88-2FB4-4540-8A00-12C81198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E2F32EF0-6503-4F63-82FE-3739F9697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14179"/>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a:extLst>
              <a:ext uri="{FF2B5EF4-FFF2-40B4-BE49-F238E27FC236}">
                <a16:creationId xmlns:a16="http://schemas.microsoft.com/office/drawing/2014/main" id="{5649BE7D-9F45-469C-9D48-92370ADCBBBE}"/>
              </a:ext>
            </a:extLst>
          </p:cNvPr>
          <p:cNvSpPr txBox="1"/>
          <p:nvPr/>
        </p:nvSpPr>
        <p:spPr>
          <a:xfrm>
            <a:off x="326572" y="577334"/>
            <a:ext cx="10948232" cy="461665"/>
          </a:xfrm>
          <a:prstGeom prst="rect">
            <a:avLst/>
          </a:prstGeom>
          <a:noFill/>
        </p:spPr>
        <p:txBody>
          <a:bodyPr wrap="square">
            <a:spAutoFit/>
          </a:bodyPr>
          <a:lstStyle/>
          <a:p>
            <a:r>
              <a:rPr lang="it-IT" sz="2400" b="1" dirty="0">
                <a:solidFill>
                  <a:srgbClr val="3193BA"/>
                </a:solidFill>
                <a:latin typeface="Franklin Gothic Medium" panose="020B0603020102020204" pitchFamily="34" charset="0"/>
              </a:rPr>
              <a:t>Come impatta il cambiamento sull’</a:t>
            </a:r>
            <a:r>
              <a:rPr lang="it-IT" sz="2400" b="1" dirty="0">
                <a:solidFill>
                  <a:schemeClr val="accent2"/>
                </a:solidFill>
                <a:latin typeface="Franklin Gothic Medium" panose="020B0603020102020204" pitchFamily="34" charset="0"/>
              </a:rPr>
              <a:t>Italia</a:t>
            </a:r>
            <a:r>
              <a:rPr lang="it-IT" sz="2400" b="1" dirty="0">
                <a:solidFill>
                  <a:srgbClr val="3193BA"/>
                </a:solidFill>
                <a:latin typeface="Franklin Gothic Medium" panose="020B0603020102020204" pitchFamily="34" charset="0"/>
              </a:rPr>
              <a:t>?</a:t>
            </a:r>
          </a:p>
        </p:txBody>
      </p:sp>
      <p:sp>
        <p:nvSpPr>
          <p:cNvPr id="7" name="CasellaDiTesto 6">
            <a:extLst>
              <a:ext uri="{FF2B5EF4-FFF2-40B4-BE49-F238E27FC236}">
                <a16:creationId xmlns:a16="http://schemas.microsoft.com/office/drawing/2014/main" id="{90D5D1A7-68AC-461F-AD25-9A30C5A9D419}"/>
              </a:ext>
            </a:extLst>
          </p:cNvPr>
          <p:cNvSpPr txBox="1"/>
          <p:nvPr/>
        </p:nvSpPr>
        <p:spPr>
          <a:xfrm>
            <a:off x="326572" y="1277033"/>
            <a:ext cx="8741228" cy="461665"/>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dirty="0">
                <a:solidFill>
                  <a:srgbClr val="3193BA"/>
                </a:solidFill>
                <a:latin typeface="Franklin Gothic Medium" panose="020B0603020102020204" pitchFamily="34" charset="0"/>
              </a:rPr>
              <a:t>L’Italia può trarre vantaggio dalla ritrovata </a:t>
            </a:r>
            <a:r>
              <a:rPr lang="it-IT" sz="2400" b="1" dirty="0">
                <a:solidFill>
                  <a:srgbClr val="3193BA"/>
                </a:solidFill>
                <a:latin typeface="Franklin Gothic Medium" panose="020B0603020102020204" pitchFamily="34" charset="0"/>
              </a:rPr>
              <a:t>centralità del </a:t>
            </a:r>
            <a:r>
              <a:rPr lang="it-IT" sz="2400" b="1" dirty="0" err="1">
                <a:solidFill>
                  <a:srgbClr val="3193BA"/>
                </a:solidFill>
                <a:latin typeface="Franklin Gothic Medium" panose="020B0603020102020204" pitchFamily="34" charset="0"/>
              </a:rPr>
              <a:t>Med</a:t>
            </a:r>
            <a:endParaRPr lang="it-IT" sz="2400" b="1" dirty="0">
              <a:solidFill>
                <a:srgbClr val="3193BA"/>
              </a:solidFill>
              <a:latin typeface="Franklin Gothic Medium" panose="020B0603020102020204" pitchFamily="34" charset="0"/>
            </a:endParaRPr>
          </a:p>
        </p:txBody>
      </p:sp>
      <p:sp>
        <p:nvSpPr>
          <p:cNvPr id="8" name="CasellaDiTesto 7">
            <a:extLst>
              <a:ext uri="{FF2B5EF4-FFF2-40B4-BE49-F238E27FC236}">
                <a16:creationId xmlns:a16="http://schemas.microsoft.com/office/drawing/2014/main" id="{E80BD126-DC3E-4949-A312-62409E8B5AF7}"/>
              </a:ext>
            </a:extLst>
          </p:cNvPr>
          <p:cNvSpPr txBox="1"/>
          <p:nvPr/>
        </p:nvSpPr>
        <p:spPr>
          <a:xfrm>
            <a:off x="1308825" y="4127245"/>
            <a:ext cx="10794274" cy="461665"/>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dirty="0">
                <a:solidFill>
                  <a:srgbClr val="3193BA"/>
                </a:solidFill>
                <a:latin typeface="Franklin Gothic Medium" panose="020B0603020102020204" pitchFamily="34" charset="0"/>
              </a:rPr>
              <a:t>Il Paese può beneficiare dei processi di </a:t>
            </a:r>
            <a:r>
              <a:rPr lang="it-IT" sz="2400" b="1" dirty="0" err="1">
                <a:solidFill>
                  <a:srgbClr val="3193BA"/>
                </a:solidFill>
                <a:latin typeface="Franklin Gothic Medium" panose="020B0603020102020204" pitchFamily="34" charset="0"/>
              </a:rPr>
              <a:t>reshoring</a:t>
            </a:r>
            <a:r>
              <a:rPr lang="it-IT" sz="2400" b="1" dirty="0">
                <a:solidFill>
                  <a:srgbClr val="3193BA"/>
                </a:solidFill>
                <a:latin typeface="Franklin Gothic Medium" panose="020B0603020102020204" pitchFamily="34" charset="0"/>
              </a:rPr>
              <a:t>/</a:t>
            </a:r>
            <a:r>
              <a:rPr lang="it-IT" sz="2400" b="1" dirty="0" err="1">
                <a:solidFill>
                  <a:srgbClr val="3193BA"/>
                </a:solidFill>
                <a:latin typeface="Franklin Gothic Medium" panose="020B0603020102020204" pitchFamily="34" charset="0"/>
              </a:rPr>
              <a:t>nearshoring</a:t>
            </a:r>
            <a:r>
              <a:rPr lang="it-IT" sz="2400" b="1" dirty="0">
                <a:solidFill>
                  <a:srgbClr val="3193BA"/>
                </a:solidFill>
                <a:latin typeface="Franklin Gothic Medium" panose="020B0603020102020204" pitchFamily="34" charset="0"/>
              </a:rPr>
              <a:t>/ </a:t>
            </a:r>
            <a:r>
              <a:rPr lang="it-IT" sz="2400" b="1" dirty="0" err="1">
                <a:solidFill>
                  <a:srgbClr val="3193BA"/>
                </a:solidFill>
                <a:latin typeface="Franklin Gothic Medium" panose="020B0603020102020204" pitchFamily="34" charset="0"/>
              </a:rPr>
              <a:t>friendshoring</a:t>
            </a:r>
            <a:r>
              <a:rPr lang="it-IT" sz="2400" b="1" dirty="0">
                <a:solidFill>
                  <a:srgbClr val="3193BA"/>
                </a:solidFill>
                <a:latin typeface="Franklin Gothic Medium" panose="020B0603020102020204" pitchFamily="34" charset="0"/>
              </a:rPr>
              <a:t> </a:t>
            </a:r>
          </a:p>
        </p:txBody>
      </p:sp>
      <p:sp>
        <p:nvSpPr>
          <p:cNvPr id="9" name="CasellaDiTesto 8">
            <a:extLst>
              <a:ext uri="{FF2B5EF4-FFF2-40B4-BE49-F238E27FC236}">
                <a16:creationId xmlns:a16="http://schemas.microsoft.com/office/drawing/2014/main" id="{4F681A13-CEB1-4B35-A218-34D9FFFAEBAF}"/>
              </a:ext>
            </a:extLst>
          </p:cNvPr>
          <p:cNvSpPr txBox="1"/>
          <p:nvPr/>
        </p:nvSpPr>
        <p:spPr>
          <a:xfrm>
            <a:off x="629376" y="1987137"/>
            <a:ext cx="10933248" cy="830997"/>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dirty="0">
                <a:solidFill>
                  <a:srgbClr val="3193BA"/>
                </a:solidFill>
                <a:latin typeface="Franklin Gothic Medium" panose="020B0603020102020204" pitchFamily="34" charset="0"/>
              </a:rPr>
              <a:t>Il Paese può essere favorito da  </a:t>
            </a:r>
            <a:r>
              <a:rPr lang="it-IT" sz="2400" b="1" dirty="0">
                <a:solidFill>
                  <a:srgbClr val="3193BA"/>
                </a:solidFill>
                <a:latin typeface="Franklin Gothic Medium" panose="020B0603020102020204" pitchFamily="34" charset="0"/>
              </a:rPr>
              <a:t>Supply Chain più «corte</a:t>
            </a:r>
            <a:r>
              <a:rPr lang="it-IT" sz="2400" dirty="0">
                <a:solidFill>
                  <a:srgbClr val="3193BA"/>
                </a:solidFill>
                <a:latin typeface="Franklin Gothic Medium" panose="020B0603020102020204" pitchFamily="34" charset="0"/>
              </a:rPr>
              <a:t>» incoraggiate dall’emergere di  fattori di </a:t>
            </a:r>
            <a:r>
              <a:rPr lang="it-IT" sz="2400" b="1" dirty="0">
                <a:solidFill>
                  <a:srgbClr val="3193BA"/>
                </a:solidFill>
                <a:latin typeface="Franklin Gothic Medium" panose="020B0603020102020204" pitchFamily="34" charset="0"/>
              </a:rPr>
              <a:t>competitività </a:t>
            </a:r>
            <a:r>
              <a:rPr lang="it-IT" sz="2400" dirty="0">
                <a:solidFill>
                  <a:srgbClr val="3193BA"/>
                </a:solidFill>
                <a:latin typeface="Franklin Gothic Medium" panose="020B0603020102020204" pitchFamily="34" charset="0"/>
              </a:rPr>
              <a:t>anche </a:t>
            </a:r>
            <a:r>
              <a:rPr lang="it-IT" sz="2400" b="1" dirty="0">
                <a:solidFill>
                  <a:srgbClr val="3193BA"/>
                </a:solidFill>
                <a:latin typeface="Franklin Gothic Medium" panose="020B0603020102020204" pitchFamily="34" charset="0"/>
              </a:rPr>
              <a:t>tra Stati</a:t>
            </a:r>
          </a:p>
        </p:txBody>
      </p:sp>
      <p:sp>
        <p:nvSpPr>
          <p:cNvPr id="10" name="CasellaDiTesto 9">
            <a:extLst>
              <a:ext uri="{FF2B5EF4-FFF2-40B4-BE49-F238E27FC236}">
                <a16:creationId xmlns:a16="http://schemas.microsoft.com/office/drawing/2014/main" id="{81CA25C1-4724-401E-9928-4A6DECF7A52C}"/>
              </a:ext>
            </a:extLst>
          </p:cNvPr>
          <p:cNvSpPr txBox="1"/>
          <p:nvPr/>
        </p:nvSpPr>
        <p:spPr>
          <a:xfrm>
            <a:off x="2040345" y="5830780"/>
            <a:ext cx="10389326" cy="461665"/>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dirty="0">
                <a:solidFill>
                  <a:srgbClr val="3193BA"/>
                </a:solidFill>
                <a:latin typeface="Franklin Gothic Medium" panose="020B0603020102020204" pitchFamily="34" charset="0"/>
              </a:rPr>
              <a:t>I porti italiani sempre più </a:t>
            </a:r>
            <a:r>
              <a:rPr lang="it-IT" sz="2400" b="1" dirty="0">
                <a:solidFill>
                  <a:srgbClr val="3193BA"/>
                </a:solidFill>
                <a:latin typeface="Franklin Gothic Medium" panose="020B0603020102020204" pitchFamily="34" charset="0"/>
              </a:rPr>
              <a:t>hub energetici</a:t>
            </a:r>
          </a:p>
        </p:txBody>
      </p:sp>
      <p:sp>
        <p:nvSpPr>
          <p:cNvPr id="11" name="CasellaDiTesto 10">
            <a:extLst>
              <a:ext uri="{FF2B5EF4-FFF2-40B4-BE49-F238E27FC236}">
                <a16:creationId xmlns:a16="http://schemas.microsoft.com/office/drawing/2014/main" id="{758B630B-85C1-47BE-8D55-C9779DEB2130}"/>
              </a:ext>
            </a:extLst>
          </p:cNvPr>
          <p:cNvSpPr txBox="1"/>
          <p:nvPr/>
        </p:nvSpPr>
        <p:spPr>
          <a:xfrm>
            <a:off x="969917" y="3006085"/>
            <a:ext cx="10942682" cy="830997"/>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b="1" dirty="0">
                <a:solidFill>
                  <a:srgbClr val="3193BA"/>
                </a:solidFill>
                <a:latin typeface="Franklin Gothic Medium" panose="020B0603020102020204" pitchFamily="34" charset="0"/>
              </a:rPr>
              <a:t>Porti e logistica </a:t>
            </a:r>
            <a:r>
              <a:rPr lang="it-IT" sz="2400" dirty="0">
                <a:solidFill>
                  <a:srgbClr val="3193BA"/>
                </a:solidFill>
                <a:latin typeface="Franklin Gothic Medium" panose="020B0603020102020204" pitchFamily="34" charset="0"/>
              </a:rPr>
              <a:t>sono</a:t>
            </a:r>
            <a:r>
              <a:rPr lang="it-IT" sz="2400" b="1" dirty="0">
                <a:solidFill>
                  <a:srgbClr val="3193BA"/>
                </a:solidFill>
                <a:latin typeface="Franklin Gothic Medium" panose="020B0603020102020204" pitchFamily="34" charset="0"/>
              </a:rPr>
              <a:t> </a:t>
            </a:r>
            <a:r>
              <a:rPr lang="it-IT" sz="2400" dirty="0">
                <a:solidFill>
                  <a:srgbClr val="3193BA"/>
                </a:solidFill>
                <a:latin typeface="Franklin Gothic Medium" panose="020B0603020102020204" pitchFamily="34" charset="0"/>
              </a:rPr>
              <a:t>imprescindibili per l’Italia e giocano un ruolo chiave nella competizione con gli altri paesi </a:t>
            </a:r>
          </a:p>
        </p:txBody>
      </p:sp>
      <p:sp>
        <p:nvSpPr>
          <p:cNvPr id="12" name="CasellaDiTesto 11">
            <a:extLst>
              <a:ext uri="{FF2B5EF4-FFF2-40B4-BE49-F238E27FC236}">
                <a16:creationId xmlns:a16="http://schemas.microsoft.com/office/drawing/2014/main" id="{D3997863-BDA7-43F6-9F47-DCDC3A6B560F}"/>
              </a:ext>
            </a:extLst>
          </p:cNvPr>
          <p:cNvSpPr txBox="1"/>
          <p:nvPr/>
        </p:nvSpPr>
        <p:spPr>
          <a:xfrm>
            <a:off x="1606822" y="5006954"/>
            <a:ext cx="10389326" cy="461665"/>
          </a:xfrm>
          <a:prstGeom prst="rect">
            <a:avLst/>
          </a:prstGeom>
          <a:noFill/>
        </p:spPr>
        <p:txBody>
          <a:bodyPr wrap="square" rtlCol="0">
            <a:spAutoFit/>
          </a:bodyPr>
          <a:lstStyle/>
          <a:p>
            <a:pPr marL="342900" indent="-342900" defTabSz="685800">
              <a:spcAft>
                <a:spcPts val="600"/>
              </a:spcAft>
              <a:buSzPct val="230000"/>
              <a:buBlip>
                <a:blip r:embed="rId4">
                  <a:extLst>
                    <a:ext uri="{96DAC541-7B7A-43D3-8B79-37D633B846F1}">
                      <asvg:svgBlip xmlns:asvg="http://schemas.microsoft.com/office/drawing/2016/SVG/main" r:embed="rId5"/>
                    </a:ext>
                  </a:extLst>
                </a:blip>
              </a:buBlip>
              <a:defRPr/>
            </a:pPr>
            <a:r>
              <a:rPr lang="it-IT" sz="2400" dirty="0">
                <a:solidFill>
                  <a:srgbClr val="3193BA"/>
                </a:solidFill>
                <a:latin typeface="Franklin Gothic Medium" panose="020B0603020102020204" pitchFamily="34" charset="0"/>
              </a:rPr>
              <a:t>In Italia </a:t>
            </a:r>
            <a:r>
              <a:rPr lang="it-IT" sz="2400" b="1" dirty="0">
                <a:solidFill>
                  <a:srgbClr val="3193BA"/>
                </a:solidFill>
                <a:latin typeface="Franklin Gothic Medium" panose="020B0603020102020204" pitchFamily="34" charset="0"/>
              </a:rPr>
              <a:t>ZES e ZLS </a:t>
            </a:r>
            <a:r>
              <a:rPr lang="it-IT" sz="2400" dirty="0">
                <a:solidFill>
                  <a:srgbClr val="3193BA"/>
                </a:solidFill>
                <a:latin typeface="Franklin Gothic Medium" panose="020B0603020102020204" pitchFamily="34" charset="0"/>
              </a:rPr>
              <a:t>incentivano gli insediamenti produttivi </a:t>
            </a:r>
          </a:p>
        </p:txBody>
      </p:sp>
    </p:spTree>
    <p:extLst>
      <p:ext uri="{BB962C8B-B14F-4D97-AF65-F5344CB8AC3E}">
        <p14:creationId xmlns:p14="http://schemas.microsoft.com/office/powerpoint/2010/main" val="47621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e 44">
            <a:extLst>
              <a:ext uri="{FF2B5EF4-FFF2-40B4-BE49-F238E27FC236}">
                <a16:creationId xmlns:a16="http://schemas.microsoft.com/office/drawing/2014/main" id="{770E6A52-8813-4B83-BB0E-8D3B137F4BF6}"/>
              </a:ext>
            </a:extLst>
          </p:cNvPr>
          <p:cNvSpPr/>
          <p:nvPr/>
        </p:nvSpPr>
        <p:spPr>
          <a:xfrm>
            <a:off x="11141666" y="1329260"/>
            <a:ext cx="396000" cy="396000"/>
          </a:xfrm>
          <a:prstGeom prst="ellipse">
            <a:avLst/>
          </a:prstGeom>
          <a:solidFill>
            <a:srgbClr val="3193BA"/>
          </a:solidFill>
          <a:ln>
            <a:solidFill>
              <a:srgbClr val="319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2FE80BF8-3A15-417F-908B-D8E03AA9C399}"/>
              </a:ext>
            </a:extLst>
          </p:cNvPr>
          <p:cNvSpPr/>
          <p:nvPr/>
        </p:nvSpPr>
        <p:spPr>
          <a:xfrm>
            <a:off x="1882211" y="1371604"/>
            <a:ext cx="396000" cy="396000"/>
          </a:xfrm>
          <a:prstGeom prst="ellipse">
            <a:avLst/>
          </a:prstGeom>
          <a:solidFill>
            <a:srgbClr val="0CAEB7"/>
          </a:solidFill>
          <a:ln>
            <a:solidFill>
              <a:srgbClr val="0C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4633E132-855E-410F-AD81-54107E973B58}"/>
              </a:ext>
            </a:extLst>
          </p:cNvPr>
          <p:cNvSpPr/>
          <p:nvPr/>
        </p:nvSpPr>
        <p:spPr>
          <a:xfrm>
            <a:off x="1140988" y="1404174"/>
            <a:ext cx="396000" cy="396000"/>
          </a:xfrm>
          <a:prstGeom prst="ellipse">
            <a:avLst/>
          </a:prstGeom>
          <a:solidFill>
            <a:srgbClr val="FF9D95"/>
          </a:solidFill>
          <a:ln>
            <a:solidFill>
              <a:srgbClr val="FF9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Grafico 8">
            <a:extLst>
              <a:ext uri="{FF2B5EF4-FFF2-40B4-BE49-F238E27FC236}">
                <a16:creationId xmlns:a16="http://schemas.microsoft.com/office/drawing/2014/main" id="{9FFF3311-B305-4B5E-AB93-4A00DBEC3491}"/>
              </a:ext>
            </a:extLst>
          </p:cNvPr>
          <p:cNvGraphicFramePr>
            <a:graphicFrameLocks/>
          </p:cNvGraphicFramePr>
          <p:nvPr>
            <p:extLst>
              <p:ext uri="{D42A27DB-BD31-4B8C-83A1-F6EECF244321}">
                <p14:modId xmlns:p14="http://schemas.microsoft.com/office/powerpoint/2010/main" val="2646843850"/>
              </p:ext>
            </p:extLst>
          </p:nvPr>
        </p:nvGraphicFramePr>
        <p:xfrm>
          <a:off x="733297" y="662872"/>
          <a:ext cx="11261023" cy="3923071"/>
        </p:xfrm>
        <a:graphic>
          <a:graphicData uri="http://schemas.openxmlformats.org/drawingml/2006/chart">
            <c:chart xmlns:c="http://schemas.openxmlformats.org/drawingml/2006/chart" xmlns:r="http://schemas.openxmlformats.org/officeDocument/2006/relationships" r:id="rId3"/>
          </a:graphicData>
        </a:graphic>
      </p:graphicFrame>
      <p:sp>
        <p:nvSpPr>
          <p:cNvPr id="16" name="CasellaDiTesto 15">
            <a:extLst>
              <a:ext uri="{FF2B5EF4-FFF2-40B4-BE49-F238E27FC236}">
                <a16:creationId xmlns:a16="http://schemas.microsoft.com/office/drawing/2014/main" id="{40981CF1-E8CC-4C1E-A082-E95443FF805A}"/>
              </a:ext>
            </a:extLst>
          </p:cNvPr>
          <p:cNvSpPr txBox="1"/>
          <p:nvPr/>
        </p:nvSpPr>
        <p:spPr>
          <a:xfrm>
            <a:off x="289441" y="4515411"/>
            <a:ext cx="11902559" cy="1708160"/>
          </a:xfrm>
          <a:prstGeom prst="rect">
            <a:avLst/>
          </a:prstGeom>
          <a:noFill/>
        </p:spPr>
        <p:txBody>
          <a:bodyPr wrap="square" rtlCol="0">
            <a:spAutoFit/>
          </a:bodyPr>
          <a:lstStyle/>
          <a:p>
            <a:r>
              <a:rPr lang="it-IT" dirty="0">
                <a:solidFill>
                  <a:schemeClr val="tx1">
                    <a:lumMod val="75000"/>
                    <a:lumOff val="25000"/>
                  </a:schemeClr>
                </a:solidFill>
                <a:latin typeface="Franklin Gothic Medium" panose="020B0603020102020204" pitchFamily="34" charset="0"/>
                <a:cs typeface="Arial"/>
              </a:rPr>
              <a:t>‎</a:t>
            </a:r>
            <a:r>
              <a:rPr lang="it-IT" sz="2400" dirty="0">
                <a:solidFill>
                  <a:srgbClr val="3193BA"/>
                </a:solidFill>
                <a:latin typeface="Franklin Gothic Medium" panose="020B0603020102020204" pitchFamily="34" charset="0"/>
              </a:rPr>
              <a:t>Il valore diretto della Blue economy in Italia, pari nel 2020 a circa </a:t>
            </a:r>
            <a:r>
              <a:rPr lang="it-IT" sz="2400" b="1" dirty="0">
                <a:solidFill>
                  <a:srgbClr val="3193BA"/>
                </a:solidFill>
                <a:latin typeface="Franklin Gothic Medium" panose="020B0603020102020204" pitchFamily="34" charset="0"/>
              </a:rPr>
              <a:t>51 miliardi di euro</a:t>
            </a:r>
            <a:r>
              <a:rPr lang="it-IT" sz="2400" dirty="0">
                <a:solidFill>
                  <a:srgbClr val="3193BA"/>
                </a:solidFill>
                <a:latin typeface="Franklin Gothic Medium" panose="020B0603020102020204" pitchFamily="34" charset="0"/>
              </a:rPr>
              <a:t>, è una volta e mezzo quello dell’agricoltura e quasi l’80% del valore aggiunto dell’edilizia.</a:t>
            </a:r>
          </a:p>
          <a:p>
            <a:endParaRPr lang="it-IT" sz="900" dirty="0">
              <a:solidFill>
                <a:srgbClr val="3193BA"/>
              </a:solidFill>
              <a:latin typeface="Franklin Gothic Medium" panose="020B0603020102020204" pitchFamily="34" charset="0"/>
            </a:endParaRPr>
          </a:p>
          <a:p>
            <a:r>
              <a:rPr lang="it-IT" sz="2400" dirty="0">
                <a:solidFill>
                  <a:srgbClr val="3193BA"/>
                </a:solidFill>
                <a:latin typeface="Franklin Gothic Medium" panose="020B0603020102020204" pitchFamily="34" charset="0"/>
              </a:rPr>
              <a:t>Solo per il trasporto marittimo, l’Italia produce il 16% del Valore Aggiunto del settore dell’UE</a:t>
            </a:r>
            <a:r>
              <a:rPr lang="it-IT" sz="2400" dirty="0">
                <a:latin typeface="Century Gothic" panose="020B0502020202020204" pitchFamily="34" charset="0"/>
              </a:rPr>
              <a:t>.</a:t>
            </a:r>
          </a:p>
        </p:txBody>
      </p:sp>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398298" y="534225"/>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In questi scenari si colloca la nostra Blue Economy con la sua filiera </a:t>
            </a:r>
          </a:p>
        </p:txBody>
      </p:sp>
      <p:sp>
        <p:nvSpPr>
          <p:cNvPr id="18" name="Rettangolo 17">
            <a:extLst>
              <a:ext uri="{FF2B5EF4-FFF2-40B4-BE49-F238E27FC236}">
                <a16:creationId xmlns:a16="http://schemas.microsoft.com/office/drawing/2014/main" id="{2B4C6DDA-33F2-4719-8F37-0FDEA23D0C03}"/>
              </a:ext>
            </a:extLst>
          </p:cNvPr>
          <p:cNvSpPr/>
          <p:nvPr/>
        </p:nvSpPr>
        <p:spPr>
          <a:xfrm>
            <a:off x="8129725" y="3983304"/>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Unioncamere 2022</a:t>
            </a:r>
            <a:endParaRPr lang="it-IT" sz="1200" i="1" dirty="0">
              <a:solidFill>
                <a:srgbClr val="3193BA"/>
              </a:solidFill>
              <a:latin typeface="Franklin Gothic Medium" panose="020B0603020102020204" pitchFamily="34" charset="0"/>
            </a:endParaRPr>
          </a:p>
        </p:txBody>
      </p:sp>
      <p:sp>
        <p:nvSpPr>
          <p:cNvPr id="10" name="CasellaDiTesto 6">
            <a:extLst>
              <a:ext uri="{FF2B5EF4-FFF2-40B4-BE49-F238E27FC236}">
                <a16:creationId xmlns:a16="http://schemas.microsoft.com/office/drawing/2014/main" id="{43B8D703-B264-4E53-82C5-1839D804AC05}"/>
              </a:ext>
            </a:extLst>
          </p:cNvPr>
          <p:cNvSpPr txBox="1">
            <a:spLocks noChangeArrowheads="1"/>
          </p:cNvSpPr>
          <p:nvPr/>
        </p:nvSpPr>
        <p:spPr bwMode="auto">
          <a:xfrm>
            <a:off x="672137" y="3297750"/>
            <a:ext cx="9369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a:latin typeface="Franklin Gothic Medium Cond" panose="020B0606030402020204" pitchFamily="34" charset="0"/>
              </a:rPr>
              <a:t>Pesca</a:t>
            </a:r>
          </a:p>
        </p:txBody>
      </p:sp>
      <p:sp>
        <p:nvSpPr>
          <p:cNvPr id="11" name="CasellaDiTesto 10">
            <a:extLst>
              <a:ext uri="{FF2B5EF4-FFF2-40B4-BE49-F238E27FC236}">
                <a16:creationId xmlns:a16="http://schemas.microsoft.com/office/drawing/2014/main" id="{DC8E4E76-63A1-4D57-B8D9-56C93F6D9187}"/>
              </a:ext>
            </a:extLst>
          </p:cNvPr>
          <p:cNvSpPr txBox="1">
            <a:spLocks noChangeArrowheads="1"/>
          </p:cNvSpPr>
          <p:nvPr/>
        </p:nvSpPr>
        <p:spPr bwMode="auto">
          <a:xfrm>
            <a:off x="1300513" y="3323599"/>
            <a:ext cx="12563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err="1">
                <a:solidFill>
                  <a:srgbClr val="000000"/>
                </a:solidFill>
                <a:latin typeface="Franklin Gothic Medium Cond" panose="020B0606030402020204" pitchFamily="34" charset="0"/>
              </a:rPr>
              <a:t>Estraz</a:t>
            </a:r>
            <a:r>
              <a:rPr lang="it-IT" u="none" dirty="0">
                <a:solidFill>
                  <a:srgbClr val="000000"/>
                </a:solidFill>
                <a:latin typeface="Franklin Gothic Medium Cond" panose="020B0606030402020204" pitchFamily="34" charset="0"/>
              </a:rPr>
              <a:t>. marine</a:t>
            </a:r>
          </a:p>
        </p:txBody>
      </p:sp>
      <p:sp>
        <p:nvSpPr>
          <p:cNvPr id="12" name="CasellaDiTesto 6">
            <a:extLst>
              <a:ext uri="{FF2B5EF4-FFF2-40B4-BE49-F238E27FC236}">
                <a16:creationId xmlns:a16="http://schemas.microsoft.com/office/drawing/2014/main" id="{25F2D43C-BBFB-40D8-8E12-054F716DD5ED}"/>
              </a:ext>
            </a:extLst>
          </p:cNvPr>
          <p:cNvSpPr txBox="1">
            <a:spLocks noChangeArrowheads="1"/>
          </p:cNvSpPr>
          <p:nvPr/>
        </p:nvSpPr>
        <p:spPr bwMode="auto">
          <a:xfrm>
            <a:off x="2303926" y="3361975"/>
            <a:ext cx="15561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a:solidFill>
                  <a:srgbClr val="000000"/>
                </a:solidFill>
                <a:latin typeface="Franklin Gothic Medium Cond" panose="020B0606030402020204" pitchFamily="34" charset="0"/>
              </a:rPr>
              <a:t>Cantieristica</a:t>
            </a:r>
          </a:p>
        </p:txBody>
      </p:sp>
      <p:sp>
        <p:nvSpPr>
          <p:cNvPr id="13" name="CasellaDiTesto 12">
            <a:extLst>
              <a:ext uri="{FF2B5EF4-FFF2-40B4-BE49-F238E27FC236}">
                <a16:creationId xmlns:a16="http://schemas.microsoft.com/office/drawing/2014/main" id="{D48DCDE4-43A1-46F5-AA9B-4561583CB551}"/>
              </a:ext>
            </a:extLst>
          </p:cNvPr>
          <p:cNvSpPr txBox="1">
            <a:spLocks noChangeArrowheads="1"/>
          </p:cNvSpPr>
          <p:nvPr/>
        </p:nvSpPr>
        <p:spPr bwMode="auto">
          <a:xfrm>
            <a:off x="3957463" y="3323599"/>
            <a:ext cx="16037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err="1">
                <a:solidFill>
                  <a:srgbClr val="000000"/>
                </a:solidFill>
                <a:latin typeface="Franklin Gothic Medium Cond" panose="020B0606030402020204" pitchFamily="34" charset="0"/>
              </a:rPr>
              <a:t>Movim</a:t>
            </a:r>
            <a:r>
              <a:rPr lang="it-IT" u="none" dirty="0">
                <a:solidFill>
                  <a:srgbClr val="000000"/>
                </a:solidFill>
                <a:latin typeface="Franklin Gothic Medium Cond" panose="020B0606030402020204" pitchFamily="34" charset="0"/>
              </a:rPr>
              <a:t>. Merci e passeggeri via mare</a:t>
            </a:r>
          </a:p>
        </p:txBody>
      </p:sp>
      <p:sp>
        <p:nvSpPr>
          <p:cNvPr id="19" name="CasellaDiTesto 18">
            <a:extLst>
              <a:ext uri="{FF2B5EF4-FFF2-40B4-BE49-F238E27FC236}">
                <a16:creationId xmlns:a16="http://schemas.microsoft.com/office/drawing/2014/main" id="{4946624F-3AE6-4961-AC0F-17043809B6B1}"/>
              </a:ext>
            </a:extLst>
          </p:cNvPr>
          <p:cNvSpPr txBox="1">
            <a:spLocks noChangeArrowheads="1"/>
          </p:cNvSpPr>
          <p:nvPr/>
        </p:nvSpPr>
        <p:spPr bwMode="auto">
          <a:xfrm>
            <a:off x="9038588" y="3398339"/>
            <a:ext cx="17281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a:solidFill>
                  <a:srgbClr val="000000"/>
                </a:solidFill>
                <a:latin typeface="Franklin Gothic Medium Cond" panose="020B0606030402020204" pitchFamily="34" charset="0"/>
              </a:rPr>
              <a:t>Turismo</a:t>
            </a:r>
          </a:p>
        </p:txBody>
      </p:sp>
      <p:sp>
        <p:nvSpPr>
          <p:cNvPr id="20" name="CasellaDiTesto 6">
            <a:extLst>
              <a:ext uri="{FF2B5EF4-FFF2-40B4-BE49-F238E27FC236}">
                <a16:creationId xmlns:a16="http://schemas.microsoft.com/office/drawing/2014/main" id="{55A0305E-32CD-4DE8-A12F-09E03369CED8}"/>
              </a:ext>
            </a:extLst>
          </p:cNvPr>
          <p:cNvSpPr txBox="1">
            <a:spLocks noChangeArrowheads="1"/>
          </p:cNvSpPr>
          <p:nvPr/>
        </p:nvSpPr>
        <p:spPr bwMode="auto">
          <a:xfrm>
            <a:off x="6748428" y="3332774"/>
            <a:ext cx="15290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a:solidFill>
                  <a:srgbClr val="000000"/>
                </a:solidFill>
                <a:latin typeface="Franklin Gothic Medium Cond" panose="020B0606030402020204" pitchFamily="34" charset="0"/>
              </a:rPr>
              <a:t>Ricerca e tutela ambientale</a:t>
            </a:r>
          </a:p>
        </p:txBody>
      </p:sp>
      <p:sp>
        <p:nvSpPr>
          <p:cNvPr id="21" name="CasellaDiTesto 20">
            <a:extLst>
              <a:ext uri="{FF2B5EF4-FFF2-40B4-BE49-F238E27FC236}">
                <a16:creationId xmlns:a16="http://schemas.microsoft.com/office/drawing/2014/main" id="{187782DC-5723-458A-BA02-F78735926FD3}"/>
              </a:ext>
            </a:extLst>
          </p:cNvPr>
          <p:cNvSpPr txBox="1">
            <a:spLocks noChangeArrowheads="1"/>
          </p:cNvSpPr>
          <p:nvPr/>
        </p:nvSpPr>
        <p:spPr bwMode="auto">
          <a:xfrm>
            <a:off x="10606332" y="3390366"/>
            <a:ext cx="108012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u="none" dirty="0">
                <a:solidFill>
                  <a:srgbClr val="000000"/>
                </a:solidFill>
                <a:latin typeface="Franklin Gothic Medium Cond" panose="020B0606030402020204" pitchFamily="34" charset="0"/>
              </a:rPr>
              <a:t>Sport</a:t>
            </a:r>
          </a:p>
        </p:txBody>
      </p:sp>
      <p:sp>
        <p:nvSpPr>
          <p:cNvPr id="22" name="CasellaDiTesto 5">
            <a:extLst>
              <a:ext uri="{FF2B5EF4-FFF2-40B4-BE49-F238E27FC236}">
                <a16:creationId xmlns:a16="http://schemas.microsoft.com/office/drawing/2014/main" id="{A13BA60D-65C3-4B6B-9803-63E10D1696A8}"/>
              </a:ext>
            </a:extLst>
          </p:cNvPr>
          <p:cNvSpPr txBox="1">
            <a:spLocks noChangeArrowheads="1"/>
          </p:cNvSpPr>
          <p:nvPr/>
        </p:nvSpPr>
        <p:spPr bwMode="auto">
          <a:xfrm>
            <a:off x="977708" y="1420518"/>
            <a:ext cx="73700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3,1</a:t>
            </a:r>
          </a:p>
        </p:txBody>
      </p:sp>
      <p:sp>
        <p:nvSpPr>
          <p:cNvPr id="23" name="CasellaDiTesto 5">
            <a:extLst>
              <a:ext uri="{FF2B5EF4-FFF2-40B4-BE49-F238E27FC236}">
                <a16:creationId xmlns:a16="http://schemas.microsoft.com/office/drawing/2014/main" id="{9F06FC41-575B-4F20-84B6-DC100014462D}"/>
              </a:ext>
            </a:extLst>
          </p:cNvPr>
          <p:cNvSpPr txBox="1">
            <a:spLocks noChangeArrowheads="1"/>
          </p:cNvSpPr>
          <p:nvPr/>
        </p:nvSpPr>
        <p:spPr bwMode="auto">
          <a:xfrm>
            <a:off x="1779959" y="1425884"/>
            <a:ext cx="578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1,8</a:t>
            </a:r>
          </a:p>
        </p:txBody>
      </p:sp>
      <p:sp>
        <p:nvSpPr>
          <p:cNvPr id="24" name="CasellaDiTesto 5">
            <a:extLst>
              <a:ext uri="{FF2B5EF4-FFF2-40B4-BE49-F238E27FC236}">
                <a16:creationId xmlns:a16="http://schemas.microsoft.com/office/drawing/2014/main" id="{616C962B-C337-4D43-B103-4677AC66AF2E}"/>
              </a:ext>
            </a:extLst>
          </p:cNvPr>
          <p:cNvSpPr txBox="1">
            <a:spLocks noChangeArrowheads="1"/>
          </p:cNvSpPr>
          <p:nvPr/>
        </p:nvSpPr>
        <p:spPr bwMode="auto">
          <a:xfrm>
            <a:off x="2974013" y="1383000"/>
            <a:ext cx="90037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7,3</a:t>
            </a:r>
          </a:p>
        </p:txBody>
      </p:sp>
      <p:sp>
        <p:nvSpPr>
          <p:cNvPr id="25" name="CasellaDiTesto 5">
            <a:extLst>
              <a:ext uri="{FF2B5EF4-FFF2-40B4-BE49-F238E27FC236}">
                <a16:creationId xmlns:a16="http://schemas.microsoft.com/office/drawing/2014/main" id="{2260B1F8-0893-4374-A1BF-80F3B48B0E66}"/>
              </a:ext>
            </a:extLst>
          </p:cNvPr>
          <p:cNvSpPr txBox="1">
            <a:spLocks noChangeArrowheads="1"/>
          </p:cNvSpPr>
          <p:nvPr/>
        </p:nvSpPr>
        <p:spPr bwMode="auto">
          <a:xfrm>
            <a:off x="4378575" y="1407434"/>
            <a:ext cx="90037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10,5</a:t>
            </a:r>
          </a:p>
        </p:txBody>
      </p:sp>
      <p:sp>
        <p:nvSpPr>
          <p:cNvPr id="26" name="CasellaDiTesto 5">
            <a:extLst>
              <a:ext uri="{FF2B5EF4-FFF2-40B4-BE49-F238E27FC236}">
                <a16:creationId xmlns:a16="http://schemas.microsoft.com/office/drawing/2014/main" id="{92E2AB42-300A-424A-AAE0-13BD6BAAC59E}"/>
              </a:ext>
            </a:extLst>
          </p:cNvPr>
          <p:cNvSpPr txBox="1">
            <a:spLocks noChangeArrowheads="1"/>
          </p:cNvSpPr>
          <p:nvPr/>
        </p:nvSpPr>
        <p:spPr bwMode="auto">
          <a:xfrm>
            <a:off x="6854664" y="1334813"/>
            <a:ext cx="106319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17,2</a:t>
            </a:r>
          </a:p>
        </p:txBody>
      </p:sp>
      <p:sp>
        <p:nvSpPr>
          <p:cNvPr id="27" name="CasellaDiTesto 5">
            <a:extLst>
              <a:ext uri="{FF2B5EF4-FFF2-40B4-BE49-F238E27FC236}">
                <a16:creationId xmlns:a16="http://schemas.microsoft.com/office/drawing/2014/main" id="{E575142B-C601-4165-AF63-BD07AD4D7E9F}"/>
              </a:ext>
            </a:extLst>
          </p:cNvPr>
          <p:cNvSpPr txBox="1">
            <a:spLocks noChangeArrowheads="1"/>
          </p:cNvSpPr>
          <p:nvPr/>
        </p:nvSpPr>
        <p:spPr bwMode="auto">
          <a:xfrm>
            <a:off x="9322425" y="1329405"/>
            <a:ext cx="91918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8,1</a:t>
            </a:r>
          </a:p>
        </p:txBody>
      </p:sp>
      <p:sp>
        <p:nvSpPr>
          <p:cNvPr id="28" name="CasellaDiTesto 5">
            <a:extLst>
              <a:ext uri="{FF2B5EF4-FFF2-40B4-BE49-F238E27FC236}">
                <a16:creationId xmlns:a16="http://schemas.microsoft.com/office/drawing/2014/main" id="{F095DFDB-80D4-470E-88E0-9AC62CB6CC18}"/>
              </a:ext>
            </a:extLst>
          </p:cNvPr>
          <p:cNvSpPr txBox="1">
            <a:spLocks noChangeArrowheads="1"/>
          </p:cNvSpPr>
          <p:nvPr/>
        </p:nvSpPr>
        <p:spPr bwMode="auto">
          <a:xfrm>
            <a:off x="10946677" y="1376934"/>
            <a:ext cx="74536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algn="ctr" eaLnBrk="1" hangingPunct="1">
              <a:spcBef>
                <a:spcPct val="0"/>
              </a:spcBef>
              <a:spcAft>
                <a:spcPct val="0"/>
              </a:spcAft>
            </a:pPr>
            <a:r>
              <a:rPr lang="it-IT" sz="1800" u="none" dirty="0">
                <a:latin typeface="Franklin Gothic Medium Cond" panose="020B0606030402020204" pitchFamily="34" charset="0"/>
              </a:rPr>
              <a:t>3,2</a:t>
            </a:r>
          </a:p>
        </p:txBody>
      </p:sp>
      <p:sp>
        <p:nvSpPr>
          <p:cNvPr id="29" name="Text Box 5">
            <a:extLst>
              <a:ext uri="{FF2B5EF4-FFF2-40B4-BE49-F238E27FC236}">
                <a16:creationId xmlns:a16="http://schemas.microsoft.com/office/drawing/2014/main" id="{C47465D4-1B51-4A6E-9959-325C3E163F5C}"/>
              </a:ext>
            </a:extLst>
          </p:cNvPr>
          <p:cNvSpPr txBox="1">
            <a:spLocks noChangeArrowheads="1"/>
          </p:cNvSpPr>
          <p:nvPr/>
        </p:nvSpPr>
        <p:spPr bwMode="auto">
          <a:xfrm>
            <a:off x="712920" y="946889"/>
            <a:ext cx="8480035" cy="358688"/>
          </a:xfrm>
          <a:prstGeom prst="rect">
            <a:avLst/>
          </a:prstGeom>
          <a:solidFill>
            <a:schemeClr val="bg1"/>
          </a:solidFill>
          <a:ln>
            <a:noFill/>
          </a:ln>
        </p:spPr>
        <p:txBody>
          <a:bodyPr wrap="square">
            <a:spAutoFit/>
          </a:bodyPr>
          <a:lstStyle>
            <a:lvl1pPr marL="365125" indent="-365125"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eaLnBrk="0" fontAlgn="base" hangingPunct="0">
              <a:spcBef>
                <a:spcPct val="0"/>
              </a:spcBef>
              <a:spcAft>
                <a:spcPct val="0"/>
              </a:spcAft>
              <a:defRPr sz="1500" b="1" u="sng">
                <a:solidFill>
                  <a:schemeClr val="tx1"/>
                </a:solidFill>
                <a:latin typeface="Arial" charset="0"/>
              </a:defRPr>
            </a:lvl6pPr>
            <a:lvl7pPr marL="2971800" indent="-228600" eaLnBrk="0" fontAlgn="base" hangingPunct="0">
              <a:spcBef>
                <a:spcPct val="0"/>
              </a:spcBef>
              <a:spcAft>
                <a:spcPct val="0"/>
              </a:spcAft>
              <a:defRPr sz="1500" b="1" u="sng">
                <a:solidFill>
                  <a:schemeClr val="tx1"/>
                </a:solidFill>
                <a:latin typeface="Arial" charset="0"/>
              </a:defRPr>
            </a:lvl7pPr>
            <a:lvl8pPr marL="3429000" indent="-228600" eaLnBrk="0" fontAlgn="base" hangingPunct="0">
              <a:spcBef>
                <a:spcPct val="0"/>
              </a:spcBef>
              <a:spcAft>
                <a:spcPct val="0"/>
              </a:spcAft>
              <a:defRPr sz="1500" b="1" u="sng">
                <a:solidFill>
                  <a:schemeClr val="tx1"/>
                </a:solidFill>
                <a:latin typeface="Arial" charset="0"/>
              </a:defRPr>
            </a:lvl8pPr>
            <a:lvl9pPr marL="3886200" indent="-228600" eaLnBrk="0" fontAlgn="base" hangingPunct="0">
              <a:spcBef>
                <a:spcPct val="0"/>
              </a:spcBef>
              <a:spcAft>
                <a:spcPct val="0"/>
              </a:spcAft>
              <a:defRPr sz="1500" b="1" u="sng">
                <a:solidFill>
                  <a:schemeClr val="tx1"/>
                </a:solidFill>
                <a:latin typeface="Arial" charset="0"/>
              </a:defRPr>
            </a:lvl9pPr>
          </a:lstStyle>
          <a:p>
            <a:pPr marL="0" indent="0" algn="just" eaLnBrk="1" hangingPunct="1">
              <a:lnSpc>
                <a:spcPct val="120000"/>
              </a:lnSpc>
              <a:buClr>
                <a:srgbClr val="4F81BD"/>
              </a:buClr>
              <a:buSzPct val="100000"/>
            </a:pPr>
            <a:r>
              <a:rPr lang="it-IT" sz="1600" u="none" dirty="0">
                <a:solidFill>
                  <a:srgbClr val="000000"/>
                </a:solidFill>
                <a:latin typeface="Franklin Gothic Medium Cond" panose="020B0606030402020204" pitchFamily="34" charset="0"/>
              </a:rPr>
              <a:t>Blue economy Italia 2020. Valore Aggiunto €51,2 </a:t>
            </a:r>
            <a:r>
              <a:rPr lang="it-IT" sz="1600" u="none" dirty="0" err="1">
                <a:solidFill>
                  <a:srgbClr val="000000"/>
                </a:solidFill>
                <a:latin typeface="Franklin Gothic Medium Cond" panose="020B0606030402020204" pitchFamily="34" charset="0"/>
              </a:rPr>
              <a:t>Bn</a:t>
            </a:r>
            <a:endParaRPr lang="it-IT" sz="1600" u="none" dirty="0">
              <a:solidFill>
                <a:srgbClr val="000000"/>
              </a:solidFill>
              <a:latin typeface="Franklin Gothic Medium Cond" panose="020B0606030402020204" pitchFamily="34" charset="0"/>
            </a:endParaRPr>
          </a:p>
        </p:txBody>
      </p:sp>
      <p:sp>
        <p:nvSpPr>
          <p:cNvPr id="30" name="CasellaDiTesto 29">
            <a:extLst>
              <a:ext uri="{FF2B5EF4-FFF2-40B4-BE49-F238E27FC236}">
                <a16:creationId xmlns:a16="http://schemas.microsoft.com/office/drawing/2014/main" id="{FBA3BC79-C70E-4943-8E78-15CF6E658987}"/>
              </a:ext>
            </a:extLst>
          </p:cNvPr>
          <p:cNvSpPr txBox="1"/>
          <p:nvPr/>
        </p:nvSpPr>
        <p:spPr>
          <a:xfrm>
            <a:off x="1041602" y="2299183"/>
            <a:ext cx="428322" cy="338554"/>
          </a:xfrm>
          <a:prstGeom prst="rect">
            <a:avLst/>
          </a:prstGeom>
          <a:noFill/>
        </p:spPr>
        <p:txBody>
          <a:bodyPr wrap="none" rtlCol="0">
            <a:spAutoFit/>
          </a:bodyPr>
          <a:lstStyle/>
          <a:p>
            <a:r>
              <a:rPr lang="it-IT" sz="1600" b="1" dirty="0">
                <a:latin typeface="Franklin Gothic Medium Cond" panose="020B0606030402020204" pitchFamily="34" charset="0"/>
              </a:rPr>
              <a:t>6%</a:t>
            </a:r>
          </a:p>
        </p:txBody>
      </p:sp>
      <p:sp>
        <p:nvSpPr>
          <p:cNvPr id="31" name="CasellaDiTesto 30">
            <a:extLst>
              <a:ext uri="{FF2B5EF4-FFF2-40B4-BE49-F238E27FC236}">
                <a16:creationId xmlns:a16="http://schemas.microsoft.com/office/drawing/2014/main" id="{404A116C-2BBC-494E-84CD-6D7E20692B29}"/>
              </a:ext>
            </a:extLst>
          </p:cNvPr>
          <p:cNvSpPr txBox="1"/>
          <p:nvPr/>
        </p:nvSpPr>
        <p:spPr>
          <a:xfrm>
            <a:off x="1990398" y="2274124"/>
            <a:ext cx="428322" cy="338554"/>
          </a:xfrm>
          <a:prstGeom prst="rect">
            <a:avLst/>
          </a:prstGeom>
          <a:noFill/>
        </p:spPr>
        <p:txBody>
          <a:bodyPr wrap="none" rtlCol="0">
            <a:spAutoFit/>
          </a:bodyPr>
          <a:lstStyle/>
          <a:p>
            <a:r>
              <a:rPr lang="it-IT" sz="1600" b="1" dirty="0">
                <a:latin typeface="Franklin Gothic Medium Cond" panose="020B0606030402020204" pitchFamily="34" charset="0"/>
              </a:rPr>
              <a:t>3%</a:t>
            </a:r>
          </a:p>
        </p:txBody>
      </p:sp>
      <p:sp>
        <p:nvSpPr>
          <p:cNvPr id="32" name="CasellaDiTesto 31">
            <a:extLst>
              <a:ext uri="{FF2B5EF4-FFF2-40B4-BE49-F238E27FC236}">
                <a16:creationId xmlns:a16="http://schemas.microsoft.com/office/drawing/2014/main" id="{AEBD15C6-171D-4454-9655-EBB1765EEA6A}"/>
              </a:ext>
            </a:extLst>
          </p:cNvPr>
          <p:cNvSpPr txBox="1"/>
          <p:nvPr/>
        </p:nvSpPr>
        <p:spPr>
          <a:xfrm>
            <a:off x="2997598" y="2299183"/>
            <a:ext cx="524311" cy="338554"/>
          </a:xfrm>
          <a:prstGeom prst="rect">
            <a:avLst/>
          </a:prstGeom>
          <a:noFill/>
        </p:spPr>
        <p:txBody>
          <a:bodyPr wrap="none" rtlCol="0">
            <a:spAutoFit/>
          </a:bodyPr>
          <a:lstStyle/>
          <a:p>
            <a:r>
              <a:rPr lang="it-IT" sz="1600" b="1" dirty="0">
                <a:latin typeface="Franklin Gothic Medium Cond" panose="020B0606030402020204" pitchFamily="34" charset="0"/>
              </a:rPr>
              <a:t>14%</a:t>
            </a:r>
          </a:p>
        </p:txBody>
      </p:sp>
      <p:sp>
        <p:nvSpPr>
          <p:cNvPr id="33" name="CasellaDiTesto 32">
            <a:extLst>
              <a:ext uri="{FF2B5EF4-FFF2-40B4-BE49-F238E27FC236}">
                <a16:creationId xmlns:a16="http://schemas.microsoft.com/office/drawing/2014/main" id="{03DCB514-D590-49CA-ACE7-9F419814A8DD}"/>
              </a:ext>
            </a:extLst>
          </p:cNvPr>
          <p:cNvSpPr txBox="1"/>
          <p:nvPr/>
        </p:nvSpPr>
        <p:spPr>
          <a:xfrm>
            <a:off x="4759332" y="2327943"/>
            <a:ext cx="523092" cy="338554"/>
          </a:xfrm>
          <a:prstGeom prst="rect">
            <a:avLst/>
          </a:prstGeom>
          <a:noFill/>
        </p:spPr>
        <p:txBody>
          <a:bodyPr wrap="none" rtlCol="0">
            <a:spAutoFit/>
          </a:bodyPr>
          <a:lstStyle/>
          <a:p>
            <a:r>
              <a:rPr lang="it-IT" sz="1600" b="1" dirty="0">
                <a:latin typeface="Franklin Gothic Medium Cond" panose="020B0606030402020204" pitchFamily="34" charset="0"/>
              </a:rPr>
              <a:t>21%</a:t>
            </a:r>
          </a:p>
        </p:txBody>
      </p:sp>
      <p:sp>
        <p:nvSpPr>
          <p:cNvPr id="34" name="CasellaDiTesto 33">
            <a:extLst>
              <a:ext uri="{FF2B5EF4-FFF2-40B4-BE49-F238E27FC236}">
                <a16:creationId xmlns:a16="http://schemas.microsoft.com/office/drawing/2014/main" id="{75382F95-2930-4CFA-B7EA-46343C2A1102}"/>
              </a:ext>
            </a:extLst>
          </p:cNvPr>
          <p:cNvSpPr txBox="1"/>
          <p:nvPr/>
        </p:nvSpPr>
        <p:spPr>
          <a:xfrm>
            <a:off x="7290027" y="2299037"/>
            <a:ext cx="532518" cy="338554"/>
          </a:xfrm>
          <a:prstGeom prst="rect">
            <a:avLst/>
          </a:prstGeom>
          <a:noFill/>
        </p:spPr>
        <p:txBody>
          <a:bodyPr wrap="none" rtlCol="0">
            <a:spAutoFit/>
          </a:bodyPr>
          <a:lstStyle/>
          <a:p>
            <a:r>
              <a:rPr lang="it-IT" sz="1600" b="1" dirty="0">
                <a:latin typeface="Franklin Gothic Medium Cond" panose="020B0606030402020204" pitchFamily="34" charset="0"/>
              </a:rPr>
              <a:t>34%</a:t>
            </a:r>
          </a:p>
        </p:txBody>
      </p:sp>
      <p:sp>
        <p:nvSpPr>
          <p:cNvPr id="35" name="CasellaDiTesto 34">
            <a:extLst>
              <a:ext uri="{FF2B5EF4-FFF2-40B4-BE49-F238E27FC236}">
                <a16:creationId xmlns:a16="http://schemas.microsoft.com/office/drawing/2014/main" id="{0E267364-6AC8-4EAE-884C-6D138B00CBF6}"/>
              </a:ext>
            </a:extLst>
          </p:cNvPr>
          <p:cNvSpPr txBox="1"/>
          <p:nvPr/>
        </p:nvSpPr>
        <p:spPr>
          <a:xfrm>
            <a:off x="9552153" y="2285854"/>
            <a:ext cx="523926" cy="338554"/>
          </a:xfrm>
          <a:prstGeom prst="rect">
            <a:avLst/>
          </a:prstGeom>
          <a:noFill/>
        </p:spPr>
        <p:txBody>
          <a:bodyPr wrap="none" rtlCol="0">
            <a:spAutoFit/>
          </a:bodyPr>
          <a:lstStyle/>
          <a:p>
            <a:r>
              <a:rPr lang="it-IT" sz="1600" b="1" dirty="0">
                <a:latin typeface="Franklin Gothic Medium Cond" panose="020B0606030402020204" pitchFamily="34" charset="0"/>
              </a:rPr>
              <a:t>16%</a:t>
            </a:r>
          </a:p>
        </p:txBody>
      </p:sp>
      <p:sp>
        <p:nvSpPr>
          <p:cNvPr id="36" name="CasellaDiTesto 35">
            <a:extLst>
              <a:ext uri="{FF2B5EF4-FFF2-40B4-BE49-F238E27FC236}">
                <a16:creationId xmlns:a16="http://schemas.microsoft.com/office/drawing/2014/main" id="{FFBD26C0-A9CE-4DA6-942E-234749E55DA2}"/>
              </a:ext>
            </a:extLst>
          </p:cNvPr>
          <p:cNvSpPr txBox="1"/>
          <p:nvPr/>
        </p:nvSpPr>
        <p:spPr>
          <a:xfrm>
            <a:off x="11472291" y="2319479"/>
            <a:ext cx="428322" cy="338554"/>
          </a:xfrm>
          <a:prstGeom prst="rect">
            <a:avLst/>
          </a:prstGeom>
          <a:noFill/>
        </p:spPr>
        <p:txBody>
          <a:bodyPr wrap="none" rtlCol="0">
            <a:spAutoFit/>
          </a:bodyPr>
          <a:lstStyle/>
          <a:p>
            <a:r>
              <a:rPr lang="it-IT" sz="1600" b="1" dirty="0">
                <a:latin typeface="Franklin Gothic Medium Cond" panose="020B0606030402020204" pitchFamily="34" charset="0"/>
              </a:rPr>
              <a:t>6%</a:t>
            </a:r>
          </a:p>
        </p:txBody>
      </p:sp>
      <p:sp>
        <p:nvSpPr>
          <p:cNvPr id="37" name="CasellaDiTesto 36">
            <a:extLst>
              <a:ext uri="{FF2B5EF4-FFF2-40B4-BE49-F238E27FC236}">
                <a16:creationId xmlns:a16="http://schemas.microsoft.com/office/drawing/2014/main" id="{BC1BED88-20C2-41D8-819B-4D615E0CD032}"/>
              </a:ext>
            </a:extLst>
          </p:cNvPr>
          <p:cNvSpPr txBox="1"/>
          <p:nvPr/>
        </p:nvSpPr>
        <p:spPr>
          <a:xfrm>
            <a:off x="355631" y="1456662"/>
            <a:ext cx="444352" cy="307777"/>
          </a:xfrm>
          <a:prstGeom prst="rect">
            <a:avLst/>
          </a:prstGeom>
          <a:noFill/>
        </p:spPr>
        <p:txBody>
          <a:bodyPr wrap="none" rtlCol="0">
            <a:spAutoFit/>
          </a:bodyPr>
          <a:lstStyle/>
          <a:p>
            <a:r>
              <a:rPr lang="it-IT" sz="1400" b="1" dirty="0">
                <a:latin typeface="Franklin Gothic Medium Cond" panose="020B0606030402020204" pitchFamily="34" charset="0"/>
              </a:rPr>
              <a:t>€</a:t>
            </a:r>
            <a:r>
              <a:rPr lang="it-IT" sz="1400" b="1" dirty="0" err="1">
                <a:latin typeface="Franklin Gothic Medium Cond" panose="020B0606030402020204" pitchFamily="34" charset="0"/>
              </a:rPr>
              <a:t>bn</a:t>
            </a:r>
            <a:endParaRPr lang="it-IT" sz="1400" b="1" dirty="0">
              <a:latin typeface="Franklin Gothic Medium Cond" panose="020B0606030402020204" pitchFamily="34" charset="0"/>
            </a:endParaRPr>
          </a:p>
        </p:txBody>
      </p:sp>
    </p:spTree>
    <p:extLst>
      <p:ext uri="{BB962C8B-B14F-4D97-AF65-F5344CB8AC3E}">
        <p14:creationId xmlns:p14="http://schemas.microsoft.com/office/powerpoint/2010/main" val="93909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11F3660-66FC-9944-B0B1-E1AB184908C1}"/>
              </a:ext>
            </a:extLst>
          </p:cNvPr>
          <p:cNvSpPr txBox="1"/>
          <p:nvPr/>
        </p:nvSpPr>
        <p:spPr>
          <a:xfrm>
            <a:off x="369347" y="804232"/>
            <a:ext cx="11620414" cy="461665"/>
          </a:xfrm>
          <a:prstGeom prst="rect">
            <a:avLst/>
          </a:prstGeom>
          <a:noFill/>
        </p:spPr>
        <p:txBody>
          <a:bodyPr wrap="square" rtlCol="0">
            <a:spAutoFit/>
          </a:bodyPr>
          <a:lstStyle/>
          <a:p>
            <a:pPr defTabSz="457200">
              <a:spcBef>
                <a:spcPct val="0"/>
              </a:spcBef>
            </a:pPr>
            <a:r>
              <a:rPr lang="it-IT" sz="2400" b="1" dirty="0">
                <a:solidFill>
                  <a:srgbClr val="3193BA"/>
                </a:solidFill>
                <a:latin typeface="Franklin Gothic Medium" panose="020B0603020102020204" pitchFamily="34" charset="0"/>
              </a:rPr>
              <a:t>Il nostro sistema internazionale dipende sempre di più dal mare</a:t>
            </a:r>
          </a:p>
        </p:txBody>
      </p:sp>
      <p:sp>
        <p:nvSpPr>
          <p:cNvPr id="6" name="CasellaDiTesto 5">
            <a:extLst>
              <a:ext uri="{FF2B5EF4-FFF2-40B4-BE49-F238E27FC236}">
                <a16:creationId xmlns:a16="http://schemas.microsoft.com/office/drawing/2014/main" id="{DBD5B2FD-2803-19D8-C6FE-117558A5395B}"/>
              </a:ext>
            </a:extLst>
          </p:cNvPr>
          <p:cNvSpPr txBox="1"/>
          <p:nvPr/>
        </p:nvSpPr>
        <p:spPr>
          <a:xfrm>
            <a:off x="6592971" y="5605513"/>
            <a:ext cx="4575991" cy="253916"/>
          </a:xfrm>
          <a:prstGeom prst="rect">
            <a:avLst/>
          </a:prstGeom>
          <a:noFill/>
        </p:spPr>
        <p:txBody>
          <a:bodyPr wrap="square" rtlCol="0">
            <a:spAutoFit/>
          </a:bodyPr>
          <a:lstStyle/>
          <a:p>
            <a:pPr algn="r"/>
            <a:r>
              <a:rPr lang="en-US" sz="1050" i="1" dirty="0">
                <a:latin typeface="Franklin Gothic Medium" panose="020B0603020102020204" pitchFamily="34" charset="0"/>
              </a:rPr>
              <a:t>Fonte: ISTAT - </a:t>
            </a:r>
            <a:r>
              <a:rPr lang="en-US" sz="1050" i="1" dirty="0" err="1">
                <a:latin typeface="Franklin Gothic Medium" panose="020B0603020102020204" pitchFamily="34" charset="0"/>
              </a:rPr>
              <a:t>Coeweb</a:t>
            </a:r>
            <a:endParaRPr lang="en-US" sz="1050" i="1" dirty="0">
              <a:latin typeface="Franklin Gothic Medium" panose="020B0603020102020204" pitchFamily="34" charset="0"/>
            </a:endParaRPr>
          </a:p>
        </p:txBody>
      </p:sp>
      <p:grpSp>
        <p:nvGrpSpPr>
          <p:cNvPr id="3" name="Gruppo 2">
            <a:extLst>
              <a:ext uri="{FF2B5EF4-FFF2-40B4-BE49-F238E27FC236}">
                <a16:creationId xmlns:a16="http://schemas.microsoft.com/office/drawing/2014/main" id="{50279171-2240-6C8C-5254-CE09A76E2900}"/>
              </a:ext>
            </a:extLst>
          </p:cNvPr>
          <p:cNvGrpSpPr/>
          <p:nvPr/>
        </p:nvGrpSpPr>
        <p:grpSpPr>
          <a:xfrm>
            <a:off x="456005" y="1580466"/>
            <a:ext cx="11099501" cy="4231199"/>
            <a:chOff x="626263" y="856943"/>
            <a:chExt cx="13560761" cy="5169447"/>
          </a:xfrm>
        </p:grpSpPr>
        <p:pic>
          <p:nvPicPr>
            <p:cNvPr id="4" name="Immagine 3">
              <a:extLst>
                <a:ext uri="{FF2B5EF4-FFF2-40B4-BE49-F238E27FC236}">
                  <a16:creationId xmlns:a16="http://schemas.microsoft.com/office/drawing/2014/main" id="{D10C0303-8B03-B3A6-E3BE-303E9204003E}"/>
                </a:ext>
              </a:extLst>
            </p:cNvPr>
            <p:cNvPicPr>
              <a:picLocks noChangeAspect="1"/>
            </p:cNvPicPr>
            <p:nvPr/>
          </p:nvPicPr>
          <p:blipFill>
            <a:blip r:embed="rId3"/>
            <a:stretch>
              <a:fillRect/>
            </a:stretch>
          </p:blipFill>
          <p:spPr>
            <a:xfrm>
              <a:off x="1236109" y="2242054"/>
              <a:ext cx="5266667" cy="3057144"/>
            </a:xfrm>
            <a:prstGeom prst="rect">
              <a:avLst/>
            </a:prstGeom>
          </p:spPr>
        </p:pic>
        <p:sp>
          <p:nvSpPr>
            <p:cNvPr id="5" name="Rettangolo 4">
              <a:extLst>
                <a:ext uri="{FF2B5EF4-FFF2-40B4-BE49-F238E27FC236}">
                  <a16:creationId xmlns:a16="http://schemas.microsoft.com/office/drawing/2014/main" id="{C43BD3C4-B1EC-F9BF-F3A3-687550DE8F48}"/>
                </a:ext>
              </a:extLst>
            </p:cNvPr>
            <p:cNvSpPr/>
            <p:nvPr/>
          </p:nvSpPr>
          <p:spPr>
            <a:xfrm>
              <a:off x="626263" y="856943"/>
              <a:ext cx="6486360" cy="611900"/>
            </a:xfrm>
            <a:prstGeom prst="rect">
              <a:avLst/>
            </a:prstGeom>
            <a:solidFill>
              <a:srgbClr val="319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Franklin Gothic Medium" panose="020B0603020102020204" pitchFamily="34" charset="0"/>
                </a:rPr>
                <a:t>La situazione al 2003</a:t>
              </a:r>
            </a:p>
          </p:txBody>
        </p:sp>
        <p:sp>
          <p:nvSpPr>
            <p:cNvPr id="8" name="Rettangolo 7">
              <a:extLst>
                <a:ext uri="{FF2B5EF4-FFF2-40B4-BE49-F238E27FC236}">
                  <a16:creationId xmlns:a16="http://schemas.microsoft.com/office/drawing/2014/main" id="{EE4209B0-4E91-99A5-16F5-F183A2673980}"/>
                </a:ext>
              </a:extLst>
            </p:cNvPr>
            <p:cNvSpPr/>
            <p:nvPr/>
          </p:nvSpPr>
          <p:spPr>
            <a:xfrm>
              <a:off x="7392772" y="856943"/>
              <a:ext cx="6794252" cy="611900"/>
            </a:xfrm>
            <a:prstGeom prst="rect">
              <a:avLst/>
            </a:prstGeom>
            <a:solidFill>
              <a:srgbClr val="319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Franklin Gothic Medium" panose="020B0603020102020204" pitchFamily="34" charset="0"/>
                </a:rPr>
                <a:t>Come è cambiata nel 2021</a:t>
              </a:r>
            </a:p>
          </p:txBody>
        </p:sp>
        <p:cxnSp>
          <p:nvCxnSpPr>
            <p:cNvPr id="10" name="Connettore diritto 9">
              <a:extLst>
                <a:ext uri="{FF2B5EF4-FFF2-40B4-BE49-F238E27FC236}">
                  <a16:creationId xmlns:a16="http://schemas.microsoft.com/office/drawing/2014/main" id="{D0A0577C-9B14-32E0-7952-8E2131A4ED53}"/>
                </a:ext>
              </a:extLst>
            </p:cNvPr>
            <p:cNvCxnSpPr/>
            <p:nvPr/>
          </p:nvCxnSpPr>
          <p:spPr>
            <a:xfrm>
              <a:off x="1794155" y="5420110"/>
              <a:ext cx="0" cy="542261"/>
            </a:xfrm>
            <a:prstGeom prst="line">
              <a:avLst/>
            </a:prstGeom>
          </p:spPr>
          <p:style>
            <a:lnRef idx="1">
              <a:schemeClr val="dk1"/>
            </a:lnRef>
            <a:fillRef idx="0">
              <a:schemeClr val="dk1"/>
            </a:fillRef>
            <a:effectRef idx="0">
              <a:schemeClr val="dk1"/>
            </a:effectRef>
            <a:fontRef idx="minor">
              <a:schemeClr val="tx1"/>
            </a:fontRef>
          </p:style>
        </p:cxnSp>
        <p:cxnSp>
          <p:nvCxnSpPr>
            <p:cNvPr id="11" name="Connettore diritto 10">
              <a:extLst>
                <a:ext uri="{FF2B5EF4-FFF2-40B4-BE49-F238E27FC236}">
                  <a16:creationId xmlns:a16="http://schemas.microsoft.com/office/drawing/2014/main" id="{486E4972-B05A-8A7D-713F-BD4557F557C2}"/>
                </a:ext>
              </a:extLst>
            </p:cNvPr>
            <p:cNvCxnSpPr>
              <a:cxnSpLocks/>
            </p:cNvCxnSpPr>
            <p:nvPr/>
          </p:nvCxnSpPr>
          <p:spPr>
            <a:xfrm>
              <a:off x="8884363" y="5381759"/>
              <a:ext cx="0" cy="581878"/>
            </a:xfrm>
            <a:prstGeom prst="line">
              <a:avLst/>
            </a:prstGeom>
          </p:spPr>
          <p:style>
            <a:lnRef idx="1">
              <a:schemeClr val="dk1"/>
            </a:lnRef>
            <a:fillRef idx="0">
              <a:schemeClr val="dk1"/>
            </a:fillRef>
            <a:effectRef idx="0">
              <a:schemeClr val="dk1"/>
            </a:effectRef>
            <a:fontRef idx="minor">
              <a:schemeClr val="tx1"/>
            </a:fontRef>
          </p:style>
        </p:cxnSp>
        <p:cxnSp>
          <p:nvCxnSpPr>
            <p:cNvPr id="12" name="Connettore diritto 11">
              <a:extLst>
                <a:ext uri="{FF2B5EF4-FFF2-40B4-BE49-F238E27FC236}">
                  <a16:creationId xmlns:a16="http://schemas.microsoft.com/office/drawing/2014/main" id="{3A6B6C1C-B5D2-DF20-4990-20836185BA33}"/>
                </a:ext>
              </a:extLst>
            </p:cNvPr>
            <p:cNvCxnSpPr>
              <a:cxnSpLocks/>
            </p:cNvCxnSpPr>
            <p:nvPr/>
          </p:nvCxnSpPr>
          <p:spPr>
            <a:xfrm flipH="1">
              <a:off x="1794156" y="5963638"/>
              <a:ext cx="7090207" cy="0"/>
            </a:xfrm>
            <a:prstGeom prst="line">
              <a:avLst/>
            </a:prstGeom>
          </p:spPr>
          <p:style>
            <a:lnRef idx="1">
              <a:schemeClr val="dk1"/>
            </a:lnRef>
            <a:fillRef idx="0">
              <a:schemeClr val="dk1"/>
            </a:fillRef>
            <a:effectRef idx="0">
              <a:schemeClr val="dk1"/>
            </a:effectRef>
            <a:fontRef idx="minor">
              <a:schemeClr val="tx1"/>
            </a:fontRef>
          </p:style>
        </p:cxnSp>
        <p:sp>
          <p:nvSpPr>
            <p:cNvPr id="13" name="Rettangolo 12">
              <a:extLst>
                <a:ext uri="{FF2B5EF4-FFF2-40B4-BE49-F238E27FC236}">
                  <a16:creationId xmlns:a16="http://schemas.microsoft.com/office/drawing/2014/main" id="{8F5C8C96-2576-D2D3-51CE-3BF804FCB8C9}"/>
                </a:ext>
              </a:extLst>
            </p:cNvPr>
            <p:cNvSpPr/>
            <p:nvPr/>
          </p:nvSpPr>
          <p:spPr>
            <a:xfrm>
              <a:off x="4436870" y="5462353"/>
              <a:ext cx="1044487" cy="564037"/>
            </a:xfrm>
            <a:prstGeom prst="rect">
              <a:avLst/>
            </a:prstGeom>
            <a:noFill/>
            <a:ln>
              <a:noFill/>
            </a:ln>
          </p:spPr>
          <p:txBody>
            <a:bodyPr wrap="none" lIns="91440" tIns="45720" rIns="91440" bIns="45720">
              <a:spAutoFit/>
            </a:bodyPr>
            <a:lstStyle/>
            <a:p>
              <a:pPr algn="ctr"/>
              <a:r>
                <a:rPr lang="it-IT" sz="2400" b="1" cap="none" spc="0" dirty="0">
                  <a:ln w="0">
                    <a:solidFill>
                      <a:srgbClr val="DEEBF7"/>
                    </a:solidFill>
                  </a:ln>
                  <a:solidFill>
                    <a:srgbClr val="3193BA"/>
                  </a:solidFill>
                  <a:latin typeface="Franklin Gothic Medium" panose="020B0603020102020204" pitchFamily="34" charset="0"/>
                </a:rPr>
                <a:t>-10%</a:t>
              </a:r>
            </a:p>
          </p:txBody>
        </p:sp>
        <p:cxnSp>
          <p:nvCxnSpPr>
            <p:cNvPr id="14" name="Connettore diritto 13">
              <a:extLst>
                <a:ext uri="{FF2B5EF4-FFF2-40B4-BE49-F238E27FC236}">
                  <a16:creationId xmlns:a16="http://schemas.microsoft.com/office/drawing/2014/main" id="{87CDDEE0-F2D7-AB15-7131-56195EFCF132}"/>
                </a:ext>
              </a:extLst>
            </p:cNvPr>
            <p:cNvCxnSpPr/>
            <p:nvPr/>
          </p:nvCxnSpPr>
          <p:spPr>
            <a:xfrm>
              <a:off x="5339257" y="1655725"/>
              <a:ext cx="0" cy="542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C12FC2BF-8962-4DAE-4DC1-8336F5F1EF5C}"/>
                </a:ext>
              </a:extLst>
            </p:cNvPr>
            <p:cNvCxnSpPr/>
            <p:nvPr/>
          </p:nvCxnSpPr>
          <p:spPr>
            <a:xfrm>
              <a:off x="12841743" y="1651664"/>
              <a:ext cx="0" cy="542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E7579E4A-9C9A-25B1-364A-C2CE546CF78A}"/>
                </a:ext>
              </a:extLst>
            </p:cNvPr>
            <p:cNvCxnSpPr>
              <a:cxnSpLocks/>
            </p:cNvCxnSpPr>
            <p:nvPr/>
          </p:nvCxnSpPr>
          <p:spPr>
            <a:xfrm flipH="1">
              <a:off x="5339260" y="1641543"/>
              <a:ext cx="7517554" cy="141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26BA8A26-5E87-5609-0666-DBA740C128E4}"/>
                </a:ext>
              </a:extLst>
            </p:cNvPr>
            <p:cNvSpPr/>
            <p:nvPr/>
          </p:nvSpPr>
          <p:spPr>
            <a:xfrm>
              <a:off x="7751884" y="1635916"/>
              <a:ext cx="958079" cy="564037"/>
            </a:xfrm>
            <a:prstGeom prst="rect">
              <a:avLst/>
            </a:prstGeom>
            <a:noFill/>
            <a:ln>
              <a:noFill/>
            </a:ln>
          </p:spPr>
          <p:txBody>
            <a:bodyPr wrap="none" lIns="91440" tIns="45720" rIns="91440" bIns="45720">
              <a:spAutoFit/>
            </a:bodyPr>
            <a:lstStyle/>
            <a:p>
              <a:pPr algn="ctr"/>
              <a:r>
                <a:rPr lang="it-IT" sz="2400" b="1" cap="none" spc="0" dirty="0">
                  <a:ln w="0">
                    <a:solidFill>
                      <a:srgbClr val="DEEBF7"/>
                    </a:solidFill>
                  </a:ln>
                  <a:solidFill>
                    <a:srgbClr val="3193BA"/>
                  </a:solidFill>
                  <a:latin typeface="Franklin Gothic Medium" panose="020B0603020102020204" pitchFamily="34" charset="0"/>
                </a:rPr>
                <a:t>+8%</a:t>
              </a:r>
            </a:p>
          </p:txBody>
        </p:sp>
        <p:pic>
          <p:nvPicPr>
            <p:cNvPr id="18" name="Immagine 17">
              <a:extLst>
                <a:ext uri="{FF2B5EF4-FFF2-40B4-BE49-F238E27FC236}">
                  <a16:creationId xmlns:a16="http://schemas.microsoft.com/office/drawing/2014/main" id="{AA1C925C-53F7-679A-B14E-9DABA3297862}"/>
                </a:ext>
              </a:extLst>
            </p:cNvPr>
            <p:cNvPicPr>
              <a:picLocks noChangeAspect="1"/>
            </p:cNvPicPr>
            <p:nvPr/>
          </p:nvPicPr>
          <p:blipFill>
            <a:blip r:embed="rId4"/>
            <a:stretch>
              <a:fillRect/>
            </a:stretch>
          </p:blipFill>
          <p:spPr>
            <a:xfrm>
              <a:off x="8175872" y="2246845"/>
              <a:ext cx="5266667" cy="3057144"/>
            </a:xfrm>
            <a:prstGeom prst="rect">
              <a:avLst/>
            </a:prstGeom>
          </p:spPr>
        </p:pic>
      </p:grpSp>
      <p:pic>
        <p:nvPicPr>
          <p:cNvPr id="19" name="Segnaposto contenuto 8">
            <a:extLst>
              <a:ext uri="{FF2B5EF4-FFF2-40B4-BE49-F238E27FC236}">
                <a16:creationId xmlns:a16="http://schemas.microsoft.com/office/drawing/2014/main" id="{C4D3AA8B-AC7C-40D1-8072-8258233ED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5">
            <a:extLst>
              <a:ext uri="{FF2B5EF4-FFF2-40B4-BE49-F238E27FC236}">
                <a16:creationId xmlns:a16="http://schemas.microsoft.com/office/drawing/2014/main" id="{DECE440E-4364-4FF3-853E-2CA07A21E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9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5F5F5"/>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BBB5DF5-6F0F-4E02-BC57-CE000087E41A}"/>
              </a:ext>
            </a:extLst>
          </p:cNvPr>
          <p:cNvPicPr>
            <a:picLocks noChangeAspect="1"/>
          </p:cNvPicPr>
          <p:nvPr/>
        </p:nvPicPr>
        <p:blipFill>
          <a:blip r:embed="rId2"/>
          <a:stretch>
            <a:fillRect/>
          </a:stretch>
        </p:blipFill>
        <p:spPr>
          <a:xfrm>
            <a:off x="2497191" y="235700"/>
            <a:ext cx="6567213" cy="6655169"/>
          </a:xfrm>
          <a:prstGeom prst="rect">
            <a:avLst/>
          </a:prstGeom>
        </p:spPr>
      </p:pic>
      <p:pic>
        <p:nvPicPr>
          <p:cNvPr id="4" name="Elemento grafico 3" descr="Acqua con riempimento a tinta unita">
            <a:extLst>
              <a:ext uri="{FF2B5EF4-FFF2-40B4-BE49-F238E27FC236}">
                <a16:creationId xmlns:a16="http://schemas.microsoft.com/office/drawing/2014/main" id="{94301BC3-0AE6-4682-8D7B-CC52F28B7F5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1814" y="2503597"/>
            <a:ext cx="928582" cy="829368"/>
          </a:xfrm>
          <a:prstGeom prst="rect">
            <a:avLst/>
          </a:prstGeom>
        </p:spPr>
      </p:pic>
      <p:pic>
        <p:nvPicPr>
          <p:cNvPr id="6" name="Elemento grafico 5">
            <a:extLst>
              <a:ext uri="{FF2B5EF4-FFF2-40B4-BE49-F238E27FC236}">
                <a16:creationId xmlns:a16="http://schemas.microsoft.com/office/drawing/2014/main" id="{E0991748-86B1-49F0-B3DF-3944CF3A5438}"/>
              </a:ext>
            </a:extLst>
          </p:cNvPr>
          <p:cNvPicPr>
            <a:picLocks/>
          </p:cNvPicPr>
          <p:nvPr/>
        </p:nvPicPr>
        <p:blipFill rotWithShape="1">
          <a:blip r:embed="rId5">
            <a:extLst>
              <a:ext uri="{96DAC541-7B7A-43D3-8B79-37D633B846F1}">
                <asvg:svgBlip xmlns:asvg="http://schemas.microsoft.com/office/drawing/2016/SVG/main" r:embed="rId6"/>
              </a:ext>
            </a:extLst>
          </a:blip>
          <a:srcRect l="1" t="20792" r="-10972"/>
          <a:stretch/>
        </p:blipFill>
        <p:spPr>
          <a:xfrm>
            <a:off x="6464768" y="1107735"/>
            <a:ext cx="732098" cy="644872"/>
          </a:xfrm>
          <a:prstGeom prst="rect">
            <a:avLst/>
          </a:prstGeom>
        </p:spPr>
      </p:pic>
      <p:pic>
        <p:nvPicPr>
          <p:cNvPr id="11" name="Immagine 10">
            <a:extLst>
              <a:ext uri="{FF2B5EF4-FFF2-40B4-BE49-F238E27FC236}">
                <a16:creationId xmlns:a16="http://schemas.microsoft.com/office/drawing/2014/main" id="{2FE4939A-763E-44AF-9FBE-C3DD573CF56A}"/>
              </a:ext>
            </a:extLst>
          </p:cNvPr>
          <p:cNvPicPr>
            <a:picLocks/>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58819" y="2517636"/>
            <a:ext cx="1219291" cy="1219291"/>
          </a:xfrm>
          <a:prstGeom prst="rect">
            <a:avLst/>
          </a:prstGeom>
        </p:spPr>
      </p:pic>
      <p:pic>
        <p:nvPicPr>
          <p:cNvPr id="13" name="Elemento grafico 12">
            <a:extLst>
              <a:ext uri="{FF2B5EF4-FFF2-40B4-BE49-F238E27FC236}">
                <a16:creationId xmlns:a16="http://schemas.microsoft.com/office/drawing/2014/main" id="{A9A15B94-1D23-4F40-AC20-14BFC4B2C2E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4152143" y="1300671"/>
            <a:ext cx="826979" cy="644872"/>
          </a:xfrm>
          <a:prstGeom prst="rect">
            <a:avLst/>
          </a:prstGeom>
        </p:spPr>
      </p:pic>
      <p:sp>
        <p:nvSpPr>
          <p:cNvPr id="7" name="CasellaDiTesto 6">
            <a:extLst>
              <a:ext uri="{FF2B5EF4-FFF2-40B4-BE49-F238E27FC236}">
                <a16:creationId xmlns:a16="http://schemas.microsoft.com/office/drawing/2014/main" id="{74028940-F0DA-4440-99D0-8C09D13B78BD}"/>
              </a:ext>
            </a:extLst>
          </p:cNvPr>
          <p:cNvSpPr txBox="1">
            <a:spLocks/>
          </p:cNvSpPr>
          <p:nvPr/>
        </p:nvSpPr>
        <p:spPr>
          <a:xfrm>
            <a:off x="2419203" y="3399693"/>
            <a:ext cx="1319361" cy="920252"/>
          </a:xfrm>
          <a:prstGeom prst="rect">
            <a:avLst/>
          </a:prstGeom>
          <a:noFill/>
        </p:spPr>
        <p:txBody>
          <a:bodyPr wrap="none" rtlCol="0">
            <a:spAutoFit/>
          </a:bodyPr>
          <a:lstStyle/>
          <a:p>
            <a:pPr algn="ctr"/>
            <a:r>
              <a:rPr lang="it-IT" sz="2000" b="1" dirty="0">
                <a:solidFill>
                  <a:schemeClr val="accent2">
                    <a:lumMod val="75000"/>
                  </a:schemeClr>
                </a:solidFill>
                <a:latin typeface="Franklin Gothic Medium Cond" panose="020B0606030402020204" pitchFamily="34" charset="0"/>
              </a:rPr>
              <a:t>125,9</a:t>
            </a:r>
          </a:p>
          <a:p>
            <a:pPr algn="ctr"/>
            <a:r>
              <a:rPr lang="it-IT" sz="2000" dirty="0">
                <a:solidFill>
                  <a:schemeClr val="accent2">
                    <a:lumMod val="75000"/>
                  </a:schemeClr>
                </a:solidFill>
                <a:latin typeface="Franklin Gothic Medium Cond" panose="020B0606030402020204" pitchFamily="34" charset="0"/>
              </a:rPr>
              <a:t>mln </a:t>
            </a:r>
            <a:r>
              <a:rPr lang="it-IT" sz="2000" dirty="0" err="1">
                <a:solidFill>
                  <a:schemeClr val="accent2">
                    <a:lumMod val="75000"/>
                  </a:schemeClr>
                </a:solidFill>
                <a:latin typeface="Franklin Gothic Medium Cond" panose="020B0606030402020204" pitchFamily="34" charset="0"/>
              </a:rPr>
              <a:t>tonn</a:t>
            </a:r>
            <a:endParaRPr lang="it-IT" sz="2000" dirty="0">
              <a:solidFill>
                <a:schemeClr val="accent2">
                  <a:lumMod val="75000"/>
                </a:schemeClr>
              </a:solidFill>
              <a:latin typeface="Franklin Gothic Medium Cond" panose="020B0606030402020204" pitchFamily="34" charset="0"/>
            </a:endParaRPr>
          </a:p>
        </p:txBody>
      </p:sp>
      <p:sp>
        <p:nvSpPr>
          <p:cNvPr id="9" name="CasellaDiTesto 8">
            <a:extLst>
              <a:ext uri="{FF2B5EF4-FFF2-40B4-BE49-F238E27FC236}">
                <a16:creationId xmlns:a16="http://schemas.microsoft.com/office/drawing/2014/main" id="{6E021CA0-6E28-4B73-B449-A87C8B8CA1CC}"/>
              </a:ext>
            </a:extLst>
          </p:cNvPr>
          <p:cNvSpPr txBox="1">
            <a:spLocks/>
          </p:cNvSpPr>
          <p:nvPr/>
        </p:nvSpPr>
        <p:spPr>
          <a:xfrm>
            <a:off x="2724994" y="809169"/>
            <a:ext cx="1319361" cy="920252"/>
          </a:xfrm>
          <a:prstGeom prst="rect">
            <a:avLst/>
          </a:prstGeom>
          <a:noFill/>
        </p:spPr>
        <p:txBody>
          <a:bodyPr wrap="none" rtlCol="0">
            <a:spAutoFit/>
          </a:bodyPr>
          <a:lstStyle/>
          <a:p>
            <a:pPr algn="ctr"/>
            <a:r>
              <a:rPr lang="it-IT" sz="2000" b="1" dirty="0">
                <a:solidFill>
                  <a:srgbClr val="C00000"/>
                </a:solidFill>
                <a:latin typeface="Franklin Gothic Medium Cond" panose="020B0606030402020204" pitchFamily="34" charset="0"/>
              </a:rPr>
              <a:t>45,5</a:t>
            </a:r>
          </a:p>
          <a:p>
            <a:pPr algn="ctr"/>
            <a:r>
              <a:rPr lang="it-IT" sz="2000" dirty="0">
                <a:solidFill>
                  <a:srgbClr val="C00000"/>
                </a:solidFill>
                <a:latin typeface="Franklin Gothic Medium Cond" panose="020B0606030402020204" pitchFamily="34" charset="0"/>
              </a:rPr>
              <a:t>mln </a:t>
            </a:r>
            <a:r>
              <a:rPr lang="it-IT" sz="2000" dirty="0" err="1">
                <a:solidFill>
                  <a:srgbClr val="C00000"/>
                </a:solidFill>
                <a:latin typeface="Franklin Gothic Medium Cond" panose="020B0606030402020204" pitchFamily="34" charset="0"/>
              </a:rPr>
              <a:t>tonn</a:t>
            </a:r>
            <a:endParaRPr lang="it-IT" sz="2000" dirty="0">
              <a:solidFill>
                <a:srgbClr val="C00000"/>
              </a:solidFill>
              <a:latin typeface="Franklin Gothic Medium Cond" panose="020B0606030402020204" pitchFamily="34" charset="0"/>
            </a:endParaRPr>
          </a:p>
        </p:txBody>
      </p:sp>
      <p:sp>
        <p:nvSpPr>
          <p:cNvPr id="10" name="CasellaDiTesto 9">
            <a:extLst>
              <a:ext uri="{FF2B5EF4-FFF2-40B4-BE49-F238E27FC236}">
                <a16:creationId xmlns:a16="http://schemas.microsoft.com/office/drawing/2014/main" id="{E245F8D8-8BF2-42E4-89A4-11369142E52E}"/>
              </a:ext>
            </a:extLst>
          </p:cNvPr>
          <p:cNvSpPr txBox="1">
            <a:spLocks/>
          </p:cNvSpPr>
          <p:nvPr/>
        </p:nvSpPr>
        <p:spPr>
          <a:xfrm>
            <a:off x="7241139" y="916915"/>
            <a:ext cx="1354955" cy="920252"/>
          </a:xfrm>
          <a:prstGeom prst="rect">
            <a:avLst/>
          </a:prstGeom>
          <a:noFill/>
        </p:spPr>
        <p:txBody>
          <a:bodyPr wrap="none" rtlCol="0">
            <a:spAutoFit/>
          </a:bodyPr>
          <a:lstStyle/>
          <a:p>
            <a:pPr algn="ctr"/>
            <a:r>
              <a:rPr lang="it-IT" sz="2000" b="1" dirty="0">
                <a:solidFill>
                  <a:srgbClr val="7E0000"/>
                </a:solidFill>
                <a:latin typeface="Franklin Gothic Medium Cond" panose="020B0606030402020204" pitchFamily="34" charset="0"/>
              </a:rPr>
              <a:t>8,8</a:t>
            </a:r>
          </a:p>
          <a:p>
            <a:pPr algn="ctr"/>
            <a:r>
              <a:rPr lang="it-IT" sz="2000" dirty="0">
                <a:solidFill>
                  <a:srgbClr val="7E0000"/>
                </a:solidFill>
                <a:latin typeface="Franklin Gothic Medium Cond" panose="020B0606030402020204" pitchFamily="34" charset="0"/>
              </a:rPr>
              <a:t>mln </a:t>
            </a:r>
            <a:r>
              <a:rPr lang="it-IT" sz="2000" dirty="0" err="1">
                <a:solidFill>
                  <a:srgbClr val="7E0000"/>
                </a:solidFill>
                <a:latin typeface="Franklin Gothic Medium Cond" panose="020B0606030402020204" pitchFamily="34" charset="0"/>
              </a:rPr>
              <a:t>TEUs</a:t>
            </a:r>
            <a:endParaRPr lang="it-IT" sz="2000" dirty="0">
              <a:solidFill>
                <a:srgbClr val="7E0000"/>
              </a:solidFill>
              <a:latin typeface="Franklin Gothic Medium Cond" panose="020B0606030402020204" pitchFamily="34" charset="0"/>
            </a:endParaRPr>
          </a:p>
        </p:txBody>
      </p:sp>
      <p:sp>
        <p:nvSpPr>
          <p:cNvPr id="12" name="CasellaDiTesto 11">
            <a:extLst>
              <a:ext uri="{FF2B5EF4-FFF2-40B4-BE49-F238E27FC236}">
                <a16:creationId xmlns:a16="http://schemas.microsoft.com/office/drawing/2014/main" id="{BBC1ECC5-BFC0-4F6A-89D6-85B6EAE258E9}"/>
              </a:ext>
            </a:extLst>
          </p:cNvPr>
          <p:cNvSpPr txBox="1">
            <a:spLocks/>
          </p:cNvSpPr>
          <p:nvPr/>
        </p:nvSpPr>
        <p:spPr>
          <a:xfrm>
            <a:off x="8964086" y="2460579"/>
            <a:ext cx="1007904" cy="1320362"/>
          </a:xfrm>
          <a:prstGeom prst="rect">
            <a:avLst/>
          </a:prstGeom>
          <a:noFill/>
        </p:spPr>
        <p:txBody>
          <a:bodyPr wrap="square" rtlCol="0">
            <a:spAutoFit/>
          </a:bodyPr>
          <a:lstStyle/>
          <a:p>
            <a:pPr algn="ctr"/>
            <a:r>
              <a:rPr lang="it-IT" sz="2000" b="1" dirty="0">
                <a:solidFill>
                  <a:schemeClr val="accent1">
                    <a:lumMod val="50000"/>
                  </a:schemeClr>
                </a:solidFill>
                <a:latin typeface="Franklin Gothic Medium Cond" panose="020B0606030402020204" pitchFamily="34" charset="0"/>
              </a:rPr>
              <a:t>93,2</a:t>
            </a:r>
          </a:p>
          <a:p>
            <a:pPr algn="ctr"/>
            <a:r>
              <a:rPr lang="it-IT" sz="2000" dirty="0">
                <a:solidFill>
                  <a:schemeClr val="accent1">
                    <a:lumMod val="50000"/>
                  </a:schemeClr>
                </a:solidFill>
                <a:latin typeface="Franklin Gothic Medium Cond" panose="020B0606030402020204" pitchFamily="34" charset="0"/>
              </a:rPr>
              <a:t>mln </a:t>
            </a:r>
            <a:r>
              <a:rPr lang="it-IT" sz="2000" dirty="0" err="1">
                <a:solidFill>
                  <a:schemeClr val="accent1">
                    <a:lumMod val="50000"/>
                  </a:schemeClr>
                </a:solidFill>
                <a:latin typeface="Franklin Gothic Medium Cond" panose="020B0606030402020204" pitchFamily="34" charset="0"/>
              </a:rPr>
              <a:t>tonn</a:t>
            </a:r>
            <a:endParaRPr lang="it-IT" sz="2000" dirty="0">
              <a:solidFill>
                <a:schemeClr val="accent1">
                  <a:lumMod val="50000"/>
                </a:schemeClr>
              </a:solidFill>
              <a:latin typeface="Franklin Gothic Medium Cond" panose="020B0606030402020204" pitchFamily="34" charset="0"/>
            </a:endParaRPr>
          </a:p>
        </p:txBody>
      </p:sp>
      <p:sp>
        <p:nvSpPr>
          <p:cNvPr id="2" name="Ovale 1">
            <a:extLst>
              <a:ext uri="{FF2B5EF4-FFF2-40B4-BE49-F238E27FC236}">
                <a16:creationId xmlns:a16="http://schemas.microsoft.com/office/drawing/2014/main" id="{A111456C-2614-4EE6-ACFF-025A2642B61D}"/>
              </a:ext>
            </a:extLst>
          </p:cNvPr>
          <p:cNvSpPr>
            <a:spLocks/>
          </p:cNvSpPr>
          <p:nvPr/>
        </p:nvSpPr>
        <p:spPr>
          <a:xfrm>
            <a:off x="8098632" y="4060337"/>
            <a:ext cx="960461" cy="990600"/>
          </a:xfrm>
          <a:prstGeom prst="ellipse">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E829F396-E733-449A-85F6-BEA6AE6C6FF6}"/>
              </a:ext>
            </a:extLst>
          </p:cNvPr>
          <p:cNvPicPr>
            <a:picLocks/>
          </p:cNvPicPr>
          <p:nvPr/>
        </p:nvPicPr>
        <p:blipFill>
          <a:blip r:embed="rId10"/>
          <a:stretch>
            <a:fillRect/>
          </a:stretch>
        </p:blipFill>
        <p:spPr>
          <a:xfrm>
            <a:off x="8192407" y="4277268"/>
            <a:ext cx="772909" cy="607286"/>
          </a:xfrm>
          <a:prstGeom prst="rect">
            <a:avLst/>
          </a:prstGeom>
        </p:spPr>
      </p:pic>
      <p:sp>
        <p:nvSpPr>
          <p:cNvPr id="15" name="CasellaDiTesto 14">
            <a:extLst>
              <a:ext uri="{FF2B5EF4-FFF2-40B4-BE49-F238E27FC236}">
                <a16:creationId xmlns:a16="http://schemas.microsoft.com/office/drawing/2014/main" id="{C7AF9904-EB3D-4C4A-9B78-D7D3C214E0BD}"/>
              </a:ext>
            </a:extLst>
          </p:cNvPr>
          <p:cNvSpPr txBox="1">
            <a:spLocks/>
          </p:cNvSpPr>
          <p:nvPr/>
        </p:nvSpPr>
        <p:spPr>
          <a:xfrm>
            <a:off x="8800617" y="4150231"/>
            <a:ext cx="1319361" cy="920252"/>
          </a:xfrm>
          <a:prstGeom prst="rect">
            <a:avLst/>
          </a:prstGeom>
          <a:noFill/>
        </p:spPr>
        <p:txBody>
          <a:bodyPr wrap="none" rtlCol="0">
            <a:spAutoFit/>
          </a:bodyPr>
          <a:lstStyle/>
          <a:p>
            <a:pPr algn="ctr"/>
            <a:r>
              <a:rPr lang="it-IT" sz="2000" b="1" dirty="0">
                <a:solidFill>
                  <a:srgbClr val="3193BA"/>
                </a:solidFill>
                <a:latin typeface="Franklin Gothic Medium Cond" panose="020B0606030402020204" pitchFamily="34" charset="0"/>
              </a:rPr>
              <a:t>15,4</a:t>
            </a:r>
          </a:p>
          <a:p>
            <a:pPr algn="ctr"/>
            <a:r>
              <a:rPr lang="it-IT" sz="2000" dirty="0">
                <a:solidFill>
                  <a:srgbClr val="3193BA"/>
                </a:solidFill>
                <a:latin typeface="Franklin Gothic Medium Cond" panose="020B0606030402020204" pitchFamily="34" charset="0"/>
              </a:rPr>
              <a:t>mln </a:t>
            </a:r>
            <a:r>
              <a:rPr lang="it-IT" sz="2000" dirty="0" err="1">
                <a:solidFill>
                  <a:srgbClr val="3193BA"/>
                </a:solidFill>
                <a:latin typeface="Franklin Gothic Medium Cond" panose="020B0606030402020204" pitchFamily="34" charset="0"/>
              </a:rPr>
              <a:t>tonn</a:t>
            </a:r>
            <a:endParaRPr lang="it-IT" sz="2000" dirty="0">
              <a:solidFill>
                <a:srgbClr val="3193BA"/>
              </a:solidFill>
              <a:latin typeface="Franklin Gothic Medium Cond" panose="020B0606030402020204" pitchFamily="34" charset="0"/>
            </a:endParaRPr>
          </a:p>
        </p:txBody>
      </p:sp>
      <p:sp>
        <p:nvSpPr>
          <p:cNvPr id="16" name="Rettangolo 15">
            <a:extLst>
              <a:ext uri="{FF2B5EF4-FFF2-40B4-BE49-F238E27FC236}">
                <a16:creationId xmlns:a16="http://schemas.microsoft.com/office/drawing/2014/main" id="{FCDFBD66-57B3-49BA-A90E-CF326CDCBFC9}"/>
              </a:ext>
            </a:extLst>
          </p:cNvPr>
          <p:cNvSpPr/>
          <p:nvPr/>
        </p:nvSpPr>
        <p:spPr>
          <a:xfrm>
            <a:off x="8592961" y="5735904"/>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a:t>
            </a:r>
            <a:r>
              <a:rPr lang="it-IT" sz="1200" i="1" dirty="0" err="1">
                <a:solidFill>
                  <a:srgbClr val="3193BA"/>
                </a:solidFill>
                <a:latin typeface="Franklin Gothic Medium" panose="020B0603020102020204" pitchFamily="34" charset="0"/>
                <a:ea typeface="Calibri" panose="020F0502020204030204" pitchFamily="34" charset="0"/>
              </a:rPr>
              <a:t>Assoporti</a:t>
            </a:r>
            <a:r>
              <a:rPr lang="it-IT" sz="1200" i="1" dirty="0">
                <a:solidFill>
                  <a:srgbClr val="3193BA"/>
                </a:solidFill>
                <a:latin typeface="Franklin Gothic Medium" panose="020B0603020102020204" pitchFamily="34" charset="0"/>
                <a:ea typeface="Calibri" panose="020F0502020204030204" pitchFamily="34" charset="0"/>
              </a:rPr>
              <a:t> 2022</a:t>
            </a:r>
            <a:endParaRPr lang="it-IT" sz="1200" i="1" dirty="0">
              <a:solidFill>
                <a:srgbClr val="3193BA"/>
              </a:solidFill>
              <a:latin typeface="Franklin Gothic Medium" panose="020B0603020102020204" pitchFamily="34" charset="0"/>
            </a:endParaRPr>
          </a:p>
        </p:txBody>
      </p:sp>
      <p:sp>
        <p:nvSpPr>
          <p:cNvPr id="18" name="CasellaDiTesto 17">
            <a:extLst>
              <a:ext uri="{FF2B5EF4-FFF2-40B4-BE49-F238E27FC236}">
                <a16:creationId xmlns:a16="http://schemas.microsoft.com/office/drawing/2014/main" id="{6A6564EF-187F-4609-8158-C54C6F41C69C}"/>
              </a:ext>
            </a:extLst>
          </p:cNvPr>
          <p:cNvSpPr txBox="1">
            <a:spLocks/>
          </p:cNvSpPr>
          <p:nvPr/>
        </p:nvSpPr>
        <p:spPr>
          <a:xfrm>
            <a:off x="4267517" y="3299774"/>
            <a:ext cx="3178913" cy="1631216"/>
          </a:xfrm>
          <a:prstGeom prst="rect">
            <a:avLst/>
          </a:prstGeom>
          <a:noFill/>
        </p:spPr>
        <p:txBody>
          <a:bodyPr wrap="square">
            <a:spAutoFit/>
          </a:bodyPr>
          <a:lstStyle/>
          <a:p>
            <a:pPr algn="ctr"/>
            <a:r>
              <a:rPr lang="it-IT" sz="2000" b="1" dirty="0">
                <a:solidFill>
                  <a:schemeClr val="bg2">
                    <a:lumMod val="10000"/>
                  </a:schemeClr>
                </a:solidFill>
                <a:latin typeface="Franklin Gothic Medium Cond" panose="020B0606030402020204" pitchFamily="34" charset="0"/>
              </a:rPr>
              <a:t>TOT. Merci  III 2022:</a:t>
            </a:r>
          </a:p>
          <a:p>
            <a:pPr algn="ctr"/>
            <a:r>
              <a:rPr lang="it-IT" sz="2000" b="1" dirty="0">
                <a:solidFill>
                  <a:schemeClr val="bg2">
                    <a:lumMod val="10000"/>
                  </a:schemeClr>
                </a:solidFill>
                <a:latin typeface="Franklin Gothic Medium Cond" panose="020B0606030402020204" pitchFamily="34" charset="0"/>
              </a:rPr>
              <a:t>372,6 mln </a:t>
            </a:r>
            <a:r>
              <a:rPr lang="it-IT" sz="2000" b="1" dirty="0" err="1">
                <a:solidFill>
                  <a:schemeClr val="bg2">
                    <a:lumMod val="10000"/>
                  </a:schemeClr>
                </a:solidFill>
                <a:latin typeface="Franklin Gothic Medium Cond" panose="020B0606030402020204" pitchFamily="34" charset="0"/>
              </a:rPr>
              <a:t>tonn</a:t>
            </a:r>
            <a:r>
              <a:rPr lang="it-IT" sz="2000" b="1" dirty="0">
                <a:solidFill>
                  <a:schemeClr val="bg2">
                    <a:lumMod val="10000"/>
                  </a:schemeClr>
                </a:solidFill>
                <a:latin typeface="Franklin Gothic Medium Cond" panose="020B0606030402020204" pitchFamily="34" charset="0"/>
              </a:rPr>
              <a:t>.</a:t>
            </a:r>
          </a:p>
          <a:p>
            <a:pPr algn="ctr"/>
            <a:endParaRPr lang="it-IT" sz="2000" b="1" dirty="0">
              <a:solidFill>
                <a:schemeClr val="bg2">
                  <a:lumMod val="10000"/>
                </a:schemeClr>
              </a:solidFill>
              <a:latin typeface="Franklin Gothic Medium Cond" panose="020B0606030402020204" pitchFamily="34" charset="0"/>
            </a:endParaRPr>
          </a:p>
          <a:p>
            <a:pPr algn="ctr"/>
            <a:r>
              <a:rPr lang="it-IT" sz="2000" b="1" dirty="0">
                <a:solidFill>
                  <a:schemeClr val="bg2">
                    <a:lumMod val="10000"/>
                  </a:schemeClr>
                </a:solidFill>
                <a:latin typeface="Franklin Gothic Medium Cond" panose="020B0606030402020204" pitchFamily="34" charset="0"/>
              </a:rPr>
              <a:t>+3,4% </a:t>
            </a:r>
          </a:p>
          <a:p>
            <a:pPr algn="ctr"/>
            <a:r>
              <a:rPr lang="it-IT" sz="2000" b="1" dirty="0">
                <a:solidFill>
                  <a:schemeClr val="bg2">
                    <a:lumMod val="10000"/>
                  </a:schemeClr>
                </a:solidFill>
                <a:latin typeface="Franklin Gothic Medium Cond" panose="020B0606030402020204" pitchFamily="34" charset="0"/>
              </a:rPr>
              <a:t>Sul 2021</a:t>
            </a:r>
          </a:p>
        </p:txBody>
      </p:sp>
      <p:sp>
        <p:nvSpPr>
          <p:cNvPr id="17" name="Freccia in su 16">
            <a:extLst>
              <a:ext uri="{FF2B5EF4-FFF2-40B4-BE49-F238E27FC236}">
                <a16:creationId xmlns:a16="http://schemas.microsoft.com/office/drawing/2014/main" id="{9EC824B6-94C7-4BBC-9996-5253788F2037}"/>
              </a:ext>
            </a:extLst>
          </p:cNvPr>
          <p:cNvSpPr>
            <a:spLocks/>
          </p:cNvSpPr>
          <p:nvPr/>
        </p:nvSpPr>
        <p:spPr>
          <a:xfrm>
            <a:off x="2264308" y="4023494"/>
            <a:ext cx="424542" cy="516720"/>
          </a:xfrm>
          <a:prstGeom prst="upArrow">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su 19">
            <a:extLst>
              <a:ext uri="{FF2B5EF4-FFF2-40B4-BE49-F238E27FC236}">
                <a16:creationId xmlns:a16="http://schemas.microsoft.com/office/drawing/2014/main" id="{506B3BFD-73FA-48EC-BAD6-879CCC83E2CA}"/>
              </a:ext>
            </a:extLst>
          </p:cNvPr>
          <p:cNvSpPr>
            <a:spLocks/>
          </p:cNvSpPr>
          <p:nvPr/>
        </p:nvSpPr>
        <p:spPr>
          <a:xfrm>
            <a:off x="2955051" y="1564537"/>
            <a:ext cx="424542" cy="516720"/>
          </a:xfrm>
          <a:prstGeom prst="upArrow">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su 20">
            <a:extLst>
              <a:ext uri="{FF2B5EF4-FFF2-40B4-BE49-F238E27FC236}">
                <a16:creationId xmlns:a16="http://schemas.microsoft.com/office/drawing/2014/main" id="{C23A477A-9320-418A-BB29-8FCC4D2E44A1}"/>
              </a:ext>
            </a:extLst>
          </p:cNvPr>
          <p:cNvSpPr>
            <a:spLocks/>
          </p:cNvSpPr>
          <p:nvPr/>
        </p:nvSpPr>
        <p:spPr>
          <a:xfrm>
            <a:off x="7420920" y="1713231"/>
            <a:ext cx="424542" cy="516720"/>
          </a:xfrm>
          <a:prstGeom prst="upArrow">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in su 21">
            <a:extLst>
              <a:ext uri="{FF2B5EF4-FFF2-40B4-BE49-F238E27FC236}">
                <a16:creationId xmlns:a16="http://schemas.microsoft.com/office/drawing/2014/main" id="{B2F02CFD-10CB-4648-84E4-55075476F3AC}"/>
              </a:ext>
            </a:extLst>
          </p:cNvPr>
          <p:cNvSpPr>
            <a:spLocks/>
          </p:cNvSpPr>
          <p:nvPr/>
        </p:nvSpPr>
        <p:spPr>
          <a:xfrm>
            <a:off x="8640942" y="5008676"/>
            <a:ext cx="424542" cy="516720"/>
          </a:xfrm>
          <a:prstGeom prst="upArrow">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Segnaposto contenuto 8">
            <a:extLst>
              <a:ext uri="{FF2B5EF4-FFF2-40B4-BE49-F238E27FC236}">
                <a16:creationId xmlns:a16="http://schemas.microsoft.com/office/drawing/2014/main" id="{4BA5995A-4E6B-4F34-B56C-742F2D0BD2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5">
            <a:extLst>
              <a:ext uri="{FF2B5EF4-FFF2-40B4-BE49-F238E27FC236}">
                <a16:creationId xmlns:a16="http://schemas.microsoft.com/office/drawing/2014/main" id="{D7DA60B5-FAB7-4346-8F22-2FF845109B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a:extLst>
              <a:ext uri="{FF2B5EF4-FFF2-40B4-BE49-F238E27FC236}">
                <a16:creationId xmlns:a16="http://schemas.microsoft.com/office/drawing/2014/main" id="{C1DE6933-54DB-4575-81BB-3EE845772D0A}"/>
              </a:ext>
            </a:extLst>
          </p:cNvPr>
          <p:cNvSpPr txBox="1">
            <a:spLocks noChangeArrowheads="1"/>
          </p:cNvSpPr>
          <p:nvPr/>
        </p:nvSpPr>
        <p:spPr bwMode="auto">
          <a:xfrm>
            <a:off x="507352" y="6097462"/>
            <a:ext cx="8480035" cy="358688"/>
          </a:xfrm>
          <a:prstGeom prst="rect">
            <a:avLst/>
          </a:prstGeom>
          <a:solidFill>
            <a:srgbClr val="F5F5F5"/>
          </a:solidFill>
          <a:ln>
            <a:noFill/>
          </a:ln>
        </p:spPr>
        <p:txBody>
          <a:bodyPr wrap="square">
            <a:spAutoFit/>
          </a:bodyPr>
          <a:lstStyle>
            <a:lvl1pPr marL="365125" indent="-365125"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eaLnBrk="0" fontAlgn="base" hangingPunct="0">
              <a:spcBef>
                <a:spcPct val="0"/>
              </a:spcBef>
              <a:spcAft>
                <a:spcPct val="0"/>
              </a:spcAft>
              <a:defRPr sz="1500" b="1" u="sng">
                <a:solidFill>
                  <a:schemeClr val="tx1"/>
                </a:solidFill>
                <a:latin typeface="Arial" charset="0"/>
              </a:defRPr>
            </a:lvl6pPr>
            <a:lvl7pPr marL="2971800" indent="-228600" eaLnBrk="0" fontAlgn="base" hangingPunct="0">
              <a:spcBef>
                <a:spcPct val="0"/>
              </a:spcBef>
              <a:spcAft>
                <a:spcPct val="0"/>
              </a:spcAft>
              <a:defRPr sz="1500" b="1" u="sng">
                <a:solidFill>
                  <a:schemeClr val="tx1"/>
                </a:solidFill>
                <a:latin typeface="Arial" charset="0"/>
              </a:defRPr>
            </a:lvl7pPr>
            <a:lvl8pPr marL="3429000" indent="-228600" eaLnBrk="0" fontAlgn="base" hangingPunct="0">
              <a:spcBef>
                <a:spcPct val="0"/>
              </a:spcBef>
              <a:spcAft>
                <a:spcPct val="0"/>
              </a:spcAft>
              <a:defRPr sz="1500" b="1" u="sng">
                <a:solidFill>
                  <a:schemeClr val="tx1"/>
                </a:solidFill>
                <a:latin typeface="Arial" charset="0"/>
              </a:defRPr>
            </a:lvl8pPr>
            <a:lvl9pPr marL="3886200" indent="-228600" eaLnBrk="0" fontAlgn="base" hangingPunct="0">
              <a:spcBef>
                <a:spcPct val="0"/>
              </a:spcBef>
              <a:spcAft>
                <a:spcPct val="0"/>
              </a:spcAft>
              <a:defRPr sz="1500" b="1" u="sng">
                <a:solidFill>
                  <a:schemeClr val="tx1"/>
                </a:solidFill>
                <a:latin typeface="Arial" charset="0"/>
              </a:defRPr>
            </a:lvl9pPr>
          </a:lstStyle>
          <a:p>
            <a:pPr marL="0" indent="0" algn="just" eaLnBrk="1" hangingPunct="1">
              <a:lnSpc>
                <a:spcPct val="120000"/>
              </a:lnSpc>
              <a:buClr>
                <a:srgbClr val="4F81BD"/>
              </a:buClr>
              <a:buSzPct val="100000"/>
            </a:pPr>
            <a:r>
              <a:rPr lang="it-IT" sz="1600" u="none" dirty="0">
                <a:solidFill>
                  <a:srgbClr val="000000"/>
                </a:solidFill>
                <a:latin typeface="Franklin Gothic Medium Cond" panose="020B0606030402020204" pitchFamily="34" charset="0"/>
              </a:rPr>
              <a:t>Movimentazione portuale III trimestre 2022 – dati in mln </a:t>
            </a:r>
            <a:r>
              <a:rPr lang="it-IT" sz="1600" u="none" dirty="0" err="1">
                <a:solidFill>
                  <a:srgbClr val="000000"/>
                </a:solidFill>
                <a:latin typeface="Franklin Gothic Medium Cond" panose="020B0606030402020204" pitchFamily="34" charset="0"/>
              </a:rPr>
              <a:t>tonn</a:t>
            </a:r>
            <a:r>
              <a:rPr lang="it-IT" sz="1600" u="none" dirty="0">
                <a:solidFill>
                  <a:srgbClr val="000000"/>
                </a:solidFill>
                <a:latin typeface="Franklin Gothic Medium Cond" panose="020B0606030402020204" pitchFamily="34" charset="0"/>
              </a:rPr>
              <a:t> e </a:t>
            </a:r>
            <a:r>
              <a:rPr lang="it-IT" sz="1600" u="none" dirty="0" err="1">
                <a:solidFill>
                  <a:srgbClr val="000000"/>
                </a:solidFill>
                <a:latin typeface="Franklin Gothic Medium Cond" panose="020B0606030402020204" pitchFamily="34" charset="0"/>
              </a:rPr>
              <a:t>var</a:t>
            </a:r>
            <a:r>
              <a:rPr lang="it-IT" sz="1600" u="none" dirty="0">
                <a:solidFill>
                  <a:srgbClr val="000000"/>
                </a:solidFill>
                <a:latin typeface="Franklin Gothic Medium Cond" panose="020B0606030402020204" pitchFamily="34" charset="0"/>
              </a:rPr>
              <a:t> % sul 2021</a:t>
            </a:r>
          </a:p>
        </p:txBody>
      </p:sp>
      <p:sp>
        <p:nvSpPr>
          <p:cNvPr id="26" name="Freccia in su 25">
            <a:extLst>
              <a:ext uri="{FF2B5EF4-FFF2-40B4-BE49-F238E27FC236}">
                <a16:creationId xmlns:a16="http://schemas.microsoft.com/office/drawing/2014/main" id="{FA96578E-CC5D-42D0-9E78-2DB58E9A87D3}"/>
              </a:ext>
            </a:extLst>
          </p:cNvPr>
          <p:cNvSpPr>
            <a:spLocks/>
          </p:cNvSpPr>
          <p:nvPr/>
        </p:nvSpPr>
        <p:spPr>
          <a:xfrm rot="10800000">
            <a:off x="8800617" y="3166999"/>
            <a:ext cx="424542" cy="51672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su 26">
            <a:extLst>
              <a:ext uri="{FF2B5EF4-FFF2-40B4-BE49-F238E27FC236}">
                <a16:creationId xmlns:a16="http://schemas.microsoft.com/office/drawing/2014/main" id="{3BF2E472-3C7F-4841-9F5C-DDFD4A89AFAA}"/>
              </a:ext>
            </a:extLst>
          </p:cNvPr>
          <p:cNvSpPr>
            <a:spLocks/>
          </p:cNvSpPr>
          <p:nvPr/>
        </p:nvSpPr>
        <p:spPr>
          <a:xfrm>
            <a:off x="4851327" y="4116932"/>
            <a:ext cx="570376" cy="651052"/>
          </a:xfrm>
          <a:prstGeom prst="upArrow">
            <a:avLst/>
          </a:prstGeom>
          <a:solidFill>
            <a:srgbClr val="319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31F26DA9-9C95-4A6F-83F2-2FB7AB4C1F1B}"/>
              </a:ext>
            </a:extLst>
          </p:cNvPr>
          <p:cNvSpPr txBox="1">
            <a:spLocks/>
          </p:cNvSpPr>
          <p:nvPr/>
        </p:nvSpPr>
        <p:spPr>
          <a:xfrm>
            <a:off x="2669000" y="4138913"/>
            <a:ext cx="1059041" cy="520143"/>
          </a:xfrm>
          <a:prstGeom prst="rect">
            <a:avLst/>
          </a:prstGeom>
          <a:noFill/>
        </p:spPr>
        <p:txBody>
          <a:bodyPr wrap="none" rtlCol="0">
            <a:spAutoFit/>
          </a:bodyPr>
          <a:lstStyle/>
          <a:p>
            <a:r>
              <a:rPr lang="it-IT" sz="2000" i="1" dirty="0">
                <a:solidFill>
                  <a:schemeClr val="accent2">
                    <a:lumMod val="75000"/>
                  </a:schemeClr>
                </a:solidFill>
                <a:latin typeface="Franklin Gothic Medium Cond" panose="020B0606030402020204" pitchFamily="34" charset="0"/>
              </a:rPr>
              <a:t>+4,4%</a:t>
            </a:r>
          </a:p>
        </p:txBody>
      </p:sp>
      <p:sp>
        <p:nvSpPr>
          <p:cNvPr id="29" name="CasellaDiTesto 28">
            <a:extLst>
              <a:ext uri="{FF2B5EF4-FFF2-40B4-BE49-F238E27FC236}">
                <a16:creationId xmlns:a16="http://schemas.microsoft.com/office/drawing/2014/main" id="{69ECCC33-2991-4F6D-983D-4CF510653FA5}"/>
              </a:ext>
            </a:extLst>
          </p:cNvPr>
          <p:cNvSpPr txBox="1">
            <a:spLocks/>
          </p:cNvSpPr>
          <p:nvPr/>
        </p:nvSpPr>
        <p:spPr>
          <a:xfrm>
            <a:off x="3269555" y="1639578"/>
            <a:ext cx="808972" cy="520143"/>
          </a:xfrm>
          <a:prstGeom prst="rect">
            <a:avLst/>
          </a:prstGeom>
          <a:noFill/>
        </p:spPr>
        <p:txBody>
          <a:bodyPr wrap="none" rtlCol="0">
            <a:spAutoFit/>
          </a:bodyPr>
          <a:lstStyle/>
          <a:p>
            <a:r>
              <a:rPr lang="it-IT" sz="2000" i="1" dirty="0">
                <a:solidFill>
                  <a:srgbClr val="C00000"/>
                </a:solidFill>
                <a:latin typeface="Franklin Gothic Medium Cond" panose="020B0606030402020204" pitchFamily="34" charset="0"/>
              </a:rPr>
              <a:t>+8%</a:t>
            </a:r>
          </a:p>
        </p:txBody>
      </p:sp>
      <p:sp>
        <p:nvSpPr>
          <p:cNvPr id="30" name="CasellaDiTesto 29">
            <a:extLst>
              <a:ext uri="{FF2B5EF4-FFF2-40B4-BE49-F238E27FC236}">
                <a16:creationId xmlns:a16="http://schemas.microsoft.com/office/drawing/2014/main" id="{E68D6C3C-39E5-4211-A936-AA715B60B3D0}"/>
              </a:ext>
            </a:extLst>
          </p:cNvPr>
          <p:cNvSpPr txBox="1">
            <a:spLocks/>
          </p:cNvSpPr>
          <p:nvPr/>
        </p:nvSpPr>
        <p:spPr>
          <a:xfrm>
            <a:off x="7854146" y="1783300"/>
            <a:ext cx="1059041" cy="520143"/>
          </a:xfrm>
          <a:prstGeom prst="rect">
            <a:avLst/>
          </a:prstGeom>
          <a:noFill/>
        </p:spPr>
        <p:txBody>
          <a:bodyPr wrap="none" rtlCol="0">
            <a:spAutoFit/>
          </a:bodyPr>
          <a:lstStyle/>
          <a:p>
            <a:r>
              <a:rPr lang="it-IT" sz="2000" i="1" dirty="0">
                <a:solidFill>
                  <a:srgbClr val="7E0000"/>
                </a:solidFill>
                <a:latin typeface="Franklin Gothic Medium Cond" panose="020B0606030402020204" pitchFamily="34" charset="0"/>
              </a:rPr>
              <a:t>+3,7%</a:t>
            </a:r>
          </a:p>
        </p:txBody>
      </p:sp>
      <p:sp>
        <p:nvSpPr>
          <p:cNvPr id="31" name="CasellaDiTesto 30">
            <a:extLst>
              <a:ext uri="{FF2B5EF4-FFF2-40B4-BE49-F238E27FC236}">
                <a16:creationId xmlns:a16="http://schemas.microsoft.com/office/drawing/2014/main" id="{8F4A8736-FE70-4ADD-BCA7-4BD67FEA68CB}"/>
              </a:ext>
            </a:extLst>
          </p:cNvPr>
          <p:cNvSpPr txBox="1">
            <a:spLocks/>
          </p:cNvSpPr>
          <p:nvPr/>
        </p:nvSpPr>
        <p:spPr>
          <a:xfrm>
            <a:off x="9314351" y="3237291"/>
            <a:ext cx="976018" cy="520143"/>
          </a:xfrm>
          <a:prstGeom prst="rect">
            <a:avLst/>
          </a:prstGeom>
          <a:noFill/>
        </p:spPr>
        <p:txBody>
          <a:bodyPr wrap="none" rtlCol="0">
            <a:spAutoFit/>
          </a:bodyPr>
          <a:lstStyle/>
          <a:p>
            <a:r>
              <a:rPr lang="it-IT" sz="2000" i="1" dirty="0">
                <a:solidFill>
                  <a:schemeClr val="accent1">
                    <a:lumMod val="50000"/>
                  </a:schemeClr>
                </a:solidFill>
                <a:latin typeface="Franklin Gothic Medium Cond" panose="020B0606030402020204" pitchFamily="34" charset="0"/>
              </a:rPr>
              <a:t>-1,5%</a:t>
            </a:r>
          </a:p>
        </p:txBody>
      </p:sp>
      <p:sp>
        <p:nvSpPr>
          <p:cNvPr id="32" name="CasellaDiTesto 31">
            <a:extLst>
              <a:ext uri="{FF2B5EF4-FFF2-40B4-BE49-F238E27FC236}">
                <a16:creationId xmlns:a16="http://schemas.microsoft.com/office/drawing/2014/main" id="{04F84D7C-2FD8-4561-A3CA-AA52704C848E}"/>
              </a:ext>
            </a:extLst>
          </p:cNvPr>
          <p:cNvSpPr txBox="1">
            <a:spLocks/>
          </p:cNvSpPr>
          <p:nvPr/>
        </p:nvSpPr>
        <p:spPr>
          <a:xfrm>
            <a:off x="9066564" y="5104970"/>
            <a:ext cx="1059041" cy="520143"/>
          </a:xfrm>
          <a:prstGeom prst="rect">
            <a:avLst/>
          </a:prstGeom>
          <a:noFill/>
        </p:spPr>
        <p:txBody>
          <a:bodyPr wrap="none" rtlCol="0">
            <a:spAutoFit/>
          </a:bodyPr>
          <a:lstStyle/>
          <a:p>
            <a:r>
              <a:rPr lang="it-IT" sz="2000" i="1" dirty="0">
                <a:solidFill>
                  <a:srgbClr val="3193BA"/>
                </a:solidFill>
                <a:latin typeface="Franklin Gothic Medium Cond" panose="020B0606030402020204" pitchFamily="34" charset="0"/>
              </a:rPr>
              <a:t>+2,2%</a:t>
            </a:r>
          </a:p>
        </p:txBody>
      </p:sp>
      <p:sp>
        <p:nvSpPr>
          <p:cNvPr id="35" name="CasellaDiTesto 34">
            <a:extLst>
              <a:ext uri="{FF2B5EF4-FFF2-40B4-BE49-F238E27FC236}">
                <a16:creationId xmlns:a16="http://schemas.microsoft.com/office/drawing/2014/main" id="{5E3197D4-1CE5-4A0F-A972-0BFC54766F97}"/>
              </a:ext>
            </a:extLst>
          </p:cNvPr>
          <p:cNvSpPr txBox="1"/>
          <p:nvPr/>
        </p:nvSpPr>
        <p:spPr>
          <a:xfrm>
            <a:off x="191667" y="401439"/>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I Porti italiani sono in ripresa (III trimestre 2022)</a:t>
            </a:r>
          </a:p>
        </p:txBody>
      </p:sp>
      <p:sp>
        <p:nvSpPr>
          <p:cNvPr id="36" name="CasellaDiTesto 35">
            <a:extLst>
              <a:ext uri="{FF2B5EF4-FFF2-40B4-BE49-F238E27FC236}">
                <a16:creationId xmlns:a16="http://schemas.microsoft.com/office/drawing/2014/main" id="{F0493CA1-4044-4D57-86E1-9A78291E1381}"/>
              </a:ext>
            </a:extLst>
          </p:cNvPr>
          <p:cNvSpPr txBox="1">
            <a:spLocks/>
          </p:cNvSpPr>
          <p:nvPr/>
        </p:nvSpPr>
        <p:spPr>
          <a:xfrm>
            <a:off x="4160944" y="805915"/>
            <a:ext cx="755335" cy="400110"/>
          </a:xfrm>
          <a:prstGeom prst="rect">
            <a:avLst/>
          </a:prstGeom>
          <a:noFill/>
        </p:spPr>
        <p:txBody>
          <a:bodyPr wrap="none" rtlCol="0">
            <a:spAutoFit/>
          </a:bodyPr>
          <a:lstStyle/>
          <a:p>
            <a:pPr algn="ctr"/>
            <a:r>
              <a:rPr lang="it-IT" sz="2000" b="1" dirty="0">
                <a:solidFill>
                  <a:srgbClr val="C00000"/>
                </a:solidFill>
                <a:latin typeface="Franklin Gothic Medium Cond" panose="020B0606030402020204" pitchFamily="34" charset="0"/>
              </a:rPr>
              <a:t>solide</a:t>
            </a:r>
            <a:endParaRPr lang="it-IT" sz="2000" dirty="0">
              <a:solidFill>
                <a:srgbClr val="C00000"/>
              </a:solidFill>
              <a:latin typeface="Franklin Gothic Medium Cond" panose="020B0606030402020204" pitchFamily="34" charset="0"/>
            </a:endParaRPr>
          </a:p>
        </p:txBody>
      </p:sp>
      <p:sp>
        <p:nvSpPr>
          <p:cNvPr id="37" name="CasellaDiTesto 36">
            <a:extLst>
              <a:ext uri="{FF2B5EF4-FFF2-40B4-BE49-F238E27FC236}">
                <a16:creationId xmlns:a16="http://schemas.microsoft.com/office/drawing/2014/main" id="{D5E69317-B70B-4FC3-9021-5B1715C519FE}"/>
              </a:ext>
            </a:extLst>
          </p:cNvPr>
          <p:cNvSpPr txBox="1">
            <a:spLocks/>
          </p:cNvSpPr>
          <p:nvPr/>
        </p:nvSpPr>
        <p:spPr>
          <a:xfrm>
            <a:off x="1963808" y="2734626"/>
            <a:ext cx="833883" cy="400110"/>
          </a:xfrm>
          <a:prstGeom prst="rect">
            <a:avLst/>
          </a:prstGeom>
          <a:noFill/>
        </p:spPr>
        <p:txBody>
          <a:bodyPr wrap="none" rtlCol="0">
            <a:spAutoFit/>
          </a:bodyPr>
          <a:lstStyle/>
          <a:p>
            <a:pPr algn="ctr"/>
            <a:r>
              <a:rPr lang="it-IT" sz="2000" b="1" dirty="0">
                <a:solidFill>
                  <a:schemeClr val="accent2"/>
                </a:solidFill>
                <a:latin typeface="Franklin Gothic Medium Cond" panose="020B0606030402020204" pitchFamily="34" charset="0"/>
              </a:rPr>
              <a:t>liquide</a:t>
            </a:r>
            <a:endParaRPr lang="it-IT" sz="2000" dirty="0">
              <a:solidFill>
                <a:schemeClr val="accent2"/>
              </a:solidFill>
              <a:latin typeface="Franklin Gothic Medium Cond" panose="020B0606030402020204" pitchFamily="34" charset="0"/>
            </a:endParaRPr>
          </a:p>
        </p:txBody>
      </p:sp>
      <p:sp>
        <p:nvSpPr>
          <p:cNvPr id="38" name="CasellaDiTesto 37">
            <a:extLst>
              <a:ext uri="{FF2B5EF4-FFF2-40B4-BE49-F238E27FC236}">
                <a16:creationId xmlns:a16="http://schemas.microsoft.com/office/drawing/2014/main" id="{D7D5944D-CB15-4247-83DB-1E8373C18CCA}"/>
              </a:ext>
            </a:extLst>
          </p:cNvPr>
          <p:cNvSpPr txBox="1">
            <a:spLocks/>
          </p:cNvSpPr>
          <p:nvPr/>
        </p:nvSpPr>
        <p:spPr>
          <a:xfrm>
            <a:off x="7391841" y="576475"/>
            <a:ext cx="1080553" cy="400110"/>
          </a:xfrm>
          <a:prstGeom prst="rect">
            <a:avLst/>
          </a:prstGeom>
          <a:noFill/>
        </p:spPr>
        <p:txBody>
          <a:bodyPr wrap="none" rtlCol="0">
            <a:spAutoFit/>
          </a:bodyPr>
          <a:lstStyle/>
          <a:p>
            <a:pPr algn="ctr"/>
            <a:r>
              <a:rPr lang="it-IT" sz="2000" b="1" dirty="0">
                <a:solidFill>
                  <a:srgbClr val="7E0000"/>
                </a:solidFill>
                <a:latin typeface="Franklin Gothic Medium Cond" panose="020B0606030402020204" pitchFamily="34" charset="0"/>
              </a:rPr>
              <a:t>container</a:t>
            </a:r>
            <a:endParaRPr lang="it-IT" sz="2000" dirty="0">
              <a:solidFill>
                <a:srgbClr val="7E0000"/>
              </a:solidFill>
              <a:latin typeface="Franklin Gothic Medium Cond" panose="020B0606030402020204" pitchFamily="34" charset="0"/>
            </a:endParaRPr>
          </a:p>
        </p:txBody>
      </p:sp>
      <p:sp>
        <p:nvSpPr>
          <p:cNvPr id="39" name="CasellaDiTesto 38">
            <a:extLst>
              <a:ext uri="{FF2B5EF4-FFF2-40B4-BE49-F238E27FC236}">
                <a16:creationId xmlns:a16="http://schemas.microsoft.com/office/drawing/2014/main" id="{346648D5-891C-4BD6-9D84-326798B4801B}"/>
              </a:ext>
            </a:extLst>
          </p:cNvPr>
          <p:cNvSpPr txBox="1">
            <a:spLocks/>
          </p:cNvSpPr>
          <p:nvPr/>
        </p:nvSpPr>
        <p:spPr>
          <a:xfrm>
            <a:off x="8983951" y="2155373"/>
            <a:ext cx="762389" cy="400110"/>
          </a:xfrm>
          <a:prstGeom prst="rect">
            <a:avLst/>
          </a:prstGeom>
          <a:noFill/>
        </p:spPr>
        <p:txBody>
          <a:bodyPr wrap="none" rtlCol="0">
            <a:spAutoFit/>
          </a:bodyPr>
          <a:lstStyle/>
          <a:p>
            <a:pPr algn="ctr"/>
            <a:r>
              <a:rPr lang="it-IT" sz="2000" b="1" dirty="0">
                <a:solidFill>
                  <a:schemeClr val="tx2"/>
                </a:solidFill>
                <a:latin typeface="Franklin Gothic Medium Cond" panose="020B0606030402020204" pitchFamily="34" charset="0"/>
              </a:rPr>
              <a:t>Ro-Ro</a:t>
            </a:r>
            <a:endParaRPr lang="it-IT" sz="2000" dirty="0">
              <a:solidFill>
                <a:schemeClr val="tx2"/>
              </a:solidFill>
              <a:latin typeface="Franklin Gothic Medium Cond" panose="020B0606030402020204" pitchFamily="34" charset="0"/>
            </a:endParaRPr>
          </a:p>
        </p:txBody>
      </p:sp>
      <p:sp>
        <p:nvSpPr>
          <p:cNvPr id="40" name="CasellaDiTesto 39">
            <a:extLst>
              <a:ext uri="{FF2B5EF4-FFF2-40B4-BE49-F238E27FC236}">
                <a16:creationId xmlns:a16="http://schemas.microsoft.com/office/drawing/2014/main" id="{401DADAB-7C31-4E5C-9AD7-C50610368BD4}"/>
              </a:ext>
            </a:extLst>
          </p:cNvPr>
          <p:cNvSpPr txBox="1">
            <a:spLocks/>
          </p:cNvSpPr>
          <p:nvPr/>
        </p:nvSpPr>
        <p:spPr>
          <a:xfrm>
            <a:off x="9102130" y="3919835"/>
            <a:ext cx="657552" cy="400110"/>
          </a:xfrm>
          <a:prstGeom prst="rect">
            <a:avLst/>
          </a:prstGeom>
          <a:noFill/>
        </p:spPr>
        <p:txBody>
          <a:bodyPr wrap="none" rtlCol="0">
            <a:spAutoFit/>
          </a:bodyPr>
          <a:lstStyle/>
          <a:p>
            <a:pPr algn="ctr"/>
            <a:r>
              <a:rPr lang="it-IT" sz="2000" b="1" dirty="0">
                <a:solidFill>
                  <a:srgbClr val="3193BA"/>
                </a:solidFill>
                <a:latin typeface="Franklin Gothic Medium Cond" panose="020B0606030402020204" pitchFamily="34" charset="0"/>
              </a:rPr>
              <a:t>Varie</a:t>
            </a:r>
            <a:endParaRPr lang="it-IT" sz="2000" dirty="0">
              <a:solidFill>
                <a:srgbClr val="3193BA"/>
              </a:solidFill>
              <a:latin typeface="Franklin Gothic Medium Cond" panose="020B0606030402020204" pitchFamily="34" charset="0"/>
            </a:endParaRPr>
          </a:p>
        </p:txBody>
      </p:sp>
      <p:cxnSp>
        <p:nvCxnSpPr>
          <p:cNvPr id="42" name="Connettore diritto 41">
            <a:extLst>
              <a:ext uri="{FF2B5EF4-FFF2-40B4-BE49-F238E27FC236}">
                <a16:creationId xmlns:a16="http://schemas.microsoft.com/office/drawing/2014/main" id="{1710AB52-B1A5-484E-9C88-A02B9E6C9B08}"/>
              </a:ext>
            </a:extLst>
          </p:cNvPr>
          <p:cNvCxnSpPr>
            <a:cxnSpLocks/>
          </p:cNvCxnSpPr>
          <p:nvPr/>
        </p:nvCxnSpPr>
        <p:spPr>
          <a:xfrm flipH="1" flipV="1">
            <a:off x="0" y="1015932"/>
            <a:ext cx="4160945" cy="1718694"/>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Connettore diritto 43">
            <a:extLst>
              <a:ext uri="{FF2B5EF4-FFF2-40B4-BE49-F238E27FC236}">
                <a16:creationId xmlns:a16="http://schemas.microsoft.com/office/drawing/2014/main" id="{EE3AC591-9788-4769-88F4-7B8B1C3CA225}"/>
              </a:ext>
            </a:extLst>
          </p:cNvPr>
          <p:cNvCxnSpPr>
            <a:cxnSpLocks/>
          </p:cNvCxnSpPr>
          <p:nvPr/>
        </p:nvCxnSpPr>
        <p:spPr>
          <a:xfrm flipH="1">
            <a:off x="76128" y="4310026"/>
            <a:ext cx="3638081" cy="1161931"/>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Connettore diritto 50">
            <a:extLst>
              <a:ext uri="{FF2B5EF4-FFF2-40B4-BE49-F238E27FC236}">
                <a16:creationId xmlns:a16="http://schemas.microsoft.com/office/drawing/2014/main" id="{B0C57562-55C5-44F0-967E-0F4E95C4B02A}"/>
              </a:ext>
            </a:extLst>
          </p:cNvPr>
          <p:cNvCxnSpPr>
            <a:cxnSpLocks/>
          </p:cNvCxnSpPr>
          <p:nvPr/>
        </p:nvCxnSpPr>
        <p:spPr>
          <a:xfrm flipH="1" flipV="1">
            <a:off x="5742280" y="823176"/>
            <a:ext cx="19045" cy="1250754"/>
          </a:xfrm>
          <a:prstGeom prst="line">
            <a:avLst/>
          </a:prstGeom>
          <a:ln>
            <a:solidFill>
              <a:srgbClr val="D54451"/>
            </a:solidFill>
          </a:ln>
        </p:spPr>
        <p:style>
          <a:lnRef idx="1">
            <a:schemeClr val="accent2"/>
          </a:lnRef>
          <a:fillRef idx="0">
            <a:schemeClr val="accent2"/>
          </a:fillRef>
          <a:effectRef idx="0">
            <a:schemeClr val="accent2"/>
          </a:effectRef>
          <a:fontRef idx="minor">
            <a:schemeClr val="tx1"/>
          </a:fontRef>
        </p:style>
      </p:cxnSp>
      <p:cxnSp>
        <p:nvCxnSpPr>
          <p:cNvPr id="55" name="Connettore diritto 54">
            <a:extLst>
              <a:ext uri="{FF2B5EF4-FFF2-40B4-BE49-F238E27FC236}">
                <a16:creationId xmlns:a16="http://schemas.microsoft.com/office/drawing/2014/main" id="{5F9D1258-2FA2-4563-A6B5-0E29CF610472}"/>
              </a:ext>
            </a:extLst>
          </p:cNvPr>
          <p:cNvCxnSpPr>
            <a:cxnSpLocks/>
          </p:cNvCxnSpPr>
          <p:nvPr/>
        </p:nvCxnSpPr>
        <p:spPr>
          <a:xfrm flipV="1">
            <a:off x="7308489" y="724891"/>
            <a:ext cx="4818096" cy="1963795"/>
          </a:xfrm>
          <a:prstGeom prst="line">
            <a:avLst/>
          </a:prstGeom>
          <a:ln>
            <a:solidFill>
              <a:srgbClr val="D54451"/>
            </a:solidFill>
          </a:ln>
        </p:spPr>
        <p:style>
          <a:lnRef idx="1">
            <a:schemeClr val="accent2"/>
          </a:lnRef>
          <a:fillRef idx="0">
            <a:schemeClr val="accent2"/>
          </a:fillRef>
          <a:effectRef idx="0">
            <a:schemeClr val="accent2"/>
          </a:effectRef>
          <a:fontRef idx="minor">
            <a:schemeClr val="tx1"/>
          </a:fontRef>
        </p:style>
      </p:cxnSp>
      <p:cxnSp>
        <p:nvCxnSpPr>
          <p:cNvPr id="59" name="Connettore diritto 58">
            <a:extLst>
              <a:ext uri="{FF2B5EF4-FFF2-40B4-BE49-F238E27FC236}">
                <a16:creationId xmlns:a16="http://schemas.microsoft.com/office/drawing/2014/main" id="{321B1D2A-07E3-4A94-B968-AFA447D7C898}"/>
              </a:ext>
            </a:extLst>
          </p:cNvPr>
          <p:cNvCxnSpPr>
            <a:cxnSpLocks/>
          </p:cNvCxnSpPr>
          <p:nvPr/>
        </p:nvCxnSpPr>
        <p:spPr>
          <a:xfrm flipV="1">
            <a:off x="7901968" y="3585878"/>
            <a:ext cx="4224617" cy="529089"/>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481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a:extLst>
              <a:ext uri="{FF2B5EF4-FFF2-40B4-BE49-F238E27FC236}">
                <a16:creationId xmlns:a16="http://schemas.microsoft.com/office/drawing/2014/main" id="{A5D353B5-F414-42E3-B733-F89FD46418D3}"/>
              </a:ext>
            </a:extLst>
          </p:cNvPr>
          <p:cNvSpPr txBox="1"/>
          <p:nvPr/>
        </p:nvSpPr>
        <p:spPr>
          <a:xfrm>
            <a:off x="10265294" y="5485470"/>
            <a:ext cx="21770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effectLst/>
                <a:uLnTx/>
                <a:uFillTx/>
                <a:latin typeface="Century Gothic" panose="020B0502020202020204" pitchFamily="34" charset="0"/>
              </a:rPr>
              <a:t>Fonte: SRM on UNCTAD</a:t>
            </a:r>
          </a:p>
        </p:txBody>
      </p:sp>
      <p:sp>
        <p:nvSpPr>
          <p:cNvPr id="11" name="Text Box 5">
            <a:extLst>
              <a:ext uri="{FF2B5EF4-FFF2-40B4-BE49-F238E27FC236}">
                <a16:creationId xmlns:a16="http://schemas.microsoft.com/office/drawing/2014/main" id="{5A72AF78-9BF4-4F4F-A24E-26477B88419D}"/>
              </a:ext>
            </a:extLst>
          </p:cNvPr>
          <p:cNvSpPr txBox="1">
            <a:spLocks noChangeArrowheads="1"/>
          </p:cNvSpPr>
          <p:nvPr/>
        </p:nvSpPr>
        <p:spPr bwMode="auto">
          <a:xfrm>
            <a:off x="333905" y="6001131"/>
            <a:ext cx="10281202" cy="373949"/>
          </a:xfrm>
          <a:prstGeom prst="rect">
            <a:avLst/>
          </a:prstGeom>
          <a:noFill/>
          <a:ln>
            <a:noFill/>
          </a:ln>
        </p:spPr>
        <p:txBody>
          <a:bodyPr wrap="square">
            <a:spAutoFit/>
          </a:bodyPr>
          <a:lstStyle>
            <a:defPPr>
              <a:defRPr lang="it-IT"/>
            </a:defPPr>
            <a:lvl1pPr marL="265113" indent="-265113">
              <a:lnSpc>
                <a:spcPct val="110000"/>
              </a:lnSpc>
              <a:spcAft>
                <a:spcPts val="800"/>
              </a:spcAft>
              <a:buClr>
                <a:srgbClr val="003A79"/>
              </a:buClr>
              <a:buSzPct val="140000"/>
              <a:buFontTx/>
              <a:buBlip>
                <a:blip r:embed="rId3"/>
              </a:buBlip>
              <a:defRPr sz="1700">
                <a:solidFill>
                  <a:srgbClr val="000000"/>
                </a:solidFill>
                <a:latin typeface="Century Gothic" panose="020B0502020202020204" pitchFamily="34" charset="0"/>
                <a:cs typeface="Arial" panose="020B0604020202020204"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marL="0" marR="0" lvl="0" indent="0" algn="l" defTabSz="914400" rtl="0" eaLnBrk="1" fontAlgn="auto" latinLnBrk="0" hangingPunct="1">
              <a:lnSpc>
                <a:spcPct val="110000"/>
              </a:lnSpc>
              <a:spcBef>
                <a:spcPts val="0"/>
              </a:spcBef>
              <a:spcAft>
                <a:spcPts val="800"/>
              </a:spcAft>
              <a:buClr>
                <a:srgbClr val="003A79"/>
              </a:buClr>
              <a:buSzPct val="140000"/>
              <a:buNone/>
              <a:tabLst/>
              <a:defRPr/>
            </a:pPr>
            <a:r>
              <a:rPr lang="en-US" sz="1800" dirty="0">
                <a:latin typeface="Franklin Gothic Medium" panose="020B0603020102020204" pitchFamily="34" charset="0"/>
              </a:rPr>
              <a:t>Sui tempi </a:t>
            </a:r>
            <a:r>
              <a:rPr lang="en-US" sz="1800" dirty="0" err="1">
                <a:latin typeface="Franklin Gothic Medium" panose="020B0603020102020204" pitchFamily="34" charset="0"/>
              </a:rPr>
              <a:t>medi</a:t>
            </a:r>
            <a:r>
              <a:rPr lang="en-US" sz="1800" dirty="0">
                <a:latin typeface="Franklin Gothic Medium" panose="020B0603020102020204" pitchFamily="34" charset="0"/>
              </a:rPr>
              <a:t> di </a:t>
            </a:r>
            <a:r>
              <a:rPr lang="en-US" sz="1800" dirty="0" err="1">
                <a:latin typeface="Franklin Gothic Medium" panose="020B0603020102020204" pitchFamily="34" charset="0"/>
              </a:rPr>
              <a:t>stazionamento</a:t>
            </a:r>
            <a:r>
              <a:rPr lang="en-US" sz="1800" dirty="0">
                <a:latin typeface="Franklin Gothic Medium" panose="020B0603020102020204" pitchFamily="34" charset="0"/>
              </a:rPr>
              <a:t> in </a:t>
            </a:r>
            <a:r>
              <a:rPr lang="en-US" sz="1800" dirty="0" err="1">
                <a:latin typeface="Franklin Gothic Medium" panose="020B0603020102020204" pitchFamily="34" charset="0"/>
              </a:rPr>
              <a:t>porto</a:t>
            </a:r>
            <a:r>
              <a:rPr lang="en-US" sz="1800" dirty="0">
                <a:latin typeface="Franklin Gothic Medium" panose="020B0603020102020204" pitchFamily="34" charset="0"/>
              </a:rPr>
              <a:t> </a:t>
            </a:r>
            <a:r>
              <a:rPr lang="en-US" sz="1800" dirty="0" err="1">
                <a:latin typeface="Franklin Gothic Medium" panose="020B0603020102020204" pitchFamily="34" charset="0"/>
              </a:rPr>
              <a:t>dobbiamo</a:t>
            </a:r>
            <a:r>
              <a:rPr lang="en-US" sz="1800" dirty="0">
                <a:latin typeface="Franklin Gothic Medium" panose="020B0603020102020204" pitchFamily="34" charset="0"/>
              </a:rPr>
              <a:t> </a:t>
            </a:r>
            <a:r>
              <a:rPr lang="en-US" sz="1800" dirty="0" err="1">
                <a:latin typeface="Franklin Gothic Medium" panose="020B0603020102020204" pitchFamily="34" charset="0"/>
              </a:rPr>
              <a:t>migliorare</a:t>
            </a:r>
            <a:endParaRPr lang="en-US" sz="1800" dirty="0">
              <a:latin typeface="Franklin Gothic Medium" panose="020B0603020102020204" pitchFamily="34" charset="0"/>
            </a:endParaRPr>
          </a:p>
        </p:txBody>
      </p:sp>
      <p:sp>
        <p:nvSpPr>
          <p:cNvPr id="16" name="Segnaposto numero diapositiva 3">
            <a:extLst>
              <a:ext uri="{FF2B5EF4-FFF2-40B4-BE49-F238E27FC236}">
                <a16:creationId xmlns:a16="http://schemas.microsoft.com/office/drawing/2014/main" id="{6E328222-C720-4671-A668-BE322B5EADD6}"/>
              </a:ext>
            </a:extLst>
          </p:cNvPr>
          <p:cNvSpPr>
            <a:spLocks noGrp="1"/>
          </p:cNvSpPr>
          <p:nvPr>
            <p:ph type="sldNum" sz="quarter" idx="12"/>
          </p:nvPr>
        </p:nvSpPr>
        <p:spPr/>
        <p:txBody>
          <a:bodyPr/>
          <a:lstStyle>
            <a:lvl1pPr>
              <a:defRPr sz="1800" b="1">
                <a:solidFill>
                  <a:schemeClr val="bg1"/>
                </a:solidFill>
                <a:latin typeface="Avenir Next LT Pro" panose="020B05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79583-AA1A-3D40-AB12-F4ECBFF6C583}" type="slidenum">
              <a:rPr kumimoji="0" lang="it-IT" sz="1800" b="1" i="0" u="none" strike="noStrike" kern="1200" cap="none" spc="0" normalizeH="0" baseline="0" noProof="0" smtClean="0">
                <a:ln>
                  <a:noFill/>
                </a:ln>
                <a:solidFill>
                  <a:prstClr val="white"/>
                </a:solidFill>
                <a:effectLst/>
                <a:uLnTx/>
                <a:uFillTx/>
                <a:latin typeface="Avenir Black" panose="020005030200000200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800" b="1" i="0" u="none" strike="noStrike" kern="1200" cap="none" spc="0" normalizeH="0" baseline="0" noProof="0" dirty="0">
              <a:ln>
                <a:noFill/>
              </a:ln>
              <a:solidFill>
                <a:prstClr val="white"/>
              </a:solidFill>
              <a:effectLst/>
              <a:uLnTx/>
              <a:uFillTx/>
              <a:latin typeface="Avenir Black" panose="02000503020000020003"/>
              <a:ea typeface="+mn-ea"/>
              <a:cs typeface="+mn-cs"/>
            </a:endParaRPr>
          </a:p>
        </p:txBody>
      </p:sp>
      <p:sp>
        <p:nvSpPr>
          <p:cNvPr id="21" name="CasellaDiTesto 20">
            <a:extLst>
              <a:ext uri="{FF2B5EF4-FFF2-40B4-BE49-F238E27FC236}">
                <a16:creationId xmlns:a16="http://schemas.microsoft.com/office/drawing/2014/main" id="{C622C86D-77E2-4F11-A68F-0E1D6C65EBC5}"/>
              </a:ext>
            </a:extLst>
          </p:cNvPr>
          <p:cNvSpPr txBox="1"/>
          <p:nvPr/>
        </p:nvSpPr>
        <p:spPr>
          <a:xfrm>
            <a:off x="61955" y="373562"/>
            <a:ext cx="11620414" cy="830997"/>
          </a:xfrm>
          <a:prstGeom prst="rect">
            <a:avLst/>
          </a:prstGeom>
          <a:noFill/>
        </p:spPr>
        <p:txBody>
          <a:bodyPr wrap="square" rtlCol="0">
            <a:spAutoFit/>
          </a:bodyPr>
          <a:lstStyle/>
          <a:p>
            <a:r>
              <a:rPr lang="it-IT" sz="2400" b="1" dirty="0">
                <a:solidFill>
                  <a:srgbClr val="3193BA"/>
                </a:solidFill>
                <a:latin typeface="Franklin Gothic Medium" panose="020B0603020102020204" pitchFamily="34" charset="0"/>
              </a:rPr>
              <a:t>Bisogna puntare anche sui fattori di competitività di tipo classico: tempo medio di attesa delle navi in porto (giorni)</a:t>
            </a:r>
          </a:p>
        </p:txBody>
      </p:sp>
      <p:pic>
        <p:nvPicPr>
          <p:cNvPr id="2" name="Immagine 1">
            <a:extLst>
              <a:ext uri="{FF2B5EF4-FFF2-40B4-BE49-F238E27FC236}">
                <a16:creationId xmlns:a16="http://schemas.microsoft.com/office/drawing/2014/main" id="{7FED0859-D10B-4955-B70C-09B237567F19}"/>
              </a:ext>
            </a:extLst>
          </p:cNvPr>
          <p:cNvPicPr>
            <a:picLocks noChangeAspect="1"/>
          </p:cNvPicPr>
          <p:nvPr/>
        </p:nvPicPr>
        <p:blipFill>
          <a:blip r:embed="rId4"/>
          <a:stretch>
            <a:fillRect/>
          </a:stretch>
        </p:blipFill>
        <p:spPr>
          <a:xfrm>
            <a:off x="2219325" y="1163976"/>
            <a:ext cx="7762875" cy="4822928"/>
          </a:xfrm>
          <a:prstGeom prst="rect">
            <a:avLst/>
          </a:prstGeom>
        </p:spPr>
      </p:pic>
      <p:pic>
        <p:nvPicPr>
          <p:cNvPr id="7" name="Segnaposto contenuto 8">
            <a:extLst>
              <a:ext uri="{FF2B5EF4-FFF2-40B4-BE49-F238E27FC236}">
                <a16:creationId xmlns:a16="http://schemas.microsoft.com/office/drawing/2014/main" id="{77ADA839-319F-4EB7-92B4-8ABC291217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5">
            <a:extLst>
              <a:ext uri="{FF2B5EF4-FFF2-40B4-BE49-F238E27FC236}">
                <a16:creationId xmlns:a16="http://schemas.microsoft.com/office/drawing/2014/main" id="{9901B8F7-10C9-4FBD-86C9-1FC6C75230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11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a:extLst>
              <a:ext uri="{FF2B5EF4-FFF2-40B4-BE49-F238E27FC236}">
                <a16:creationId xmlns:a16="http://schemas.microsoft.com/office/drawing/2014/main" id="{63A13650-93B7-C92C-4011-CA54EF844350}"/>
              </a:ext>
            </a:extLst>
          </p:cNvPr>
          <p:cNvSpPr/>
          <p:nvPr/>
        </p:nvSpPr>
        <p:spPr>
          <a:xfrm>
            <a:off x="5864376" y="1856603"/>
            <a:ext cx="5691129" cy="39399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F11F3660-66FC-9944-B0B1-E1AB184908C1}"/>
              </a:ext>
            </a:extLst>
          </p:cNvPr>
          <p:cNvSpPr txBox="1"/>
          <p:nvPr/>
        </p:nvSpPr>
        <p:spPr>
          <a:xfrm>
            <a:off x="369347" y="584313"/>
            <a:ext cx="11620414" cy="461665"/>
          </a:xfrm>
          <a:prstGeom prst="rect">
            <a:avLst/>
          </a:prstGeom>
          <a:noFill/>
        </p:spPr>
        <p:txBody>
          <a:bodyPr wrap="square" rtlCol="0">
            <a:spAutoFit/>
          </a:bodyPr>
          <a:lstStyle/>
          <a:p>
            <a:pPr defTabSz="457200">
              <a:spcBef>
                <a:spcPct val="0"/>
              </a:spcBef>
            </a:pPr>
            <a:r>
              <a:rPr lang="it-IT" sz="2400" b="1" dirty="0">
                <a:solidFill>
                  <a:srgbClr val="3193BA"/>
                </a:solidFill>
                <a:latin typeface="Franklin Gothic Medium" panose="020B0603020102020204" pitchFamily="34" charset="0"/>
              </a:rPr>
              <a:t>Puntare sullo </a:t>
            </a:r>
            <a:r>
              <a:rPr lang="it-IT" sz="2400" b="1" dirty="0" err="1">
                <a:solidFill>
                  <a:srgbClr val="3193BA"/>
                </a:solidFill>
                <a:latin typeface="Franklin Gothic Medium" panose="020B0603020102020204" pitchFamily="34" charset="0"/>
              </a:rPr>
              <a:t>Shortsea</a:t>
            </a:r>
            <a:r>
              <a:rPr lang="it-IT" sz="2400" b="1" dirty="0">
                <a:solidFill>
                  <a:srgbClr val="3193BA"/>
                </a:solidFill>
                <a:latin typeface="Franklin Gothic Medium" panose="020B0603020102020204" pitchFamily="34" charset="0"/>
              </a:rPr>
              <a:t> e quindi sul Ro-Ro: Italia dominante in questo settore nel </a:t>
            </a:r>
            <a:r>
              <a:rPr lang="it-IT" sz="2400" b="1" dirty="0" err="1">
                <a:solidFill>
                  <a:srgbClr val="3193BA"/>
                </a:solidFill>
                <a:latin typeface="Franklin Gothic Medium" panose="020B0603020102020204" pitchFamily="34" charset="0"/>
              </a:rPr>
              <a:t>Med</a:t>
            </a:r>
            <a:endParaRPr lang="it-IT" sz="2400" b="1" dirty="0">
              <a:solidFill>
                <a:srgbClr val="3193BA"/>
              </a:solidFill>
              <a:latin typeface="Franklin Gothic Medium" panose="020B0603020102020204" pitchFamily="34" charset="0"/>
            </a:endParaRPr>
          </a:p>
        </p:txBody>
      </p:sp>
      <p:sp>
        <p:nvSpPr>
          <p:cNvPr id="6" name="CasellaDiTesto 5">
            <a:extLst>
              <a:ext uri="{FF2B5EF4-FFF2-40B4-BE49-F238E27FC236}">
                <a16:creationId xmlns:a16="http://schemas.microsoft.com/office/drawing/2014/main" id="{DBD5B2FD-2803-19D8-C6FE-117558A5395B}"/>
              </a:ext>
            </a:extLst>
          </p:cNvPr>
          <p:cNvSpPr txBox="1"/>
          <p:nvPr/>
        </p:nvSpPr>
        <p:spPr>
          <a:xfrm rot="16200000">
            <a:off x="3123164" y="3300830"/>
            <a:ext cx="4575991" cy="415498"/>
          </a:xfrm>
          <a:prstGeom prst="rect">
            <a:avLst/>
          </a:prstGeom>
          <a:noFill/>
        </p:spPr>
        <p:txBody>
          <a:bodyPr wrap="square" rtlCol="0">
            <a:spAutoFit/>
          </a:bodyPr>
          <a:lstStyle/>
          <a:p>
            <a:pPr algn="r"/>
            <a:r>
              <a:rPr lang="it-IT" sz="1050" i="1" dirty="0">
                <a:latin typeface="Franklin Gothic Medium" panose="020B0603020102020204" pitchFamily="34" charset="0"/>
              </a:rPr>
              <a:t>Dati al III 2022</a:t>
            </a:r>
          </a:p>
          <a:p>
            <a:pPr algn="r"/>
            <a:r>
              <a:rPr lang="it-IT" sz="1050" i="1" dirty="0">
                <a:latin typeface="Franklin Gothic Medium" panose="020B0603020102020204" pitchFamily="34" charset="0"/>
              </a:rPr>
              <a:t>Fonte: SRM su Assoporti e Eurostat 2021</a:t>
            </a:r>
          </a:p>
        </p:txBody>
      </p:sp>
      <p:grpSp>
        <p:nvGrpSpPr>
          <p:cNvPr id="4" name="Gruppo 3">
            <a:extLst>
              <a:ext uri="{FF2B5EF4-FFF2-40B4-BE49-F238E27FC236}">
                <a16:creationId xmlns:a16="http://schemas.microsoft.com/office/drawing/2014/main" id="{01DE54F2-A044-3D11-334A-9E32EFFCB708}"/>
              </a:ext>
            </a:extLst>
          </p:cNvPr>
          <p:cNvGrpSpPr/>
          <p:nvPr/>
        </p:nvGrpSpPr>
        <p:grpSpPr>
          <a:xfrm>
            <a:off x="6004824" y="2766151"/>
            <a:ext cx="5410232" cy="2749042"/>
            <a:chOff x="3142981" y="3583540"/>
            <a:chExt cx="5735784" cy="2914461"/>
          </a:xfrm>
        </p:grpSpPr>
        <p:pic>
          <p:nvPicPr>
            <p:cNvPr id="5" name="Immagine 4">
              <a:extLst>
                <a:ext uri="{FF2B5EF4-FFF2-40B4-BE49-F238E27FC236}">
                  <a16:creationId xmlns:a16="http://schemas.microsoft.com/office/drawing/2014/main" id="{FB4618BD-9FA4-8EA2-8668-050998D4FC85}"/>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t="35764" r="32412" b="3160"/>
            <a:stretch/>
          </p:blipFill>
          <p:spPr>
            <a:xfrm>
              <a:off x="3142981" y="3583540"/>
              <a:ext cx="5735784" cy="2914461"/>
            </a:xfrm>
            <a:prstGeom prst="rect">
              <a:avLst/>
            </a:prstGeom>
            <a:ln>
              <a:noFill/>
            </a:ln>
          </p:spPr>
        </p:pic>
        <p:pic>
          <p:nvPicPr>
            <p:cNvPr id="8" name="Immagine 7">
              <a:extLst>
                <a:ext uri="{FF2B5EF4-FFF2-40B4-BE49-F238E27FC236}">
                  <a16:creationId xmlns:a16="http://schemas.microsoft.com/office/drawing/2014/main" id="{9A5044B3-19DB-C34F-2543-CF01E3CBAA21}"/>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251503" y="4053515"/>
              <a:ext cx="214313" cy="214313"/>
            </a:xfrm>
            <a:prstGeom prst="rect">
              <a:avLst/>
            </a:prstGeom>
            <a:ln>
              <a:noFill/>
            </a:ln>
          </p:spPr>
        </p:pic>
        <p:pic>
          <p:nvPicPr>
            <p:cNvPr id="10" name="Immagine 9">
              <a:extLst>
                <a:ext uri="{FF2B5EF4-FFF2-40B4-BE49-F238E27FC236}">
                  <a16:creationId xmlns:a16="http://schemas.microsoft.com/office/drawing/2014/main" id="{3357DF60-8CDF-B3D5-5BEE-0E77FE238CEF}"/>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903730" y="5063392"/>
              <a:ext cx="214286" cy="214286"/>
            </a:xfrm>
            <a:prstGeom prst="rect">
              <a:avLst/>
            </a:prstGeom>
            <a:ln>
              <a:noFill/>
            </a:ln>
          </p:spPr>
        </p:pic>
        <p:pic>
          <p:nvPicPr>
            <p:cNvPr id="11" name="Immagine 10">
              <a:extLst>
                <a:ext uri="{FF2B5EF4-FFF2-40B4-BE49-F238E27FC236}">
                  <a16:creationId xmlns:a16="http://schemas.microsoft.com/office/drawing/2014/main" id="{9D7140EE-F5E8-2200-CEC5-14F2A8555EB4}"/>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386173" y="4644232"/>
              <a:ext cx="214286" cy="214286"/>
            </a:xfrm>
            <a:prstGeom prst="rect">
              <a:avLst/>
            </a:prstGeom>
            <a:ln>
              <a:noFill/>
            </a:ln>
          </p:spPr>
        </p:pic>
        <p:pic>
          <p:nvPicPr>
            <p:cNvPr id="12" name="Picture 2" descr="numero, cinque, nella circolare, pulsante Icona">
              <a:extLst>
                <a:ext uri="{FF2B5EF4-FFF2-40B4-BE49-F238E27FC236}">
                  <a16:creationId xmlns:a16="http://schemas.microsoft.com/office/drawing/2014/main" id="{9ADE51F9-0DCC-C454-34A0-336712D3C5B8}"/>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142299" y="5056517"/>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4" descr="numero, uno, in, un, cerchio Icona">
              <a:extLst>
                <a:ext uri="{FF2B5EF4-FFF2-40B4-BE49-F238E27FC236}">
                  <a16:creationId xmlns:a16="http://schemas.microsoft.com/office/drawing/2014/main" id="{1A25B53F-E3F5-641C-76B9-EA4F84223F93}"/>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484438" y="4200491"/>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numero sei, in, un, cerchio Icona">
              <a:extLst>
                <a:ext uri="{FF2B5EF4-FFF2-40B4-BE49-F238E27FC236}">
                  <a16:creationId xmlns:a16="http://schemas.microsoft.com/office/drawing/2014/main" id="{D1EB80BF-3AF8-0B69-9B01-6E0685B3ACD6}"/>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5687730" y="4428232"/>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8" descr="il numero sette, in, un, cerchio Icona">
              <a:extLst>
                <a:ext uri="{FF2B5EF4-FFF2-40B4-BE49-F238E27FC236}">
                  <a16:creationId xmlns:a16="http://schemas.microsoft.com/office/drawing/2014/main" id="{1BEEB5C3-C139-3779-12C0-978BF3DBE601}"/>
                </a:ext>
              </a:extLst>
            </p:cNvPr>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4344601" y="4621564"/>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0" descr="il numero otto, in, un, cerchio Icona">
              <a:extLst>
                <a:ext uri="{FF2B5EF4-FFF2-40B4-BE49-F238E27FC236}">
                  <a16:creationId xmlns:a16="http://schemas.microsoft.com/office/drawing/2014/main" id="{9A1D1078-1624-8CE7-714D-BBB7DFEA7C20}"/>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6034299" y="4685548"/>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2" descr="il numero nove, in, un, cerchio Icona">
              <a:extLst>
                <a:ext uri="{FF2B5EF4-FFF2-40B4-BE49-F238E27FC236}">
                  <a16:creationId xmlns:a16="http://schemas.microsoft.com/office/drawing/2014/main" id="{7088E197-2D25-D08F-B455-89B56D41691F}"/>
                </a:ext>
              </a:extLst>
            </p:cNvPr>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7174390" y="5116158"/>
              <a:ext cx="216000" cy="21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Immagine 17">
              <a:extLst>
                <a:ext uri="{FF2B5EF4-FFF2-40B4-BE49-F238E27FC236}">
                  <a16:creationId xmlns:a16="http://schemas.microsoft.com/office/drawing/2014/main" id="{3FC0AB7A-6B05-E406-669C-B20D802E73B8}"/>
                </a:ext>
              </a:extLst>
            </p:cNvPr>
            <p:cNvPicPr>
              <a:picLocks noChangeAspect="1"/>
            </p:cNvPicPr>
            <p:nvPr/>
          </p:nvPicPr>
          <p:blipFill>
            <a:blip r:embed="rId13">
              <a:clrChange>
                <a:clrFrom>
                  <a:srgbClr val="FFFFFF"/>
                </a:clrFrom>
                <a:clrTo>
                  <a:srgbClr val="FFFFFF">
                    <a:alpha val="0"/>
                  </a:srgbClr>
                </a:clrTo>
              </a:clrChange>
              <a:grayscl/>
            </a:blip>
            <a:stretch>
              <a:fillRect/>
            </a:stretch>
          </p:blipFill>
          <p:spPr>
            <a:xfrm>
              <a:off x="4569481" y="4850266"/>
              <a:ext cx="216000" cy="216000"/>
            </a:xfrm>
            <a:prstGeom prst="rect">
              <a:avLst/>
            </a:prstGeom>
            <a:ln>
              <a:noFill/>
            </a:ln>
          </p:spPr>
        </p:pic>
        <p:sp>
          <p:nvSpPr>
            <p:cNvPr id="19" name="Ovale 18">
              <a:extLst>
                <a:ext uri="{FF2B5EF4-FFF2-40B4-BE49-F238E27FC236}">
                  <a16:creationId xmlns:a16="http://schemas.microsoft.com/office/drawing/2014/main" id="{E1A3FC9C-9BF6-8886-C6F0-387E679C498B}"/>
                </a:ext>
              </a:extLst>
            </p:cNvPr>
            <p:cNvSpPr/>
            <p:nvPr/>
          </p:nvSpPr>
          <p:spPr>
            <a:xfrm>
              <a:off x="4578299" y="4843391"/>
              <a:ext cx="214286" cy="21428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CasellaDiTesto 19">
            <a:extLst>
              <a:ext uri="{FF2B5EF4-FFF2-40B4-BE49-F238E27FC236}">
                <a16:creationId xmlns:a16="http://schemas.microsoft.com/office/drawing/2014/main" id="{4FA70232-D742-AE36-DC82-3D51E5BF9A0B}"/>
              </a:ext>
            </a:extLst>
          </p:cNvPr>
          <p:cNvSpPr txBox="1"/>
          <p:nvPr/>
        </p:nvSpPr>
        <p:spPr>
          <a:xfrm>
            <a:off x="5864376" y="1856604"/>
            <a:ext cx="5691129" cy="628164"/>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b="1" dirty="0">
                <a:solidFill>
                  <a:schemeClr val="bg1"/>
                </a:solidFill>
                <a:latin typeface="Franklin Gothic Medium" panose="020B0603020102020204" pitchFamily="34" charset="0"/>
              </a:rPr>
              <a:t>Top 10 porti Ro-Ro nel </a:t>
            </a:r>
            <a:r>
              <a:rPr lang="it-IT" b="1" dirty="0" err="1">
                <a:solidFill>
                  <a:schemeClr val="bg1"/>
                </a:solidFill>
                <a:latin typeface="Franklin Gothic Medium" panose="020B0603020102020204" pitchFamily="34" charset="0"/>
              </a:rPr>
              <a:t>Med</a:t>
            </a:r>
            <a:endParaRPr lang="it-IT" b="1" dirty="0">
              <a:solidFill>
                <a:schemeClr val="bg1"/>
              </a:solidFill>
              <a:latin typeface="Franklin Gothic Medium" panose="020B0603020102020204" pitchFamily="34" charset="0"/>
            </a:endParaRPr>
          </a:p>
        </p:txBody>
      </p:sp>
      <p:pic>
        <p:nvPicPr>
          <p:cNvPr id="21" name="Segnaposto contenuto 8">
            <a:extLst>
              <a:ext uri="{FF2B5EF4-FFF2-40B4-BE49-F238E27FC236}">
                <a16:creationId xmlns:a16="http://schemas.microsoft.com/office/drawing/2014/main" id="{3E79C9E6-595E-4FA5-B863-404F98DA54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5">
            <a:extLst>
              <a:ext uri="{FF2B5EF4-FFF2-40B4-BE49-F238E27FC236}">
                <a16:creationId xmlns:a16="http://schemas.microsoft.com/office/drawing/2014/main" id="{B85055E7-F674-43DD-8B60-C3E3EACD1E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Grafico 24">
            <a:extLst>
              <a:ext uri="{FF2B5EF4-FFF2-40B4-BE49-F238E27FC236}">
                <a16:creationId xmlns:a16="http://schemas.microsoft.com/office/drawing/2014/main" id="{3BB82C35-6BB5-4C5E-8F1E-C5BBF4150940}"/>
              </a:ext>
            </a:extLst>
          </p:cNvPr>
          <p:cNvGraphicFramePr>
            <a:graphicFrameLocks/>
          </p:cNvGraphicFramePr>
          <p:nvPr>
            <p:extLst>
              <p:ext uri="{D42A27DB-BD31-4B8C-83A1-F6EECF244321}">
                <p14:modId xmlns:p14="http://schemas.microsoft.com/office/powerpoint/2010/main" val="2060474437"/>
              </p:ext>
            </p:extLst>
          </p:nvPr>
        </p:nvGraphicFramePr>
        <p:xfrm>
          <a:off x="503302" y="3714637"/>
          <a:ext cx="4543425" cy="25590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6" name="Grafico 25">
            <a:extLst>
              <a:ext uri="{FF2B5EF4-FFF2-40B4-BE49-F238E27FC236}">
                <a16:creationId xmlns:a16="http://schemas.microsoft.com/office/drawing/2014/main" id="{2F2269BA-9253-4458-BA9B-354DEE393FC7}"/>
              </a:ext>
            </a:extLst>
          </p:cNvPr>
          <p:cNvGraphicFramePr>
            <a:graphicFrameLocks/>
          </p:cNvGraphicFramePr>
          <p:nvPr>
            <p:extLst>
              <p:ext uri="{D42A27DB-BD31-4B8C-83A1-F6EECF244321}">
                <p14:modId xmlns:p14="http://schemas.microsoft.com/office/powerpoint/2010/main" val="2586375979"/>
              </p:ext>
            </p:extLst>
          </p:nvPr>
        </p:nvGraphicFramePr>
        <p:xfrm>
          <a:off x="514601" y="1190580"/>
          <a:ext cx="4495800" cy="2524125"/>
        </p:xfrm>
        <a:graphic>
          <a:graphicData uri="http://schemas.openxmlformats.org/drawingml/2006/chart">
            <c:chart xmlns:c="http://schemas.openxmlformats.org/drawingml/2006/chart" xmlns:r="http://schemas.openxmlformats.org/officeDocument/2006/relationships" r:id="rId17"/>
          </a:graphicData>
        </a:graphic>
      </p:graphicFrame>
      <p:sp>
        <p:nvSpPr>
          <p:cNvPr id="27" name="CasellaDiTesto 26">
            <a:extLst>
              <a:ext uri="{FF2B5EF4-FFF2-40B4-BE49-F238E27FC236}">
                <a16:creationId xmlns:a16="http://schemas.microsoft.com/office/drawing/2014/main" id="{9CD01ACA-946E-4004-9200-304B360D8EAE}"/>
              </a:ext>
            </a:extLst>
          </p:cNvPr>
          <p:cNvSpPr txBox="1"/>
          <p:nvPr/>
        </p:nvSpPr>
        <p:spPr>
          <a:xfrm>
            <a:off x="1286038" y="1081167"/>
            <a:ext cx="3508031" cy="261610"/>
          </a:xfrm>
          <a:prstGeom prst="rect">
            <a:avLst/>
          </a:prstGeom>
          <a:noFill/>
        </p:spPr>
        <p:txBody>
          <a:bodyPr wrap="square">
            <a:spAutoFit/>
          </a:bodyPr>
          <a:lstStyle/>
          <a:p>
            <a:r>
              <a:rPr lang="it-IT" sz="1100" dirty="0">
                <a:latin typeface="Franklin Gothic Medium" panose="020B0603020102020204" pitchFamily="34" charset="0"/>
              </a:rPr>
              <a:t>Confronto trend </a:t>
            </a:r>
            <a:r>
              <a:rPr lang="it-IT" sz="1100" dirty="0" err="1">
                <a:latin typeface="Franklin Gothic Medium" panose="020B0603020102020204" pitchFamily="34" charset="0"/>
              </a:rPr>
              <a:t>Ro.Ro</a:t>
            </a:r>
            <a:r>
              <a:rPr lang="it-IT" sz="1100" dirty="0">
                <a:latin typeface="Franklin Gothic Medium" panose="020B0603020102020204" pitchFamily="34" charset="0"/>
              </a:rPr>
              <a:t> con merci totali (2016=100) </a:t>
            </a:r>
            <a:endParaRPr lang="it-IT" sz="1100" dirty="0"/>
          </a:p>
        </p:txBody>
      </p:sp>
      <p:sp>
        <p:nvSpPr>
          <p:cNvPr id="28" name="CasellaDiTesto 27">
            <a:extLst>
              <a:ext uri="{FF2B5EF4-FFF2-40B4-BE49-F238E27FC236}">
                <a16:creationId xmlns:a16="http://schemas.microsoft.com/office/drawing/2014/main" id="{843CC920-29F2-42BC-AEC7-B1BC5AD2ED93}"/>
              </a:ext>
            </a:extLst>
          </p:cNvPr>
          <p:cNvSpPr txBox="1"/>
          <p:nvPr/>
        </p:nvSpPr>
        <p:spPr>
          <a:xfrm>
            <a:off x="6546018" y="5282800"/>
            <a:ext cx="1727079" cy="215444"/>
          </a:xfrm>
          <a:prstGeom prst="rect">
            <a:avLst/>
          </a:prstGeom>
          <a:noFill/>
        </p:spPr>
        <p:txBody>
          <a:bodyPr wrap="square">
            <a:spAutoFit/>
          </a:bodyPr>
          <a:lstStyle/>
          <a:p>
            <a:r>
              <a:rPr lang="it-IT" sz="800" i="1" dirty="0">
                <a:latin typeface="Franklin Gothic Medium" panose="020B0603020102020204" pitchFamily="34" charset="0"/>
              </a:rPr>
              <a:t>Fonte: </a:t>
            </a:r>
            <a:r>
              <a:rPr lang="it-IT" sz="800" i="1" dirty="0" err="1">
                <a:latin typeface="Franklin Gothic Medium" panose="020B0603020102020204" pitchFamily="34" charset="0"/>
              </a:rPr>
              <a:t>eurostat</a:t>
            </a:r>
            <a:r>
              <a:rPr lang="it-IT" sz="800" i="1" dirty="0">
                <a:latin typeface="Franklin Gothic Medium" panose="020B0603020102020204" pitchFamily="34" charset="0"/>
              </a:rPr>
              <a:t> 2021</a:t>
            </a:r>
            <a:endParaRPr lang="it-IT" sz="800" dirty="0"/>
          </a:p>
        </p:txBody>
      </p:sp>
    </p:spTree>
    <p:extLst>
      <p:ext uri="{BB962C8B-B14F-4D97-AF65-F5344CB8AC3E}">
        <p14:creationId xmlns:p14="http://schemas.microsoft.com/office/powerpoint/2010/main" val="58624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lemento grafico 19">
            <a:extLst>
              <a:ext uri="{FF2B5EF4-FFF2-40B4-BE49-F238E27FC236}">
                <a16:creationId xmlns:a16="http://schemas.microsoft.com/office/drawing/2014/main" id="{2940ACC8-693C-48A7-B4D5-4BD8A21A666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447" t="27778" r="68219" b="42889"/>
          <a:stretch/>
        </p:blipFill>
        <p:spPr>
          <a:xfrm>
            <a:off x="2677896" y="818135"/>
            <a:ext cx="4187778" cy="4849006"/>
          </a:xfrm>
          <a:prstGeom prst="rect">
            <a:avLst/>
          </a:prstGeom>
        </p:spPr>
      </p:pic>
      <p:sp>
        <p:nvSpPr>
          <p:cNvPr id="23" name="Figura a mano libera: forma 22">
            <a:extLst>
              <a:ext uri="{FF2B5EF4-FFF2-40B4-BE49-F238E27FC236}">
                <a16:creationId xmlns:a16="http://schemas.microsoft.com/office/drawing/2014/main" id="{6A3A9A37-AC25-4535-9AFA-EF620417EA21}"/>
              </a:ext>
            </a:extLst>
          </p:cNvPr>
          <p:cNvSpPr/>
          <p:nvPr/>
        </p:nvSpPr>
        <p:spPr>
          <a:xfrm rot="16200000">
            <a:off x="6211136" y="-294342"/>
            <a:ext cx="4574482" cy="6825543"/>
          </a:xfrm>
          <a:custGeom>
            <a:avLst/>
            <a:gdLst>
              <a:gd name="connsiteX0" fmla="*/ 4574482 w 4574482"/>
              <a:gd name="connsiteY0" fmla="*/ 1769087 h 6825543"/>
              <a:gd name="connsiteX1" fmla="*/ 4574480 w 4574482"/>
              <a:gd name="connsiteY1" fmla="*/ 1769087 h 6825543"/>
              <a:gd name="connsiteX2" fmla="*/ 4574480 w 4574482"/>
              <a:gd name="connsiteY2" fmla="*/ 6825543 h 6825543"/>
              <a:gd name="connsiteX3" fmla="*/ 0 w 4574482"/>
              <a:gd name="connsiteY3" fmla="*/ 6825543 h 6825543"/>
              <a:gd name="connsiteX4" fmla="*/ 0 w 4574482"/>
              <a:gd name="connsiteY4" fmla="*/ 1755703 h 6825543"/>
              <a:gd name="connsiteX5" fmla="*/ 3212486 w 4574482"/>
              <a:gd name="connsiteY5" fmla="*/ 1755703 h 6825543"/>
              <a:gd name="connsiteX6" fmla="*/ 1098510 w 4574482"/>
              <a:gd name="connsiteY6" fmla="*/ 0 h 6825543"/>
              <a:gd name="connsiteX7" fmla="*/ 4548184 w 4574482"/>
              <a:gd name="connsiteY7" fmla="*/ 1755703 h 6825543"/>
              <a:gd name="connsiteX8" fmla="*/ 4574480 w 4574482"/>
              <a:gd name="connsiteY8" fmla="*/ 1755703 h 6825543"/>
              <a:gd name="connsiteX9" fmla="*/ 4574480 w 4574482"/>
              <a:gd name="connsiteY9" fmla="*/ 1769086 h 682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4482" h="6825543">
                <a:moveTo>
                  <a:pt x="4574482" y="1769087"/>
                </a:moveTo>
                <a:lnTo>
                  <a:pt x="4574480" y="1769087"/>
                </a:lnTo>
                <a:lnTo>
                  <a:pt x="4574480" y="6825543"/>
                </a:lnTo>
                <a:lnTo>
                  <a:pt x="0" y="6825543"/>
                </a:lnTo>
                <a:lnTo>
                  <a:pt x="0" y="1755703"/>
                </a:lnTo>
                <a:lnTo>
                  <a:pt x="3212486" y="1755703"/>
                </a:lnTo>
                <a:lnTo>
                  <a:pt x="1098510" y="0"/>
                </a:lnTo>
                <a:lnTo>
                  <a:pt x="4548184" y="1755703"/>
                </a:lnTo>
                <a:lnTo>
                  <a:pt x="4574480" y="1755703"/>
                </a:lnTo>
                <a:lnTo>
                  <a:pt x="4574480" y="1769086"/>
                </a:lnTo>
                <a:close/>
              </a:path>
            </a:pathLst>
          </a:custGeom>
          <a:solidFill>
            <a:srgbClr val="FFDF79">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398298" y="499217"/>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pPr>
              <a:defRPr/>
            </a:pPr>
            <a:r>
              <a:rPr lang="en-US" sz="2400" dirty="0">
                <a:solidFill>
                  <a:srgbClr val="3193BA"/>
                </a:solidFill>
                <a:latin typeface="Franklin Gothic Medium" panose="020B0603020102020204" pitchFamily="34" charset="0"/>
                <a:ea typeface="+mn-ea"/>
                <a:cs typeface="+mn-cs"/>
              </a:rPr>
              <a:t>Italia al 2° </a:t>
            </a:r>
            <a:r>
              <a:rPr lang="en-US" sz="2400" dirty="0" err="1">
                <a:solidFill>
                  <a:srgbClr val="3193BA"/>
                </a:solidFill>
                <a:latin typeface="Franklin Gothic Medium" panose="020B0603020102020204" pitchFamily="34" charset="0"/>
                <a:ea typeface="+mn-ea"/>
                <a:cs typeface="+mn-cs"/>
              </a:rPr>
              <a:t>posto</a:t>
            </a:r>
            <a:r>
              <a:rPr lang="en-US" sz="2400" dirty="0">
                <a:solidFill>
                  <a:srgbClr val="3193BA"/>
                </a:solidFill>
                <a:latin typeface="Franklin Gothic Medium" panose="020B0603020102020204" pitchFamily="34" charset="0"/>
                <a:ea typeface="+mn-ea"/>
                <a:cs typeface="+mn-cs"/>
              </a:rPr>
              <a:t> per reshoring in Europa</a:t>
            </a:r>
          </a:p>
        </p:txBody>
      </p:sp>
      <p:sp>
        <p:nvSpPr>
          <p:cNvPr id="18" name="Rettangolo 17">
            <a:extLst>
              <a:ext uri="{FF2B5EF4-FFF2-40B4-BE49-F238E27FC236}">
                <a16:creationId xmlns:a16="http://schemas.microsoft.com/office/drawing/2014/main" id="{2B4C6DDA-33F2-4719-8F37-0FDEA23D0C03}"/>
              </a:ext>
            </a:extLst>
          </p:cNvPr>
          <p:cNvSpPr/>
          <p:nvPr/>
        </p:nvSpPr>
        <p:spPr>
          <a:xfrm>
            <a:off x="8458777" y="5333844"/>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a:t>
            </a:r>
            <a:r>
              <a:rPr lang="it-IT" sz="1200" i="1" dirty="0" err="1">
                <a:solidFill>
                  <a:srgbClr val="3193BA"/>
                </a:solidFill>
                <a:latin typeface="Franklin Gothic Medium" panose="020B0603020102020204" pitchFamily="34" charset="0"/>
                <a:ea typeface="Calibri" panose="020F0502020204030204" pitchFamily="34" charset="0"/>
              </a:rPr>
              <a:t>Polimi</a:t>
            </a:r>
            <a:r>
              <a:rPr lang="it-IT" sz="1200" i="1" dirty="0">
                <a:solidFill>
                  <a:srgbClr val="3193BA"/>
                </a:solidFill>
                <a:latin typeface="Franklin Gothic Medium" panose="020B0603020102020204" pitchFamily="34" charset="0"/>
                <a:ea typeface="Calibri" panose="020F0502020204030204" pitchFamily="34" charset="0"/>
              </a:rPr>
              <a:t> 2022</a:t>
            </a:r>
            <a:endParaRPr lang="it-IT" sz="1200" i="1" dirty="0">
              <a:solidFill>
                <a:srgbClr val="3193BA"/>
              </a:solidFill>
              <a:latin typeface="Franklin Gothic Medium" panose="020B0603020102020204" pitchFamily="34" charset="0"/>
            </a:endParaRPr>
          </a:p>
        </p:txBody>
      </p:sp>
      <p:sp>
        <p:nvSpPr>
          <p:cNvPr id="12" name="CasellaDiTesto 11">
            <a:extLst>
              <a:ext uri="{FF2B5EF4-FFF2-40B4-BE49-F238E27FC236}">
                <a16:creationId xmlns:a16="http://schemas.microsoft.com/office/drawing/2014/main" id="{6FD0138F-4753-4795-93EF-869F0BE47250}"/>
              </a:ext>
            </a:extLst>
          </p:cNvPr>
          <p:cNvSpPr txBox="1"/>
          <p:nvPr/>
        </p:nvSpPr>
        <p:spPr>
          <a:xfrm>
            <a:off x="112505" y="5527786"/>
            <a:ext cx="12192000" cy="907941"/>
          </a:xfrm>
          <a:prstGeom prst="rect">
            <a:avLst/>
          </a:prstGeom>
          <a:noFill/>
        </p:spPr>
        <p:txBody>
          <a:bodyPr wrap="square" rtlCol="0">
            <a:spAutoFit/>
          </a:bodyPr>
          <a:lstStyle/>
          <a:p>
            <a:pPr defTabSz="685800">
              <a:spcAft>
                <a:spcPts val="600"/>
              </a:spcAft>
              <a:buFont typeface="Arial" panose="020B0604020202020204" pitchFamily="34" charset="0"/>
              <a:buChar char="•"/>
              <a:defRPr/>
            </a:pPr>
            <a:r>
              <a:rPr lang="it-IT" dirty="0">
                <a:solidFill>
                  <a:schemeClr val="tx1">
                    <a:lumMod val="75000"/>
                    <a:lumOff val="25000"/>
                  </a:schemeClr>
                </a:solidFill>
                <a:latin typeface="Franklin Gothic Medium" panose="020B0603020102020204" pitchFamily="34" charset="0"/>
                <a:cs typeface="Arial"/>
              </a:rPr>
              <a:t>‎</a:t>
            </a:r>
            <a:r>
              <a:rPr lang="it-IT" sz="2400" dirty="0">
                <a:solidFill>
                  <a:srgbClr val="3193BA"/>
                </a:solidFill>
                <a:latin typeface="Franklin Gothic Medium" panose="020B0603020102020204" pitchFamily="34" charset="0"/>
              </a:rPr>
              <a:t>L’Italia al secondo posto in Europa per casi di </a:t>
            </a:r>
            <a:r>
              <a:rPr lang="it-IT" sz="2400" dirty="0" err="1">
                <a:solidFill>
                  <a:srgbClr val="3193BA"/>
                </a:solidFill>
                <a:latin typeface="Franklin Gothic Medium" panose="020B0603020102020204" pitchFamily="34" charset="0"/>
              </a:rPr>
              <a:t>reshoring</a:t>
            </a:r>
            <a:r>
              <a:rPr lang="it-IT" sz="2400" dirty="0">
                <a:solidFill>
                  <a:srgbClr val="3193BA"/>
                </a:solidFill>
                <a:latin typeface="Franklin Gothic Medium" panose="020B0603020102020204" pitchFamily="34" charset="0"/>
              </a:rPr>
              <a:t>. </a:t>
            </a:r>
          </a:p>
          <a:p>
            <a:pPr defTabSz="685800">
              <a:spcAft>
                <a:spcPts val="600"/>
              </a:spcAft>
              <a:buFont typeface="Arial" panose="020B0604020202020204" pitchFamily="34" charset="0"/>
              <a:buChar char="•"/>
              <a:defRPr/>
            </a:pPr>
            <a:r>
              <a:rPr lang="it-IT" sz="2400" dirty="0">
                <a:solidFill>
                  <a:srgbClr val="3193BA"/>
                </a:solidFill>
                <a:latin typeface="Franklin Gothic Medium" panose="020B0603020102020204" pitchFamily="34" charset="0"/>
              </a:rPr>
              <a:t>Il 43% del </a:t>
            </a:r>
            <a:r>
              <a:rPr lang="it-IT" sz="2400" dirty="0" err="1">
                <a:solidFill>
                  <a:srgbClr val="3193BA"/>
                </a:solidFill>
                <a:latin typeface="Franklin Gothic Medium" panose="020B0603020102020204" pitchFamily="34" charset="0"/>
              </a:rPr>
              <a:t>reshoring</a:t>
            </a:r>
            <a:r>
              <a:rPr lang="it-IT" sz="2400" dirty="0">
                <a:solidFill>
                  <a:srgbClr val="3193BA"/>
                </a:solidFill>
                <a:latin typeface="Franklin Gothic Medium" panose="020B0603020102020204" pitchFamily="34" charset="0"/>
              </a:rPr>
              <a:t> in Italia proviene da imprese localizzate nel Far East (Cina 32%). </a:t>
            </a:r>
          </a:p>
        </p:txBody>
      </p:sp>
      <p:graphicFrame>
        <p:nvGraphicFramePr>
          <p:cNvPr id="21" name="Grafico 20">
            <a:extLst>
              <a:ext uri="{FF2B5EF4-FFF2-40B4-BE49-F238E27FC236}">
                <a16:creationId xmlns:a16="http://schemas.microsoft.com/office/drawing/2014/main" id="{0D3AB64E-E9DC-442E-995B-4DAA4F0968BB}"/>
              </a:ext>
            </a:extLst>
          </p:cNvPr>
          <p:cNvGraphicFramePr>
            <a:graphicFrameLocks/>
          </p:cNvGraphicFramePr>
          <p:nvPr/>
        </p:nvGraphicFramePr>
        <p:xfrm>
          <a:off x="28003" y="818136"/>
          <a:ext cx="3345117" cy="4849006"/>
        </p:xfrm>
        <a:graphic>
          <a:graphicData uri="http://schemas.openxmlformats.org/drawingml/2006/chart">
            <c:chart xmlns:c="http://schemas.openxmlformats.org/drawingml/2006/chart" xmlns:r="http://schemas.openxmlformats.org/officeDocument/2006/relationships" r:id="rId7"/>
          </a:graphicData>
        </a:graphic>
      </p:graphicFrame>
      <p:sp>
        <p:nvSpPr>
          <p:cNvPr id="22" name="CasellaDiTesto 21">
            <a:extLst>
              <a:ext uri="{FF2B5EF4-FFF2-40B4-BE49-F238E27FC236}">
                <a16:creationId xmlns:a16="http://schemas.microsoft.com/office/drawing/2014/main" id="{9017AB56-E5E6-4503-BC96-C201073C2712}"/>
              </a:ext>
            </a:extLst>
          </p:cNvPr>
          <p:cNvSpPr txBox="1"/>
          <p:nvPr/>
        </p:nvSpPr>
        <p:spPr>
          <a:xfrm>
            <a:off x="3699200" y="995286"/>
            <a:ext cx="3083954" cy="307777"/>
          </a:xfrm>
          <a:prstGeom prst="rect">
            <a:avLst/>
          </a:prstGeom>
          <a:solidFill>
            <a:schemeClr val="bg1"/>
          </a:solidFill>
        </p:spPr>
        <p:txBody>
          <a:bodyPr wrap="square" rtlCol="0">
            <a:spAutoFit/>
          </a:bodyPr>
          <a:lstStyle/>
          <a:p>
            <a:r>
              <a:rPr lang="it-IT" sz="1400" b="1" dirty="0">
                <a:solidFill>
                  <a:srgbClr val="3193BA"/>
                </a:solidFill>
                <a:latin typeface="Franklin Gothic Medium" panose="020B0603020102020204" pitchFamily="34" charset="0"/>
              </a:rPr>
              <a:t>Casi </a:t>
            </a:r>
            <a:r>
              <a:rPr lang="it-IT" sz="1400" b="1" dirty="0" err="1">
                <a:solidFill>
                  <a:srgbClr val="3193BA"/>
                </a:solidFill>
                <a:latin typeface="Franklin Gothic Medium" panose="020B0603020102020204" pitchFamily="34" charset="0"/>
              </a:rPr>
              <a:t>reshoring</a:t>
            </a:r>
            <a:r>
              <a:rPr lang="it-IT" sz="1400" b="1" dirty="0">
                <a:solidFill>
                  <a:srgbClr val="3193BA"/>
                </a:solidFill>
                <a:latin typeface="Franklin Gothic Medium" panose="020B0603020102020204" pitchFamily="34" charset="0"/>
              </a:rPr>
              <a:t> in Europa (Top 10) </a:t>
            </a:r>
          </a:p>
        </p:txBody>
      </p:sp>
      <p:sp>
        <p:nvSpPr>
          <p:cNvPr id="24" name="CasellaDiTesto 23">
            <a:extLst>
              <a:ext uri="{FF2B5EF4-FFF2-40B4-BE49-F238E27FC236}">
                <a16:creationId xmlns:a16="http://schemas.microsoft.com/office/drawing/2014/main" id="{0F06C1BE-A405-4382-B1F7-DC993F01C185}"/>
              </a:ext>
            </a:extLst>
          </p:cNvPr>
          <p:cNvSpPr txBox="1"/>
          <p:nvPr/>
        </p:nvSpPr>
        <p:spPr>
          <a:xfrm>
            <a:off x="7376160" y="995286"/>
            <a:ext cx="4436194" cy="307777"/>
          </a:xfrm>
          <a:prstGeom prst="rect">
            <a:avLst/>
          </a:prstGeom>
          <a:solidFill>
            <a:schemeClr val="bg1"/>
          </a:solidFill>
        </p:spPr>
        <p:txBody>
          <a:bodyPr wrap="square" rtlCol="0">
            <a:spAutoFit/>
          </a:bodyPr>
          <a:lstStyle/>
          <a:p>
            <a:r>
              <a:rPr lang="it-IT" sz="1400" b="1" dirty="0">
                <a:solidFill>
                  <a:srgbClr val="3193BA"/>
                </a:solidFill>
                <a:latin typeface="Franklin Gothic Medium" panose="020B0603020102020204" pitchFamily="34" charset="0"/>
              </a:rPr>
              <a:t>Aree di provenienza dei casi di </a:t>
            </a:r>
            <a:r>
              <a:rPr lang="it-IT" sz="1400" b="1" dirty="0" err="1">
                <a:solidFill>
                  <a:srgbClr val="3193BA"/>
                </a:solidFill>
                <a:latin typeface="Franklin Gothic Medium" panose="020B0603020102020204" pitchFamily="34" charset="0"/>
              </a:rPr>
              <a:t>reshoring</a:t>
            </a:r>
            <a:r>
              <a:rPr lang="it-IT" sz="1400" b="1" dirty="0">
                <a:solidFill>
                  <a:srgbClr val="3193BA"/>
                </a:solidFill>
                <a:latin typeface="Franklin Gothic Medium" panose="020B0603020102020204" pitchFamily="34" charset="0"/>
              </a:rPr>
              <a:t> in Italia</a:t>
            </a:r>
          </a:p>
        </p:txBody>
      </p:sp>
      <p:graphicFrame>
        <p:nvGraphicFramePr>
          <p:cNvPr id="25" name="Grafico 24">
            <a:extLst>
              <a:ext uri="{FF2B5EF4-FFF2-40B4-BE49-F238E27FC236}">
                <a16:creationId xmlns:a16="http://schemas.microsoft.com/office/drawing/2014/main" id="{0538DB3A-1E24-434F-941E-096B115DAC15}"/>
              </a:ext>
            </a:extLst>
          </p:cNvPr>
          <p:cNvGraphicFramePr>
            <a:graphicFrameLocks/>
          </p:cNvGraphicFramePr>
          <p:nvPr/>
        </p:nvGraphicFramePr>
        <p:xfrm>
          <a:off x="6489382" y="1448534"/>
          <a:ext cx="6623406" cy="388530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8766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mappa&#10;&#10;Descrizione generata automaticamente">
            <a:extLst>
              <a:ext uri="{FF2B5EF4-FFF2-40B4-BE49-F238E27FC236}">
                <a16:creationId xmlns:a16="http://schemas.microsoft.com/office/drawing/2014/main" id="{FFE36239-52B7-FE89-D16E-D3F07E670233}"/>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87" y="0"/>
            <a:ext cx="12191026" cy="6858000"/>
          </a:xfrm>
          <a:prstGeom prst="rect">
            <a:avLst/>
          </a:prstGeom>
        </p:spPr>
      </p:pic>
      <p:sp>
        <p:nvSpPr>
          <p:cNvPr id="2" name="CasellaDiTesto 1">
            <a:extLst>
              <a:ext uri="{FF2B5EF4-FFF2-40B4-BE49-F238E27FC236}">
                <a16:creationId xmlns:a16="http://schemas.microsoft.com/office/drawing/2014/main" id="{F93DA39A-FC4A-4F57-B70E-38ABCAEB223C}"/>
              </a:ext>
            </a:extLst>
          </p:cNvPr>
          <p:cNvSpPr txBox="1"/>
          <p:nvPr/>
        </p:nvSpPr>
        <p:spPr>
          <a:xfrm>
            <a:off x="717189" y="5108498"/>
            <a:ext cx="540533" cy="369332"/>
          </a:xfrm>
          <a:prstGeom prst="rect">
            <a:avLst/>
          </a:prstGeom>
          <a:noFill/>
        </p:spPr>
        <p:txBody>
          <a:bodyPr wrap="none" rtlCol="0">
            <a:spAutoFit/>
          </a:bodyPr>
          <a:lstStyle/>
          <a:p>
            <a:r>
              <a:rPr lang="it-IT" b="1" dirty="0">
                <a:latin typeface="Century Gothic" panose="020B0502020202020204" pitchFamily="34" charset="0"/>
              </a:rPr>
              <a:t>ZES</a:t>
            </a:r>
          </a:p>
        </p:txBody>
      </p:sp>
      <p:cxnSp>
        <p:nvCxnSpPr>
          <p:cNvPr id="53" name="Connettore 1 36">
            <a:extLst>
              <a:ext uri="{FF2B5EF4-FFF2-40B4-BE49-F238E27FC236}">
                <a16:creationId xmlns:a16="http://schemas.microsoft.com/office/drawing/2014/main" id="{DB47C644-C59F-48C2-88DE-83890D0C5FD7}"/>
              </a:ext>
            </a:extLst>
          </p:cNvPr>
          <p:cNvCxnSpPr>
            <a:cxnSpLocks/>
          </p:cNvCxnSpPr>
          <p:nvPr/>
        </p:nvCxnSpPr>
        <p:spPr>
          <a:xfrm>
            <a:off x="208868" y="4932888"/>
            <a:ext cx="20427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36">
            <a:extLst>
              <a:ext uri="{FF2B5EF4-FFF2-40B4-BE49-F238E27FC236}">
                <a16:creationId xmlns:a16="http://schemas.microsoft.com/office/drawing/2014/main" id="{90537FAD-F727-4730-A6F8-5E591E6E5ED6}"/>
              </a:ext>
            </a:extLst>
          </p:cNvPr>
          <p:cNvCxnSpPr>
            <a:cxnSpLocks/>
          </p:cNvCxnSpPr>
          <p:nvPr/>
        </p:nvCxnSpPr>
        <p:spPr>
          <a:xfrm>
            <a:off x="225004" y="5614435"/>
            <a:ext cx="20427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a:extLst>
              <a:ext uri="{FF2B5EF4-FFF2-40B4-BE49-F238E27FC236}">
                <a16:creationId xmlns:a16="http://schemas.microsoft.com/office/drawing/2014/main" id="{EDC58C36-122B-4F50-8215-1366F61C30EC}"/>
              </a:ext>
            </a:extLst>
          </p:cNvPr>
          <p:cNvSpPr txBox="1"/>
          <p:nvPr/>
        </p:nvSpPr>
        <p:spPr>
          <a:xfrm>
            <a:off x="717189" y="5841751"/>
            <a:ext cx="521297" cy="369332"/>
          </a:xfrm>
          <a:prstGeom prst="rect">
            <a:avLst/>
          </a:prstGeom>
          <a:noFill/>
        </p:spPr>
        <p:txBody>
          <a:bodyPr wrap="none" rtlCol="0">
            <a:spAutoFit/>
          </a:bodyPr>
          <a:lstStyle/>
          <a:p>
            <a:r>
              <a:rPr lang="it-IT" b="1" dirty="0">
                <a:latin typeface="Century Gothic" panose="020B0502020202020204" pitchFamily="34" charset="0"/>
              </a:rPr>
              <a:t>ZLS</a:t>
            </a:r>
          </a:p>
        </p:txBody>
      </p:sp>
      <p:cxnSp>
        <p:nvCxnSpPr>
          <p:cNvPr id="64" name="Connettore 1 36">
            <a:extLst>
              <a:ext uri="{FF2B5EF4-FFF2-40B4-BE49-F238E27FC236}">
                <a16:creationId xmlns:a16="http://schemas.microsoft.com/office/drawing/2014/main" id="{CFEF798A-FEB9-41BA-8AEB-4DA78AAE0D19}"/>
              </a:ext>
            </a:extLst>
          </p:cNvPr>
          <p:cNvCxnSpPr>
            <a:cxnSpLocks/>
          </p:cNvCxnSpPr>
          <p:nvPr/>
        </p:nvCxnSpPr>
        <p:spPr>
          <a:xfrm>
            <a:off x="215176" y="6297575"/>
            <a:ext cx="20505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4ECF182A-A41B-45DF-9D33-C970C1C006B4}"/>
              </a:ext>
            </a:extLst>
          </p:cNvPr>
          <p:cNvSpPr/>
          <p:nvPr/>
        </p:nvSpPr>
        <p:spPr>
          <a:xfrm>
            <a:off x="3348501" y="4702055"/>
            <a:ext cx="1690784"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SARDEGNA</a:t>
            </a:r>
          </a:p>
          <a:p>
            <a:pPr algn="ctr"/>
            <a:r>
              <a:rPr lang="it-IT" sz="1200" dirty="0">
                <a:solidFill>
                  <a:srgbClr val="223259"/>
                </a:solidFill>
                <a:latin typeface="Franklin Gothic Medium" panose="020B0603020102020204" pitchFamily="34" charset="0"/>
                <a:cs typeface="Arial" panose="020B0604020202020204" pitchFamily="34" charset="0"/>
              </a:rPr>
              <a:t>Porti di Cagliari e Olbia</a:t>
            </a:r>
          </a:p>
        </p:txBody>
      </p:sp>
      <p:sp>
        <p:nvSpPr>
          <p:cNvPr id="38" name="Rettangolo 37">
            <a:extLst>
              <a:ext uri="{FF2B5EF4-FFF2-40B4-BE49-F238E27FC236}">
                <a16:creationId xmlns:a16="http://schemas.microsoft.com/office/drawing/2014/main" id="{4BADDCDD-2CF3-49B2-86F9-A1E9F757CC18}"/>
              </a:ext>
            </a:extLst>
          </p:cNvPr>
          <p:cNvSpPr/>
          <p:nvPr/>
        </p:nvSpPr>
        <p:spPr>
          <a:xfrm>
            <a:off x="4915210" y="5228662"/>
            <a:ext cx="1297150" cy="646331"/>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SICILIA</a:t>
            </a:r>
          </a:p>
          <a:p>
            <a:pPr algn="ctr"/>
            <a:r>
              <a:rPr lang="it-IT" sz="1200" b="1" dirty="0">
                <a:solidFill>
                  <a:srgbClr val="223259"/>
                </a:solidFill>
                <a:latin typeface="Franklin Gothic Medium" panose="020B0603020102020204" pitchFamily="34" charset="0"/>
              </a:rPr>
              <a:t>OCCIDENTALE</a:t>
            </a:r>
          </a:p>
          <a:p>
            <a:pPr algn="ctr"/>
            <a:r>
              <a:rPr lang="it-IT" sz="1200" dirty="0">
                <a:solidFill>
                  <a:srgbClr val="223259"/>
                </a:solidFill>
                <a:latin typeface="Franklin Gothic Medium" panose="020B0603020102020204" pitchFamily="34" charset="0"/>
                <a:cs typeface="Arial" panose="020B0604020202020204" pitchFamily="34" charset="0"/>
              </a:rPr>
              <a:t>Porto di Palermo</a:t>
            </a:r>
          </a:p>
        </p:txBody>
      </p:sp>
      <p:sp>
        <p:nvSpPr>
          <p:cNvPr id="39" name="Rettangolo 38">
            <a:extLst>
              <a:ext uri="{FF2B5EF4-FFF2-40B4-BE49-F238E27FC236}">
                <a16:creationId xmlns:a16="http://schemas.microsoft.com/office/drawing/2014/main" id="{09F930F6-F66E-4386-B9C9-1A1BB1377E88}"/>
              </a:ext>
            </a:extLst>
          </p:cNvPr>
          <p:cNvSpPr/>
          <p:nvPr/>
        </p:nvSpPr>
        <p:spPr>
          <a:xfrm>
            <a:off x="5322900" y="4119987"/>
            <a:ext cx="1412566" cy="646331"/>
          </a:xfrm>
          <a:prstGeom prst="rect">
            <a:avLst/>
          </a:prstGeom>
        </p:spPr>
        <p:txBody>
          <a:bodyPr wrap="none">
            <a:spAutoFit/>
          </a:bodyPr>
          <a:lstStyle/>
          <a:p>
            <a:pPr algn="ctr"/>
            <a:r>
              <a:rPr lang="it-IT" sz="1200" b="1" dirty="0">
                <a:solidFill>
                  <a:srgbClr val="223259"/>
                </a:solidFill>
                <a:latin typeface="Century Gothic" panose="020B0502020202020204" pitchFamily="34" charset="0"/>
              </a:rPr>
              <a:t>CAMPANIA</a:t>
            </a:r>
          </a:p>
          <a:p>
            <a:pPr algn="ctr"/>
            <a:r>
              <a:rPr lang="it-IT" sz="1200" dirty="0">
                <a:solidFill>
                  <a:srgbClr val="223259"/>
                </a:solidFill>
                <a:latin typeface="Century Gothic" panose="020B0502020202020204" pitchFamily="34" charset="0"/>
                <a:cs typeface="Arial" panose="020B0604020202020204" pitchFamily="34" charset="0"/>
              </a:rPr>
              <a:t>Porti di </a:t>
            </a:r>
          </a:p>
          <a:p>
            <a:pPr algn="ctr"/>
            <a:r>
              <a:rPr lang="it-IT" sz="1200" dirty="0">
                <a:solidFill>
                  <a:srgbClr val="223259"/>
                </a:solidFill>
                <a:latin typeface="Century Gothic" panose="020B0502020202020204" pitchFamily="34" charset="0"/>
                <a:cs typeface="Arial" panose="020B0604020202020204" pitchFamily="34" charset="0"/>
              </a:rPr>
              <a:t>Napoli e Salerno</a:t>
            </a:r>
          </a:p>
        </p:txBody>
      </p:sp>
      <p:sp>
        <p:nvSpPr>
          <p:cNvPr id="40" name="Rettangolo 39">
            <a:extLst>
              <a:ext uri="{FF2B5EF4-FFF2-40B4-BE49-F238E27FC236}">
                <a16:creationId xmlns:a16="http://schemas.microsoft.com/office/drawing/2014/main" id="{8E46F5AF-CB38-42C7-B16C-3EA074244293}"/>
              </a:ext>
            </a:extLst>
          </p:cNvPr>
          <p:cNvSpPr/>
          <p:nvPr/>
        </p:nvSpPr>
        <p:spPr>
          <a:xfrm>
            <a:off x="6407267" y="5744557"/>
            <a:ext cx="1247201" cy="646331"/>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SICILIA</a:t>
            </a:r>
          </a:p>
          <a:p>
            <a:pPr algn="ctr"/>
            <a:r>
              <a:rPr lang="it-IT" sz="1200" b="1" dirty="0">
                <a:solidFill>
                  <a:srgbClr val="223259"/>
                </a:solidFill>
                <a:latin typeface="Franklin Gothic Medium" panose="020B0603020102020204" pitchFamily="34" charset="0"/>
              </a:rPr>
              <a:t>ORIENTALE</a:t>
            </a:r>
          </a:p>
          <a:p>
            <a:pPr algn="ctr"/>
            <a:r>
              <a:rPr lang="it-IT" sz="1200" dirty="0">
                <a:solidFill>
                  <a:srgbClr val="223259"/>
                </a:solidFill>
                <a:latin typeface="Franklin Gothic Medium" panose="020B0603020102020204" pitchFamily="34" charset="0"/>
                <a:cs typeface="Arial" panose="020B0604020202020204" pitchFamily="34" charset="0"/>
              </a:rPr>
              <a:t>Porto di Catania</a:t>
            </a:r>
            <a:endParaRPr lang="it-IT" sz="1200" dirty="0">
              <a:solidFill>
                <a:schemeClr val="tx1">
                  <a:lumMod val="85000"/>
                  <a:lumOff val="15000"/>
                </a:schemeClr>
              </a:solidFill>
              <a:latin typeface="Franklin Gothic Medium" panose="020B0603020102020204" pitchFamily="34" charset="0"/>
              <a:cs typeface="Arial" panose="020B0604020202020204" pitchFamily="34" charset="0"/>
            </a:endParaRPr>
          </a:p>
        </p:txBody>
      </p:sp>
      <p:sp>
        <p:nvSpPr>
          <p:cNvPr id="43" name="Rettangolo 42">
            <a:extLst>
              <a:ext uri="{FF2B5EF4-FFF2-40B4-BE49-F238E27FC236}">
                <a16:creationId xmlns:a16="http://schemas.microsoft.com/office/drawing/2014/main" id="{E4C0B9EF-BDE3-4834-98D9-2624FA994364}"/>
              </a:ext>
            </a:extLst>
          </p:cNvPr>
          <p:cNvSpPr/>
          <p:nvPr/>
        </p:nvSpPr>
        <p:spPr>
          <a:xfrm>
            <a:off x="7381963" y="3401981"/>
            <a:ext cx="1609030" cy="646331"/>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ADRIATICA</a:t>
            </a:r>
          </a:p>
          <a:p>
            <a:pPr algn="ctr"/>
            <a:r>
              <a:rPr lang="it-IT" sz="1200" b="1" dirty="0">
                <a:solidFill>
                  <a:srgbClr val="223259"/>
                </a:solidFill>
                <a:latin typeface="Franklin Gothic Medium" panose="020B0603020102020204" pitchFamily="34" charset="0"/>
              </a:rPr>
              <a:t>(PUGLIA+MOLISE)</a:t>
            </a:r>
          </a:p>
          <a:p>
            <a:pPr algn="ctr"/>
            <a:r>
              <a:rPr lang="it-IT" sz="1200" dirty="0">
                <a:solidFill>
                  <a:srgbClr val="223259"/>
                </a:solidFill>
                <a:latin typeface="Franklin Gothic Medium" panose="020B0603020102020204" pitchFamily="34" charset="0"/>
                <a:cs typeface="Arial" panose="020B0604020202020204" pitchFamily="34" charset="0"/>
              </a:rPr>
              <a:t>Porti di Bari e Brindisi</a:t>
            </a:r>
          </a:p>
        </p:txBody>
      </p:sp>
      <p:sp>
        <p:nvSpPr>
          <p:cNvPr id="44" name="Rettangolo 43">
            <a:extLst>
              <a:ext uri="{FF2B5EF4-FFF2-40B4-BE49-F238E27FC236}">
                <a16:creationId xmlns:a16="http://schemas.microsoft.com/office/drawing/2014/main" id="{A357AF25-634D-4B61-92AF-38D732E30A21}"/>
              </a:ext>
            </a:extLst>
          </p:cNvPr>
          <p:cNvSpPr/>
          <p:nvPr/>
        </p:nvSpPr>
        <p:spPr>
          <a:xfrm>
            <a:off x="7363847" y="4162940"/>
            <a:ext cx="1626343" cy="646331"/>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IONICA</a:t>
            </a:r>
          </a:p>
          <a:p>
            <a:pPr algn="ctr"/>
            <a:r>
              <a:rPr lang="it-IT" sz="1200" b="1" dirty="0">
                <a:solidFill>
                  <a:srgbClr val="223259"/>
                </a:solidFill>
                <a:latin typeface="Franklin Gothic Medium" panose="020B0603020102020204" pitchFamily="34" charset="0"/>
              </a:rPr>
              <a:t>(PUGLIA+BASILICATA)</a:t>
            </a:r>
          </a:p>
          <a:p>
            <a:pPr algn="ctr"/>
            <a:r>
              <a:rPr lang="it-IT" sz="1200" dirty="0">
                <a:solidFill>
                  <a:srgbClr val="223259"/>
                </a:solidFill>
                <a:latin typeface="Franklin Gothic Medium" panose="020B0603020102020204" pitchFamily="34" charset="0"/>
                <a:cs typeface="Arial" panose="020B0604020202020204" pitchFamily="34" charset="0"/>
              </a:rPr>
              <a:t>Porto di Taranto</a:t>
            </a:r>
          </a:p>
        </p:txBody>
      </p:sp>
      <p:sp>
        <p:nvSpPr>
          <p:cNvPr id="56" name="Rettangolo 55">
            <a:extLst>
              <a:ext uri="{FF2B5EF4-FFF2-40B4-BE49-F238E27FC236}">
                <a16:creationId xmlns:a16="http://schemas.microsoft.com/office/drawing/2014/main" id="{49D5332F-128D-4D6C-B189-32535550AD58}"/>
              </a:ext>
            </a:extLst>
          </p:cNvPr>
          <p:cNvSpPr/>
          <p:nvPr/>
        </p:nvSpPr>
        <p:spPr>
          <a:xfrm>
            <a:off x="5875631" y="1312428"/>
            <a:ext cx="1701107"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FRIULI VENEZIA GIULIA</a:t>
            </a:r>
          </a:p>
          <a:p>
            <a:pPr algn="ctr"/>
            <a:r>
              <a:rPr lang="it-IT" sz="1200" dirty="0">
                <a:solidFill>
                  <a:srgbClr val="223259"/>
                </a:solidFill>
                <a:latin typeface="Franklin Gothic Medium" panose="020B0603020102020204" pitchFamily="34" charset="0"/>
                <a:cs typeface="Arial" panose="020B0604020202020204" pitchFamily="34" charset="0"/>
              </a:rPr>
              <a:t>Porto di Trieste</a:t>
            </a:r>
          </a:p>
        </p:txBody>
      </p:sp>
      <p:sp>
        <p:nvSpPr>
          <p:cNvPr id="57" name="Rettangolo 56">
            <a:extLst>
              <a:ext uri="{FF2B5EF4-FFF2-40B4-BE49-F238E27FC236}">
                <a16:creationId xmlns:a16="http://schemas.microsoft.com/office/drawing/2014/main" id="{32547F55-1EAE-4CDF-967B-2CC90C164808}"/>
              </a:ext>
            </a:extLst>
          </p:cNvPr>
          <p:cNvSpPr/>
          <p:nvPr/>
        </p:nvSpPr>
        <p:spPr>
          <a:xfrm>
            <a:off x="6001131" y="1902844"/>
            <a:ext cx="1244059"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VENETO</a:t>
            </a:r>
          </a:p>
          <a:p>
            <a:pPr algn="ctr"/>
            <a:r>
              <a:rPr lang="it-IT" sz="1200" dirty="0">
                <a:solidFill>
                  <a:srgbClr val="223259"/>
                </a:solidFill>
                <a:latin typeface="Franklin Gothic Medium" panose="020B0603020102020204" pitchFamily="34" charset="0"/>
                <a:cs typeface="Arial" panose="020B0604020202020204" pitchFamily="34" charset="0"/>
              </a:rPr>
              <a:t>Porto di Venezia</a:t>
            </a:r>
          </a:p>
        </p:txBody>
      </p:sp>
      <p:sp>
        <p:nvSpPr>
          <p:cNvPr id="58" name="Rettangolo 57">
            <a:extLst>
              <a:ext uri="{FF2B5EF4-FFF2-40B4-BE49-F238E27FC236}">
                <a16:creationId xmlns:a16="http://schemas.microsoft.com/office/drawing/2014/main" id="{B42CB1D8-9ED3-43CA-8274-3C0BAFA777C6}"/>
              </a:ext>
            </a:extLst>
          </p:cNvPr>
          <p:cNvSpPr/>
          <p:nvPr/>
        </p:nvSpPr>
        <p:spPr>
          <a:xfrm>
            <a:off x="5966677" y="2441081"/>
            <a:ext cx="1385251"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EMILIA ROMAGNA</a:t>
            </a:r>
          </a:p>
          <a:p>
            <a:pPr algn="ctr"/>
            <a:r>
              <a:rPr lang="it-IT" sz="1200" dirty="0">
                <a:solidFill>
                  <a:srgbClr val="223259"/>
                </a:solidFill>
                <a:latin typeface="Franklin Gothic Medium" panose="020B0603020102020204" pitchFamily="34" charset="0"/>
                <a:cs typeface="Arial" panose="020B0604020202020204" pitchFamily="34" charset="0"/>
              </a:rPr>
              <a:t>Porto di Ravenna</a:t>
            </a:r>
          </a:p>
        </p:txBody>
      </p:sp>
      <p:sp>
        <p:nvSpPr>
          <p:cNvPr id="59" name="Rettangolo 58">
            <a:extLst>
              <a:ext uri="{FF2B5EF4-FFF2-40B4-BE49-F238E27FC236}">
                <a16:creationId xmlns:a16="http://schemas.microsoft.com/office/drawing/2014/main" id="{7177C7DD-0CBA-402B-BA95-E6649DF9682F}"/>
              </a:ext>
            </a:extLst>
          </p:cNvPr>
          <p:cNvSpPr/>
          <p:nvPr/>
        </p:nvSpPr>
        <p:spPr>
          <a:xfrm>
            <a:off x="4371111" y="3644613"/>
            <a:ext cx="1597424"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LAZIO</a:t>
            </a:r>
          </a:p>
          <a:p>
            <a:pPr algn="ctr"/>
            <a:r>
              <a:rPr lang="it-IT" sz="1200" dirty="0">
                <a:solidFill>
                  <a:srgbClr val="223259"/>
                </a:solidFill>
                <a:latin typeface="Franklin Gothic Medium" panose="020B0603020102020204" pitchFamily="34" charset="0"/>
                <a:cs typeface="Arial" panose="020B0604020202020204" pitchFamily="34" charset="0"/>
              </a:rPr>
              <a:t>Porto di Civitavecchia</a:t>
            </a:r>
          </a:p>
        </p:txBody>
      </p:sp>
      <p:sp>
        <p:nvSpPr>
          <p:cNvPr id="60" name="Rettangolo 59">
            <a:extLst>
              <a:ext uri="{FF2B5EF4-FFF2-40B4-BE49-F238E27FC236}">
                <a16:creationId xmlns:a16="http://schemas.microsoft.com/office/drawing/2014/main" id="{97324C85-72AC-422C-A621-6085DA3460BB}"/>
              </a:ext>
            </a:extLst>
          </p:cNvPr>
          <p:cNvSpPr/>
          <p:nvPr/>
        </p:nvSpPr>
        <p:spPr>
          <a:xfrm>
            <a:off x="4117495" y="3066371"/>
            <a:ext cx="1216615"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TOSCANA</a:t>
            </a:r>
          </a:p>
          <a:p>
            <a:pPr algn="ctr"/>
            <a:r>
              <a:rPr lang="it-IT" sz="1200" dirty="0">
                <a:solidFill>
                  <a:srgbClr val="223259"/>
                </a:solidFill>
                <a:latin typeface="Franklin Gothic Medium" panose="020B0603020102020204" pitchFamily="34" charset="0"/>
                <a:cs typeface="Arial" panose="020B0604020202020204" pitchFamily="34" charset="0"/>
              </a:rPr>
              <a:t>Porto di Livorno</a:t>
            </a:r>
          </a:p>
        </p:txBody>
      </p:sp>
      <p:sp>
        <p:nvSpPr>
          <p:cNvPr id="61" name="Rettangolo 60">
            <a:extLst>
              <a:ext uri="{FF2B5EF4-FFF2-40B4-BE49-F238E27FC236}">
                <a16:creationId xmlns:a16="http://schemas.microsoft.com/office/drawing/2014/main" id="{235B6053-3486-4664-A5EB-BF91A13AD35E}"/>
              </a:ext>
            </a:extLst>
          </p:cNvPr>
          <p:cNvSpPr/>
          <p:nvPr/>
        </p:nvSpPr>
        <p:spPr>
          <a:xfrm>
            <a:off x="3664612" y="2505051"/>
            <a:ext cx="734304" cy="276999"/>
          </a:xfrm>
          <a:prstGeom prst="rect">
            <a:avLst/>
          </a:prstGeom>
        </p:spPr>
        <p:txBody>
          <a:bodyPr wrap="none">
            <a:spAutoFit/>
          </a:bodyPr>
          <a:lstStyle/>
          <a:p>
            <a:r>
              <a:rPr lang="it-IT" sz="1200" b="1" dirty="0">
                <a:solidFill>
                  <a:srgbClr val="223259"/>
                </a:solidFill>
                <a:latin typeface="Franklin Gothic Medium" panose="020B0603020102020204" pitchFamily="34" charset="0"/>
              </a:rPr>
              <a:t>GENOVA</a:t>
            </a:r>
          </a:p>
        </p:txBody>
      </p:sp>
      <p:sp>
        <p:nvSpPr>
          <p:cNvPr id="63" name="Rettangolo 62">
            <a:extLst>
              <a:ext uri="{FF2B5EF4-FFF2-40B4-BE49-F238E27FC236}">
                <a16:creationId xmlns:a16="http://schemas.microsoft.com/office/drawing/2014/main" id="{346FDCE6-58CC-44C1-B8E2-7EDD2DEF6C99}"/>
              </a:ext>
            </a:extLst>
          </p:cNvPr>
          <p:cNvSpPr/>
          <p:nvPr/>
        </p:nvSpPr>
        <p:spPr>
          <a:xfrm>
            <a:off x="7128982" y="4932820"/>
            <a:ext cx="1477969"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CALABRIA</a:t>
            </a:r>
          </a:p>
          <a:p>
            <a:pPr algn="ctr"/>
            <a:r>
              <a:rPr lang="it-IT" sz="1200" dirty="0">
                <a:solidFill>
                  <a:srgbClr val="223259"/>
                </a:solidFill>
                <a:latin typeface="Franklin Gothic Medium" panose="020B0603020102020204" pitchFamily="34" charset="0"/>
                <a:cs typeface="Arial" panose="020B0604020202020204" pitchFamily="34" charset="0"/>
              </a:rPr>
              <a:t>Porto di Gioia Tauro</a:t>
            </a:r>
          </a:p>
        </p:txBody>
      </p:sp>
      <p:sp>
        <p:nvSpPr>
          <p:cNvPr id="66" name="Rettangolo 65">
            <a:extLst>
              <a:ext uri="{FF2B5EF4-FFF2-40B4-BE49-F238E27FC236}">
                <a16:creationId xmlns:a16="http://schemas.microsoft.com/office/drawing/2014/main" id="{BA0BBA09-3F76-4460-A22F-B2E94861324C}"/>
              </a:ext>
            </a:extLst>
          </p:cNvPr>
          <p:cNvSpPr/>
          <p:nvPr/>
        </p:nvSpPr>
        <p:spPr>
          <a:xfrm>
            <a:off x="6633424" y="2919659"/>
            <a:ext cx="1234377" cy="461665"/>
          </a:xfrm>
          <a:prstGeom prst="rect">
            <a:avLst/>
          </a:prstGeom>
        </p:spPr>
        <p:txBody>
          <a:bodyPr wrap="none">
            <a:spAutoFit/>
          </a:bodyPr>
          <a:lstStyle/>
          <a:p>
            <a:pPr algn="ctr"/>
            <a:r>
              <a:rPr lang="it-IT" sz="1200" b="1" dirty="0">
                <a:solidFill>
                  <a:srgbClr val="223259"/>
                </a:solidFill>
                <a:latin typeface="Franklin Gothic Medium" panose="020B0603020102020204" pitchFamily="34" charset="0"/>
              </a:rPr>
              <a:t>ABRUZZO</a:t>
            </a:r>
          </a:p>
          <a:p>
            <a:pPr algn="ctr"/>
            <a:r>
              <a:rPr lang="it-IT" sz="1200" dirty="0">
                <a:solidFill>
                  <a:srgbClr val="223259"/>
                </a:solidFill>
                <a:latin typeface="Franklin Gothic Medium" panose="020B0603020102020204" pitchFamily="34" charset="0"/>
                <a:cs typeface="Arial" panose="020B0604020202020204" pitchFamily="34" charset="0"/>
              </a:rPr>
              <a:t>Porto di Ancona</a:t>
            </a:r>
          </a:p>
        </p:txBody>
      </p:sp>
      <p:sp>
        <p:nvSpPr>
          <p:cNvPr id="67" name="CasellaDiTesto 66">
            <a:extLst>
              <a:ext uri="{FF2B5EF4-FFF2-40B4-BE49-F238E27FC236}">
                <a16:creationId xmlns:a16="http://schemas.microsoft.com/office/drawing/2014/main" id="{86B1A753-4EB0-4F87-8D2D-C28678B8753C}"/>
              </a:ext>
            </a:extLst>
          </p:cNvPr>
          <p:cNvSpPr txBox="1"/>
          <p:nvPr/>
        </p:nvSpPr>
        <p:spPr>
          <a:xfrm>
            <a:off x="134753" y="6436520"/>
            <a:ext cx="1164871" cy="230830"/>
          </a:xfrm>
          <a:prstGeom prst="rect">
            <a:avLst/>
          </a:prstGeom>
          <a:noFill/>
        </p:spPr>
        <p:txBody>
          <a:bodyPr wrap="square" lIns="91436" tIns="45719" rIns="91436" bIns="45719" rtlCol="0">
            <a:spAutoFit/>
          </a:bodyPr>
          <a:lstStyle/>
          <a:p>
            <a:r>
              <a:rPr lang="it-IT" sz="900" dirty="0">
                <a:latin typeface="Century Gothic" panose="020B0502020202020204" pitchFamily="34" charset="0"/>
                <a:cs typeface="Arial" panose="020B0604020202020204" pitchFamily="34" charset="0"/>
              </a:rPr>
              <a:t>Fonte: SRM</a:t>
            </a:r>
          </a:p>
        </p:txBody>
      </p:sp>
      <p:sp>
        <p:nvSpPr>
          <p:cNvPr id="68" name="Rettangolo 67">
            <a:extLst>
              <a:ext uri="{FF2B5EF4-FFF2-40B4-BE49-F238E27FC236}">
                <a16:creationId xmlns:a16="http://schemas.microsoft.com/office/drawing/2014/main" id="{BBD55628-556F-4E51-88B5-CDDB5A1F1395}"/>
              </a:ext>
            </a:extLst>
          </p:cNvPr>
          <p:cNvSpPr/>
          <p:nvPr/>
        </p:nvSpPr>
        <p:spPr>
          <a:xfrm>
            <a:off x="4105409" y="2811537"/>
            <a:ext cx="889987" cy="276999"/>
          </a:xfrm>
          <a:prstGeom prst="rect">
            <a:avLst/>
          </a:prstGeom>
        </p:spPr>
        <p:txBody>
          <a:bodyPr wrap="none">
            <a:spAutoFit/>
          </a:bodyPr>
          <a:lstStyle/>
          <a:p>
            <a:r>
              <a:rPr lang="it-IT" sz="1200" b="1" dirty="0">
                <a:solidFill>
                  <a:srgbClr val="223259"/>
                </a:solidFill>
                <a:latin typeface="Franklin Gothic Medium" panose="020B0603020102020204" pitchFamily="34" charset="0"/>
              </a:rPr>
              <a:t>LA SPEZIA</a:t>
            </a:r>
          </a:p>
        </p:txBody>
      </p:sp>
      <p:sp>
        <p:nvSpPr>
          <p:cNvPr id="94" name="CasellaDiTesto 93">
            <a:extLst>
              <a:ext uri="{FF2B5EF4-FFF2-40B4-BE49-F238E27FC236}">
                <a16:creationId xmlns:a16="http://schemas.microsoft.com/office/drawing/2014/main" id="{7C60B10B-3D26-4903-ABB5-B6CB1CB07D1A}"/>
              </a:ext>
            </a:extLst>
          </p:cNvPr>
          <p:cNvSpPr txBox="1"/>
          <p:nvPr/>
        </p:nvSpPr>
        <p:spPr>
          <a:xfrm>
            <a:off x="369347" y="584313"/>
            <a:ext cx="10313521" cy="461665"/>
          </a:xfrm>
          <a:prstGeom prst="rect">
            <a:avLst/>
          </a:prstGeom>
          <a:noFill/>
        </p:spPr>
        <p:txBody>
          <a:bodyPr wrap="square" rtlCol="0">
            <a:spAutoFit/>
          </a:bodyPr>
          <a:lstStyle/>
          <a:p>
            <a:pPr defTabSz="457200">
              <a:spcBef>
                <a:spcPct val="0"/>
              </a:spcBef>
            </a:pPr>
            <a:r>
              <a:rPr lang="it-IT" sz="2400" b="1" dirty="0">
                <a:solidFill>
                  <a:srgbClr val="3193BA"/>
                </a:solidFill>
                <a:latin typeface="Franklin Gothic Medium" panose="020B0603020102020204" pitchFamily="34" charset="0"/>
              </a:rPr>
              <a:t>Un importante contributo per favorire il </a:t>
            </a:r>
            <a:r>
              <a:rPr lang="it-IT" sz="2400" b="1" dirty="0" err="1">
                <a:solidFill>
                  <a:srgbClr val="3193BA"/>
                </a:solidFill>
                <a:latin typeface="Franklin Gothic Medium" panose="020B0603020102020204" pitchFamily="34" charset="0"/>
              </a:rPr>
              <a:t>reshoring</a:t>
            </a:r>
            <a:r>
              <a:rPr lang="it-IT" sz="2400" b="1" dirty="0">
                <a:solidFill>
                  <a:srgbClr val="3193BA"/>
                </a:solidFill>
                <a:latin typeface="Franklin Gothic Medium" panose="020B0603020102020204" pitchFamily="34" charset="0"/>
              </a:rPr>
              <a:t> può venire dalle ZES/ZLS</a:t>
            </a:r>
          </a:p>
        </p:txBody>
      </p:sp>
      <p:pic>
        <p:nvPicPr>
          <p:cNvPr id="95" name="Segnaposto contenuto 8">
            <a:extLst>
              <a:ext uri="{FF2B5EF4-FFF2-40B4-BE49-F238E27FC236}">
                <a16:creationId xmlns:a16="http://schemas.microsoft.com/office/drawing/2014/main" id="{D66EDF0F-B58D-4616-8B4B-673D77F79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magine 5">
            <a:extLst>
              <a:ext uri="{FF2B5EF4-FFF2-40B4-BE49-F238E27FC236}">
                <a16:creationId xmlns:a16="http://schemas.microsoft.com/office/drawing/2014/main" id="{10C137E7-7821-466D-B598-C236F1EE9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636215"/>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itolo 1">
            <a:extLst>
              <a:ext uri="{FF2B5EF4-FFF2-40B4-BE49-F238E27FC236}">
                <a16:creationId xmlns:a16="http://schemas.microsoft.com/office/drawing/2014/main" id="{AF5BC2DF-015D-4E7C-82DE-05DB6A00B3D9}"/>
              </a:ext>
            </a:extLst>
          </p:cNvPr>
          <p:cNvSpPr txBox="1">
            <a:spLocks/>
          </p:cNvSpPr>
          <p:nvPr/>
        </p:nvSpPr>
        <p:spPr>
          <a:xfrm>
            <a:off x="7967061" y="1799930"/>
            <a:ext cx="3389518" cy="1666706"/>
          </a:xfrm>
          <a:prstGeom prst="rect">
            <a:avLst/>
          </a:prstGeom>
          <a:noFill/>
          <a:ln w="12700">
            <a:noFill/>
          </a:ln>
        </p:spPr>
        <p:txBody>
          <a:bodyPr lIns="120000" tIns="120000" rIns="120000" bIns="120000"/>
          <a:lstStyle>
            <a:defPPr>
              <a:defRPr lang="it-IT"/>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marL="342891" indent="-342891" fontAlgn="auto">
              <a:lnSpc>
                <a:spcPct val="114000"/>
              </a:lnSpc>
              <a:spcAft>
                <a:spcPts val="800"/>
              </a:spcAft>
              <a:buClr>
                <a:srgbClr val="003A79"/>
              </a:buClr>
              <a:buSzPct val="140000"/>
              <a:buFont typeface="Wingdings" panose="05000000000000000000" pitchFamily="2" charset="2"/>
              <a:buChar char="§"/>
              <a:defRPr/>
            </a:pPr>
            <a:r>
              <a:rPr lang="it-IT" sz="2400" b="1" dirty="0">
                <a:solidFill>
                  <a:srgbClr val="3193BA"/>
                </a:solidFill>
                <a:latin typeface="Franklin Gothic Medium" panose="020B0603020102020204" pitchFamily="34" charset="0"/>
                <a:ea typeface="+mj-ea"/>
                <a:cs typeface="Arial"/>
              </a:rPr>
              <a:t>Il PNRR ha destinato alle ZES </a:t>
            </a:r>
            <a:r>
              <a:rPr lang="it-IT" sz="2400" dirty="0">
                <a:solidFill>
                  <a:srgbClr val="3193BA"/>
                </a:solidFill>
                <a:latin typeface="Franklin Gothic Medium" panose="020B0603020102020204" pitchFamily="34" charset="0"/>
                <a:ea typeface="+mj-ea"/>
                <a:cs typeface="Arial"/>
              </a:rPr>
              <a:t>630 mln di investimenti</a:t>
            </a:r>
          </a:p>
        </p:txBody>
      </p:sp>
      <p:pic>
        <p:nvPicPr>
          <p:cNvPr id="11" name="Elemento grafico 10" descr="Ancoraggio con riempimento a tinta unita">
            <a:extLst>
              <a:ext uri="{FF2B5EF4-FFF2-40B4-BE49-F238E27FC236}">
                <a16:creationId xmlns:a16="http://schemas.microsoft.com/office/drawing/2014/main" id="{B2E16204-7BAB-4F5D-A1E9-71BE135D42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8923" y="2108262"/>
            <a:ext cx="571686" cy="571686"/>
          </a:xfrm>
          <a:prstGeom prst="rect">
            <a:avLst/>
          </a:prstGeom>
        </p:spPr>
      </p:pic>
      <p:pic>
        <p:nvPicPr>
          <p:cNvPr id="98" name="Elemento grafico 97" descr="Ancoraggio con riempimento a tinta unita">
            <a:extLst>
              <a:ext uri="{FF2B5EF4-FFF2-40B4-BE49-F238E27FC236}">
                <a16:creationId xmlns:a16="http://schemas.microsoft.com/office/drawing/2014/main" id="{FF699E1E-95D7-42FC-B7F5-A4E5784E5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771" y="5668474"/>
            <a:ext cx="506145" cy="506145"/>
          </a:xfrm>
          <a:prstGeom prst="rect">
            <a:avLst/>
          </a:prstGeom>
        </p:spPr>
      </p:pic>
      <p:pic>
        <p:nvPicPr>
          <p:cNvPr id="99" name="Elemento grafico 98" descr="Ancoraggio con riempimento a tinta unita">
            <a:extLst>
              <a:ext uri="{FF2B5EF4-FFF2-40B4-BE49-F238E27FC236}">
                <a16:creationId xmlns:a16="http://schemas.microsoft.com/office/drawing/2014/main" id="{9300FC89-D72B-4ACA-9544-11871F33E4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8549" y="2253684"/>
            <a:ext cx="551534" cy="551534"/>
          </a:xfrm>
          <a:prstGeom prst="rect">
            <a:avLst/>
          </a:prstGeom>
        </p:spPr>
      </p:pic>
      <p:pic>
        <p:nvPicPr>
          <p:cNvPr id="100" name="Elemento grafico 99" descr="Ancoraggio con riempimento a tinta unita">
            <a:extLst>
              <a:ext uri="{FF2B5EF4-FFF2-40B4-BE49-F238E27FC236}">
                <a16:creationId xmlns:a16="http://schemas.microsoft.com/office/drawing/2014/main" id="{0735E37F-E38E-4661-BC76-E9A3C9C5DA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3404" y="2505051"/>
            <a:ext cx="549892" cy="554466"/>
          </a:xfrm>
          <a:prstGeom prst="rect">
            <a:avLst/>
          </a:prstGeom>
        </p:spPr>
      </p:pic>
      <p:pic>
        <p:nvPicPr>
          <p:cNvPr id="101" name="Elemento grafico 100" descr="Ancoraggio con riempimento a tinta unita">
            <a:extLst>
              <a:ext uri="{FF2B5EF4-FFF2-40B4-BE49-F238E27FC236}">
                <a16:creationId xmlns:a16="http://schemas.microsoft.com/office/drawing/2014/main" id="{3BBFB114-59B3-4852-8068-603C9D2FB8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3497" y="1547645"/>
            <a:ext cx="571686" cy="571686"/>
          </a:xfrm>
          <a:prstGeom prst="rect">
            <a:avLst/>
          </a:prstGeom>
        </p:spPr>
      </p:pic>
      <p:pic>
        <p:nvPicPr>
          <p:cNvPr id="102" name="Elemento grafico 101" descr="Ancoraggio con riempimento a tinta unita">
            <a:extLst>
              <a:ext uri="{FF2B5EF4-FFF2-40B4-BE49-F238E27FC236}">
                <a16:creationId xmlns:a16="http://schemas.microsoft.com/office/drawing/2014/main" id="{26ACBABA-F472-4FF1-9708-A0C1763661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2425" y="1782386"/>
            <a:ext cx="571686" cy="571686"/>
          </a:xfrm>
          <a:prstGeom prst="rect">
            <a:avLst/>
          </a:prstGeom>
        </p:spPr>
      </p:pic>
      <p:pic>
        <p:nvPicPr>
          <p:cNvPr id="103" name="Elemento grafico 102" descr="Ancoraggio con riempimento a tinta unita">
            <a:extLst>
              <a:ext uri="{FF2B5EF4-FFF2-40B4-BE49-F238E27FC236}">
                <a16:creationId xmlns:a16="http://schemas.microsoft.com/office/drawing/2014/main" id="{B5AEAB41-8D2E-497D-9B96-776355AB73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10036" y="2231853"/>
            <a:ext cx="549892" cy="554466"/>
          </a:xfrm>
          <a:prstGeom prst="rect">
            <a:avLst/>
          </a:prstGeom>
        </p:spPr>
      </p:pic>
      <p:pic>
        <p:nvPicPr>
          <p:cNvPr id="104" name="Elemento grafico 103" descr="Ancoraggio con riempimento a tinta unita">
            <a:extLst>
              <a:ext uri="{FF2B5EF4-FFF2-40B4-BE49-F238E27FC236}">
                <a16:creationId xmlns:a16="http://schemas.microsoft.com/office/drawing/2014/main" id="{0D14BE08-E1D2-4F86-9369-DC132D8627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54261" y="3283228"/>
            <a:ext cx="549892" cy="554466"/>
          </a:xfrm>
          <a:prstGeom prst="rect">
            <a:avLst/>
          </a:prstGeom>
        </p:spPr>
      </p:pic>
      <p:pic>
        <p:nvPicPr>
          <p:cNvPr id="105" name="Elemento grafico 104" descr="Ancoraggio con riempimento a tinta unita">
            <a:extLst>
              <a:ext uri="{FF2B5EF4-FFF2-40B4-BE49-F238E27FC236}">
                <a16:creationId xmlns:a16="http://schemas.microsoft.com/office/drawing/2014/main" id="{A6962D94-D07E-402D-8F55-0A47DFA11B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7907" y="2833750"/>
            <a:ext cx="571686" cy="571686"/>
          </a:xfrm>
          <a:prstGeom prst="rect">
            <a:avLst/>
          </a:prstGeom>
        </p:spPr>
      </p:pic>
      <p:pic>
        <p:nvPicPr>
          <p:cNvPr id="107" name="Elemento grafico 106" descr="Ancoraggio con riempimento a tinta unita">
            <a:extLst>
              <a:ext uri="{FF2B5EF4-FFF2-40B4-BE49-F238E27FC236}">
                <a16:creationId xmlns:a16="http://schemas.microsoft.com/office/drawing/2014/main" id="{C16110C6-9C1C-4996-828E-3FBB0150E3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5948" y="3391636"/>
            <a:ext cx="571686" cy="571686"/>
          </a:xfrm>
          <a:prstGeom prst="rect">
            <a:avLst/>
          </a:prstGeom>
        </p:spPr>
      </p:pic>
      <p:pic>
        <p:nvPicPr>
          <p:cNvPr id="108" name="Elemento grafico 107" descr="Ancoraggio con riempimento a tinta unita">
            <a:extLst>
              <a:ext uri="{FF2B5EF4-FFF2-40B4-BE49-F238E27FC236}">
                <a16:creationId xmlns:a16="http://schemas.microsoft.com/office/drawing/2014/main" id="{3E4D5DCE-85D9-44F2-AC3F-7A6FA16F71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33320" y="3772717"/>
            <a:ext cx="571686" cy="571686"/>
          </a:xfrm>
          <a:prstGeom prst="rect">
            <a:avLst/>
          </a:prstGeom>
        </p:spPr>
      </p:pic>
      <p:pic>
        <p:nvPicPr>
          <p:cNvPr id="109" name="Elemento grafico 108" descr="Ancoraggio con riempimento a tinta unita">
            <a:extLst>
              <a:ext uri="{FF2B5EF4-FFF2-40B4-BE49-F238E27FC236}">
                <a16:creationId xmlns:a16="http://schemas.microsoft.com/office/drawing/2014/main" id="{463CC234-6671-43E8-9DE1-48794E88F9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3242" y="3922806"/>
            <a:ext cx="571686" cy="571686"/>
          </a:xfrm>
          <a:prstGeom prst="rect">
            <a:avLst/>
          </a:prstGeom>
        </p:spPr>
      </p:pic>
      <p:pic>
        <p:nvPicPr>
          <p:cNvPr id="110" name="Elemento grafico 109" descr="Ancoraggio con riempimento a tinta unita">
            <a:extLst>
              <a:ext uri="{FF2B5EF4-FFF2-40B4-BE49-F238E27FC236}">
                <a16:creationId xmlns:a16="http://schemas.microsoft.com/office/drawing/2014/main" id="{CE0EBBC0-E573-491F-A5A0-96DE276B49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9374" y="4709667"/>
            <a:ext cx="571686" cy="571686"/>
          </a:xfrm>
          <a:prstGeom prst="rect">
            <a:avLst/>
          </a:prstGeom>
        </p:spPr>
      </p:pic>
      <p:pic>
        <p:nvPicPr>
          <p:cNvPr id="111" name="Elemento grafico 110" descr="Ancoraggio con riempimento a tinta unita">
            <a:extLst>
              <a:ext uri="{FF2B5EF4-FFF2-40B4-BE49-F238E27FC236}">
                <a16:creationId xmlns:a16="http://schemas.microsoft.com/office/drawing/2014/main" id="{4F90FE07-D136-477E-8286-95BA324360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0510" y="5192678"/>
            <a:ext cx="571686" cy="571686"/>
          </a:xfrm>
          <a:prstGeom prst="rect">
            <a:avLst/>
          </a:prstGeom>
        </p:spPr>
      </p:pic>
      <p:pic>
        <p:nvPicPr>
          <p:cNvPr id="112" name="Elemento grafico 111" descr="Ancoraggio con riempimento a tinta unita">
            <a:extLst>
              <a:ext uri="{FF2B5EF4-FFF2-40B4-BE49-F238E27FC236}">
                <a16:creationId xmlns:a16="http://schemas.microsoft.com/office/drawing/2014/main" id="{A2A72B3B-213B-4FF3-BD7B-63D8FA5EA3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2024" y="4941814"/>
            <a:ext cx="571686" cy="571686"/>
          </a:xfrm>
          <a:prstGeom prst="rect">
            <a:avLst/>
          </a:prstGeom>
        </p:spPr>
      </p:pic>
      <p:pic>
        <p:nvPicPr>
          <p:cNvPr id="113" name="Elemento grafico 112" descr="Ancoraggio con riempimento a tinta unita">
            <a:extLst>
              <a:ext uri="{FF2B5EF4-FFF2-40B4-BE49-F238E27FC236}">
                <a16:creationId xmlns:a16="http://schemas.microsoft.com/office/drawing/2014/main" id="{23C5D76C-9897-4B41-9EFE-9D2DEC6752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75752" y="4358315"/>
            <a:ext cx="571686" cy="571686"/>
          </a:xfrm>
          <a:prstGeom prst="rect">
            <a:avLst/>
          </a:prstGeom>
        </p:spPr>
      </p:pic>
      <p:pic>
        <p:nvPicPr>
          <p:cNvPr id="114" name="Elemento grafico 113" descr="Ancoraggio con riempimento a tinta unita">
            <a:extLst>
              <a:ext uri="{FF2B5EF4-FFF2-40B4-BE49-F238E27FC236}">
                <a16:creationId xmlns:a16="http://schemas.microsoft.com/office/drawing/2014/main" id="{A094E000-4A4E-474E-8A68-729A29C905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9295" y="4975197"/>
            <a:ext cx="571686" cy="571686"/>
          </a:xfrm>
          <a:prstGeom prst="rect">
            <a:avLst/>
          </a:prstGeom>
        </p:spPr>
      </p:pic>
    </p:spTree>
    <p:extLst>
      <p:ext uri="{BB962C8B-B14F-4D97-AF65-F5344CB8AC3E}">
        <p14:creationId xmlns:p14="http://schemas.microsoft.com/office/powerpoint/2010/main" val="12317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Segnaposto contenuto 8">
            <a:extLst>
              <a:ext uri="{FF2B5EF4-FFF2-40B4-BE49-F238E27FC236}">
                <a16:creationId xmlns:a16="http://schemas.microsoft.com/office/drawing/2014/main" id="{76437790-424B-4311-965A-6F02EF29C4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355600"/>
          </a:xfrm>
        </p:spPr>
      </p:pic>
      <p:pic>
        <p:nvPicPr>
          <p:cNvPr id="3075" name="Immagine 13">
            <a:extLst>
              <a:ext uri="{FF2B5EF4-FFF2-40B4-BE49-F238E27FC236}">
                <a16:creationId xmlns:a16="http://schemas.microsoft.com/office/drawing/2014/main" id="{660E2608-07BC-4FEF-9C20-9525D3CC8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ottotitolo 2">
            <a:extLst>
              <a:ext uri="{FF2B5EF4-FFF2-40B4-BE49-F238E27FC236}">
                <a16:creationId xmlns:a16="http://schemas.microsoft.com/office/drawing/2014/main" id="{6910F2C9-72B9-42A7-B4C9-B946541F1132}"/>
              </a:ext>
            </a:extLst>
          </p:cNvPr>
          <p:cNvSpPr txBox="1">
            <a:spLocks noChangeArrowheads="1"/>
          </p:cNvSpPr>
          <p:nvPr/>
        </p:nvSpPr>
        <p:spPr bwMode="auto">
          <a:xfrm>
            <a:off x="1061357" y="1331081"/>
            <a:ext cx="10069285" cy="17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buFont typeface="Arial" panose="020B0604020202020204" pitchFamily="34" charset="0"/>
              <a:buNone/>
            </a:pPr>
            <a:r>
              <a:rPr lang="it-IT" altLang="it-IT" sz="4267" dirty="0">
                <a:solidFill>
                  <a:srgbClr val="3193BA"/>
                </a:solidFill>
                <a:latin typeface="Franklin Gothic Medium" panose="020B0603020102020204" pitchFamily="34" charset="0"/>
              </a:rPr>
              <a:t>Infrastrutture e logistica al centro delle dinamiche dell’economia internazionale: </a:t>
            </a:r>
          </a:p>
          <a:p>
            <a:pPr eaLnBrk="1" hangingPunct="1">
              <a:lnSpc>
                <a:spcPct val="100000"/>
              </a:lnSpc>
              <a:buFont typeface="Arial" panose="020B0604020202020204" pitchFamily="34" charset="0"/>
              <a:buNone/>
            </a:pPr>
            <a:r>
              <a:rPr lang="it-IT" altLang="it-IT" sz="4267" dirty="0">
                <a:solidFill>
                  <a:srgbClr val="3193BA"/>
                </a:solidFill>
                <a:latin typeface="Franklin Gothic Medium" panose="020B0603020102020204" pitchFamily="34" charset="0"/>
              </a:rPr>
              <a:t>il ruolo dell’Italia</a:t>
            </a:r>
          </a:p>
        </p:txBody>
      </p:sp>
      <p:sp>
        <p:nvSpPr>
          <p:cNvPr id="10" name="Titolo 1">
            <a:extLst>
              <a:ext uri="{FF2B5EF4-FFF2-40B4-BE49-F238E27FC236}">
                <a16:creationId xmlns:a16="http://schemas.microsoft.com/office/drawing/2014/main" id="{DDD4E506-81E8-4DC0-896A-AA954403DD99}"/>
              </a:ext>
            </a:extLst>
          </p:cNvPr>
          <p:cNvSpPr txBox="1">
            <a:spLocks/>
          </p:cNvSpPr>
          <p:nvPr/>
        </p:nvSpPr>
        <p:spPr>
          <a:xfrm>
            <a:off x="719401" y="5593715"/>
            <a:ext cx="10753196" cy="592667"/>
          </a:xfrm>
          <a:prstGeom prst="rect">
            <a:avLst/>
          </a:prstGeom>
        </p:spPr>
        <p:txBody>
          <a:bodyPr lIns="0"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Roma, 19 </a:t>
            </a:r>
            <a:r>
              <a:rPr kumimoji="0" lang="en-GB" sz="2400" b="1" i="0" u="none" strike="noStrike" kern="1200" cap="none" spc="0" normalizeH="0" baseline="0" noProof="0" dirty="0" err="1">
                <a:ln>
                  <a:noFill/>
                </a:ln>
                <a:solidFill>
                  <a:srgbClr val="3193BA"/>
                </a:solidFill>
                <a:effectLst/>
                <a:uLnTx/>
                <a:uFillTx/>
                <a:latin typeface="Franklin Gothic Medium" panose="020B0603020102020204" pitchFamily="34" charset="0"/>
                <a:cs typeface="Arial"/>
              </a:rPr>
              <a:t>Gennaio</a:t>
            </a:r>
            <a:r>
              <a:rPr kumimoji="0" lang="en-GB" sz="2400" b="1"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 2023</a:t>
            </a:r>
          </a:p>
        </p:txBody>
      </p:sp>
      <p:sp>
        <p:nvSpPr>
          <p:cNvPr id="11" name="Titolo 1">
            <a:extLst>
              <a:ext uri="{FF2B5EF4-FFF2-40B4-BE49-F238E27FC236}">
                <a16:creationId xmlns:a16="http://schemas.microsoft.com/office/drawing/2014/main" id="{36AB3DF5-510E-4E71-AA1A-5EFB8D338267}"/>
              </a:ext>
            </a:extLst>
          </p:cNvPr>
          <p:cNvSpPr txBox="1">
            <a:spLocks/>
          </p:cNvSpPr>
          <p:nvPr/>
        </p:nvSpPr>
        <p:spPr>
          <a:xfrm>
            <a:off x="1223831" y="4019081"/>
            <a:ext cx="10753195" cy="592667"/>
          </a:xfrm>
          <a:prstGeom prst="rect">
            <a:avLst/>
          </a:prstGeom>
        </p:spPr>
        <p:txBody>
          <a:bodyPr lIns="0" tIns="0" rIns="0" bIns="0"/>
          <a:lstStyle>
            <a:defPPr>
              <a:defRPr lang="it-IT"/>
            </a:defPPr>
            <a:lvl1pPr defTabSz="457200" fontAlgn="auto">
              <a:spcBef>
                <a:spcPct val="0"/>
              </a:spcBef>
              <a:spcAft>
                <a:spcPts val="0"/>
              </a:spcAft>
              <a:defRPr sz="1900">
                <a:solidFill>
                  <a:schemeClr val="tx1">
                    <a:lumMod val="50000"/>
                    <a:lumOff val="50000"/>
                  </a:schemeClr>
                </a:solidFill>
                <a:latin typeface="Century Gothic" pitchFamily="34" charset="0"/>
                <a:ea typeface="+mj-ea"/>
                <a:cs typeface="Arial"/>
              </a:defRPr>
            </a:lvl1pPr>
            <a:lvl2pPr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a:defRPr>
                <a:latin typeface="Arial" panose="020B0604020202020204" pitchFamily="34" charset="0"/>
                <a:ea typeface="MS PGothic" panose="020B0600070205080204" pitchFamily="34" charset="-128"/>
              </a:defRPr>
            </a:lvl6pPr>
            <a:lvl7pPr>
              <a:defRPr>
                <a:latin typeface="Arial" panose="020B0604020202020204" pitchFamily="34" charset="0"/>
                <a:ea typeface="MS PGothic" panose="020B0600070205080204" pitchFamily="34" charset="-128"/>
              </a:defRPr>
            </a:lvl7pPr>
            <a:lvl8pPr>
              <a:defRPr>
                <a:latin typeface="Arial" panose="020B0604020202020204" pitchFamily="34" charset="0"/>
                <a:ea typeface="MS PGothic" panose="020B0600070205080204" pitchFamily="34" charset="-128"/>
              </a:defRPr>
            </a:lvl8pPr>
            <a:lvl9pPr>
              <a:defRPr>
                <a:latin typeface="Arial" panose="020B0604020202020204" pitchFamily="34" charset="0"/>
                <a:ea typeface="MS PGothic" panose="020B0600070205080204" pitchFamily="34" charset="-128"/>
              </a:defRPr>
            </a:lvl9pPr>
          </a:lstStyle>
          <a:p>
            <a:pPr marR="0" lvl="0" indent="0" defTabSz="685800" fontAlgn="auto">
              <a:spcBef>
                <a:spcPts val="0"/>
              </a:spcBef>
              <a:spcAft>
                <a:spcPts val="600"/>
              </a:spcAft>
              <a:buClrTx/>
              <a:buSzTx/>
              <a:tabLst/>
              <a:defRPr/>
            </a:pPr>
            <a:r>
              <a:rPr lang="it-IT" sz="2400" dirty="0">
                <a:solidFill>
                  <a:srgbClr val="3193BA"/>
                </a:solidFill>
                <a:latin typeface="Franklin Gothic Medium" panose="020B0603020102020204" pitchFamily="34" charset="0"/>
                <a:ea typeface="+mn-ea"/>
                <a:cs typeface="+mn-cs"/>
              </a:rPr>
              <a:t>Massimo DEANDREIS</a:t>
            </a:r>
          </a:p>
          <a:p>
            <a:pPr marR="0" lvl="0" indent="0" defTabSz="685800" fontAlgn="auto">
              <a:spcBef>
                <a:spcPts val="0"/>
              </a:spcBef>
              <a:spcAft>
                <a:spcPts val="0"/>
              </a:spcAft>
              <a:buClrTx/>
              <a:buSzTx/>
              <a:tabLst/>
              <a:defRPr/>
            </a:pPr>
            <a:r>
              <a:rPr lang="it-IT" sz="2400" dirty="0">
                <a:solidFill>
                  <a:srgbClr val="3193BA"/>
                </a:solidFill>
                <a:latin typeface="Franklin Gothic Medium" panose="020B0603020102020204" pitchFamily="34" charset="0"/>
                <a:ea typeface="+mn-ea"/>
                <a:cs typeface="+mn-cs"/>
              </a:rPr>
              <a:t>General Manager – SRM</a:t>
            </a:r>
          </a:p>
          <a:p>
            <a:pPr marR="0" lvl="0" indent="0" defTabSz="685800" fontAlgn="auto">
              <a:spcBef>
                <a:spcPts val="0"/>
              </a:spcBef>
              <a:spcAft>
                <a:spcPts val="0"/>
              </a:spcAft>
              <a:buClrTx/>
              <a:buSzTx/>
              <a:tabLst/>
              <a:defRPr/>
            </a:pPr>
            <a:r>
              <a:rPr lang="it-IT" sz="2400" dirty="0">
                <a:solidFill>
                  <a:srgbClr val="3193BA"/>
                </a:solidFill>
                <a:latin typeface="Franklin Gothic Medium" panose="020B0603020102020204" pitchFamily="34" charset="0"/>
                <a:ea typeface="+mn-ea"/>
                <a:cs typeface="+mn-cs"/>
              </a:rPr>
              <a:t>Intesa Sanpaolo</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50000"/>
                  <a:lumOff val="50000"/>
                </a:prstClr>
              </a:solidFill>
              <a:effectLst/>
              <a:uLnTx/>
              <a:uFillTx/>
              <a:latin typeface="Century Gothic" pitchFamily="34" charset="0"/>
              <a:ea typeface="+mj-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uppo 331">
            <a:extLst>
              <a:ext uri="{FF2B5EF4-FFF2-40B4-BE49-F238E27FC236}">
                <a16:creationId xmlns:a16="http://schemas.microsoft.com/office/drawing/2014/main" id="{D9D32785-78C1-418A-91E0-1EAE0F655C99}"/>
              </a:ext>
            </a:extLst>
          </p:cNvPr>
          <p:cNvGrpSpPr/>
          <p:nvPr/>
        </p:nvGrpSpPr>
        <p:grpSpPr>
          <a:xfrm>
            <a:off x="2532931" y="960104"/>
            <a:ext cx="6206961" cy="5836410"/>
            <a:chOff x="2143980" y="966080"/>
            <a:chExt cx="6206961" cy="5836410"/>
          </a:xfrm>
        </p:grpSpPr>
        <p:pic>
          <p:nvPicPr>
            <p:cNvPr id="6" name="Immagine 5">
              <a:extLst>
                <a:ext uri="{FF2B5EF4-FFF2-40B4-BE49-F238E27FC236}">
                  <a16:creationId xmlns:a16="http://schemas.microsoft.com/office/drawing/2014/main" id="{7EEE4C1F-126C-419C-9D7F-93D29F5151C3}"/>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2143980" y="966080"/>
              <a:ext cx="5256344" cy="5253068"/>
            </a:xfrm>
            <a:prstGeom prst="rect">
              <a:avLst/>
            </a:prstGeom>
          </p:spPr>
        </p:pic>
        <p:pic>
          <p:nvPicPr>
            <p:cNvPr id="10" name="Immagine 9">
              <a:extLst>
                <a:ext uri="{FF2B5EF4-FFF2-40B4-BE49-F238E27FC236}">
                  <a16:creationId xmlns:a16="http://schemas.microsoft.com/office/drawing/2014/main" id="{FC77B694-2836-407E-9932-BB5FB5CDD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778" y="2404972"/>
              <a:ext cx="382905" cy="312420"/>
            </a:xfrm>
            <a:prstGeom prst="rect">
              <a:avLst/>
            </a:prstGeom>
          </p:spPr>
        </p:pic>
        <p:pic>
          <p:nvPicPr>
            <p:cNvPr id="87" name="Immagine 86">
              <a:extLst>
                <a:ext uri="{FF2B5EF4-FFF2-40B4-BE49-F238E27FC236}">
                  <a16:creationId xmlns:a16="http://schemas.microsoft.com/office/drawing/2014/main" id="{BD636F80-B79F-493C-AE1B-40D7B9650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649" y="2418476"/>
              <a:ext cx="382905" cy="312420"/>
            </a:xfrm>
            <a:prstGeom prst="rect">
              <a:avLst/>
            </a:prstGeom>
          </p:spPr>
        </p:pic>
        <p:pic>
          <p:nvPicPr>
            <p:cNvPr id="89" name="Immagine 88">
              <a:extLst>
                <a:ext uri="{FF2B5EF4-FFF2-40B4-BE49-F238E27FC236}">
                  <a16:creationId xmlns:a16="http://schemas.microsoft.com/office/drawing/2014/main" id="{95E01E0B-3E39-4CDD-B31C-51F47D862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834" y="2620121"/>
              <a:ext cx="382905" cy="312420"/>
            </a:xfrm>
            <a:prstGeom prst="rect">
              <a:avLst/>
            </a:prstGeom>
          </p:spPr>
        </p:pic>
        <p:pic>
          <p:nvPicPr>
            <p:cNvPr id="91" name="Immagine 90">
              <a:extLst>
                <a:ext uri="{FF2B5EF4-FFF2-40B4-BE49-F238E27FC236}">
                  <a16:creationId xmlns:a16="http://schemas.microsoft.com/office/drawing/2014/main" id="{CBD170D0-A8A7-4D62-9545-7A3BADFC8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84" y="2893606"/>
              <a:ext cx="382905" cy="312420"/>
            </a:xfrm>
            <a:prstGeom prst="rect">
              <a:avLst/>
            </a:prstGeom>
          </p:spPr>
        </p:pic>
        <p:pic>
          <p:nvPicPr>
            <p:cNvPr id="92" name="Immagine 91">
              <a:extLst>
                <a:ext uri="{FF2B5EF4-FFF2-40B4-BE49-F238E27FC236}">
                  <a16:creationId xmlns:a16="http://schemas.microsoft.com/office/drawing/2014/main" id="{98157D61-1B59-434C-B1B8-8C21DA310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157" y="3800411"/>
              <a:ext cx="382905" cy="312420"/>
            </a:xfrm>
            <a:prstGeom prst="rect">
              <a:avLst/>
            </a:prstGeom>
          </p:spPr>
        </p:pic>
        <p:pic>
          <p:nvPicPr>
            <p:cNvPr id="93" name="Immagine 92">
              <a:extLst>
                <a:ext uri="{FF2B5EF4-FFF2-40B4-BE49-F238E27FC236}">
                  <a16:creationId xmlns:a16="http://schemas.microsoft.com/office/drawing/2014/main" id="{68E486B1-0FAC-4941-BD02-7013A26C0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956" y="5650472"/>
              <a:ext cx="382905" cy="312420"/>
            </a:xfrm>
            <a:prstGeom prst="rect">
              <a:avLst/>
            </a:prstGeom>
          </p:spPr>
        </p:pic>
        <p:pic>
          <p:nvPicPr>
            <p:cNvPr id="94" name="Immagine 93">
              <a:extLst>
                <a:ext uri="{FF2B5EF4-FFF2-40B4-BE49-F238E27FC236}">
                  <a16:creationId xmlns:a16="http://schemas.microsoft.com/office/drawing/2014/main" id="{52F557D8-B667-42A6-8049-977BE8F63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877" y="3493672"/>
              <a:ext cx="382905" cy="312420"/>
            </a:xfrm>
            <a:prstGeom prst="rect">
              <a:avLst/>
            </a:prstGeom>
          </p:spPr>
        </p:pic>
        <p:pic>
          <p:nvPicPr>
            <p:cNvPr id="95" name="Immagine 94">
              <a:extLst>
                <a:ext uri="{FF2B5EF4-FFF2-40B4-BE49-F238E27FC236}">
                  <a16:creationId xmlns:a16="http://schemas.microsoft.com/office/drawing/2014/main" id="{46D85DE8-FC06-4D99-BC1C-255378129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009" y="4062507"/>
              <a:ext cx="382905" cy="312420"/>
            </a:xfrm>
            <a:prstGeom prst="rect">
              <a:avLst/>
            </a:prstGeom>
          </p:spPr>
        </p:pic>
        <p:pic>
          <p:nvPicPr>
            <p:cNvPr id="97" name="Immagine 96">
              <a:extLst>
                <a:ext uri="{FF2B5EF4-FFF2-40B4-BE49-F238E27FC236}">
                  <a16:creationId xmlns:a16="http://schemas.microsoft.com/office/drawing/2014/main" id="{3BE76B2E-9F9A-4BD3-90B3-B731FD06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656" y="1969848"/>
              <a:ext cx="382905" cy="312420"/>
            </a:xfrm>
            <a:prstGeom prst="rect">
              <a:avLst/>
            </a:prstGeom>
          </p:spPr>
        </p:pic>
        <p:pic>
          <p:nvPicPr>
            <p:cNvPr id="99" name="Immagine 98">
              <a:extLst>
                <a:ext uri="{FF2B5EF4-FFF2-40B4-BE49-F238E27FC236}">
                  <a16:creationId xmlns:a16="http://schemas.microsoft.com/office/drawing/2014/main" id="{2D63E0D2-697D-44BA-A1B3-81BBC0265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212" y="1559850"/>
              <a:ext cx="382905" cy="312420"/>
            </a:xfrm>
            <a:prstGeom prst="rect">
              <a:avLst/>
            </a:prstGeom>
          </p:spPr>
        </p:pic>
        <p:pic>
          <p:nvPicPr>
            <p:cNvPr id="101" name="Immagine 100">
              <a:extLst>
                <a:ext uri="{FF2B5EF4-FFF2-40B4-BE49-F238E27FC236}">
                  <a16:creationId xmlns:a16="http://schemas.microsoft.com/office/drawing/2014/main" id="{54C2232E-901C-44F9-BC47-C9492906D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863" y="3070790"/>
              <a:ext cx="382905" cy="312420"/>
            </a:xfrm>
            <a:prstGeom prst="rect">
              <a:avLst/>
            </a:prstGeom>
          </p:spPr>
        </p:pic>
        <p:pic>
          <p:nvPicPr>
            <p:cNvPr id="103" name="Immagine 102">
              <a:extLst>
                <a:ext uri="{FF2B5EF4-FFF2-40B4-BE49-F238E27FC236}">
                  <a16:creationId xmlns:a16="http://schemas.microsoft.com/office/drawing/2014/main" id="{0BE81BB0-981F-45AB-8218-B38173001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576" y="4361093"/>
              <a:ext cx="382905" cy="312420"/>
            </a:xfrm>
            <a:prstGeom prst="rect">
              <a:avLst/>
            </a:prstGeom>
          </p:spPr>
        </p:pic>
        <p:pic>
          <p:nvPicPr>
            <p:cNvPr id="104" name="Immagine 103">
              <a:extLst>
                <a:ext uri="{FF2B5EF4-FFF2-40B4-BE49-F238E27FC236}">
                  <a16:creationId xmlns:a16="http://schemas.microsoft.com/office/drawing/2014/main" id="{3892B9D7-320C-40DE-847F-3DED15F60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692" y="4782332"/>
              <a:ext cx="382905" cy="312420"/>
            </a:xfrm>
            <a:prstGeom prst="rect">
              <a:avLst/>
            </a:prstGeom>
          </p:spPr>
        </p:pic>
        <p:pic>
          <p:nvPicPr>
            <p:cNvPr id="105" name="Immagine 104">
              <a:extLst>
                <a:ext uri="{FF2B5EF4-FFF2-40B4-BE49-F238E27FC236}">
                  <a16:creationId xmlns:a16="http://schemas.microsoft.com/office/drawing/2014/main" id="{DBE2F9B5-7C54-4D8B-B1DF-E7E5419B0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289" y="5242014"/>
              <a:ext cx="382905" cy="312420"/>
            </a:xfrm>
            <a:prstGeom prst="rect">
              <a:avLst/>
            </a:prstGeom>
          </p:spPr>
        </p:pic>
        <p:sp>
          <p:nvSpPr>
            <p:cNvPr id="156" name="CasellaDiTesto 155">
              <a:extLst>
                <a:ext uri="{FF2B5EF4-FFF2-40B4-BE49-F238E27FC236}">
                  <a16:creationId xmlns:a16="http://schemas.microsoft.com/office/drawing/2014/main" id="{79AAD4B5-F915-469C-BDB9-E7C98871099B}"/>
                </a:ext>
              </a:extLst>
            </p:cNvPr>
            <p:cNvSpPr txBox="1"/>
            <p:nvPr/>
          </p:nvSpPr>
          <p:spPr>
            <a:xfrm>
              <a:off x="2193475" y="4226807"/>
              <a:ext cx="184731" cy="369332"/>
            </a:xfrm>
            <a:prstGeom prst="rect">
              <a:avLst/>
            </a:prstGeom>
            <a:noFill/>
          </p:spPr>
          <p:txBody>
            <a:bodyPr wrap="none" rtlCol="0">
              <a:spAutoFit/>
            </a:bodyPr>
            <a:lstStyle/>
            <a:p>
              <a:endParaRPr lang="it-IT" dirty="0">
                <a:latin typeface="Franklin Gothic Medium" panose="020B0603020102020204" pitchFamily="34" charset="0"/>
              </a:endParaRPr>
            </a:p>
          </p:txBody>
        </p:sp>
        <p:cxnSp>
          <p:nvCxnSpPr>
            <p:cNvPr id="163" name="Connettore diritto 162">
              <a:extLst>
                <a:ext uri="{FF2B5EF4-FFF2-40B4-BE49-F238E27FC236}">
                  <a16:creationId xmlns:a16="http://schemas.microsoft.com/office/drawing/2014/main" id="{D430FE2F-1BDB-4AB4-96DA-BB2BEF2C4332}"/>
                </a:ext>
              </a:extLst>
            </p:cNvPr>
            <p:cNvCxnSpPr>
              <a:cxnSpLocks/>
            </p:cNvCxnSpPr>
            <p:nvPr/>
          </p:nvCxnSpPr>
          <p:spPr>
            <a:xfrm>
              <a:off x="5409456" y="4361093"/>
              <a:ext cx="0" cy="515886"/>
            </a:xfrm>
            <a:prstGeom prst="line">
              <a:avLst/>
            </a:prstGeom>
          </p:spPr>
          <p:style>
            <a:lnRef idx="1">
              <a:schemeClr val="accent1"/>
            </a:lnRef>
            <a:fillRef idx="0">
              <a:schemeClr val="accent1"/>
            </a:fillRef>
            <a:effectRef idx="0">
              <a:schemeClr val="accent1"/>
            </a:effectRef>
            <a:fontRef idx="minor">
              <a:schemeClr val="tx1"/>
            </a:fontRef>
          </p:style>
        </p:cxnSp>
        <p:pic>
          <p:nvPicPr>
            <p:cNvPr id="167" name="Immagine 166">
              <a:extLst>
                <a:ext uri="{FF2B5EF4-FFF2-40B4-BE49-F238E27FC236}">
                  <a16:creationId xmlns:a16="http://schemas.microsoft.com/office/drawing/2014/main" id="{E69E7204-BC37-4994-88E9-1A9FE892737C}"/>
                </a:ext>
              </a:extLst>
            </p:cNvPr>
            <p:cNvPicPr>
              <a:picLocks/>
            </p:cNvPicPr>
            <p:nvPr/>
          </p:nvPicPr>
          <p:blipFill>
            <a:blip r:embed="rId5"/>
            <a:stretch>
              <a:fillRect/>
            </a:stretch>
          </p:blipFill>
          <p:spPr>
            <a:xfrm>
              <a:off x="4558396" y="4334151"/>
              <a:ext cx="713670" cy="411782"/>
            </a:xfrm>
            <a:prstGeom prst="rect">
              <a:avLst/>
            </a:prstGeom>
          </p:spPr>
        </p:pic>
        <p:sp>
          <p:nvSpPr>
            <p:cNvPr id="170" name="Rettangolo 169">
              <a:extLst>
                <a:ext uri="{FF2B5EF4-FFF2-40B4-BE49-F238E27FC236}">
                  <a16:creationId xmlns:a16="http://schemas.microsoft.com/office/drawing/2014/main" id="{39E0D093-01C1-444F-A402-87C2D0AF183E}"/>
                </a:ext>
              </a:extLst>
            </p:cNvPr>
            <p:cNvSpPr>
              <a:spLocks/>
            </p:cNvSpPr>
            <p:nvPr/>
          </p:nvSpPr>
          <p:spPr>
            <a:xfrm>
              <a:off x="4498050" y="4255497"/>
              <a:ext cx="792000" cy="481698"/>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sp>
          <p:nvSpPr>
            <p:cNvPr id="175" name="CasellaDiTesto 174">
              <a:extLst>
                <a:ext uri="{FF2B5EF4-FFF2-40B4-BE49-F238E27FC236}">
                  <a16:creationId xmlns:a16="http://schemas.microsoft.com/office/drawing/2014/main" id="{9647A07D-B5E9-43A0-A825-524394F003AC}"/>
                </a:ext>
              </a:extLst>
            </p:cNvPr>
            <p:cNvSpPr txBox="1"/>
            <p:nvPr/>
          </p:nvSpPr>
          <p:spPr>
            <a:xfrm>
              <a:off x="4532947" y="3923965"/>
              <a:ext cx="589970"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136</a:t>
              </a:r>
            </a:p>
          </p:txBody>
        </p:sp>
        <p:cxnSp>
          <p:nvCxnSpPr>
            <p:cNvPr id="178" name="Connettore diritto 177">
              <a:extLst>
                <a:ext uri="{FF2B5EF4-FFF2-40B4-BE49-F238E27FC236}">
                  <a16:creationId xmlns:a16="http://schemas.microsoft.com/office/drawing/2014/main" id="{1D1E1DA5-9CA9-4730-84BF-8E1617F754E8}"/>
                </a:ext>
              </a:extLst>
            </p:cNvPr>
            <p:cNvCxnSpPr>
              <a:cxnSpLocks/>
            </p:cNvCxnSpPr>
            <p:nvPr/>
          </p:nvCxnSpPr>
          <p:spPr>
            <a:xfrm flipH="1">
              <a:off x="5110122" y="5487872"/>
              <a:ext cx="14398" cy="1081473"/>
            </a:xfrm>
            <a:prstGeom prst="line">
              <a:avLst/>
            </a:prstGeom>
          </p:spPr>
          <p:style>
            <a:lnRef idx="1">
              <a:schemeClr val="accent1"/>
            </a:lnRef>
            <a:fillRef idx="0">
              <a:schemeClr val="accent1"/>
            </a:fillRef>
            <a:effectRef idx="0">
              <a:schemeClr val="accent1"/>
            </a:effectRef>
            <a:fontRef idx="minor">
              <a:schemeClr val="tx1"/>
            </a:fontRef>
          </p:style>
        </p:cxnSp>
        <p:sp>
          <p:nvSpPr>
            <p:cNvPr id="179" name="Rettangolo 178">
              <a:extLst>
                <a:ext uri="{FF2B5EF4-FFF2-40B4-BE49-F238E27FC236}">
                  <a16:creationId xmlns:a16="http://schemas.microsoft.com/office/drawing/2014/main" id="{929FC69E-14BD-44C9-8D49-162C169152AA}"/>
                </a:ext>
              </a:extLst>
            </p:cNvPr>
            <p:cNvSpPr>
              <a:spLocks noChangeAspect="1"/>
            </p:cNvSpPr>
            <p:nvPr/>
          </p:nvSpPr>
          <p:spPr>
            <a:xfrm>
              <a:off x="2703705" y="5814381"/>
              <a:ext cx="736085" cy="59093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pic>
          <p:nvPicPr>
            <p:cNvPr id="181" name="Immagine 180">
              <a:extLst>
                <a:ext uri="{FF2B5EF4-FFF2-40B4-BE49-F238E27FC236}">
                  <a16:creationId xmlns:a16="http://schemas.microsoft.com/office/drawing/2014/main" id="{23E2CF76-5C70-45A0-8ED2-FAD85A0F1DD0}"/>
                </a:ext>
              </a:extLst>
            </p:cNvPr>
            <p:cNvPicPr>
              <a:picLocks noChangeAspect="1"/>
            </p:cNvPicPr>
            <p:nvPr/>
          </p:nvPicPr>
          <p:blipFill>
            <a:blip r:embed="rId5"/>
            <a:stretch>
              <a:fillRect/>
            </a:stretch>
          </p:blipFill>
          <p:spPr>
            <a:xfrm>
              <a:off x="2688195" y="5891528"/>
              <a:ext cx="587411" cy="430311"/>
            </a:xfrm>
            <a:prstGeom prst="rect">
              <a:avLst/>
            </a:prstGeom>
          </p:spPr>
        </p:pic>
        <p:sp>
          <p:nvSpPr>
            <p:cNvPr id="184" name="CasellaDiTesto 183">
              <a:extLst>
                <a:ext uri="{FF2B5EF4-FFF2-40B4-BE49-F238E27FC236}">
                  <a16:creationId xmlns:a16="http://schemas.microsoft.com/office/drawing/2014/main" id="{8B19B2CA-605E-494C-BF78-DE404AE6CD22}"/>
                </a:ext>
              </a:extLst>
            </p:cNvPr>
            <p:cNvSpPr txBox="1"/>
            <p:nvPr/>
          </p:nvSpPr>
          <p:spPr>
            <a:xfrm>
              <a:off x="2781294" y="5533462"/>
              <a:ext cx="451727"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10</a:t>
              </a:r>
            </a:p>
          </p:txBody>
        </p:sp>
        <p:pic>
          <p:nvPicPr>
            <p:cNvPr id="186" name="Immagine 185">
              <a:extLst>
                <a:ext uri="{FF2B5EF4-FFF2-40B4-BE49-F238E27FC236}">
                  <a16:creationId xmlns:a16="http://schemas.microsoft.com/office/drawing/2014/main" id="{7AFBC33E-3E7A-4279-88E0-AF0EC0316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109" y="4924154"/>
              <a:ext cx="382905" cy="312420"/>
            </a:xfrm>
            <a:prstGeom prst="rect">
              <a:avLst/>
            </a:prstGeom>
          </p:spPr>
        </p:pic>
        <p:cxnSp>
          <p:nvCxnSpPr>
            <p:cNvPr id="75" name="Connettore diritto 74">
              <a:extLst>
                <a:ext uri="{FF2B5EF4-FFF2-40B4-BE49-F238E27FC236}">
                  <a16:creationId xmlns:a16="http://schemas.microsoft.com/office/drawing/2014/main" id="{676FFE41-32C2-4182-9307-FFF72F60DC9E}"/>
                </a:ext>
              </a:extLst>
            </p:cNvPr>
            <p:cNvCxnSpPr>
              <a:cxnSpLocks/>
            </p:cNvCxnSpPr>
            <p:nvPr/>
          </p:nvCxnSpPr>
          <p:spPr>
            <a:xfrm>
              <a:off x="5721408" y="6802490"/>
              <a:ext cx="87751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0" name="Rettangolo 79">
              <a:extLst>
                <a:ext uri="{FF2B5EF4-FFF2-40B4-BE49-F238E27FC236}">
                  <a16:creationId xmlns:a16="http://schemas.microsoft.com/office/drawing/2014/main" id="{2E8D9119-6AEC-4228-90F0-E5BD0F887E0A}"/>
                </a:ext>
              </a:extLst>
            </p:cNvPr>
            <p:cNvSpPr/>
            <p:nvPr/>
          </p:nvSpPr>
          <p:spPr>
            <a:xfrm>
              <a:off x="6201577" y="4938542"/>
              <a:ext cx="880896" cy="59246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pic>
          <p:nvPicPr>
            <p:cNvPr id="81" name="Immagine 80">
              <a:extLst>
                <a:ext uri="{FF2B5EF4-FFF2-40B4-BE49-F238E27FC236}">
                  <a16:creationId xmlns:a16="http://schemas.microsoft.com/office/drawing/2014/main" id="{B6297DBB-8476-461E-8127-7647B47740EC}"/>
                </a:ext>
              </a:extLst>
            </p:cNvPr>
            <p:cNvPicPr>
              <a:picLocks noChangeAspect="1"/>
            </p:cNvPicPr>
            <p:nvPr/>
          </p:nvPicPr>
          <p:blipFill>
            <a:blip r:embed="rId5"/>
            <a:stretch>
              <a:fillRect/>
            </a:stretch>
          </p:blipFill>
          <p:spPr>
            <a:xfrm>
              <a:off x="6254920" y="4978261"/>
              <a:ext cx="688000" cy="504000"/>
            </a:xfrm>
            <a:prstGeom prst="rect">
              <a:avLst/>
            </a:prstGeom>
          </p:spPr>
        </p:pic>
        <p:sp>
          <p:nvSpPr>
            <p:cNvPr id="88" name="CasellaDiTesto 87">
              <a:extLst>
                <a:ext uri="{FF2B5EF4-FFF2-40B4-BE49-F238E27FC236}">
                  <a16:creationId xmlns:a16="http://schemas.microsoft.com/office/drawing/2014/main" id="{B809BEEF-C1B3-4AA6-842F-3596A6739248}"/>
                </a:ext>
              </a:extLst>
            </p:cNvPr>
            <p:cNvSpPr txBox="1"/>
            <p:nvPr/>
          </p:nvSpPr>
          <p:spPr>
            <a:xfrm>
              <a:off x="6409077" y="4614060"/>
              <a:ext cx="784702"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111,7</a:t>
              </a:r>
            </a:p>
          </p:txBody>
        </p:sp>
        <p:sp>
          <p:nvSpPr>
            <p:cNvPr id="90" name="Rettangolo 89">
              <a:extLst>
                <a:ext uri="{FF2B5EF4-FFF2-40B4-BE49-F238E27FC236}">
                  <a16:creationId xmlns:a16="http://schemas.microsoft.com/office/drawing/2014/main" id="{079AA8E3-4DA8-4842-90AD-0EC2724B8594}"/>
                </a:ext>
              </a:extLst>
            </p:cNvPr>
            <p:cNvSpPr>
              <a:spLocks noChangeAspect="1"/>
            </p:cNvSpPr>
            <p:nvPr/>
          </p:nvSpPr>
          <p:spPr>
            <a:xfrm>
              <a:off x="4245971" y="5934464"/>
              <a:ext cx="796813" cy="59093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pic>
          <p:nvPicPr>
            <p:cNvPr id="96" name="Immagine 95">
              <a:extLst>
                <a:ext uri="{FF2B5EF4-FFF2-40B4-BE49-F238E27FC236}">
                  <a16:creationId xmlns:a16="http://schemas.microsoft.com/office/drawing/2014/main" id="{DB533982-4EA8-408C-BF3B-762EAC62BC01}"/>
                </a:ext>
              </a:extLst>
            </p:cNvPr>
            <p:cNvPicPr>
              <a:picLocks noChangeAspect="1"/>
            </p:cNvPicPr>
            <p:nvPr/>
          </p:nvPicPr>
          <p:blipFill>
            <a:blip r:embed="rId5"/>
            <a:stretch>
              <a:fillRect/>
            </a:stretch>
          </p:blipFill>
          <p:spPr>
            <a:xfrm>
              <a:off x="4342158" y="6004521"/>
              <a:ext cx="638862" cy="468000"/>
            </a:xfrm>
            <a:prstGeom prst="rect">
              <a:avLst/>
            </a:prstGeom>
          </p:spPr>
        </p:pic>
        <p:sp>
          <p:nvSpPr>
            <p:cNvPr id="100" name="CasellaDiTesto 99">
              <a:extLst>
                <a:ext uri="{FF2B5EF4-FFF2-40B4-BE49-F238E27FC236}">
                  <a16:creationId xmlns:a16="http://schemas.microsoft.com/office/drawing/2014/main" id="{C86435A5-C892-4FA0-B2F3-3E3B6773CB12}"/>
                </a:ext>
              </a:extLst>
            </p:cNvPr>
            <p:cNvSpPr txBox="1"/>
            <p:nvPr/>
          </p:nvSpPr>
          <p:spPr>
            <a:xfrm>
              <a:off x="4213357" y="5619539"/>
              <a:ext cx="644728"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56,8</a:t>
              </a:r>
            </a:p>
          </p:txBody>
        </p:sp>
        <p:cxnSp>
          <p:nvCxnSpPr>
            <p:cNvPr id="102" name="Connettore diritto 101">
              <a:extLst>
                <a:ext uri="{FF2B5EF4-FFF2-40B4-BE49-F238E27FC236}">
                  <a16:creationId xmlns:a16="http://schemas.microsoft.com/office/drawing/2014/main" id="{3FBC6EC1-DC87-46F7-ABCD-10520C8D4EB4}"/>
                </a:ext>
              </a:extLst>
            </p:cNvPr>
            <p:cNvCxnSpPr>
              <a:cxnSpLocks/>
            </p:cNvCxnSpPr>
            <p:nvPr/>
          </p:nvCxnSpPr>
          <p:spPr>
            <a:xfrm>
              <a:off x="5721408" y="5960256"/>
              <a:ext cx="0" cy="842234"/>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ttangolo 108">
              <a:extLst>
                <a:ext uri="{FF2B5EF4-FFF2-40B4-BE49-F238E27FC236}">
                  <a16:creationId xmlns:a16="http://schemas.microsoft.com/office/drawing/2014/main" id="{2513A92D-25F7-400E-9EF8-3F5E2ED6C2CB}"/>
                </a:ext>
              </a:extLst>
            </p:cNvPr>
            <p:cNvSpPr/>
            <p:nvPr/>
          </p:nvSpPr>
          <p:spPr>
            <a:xfrm>
              <a:off x="5775195" y="6122641"/>
              <a:ext cx="926514" cy="63604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pic>
          <p:nvPicPr>
            <p:cNvPr id="110" name="Immagine 109">
              <a:extLst>
                <a:ext uri="{FF2B5EF4-FFF2-40B4-BE49-F238E27FC236}">
                  <a16:creationId xmlns:a16="http://schemas.microsoft.com/office/drawing/2014/main" id="{809F03A7-8AD4-438B-96E4-C09EA52344DB}"/>
                </a:ext>
              </a:extLst>
            </p:cNvPr>
            <p:cNvPicPr>
              <a:picLocks noChangeAspect="1"/>
            </p:cNvPicPr>
            <p:nvPr/>
          </p:nvPicPr>
          <p:blipFill>
            <a:blip r:embed="rId5"/>
            <a:stretch>
              <a:fillRect/>
            </a:stretch>
          </p:blipFill>
          <p:spPr>
            <a:xfrm>
              <a:off x="5871917" y="6187393"/>
              <a:ext cx="688000" cy="504000"/>
            </a:xfrm>
            <a:prstGeom prst="rect">
              <a:avLst/>
            </a:prstGeom>
          </p:spPr>
        </p:pic>
        <p:sp>
          <p:nvSpPr>
            <p:cNvPr id="120" name="CasellaDiTesto 119">
              <a:extLst>
                <a:ext uri="{FF2B5EF4-FFF2-40B4-BE49-F238E27FC236}">
                  <a16:creationId xmlns:a16="http://schemas.microsoft.com/office/drawing/2014/main" id="{F4F380E8-5305-40C5-B6C6-15D65609A060}"/>
                </a:ext>
              </a:extLst>
            </p:cNvPr>
            <p:cNvSpPr txBox="1"/>
            <p:nvPr/>
          </p:nvSpPr>
          <p:spPr>
            <a:xfrm>
              <a:off x="5889935" y="5802894"/>
              <a:ext cx="770339"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61,41</a:t>
              </a:r>
            </a:p>
          </p:txBody>
        </p:sp>
        <p:pic>
          <p:nvPicPr>
            <p:cNvPr id="131" name="Immagine 130">
              <a:extLst>
                <a:ext uri="{FF2B5EF4-FFF2-40B4-BE49-F238E27FC236}">
                  <a16:creationId xmlns:a16="http://schemas.microsoft.com/office/drawing/2014/main" id="{CE9AA306-22C1-44F9-B60B-F2D7495C38DE}"/>
                </a:ext>
              </a:extLst>
            </p:cNvPr>
            <p:cNvPicPr>
              <a:picLocks noChangeAspect="1"/>
            </p:cNvPicPr>
            <p:nvPr/>
          </p:nvPicPr>
          <p:blipFill>
            <a:blip r:embed="rId5"/>
            <a:stretch>
              <a:fillRect/>
            </a:stretch>
          </p:blipFill>
          <p:spPr>
            <a:xfrm>
              <a:off x="6427083" y="3701667"/>
              <a:ext cx="688000" cy="504000"/>
            </a:xfrm>
            <a:prstGeom prst="rect">
              <a:avLst/>
            </a:prstGeom>
          </p:spPr>
        </p:pic>
        <p:sp>
          <p:nvSpPr>
            <p:cNvPr id="132" name="CasellaDiTesto 131">
              <a:extLst>
                <a:ext uri="{FF2B5EF4-FFF2-40B4-BE49-F238E27FC236}">
                  <a16:creationId xmlns:a16="http://schemas.microsoft.com/office/drawing/2014/main" id="{D712899E-8039-48B9-8554-921D4C58A44D}"/>
                </a:ext>
              </a:extLst>
            </p:cNvPr>
            <p:cNvSpPr txBox="1"/>
            <p:nvPr/>
          </p:nvSpPr>
          <p:spPr>
            <a:xfrm>
              <a:off x="6550510" y="3283784"/>
              <a:ext cx="779381"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83,09</a:t>
              </a:r>
            </a:p>
          </p:txBody>
        </p:sp>
        <p:sp>
          <p:nvSpPr>
            <p:cNvPr id="133" name="Rettangolo 132">
              <a:extLst>
                <a:ext uri="{FF2B5EF4-FFF2-40B4-BE49-F238E27FC236}">
                  <a16:creationId xmlns:a16="http://schemas.microsoft.com/office/drawing/2014/main" id="{6F35D49E-7631-42A3-9080-E78BDA0B2CE1}"/>
                </a:ext>
              </a:extLst>
            </p:cNvPr>
            <p:cNvSpPr/>
            <p:nvPr/>
          </p:nvSpPr>
          <p:spPr>
            <a:xfrm>
              <a:off x="7407845" y="4049649"/>
              <a:ext cx="784357" cy="63394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pic>
          <p:nvPicPr>
            <p:cNvPr id="134" name="Immagine 133">
              <a:extLst>
                <a:ext uri="{FF2B5EF4-FFF2-40B4-BE49-F238E27FC236}">
                  <a16:creationId xmlns:a16="http://schemas.microsoft.com/office/drawing/2014/main" id="{B7CA3F5E-BB6C-4D86-B60B-532CD5EA0225}"/>
                </a:ext>
              </a:extLst>
            </p:cNvPr>
            <p:cNvPicPr>
              <a:picLocks noChangeAspect="1"/>
            </p:cNvPicPr>
            <p:nvPr/>
          </p:nvPicPr>
          <p:blipFill>
            <a:blip r:embed="rId5"/>
            <a:stretch>
              <a:fillRect/>
            </a:stretch>
          </p:blipFill>
          <p:spPr>
            <a:xfrm>
              <a:off x="7459963" y="4123452"/>
              <a:ext cx="688000" cy="504000"/>
            </a:xfrm>
            <a:prstGeom prst="rect">
              <a:avLst/>
            </a:prstGeom>
          </p:spPr>
        </p:pic>
        <p:sp>
          <p:nvSpPr>
            <p:cNvPr id="140" name="CasellaDiTesto 139">
              <a:extLst>
                <a:ext uri="{FF2B5EF4-FFF2-40B4-BE49-F238E27FC236}">
                  <a16:creationId xmlns:a16="http://schemas.microsoft.com/office/drawing/2014/main" id="{831CB96F-7C4D-4F8C-A8D9-B77D3BC9E2DB}"/>
                </a:ext>
              </a:extLst>
            </p:cNvPr>
            <p:cNvSpPr txBox="1"/>
            <p:nvPr/>
          </p:nvSpPr>
          <p:spPr>
            <a:xfrm>
              <a:off x="7574959" y="3693622"/>
              <a:ext cx="775982"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108,1</a:t>
              </a:r>
            </a:p>
          </p:txBody>
        </p:sp>
        <p:pic>
          <p:nvPicPr>
            <p:cNvPr id="147" name="Immagine 146">
              <a:extLst>
                <a:ext uri="{FF2B5EF4-FFF2-40B4-BE49-F238E27FC236}">
                  <a16:creationId xmlns:a16="http://schemas.microsoft.com/office/drawing/2014/main" id="{94707F27-5045-4D43-9A20-8D556FA104C0}"/>
                </a:ext>
              </a:extLst>
            </p:cNvPr>
            <p:cNvPicPr>
              <a:picLocks noChangeAspect="1"/>
            </p:cNvPicPr>
            <p:nvPr/>
          </p:nvPicPr>
          <p:blipFill rotWithShape="1">
            <a:blip r:embed="rId5"/>
            <a:srcRect t="-13500" r="7729"/>
            <a:stretch/>
          </p:blipFill>
          <p:spPr>
            <a:xfrm>
              <a:off x="5626016" y="2854363"/>
              <a:ext cx="559318" cy="504000"/>
            </a:xfrm>
            <a:prstGeom prst="rect">
              <a:avLst/>
            </a:prstGeom>
          </p:spPr>
        </p:pic>
        <p:sp>
          <p:nvSpPr>
            <p:cNvPr id="157" name="Rettangolo 156">
              <a:extLst>
                <a:ext uri="{FF2B5EF4-FFF2-40B4-BE49-F238E27FC236}">
                  <a16:creationId xmlns:a16="http://schemas.microsoft.com/office/drawing/2014/main" id="{E8675CF0-AD7E-4ADC-9DD1-30BDBC8D7113}"/>
                </a:ext>
              </a:extLst>
            </p:cNvPr>
            <p:cNvSpPr/>
            <p:nvPr/>
          </p:nvSpPr>
          <p:spPr>
            <a:xfrm>
              <a:off x="5562661" y="2801180"/>
              <a:ext cx="716436" cy="618276"/>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Franklin Gothic Medium" panose="020B0603020102020204" pitchFamily="34" charset="0"/>
              </a:endParaRPr>
            </a:p>
          </p:txBody>
        </p:sp>
        <p:sp>
          <p:nvSpPr>
            <p:cNvPr id="162" name="CasellaDiTesto 161">
              <a:extLst>
                <a:ext uri="{FF2B5EF4-FFF2-40B4-BE49-F238E27FC236}">
                  <a16:creationId xmlns:a16="http://schemas.microsoft.com/office/drawing/2014/main" id="{9A934E54-3EE9-441F-8EF5-9076D285C51A}"/>
                </a:ext>
              </a:extLst>
            </p:cNvPr>
            <p:cNvSpPr txBox="1"/>
            <p:nvPr/>
          </p:nvSpPr>
          <p:spPr>
            <a:xfrm>
              <a:off x="5763535" y="2442104"/>
              <a:ext cx="644728" cy="369332"/>
            </a:xfrm>
            <a:prstGeom prst="rect">
              <a:avLst/>
            </a:prstGeom>
            <a:noFill/>
          </p:spPr>
          <p:txBody>
            <a:bodyPr wrap="none" rtlCol="0">
              <a:spAutoFit/>
            </a:bodyPr>
            <a:lstStyle/>
            <a:p>
              <a:r>
                <a:rPr lang="it-IT" dirty="0">
                  <a:solidFill>
                    <a:schemeClr val="accent1"/>
                  </a:solidFill>
                  <a:latin typeface="Franklin Gothic Medium" panose="020B0603020102020204" pitchFamily="34" charset="0"/>
                </a:rPr>
                <a:t>62,9</a:t>
              </a:r>
            </a:p>
          </p:txBody>
        </p:sp>
        <p:cxnSp>
          <p:nvCxnSpPr>
            <p:cNvPr id="189" name="Connettore diritto 188">
              <a:extLst>
                <a:ext uri="{FF2B5EF4-FFF2-40B4-BE49-F238E27FC236}">
                  <a16:creationId xmlns:a16="http://schemas.microsoft.com/office/drawing/2014/main" id="{34D638C5-567A-4350-9253-7078BF24C86F}"/>
                </a:ext>
              </a:extLst>
            </p:cNvPr>
            <p:cNvCxnSpPr>
              <a:cxnSpLocks/>
              <a:stCxn id="103" idx="3"/>
            </p:cNvCxnSpPr>
            <p:nvPr/>
          </p:nvCxnSpPr>
          <p:spPr>
            <a:xfrm flipV="1">
              <a:off x="6869481" y="4504181"/>
              <a:ext cx="470792" cy="1312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0" name="Connettore diritto 189">
              <a:extLst>
                <a:ext uri="{FF2B5EF4-FFF2-40B4-BE49-F238E27FC236}">
                  <a16:creationId xmlns:a16="http://schemas.microsoft.com/office/drawing/2014/main" id="{7A5929D1-B969-4CD5-B29C-74F325B9C20B}"/>
                </a:ext>
              </a:extLst>
            </p:cNvPr>
            <p:cNvCxnSpPr>
              <a:cxnSpLocks/>
            </p:cNvCxnSpPr>
            <p:nvPr/>
          </p:nvCxnSpPr>
          <p:spPr>
            <a:xfrm>
              <a:off x="6222380" y="4237561"/>
              <a:ext cx="911661" cy="557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9" name="Connettore diritto 198">
              <a:extLst>
                <a:ext uri="{FF2B5EF4-FFF2-40B4-BE49-F238E27FC236}">
                  <a16:creationId xmlns:a16="http://schemas.microsoft.com/office/drawing/2014/main" id="{B5493612-6C11-409C-A7D6-45D2915AF7AB}"/>
                </a:ext>
              </a:extLst>
            </p:cNvPr>
            <p:cNvCxnSpPr>
              <a:cxnSpLocks/>
            </p:cNvCxnSpPr>
            <p:nvPr/>
          </p:nvCxnSpPr>
          <p:spPr>
            <a:xfrm>
              <a:off x="4759073" y="1890488"/>
              <a:ext cx="1" cy="97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nettore diritto 204">
              <a:extLst>
                <a:ext uri="{FF2B5EF4-FFF2-40B4-BE49-F238E27FC236}">
                  <a16:creationId xmlns:a16="http://schemas.microsoft.com/office/drawing/2014/main" id="{07078698-A86A-42FF-BA5B-5543CA349BA7}"/>
                </a:ext>
              </a:extLst>
            </p:cNvPr>
            <p:cNvCxnSpPr>
              <a:cxnSpLocks/>
            </p:cNvCxnSpPr>
            <p:nvPr/>
          </p:nvCxnSpPr>
          <p:spPr>
            <a:xfrm>
              <a:off x="2488608" y="6434600"/>
              <a:ext cx="101957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6" name="Connettore diritto 205">
              <a:extLst>
                <a:ext uri="{FF2B5EF4-FFF2-40B4-BE49-F238E27FC236}">
                  <a16:creationId xmlns:a16="http://schemas.microsoft.com/office/drawing/2014/main" id="{43F1DA15-6DB3-441B-97BA-10F4DD72CD63}"/>
                </a:ext>
              </a:extLst>
            </p:cNvPr>
            <p:cNvCxnSpPr>
              <a:cxnSpLocks/>
            </p:cNvCxnSpPr>
            <p:nvPr/>
          </p:nvCxnSpPr>
          <p:spPr>
            <a:xfrm>
              <a:off x="4213357" y="6561680"/>
              <a:ext cx="911163" cy="4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7" name="Connettore diritto 206">
              <a:extLst>
                <a:ext uri="{FF2B5EF4-FFF2-40B4-BE49-F238E27FC236}">
                  <a16:creationId xmlns:a16="http://schemas.microsoft.com/office/drawing/2014/main" id="{AC0416FE-7A0A-4E03-BC28-E1831F143CC4}"/>
                </a:ext>
              </a:extLst>
            </p:cNvPr>
            <p:cNvCxnSpPr>
              <a:cxnSpLocks/>
            </p:cNvCxnSpPr>
            <p:nvPr/>
          </p:nvCxnSpPr>
          <p:spPr>
            <a:xfrm>
              <a:off x="3517750" y="5158719"/>
              <a:ext cx="0" cy="128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Connettore diritto 207">
              <a:extLst>
                <a:ext uri="{FF2B5EF4-FFF2-40B4-BE49-F238E27FC236}">
                  <a16:creationId xmlns:a16="http://schemas.microsoft.com/office/drawing/2014/main" id="{595519B8-F93D-4626-8EDB-6A6DDB6EB8D6}"/>
                </a:ext>
              </a:extLst>
            </p:cNvPr>
            <p:cNvCxnSpPr>
              <a:cxnSpLocks/>
            </p:cNvCxnSpPr>
            <p:nvPr/>
          </p:nvCxnSpPr>
          <p:spPr>
            <a:xfrm>
              <a:off x="4342158" y="4874790"/>
              <a:ext cx="1064303" cy="8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0" name="Connettore diritto 219">
              <a:extLst>
                <a:ext uri="{FF2B5EF4-FFF2-40B4-BE49-F238E27FC236}">
                  <a16:creationId xmlns:a16="http://schemas.microsoft.com/office/drawing/2014/main" id="{8A3F25B3-BB4A-4B6C-99FA-A65FCE43CE32}"/>
                </a:ext>
              </a:extLst>
            </p:cNvPr>
            <p:cNvCxnSpPr>
              <a:cxnSpLocks/>
            </p:cNvCxnSpPr>
            <p:nvPr/>
          </p:nvCxnSpPr>
          <p:spPr>
            <a:xfrm>
              <a:off x="6053157" y="5198154"/>
              <a:ext cx="0" cy="392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58E70D0C-E151-4EED-8041-440B6012F296}"/>
                </a:ext>
              </a:extLst>
            </p:cNvPr>
            <p:cNvCxnSpPr>
              <a:cxnSpLocks/>
            </p:cNvCxnSpPr>
            <p:nvPr/>
          </p:nvCxnSpPr>
          <p:spPr>
            <a:xfrm>
              <a:off x="6053157" y="5582944"/>
              <a:ext cx="1080884" cy="798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4" name="Connettore diritto 223">
              <a:extLst>
                <a:ext uri="{FF2B5EF4-FFF2-40B4-BE49-F238E27FC236}">
                  <a16:creationId xmlns:a16="http://schemas.microsoft.com/office/drawing/2014/main" id="{8C6F7BFF-CEA2-4D43-80DB-DF19DE873A8B}"/>
                </a:ext>
              </a:extLst>
            </p:cNvPr>
            <p:cNvCxnSpPr>
              <a:cxnSpLocks/>
            </p:cNvCxnSpPr>
            <p:nvPr/>
          </p:nvCxnSpPr>
          <p:spPr>
            <a:xfrm flipH="1">
              <a:off x="7337674" y="4499063"/>
              <a:ext cx="2915" cy="23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Connettore diritto 226">
              <a:extLst>
                <a:ext uri="{FF2B5EF4-FFF2-40B4-BE49-F238E27FC236}">
                  <a16:creationId xmlns:a16="http://schemas.microsoft.com/office/drawing/2014/main" id="{D8F22209-8F5C-42AB-B338-220790EDD412}"/>
                </a:ext>
              </a:extLst>
            </p:cNvPr>
            <p:cNvCxnSpPr>
              <a:cxnSpLocks/>
            </p:cNvCxnSpPr>
            <p:nvPr/>
          </p:nvCxnSpPr>
          <p:spPr>
            <a:xfrm flipV="1">
              <a:off x="7329560" y="4720465"/>
              <a:ext cx="876705" cy="2192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3" name="Connettore diritto 232">
              <a:extLst>
                <a:ext uri="{FF2B5EF4-FFF2-40B4-BE49-F238E27FC236}">
                  <a16:creationId xmlns:a16="http://schemas.microsoft.com/office/drawing/2014/main" id="{00CA96C4-7ABA-4A7A-9E24-E82883A6A996}"/>
                </a:ext>
              </a:extLst>
            </p:cNvPr>
            <p:cNvCxnSpPr>
              <a:cxnSpLocks/>
            </p:cNvCxnSpPr>
            <p:nvPr/>
          </p:nvCxnSpPr>
          <p:spPr>
            <a:xfrm flipH="1">
              <a:off x="6236985" y="4110258"/>
              <a:ext cx="105" cy="125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Connettore diritto 239">
              <a:extLst>
                <a:ext uri="{FF2B5EF4-FFF2-40B4-BE49-F238E27FC236}">
                  <a16:creationId xmlns:a16="http://schemas.microsoft.com/office/drawing/2014/main" id="{35C2256A-8A1C-4A83-A647-44F0D1688A2F}"/>
                </a:ext>
              </a:extLst>
            </p:cNvPr>
            <p:cNvCxnSpPr>
              <a:cxnSpLocks/>
            </p:cNvCxnSpPr>
            <p:nvPr/>
          </p:nvCxnSpPr>
          <p:spPr>
            <a:xfrm>
              <a:off x="5352585" y="3468029"/>
              <a:ext cx="911661" cy="15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6B4694DD-D5DD-42D1-8CAE-F71FDF832241}"/>
                </a:ext>
              </a:extLst>
            </p:cNvPr>
            <p:cNvCxnSpPr>
              <a:cxnSpLocks/>
            </p:cNvCxnSpPr>
            <p:nvPr/>
          </p:nvCxnSpPr>
          <p:spPr>
            <a:xfrm flipH="1">
              <a:off x="5361318" y="3344577"/>
              <a:ext cx="105" cy="125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Connettore diritto 261">
              <a:extLst>
                <a:ext uri="{FF2B5EF4-FFF2-40B4-BE49-F238E27FC236}">
                  <a16:creationId xmlns:a16="http://schemas.microsoft.com/office/drawing/2014/main" id="{BA764D12-3588-43F0-B676-15EEAA06C3D5}"/>
                </a:ext>
              </a:extLst>
            </p:cNvPr>
            <p:cNvCxnSpPr>
              <a:cxnSpLocks/>
            </p:cNvCxnSpPr>
            <p:nvPr/>
          </p:nvCxnSpPr>
          <p:spPr>
            <a:xfrm>
              <a:off x="5284229" y="1454999"/>
              <a:ext cx="0" cy="144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itolo 1">
            <a:extLst>
              <a:ext uri="{FF2B5EF4-FFF2-40B4-BE49-F238E27FC236}">
                <a16:creationId xmlns:a16="http://schemas.microsoft.com/office/drawing/2014/main" id="{D56D431F-E3EA-41CC-8B70-3490243DC156}"/>
              </a:ext>
            </a:extLst>
          </p:cNvPr>
          <p:cNvSpPr txBox="1">
            <a:spLocks/>
          </p:cNvSpPr>
          <p:nvPr/>
        </p:nvSpPr>
        <p:spPr>
          <a:xfrm>
            <a:off x="174924" y="438530"/>
            <a:ext cx="11842151" cy="468752"/>
          </a:xfrm>
          <a:prstGeom prst="rect">
            <a:avLst/>
          </a:prstGeom>
        </p:spPr>
        <p:txBody>
          <a:bodyPr lIns="0" tIns="0" rIns="0" bIns="0"/>
          <a:lstStyle/>
          <a:p>
            <a:pPr>
              <a:defRPr/>
            </a:pPr>
            <a:r>
              <a:rPr lang="en-US" sz="2400" b="1" dirty="0">
                <a:solidFill>
                  <a:srgbClr val="3193BA"/>
                </a:solidFill>
                <a:latin typeface="Franklin Gothic Medium" panose="020B0603020102020204" pitchFamily="34" charset="0"/>
              </a:rPr>
              <a:t>Le ZES </a:t>
            </a:r>
            <a:r>
              <a:rPr lang="en-US" sz="2400" b="1" dirty="0" err="1">
                <a:solidFill>
                  <a:srgbClr val="3193BA"/>
                </a:solidFill>
                <a:latin typeface="Franklin Gothic Medium" panose="020B0603020102020204" pitchFamily="34" charset="0"/>
              </a:rPr>
              <a:t>supportate</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dagli</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interventi</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finanziati</a:t>
            </a:r>
            <a:r>
              <a:rPr lang="en-US" sz="2400" b="1" dirty="0">
                <a:solidFill>
                  <a:srgbClr val="3193BA"/>
                </a:solidFill>
                <a:latin typeface="Franklin Gothic Medium" panose="020B0603020102020204" pitchFamily="34" charset="0"/>
              </a:rPr>
              <a:t> con </a:t>
            </a:r>
            <a:r>
              <a:rPr lang="en-US" sz="2400" b="1" dirty="0" err="1">
                <a:solidFill>
                  <a:srgbClr val="3193BA"/>
                </a:solidFill>
                <a:latin typeface="Franklin Gothic Medium" panose="020B0603020102020204" pitchFamily="34" charset="0"/>
              </a:rPr>
              <a:t>fondi</a:t>
            </a:r>
            <a:r>
              <a:rPr lang="en-US" sz="2400" b="1" dirty="0">
                <a:solidFill>
                  <a:srgbClr val="3193BA"/>
                </a:solidFill>
                <a:latin typeface="Franklin Gothic Medium" panose="020B0603020102020204" pitchFamily="34" charset="0"/>
              </a:rPr>
              <a:t> PNRR</a:t>
            </a:r>
          </a:p>
        </p:txBody>
      </p:sp>
      <p:grpSp>
        <p:nvGrpSpPr>
          <p:cNvPr id="302" name="Gruppo 301">
            <a:extLst>
              <a:ext uri="{FF2B5EF4-FFF2-40B4-BE49-F238E27FC236}">
                <a16:creationId xmlns:a16="http://schemas.microsoft.com/office/drawing/2014/main" id="{39CB2D5F-B0A6-4771-B3D0-2A9B2B35FFC5}"/>
              </a:ext>
            </a:extLst>
          </p:cNvPr>
          <p:cNvGrpSpPr/>
          <p:nvPr/>
        </p:nvGrpSpPr>
        <p:grpSpPr>
          <a:xfrm>
            <a:off x="9336083" y="1339912"/>
            <a:ext cx="2808000" cy="1035271"/>
            <a:chOff x="9337846" y="1258716"/>
            <a:chExt cx="2808000" cy="1035271"/>
          </a:xfrm>
        </p:grpSpPr>
        <p:pic>
          <p:nvPicPr>
            <p:cNvPr id="18" name="Immagine 17">
              <a:extLst>
                <a:ext uri="{FF2B5EF4-FFF2-40B4-BE49-F238E27FC236}">
                  <a16:creationId xmlns:a16="http://schemas.microsoft.com/office/drawing/2014/main" id="{A3740FD3-3E5E-4E00-81FD-4294EA0570D1}"/>
                </a:ext>
              </a:extLst>
            </p:cNvPr>
            <p:cNvPicPr>
              <a:picLocks noChangeAspect="1"/>
            </p:cNvPicPr>
            <p:nvPr/>
          </p:nvPicPr>
          <p:blipFill>
            <a:blip r:embed="rId5"/>
            <a:stretch>
              <a:fillRect/>
            </a:stretch>
          </p:blipFill>
          <p:spPr>
            <a:xfrm>
              <a:off x="9337846" y="1258716"/>
              <a:ext cx="819048" cy="600000"/>
            </a:xfrm>
            <a:prstGeom prst="rect">
              <a:avLst/>
            </a:prstGeom>
          </p:spPr>
        </p:pic>
        <p:sp>
          <p:nvSpPr>
            <p:cNvPr id="40" name="CasellaDiTesto 39">
              <a:extLst>
                <a:ext uri="{FF2B5EF4-FFF2-40B4-BE49-F238E27FC236}">
                  <a16:creationId xmlns:a16="http://schemas.microsoft.com/office/drawing/2014/main" id="{F2F1B14D-5DF3-44AB-BA82-298765AF9AC8}"/>
                </a:ext>
              </a:extLst>
            </p:cNvPr>
            <p:cNvSpPr txBox="1"/>
            <p:nvPr/>
          </p:nvSpPr>
          <p:spPr>
            <a:xfrm>
              <a:off x="10163976" y="1381770"/>
              <a:ext cx="1910609" cy="338554"/>
            </a:xfrm>
            <a:prstGeom prst="rect">
              <a:avLst/>
            </a:prstGeom>
            <a:noFill/>
          </p:spPr>
          <p:txBody>
            <a:bodyPr wrap="square" rtlCol="0">
              <a:spAutoFit/>
            </a:bodyPr>
            <a:lstStyle/>
            <a:p>
              <a:r>
                <a:rPr lang="it-IT" sz="1600" dirty="0">
                  <a:latin typeface="Franklin Gothic Medium" panose="020B0603020102020204" pitchFamily="34" charset="0"/>
                </a:rPr>
                <a:t>Fondi ZES</a:t>
              </a:r>
            </a:p>
          </p:txBody>
        </p:sp>
        <p:cxnSp>
          <p:nvCxnSpPr>
            <p:cNvPr id="86" name="Connettore diritto 85">
              <a:extLst>
                <a:ext uri="{FF2B5EF4-FFF2-40B4-BE49-F238E27FC236}">
                  <a16:creationId xmlns:a16="http://schemas.microsoft.com/office/drawing/2014/main" id="{8FE9E557-1A7E-43A4-84E8-02EA4A06CEC5}"/>
                </a:ext>
              </a:extLst>
            </p:cNvPr>
            <p:cNvCxnSpPr/>
            <p:nvPr/>
          </p:nvCxnSpPr>
          <p:spPr>
            <a:xfrm>
              <a:off x="9337846" y="1916173"/>
              <a:ext cx="28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CasellaDiTesto 128">
              <a:extLst>
                <a:ext uri="{FF2B5EF4-FFF2-40B4-BE49-F238E27FC236}">
                  <a16:creationId xmlns:a16="http://schemas.microsoft.com/office/drawing/2014/main" id="{EC0BC4E3-2643-4FA6-8882-3E449ACBE6D0}"/>
                </a:ext>
              </a:extLst>
            </p:cNvPr>
            <p:cNvSpPr txBox="1"/>
            <p:nvPr/>
          </p:nvSpPr>
          <p:spPr>
            <a:xfrm>
              <a:off x="10163976" y="1986210"/>
              <a:ext cx="1273105" cy="307777"/>
            </a:xfrm>
            <a:prstGeom prst="rect">
              <a:avLst/>
            </a:prstGeom>
            <a:noFill/>
          </p:spPr>
          <p:txBody>
            <a:bodyPr wrap="none" rtlCol="0">
              <a:spAutoFit/>
            </a:bodyPr>
            <a:lstStyle/>
            <a:p>
              <a:r>
                <a:rPr lang="it-IT" sz="1400" i="1" dirty="0">
                  <a:latin typeface="Franklin Gothic Medium" panose="020B0603020102020204" pitchFamily="34" charset="0"/>
                </a:rPr>
                <a:t>Milioni di euro</a:t>
              </a:r>
            </a:p>
          </p:txBody>
        </p:sp>
      </p:grpSp>
      <p:sp>
        <p:nvSpPr>
          <p:cNvPr id="333" name="CasellaDiTesto 332">
            <a:extLst>
              <a:ext uri="{FF2B5EF4-FFF2-40B4-BE49-F238E27FC236}">
                <a16:creationId xmlns:a16="http://schemas.microsoft.com/office/drawing/2014/main" id="{F567741D-3E7F-4393-A8C5-B6FD27865B29}"/>
              </a:ext>
            </a:extLst>
          </p:cNvPr>
          <p:cNvSpPr txBox="1"/>
          <p:nvPr/>
        </p:nvSpPr>
        <p:spPr>
          <a:xfrm>
            <a:off x="234941" y="6144564"/>
            <a:ext cx="1417667" cy="461665"/>
          </a:xfrm>
          <a:prstGeom prst="rect">
            <a:avLst/>
          </a:prstGeom>
          <a:noFill/>
        </p:spPr>
        <p:txBody>
          <a:bodyPr wrap="square" rtlCol="0">
            <a:spAutoFit/>
          </a:bodyPr>
          <a:lstStyle/>
          <a:p>
            <a:r>
              <a:rPr lang="it-IT" sz="1200" dirty="0">
                <a:latin typeface="Franklin Gothic Medium" panose="020B0603020102020204" pitchFamily="34" charset="0"/>
              </a:rPr>
              <a:t>Fonte: SRM su MIMS</a:t>
            </a:r>
          </a:p>
        </p:txBody>
      </p:sp>
      <p:sp>
        <p:nvSpPr>
          <p:cNvPr id="191" name="Rettangolo 190">
            <a:extLst>
              <a:ext uri="{FF2B5EF4-FFF2-40B4-BE49-F238E27FC236}">
                <a16:creationId xmlns:a16="http://schemas.microsoft.com/office/drawing/2014/main" id="{328B003C-F874-4A54-A961-779FA7AD920C}"/>
              </a:ext>
            </a:extLst>
          </p:cNvPr>
          <p:cNvSpPr>
            <a:spLocks noChangeAspect="1"/>
          </p:cNvSpPr>
          <p:nvPr/>
        </p:nvSpPr>
        <p:spPr>
          <a:xfrm>
            <a:off x="6770035" y="3634743"/>
            <a:ext cx="784357" cy="590932"/>
          </a:xfrm>
          <a:prstGeom prst="rect">
            <a:avLst/>
          </a:prstGeom>
          <a:noFill/>
          <a:ln>
            <a:solidFill>
              <a:srgbClr val="1E3D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2" name="Segnaposto contenuto 8">
            <a:extLst>
              <a:ext uri="{FF2B5EF4-FFF2-40B4-BE49-F238E27FC236}">
                <a16:creationId xmlns:a16="http://schemas.microsoft.com/office/drawing/2014/main" id="{AF1C53CC-DA8A-4E20-A704-CE0B5BA44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Immagine 5">
            <a:extLst>
              <a:ext uri="{FF2B5EF4-FFF2-40B4-BE49-F238E27FC236}">
                <a16:creationId xmlns:a16="http://schemas.microsoft.com/office/drawing/2014/main" id="{C5C3AD2D-3814-4FAC-A041-B95C8077EE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636215"/>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5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04D36D7-EDAF-485F-86EC-C006EB684ADF}"/>
              </a:ext>
            </a:extLst>
          </p:cNvPr>
          <p:cNvPicPr>
            <a:picLocks noChangeAspect="1"/>
          </p:cNvPicPr>
          <p:nvPr/>
        </p:nvPicPr>
        <p:blipFill rotWithShape="1">
          <a:blip r:embed="rId3">
            <a:clrChange>
              <a:clrFrom>
                <a:srgbClr val="FFFFFF"/>
              </a:clrFrom>
              <a:clrTo>
                <a:srgbClr val="FFFFFF">
                  <a:alpha val="0"/>
                </a:srgbClr>
              </a:clrTo>
            </a:clrChange>
          </a:blip>
          <a:srcRect r="15496"/>
          <a:stretch/>
        </p:blipFill>
        <p:spPr>
          <a:xfrm>
            <a:off x="7009718" y="997484"/>
            <a:ext cx="4910139" cy="5409827"/>
          </a:xfrm>
          <a:prstGeom prst="rect">
            <a:avLst/>
          </a:prstGeom>
        </p:spPr>
      </p:pic>
      <p:sp>
        <p:nvSpPr>
          <p:cNvPr id="7" name="Titolo 1">
            <a:extLst>
              <a:ext uri="{FF2B5EF4-FFF2-40B4-BE49-F238E27FC236}">
                <a16:creationId xmlns:a16="http://schemas.microsoft.com/office/drawing/2014/main" id="{13A41665-3050-4160-8206-78C97B207E65}"/>
              </a:ext>
            </a:extLst>
          </p:cNvPr>
          <p:cNvSpPr txBox="1">
            <a:spLocks/>
          </p:cNvSpPr>
          <p:nvPr/>
        </p:nvSpPr>
        <p:spPr>
          <a:xfrm>
            <a:off x="180037" y="351691"/>
            <a:ext cx="8125764" cy="171931"/>
          </a:xfrm>
          <a:prstGeom prst="rect">
            <a:avLst/>
          </a:prstGeom>
        </p:spPr>
        <p:txBody>
          <a:bodyPr lIns="0" tIns="0" rIns="0" bIns="0"/>
          <a:lstStyle/>
          <a:p>
            <a:pPr defTabSz="457200">
              <a:spcBef>
                <a:spcPct val="0"/>
              </a:spcBef>
              <a:defRPr/>
            </a:pPr>
            <a:r>
              <a:rPr lang="en-US" sz="2400" b="1" dirty="0">
                <a:solidFill>
                  <a:srgbClr val="3193BA"/>
                </a:solidFill>
                <a:latin typeface="Franklin Gothic Medium" panose="020B0603020102020204" pitchFamily="34" charset="0"/>
              </a:rPr>
              <a:t>I </a:t>
            </a:r>
            <a:r>
              <a:rPr lang="en-US" sz="2400" b="1" dirty="0" err="1">
                <a:solidFill>
                  <a:srgbClr val="3193BA"/>
                </a:solidFill>
                <a:latin typeface="Franklin Gothic Medium" panose="020B0603020102020204" pitchFamily="34" charset="0"/>
              </a:rPr>
              <a:t>porti</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italiani</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sono</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chiamati</a:t>
            </a:r>
            <a:r>
              <a:rPr lang="en-US" sz="2400" b="1" dirty="0">
                <a:solidFill>
                  <a:srgbClr val="3193BA"/>
                </a:solidFill>
                <a:latin typeface="Franklin Gothic Medium" panose="020B0603020102020204" pitchFamily="34" charset="0"/>
              </a:rPr>
              <a:t> ad un </a:t>
            </a:r>
            <a:r>
              <a:rPr lang="en-US" sz="2400" b="1" dirty="0" err="1">
                <a:solidFill>
                  <a:srgbClr val="3193BA"/>
                </a:solidFill>
                <a:latin typeface="Franklin Gothic Medium" panose="020B0603020102020204" pitchFamily="34" charset="0"/>
              </a:rPr>
              <a:t>grande</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cambiamento</a:t>
            </a:r>
            <a:r>
              <a:rPr lang="en-US" sz="2400" b="1" dirty="0">
                <a:solidFill>
                  <a:srgbClr val="3193BA"/>
                </a:solidFill>
                <a:latin typeface="Franklin Gothic Medium" panose="020B0603020102020204" pitchFamily="34" charset="0"/>
              </a:rPr>
              <a:t>. Non </a:t>
            </a:r>
            <a:r>
              <a:rPr lang="en-US" sz="2400" b="1" dirty="0" err="1">
                <a:solidFill>
                  <a:srgbClr val="3193BA"/>
                </a:solidFill>
                <a:latin typeface="Franklin Gothic Medium" panose="020B0603020102020204" pitchFamily="34" charset="0"/>
              </a:rPr>
              <a:t>più</a:t>
            </a:r>
            <a:r>
              <a:rPr lang="en-US" sz="2400" b="1" dirty="0">
                <a:solidFill>
                  <a:srgbClr val="3193BA"/>
                </a:solidFill>
                <a:latin typeface="Franklin Gothic Medium" panose="020B0603020102020204" pitchFamily="34" charset="0"/>
              </a:rPr>
              <a:t> solo nodi </a:t>
            </a:r>
            <a:r>
              <a:rPr lang="en-US" sz="2400" b="1" dirty="0" err="1">
                <a:solidFill>
                  <a:srgbClr val="3193BA"/>
                </a:solidFill>
                <a:latin typeface="Franklin Gothic Medium" panose="020B0603020102020204" pitchFamily="34" charset="0"/>
              </a:rPr>
              <a:t>logistici</a:t>
            </a:r>
            <a:r>
              <a:rPr lang="en-US" sz="2400" b="1" dirty="0">
                <a:solidFill>
                  <a:srgbClr val="3193BA"/>
                </a:solidFill>
                <a:latin typeface="Franklin Gothic Medium" panose="020B0603020102020204" pitchFamily="34" charset="0"/>
              </a:rPr>
              <a:t> ma </a:t>
            </a:r>
            <a:r>
              <a:rPr lang="en-US" sz="2400" b="1" dirty="0" err="1">
                <a:solidFill>
                  <a:srgbClr val="3193BA"/>
                </a:solidFill>
                <a:latin typeface="Franklin Gothic Medium" panose="020B0603020102020204" pitchFamily="34" charset="0"/>
              </a:rPr>
              <a:t>anche</a:t>
            </a:r>
            <a:r>
              <a:rPr lang="en-US" sz="2400" b="1" dirty="0">
                <a:solidFill>
                  <a:srgbClr val="3193BA"/>
                </a:solidFill>
                <a:latin typeface="Franklin Gothic Medium" panose="020B0603020102020204" pitchFamily="34" charset="0"/>
              </a:rPr>
              <a:t> hub </a:t>
            </a:r>
            <a:r>
              <a:rPr lang="en-US" sz="2400" b="1" dirty="0" err="1">
                <a:solidFill>
                  <a:srgbClr val="3193BA"/>
                </a:solidFill>
                <a:latin typeface="Franklin Gothic Medium" panose="020B0603020102020204" pitchFamily="34" charset="0"/>
              </a:rPr>
              <a:t>energetici</a:t>
            </a:r>
            <a:r>
              <a:rPr lang="en-US" sz="2400" b="1" dirty="0">
                <a:solidFill>
                  <a:srgbClr val="3193BA"/>
                </a:solidFill>
                <a:latin typeface="Franklin Gothic Medium" panose="020B0603020102020204" pitchFamily="34" charset="0"/>
              </a:rPr>
              <a:t> </a:t>
            </a:r>
            <a:r>
              <a:rPr lang="en-US" sz="2400" b="1" dirty="0" err="1">
                <a:solidFill>
                  <a:srgbClr val="3193BA"/>
                </a:solidFill>
                <a:latin typeface="Franklin Gothic Medium" panose="020B0603020102020204" pitchFamily="34" charset="0"/>
              </a:rPr>
              <a:t>strategici</a:t>
            </a:r>
            <a:r>
              <a:rPr lang="en-US" sz="2400" b="1" dirty="0">
                <a:solidFill>
                  <a:srgbClr val="3193BA"/>
                </a:solidFill>
                <a:latin typeface="Franklin Gothic Medium" panose="020B0603020102020204" pitchFamily="34" charset="0"/>
              </a:rPr>
              <a:t> </a:t>
            </a:r>
          </a:p>
        </p:txBody>
      </p:sp>
      <p:sp>
        <p:nvSpPr>
          <p:cNvPr id="13" name="Titolo 1">
            <a:extLst>
              <a:ext uri="{FF2B5EF4-FFF2-40B4-BE49-F238E27FC236}">
                <a16:creationId xmlns:a16="http://schemas.microsoft.com/office/drawing/2014/main" id="{C7903ECD-0B1B-4ADD-9291-B66C8216DDFB}"/>
              </a:ext>
            </a:extLst>
          </p:cNvPr>
          <p:cNvSpPr txBox="1">
            <a:spLocks/>
          </p:cNvSpPr>
          <p:nvPr/>
        </p:nvSpPr>
        <p:spPr>
          <a:xfrm>
            <a:off x="180037" y="1327860"/>
            <a:ext cx="6982470" cy="5783821"/>
          </a:xfrm>
          <a:prstGeom prst="rect">
            <a:avLst/>
          </a:prstGeom>
          <a:noFill/>
          <a:ln w="12700">
            <a:noFill/>
          </a:ln>
        </p:spPr>
        <p:txBody>
          <a:bodyPr lIns="120000" tIns="120000" rIns="120000" bIns="120000"/>
          <a:lstStyle>
            <a:defPPr>
              <a:defRPr lang="it-IT"/>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marL="342891" indent="-342891" fontAlgn="auto">
              <a:lnSpc>
                <a:spcPct val="114000"/>
              </a:lnSpc>
              <a:spcAft>
                <a:spcPts val="800"/>
              </a:spcAft>
              <a:buClr>
                <a:srgbClr val="003A79"/>
              </a:buClr>
              <a:buSzPct val="140000"/>
              <a:buFont typeface="Wingdings" panose="05000000000000000000" pitchFamily="2" charset="2"/>
              <a:buChar char="§"/>
              <a:defRPr/>
            </a:pPr>
            <a:r>
              <a:rPr lang="it-IT" b="1" dirty="0">
                <a:solidFill>
                  <a:srgbClr val="3193BA"/>
                </a:solidFill>
                <a:latin typeface="Franklin Gothic Medium" panose="020B0603020102020204" pitchFamily="34" charset="0"/>
                <a:ea typeface="+mj-ea"/>
                <a:cs typeface="Arial"/>
              </a:rPr>
              <a:t>Il sistema portuale italiano ha un'importante caratterizzazione energetica:</a:t>
            </a:r>
            <a:r>
              <a:rPr lang="it-IT" dirty="0">
                <a:solidFill>
                  <a:srgbClr val="3193BA"/>
                </a:solidFill>
                <a:latin typeface="Franklin Gothic Medium" panose="020B0603020102020204" pitchFamily="34" charset="0"/>
                <a:ea typeface="+mj-ea"/>
                <a:cs typeface="Arial"/>
              </a:rPr>
              <a:t> il 34% è costituito da rinfuse liquide. </a:t>
            </a:r>
          </a:p>
          <a:p>
            <a:pPr marL="342891" indent="-342891" fontAlgn="auto">
              <a:lnSpc>
                <a:spcPct val="114000"/>
              </a:lnSpc>
              <a:spcAft>
                <a:spcPts val="800"/>
              </a:spcAft>
              <a:buClr>
                <a:srgbClr val="003A79"/>
              </a:buClr>
              <a:buSzPct val="140000"/>
              <a:buFont typeface="Wingdings" panose="05000000000000000000" pitchFamily="2" charset="2"/>
              <a:buChar char="§"/>
              <a:defRPr/>
            </a:pPr>
            <a:r>
              <a:rPr lang="it-IT" dirty="0">
                <a:solidFill>
                  <a:srgbClr val="3193BA"/>
                </a:solidFill>
                <a:latin typeface="Franklin Gothic Medium" panose="020B0603020102020204" pitchFamily="34" charset="0"/>
                <a:ea typeface="+mj-ea"/>
                <a:cs typeface="Arial"/>
              </a:rPr>
              <a:t>I </a:t>
            </a:r>
            <a:r>
              <a:rPr lang="it-IT" b="1" dirty="0">
                <a:solidFill>
                  <a:srgbClr val="3193BA"/>
                </a:solidFill>
                <a:latin typeface="Franklin Gothic Medium" panose="020B0603020102020204" pitchFamily="34" charset="0"/>
                <a:ea typeface="+mj-ea"/>
                <a:cs typeface="Arial"/>
              </a:rPr>
              <a:t>primi 5 porti </a:t>
            </a:r>
            <a:r>
              <a:rPr lang="it-IT" dirty="0">
                <a:solidFill>
                  <a:srgbClr val="3193BA"/>
                </a:solidFill>
                <a:latin typeface="Franklin Gothic Medium" panose="020B0603020102020204" pitchFamily="34" charset="0"/>
                <a:ea typeface="+mj-ea"/>
                <a:cs typeface="Arial"/>
              </a:rPr>
              <a:t>energetici italiani </a:t>
            </a:r>
            <a:r>
              <a:rPr lang="it-IT" b="1" dirty="0">
                <a:solidFill>
                  <a:srgbClr val="3193BA"/>
                </a:solidFill>
                <a:latin typeface="Franklin Gothic Medium" panose="020B0603020102020204" pitchFamily="34" charset="0"/>
                <a:ea typeface="+mj-ea"/>
                <a:cs typeface="Arial"/>
              </a:rPr>
              <a:t>concentrano circa il 70%</a:t>
            </a:r>
            <a:r>
              <a:rPr lang="it-IT" dirty="0">
                <a:solidFill>
                  <a:srgbClr val="3193BA"/>
                </a:solidFill>
                <a:latin typeface="Franklin Gothic Medium" panose="020B0603020102020204" pitchFamily="34" charset="0"/>
                <a:ea typeface="+mj-ea"/>
                <a:cs typeface="Arial"/>
              </a:rPr>
              <a:t> del traffico e sono: Trieste, </a:t>
            </a:r>
            <a:r>
              <a:rPr lang="it-IT" b="1" dirty="0">
                <a:solidFill>
                  <a:srgbClr val="3193BA"/>
                </a:solidFill>
                <a:latin typeface="Franklin Gothic Medium" panose="020B0603020102020204" pitchFamily="34" charset="0"/>
                <a:ea typeface="+mj-ea"/>
                <a:cs typeface="Arial"/>
              </a:rPr>
              <a:t>Cagliari</a:t>
            </a:r>
            <a:r>
              <a:rPr lang="it-IT" dirty="0">
                <a:solidFill>
                  <a:srgbClr val="3193BA"/>
                </a:solidFill>
                <a:latin typeface="Franklin Gothic Medium" panose="020B0603020102020204" pitchFamily="34" charset="0"/>
                <a:ea typeface="+mj-ea"/>
                <a:cs typeface="Arial"/>
              </a:rPr>
              <a:t>, </a:t>
            </a:r>
            <a:r>
              <a:rPr lang="it-IT" b="1" dirty="0">
                <a:solidFill>
                  <a:srgbClr val="3193BA"/>
                </a:solidFill>
                <a:latin typeface="Franklin Gothic Medium" panose="020B0603020102020204" pitchFamily="34" charset="0"/>
                <a:ea typeface="+mj-ea"/>
                <a:cs typeface="Arial"/>
              </a:rPr>
              <a:t>Augusta</a:t>
            </a:r>
            <a:r>
              <a:rPr lang="it-IT" dirty="0">
                <a:solidFill>
                  <a:srgbClr val="3193BA"/>
                </a:solidFill>
                <a:latin typeface="Franklin Gothic Medium" panose="020B0603020102020204" pitchFamily="34" charset="0"/>
                <a:ea typeface="+mj-ea"/>
                <a:cs typeface="Arial"/>
              </a:rPr>
              <a:t>, </a:t>
            </a:r>
            <a:r>
              <a:rPr lang="it-IT" b="1" dirty="0">
                <a:solidFill>
                  <a:srgbClr val="3193BA"/>
                </a:solidFill>
                <a:latin typeface="Franklin Gothic Medium" panose="020B0603020102020204" pitchFamily="34" charset="0"/>
                <a:ea typeface="+mj-ea"/>
                <a:cs typeface="Arial"/>
              </a:rPr>
              <a:t>Milazzo</a:t>
            </a:r>
            <a:r>
              <a:rPr lang="it-IT" dirty="0">
                <a:solidFill>
                  <a:srgbClr val="3193BA"/>
                </a:solidFill>
                <a:latin typeface="Franklin Gothic Medium" panose="020B0603020102020204" pitchFamily="34" charset="0"/>
                <a:ea typeface="+mj-ea"/>
                <a:cs typeface="Arial"/>
              </a:rPr>
              <a:t> e Genova. </a:t>
            </a:r>
          </a:p>
          <a:p>
            <a:pPr marL="342891" indent="-342891" fontAlgn="auto">
              <a:lnSpc>
                <a:spcPct val="114000"/>
              </a:lnSpc>
              <a:spcAft>
                <a:spcPts val="800"/>
              </a:spcAft>
              <a:buClr>
                <a:srgbClr val="003A79"/>
              </a:buClr>
              <a:buSzPct val="140000"/>
              <a:buFont typeface="Wingdings" panose="05000000000000000000" pitchFamily="2" charset="2"/>
              <a:buChar char="§"/>
              <a:defRPr/>
            </a:pPr>
            <a:r>
              <a:rPr lang="it-IT" dirty="0">
                <a:solidFill>
                  <a:srgbClr val="3193BA"/>
                </a:solidFill>
                <a:latin typeface="Franklin Gothic Medium" panose="020B0603020102020204" pitchFamily="34" charset="0"/>
                <a:ea typeface="+mj-ea"/>
                <a:cs typeface="Arial"/>
              </a:rPr>
              <a:t>Il Sud concentra la maggiore </a:t>
            </a:r>
            <a:r>
              <a:rPr lang="it-IT" b="1" dirty="0">
                <a:solidFill>
                  <a:srgbClr val="3193BA"/>
                </a:solidFill>
                <a:latin typeface="Franklin Gothic Medium" panose="020B0603020102020204" pitchFamily="34" charset="0"/>
                <a:ea typeface="+mj-ea"/>
                <a:cs typeface="Arial"/>
              </a:rPr>
              <a:t>capacità di raffinazione</a:t>
            </a:r>
            <a:r>
              <a:rPr lang="it-IT" dirty="0">
                <a:solidFill>
                  <a:srgbClr val="3193BA"/>
                </a:solidFill>
                <a:latin typeface="Franklin Gothic Medium" panose="020B0603020102020204" pitchFamily="34" charset="0"/>
                <a:ea typeface="+mj-ea"/>
                <a:cs typeface="Arial"/>
              </a:rPr>
              <a:t>.</a:t>
            </a:r>
          </a:p>
          <a:p>
            <a:pPr marL="342891" indent="-342891" fontAlgn="auto">
              <a:lnSpc>
                <a:spcPct val="114000"/>
              </a:lnSpc>
              <a:spcAft>
                <a:spcPts val="800"/>
              </a:spcAft>
              <a:buClr>
                <a:srgbClr val="003A79"/>
              </a:buClr>
              <a:buSzPct val="140000"/>
              <a:buFont typeface="Wingdings" panose="05000000000000000000" pitchFamily="2" charset="2"/>
              <a:buChar char="§"/>
              <a:defRPr/>
            </a:pPr>
            <a:r>
              <a:rPr lang="it-IT" dirty="0">
                <a:solidFill>
                  <a:srgbClr val="3193BA"/>
                </a:solidFill>
                <a:latin typeface="Franklin Gothic Medium" panose="020B0603020102020204" pitchFamily="34" charset="0"/>
                <a:ea typeface="+mj-ea"/>
                <a:cs typeface="Arial"/>
              </a:rPr>
              <a:t>L</a:t>
            </a:r>
            <a:r>
              <a:rPr lang="it-IT" b="1" dirty="0">
                <a:solidFill>
                  <a:srgbClr val="3193BA"/>
                </a:solidFill>
                <a:latin typeface="Franklin Gothic Medium" panose="020B0603020102020204" pitchFamily="34" charset="0"/>
                <a:ea typeface="+mj-ea"/>
                <a:cs typeface="Arial"/>
              </a:rPr>
              <a:t>'Italia</a:t>
            </a:r>
            <a:r>
              <a:rPr lang="it-IT" dirty="0">
                <a:solidFill>
                  <a:srgbClr val="3193BA"/>
                </a:solidFill>
                <a:latin typeface="Franklin Gothic Medium" panose="020B0603020102020204" pitchFamily="34" charset="0"/>
                <a:ea typeface="+mj-ea"/>
                <a:cs typeface="Arial"/>
              </a:rPr>
              <a:t> è una </a:t>
            </a:r>
            <a:r>
              <a:rPr lang="it-IT" b="1" dirty="0">
                <a:solidFill>
                  <a:srgbClr val="3193BA"/>
                </a:solidFill>
                <a:latin typeface="Franklin Gothic Medium" panose="020B0603020102020204" pitchFamily="34" charset="0"/>
                <a:ea typeface="+mj-ea"/>
                <a:cs typeface="Arial"/>
              </a:rPr>
              <a:t>porta d'accesso per i nuovi flussi energetici dal Nord Africa e dall'area del Caspio verso l'Europa</a:t>
            </a:r>
            <a:r>
              <a:rPr lang="it-IT" dirty="0">
                <a:solidFill>
                  <a:srgbClr val="3193BA"/>
                </a:solidFill>
                <a:latin typeface="Franklin Gothic Medium" panose="020B0603020102020204" pitchFamily="34" charset="0"/>
                <a:ea typeface="+mj-ea"/>
                <a:cs typeface="Arial"/>
              </a:rPr>
              <a:t>. L'80% delle importazioni di gas nel 2022 (gennaio-ottobre) avviene via gasdotto. Il 64% del gas importato via gasdotto arriva al Sud.</a:t>
            </a:r>
          </a:p>
          <a:p>
            <a:pPr marL="342891" indent="-342891" fontAlgn="auto">
              <a:lnSpc>
                <a:spcPct val="114000"/>
              </a:lnSpc>
              <a:spcAft>
                <a:spcPts val="800"/>
              </a:spcAft>
              <a:buClr>
                <a:srgbClr val="003A79"/>
              </a:buClr>
              <a:buSzPct val="140000"/>
              <a:buFont typeface="Wingdings" panose="05000000000000000000" pitchFamily="2" charset="2"/>
              <a:buChar char="§"/>
              <a:defRPr/>
            </a:pPr>
            <a:r>
              <a:rPr lang="it-IT" dirty="0">
                <a:solidFill>
                  <a:srgbClr val="3193BA"/>
                </a:solidFill>
                <a:latin typeface="Franklin Gothic Medium" panose="020B0603020102020204" pitchFamily="34" charset="0"/>
                <a:ea typeface="+mj-ea"/>
                <a:cs typeface="Arial"/>
              </a:rPr>
              <a:t>Le</a:t>
            </a:r>
            <a:r>
              <a:rPr lang="it-IT" b="1" dirty="0">
                <a:solidFill>
                  <a:srgbClr val="3193BA"/>
                </a:solidFill>
                <a:latin typeface="Franklin Gothic Medium" panose="020B0603020102020204" pitchFamily="34" charset="0"/>
                <a:ea typeface="+mj-ea"/>
                <a:cs typeface="Arial"/>
              </a:rPr>
              <a:t> </a:t>
            </a:r>
            <a:r>
              <a:rPr lang="it-IT" dirty="0">
                <a:solidFill>
                  <a:srgbClr val="3193BA"/>
                </a:solidFill>
                <a:latin typeface="Franklin Gothic Medium" panose="020B0603020102020204" pitchFamily="34" charset="0"/>
                <a:ea typeface="+mj-ea"/>
                <a:cs typeface="Arial"/>
              </a:rPr>
              <a:t>i</a:t>
            </a:r>
            <a:r>
              <a:rPr lang="it-IT" b="1" dirty="0">
                <a:solidFill>
                  <a:srgbClr val="3193BA"/>
                </a:solidFill>
                <a:latin typeface="Franklin Gothic Medium" panose="020B0603020102020204" pitchFamily="34" charset="0"/>
                <a:ea typeface="+mj-ea"/>
                <a:cs typeface="Arial"/>
              </a:rPr>
              <a:t>nterconnession</a:t>
            </a:r>
            <a:r>
              <a:rPr lang="it-IT" dirty="0">
                <a:solidFill>
                  <a:srgbClr val="3193BA"/>
                </a:solidFill>
                <a:latin typeface="Franklin Gothic Medium" panose="020B0603020102020204" pitchFamily="34" charset="0"/>
                <a:ea typeface="+mj-ea"/>
                <a:cs typeface="Arial"/>
              </a:rPr>
              <a:t>i di rete con l</a:t>
            </a:r>
            <a:r>
              <a:rPr lang="it-IT" b="1" dirty="0">
                <a:solidFill>
                  <a:srgbClr val="3193BA"/>
                </a:solidFill>
                <a:latin typeface="Franklin Gothic Medium" panose="020B0603020102020204" pitchFamily="34" charset="0"/>
                <a:ea typeface="+mj-ea"/>
                <a:cs typeface="Arial"/>
              </a:rPr>
              <a:t>'UE</a:t>
            </a:r>
            <a:r>
              <a:rPr lang="it-IT" dirty="0">
                <a:solidFill>
                  <a:srgbClr val="3193BA"/>
                </a:solidFill>
                <a:latin typeface="Franklin Gothic Medium" panose="020B0603020102020204" pitchFamily="34" charset="0"/>
                <a:ea typeface="+mj-ea"/>
                <a:cs typeface="Arial"/>
              </a:rPr>
              <a:t> sono fondamentali per un </a:t>
            </a:r>
            <a:r>
              <a:rPr lang="it-IT" b="1" dirty="0">
                <a:solidFill>
                  <a:srgbClr val="3193BA"/>
                </a:solidFill>
                <a:latin typeface="Franklin Gothic Medium" panose="020B0603020102020204" pitchFamily="34" charset="0"/>
                <a:ea typeface="+mj-ea"/>
                <a:cs typeface="Arial"/>
              </a:rPr>
              <a:t>futuro a basse emissioni di carbonio (energie rinnovabili e idrogeno);</a:t>
            </a:r>
            <a:r>
              <a:rPr lang="it-IT" dirty="0">
                <a:solidFill>
                  <a:srgbClr val="3193BA"/>
                </a:solidFill>
                <a:latin typeface="Franklin Gothic Medium" panose="020B0603020102020204" pitchFamily="34" charset="0"/>
                <a:ea typeface="+mj-ea"/>
                <a:cs typeface="Arial"/>
              </a:rPr>
              <a:t> sfida per capitalizzare le energie rinnovabili prodotte nei Paesi dell'area MENA</a:t>
            </a:r>
            <a:r>
              <a:rPr lang="en-US" dirty="0">
                <a:solidFill>
                  <a:srgbClr val="3193BA"/>
                </a:solidFill>
                <a:latin typeface="Franklin Gothic Medium" panose="020B0603020102020204" pitchFamily="34" charset="0"/>
                <a:ea typeface="+mj-ea"/>
                <a:cs typeface="Arial"/>
              </a:rPr>
              <a:t>.</a:t>
            </a:r>
            <a:endParaRPr lang="it-IT" dirty="0">
              <a:solidFill>
                <a:srgbClr val="3193BA"/>
              </a:solidFill>
              <a:latin typeface="Franklin Gothic Medium" panose="020B0603020102020204" pitchFamily="34" charset="0"/>
              <a:ea typeface="+mj-ea"/>
              <a:cs typeface="Arial"/>
            </a:endParaRPr>
          </a:p>
        </p:txBody>
      </p:sp>
      <p:sp>
        <p:nvSpPr>
          <p:cNvPr id="14" name="CasellaDiTesto 13">
            <a:extLst>
              <a:ext uri="{FF2B5EF4-FFF2-40B4-BE49-F238E27FC236}">
                <a16:creationId xmlns:a16="http://schemas.microsoft.com/office/drawing/2014/main" id="{BBC96B95-9950-4CC2-90E3-58100BFED3B5}"/>
              </a:ext>
            </a:extLst>
          </p:cNvPr>
          <p:cNvSpPr txBox="1"/>
          <p:nvPr/>
        </p:nvSpPr>
        <p:spPr>
          <a:xfrm>
            <a:off x="9761388" y="428768"/>
            <a:ext cx="2270271" cy="830997"/>
          </a:xfrm>
          <a:prstGeom prst="rect">
            <a:avLst/>
          </a:prstGeom>
          <a:noFill/>
        </p:spPr>
        <p:txBody>
          <a:bodyPr wrap="square">
            <a:spAutoFit/>
          </a:bodyPr>
          <a:lstStyle/>
          <a:p>
            <a:pPr algn="r"/>
            <a:r>
              <a:rPr lang="it-IT" sz="1600" b="1" dirty="0">
                <a:solidFill>
                  <a:schemeClr val="bg1"/>
                </a:solidFill>
                <a:highlight>
                  <a:srgbClr val="00A9B9"/>
                </a:highlight>
                <a:latin typeface="Franklin Gothic Medium" panose="020B0603020102020204" pitchFamily="34" charset="0"/>
              </a:rPr>
              <a:t>Italia: </a:t>
            </a:r>
          </a:p>
          <a:p>
            <a:pPr algn="r"/>
            <a:r>
              <a:rPr lang="it-IT" sz="1600" b="1" dirty="0">
                <a:solidFill>
                  <a:schemeClr val="bg1"/>
                </a:solidFill>
                <a:highlight>
                  <a:srgbClr val="00A9B9"/>
                </a:highlight>
                <a:latin typeface="Franklin Gothic Medium" panose="020B0603020102020204" pitchFamily="34" charset="0"/>
              </a:rPr>
              <a:t>Un energy gateway </a:t>
            </a:r>
          </a:p>
          <a:p>
            <a:pPr algn="r"/>
            <a:r>
              <a:rPr lang="it-IT" sz="1600" b="1" dirty="0">
                <a:solidFill>
                  <a:schemeClr val="bg1"/>
                </a:solidFill>
                <a:highlight>
                  <a:srgbClr val="00A9B9"/>
                </a:highlight>
                <a:latin typeface="Franklin Gothic Medium" panose="020B0603020102020204" pitchFamily="34" charset="0"/>
              </a:rPr>
              <a:t>per il </a:t>
            </a:r>
            <a:r>
              <a:rPr lang="it-IT" sz="1600" b="1" dirty="0" err="1">
                <a:solidFill>
                  <a:schemeClr val="bg1"/>
                </a:solidFill>
                <a:highlight>
                  <a:srgbClr val="00A9B9"/>
                </a:highlight>
                <a:latin typeface="Franklin Gothic Medium" panose="020B0603020102020204" pitchFamily="34" charset="0"/>
              </a:rPr>
              <a:t>Med</a:t>
            </a:r>
            <a:endParaRPr lang="it-IT" sz="1600" b="1" dirty="0">
              <a:solidFill>
                <a:schemeClr val="bg1"/>
              </a:solidFill>
              <a:highlight>
                <a:srgbClr val="00A9B9"/>
              </a:highlight>
              <a:latin typeface="Franklin Gothic Medium" panose="020B0603020102020204" pitchFamily="34" charset="0"/>
            </a:endParaRPr>
          </a:p>
        </p:txBody>
      </p:sp>
      <p:sp>
        <p:nvSpPr>
          <p:cNvPr id="8" name="CasellaDiTesto 7">
            <a:extLst>
              <a:ext uri="{FF2B5EF4-FFF2-40B4-BE49-F238E27FC236}">
                <a16:creationId xmlns:a16="http://schemas.microsoft.com/office/drawing/2014/main" id="{E0A20379-9D85-4B0A-B42A-C9BF2F4F573D}"/>
              </a:ext>
            </a:extLst>
          </p:cNvPr>
          <p:cNvSpPr txBox="1"/>
          <p:nvPr/>
        </p:nvSpPr>
        <p:spPr>
          <a:xfrm>
            <a:off x="7881031" y="6176479"/>
            <a:ext cx="2797561" cy="230832"/>
          </a:xfrm>
          <a:prstGeom prst="rect">
            <a:avLst/>
          </a:prstGeom>
          <a:noFill/>
        </p:spPr>
        <p:txBody>
          <a:bodyPr wrap="none" rtlCol="0">
            <a:spAutoFit/>
          </a:bodyPr>
          <a:lstStyle/>
          <a:p>
            <a:r>
              <a:rPr lang="it-IT" sz="900" dirty="0">
                <a:latin typeface="Franklin Gothic Medium" panose="020B0603020102020204" pitchFamily="34" charset="0"/>
              </a:rPr>
              <a:t>Fonte: elaborazioni  SRM su </a:t>
            </a:r>
            <a:r>
              <a:rPr lang="it-IT" sz="900" dirty="0" err="1">
                <a:latin typeface="Franklin Gothic Medium" panose="020B0603020102020204" pitchFamily="34" charset="0"/>
              </a:rPr>
              <a:t>Assoporti</a:t>
            </a:r>
            <a:r>
              <a:rPr lang="it-IT" sz="900" dirty="0">
                <a:latin typeface="Franklin Gothic Medium" panose="020B0603020102020204" pitchFamily="34" charset="0"/>
              </a:rPr>
              <a:t> e UNEM, 2022</a:t>
            </a:r>
          </a:p>
        </p:txBody>
      </p:sp>
      <p:pic>
        <p:nvPicPr>
          <p:cNvPr id="9" name="Segnaposto contenuto 8">
            <a:extLst>
              <a:ext uri="{FF2B5EF4-FFF2-40B4-BE49-F238E27FC236}">
                <a16:creationId xmlns:a16="http://schemas.microsoft.com/office/drawing/2014/main" id="{DCADF9C6-553F-4097-B323-75FF81045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921"/>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5">
            <a:extLst>
              <a:ext uri="{FF2B5EF4-FFF2-40B4-BE49-F238E27FC236}">
                <a16:creationId xmlns:a16="http://schemas.microsoft.com/office/drawing/2014/main" id="{731935CA-B4F3-4A81-AFBA-BBAAD5D00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28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6" descr="Immagine che contiene testo, bolla, zanzariera&#10;&#10;Descrizione generata automaticamente">
            <a:extLst>
              <a:ext uri="{FF2B5EF4-FFF2-40B4-BE49-F238E27FC236}">
                <a16:creationId xmlns:a16="http://schemas.microsoft.com/office/drawing/2014/main" id="{28FE9C17-EE16-47B4-82B1-CEC70A161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a:extLst>
              <a:ext uri="{FF2B5EF4-FFF2-40B4-BE49-F238E27FC236}">
                <a16:creationId xmlns:a16="http://schemas.microsoft.com/office/drawing/2014/main" id="{737A3AE3-BAA8-4C87-92B0-AFBA88C1922A}"/>
              </a:ext>
            </a:extLst>
          </p:cNvPr>
          <p:cNvSpPr txBox="1">
            <a:spLocks noChangeArrowheads="1"/>
          </p:cNvSpPr>
          <p:nvPr/>
        </p:nvSpPr>
        <p:spPr bwMode="auto">
          <a:xfrm>
            <a:off x="0" y="34290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50000"/>
              </a:lnSpc>
              <a:buFont typeface="Arial" panose="020B0604020202020204" pitchFamily="34" charset="0"/>
              <a:buNone/>
            </a:pPr>
            <a:r>
              <a:rPr lang="it-IT" altLang="it-IT" sz="3733">
                <a:solidFill>
                  <a:srgbClr val="3193BA"/>
                </a:solidFill>
                <a:latin typeface="Franklin Gothic Medium" panose="020B0603020102020204" pitchFamily="34" charset="0"/>
              </a:rPr>
              <a:t>GRAZIE</a:t>
            </a:r>
          </a:p>
        </p:txBody>
      </p:sp>
      <p:pic>
        <p:nvPicPr>
          <p:cNvPr id="9220" name="Immagine 1">
            <a:extLst>
              <a:ext uri="{FF2B5EF4-FFF2-40B4-BE49-F238E27FC236}">
                <a16:creationId xmlns:a16="http://schemas.microsoft.com/office/drawing/2014/main" id="{B7C38150-B921-4903-91C1-6EB836224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767" y="6083300"/>
            <a:ext cx="1775884"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magine 2">
            <a:extLst>
              <a:ext uri="{FF2B5EF4-FFF2-40B4-BE49-F238E27FC236}">
                <a16:creationId xmlns:a16="http://schemas.microsoft.com/office/drawing/2014/main" id="{00268215-8331-429D-8AD2-A604E499F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667" y="6083300"/>
            <a:ext cx="1981200" cy="37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413F937F-D3DE-4135-A7F7-FE29AA1E5F21}"/>
              </a:ext>
            </a:extLst>
          </p:cNvPr>
          <p:cNvPicPr>
            <a:picLocks noChangeAspect="1"/>
          </p:cNvPicPr>
          <p:nvPr/>
        </p:nvPicPr>
        <p:blipFill>
          <a:blip r:embed="rId3"/>
          <a:stretch>
            <a:fillRect/>
          </a:stretch>
        </p:blipFill>
        <p:spPr>
          <a:xfrm>
            <a:off x="703271" y="803457"/>
            <a:ext cx="9982658" cy="4696460"/>
          </a:xfrm>
          <a:prstGeom prst="rect">
            <a:avLst/>
          </a:prstGeom>
        </p:spPr>
      </p:pic>
      <p:sp>
        <p:nvSpPr>
          <p:cNvPr id="16" name="CasellaDiTesto 15">
            <a:extLst>
              <a:ext uri="{FF2B5EF4-FFF2-40B4-BE49-F238E27FC236}">
                <a16:creationId xmlns:a16="http://schemas.microsoft.com/office/drawing/2014/main" id="{40981CF1-E8CC-4C1E-A082-E95443FF805A}"/>
              </a:ext>
            </a:extLst>
          </p:cNvPr>
          <p:cNvSpPr txBox="1"/>
          <p:nvPr/>
        </p:nvSpPr>
        <p:spPr>
          <a:xfrm>
            <a:off x="398298" y="5266382"/>
            <a:ext cx="11395403" cy="1184940"/>
          </a:xfrm>
          <a:prstGeom prst="rect">
            <a:avLst/>
          </a:prstGeom>
          <a:noFill/>
        </p:spPr>
        <p:txBody>
          <a:bodyPr wrap="square" rtlCol="0">
            <a:spAutoFit/>
          </a:bodyPr>
          <a:lstStyle/>
          <a:p>
            <a:pPr defTabSz="685800">
              <a:spcAft>
                <a:spcPts val="600"/>
              </a:spcAft>
              <a:buClr>
                <a:srgbClr val="3193BA"/>
              </a:buClr>
              <a:buFont typeface="Arial" panose="020B0604020202020204" pitchFamily="34" charset="0"/>
              <a:buChar char="•"/>
              <a:defRPr/>
            </a:pPr>
            <a:r>
              <a:rPr lang="it-IT" dirty="0">
                <a:solidFill>
                  <a:schemeClr val="tx1">
                    <a:lumMod val="75000"/>
                    <a:lumOff val="25000"/>
                  </a:schemeClr>
                </a:solidFill>
                <a:latin typeface="Franklin Gothic Medium" panose="020B0603020102020204" pitchFamily="34" charset="0"/>
                <a:cs typeface="Arial"/>
              </a:rPr>
              <a:t>‎</a:t>
            </a:r>
            <a:r>
              <a:rPr lang="it-IT" sz="2200" dirty="0">
                <a:solidFill>
                  <a:srgbClr val="3193BA"/>
                </a:solidFill>
                <a:latin typeface="Franklin Gothic Medium" panose="020B0603020102020204" pitchFamily="34" charset="0"/>
              </a:rPr>
              <a:t>L’economia mondiale è in crescita anche se è messa a dura prova.</a:t>
            </a:r>
          </a:p>
          <a:p>
            <a:pPr defTabSz="685800">
              <a:spcAft>
                <a:spcPts val="600"/>
              </a:spcAft>
              <a:buFont typeface="Arial" panose="020B0604020202020204" pitchFamily="34" charset="0"/>
              <a:buChar char="•"/>
              <a:defRPr/>
            </a:pPr>
            <a:r>
              <a:rPr lang="it-IT" sz="2200" dirty="0">
                <a:solidFill>
                  <a:srgbClr val="3193BA"/>
                </a:solidFill>
                <a:latin typeface="Franklin Gothic Medium" panose="020B0603020102020204" pitchFamily="34" charset="0"/>
              </a:rPr>
              <a:t>Previsioni: il </a:t>
            </a:r>
            <a:r>
              <a:rPr lang="it-IT" sz="2200" b="1" dirty="0">
                <a:solidFill>
                  <a:srgbClr val="3193BA"/>
                </a:solidFill>
                <a:latin typeface="Franklin Gothic Medium" panose="020B0603020102020204" pitchFamily="34" charset="0"/>
              </a:rPr>
              <a:t>commercio marittimo globale </a:t>
            </a:r>
            <a:r>
              <a:rPr lang="it-IT" sz="2200" dirty="0">
                <a:solidFill>
                  <a:srgbClr val="3193BA"/>
                </a:solidFill>
                <a:latin typeface="Franklin Gothic Medium" panose="020B0603020102020204" pitchFamily="34" charset="0"/>
              </a:rPr>
              <a:t>aumenterà dello 0,4% (a 12,1 miliardi di tonnellate) nel 2022 e dell’1,5% al 2023 (inferiore al PIL 2,7%).  </a:t>
            </a:r>
          </a:p>
        </p:txBody>
      </p:sp>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398298" y="534225"/>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I trend dell’economia globale: incidono ancora guerra e pandemia</a:t>
            </a:r>
          </a:p>
        </p:txBody>
      </p:sp>
      <p:sp>
        <p:nvSpPr>
          <p:cNvPr id="15" name="CasellaDiTesto 14">
            <a:extLst>
              <a:ext uri="{FF2B5EF4-FFF2-40B4-BE49-F238E27FC236}">
                <a16:creationId xmlns:a16="http://schemas.microsoft.com/office/drawing/2014/main" id="{82187045-C148-40B4-A8E5-8325648F0512}"/>
              </a:ext>
            </a:extLst>
          </p:cNvPr>
          <p:cNvSpPr txBox="1"/>
          <p:nvPr/>
        </p:nvSpPr>
        <p:spPr>
          <a:xfrm>
            <a:off x="1955021" y="1105455"/>
            <a:ext cx="8506967" cy="400108"/>
          </a:xfrm>
          <a:prstGeom prst="rect">
            <a:avLst/>
          </a:prstGeom>
          <a:solidFill>
            <a:schemeClr val="bg1">
              <a:lumMod val="95000"/>
            </a:schemeClr>
          </a:solidFill>
          <a:ln w="9525">
            <a:noFill/>
            <a:miter lim="800000"/>
            <a:headEnd/>
            <a:tailEnd/>
          </a:ln>
        </p:spPr>
        <p:txBody>
          <a:bodyPr wrap="square" lIns="121917" tIns="60959" rIns="121917" bIns="60959">
            <a:spAutoFit/>
          </a:bodyPr>
          <a:lstStyle>
            <a:defPPr>
              <a:defRPr lang="it-IT"/>
            </a:defPPr>
            <a:lvl1pPr defTabSz="912768">
              <a:defRPr sz="2400" b="1">
                <a:solidFill>
                  <a:srgbClr val="003A79"/>
                </a:solidFill>
                <a:latin typeface="Century Gothic" pitchFamily="34" charset="0"/>
              </a:defRPr>
            </a:lvl1pPr>
          </a:lstStyle>
          <a:p>
            <a:r>
              <a:rPr lang="it-IT" sz="1800" dirty="0">
                <a:solidFill>
                  <a:schemeClr val="tx1">
                    <a:lumMod val="75000"/>
                    <a:lumOff val="25000"/>
                  </a:schemeClr>
                </a:solidFill>
                <a:latin typeface="Franklin Gothic Medium" panose="020B0603020102020204" pitchFamily="34" charset="0"/>
              </a:rPr>
              <a:t>Trend PIL, trasporto marittimo </a:t>
            </a:r>
            <a:r>
              <a:rPr lang="it-IT" sz="1800" dirty="0" err="1">
                <a:solidFill>
                  <a:schemeClr val="tx1">
                    <a:lumMod val="75000"/>
                    <a:lumOff val="25000"/>
                  </a:schemeClr>
                </a:solidFill>
                <a:latin typeface="Franklin Gothic Medium" panose="020B0603020102020204" pitchFamily="34" charset="0"/>
              </a:rPr>
              <a:t>var</a:t>
            </a:r>
            <a:r>
              <a:rPr lang="it-IT" sz="1800" dirty="0">
                <a:solidFill>
                  <a:schemeClr val="tx1">
                    <a:lumMod val="75000"/>
                    <a:lumOff val="25000"/>
                  </a:schemeClr>
                </a:solidFill>
                <a:latin typeface="Franklin Gothic Medium" panose="020B0603020102020204" pitchFamily="34" charset="0"/>
              </a:rPr>
              <a:t> % annua (2006-2023)</a:t>
            </a:r>
          </a:p>
        </p:txBody>
      </p:sp>
      <p:sp>
        <p:nvSpPr>
          <p:cNvPr id="18" name="Rettangolo 17">
            <a:extLst>
              <a:ext uri="{FF2B5EF4-FFF2-40B4-BE49-F238E27FC236}">
                <a16:creationId xmlns:a16="http://schemas.microsoft.com/office/drawing/2014/main" id="{2B4C6DDA-33F2-4719-8F37-0FDEA23D0C03}"/>
              </a:ext>
            </a:extLst>
          </p:cNvPr>
          <p:cNvSpPr/>
          <p:nvPr/>
        </p:nvSpPr>
        <p:spPr>
          <a:xfrm>
            <a:off x="8184144" y="3977919"/>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UNCTAD e </a:t>
            </a:r>
            <a:r>
              <a:rPr lang="it-IT" sz="1200" i="1" dirty="0" err="1">
                <a:solidFill>
                  <a:srgbClr val="3193BA"/>
                </a:solidFill>
                <a:latin typeface="Franklin Gothic Medium" panose="020B0603020102020204" pitchFamily="34" charset="0"/>
                <a:ea typeface="Calibri" panose="020F0502020204030204" pitchFamily="34" charset="0"/>
              </a:rPr>
              <a:t>Clarksons</a:t>
            </a:r>
            <a:endParaRPr lang="it-IT" sz="1200" i="1" dirty="0">
              <a:solidFill>
                <a:srgbClr val="3193BA"/>
              </a:solidFill>
              <a:latin typeface="Franklin Gothic Medium" panose="020B06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AE7A748A-44E8-46C4-86D1-C079D5074968}"/>
              </a:ext>
            </a:extLst>
          </p:cNvPr>
          <p:cNvSpPr/>
          <p:nvPr/>
        </p:nvSpPr>
        <p:spPr>
          <a:xfrm>
            <a:off x="39189" y="355600"/>
            <a:ext cx="12136284" cy="6146800"/>
          </a:xfrm>
          <a:prstGeom prst="rect">
            <a:avLst/>
          </a:prstGeom>
          <a:solidFill>
            <a:srgbClr val="CDD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a:extLst>
              <a:ext uri="{FF2B5EF4-FFF2-40B4-BE49-F238E27FC236}">
                <a16:creationId xmlns:a16="http://schemas.microsoft.com/office/drawing/2014/main" id="{997E879B-7705-4DB2-B43F-5421A4876C8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741552" y="0"/>
            <a:ext cx="6715125" cy="6715125"/>
          </a:xfrm>
          <a:prstGeom prst="rect">
            <a:avLst/>
          </a:prstGeom>
          <a:solidFill>
            <a:srgbClr val="CDDFF2"/>
          </a:solidFill>
          <a:ln>
            <a:solidFill>
              <a:srgbClr val="CDDFF2"/>
            </a:solidFill>
          </a:ln>
        </p:spPr>
      </p:pic>
      <p:pic>
        <p:nvPicPr>
          <p:cNvPr id="5" name="Segnaposto contenuto 8">
            <a:extLst>
              <a:ext uri="{FF2B5EF4-FFF2-40B4-BE49-F238E27FC236}">
                <a16:creationId xmlns:a16="http://schemas.microsoft.com/office/drawing/2014/main" id="{EA8B2BEE-A08B-4916-8B89-E98D6EBE8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4FDA2B5E-155D-4392-B505-9A6D69C68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BB23615C-08D5-402D-AF37-365870E4D3D0}"/>
              </a:ext>
            </a:extLst>
          </p:cNvPr>
          <p:cNvSpPr txBox="1"/>
          <p:nvPr/>
        </p:nvSpPr>
        <p:spPr>
          <a:xfrm>
            <a:off x="398298" y="534225"/>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Suez  in crescita è espressione della resilienza del </a:t>
            </a:r>
            <a:r>
              <a:rPr lang="it-IT" sz="2400" dirty="0" err="1">
                <a:solidFill>
                  <a:srgbClr val="3193BA"/>
                </a:solidFill>
                <a:latin typeface="Franklin Gothic Medium" panose="020B0603020102020204" pitchFamily="34" charset="0"/>
                <a:ea typeface="+mn-ea"/>
                <a:cs typeface="+mn-cs"/>
              </a:rPr>
              <a:t>Med</a:t>
            </a:r>
            <a:r>
              <a:rPr lang="it-IT" sz="2400" dirty="0">
                <a:solidFill>
                  <a:srgbClr val="3193BA"/>
                </a:solidFill>
                <a:latin typeface="Franklin Gothic Medium" panose="020B0603020102020204" pitchFamily="34" charset="0"/>
                <a:ea typeface="+mn-ea"/>
                <a:cs typeface="+mn-cs"/>
              </a:rPr>
              <a:t> </a:t>
            </a:r>
          </a:p>
        </p:txBody>
      </p:sp>
      <p:sp>
        <p:nvSpPr>
          <p:cNvPr id="8" name="CasellaDiTesto 7">
            <a:extLst>
              <a:ext uri="{FF2B5EF4-FFF2-40B4-BE49-F238E27FC236}">
                <a16:creationId xmlns:a16="http://schemas.microsoft.com/office/drawing/2014/main" id="{9FA05D2D-AB41-48DB-9E5D-8EE983B435C4}"/>
              </a:ext>
            </a:extLst>
          </p:cNvPr>
          <p:cNvSpPr txBox="1"/>
          <p:nvPr/>
        </p:nvSpPr>
        <p:spPr>
          <a:xfrm>
            <a:off x="173287" y="2536448"/>
            <a:ext cx="2628839" cy="1785104"/>
          </a:xfrm>
          <a:prstGeom prst="rect">
            <a:avLst/>
          </a:prstGeom>
          <a:solidFill>
            <a:schemeClr val="accent2">
              <a:lumMod val="60000"/>
              <a:lumOff val="40000"/>
            </a:schemeClr>
          </a:solidFill>
        </p:spPr>
        <p:txBody>
          <a:bodyPr wrap="square">
            <a:spAutoFit/>
          </a:bodyPr>
          <a:lstStyle/>
          <a:p>
            <a:pPr algn="ctr"/>
            <a:r>
              <a:rPr lang="it-IT" sz="3200" b="1" dirty="0">
                <a:solidFill>
                  <a:schemeClr val="accent1"/>
                </a:solidFill>
                <a:latin typeface="Franklin Gothic Medium" panose="020B0603020102020204" pitchFamily="34" charset="0"/>
              </a:rPr>
              <a:t>24 mila</a:t>
            </a:r>
          </a:p>
          <a:p>
            <a:pPr algn="ctr"/>
            <a:r>
              <a:rPr lang="it-IT" sz="2000" b="1" dirty="0">
                <a:solidFill>
                  <a:schemeClr val="accent1"/>
                </a:solidFill>
                <a:latin typeface="Franklin Gothic Medium" panose="020B0603020102020204" pitchFamily="34" charset="0"/>
              </a:rPr>
              <a:t>navi</a:t>
            </a:r>
            <a:r>
              <a:rPr lang="it-IT" sz="2000" b="1" dirty="0">
                <a:solidFill>
                  <a:schemeClr val="bg1"/>
                </a:solidFill>
                <a:latin typeface="Franklin Gothic Medium" panose="020B0603020102020204" pitchFamily="34" charset="0"/>
              </a:rPr>
              <a:t> in transito per Suez </a:t>
            </a:r>
            <a:r>
              <a:rPr lang="it-IT" sz="2000" b="1" dirty="0">
                <a:solidFill>
                  <a:schemeClr val="accent1"/>
                </a:solidFill>
                <a:latin typeface="Franklin Gothic Medium" panose="020B0603020102020204" pitchFamily="34" charset="0"/>
              </a:rPr>
              <a:t>(+15,4%)</a:t>
            </a:r>
          </a:p>
          <a:p>
            <a:pPr algn="ctr"/>
            <a:r>
              <a:rPr lang="it-IT" b="1" dirty="0">
                <a:solidFill>
                  <a:srgbClr val="4876C1"/>
                </a:solidFill>
                <a:latin typeface="Franklin Gothic Medium" panose="020B0603020102020204" pitchFamily="34" charset="0"/>
              </a:rPr>
              <a:t>2022</a:t>
            </a:r>
          </a:p>
          <a:p>
            <a:pPr algn="ctr"/>
            <a:r>
              <a:rPr lang="it-IT" b="1" dirty="0">
                <a:solidFill>
                  <a:srgbClr val="4876C1"/>
                </a:solidFill>
                <a:latin typeface="Franklin Gothic Medium" panose="020B0603020102020204" pitchFamily="34" charset="0"/>
              </a:rPr>
              <a:t>anno dei record</a:t>
            </a:r>
          </a:p>
        </p:txBody>
      </p:sp>
      <p:sp>
        <p:nvSpPr>
          <p:cNvPr id="9" name="CasellaDiTesto 8">
            <a:extLst>
              <a:ext uri="{FF2B5EF4-FFF2-40B4-BE49-F238E27FC236}">
                <a16:creationId xmlns:a16="http://schemas.microsoft.com/office/drawing/2014/main" id="{A521364E-F2D4-4E6B-91CD-344FB23F7EE2}"/>
              </a:ext>
            </a:extLst>
          </p:cNvPr>
          <p:cNvSpPr txBox="1"/>
          <p:nvPr/>
        </p:nvSpPr>
        <p:spPr>
          <a:xfrm>
            <a:off x="8660672" y="4317959"/>
            <a:ext cx="3439887" cy="1384995"/>
          </a:xfrm>
          <a:prstGeom prst="rect">
            <a:avLst/>
          </a:prstGeom>
          <a:solidFill>
            <a:schemeClr val="accent2">
              <a:lumMod val="60000"/>
              <a:lumOff val="40000"/>
            </a:schemeClr>
          </a:solidFill>
        </p:spPr>
        <p:txBody>
          <a:bodyPr wrap="square">
            <a:spAutoFit/>
          </a:bodyPr>
          <a:lstStyle/>
          <a:p>
            <a:pPr algn="ctr"/>
            <a:r>
              <a:rPr lang="it-IT" sz="2400" b="1" dirty="0">
                <a:solidFill>
                  <a:srgbClr val="0070C0"/>
                </a:solidFill>
                <a:latin typeface="Franklin Gothic Medium" panose="020B0603020102020204" pitchFamily="34" charset="0"/>
              </a:rPr>
              <a:t>4° </a:t>
            </a:r>
            <a:r>
              <a:rPr lang="it-IT" sz="2400" b="1" dirty="0" err="1">
                <a:solidFill>
                  <a:srgbClr val="0070C0"/>
                </a:solidFill>
                <a:latin typeface="Franklin Gothic Medium" panose="020B0603020102020204" pitchFamily="34" charset="0"/>
              </a:rPr>
              <a:t>chokepoint</a:t>
            </a:r>
            <a:r>
              <a:rPr lang="it-IT" sz="2400" b="1" dirty="0">
                <a:solidFill>
                  <a:srgbClr val="0070C0"/>
                </a:solidFill>
                <a:latin typeface="Franklin Gothic Medium" panose="020B0603020102020204" pitchFamily="34" charset="0"/>
              </a:rPr>
              <a:t> energetico </a:t>
            </a:r>
            <a:r>
              <a:rPr lang="it-IT" sz="2000" b="1" dirty="0">
                <a:solidFill>
                  <a:schemeClr val="bg1"/>
                </a:solidFill>
                <a:latin typeface="Franklin Gothic Medium" panose="020B0603020102020204" pitchFamily="34" charset="0"/>
              </a:rPr>
              <a:t>mondiale</a:t>
            </a:r>
          </a:p>
          <a:p>
            <a:pPr algn="ctr"/>
            <a:r>
              <a:rPr lang="it-IT" dirty="0">
                <a:solidFill>
                  <a:schemeClr val="bg1"/>
                </a:solidFill>
                <a:latin typeface="Franklin Gothic Medium" panose="020B0603020102020204" pitchFamily="34" charset="0"/>
              </a:rPr>
              <a:t>Concentra tra </a:t>
            </a:r>
            <a:r>
              <a:rPr lang="it-IT" b="1" dirty="0">
                <a:solidFill>
                  <a:srgbClr val="4472C4"/>
                </a:solidFill>
                <a:latin typeface="Franklin Gothic Medium" panose="020B0603020102020204" pitchFamily="34" charset="0"/>
              </a:rPr>
              <a:t>il 7% e l’8% del traffico marittimo oil globale</a:t>
            </a:r>
          </a:p>
        </p:txBody>
      </p:sp>
      <p:sp>
        <p:nvSpPr>
          <p:cNvPr id="10" name="CasellaDiTesto 9">
            <a:extLst>
              <a:ext uri="{FF2B5EF4-FFF2-40B4-BE49-F238E27FC236}">
                <a16:creationId xmlns:a16="http://schemas.microsoft.com/office/drawing/2014/main" id="{77C56183-3F66-4E24-8DA4-45979A3D16A9}"/>
              </a:ext>
            </a:extLst>
          </p:cNvPr>
          <p:cNvSpPr txBox="1"/>
          <p:nvPr/>
        </p:nvSpPr>
        <p:spPr>
          <a:xfrm>
            <a:off x="119063" y="4592788"/>
            <a:ext cx="3505199" cy="1077218"/>
          </a:xfrm>
          <a:prstGeom prst="rect">
            <a:avLst/>
          </a:prstGeom>
          <a:solidFill>
            <a:schemeClr val="accent2">
              <a:lumMod val="60000"/>
              <a:lumOff val="40000"/>
            </a:schemeClr>
          </a:solidFill>
        </p:spPr>
        <p:txBody>
          <a:bodyPr wrap="square">
            <a:spAutoFit/>
          </a:bodyPr>
          <a:lstStyle/>
          <a:p>
            <a:pPr algn="ctr"/>
            <a:r>
              <a:rPr lang="it-IT" sz="2400" b="1" dirty="0">
                <a:solidFill>
                  <a:srgbClr val="0070C0"/>
                </a:solidFill>
                <a:latin typeface="Franklin Gothic Medium" panose="020B0603020102020204" pitchFamily="34" charset="0"/>
              </a:rPr>
              <a:t>Circa 8 miliardi di $ </a:t>
            </a:r>
            <a:r>
              <a:rPr lang="it-IT" sz="2000" b="1" dirty="0">
                <a:solidFill>
                  <a:schemeClr val="bg1"/>
                </a:solidFill>
                <a:latin typeface="Franklin Gothic Medium" panose="020B0603020102020204" pitchFamily="34" charset="0"/>
              </a:rPr>
              <a:t>di entrate da tariffe</a:t>
            </a:r>
          </a:p>
          <a:p>
            <a:pPr algn="ctr"/>
            <a:r>
              <a:rPr lang="it-IT" sz="2000" b="1" dirty="0">
                <a:solidFill>
                  <a:schemeClr val="accent1"/>
                </a:solidFill>
                <a:latin typeface="Franklin Gothic Medium" panose="020B0603020102020204" pitchFamily="34" charset="0"/>
              </a:rPr>
              <a:t>(+25% </a:t>
            </a:r>
            <a:r>
              <a:rPr lang="it-IT" sz="2000" b="1" dirty="0">
                <a:solidFill>
                  <a:schemeClr val="bg1"/>
                </a:solidFill>
                <a:latin typeface="Franklin Gothic Medium" panose="020B0603020102020204" pitchFamily="34" charset="0"/>
              </a:rPr>
              <a:t>sul 2021)</a:t>
            </a:r>
            <a:endParaRPr lang="it-IT" b="1" dirty="0">
              <a:solidFill>
                <a:srgbClr val="4472C4"/>
              </a:solidFill>
              <a:latin typeface="Franklin Gothic Medium" panose="020B0603020102020204" pitchFamily="34" charset="0"/>
            </a:endParaRPr>
          </a:p>
        </p:txBody>
      </p:sp>
      <p:sp>
        <p:nvSpPr>
          <p:cNvPr id="11" name="CasellaDiTesto 10">
            <a:extLst>
              <a:ext uri="{FF2B5EF4-FFF2-40B4-BE49-F238E27FC236}">
                <a16:creationId xmlns:a16="http://schemas.microsoft.com/office/drawing/2014/main" id="{BBDE35A8-0272-4EAC-81EA-6F3008EB8B70}"/>
              </a:ext>
            </a:extLst>
          </p:cNvPr>
          <p:cNvSpPr txBox="1"/>
          <p:nvPr/>
        </p:nvSpPr>
        <p:spPr>
          <a:xfrm>
            <a:off x="9482808" y="2657437"/>
            <a:ext cx="2627006" cy="1569660"/>
          </a:xfrm>
          <a:prstGeom prst="rect">
            <a:avLst/>
          </a:prstGeom>
          <a:solidFill>
            <a:schemeClr val="accent2">
              <a:lumMod val="60000"/>
              <a:lumOff val="40000"/>
            </a:schemeClr>
          </a:solidFill>
        </p:spPr>
        <p:txBody>
          <a:bodyPr wrap="square">
            <a:spAutoFit/>
          </a:bodyPr>
          <a:lstStyle/>
          <a:p>
            <a:pPr algn="ctr"/>
            <a:r>
              <a:rPr lang="it-IT" sz="2400" dirty="0">
                <a:solidFill>
                  <a:schemeClr val="bg1"/>
                </a:solidFill>
                <a:latin typeface="Franklin Gothic Medium" panose="020B0603020102020204" pitchFamily="34" charset="0"/>
              </a:rPr>
              <a:t>Attraverso il Canale</a:t>
            </a:r>
            <a:r>
              <a:rPr lang="it-IT" sz="2400" b="1" dirty="0">
                <a:solidFill>
                  <a:schemeClr val="bg1"/>
                </a:solidFill>
                <a:latin typeface="Franklin Gothic Medium" panose="020B0603020102020204" pitchFamily="34" charset="0"/>
              </a:rPr>
              <a:t> passa il </a:t>
            </a:r>
            <a:r>
              <a:rPr lang="it-IT" sz="2400" b="1" dirty="0">
                <a:solidFill>
                  <a:schemeClr val="accent1"/>
                </a:solidFill>
                <a:latin typeface="Franklin Gothic Medium" panose="020B0603020102020204" pitchFamily="34" charset="0"/>
              </a:rPr>
              <a:t>12% del traffico mondiale </a:t>
            </a:r>
          </a:p>
        </p:txBody>
      </p:sp>
      <p:sp>
        <p:nvSpPr>
          <p:cNvPr id="12" name="CasellaDiTesto 11">
            <a:extLst>
              <a:ext uri="{FF2B5EF4-FFF2-40B4-BE49-F238E27FC236}">
                <a16:creationId xmlns:a16="http://schemas.microsoft.com/office/drawing/2014/main" id="{67F759A0-05EE-48FB-8745-ABE5A2BDBB35}"/>
              </a:ext>
            </a:extLst>
          </p:cNvPr>
          <p:cNvSpPr txBox="1"/>
          <p:nvPr/>
        </p:nvSpPr>
        <p:spPr>
          <a:xfrm>
            <a:off x="8994626" y="966788"/>
            <a:ext cx="3105933" cy="1569660"/>
          </a:xfrm>
          <a:prstGeom prst="rect">
            <a:avLst/>
          </a:prstGeom>
          <a:solidFill>
            <a:schemeClr val="accent2">
              <a:lumMod val="60000"/>
              <a:lumOff val="40000"/>
            </a:schemeClr>
          </a:solidFill>
        </p:spPr>
        <p:txBody>
          <a:bodyPr wrap="square">
            <a:spAutoFit/>
          </a:bodyPr>
          <a:lstStyle/>
          <a:p>
            <a:pPr algn="ctr"/>
            <a:r>
              <a:rPr lang="it-IT" sz="2400" dirty="0">
                <a:solidFill>
                  <a:schemeClr val="bg1"/>
                </a:solidFill>
                <a:latin typeface="Franklin Gothic Medium" panose="020B0603020102020204" pitchFamily="34" charset="0"/>
              </a:rPr>
              <a:t>Ulteriori lavori di </a:t>
            </a:r>
            <a:r>
              <a:rPr lang="it-IT" sz="2400" b="1" dirty="0">
                <a:solidFill>
                  <a:schemeClr val="accent1"/>
                </a:solidFill>
                <a:latin typeface="Franklin Gothic Medium" panose="020B0603020102020204" pitchFamily="34" charset="0"/>
              </a:rPr>
              <a:t>espansione</a:t>
            </a:r>
            <a:r>
              <a:rPr lang="it-IT" sz="2400" b="1" dirty="0">
                <a:solidFill>
                  <a:schemeClr val="bg1"/>
                </a:solidFill>
                <a:latin typeface="Franklin Gothic Medium" panose="020B0603020102020204" pitchFamily="34" charset="0"/>
              </a:rPr>
              <a:t> per </a:t>
            </a:r>
            <a:r>
              <a:rPr lang="it-IT" sz="2400" b="1" dirty="0">
                <a:solidFill>
                  <a:schemeClr val="accent1"/>
                </a:solidFill>
                <a:latin typeface="Franklin Gothic Medium" panose="020B0603020102020204" pitchFamily="34" charset="0"/>
              </a:rPr>
              <a:t>191 milioni di $ </a:t>
            </a:r>
            <a:r>
              <a:rPr lang="it-IT" sz="2400" dirty="0">
                <a:solidFill>
                  <a:schemeClr val="bg1"/>
                </a:solidFill>
                <a:latin typeface="Franklin Gothic Medium" panose="020B0603020102020204" pitchFamily="34" charset="0"/>
              </a:rPr>
              <a:t>da completare </a:t>
            </a:r>
            <a:r>
              <a:rPr lang="it-IT" sz="2400" b="1" dirty="0">
                <a:solidFill>
                  <a:schemeClr val="bg1"/>
                </a:solidFill>
                <a:latin typeface="Franklin Gothic Medium" panose="020B0603020102020204" pitchFamily="34" charset="0"/>
              </a:rPr>
              <a:t>nel 2023 </a:t>
            </a:r>
          </a:p>
        </p:txBody>
      </p:sp>
      <p:sp>
        <p:nvSpPr>
          <p:cNvPr id="13" name="CasellaDiTesto 12">
            <a:extLst>
              <a:ext uri="{FF2B5EF4-FFF2-40B4-BE49-F238E27FC236}">
                <a16:creationId xmlns:a16="http://schemas.microsoft.com/office/drawing/2014/main" id="{DB1E4EDC-5F1A-41F9-A74D-757ED822551B}"/>
              </a:ext>
            </a:extLst>
          </p:cNvPr>
          <p:cNvSpPr txBox="1"/>
          <p:nvPr/>
        </p:nvSpPr>
        <p:spPr>
          <a:xfrm>
            <a:off x="173287" y="1221109"/>
            <a:ext cx="3450975" cy="1200329"/>
          </a:xfrm>
          <a:prstGeom prst="rect">
            <a:avLst/>
          </a:prstGeom>
          <a:solidFill>
            <a:schemeClr val="accent2">
              <a:lumMod val="60000"/>
              <a:lumOff val="40000"/>
            </a:schemeClr>
          </a:solidFill>
        </p:spPr>
        <p:txBody>
          <a:bodyPr wrap="square">
            <a:spAutoFit/>
          </a:bodyPr>
          <a:lstStyle/>
          <a:p>
            <a:pPr algn="ctr"/>
            <a:r>
              <a:rPr lang="it-IT" sz="2400" dirty="0">
                <a:solidFill>
                  <a:schemeClr val="accent1"/>
                </a:solidFill>
                <a:latin typeface="Franklin Gothic Medium" panose="020B0603020102020204" pitchFamily="34" charset="0"/>
              </a:rPr>
              <a:t>Obiettivo di </a:t>
            </a:r>
            <a:r>
              <a:rPr lang="it-IT" sz="2400" b="1" dirty="0">
                <a:solidFill>
                  <a:schemeClr val="bg1"/>
                </a:solidFill>
                <a:latin typeface="Franklin Gothic Medium" panose="020B0603020102020204" pitchFamily="34" charset="0"/>
              </a:rPr>
              <a:t>Green Maritime Shipping </a:t>
            </a:r>
            <a:r>
              <a:rPr lang="it-IT" sz="2400" b="1" dirty="0">
                <a:solidFill>
                  <a:schemeClr val="accent1"/>
                </a:solidFill>
                <a:latin typeface="Franklin Gothic Medium" panose="020B0603020102020204" pitchFamily="34" charset="0"/>
              </a:rPr>
              <a:t>Canal al 2030</a:t>
            </a:r>
            <a:endParaRPr lang="it-IT" sz="2400" b="1" dirty="0">
              <a:solidFill>
                <a:srgbClr val="4472C4"/>
              </a:solidFill>
              <a:latin typeface="Franklin Gothic Medium" panose="020B0603020102020204" pitchFamily="34" charset="0"/>
            </a:endParaRPr>
          </a:p>
        </p:txBody>
      </p:sp>
      <p:sp>
        <p:nvSpPr>
          <p:cNvPr id="17" name="Rettangolo 16">
            <a:extLst>
              <a:ext uri="{FF2B5EF4-FFF2-40B4-BE49-F238E27FC236}">
                <a16:creationId xmlns:a16="http://schemas.microsoft.com/office/drawing/2014/main" id="{718E36C1-6C54-4413-9B99-1241616CDBF5}"/>
              </a:ext>
            </a:extLst>
          </p:cNvPr>
          <p:cNvSpPr/>
          <p:nvPr/>
        </p:nvSpPr>
        <p:spPr>
          <a:xfrm>
            <a:off x="6056790" y="6163147"/>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SRM su dati vari </a:t>
            </a:r>
            <a:endParaRPr lang="it-IT" sz="1200" i="1" dirty="0">
              <a:solidFill>
                <a:srgbClr val="3193BA"/>
              </a:solidFill>
              <a:latin typeface="Franklin Gothic Medium" panose="020B0603020102020204" pitchFamily="34" charset="0"/>
            </a:endParaRPr>
          </a:p>
        </p:txBody>
      </p:sp>
    </p:spTree>
    <p:extLst>
      <p:ext uri="{BB962C8B-B14F-4D97-AF65-F5344CB8AC3E}">
        <p14:creationId xmlns:p14="http://schemas.microsoft.com/office/powerpoint/2010/main" val="276343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763B141-9AD8-4029-94DE-59961E49BAD1}"/>
              </a:ext>
            </a:extLst>
          </p:cNvPr>
          <p:cNvPicPr>
            <a:picLocks noChangeAspect="1"/>
          </p:cNvPicPr>
          <p:nvPr/>
        </p:nvPicPr>
        <p:blipFill>
          <a:blip r:embed="rId3"/>
          <a:stretch>
            <a:fillRect/>
          </a:stretch>
        </p:blipFill>
        <p:spPr>
          <a:xfrm>
            <a:off x="0" y="819143"/>
            <a:ext cx="11609524" cy="3780952"/>
          </a:xfrm>
          <a:prstGeom prst="rect">
            <a:avLst/>
          </a:prstGeom>
        </p:spPr>
      </p:pic>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112505" y="355600"/>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Cala la pressione sulle global Value Chain…</a:t>
            </a:r>
            <a:r>
              <a:rPr lang="it-IT" sz="2400" dirty="0">
                <a:solidFill>
                  <a:schemeClr val="accent2"/>
                </a:solidFill>
                <a:latin typeface="Franklin Gothic Medium" panose="020B0603020102020204" pitchFamily="34" charset="0"/>
                <a:ea typeface="+mn-ea"/>
                <a:cs typeface="+mn-cs"/>
              </a:rPr>
              <a:t>ma dietro l’angolo il rischio Cina</a:t>
            </a:r>
          </a:p>
        </p:txBody>
      </p:sp>
      <p:sp>
        <p:nvSpPr>
          <p:cNvPr id="12" name="CasellaDiTesto 11">
            <a:extLst>
              <a:ext uri="{FF2B5EF4-FFF2-40B4-BE49-F238E27FC236}">
                <a16:creationId xmlns:a16="http://schemas.microsoft.com/office/drawing/2014/main" id="{6FD0138F-4753-4795-93EF-869F0BE47250}"/>
              </a:ext>
            </a:extLst>
          </p:cNvPr>
          <p:cNvSpPr txBox="1"/>
          <p:nvPr/>
        </p:nvSpPr>
        <p:spPr>
          <a:xfrm>
            <a:off x="112505" y="4524936"/>
            <a:ext cx="12192000" cy="1977464"/>
          </a:xfrm>
          <a:prstGeom prst="rect">
            <a:avLst/>
          </a:prstGeom>
          <a:noFill/>
        </p:spPr>
        <p:txBody>
          <a:bodyPr wrap="square" rtlCol="0">
            <a:spAutoFit/>
          </a:bodyPr>
          <a:lstStyle/>
          <a:p>
            <a:pPr marL="369885" marR="0" lvl="0" indent="-285750" algn="l" defTabSz="457189" rtl="0" eaLnBrk="1" fontAlgn="auto" latinLnBrk="0" hangingPunct="1">
              <a:lnSpc>
                <a:spcPct val="100000"/>
              </a:lnSpc>
              <a:spcBef>
                <a:spcPct val="0"/>
              </a:spcBef>
              <a:spcAft>
                <a:spcPts val="300"/>
              </a:spcAft>
              <a:buClr>
                <a:srgbClr val="1F4E79"/>
              </a:buClr>
              <a:buSzPct val="140000"/>
              <a:buFont typeface="Arial" panose="020B0604020202020204" pitchFamily="34" charset="0"/>
              <a:buChar char="•"/>
              <a:tabLst/>
              <a:defRPr/>
            </a:pP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Le </a:t>
            </a:r>
            <a:r>
              <a:rPr kumimoji="0" lang="it-IT" sz="2400" b="1"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pressioni</a:t>
            </a: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 sulla catena di approvvigionamento globale sono </a:t>
            </a:r>
            <a:r>
              <a:rPr kumimoji="0" lang="it-IT" sz="2400" b="1"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allentate </a:t>
            </a: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a dicembre, interrompendo la tendenza al rialzo osservata nei due mesi precedenti. </a:t>
            </a:r>
            <a:r>
              <a:rPr lang="it-IT" sz="2400" dirty="0">
                <a:solidFill>
                  <a:srgbClr val="3193BA"/>
                </a:solidFill>
                <a:latin typeface="Franklin Gothic Medium" panose="020B0603020102020204" pitchFamily="34" charset="0"/>
                <a:cs typeface="Arial"/>
              </a:rPr>
              <a:t>Questo è segnale di un </a:t>
            </a: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calo della domanda.</a:t>
            </a:r>
          </a:p>
          <a:p>
            <a:pPr marL="369885" marR="0" lvl="0" indent="-285750" algn="l" defTabSz="457189" rtl="0" eaLnBrk="1" fontAlgn="auto" latinLnBrk="0" hangingPunct="1">
              <a:lnSpc>
                <a:spcPct val="100000"/>
              </a:lnSpc>
              <a:spcBef>
                <a:spcPct val="0"/>
              </a:spcBef>
              <a:spcAft>
                <a:spcPts val="300"/>
              </a:spcAft>
              <a:buClr>
                <a:srgbClr val="1F4E79"/>
              </a:buClr>
              <a:buSzPct val="140000"/>
              <a:buFont typeface="Arial" panose="020B0604020202020204" pitchFamily="34" charset="0"/>
              <a:buChar char="•"/>
              <a:tabLst/>
              <a:defRPr/>
            </a:pPr>
            <a:r>
              <a:rPr lang="it-IT" sz="2400" dirty="0">
                <a:solidFill>
                  <a:srgbClr val="3193BA"/>
                </a:solidFill>
                <a:latin typeface="Franklin Gothic Medium" panose="020B0603020102020204" pitchFamily="34" charset="0"/>
                <a:cs typeface="Arial"/>
              </a:rPr>
              <a:t>I </a:t>
            </a:r>
            <a:r>
              <a:rPr lang="it-IT" sz="2400" b="1" dirty="0">
                <a:solidFill>
                  <a:srgbClr val="3193BA"/>
                </a:solidFill>
                <a:latin typeface="Franklin Gothic Medium" panose="020B0603020102020204" pitchFamily="34" charset="0"/>
                <a:cs typeface="Arial"/>
              </a:rPr>
              <a:t>segnali di nuovi casi di Covid-19 in Cina preoccupano…soprattutto per i possibili ritardi e congestioni nei porti. </a:t>
            </a:r>
          </a:p>
        </p:txBody>
      </p:sp>
      <p:sp>
        <p:nvSpPr>
          <p:cNvPr id="20" name="CasellaDiTesto 19">
            <a:extLst>
              <a:ext uri="{FF2B5EF4-FFF2-40B4-BE49-F238E27FC236}">
                <a16:creationId xmlns:a16="http://schemas.microsoft.com/office/drawing/2014/main" id="{3B5D9B8B-EED7-48DF-80D6-0B00C6303D24}"/>
              </a:ext>
            </a:extLst>
          </p:cNvPr>
          <p:cNvSpPr txBox="1"/>
          <p:nvPr/>
        </p:nvSpPr>
        <p:spPr>
          <a:xfrm>
            <a:off x="8801010" y="3774996"/>
            <a:ext cx="28085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3193BA"/>
                </a:solidFill>
                <a:effectLst/>
                <a:uLnTx/>
                <a:uFillTx/>
                <a:latin typeface="Franklin Gothic Medium" panose="020B0603020102020204" pitchFamily="34" charset="0"/>
              </a:rPr>
              <a:t>Fonte: Federal Reserve Bank of NY</a:t>
            </a:r>
          </a:p>
        </p:txBody>
      </p:sp>
      <p:cxnSp>
        <p:nvCxnSpPr>
          <p:cNvPr id="4" name="Connettore 2 3">
            <a:extLst>
              <a:ext uri="{FF2B5EF4-FFF2-40B4-BE49-F238E27FC236}">
                <a16:creationId xmlns:a16="http://schemas.microsoft.com/office/drawing/2014/main" id="{5B51C3CC-5367-4DE0-9800-70DEEDEBFAEA}"/>
              </a:ext>
            </a:extLst>
          </p:cNvPr>
          <p:cNvCxnSpPr/>
          <p:nvPr/>
        </p:nvCxnSpPr>
        <p:spPr>
          <a:xfrm>
            <a:off x="10907486" y="1469571"/>
            <a:ext cx="337457" cy="863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7D4F1AA2-E3E8-4C8C-AB57-157A35549D21}"/>
              </a:ext>
            </a:extLst>
          </p:cNvPr>
          <p:cNvSpPr txBox="1"/>
          <p:nvPr/>
        </p:nvSpPr>
        <p:spPr>
          <a:xfrm>
            <a:off x="3631474" y="1198977"/>
            <a:ext cx="5453741" cy="338554"/>
          </a:xfrm>
          <a:prstGeom prst="rect">
            <a:avLst/>
          </a:prstGeom>
          <a:noFill/>
        </p:spPr>
        <p:txBody>
          <a:bodyPr wrap="square" rtlCol="0">
            <a:spAutoFit/>
          </a:bodyPr>
          <a:lstStyle/>
          <a:p>
            <a:r>
              <a:rPr lang="en-US" sz="1600" b="0" i="0" dirty="0">
                <a:solidFill>
                  <a:srgbClr val="001F33"/>
                </a:solidFill>
                <a:effectLst/>
                <a:latin typeface="Franklin Gothic Medium" panose="020B0603020102020204" pitchFamily="34" charset="0"/>
              </a:rPr>
              <a:t>Global Supply Chain Pressure Index (GSCPI)</a:t>
            </a:r>
            <a:endParaRPr lang="it-IT" sz="1600" dirty="0">
              <a:latin typeface="Franklin Gothic Medium" panose="020B0603020102020204" pitchFamily="34" charset="0"/>
            </a:endParaRPr>
          </a:p>
        </p:txBody>
      </p:sp>
    </p:spTree>
    <p:extLst>
      <p:ext uri="{BB962C8B-B14F-4D97-AF65-F5344CB8AC3E}">
        <p14:creationId xmlns:p14="http://schemas.microsoft.com/office/powerpoint/2010/main" val="117716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112505" y="355600"/>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La sfida globale cambia </a:t>
            </a:r>
          </a:p>
        </p:txBody>
      </p:sp>
      <p:sp>
        <p:nvSpPr>
          <p:cNvPr id="12" name="CasellaDiTesto 11">
            <a:extLst>
              <a:ext uri="{FF2B5EF4-FFF2-40B4-BE49-F238E27FC236}">
                <a16:creationId xmlns:a16="http://schemas.microsoft.com/office/drawing/2014/main" id="{6FD0138F-4753-4795-93EF-869F0BE47250}"/>
              </a:ext>
            </a:extLst>
          </p:cNvPr>
          <p:cNvSpPr txBox="1"/>
          <p:nvPr/>
        </p:nvSpPr>
        <p:spPr>
          <a:xfrm>
            <a:off x="112505" y="4435062"/>
            <a:ext cx="12192000" cy="2015936"/>
          </a:xfrm>
          <a:prstGeom prst="rect">
            <a:avLst/>
          </a:prstGeom>
          <a:noFill/>
        </p:spPr>
        <p:txBody>
          <a:bodyPr wrap="square" rtlCol="0">
            <a:spAutoFit/>
          </a:bodyPr>
          <a:lstStyle/>
          <a:p>
            <a:pPr marL="84135" marR="0" lvl="0" algn="l" defTabSz="457189" rtl="0" eaLnBrk="1" fontAlgn="auto" latinLnBrk="0" hangingPunct="1">
              <a:lnSpc>
                <a:spcPct val="100000"/>
              </a:lnSpc>
              <a:spcBef>
                <a:spcPct val="0"/>
              </a:spcBef>
              <a:spcAft>
                <a:spcPts val="300"/>
              </a:spcAft>
              <a:buClr>
                <a:srgbClr val="1F4E79"/>
              </a:buClr>
              <a:buSzPct val="140000"/>
              <a:tabLst/>
              <a:defRPr/>
            </a:pP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Questo andamento riflette:</a:t>
            </a:r>
          </a:p>
          <a:p>
            <a:pPr marL="541335" marR="0" lvl="0" indent="-457200" algn="l" defTabSz="457189" rtl="0" eaLnBrk="1" fontAlgn="auto" latinLnBrk="0" hangingPunct="1">
              <a:lnSpc>
                <a:spcPct val="100000"/>
              </a:lnSpc>
              <a:spcBef>
                <a:spcPct val="0"/>
              </a:spcBef>
              <a:spcAft>
                <a:spcPts val="300"/>
              </a:spcAft>
              <a:buClr>
                <a:srgbClr val="1F4E79"/>
              </a:buClr>
              <a:buSzPct val="140000"/>
              <a:buFont typeface="+mj-lt"/>
              <a:buAutoNum type="arabicPeriod"/>
              <a:tabLst/>
              <a:defRPr/>
            </a:pP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l’accorciamento strutturale delle catene internazionali di fornitura, (PRENDO MENO DALL’ESTERO E DO’ MENO ALL’ESTERO)  dopo oltre due decenni di espansione progressiva fuori dai confini dell’Occidente;</a:t>
            </a:r>
          </a:p>
          <a:p>
            <a:pPr marL="541335" marR="0" lvl="0" indent="-457200" algn="l" defTabSz="457189" rtl="0" eaLnBrk="1" fontAlgn="auto" latinLnBrk="0" hangingPunct="1">
              <a:lnSpc>
                <a:spcPct val="100000"/>
              </a:lnSpc>
              <a:spcBef>
                <a:spcPct val="0"/>
              </a:spcBef>
              <a:spcAft>
                <a:spcPts val="300"/>
              </a:spcAft>
              <a:buClr>
                <a:srgbClr val="1F4E79"/>
              </a:buClr>
              <a:buSzPct val="140000"/>
              <a:buFont typeface="+mj-lt"/>
              <a:buAutoNum type="arabicPeriod"/>
              <a:tabLst/>
              <a:defRPr/>
            </a:pPr>
            <a:r>
              <a:rPr kumimoji="0" lang="it-IT" sz="2400" b="0" i="0" u="none" strike="noStrike" kern="1200" cap="none" spc="0" normalizeH="0" baseline="0" noProof="0" dirty="0">
                <a:ln>
                  <a:noFill/>
                </a:ln>
                <a:solidFill>
                  <a:srgbClr val="3193BA"/>
                </a:solidFill>
                <a:effectLst/>
                <a:uLnTx/>
                <a:uFillTx/>
                <a:latin typeface="Franklin Gothic Medium" panose="020B0603020102020204" pitchFamily="34" charset="0"/>
                <a:cs typeface="Arial"/>
              </a:rPr>
              <a:t>il ritorno del mercato domestico come fonte di traino della crescita economica</a:t>
            </a:r>
          </a:p>
        </p:txBody>
      </p:sp>
      <p:pic>
        <p:nvPicPr>
          <p:cNvPr id="4" name="Immagine 3">
            <a:extLst>
              <a:ext uri="{FF2B5EF4-FFF2-40B4-BE49-F238E27FC236}">
                <a16:creationId xmlns:a16="http://schemas.microsoft.com/office/drawing/2014/main" id="{EF1EB967-0D90-43D6-A804-0DB724401B6A}"/>
              </a:ext>
            </a:extLst>
          </p:cNvPr>
          <p:cNvPicPr>
            <a:picLocks noChangeAspect="1"/>
          </p:cNvPicPr>
          <p:nvPr/>
        </p:nvPicPr>
        <p:blipFill rotWithShape="1">
          <a:blip r:embed="rId4"/>
          <a:srcRect t="4755" r="2045"/>
          <a:stretch/>
        </p:blipFill>
        <p:spPr>
          <a:xfrm>
            <a:off x="5123584" y="407002"/>
            <a:ext cx="7068416" cy="4238438"/>
          </a:xfrm>
          <a:prstGeom prst="rect">
            <a:avLst/>
          </a:prstGeom>
        </p:spPr>
      </p:pic>
      <p:sp>
        <p:nvSpPr>
          <p:cNvPr id="11" name="CasellaDiTesto 7">
            <a:extLst>
              <a:ext uri="{FF2B5EF4-FFF2-40B4-BE49-F238E27FC236}">
                <a16:creationId xmlns:a16="http://schemas.microsoft.com/office/drawing/2014/main" id="{2123DBAA-539F-42DB-A430-4AE530E494EA}"/>
              </a:ext>
            </a:extLst>
          </p:cNvPr>
          <p:cNvSpPr txBox="1"/>
          <p:nvPr/>
        </p:nvSpPr>
        <p:spPr>
          <a:xfrm>
            <a:off x="6740736" y="218757"/>
            <a:ext cx="3637047" cy="492443"/>
          </a:xfrm>
          <a:prstGeom prst="rect">
            <a:avLst/>
          </a:prstGeom>
          <a:ln>
            <a:noFill/>
          </a:ln>
        </p:spPr>
        <p:txBody>
          <a:bodyPr vert="horz" wrap="square" lIns="162560" tIns="81280" rIns="162560" bIns="81280" rtlCol="0" anchor="ctr">
            <a:noAutofit/>
          </a:bodyPr>
          <a:lstStyle/>
          <a:p>
            <a:pPr defTabSz="1219108">
              <a:defRPr/>
            </a:pPr>
            <a:endParaRPr lang="it-IT" sz="1733" b="1" dirty="0">
              <a:solidFill>
                <a:srgbClr val="415364"/>
              </a:solidFill>
              <a:latin typeface="Century Gothic" panose="020B0502020202020204" pitchFamily="34" charset="0"/>
            </a:endParaRPr>
          </a:p>
          <a:p>
            <a:pPr defTabSz="1219108">
              <a:defRPr/>
            </a:pPr>
            <a:r>
              <a:rPr lang="it-IT" sz="1733" b="1" dirty="0">
                <a:solidFill>
                  <a:srgbClr val="3193BA"/>
                </a:solidFill>
                <a:latin typeface="Franklin Gothic Medium" panose="020B0603020102020204" pitchFamily="34" charset="0"/>
              </a:rPr>
              <a:t>Commercio mondiale su PIL</a:t>
            </a:r>
          </a:p>
        </p:txBody>
      </p:sp>
      <p:sp>
        <p:nvSpPr>
          <p:cNvPr id="20" name="CasellaDiTesto 19">
            <a:extLst>
              <a:ext uri="{FF2B5EF4-FFF2-40B4-BE49-F238E27FC236}">
                <a16:creationId xmlns:a16="http://schemas.microsoft.com/office/drawing/2014/main" id="{3B5D9B8B-EED7-48DF-80D6-0B00C6303D24}"/>
              </a:ext>
            </a:extLst>
          </p:cNvPr>
          <p:cNvSpPr txBox="1"/>
          <p:nvPr/>
        </p:nvSpPr>
        <p:spPr>
          <a:xfrm>
            <a:off x="8071667" y="3718456"/>
            <a:ext cx="28085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3193BA"/>
                </a:solidFill>
                <a:effectLst/>
                <a:uLnTx/>
                <a:uFillTx/>
                <a:latin typeface="Franklin Gothic Medium" panose="020B0603020102020204" pitchFamily="34" charset="0"/>
              </a:rPr>
              <a:t>Fonte: </a:t>
            </a:r>
            <a:r>
              <a:rPr lang="it-IT" sz="1200" dirty="0">
                <a:solidFill>
                  <a:srgbClr val="3193BA"/>
                </a:solidFill>
                <a:latin typeface="Franklin Gothic Medium" panose="020B0603020102020204" pitchFamily="34" charset="0"/>
                <a:cs typeface="Arial" panose="020B0604020202020204" pitchFamily="34" charset="0"/>
              </a:rPr>
              <a:t>Banca Mondiale (2021)</a:t>
            </a:r>
            <a:endParaRPr kumimoji="0" lang="it-IT" sz="1200" b="0" i="0" u="none" strike="noStrike" kern="1200" cap="none" spc="0" normalizeH="0" baseline="0" noProof="0" dirty="0">
              <a:ln>
                <a:noFill/>
              </a:ln>
              <a:solidFill>
                <a:srgbClr val="3193BA"/>
              </a:solidFill>
              <a:effectLst/>
              <a:uLnTx/>
              <a:uFillTx/>
              <a:latin typeface="Franklin Gothic Medium" panose="020B0603020102020204" pitchFamily="34" charset="0"/>
            </a:endParaRPr>
          </a:p>
        </p:txBody>
      </p:sp>
      <p:sp>
        <p:nvSpPr>
          <p:cNvPr id="13" name="CasellaDiTesto 12">
            <a:extLst>
              <a:ext uri="{FF2B5EF4-FFF2-40B4-BE49-F238E27FC236}">
                <a16:creationId xmlns:a16="http://schemas.microsoft.com/office/drawing/2014/main" id="{DB60D085-4384-4F5A-AE4C-CBB139CA9CB8}"/>
              </a:ext>
            </a:extLst>
          </p:cNvPr>
          <p:cNvSpPr txBox="1"/>
          <p:nvPr/>
        </p:nvSpPr>
        <p:spPr>
          <a:xfrm>
            <a:off x="112505" y="1372059"/>
            <a:ext cx="5011079" cy="2308324"/>
          </a:xfrm>
          <a:prstGeom prst="rect">
            <a:avLst/>
          </a:prstGeom>
          <a:noFill/>
        </p:spPr>
        <p:txBody>
          <a:bodyPr wrap="square">
            <a:spAutoFit/>
          </a:bodyPr>
          <a:lstStyle/>
          <a:p>
            <a:pPr algn="just"/>
            <a:r>
              <a:rPr lang="it-IT" dirty="0">
                <a:solidFill>
                  <a:srgbClr val="3193BA"/>
                </a:solidFill>
                <a:latin typeface="Franklin Gothic Medium" panose="020B0603020102020204" pitchFamily="34" charset="0"/>
                <a:cs typeface="Arial"/>
              </a:rPr>
              <a:t>Il rapporto import export su PIL che era andato aumentando tra il 1986 e il 2008 - quando era il commercio che trainava la crescita - si riduce … c’è più attenzione all’attività interna.</a:t>
            </a:r>
          </a:p>
          <a:p>
            <a:pPr algn="just"/>
            <a:endParaRPr lang="it-IT" dirty="0">
              <a:solidFill>
                <a:srgbClr val="3193BA"/>
              </a:solidFill>
              <a:latin typeface="Franklin Gothic Medium" panose="020B0603020102020204" pitchFamily="34" charset="0"/>
              <a:cs typeface="Arial"/>
            </a:endParaRPr>
          </a:p>
          <a:p>
            <a:pPr algn="just"/>
            <a:r>
              <a:rPr lang="it-IT" dirty="0">
                <a:solidFill>
                  <a:srgbClr val="3193BA"/>
                </a:solidFill>
                <a:latin typeface="Franklin Gothic Medium" panose="020B0603020102020204" pitchFamily="34" charset="0"/>
                <a:cs typeface="Arial"/>
              </a:rPr>
              <a:t>Nel corso dell’ultimo decennio Il contributo degli scambi commerciali al PIL mondiale è diminuito progressivamente.</a:t>
            </a:r>
          </a:p>
        </p:txBody>
      </p:sp>
    </p:spTree>
    <p:extLst>
      <p:ext uri="{BB962C8B-B14F-4D97-AF65-F5344CB8AC3E}">
        <p14:creationId xmlns:p14="http://schemas.microsoft.com/office/powerpoint/2010/main" val="53074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a:extLst>
              <a:ext uri="{FF2B5EF4-FFF2-40B4-BE49-F238E27FC236}">
                <a16:creationId xmlns:a16="http://schemas.microsoft.com/office/drawing/2014/main" id="{10DAA22E-B348-4FD5-BB20-B206573FF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37055FBD-E478-4677-815B-935210733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14179"/>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CE153712-604C-483D-8B66-68969F7ECD2A}"/>
              </a:ext>
            </a:extLst>
          </p:cNvPr>
          <p:cNvPicPr>
            <a:picLocks noChangeAspect="1"/>
          </p:cNvPicPr>
          <p:nvPr/>
        </p:nvPicPr>
        <p:blipFill rotWithShape="1">
          <a:blip r:embed="rId4"/>
          <a:srcRect l="39732" t="20635" r="14286" b="32381"/>
          <a:stretch/>
        </p:blipFill>
        <p:spPr>
          <a:xfrm>
            <a:off x="170982" y="1198242"/>
            <a:ext cx="8124391" cy="4669554"/>
          </a:xfrm>
          <a:prstGeom prst="rect">
            <a:avLst/>
          </a:prstGeom>
        </p:spPr>
      </p:pic>
      <p:sp>
        <p:nvSpPr>
          <p:cNvPr id="9" name="Rettangolo 8">
            <a:extLst>
              <a:ext uri="{FF2B5EF4-FFF2-40B4-BE49-F238E27FC236}">
                <a16:creationId xmlns:a16="http://schemas.microsoft.com/office/drawing/2014/main" id="{4A3CB834-8325-4E6A-957D-0EE1EDE00D87}"/>
              </a:ext>
            </a:extLst>
          </p:cNvPr>
          <p:cNvSpPr/>
          <p:nvPr/>
        </p:nvSpPr>
        <p:spPr>
          <a:xfrm>
            <a:off x="5372295" y="5717517"/>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PWC</a:t>
            </a:r>
            <a:endParaRPr lang="it-IT" sz="1200" i="1" dirty="0">
              <a:solidFill>
                <a:srgbClr val="3193BA"/>
              </a:solidFill>
              <a:latin typeface="Franklin Gothic Medium" panose="020B0603020102020204" pitchFamily="34" charset="0"/>
            </a:endParaRPr>
          </a:p>
        </p:txBody>
      </p:sp>
      <p:sp>
        <p:nvSpPr>
          <p:cNvPr id="10" name="CasellaDiTesto 9">
            <a:extLst>
              <a:ext uri="{FF2B5EF4-FFF2-40B4-BE49-F238E27FC236}">
                <a16:creationId xmlns:a16="http://schemas.microsoft.com/office/drawing/2014/main" id="{F3F55C1A-D38E-4403-B0AB-261EF95AD045}"/>
              </a:ext>
            </a:extLst>
          </p:cNvPr>
          <p:cNvSpPr txBox="1"/>
          <p:nvPr/>
        </p:nvSpPr>
        <p:spPr>
          <a:xfrm>
            <a:off x="398298" y="499217"/>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Lo shipping continua con le strategie di M/A e di integrazione verticale</a:t>
            </a:r>
          </a:p>
        </p:txBody>
      </p:sp>
      <p:sp>
        <p:nvSpPr>
          <p:cNvPr id="11" name="CasellaDiTesto 10">
            <a:extLst>
              <a:ext uri="{FF2B5EF4-FFF2-40B4-BE49-F238E27FC236}">
                <a16:creationId xmlns:a16="http://schemas.microsoft.com/office/drawing/2014/main" id="{6CAC1E43-89DA-40D7-A9A6-CBCBBDD877A2}"/>
              </a:ext>
            </a:extLst>
          </p:cNvPr>
          <p:cNvSpPr txBox="1"/>
          <p:nvPr/>
        </p:nvSpPr>
        <p:spPr>
          <a:xfrm>
            <a:off x="8360229" y="1717905"/>
            <a:ext cx="3505200"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Logistica e trasporti guidano la classifica delle M/A con il 50% degli accordi. </a:t>
            </a:r>
          </a:p>
          <a:p>
            <a:r>
              <a:rPr lang="it-IT" sz="2400" dirty="0">
                <a:solidFill>
                  <a:srgbClr val="3193BA"/>
                </a:solidFill>
                <a:latin typeface="Franklin Gothic Medium" panose="020B0603020102020204" pitchFamily="34" charset="0"/>
                <a:ea typeface="+mn-ea"/>
                <a:cs typeface="+mn-cs"/>
              </a:rPr>
              <a:t>Al 2° posto lo shipping con 20 accordi con 9  accordi relativi ai porti e...dove carrier quali MSC, Maersk, CMA-CGM continuano i loro sforzi di integrazione.</a:t>
            </a:r>
          </a:p>
        </p:txBody>
      </p:sp>
      <p:sp>
        <p:nvSpPr>
          <p:cNvPr id="15" name="CasellaDiTesto 14">
            <a:extLst>
              <a:ext uri="{FF2B5EF4-FFF2-40B4-BE49-F238E27FC236}">
                <a16:creationId xmlns:a16="http://schemas.microsoft.com/office/drawing/2014/main" id="{A3A4CB27-21FD-47FA-80CA-9AEB763AA40A}"/>
              </a:ext>
            </a:extLst>
          </p:cNvPr>
          <p:cNvSpPr txBox="1"/>
          <p:nvPr/>
        </p:nvSpPr>
        <p:spPr>
          <a:xfrm>
            <a:off x="8512629" y="1198242"/>
            <a:ext cx="6096000" cy="369332"/>
          </a:xfrm>
          <a:prstGeom prst="rect">
            <a:avLst/>
          </a:prstGeom>
          <a:noFill/>
        </p:spPr>
        <p:txBody>
          <a:bodyPr wrap="square">
            <a:spAutoFit/>
          </a:bodyPr>
          <a:lstStyle/>
          <a:p>
            <a:r>
              <a:rPr lang="it-IT" sz="1800" dirty="0">
                <a:solidFill>
                  <a:srgbClr val="3193BA"/>
                </a:solidFill>
                <a:latin typeface="Franklin Gothic Medium" panose="020B0603020102020204" pitchFamily="34" charset="0"/>
                <a:ea typeface="+mn-ea"/>
                <a:cs typeface="+mn-cs"/>
              </a:rPr>
              <a:t>2°semestre 2022 </a:t>
            </a:r>
            <a:endParaRPr lang="it-IT" dirty="0"/>
          </a:p>
        </p:txBody>
      </p:sp>
      <p:sp>
        <p:nvSpPr>
          <p:cNvPr id="14" name="Rettangolo con angoli arrotondati 13">
            <a:extLst>
              <a:ext uri="{FF2B5EF4-FFF2-40B4-BE49-F238E27FC236}">
                <a16:creationId xmlns:a16="http://schemas.microsoft.com/office/drawing/2014/main" id="{E317C0C7-68A2-4C15-A7DE-FF7B70FCDBA3}"/>
              </a:ext>
            </a:extLst>
          </p:cNvPr>
          <p:cNvSpPr/>
          <p:nvPr/>
        </p:nvSpPr>
        <p:spPr>
          <a:xfrm>
            <a:off x="6987596" y="5269876"/>
            <a:ext cx="906651" cy="2513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FEC5C6C9-86B2-4BCC-83D5-E513F650EB44}"/>
              </a:ext>
            </a:extLst>
          </p:cNvPr>
          <p:cNvSpPr/>
          <p:nvPr/>
        </p:nvSpPr>
        <p:spPr>
          <a:xfrm>
            <a:off x="6948407" y="2835818"/>
            <a:ext cx="945840" cy="4429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564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8">
            <a:extLst>
              <a:ext uri="{FF2B5EF4-FFF2-40B4-BE49-F238E27FC236}">
                <a16:creationId xmlns:a16="http://schemas.microsoft.com/office/drawing/2014/main" id="{3808A264-8DE2-406F-8DA1-EF8070181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8625BFAD-BDC5-4B34-AF71-35D969F55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14179"/>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2C9E9EE7-490F-4769-9481-9C8CD888FB65}"/>
              </a:ext>
            </a:extLst>
          </p:cNvPr>
          <p:cNvSpPr txBox="1"/>
          <p:nvPr/>
        </p:nvSpPr>
        <p:spPr>
          <a:xfrm>
            <a:off x="8784770" y="2458148"/>
            <a:ext cx="3668486"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Proseguono i processi di controllo di mercato attraverso la flotta e i processi di integrazione orizzontale </a:t>
            </a:r>
          </a:p>
        </p:txBody>
      </p:sp>
      <p:sp>
        <p:nvSpPr>
          <p:cNvPr id="9" name="CasellaDiTesto 8">
            <a:extLst>
              <a:ext uri="{FF2B5EF4-FFF2-40B4-BE49-F238E27FC236}">
                <a16:creationId xmlns:a16="http://schemas.microsoft.com/office/drawing/2014/main" id="{6AC1E907-04B2-4349-A877-C330F06764C7}"/>
              </a:ext>
            </a:extLst>
          </p:cNvPr>
          <p:cNvSpPr txBox="1"/>
          <p:nvPr/>
        </p:nvSpPr>
        <p:spPr>
          <a:xfrm>
            <a:off x="2006634" y="1511511"/>
            <a:ext cx="3226132" cy="1015663"/>
          </a:xfrm>
          <a:prstGeom prst="rect">
            <a:avLst/>
          </a:prstGeom>
          <a:noFill/>
        </p:spPr>
        <p:txBody>
          <a:bodyPr wrap="square" rtlCol="0">
            <a:spAutoFit/>
          </a:bodyPr>
          <a:lstStyle/>
          <a:p>
            <a:r>
              <a:rPr lang="it-IT" sz="1500" b="1" dirty="0">
                <a:latin typeface="Franklin Gothic Medium" panose="020B0603020102020204" pitchFamily="34" charset="0"/>
              </a:rPr>
              <a:t>Capacità di flotta (di proprietà o noleggiata) dei due principali carrier container mondiali a Dicembre 2022 vs. i top 20 nel 1980, 2000, 2007</a:t>
            </a:r>
          </a:p>
        </p:txBody>
      </p:sp>
      <p:sp>
        <p:nvSpPr>
          <p:cNvPr id="42" name="Rettangolo 41">
            <a:extLst>
              <a:ext uri="{FF2B5EF4-FFF2-40B4-BE49-F238E27FC236}">
                <a16:creationId xmlns:a16="http://schemas.microsoft.com/office/drawing/2014/main" id="{D79E9BB9-12E4-49EE-8774-156F768CB5AE}"/>
              </a:ext>
            </a:extLst>
          </p:cNvPr>
          <p:cNvSpPr/>
          <p:nvPr/>
        </p:nvSpPr>
        <p:spPr>
          <a:xfrm>
            <a:off x="8409409" y="4807971"/>
            <a:ext cx="3304585" cy="276999"/>
          </a:xfrm>
          <a:prstGeom prst="rect">
            <a:avLst/>
          </a:prstGeom>
        </p:spPr>
        <p:txBody>
          <a:bodyPr wrap="square">
            <a:spAutoFit/>
          </a:bodyPr>
          <a:lstStyle/>
          <a:p>
            <a:pPr algn="r" defTabSz="914309"/>
            <a:r>
              <a:rPr lang="it-IT" sz="1200" i="1" dirty="0">
                <a:solidFill>
                  <a:srgbClr val="3193BA"/>
                </a:solidFill>
                <a:latin typeface="Franklin Gothic Medium" panose="020B0603020102020204" pitchFamily="34" charset="0"/>
                <a:ea typeface="Calibri" panose="020F0502020204030204" pitchFamily="34" charset="0"/>
              </a:rPr>
              <a:t>Fonte: </a:t>
            </a:r>
            <a:r>
              <a:rPr lang="it-IT" sz="1200" i="1" dirty="0" err="1">
                <a:solidFill>
                  <a:srgbClr val="3193BA"/>
                </a:solidFill>
                <a:latin typeface="Franklin Gothic Medium" panose="020B0603020102020204" pitchFamily="34" charset="0"/>
                <a:ea typeface="Calibri" panose="020F0502020204030204" pitchFamily="34" charset="0"/>
              </a:rPr>
              <a:t>PortEconomics</a:t>
            </a:r>
            <a:endParaRPr lang="it-IT" sz="1200" i="1" dirty="0">
              <a:solidFill>
                <a:srgbClr val="3193BA"/>
              </a:solidFill>
              <a:latin typeface="Franklin Gothic Medium" panose="020B0603020102020204" pitchFamily="34" charset="0"/>
            </a:endParaRPr>
          </a:p>
        </p:txBody>
      </p:sp>
      <p:grpSp>
        <p:nvGrpSpPr>
          <p:cNvPr id="51" name="Gruppo 50">
            <a:extLst>
              <a:ext uri="{FF2B5EF4-FFF2-40B4-BE49-F238E27FC236}">
                <a16:creationId xmlns:a16="http://schemas.microsoft.com/office/drawing/2014/main" id="{99118BFD-CD8C-484F-80DC-59AB4AC24B56}"/>
              </a:ext>
            </a:extLst>
          </p:cNvPr>
          <p:cNvGrpSpPr/>
          <p:nvPr/>
        </p:nvGrpSpPr>
        <p:grpSpPr>
          <a:xfrm>
            <a:off x="1286138" y="883355"/>
            <a:ext cx="7635303" cy="5581178"/>
            <a:chOff x="1286138" y="883355"/>
            <a:chExt cx="7635303" cy="5581178"/>
          </a:xfrm>
        </p:grpSpPr>
        <p:grpSp>
          <p:nvGrpSpPr>
            <p:cNvPr id="43" name="Gruppo 42">
              <a:extLst>
                <a:ext uri="{FF2B5EF4-FFF2-40B4-BE49-F238E27FC236}">
                  <a16:creationId xmlns:a16="http://schemas.microsoft.com/office/drawing/2014/main" id="{C819115E-C3D2-4AC6-BA20-F8A8147BC38F}"/>
                </a:ext>
              </a:extLst>
            </p:cNvPr>
            <p:cNvGrpSpPr/>
            <p:nvPr/>
          </p:nvGrpSpPr>
          <p:grpSpPr>
            <a:xfrm>
              <a:off x="1286138" y="883355"/>
              <a:ext cx="7324463" cy="5581178"/>
              <a:chOff x="948680" y="969249"/>
              <a:chExt cx="7324463" cy="5581178"/>
            </a:xfrm>
          </p:grpSpPr>
          <p:pic>
            <p:nvPicPr>
              <p:cNvPr id="11" name="Immagine 10">
                <a:extLst>
                  <a:ext uri="{FF2B5EF4-FFF2-40B4-BE49-F238E27FC236}">
                    <a16:creationId xmlns:a16="http://schemas.microsoft.com/office/drawing/2014/main" id="{E55CD2DA-6682-4D51-8EA1-2B2701B38F30}"/>
                  </a:ext>
                </a:extLst>
              </p:cNvPr>
              <p:cNvPicPr>
                <a:picLocks noChangeAspect="1"/>
              </p:cNvPicPr>
              <p:nvPr/>
            </p:nvPicPr>
            <p:blipFill>
              <a:blip r:embed="rId4"/>
              <a:stretch>
                <a:fillRect/>
              </a:stretch>
            </p:blipFill>
            <p:spPr>
              <a:xfrm>
                <a:off x="1572987" y="5664219"/>
                <a:ext cx="1295400" cy="238125"/>
              </a:xfrm>
              <a:prstGeom prst="rect">
                <a:avLst/>
              </a:prstGeom>
              <a:ln>
                <a:noFill/>
              </a:ln>
            </p:spPr>
          </p:pic>
          <p:pic>
            <p:nvPicPr>
              <p:cNvPr id="13" name="Immagine 12">
                <a:extLst>
                  <a:ext uri="{FF2B5EF4-FFF2-40B4-BE49-F238E27FC236}">
                    <a16:creationId xmlns:a16="http://schemas.microsoft.com/office/drawing/2014/main" id="{6B6A9D15-060D-43BA-95FC-E6BCEEFCB00B}"/>
                  </a:ext>
                </a:extLst>
              </p:cNvPr>
              <p:cNvPicPr>
                <a:picLocks noChangeAspect="1"/>
              </p:cNvPicPr>
              <p:nvPr/>
            </p:nvPicPr>
            <p:blipFill>
              <a:blip r:embed="rId5"/>
              <a:stretch>
                <a:fillRect/>
              </a:stretch>
            </p:blipFill>
            <p:spPr>
              <a:xfrm>
                <a:off x="3261972" y="4074905"/>
                <a:ext cx="1219200" cy="1838325"/>
              </a:xfrm>
              <a:prstGeom prst="rect">
                <a:avLst/>
              </a:prstGeom>
              <a:ln>
                <a:noFill/>
              </a:ln>
            </p:spPr>
          </p:pic>
          <p:pic>
            <p:nvPicPr>
              <p:cNvPr id="15" name="Immagine 14">
                <a:extLst>
                  <a:ext uri="{FF2B5EF4-FFF2-40B4-BE49-F238E27FC236}">
                    <a16:creationId xmlns:a16="http://schemas.microsoft.com/office/drawing/2014/main" id="{68D9152B-FBA4-4A51-B28F-4DCA4AB6707E}"/>
                  </a:ext>
                </a:extLst>
              </p:cNvPr>
              <p:cNvPicPr>
                <a:picLocks noChangeAspect="1"/>
              </p:cNvPicPr>
              <p:nvPr/>
            </p:nvPicPr>
            <p:blipFill>
              <a:blip r:embed="rId6"/>
              <a:stretch>
                <a:fillRect/>
              </a:stretch>
            </p:blipFill>
            <p:spPr>
              <a:xfrm>
                <a:off x="5005386" y="1372610"/>
                <a:ext cx="1266825" cy="4572000"/>
              </a:xfrm>
              <a:prstGeom prst="rect">
                <a:avLst/>
              </a:prstGeom>
              <a:ln>
                <a:noFill/>
              </a:ln>
            </p:spPr>
          </p:pic>
          <p:pic>
            <p:nvPicPr>
              <p:cNvPr id="17" name="Immagine 16">
                <a:extLst>
                  <a:ext uri="{FF2B5EF4-FFF2-40B4-BE49-F238E27FC236}">
                    <a16:creationId xmlns:a16="http://schemas.microsoft.com/office/drawing/2014/main" id="{047CE01E-3322-4609-A555-8CA27C772EE8}"/>
                  </a:ext>
                </a:extLst>
              </p:cNvPr>
              <p:cNvPicPr>
                <a:picLocks noChangeAspect="1"/>
              </p:cNvPicPr>
              <p:nvPr/>
            </p:nvPicPr>
            <p:blipFill>
              <a:blip r:embed="rId7"/>
              <a:stretch>
                <a:fillRect/>
              </a:stretch>
            </p:blipFill>
            <p:spPr>
              <a:xfrm>
                <a:off x="6896518" y="1328502"/>
                <a:ext cx="1209675" cy="4610100"/>
              </a:xfrm>
              <a:prstGeom prst="rect">
                <a:avLst/>
              </a:prstGeom>
              <a:ln>
                <a:noFill/>
              </a:ln>
            </p:spPr>
          </p:pic>
          <p:sp>
            <p:nvSpPr>
              <p:cNvPr id="18" name="CasellaDiTesto 17">
                <a:extLst>
                  <a:ext uri="{FF2B5EF4-FFF2-40B4-BE49-F238E27FC236}">
                    <a16:creationId xmlns:a16="http://schemas.microsoft.com/office/drawing/2014/main" id="{9A197851-9972-4C8F-9707-A3A376409DAB}"/>
                  </a:ext>
                </a:extLst>
              </p:cNvPr>
              <p:cNvSpPr txBox="1"/>
              <p:nvPr/>
            </p:nvSpPr>
            <p:spPr>
              <a:xfrm>
                <a:off x="948680" y="1308570"/>
                <a:ext cx="461665" cy="4572001"/>
              </a:xfrm>
              <a:prstGeom prst="rect">
                <a:avLst/>
              </a:prstGeom>
              <a:noFill/>
              <a:ln>
                <a:noFill/>
              </a:ln>
            </p:spPr>
            <p:txBody>
              <a:bodyPr vert="vert270" wrap="square" rtlCol="0">
                <a:spAutoFit/>
              </a:bodyPr>
              <a:lstStyle/>
              <a:p>
                <a:r>
                  <a:rPr lang="it-IT" dirty="0">
                    <a:latin typeface="Franklin Gothic Medium" panose="020B0603020102020204" pitchFamily="34" charset="0"/>
                  </a:rPr>
                  <a:t>Flotta Container capacità In mln TEU</a:t>
                </a:r>
              </a:p>
            </p:txBody>
          </p:sp>
          <p:cxnSp>
            <p:nvCxnSpPr>
              <p:cNvPr id="20" name="Connettore diritto 19">
                <a:extLst>
                  <a:ext uri="{FF2B5EF4-FFF2-40B4-BE49-F238E27FC236}">
                    <a16:creationId xmlns:a16="http://schemas.microsoft.com/office/drawing/2014/main" id="{13358BF1-122C-4523-A145-46A54956BAF2}"/>
                  </a:ext>
                </a:extLst>
              </p:cNvPr>
              <p:cNvCxnSpPr>
                <a:cxnSpLocks/>
                <a:stCxn id="11" idx="1"/>
              </p:cNvCxnSpPr>
              <p:nvPr/>
            </p:nvCxnSpPr>
            <p:spPr>
              <a:xfrm flipV="1">
                <a:off x="1572987" y="1127425"/>
                <a:ext cx="0" cy="4655857"/>
              </a:xfrm>
              <a:prstGeom prst="line">
                <a:avLst/>
              </a:prstGeom>
              <a:ln>
                <a:noFill/>
              </a:ln>
            </p:spPr>
            <p:style>
              <a:lnRef idx="1">
                <a:schemeClr val="dk1"/>
              </a:lnRef>
              <a:fillRef idx="0">
                <a:schemeClr val="dk1"/>
              </a:fillRef>
              <a:effectRef idx="0">
                <a:schemeClr val="dk1"/>
              </a:effectRef>
              <a:fontRef idx="minor">
                <a:schemeClr val="tx1"/>
              </a:fontRef>
            </p:style>
          </p:cxnSp>
          <p:sp>
            <p:nvSpPr>
              <p:cNvPr id="24" name="CasellaDiTesto 23">
                <a:extLst>
                  <a:ext uri="{FF2B5EF4-FFF2-40B4-BE49-F238E27FC236}">
                    <a16:creationId xmlns:a16="http://schemas.microsoft.com/office/drawing/2014/main" id="{08143D14-C350-461D-9D03-4B7A5F212C58}"/>
                  </a:ext>
                </a:extLst>
              </p:cNvPr>
              <p:cNvSpPr txBox="1"/>
              <p:nvPr/>
            </p:nvSpPr>
            <p:spPr>
              <a:xfrm>
                <a:off x="1321396" y="5094286"/>
                <a:ext cx="319318" cy="369332"/>
              </a:xfrm>
              <a:prstGeom prst="rect">
                <a:avLst/>
              </a:prstGeom>
              <a:noFill/>
              <a:ln>
                <a:noFill/>
              </a:ln>
            </p:spPr>
            <p:txBody>
              <a:bodyPr wrap="none" rtlCol="0">
                <a:spAutoFit/>
              </a:bodyPr>
              <a:lstStyle/>
              <a:p>
                <a:r>
                  <a:rPr lang="it-IT" dirty="0">
                    <a:latin typeface="Franklin Gothic Medium" panose="020B0603020102020204" pitchFamily="34" charset="0"/>
                  </a:rPr>
                  <a:t>1</a:t>
                </a:r>
              </a:p>
            </p:txBody>
          </p:sp>
          <p:sp>
            <p:nvSpPr>
              <p:cNvPr id="25" name="CasellaDiTesto 24">
                <a:extLst>
                  <a:ext uri="{FF2B5EF4-FFF2-40B4-BE49-F238E27FC236}">
                    <a16:creationId xmlns:a16="http://schemas.microsoft.com/office/drawing/2014/main" id="{1438849B-EA92-4CC8-A8B1-07080740199D}"/>
                  </a:ext>
                </a:extLst>
              </p:cNvPr>
              <p:cNvSpPr txBox="1"/>
              <p:nvPr/>
            </p:nvSpPr>
            <p:spPr>
              <a:xfrm>
                <a:off x="1292851" y="4592077"/>
                <a:ext cx="319318" cy="369332"/>
              </a:xfrm>
              <a:prstGeom prst="rect">
                <a:avLst/>
              </a:prstGeom>
              <a:noFill/>
              <a:ln>
                <a:noFill/>
              </a:ln>
            </p:spPr>
            <p:txBody>
              <a:bodyPr wrap="none" rtlCol="0">
                <a:spAutoFit/>
              </a:bodyPr>
              <a:lstStyle/>
              <a:p>
                <a:r>
                  <a:rPr lang="it-IT" dirty="0">
                    <a:latin typeface="Franklin Gothic Medium" panose="020B0603020102020204" pitchFamily="34" charset="0"/>
                  </a:rPr>
                  <a:t>2</a:t>
                </a:r>
              </a:p>
            </p:txBody>
          </p:sp>
          <p:sp>
            <p:nvSpPr>
              <p:cNvPr id="26" name="CasellaDiTesto 25">
                <a:extLst>
                  <a:ext uri="{FF2B5EF4-FFF2-40B4-BE49-F238E27FC236}">
                    <a16:creationId xmlns:a16="http://schemas.microsoft.com/office/drawing/2014/main" id="{F540C993-9479-455A-87F1-9B77535EDE3B}"/>
                  </a:ext>
                </a:extLst>
              </p:cNvPr>
              <p:cNvSpPr txBox="1"/>
              <p:nvPr/>
            </p:nvSpPr>
            <p:spPr>
              <a:xfrm>
                <a:off x="1321396" y="4089868"/>
                <a:ext cx="319318" cy="369332"/>
              </a:xfrm>
              <a:prstGeom prst="rect">
                <a:avLst/>
              </a:prstGeom>
              <a:noFill/>
              <a:ln>
                <a:noFill/>
              </a:ln>
            </p:spPr>
            <p:txBody>
              <a:bodyPr wrap="none" rtlCol="0">
                <a:spAutoFit/>
              </a:bodyPr>
              <a:lstStyle/>
              <a:p>
                <a:r>
                  <a:rPr lang="it-IT" dirty="0">
                    <a:latin typeface="Franklin Gothic Medium" panose="020B0603020102020204" pitchFamily="34" charset="0"/>
                  </a:rPr>
                  <a:t>3</a:t>
                </a:r>
              </a:p>
            </p:txBody>
          </p:sp>
          <p:sp>
            <p:nvSpPr>
              <p:cNvPr id="27" name="CasellaDiTesto 26">
                <a:extLst>
                  <a:ext uri="{FF2B5EF4-FFF2-40B4-BE49-F238E27FC236}">
                    <a16:creationId xmlns:a16="http://schemas.microsoft.com/office/drawing/2014/main" id="{FA185577-9657-441B-BAF7-D4751A168011}"/>
                  </a:ext>
                </a:extLst>
              </p:cNvPr>
              <p:cNvSpPr txBox="1"/>
              <p:nvPr/>
            </p:nvSpPr>
            <p:spPr>
              <a:xfrm>
                <a:off x="1321396" y="3580545"/>
                <a:ext cx="319318" cy="369332"/>
              </a:xfrm>
              <a:prstGeom prst="rect">
                <a:avLst/>
              </a:prstGeom>
              <a:noFill/>
              <a:ln>
                <a:noFill/>
              </a:ln>
            </p:spPr>
            <p:txBody>
              <a:bodyPr wrap="none" rtlCol="0">
                <a:spAutoFit/>
              </a:bodyPr>
              <a:lstStyle/>
              <a:p>
                <a:r>
                  <a:rPr lang="it-IT" dirty="0">
                    <a:latin typeface="Franklin Gothic Medium" panose="020B0603020102020204" pitchFamily="34" charset="0"/>
                  </a:rPr>
                  <a:t>4</a:t>
                </a:r>
              </a:p>
            </p:txBody>
          </p:sp>
          <p:sp>
            <p:nvSpPr>
              <p:cNvPr id="28" name="CasellaDiTesto 27">
                <a:extLst>
                  <a:ext uri="{FF2B5EF4-FFF2-40B4-BE49-F238E27FC236}">
                    <a16:creationId xmlns:a16="http://schemas.microsoft.com/office/drawing/2014/main" id="{DD77552B-08FC-4C09-BE22-3F33D505DDB6}"/>
                  </a:ext>
                </a:extLst>
              </p:cNvPr>
              <p:cNvSpPr txBox="1"/>
              <p:nvPr/>
            </p:nvSpPr>
            <p:spPr>
              <a:xfrm flipH="1">
                <a:off x="1377754" y="3016479"/>
                <a:ext cx="45719" cy="369332"/>
              </a:xfrm>
              <a:prstGeom prst="rect">
                <a:avLst/>
              </a:prstGeom>
              <a:noFill/>
              <a:ln>
                <a:noFill/>
              </a:ln>
            </p:spPr>
            <p:txBody>
              <a:bodyPr wrap="square" rtlCol="0">
                <a:spAutoFit/>
              </a:bodyPr>
              <a:lstStyle/>
              <a:p>
                <a:r>
                  <a:rPr lang="it-IT" dirty="0">
                    <a:latin typeface="Franklin Gothic Medium" panose="020B0603020102020204" pitchFamily="34" charset="0"/>
                  </a:rPr>
                  <a:t>5</a:t>
                </a:r>
              </a:p>
            </p:txBody>
          </p:sp>
          <p:sp>
            <p:nvSpPr>
              <p:cNvPr id="29" name="CasellaDiTesto 28">
                <a:extLst>
                  <a:ext uri="{FF2B5EF4-FFF2-40B4-BE49-F238E27FC236}">
                    <a16:creationId xmlns:a16="http://schemas.microsoft.com/office/drawing/2014/main" id="{2ECD5927-A6F2-4AA4-A5CB-111F3DF72658}"/>
                  </a:ext>
                </a:extLst>
              </p:cNvPr>
              <p:cNvSpPr txBox="1"/>
              <p:nvPr/>
            </p:nvSpPr>
            <p:spPr>
              <a:xfrm flipH="1">
                <a:off x="1384216" y="2428402"/>
                <a:ext cx="45719" cy="369332"/>
              </a:xfrm>
              <a:prstGeom prst="rect">
                <a:avLst/>
              </a:prstGeom>
              <a:noFill/>
              <a:ln>
                <a:noFill/>
              </a:ln>
            </p:spPr>
            <p:txBody>
              <a:bodyPr wrap="square" rtlCol="0">
                <a:spAutoFit/>
              </a:bodyPr>
              <a:lstStyle/>
              <a:p>
                <a:r>
                  <a:rPr lang="it-IT" dirty="0">
                    <a:latin typeface="Franklin Gothic Medium" panose="020B0603020102020204" pitchFamily="34" charset="0"/>
                  </a:rPr>
                  <a:t>6</a:t>
                </a:r>
              </a:p>
            </p:txBody>
          </p:sp>
          <p:sp>
            <p:nvSpPr>
              <p:cNvPr id="30" name="CasellaDiTesto 29">
                <a:extLst>
                  <a:ext uri="{FF2B5EF4-FFF2-40B4-BE49-F238E27FC236}">
                    <a16:creationId xmlns:a16="http://schemas.microsoft.com/office/drawing/2014/main" id="{FA47E714-7423-4F8D-B188-B37E7D1D6A82}"/>
                  </a:ext>
                </a:extLst>
              </p:cNvPr>
              <p:cNvSpPr txBox="1"/>
              <p:nvPr/>
            </p:nvSpPr>
            <p:spPr>
              <a:xfrm flipH="1">
                <a:off x="1384216" y="1971212"/>
                <a:ext cx="45719" cy="369332"/>
              </a:xfrm>
              <a:prstGeom prst="rect">
                <a:avLst/>
              </a:prstGeom>
              <a:noFill/>
              <a:ln>
                <a:noFill/>
              </a:ln>
            </p:spPr>
            <p:txBody>
              <a:bodyPr wrap="square" rtlCol="0">
                <a:spAutoFit/>
              </a:bodyPr>
              <a:lstStyle/>
              <a:p>
                <a:r>
                  <a:rPr lang="it-IT" dirty="0">
                    <a:latin typeface="Franklin Gothic Medium" panose="020B0603020102020204" pitchFamily="34" charset="0"/>
                  </a:rPr>
                  <a:t>7</a:t>
                </a:r>
              </a:p>
            </p:txBody>
          </p:sp>
          <p:sp>
            <p:nvSpPr>
              <p:cNvPr id="31" name="CasellaDiTesto 30">
                <a:extLst>
                  <a:ext uri="{FF2B5EF4-FFF2-40B4-BE49-F238E27FC236}">
                    <a16:creationId xmlns:a16="http://schemas.microsoft.com/office/drawing/2014/main" id="{40A1ABD4-9759-4607-A58D-472354F7C327}"/>
                  </a:ext>
                </a:extLst>
              </p:cNvPr>
              <p:cNvSpPr txBox="1"/>
              <p:nvPr/>
            </p:nvSpPr>
            <p:spPr>
              <a:xfrm flipH="1">
                <a:off x="1377755" y="1469003"/>
                <a:ext cx="45719" cy="369332"/>
              </a:xfrm>
              <a:prstGeom prst="rect">
                <a:avLst/>
              </a:prstGeom>
              <a:noFill/>
              <a:ln>
                <a:noFill/>
              </a:ln>
            </p:spPr>
            <p:txBody>
              <a:bodyPr wrap="square" rtlCol="0">
                <a:spAutoFit/>
              </a:bodyPr>
              <a:lstStyle/>
              <a:p>
                <a:r>
                  <a:rPr lang="it-IT" dirty="0">
                    <a:latin typeface="Franklin Gothic Medium" panose="020B0603020102020204" pitchFamily="34" charset="0"/>
                  </a:rPr>
                  <a:t>8</a:t>
                </a:r>
              </a:p>
            </p:txBody>
          </p:sp>
          <p:sp>
            <p:nvSpPr>
              <p:cNvPr id="32" name="CasellaDiTesto 31">
                <a:extLst>
                  <a:ext uri="{FF2B5EF4-FFF2-40B4-BE49-F238E27FC236}">
                    <a16:creationId xmlns:a16="http://schemas.microsoft.com/office/drawing/2014/main" id="{2D24FC03-0DAD-4AE9-BC22-C54473E773D8}"/>
                  </a:ext>
                </a:extLst>
              </p:cNvPr>
              <p:cNvSpPr txBox="1"/>
              <p:nvPr/>
            </p:nvSpPr>
            <p:spPr>
              <a:xfrm flipH="1">
                <a:off x="1388122" y="969249"/>
                <a:ext cx="45719" cy="646331"/>
              </a:xfrm>
              <a:prstGeom prst="rect">
                <a:avLst/>
              </a:prstGeom>
              <a:noFill/>
              <a:ln>
                <a:noFill/>
              </a:ln>
            </p:spPr>
            <p:txBody>
              <a:bodyPr wrap="square" rtlCol="0">
                <a:spAutoFit/>
              </a:bodyPr>
              <a:lstStyle/>
              <a:p>
                <a:r>
                  <a:rPr lang="it-IT" dirty="0">
                    <a:latin typeface="Franklin Gothic Medium" panose="020B0603020102020204" pitchFamily="34" charset="0"/>
                  </a:rPr>
                  <a:t>9</a:t>
                </a:r>
              </a:p>
              <a:p>
                <a:endParaRPr lang="it-IT" dirty="0">
                  <a:latin typeface="Franklin Gothic Medium" panose="020B0603020102020204" pitchFamily="34" charset="0"/>
                </a:endParaRPr>
              </a:p>
            </p:txBody>
          </p:sp>
          <p:sp>
            <p:nvSpPr>
              <p:cNvPr id="34" name="CasellaDiTesto 33">
                <a:extLst>
                  <a:ext uri="{FF2B5EF4-FFF2-40B4-BE49-F238E27FC236}">
                    <a16:creationId xmlns:a16="http://schemas.microsoft.com/office/drawing/2014/main" id="{DF8A0B6C-DE1D-42C4-87F7-FF8AACFE9699}"/>
                  </a:ext>
                </a:extLst>
              </p:cNvPr>
              <p:cNvSpPr txBox="1"/>
              <p:nvPr/>
            </p:nvSpPr>
            <p:spPr>
              <a:xfrm>
                <a:off x="1617967" y="5921783"/>
                <a:ext cx="1219199" cy="584775"/>
              </a:xfrm>
              <a:prstGeom prst="rect">
                <a:avLst/>
              </a:prstGeom>
              <a:pattFill prst="pct5">
                <a:fgClr>
                  <a:schemeClr val="accent1"/>
                </a:fgClr>
                <a:bgClr>
                  <a:schemeClr val="bg1"/>
                </a:bgClr>
              </a:pattFill>
              <a:ln>
                <a:noFill/>
              </a:ln>
            </p:spPr>
            <p:txBody>
              <a:bodyPr wrap="square" rtlCol="0">
                <a:spAutoFit/>
              </a:bodyPr>
              <a:lstStyle/>
              <a:p>
                <a:r>
                  <a:rPr lang="it-IT" sz="1600" dirty="0">
                    <a:latin typeface="Franklin Gothic Medium" panose="020B0603020102020204" pitchFamily="34" charset="0"/>
                  </a:rPr>
                  <a:t>TOP 20</a:t>
                </a:r>
              </a:p>
              <a:p>
                <a:r>
                  <a:rPr lang="it-IT" sz="1600" dirty="0" err="1">
                    <a:latin typeface="Franklin Gothic Medium" panose="020B0603020102020204" pitchFamily="34" charset="0"/>
                  </a:rPr>
                  <a:t>Gen</a:t>
                </a:r>
                <a:r>
                  <a:rPr lang="it-IT" sz="1600" dirty="0">
                    <a:latin typeface="Franklin Gothic Medium" panose="020B0603020102020204" pitchFamily="34" charset="0"/>
                  </a:rPr>
                  <a:t> 1980</a:t>
                </a:r>
              </a:p>
            </p:txBody>
          </p:sp>
          <p:sp>
            <p:nvSpPr>
              <p:cNvPr id="35" name="CasellaDiTesto 34">
                <a:extLst>
                  <a:ext uri="{FF2B5EF4-FFF2-40B4-BE49-F238E27FC236}">
                    <a16:creationId xmlns:a16="http://schemas.microsoft.com/office/drawing/2014/main" id="{2B32CB85-212F-400D-BE1B-C2BD4F7B9D35}"/>
                  </a:ext>
                </a:extLst>
              </p:cNvPr>
              <p:cNvSpPr txBox="1"/>
              <p:nvPr/>
            </p:nvSpPr>
            <p:spPr>
              <a:xfrm>
                <a:off x="3331512" y="5911226"/>
                <a:ext cx="1219199" cy="584775"/>
              </a:xfrm>
              <a:prstGeom prst="rect">
                <a:avLst/>
              </a:prstGeom>
              <a:pattFill prst="pct5">
                <a:fgClr>
                  <a:schemeClr val="accent1"/>
                </a:fgClr>
                <a:bgClr>
                  <a:schemeClr val="bg1"/>
                </a:bgClr>
              </a:pattFill>
              <a:ln>
                <a:noFill/>
              </a:ln>
            </p:spPr>
            <p:txBody>
              <a:bodyPr wrap="square" rtlCol="0">
                <a:spAutoFit/>
              </a:bodyPr>
              <a:lstStyle/>
              <a:p>
                <a:r>
                  <a:rPr lang="it-IT" sz="1600" dirty="0">
                    <a:latin typeface="Franklin Gothic Medium" panose="020B0603020102020204" pitchFamily="34" charset="0"/>
                  </a:rPr>
                  <a:t>TOP 20</a:t>
                </a:r>
              </a:p>
              <a:p>
                <a:r>
                  <a:rPr lang="it-IT" sz="1600" dirty="0" err="1">
                    <a:latin typeface="Franklin Gothic Medium" panose="020B0603020102020204" pitchFamily="34" charset="0"/>
                  </a:rPr>
                  <a:t>Gen</a:t>
                </a:r>
                <a:r>
                  <a:rPr lang="it-IT" sz="1600" dirty="0">
                    <a:latin typeface="Franklin Gothic Medium" panose="020B0603020102020204" pitchFamily="34" charset="0"/>
                  </a:rPr>
                  <a:t> 2000</a:t>
                </a:r>
              </a:p>
            </p:txBody>
          </p:sp>
          <p:sp>
            <p:nvSpPr>
              <p:cNvPr id="36" name="CasellaDiTesto 35">
                <a:extLst>
                  <a:ext uri="{FF2B5EF4-FFF2-40B4-BE49-F238E27FC236}">
                    <a16:creationId xmlns:a16="http://schemas.microsoft.com/office/drawing/2014/main" id="{9C10ABFA-1A90-4CB7-A61C-EA1A4DA1DBE5}"/>
                  </a:ext>
                </a:extLst>
              </p:cNvPr>
              <p:cNvSpPr txBox="1"/>
              <p:nvPr/>
            </p:nvSpPr>
            <p:spPr>
              <a:xfrm>
                <a:off x="5005386" y="5911225"/>
                <a:ext cx="1490860" cy="584775"/>
              </a:xfrm>
              <a:prstGeom prst="rect">
                <a:avLst/>
              </a:prstGeom>
              <a:pattFill prst="pct5">
                <a:fgClr>
                  <a:schemeClr val="accent1"/>
                </a:fgClr>
                <a:bgClr>
                  <a:schemeClr val="bg1"/>
                </a:bgClr>
              </a:pattFill>
              <a:ln>
                <a:noFill/>
              </a:ln>
            </p:spPr>
            <p:txBody>
              <a:bodyPr wrap="square" rtlCol="0">
                <a:spAutoFit/>
              </a:bodyPr>
              <a:lstStyle/>
              <a:p>
                <a:r>
                  <a:rPr lang="it-IT" sz="1600" dirty="0">
                    <a:latin typeface="Franklin Gothic Medium" panose="020B0603020102020204" pitchFamily="34" charset="0"/>
                  </a:rPr>
                  <a:t>TOP 20</a:t>
                </a:r>
              </a:p>
              <a:p>
                <a:r>
                  <a:rPr lang="it-IT" sz="1600" dirty="0">
                    <a:latin typeface="Franklin Gothic Medium" panose="020B0603020102020204" pitchFamily="34" charset="0"/>
                  </a:rPr>
                  <a:t>Marzo 2007</a:t>
                </a:r>
              </a:p>
            </p:txBody>
          </p:sp>
          <p:sp>
            <p:nvSpPr>
              <p:cNvPr id="37" name="CasellaDiTesto 36">
                <a:extLst>
                  <a:ext uri="{FF2B5EF4-FFF2-40B4-BE49-F238E27FC236}">
                    <a16:creationId xmlns:a16="http://schemas.microsoft.com/office/drawing/2014/main" id="{8E903949-290E-4A5F-9DE7-3AF235822E6B}"/>
                  </a:ext>
                </a:extLst>
              </p:cNvPr>
              <p:cNvSpPr txBox="1"/>
              <p:nvPr/>
            </p:nvSpPr>
            <p:spPr>
              <a:xfrm>
                <a:off x="6912913" y="5965652"/>
                <a:ext cx="1219199" cy="584775"/>
              </a:xfrm>
              <a:prstGeom prst="rect">
                <a:avLst/>
              </a:prstGeom>
              <a:pattFill prst="pct5">
                <a:fgClr>
                  <a:schemeClr val="accent1"/>
                </a:fgClr>
                <a:bgClr>
                  <a:schemeClr val="bg1"/>
                </a:bgClr>
              </a:pattFill>
              <a:ln>
                <a:noFill/>
              </a:ln>
            </p:spPr>
            <p:txBody>
              <a:bodyPr wrap="square" rtlCol="0">
                <a:spAutoFit/>
              </a:bodyPr>
              <a:lstStyle/>
              <a:p>
                <a:r>
                  <a:rPr lang="it-IT" sz="1600" b="1" dirty="0">
                    <a:latin typeface="Franklin Gothic Medium" panose="020B0603020102020204" pitchFamily="34" charset="0"/>
                  </a:rPr>
                  <a:t>TOP 2</a:t>
                </a:r>
              </a:p>
              <a:p>
                <a:r>
                  <a:rPr lang="it-IT" sz="1600" dirty="0" err="1">
                    <a:latin typeface="Franklin Gothic Medium" panose="020B0603020102020204" pitchFamily="34" charset="0"/>
                  </a:rPr>
                  <a:t>Dic</a:t>
                </a:r>
                <a:r>
                  <a:rPr lang="it-IT" sz="1600" dirty="0">
                    <a:latin typeface="Franklin Gothic Medium" panose="020B0603020102020204" pitchFamily="34" charset="0"/>
                  </a:rPr>
                  <a:t> 2022</a:t>
                </a:r>
              </a:p>
            </p:txBody>
          </p:sp>
          <p:cxnSp>
            <p:nvCxnSpPr>
              <p:cNvPr id="39" name="Connettore diritto 38">
                <a:extLst>
                  <a:ext uri="{FF2B5EF4-FFF2-40B4-BE49-F238E27FC236}">
                    <a16:creationId xmlns:a16="http://schemas.microsoft.com/office/drawing/2014/main" id="{4720ED1D-90A1-4954-A0EF-7C47C0A41A6D}"/>
                  </a:ext>
                </a:extLst>
              </p:cNvPr>
              <p:cNvCxnSpPr>
                <a:cxnSpLocks/>
              </p:cNvCxnSpPr>
              <p:nvPr/>
            </p:nvCxnSpPr>
            <p:spPr>
              <a:xfrm>
                <a:off x="1572987" y="5904825"/>
                <a:ext cx="6700156" cy="33777"/>
              </a:xfrm>
              <a:prstGeom prst="line">
                <a:avLst/>
              </a:prstGeom>
              <a:ln>
                <a:noFill/>
              </a:ln>
            </p:spPr>
            <p:style>
              <a:lnRef idx="1">
                <a:schemeClr val="dk1"/>
              </a:lnRef>
              <a:fillRef idx="0">
                <a:schemeClr val="dk1"/>
              </a:fillRef>
              <a:effectRef idx="0">
                <a:schemeClr val="dk1"/>
              </a:effectRef>
              <a:fontRef idx="minor">
                <a:schemeClr val="tx1"/>
              </a:fontRef>
            </p:style>
          </p:cxnSp>
        </p:grpSp>
        <p:cxnSp>
          <p:nvCxnSpPr>
            <p:cNvPr id="47" name="Connettore diritto 46">
              <a:extLst>
                <a:ext uri="{FF2B5EF4-FFF2-40B4-BE49-F238E27FC236}">
                  <a16:creationId xmlns:a16="http://schemas.microsoft.com/office/drawing/2014/main" id="{541BCBFB-8CCE-4FC5-8FC6-F4B090F770C8}"/>
                </a:ext>
              </a:extLst>
            </p:cNvPr>
            <p:cNvCxnSpPr/>
            <p:nvPr/>
          </p:nvCxnSpPr>
          <p:spPr>
            <a:xfrm>
              <a:off x="1665514" y="988655"/>
              <a:ext cx="0" cy="4835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6A5F910F-9A11-4BC4-B618-B1452C3FF3AC}"/>
                </a:ext>
              </a:extLst>
            </p:cNvPr>
            <p:cNvCxnSpPr>
              <a:cxnSpLocks/>
            </p:cNvCxnSpPr>
            <p:nvPr/>
          </p:nvCxnSpPr>
          <p:spPr>
            <a:xfrm flipH="1" flipV="1">
              <a:off x="1665514" y="5813687"/>
              <a:ext cx="7255927" cy="556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CasellaDiTesto 32">
            <a:extLst>
              <a:ext uri="{FF2B5EF4-FFF2-40B4-BE49-F238E27FC236}">
                <a16:creationId xmlns:a16="http://schemas.microsoft.com/office/drawing/2014/main" id="{3FABF9E9-84C1-4353-8D98-ABF1730EF85F}"/>
              </a:ext>
            </a:extLst>
          </p:cNvPr>
          <p:cNvSpPr txBox="1"/>
          <p:nvPr/>
        </p:nvSpPr>
        <p:spPr>
          <a:xfrm>
            <a:off x="398298" y="499217"/>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Capacità di flotta: confronto tra i principali carrier container </a:t>
            </a:r>
          </a:p>
        </p:txBody>
      </p:sp>
    </p:spTree>
    <p:extLst>
      <p:ext uri="{BB962C8B-B14F-4D97-AF65-F5344CB8AC3E}">
        <p14:creationId xmlns:p14="http://schemas.microsoft.com/office/powerpoint/2010/main" val="94007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9F37653-4401-4B1C-A840-E50A0E562B10}"/>
              </a:ext>
            </a:extLst>
          </p:cNvPr>
          <p:cNvPicPr>
            <a:picLocks noChangeAspect="1"/>
          </p:cNvPicPr>
          <p:nvPr/>
        </p:nvPicPr>
        <p:blipFill>
          <a:blip r:embed="rId2"/>
          <a:stretch>
            <a:fillRect/>
          </a:stretch>
        </p:blipFill>
        <p:spPr>
          <a:xfrm>
            <a:off x="478006" y="1036991"/>
            <a:ext cx="9177623" cy="4379243"/>
          </a:xfrm>
          <a:prstGeom prst="rect">
            <a:avLst/>
          </a:prstGeom>
        </p:spPr>
      </p:pic>
      <p:pic>
        <p:nvPicPr>
          <p:cNvPr id="4101" name="Segnaposto contenuto 8">
            <a:extLst>
              <a:ext uri="{FF2B5EF4-FFF2-40B4-BE49-F238E27FC236}">
                <a16:creationId xmlns:a16="http://schemas.microsoft.com/office/drawing/2014/main" id="{8DB15F2F-3550-496C-9FD3-9F175F3B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5">
            <a:extLst>
              <a:ext uri="{FF2B5EF4-FFF2-40B4-BE49-F238E27FC236}">
                <a16:creationId xmlns:a16="http://schemas.microsoft.com/office/drawing/2014/main" id="{C754A93F-F4EF-4091-B4BC-FC1BAD11E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2400"/>
            <a:ext cx="12192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7DA28B9C-FF61-45CC-BC80-796D4829B76E}"/>
              </a:ext>
            </a:extLst>
          </p:cNvPr>
          <p:cNvSpPr txBox="1"/>
          <p:nvPr/>
        </p:nvSpPr>
        <p:spPr>
          <a:xfrm>
            <a:off x="398298" y="499217"/>
            <a:ext cx="11620414" cy="502766"/>
          </a:xfrm>
          <a:prstGeom prst="rect">
            <a:avLst/>
          </a:prstGeom>
        </p:spPr>
        <p:txBody>
          <a:bodyPr lIns="0" tIns="0" rIns="0" bIns="0"/>
          <a:lstStyle>
            <a:defPPr>
              <a:defRPr lang="it-IT"/>
            </a:defPPr>
            <a:lvl1pPr defTabSz="457200" fontAlgn="auto">
              <a:spcBef>
                <a:spcPct val="0"/>
              </a:spcBef>
              <a:spcAft>
                <a:spcPts val="0"/>
              </a:spcAft>
              <a:defRPr sz="2667" b="1">
                <a:solidFill>
                  <a:srgbClr val="003A79"/>
                </a:solidFill>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r>
              <a:rPr lang="it-IT" sz="2400" dirty="0">
                <a:solidFill>
                  <a:srgbClr val="3193BA"/>
                </a:solidFill>
                <a:latin typeface="Franklin Gothic Medium" panose="020B0603020102020204" pitchFamily="34" charset="0"/>
                <a:ea typeface="+mn-ea"/>
                <a:cs typeface="+mn-cs"/>
              </a:rPr>
              <a:t>La flotta globale, trascinata dalle </a:t>
            </a:r>
            <a:r>
              <a:rPr lang="it-IT" sz="2400" dirty="0" err="1">
                <a:solidFill>
                  <a:srgbClr val="3193BA"/>
                </a:solidFill>
                <a:latin typeface="Franklin Gothic Medium" panose="020B0603020102020204" pitchFamily="34" charset="0"/>
                <a:ea typeface="+mn-ea"/>
                <a:cs typeface="+mn-cs"/>
              </a:rPr>
              <a:t>containership</a:t>
            </a:r>
            <a:r>
              <a:rPr lang="it-IT" sz="2400" dirty="0">
                <a:solidFill>
                  <a:srgbClr val="3193BA"/>
                </a:solidFill>
                <a:latin typeface="Franklin Gothic Medium" panose="020B0603020102020204" pitchFamily="34" charset="0"/>
                <a:ea typeface="+mn-ea"/>
                <a:cs typeface="+mn-cs"/>
              </a:rPr>
              <a:t>, investe anche in sostenibilità</a:t>
            </a:r>
          </a:p>
        </p:txBody>
      </p:sp>
      <p:sp>
        <p:nvSpPr>
          <p:cNvPr id="18" name="Rettangolo 17">
            <a:extLst>
              <a:ext uri="{FF2B5EF4-FFF2-40B4-BE49-F238E27FC236}">
                <a16:creationId xmlns:a16="http://schemas.microsoft.com/office/drawing/2014/main" id="{2B4C6DDA-33F2-4719-8F37-0FDEA23D0C03}"/>
              </a:ext>
            </a:extLst>
          </p:cNvPr>
          <p:cNvSpPr/>
          <p:nvPr/>
        </p:nvSpPr>
        <p:spPr>
          <a:xfrm>
            <a:off x="8409409" y="4807971"/>
            <a:ext cx="3304585" cy="276999"/>
          </a:xfrm>
          <a:prstGeom prst="rect">
            <a:avLst/>
          </a:prstGeom>
        </p:spPr>
        <p:txBody>
          <a:bodyPr wrap="square">
            <a:spAutoFit/>
          </a:bodyPr>
          <a:lstStyle/>
          <a:p>
            <a:pPr algn="r" defTabSz="914309"/>
            <a:r>
              <a:rPr lang="it-IT" sz="1200" i="1" dirty="0">
                <a:solidFill>
                  <a:prstClr val="black"/>
                </a:solidFill>
                <a:latin typeface="Franklin Gothic Medium" panose="020B0603020102020204" pitchFamily="34" charset="0"/>
                <a:ea typeface="Calibri" panose="020F0502020204030204" pitchFamily="34" charset="0"/>
              </a:rPr>
              <a:t>Fonte: SRM su </a:t>
            </a:r>
            <a:r>
              <a:rPr lang="it-IT" sz="1200" i="1" dirty="0" err="1">
                <a:solidFill>
                  <a:prstClr val="black"/>
                </a:solidFill>
                <a:latin typeface="Franklin Gothic Medium" panose="020B0603020102020204" pitchFamily="34" charset="0"/>
                <a:ea typeface="Calibri" panose="020F0502020204030204" pitchFamily="34" charset="0"/>
              </a:rPr>
              <a:t>Clarksons</a:t>
            </a:r>
            <a:endParaRPr lang="it-IT" sz="1200" i="1" dirty="0">
              <a:solidFill>
                <a:prstClr val="black"/>
              </a:solidFill>
              <a:latin typeface="Franklin Gothic Medium" panose="020B0603020102020204" pitchFamily="34" charset="0"/>
            </a:endParaRPr>
          </a:p>
        </p:txBody>
      </p:sp>
      <p:sp>
        <p:nvSpPr>
          <p:cNvPr id="10" name="CasellaDiTesto 9">
            <a:extLst>
              <a:ext uri="{FF2B5EF4-FFF2-40B4-BE49-F238E27FC236}">
                <a16:creationId xmlns:a16="http://schemas.microsoft.com/office/drawing/2014/main" id="{EAE5D4A8-E99E-4E43-9BAD-DDA3E03C3B5D}"/>
              </a:ext>
            </a:extLst>
          </p:cNvPr>
          <p:cNvSpPr txBox="1"/>
          <p:nvPr/>
        </p:nvSpPr>
        <p:spPr>
          <a:xfrm>
            <a:off x="1991411" y="1198949"/>
            <a:ext cx="4452932" cy="430885"/>
          </a:xfrm>
          <a:prstGeom prst="rect">
            <a:avLst/>
          </a:prstGeom>
          <a:solidFill>
            <a:schemeClr val="bg1">
              <a:lumMod val="95000"/>
            </a:schemeClr>
          </a:solidFill>
          <a:ln w="9525">
            <a:noFill/>
            <a:miter lim="800000"/>
            <a:headEnd/>
            <a:tailEnd/>
          </a:ln>
        </p:spPr>
        <p:txBody>
          <a:bodyPr wrap="square" lIns="121917" tIns="60959" rIns="121917" bIns="60959">
            <a:spAutoFit/>
          </a:bodyPr>
          <a:lstStyle>
            <a:defPPr>
              <a:defRPr lang="it-IT"/>
            </a:defPPr>
            <a:lvl1pPr defTabSz="912768">
              <a:defRPr sz="2400" b="1">
                <a:solidFill>
                  <a:srgbClr val="003A79"/>
                </a:solidFill>
                <a:latin typeface="Century Gothic" pitchFamily="34" charset="0"/>
              </a:defRPr>
            </a:lvl1pPr>
          </a:lstStyle>
          <a:p>
            <a:r>
              <a:rPr lang="it-IT" sz="2000" dirty="0">
                <a:solidFill>
                  <a:srgbClr val="3193BA"/>
                </a:solidFill>
                <a:latin typeface="Franklin Gothic Medium" panose="020B0603020102020204" pitchFamily="34" charset="0"/>
              </a:rPr>
              <a:t>Crescita della flotta globale</a:t>
            </a:r>
          </a:p>
        </p:txBody>
      </p:sp>
      <p:sp>
        <p:nvSpPr>
          <p:cNvPr id="12" name="CasellaDiTesto 11">
            <a:extLst>
              <a:ext uri="{FF2B5EF4-FFF2-40B4-BE49-F238E27FC236}">
                <a16:creationId xmlns:a16="http://schemas.microsoft.com/office/drawing/2014/main" id="{6FD0138F-4753-4795-93EF-869F0BE47250}"/>
              </a:ext>
            </a:extLst>
          </p:cNvPr>
          <p:cNvSpPr txBox="1"/>
          <p:nvPr/>
        </p:nvSpPr>
        <p:spPr>
          <a:xfrm>
            <a:off x="112505" y="5302071"/>
            <a:ext cx="12192000" cy="1200329"/>
          </a:xfrm>
          <a:prstGeom prst="rect">
            <a:avLst/>
          </a:prstGeom>
          <a:noFill/>
        </p:spPr>
        <p:txBody>
          <a:bodyPr wrap="square" rtlCol="0">
            <a:spAutoFit/>
          </a:bodyPr>
          <a:lstStyle/>
          <a:p>
            <a:pPr defTabSz="685800">
              <a:spcAft>
                <a:spcPts val="600"/>
              </a:spcAft>
              <a:buFont typeface="Arial" panose="020B0604020202020204" pitchFamily="34" charset="0"/>
              <a:buChar char="•"/>
              <a:defRPr/>
            </a:pPr>
            <a:r>
              <a:rPr lang="it-IT" dirty="0">
                <a:solidFill>
                  <a:schemeClr val="tx1">
                    <a:lumMod val="75000"/>
                    <a:lumOff val="25000"/>
                  </a:schemeClr>
                </a:solidFill>
                <a:latin typeface="Franklin Gothic Medium" panose="020B0603020102020204" pitchFamily="34" charset="0"/>
                <a:cs typeface="Arial"/>
              </a:rPr>
              <a:t>‎</a:t>
            </a:r>
            <a:r>
              <a:rPr lang="it-IT" sz="2400" dirty="0">
                <a:solidFill>
                  <a:srgbClr val="3193BA"/>
                </a:solidFill>
                <a:latin typeface="Franklin Gothic Medium" panose="020B0603020102020204" pitchFamily="34" charset="0"/>
              </a:rPr>
              <a:t>La flotta globale continuerà a crescere ma ad un tasso più basso per l’incertezza dei carrier legata alla scelta della tipologia di alimentazione per le navi in relazione alla normativa sulla sostenibilità (GNL, Metanolo, Idrogeno, Litio, Ammoniaca…). </a:t>
            </a:r>
          </a:p>
        </p:txBody>
      </p:sp>
    </p:spTree>
    <p:extLst>
      <p:ext uri="{BB962C8B-B14F-4D97-AF65-F5344CB8AC3E}">
        <p14:creationId xmlns:p14="http://schemas.microsoft.com/office/powerpoint/2010/main" val="12664846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1705</TotalTime>
  <Words>1520</Words>
  <Application>Microsoft Office PowerPoint</Application>
  <PresentationFormat>Widescreen</PresentationFormat>
  <Paragraphs>256</Paragraphs>
  <Slides>22</Slides>
  <Notes>12</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22</vt:i4>
      </vt:variant>
    </vt:vector>
  </HeadingPairs>
  <TitlesOfParts>
    <vt:vector size="32" baseType="lpstr">
      <vt:lpstr>Arial</vt:lpstr>
      <vt:lpstr>Avenir Black</vt:lpstr>
      <vt:lpstr>Calibri</vt:lpstr>
      <vt:lpstr>Calibri Light</vt:lpstr>
      <vt:lpstr>Century Gothic</vt:lpstr>
      <vt:lpstr>Franklin Gothic Medium</vt:lpstr>
      <vt:lpstr>Franklin Gothic Medium Cond</vt:lpstr>
      <vt:lpstr>Wingdings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Ferrara Olimpia</dc:creator>
  <cp:lastModifiedBy>Ferrara Olimpia</cp:lastModifiedBy>
  <cp:revision>115</cp:revision>
  <dcterms:created xsi:type="dcterms:W3CDTF">2023-01-11T09:37:48Z</dcterms:created>
  <dcterms:modified xsi:type="dcterms:W3CDTF">2023-01-18T08:31:53Z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5fe31f-9de1-4167-a753-111c0df8115f_Enabled">
    <vt:lpwstr>true</vt:lpwstr>
  </property>
  <property fmtid="{D5CDD505-2E9C-101B-9397-08002B2CF9AE}" pid="3" name="MSIP_Label_5f5fe31f-9de1-4167-a753-111c0df8115f_SetDate">
    <vt:lpwstr>2023-01-11T09:37:48Z</vt:lpwstr>
  </property>
  <property fmtid="{D5CDD505-2E9C-101B-9397-08002B2CF9AE}" pid="4" name="MSIP_Label_5f5fe31f-9de1-4167-a753-111c0df8115f_Method">
    <vt:lpwstr>Standard</vt:lpwstr>
  </property>
  <property fmtid="{D5CDD505-2E9C-101B-9397-08002B2CF9AE}" pid="5" name="MSIP_Label_5f5fe31f-9de1-4167-a753-111c0df8115f_Name">
    <vt:lpwstr>5f5fe31f-9de1-4167-a753-111c0df8115f</vt:lpwstr>
  </property>
  <property fmtid="{D5CDD505-2E9C-101B-9397-08002B2CF9AE}" pid="6" name="MSIP_Label_5f5fe31f-9de1-4167-a753-111c0df8115f_SiteId">
    <vt:lpwstr>cc4baf00-15c9-48dd-9f59-88c98bde2be7</vt:lpwstr>
  </property>
  <property fmtid="{D5CDD505-2E9C-101B-9397-08002B2CF9AE}" pid="7" name="MSIP_Label_5f5fe31f-9de1-4167-a753-111c0df8115f_ActionId">
    <vt:lpwstr>5de17e13-f995-4475-a101-8182f6587bb4</vt:lpwstr>
  </property>
  <property fmtid="{D5CDD505-2E9C-101B-9397-08002B2CF9AE}" pid="8" name="MSIP_Label_5f5fe31f-9de1-4167-a753-111c0df8115f_ContentBits">
    <vt:lpwstr>0</vt:lpwstr>
  </property>
</Properties>
</file>