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8"/>
  </p:notesMasterIdLst>
  <p:sldIdLst>
    <p:sldId id="256" r:id="rId2"/>
    <p:sldId id="299" r:id="rId3"/>
    <p:sldId id="301" r:id="rId4"/>
    <p:sldId id="302" r:id="rId5"/>
    <p:sldId id="305" r:id="rId6"/>
    <p:sldId id="300" r:id="rId7"/>
    <p:sldId id="303" r:id="rId8"/>
    <p:sldId id="304" r:id="rId9"/>
    <p:sldId id="306" r:id="rId10"/>
    <p:sldId id="307" r:id="rId11"/>
    <p:sldId id="294" r:id="rId12"/>
    <p:sldId id="293" r:id="rId13"/>
    <p:sldId id="273" r:id="rId14"/>
    <p:sldId id="277" r:id="rId15"/>
    <p:sldId id="288" r:id="rId16"/>
    <p:sldId id="308" r:id="rId17"/>
  </p:sldIdLst>
  <p:sldSz cx="9144000" cy="6858000" type="screen4x3"/>
  <p:notesSz cx="6819900" cy="9918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5D26F-2AAB-4B45-B818-C5A5ED0BA7EF}" type="datetimeFigureOut">
              <a:rPr lang="it-IT" smtClean="0"/>
              <a:t>18/01/2023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1991" y="4711384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1043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63032" y="9421043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B220F-8035-4AA3-9A9D-17AA7BB86A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163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258-83B5-4DB4-9BEA-E624007A872B}" type="datetime1">
              <a:rPr lang="it-IT" smtClean="0"/>
              <a:t>18/01/2023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EFD-2FF7-4BA1-B68E-5FDD295A0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255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154E-3582-42DD-8A93-3BA6E07ADB33}" type="datetime1">
              <a:rPr lang="it-IT" smtClean="0"/>
              <a:t>18/01/2023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EFD-2FF7-4BA1-B68E-5FDD295A0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29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016A-8EB3-4F90-B2CB-159E0AF91A0E}" type="datetime1">
              <a:rPr lang="it-IT" smtClean="0"/>
              <a:t>18/01/2023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EFD-2FF7-4BA1-B68E-5FDD295A0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774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FB59-9E33-4FCB-9555-CC1DF1762F1F}" type="datetime1">
              <a:rPr lang="it-IT" smtClean="0"/>
              <a:t>18/01/2023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EFD-2FF7-4BA1-B68E-5FDD295A0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6387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6A16-848E-4C69-8F11-751AD22F2978}" type="datetime1">
              <a:rPr lang="it-IT" smtClean="0"/>
              <a:t>18/01/2023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EFD-2FF7-4BA1-B68E-5FDD295A0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534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E63D-CBFC-484E-A39E-4CF964B7F5A0}" type="datetime1">
              <a:rPr lang="it-IT" smtClean="0"/>
              <a:t>18/01/2023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EFD-2FF7-4BA1-B68E-5FDD295A0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488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6C3C-1F21-45D0-B2CF-26802A9C44E1}" type="datetime1">
              <a:rPr lang="it-IT" smtClean="0"/>
              <a:t>18/01/2023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EFD-2FF7-4BA1-B68E-5FDD295A0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54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21AA-EC19-4ECF-94AC-0E27EA1637B5}" type="datetime1">
              <a:rPr lang="it-IT" smtClean="0"/>
              <a:t>18/01/2023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EFD-2FF7-4BA1-B68E-5FDD295A0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69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0860-093D-434E-A6C2-7104C70693E1}" type="datetime1">
              <a:rPr lang="it-IT" smtClean="0"/>
              <a:t>18/01/2023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EFD-2FF7-4BA1-B68E-5FDD295A0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411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C930-0186-42CB-8903-CAA022BA5E47}" type="datetime1">
              <a:rPr lang="it-IT" smtClean="0"/>
              <a:t>18/01/2023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EFD-2FF7-4BA1-B68E-5FDD295A0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141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0C6B-F702-4FF0-956A-4BB1643A1C1E}" type="datetime1">
              <a:rPr lang="it-IT" smtClean="0"/>
              <a:t>18/01/2023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EFD-2FF7-4BA1-B68E-5FDD295A0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63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60D2E-146B-4DCF-880D-555A4EB5729D}" type="datetime1">
              <a:rPr lang="it-IT" smtClean="0"/>
              <a:t>18/01/2023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7EFD-2FF7-4BA1-B68E-5FDD295A0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81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8" name="Connettore 1 7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1 8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ttore 1 9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1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Struttura Tecnica di Missione</a:t>
              </a:r>
            </a:p>
          </p:txBody>
        </p:sp>
      </p:grpSp>
      <p:sp>
        <p:nvSpPr>
          <p:cNvPr id="16" name="object 4"/>
          <p:cNvSpPr txBox="1"/>
          <p:nvPr/>
        </p:nvSpPr>
        <p:spPr>
          <a:xfrm>
            <a:off x="620012" y="3109316"/>
            <a:ext cx="7340600" cy="20082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2400" spc="-75" dirty="0">
                <a:solidFill>
                  <a:srgbClr val="002060"/>
                </a:solidFill>
                <a:latin typeface="Microsoft Sans Serif"/>
                <a:cs typeface="Microsoft Sans Serif"/>
              </a:rPr>
              <a:t>PNRR PER LO SVILUPPO INFRASTRUTTURALE. </a:t>
            </a:r>
          </a:p>
          <a:p>
            <a:pPr marL="12700">
              <a:spcBef>
                <a:spcPts val="100"/>
              </a:spcBef>
            </a:pPr>
            <a:r>
              <a:rPr lang="it-IT" sz="2400" spc="-75" dirty="0">
                <a:solidFill>
                  <a:srgbClr val="002060"/>
                </a:solidFill>
                <a:latin typeface="Microsoft Sans Serif"/>
                <a:cs typeface="Microsoft Sans Serif"/>
              </a:rPr>
              <a:t>A CHE PUNTO SIAMO CON OPERE E RIFORME PER LA RIPRESA DEL PAESE</a:t>
            </a:r>
          </a:p>
          <a:p>
            <a:pPr marL="12700">
              <a:spcBef>
                <a:spcPts val="100"/>
              </a:spcBef>
            </a:pPr>
            <a:endParaRPr lang="it-IT" sz="2400" spc="-75" dirty="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R="5080"/>
            <a:r>
              <a:rPr lang="it-IT" sz="1600" i="1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Ing. Elisabetta Pellegrini</a:t>
            </a:r>
          </a:p>
          <a:p>
            <a:pPr marR="5080"/>
            <a:r>
              <a:rPr lang="it-IT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Coordinatore Struttura Tecnica di Missione</a:t>
            </a:r>
            <a:endParaRPr lang="it-IT" sz="1600" i="1" spc="-5" dirty="0">
              <a:solidFill>
                <a:srgbClr val="002060"/>
              </a:solidFill>
              <a:latin typeface="Microsoft Sans Serif"/>
              <a:cs typeface="Microsoft Sans Serif"/>
            </a:endParaRPr>
          </a:p>
        </p:txBody>
      </p:sp>
      <p:cxnSp>
        <p:nvCxnSpPr>
          <p:cNvPr id="17" name="Connettore 1 16"/>
          <p:cNvCxnSpPr/>
          <p:nvPr/>
        </p:nvCxnSpPr>
        <p:spPr>
          <a:xfrm>
            <a:off x="617058" y="4365104"/>
            <a:ext cx="73406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ject 4"/>
          <p:cNvSpPr txBox="1"/>
          <p:nvPr/>
        </p:nvSpPr>
        <p:spPr>
          <a:xfrm>
            <a:off x="6856132" y="6093296"/>
            <a:ext cx="1675888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19 gennaio 2023</a:t>
            </a:r>
          </a:p>
        </p:txBody>
      </p:sp>
    </p:spTree>
    <p:extLst>
      <p:ext uri="{BB962C8B-B14F-4D97-AF65-F5344CB8AC3E}">
        <p14:creationId xmlns:p14="http://schemas.microsoft.com/office/powerpoint/2010/main" val="1996101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8" name="Connettore 1 7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1 8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ttore 1 9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1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Struttura Tecnica di Missione</a:t>
              </a:r>
            </a:p>
          </p:txBody>
        </p:sp>
      </p:grpSp>
      <p:sp>
        <p:nvSpPr>
          <p:cNvPr id="16" name="object 2"/>
          <p:cNvSpPr txBox="1">
            <a:spLocks/>
          </p:cNvSpPr>
          <p:nvPr/>
        </p:nvSpPr>
        <p:spPr>
          <a:xfrm>
            <a:off x="107504" y="1508607"/>
            <a:ext cx="8712968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</a:rPr>
              <a:t>Target e milestone 2023</a:t>
            </a:r>
            <a:endParaRPr lang="it-IT" sz="3200" spc="-13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7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635999"/>
              </p:ext>
            </p:extLst>
          </p:nvPr>
        </p:nvGraphicFramePr>
        <p:xfrm>
          <a:off x="584751" y="2322956"/>
          <a:ext cx="7879613" cy="39700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79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255">
                <a:tc>
                  <a:txBody>
                    <a:bodyPr/>
                    <a:lstStyle/>
                    <a:p>
                      <a:pPr marL="376555" indent="-285750">
                        <a:lnSpc>
                          <a:spcPct val="100000"/>
                        </a:lnSpc>
                        <a:spcBef>
                          <a:spcPts val="254"/>
                        </a:spcBef>
                        <a:buFont typeface="Arial" charset="0"/>
                        <a:buChar char="•"/>
                      </a:pPr>
                      <a:r>
                        <a:rPr lang="it-IT" sz="18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Marzo 2023: aggiudicazione degli appalti e assegnazione delle risorse per la realizzazione di </a:t>
                      </a:r>
                      <a:r>
                        <a:rPr lang="it-IT" sz="1800" b="1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stazioni di rifornimento a idrogeno </a:t>
                      </a:r>
                      <a:r>
                        <a:rPr lang="it-IT" sz="18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(40 stradali e 10 ferroviarie). </a:t>
                      </a: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376555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Giugno 2023: aggiudicazione degli appalti per il </a:t>
                      </a:r>
                      <a:r>
                        <a:rPr lang="it-IT" sz="1800" b="1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rinnovo del parco ferroviario per il trasporto pubblico regionale </a:t>
                      </a: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e per il </a:t>
                      </a:r>
                      <a:r>
                        <a:rPr lang="it-IT" sz="1800" b="1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rinnovo degli Intercity al sud </a:t>
                      </a: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376555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Settembre 2023: aggiudicazione degli appalti per lo sviluppo delle nuove </a:t>
                      </a:r>
                      <a:r>
                        <a:rPr lang="it-IT" sz="1800" b="1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infrastrutture idriche primarie </a:t>
                      </a: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e di tutti quelli relativi agli </a:t>
                      </a:r>
                      <a:r>
                        <a:rPr lang="it-IT" sz="1800" b="1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interventi per ridurre le perdite delle reti idriche </a:t>
                      </a: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376555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Dicembre 2023: aggiudicazione degli appalti per gli investimenti relativi alle </a:t>
                      </a:r>
                      <a:r>
                        <a:rPr lang="it-IT" sz="1800" b="1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piste ciclabili urbane e nazionali</a:t>
                      </a: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, alle infrastrutture per il </a:t>
                      </a:r>
                      <a:r>
                        <a:rPr lang="it-IT" sz="1800" b="1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trasporto rapido di massa</a:t>
                      </a: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, all’acquisto dei </a:t>
                      </a:r>
                      <a:r>
                        <a:rPr lang="it-IT" sz="1800" b="1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nuovi autobus </a:t>
                      </a: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elettrici o a idrogeno, al potenziamento, all’elettrificazione e all’aumento della resilienza nelle </a:t>
                      </a:r>
                      <a:r>
                        <a:rPr lang="it-IT" sz="1800" b="1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ferrovie del Sud </a:t>
                      </a: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gestite da RFI. </a:t>
                      </a:r>
                      <a:endParaRPr lang="it-IT" sz="1800" b="1" spc="-5" baseline="0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643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10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10" name="Connettore 1 9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ttore 1 10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ttore 1 11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369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</p:txBody>
        </p:sp>
      </p:grp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36DA7EFD-2FF7-4BA1-B68E-5FDD295A0CD8}" type="slidenum">
              <a:rPr lang="it-IT" smtClean="0"/>
              <a:t>11</a:t>
            </a:fld>
            <a:endParaRPr lang="it-IT" dirty="0"/>
          </a:p>
        </p:txBody>
      </p:sp>
      <p:sp>
        <p:nvSpPr>
          <p:cNvPr id="50" name="Rettangolo 49"/>
          <p:cNvSpPr/>
          <p:nvPr/>
        </p:nvSpPr>
        <p:spPr>
          <a:xfrm>
            <a:off x="2882067" y="401322"/>
            <a:ext cx="3130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altLang="it-IT" dirty="0">
                <a:solidFill>
                  <a:schemeClr val="bg1"/>
                </a:solidFill>
                <a:latin typeface="Arial" charset="0"/>
                <a:cs typeface="Arial" charset="0"/>
              </a:rPr>
              <a:t>Struttura Tecnica di Missione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42092" y="2244897"/>
            <a:ext cx="44644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DIRETTRICI  FERROVIARIE (obiettivo: sviluppo di 454 km)</a:t>
            </a:r>
          </a:p>
          <a:p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ALTA VELOCITA’ 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Napoli Bari 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Palermo Catania 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Terzo Valico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Brescia Verona Vicenza 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Verona Brennero opere di adduzione</a:t>
            </a:r>
          </a:p>
          <a:p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-   Salerno Reggio Calabria – primo lotto</a:t>
            </a:r>
          </a:p>
          <a:p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DIRETTRICI TRASVERSALI (obiettivo: sviluppo di 87 km)</a:t>
            </a:r>
          </a:p>
          <a:p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-   Taranto Metaponto Battipaglia 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Orte Falconara 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Roma Pescara</a:t>
            </a:r>
          </a:p>
        </p:txBody>
      </p:sp>
      <p:sp>
        <p:nvSpPr>
          <p:cNvPr id="4" name="Rettangolo 3"/>
          <p:cNvSpPr/>
          <p:nvPr/>
        </p:nvSpPr>
        <p:spPr>
          <a:xfrm>
            <a:off x="4706588" y="2244897"/>
            <a:ext cx="496021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FERROVIE REGIONALI DEL SUD: obiettivi</a:t>
            </a:r>
          </a:p>
          <a:p>
            <a:r>
              <a:rPr lang="it-IT" u="sng" spc="-5" dirty="0">
                <a:solidFill>
                  <a:srgbClr val="002060"/>
                </a:solidFill>
                <a:latin typeface="Trebuchet MS"/>
                <a:cs typeface="Trebuchet MS"/>
              </a:rPr>
              <a:t>Elettrificazione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Barletta Canosa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Jonica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Roccaravindola-Isernia-Campobasso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FER Emilia Romagna</a:t>
            </a:r>
          </a:p>
          <a:p>
            <a:pPr marL="285750" indent="-285750">
              <a:buFontTx/>
              <a:buChar char="-"/>
            </a:pPr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r>
              <a:rPr lang="it-IT" u="sng" spc="-5" dirty="0">
                <a:solidFill>
                  <a:srgbClr val="002060"/>
                </a:solidFill>
                <a:latin typeface="Trebuchet MS"/>
                <a:cs typeface="Trebuchet MS"/>
              </a:rPr>
              <a:t>Connessione con porti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Augusta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Brindisi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Taranto</a:t>
            </a:r>
          </a:p>
          <a:p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r>
              <a:rPr lang="it-IT" u="sng" spc="-5" dirty="0">
                <a:solidFill>
                  <a:srgbClr val="002060"/>
                </a:solidFill>
                <a:latin typeface="Trebuchet MS"/>
                <a:cs typeface="Trebuchet MS"/>
              </a:rPr>
              <a:t>Connessione con aeroporti 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Trapani Birgi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Olbia</a:t>
            </a:r>
          </a:p>
          <a:p>
            <a:pPr marL="285750"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Alghero</a:t>
            </a:r>
          </a:p>
          <a:p>
            <a:pPr marL="285750" indent="-285750">
              <a:buFontTx/>
              <a:buChar char="-"/>
            </a:pP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42092" y="1373476"/>
            <a:ext cx="75651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Investimenti da realizzare entro il 2026</a:t>
            </a:r>
          </a:p>
        </p:txBody>
      </p:sp>
    </p:spTree>
    <p:extLst>
      <p:ext uri="{BB962C8B-B14F-4D97-AF65-F5344CB8AC3E}">
        <p14:creationId xmlns:p14="http://schemas.microsoft.com/office/powerpoint/2010/main" val="545070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10" name="Connettore 1 9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ttore 1 10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ttore 1 11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369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</p:txBody>
        </p:sp>
      </p:grp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EFD-2FF7-4BA1-B68E-5FDD295A0CD8}" type="slidenum">
              <a:rPr lang="it-IT" smtClean="0"/>
              <a:t>12</a:t>
            </a:fld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93530" y="1397003"/>
            <a:ext cx="8037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Trasformazione digitale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320676" y="2104889"/>
            <a:ext cx="8643812" cy="923330"/>
          </a:xfrm>
          <a:prstGeom prst="rect">
            <a:avLst/>
          </a:prstGeom>
          <a:ln>
            <a:solidFill>
              <a:schemeClr val="accent1">
                <a:alpha val="61000"/>
              </a:schemeClr>
            </a:solidFill>
          </a:ln>
        </p:spPr>
        <p:txBody>
          <a:bodyPr wrap="square">
            <a:spAutoFit/>
          </a:bodyPr>
          <a:lstStyle/>
          <a:p>
            <a:pPr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PROGETTI ENAV</a:t>
            </a:r>
          </a:p>
          <a:p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Digitalizzazione del controllo dello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spazio aereo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per garantire un numero maggiore di voli in sicurezza con minor impatto ambientale   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2882067" y="401322"/>
            <a:ext cx="3130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altLang="it-IT" dirty="0">
                <a:solidFill>
                  <a:schemeClr val="bg1"/>
                </a:solidFill>
                <a:latin typeface="Arial" charset="0"/>
                <a:cs typeface="Arial" charset="0"/>
              </a:rPr>
              <a:t>Struttura Tecnica di Missione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298238" y="3140968"/>
            <a:ext cx="8666250" cy="1200329"/>
          </a:xfrm>
          <a:prstGeom prst="rect">
            <a:avLst/>
          </a:prstGeom>
          <a:ln>
            <a:solidFill>
              <a:schemeClr val="accent1">
                <a:alpha val="61000"/>
              </a:schemeClr>
            </a:solidFill>
          </a:ln>
        </p:spPr>
        <p:txBody>
          <a:bodyPr wrap="square">
            <a:spAutoFit/>
          </a:bodyPr>
          <a:lstStyle/>
          <a:p>
            <a:pPr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PIATTAFORMA LOGISTICA NAZIONALE</a:t>
            </a:r>
          </a:p>
          <a:p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Rendere più efficiente la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rete logistica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sincronizzando operatori ed enti pubblici attraverso un sistema strutturato di comunicazione in grado di certificare, gestire, indirizzare i flussi di dati.    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298238" y="4509120"/>
            <a:ext cx="8666250" cy="923330"/>
          </a:xfrm>
          <a:prstGeom prst="rect">
            <a:avLst/>
          </a:prstGeom>
          <a:ln>
            <a:solidFill>
              <a:schemeClr val="accent1">
                <a:alpha val="61000"/>
              </a:schemeClr>
            </a:solidFill>
          </a:ln>
        </p:spPr>
        <p:txBody>
          <a:bodyPr wrap="square">
            <a:spAutoFit/>
          </a:bodyPr>
          <a:lstStyle/>
          <a:p>
            <a:pPr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DIGITALIZZAZIONE SISTEMA LOGISTICO</a:t>
            </a:r>
          </a:p>
          <a:p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Incentivare le imprese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nell’acquisizione di strumenti digitali per pianificare, programmare e ottimizzare i carichi, e gestire i documenti di trasporto.   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270170" y="5661248"/>
            <a:ext cx="8694318" cy="646331"/>
          </a:xfrm>
          <a:prstGeom prst="rect">
            <a:avLst/>
          </a:prstGeom>
          <a:ln>
            <a:solidFill>
              <a:schemeClr val="accent1">
                <a:alpha val="61000"/>
              </a:schemeClr>
            </a:solidFill>
          </a:ln>
        </p:spPr>
        <p:txBody>
          <a:bodyPr wrap="square">
            <a:spAutoFit/>
          </a:bodyPr>
          <a:lstStyle/>
          <a:p>
            <a:pPr indent="-285750">
              <a:buFontTx/>
              <a:buChar char="-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SVILUPPO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ERTMS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 FERROVIARIO</a:t>
            </a:r>
          </a:p>
          <a:p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Sviluppo del sistema europeo di gestione del traffico ferroviario per 3400 km</a:t>
            </a:r>
          </a:p>
        </p:txBody>
      </p:sp>
    </p:spTree>
    <p:extLst>
      <p:ext uri="{BB962C8B-B14F-4D97-AF65-F5344CB8AC3E}">
        <p14:creationId xmlns:p14="http://schemas.microsoft.com/office/powerpoint/2010/main" val="1347976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10" name="Connettore 1 9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ttore 1 10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ttore 1 11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369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</p:txBody>
        </p:sp>
      </p:grp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EFD-2FF7-4BA1-B68E-5FDD295A0CD8}" type="slidenum">
              <a:rPr lang="it-IT" smtClean="0"/>
              <a:t>13</a:t>
            </a:fld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28392" y="1408450"/>
            <a:ext cx="8037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Mobilità sostenibile e innovazione green</a:t>
            </a:r>
          </a:p>
        </p:txBody>
      </p:sp>
      <p:sp>
        <p:nvSpPr>
          <p:cNvPr id="3" name="Rettangolo 2"/>
          <p:cNvSpPr/>
          <p:nvPr/>
        </p:nvSpPr>
        <p:spPr>
          <a:xfrm>
            <a:off x="434906" y="2173394"/>
            <a:ext cx="8241550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Rinnovo del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parco autobus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, della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flotta dei treni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adibiti al trasporto pubblico locale con modelli sostenibili (modalità elettrica, idrogeno green);</a:t>
            </a:r>
          </a:p>
          <a:p>
            <a:pPr algn="just"/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Incremento della sicurezza e della capacità del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trasporto pubblico ferroviario regionale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;</a:t>
            </a:r>
          </a:p>
          <a:p>
            <a:pPr algn="just"/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Sviluppo della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mobilità ciclistica nazionale e locale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;</a:t>
            </a:r>
          </a:p>
          <a:p>
            <a:pPr algn="just"/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Investimenti infrastrutturali per lo sviluppo del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sistema di trasporto rapido di massa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 (metropolitane, tranvie, corridoi </a:t>
            </a:r>
            <a:r>
              <a:rPr lang="it-IT" i="1" spc="-5" dirty="0">
                <a:solidFill>
                  <a:srgbClr val="002060"/>
                </a:solidFill>
                <a:latin typeface="Trebuchet MS"/>
                <a:cs typeface="Trebuchet MS"/>
              </a:rPr>
              <a:t>bus </a:t>
            </a:r>
            <a:r>
              <a:rPr lang="it-IT" i="1" spc="-5" dirty="0" err="1">
                <a:solidFill>
                  <a:srgbClr val="002060"/>
                </a:solidFill>
                <a:latin typeface="Trebuchet MS"/>
                <a:cs typeface="Trebuchet MS"/>
              </a:rPr>
              <a:t>rapid</a:t>
            </a:r>
            <a:r>
              <a:rPr lang="it-IT" i="1" spc="-5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lang="it-IT" i="1" spc="-5" dirty="0" err="1">
                <a:solidFill>
                  <a:srgbClr val="002060"/>
                </a:solidFill>
                <a:latin typeface="Trebuchet MS"/>
                <a:cs typeface="Trebuchet MS"/>
              </a:rPr>
              <a:t>transit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algn="just"/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Target PNRR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: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1235 km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di ciclovie nazionali,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565 km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di ciclovie urbane,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231 km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di trasporto rapido di massa,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3000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nuovi bus green e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150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 fra nuovi treni e nuove carrozze intercity.</a:t>
            </a:r>
          </a:p>
          <a:p>
            <a:pPr algn="just"/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algn="just"/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Entro settembre 2023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è prevista l’aggiudicazione di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tutti gli appalti pubblici.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2882067" y="401322"/>
            <a:ext cx="3130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altLang="it-IT" dirty="0">
                <a:solidFill>
                  <a:schemeClr val="bg1"/>
                </a:solidFill>
                <a:latin typeface="Arial" charset="0"/>
                <a:cs typeface="Arial" charset="0"/>
              </a:rPr>
              <a:t>Struttura Tecnica di Missione</a:t>
            </a:r>
          </a:p>
        </p:txBody>
      </p:sp>
    </p:spTree>
    <p:extLst>
      <p:ext uri="{BB962C8B-B14F-4D97-AF65-F5344CB8AC3E}">
        <p14:creationId xmlns:p14="http://schemas.microsoft.com/office/powerpoint/2010/main" val="3331485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10" name="Connettore 1 9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ttore 1 10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ttore 1 11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369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</p:txBody>
        </p:sp>
      </p:grpSp>
      <p:sp>
        <p:nvSpPr>
          <p:cNvPr id="13" name="CasellaDiTesto 12"/>
          <p:cNvSpPr txBox="1"/>
          <p:nvPr/>
        </p:nvSpPr>
        <p:spPr>
          <a:xfrm>
            <a:off x="-147672" y="1447892"/>
            <a:ext cx="91895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Piano nazionale degli interventi idrici</a:t>
            </a:r>
          </a:p>
        </p:txBody>
      </p:sp>
      <p:sp>
        <p:nvSpPr>
          <p:cNvPr id="3" name="Rettangolo 2"/>
          <p:cNvSpPr/>
          <p:nvPr/>
        </p:nvSpPr>
        <p:spPr>
          <a:xfrm>
            <a:off x="607448" y="2155778"/>
            <a:ext cx="8119602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Interventi per il miglioramento del settore idrico attraverso : </a:t>
            </a:r>
          </a:p>
          <a:p>
            <a:pPr algn="just"/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la realizzazione, l’ammodernamento e/o il completamento delle grandi infrastrutture idriche primarie (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dighe, invasi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la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riduzione della dispersione delle risorse idriche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e della discontinuità della fornitura;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l’ampliamento della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capacità di invaso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La razionalizzazione dell’uso di acqua per i vari settori (idropotabile/ civile, irriguo/agricolo, industriale/energetico), secondo i criteri di una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gestione integrata, unitaria e sostenibile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.</a:t>
            </a:r>
          </a:p>
          <a:p>
            <a:pPr algn="just"/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algn="just"/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TARGET PNRR: interventi in almeno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25 sistemi idrici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complessi e almeno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25.000 km 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di rete idrica </a:t>
            </a:r>
            <a:r>
              <a:rPr lang="it-IT" spc="-5" dirty="0" err="1">
                <a:solidFill>
                  <a:srgbClr val="002060"/>
                </a:solidFill>
                <a:latin typeface="Trebuchet MS"/>
                <a:cs typeface="Trebuchet MS"/>
              </a:rPr>
              <a:t>distrettualizzata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.</a:t>
            </a:r>
          </a:p>
          <a:p>
            <a:pPr algn="just"/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algn="just"/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Entro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settembre 2023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è prevista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l’aggiudicazione di tutti gli appalti pubblici.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2882067" y="401322"/>
            <a:ext cx="3130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altLang="it-IT" dirty="0">
                <a:solidFill>
                  <a:schemeClr val="bg1"/>
                </a:solidFill>
                <a:latin typeface="Arial" charset="0"/>
                <a:cs typeface="Arial" charset="0"/>
              </a:rPr>
              <a:t>Struttura Tecnica di Missione</a:t>
            </a:r>
          </a:p>
        </p:txBody>
      </p:sp>
    </p:spTree>
    <p:extLst>
      <p:ext uri="{BB962C8B-B14F-4D97-AF65-F5344CB8AC3E}">
        <p14:creationId xmlns:p14="http://schemas.microsoft.com/office/powerpoint/2010/main" val="1008984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10" name="Connettore 1 9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ttore 1 10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ttore 1 11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369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</p:txBody>
        </p:sp>
      </p:grpSp>
      <p:sp>
        <p:nvSpPr>
          <p:cNvPr id="13" name="CasellaDiTesto 12"/>
          <p:cNvSpPr txBox="1"/>
          <p:nvPr/>
        </p:nvSpPr>
        <p:spPr>
          <a:xfrm>
            <a:off x="520759" y="1430479"/>
            <a:ext cx="80374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Programma innovativo nazionale </a:t>
            </a:r>
          </a:p>
          <a:p>
            <a:pPr algn="ctr"/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per la qualità dell’abitare</a:t>
            </a:r>
          </a:p>
        </p:txBody>
      </p:sp>
      <p:sp>
        <p:nvSpPr>
          <p:cNvPr id="3" name="Rettangolo 2"/>
          <p:cNvSpPr/>
          <p:nvPr/>
        </p:nvSpPr>
        <p:spPr>
          <a:xfrm>
            <a:off x="625120" y="3140968"/>
            <a:ext cx="7933077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Gli interventi hanno l’obiettivo di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riqualificare il patrimonio di edilizia residenziale pubblica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con la riorganizzazione contestuale degli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spazi urbani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, e sono stati selezionati in base ad una valutazione condotta tramite indicatori di impatto ambientale, sociale,  culturale, </a:t>
            </a:r>
            <a:r>
              <a:rPr lang="it-IT" spc="-5" dirty="0" err="1">
                <a:solidFill>
                  <a:srgbClr val="002060"/>
                </a:solidFill>
                <a:latin typeface="Trebuchet MS"/>
                <a:cs typeface="Trebuchet MS"/>
              </a:rPr>
              <a:t>economico-finanzario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, tecnologico e processuale.</a:t>
            </a:r>
          </a:p>
          <a:p>
            <a:pPr algn="just"/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algn="just"/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TARGET PNRR: realizzazione di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10.000 alloggi sociali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e la riqualificazione di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800 m2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di spazi pubblici entro giugno 2026.</a:t>
            </a:r>
          </a:p>
          <a:p>
            <a:pPr algn="just"/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2882067" y="401322"/>
            <a:ext cx="3130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altLang="it-IT" dirty="0">
                <a:solidFill>
                  <a:schemeClr val="bg1"/>
                </a:solidFill>
                <a:latin typeface="Arial" charset="0"/>
                <a:cs typeface="Arial" charset="0"/>
              </a:rPr>
              <a:t>Struttura Tecnica di Missione</a:t>
            </a:r>
          </a:p>
        </p:txBody>
      </p:sp>
    </p:spTree>
    <p:extLst>
      <p:ext uri="{BB962C8B-B14F-4D97-AF65-F5344CB8AC3E}">
        <p14:creationId xmlns:p14="http://schemas.microsoft.com/office/powerpoint/2010/main" val="2872532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10" name="Connettore 1 9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ttore 1 10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ttore 1 11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369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</p:txBody>
        </p:sp>
      </p:grpSp>
      <p:sp>
        <p:nvSpPr>
          <p:cNvPr id="13" name="CasellaDiTesto 12"/>
          <p:cNvSpPr txBox="1"/>
          <p:nvPr/>
        </p:nvSpPr>
        <p:spPr>
          <a:xfrm>
            <a:off x="520759" y="1430479"/>
            <a:ext cx="8037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CRITICITA’</a:t>
            </a:r>
          </a:p>
        </p:txBody>
      </p:sp>
      <p:sp>
        <p:nvSpPr>
          <p:cNvPr id="3" name="Rettangolo 2"/>
          <p:cNvSpPr/>
          <p:nvPr/>
        </p:nvSpPr>
        <p:spPr>
          <a:xfrm>
            <a:off x="827584" y="2289175"/>
            <a:ext cx="7933077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algn="just"/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L’aumento dei prezzi delle materie prime ha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ritardato l’avvio delle gare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, previste al momento tra il 2022 e il 2023.</a:t>
            </a:r>
          </a:p>
          <a:p>
            <a:pPr algn="just"/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algn="just"/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Il MEF ha messo a disposizione il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fondo opere indifferibili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per le sole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lavorazioni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, rimane da gestire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l’aumento prezzi delle forniture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.</a:t>
            </a:r>
          </a:p>
          <a:p>
            <a:pPr algn="just"/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algn="just"/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Alcune realtà, soprattutto del Mezzogiorno, hanno avuto </a:t>
            </a: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ritardi nell’avanzamento degli iter progettuali </a:t>
            </a:r>
            <a:r>
              <a:rPr lang="it-IT" spc="-5" dirty="0">
                <a:solidFill>
                  <a:srgbClr val="002060"/>
                </a:solidFill>
                <a:latin typeface="Trebuchet MS"/>
                <a:cs typeface="Trebuchet MS"/>
              </a:rPr>
              <a:t>(sistemi idrici complessi, ferrovie regionali, trasporto rapido di massa, ciclovie nazionali, interventi per le Zone Economiche Speciali).</a:t>
            </a:r>
          </a:p>
          <a:p>
            <a:pPr algn="just"/>
            <a:endParaRPr lang="it-IT" spc="-5" dirty="0">
              <a:solidFill>
                <a:srgbClr val="002060"/>
              </a:solidFill>
              <a:latin typeface="Trebuchet MS"/>
              <a:cs typeface="Trebuchet MS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2882067" y="401322"/>
            <a:ext cx="3130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altLang="it-IT" dirty="0">
                <a:solidFill>
                  <a:schemeClr val="bg1"/>
                </a:solidFill>
                <a:latin typeface="Arial" charset="0"/>
                <a:cs typeface="Arial" charset="0"/>
              </a:rPr>
              <a:t>Struttura Tecnica di Missione</a:t>
            </a:r>
          </a:p>
        </p:txBody>
      </p:sp>
    </p:spTree>
    <p:extLst>
      <p:ext uri="{BB962C8B-B14F-4D97-AF65-F5344CB8AC3E}">
        <p14:creationId xmlns:p14="http://schemas.microsoft.com/office/powerpoint/2010/main" val="36851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8" name="Connettore 1 7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1 8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ttore 1 9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1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Struttura Tecnica di Missione</a:t>
              </a:r>
            </a:p>
          </p:txBody>
        </p:sp>
      </p:grpSp>
      <p:graphicFrame>
        <p:nvGraphicFramePr>
          <p:cNvPr id="18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247473"/>
              </p:ext>
            </p:extLst>
          </p:nvPr>
        </p:nvGraphicFramePr>
        <p:xfrm>
          <a:off x="297281" y="2636912"/>
          <a:ext cx="4517390" cy="2997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2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492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on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800" b="1" spc="-1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800" b="1" spc="-1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nan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zi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to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16CC7"/>
                    </a:solidFill>
                  </a:tcPr>
                </a:tc>
                <a:tc>
                  <a:txBody>
                    <a:bodyPr/>
                    <a:lstStyle/>
                    <a:p>
                      <a:pPr marR="107314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Ri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se</a:t>
                      </a:r>
                      <a:r>
                        <a:rPr sz="1800" b="1" spc="-1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li</a:t>
                      </a:r>
                      <a:r>
                        <a:rPr sz="1800" b="1" spc="-1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(m</a:t>
                      </a:r>
                      <a:r>
                        <a:rPr sz="1800" b="1" i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16C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2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it-IT" sz="1600" spc="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Piano Nazionale di Ripresa e Resilienza</a:t>
                      </a: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it-IT" sz="1600" spc="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(</a:t>
                      </a:r>
                      <a:r>
                        <a:rPr lang="it-IT" sz="1600" b="1" spc="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PNRR</a:t>
                      </a:r>
                      <a:r>
                        <a:rPr lang="it-IT" sz="1600" spc="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) - NGEU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30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it-IT" sz="1600" dirty="0">
                          <a:latin typeface="Trebuchet MS"/>
                          <a:cs typeface="Trebuchet MS"/>
                        </a:rPr>
                        <a:t>40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302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32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Piano Nazionale</a:t>
                      </a: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600" spc="5" dirty="0" err="1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Co</a:t>
                      </a:r>
                      <a:r>
                        <a:rPr sz="1600" dirty="0" err="1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600" spc="-10" dirty="0" err="1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1600" spc="5" dirty="0" err="1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600" dirty="0" err="1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ement</a:t>
                      </a:r>
                      <a:r>
                        <a:rPr sz="1600" spc="-5" dirty="0" err="1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are</a:t>
                      </a:r>
                      <a:endParaRPr lang="it-IT" sz="1600" spc="-5" dirty="0">
                        <a:solidFill>
                          <a:srgbClr val="002060"/>
                        </a:solidFill>
                        <a:latin typeface="Trebuchet MS"/>
                        <a:cs typeface="Trebuchet MS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(</a:t>
                      </a:r>
                      <a:r>
                        <a:rPr lang="it-IT" sz="1600" b="1" spc="-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PNC</a:t>
                      </a: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) – Fonti</a:t>
                      </a: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 nazionali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600" spc="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21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238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4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endParaRPr lang="it-IT" sz="1600" b="1" spc="-5" dirty="0">
                        <a:solidFill>
                          <a:srgbClr val="002060"/>
                        </a:solidFill>
                        <a:latin typeface="Trebuchet MS"/>
                        <a:cs typeface="Trebuchet MS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b="1" spc="-5" dirty="0" err="1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600" b="1" dirty="0" err="1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ota</a:t>
                      </a:r>
                      <a:r>
                        <a:rPr sz="1600" b="1" spc="-5" dirty="0" err="1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600" b="1" dirty="0" err="1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600" b="1" spc="-13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ge</a:t>
                      </a:r>
                      <a:r>
                        <a:rPr sz="1600" b="1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n</a:t>
                      </a:r>
                      <a:r>
                        <a:rPr sz="1600" b="1" spc="-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er</a:t>
                      </a:r>
                      <a:r>
                        <a:rPr sz="1600" b="1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600" b="1" spc="-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le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endParaRPr lang="it-IT" sz="1600" b="1" spc="-70" dirty="0">
                        <a:solidFill>
                          <a:srgbClr val="002060"/>
                        </a:solidFill>
                        <a:latin typeface="Trebuchet MS"/>
                        <a:cs typeface="Trebuchet MS"/>
                      </a:endParaRPr>
                    </a:p>
                    <a:p>
                      <a:pPr marR="84455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it-IT" sz="1600" b="1" spc="-70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61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175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9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82389" y="3627115"/>
            <a:ext cx="295655" cy="783336"/>
          </a:xfrm>
          <a:prstGeom prst="rect">
            <a:avLst/>
          </a:prstGeom>
        </p:spPr>
      </p:pic>
      <p:sp>
        <p:nvSpPr>
          <p:cNvPr id="20" name="object 8"/>
          <p:cNvSpPr txBox="1"/>
          <p:nvPr/>
        </p:nvSpPr>
        <p:spPr>
          <a:xfrm>
            <a:off x="5263316" y="3702615"/>
            <a:ext cx="3604895" cy="66248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45085" marR="5080">
              <a:lnSpc>
                <a:spcPct val="101400"/>
              </a:lnSpc>
            </a:pPr>
            <a:r>
              <a:rPr sz="1400" spc="-40" dirty="0">
                <a:solidFill>
                  <a:srgbClr val="002060"/>
                </a:solidFill>
                <a:latin typeface="Trebuchet MS"/>
                <a:cs typeface="Trebuchet MS"/>
              </a:rPr>
              <a:t>D</a:t>
            </a:r>
            <a:r>
              <a:rPr sz="1400" spc="-20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spc="-105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spc="-85" dirty="0">
                <a:solidFill>
                  <a:srgbClr val="002060"/>
                </a:solidFill>
                <a:latin typeface="Trebuchet MS"/>
                <a:cs typeface="Trebuchet MS"/>
              </a:rPr>
              <a:t>c</a:t>
            </a:r>
            <a:r>
              <a:rPr sz="1400" spc="-35" dirty="0">
                <a:solidFill>
                  <a:srgbClr val="002060"/>
                </a:solidFill>
                <a:latin typeface="Trebuchet MS"/>
                <a:cs typeface="Trebuchet MS"/>
              </a:rPr>
              <a:t>u</a:t>
            </a:r>
            <a:r>
              <a:rPr sz="1400" spc="-95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spc="-105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lang="it-IT" sz="1400" spc="-105" dirty="0" err="1">
                <a:solidFill>
                  <a:srgbClr val="002060"/>
                </a:solidFill>
                <a:latin typeface="Trebuchet MS"/>
                <a:cs typeface="Trebuchet MS"/>
              </a:rPr>
              <a:t>ca</a:t>
            </a:r>
            <a:r>
              <a:rPr lang="it-IT" sz="1400" spc="-105" dirty="0">
                <a:solidFill>
                  <a:srgbClr val="002060"/>
                </a:solidFill>
                <a:latin typeface="Trebuchet MS"/>
                <a:cs typeface="Trebuchet MS"/>
              </a:rPr>
              <a:t>. </a:t>
            </a:r>
            <a:r>
              <a:rPr lang="it-IT" sz="1400" b="1" spc="-40" dirty="0">
                <a:solidFill>
                  <a:srgbClr val="002060"/>
                </a:solidFill>
                <a:latin typeface="Trebuchet MS"/>
                <a:cs typeface="Trebuchet MS"/>
              </a:rPr>
              <a:t>25</a:t>
            </a:r>
            <a:r>
              <a:rPr sz="1400" b="1" spc="-11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b="1" spc="-70" dirty="0">
                <a:solidFill>
                  <a:srgbClr val="002060"/>
                </a:solidFill>
                <a:latin typeface="Trebuchet MS"/>
                <a:cs typeface="Trebuchet MS"/>
              </a:rPr>
              <a:t>m</a:t>
            </a:r>
            <a:r>
              <a:rPr sz="1400" b="1" spc="-30" dirty="0">
                <a:solidFill>
                  <a:srgbClr val="002060"/>
                </a:solidFill>
                <a:latin typeface="Trebuchet MS"/>
                <a:cs typeface="Trebuchet MS"/>
              </a:rPr>
              <a:t>l</a:t>
            </a:r>
            <a:r>
              <a:rPr sz="1400" b="1" spc="-60" dirty="0">
                <a:solidFill>
                  <a:srgbClr val="002060"/>
                </a:solidFill>
                <a:latin typeface="Trebuchet MS"/>
                <a:cs typeface="Trebuchet MS"/>
              </a:rPr>
              <a:t>d</a:t>
            </a:r>
            <a:r>
              <a:rPr sz="1400" b="1" spc="-12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b="1" spc="-15" dirty="0">
                <a:solidFill>
                  <a:srgbClr val="002060"/>
                </a:solidFill>
                <a:latin typeface="Trebuchet MS"/>
                <a:cs typeface="Trebuchet MS"/>
              </a:rPr>
              <a:t>aggi</a:t>
            </a:r>
            <a:r>
              <a:rPr sz="1400" b="1" spc="-65" dirty="0">
                <a:solidFill>
                  <a:srgbClr val="002060"/>
                </a:solidFill>
                <a:latin typeface="Trebuchet MS"/>
                <a:cs typeface="Trebuchet MS"/>
              </a:rPr>
              <a:t>u</a:t>
            </a:r>
            <a:r>
              <a:rPr sz="1400" b="1" spc="-70" dirty="0">
                <a:solidFill>
                  <a:srgbClr val="002060"/>
                </a:solidFill>
                <a:latin typeface="Trebuchet MS"/>
                <a:cs typeface="Trebuchet MS"/>
              </a:rPr>
              <a:t>n</a:t>
            </a:r>
            <a:r>
              <a:rPr sz="1400" b="1" spc="-60" dirty="0">
                <a:solidFill>
                  <a:srgbClr val="002060"/>
                </a:solidFill>
                <a:latin typeface="Trebuchet MS"/>
                <a:cs typeface="Trebuchet MS"/>
              </a:rPr>
              <a:t>t</a:t>
            </a:r>
            <a:r>
              <a:rPr sz="1400" b="1" spc="-90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b="1" spc="-60" dirty="0">
                <a:solidFill>
                  <a:srgbClr val="002060"/>
                </a:solidFill>
                <a:latin typeface="Trebuchet MS"/>
                <a:cs typeface="Trebuchet MS"/>
              </a:rPr>
              <a:t>v</a:t>
            </a:r>
            <a:r>
              <a:rPr sz="1400" b="1" spc="-85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b="1" spc="-11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spc="-90" dirty="0">
                <a:solidFill>
                  <a:srgbClr val="002060"/>
                </a:solidFill>
                <a:latin typeface="Trebuchet MS"/>
                <a:cs typeface="Trebuchet MS"/>
              </a:rPr>
              <a:t>r</a:t>
            </a:r>
            <a:r>
              <a:rPr sz="1400" spc="-60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spc="75" dirty="0">
                <a:solidFill>
                  <a:srgbClr val="002060"/>
                </a:solidFill>
                <a:latin typeface="Trebuchet MS"/>
                <a:cs typeface="Trebuchet MS"/>
              </a:rPr>
              <a:t>s</a:t>
            </a:r>
            <a:r>
              <a:rPr sz="1400" spc="-45" dirty="0">
                <a:solidFill>
                  <a:srgbClr val="002060"/>
                </a:solidFill>
                <a:latin typeface="Trebuchet MS"/>
                <a:cs typeface="Trebuchet MS"/>
              </a:rPr>
              <a:t>p</a:t>
            </a:r>
            <a:r>
              <a:rPr sz="1400" spc="-55" dirty="0">
                <a:solidFill>
                  <a:srgbClr val="002060"/>
                </a:solidFill>
                <a:latin typeface="Trebuchet MS"/>
                <a:cs typeface="Trebuchet MS"/>
              </a:rPr>
              <a:t>e</a:t>
            </a:r>
            <a:r>
              <a:rPr sz="1400" spc="-70" dirty="0">
                <a:solidFill>
                  <a:srgbClr val="002060"/>
                </a:solidFill>
                <a:latin typeface="Trebuchet MS"/>
                <a:cs typeface="Trebuchet MS"/>
              </a:rPr>
              <a:t>tt</a:t>
            </a:r>
            <a:r>
              <a:rPr sz="1400" spc="-15" dirty="0">
                <a:solidFill>
                  <a:srgbClr val="002060"/>
                </a:solidFill>
                <a:latin typeface="Trebuchet MS"/>
                <a:cs typeface="Trebuchet MS"/>
              </a:rPr>
              <a:t>o</a:t>
            </a:r>
            <a:r>
              <a:rPr sz="1400" spc="-114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spc="-40" dirty="0">
                <a:solidFill>
                  <a:srgbClr val="002060"/>
                </a:solidFill>
                <a:latin typeface="Trebuchet MS"/>
                <a:cs typeface="Trebuchet MS"/>
              </a:rPr>
              <a:t>a</a:t>
            </a:r>
            <a:r>
              <a:rPr sz="1400" spc="-90" dirty="0">
                <a:solidFill>
                  <a:srgbClr val="002060"/>
                </a:solidFill>
                <a:latin typeface="Trebuchet MS"/>
                <a:cs typeface="Trebuchet MS"/>
              </a:rPr>
              <a:t>ll</a:t>
            </a:r>
            <a:r>
              <a:rPr sz="1400" spc="-25" dirty="0">
                <a:solidFill>
                  <a:srgbClr val="002060"/>
                </a:solidFill>
                <a:latin typeface="Trebuchet MS"/>
                <a:cs typeface="Trebuchet MS"/>
              </a:rPr>
              <a:t>a  </a:t>
            </a:r>
            <a:r>
              <a:rPr sz="1400" spc="-55" dirty="0">
                <a:solidFill>
                  <a:srgbClr val="002060"/>
                </a:solidFill>
                <a:latin typeface="Trebuchet MS"/>
                <a:cs typeface="Trebuchet MS"/>
              </a:rPr>
              <a:t>l</a:t>
            </a:r>
            <a:r>
              <a:rPr sz="1400" spc="-90" dirty="0">
                <a:solidFill>
                  <a:srgbClr val="002060"/>
                </a:solidFill>
                <a:latin typeface="Trebuchet MS"/>
                <a:cs typeface="Trebuchet MS"/>
              </a:rPr>
              <a:t>e</a:t>
            </a:r>
            <a:r>
              <a:rPr sz="1400" spc="20" dirty="0">
                <a:solidFill>
                  <a:srgbClr val="002060"/>
                </a:solidFill>
                <a:latin typeface="Trebuchet MS"/>
                <a:cs typeface="Trebuchet MS"/>
              </a:rPr>
              <a:t>g</a:t>
            </a:r>
            <a:r>
              <a:rPr sz="1400" spc="-90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spc="75" dirty="0">
                <a:solidFill>
                  <a:srgbClr val="002060"/>
                </a:solidFill>
                <a:latin typeface="Trebuchet MS"/>
                <a:cs typeface="Trebuchet MS"/>
              </a:rPr>
              <a:t>s</a:t>
            </a:r>
            <a:r>
              <a:rPr sz="1400" spc="-45" dirty="0">
                <a:solidFill>
                  <a:srgbClr val="002060"/>
                </a:solidFill>
                <a:latin typeface="Trebuchet MS"/>
                <a:cs typeface="Trebuchet MS"/>
              </a:rPr>
              <a:t>l</a:t>
            </a:r>
            <a:r>
              <a:rPr sz="1400" spc="-85" dirty="0">
                <a:solidFill>
                  <a:srgbClr val="002060"/>
                </a:solidFill>
                <a:latin typeface="Trebuchet MS"/>
                <a:cs typeface="Trebuchet MS"/>
              </a:rPr>
              <a:t>a</a:t>
            </a:r>
            <a:r>
              <a:rPr sz="1400" spc="-30" dirty="0">
                <a:solidFill>
                  <a:srgbClr val="002060"/>
                </a:solidFill>
                <a:latin typeface="Trebuchet MS"/>
                <a:cs typeface="Trebuchet MS"/>
              </a:rPr>
              <a:t>z</a:t>
            </a:r>
            <a:r>
              <a:rPr sz="1400" spc="-90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spc="-20" dirty="0">
                <a:solidFill>
                  <a:srgbClr val="002060"/>
                </a:solidFill>
                <a:latin typeface="Trebuchet MS"/>
                <a:cs typeface="Trebuchet MS"/>
              </a:rPr>
              <a:t>on</a:t>
            </a:r>
            <a:r>
              <a:rPr sz="1400" spc="-60" dirty="0">
                <a:solidFill>
                  <a:srgbClr val="002060"/>
                </a:solidFill>
                <a:latin typeface="Trebuchet MS"/>
                <a:cs typeface="Trebuchet MS"/>
              </a:rPr>
              <a:t>e</a:t>
            </a:r>
            <a:r>
              <a:rPr sz="1400" spc="-105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spc="-70" dirty="0">
                <a:solidFill>
                  <a:srgbClr val="002060"/>
                </a:solidFill>
                <a:latin typeface="Trebuchet MS"/>
                <a:cs typeface="Trebuchet MS"/>
              </a:rPr>
              <a:t>v</a:t>
            </a:r>
            <a:r>
              <a:rPr sz="1400" spc="-35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spc="20" dirty="0">
                <a:solidFill>
                  <a:srgbClr val="002060"/>
                </a:solidFill>
                <a:latin typeface="Trebuchet MS"/>
                <a:cs typeface="Trebuchet MS"/>
              </a:rPr>
              <a:t>g</a:t>
            </a:r>
            <a:r>
              <a:rPr sz="1400" spc="-55" dirty="0">
                <a:solidFill>
                  <a:srgbClr val="002060"/>
                </a:solidFill>
                <a:latin typeface="Trebuchet MS"/>
                <a:cs typeface="Trebuchet MS"/>
              </a:rPr>
              <a:t>e</a:t>
            </a:r>
            <a:r>
              <a:rPr sz="1400" spc="-20" dirty="0">
                <a:solidFill>
                  <a:srgbClr val="002060"/>
                </a:solidFill>
                <a:latin typeface="Trebuchet MS"/>
                <a:cs typeface="Trebuchet MS"/>
              </a:rPr>
              <a:t>n</a:t>
            </a:r>
            <a:r>
              <a:rPr sz="1400" spc="-70" dirty="0">
                <a:solidFill>
                  <a:srgbClr val="002060"/>
                </a:solidFill>
                <a:latin typeface="Trebuchet MS"/>
                <a:cs typeface="Trebuchet MS"/>
              </a:rPr>
              <a:t>t</a:t>
            </a:r>
            <a:r>
              <a:rPr sz="1400" spc="-60" dirty="0">
                <a:solidFill>
                  <a:srgbClr val="002060"/>
                </a:solidFill>
                <a:latin typeface="Trebuchet MS"/>
                <a:cs typeface="Trebuchet MS"/>
              </a:rPr>
              <a:t>e</a:t>
            </a:r>
            <a:r>
              <a:rPr sz="1400" spc="-105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spc="-60" dirty="0">
                <a:solidFill>
                  <a:srgbClr val="002060"/>
                </a:solidFill>
                <a:latin typeface="Trebuchet MS"/>
                <a:cs typeface="Trebuchet MS"/>
              </a:rPr>
              <a:t>e</a:t>
            </a:r>
            <a:r>
              <a:rPr sz="1400" spc="-11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b="1" spc="-40" dirty="0">
                <a:solidFill>
                  <a:srgbClr val="002060"/>
                </a:solidFill>
                <a:latin typeface="Trebuchet MS"/>
                <a:cs typeface="Trebuchet MS"/>
              </a:rPr>
              <a:t>1</a:t>
            </a:r>
            <a:r>
              <a:rPr lang="it-IT" sz="1400" b="1" spc="-40" dirty="0">
                <a:solidFill>
                  <a:srgbClr val="002060"/>
                </a:solidFill>
                <a:latin typeface="Trebuchet MS"/>
                <a:cs typeface="Trebuchet MS"/>
              </a:rPr>
              <a:t>5</a:t>
            </a:r>
            <a:r>
              <a:rPr sz="1400" b="1" spc="-11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b="1" spc="-70" dirty="0">
                <a:solidFill>
                  <a:srgbClr val="002060"/>
                </a:solidFill>
                <a:latin typeface="Trebuchet MS"/>
                <a:cs typeface="Trebuchet MS"/>
              </a:rPr>
              <a:t>m</a:t>
            </a:r>
            <a:r>
              <a:rPr sz="1400" b="1" spc="-30" dirty="0">
                <a:solidFill>
                  <a:srgbClr val="002060"/>
                </a:solidFill>
                <a:latin typeface="Trebuchet MS"/>
                <a:cs typeface="Trebuchet MS"/>
              </a:rPr>
              <a:t>l</a:t>
            </a:r>
            <a:r>
              <a:rPr sz="1400" b="1" spc="-60" dirty="0">
                <a:solidFill>
                  <a:srgbClr val="002060"/>
                </a:solidFill>
                <a:latin typeface="Trebuchet MS"/>
                <a:cs typeface="Trebuchet MS"/>
              </a:rPr>
              <a:t>d</a:t>
            </a:r>
            <a:r>
              <a:rPr sz="1400" b="1" spc="-12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b="1" spc="-75" dirty="0">
                <a:solidFill>
                  <a:srgbClr val="002060"/>
                </a:solidFill>
                <a:latin typeface="Trebuchet MS"/>
                <a:cs typeface="Trebuchet MS"/>
              </a:rPr>
              <a:t>c</a:t>
            </a:r>
            <a:r>
              <a:rPr sz="1400" b="1" spc="-95" dirty="0">
                <a:solidFill>
                  <a:srgbClr val="002060"/>
                </a:solidFill>
                <a:latin typeface="Trebuchet MS"/>
                <a:cs typeface="Trebuchet MS"/>
              </a:rPr>
              <a:t>he</a:t>
            </a:r>
            <a:r>
              <a:rPr sz="1400" b="1" spc="-11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b="1" spc="5" dirty="0">
                <a:solidFill>
                  <a:srgbClr val="002060"/>
                </a:solidFill>
                <a:latin typeface="Trebuchet MS"/>
                <a:cs typeface="Trebuchet MS"/>
              </a:rPr>
              <a:t>s</a:t>
            </a:r>
            <a:r>
              <a:rPr sz="1400" b="1" spc="-5" dirty="0">
                <a:solidFill>
                  <a:srgbClr val="002060"/>
                </a:solidFill>
                <a:latin typeface="Trebuchet MS"/>
                <a:cs typeface="Trebuchet MS"/>
              </a:rPr>
              <a:t>o</a:t>
            </a:r>
            <a:r>
              <a:rPr sz="1400" b="1" dirty="0">
                <a:solidFill>
                  <a:srgbClr val="002060"/>
                </a:solidFill>
                <a:latin typeface="Trebuchet MS"/>
                <a:cs typeface="Trebuchet MS"/>
              </a:rPr>
              <a:t>s</a:t>
            </a:r>
            <a:r>
              <a:rPr sz="1400" b="1" spc="-10" dirty="0">
                <a:solidFill>
                  <a:srgbClr val="002060"/>
                </a:solidFill>
                <a:latin typeface="Trebuchet MS"/>
                <a:cs typeface="Trebuchet MS"/>
              </a:rPr>
              <a:t>t</a:t>
            </a:r>
            <a:r>
              <a:rPr sz="1400" b="1" spc="-85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b="1" spc="-60" dirty="0">
                <a:solidFill>
                  <a:srgbClr val="002060"/>
                </a:solidFill>
                <a:latin typeface="Trebuchet MS"/>
                <a:cs typeface="Trebuchet MS"/>
              </a:rPr>
              <a:t>t</a:t>
            </a:r>
            <a:r>
              <a:rPr sz="1400" b="1" spc="-70" dirty="0">
                <a:solidFill>
                  <a:srgbClr val="002060"/>
                </a:solidFill>
                <a:latin typeface="Trebuchet MS"/>
                <a:cs typeface="Trebuchet MS"/>
              </a:rPr>
              <a:t>u</a:t>
            </a:r>
            <a:r>
              <a:rPr sz="1400" b="1" spc="-85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b="1" spc="-25" dirty="0">
                <a:solidFill>
                  <a:srgbClr val="002060"/>
                </a:solidFill>
                <a:latin typeface="Trebuchet MS"/>
                <a:cs typeface="Trebuchet MS"/>
              </a:rPr>
              <a:t>sc</a:t>
            </a:r>
            <a:r>
              <a:rPr sz="1400" b="1" spc="-45" dirty="0">
                <a:solidFill>
                  <a:srgbClr val="002060"/>
                </a:solidFill>
                <a:latin typeface="Trebuchet MS"/>
                <a:cs typeface="Trebuchet MS"/>
              </a:rPr>
              <a:t>o</a:t>
            </a:r>
            <a:r>
              <a:rPr sz="1400" b="1" spc="-70" dirty="0">
                <a:solidFill>
                  <a:srgbClr val="002060"/>
                </a:solidFill>
                <a:latin typeface="Trebuchet MS"/>
                <a:cs typeface="Trebuchet MS"/>
              </a:rPr>
              <a:t>n</a:t>
            </a:r>
            <a:r>
              <a:rPr sz="1400" b="1" spc="-35" dirty="0">
                <a:solidFill>
                  <a:srgbClr val="002060"/>
                </a:solidFill>
                <a:latin typeface="Trebuchet MS"/>
                <a:cs typeface="Trebuchet MS"/>
              </a:rPr>
              <a:t>o  </a:t>
            </a:r>
            <a:r>
              <a:rPr sz="1400" b="1" spc="-50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b="1" spc="-100" dirty="0">
                <a:solidFill>
                  <a:srgbClr val="002060"/>
                </a:solidFill>
                <a:latin typeface="Trebuchet MS"/>
                <a:cs typeface="Trebuchet MS"/>
              </a:rPr>
              <a:t>n</a:t>
            </a:r>
            <a:r>
              <a:rPr sz="1400" b="1" spc="-75" dirty="0">
                <a:solidFill>
                  <a:srgbClr val="002060"/>
                </a:solidFill>
                <a:latin typeface="Trebuchet MS"/>
                <a:cs typeface="Trebuchet MS"/>
              </a:rPr>
              <a:t>ve</a:t>
            </a:r>
            <a:r>
              <a:rPr sz="1400" b="1" spc="55" dirty="0">
                <a:solidFill>
                  <a:srgbClr val="002060"/>
                </a:solidFill>
                <a:latin typeface="Trebuchet MS"/>
                <a:cs typeface="Trebuchet MS"/>
              </a:rPr>
              <a:t>s</a:t>
            </a:r>
            <a:r>
              <a:rPr sz="1400" b="1" spc="-60" dirty="0">
                <a:solidFill>
                  <a:srgbClr val="002060"/>
                </a:solidFill>
                <a:latin typeface="Trebuchet MS"/>
                <a:cs typeface="Trebuchet MS"/>
              </a:rPr>
              <a:t>tim</a:t>
            </a:r>
            <a:r>
              <a:rPr sz="1400" b="1" spc="-95" dirty="0">
                <a:solidFill>
                  <a:srgbClr val="002060"/>
                </a:solidFill>
                <a:latin typeface="Trebuchet MS"/>
                <a:cs typeface="Trebuchet MS"/>
              </a:rPr>
              <a:t>e</a:t>
            </a:r>
            <a:r>
              <a:rPr sz="1400" b="1" spc="-70" dirty="0">
                <a:solidFill>
                  <a:srgbClr val="002060"/>
                </a:solidFill>
                <a:latin typeface="Trebuchet MS"/>
                <a:cs typeface="Trebuchet MS"/>
              </a:rPr>
              <a:t>n</a:t>
            </a:r>
            <a:r>
              <a:rPr sz="1400" b="1" spc="-60" dirty="0">
                <a:solidFill>
                  <a:srgbClr val="002060"/>
                </a:solidFill>
                <a:latin typeface="Trebuchet MS"/>
                <a:cs typeface="Trebuchet MS"/>
              </a:rPr>
              <a:t>t</a:t>
            </a:r>
            <a:r>
              <a:rPr sz="1400" b="1" spc="-85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b="1" spc="-11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b="1" spc="30" dirty="0">
                <a:solidFill>
                  <a:srgbClr val="002060"/>
                </a:solidFill>
                <a:latin typeface="Trebuchet MS"/>
                <a:cs typeface="Trebuchet MS"/>
              </a:rPr>
              <a:t>g</a:t>
            </a:r>
            <a:r>
              <a:rPr sz="1400" b="1" spc="-60" dirty="0">
                <a:solidFill>
                  <a:srgbClr val="002060"/>
                </a:solidFill>
                <a:latin typeface="Trebuchet MS"/>
                <a:cs typeface="Trebuchet MS"/>
              </a:rPr>
              <a:t>ià</a:t>
            </a:r>
            <a:r>
              <a:rPr sz="1400" b="1" spc="-11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b="1" spc="-70" dirty="0">
                <a:solidFill>
                  <a:srgbClr val="002060"/>
                </a:solidFill>
                <a:latin typeface="Trebuchet MS"/>
                <a:cs typeface="Trebuchet MS"/>
              </a:rPr>
              <a:t>p</a:t>
            </a:r>
            <a:r>
              <a:rPr sz="1400" b="1" spc="-105" dirty="0">
                <a:solidFill>
                  <a:srgbClr val="002060"/>
                </a:solidFill>
                <a:latin typeface="Trebuchet MS"/>
                <a:cs typeface="Trebuchet MS"/>
              </a:rPr>
              <a:t>r</a:t>
            </a:r>
            <a:r>
              <a:rPr sz="1400" b="1" spc="-95" dirty="0">
                <a:solidFill>
                  <a:srgbClr val="002060"/>
                </a:solidFill>
                <a:latin typeface="Trebuchet MS"/>
                <a:cs typeface="Trebuchet MS"/>
              </a:rPr>
              <a:t>e</a:t>
            </a:r>
            <a:r>
              <a:rPr sz="1400" b="1" spc="-30" dirty="0">
                <a:solidFill>
                  <a:srgbClr val="002060"/>
                </a:solidFill>
                <a:latin typeface="Trebuchet MS"/>
                <a:cs typeface="Trebuchet MS"/>
              </a:rPr>
              <a:t>vi</a:t>
            </a:r>
            <a:r>
              <a:rPr sz="1400" b="1" spc="-25" dirty="0">
                <a:solidFill>
                  <a:srgbClr val="002060"/>
                </a:solidFill>
                <a:latin typeface="Trebuchet MS"/>
                <a:cs typeface="Trebuchet MS"/>
              </a:rPr>
              <a:t>s</a:t>
            </a:r>
            <a:r>
              <a:rPr sz="1400" b="1" spc="-60" dirty="0">
                <a:solidFill>
                  <a:srgbClr val="002060"/>
                </a:solidFill>
                <a:latin typeface="Trebuchet MS"/>
                <a:cs typeface="Trebuchet MS"/>
              </a:rPr>
              <a:t>t</a:t>
            </a:r>
            <a:r>
              <a:rPr sz="1400" b="1" spc="-85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b="1" spc="-11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spc="-40" dirty="0">
                <a:solidFill>
                  <a:srgbClr val="002060"/>
                </a:solidFill>
                <a:latin typeface="Trebuchet MS"/>
                <a:cs typeface="Trebuchet MS"/>
              </a:rPr>
              <a:t>n</a:t>
            </a:r>
            <a:r>
              <a:rPr sz="1400" spc="-30" dirty="0">
                <a:solidFill>
                  <a:srgbClr val="002060"/>
                </a:solidFill>
                <a:latin typeface="Trebuchet MS"/>
                <a:cs typeface="Trebuchet MS"/>
              </a:rPr>
              <a:t>e</a:t>
            </a:r>
            <a:r>
              <a:rPr sz="1400" spc="-90" dirty="0">
                <a:solidFill>
                  <a:srgbClr val="002060"/>
                </a:solidFill>
                <a:latin typeface="Trebuchet MS"/>
                <a:cs typeface="Trebuchet MS"/>
              </a:rPr>
              <a:t>l</a:t>
            </a:r>
            <a:r>
              <a:rPr sz="1400" spc="-11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spc="-45" dirty="0">
                <a:solidFill>
                  <a:srgbClr val="002060"/>
                </a:solidFill>
                <a:latin typeface="Trebuchet MS"/>
                <a:cs typeface="Trebuchet MS"/>
              </a:rPr>
              <a:t>b</a:t>
            </a:r>
            <a:r>
              <a:rPr sz="1400" spc="-90" dirty="0">
                <a:solidFill>
                  <a:srgbClr val="002060"/>
                </a:solidFill>
                <a:latin typeface="Trebuchet MS"/>
                <a:cs typeface="Trebuchet MS"/>
              </a:rPr>
              <a:t>il</a:t>
            </a:r>
            <a:r>
              <a:rPr sz="1400" spc="-50" dirty="0">
                <a:solidFill>
                  <a:srgbClr val="002060"/>
                </a:solidFill>
                <a:latin typeface="Trebuchet MS"/>
                <a:cs typeface="Trebuchet MS"/>
              </a:rPr>
              <a:t>an</a:t>
            </a:r>
            <a:r>
              <a:rPr sz="1400" spc="-45" dirty="0">
                <a:solidFill>
                  <a:srgbClr val="002060"/>
                </a:solidFill>
                <a:latin typeface="Trebuchet MS"/>
                <a:cs typeface="Trebuchet MS"/>
              </a:rPr>
              <a:t>c</a:t>
            </a:r>
            <a:r>
              <a:rPr sz="1400" spc="-90" dirty="0">
                <a:solidFill>
                  <a:srgbClr val="002060"/>
                </a:solidFill>
                <a:latin typeface="Trebuchet MS"/>
                <a:cs typeface="Trebuchet MS"/>
              </a:rPr>
              <a:t>i</a:t>
            </a:r>
            <a:r>
              <a:rPr sz="1400" spc="-15" dirty="0">
                <a:solidFill>
                  <a:srgbClr val="002060"/>
                </a:solidFill>
                <a:latin typeface="Trebuchet MS"/>
                <a:cs typeface="Trebuchet MS"/>
              </a:rPr>
              <a:t>o</a:t>
            </a:r>
            <a:r>
              <a:rPr sz="1400" spc="-114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spc="-45" dirty="0">
                <a:solidFill>
                  <a:srgbClr val="002060"/>
                </a:solidFill>
                <a:latin typeface="Trebuchet MS"/>
                <a:cs typeface="Trebuchet MS"/>
              </a:rPr>
              <a:t>d</a:t>
            </a:r>
            <a:r>
              <a:rPr sz="1400" spc="-55" dirty="0">
                <a:solidFill>
                  <a:srgbClr val="002060"/>
                </a:solidFill>
                <a:latin typeface="Trebuchet MS"/>
                <a:cs typeface="Trebuchet MS"/>
              </a:rPr>
              <a:t>e</a:t>
            </a:r>
            <a:r>
              <a:rPr sz="1400" spc="-90" dirty="0">
                <a:solidFill>
                  <a:srgbClr val="002060"/>
                </a:solidFill>
                <a:latin typeface="Trebuchet MS"/>
                <a:cs typeface="Trebuchet MS"/>
              </a:rPr>
              <a:t>ll</a:t>
            </a:r>
            <a:r>
              <a:rPr sz="1400" spc="-15" dirty="0">
                <a:solidFill>
                  <a:srgbClr val="002060"/>
                </a:solidFill>
                <a:latin typeface="Trebuchet MS"/>
                <a:cs typeface="Trebuchet MS"/>
              </a:rPr>
              <a:t>o</a:t>
            </a:r>
            <a:r>
              <a:rPr sz="1400" spc="-114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sz="1400" spc="85" dirty="0">
                <a:solidFill>
                  <a:srgbClr val="002060"/>
                </a:solidFill>
                <a:latin typeface="Trebuchet MS"/>
                <a:cs typeface="Trebuchet MS"/>
              </a:rPr>
              <a:t>S</a:t>
            </a:r>
            <a:r>
              <a:rPr sz="1400" spc="-70" dirty="0">
                <a:solidFill>
                  <a:srgbClr val="002060"/>
                </a:solidFill>
                <a:latin typeface="Trebuchet MS"/>
                <a:cs typeface="Trebuchet MS"/>
              </a:rPr>
              <a:t>t</a:t>
            </a:r>
            <a:r>
              <a:rPr sz="1400" spc="-55" dirty="0">
                <a:solidFill>
                  <a:srgbClr val="002060"/>
                </a:solidFill>
                <a:latin typeface="Trebuchet MS"/>
                <a:cs typeface="Trebuchet MS"/>
              </a:rPr>
              <a:t>at</a:t>
            </a:r>
            <a:r>
              <a:rPr sz="1400" spc="-15" dirty="0">
                <a:solidFill>
                  <a:srgbClr val="002060"/>
                </a:solidFill>
                <a:latin typeface="Trebuchet MS"/>
                <a:cs typeface="Trebuchet MS"/>
              </a:rPr>
              <a:t>o</a:t>
            </a:r>
            <a:endParaRPr sz="1400" dirty="0">
              <a:latin typeface="Trebuchet MS"/>
              <a:cs typeface="Trebuchet MS"/>
            </a:endParaRPr>
          </a:p>
        </p:txBody>
      </p:sp>
      <p:pic>
        <p:nvPicPr>
          <p:cNvPr id="21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82389" y="3631914"/>
            <a:ext cx="295655" cy="48768"/>
          </a:xfrm>
          <a:prstGeom prst="rect">
            <a:avLst/>
          </a:prstGeom>
        </p:spPr>
      </p:pic>
      <p:pic>
        <p:nvPicPr>
          <p:cNvPr id="22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87064" y="3789040"/>
            <a:ext cx="229359" cy="176114"/>
          </a:xfrm>
          <a:prstGeom prst="rect">
            <a:avLst/>
          </a:prstGeom>
        </p:spPr>
      </p:pic>
      <p:sp>
        <p:nvSpPr>
          <p:cNvPr id="23" name="object 3"/>
          <p:cNvSpPr txBox="1">
            <a:spLocks/>
          </p:cNvSpPr>
          <p:nvPr/>
        </p:nvSpPr>
        <p:spPr>
          <a:xfrm>
            <a:off x="634347" y="1488095"/>
            <a:ext cx="8233863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0"/>
              </a:spcBef>
            </a:pPr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</a:rPr>
              <a:t>Le risorse economiche MIT: PNRR e PNC</a:t>
            </a:r>
            <a:endParaRPr lang="it-IT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114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8" name="Connettore 1 7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1 8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ttore 1 9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1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Struttura Tecnica di Missione</a:t>
              </a:r>
            </a:p>
          </p:txBody>
        </p:sp>
      </p:grpSp>
      <p:sp>
        <p:nvSpPr>
          <p:cNvPr id="3" name="Rettangolo 2"/>
          <p:cNvSpPr/>
          <p:nvPr/>
        </p:nvSpPr>
        <p:spPr>
          <a:xfrm>
            <a:off x="1475656" y="1556792"/>
            <a:ext cx="54628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Le tipologie di investimento</a:t>
            </a:r>
          </a:p>
        </p:txBody>
      </p:sp>
      <p:graphicFrame>
        <p:nvGraphicFramePr>
          <p:cNvPr id="14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164819"/>
              </p:ext>
            </p:extLst>
          </p:nvPr>
        </p:nvGraphicFramePr>
        <p:xfrm>
          <a:off x="297280" y="3021037"/>
          <a:ext cx="5265320" cy="2067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92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8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Tipologia</a:t>
                      </a:r>
                      <a:r>
                        <a:rPr lang="it-IT" sz="1800" b="1" spc="-10" baseline="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di investimento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16CC7"/>
                    </a:solidFill>
                  </a:tcPr>
                </a:tc>
                <a:tc>
                  <a:txBody>
                    <a:bodyPr/>
                    <a:lstStyle/>
                    <a:p>
                      <a:pPr marR="107314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Ri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se</a:t>
                      </a:r>
                      <a:r>
                        <a:rPr sz="1800" b="1" spc="-1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lang="it-IT" sz="14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MLD</a:t>
                      </a:r>
                      <a:r>
                        <a:rPr sz="14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16C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it-IT" sz="1600" spc="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Opere pubbliche e beni collegati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30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445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it-IT" sz="1600" spc="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53,0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302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Beni (rinnovo bus/treni/navi Stretto)</a:t>
                      </a: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445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600" spc="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4,0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238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Servizi tecnologici (</a:t>
                      </a:r>
                      <a:r>
                        <a:rPr lang="it-IT" sz="1600" i="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ERTMS)</a:t>
                      </a:r>
                      <a:endParaRPr sz="1600" i="1" spc="-5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445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600" spc="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3,0</a:t>
                      </a:r>
                      <a:endParaRPr sz="1600" spc="5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Contributi in conto capitale a imprese</a:t>
                      </a:r>
                      <a:endParaRPr sz="1600" spc="-5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600" spc="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1,0</a:t>
                      </a:r>
                      <a:endParaRPr sz="1600" spc="5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b="1" spc="-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600" b="1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ota</a:t>
                      </a:r>
                      <a:r>
                        <a:rPr sz="1600" b="1" spc="-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600" b="1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600" b="1" spc="-13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it-IT" sz="1600" b="1" spc="-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generale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445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b="1" spc="-70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6</a:t>
                      </a:r>
                      <a:r>
                        <a:rPr lang="it-IT" sz="1600" b="1" spc="-70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1,0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175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5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62600" y="3490421"/>
            <a:ext cx="229359" cy="176114"/>
          </a:xfrm>
          <a:prstGeom prst="rect">
            <a:avLst/>
          </a:prstGeom>
        </p:spPr>
      </p:pic>
      <p:pic>
        <p:nvPicPr>
          <p:cNvPr id="16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76545" y="2348880"/>
            <a:ext cx="295655" cy="1545336"/>
          </a:xfrm>
          <a:prstGeom prst="rect">
            <a:avLst/>
          </a:prstGeom>
        </p:spPr>
      </p:pic>
      <p:pic>
        <p:nvPicPr>
          <p:cNvPr id="17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76545" y="2348880"/>
            <a:ext cx="295655" cy="108099"/>
          </a:xfrm>
          <a:prstGeom prst="rect">
            <a:avLst/>
          </a:prstGeom>
        </p:spPr>
      </p:pic>
      <p:sp>
        <p:nvSpPr>
          <p:cNvPr id="18" name="object 8"/>
          <p:cNvSpPr txBox="1"/>
          <p:nvPr/>
        </p:nvSpPr>
        <p:spPr>
          <a:xfrm>
            <a:off x="5975206" y="2521161"/>
            <a:ext cx="3604895" cy="153298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AV/AC e linee ferrovie regionali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Reti per il TPL sostenibile e nuovi mezzi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Infrastrutture idriche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Resilienza dei porti e </a:t>
            </a:r>
            <a:r>
              <a:rPr lang="it-IT" sz="1400" i="1" spc="-40" dirty="0" err="1">
                <a:solidFill>
                  <a:srgbClr val="002060"/>
                </a:solidFill>
                <a:latin typeface="Trebuchet MS"/>
                <a:cs typeface="Trebuchet MS"/>
              </a:rPr>
              <a:t>cold</a:t>
            </a:r>
            <a:r>
              <a:rPr lang="it-IT" sz="1400" i="1" spc="-4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lang="it-IT" sz="1400" i="1" spc="-40" dirty="0" err="1">
                <a:solidFill>
                  <a:srgbClr val="002060"/>
                </a:solidFill>
                <a:latin typeface="Trebuchet MS"/>
                <a:cs typeface="Trebuchet MS"/>
              </a:rPr>
              <a:t>ironing</a:t>
            </a:r>
            <a:endParaRPr lang="it-IT" sz="1400" i="1" spc="-40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Rigenerazione urbana e </a:t>
            </a:r>
            <a:r>
              <a:rPr lang="it-IT" sz="1400" i="1" spc="-40" dirty="0" err="1">
                <a:solidFill>
                  <a:srgbClr val="002060"/>
                </a:solidFill>
                <a:latin typeface="Trebuchet MS"/>
                <a:cs typeface="Trebuchet MS"/>
              </a:rPr>
              <a:t>housing</a:t>
            </a:r>
            <a:r>
              <a:rPr lang="it-IT" sz="1400" i="1" spc="-40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sociale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Interventi in aree interne e ZES</a:t>
            </a:r>
          </a:p>
          <a:p>
            <a:pPr marL="45085" marR="5080">
              <a:lnSpc>
                <a:spcPct val="101400"/>
              </a:lnSpc>
            </a:pPr>
            <a:endParaRPr sz="1400" spc="-40" dirty="0">
              <a:solidFill>
                <a:srgbClr val="002060"/>
              </a:solidFill>
              <a:latin typeface="Trebuchet MS"/>
              <a:cs typeface="Trebuchet MS"/>
            </a:endParaRPr>
          </a:p>
        </p:txBody>
      </p:sp>
      <p:pic>
        <p:nvPicPr>
          <p:cNvPr id="19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76545" y="4072415"/>
            <a:ext cx="286510" cy="1001366"/>
          </a:xfrm>
          <a:prstGeom prst="rect">
            <a:avLst/>
          </a:prstGeom>
        </p:spPr>
      </p:pic>
      <p:sp>
        <p:nvSpPr>
          <p:cNvPr id="20" name="object 8"/>
          <p:cNvSpPr txBox="1"/>
          <p:nvPr/>
        </p:nvSpPr>
        <p:spPr>
          <a:xfrm>
            <a:off x="5996305" y="4130207"/>
            <a:ext cx="3604895" cy="88011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Rinnovi mezzi logistica e navigazione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Infrastrutture GNL per ambito marittimo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Digitalizzazione dei servizi logistici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Filiera industriale produzione autobus</a:t>
            </a:r>
          </a:p>
        </p:txBody>
      </p:sp>
      <p:pic>
        <p:nvPicPr>
          <p:cNvPr id="21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51042" y="4486493"/>
            <a:ext cx="229359" cy="176114"/>
          </a:xfrm>
          <a:prstGeom prst="rect">
            <a:avLst/>
          </a:prstGeom>
        </p:spPr>
      </p:pic>
      <p:pic>
        <p:nvPicPr>
          <p:cNvPr id="22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71972" y="4074520"/>
            <a:ext cx="295655" cy="55687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320676" y="5445224"/>
            <a:ext cx="8211344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805">
              <a:lnSpc>
                <a:spcPct val="100000"/>
              </a:lnSpc>
              <a:spcBef>
                <a:spcPts val="250"/>
              </a:spcBef>
            </a:pP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Missioni del PNRR: M2 rivoluzione verde e transizione ecologica,</a:t>
            </a:r>
          </a:p>
          <a:p>
            <a:pPr marL="90805">
              <a:lnSpc>
                <a:spcPct val="100000"/>
              </a:lnSpc>
              <a:spcBef>
                <a:spcPts val="250"/>
              </a:spcBef>
            </a:pPr>
            <a:r>
              <a:rPr lang="it-IT" b="1" spc="-5" dirty="0">
                <a:solidFill>
                  <a:srgbClr val="002060"/>
                </a:solidFill>
                <a:latin typeface="Trebuchet MS"/>
                <a:cs typeface="Trebuchet MS"/>
              </a:rPr>
              <a:t>M3 infrastrutture per una mobilità sostenibile, M5 inclusione e coesione</a:t>
            </a:r>
            <a:endParaRPr lang="it-IT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02356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8" name="Connettore 1 7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1 8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ttore 1 9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1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Struttura Tecnica di Missione</a:t>
              </a:r>
            </a:p>
          </p:txBody>
        </p:sp>
      </p:grpSp>
      <p:sp>
        <p:nvSpPr>
          <p:cNvPr id="3" name="Rettangolo 2"/>
          <p:cNvSpPr/>
          <p:nvPr/>
        </p:nvSpPr>
        <p:spPr>
          <a:xfrm>
            <a:off x="900114" y="1556792"/>
            <a:ext cx="68251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 soggetti attuatori del PNRR e PNC</a:t>
            </a:r>
          </a:p>
        </p:txBody>
      </p:sp>
      <p:graphicFrame>
        <p:nvGraphicFramePr>
          <p:cNvPr id="23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23170"/>
              </p:ext>
            </p:extLst>
          </p:nvPr>
        </p:nvGraphicFramePr>
        <p:xfrm>
          <a:off x="323528" y="2708920"/>
          <a:ext cx="5328592" cy="3268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7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7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8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 soggetti attuatori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3238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16CC7"/>
                    </a:solidFill>
                  </a:tcPr>
                </a:tc>
                <a:tc>
                  <a:txBody>
                    <a:bodyPr/>
                    <a:lstStyle/>
                    <a:p>
                      <a:pPr marR="107314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3238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16C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25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Rete Ferrovia Italiana RFI</a:t>
                      </a:r>
                    </a:p>
                  </a:txBody>
                  <a:tcPr marL="0" marR="0" marT="3302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445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it-IT" sz="1600" spc="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PNRR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302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25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Enti</a:t>
                      </a: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 territoriali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238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445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it-IT" sz="1600" spc="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PNRR/PNC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238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257">
                <a:tc>
                  <a:txBody>
                    <a:bodyPr/>
                    <a:lstStyle/>
                    <a:p>
                      <a:pPr marL="9080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Concessionari e società di gestione</a:t>
                      </a:r>
                      <a:endParaRPr lang="it-IT"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238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spc="5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PNRR/PNC</a:t>
                      </a:r>
                      <a:endParaRPr lang="uk-UA"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238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257">
                <a:tc>
                  <a:txBody>
                    <a:bodyPr/>
                    <a:lstStyle/>
                    <a:p>
                      <a:pPr marL="9080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Autorità</a:t>
                      </a: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 di Sistema Portuale</a:t>
                      </a:r>
                      <a:endParaRPr lang="it-IT" sz="1600" spc="-5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spc="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PNRR/PNC</a:t>
                      </a:r>
                    </a:p>
                  </a:txBody>
                  <a:tcPr marL="0" marR="0" marT="3238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600">
                <a:tc>
                  <a:txBody>
                    <a:bodyPr/>
                    <a:lstStyle/>
                    <a:p>
                      <a:pPr marL="9080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Imprese e soggetti</a:t>
                      </a: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 economici</a:t>
                      </a:r>
                      <a:endParaRPr lang="it-IT" sz="1600" spc="-5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spc="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PNRR/PNC</a:t>
                      </a:r>
                    </a:p>
                  </a:txBody>
                  <a:tcPr marL="0" marR="0" marT="3238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600">
                <a:tc>
                  <a:txBody>
                    <a:bodyPr/>
                    <a:lstStyle/>
                    <a:p>
                      <a:pPr marL="9080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Provveditorati MIMS e</a:t>
                      </a:r>
                    </a:p>
                    <a:p>
                      <a:pPr marL="9080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Commissario A24 A25</a:t>
                      </a:r>
                    </a:p>
                  </a:txBody>
                  <a:tcPr marL="0" marR="0" marT="3238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84455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spc="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PNC</a:t>
                      </a:r>
                    </a:p>
                  </a:txBody>
                  <a:tcPr marL="0" marR="0" marT="3238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6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175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445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3175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4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97855" y="3942928"/>
            <a:ext cx="229359" cy="176114"/>
          </a:xfrm>
          <a:prstGeom prst="rect">
            <a:avLst/>
          </a:prstGeom>
        </p:spPr>
      </p:pic>
      <p:pic>
        <p:nvPicPr>
          <p:cNvPr id="35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76545" y="2852936"/>
            <a:ext cx="295655" cy="758570"/>
          </a:xfrm>
          <a:prstGeom prst="rect">
            <a:avLst/>
          </a:prstGeom>
        </p:spPr>
      </p:pic>
      <p:sp>
        <p:nvSpPr>
          <p:cNvPr id="36" name="object 8"/>
          <p:cNvSpPr txBox="1"/>
          <p:nvPr/>
        </p:nvSpPr>
        <p:spPr>
          <a:xfrm>
            <a:off x="5975206" y="2919936"/>
            <a:ext cx="3604895" cy="66248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Comuni, Province,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Città metropolitane,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Regioni</a:t>
            </a:r>
            <a:endParaRPr sz="1400" spc="-40" dirty="0">
              <a:solidFill>
                <a:srgbClr val="002060"/>
              </a:solidFill>
              <a:latin typeface="Trebuchet MS"/>
              <a:cs typeface="Trebuchet MS"/>
            </a:endParaRPr>
          </a:p>
        </p:txBody>
      </p:sp>
      <p:pic>
        <p:nvPicPr>
          <p:cNvPr id="37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76545" y="2852936"/>
            <a:ext cx="295655" cy="45719"/>
          </a:xfrm>
          <a:prstGeom prst="rect">
            <a:avLst/>
          </a:prstGeom>
        </p:spPr>
      </p:pic>
      <p:pic>
        <p:nvPicPr>
          <p:cNvPr id="38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 rot="19582276">
            <a:off x="5597855" y="3485728"/>
            <a:ext cx="229359" cy="176114"/>
          </a:xfrm>
          <a:prstGeom prst="rect">
            <a:avLst/>
          </a:prstGeom>
        </p:spPr>
      </p:pic>
      <p:pic>
        <p:nvPicPr>
          <p:cNvPr id="43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76545" y="3635420"/>
            <a:ext cx="295655" cy="1214140"/>
          </a:xfrm>
          <a:prstGeom prst="rect">
            <a:avLst/>
          </a:prstGeom>
        </p:spPr>
      </p:pic>
      <p:sp>
        <p:nvSpPr>
          <p:cNvPr id="44" name="object 8"/>
          <p:cNvSpPr txBox="1"/>
          <p:nvPr/>
        </p:nvSpPr>
        <p:spPr>
          <a:xfrm>
            <a:off x="5975206" y="3702421"/>
            <a:ext cx="3604895" cy="109773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Concessionari infrastrutture idriche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Società di gestione ferrovie regionali,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servizi ferrovie storiche, ZES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ANAS e concessionari autostradali, per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sistema Monitoraggio ponti e viadotti</a:t>
            </a:r>
            <a:endParaRPr sz="1400" spc="-40" dirty="0">
              <a:solidFill>
                <a:srgbClr val="002060"/>
              </a:solidFill>
              <a:latin typeface="Trebuchet MS"/>
              <a:cs typeface="Trebuchet MS"/>
            </a:endParaRPr>
          </a:p>
        </p:txBody>
      </p:sp>
      <p:pic>
        <p:nvPicPr>
          <p:cNvPr id="45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76545" y="3635421"/>
            <a:ext cx="295655" cy="67000"/>
          </a:xfrm>
          <a:prstGeom prst="rect">
            <a:avLst/>
          </a:prstGeom>
        </p:spPr>
      </p:pic>
      <p:pic>
        <p:nvPicPr>
          <p:cNvPr id="46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 rot="3410458">
            <a:off x="5595754" y="4897024"/>
            <a:ext cx="261928" cy="178417"/>
          </a:xfrm>
          <a:prstGeom prst="rect">
            <a:avLst/>
          </a:prstGeom>
        </p:spPr>
      </p:pic>
      <p:pic>
        <p:nvPicPr>
          <p:cNvPr id="4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76545" y="4879588"/>
            <a:ext cx="295655" cy="731972"/>
          </a:xfrm>
          <a:prstGeom prst="rect">
            <a:avLst/>
          </a:prstGeom>
        </p:spPr>
      </p:pic>
      <p:sp>
        <p:nvSpPr>
          <p:cNvPr id="48" name="object 8"/>
          <p:cNvSpPr txBox="1"/>
          <p:nvPr/>
        </p:nvSpPr>
        <p:spPr>
          <a:xfrm>
            <a:off x="5975205" y="4898536"/>
            <a:ext cx="3604895" cy="66248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Imprese logistica ferroviaria </a:t>
            </a:r>
            <a:r>
              <a:rPr lang="it-IT" sz="1300" spc="-40" dirty="0">
                <a:solidFill>
                  <a:srgbClr val="002060"/>
                </a:solidFill>
                <a:latin typeface="Trebuchet MS"/>
                <a:cs typeface="Trebuchet MS"/>
              </a:rPr>
              <a:t>e navigazione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ENAV </a:t>
            </a:r>
            <a:r>
              <a:rPr lang="it-IT" sz="1200" spc="-40" dirty="0">
                <a:solidFill>
                  <a:srgbClr val="002060"/>
                </a:solidFill>
                <a:latin typeface="Trebuchet MS"/>
                <a:cs typeface="Trebuchet MS"/>
              </a:rPr>
              <a:t>e</a:t>
            </a: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 soggetti filiera industriale autobus</a:t>
            </a:r>
          </a:p>
          <a:p>
            <a:pPr marL="45085" marR="5080">
              <a:lnSpc>
                <a:spcPct val="101400"/>
              </a:lnSpc>
            </a:pPr>
            <a:r>
              <a:rPr lang="it-IT" sz="1400" spc="-40" dirty="0">
                <a:solidFill>
                  <a:srgbClr val="002060"/>
                </a:solidFill>
                <a:latin typeface="Trebuchet MS"/>
                <a:cs typeface="Trebuchet MS"/>
              </a:rPr>
              <a:t>Soggetti economici di infrastrutture GNL</a:t>
            </a:r>
          </a:p>
        </p:txBody>
      </p:sp>
      <p:pic>
        <p:nvPicPr>
          <p:cNvPr id="4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76545" y="4870841"/>
            <a:ext cx="295655" cy="4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463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8" name="Connettore 1 7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1 8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ttore 1 9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1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Struttura Tecnica di Missione</a:t>
              </a:r>
            </a:p>
          </p:txBody>
        </p:sp>
      </p:grpSp>
      <p:sp>
        <p:nvSpPr>
          <p:cNvPr id="16" name="object 2"/>
          <p:cNvSpPr txBox="1">
            <a:spLocks/>
          </p:cNvSpPr>
          <p:nvPr/>
        </p:nvSpPr>
        <p:spPr>
          <a:xfrm>
            <a:off x="0" y="1360705"/>
            <a:ext cx="8964488" cy="1256754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</a:rPr>
              <a:t>PNRR</a:t>
            </a:r>
          </a:p>
          <a:p>
            <a:pPr marL="12700">
              <a:spcBef>
                <a:spcPts val="100"/>
              </a:spcBef>
            </a:pPr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</a:rPr>
              <a:t>Milestone e Target conseguiti e da conseguire</a:t>
            </a:r>
            <a:endParaRPr lang="it-IT" sz="3200" spc="-13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object 4"/>
          <p:cNvSpPr txBox="1"/>
          <p:nvPr/>
        </p:nvSpPr>
        <p:spPr>
          <a:xfrm>
            <a:off x="320676" y="2996952"/>
            <a:ext cx="8439851" cy="31624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Il PNRR è un «</a:t>
            </a:r>
            <a:r>
              <a:rPr lang="it-IT" b="1" spc="-65" dirty="0">
                <a:solidFill>
                  <a:srgbClr val="002060"/>
                </a:solidFill>
                <a:latin typeface="Trebuchet MS"/>
                <a:cs typeface="Trebuchet MS"/>
              </a:rPr>
              <a:t>piano di performance»</a:t>
            </a: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: il MIT deve conseguire, entro le scadenze programmate tra settembre 2021 e giugno 2026,  </a:t>
            </a:r>
            <a:r>
              <a:rPr lang="it-IT" b="1" spc="-65" dirty="0">
                <a:solidFill>
                  <a:srgbClr val="002060"/>
                </a:solidFill>
                <a:latin typeface="Trebuchet MS"/>
                <a:cs typeface="Trebuchet MS"/>
              </a:rPr>
              <a:t>57 milestone e target 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(10 riforme e 47 investimenti).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pc="-6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Ogni 6 mesi la Commissione europea:</a:t>
            </a:r>
          </a:p>
          <a:p>
            <a:pPr marL="298450" indent="-285750" algn="just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b="1" spc="-65" dirty="0">
                <a:solidFill>
                  <a:srgbClr val="002060"/>
                </a:solidFill>
                <a:latin typeface="Trebuchet MS"/>
                <a:cs typeface="Trebuchet MS"/>
              </a:rPr>
              <a:t>verifica il conseguimento </a:t>
            </a: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dei target e delle </a:t>
            </a:r>
            <a:r>
              <a:rPr lang="it-IT" spc="-65" dirty="0" err="1">
                <a:solidFill>
                  <a:srgbClr val="002060"/>
                </a:solidFill>
                <a:latin typeface="Trebuchet MS"/>
                <a:cs typeface="Trebuchet MS"/>
              </a:rPr>
              <a:t>milestone</a:t>
            </a: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 pianificate per il periodo corrispondente;</a:t>
            </a:r>
          </a:p>
          <a:p>
            <a:pPr marL="298450" indent="-28575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it-IT" b="1" spc="-65" dirty="0">
                <a:solidFill>
                  <a:srgbClr val="002060"/>
                </a:solidFill>
                <a:latin typeface="Trebuchet MS"/>
                <a:cs typeface="Trebuchet MS"/>
              </a:rPr>
              <a:t>corrisponde le rate </a:t>
            </a: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parziali del finanziamento, se gli esiti sono positivi.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pc="-65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Nel 2021/2022 </a:t>
            </a:r>
            <a:r>
              <a:rPr lang="it-IT" b="1" spc="-65" dirty="0">
                <a:solidFill>
                  <a:srgbClr val="002060"/>
                </a:solidFill>
                <a:latin typeface="Trebuchet MS"/>
                <a:cs typeface="Trebuchet MS"/>
              </a:rPr>
              <a:t>sono state conseguite tutte le 14 milestone di competenza del MIT 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(7 nel 2021 – 5 riforme e 2 investimenti, e 7 nel 2022 – 4 riforme e 3 investimenti)</a:t>
            </a:r>
          </a:p>
        </p:txBody>
      </p:sp>
    </p:spTree>
    <p:extLst>
      <p:ext uri="{BB962C8B-B14F-4D97-AF65-F5344CB8AC3E}">
        <p14:creationId xmlns:p14="http://schemas.microsoft.com/office/powerpoint/2010/main" val="812858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8" name="Connettore 1 7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1 8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ttore 1 9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1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Struttura Tecnica di Missione</a:t>
              </a:r>
            </a:p>
          </p:txBody>
        </p:sp>
      </p:grpSp>
      <p:sp>
        <p:nvSpPr>
          <p:cNvPr id="16" name="object 2"/>
          <p:cNvSpPr txBox="1">
            <a:spLocks/>
          </p:cNvSpPr>
          <p:nvPr/>
        </p:nvSpPr>
        <p:spPr>
          <a:xfrm>
            <a:off x="365125" y="1508607"/>
            <a:ext cx="7940675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</a:rPr>
              <a:t>Le riforme conseguite </a:t>
            </a:r>
            <a:r>
              <a:rPr lang="it-IT" sz="3200" spc="-130" dirty="0">
                <a:solidFill>
                  <a:schemeClr val="tx2">
                    <a:lumMod val="75000"/>
                  </a:schemeClr>
                </a:solidFill>
              </a:rPr>
              <a:t>(1/2)</a:t>
            </a:r>
          </a:p>
        </p:txBody>
      </p:sp>
      <p:sp>
        <p:nvSpPr>
          <p:cNvPr id="17" name="object 4"/>
          <p:cNvSpPr txBox="1"/>
          <p:nvPr/>
        </p:nvSpPr>
        <p:spPr>
          <a:xfrm>
            <a:off x="320676" y="2326305"/>
            <a:ext cx="824761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Nel 2021, sono state conseguite 5 </a:t>
            </a:r>
            <a:r>
              <a:rPr lang="it-IT" spc="-65" dirty="0" err="1">
                <a:solidFill>
                  <a:srgbClr val="002060"/>
                </a:solidFill>
                <a:latin typeface="Trebuchet MS"/>
                <a:cs typeface="Trebuchet MS"/>
              </a:rPr>
              <a:t>milestone</a:t>
            </a: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 UE relative a riforme di competenza MIT</a:t>
            </a:r>
          </a:p>
        </p:txBody>
      </p:sp>
      <p:graphicFrame>
        <p:nvGraphicFramePr>
          <p:cNvPr id="18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970079"/>
              </p:ext>
            </p:extLst>
          </p:nvPr>
        </p:nvGraphicFramePr>
        <p:xfrm>
          <a:off x="320676" y="2924944"/>
          <a:ext cx="8675618" cy="31191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75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255">
                <a:tc>
                  <a:txBody>
                    <a:bodyPr/>
                    <a:lstStyle/>
                    <a:p>
                      <a:pPr marL="376555" indent="-285750">
                        <a:lnSpc>
                          <a:spcPct val="100000"/>
                        </a:lnSpc>
                        <a:spcBef>
                          <a:spcPts val="260"/>
                        </a:spcBef>
                        <a:buFont typeface="Arial" charset="0"/>
                        <a:buChar char="•"/>
                      </a:pP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Procedure più rapide per la valutazione dei progetti nel TPL (impianti fissi e TRM):</a:t>
                      </a:r>
                      <a:b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</a:b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la riforma è inserita all’art. 44, c.1-ter, del DL n. 77/2021 convertito nella L n. 108/2021;</a:t>
                      </a:r>
                    </a:p>
                  </a:txBody>
                  <a:tcPr marL="0" marR="0" marT="330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376555" indent="-285750">
                        <a:lnSpc>
                          <a:spcPct val="100000"/>
                        </a:lnSpc>
                        <a:spcBef>
                          <a:spcPts val="254"/>
                        </a:spcBef>
                        <a:buFont typeface="Arial" charset="0"/>
                        <a:buChar char="•"/>
                      </a:pP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Accelerazione dell’iter di approvazione del contratto di programma MIMS-RFI:</a:t>
                      </a:r>
                      <a:b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</a:b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la norma è inserita all’art. 5 del DL n. 152/2021 convertito nella L n.233/2021;</a:t>
                      </a:r>
                      <a:endParaRPr sz="1600" spc="-5" baseline="0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376555" indent="-285750">
                        <a:lnSpc>
                          <a:spcPct val="100000"/>
                        </a:lnSpc>
                        <a:spcBef>
                          <a:spcPts val="254"/>
                        </a:spcBef>
                        <a:buFont typeface="Arial" charset="0"/>
                        <a:buChar char="•"/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Accelerazione dell’iter di approvazione dei progetti </a:t>
                      </a:r>
                      <a:r>
                        <a:rPr lang="it-IT" sz="16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rebuchet MS"/>
                          <a:ea typeface="+mn-ea"/>
                          <a:cs typeface="Trebuchet MS"/>
                        </a:rPr>
                        <a:t>ferroviari (da 11 a 6 mesi)</a:t>
                      </a:r>
                      <a:r>
                        <a:rPr lang="it-IT" sz="1600" spc="-5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rebuchet MS"/>
                          <a:ea typeface="+mn-ea"/>
                          <a:cs typeface="Trebuchet MS"/>
                        </a:rPr>
                        <a:t>:</a:t>
                      </a:r>
                      <a:br>
                        <a:rPr lang="it-IT" sz="1600" spc="-5" baseline="0" dirty="0">
                          <a:solidFill>
                            <a:schemeClr val="bg1"/>
                          </a:solidFill>
                          <a:latin typeface="Trebuchet MS"/>
                          <a:ea typeface="+mn-ea"/>
                          <a:cs typeface="Trebuchet MS"/>
                        </a:rPr>
                      </a:b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la riforma è inserita all’art. 44 del DL n. 77/2021 </a:t>
                      </a: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convertito nella L n. 108/2021 </a:t>
                      </a: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e all’art. 6 del DL n. 152/2021 </a:t>
                      </a: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convertito nella L n.233/2021</a:t>
                      </a: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;</a:t>
                      </a: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376555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Estensione delle "Linee guida per la classificazione e gestione del rischio, la valutazione della sicurezza e il monitoraggio dei ponti esistenti” per l’intera rete viaria, con il decreto MIT n. 493/2021 e, da ultimo, il decreto MIT n. </a:t>
                      </a:r>
                      <a:r>
                        <a:rPr lang="it-IT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204/2022 </a:t>
                      </a: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;</a:t>
                      </a: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376555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Trasferimento della titolarità di ponti e viadotti delle strade di secondo livello ai titolari delle strade di primo livello, con emanazione del decreto MIT n. 485/2021.</a:t>
                      </a:r>
                      <a:endParaRPr lang="it-IT" sz="1600" spc="-5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114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8" name="Connettore 1 7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1 8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ttore 1 9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1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Struttura Tecnica di Missione</a:t>
              </a:r>
            </a:p>
          </p:txBody>
        </p:sp>
      </p:grpSp>
      <p:sp>
        <p:nvSpPr>
          <p:cNvPr id="16" name="object 2"/>
          <p:cNvSpPr txBox="1">
            <a:spLocks/>
          </p:cNvSpPr>
          <p:nvPr/>
        </p:nvSpPr>
        <p:spPr>
          <a:xfrm>
            <a:off x="365125" y="1508607"/>
            <a:ext cx="7940675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</a:rPr>
              <a:t>Le riforme conseguite </a:t>
            </a:r>
            <a:r>
              <a:rPr lang="it-IT" sz="3200" spc="-130" dirty="0">
                <a:solidFill>
                  <a:schemeClr val="tx2">
                    <a:lumMod val="75000"/>
                  </a:schemeClr>
                </a:solidFill>
              </a:rPr>
              <a:t>(2/2)</a:t>
            </a:r>
          </a:p>
        </p:txBody>
      </p:sp>
      <p:sp>
        <p:nvSpPr>
          <p:cNvPr id="14" name="object 4"/>
          <p:cNvSpPr txBox="1"/>
          <p:nvPr/>
        </p:nvSpPr>
        <p:spPr>
          <a:xfrm>
            <a:off x="448192" y="2420888"/>
            <a:ext cx="824761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Nel 2022, sono state conseguite 4 </a:t>
            </a:r>
            <a:r>
              <a:rPr lang="it-IT" spc="-65" dirty="0" err="1">
                <a:solidFill>
                  <a:srgbClr val="002060"/>
                </a:solidFill>
                <a:latin typeface="Trebuchet MS"/>
                <a:cs typeface="Trebuchet MS"/>
              </a:rPr>
              <a:t>milestone</a:t>
            </a: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 UE relative a riforme di competenza MIT</a:t>
            </a:r>
          </a:p>
        </p:txBody>
      </p:sp>
      <p:graphicFrame>
        <p:nvGraphicFramePr>
          <p:cNvPr id="15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136304"/>
              </p:ext>
            </p:extLst>
          </p:nvPr>
        </p:nvGraphicFramePr>
        <p:xfrm>
          <a:off x="215935" y="3140968"/>
          <a:ext cx="8675618" cy="30556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75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255">
                <a:tc>
                  <a:txBody>
                    <a:bodyPr/>
                    <a:lstStyle/>
                    <a:p>
                      <a:pPr marL="376555" indent="-285750">
                        <a:lnSpc>
                          <a:spcPct val="100000"/>
                        </a:lnSpc>
                        <a:spcBef>
                          <a:spcPts val="254"/>
                        </a:spcBef>
                        <a:buFont typeface="Arial" charset="0"/>
                        <a:buChar char="•"/>
                      </a:pP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Semplificazione e rafforzamento della </a:t>
                      </a:r>
                      <a:r>
                        <a:rPr lang="it-IT" sz="1600" spc="-5" dirty="0" err="1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governance</a:t>
                      </a: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 per migliorare</a:t>
                      </a: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 gli </a:t>
                      </a:r>
                      <a:r>
                        <a:rPr lang="it-IT" sz="16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investimenti nelle infrastrutture di approvvigionamento idrico, con l’entrata in vigore dei commi 4-bis e 4-ter dell’art. 2 del DL 10 settembre 2021, n. 121, come modificato dalla L n.156/2021;</a:t>
                      </a: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376555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Semplificazione del processo di pianificazione strategica delle autorità di sistema portuale con l’art. 4, c.1-septies del DL n. 121 del 10 settembre 2021, convertito, con modificazioni, dalla L n. 156/2021. </a:t>
                      </a: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376555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Semplificazione delle procedure di autorizzazione per gli impianti di </a:t>
                      </a:r>
                      <a:r>
                        <a:rPr lang="it-IT" sz="1600" spc="-5" baseline="0" dirty="0" err="1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cold</a:t>
                      </a: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 </a:t>
                      </a:r>
                      <a:r>
                        <a:rPr lang="it-IT" sz="1600" spc="-5" baseline="0" dirty="0" err="1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ironing</a:t>
                      </a: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, riducendone la durata ad un massimo di 12 mesi (si tratta delle infrastrutture di trasporto dell’energia volte a fornire elettricità da terra alle navi durante la fase di ormeggio), con l’art. 33 del DL n.36/2022, convertito in L n.79/2022.</a:t>
                      </a: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376555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it-IT" sz="16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Entrata in vigore del regolamento relativo alle concessioni nelle aree demaniali portuali, con l’adozione del Decreto regolamentare del MIT, di concerto con il MEF, n.202/2022.</a:t>
                      </a: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729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8" name="Connettore 1 7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1 8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ttore 1 9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1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Struttura Tecnica di Missione</a:t>
              </a:r>
            </a:p>
          </p:txBody>
        </p:sp>
      </p:grpSp>
      <p:sp>
        <p:nvSpPr>
          <p:cNvPr id="16" name="object 2"/>
          <p:cNvSpPr txBox="1">
            <a:spLocks/>
          </p:cNvSpPr>
          <p:nvPr/>
        </p:nvSpPr>
        <p:spPr>
          <a:xfrm>
            <a:off x="107504" y="1508607"/>
            <a:ext cx="8712968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</a:rPr>
              <a:t>Lo stato di attuazione degli investimenti </a:t>
            </a:r>
            <a:r>
              <a:rPr lang="it-IT" sz="3200" spc="-130" dirty="0">
                <a:solidFill>
                  <a:schemeClr val="tx2">
                    <a:lumMod val="75000"/>
                  </a:schemeClr>
                </a:solidFill>
              </a:rPr>
              <a:t>(1/2)</a:t>
            </a:r>
          </a:p>
        </p:txBody>
      </p:sp>
      <p:sp>
        <p:nvSpPr>
          <p:cNvPr id="14" name="object 4"/>
          <p:cNvSpPr txBox="1"/>
          <p:nvPr/>
        </p:nvSpPr>
        <p:spPr>
          <a:xfrm>
            <a:off x="448192" y="2420888"/>
            <a:ext cx="824761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Nel 2021 sono state conseguite </a:t>
            </a:r>
            <a:r>
              <a:rPr lang="it-IT" b="1" spc="-65" dirty="0">
                <a:solidFill>
                  <a:srgbClr val="002060"/>
                </a:solidFill>
                <a:latin typeface="Trebuchet MS"/>
                <a:cs typeface="Trebuchet MS"/>
              </a:rPr>
              <a:t>2 </a:t>
            </a:r>
            <a:r>
              <a:rPr lang="it-IT" b="1" spc="-65" dirty="0" err="1">
                <a:solidFill>
                  <a:srgbClr val="002060"/>
                </a:solidFill>
                <a:latin typeface="Trebuchet MS"/>
                <a:cs typeface="Trebuchet MS"/>
              </a:rPr>
              <a:t>milestone</a:t>
            </a:r>
            <a:r>
              <a:rPr lang="it-IT" b="1" spc="-65" dirty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UE per investimenti di competenza MIT</a:t>
            </a:r>
          </a:p>
        </p:txBody>
      </p:sp>
      <p:graphicFrame>
        <p:nvGraphicFramePr>
          <p:cNvPr id="17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656028"/>
              </p:ext>
            </p:extLst>
          </p:nvPr>
        </p:nvGraphicFramePr>
        <p:xfrm>
          <a:off x="508811" y="3140968"/>
          <a:ext cx="7879613" cy="26098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79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255">
                <a:tc>
                  <a:txBody>
                    <a:bodyPr/>
                    <a:lstStyle/>
                    <a:p>
                      <a:pPr marL="376555" indent="-285750">
                        <a:lnSpc>
                          <a:spcPct val="100000"/>
                        </a:lnSpc>
                        <a:spcBef>
                          <a:spcPts val="254"/>
                        </a:spcBef>
                        <a:buFont typeface="Arial" charset="0"/>
                        <a:buChar char="•"/>
                      </a:pPr>
                      <a:r>
                        <a:rPr lang="it-IT" sz="18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Supporto alla </a:t>
                      </a:r>
                      <a:r>
                        <a:rPr lang="it-IT" sz="1800" b="1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filiera produttiva di bus elettrici </a:t>
                      </a:r>
                      <a:r>
                        <a:rPr lang="it-IT" sz="18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(emanazione del DM n.478/2021, per la definizione delle risorse e degli strumenti attuativi, che saranno gestiti dal Ministero dello sviluppo economico).</a:t>
                      </a:r>
                    </a:p>
                    <a:p>
                      <a:pPr marL="90805" indent="0">
                        <a:lnSpc>
                          <a:spcPct val="100000"/>
                        </a:lnSpc>
                        <a:spcBef>
                          <a:spcPts val="254"/>
                        </a:spcBef>
                        <a:buFont typeface="Arial" charset="0"/>
                        <a:buNone/>
                      </a:pPr>
                      <a:endParaRPr lang="it-IT" sz="1800" spc="-5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376555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Sviluppo delle infrastrutture per le </a:t>
                      </a:r>
                      <a:r>
                        <a:rPr lang="it-IT" sz="1800" b="1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Zone Economiche Speciali (</a:t>
                      </a: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ZES) (emanazione del DM n.492/29021 per la ripartizione delle risorse fra i soggetti attuatori: RFI, ANAS, autorità di sistema portuali, Commissari ZES delle Regioni coinvolte).</a:t>
                      </a:r>
                    </a:p>
                    <a:p>
                      <a:pPr marL="9080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it-IT" sz="1800" spc="-5" baseline="0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863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0"/>
            <a:ext cx="9144000" cy="1381125"/>
            <a:chOff x="0" y="0"/>
            <a:chExt cx="9144000" cy="1381125"/>
          </a:xfrm>
        </p:grpSpPr>
        <p:sp>
          <p:nvSpPr>
            <p:cNvPr id="6" name="Titolo 3"/>
            <p:cNvSpPr txBox="1">
              <a:spLocks/>
            </p:cNvSpPr>
            <p:nvPr/>
          </p:nvSpPr>
          <p:spPr>
            <a:xfrm>
              <a:off x="0" y="0"/>
              <a:ext cx="9144000" cy="1381125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anchor="b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3600" b="1" kern="1200">
                  <a:solidFill>
                    <a:schemeClr val="accent1">
                      <a:tint val="88000"/>
                      <a:satMod val="150000"/>
                    </a:schemeClr>
                  </a:solidFill>
                  <a:effectLst>
                    <a:outerShdw blurRad="53975" dist="22860" dir="5400000" algn="tl" rotWithShape="0">
                      <a:srgbClr val="000000">
                        <a:alpha val="5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r>
                <a:rPr lang="it-IT" altLang="it-IT" sz="1400">
                  <a:latin typeface="Arial Black" pitchFamily="34" charset="0"/>
                </a:rPr>
                <a:t>                          </a:t>
              </a:r>
              <a:endParaRPr lang="it-IT" altLang="it-IT" sz="1400" dirty="0">
                <a:latin typeface="Arial" charset="0"/>
                <a:cs typeface="Arial" charset="0"/>
              </a:endParaRPr>
            </a:p>
          </p:txBody>
        </p:sp>
        <p:grpSp>
          <p:nvGrpSpPr>
            <p:cNvPr id="7" name="Gruppo 13"/>
            <p:cNvGrpSpPr>
              <a:grpSpLocks/>
            </p:cNvGrpSpPr>
            <p:nvPr/>
          </p:nvGrpSpPr>
          <p:grpSpPr bwMode="auto">
            <a:xfrm>
              <a:off x="0" y="908050"/>
              <a:ext cx="9144000" cy="0"/>
              <a:chOff x="0" y="1196752"/>
              <a:chExt cx="9144000" cy="0"/>
            </a:xfrm>
          </p:grpSpPr>
          <p:cxnSp>
            <p:nvCxnSpPr>
              <p:cNvPr id="8" name="Connettore 1 7"/>
              <p:cNvCxnSpPr/>
              <p:nvPr/>
            </p:nvCxnSpPr>
            <p:spPr>
              <a:xfrm>
                <a:off x="0" y="1196752"/>
                <a:ext cx="3132138" cy="0"/>
              </a:xfrm>
              <a:prstGeom prst="line">
                <a:avLst/>
              </a:prstGeom>
              <a:ln w="857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1 8"/>
              <p:cNvCxnSpPr/>
              <p:nvPr/>
            </p:nvCxnSpPr>
            <p:spPr>
              <a:xfrm>
                <a:off x="2987675" y="1196752"/>
                <a:ext cx="3132138" cy="0"/>
              </a:xfrm>
              <a:prstGeom prst="line">
                <a:avLst/>
              </a:prstGeom>
              <a:ln w="857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ttore 1 9"/>
              <p:cNvCxnSpPr/>
              <p:nvPr/>
            </p:nvCxnSpPr>
            <p:spPr>
              <a:xfrm>
                <a:off x="6011863" y="1196752"/>
                <a:ext cx="3132137" cy="0"/>
              </a:xfrm>
              <a:prstGeom prst="line">
                <a:avLst/>
              </a:prstGeom>
              <a:ln w="857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1" name="Immagin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76" y="115889"/>
              <a:ext cx="579438" cy="64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sellaDiTesto 27"/>
            <p:cNvSpPr txBox="1">
              <a:spLocks noChangeArrowheads="1"/>
            </p:cNvSpPr>
            <p:nvPr/>
          </p:nvSpPr>
          <p:spPr bwMode="auto">
            <a:xfrm>
              <a:off x="610395" y="115888"/>
              <a:ext cx="7921625" cy="64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4" tIns="45717" rIns="91434" bIns="45717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Ministero delle Infrastrutture e dei Trasporti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Struttura Tecnica di Missione</a:t>
              </a:r>
            </a:p>
          </p:txBody>
        </p:sp>
      </p:grpSp>
      <p:sp>
        <p:nvSpPr>
          <p:cNvPr id="16" name="object 2"/>
          <p:cNvSpPr txBox="1">
            <a:spLocks/>
          </p:cNvSpPr>
          <p:nvPr/>
        </p:nvSpPr>
        <p:spPr>
          <a:xfrm>
            <a:off x="107504" y="1508607"/>
            <a:ext cx="8712968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it-IT" sz="4000" spc="-130" dirty="0">
                <a:solidFill>
                  <a:schemeClr val="tx2">
                    <a:lumMod val="75000"/>
                  </a:schemeClr>
                </a:solidFill>
              </a:rPr>
              <a:t>Lo stato di attuazione degli investimenti </a:t>
            </a:r>
            <a:r>
              <a:rPr lang="it-IT" sz="3200" spc="-130" dirty="0">
                <a:solidFill>
                  <a:schemeClr val="tx2">
                    <a:lumMod val="75000"/>
                  </a:schemeClr>
                </a:solidFill>
              </a:rPr>
              <a:t>(2/2)</a:t>
            </a:r>
          </a:p>
        </p:txBody>
      </p:sp>
      <p:sp>
        <p:nvSpPr>
          <p:cNvPr id="14" name="object 4"/>
          <p:cNvSpPr txBox="1"/>
          <p:nvPr/>
        </p:nvSpPr>
        <p:spPr>
          <a:xfrm>
            <a:off x="448192" y="2420888"/>
            <a:ext cx="824761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Nel 2022 sono state conseguite </a:t>
            </a:r>
            <a:r>
              <a:rPr lang="it-IT" b="1" spc="-65" dirty="0">
                <a:solidFill>
                  <a:srgbClr val="002060"/>
                </a:solidFill>
                <a:latin typeface="Trebuchet MS"/>
                <a:cs typeface="Trebuchet MS"/>
              </a:rPr>
              <a:t>3 </a:t>
            </a:r>
            <a:r>
              <a:rPr lang="it-IT" b="1" spc="-65" dirty="0" err="1">
                <a:solidFill>
                  <a:srgbClr val="002060"/>
                </a:solidFill>
                <a:latin typeface="Trebuchet MS"/>
                <a:cs typeface="Trebuchet MS"/>
              </a:rPr>
              <a:t>milestone</a:t>
            </a:r>
            <a:r>
              <a:rPr lang="it-IT" b="1" spc="-65" dirty="0">
                <a:solidFill>
                  <a:srgbClr val="002060"/>
                </a:solidFill>
                <a:latin typeface="Trebuchet MS"/>
                <a:cs typeface="Trebuchet MS"/>
              </a:rPr>
              <a:t> UE </a:t>
            </a:r>
            <a:r>
              <a:rPr lang="it-IT" spc="-65" dirty="0">
                <a:solidFill>
                  <a:srgbClr val="002060"/>
                </a:solidFill>
                <a:latin typeface="Trebuchet MS"/>
                <a:cs typeface="Trebuchet MS"/>
              </a:rPr>
              <a:t>per investimenti di competenza MIT</a:t>
            </a:r>
          </a:p>
        </p:txBody>
      </p:sp>
      <p:graphicFrame>
        <p:nvGraphicFramePr>
          <p:cNvPr id="17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832656"/>
              </p:ext>
            </p:extLst>
          </p:nvPr>
        </p:nvGraphicFramePr>
        <p:xfrm>
          <a:off x="508811" y="3140968"/>
          <a:ext cx="7879613" cy="29546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79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255">
                <a:tc>
                  <a:txBody>
                    <a:bodyPr/>
                    <a:lstStyle/>
                    <a:p>
                      <a:pPr marL="376555" indent="-285750">
                        <a:lnSpc>
                          <a:spcPct val="100000"/>
                        </a:lnSpc>
                        <a:spcBef>
                          <a:spcPts val="254"/>
                        </a:spcBef>
                        <a:buFont typeface="Arial" charset="0"/>
                        <a:buChar char="•"/>
                      </a:pPr>
                      <a:r>
                        <a:rPr lang="it-IT" sz="18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Firma delle convenzioni per la riqualificazione e l’incremento </a:t>
                      </a:r>
                      <a:r>
                        <a:rPr lang="it-IT" sz="1800" b="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dell’</a:t>
                      </a:r>
                      <a:r>
                        <a:rPr lang="it-IT" sz="1800" b="1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edilizia sociale </a:t>
                      </a:r>
                      <a:r>
                        <a:rPr lang="it-IT" sz="1800" spc="-5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da parte di almeno 15 regioni e province autonome nell’ambito del Piano Innovativo per la Qualità dell’Abitare.</a:t>
                      </a:r>
                    </a:p>
                    <a:p>
                      <a:pPr marL="376555" indent="-285750">
                        <a:lnSpc>
                          <a:spcPct val="100000"/>
                        </a:lnSpc>
                        <a:spcBef>
                          <a:spcPts val="254"/>
                        </a:spcBef>
                        <a:buFont typeface="Arial" charset="0"/>
                        <a:buChar char="•"/>
                      </a:pPr>
                      <a:endParaRPr lang="it-IT" sz="1800" spc="-5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55A24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376555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Aggiudicazione degli appalti per la costruzione della </a:t>
                      </a:r>
                      <a:r>
                        <a:rPr lang="it-IT" sz="1800" b="1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ferrovia ad alta velocità</a:t>
                      </a: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 sulle linee Napoli-Bari e Palermo-Catania.</a:t>
                      </a:r>
                    </a:p>
                    <a:p>
                      <a:pPr marL="376555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it-IT" sz="1800" spc="-5" baseline="0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255">
                <a:tc>
                  <a:txBody>
                    <a:bodyPr/>
                    <a:lstStyle/>
                    <a:p>
                      <a:pPr marL="376555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Aggiudicazione degli appalti per lo sviluppo del </a:t>
                      </a:r>
                      <a:r>
                        <a:rPr lang="it-IT" sz="1800" b="1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sistema europeo di gestione del traffico ferroviario </a:t>
                      </a:r>
                      <a:r>
                        <a:rPr lang="it-IT" sz="1800" spc="-5" baseline="0" dirty="0">
                          <a:solidFill>
                            <a:srgbClr val="002060"/>
                          </a:solidFill>
                          <a:latin typeface="Trebuchet MS"/>
                          <a:ea typeface="+mn-ea"/>
                          <a:cs typeface="Trebuchet MS"/>
                        </a:rPr>
                        <a:t>(ERTMS).</a:t>
                      </a:r>
                    </a:p>
                    <a:p>
                      <a:pPr marL="376555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it-IT" sz="1800" spc="-5" baseline="0" dirty="0">
                        <a:solidFill>
                          <a:srgbClr val="002060"/>
                        </a:solidFill>
                        <a:latin typeface="Trebuchet MS"/>
                        <a:ea typeface="+mn-ea"/>
                        <a:cs typeface="Trebuchet M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5A2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353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1914</Words>
  <Application>Microsoft Office PowerPoint</Application>
  <PresentationFormat>Presentazione su schermo (4:3)</PresentationFormat>
  <Paragraphs>234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Microsoft Sans Serif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#italiaveloce</dc:title>
  <dc:creator>Calise Alessandra</dc:creator>
  <cp:lastModifiedBy>Pellegrini Elisabetta</cp:lastModifiedBy>
  <cp:revision>202</cp:revision>
  <cp:lastPrinted>2021-03-01T12:01:18Z</cp:lastPrinted>
  <dcterms:created xsi:type="dcterms:W3CDTF">2020-06-10T12:19:59Z</dcterms:created>
  <dcterms:modified xsi:type="dcterms:W3CDTF">2023-01-18T18:50:51Z</dcterms:modified>
</cp:coreProperties>
</file>