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68" r:id="rId2"/>
    <p:sldId id="313" r:id="rId3"/>
    <p:sldId id="332" r:id="rId4"/>
    <p:sldId id="309" r:id="rId5"/>
    <p:sldId id="333" r:id="rId6"/>
    <p:sldId id="334" r:id="rId7"/>
    <p:sldId id="322" r:id="rId8"/>
    <p:sldId id="335" r:id="rId9"/>
    <p:sldId id="336" r:id="rId10"/>
    <p:sldId id="337" r:id="rId11"/>
    <p:sldId id="338" r:id="rId12"/>
    <p:sldId id="339" r:id="rId13"/>
    <p:sldId id="340" r:id="rId14"/>
  </p:sldIdLst>
  <p:sldSz cx="9144000" cy="6858000" type="screen4x3"/>
  <p:notesSz cx="6797675" cy="9929813"/>
  <p:defaultTextStyle>
    <a:defPPr>
      <a:defRPr lang="it-IT"/>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DCF4BE"/>
    <a:srgbClr val="A50021"/>
    <a:srgbClr val="800000"/>
    <a:srgbClr val="0000CC"/>
    <a:srgbClr val="000099"/>
    <a:srgbClr val="99CC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5352" autoAdjust="0"/>
  </p:normalViewPr>
  <p:slideViewPr>
    <p:cSldViewPr>
      <p:cViewPr varScale="1">
        <p:scale>
          <a:sx n="85" d="100"/>
          <a:sy n="85" d="100"/>
        </p:scale>
        <p:origin x="1416"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862" cy="495952"/>
          </a:xfrm>
          <a:prstGeom prst="rect">
            <a:avLst/>
          </a:prstGeom>
        </p:spPr>
        <p:txBody>
          <a:bodyPr vert="horz" lIns="88221" tIns="44111" rIns="88221" bIns="44111" rtlCol="0"/>
          <a:lstStyle>
            <a:lvl1pPr algn="l">
              <a:defRPr sz="1200" smtClean="0"/>
            </a:lvl1pPr>
          </a:lstStyle>
          <a:p>
            <a:pPr>
              <a:defRPr/>
            </a:pPr>
            <a:endParaRPr lang="it-IT"/>
          </a:p>
        </p:txBody>
      </p:sp>
      <p:sp>
        <p:nvSpPr>
          <p:cNvPr id="3" name="Segnaposto data 2"/>
          <p:cNvSpPr>
            <a:spLocks noGrp="1"/>
          </p:cNvSpPr>
          <p:nvPr>
            <p:ph type="dt" sz="quarter" idx="1"/>
          </p:nvPr>
        </p:nvSpPr>
        <p:spPr>
          <a:xfrm>
            <a:off x="3850294" y="0"/>
            <a:ext cx="2945862" cy="495952"/>
          </a:xfrm>
          <a:prstGeom prst="rect">
            <a:avLst/>
          </a:prstGeom>
        </p:spPr>
        <p:txBody>
          <a:bodyPr vert="horz" lIns="88221" tIns="44111" rIns="88221" bIns="44111" rtlCol="0"/>
          <a:lstStyle>
            <a:lvl1pPr algn="r">
              <a:defRPr sz="1200" smtClean="0"/>
            </a:lvl1pPr>
          </a:lstStyle>
          <a:p>
            <a:pPr>
              <a:defRPr/>
            </a:pPr>
            <a:fld id="{9BF6A714-0CEA-43CD-9619-066686320844}" type="datetimeFigureOut">
              <a:rPr lang="it-IT"/>
              <a:pPr>
                <a:defRPr/>
              </a:pPr>
              <a:t>02/03/2023</a:t>
            </a:fld>
            <a:endParaRPr lang="it-IT"/>
          </a:p>
        </p:txBody>
      </p:sp>
      <p:sp>
        <p:nvSpPr>
          <p:cNvPr id="4" name="Segnaposto piè di pagina 3"/>
          <p:cNvSpPr>
            <a:spLocks noGrp="1"/>
          </p:cNvSpPr>
          <p:nvPr>
            <p:ph type="ftr" sz="quarter" idx="2"/>
          </p:nvPr>
        </p:nvSpPr>
        <p:spPr>
          <a:xfrm>
            <a:off x="0" y="9432321"/>
            <a:ext cx="2945862" cy="495952"/>
          </a:xfrm>
          <a:prstGeom prst="rect">
            <a:avLst/>
          </a:prstGeom>
        </p:spPr>
        <p:txBody>
          <a:bodyPr vert="horz" lIns="88221" tIns="44111" rIns="88221" bIns="44111" rtlCol="0" anchor="b"/>
          <a:lstStyle>
            <a:lvl1pPr algn="l">
              <a:defRPr sz="1200" smtClean="0"/>
            </a:lvl1pPr>
          </a:lstStyle>
          <a:p>
            <a:pPr>
              <a:defRPr/>
            </a:pPr>
            <a:endParaRPr lang="it-IT"/>
          </a:p>
        </p:txBody>
      </p:sp>
      <p:sp>
        <p:nvSpPr>
          <p:cNvPr id="5" name="Segnaposto numero diapositiva 4"/>
          <p:cNvSpPr>
            <a:spLocks noGrp="1"/>
          </p:cNvSpPr>
          <p:nvPr>
            <p:ph type="sldNum" sz="quarter" idx="3"/>
          </p:nvPr>
        </p:nvSpPr>
        <p:spPr>
          <a:xfrm>
            <a:off x="3850294" y="9432321"/>
            <a:ext cx="2945862" cy="495952"/>
          </a:xfrm>
          <a:prstGeom prst="rect">
            <a:avLst/>
          </a:prstGeom>
        </p:spPr>
        <p:txBody>
          <a:bodyPr vert="horz" lIns="88221" tIns="44111" rIns="88221" bIns="44111" rtlCol="0" anchor="b"/>
          <a:lstStyle>
            <a:lvl1pPr algn="r">
              <a:defRPr sz="1200" smtClean="0"/>
            </a:lvl1pPr>
          </a:lstStyle>
          <a:p>
            <a:pPr>
              <a:defRPr/>
            </a:pPr>
            <a:fld id="{681B45D8-7002-410C-8237-4756D2D9EC1A}" type="slidenum">
              <a:rPr lang="it-IT"/>
              <a:pPr>
                <a:defRPr/>
              </a:pPr>
              <a:t>‹N›</a:t>
            </a:fld>
            <a:endParaRPr lang="it-IT" dirty="0"/>
          </a:p>
        </p:txBody>
      </p:sp>
    </p:spTree>
    <p:extLst>
      <p:ext uri="{BB962C8B-B14F-4D97-AF65-F5344CB8AC3E}">
        <p14:creationId xmlns:p14="http://schemas.microsoft.com/office/powerpoint/2010/main" val="2461648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342" cy="4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lvl1pPr defTabSz="914923">
              <a:defRPr sz="1300"/>
            </a:lvl1pPr>
          </a:lstStyle>
          <a:p>
            <a:pPr>
              <a:defRPr/>
            </a:pPr>
            <a:endParaRPr lang="it-IT" altLang="it-IT"/>
          </a:p>
        </p:txBody>
      </p:sp>
      <p:sp>
        <p:nvSpPr>
          <p:cNvPr id="5123" name="Rectangle 3"/>
          <p:cNvSpPr>
            <a:spLocks noGrp="1" noChangeArrowheads="1"/>
          </p:cNvSpPr>
          <p:nvPr>
            <p:ph type="dt" idx="1"/>
          </p:nvPr>
        </p:nvSpPr>
        <p:spPr bwMode="auto">
          <a:xfrm>
            <a:off x="3853335" y="0"/>
            <a:ext cx="2944341" cy="4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lvl1pPr algn="r" defTabSz="914923">
              <a:defRPr sz="1300"/>
            </a:lvl1pPr>
          </a:lstStyle>
          <a:p>
            <a:pPr>
              <a:defRPr/>
            </a:pPr>
            <a:endParaRPr lang="it-IT" altLang="it-IT"/>
          </a:p>
        </p:txBody>
      </p:sp>
      <p:sp>
        <p:nvSpPr>
          <p:cNvPr id="14340" name="Rectangle 4"/>
          <p:cNvSpPr>
            <a:spLocks noGrp="1" noRot="1" noChangeAspect="1" noChangeArrowheads="1" noTextEdit="1"/>
          </p:cNvSpPr>
          <p:nvPr>
            <p:ph type="sldImg" idx="2"/>
          </p:nvPr>
        </p:nvSpPr>
        <p:spPr bwMode="auto">
          <a:xfrm>
            <a:off x="917575" y="744538"/>
            <a:ext cx="4964113"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05952" y="4716161"/>
            <a:ext cx="4985772" cy="4468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p>
            <a:pPr lvl="0"/>
            <a:r>
              <a:rPr lang="it-IT" altLang="it-IT" noProof="0" smtClean="0"/>
              <a:t>Fare clic per modificare gli stili del testo dello schema</a:t>
            </a:r>
          </a:p>
          <a:p>
            <a:pPr lvl="1"/>
            <a:r>
              <a:rPr lang="it-IT" altLang="it-IT" noProof="0" smtClean="0"/>
              <a:t>Secondo livello</a:t>
            </a:r>
          </a:p>
          <a:p>
            <a:pPr lvl="2"/>
            <a:r>
              <a:rPr lang="it-IT" altLang="it-IT" noProof="0" smtClean="0"/>
              <a:t>Terzo livello</a:t>
            </a:r>
          </a:p>
          <a:p>
            <a:pPr lvl="3"/>
            <a:r>
              <a:rPr lang="it-IT" altLang="it-IT" noProof="0" smtClean="0"/>
              <a:t>Quarto livello</a:t>
            </a:r>
          </a:p>
          <a:p>
            <a:pPr lvl="4"/>
            <a:r>
              <a:rPr lang="it-IT" altLang="it-IT" noProof="0" smtClean="0"/>
              <a:t>Quinto livello</a:t>
            </a:r>
          </a:p>
        </p:txBody>
      </p:sp>
      <p:sp>
        <p:nvSpPr>
          <p:cNvPr id="5126" name="Rectangle 6"/>
          <p:cNvSpPr>
            <a:spLocks noGrp="1" noChangeArrowheads="1"/>
          </p:cNvSpPr>
          <p:nvPr>
            <p:ph type="ftr" sz="quarter" idx="4"/>
          </p:nvPr>
        </p:nvSpPr>
        <p:spPr bwMode="auto">
          <a:xfrm>
            <a:off x="0" y="9433862"/>
            <a:ext cx="2944342" cy="4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b" anchorCtr="0" compatLnSpc="1">
            <a:prstTxWarp prst="textNoShape">
              <a:avLst/>
            </a:prstTxWarp>
          </a:bodyPr>
          <a:lstStyle>
            <a:lvl1pPr defTabSz="914923">
              <a:defRPr sz="1300"/>
            </a:lvl1pPr>
          </a:lstStyle>
          <a:p>
            <a:pPr>
              <a:defRPr/>
            </a:pPr>
            <a:endParaRPr lang="it-IT" altLang="it-IT"/>
          </a:p>
        </p:txBody>
      </p:sp>
      <p:sp>
        <p:nvSpPr>
          <p:cNvPr id="5127" name="Rectangle 7"/>
          <p:cNvSpPr>
            <a:spLocks noGrp="1" noChangeArrowheads="1"/>
          </p:cNvSpPr>
          <p:nvPr>
            <p:ph type="sldNum" sz="quarter" idx="5"/>
          </p:nvPr>
        </p:nvSpPr>
        <p:spPr bwMode="auto">
          <a:xfrm>
            <a:off x="3853335" y="9433862"/>
            <a:ext cx="2944341" cy="4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b" anchorCtr="0" compatLnSpc="1">
            <a:prstTxWarp prst="textNoShape">
              <a:avLst/>
            </a:prstTxWarp>
          </a:bodyPr>
          <a:lstStyle>
            <a:lvl1pPr algn="r" defTabSz="914923">
              <a:defRPr sz="1300"/>
            </a:lvl1pPr>
          </a:lstStyle>
          <a:p>
            <a:pPr>
              <a:defRPr/>
            </a:pPr>
            <a:fld id="{A477D610-05B6-450C-BDA4-4707EB8FCD1D}" type="slidenum">
              <a:rPr lang="it-IT" altLang="it-IT"/>
              <a:pPr>
                <a:defRPr/>
              </a:pPr>
              <a:t>‹N›</a:t>
            </a:fld>
            <a:endParaRPr lang="it-IT" altLang="it-IT"/>
          </a:p>
        </p:txBody>
      </p:sp>
    </p:spTree>
    <p:extLst>
      <p:ext uri="{BB962C8B-B14F-4D97-AF65-F5344CB8AC3E}">
        <p14:creationId xmlns:p14="http://schemas.microsoft.com/office/powerpoint/2010/main" val="38385326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A477D610-05B6-450C-BDA4-4707EB8FCD1D}" type="slidenum">
              <a:rPr lang="it-IT" altLang="it-IT" smtClean="0"/>
              <a:pPr>
                <a:defRPr/>
              </a:pPr>
              <a:t>1</a:t>
            </a:fld>
            <a:endParaRPr lang="it-IT" altLang="it-IT"/>
          </a:p>
        </p:txBody>
      </p:sp>
    </p:spTree>
    <p:extLst>
      <p:ext uri="{BB962C8B-B14F-4D97-AF65-F5344CB8AC3E}">
        <p14:creationId xmlns:p14="http://schemas.microsoft.com/office/powerpoint/2010/main" val="4095610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10</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3469863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11</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4013609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12</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3925938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13</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362407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58C29-BB83-4F83-B632-A855F3C5764E}" type="slidenum">
              <a:rPr lang="it-IT" altLang="it-IT"/>
              <a:pPr/>
              <a:t>2</a:t>
            </a:fld>
            <a:endParaRPr lang="it-IT" altLang="it-IT"/>
          </a:p>
        </p:txBody>
      </p:sp>
      <p:sp>
        <p:nvSpPr>
          <p:cNvPr id="224258" name="Rectangle 2"/>
          <p:cNvSpPr>
            <a:spLocks noGrp="1" noRot="1" noChangeAspect="1" noChangeArrowheads="1" noTextEdit="1"/>
          </p:cNvSpPr>
          <p:nvPr>
            <p:ph type="sldImg"/>
          </p:nvPr>
        </p:nvSpPr>
        <p:spPr>
          <a:xfrm>
            <a:off x="906463" y="763588"/>
            <a:ext cx="4986337" cy="3740150"/>
          </a:xfrm>
          <a:ln/>
        </p:spPr>
      </p:sp>
      <p:sp>
        <p:nvSpPr>
          <p:cNvPr id="224259" name="Rectangle 3"/>
          <p:cNvSpPr>
            <a:spLocks noGrp="1" noChangeArrowheads="1"/>
          </p:cNvSpPr>
          <p:nvPr>
            <p:ph type="body" idx="1"/>
          </p:nvPr>
        </p:nvSpPr>
        <p:spPr>
          <a:xfrm>
            <a:off x="917469" y="4733793"/>
            <a:ext cx="4964358" cy="4426718"/>
          </a:xfrm>
          <a:ln/>
        </p:spPr>
        <p:txBody>
          <a:bodyPr/>
          <a:lstStyle/>
          <a:p>
            <a:endParaRPr lang="it-IT" altLang="it-IT"/>
          </a:p>
        </p:txBody>
      </p:sp>
    </p:spTree>
    <p:extLst>
      <p:ext uri="{BB962C8B-B14F-4D97-AF65-F5344CB8AC3E}">
        <p14:creationId xmlns:p14="http://schemas.microsoft.com/office/powerpoint/2010/main" val="1508435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6EB36-4FC0-4751-9D34-136484FEB1D1}" type="slidenum">
              <a:rPr lang="it-IT" altLang="it-IT"/>
              <a:pPr/>
              <a:t>3</a:t>
            </a:fld>
            <a:endParaRPr lang="it-IT" altLang="it-IT"/>
          </a:p>
        </p:txBody>
      </p:sp>
      <p:sp>
        <p:nvSpPr>
          <p:cNvPr id="393218" name="Rectangle 2"/>
          <p:cNvSpPr>
            <a:spLocks noGrp="1" noRot="1" noChangeAspect="1" noChangeArrowheads="1" noTextEdit="1"/>
          </p:cNvSpPr>
          <p:nvPr>
            <p:ph type="sldImg"/>
          </p:nvPr>
        </p:nvSpPr>
        <p:spPr>
          <a:xfrm>
            <a:off x="908050" y="765175"/>
            <a:ext cx="4984750" cy="3738563"/>
          </a:xfrm>
          <a:ln/>
        </p:spPr>
      </p:sp>
      <p:sp>
        <p:nvSpPr>
          <p:cNvPr id="393219" name="Rectangle 3"/>
          <p:cNvSpPr>
            <a:spLocks noGrp="1" noChangeArrowheads="1"/>
          </p:cNvSpPr>
          <p:nvPr>
            <p:ph type="body" idx="1"/>
          </p:nvPr>
        </p:nvSpPr>
        <p:spPr>
          <a:xfrm>
            <a:off x="918115" y="4734647"/>
            <a:ext cx="4962972" cy="4425059"/>
          </a:xfrm>
          <a:ln/>
        </p:spPr>
        <p:txBody>
          <a:bodyPr/>
          <a:lstStyle/>
          <a:p>
            <a:endParaRPr lang="it-IT" altLang="it-IT" dirty="0"/>
          </a:p>
        </p:txBody>
      </p:sp>
    </p:spTree>
    <p:extLst>
      <p:ext uri="{BB962C8B-B14F-4D97-AF65-F5344CB8AC3E}">
        <p14:creationId xmlns:p14="http://schemas.microsoft.com/office/powerpoint/2010/main" val="4203416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a:pPr eaLnBrk="1" hangingPunct="1">
                <a:spcBef>
                  <a:spcPct val="0"/>
                </a:spcBef>
              </a:pPr>
              <a:t>4</a:t>
            </a:fld>
            <a:endParaRPr lang="it-IT" altLang="it-IT" sz="1300"/>
          </a:p>
        </p:txBody>
      </p:sp>
      <p:sp>
        <p:nvSpPr>
          <p:cNvPr id="16387" name="Rectangle 2"/>
          <p:cNvSpPr>
            <a:spLocks noGrp="1" noRot="1" noChangeAspect="1" noChangeArrowheads="1" noTextEdit="1"/>
          </p:cNvSpPr>
          <p:nvPr>
            <p:ph type="sldImg"/>
          </p:nvPr>
        </p:nvSpPr>
        <p:spPr>
          <a:xfrm>
            <a:off x="906463" y="763588"/>
            <a:ext cx="4986337" cy="3740150"/>
          </a:xfrm>
          <a:ln/>
        </p:spPr>
      </p:sp>
      <p:sp>
        <p:nvSpPr>
          <p:cNvPr id="16388"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630815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6EB36-4FC0-4751-9D34-136484FEB1D1}" type="slidenum">
              <a:rPr lang="it-IT" altLang="it-IT"/>
              <a:pPr/>
              <a:t>5</a:t>
            </a:fld>
            <a:endParaRPr lang="it-IT" altLang="it-IT"/>
          </a:p>
        </p:txBody>
      </p:sp>
      <p:sp>
        <p:nvSpPr>
          <p:cNvPr id="393218" name="Rectangle 2"/>
          <p:cNvSpPr>
            <a:spLocks noGrp="1" noRot="1" noChangeAspect="1" noChangeArrowheads="1" noTextEdit="1"/>
          </p:cNvSpPr>
          <p:nvPr>
            <p:ph type="sldImg"/>
          </p:nvPr>
        </p:nvSpPr>
        <p:spPr>
          <a:xfrm>
            <a:off x="908050" y="765175"/>
            <a:ext cx="4984750" cy="3738563"/>
          </a:xfrm>
          <a:ln/>
        </p:spPr>
      </p:sp>
      <p:sp>
        <p:nvSpPr>
          <p:cNvPr id="393219" name="Rectangle 3"/>
          <p:cNvSpPr>
            <a:spLocks noGrp="1" noChangeArrowheads="1"/>
          </p:cNvSpPr>
          <p:nvPr>
            <p:ph type="body" idx="1"/>
          </p:nvPr>
        </p:nvSpPr>
        <p:spPr>
          <a:xfrm>
            <a:off x="918115" y="4734647"/>
            <a:ext cx="4962972" cy="4425059"/>
          </a:xfrm>
          <a:ln/>
        </p:spPr>
        <p:txBody>
          <a:bodyPr/>
          <a:lstStyle/>
          <a:p>
            <a:endParaRPr lang="it-IT" altLang="it-IT" dirty="0"/>
          </a:p>
        </p:txBody>
      </p:sp>
    </p:spTree>
    <p:extLst>
      <p:ext uri="{BB962C8B-B14F-4D97-AF65-F5344CB8AC3E}">
        <p14:creationId xmlns:p14="http://schemas.microsoft.com/office/powerpoint/2010/main" val="2911683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6EB36-4FC0-4751-9D34-136484FEB1D1}" type="slidenum">
              <a:rPr lang="it-IT" altLang="it-IT"/>
              <a:pPr/>
              <a:t>6</a:t>
            </a:fld>
            <a:endParaRPr lang="it-IT" altLang="it-IT"/>
          </a:p>
        </p:txBody>
      </p:sp>
      <p:sp>
        <p:nvSpPr>
          <p:cNvPr id="393218" name="Rectangle 2"/>
          <p:cNvSpPr>
            <a:spLocks noGrp="1" noRot="1" noChangeAspect="1" noChangeArrowheads="1" noTextEdit="1"/>
          </p:cNvSpPr>
          <p:nvPr>
            <p:ph type="sldImg"/>
          </p:nvPr>
        </p:nvSpPr>
        <p:spPr>
          <a:xfrm>
            <a:off x="908050" y="765175"/>
            <a:ext cx="4984750" cy="3738563"/>
          </a:xfrm>
          <a:ln/>
        </p:spPr>
      </p:sp>
      <p:sp>
        <p:nvSpPr>
          <p:cNvPr id="393219" name="Rectangle 3"/>
          <p:cNvSpPr>
            <a:spLocks noGrp="1" noChangeArrowheads="1"/>
          </p:cNvSpPr>
          <p:nvPr>
            <p:ph type="body" idx="1"/>
          </p:nvPr>
        </p:nvSpPr>
        <p:spPr>
          <a:xfrm>
            <a:off x="918115" y="4734647"/>
            <a:ext cx="4962972" cy="4425059"/>
          </a:xfrm>
          <a:ln/>
        </p:spPr>
        <p:txBody>
          <a:bodyPr/>
          <a:lstStyle/>
          <a:p>
            <a:endParaRPr lang="it-IT" altLang="it-IT" dirty="0"/>
          </a:p>
        </p:txBody>
      </p:sp>
    </p:spTree>
    <p:extLst>
      <p:ext uri="{BB962C8B-B14F-4D97-AF65-F5344CB8AC3E}">
        <p14:creationId xmlns:p14="http://schemas.microsoft.com/office/powerpoint/2010/main" val="2298648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7</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2450124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8</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2060216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a:pPr eaLnBrk="1" hangingPunct="1">
                <a:spcBef>
                  <a:spcPct val="0"/>
                </a:spcBef>
              </a:pPr>
              <a:t>9</a:t>
            </a:fld>
            <a:endParaRPr lang="it-IT" altLang="it-IT" sz="1300"/>
          </a:p>
        </p:txBody>
      </p:sp>
      <p:sp>
        <p:nvSpPr>
          <p:cNvPr id="19459" name="Rectangle 2"/>
          <p:cNvSpPr>
            <a:spLocks noGrp="1" noRot="1" noChangeAspect="1" noChangeArrowheads="1" noTextEdit="1"/>
          </p:cNvSpPr>
          <p:nvPr>
            <p:ph type="sldImg"/>
          </p:nvPr>
        </p:nvSpPr>
        <p:spPr>
          <a:xfrm>
            <a:off x="906463" y="763588"/>
            <a:ext cx="4986337" cy="3740150"/>
          </a:xfrm>
          <a:ln/>
        </p:spPr>
      </p:sp>
      <p:sp>
        <p:nvSpPr>
          <p:cNvPr id="19460" name="Rectangle 3"/>
          <p:cNvSpPr>
            <a:spLocks noGrp="1" noChangeArrowheads="1"/>
          </p:cNvSpPr>
          <p:nvPr>
            <p:ph type="body" idx="1"/>
          </p:nvPr>
        </p:nvSpPr>
        <p:spPr>
          <a:xfrm>
            <a:off x="918112" y="4733103"/>
            <a:ext cx="4962972" cy="4428138"/>
          </a:xfrm>
          <a:noFill/>
        </p:spPr>
        <p:txBody>
          <a:bodyPr/>
          <a:lstStyle/>
          <a:p>
            <a:pPr eaLnBrk="1" hangingPunct="1"/>
            <a:endParaRPr lang="it-IT" altLang="it-IT" smtClean="0"/>
          </a:p>
        </p:txBody>
      </p:sp>
    </p:spTree>
    <p:extLst>
      <p:ext uri="{BB962C8B-B14F-4D97-AF65-F5344CB8AC3E}">
        <p14:creationId xmlns:p14="http://schemas.microsoft.com/office/powerpoint/2010/main" val="598563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EBF083E1-D240-4A27-92C8-41E5D8A267B9}" type="slidenum">
              <a:rPr lang="it-IT" altLang="it-IT"/>
              <a:pPr>
                <a:defRPr/>
              </a:pPr>
              <a:t>‹N›</a:t>
            </a:fld>
            <a:endParaRPr lang="it-IT" altLang="it-IT"/>
          </a:p>
        </p:txBody>
      </p:sp>
    </p:spTree>
    <p:extLst>
      <p:ext uri="{BB962C8B-B14F-4D97-AF65-F5344CB8AC3E}">
        <p14:creationId xmlns:p14="http://schemas.microsoft.com/office/powerpoint/2010/main" val="262280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E6C13E5-A494-4856-8C9A-DCCEB99E4B2E}" type="slidenum">
              <a:rPr lang="it-IT" altLang="it-IT"/>
              <a:pPr>
                <a:defRPr/>
              </a:pPr>
              <a:t>‹N›</a:t>
            </a:fld>
            <a:endParaRPr lang="it-IT" altLang="it-IT"/>
          </a:p>
        </p:txBody>
      </p:sp>
    </p:spTree>
    <p:extLst>
      <p:ext uri="{BB962C8B-B14F-4D97-AF65-F5344CB8AC3E}">
        <p14:creationId xmlns:p14="http://schemas.microsoft.com/office/powerpoint/2010/main" val="116701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9AE376C-CD0F-4ECC-BC5E-3C87D2E0769B}" type="slidenum">
              <a:rPr lang="it-IT" altLang="it-IT"/>
              <a:pPr>
                <a:defRPr/>
              </a:pPr>
              <a:t>‹N›</a:t>
            </a:fld>
            <a:endParaRPr lang="it-IT" altLang="it-IT"/>
          </a:p>
        </p:txBody>
      </p:sp>
    </p:spTree>
    <p:extLst>
      <p:ext uri="{BB962C8B-B14F-4D97-AF65-F5344CB8AC3E}">
        <p14:creationId xmlns:p14="http://schemas.microsoft.com/office/powerpoint/2010/main" val="128666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BBF1BEC5-06AA-474E-BFA6-5EEFB5620BAC}" type="slidenum">
              <a:rPr lang="it-IT" altLang="it-IT"/>
              <a:pPr>
                <a:defRPr/>
              </a:pPr>
              <a:t>‹N›</a:t>
            </a:fld>
            <a:endParaRPr lang="it-IT" altLang="it-IT"/>
          </a:p>
        </p:txBody>
      </p:sp>
    </p:spTree>
    <p:extLst>
      <p:ext uri="{BB962C8B-B14F-4D97-AF65-F5344CB8AC3E}">
        <p14:creationId xmlns:p14="http://schemas.microsoft.com/office/powerpoint/2010/main" val="80835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C8BD2856-827D-4611-A262-8842FC3E4FA5}" type="slidenum">
              <a:rPr lang="it-IT" altLang="it-IT"/>
              <a:pPr>
                <a:defRPr/>
              </a:pPr>
              <a:t>‹N›</a:t>
            </a:fld>
            <a:endParaRPr lang="it-IT" altLang="it-IT"/>
          </a:p>
        </p:txBody>
      </p:sp>
    </p:spTree>
    <p:extLst>
      <p:ext uri="{BB962C8B-B14F-4D97-AF65-F5344CB8AC3E}">
        <p14:creationId xmlns:p14="http://schemas.microsoft.com/office/powerpoint/2010/main" val="398966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784EC2BC-FE42-46C4-91A7-A43A4D172172}" type="slidenum">
              <a:rPr lang="it-IT" altLang="it-IT"/>
              <a:pPr>
                <a:defRPr/>
              </a:pPr>
              <a:t>‹N›</a:t>
            </a:fld>
            <a:endParaRPr lang="it-IT" altLang="it-IT"/>
          </a:p>
        </p:txBody>
      </p:sp>
    </p:spTree>
    <p:extLst>
      <p:ext uri="{BB962C8B-B14F-4D97-AF65-F5344CB8AC3E}">
        <p14:creationId xmlns:p14="http://schemas.microsoft.com/office/powerpoint/2010/main" val="352808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6"/>
          <p:cNvSpPr>
            <a:spLocks noGrp="1" noChangeArrowheads="1"/>
          </p:cNvSpPr>
          <p:nvPr>
            <p:ph type="sldNum" sz="quarter" idx="12"/>
          </p:nvPr>
        </p:nvSpPr>
        <p:spPr>
          <a:ln/>
        </p:spPr>
        <p:txBody>
          <a:bodyPr/>
          <a:lstStyle>
            <a:lvl1pPr>
              <a:defRPr/>
            </a:lvl1pPr>
          </a:lstStyle>
          <a:p>
            <a:pPr>
              <a:defRPr/>
            </a:pPr>
            <a:fld id="{BA748542-C2F9-4A10-95FF-F1D13649DB52}" type="slidenum">
              <a:rPr lang="it-IT" altLang="it-IT"/>
              <a:pPr>
                <a:defRPr/>
              </a:pPr>
              <a:t>‹N›</a:t>
            </a:fld>
            <a:endParaRPr lang="it-IT" altLang="it-IT"/>
          </a:p>
        </p:txBody>
      </p:sp>
    </p:spTree>
    <p:extLst>
      <p:ext uri="{BB962C8B-B14F-4D97-AF65-F5344CB8AC3E}">
        <p14:creationId xmlns:p14="http://schemas.microsoft.com/office/powerpoint/2010/main" val="330199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6"/>
          <p:cNvSpPr>
            <a:spLocks noGrp="1" noChangeArrowheads="1"/>
          </p:cNvSpPr>
          <p:nvPr>
            <p:ph type="sldNum" sz="quarter" idx="12"/>
          </p:nvPr>
        </p:nvSpPr>
        <p:spPr>
          <a:ln/>
        </p:spPr>
        <p:txBody>
          <a:bodyPr/>
          <a:lstStyle>
            <a:lvl1pPr>
              <a:defRPr/>
            </a:lvl1pPr>
          </a:lstStyle>
          <a:p>
            <a:pPr>
              <a:defRPr/>
            </a:pPr>
            <a:fld id="{173CA7C2-7314-4FF3-B82D-D0427144F208}" type="slidenum">
              <a:rPr lang="it-IT" altLang="it-IT"/>
              <a:pPr>
                <a:defRPr/>
              </a:pPr>
              <a:t>‹N›</a:t>
            </a:fld>
            <a:endParaRPr lang="it-IT" altLang="it-IT"/>
          </a:p>
        </p:txBody>
      </p:sp>
    </p:spTree>
    <p:extLst>
      <p:ext uri="{BB962C8B-B14F-4D97-AF65-F5344CB8AC3E}">
        <p14:creationId xmlns:p14="http://schemas.microsoft.com/office/powerpoint/2010/main" val="240900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6"/>
          <p:cNvSpPr>
            <a:spLocks noGrp="1" noChangeArrowheads="1"/>
          </p:cNvSpPr>
          <p:nvPr>
            <p:ph type="sldNum" sz="quarter" idx="12"/>
          </p:nvPr>
        </p:nvSpPr>
        <p:spPr>
          <a:ln/>
        </p:spPr>
        <p:txBody>
          <a:bodyPr/>
          <a:lstStyle>
            <a:lvl1pPr>
              <a:defRPr/>
            </a:lvl1pPr>
          </a:lstStyle>
          <a:p>
            <a:pPr>
              <a:defRPr/>
            </a:pPr>
            <a:fld id="{86F531B0-99BE-439F-9A95-E2F594A5E4DD}" type="slidenum">
              <a:rPr lang="it-IT" altLang="it-IT"/>
              <a:pPr>
                <a:defRPr/>
              </a:pPr>
              <a:t>‹N›</a:t>
            </a:fld>
            <a:endParaRPr lang="it-IT" altLang="it-IT"/>
          </a:p>
        </p:txBody>
      </p:sp>
      <p:pic>
        <p:nvPicPr>
          <p:cNvPr id="6" name="Immagin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462856"/>
            <a:ext cx="1080120" cy="350520"/>
          </a:xfrm>
          <a:prstGeom prst="rect">
            <a:avLst/>
          </a:prstGeom>
        </p:spPr>
      </p:pic>
    </p:spTree>
    <p:extLst>
      <p:ext uri="{BB962C8B-B14F-4D97-AF65-F5344CB8AC3E}">
        <p14:creationId xmlns:p14="http://schemas.microsoft.com/office/powerpoint/2010/main" val="189327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EE036B1F-40EB-4FBD-BC1A-C6C2EC4C45BF}" type="slidenum">
              <a:rPr lang="it-IT" altLang="it-IT"/>
              <a:pPr>
                <a:defRPr/>
              </a:pPr>
              <a:t>‹N›</a:t>
            </a:fld>
            <a:endParaRPr lang="it-IT" altLang="it-IT"/>
          </a:p>
        </p:txBody>
      </p:sp>
    </p:spTree>
    <p:extLst>
      <p:ext uri="{BB962C8B-B14F-4D97-AF65-F5344CB8AC3E}">
        <p14:creationId xmlns:p14="http://schemas.microsoft.com/office/powerpoint/2010/main" val="317454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6964E39F-FF92-4B75-A426-993AB880B990}" type="slidenum">
              <a:rPr lang="it-IT" altLang="it-IT"/>
              <a:pPr>
                <a:defRPr/>
              </a:pPr>
              <a:t>‹N›</a:t>
            </a:fld>
            <a:endParaRPr lang="it-IT" altLang="it-IT"/>
          </a:p>
        </p:txBody>
      </p:sp>
    </p:spTree>
    <p:extLst>
      <p:ext uri="{BB962C8B-B14F-4D97-AF65-F5344CB8AC3E}">
        <p14:creationId xmlns:p14="http://schemas.microsoft.com/office/powerpoint/2010/main" val="337523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50000">
              <a:srgbClr val="FFFFFF"/>
            </a:gs>
            <a:gs pos="100000">
              <a:srgbClr val="99CC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it-IT" alt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lt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3733920-3460-4F7E-A5D5-557223D43C2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9.emf"/></Relationships>
</file>

<file path=ppt/slides/_rels/slide1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emf"/><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2060"/>
            </a:gs>
            <a:gs pos="100000">
              <a:srgbClr val="99CCFF"/>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908720"/>
            <a:ext cx="8640960" cy="1470025"/>
          </a:xfrm>
        </p:spPr>
        <p:txBody>
          <a:bodyPr/>
          <a:lstStyle/>
          <a:p>
            <a:pPr eaLnBrk="1" hangingPunct="1"/>
            <a:r>
              <a:rPr lang="it-IT" altLang="it-IT" sz="3600" b="1" dirty="0" smtClean="0">
                <a:solidFill>
                  <a:srgbClr val="FFFFFF"/>
                </a:solidFill>
                <a:latin typeface="Arial" charset="0"/>
              </a:rPr>
              <a:t>L’imprenditoria femminile in Toscana</a:t>
            </a:r>
          </a:p>
        </p:txBody>
      </p:sp>
      <p:sp>
        <p:nvSpPr>
          <p:cNvPr id="3" name="Sottotitolo 2"/>
          <p:cNvSpPr>
            <a:spLocks noGrp="1"/>
          </p:cNvSpPr>
          <p:nvPr>
            <p:ph type="subTitle" idx="1"/>
          </p:nvPr>
        </p:nvSpPr>
        <p:spPr>
          <a:xfrm>
            <a:off x="1259632" y="2228741"/>
            <a:ext cx="6400800" cy="801251"/>
          </a:xfrm>
        </p:spPr>
        <p:txBody>
          <a:bodyPr/>
          <a:lstStyle/>
          <a:p>
            <a:r>
              <a:rPr lang="it-IT" sz="2400" b="1" i="1" dirty="0" smtClean="0">
                <a:latin typeface="Arial" panose="020B0604020202020204" pitchFamily="34" charset="0"/>
                <a:cs typeface="Arial" panose="020B0604020202020204" pitchFamily="34" charset="0"/>
              </a:rPr>
              <a:t>Il ruolo delle donne secondo i dati del Registro delle Imprese</a:t>
            </a:r>
            <a:endParaRPr lang="it-IT" sz="2400" b="1" i="1" dirty="0">
              <a:latin typeface="Arial" panose="020B0604020202020204" pitchFamily="34" charset="0"/>
              <a:cs typeface="Arial" panose="020B0604020202020204" pitchFamily="34" charset="0"/>
            </a:endParaRPr>
          </a:p>
        </p:txBody>
      </p:sp>
      <p:sp>
        <p:nvSpPr>
          <p:cNvPr id="8" name="Text Box 17"/>
          <p:cNvSpPr txBox="1">
            <a:spLocks noChangeArrowheads="1"/>
          </p:cNvSpPr>
          <p:nvPr/>
        </p:nvSpPr>
        <p:spPr bwMode="auto">
          <a:xfrm>
            <a:off x="2916238" y="6165850"/>
            <a:ext cx="38163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defRPr/>
            </a:pPr>
            <a:r>
              <a:rPr lang="it-IT" altLang="it-IT" sz="1400" b="1" dirty="0" smtClean="0">
                <a:solidFill>
                  <a:schemeClr val="tx2">
                    <a:lumMod val="75000"/>
                  </a:schemeClr>
                </a:solidFill>
                <a:latin typeface="Arial" charset="0"/>
              </a:rPr>
              <a:t>statistica@fi.camcom.it</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4629353"/>
            <a:ext cx="3962400" cy="1285875"/>
          </a:xfrm>
          <a:prstGeom prst="rect">
            <a:avLst/>
          </a:prstGeom>
        </p:spPr>
      </p:pic>
      <p:sp>
        <p:nvSpPr>
          <p:cNvPr id="6" name="Text Box 17"/>
          <p:cNvSpPr txBox="1">
            <a:spLocks noChangeArrowheads="1"/>
          </p:cNvSpPr>
          <p:nvPr/>
        </p:nvSpPr>
        <p:spPr bwMode="auto">
          <a:xfrm>
            <a:off x="0" y="6608833"/>
            <a:ext cx="183569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it-IT" altLang="it-IT" sz="900" b="1" i="1" dirty="0" smtClean="0">
                <a:solidFill>
                  <a:schemeClr val="tx2">
                    <a:lumMod val="75000"/>
                  </a:schemeClr>
                </a:solidFill>
                <a:latin typeface="Arial" charset="0"/>
              </a:rPr>
              <a:t>Dati aggiornati al 31.12.2022</a:t>
            </a:r>
            <a:endParaRPr lang="it-IT" altLang="it-IT" sz="1400" b="1" i="1" dirty="0" smtClean="0">
              <a:solidFill>
                <a:schemeClr val="tx2">
                  <a:lumMod val="75000"/>
                </a:schemeClr>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1800" b="1" dirty="0" smtClean="0">
                <a:solidFill>
                  <a:schemeClr val="tx1"/>
                </a:solidFill>
                <a:latin typeface="Arial" charset="0"/>
              </a:rPr>
              <a:t>L’EVOLUZIONE NEL TEMPO DELL’IMPRENDITORIA FEMMINILE IN TOSCANA</a:t>
            </a:r>
            <a:br>
              <a:rPr lang="it-IT" altLang="it-IT" sz="1800" b="1" dirty="0" smtClean="0">
                <a:solidFill>
                  <a:schemeClr val="tx1"/>
                </a:solidFill>
                <a:latin typeface="Arial" charset="0"/>
              </a:rPr>
            </a:br>
            <a:r>
              <a:rPr lang="it-IT" altLang="it-IT" sz="1800" b="1" dirty="0" smtClean="0">
                <a:solidFill>
                  <a:schemeClr val="tx1"/>
                </a:solidFill>
                <a:latin typeface="Arial" charset="0"/>
              </a:rPr>
              <a:t>Le imprese</a:t>
            </a:r>
            <a:endParaRPr lang="it-IT" altLang="it-IT" sz="1800" b="1" dirty="0" smtClean="0">
              <a:solidFill>
                <a:schemeClr val="tx1"/>
              </a:solidFill>
              <a:latin typeface="Arial" charset="0"/>
            </a:endParaRP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10</a:t>
            </a:fld>
            <a:endParaRPr lang="it-IT" altLang="it-IT"/>
          </a:p>
        </p:txBody>
      </p:sp>
      <p:pic>
        <p:nvPicPr>
          <p:cNvPr id="4" name="Immagine 3"/>
          <p:cNvPicPr>
            <a:picLocks noChangeAspect="1"/>
          </p:cNvPicPr>
          <p:nvPr/>
        </p:nvPicPr>
        <p:blipFill>
          <a:blip r:embed="rId3"/>
          <a:stretch>
            <a:fillRect/>
          </a:stretch>
        </p:blipFill>
        <p:spPr>
          <a:xfrm>
            <a:off x="827584" y="1380102"/>
            <a:ext cx="7330387" cy="4537529"/>
          </a:xfrm>
          <a:prstGeom prst="rect">
            <a:avLst/>
          </a:prstGeom>
        </p:spPr>
      </p:pic>
    </p:spTree>
    <p:extLst>
      <p:ext uri="{BB962C8B-B14F-4D97-AF65-F5344CB8AC3E}">
        <p14:creationId xmlns:p14="http://schemas.microsoft.com/office/powerpoint/2010/main" val="360231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1800" b="1" dirty="0" smtClean="0">
                <a:solidFill>
                  <a:schemeClr val="tx1"/>
                </a:solidFill>
                <a:latin typeface="Arial" charset="0"/>
              </a:rPr>
              <a:t>L’EVOLUZIONE NEL TEMPO DELL’IMPRENDITORIA FEMMINILE IN TOSCANA</a:t>
            </a:r>
            <a:br>
              <a:rPr lang="it-IT" altLang="it-IT" sz="1800" b="1" dirty="0" smtClean="0">
                <a:solidFill>
                  <a:schemeClr val="tx1"/>
                </a:solidFill>
                <a:latin typeface="Arial" charset="0"/>
              </a:rPr>
            </a:br>
            <a:r>
              <a:rPr lang="it-IT" altLang="it-IT" sz="1800" b="1" dirty="0" smtClean="0">
                <a:solidFill>
                  <a:schemeClr val="tx1"/>
                </a:solidFill>
                <a:latin typeface="Arial" charset="0"/>
              </a:rPr>
              <a:t>Il ruolo delle donne nelle imprese toscane attive</a:t>
            </a:r>
            <a:endParaRPr lang="it-IT" altLang="it-IT" sz="1800" b="1" dirty="0" smtClean="0">
              <a:solidFill>
                <a:schemeClr val="tx1"/>
              </a:solidFill>
              <a:latin typeface="Arial" charset="0"/>
            </a:endParaRP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11</a:t>
            </a:fld>
            <a:endParaRPr lang="it-IT" altLang="it-IT"/>
          </a:p>
        </p:txBody>
      </p:sp>
      <p:pic>
        <p:nvPicPr>
          <p:cNvPr id="2" name="Immagine 1"/>
          <p:cNvPicPr>
            <a:picLocks noChangeAspect="1"/>
          </p:cNvPicPr>
          <p:nvPr/>
        </p:nvPicPr>
        <p:blipFill>
          <a:blip r:embed="rId3"/>
          <a:stretch>
            <a:fillRect/>
          </a:stretch>
        </p:blipFill>
        <p:spPr>
          <a:xfrm>
            <a:off x="179512" y="1196752"/>
            <a:ext cx="8784976" cy="2036305"/>
          </a:xfrm>
          <a:prstGeom prst="rect">
            <a:avLst/>
          </a:prstGeom>
        </p:spPr>
      </p:pic>
      <p:pic>
        <p:nvPicPr>
          <p:cNvPr id="5" name="Immagine 4"/>
          <p:cNvPicPr>
            <a:picLocks noChangeAspect="1"/>
          </p:cNvPicPr>
          <p:nvPr/>
        </p:nvPicPr>
        <p:blipFill>
          <a:blip r:embed="rId4"/>
          <a:stretch>
            <a:fillRect/>
          </a:stretch>
        </p:blipFill>
        <p:spPr>
          <a:xfrm>
            <a:off x="200272" y="3598258"/>
            <a:ext cx="8692208" cy="2207005"/>
          </a:xfrm>
          <a:prstGeom prst="rect">
            <a:avLst/>
          </a:prstGeom>
        </p:spPr>
      </p:pic>
    </p:spTree>
    <p:extLst>
      <p:ext uri="{BB962C8B-B14F-4D97-AF65-F5344CB8AC3E}">
        <p14:creationId xmlns:p14="http://schemas.microsoft.com/office/powerpoint/2010/main" val="1303294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1800" b="1" dirty="0" smtClean="0">
                <a:solidFill>
                  <a:schemeClr val="tx1"/>
                </a:solidFill>
                <a:latin typeface="Arial" charset="0"/>
              </a:rPr>
              <a:t>L’EVOLUZIONE NEL TEMPO DELL’IMPRENDITORIA FEMMINILE IN TOSCANA</a:t>
            </a:r>
            <a:br>
              <a:rPr lang="it-IT" altLang="it-IT" sz="1800" b="1" dirty="0" smtClean="0">
                <a:solidFill>
                  <a:schemeClr val="tx1"/>
                </a:solidFill>
                <a:latin typeface="Arial" charset="0"/>
              </a:rPr>
            </a:br>
            <a:r>
              <a:rPr lang="it-IT" altLang="it-IT" sz="1800" b="1" dirty="0" smtClean="0">
                <a:solidFill>
                  <a:schemeClr val="tx1"/>
                </a:solidFill>
                <a:latin typeface="Arial" charset="0"/>
              </a:rPr>
              <a:t>Il ruolo delle donne attraverso le cariche più diffuse e significative </a:t>
            </a:r>
            <a:r>
              <a:rPr lang="it-IT" altLang="it-IT" sz="1800" b="1" dirty="0">
                <a:solidFill>
                  <a:schemeClr val="tx1"/>
                </a:solidFill>
                <a:latin typeface="Arial" charset="0"/>
              </a:rPr>
              <a:t>– </a:t>
            </a:r>
            <a:r>
              <a:rPr lang="it-IT" altLang="it-IT" sz="1800" b="1" dirty="0" smtClean="0">
                <a:solidFill>
                  <a:schemeClr val="tx1"/>
                </a:solidFill>
                <a:latin typeface="Arial" charset="0"/>
              </a:rPr>
              <a:t>1 </a:t>
            </a:r>
            <a:r>
              <a:rPr lang="it-IT" altLang="it-IT" sz="1800" b="1" dirty="0">
                <a:solidFill>
                  <a:schemeClr val="tx1"/>
                </a:solidFill>
                <a:latin typeface="Arial" charset="0"/>
              </a:rPr>
              <a:t>–</a:t>
            </a:r>
            <a:endParaRPr lang="it-IT" altLang="it-IT" sz="1800" b="1" dirty="0" smtClean="0">
              <a:solidFill>
                <a:schemeClr val="tx1"/>
              </a:solidFill>
              <a:latin typeface="Arial" charset="0"/>
            </a:endParaRP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12</a:t>
            </a:fld>
            <a:endParaRPr lang="it-IT" altLang="it-IT"/>
          </a:p>
        </p:txBody>
      </p:sp>
      <p:pic>
        <p:nvPicPr>
          <p:cNvPr id="4" name="Immagine 3"/>
          <p:cNvPicPr>
            <a:picLocks noChangeAspect="1"/>
          </p:cNvPicPr>
          <p:nvPr/>
        </p:nvPicPr>
        <p:blipFill>
          <a:blip r:embed="rId3"/>
          <a:stretch>
            <a:fillRect/>
          </a:stretch>
        </p:blipFill>
        <p:spPr>
          <a:xfrm>
            <a:off x="142329" y="1150612"/>
            <a:ext cx="8859342" cy="4705999"/>
          </a:xfrm>
          <a:prstGeom prst="rect">
            <a:avLst/>
          </a:prstGeom>
        </p:spPr>
      </p:pic>
    </p:spTree>
    <p:extLst>
      <p:ext uri="{BB962C8B-B14F-4D97-AF65-F5344CB8AC3E}">
        <p14:creationId xmlns:p14="http://schemas.microsoft.com/office/powerpoint/2010/main" val="866012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1800" b="1" dirty="0" smtClean="0">
                <a:solidFill>
                  <a:schemeClr val="tx1"/>
                </a:solidFill>
                <a:latin typeface="Arial" charset="0"/>
              </a:rPr>
              <a:t>L’EVOLUZIONE NEL TEMPO DELL’IMPRENDITORIA FEMMINILE IN TOSCANA</a:t>
            </a:r>
            <a:br>
              <a:rPr lang="it-IT" altLang="it-IT" sz="1800" b="1" dirty="0" smtClean="0">
                <a:solidFill>
                  <a:schemeClr val="tx1"/>
                </a:solidFill>
                <a:latin typeface="Arial" charset="0"/>
              </a:rPr>
            </a:br>
            <a:r>
              <a:rPr lang="it-IT" altLang="it-IT" sz="1800" b="1" dirty="0" smtClean="0">
                <a:solidFill>
                  <a:schemeClr val="tx1"/>
                </a:solidFill>
                <a:latin typeface="Arial" charset="0"/>
              </a:rPr>
              <a:t>Il ruolo delle donne attraverso le cariche più diffuse e significative – 2 –</a:t>
            </a:r>
            <a:endParaRPr lang="it-IT" altLang="it-IT" sz="1800" b="1" dirty="0" smtClean="0">
              <a:solidFill>
                <a:schemeClr val="tx1"/>
              </a:solidFill>
              <a:latin typeface="Arial" charset="0"/>
            </a:endParaRP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13</a:t>
            </a:fld>
            <a:endParaRPr lang="it-IT" altLang="it-IT"/>
          </a:p>
        </p:txBody>
      </p:sp>
      <p:pic>
        <p:nvPicPr>
          <p:cNvPr id="2" name="Immagine 1"/>
          <p:cNvPicPr>
            <a:picLocks noChangeAspect="1"/>
          </p:cNvPicPr>
          <p:nvPr/>
        </p:nvPicPr>
        <p:blipFill>
          <a:blip r:embed="rId3"/>
          <a:stretch>
            <a:fillRect/>
          </a:stretch>
        </p:blipFill>
        <p:spPr>
          <a:xfrm>
            <a:off x="107504" y="1268760"/>
            <a:ext cx="8866747" cy="3900155"/>
          </a:xfrm>
          <a:prstGeom prst="rect">
            <a:avLst/>
          </a:prstGeom>
        </p:spPr>
      </p:pic>
    </p:spTree>
    <p:extLst>
      <p:ext uri="{BB962C8B-B14F-4D97-AF65-F5344CB8AC3E}">
        <p14:creationId xmlns:p14="http://schemas.microsoft.com/office/powerpoint/2010/main" val="1750485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9" name="Text Box 7"/>
          <p:cNvSpPr txBox="1">
            <a:spLocks noChangeArrowheads="1"/>
          </p:cNvSpPr>
          <p:nvPr/>
        </p:nvSpPr>
        <p:spPr bwMode="auto">
          <a:xfrm>
            <a:off x="82550" y="1463617"/>
            <a:ext cx="25209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b="1" dirty="0">
                <a:solidFill>
                  <a:schemeClr val="tx2">
                    <a:lumMod val="75000"/>
                    <a:lumOff val="25000"/>
                  </a:schemeClr>
                </a:solidFill>
                <a:latin typeface="Arial Narrow" panose="020B0606020202030204" pitchFamily="34" charset="0"/>
                <a:ea typeface="Tahoma" panose="020B0604030504040204" pitchFamily="34" charset="0"/>
                <a:cs typeface="Tahoma" panose="020B0604030504040204" pitchFamily="34" charset="0"/>
              </a:rPr>
              <a:t>IMPRESE FEMMINILI</a:t>
            </a:r>
          </a:p>
        </p:txBody>
      </p:sp>
      <p:sp>
        <p:nvSpPr>
          <p:cNvPr id="223246" name="AutoShape 14"/>
          <p:cNvSpPr>
            <a:spLocks noChangeArrowheads="1"/>
          </p:cNvSpPr>
          <p:nvPr/>
        </p:nvSpPr>
        <p:spPr bwMode="auto">
          <a:xfrm rot="5400000">
            <a:off x="4314457" y="767719"/>
            <a:ext cx="482600" cy="576063"/>
          </a:xfrm>
          <a:prstGeom prst="rightArrow">
            <a:avLst>
              <a:gd name="adj1" fmla="val 50000"/>
              <a:gd name="adj2" fmla="val 41989"/>
            </a:avLst>
          </a:prstGeom>
          <a:solidFill>
            <a:srgbClr val="000080">
              <a:alpha val="99001"/>
            </a:srgbClr>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69" name="Text Box 37"/>
          <p:cNvSpPr txBox="1">
            <a:spLocks noChangeArrowheads="1"/>
          </p:cNvSpPr>
          <p:nvPr/>
        </p:nvSpPr>
        <p:spPr bwMode="auto">
          <a:xfrm>
            <a:off x="2928938" y="1463617"/>
            <a:ext cx="33131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it-IT"/>
            </a:defPPr>
            <a:lvl1pPr algn="ctr">
              <a:spcBef>
                <a:spcPct val="50000"/>
              </a:spcBef>
              <a:defRPr b="1">
                <a:solidFill>
                  <a:schemeClr val="tx2">
                    <a:lumMod val="75000"/>
                    <a:lumOff val="25000"/>
                  </a:schemeClr>
                </a:solidFill>
                <a:latin typeface="Arial Narrow" panose="020B0606020202030204" pitchFamily="34" charset="0"/>
                <a:ea typeface="Tahoma" panose="020B0604030504040204" pitchFamily="34" charset="0"/>
                <a:cs typeface="Tahoma" panose="020B0604030504040204" pitchFamily="34" charset="0"/>
              </a:defRPr>
            </a:lvl1pPr>
          </a:lstStyle>
          <a:p>
            <a:r>
              <a:rPr lang="it-IT" altLang="it-IT" dirty="0"/>
              <a:t>PRESENZA FEMMINILE</a:t>
            </a:r>
          </a:p>
        </p:txBody>
      </p:sp>
      <p:sp>
        <p:nvSpPr>
          <p:cNvPr id="223271" name="Text Box 39"/>
          <p:cNvSpPr txBox="1">
            <a:spLocks noChangeArrowheads="1"/>
          </p:cNvSpPr>
          <p:nvPr/>
        </p:nvSpPr>
        <p:spPr bwMode="auto">
          <a:xfrm>
            <a:off x="3309818" y="1995492"/>
            <a:ext cx="2765425"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it-IT"/>
            </a:defPPr>
            <a:lvl1pPr>
              <a:defRPr sz="1600" b="1">
                <a:solidFill>
                  <a:srgbClr val="FF0000"/>
                </a:solidFill>
                <a:latin typeface="Arial Narrow" panose="020B0606020202030204" pitchFamily="34" charset="0"/>
                <a:ea typeface="Tahoma" panose="020B0604030504040204" pitchFamily="34" charset="0"/>
                <a:cs typeface="Tahoma" panose="020B0604030504040204" pitchFamily="34" charset="0"/>
              </a:defRPr>
            </a:lvl1pPr>
          </a:lstStyle>
          <a:p>
            <a:r>
              <a:rPr lang="it-IT" altLang="it-IT" dirty="0"/>
              <a:t>Per evidenziare il peso delle cariche detenute da donne rispetto al totale, si prendono in esame le cariche associate alla conduzione dell’impresa, analizzando le informazioni su tutte le persone con carica appartenenti a </a:t>
            </a:r>
            <a:r>
              <a:rPr lang="it-IT" altLang="it-IT" dirty="0" smtClean="0"/>
              <a:t>imprese attive presenti </a:t>
            </a:r>
            <a:r>
              <a:rPr lang="it-IT" altLang="it-IT" dirty="0"/>
              <a:t>nelle diverse province e associando a ogni persona la prima carica ricoperta in ciascuna impresa</a:t>
            </a:r>
            <a:r>
              <a:rPr lang="it-IT" altLang="it-IT" dirty="0" smtClean="0"/>
              <a:t>.</a:t>
            </a:r>
          </a:p>
          <a:p>
            <a:endParaRPr lang="it-IT" altLang="it-IT" dirty="0"/>
          </a:p>
          <a:p>
            <a:r>
              <a:rPr lang="it-IT" altLang="it-IT" dirty="0">
                <a:solidFill>
                  <a:schemeClr val="accent2">
                    <a:lumMod val="50000"/>
                  </a:schemeClr>
                </a:solidFill>
              </a:rPr>
              <a:t>In Toscana sono titolari </a:t>
            </a:r>
            <a:r>
              <a:rPr lang="it-IT" altLang="it-IT" dirty="0" smtClean="0">
                <a:solidFill>
                  <a:schemeClr val="accent2">
                    <a:lumMod val="50000"/>
                  </a:schemeClr>
                </a:solidFill>
              </a:rPr>
              <a:t>di cariche </a:t>
            </a:r>
            <a:r>
              <a:rPr lang="it-IT" altLang="it-IT" dirty="0">
                <a:solidFill>
                  <a:schemeClr val="accent2">
                    <a:lumMod val="50000"/>
                  </a:schemeClr>
                </a:solidFill>
              </a:rPr>
              <a:t>in imprese attive </a:t>
            </a:r>
            <a:r>
              <a:rPr lang="it-IT" altLang="it-IT" dirty="0" smtClean="0">
                <a:solidFill>
                  <a:schemeClr val="accent2">
                    <a:lumMod val="50000"/>
                  </a:schemeClr>
                </a:solidFill>
              </a:rPr>
              <a:t>155.886 </a:t>
            </a:r>
            <a:r>
              <a:rPr lang="it-IT" altLang="it-IT" dirty="0">
                <a:solidFill>
                  <a:schemeClr val="accent2">
                    <a:lumMod val="50000"/>
                  </a:schemeClr>
                </a:solidFill>
              </a:rPr>
              <a:t>donne, il </a:t>
            </a:r>
            <a:r>
              <a:rPr lang="it-IT" altLang="it-IT" dirty="0" smtClean="0">
                <a:solidFill>
                  <a:schemeClr val="accent2">
                    <a:lumMod val="50000"/>
                  </a:schemeClr>
                </a:solidFill>
              </a:rPr>
              <a:t>29,9% </a:t>
            </a:r>
            <a:r>
              <a:rPr lang="it-IT" altLang="it-IT" dirty="0">
                <a:solidFill>
                  <a:schemeClr val="accent2">
                    <a:lumMod val="50000"/>
                  </a:schemeClr>
                </a:solidFill>
              </a:rPr>
              <a:t>del </a:t>
            </a:r>
            <a:r>
              <a:rPr lang="it-IT" altLang="it-IT" dirty="0" smtClean="0">
                <a:solidFill>
                  <a:schemeClr val="accent2">
                    <a:lumMod val="50000"/>
                  </a:schemeClr>
                </a:solidFill>
              </a:rPr>
              <a:t>totale</a:t>
            </a:r>
            <a:endParaRPr lang="it-IT" altLang="it-IT" dirty="0">
              <a:solidFill>
                <a:schemeClr val="accent2">
                  <a:lumMod val="50000"/>
                </a:schemeClr>
              </a:solidFill>
            </a:endParaRPr>
          </a:p>
          <a:p>
            <a:endParaRPr lang="it-IT" altLang="it-IT" dirty="0"/>
          </a:p>
        </p:txBody>
      </p:sp>
      <p:sp>
        <p:nvSpPr>
          <p:cNvPr id="223273" name="AutoShape 41"/>
          <p:cNvSpPr>
            <a:spLocks noChangeArrowheads="1"/>
          </p:cNvSpPr>
          <p:nvPr/>
        </p:nvSpPr>
        <p:spPr bwMode="auto">
          <a:xfrm rot="10800000">
            <a:off x="735013" y="862366"/>
            <a:ext cx="2087562" cy="57467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74" name="Text Box 42"/>
          <p:cNvSpPr txBox="1">
            <a:spLocks noChangeArrowheads="1"/>
          </p:cNvSpPr>
          <p:nvPr/>
        </p:nvSpPr>
        <p:spPr bwMode="auto">
          <a:xfrm>
            <a:off x="6088063" y="1463617"/>
            <a:ext cx="26654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it-IT"/>
            </a:defPPr>
            <a:lvl1pPr algn="ctr">
              <a:spcBef>
                <a:spcPct val="50000"/>
              </a:spcBef>
              <a:defRPr b="1">
                <a:solidFill>
                  <a:schemeClr val="tx2">
                    <a:lumMod val="75000"/>
                    <a:lumOff val="25000"/>
                  </a:schemeClr>
                </a:solidFill>
                <a:latin typeface="Arial Narrow" panose="020B0606020202030204" pitchFamily="34" charset="0"/>
                <a:ea typeface="Tahoma" panose="020B0604030504040204" pitchFamily="34" charset="0"/>
                <a:cs typeface="Tahoma" panose="020B0604030504040204" pitchFamily="34" charset="0"/>
              </a:defRPr>
            </a:lvl1pPr>
          </a:lstStyle>
          <a:p>
            <a:r>
              <a:rPr lang="it-IT" altLang="it-IT" dirty="0"/>
              <a:t>CARICHE FEMMINILI</a:t>
            </a:r>
          </a:p>
        </p:txBody>
      </p:sp>
      <p:sp>
        <p:nvSpPr>
          <p:cNvPr id="223275" name="Text Box 43"/>
          <p:cNvSpPr txBox="1">
            <a:spLocks noChangeArrowheads="1"/>
          </p:cNvSpPr>
          <p:nvPr/>
        </p:nvSpPr>
        <p:spPr bwMode="auto">
          <a:xfrm>
            <a:off x="6135602" y="1927325"/>
            <a:ext cx="2700337"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it-IT"/>
            </a:defPPr>
            <a:lvl1pPr>
              <a:defRPr sz="1600" b="1">
                <a:solidFill>
                  <a:srgbClr val="FF0000"/>
                </a:solidFill>
                <a:latin typeface="Arial Narrow" panose="020B0606020202030204" pitchFamily="34" charset="0"/>
                <a:ea typeface="Tahoma" panose="020B0604030504040204" pitchFamily="34" charset="0"/>
                <a:cs typeface="Tahoma" panose="020B0604030504040204" pitchFamily="34" charset="0"/>
              </a:defRPr>
            </a:lvl1pPr>
          </a:lstStyle>
          <a:p>
            <a:r>
              <a:rPr lang="it-IT" altLang="it-IT" dirty="0"/>
              <a:t>La navigazione specifica sulle "Cariche Femminili" fornisce informazioni su tutte le cariche assunte da donne nell'ambito di tutte le imprese registrate presenti nelle diverse province e sulle donne titolari di azioni/quote di capitale nelle imprese tenute alla presentazione al R.I. dell'elenco dei soci.  </a:t>
            </a:r>
            <a:endParaRPr lang="it-IT" altLang="it-IT" dirty="0" smtClean="0"/>
          </a:p>
          <a:p>
            <a:endParaRPr lang="it-IT" altLang="it-IT" dirty="0"/>
          </a:p>
          <a:p>
            <a:r>
              <a:rPr lang="it-IT" altLang="it-IT" dirty="0">
                <a:solidFill>
                  <a:schemeClr val="accent2">
                    <a:lumMod val="50000"/>
                  </a:schemeClr>
                </a:solidFill>
              </a:rPr>
              <a:t>Le cariche ricoperte da donne in Toscana in imprese attive sono </a:t>
            </a:r>
            <a:r>
              <a:rPr lang="it-IT" altLang="it-IT" dirty="0" smtClean="0">
                <a:solidFill>
                  <a:schemeClr val="accent2">
                    <a:lumMod val="50000"/>
                  </a:schemeClr>
                </a:solidFill>
              </a:rPr>
              <a:t>237.718, </a:t>
            </a:r>
            <a:r>
              <a:rPr lang="it-IT" altLang="it-IT" dirty="0">
                <a:solidFill>
                  <a:schemeClr val="accent2">
                    <a:lumMod val="50000"/>
                  </a:schemeClr>
                </a:solidFill>
              </a:rPr>
              <a:t>il 29,5% del totale (al netto delle cariche attribuite a persone giuridiche)</a:t>
            </a:r>
          </a:p>
        </p:txBody>
      </p:sp>
      <p:sp>
        <p:nvSpPr>
          <p:cNvPr id="223278" name="AutoShape 46"/>
          <p:cNvSpPr>
            <a:spLocks noChangeArrowheads="1"/>
          </p:cNvSpPr>
          <p:nvPr/>
        </p:nvSpPr>
        <p:spPr bwMode="auto">
          <a:xfrm rot="10800000" flipH="1">
            <a:off x="6372225" y="845940"/>
            <a:ext cx="2087563" cy="576263"/>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79" name="Text Box 47"/>
          <p:cNvSpPr txBox="1">
            <a:spLocks noChangeArrowheads="1"/>
          </p:cNvSpPr>
          <p:nvPr/>
        </p:nvSpPr>
        <p:spPr bwMode="auto">
          <a:xfrm>
            <a:off x="173038" y="2255426"/>
            <a:ext cx="295275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600" b="1" dirty="0">
                <a:solidFill>
                  <a:srgbClr val="FF0000"/>
                </a:solidFill>
                <a:latin typeface="Arial Narrow" panose="020B0606020202030204" pitchFamily="34" charset="0"/>
                <a:ea typeface="Tahoma" panose="020B0604030504040204" pitchFamily="34" charset="0"/>
                <a:cs typeface="Tahoma" panose="020B0604030504040204" pitchFamily="34" charset="0"/>
              </a:rPr>
              <a:t>Imprese</a:t>
            </a:r>
            <a:r>
              <a:rPr lang="it-IT" altLang="it-IT" sz="1600" dirty="0">
                <a:solidFill>
                  <a:srgbClr val="FF0000"/>
                </a:solidFill>
                <a:latin typeface="Arial Narrow" panose="020B0606020202030204" pitchFamily="34" charset="0"/>
                <a:ea typeface="Tahoma" panose="020B0604030504040204" pitchFamily="34" charset="0"/>
                <a:cs typeface="Tahoma" panose="020B0604030504040204" pitchFamily="34" charset="0"/>
              </a:rPr>
              <a:t> </a:t>
            </a:r>
            <a:r>
              <a:rPr lang="it-IT" altLang="it-IT" sz="1600" b="1" dirty="0">
                <a:solidFill>
                  <a:srgbClr val="FF0000"/>
                </a:solidFill>
                <a:latin typeface="Arial Narrow" panose="020B0606020202030204" pitchFamily="34" charset="0"/>
                <a:ea typeface="Tahoma" panose="020B0604030504040204" pitchFamily="34" charset="0"/>
                <a:cs typeface="Tahoma" panose="020B0604030504040204" pitchFamily="34" charset="0"/>
              </a:rPr>
              <a:t>in cui la presenza femminile è superiore al 50%. Le imprese femminili sono ordinate per intensità di presenza: </a:t>
            </a:r>
            <a:r>
              <a:rPr lang="it-IT" altLang="it-IT" sz="1600" b="1" dirty="0" smtClean="0">
                <a:solidFill>
                  <a:srgbClr val="FF0000"/>
                </a:solidFill>
                <a:latin typeface="Arial Narrow" panose="020B0606020202030204" pitchFamily="34" charset="0"/>
                <a:ea typeface="Tahoma" panose="020B0604030504040204" pitchFamily="34" charset="0"/>
                <a:cs typeface="Tahoma" panose="020B0604030504040204" pitchFamily="34" charset="0"/>
              </a:rPr>
              <a:t>maggioritaria </a:t>
            </a:r>
            <a:r>
              <a:rPr lang="it-IT" altLang="it-IT" sz="1600" b="1" dirty="0">
                <a:solidFill>
                  <a:srgbClr val="FF0000"/>
                </a:solidFill>
                <a:latin typeface="Arial Narrow" panose="020B0606020202030204" pitchFamily="34" charset="0"/>
                <a:ea typeface="Tahoma" panose="020B0604030504040204" pitchFamily="34" charset="0"/>
                <a:cs typeface="Tahoma" panose="020B0604030504040204" pitchFamily="34" charset="0"/>
              </a:rPr>
              <a:t>(quota compresa tra il 50 e il 60%), forte (superiore al 60%) e totalitaria (100% come nelle imprese individuali</a:t>
            </a:r>
            <a:r>
              <a:rPr lang="it-IT" altLang="it-IT" sz="1600" b="1" dirty="0" smtClean="0">
                <a:solidFill>
                  <a:srgbClr val="FF0000"/>
                </a:solidFill>
                <a:latin typeface="Arial Narrow" panose="020B0606020202030204" pitchFamily="34" charset="0"/>
                <a:ea typeface="Tahoma" panose="020B0604030504040204" pitchFamily="34" charset="0"/>
                <a:cs typeface="Tahoma" panose="020B0604030504040204" pitchFamily="34" charset="0"/>
              </a:rPr>
              <a:t>).</a:t>
            </a:r>
          </a:p>
          <a:p>
            <a:endParaRPr lang="it-IT" altLang="it-IT" sz="1600" b="1" dirty="0" smtClean="0">
              <a:solidFill>
                <a:srgbClr val="FF0000"/>
              </a:solidFill>
              <a:latin typeface="Arial Narrow" panose="020B0606020202030204" pitchFamily="34" charset="0"/>
              <a:ea typeface="Tahoma" panose="020B0604030504040204" pitchFamily="34" charset="0"/>
              <a:cs typeface="Tahoma" panose="020B0604030504040204" pitchFamily="34" charset="0"/>
            </a:endParaRPr>
          </a:p>
          <a:p>
            <a:r>
              <a:rPr lang="it-IT" altLang="it-IT" sz="1600" b="1" dirty="0" smtClean="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rPr>
              <a:t>Le imprese femminili attive pesano in Toscana per il 24,1%</a:t>
            </a:r>
            <a:endParaRPr lang="it-IT" altLang="it-IT" sz="1600" b="1" dirty="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endParaRPr>
          </a:p>
          <a:p>
            <a:r>
              <a:rPr lang="it-IT" altLang="it-IT" sz="1600" b="1" dirty="0" smtClean="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rPr>
              <a:t>Quote toscana:</a:t>
            </a:r>
          </a:p>
          <a:p>
            <a:r>
              <a:rPr lang="it-IT" altLang="it-IT" sz="1600" b="1" dirty="0" smtClean="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rPr>
              <a:t>82,7% - totalitaria</a:t>
            </a:r>
          </a:p>
          <a:p>
            <a:r>
              <a:rPr lang="it-IT" altLang="it-IT" sz="1600" b="1" dirty="0" smtClean="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rPr>
              <a:t>13,6% - forte</a:t>
            </a:r>
          </a:p>
          <a:p>
            <a:r>
              <a:rPr lang="it-IT" altLang="it-IT" sz="1600" b="1" dirty="0" smtClean="0">
                <a:solidFill>
                  <a:schemeClr val="accent2">
                    <a:lumMod val="50000"/>
                  </a:schemeClr>
                </a:solidFill>
                <a:latin typeface="Arial Narrow" panose="020B0606020202030204" pitchFamily="34" charset="0"/>
                <a:ea typeface="Tahoma" panose="020B0604030504040204" pitchFamily="34" charset="0"/>
                <a:cs typeface="Tahoma" panose="020B0604030504040204" pitchFamily="34" charset="0"/>
              </a:rPr>
              <a:t>3,7% - maggioritaria</a:t>
            </a:r>
          </a:p>
        </p:txBody>
      </p:sp>
      <p:sp>
        <p:nvSpPr>
          <p:cNvPr id="16"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2" name="Rettangolo 1"/>
          <p:cNvSpPr/>
          <p:nvPr/>
        </p:nvSpPr>
        <p:spPr>
          <a:xfrm>
            <a:off x="323528" y="228093"/>
            <a:ext cx="9144000" cy="461665"/>
          </a:xfrm>
          <a:prstGeom prst="rect">
            <a:avLst/>
          </a:prstGeom>
        </p:spPr>
        <p:txBody>
          <a:bodyPr wrap="square">
            <a:spAutoFit/>
          </a:bodyPr>
          <a:lstStyle/>
          <a:p>
            <a:pPr eaLnBrk="1" hangingPunct="1">
              <a:defRPr/>
            </a:pPr>
            <a:r>
              <a:rPr lang="it-IT" altLang="it-IT" sz="2400" b="1" kern="0" dirty="0">
                <a:latin typeface="Arial" charset="0"/>
              </a:rPr>
              <a:t>L’imprenditoria femminile all’interno del Registro Imprese</a:t>
            </a:r>
          </a:p>
        </p:txBody>
      </p:sp>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2</a:t>
            </a:fld>
            <a:endParaRPr lang="it-IT" altLang="it-IT"/>
          </a:p>
        </p:txBody>
      </p:sp>
    </p:spTree>
    <p:extLst>
      <p:ext uri="{BB962C8B-B14F-4D97-AF65-F5344CB8AC3E}">
        <p14:creationId xmlns:p14="http://schemas.microsoft.com/office/powerpoint/2010/main" val="1098631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8"/>
          <p:cNvSpPr>
            <a:spLocks noChangeArrowheads="1"/>
          </p:cNvSpPr>
          <p:nvPr/>
        </p:nvSpPr>
        <p:spPr bwMode="auto">
          <a:xfrm>
            <a:off x="0" y="6266661"/>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13" name="AutoShape 9"/>
          <p:cNvSpPr>
            <a:spLocks noChangeArrowheads="1"/>
          </p:cNvSpPr>
          <p:nvPr/>
        </p:nvSpPr>
        <p:spPr bwMode="auto">
          <a:xfrm rot="-10800000">
            <a:off x="1835150" y="0"/>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392202" name="Line 10"/>
          <p:cNvSpPr>
            <a:spLocks noChangeShapeType="1"/>
          </p:cNvSpPr>
          <p:nvPr/>
        </p:nvSpPr>
        <p:spPr bwMode="auto">
          <a:xfrm>
            <a:off x="0" y="620688"/>
            <a:ext cx="9144000" cy="0"/>
          </a:xfrm>
          <a:prstGeom prst="line">
            <a:avLst/>
          </a:prstGeom>
          <a:noFill/>
          <a:ln w="3810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 name="Text Box 12"/>
          <p:cNvSpPr txBox="1">
            <a:spLocks noChangeArrowheads="1"/>
          </p:cNvSpPr>
          <p:nvPr/>
        </p:nvSpPr>
        <p:spPr bwMode="auto">
          <a:xfrm>
            <a:off x="0" y="4462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it-IT"/>
            </a:defPPr>
            <a:lvl1pPr algn="ctr">
              <a:spcBef>
                <a:spcPct val="50000"/>
              </a:spcBef>
              <a:defRPr sz="2800" b="1">
                <a:solidFill>
                  <a:schemeClr val="accent6">
                    <a:lumMod val="50000"/>
                  </a:schemeClr>
                </a:solidFill>
                <a:latin typeface="Arial" panose="020B0604020202020204" pitchFamily="34" charset="0"/>
                <a:cs typeface="Arial" panose="020B0604020202020204" pitchFamily="34" charset="0"/>
              </a:defRPr>
            </a:lvl1pPr>
          </a:lstStyle>
          <a:p>
            <a:r>
              <a:rPr lang="it-IT" altLang="it-IT" dirty="0" smtClean="0">
                <a:solidFill>
                  <a:schemeClr val="tx2">
                    <a:lumMod val="50000"/>
                  </a:schemeClr>
                </a:solidFill>
                <a:latin typeface="Calibri" panose="020F0502020204030204" pitchFamily="34" charset="0"/>
              </a:rPr>
              <a:t>Le imprese femminili in Toscana alla fine del 2022</a:t>
            </a:r>
            <a:endParaRPr lang="it-IT" altLang="it-IT" dirty="0">
              <a:solidFill>
                <a:schemeClr val="tx2">
                  <a:lumMod val="50000"/>
                </a:schemeClr>
              </a:solidFill>
              <a:latin typeface="Calibri" panose="020F0502020204030204" pitchFamily="34" charset="0"/>
            </a:endParaRPr>
          </a:p>
        </p:txBody>
      </p:sp>
      <p:sp>
        <p:nvSpPr>
          <p:cNvPr id="28" name="Text Box 7"/>
          <p:cNvSpPr txBox="1">
            <a:spLocks noChangeArrowheads="1"/>
          </p:cNvSpPr>
          <p:nvPr/>
        </p:nvSpPr>
        <p:spPr bwMode="auto">
          <a:xfrm>
            <a:off x="107950" y="6610350"/>
            <a:ext cx="39599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wrap="square">
            <a:spAutoFit/>
          </a:bodyPr>
          <a:lstStyle/>
          <a:p>
            <a:pPr eaLnBrk="0" hangingPunct="0">
              <a:lnSpc>
                <a:spcPct val="120000"/>
              </a:lnSpc>
              <a:buClr>
                <a:schemeClr val="tx1"/>
              </a:buClr>
            </a:pPr>
            <a:r>
              <a:rPr kumimoji="1" lang="it-IT" altLang="it-IT" sz="1000" b="1" dirty="0">
                <a:solidFill>
                  <a:schemeClr val="tx2">
                    <a:lumMod val="50000"/>
                  </a:schemeClr>
                </a:solidFill>
              </a:rPr>
              <a:t>Fonte</a:t>
            </a:r>
            <a:r>
              <a:rPr kumimoji="1" lang="it-IT" altLang="it-IT" sz="1000" b="1" dirty="0" smtClean="0">
                <a:solidFill>
                  <a:schemeClr val="tx2">
                    <a:lumMod val="50000"/>
                  </a:schemeClr>
                </a:solidFill>
              </a:rPr>
              <a:t>: elaborazioni </a:t>
            </a:r>
            <a:r>
              <a:rPr kumimoji="1" lang="it-IT" altLang="it-IT" sz="1000" b="1" dirty="0" err="1" smtClean="0">
                <a:solidFill>
                  <a:schemeClr val="tx2">
                    <a:lumMod val="50000"/>
                  </a:schemeClr>
                </a:solidFill>
              </a:rPr>
              <a:t>u.o</a:t>
            </a:r>
            <a:r>
              <a:rPr kumimoji="1" lang="it-IT" altLang="it-IT" sz="1000" b="1" dirty="0" smtClean="0">
                <a:solidFill>
                  <a:schemeClr val="tx2">
                    <a:lumMod val="50000"/>
                  </a:schemeClr>
                </a:solidFill>
              </a:rPr>
              <a:t>. statistica e studi su dati </a:t>
            </a:r>
            <a:r>
              <a:rPr kumimoji="1" lang="it-IT" altLang="it-IT" sz="1000" b="1" dirty="0" err="1" smtClean="0">
                <a:solidFill>
                  <a:schemeClr val="tx2">
                    <a:lumMod val="50000"/>
                  </a:schemeClr>
                </a:solidFill>
              </a:rPr>
              <a:t>Infocamere</a:t>
            </a:r>
            <a:endParaRPr kumimoji="1" lang="it-IT" altLang="it-IT" sz="1000" b="1" dirty="0">
              <a:solidFill>
                <a:schemeClr val="tx2">
                  <a:lumMod val="50000"/>
                </a:schemeClr>
              </a:solidFill>
            </a:endParaRPr>
          </a:p>
        </p:txBody>
      </p:sp>
      <p:pic>
        <p:nvPicPr>
          <p:cNvPr id="2" name="Immagine 1"/>
          <p:cNvPicPr>
            <a:picLocks noChangeAspect="1"/>
          </p:cNvPicPr>
          <p:nvPr/>
        </p:nvPicPr>
        <p:blipFill>
          <a:blip r:embed="rId3"/>
          <a:stretch>
            <a:fillRect/>
          </a:stretch>
        </p:blipFill>
        <p:spPr>
          <a:xfrm>
            <a:off x="33994" y="896933"/>
            <a:ext cx="9076010" cy="2380870"/>
          </a:xfrm>
          <a:prstGeom prst="rect">
            <a:avLst/>
          </a:prstGeom>
        </p:spPr>
      </p:pic>
      <p:pic>
        <p:nvPicPr>
          <p:cNvPr id="3" name="Immagine 2"/>
          <p:cNvPicPr>
            <a:picLocks noChangeAspect="1"/>
          </p:cNvPicPr>
          <p:nvPr/>
        </p:nvPicPr>
        <p:blipFill>
          <a:blip r:embed="rId4"/>
          <a:stretch>
            <a:fillRect/>
          </a:stretch>
        </p:blipFill>
        <p:spPr>
          <a:xfrm>
            <a:off x="1711285" y="3382061"/>
            <a:ext cx="5721429" cy="3431315"/>
          </a:xfrm>
          <a:prstGeom prst="rect">
            <a:avLst/>
          </a:prstGeom>
        </p:spPr>
      </p:pic>
      <p:sp>
        <p:nvSpPr>
          <p:cNvPr id="4" name="Segnaposto numero diapositiva 3"/>
          <p:cNvSpPr>
            <a:spLocks noGrp="1"/>
          </p:cNvSpPr>
          <p:nvPr>
            <p:ph type="sldNum" sz="quarter" idx="12"/>
          </p:nvPr>
        </p:nvSpPr>
        <p:spPr/>
        <p:txBody>
          <a:bodyPr/>
          <a:lstStyle/>
          <a:p>
            <a:pPr>
              <a:defRPr/>
            </a:pPr>
            <a:fld id="{86F531B0-99BE-439F-9A95-E2F594A5E4DD}" type="slidenum">
              <a:rPr lang="it-IT" altLang="it-IT" smtClean="0"/>
              <a:pPr>
                <a:defRPr/>
              </a:pPr>
              <a:t>3</a:t>
            </a:fld>
            <a:endParaRPr lang="it-IT" altLang="it-IT"/>
          </a:p>
        </p:txBody>
      </p:sp>
    </p:spTree>
    <p:extLst>
      <p:ext uri="{BB962C8B-B14F-4D97-AF65-F5344CB8AC3E}">
        <p14:creationId xmlns:p14="http://schemas.microsoft.com/office/powerpoint/2010/main" val="1925426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idx="4294967295"/>
          </p:nvPr>
        </p:nvSpPr>
        <p:spPr>
          <a:xfrm>
            <a:off x="0" y="141778"/>
            <a:ext cx="9144000" cy="533400"/>
          </a:xfrm>
        </p:spPr>
        <p:txBody>
          <a:bodyPr/>
          <a:lstStyle/>
          <a:p>
            <a:pPr eaLnBrk="1" hangingPunct="1"/>
            <a:r>
              <a:rPr lang="it-IT" altLang="it-IT" sz="2000" b="1" dirty="0" smtClean="0">
                <a:solidFill>
                  <a:schemeClr val="tx1"/>
                </a:solidFill>
                <a:latin typeface="Arial" charset="0"/>
              </a:rPr>
              <a:t>Distribuzione delle imprese femminili attive </a:t>
            </a:r>
            <a:br>
              <a:rPr lang="it-IT" altLang="it-IT" sz="2000" b="1" dirty="0" smtClean="0">
                <a:solidFill>
                  <a:schemeClr val="tx1"/>
                </a:solidFill>
                <a:latin typeface="Arial" charset="0"/>
              </a:rPr>
            </a:br>
            <a:r>
              <a:rPr lang="it-IT" altLang="it-IT" sz="2000" b="1" dirty="0" smtClean="0">
                <a:solidFill>
                  <a:schemeClr val="tx1"/>
                </a:solidFill>
                <a:latin typeface="Arial" charset="0"/>
              </a:rPr>
              <a:t> all’interno della Regione Toscana</a:t>
            </a:r>
            <a:r>
              <a:rPr lang="it-IT" altLang="it-IT" sz="2800" b="1" dirty="0" smtClean="0">
                <a:solidFill>
                  <a:schemeClr val="tx1"/>
                </a:solidFill>
                <a:latin typeface="Arial" charset="0"/>
              </a:rPr>
              <a:t> </a:t>
            </a:r>
          </a:p>
        </p:txBody>
      </p:sp>
      <p:sp>
        <p:nvSpPr>
          <p:cNvPr id="8"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0" name="AutoShape 8"/>
          <p:cNvSpPr>
            <a:spLocks noChangeArrowheads="1"/>
          </p:cNvSpPr>
          <p:nvPr/>
        </p:nvSpPr>
        <p:spPr bwMode="auto">
          <a:xfrm>
            <a:off x="0" y="6092825"/>
            <a:ext cx="7308850" cy="765175"/>
          </a:xfrm>
          <a:prstGeom prst="rtTriangle">
            <a:avLst/>
          </a:prstGeom>
          <a:solidFill>
            <a:srgbClr val="1F497D">
              <a:lumMod val="75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smtClean="0">
              <a:solidFill>
                <a:prstClr val="black"/>
              </a:solidFill>
            </a:endParaRPr>
          </a:p>
        </p:txBody>
      </p:sp>
      <p:pic>
        <p:nvPicPr>
          <p:cNvPr id="2" name="Immagine 1"/>
          <p:cNvPicPr>
            <a:picLocks noChangeAspect="1"/>
          </p:cNvPicPr>
          <p:nvPr/>
        </p:nvPicPr>
        <p:blipFill>
          <a:blip r:embed="rId3"/>
          <a:stretch>
            <a:fillRect/>
          </a:stretch>
        </p:blipFill>
        <p:spPr>
          <a:xfrm>
            <a:off x="96878" y="1036019"/>
            <a:ext cx="8897177" cy="2293715"/>
          </a:xfrm>
          <a:prstGeom prst="rect">
            <a:avLst/>
          </a:prstGeom>
        </p:spPr>
      </p:pic>
      <p:pic>
        <p:nvPicPr>
          <p:cNvPr id="5" name="Immagine 4"/>
          <p:cNvPicPr>
            <a:picLocks noChangeAspect="1"/>
          </p:cNvPicPr>
          <p:nvPr/>
        </p:nvPicPr>
        <p:blipFill>
          <a:blip r:embed="rId4"/>
          <a:stretch>
            <a:fillRect/>
          </a:stretch>
        </p:blipFill>
        <p:spPr>
          <a:xfrm>
            <a:off x="1903759" y="3612926"/>
            <a:ext cx="5336480" cy="3200450"/>
          </a:xfrm>
          <a:prstGeom prst="rect">
            <a:avLst/>
          </a:prstGeom>
        </p:spPr>
      </p:pic>
      <p:sp>
        <p:nvSpPr>
          <p:cNvPr id="6" name="Segnaposto numero diapositiva 5"/>
          <p:cNvSpPr>
            <a:spLocks noGrp="1"/>
          </p:cNvSpPr>
          <p:nvPr>
            <p:ph type="sldNum" sz="quarter" idx="12"/>
          </p:nvPr>
        </p:nvSpPr>
        <p:spPr/>
        <p:txBody>
          <a:bodyPr/>
          <a:lstStyle/>
          <a:p>
            <a:pPr>
              <a:defRPr/>
            </a:pPr>
            <a:fld id="{86F531B0-99BE-439F-9A95-E2F594A5E4DD}" type="slidenum">
              <a:rPr lang="it-IT" altLang="it-IT" smtClean="0"/>
              <a:pPr>
                <a:defRPr/>
              </a:pPr>
              <a:t>4</a:t>
            </a:fld>
            <a:endParaRPr lang="it-IT" altLang="it-IT"/>
          </a:p>
        </p:txBody>
      </p:sp>
    </p:spTree>
    <p:extLst>
      <p:ext uri="{BB962C8B-B14F-4D97-AF65-F5344CB8AC3E}">
        <p14:creationId xmlns:p14="http://schemas.microsoft.com/office/powerpoint/2010/main" val="2127137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8"/>
          <p:cNvSpPr>
            <a:spLocks noChangeArrowheads="1"/>
          </p:cNvSpPr>
          <p:nvPr/>
        </p:nvSpPr>
        <p:spPr bwMode="auto">
          <a:xfrm>
            <a:off x="0" y="6266661"/>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13" name="AutoShape 9"/>
          <p:cNvSpPr>
            <a:spLocks noChangeArrowheads="1"/>
          </p:cNvSpPr>
          <p:nvPr/>
        </p:nvSpPr>
        <p:spPr bwMode="auto">
          <a:xfrm rot="-10800000">
            <a:off x="1835150" y="0"/>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392202" name="Line 10"/>
          <p:cNvSpPr>
            <a:spLocks noChangeShapeType="1"/>
          </p:cNvSpPr>
          <p:nvPr/>
        </p:nvSpPr>
        <p:spPr bwMode="auto">
          <a:xfrm>
            <a:off x="0" y="620688"/>
            <a:ext cx="9144000" cy="0"/>
          </a:xfrm>
          <a:prstGeom prst="line">
            <a:avLst/>
          </a:prstGeom>
          <a:noFill/>
          <a:ln w="3810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 name="Text Box 12"/>
          <p:cNvSpPr txBox="1">
            <a:spLocks noChangeArrowheads="1"/>
          </p:cNvSpPr>
          <p:nvPr/>
        </p:nvSpPr>
        <p:spPr bwMode="auto">
          <a:xfrm>
            <a:off x="0" y="4462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it-IT"/>
            </a:defPPr>
            <a:lvl1pPr algn="ctr">
              <a:spcBef>
                <a:spcPct val="50000"/>
              </a:spcBef>
              <a:defRPr sz="2800" b="1">
                <a:solidFill>
                  <a:schemeClr val="accent6">
                    <a:lumMod val="50000"/>
                  </a:schemeClr>
                </a:solidFill>
                <a:latin typeface="Arial" panose="020B0604020202020204" pitchFamily="34" charset="0"/>
                <a:cs typeface="Arial" panose="020B0604020202020204" pitchFamily="34" charset="0"/>
              </a:defRPr>
            </a:lvl1pPr>
          </a:lstStyle>
          <a:p>
            <a:r>
              <a:rPr lang="it-IT" altLang="it-IT" dirty="0" smtClean="0">
                <a:solidFill>
                  <a:schemeClr val="tx2">
                    <a:lumMod val="50000"/>
                  </a:schemeClr>
                </a:solidFill>
                <a:latin typeface="Calibri" panose="020F0502020204030204" pitchFamily="34" charset="0"/>
              </a:rPr>
              <a:t>Le forme giuridiche</a:t>
            </a:r>
            <a:endParaRPr lang="it-IT" altLang="it-IT" dirty="0">
              <a:solidFill>
                <a:schemeClr val="tx2">
                  <a:lumMod val="50000"/>
                </a:schemeClr>
              </a:solidFill>
              <a:latin typeface="Calibri" panose="020F0502020204030204" pitchFamily="34" charset="0"/>
            </a:endParaRPr>
          </a:p>
        </p:txBody>
      </p:sp>
      <p:sp>
        <p:nvSpPr>
          <p:cNvPr id="28" name="Text Box 7"/>
          <p:cNvSpPr txBox="1">
            <a:spLocks noChangeArrowheads="1"/>
          </p:cNvSpPr>
          <p:nvPr/>
        </p:nvSpPr>
        <p:spPr bwMode="auto">
          <a:xfrm>
            <a:off x="107950" y="6610350"/>
            <a:ext cx="39599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wrap="square">
            <a:spAutoFit/>
          </a:bodyPr>
          <a:lstStyle/>
          <a:p>
            <a:pPr eaLnBrk="0" hangingPunct="0">
              <a:lnSpc>
                <a:spcPct val="120000"/>
              </a:lnSpc>
              <a:buClr>
                <a:schemeClr val="tx1"/>
              </a:buClr>
            </a:pPr>
            <a:r>
              <a:rPr kumimoji="1" lang="it-IT" altLang="it-IT" sz="1000" b="1" dirty="0">
                <a:solidFill>
                  <a:schemeClr val="tx2">
                    <a:lumMod val="50000"/>
                  </a:schemeClr>
                </a:solidFill>
              </a:rPr>
              <a:t>Fonte</a:t>
            </a:r>
            <a:r>
              <a:rPr kumimoji="1" lang="it-IT" altLang="it-IT" sz="1000" b="1" dirty="0" smtClean="0">
                <a:solidFill>
                  <a:schemeClr val="tx2">
                    <a:lumMod val="50000"/>
                  </a:schemeClr>
                </a:solidFill>
              </a:rPr>
              <a:t>: elaborazioni </a:t>
            </a:r>
            <a:r>
              <a:rPr kumimoji="1" lang="it-IT" altLang="it-IT" sz="1000" b="1" dirty="0" err="1" smtClean="0">
                <a:solidFill>
                  <a:schemeClr val="tx2">
                    <a:lumMod val="50000"/>
                  </a:schemeClr>
                </a:solidFill>
              </a:rPr>
              <a:t>u.o</a:t>
            </a:r>
            <a:r>
              <a:rPr kumimoji="1" lang="it-IT" altLang="it-IT" sz="1000" b="1" dirty="0" smtClean="0">
                <a:solidFill>
                  <a:schemeClr val="tx2">
                    <a:lumMod val="50000"/>
                  </a:schemeClr>
                </a:solidFill>
              </a:rPr>
              <a:t>. statistica e studi su dati </a:t>
            </a:r>
            <a:r>
              <a:rPr kumimoji="1" lang="it-IT" altLang="it-IT" sz="1000" b="1" dirty="0" err="1" smtClean="0">
                <a:solidFill>
                  <a:schemeClr val="tx2">
                    <a:lumMod val="50000"/>
                  </a:schemeClr>
                </a:solidFill>
              </a:rPr>
              <a:t>Infocamere</a:t>
            </a:r>
            <a:endParaRPr kumimoji="1" lang="it-IT" altLang="it-IT" sz="1000" b="1" dirty="0">
              <a:solidFill>
                <a:schemeClr val="tx2">
                  <a:lumMod val="50000"/>
                </a:schemeClr>
              </a:solidFill>
            </a:endParaRPr>
          </a:p>
        </p:txBody>
      </p:sp>
      <p:pic>
        <p:nvPicPr>
          <p:cNvPr id="2" name="Immagine 1"/>
          <p:cNvPicPr>
            <a:picLocks noChangeAspect="1"/>
          </p:cNvPicPr>
          <p:nvPr/>
        </p:nvPicPr>
        <p:blipFill>
          <a:blip r:embed="rId3"/>
          <a:stretch>
            <a:fillRect/>
          </a:stretch>
        </p:blipFill>
        <p:spPr>
          <a:xfrm>
            <a:off x="73937" y="730430"/>
            <a:ext cx="8996124" cy="2266522"/>
          </a:xfrm>
          <a:prstGeom prst="rect">
            <a:avLst/>
          </a:prstGeom>
        </p:spPr>
      </p:pic>
      <p:pic>
        <p:nvPicPr>
          <p:cNvPr id="8" name="Immagine 7"/>
          <p:cNvPicPr>
            <a:picLocks noChangeAspect="1"/>
          </p:cNvPicPr>
          <p:nvPr/>
        </p:nvPicPr>
        <p:blipFill>
          <a:blip r:embed="rId4"/>
          <a:stretch>
            <a:fillRect/>
          </a:stretch>
        </p:blipFill>
        <p:spPr>
          <a:xfrm>
            <a:off x="42472" y="3600972"/>
            <a:ext cx="4090950" cy="2749047"/>
          </a:xfrm>
          <a:prstGeom prst="rect">
            <a:avLst/>
          </a:prstGeom>
        </p:spPr>
      </p:pic>
      <p:pic>
        <p:nvPicPr>
          <p:cNvPr id="9" name="Immagine 8"/>
          <p:cNvPicPr>
            <a:picLocks noChangeAspect="1"/>
          </p:cNvPicPr>
          <p:nvPr/>
        </p:nvPicPr>
        <p:blipFill>
          <a:blip r:embed="rId5"/>
          <a:stretch>
            <a:fillRect/>
          </a:stretch>
        </p:blipFill>
        <p:spPr>
          <a:xfrm>
            <a:off x="4104820" y="3610132"/>
            <a:ext cx="4578493" cy="2871465"/>
          </a:xfrm>
          <a:prstGeom prst="rect">
            <a:avLst/>
          </a:prstGeom>
        </p:spPr>
      </p:pic>
      <p:sp>
        <p:nvSpPr>
          <p:cNvPr id="10" name="Segnaposto numero diapositiva 9"/>
          <p:cNvSpPr>
            <a:spLocks noGrp="1"/>
          </p:cNvSpPr>
          <p:nvPr>
            <p:ph type="sldNum" sz="quarter" idx="12"/>
          </p:nvPr>
        </p:nvSpPr>
        <p:spPr/>
        <p:txBody>
          <a:bodyPr/>
          <a:lstStyle/>
          <a:p>
            <a:pPr>
              <a:defRPr/>
            </a:pPr>
            <a:fld id="{86F531B0-99BE-439F-9A95-E2F594A5E4DD}" type="slidenum">
              <a:rPr lang="it-IT" altLang="it-IT" smtClean="0"/>
              <a:pPr>
                <a:defRPr/>
              </a:pPr>
              <a:t>5</a:t>
            </a:fld>
            <a:endParaRPr lang="it-IT" altLang="it-IT"/>
          </a:p>
        </p:txBody>
      </p:sp>
    </p:spTree>
    <p:extLst>
      <p:ext uri="{BB962C8B-B14F-4D97-AF65-F5344CB8AC3E}">
        <p14:creationId xmlns:p14="http://schemas.microsoft.com/office/powerpoint/2010/main" val="2566160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8"/>
          <p:cNvSpPr>
            <a:spLocks noChangeArrowheads="1"/>
          </p:cNvSpPr>
          <p:nvPr/>
        </p:nvSpPr>
        <p:spPr bwMode="auto">
          <a:xfrm>
            <a:off x="0" y="6266661"/>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13" name="AutoShape 9"/>
          <p:cNvSpPr>
            <a:spLocks noChangeArrowheads="1"/>
          </p:cNvSpPr>
          <p:nvPr/>
        </p:nvSpPr>
        <p:spPr bwMode="auto">
          <a:xfrm rot="-10800000">
            <a:off x="1835150" y="0"/>
            <a:ext cx="7308850" cy="620688"/>
          </a:xfrm>
          <a:prstGeom prst="rtTriangle">
            <a:avLst/>
          </a:prstGeom>
          <a:solidFill>
            <a:schemeClr val="tx2">
              <a:lumMod val="60000"/>
              <a:lumOff val="40000"/>
              <a:alpha val="38000"/>
            </a:schemeClr>
          </a:solidFill>
          <a:ln w="9525">
            <a:solidFill>
              <a:srgbClr val="99CCFF"/>
            </a:solidFill>
            <a:miter lim="800000"/>
            <a:headEnd/>
            <a:tailEnd/>
          </a:ln>
          <a:effectLst/>
          <a:extLst/>
        </p:spPr>
        <p:txBody>
          <a:bodyPr wrap="none" anchor="ctr"/>
          <a:lstStyle/>
          <a:p>
            <a:endParaRPr lang="it-IT"/>
          </a:p>
        </p:txBody>
      </p:sp>
      <p:sp>
        <p:nvSpPr>
          <p:cNvPr id="392202" name="Line 10"/>
          <p:cNvSpPr>
            <a:spLocks noChangeShapeType="1"/>
          </p:cNvSpPr>
          <p:nvPr/>
        </p:nvSpPr>
        <p:spPr bwMode="auto">
          <a:xfrm>
            <a:off x="0" y="620688"/>
            <a:ext cx="9144000" cy="0"/>
          </a:xfrm>
          <a:prstGeom prst="line">
            <a:avLst/>
          </a:prstGeom>
          <a:noFill/>
          <a:ln w="3810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 name="Text Box 12"/>
          <p:cNvSpPr txBox="1">
            <a:spLocks noChangeArrowheads="1"/>
          </p:cNvSpPr>
          <p:nvPr/>
        </p:nvSpPr>
        <p:spPr bwMode="auto">
          <a:xfrm>
            <a:off x="0" y="4462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it-IT"/>
            </a:defPPr>
            <a:lvl1pPr algn="ctr">
              <a:spcBef>
                <a:spcPct val="50000"/>
              </a:spcBef>
              <a:defRPr sz="2800" b="1">
                <a:solidFill>
                  <a:schemeClr val="accent6">
                    <a:lumMod val="50000"/>
                  </a:schemeClr>
                </a:solidFill>
                <a:latin typeface="Arial" panose="020B0604020202020204" pitchFamily="34" charset="0"/>
                <a:cs typeface="Arial" panose="020B0604020202020204" pitchFamily="34" charset="0"/>
              </a:defRPr>
            </a:lvl1pPr>
          </a:lstStyle>
          <a:p>
            <a:r>
              <a:rPr lang="it-IT" altLang="it-IT" dirty="0" smtClean="0">
                <a:solidFill>
                  <a:schemeClr val="tx2">
                    <a:lumMod val="50000"/>
                  </a:schemeClr>
                </a:solidFill>
                <a:latin typeface="Calibri" panose="020F0502020204030204" pitchFamily="34" charset="0"/>
              </a:rPr>
              <a:t>I settori di attività</a:t>
            </a:r>
            <a:endParaRPr lang="it-IT" altLang="it-IT" dirty="0">
              <a:solidFill>
                <a:schemeClr val="tx2">
                  <a:lumMod val="50000"/>
                </a:schemeClr>
              </a:solidFill>
              <a:latin typeface="Calibri" panose="020F0502020204030204" pitchFamily="34" charset="0"/>
            </a:endParaRPr>
          </a:p>
        </p:txBody>
      </p:sp>
      <p:sp>
        <p:nvSpPr>
          <p:cNvPr id="28" name="Text Box 7"/>
          <p:cNvSpPr txBox="1">
            <a:spLocks noChangeArrowheads="1"/>
          </p:cNvSpPr>
          <p:nvPr/>
        </p:nvSpPr>
        <p:spPr bwMode="auto">
          <a:xfrm>
            <a:off x="107950" y="6610350"/>
            <a:ext cx="39599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wrap="square">
            <a:spAutoFit/>
          </a:bodyPr>
          <a:lstStyle/>
          <a:p>
            <a:pPr eaLnBrk="0" hangingPunct="0">
              <a:lnSpc>
                <a:spcPct val="120000"/>
              </a:lnSpc>
              <a:buClr>
                <a:schemeClr val="tx1"/>
              </a:buClr>
            </a:pPr>
            <a:r>
              <a:rPr kumimoji="1" lang="it-IT" altLang="it-IT" sz="1000" b="1" dirty="0">
                <a:solidFill>
                  <a:schemeClr val="tx2">
                    <a:lumMod val="50000"/>
                  </a:schemeClr>
                </a:solidFill>
              </a:rPr>
              <a:t>Fonte</a:t>
            </a:r>
            <a:r>
              <a:rPr kumimoji="1" lang="it-IT" altLang="it-IT" sz="1000" b="1" dirty="0" smtClean="0">
                <a:solidFill>
                  <a:schemeClr val="tx2">
                    <a:lumMod val="50000"/>
                  </a:schemeClr>
                </a:solidFill>
              </a:rPr>
              <a:t>: elaborazioni </a:t>
            </a:r>
            <a:r>
              <a:rPr kumimoji="1" lang="it-IT" altLang="it-IT" sz="1000" b="1" dirty="0" err="1" smtClean="0">
                <a:solidFill>
                  <a:schemeClr val="tx2">
                    <a:lumMod val="50000"/>
                  </a:schemeClr>
                </a:solidFill>
              </a:rPr>
              <a:t>u.o</a:t>
            </a:r>
            <a:r>
              <a:rPr kumimoji="1" lang="it-IT" altLang="it-IT" sz="1000" b="1" dirty="0" smtClean="0">
                <a:solidFill>
                  <a:schemeClr val="tx2">
                    <a:lumMod val="50000"/>
                  </a:schemeClr>
                </a:solidFill>
              </a:rPr>
              <a:t>. statistica e studi su dati </a:t>
            </a:r>
            <a:r>
              <a:rPr kumimoji="1" lang="it-IT" altLang="it-IT" sz="1000" b="1" dirty="0" err="1" smtClean="0">
                <a:solidFill>
                  <a:schemeClr val="tx2">
                    <a:lumMod val="50000"/>
                  </a:schemeClr>
                </a:solidFill>
              </a:rPr>
              <a:t>Infocamere</a:t>
            </a:r>
            <a:endParaRPr kumimoji="1" lang="it-IT" altLang="it-IT" sz="1000" b="1" dirty="0">
              <a:solidFill>
                <a:schemeClr val="tx2">
                  <a:lumMod val="50000"/>
                </a:schemeClr>
              </a:solidFill>
            </a:endParaRPr>
          </a:p>
        </p:txBody>
      </p:sp>
      <p:pic>
        <p:nvPicPr>
          <p:cNvPr id="3" name="Immagine 2"/>
          <p:cNvPicPr>
            <a:picLocks noChangeAspect="1"/>
          </p:cNvPicPr>
          <p:nvPr/>
        </p:nvPicPr>
        <p:blipFill>
          <a:blip r:embed="rId3"/>
          <a:stretch>
            <a:fillRect/>
          </a:stretch>
        </p:blipFill>
        <p:spPr>
          <a:xfrm>
            <a:off x="632607" y="825116"/>
            <a:ext cx="7878786" cy="2340752"/>
          </a:xfrm>
          <a:prstGeom prst="rect">
            <a:avLst/>
          </a:prstGeom>
        </p:spPr>
      </p:pic>
      <p:pic>
        <p:nvPicPr>
          <p:cNvPr id="6" name="Immagine 5"/>
          <p:cNvPicPr>
            <a:picLocks noChangeAspect="1"/>
          </p:cNvPicPr>
          <p:nvPr/>
        </p:nvPicPr>
        <p:blipFill>
          <a:blip r:embed="rId4"/>
          <a:stretch>
            <a:fillRect/>
          </a:stretch>
        </p:blipFill>
        <p:spPr>
          <a:xfrm>
            <a:off x="5920" y="3509557"/>
            <a:ext cx="4243170" cy="2799374"/>
          </a:xfrm>
          <a:prstGeom prst="rect">
            <a:avLst/>
          </a:prstGeom>
        </p:spPr>
      </p:pic>
      <p:pic>
        <p:nvPicPr>
          <p:cNvPr id="8" name="Immagine 7"/>
          <p:cNvPicPr>
            <a:picLocks noChangeAspect="1"/>
          </p:cNvPicPr>
          <p:nvPr/>
        </p:nvPicPr>
        <p:blipFill>
          <a:blip r:embed="rId5"/>
          <a:stretch>
            <a:fillRect/>
          </a:stretch>
        </p:blipFill>
        <p:spPr>
          <a:xfrm>
            <a:off x="4355976" y="3377608"/>
            <a:ext cx="4104456" cy="3194712"/>
          </a:xfrm>
          <a:prstGeom prst="rect">
            <a:avLst/>
          </a:prstGeom>
        </p:spPr>
      </p:pic>
      <p:sp>
        <p:nvSpPr>
          <p:cNvPr id="9" name="Segnaposto numero diapositiva 8"/>
          <p:cNvSpPr>
            <a:spLocks noGrp="1"/>
          </p:cNvSpPr>
          <p:nvPr>
            <p:ph type="sldNum" sz="quarter" idx="12"/>
          </p:nvPr>
        </p:nvSpPr>
        <p:spPr/>
        <p:txBody>
          <a:bodyPr/>
          <a:lstStyle/>
          <a:p>
            <a:pPr>
              <a:defRPr/>
            </a:pPr>
            <a:fld id="{86F531B0-99BE-439F-9A95-E2F594A5E4DD}" type="slidenum">
              <a:rPr lang="it-IT" altLang="it-IT" smtClean="0"/>
              <a:pPr>
                <a:defRPr/>
              </a:pPr>
              <a:t>6</a:t>
            </a:fld>
            <a:endParaRPr lang="it-IT" altLang="it-IT"/>
          </a:p>
        </p:txBody>
      </p:sp>
    </p:spTree>
    <p:extLst>
      <p:ext uri="{BB962C8B-B14F-4D97-AF65-F5344CB8AC3E}">
        <p14:creationId xmlns:p14="http://schemas.microsoft.com/office/powerpoint/2010/main" val="689478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2800" b="1" dirty="0" smtClean="0">
                <a:solidFill>
                  <a:schemeClr val="tx1"/>
                </a:solidFill>
                <a:latin typeface="Arial" charset="0"/>
              </a:rPr>
              <a:t>Quota di imprese femminili attive per settore</a:t>
            </a: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0" y="6130533"/>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pic>
        <p:nvPicPr>
          <p:cNvPr id="2" name="Immagine 1"/>
          <p:cNvPicPr>
            <a:picLocks noChangeAspect="1"/>
          </p:cNvPicPr>
          <p:nvPr/>
        </p:nvPicPr>
        <p:blipFill>
          <a:blip r:embed="rId3"/>
          <a:stretch>
            <a:fillRect/>
          </a:stretch>
        </p:blipFill>
        <p:spPr>
          <a:xfrm>
            <a:off x="16085" y="994849"/>
            <a:ext cx="9111830" cy="5026439"/>
          </a:xfrm>
          <a:prstGeom prst="rect">
            <a:avLst/>
          </a:prstGeom>
        </p:spPr>
      </p:pic>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7</a:t>
            </a:fld>
            <a:endParaRPr lang="it-IT" altLang="it-IT"/>
          </a:p>
        </p:txBody>
      </p:sp>
    </p:spTree>
    <p:extLst>
      <p:ext uri="{BB962C8B-B14F-4D97-AF65-F5344CB8AC3E}">
        <p14:creationId xmlns:p14="http://schemas.microsoft.com/office/powerpoint/2010/main" val="645784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2800" b="1" dirty="0" smtClean="0">
                <a:solidFill>
                  <a:schemeClr val="tx1"/>
                </a:solidFill>
                <a:latin typeface="Arial" charset="0"/>
              </a:rPr>
              <a:t>Il livello di capitalizzazione delle imprese femminili</a:t>
            </a: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pic>
        <p:nvPicPr>
          <p:cNvPr id="5" name="Immagine 4"/>
          <p:cNvPicPr>
            <a:picLocks noChangeAspect="1"/>
          </p:cNvPicPr>
          <p:nvPr/>
        </p:nvPicPr>
        <p:blipFill>
          <a:blip r:embed="rId3"/>
          <a:stretch>
            <a:fillRect/>
          </a:stretch>
        </p:blipFill>
        <p:spPr>
          <a:xfrm>
            <a:off x="1403648" y="854063"/>
            <a:ext cx="5688632" cy="2376115"/>
          </a:xfrm>
          <a:prstGeom prst="rect">
            <a:avLst/>
          </a:prstGeom>
        </p:spPr>
      </p:pic>
      <p:pic>
        <p:nvPicPr>
          <p:cNvPr id="7" name="Immagine 6"/>
          <p:cNvPicPr>
            <a:picLocks noChangeAspect="1"/>
          </p:cNvPicPr>
          <p:nvPr/>
        </p:nvPicPr>
        <p:blipFill>
          <a:blip r:embed="rId4"/>
          <a:stretch>
            <a:fillRect/>
          </a:stretch>
        </p:blipFill>
        <p:spPr>
          <a:xfrm>
            <a:off x="827584" y="3478078"/>
            <a:ext cx="7008750" cy="2640206"/>
          </a:xfrm>
          <a:prstGeom prst="rect">
            <a:avLst/>
          </a:prstGeom>
        </p:spPr>
      </p:pic>
      <p:sp>
        <p:nvSpPr>
          <p:cNvPr id="8" name="Segnaposto numero diapositiva 7"/>
          <p:cNvSpPr>
            <a:spLocks noGrp="1"/>
          </p:cNvSpPr>
          <p:nvPr>
            <p:ph type="sldNum" sz="quarter" idx="12"/>
          </p:nvPr>
        </p:nvSpPr>
        <p:spPr/>
        <p:txBody>
          <a:bodyPr/>
          <a:lstStyle/>
          <a:p>
            <a:pPr>
              <a:defRPr/>
            </a:pPr>
            <a:fld id="{86F531B0-99BE-439F-9A95-E2F594A5E4DD}" type="slidenum">
              <a:rPr lang="it-IT" altLang="it-IT" smtClean="0"/>
              <a:pPr>
                <a:defRPr/>
              </a:pPr>
              <a:t>8</a:t>
            </a:fld>
            <a:endParaRPr lang="it-IT" altLang="it-IT"/>
          </a:p>
        </p:txBody>
      </p:sp>
    </p:spTree>
    <p:extLst>
      <p:ext uri="{BB962C8B-B14F-4D97-AF65-F5344CB8AC3E}">
        <p14:creationId xmlns:p14="http://schemas.microsoft.com/office/powerpoint/2010/main" val="1108532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2800" b="1" dirty="0" smtClean="0">
                <a:solidFill>
                  <a:schemeClr val="tx1"/>
                </a:solidFill>
                <a:latin typeface="Arial" charset="0"/>
              </a:rPr>
              <a:t>Cosa fanno le donne nelle imprese toscane</a:t>
            </a:r>
            <a:br>
              <a:rPr lang="it-IT" altLang="it-IT" sz="2800" b="1" dirty="0" smtClean="0">
                <a:solidFill>
                  <a:schemeClr val="tx1"/>
                </a:solidFill>
                <a:latin typeface="Arial" charset="0"/>
              </a:rPr>
            </a:br>
            <a:r>
              <a:rPr lang="it-IT" altLang="it-IT" sz="1800" b="1" dirty="0" smtClean="0">
                <a:solidFill>
                  <a:schemeClr val="tx1"/>
                </a:solidFill>
                <a:latin typeface="Arial" charset="0"/>
              </a:rPr>
              <a:t>(quota % delle cariche detenute da donne sul totale </a:t>
            </a:r>
            <a:br>
              <a:rPr lang="it-IT" altLang="it-IT" sz="1800" b="1" dirty="0" smtClean="0">
                <a:solidFill>
                  <a:schemeClr val="tx1"/>
                </a:solidFill>
                <a:latin typeface="Arial" charset="0"/>
              </a:rPr>
            </a:br>
            <a:r>
              <a:rPr lang="it-IT" altLang="it-IT" sz="1800" b="1" dirty="0" smtClean="0">
                <a:solidFill>
                  <a:schemeClr val="tx1"/>
                </a:solidFill>
                <a:latin typeface="Arial" charset="0"/>
              </a:rPr>
              <a:t>al netto delle cariche attribuite a persone giuridiche)</a:t>
            </a:r>
          </a:p>
        </p:txBody>
      </p:sp>
      <p:sp>
        <p:nvSpPr>
          <p:cNvPr id="9" name="AutoShape 9"/>
          <p:cNvSpPr>
            <a:spLocks noChangeArrowheads="1"/>
          </p:cNvSpPr>
          <p:nvPr/>
        </p:nvSpPr>
        <p:spPr bwMode="auto">
          <a:xfrm rot="10800000">
            <a:off x="1831216" y="-317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22266" y="5920807"/>
            <a:ext cx="7668344" cy="980728"/>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dirty="0"/>
          </a:p>
        </p:txBody>
      </p:sp>
      <p:pic>
        <p:nvPicPr>
          <p:cNvPr id="2" name="Immagine 1"/>
          <p:cNvPicPr>
            <a:picLocks noChangeAspect="1"/>
          </p:cNvPicPr>
          <p:nvPr/>
        </p:nvPicPr>
        <p:blipFill>
          <a:blip r:embed="rId3"/>
          <a:stretch>
            <a:fillRect/>
          </a:stretch>
        </p:blipFill>
        <p:spPr>
          <a:xfrm>
            <a:off x="103498" y="857629"/>
            <a:ext cx="9136450" cy="5739723"/>
          </a:xfrm>
          <a:prstGeom prst="rect">
            <a:avLst/>
          </a:prstGeom>
        </p:spPr>
      </p:pic>
      <p:sp>
        <p:nvSpPr>
          <p:cNvPr id="3" name="Segnaposto numero diapositiva 2"/>
          <p:cNvSpPr>
            <a:spLocks noGrp="1"/>
          </p:cNvSpPr>
          <p:nvPr>
            <p:ph type="sldNum" sz="quarter" idx="12"/>
          </p:nvPr>
        </p:nvSpPr>
        <p:spPr/>
        <p:txBody>
          <a:bodyPr/>
          <a:lstStyle/>
          <a:p>
            <a:pPr>
              <a:defRPr/>
            </a:pPr>
            <a:fld id="{86F531B0-99BE-439F-9A95-E2F594A5E4DD}" type="slidenum">
              <a:rPr lang="it-IT" altLang="it-IT" smtClean="0"/>
              <a:pPr>
                <a:defRPr/>
              </a:pPr>
              <a:t>9</a:t>
            </a:fld>
            <a:endParaRPr lang="it-IT" altLang="it-IT"/>
          </a:p>
        </p:txBody>
      </p:sp>
    </p:spTree>
    <p:extLst>
      <p:ext uri="{BB962C8B-B14F-4D97-AF65-F5344CB8AC3E}">
        <p14:creationId xmlns:p14="http://schemas.microsoft.com/office/powerpoint/2010/main" val="135608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18613</TotalTime>
  <Words>380</Words>
  <Application>Microsoft Office PowerPoint</Application>
  <PresentationFormat>Presentazione su schermo (4:3)</PresentationFormat>
  <Paragraphs>60</Paragraphs>
  <Slides>13</Slides>
  <Notes>13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Arial Narrow</vt:lpstr>
      <vt:lpstr>Calibri</vt:lpstr>
      <vt:lpstr>Tahoma</vt:lpstr>
      <vt:lpstr>Times New Roman</vt:lpstr>
      <vt:lpstr>Struttura predefinita</vt:lpstr>
      <vt:lpstr>L’imprenditoria femminile in Toscana</vt:lpstr>
      <vt:lpstr>Presentazione standard di PowerPoint</vt:lpstr>
      <vt:lpstr>Presentazione standard di PowerPoint</vt:lpstr>
      <vt:lpstr>Distribuzione delle imprese femminili attive   all’interno della Regione Toscana </vt:lpstr>
      <vt:lpstr>Presentazione standard di PowerPoint</vt:lpstr>
      <vt:lpstr>Presentazione standard di PowerPoint</vt:lpstr>
      <vt:lpstr>Quota di imprese femminili attive per settore</vt:lpstr>
      <vt:lpstr>Il livello di capitalizzazione delle imprese femminili</vt:lpstr>
      <vt:lpstr>Cosa fanno le donne nelle imprese toscane (quota % delle cariche detenute da donne sul totale  al netto delle cariche attribuite a persone giuridiche)</vt:lpstr>
      <vt:lpstr>L’EVOLUZIONE NEL TEMPO DELL’IMPRENDITORIA FEMMINILE IN TOSCANA Le imprese</vt:lpstr>
      <vt:lpstr>L’EVOLUZIONE NEL TEMPO DELL’IMPRENDITORIA FEMMINILE IN TOSCANA Il ruolo delle donne nelle imprese toscane attive</vt:lpstr>
      <vt:lpstr>L’EVOLUZIONE NEL TEMPO DELL’IMPRENDITORIA FEMMINILE IN TOSCANA Il ruolo delle donne attraverso le cariche più diffuse e significative – 1 –</vt:lpstr>
      <vt:lpstr>L’EVOLUZIONE NEL TEMPO DELL’IMPRENDITORIA FEMMINILE IN TOSCANA Il ruolo delle donne attraverso le cariche più diffuse e significative – 2 –</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User</dc:creator>
  <cp:lastModifiedBy>Silvio Calandi</cp:lastModifiedBy>
  <cp:revision>807</cp:revision>
  <cp:lastPrinted>2021-11-04T14:04:29Z</cp:lastPrinted>
  <dcterms:created xsi:type="dcterms:W3CDTF">2007-06-04T13:36:10Z</dcterms:created>
  <dcterms:modified xsi:type="dcterms:W3CDTF">2023-03-02T14:15:58Z</dcterms:modified>
</cp:coreProperties>
</file>