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8" r:id="rId2"/>
    <p:sldId id="331" r:id="rId3"/>
    <p:sldId id="332" r:id="rId4"/>
    <p:sldId id="333" r:id="rId5"/>
    <p:sldId id="334" r:id="rId6"/>
    <p:sldId id="338" r:id="rId7"/>
    <p:sldId id="341" r:id="rId8"/>
    <p:sldId id="342" r:id="rId9"/>
    <p:sldId id="339" r:id="rId10"/>
    <p:sldId id="343" r:id="rId11"/>
    <p:sldId id="344" r:id="rId12"/>
    <p:sldId id="314" r:id="rId13"/>
    <p:sldId id="318" r:id="rId14"/>
    <p:sldId id="317" r:id="rId15"/>
    <p:sldId id="345" r:id="rId16"/>
    <p:sldId id="320" r:id="rId1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3399"/>
    <a:srgbClr val="A50021"/>
    <a:srgbClr val="FFFFCC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5" autoAdjust="0"/>
    <p:restoredTop sz="95220" autoAdjust="0"/>
  </p:normalViewPr>
  <p:slideViewPr>
    <p:cSldViewPr>
      <p:cViewPr varScale="1">
        <p:scale>
          <a:sx n="81" d="100"/>
          <a:sy n="81" d="100"/>
        </p:scale>
        <p:origin x="10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698" y="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07/03/2023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34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334" y="0"/>
            <a:ext cx="2944341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4653"/>
            <a:ext cx="4985772" cy="4466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45"/>
            <a:ext cx="294434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334" y="9430845"/>
            <a:ext cx="2944341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7654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9887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297243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13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381980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14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074047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15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641086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16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676244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65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700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9293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663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962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905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266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149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6" name="Immagine 5" descr="2021nuovo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6440929"/>
            <a:ext cx="1365250" cy="404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908720"/>
            <a:ext cx="7992046" cy="2808312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Città metropolitana di Firenze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Dati </a:t>
            </a:r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sintetici su imprese femminili, giovanili e straniere - 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2800" b="1" dirty="0" smtClean="0">
                <a:solidFill>
                  <a:srgbClr val="FFFFFF"/>
                </a:solidFill>
                <a:latin typeface="Arial" charset="0"/>
              </a:rPr>
              <a:t>4° trimestre 2022</a:t>
            </a:r>
            <a:endParaRPr lang="it-IT" altLang="it-IT" sz="3600" b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180528" y="6453336"/>
            <a:ext cx="4968552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1600" b="1" kern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Report elaborato con i dati disponibili al 7.3.2023</a:t>
            </a:r>
            <a:endParaRPr lang="it-IT" altLang="it-IT" sz="3200" b="1" kern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Impatto della natimortalità sul totale generale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412776"/>
            <a:ext cx="4809832" cy="392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Impatto della natimortalità sul totale generale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484784"/>
            <a:ext cx="5097864" cy="40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Settori economici relativi all’attività principale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588224" y="1052822"/>
            <a:ext cx="2555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Le imprese straniere si concentrano in tre settori:  manifatturiero, costruzioni e commercio, mentre le imprese femminili e le giovanili sembrano avere una concentrazione meno accentuata. Il maggior numero di imprese femminili si trova nel commercio e nei servizi. La metà delle imprese giovanili si trovano tra industria e commercio.  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9" y="683394"/>
            <a:ext cx="6501088" cy="617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err="1" smtClean="0">
                <a:solidFill>
                  <a:schemeClr val="tx1"/>
                </a:solidFill>
                <a:latin typeface="Arial"/>
                <a:cs typeface="Arial"/>
              </a:rPr>
              <a:t>Macrosettori</a:t>
            </a: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 di attività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文本框 13"/>
          <p:cNvSpPr txBox="1"/>
          <p:nvPr/>
        </p:nvSpPr>
        <p:spPr>
          <a:xfrm>
            <a:off x="179512" y="3256828"/>
            <a:ext cx="2386612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12" name="直接连接符 12"/>
          <p:cNvCxnSpPr/>
          <p:nvPr/>
        </p:nvCxnSpPr>
        <p:spPr>
          <a:xfrm>
            <a:off x="237547" y="3636028"/>
            <a:ext cx="2174213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3"/>
          <p:cNvSpPr txBox="1"/>
          <p:nvPr/>
        </p:nvSpPr>
        <p:spPr>
          <a:xfrm>
            <a:off x="3419872" y="3265465"/>
            <a:ext cx="2397600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14" name="直接连接符 12"/>
          <p:cNvCxnSpPr/>
          <p:nvPr/>
        </p:nvCxnSpPr>
        <p:spPr>
          <a:xfrm>
            <a:off x="3495525" y="3645024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2"/>
          <p:cNvCxnSpPr/>
          <p:nvPr/>
        </p:nvCxnSpPr>
        <p:spPr>
          <a:xfrm>
            <a:off x="6631294" y="3643611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3"/>
          <p:cNvSpPr txBox="1"/>
          <p:nvPr/>
        </p:nvSpPr>
        <p:spPr>
          <a:xfrm>
            <a:off x="6568231" y="3264934"/>
            <a:ext cx="2396257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FEMMINILI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40" y="875103"/>
            <a:ext cx="8798948" cy="225084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9" y="3789040"/>
            <a:ext cx="9073008" cy="219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Classi di forme giuridiche (imprese attive)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1" name="文本框 13"/>
          <p:cNvSpPr txBox="1"/>
          <p:nvPr/>
        </p:nvSpPr>
        <p:spPr>
          <a:xfrm>
            <a:off x="179512" y="3276000"/>
            <a:ext cx="2386612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12" name="直接连接符 12"/>
          <p:cNvCxnSpPr/>
          <p:nvPr/>
        </p:nvCxnSpPr>
        <p:spPr>
          <a:xfrm>
            <a:off x="237547" y="3626918"/>
            <a:ext cx="2174213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3"/>
          <p:cNvSpPr txBox="1"/>
          <p:nvPr/>
        </p:nvSpPr>
        <p:spPr>
          <a:xfrm>
            <a:off x="3419872" y="3276000"/>
            <a:ext cx="2397600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14" name="直接连接符 12"/>
          <p:cNvCxnSpPr/>
          <p:nvPr/>
        </p:nvCxnSpPr>
        <p:spPr>
          <a:xfrm>
            <a:off x="3495525" y="3650498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2"/>
          <p:cNvCxnSpPr/>
          <p:nvPr/>
        </p:nvCxnSpPr>
        <p:spPr>
          <a:xfrm>
            <a:off x="6631294" y="3685297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3"/>
          <p:cNvSpPr txBox="1"/>
          <p:nvPr/>
        </p:nvSpPr>
        <p:spPr>
          <a:xfrm>
            <a:off x="6568231" y="3276000"/>
            <a:ext cx="2396257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FEMMINILI</a:t>
            </a: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44000" y="5866034"/>
            <a:ext cx="87504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L’impresa individuale è maggioritaria, ma in modo diverso. Da notare come un terzo delle imprese femminili siano società.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99" y="927361"/>
            <a:ext cx="8782051" cy="232613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74" y="3821635"/>
            <a:ext cx="8918319" cy="183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1" name="文本框 13"/>
          <p:cNvSpPr txBox="1"/>
          <p:nvPr/>
        </p:nvSpPr>
        <p:spPr>
          <a:xfrm>
            <a:off x="131347" y="1277541"/>
            <a:ext cx="2386612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12" name="直接连接符 12"/>
          <p:cNvCxnSpPr/>
          <p:nvPr/>
        </p:nvCxnSpPr>
        <p:spPr>
          <a:xfrm>
            <a:off x="243471" y="1630467"/>
            <a:ext cx="2174213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3"/>
          <p:cNvSpPr txBox="1"/>
          <p:nvPr/>
        </p:nvSpPr>
        <p:spPr>
          <a:xfrm>
            <a:off x="3419872" y="1291511"/>
            <a:ext cx="2397600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14" name="直接连接符 12"/>
          <p:cNvCxnSpPr/>
          <p:nvPr/>
        </p:nvCxnSpPr>
        <p:spPr>
          <a:xfrm>
            <a:off x="3495525" y="1666009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2"/>
          <p:cNvCxnSpPr/>
          <p:nvPr/>
        </p:nvCxnSpPr>
        <p:spPr>
          <a:xfrm>
            <a:off x="6631294" y="1700808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3"/>
          <p:cNvSpPr txBox="1"/>
          <p:nvPr/>
        </p:nvSpPr>
        <p:spPr>
          <a:xfrm>
            <a:off x="6568231" y="1291511"/>
            <a:ext cx="2396257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FEMMINILI</a:t>
            </a: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243471" y="909572"/>
            <a:ext cx="59127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Presenza di imprese con status artigiano (quota % sui rispettivi totali)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810469" y="1740367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44,8%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134750" y="1734101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31,6%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7459031" y="1734101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25,6%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22268" y="4816355"/>
            <a:ext cx="87210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Posizioni all’interno di contratti di rete (senza e con personalità giuridica) [quota sul totale delle posizioni associate a contratti di rete: 702 a inizio Gennaio 2023]*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3" name="文本框 13"/>
          <p:cNvSpPr txBox="1"/>
          <p:nvPr/>
        </p:nvSpPr>
        <p:spPr>
          <a:xfrm>
            <a:off x="290807" y="3217755"/>
            <a:ext cx="2386612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34" name="直接连接符 12"/>
          <p:cNvCxnSpPr/>
          <p:nvPr/>
        </p:nvCxnSpPr>
        <p:spPr>
          <a:xfrm>
            <a:off x="363993" y="3573166"/>
            <a:ext cx="2174213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3"/>
          <p:cNvSpPr txBox="1"/>
          <p:nvPr/>
        </p:nvSpPr>
        <p:spPr>
          <a:xfrm>
            <a:off x="3540394" y="3234210"/>
            <a:ext cx="2397600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36" name="直接连接符 12"/>
          <p:cNvCxnSpPr/>
          <p:nvPr/>
        </p:nvCxnSpPr>
        <p:spPr>
          <a:xfrm>
            <a:off x="3616047" y="3608708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12"/>
          <p:cNvCxnSpPr/>
          <p:nvPr/>
        </p:nvCxnSpPr>
        <p:spPr>
          <a:xfrm>
            <a:off x="6751816" y="3643507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13"/>
          <p:cNvSpPr txBox="1"/>
          <p:nvPr/>
        </p:nvSpPr>
        <p:spPr>
          <a:xfrm>
            <a:off x="6688753" y="3234210"/>
            <a:ext cx="2396257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FEMMINILI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930991" y="3683066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14: 5,8%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4255272" y="3676800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50: 20,7%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7579553" y="3676800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38: 15,7%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290807" y="2909787"/>
            <a:ext cx="87210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Presenza di imprese con natura di startup innovativa (quota % sul totale delle startup fiorentine [242 a fine Febbraio 2023]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3" name="文本框 13"/>
          <p:cNvSpPr txBox="1"/>
          <p:nvPr/>
        </p:nvSpPr>
        <p:spPr>
          <a:xfrm>
            <a:off x="3413161" y="5286141"/>
            <a:ext cx="2397600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44" name="直接连接符 12"/>
          <p:cNvCxnSpPr/>
          <p:nvPr/>
        </p:nvCxnSpPr>
        <p:spPr>
          <a:xfrm>
            <a:off x="3488814" y="5660639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803758" y="5734997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19: 2,7%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4128039" y="5728731"/>
            <a:ext cx="731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14: 2%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7452320" y="5728731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71: 10,1%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8" name="文本框 13"/>
          <p:cNvSpPr txBox="1"/>
          <p:nvPr/>
        </p:nvSpPr>
        <p:spPr>
          <a:xfrm>
            <a:off x="345537" y="5259463"/>
            <a:ext cx="2386612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49" name="直接连接符 12"/>
          <p:cNvCxnSpPr/>
          <p:nvPr/>
        </p:nvCxnSpPr>
        <p:spPr>
          <a:xfrm>
            <a:off x="418723" y="5614874"/>
            <a:ext cx="2174213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12"/>
          <p:cNvCxnSpPr/>
          <p:nvPr/>
        </p:nvCxnSpPr>
        <p:spPr>
          <a:xfrm>
            <a:off x="6629218" y="5615888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13"/>
          <p:cNvSpPr txBox="1"/>
          <p:nvPr/>
        </p:nvSpPr>
        <p:spPr>
          <a:xfrm>
            <a:off x="6566155" y="5206591"/>
            <a:ext cx="2396257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FEMMINILI</a:t>
            </a:r>
          </a:p>
        </p:txBody>
      </p:sp>
      <p:sp>
        <p:nvSpPr>
          <p:cNvPr id="52" name="Rettangolo 51"/>
          <p:cNvSpPr/>
          <p:nvPr/>
        </p:nvSpPr>
        <p:spPr>
          <a:xfrm>
            <a:off x="101337" y="6285611"/>
            <a:ext cx="87210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Dato ricavato attraverso un’analisi incrociata degli elenchi delle imprese femminili, straniere </a:t>
            </a:r>
          </a:p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e giovanili con l’elenco delle imprese collegate a </a:t>
            </a:r>
            <a:r>
              <a:rPr lang="it-IT" sz="1400" b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contratti di rete.</a:t>
            </a:r>
            <a:endParaRPr lang="it-IT" sz="1400" b="1" dirty="0" smtClean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Distribuzione articolata per sistemi economici locali</a:t>
            </a:r>
            <a:endParaRPr kumimoji="1" lang="it-IT" altLang="it-IT" sz="2800" b="1" kern="1200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1" name="文本框 13"/>
          <p:cNvSpPr txBox="1"/>
          <p:nvPr/>
        </p:nvSpPr>
        <p:spPr>
          <a:xfrm>
            <a:off x="179512" y="2852936"/>
            <a:ext cx="2386612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12" name="直接连接符 12"/>
          <p:cNvCxnSpPr/>
          <p:nvPr/>
        </p:nvCxnSpPr>
        <p:spPr>
          <a:xfrm>
            <a:off x="237547" y="3232136"/>
            <a:ext cx="2174213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3"/>
          <p:cNvSpPr txBox="1"/>
          <p:nvPr/>
        </p:nvSpPr>
        <p:spPr>
          <a:xfrm>
            <a:off x="3419872" y="2861573"/>
            <a:ext cx="2397600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14" name="直接连接符 12"/>
          <p:cNvCxnSpPr/>
          <p:nvPr/>
        </p:nvCxnSpPr>
        <p:spPr>
          <a:xfrm>
            <a:off x="3495525" y="3241132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2"/>
          <p:cNvCxnSpPr/>
          <p:nvPr/>
        </p:nvCxnSpPr>
        <p:spPr>
          <a:xfrm>
            <a:off x="6631294" y="3239719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3"/>
          <p:cNvSpPr txBox="1"/>
          <p:nvPr/>
        </p:nvSpPr>
        <p:spPr>
          <a:xfrm>
            <a:off x="6568231" y="2861042"/>
            <a:ext cx="2396257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FEMMINILI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00" y="774532"/>
            <a:ext cx="8092949" cy="212182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1017" y="3573016"/>
            <a:ext cx="9307414" cy="245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67608"/>
            <a:ext cx="903548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Dati di sintesi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80305" y="4509120"/>
            <a:ext cx="8639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>
              <a:buNone/>
            </a:pP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 2022 si registrano saldi positivi rispetto alla natimortalità di impresa. Quanto alla consistenza numerica, il confronto tra le imprese attive a Dicembre 2021 e Dicembre 2022 evidenzia una crescita moderata del imprese femminili (+0,3%) e sostenuta delle imprese straniere (+3,4%); calano (-2,7%) le imprese giovanili. 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61" y="957402"/>
            <a:ext cx="8639358" cy="323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0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Valori assoluti e </a:t>
            </a: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q</a:t>
            </a: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uote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23.292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7.623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18.839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Ovale 50"/>
          <p:cNvSpPr/>
          <p:nvPr/>
        </p:nvSpPr>
        <p:spPr>
          <a:xfrm>
            <a:off x="685029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20.174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6.856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16.759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251520" y="3414013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incidono nel panorama imprenditoriale fiorentino</a:t>
            </a: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4316302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76068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336818" y="2824655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1087514" y="4509120"/>
            <a:ext cx="1108222" cy="79337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22,6%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7" name="Rettangolo arrotondato 66"/>
          <p:cNvSpPr/>
          <p:nvPr/>
        </p:nvSpPr>
        <p:spPr>
          <a:xfrm>
            <a:off x="3944347" y="4510408"/>
            <a:ext cx="1108222" cy="79337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7,7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8" name="Rettangolo arrotondato 67"/>
          <p:cNvSpPr/>
          <p:nvPr/>
        </p:nvSpPr>
        <p:spPr>
          <a:xfrm>
            <a:off x="6947057" y="4510408"/>
            <a:ext cx="1108222" cy="79337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18,8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67762" y="5245675"/>
            <a:ext cx="87504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La quota delle imprese femminili resta stazionario al 22,6%, così come le imprese giovanili (7,7%), mentre, col 18,8% le imprese straniere incrementano la propria presenza di quasi 1 p.p.; da notare, come il numero complessivo di imprese attive abbia subito un ridimensionamento, legato all’avvio di procedimenti di scioglimenti d’ufficio.</a:t>
            </a:r>
          </a:p>
        </p:txBody>
      </p:sp>
    </p:spTree>
    <p:extLst>
      <p:ext uri="{BB962C8B-B14F-4D97-AF65-F5344CB8AC3E}">
        <p14:creationId xmlns:p14="http://schemas.microsoft.com/office/powerpoint/2010/main" val="8282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Il grado di partecipazione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395536" y="3153162"/>
            <a:ext cx="8237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Con quale grado di esclusività si caratterizzano queste forme, </a:t>
            </a:r>
            <a:r>
              <a:rPr lang="it-IT" sz="2000" b="1" u="sng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al netto delle imprese individuali</a:t>
            </a: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, dove essa è totalitaria?</a:t>
            </a:r>
            <a:endParaRPr lang="it-IT" sz="20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4240886" y="2851648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43997" y="2851648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336818" y="2852936"/>
            <a:ext cx="331114" cy="1368152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31242" y="5313467"/>
            <a:ext cx="87504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Nelle compagini sociali, l’esclusività è particolarmente marcata nelle imprese straniere, diversamente dalle imprese femminili, dove la quota di imprese prevalentemente femminili è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al 48,8% e delle imprese giovanili, dove si attesta al 53,5%.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7" name="Ovale 26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23.292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Ovale 27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7.623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Ovale 29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18.839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685029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20.174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Ovale 31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6.856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Ovale 3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16.759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48" y="4273066"/>
            <a:ext cx="2250429" cy="648137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212" y="4309037"/>
            <a:ext cx="2221822" cy="64813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6216" y="4253312"/>
            <a:ext cx="1706893" cy="64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La dinamica di iscrizioni e cancellazioni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685029" y="112104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1.514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1.463 </a:t>
            </a:r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1.892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1" name="Ovale 50"/>
          <p:cNvSpPr/>
          <p:nvPr/>
        </p:nvSpPr>
        <p:spPr>
          <a:xfrm>
            <a:off x="685029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1.287 </a:t>
            </a:r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602 </a:t>
            </a:r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1.136 </a:t>
            </a:r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</a:p>
        </p:txBody>
      </p:sp>
      <p:sp>
        <p:nvSpPr>
          <p:cNvPr id="64" name="Rettangolo 63"/>
          <p:cNvSpPr/>
          <p:nvPr/>
        </p:nvSpPr>
        <p:spPr>
          <a:xfrm>
            <a:off x="395536" y="3153162"/>
            <a:ext cx="8237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Qual è stato il tasso di sviluppo, ovvero il contributo proveniente dal saldo tra iscrizioni e cessazioni? </a:t>
            </a:r>
            <a:endParaRPr lang="it-IT" sz="20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4240886" y="2851648"/>
            <a:ext cx="331114" cy="21602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43997" y="2851648"/>
            <a:ext cx="331114" cy="21602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336818" y="2852936"/>
            <a:ext cx="331114" cy="2158952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arrotondato 25"/>
          <p:cNvSpPr/>
          <p:nvPr/>
        </p:nvSpPr>
        <p:spPr>
          <a:xfrm>
            <a:off x="1087514" y="5011888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1%</a:t>
            </a:r>
          </a:p>
        </p:txBody>
      </p:sp>
      <p:sp>
        <p:nvSpPr>
          <p:cNvPr id="27" name="Rettangolo arrotondato 26"/>
          <p:cNvSpPr/>
          <p:nvPr/>
        </p:nvSpPr>
        <p:spPr>
          <a:xfrm>
            <a:off x="3868931" y="5013176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11%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6947057" y="5013176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4,2%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0" y="5761537"/>
            <a:ext cx="87504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Saldi positivi, con tassi di sviluppo diversificati; spicca il dato delle giovanili, dove si registrano sempre poche cessazioni (ma dove conta molto di più il passaggio anagrafico, che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annualmente ne ridimensiona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il valore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assoluto).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5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Le iscrizioni per settori – anno 2022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196799" y="6189356"/>
            <a:ext cx="87504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dati si riferiscono al 2022, limitatamente alle imprese attive collocate in uno dei settori della classificazione </a:t>
            </a:r>
            <a:r>
              <a:rPr lang="it-IT" sz="14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.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250" y="1756234"/>
            <a:ext cx="5473500" cy="334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46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Le iscrizioni per settori – anno 2022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196799" y="6189356"/>
            <a:ext cx="87504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dati si riferiscono al 2022, limitatamente alle imprese attive collocate in uno dei settori della classificazione </a:t>
            </a:r>
            <a:r>
              <a:rPr lang="it-IT" sz="14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.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337" y="1700808"/>
            <a:ext cx="568732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94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Le iscrizioni per settori – anno 2022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196799" y="6189356"/>
            <a:ext cx="87504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dati si riferiscono al 2022, limitatamente alle imprese attive collocate in uno dei settori della classificazione </a:t>
            </a:r>
            <a:r>
              <a:rPr lang="it-IT" sz="14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.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178" y="1756234"/>
            <a:ext cx="5511643" cy="334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Impatto della natimortalità sul totale generale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484784"/>
            <a:ext cx="5237112" cy="426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48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28548</TotalTime>
  <Words>711</Words>
  <Application>Microsoft Office PowerPoint</Application>
  <PresentationFormat>Presentazione su schermo (4:3)</PresentationFormat>
  <Paragraphs>116</Paragraphs>
  <Slides>16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Tahoma</vt:lpstr>
      <vt:lpstr>Times New Roman</vt:lpstr>
      <vt:lpstr>Struttura predefinita</vt:lpstr>
      <vt:lpstr>Città metropolitana di Firenze Dati sintetici su imprese femminili, giovanili e straniere -   4° trimestre 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Settori economici relativi all’attività principale</vt:lpstr>
      <vt:lpstr>Macrosettori di attività</vt:lpstr>
      <vt:lpstr>Classi di forme giuridiche (imprese attive)</vt:lpstr>
      <vt:lpstr>Altri aspetti </vt:lpstr>
      <vt:lpstr>Distribuzione articolata per sistemi economici locali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1000</cp:revision>
  <cp:lastPrinted>2022-03-01T10:39:00Z</cp:lastPrinted>
  <dcterms:created xsi:type="dcterms:W3CDTF">2007-06-04T13:36:10Z</dcterms:created>
  <dcterms:modified xsi:type="dcterms:W3CDTF">2023-03-07T09:26:55Z</dcterms:modified>
</cp:coreProperties>
</file>