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04" r:id="rId2"/>
    <p:sldId id="399" r:id="rId3"/>
    <p:sldId id="400" r:id="rId4"/>
    <p:sldId id="401" r:id="rId5"/>
    <p:sldId id="414" r:id="rId6"/>
    <p:sldId id="403" r:id="rId7"/>
    <p:sldId id="407" r:id="rId8"/>
    <p:sldId id="408" r:id="rId9"/>
    <p:sldId id="409" r:id="rId10"/>
    <p:sldId id="410" r:id="rId11"/>
    <p:sldId id="411" r:id="rId12"/>
    <p:sldId id="412" r:id="rId13"/>
  </p:sldIdLst>
  <p:sldSz cx="9144000" cy="6858000" type="screen4x3"/>
  <p:notesSz cx="6797675" cy="99298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800000"/>
    <a:srgbClr val="003399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3" autoAdjust="0"/>
    <p:restoredTop sz="94614" autoAdjust="0"/>
  </p:normalViewPr>
  <p:slideViewPr>
    <p:cSldViewPr>
      <p:cViewPr varScale="1">
        <p:scale>
          <a:sx n="106" d="100"/>
          <a:sy n="106" d="100"/>
        </p:scale>
        <p:origin x="10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5862" cy="49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7" tIns="46049" rIns="92097" bIns="46049" numCol="1" anchor="t" anchorCtr="0" compatLnSpc="1">
            <a:prstTxWarp prst="textNoShape">
              <a:avLst/>
            </a:prstTxWarp>
          </a:bodyPr>
          <a:lstStyle>
            <a:lvl1pPr defTabSz="92062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5" y="3"/>
            <a:ext cx="2945862" cy="49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7" tIns="46049" rIns="92097" bIns="46049" numCol="1" anchor="t" anchorCtr="0" compatLnSpc="1">
            <a:prstTxWarp prst="textNoShape">
              <a:avLst/>
            </a:prstTxWarp>
          </a:bodyPr>
          <a:lstStyle>
            <a:lvl1pPr algn="r" defTabSz="92062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0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781"/>
            <a:ext cx="2945862" cy="497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7" tIns="46049" rIns="92097" bIns="46049" numCol="1" anchor="b" anchorCtr="0" compatLnSpc="1">
            <a:prstTxWarp prst="textNoShape">
              <a:avLst/>
            </a:prstTxWarp>
          </a:bodyPr>
          <a:lstStyle>
            <a:lvl1pPr defTabSz="92062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0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5" y="9430781"/>
            <a:ext cx="2945862" cy="497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7" tIns="46049" rIns="92097" bIns="46049" numCol="1" anchor="b" anchorCtr="0" compatLnSpc="1">
            <a:prstTxWarp prst="textNoShape">
              <a:avLst/>
            </a:prstTxWarp>
          </a:bodyPr>
          <a:lstStyle>
            <a:lvl1pPr algn="r" defTabSz="920620">
              <a:defRPr sz="1300"/>
            </a:lvl1pPr>
          </a:lstStyle>
          <a:p>
            <a:pPr>
              <a:defRPr/>
            </a:pPr>
            <a:fld id="{ABF1A770-D974-417A-B075-43C6016333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6538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4342" cy="49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5" tIns="45743" rIns="91485" bIns="45743" numCol="1" anchor="t" anchorCtr="0" compatLnSpc="1">
            <a:prstTxWarp prst="textNoShape">
              <a:avLst/>
            </a:prstTxWarp>
          </a:bodyPr>
          <a:lstStyle>
            <a:lvl1pPr defTabSz="91449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337" y="3"/>
            <a:ext cx="2944341" cy="49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5" tIns="45743" rIns="91485" bIns="4574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2" y="4716162"/>
            <a:ext cx="4982732" cy="446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5" tIns="45743" rIns="91485" bIns="457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322"/>
            <a:ext cx="2944342" cy="49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5" tIns="45743" rIns="91485" bIns="45743" numCol="1" anchor="b" anchorCtr="0" compatLnSpc="1">
            <a:prstTxWarp prst="textNoShape">
              <a:avLst/>
            </a:prstTxWarp>
          </a:bodyPr>
          <a:lstStyle>
            <a:lvl1pPr defTabSz="91449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337" y="9432322"/>
            <a:ext cx="2944341" cy="49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5" tIns="45743" rIns="91485" bIns="4574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300"/>
            </a:lvl1pPr>
          </a:lstStyle>
          <a:p>
            <a:pPr>
              <a:defRPr/>
            </a:pPr>
            <a:fld id="{643E5AAC-67B5-43FF-A8B7-2E68E051416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5384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919183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541635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12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64020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63578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215663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837301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965734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597940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983388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758140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741363"/>
            <a:ext cx="4833938" cy="36274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6" y="4592144"/>
            <a:ext cx="4752112" cy="42962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22530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33CD-D64F-4983-86A0-2C64345555A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906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3B802-EF0F-4ABE-B955-D4183E385B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5175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A7743-1114-474F-927A-F4DAAC6F57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446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1AF7A-012F-448B-8F31-C2DA076069A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834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E6A48-8937-449F-82AE-31FB5ADD97E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74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9E99-FB4A-4961-A9BD-40C8215834B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7381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DA1E8-DB16-4989-8FF9-3BB58B1974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963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458FF-62AF-4E2D-933F-864E0C0F0AB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1600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F0F4A-28B9-4E73-8346-96A8B583FF3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0399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25E52-5B21-4D4D-B86C-F2A043395E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711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87FCC-5FE3-43C8-9C9A-6583232C6CB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5046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0F4D6B-DDBD-456A-B90F-9C53334BBF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wmf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1061864"/>
            <a:ext cx="8388350" cy="1143000"/>
          </a:xfrm>
        </p:spPr>
        <p:txBody>
          <a:bodyPr/>
          <a:lstStyle/>
          <a:p>
            <a:r>
              <a:rPr lang="it-IT" altLang="it-IT" sz="3600" b="1" dirty="0" smtClean="0">
                <a:latin typeface="Arial" charset="0"/>
              </a:rPr>
              <a:t>Il comparto artigiano in Toscana e a Firenze </a:t>
            </a:r>
            <a:endParaRPr lang="it-IT" altLang="it-IT" sz="3600" b="1" dirty="0">
              <a:latin typeface="Arial" charset="0"/>
            </a:endParaRP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508500"/>
            <a:ext cx="1246187" cy="127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2916238" y="6165850"/>
            <a:ext cx="381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statistica@fi.camcom.it</a:t>
            </a: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3851889" y="5013176"/>
            <a:ext cx="37513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400" b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Camera di Commercio</a:t>
            </a:r>
          </a:p>
          <a:p>
            <a:r>
              <a:rPr lang="it-IT" altLang="it-IT" sz="2400" b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Firenze </a:t>
            </a:r>
            <a:endParaRPr lang="it-IT" altLang="it-IT" sz="2400" b="1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  <p:pic>
        <p:nvPicPr>
          <p:cNvPr id="4101" name="Picture 5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281" y="6321191"/>
            <a:ext cx="13620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-252536" y="6194009"/>
            <a:ext cx="38163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1600" b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Dati aggiornati al 17 Aprile 2023</a:t>
            </a:r>
          </a:p>
        </p:txBody>
      </p:sp>
    </p:spTree>
    <p:extLst>
      <p:ext uri="{BB962C8B-B14F-4D97-AF65-F5344CB8AC3E}">
        <p14:creationId xmlns:p14="http://schemas.microsoft.com/office/powerpoint/2010/main" val="278555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200" b="1" dirty="0" smtClean="0">
                <a:solidFill>
                  <a:schemeClr val="tx1"/>
                </a:solidFill>
                <a:latin typeface="Arial" charset="0"/>
              </a:rPr>
              <a:t>Italia, Toscana e Firenze – alcuni dati di confronto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496" y="6597352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636" y="639092"/>
            <a:ext cx="6552728" cy="2867134"/>
          </a:xfrm>
          <a:prstGeom prst="rect">
            <a:avLst/>
          </a:prstGeom>
        </p:spPr>
      </p:pic>
      <p:sp>
        <p:nvSpPr>
          <p:cNvPr id="3" name="Freccia a destra 2"/>
          <p:cNvSpPr/>
          <p:nvPr/>
        </p:nvSpPr>
        <p:spPr>
          <a:xfrm rot="5400000">
            <a:off x="4355976" y="3106479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21" y="3647520"/>
            <a:ext cx="9040959" cy="280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52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200" b="1" dirty="0" smtClean="0">
                <a:solidFill>
                  <a:schemeClr val="tx1"/>
                </a:solidFill>
                <a:latin typeface="Arial" charset="0"/>
              </a:rPr>
              <a:t>Italia, Toscana e Firenze – alcuni dati di confronto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496" y="6597352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" name="Freccia a destra 2"/>
          <p:cNvSpPr/>
          <p:nvPr/>
        </p:nvSpPr>
        <p:spPr>
          <a:xfrm rot="5400000">
            <a:off x="4355976" y="3106479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/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632521" y="771459"/>
            <a:ext cx="5569200" cy="24588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91" y="3762752"/>
            <a:ext cx="9050219" cy="273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71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200" b="1" dirty="0" smtClean="0">
                <a:solidFill>
                  <a:schemeClr val="tx1"/>
                </a:solidFill>
                <a:latin typeface="Arial" charset="0"/>
              </a:rPr>
              <a:t>Italia, Toscana e Firenze – alcuni dati di confronto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496" y="6597352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" name="Freccia a destra 2"/>
          <p:cNvSpPr/>
          <p:nvPr/>
        </p:nvSpPr>
        <p:spPr>
          <a:xfrm rot="5400000">
            <a:off x="4355976" y="3106479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5010" y="739134"/>
            <a:ext cx="5570406" cy="246026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71" y="3861048"/>
            <a:ext cx="8996656" cy="271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Il settore artigiano a Firenze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25" y="6597650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899592" y="548680"/>
            <a:ext cx="7200800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400" b="1" i="1" kern="0" dirty="0" smtClean="0">
                <a:solidFill>
                  <a:schemeClr val="tx1"/>
                </a:solidFill>
                <a:latin typeface="Arial" charset="0"/>
              </a:rPr>
              <a:t>Quadro di sintesi per il 2022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2746665"/>
            <a:ext cx="90735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L’imprenditoria artigiana fiorentina chiude il 2022 in sostanziale tenuta rispetto al 2021. Infatti, a fine anno, le imprese annotate con qualifica artigiana sono 27.413, immutate rispetto a tre mesi prima e in lieve aumento rispetto al 2021 (+0,2%). In calo le imprese artigiane in Toscana (-0,9%) e, più in generale, in Italia (-1,1%), dove comunque sono 1.274.000 le imprese artigiane presenti sul territorio, una presenza rilevante sul totale delle imprese </a:t>
            </a:r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italiane.</a:t>
            </a:r>
            <a:endParaRPr lang="it-IT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63" y="1110813"/>
            <a:ext cx="9069072" cy="141400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02" y="4242015"/>
            <a:ext cx="9056197" cy="191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01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400" b="1" dirty="0">
                <a:solidFill>
                  <a:schemeClr val="tx1"/>
                </a:solidFill>
                <a:latin typeface="Arial" charset="0"/>
              </a:rPr>
              <a:t>Andamento di iscrizioni e </a:t>
            </a:r>
            <a:r>
              <a:rPr lang="it-IT" altLang="it-IT" sz="2400" b="1" dirty="0" smtClean="0">
                <a:solidFill>
                  <a:schemeClr val="tx1"/>
                </a:solidFill>
                <a:latin typeface="Arial" charset="0"/>
              </a:rPr>
              <a:t>cessazioni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35496" y="6597352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4" name="Rettangolo 3"/>
          <p:cNvSpPr/>
          <p:nvPr/>
        </p:nvSpPr>
        <p:spPr>
          <a:xfrm>
            <a:off x="102332" y="1241376"/>
            <a:ext cx="2843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Dopo tanti anni si riaffaccia un saldo positivo in termini di entrate e uscite dal mondo artigiano. </a:t>
            </a:r>
          </a:p>
          <a:p>
            <a:pPr algn="just"/>
            <a:endParaRPr lang="it-IT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it-IT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</a:t>
            </a:r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dato annuale evidenzia un margine positivo tra iscrizioni e cancellazioni; in dettaglio, si sono avute 1.748 iscrizioni (erano state 1.630 l’anno scorso) e 1.693 cessazioni (1.674 dei dodici mesi precedenti).</a:t>
            </a:r>
            <a:endParaRPr lang="it-IT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it-IT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793840"/>
            <a:ext cx="5587874" cy="544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48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200" b="1" dirty="0" smtClean="0">
                <a:solidFill>
                  <a:schemeClr val="tx1"/>
                </a:solidFill>
                <a:latin typeface="Arial" charset="0"/>
              </a:rPr>
              <a:t>Dinamica settoriale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496" y="6597352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 flipH="1">
            <a:off x="5166420" y="671932"/>
            <a:ext cx="3572966" cy="297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sz="1400" kern="0" dirty="0">
                <a:solidFill>
                  <a:schemeClr val="tx1"/>
                </a:solidFill>
                <a:latin typeface="Arial" charset="0"/>
              </a:rPr>
              <a:t>Nell’arco dell’ultimo anno sono state soprattutto le attività terziarie </a:t>
            </a:r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a crescere </a:t>
            </a:r>
            <a:r>
              <a:rPr lang="it-IT" altLang="it-IT" sz="1400" kern="0" dirty="0">
                <a:solidFill>
                  <a:schemeClr val="tx1"/>
                </a:solidFill>
                <a:latin typeface="Arial" charset="0"/>
              </a:rPr>
              <a:t>in termini numerici (soprattutto servizi a domanda individuale e rivolti alle imprese); ad esse si affiancano le costruzioni. In calo riparazioni, manifatturiero (perdite generalizzate tra tutti i settori, con punta nel settore dei mezzi di trasporto, comparto quest’ultimo composto da poche imprese artigiane). </a:t>
            </a:r>
            <a:endParaRPr lang="it-IT" altLang="it-IT" sz="1400" kern="0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582293"/>
            <a:ext cx="4914900" cy="306020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377" y="3518120"/>
            <a:ext cx="5225572" cy="3059589"/>
          </a:xfrm>
          <a:prstGeom prst="rect">
            <a:avLst/>
          </a:prstGeom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 flipH="1">
            <a:off x="5172009" y="3680276"/>
            <a:ext cx="3572966" cy="297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Nell’ambito del manifatturiero, tengono le riparazioni, mentre sono in calo meccanica e le attività collegate alla lavorazione della carta e del legno e alla produzione di mobili. In ripiegamento il sistema moda. </a:t>
            </a:r>
          </a:p>
        </p:txBody>
      </p:sp>
    </p:spTree>
    <p:extLst>
      <p:ext uri="{BB962C8B-B14F-4D97-AF65-F5344CB8AC3E}">
        <p14:creationId xmlns:p14="http://schemas.microsoft.com/office/powerpoint/2010/main" val="170288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200" b="1" dirty="0" smtClean="0">
                <a:solidFill>
                  <a:schemeClr val="tx1"/>
                </a:solidFill>
                <a:latin typeface="Arial" charset="0"/>
              </a:rPr>
              <a:t>Dinamica settoriale – i servizi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496" y="6597352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 flipH="1">
            <a:off x="668891" y="4628867"/>
            <a:ext cx="7848871" cy="1192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Se si guardano in dettaglio alcuni tra i servizi più diffusi tra le imprese artigiane, alcuni incamerano crescite sostenute (si va dal design alle creazioni e lavorazioni artistiche, passando per le attività di pulizia comuni). In crescita anche i servizi legati alla cura delle persone.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2418" y="955609"/>
            <a:ext cx="5573255" cy="35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3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200" b="1" dirty="0" smtClean="0">
                <a:solidFill>
                  <a:schemeClr val="tx1"/>
                </a:solidFill>
                <a:latin typeface="Arial" charset="0"/>
              </a:rPr>
              <a:t>Distribuzione territoriale imprese artigiane fiorentine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496" y="6597352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77300" y="3708958"/>
            <a:ext cx="8966700" cy="2952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La distribuzione all’interno della provincia, vede sempre le </a:t>
            </a:r>
            <a:r>
              <a:rPr lang="it-IT" altLang="it-IT" sz="1400" kern="0" dirty="0">
                <a:solidFill>
                  <a:schemeClr val="tx1"/>
                </a:solidFill>
                <a:latin typeface="Arial" charset="0"/>
              </a:rPr>
              <a:t>aree urbane ad </a:t>
            </a:r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accentrare, </a:t>
            </a:r>
            <a:r>
              <a:rPr lang="it-IT" altLang="it-IT" sz="1400" kern="0" dirty="0">
                <a:solidFill>
                  <a:schemeClr val="tx1"/>
                </a:solidFill>
                <a:latin typeface="Arial" charset="0"/>
              </a:rPr>
              <a:t>in termini assoluti, </a:t>
            </a:r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il maggior numero di </a:t>
            </a:r>
            <a:r>
              <a:rPr lang="it-IT" altLang="it-IT" sz="1400" kern="0" dirty="0">
                <a:solidFill>
                  <a:schemeClr val="tx1"/>
                </a:solidFill>
                <a:latin typeface="Arial" charset="0"/>
              </a:rPr>
              <a:t>imprese artigiane. Firenze, assieme ai comuni della cintura (inclusi quelli della piana) pesa per il 60%, mentre gli undici comuni del Circondario Empolese-</a:t>
            </a:r>
            <a:r>
              <a:rPr lang="it-IT" altLang="it-IT" sz="1400" kern="0" dirty="0" err="1">
                <a:solidFill>
                  <a:schemeClr val="tx1"/>
                </a:solidFill>
                <a:latin typeface="Arial" charset="0"/>
              </a:rPr>
              <a:t>Valdelsa</a:t>
            </a:r>
            <a:r>
              <a:rPr lang="it-IT" altLang="it-IT" sz="1400" kern="0" dirty="0">
                <a:solidFill>
                  <a:schemeClr val="tx1"/>
                </a:solidFill>
                <a:latin typeface="Arial" charset="0"/>
              </a:rPr>
              <a:t> per il </a:t>
            </a:r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18%. </a:t>
            </a:r>
          </a:p>
          <a:p>
            <a:pPr algn="just" eaLnBrk="1" hangingPunct="1"/>
            <a:endParaRPr lang="it-IT" altLang="it-IT" sz="1400" kern="0" dirty="0">
              <a:solidFill>
                <a:schemeClr val="tx1"/>
              </a:solidFill>
              <a:latin typeface="Arial" charset="0"/>
            </a:endParaRPr>
          </a:p>
          <a:p>
            <a:pPr algn="just" eaLnBrk="1" hangingPunct="1"/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In rapporto, invece, al peso delle imprese artigiane sul totale delle imprese in ciascuna area, esso varia tra il 54,8% della Val di Sieve e il 26,1% del Mugello. </a:t>
            </a:r>
          </a:p>
        </p:txBody>
      </p:sp>
      <p:sp>
        <p:nvSpPr>
          <p:cNvPr id="3" name="Freccia a destra 2"/>
          <p:cNvSpPr/>
          <p:nvPr/>
        </p:nvSpPr>
        <p:spPr>
          <a:xfrm rot="5400000">
            <a:off x="4244307" y="3528938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745705"/>
            <a:ext cx="5810250" cy="329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5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200" b="1" dirty="0" smtClean="0">
                <a:solidFill>
                  <a:schemeClr val="tx1"/>
                </a:solidFill>
                <a:latin typeface="Arial" charset="0"/>
              </a:rPr>
              <a:t>Distribuzione territoriale imprese artigiane toscane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496" y="6597352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-8430" y="4315528"/>
            <a:ext cx="9077124" cy="1695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Col 34% </a:t>
            </a:r>
            <a:r>
              <a:rPr lang="it-IT" altLang="it-IT" sz="1400" kern="0" dirty="0">
                <a:solidFill>
                  <a:schemeClr val="tx1"/>
                </a:solidFill>
                <a:latin typeface="Arial" charset="0"/>
              </a:rPr>
              <a:t>Prato si conferma </a:t>
            </a:r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la provincia </a:t>
            </a:r>
            <a:r>
              <a:rPr lang="it-IT" altLang="it-IT" sz="1400" kern="0" dirty="0">
                <a:solidFill>
                  <a:schemeClr val="tx1"/>
                </a:solidFill>
                <a:latin typeface="Arial" charset="0"/>
              </a:rPr>
              <a:t>dove le attività artigiane incidono maggiormente sul totale delle sedi attive; sopra il 30% si collocano anche Pistoia, </a:t>
            </a:r>
            <a:r>
              <a:rPr lang="it-IT" altLang="it-IT" sz="1400" kern="0" dirty="0" smtClean="0">
                <a:solidFill>
                  <a:schemeClr val="tx1"/>
                </a:solidFill>
                <a:latin typeface="Arial" charset="0"/>
              </a:rPr>
              <a:t>Arezzo, Firenze e Lucca.</a:t>
            </a:r>
          </a:p>
        </p:txBody>
      </p:sp>
      <p:sp>
        <p:nvSpPr>
          <p:cNvPr id="3" name="Freccia a destra 2"/>
          <p:cNvSpPr/>
          <p:nvPr/>
        </p:nvSpPr>
        <p:spPr>
          <a:xfrm rot="5400000">
            <a:off x="4427579" y="3104964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14" y="908720"/>
            <a:ext cx="8938371" cy="308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80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200" b="1" dirty="0" smtClean="0">
                <a:solidFill>
                  <a:schemeClr val="tx1"/>
                </a:solidFill>
                <a:latin typeface="Arial" charset="0"/>
              </a:rPr>
              <a:t>Italia, Toscana e Firenze – alcuni dati di confronto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496" y="6597352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" name="Freccia a destra 2"/>
          <p:cNvSpPr/>
          <p:nvPr/>
        </p:nvSpPr>
        <p:spPr>
          <a:xfrm rot="5400000">
            <a:off x="4355976" y="3106479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2068" y="846216"/>
            <a:ext cx="5888383" cy="227111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02" y="3861048"/>
            <a:ext cx="9069396" cy="271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9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200" b="1" dirty="0" smtClean="0">
                <a:solidFill>
                  <a:schemeClr val="tx1"/>
                </a:solidFill>
                <a:latin typeface="Arial" charset="0"/>
              </a:rPr>
              <a:t>Italia, Toscana e Firenze – alcuni dati di confronto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2" name="Picture 2" descr="2021nuov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45" y="6453336"/>
            <a:ext cx="1218059" cy="36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496" y="6597352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" name="Freccia a destra 2"/>
          <p:cNvSpPr/>
          <p:nvPr/>
        </p:nvSpPr>
        <p:spPr>
          <a:xfrm rot="5400000">
            <a:off x="4355976" y="2694739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2286" y="801424"/>
            <a:ext cx="5381625" cy="18018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" y="3575273"/>
            <a:ext cx="9073008" cy="273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7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66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66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FF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99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23831</TotalTime>
  <Words>591</Words>
  <Application>Microsoft Office PowerPoint</Application>
  <PresentationFormat>Presentazione su schermo (4:3)</PresentationFormat>
  <Paragraphs>50</Paragraphs>
  <Slides>12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Struttura predefinita</vt:lpstr>
      <vt:lpstr>Il comparto artigiano in Toscana e a Firenze </vt:lpstr>
      <vt:lpstr>Il settore artigiano a Firenze</vt:lpstr>
      <vt:lpstr>Andamento di iscrizioni e cessazioni</vt:lpstr>
      <vt:lpstr>Dinamica settoriale</vt:lpstr>
      <vt:lpstr>Dinamica settoriale – i servizi</vt:lpstr>
      <vt:lpstr>Distribuzione territoriale imprese artigiane fiorentine</vt:lpstr>
      <vt:lpstr>Distribuzione territoriale imprese artigiane toscane</vt:lpstr>
      <vt:lpstr>Italia, Toscana e Firenze – alcuni dati di confronto</vt:lpstr>
      <vt:lpstr>Italia, Toscana e Firenze – alcuni dati di confronto</vt:lpstr>
      <vt:lpstr>Italia, Toscana e Firenze – alcuni dati di confronto</vt:lpstr>
      <vt:lpstr>Italia, Toscana e Firenze – alcuni dati di confronto</vt:lpstr>
      <vt:lpstr>Italia, Toscana e Firenze – alcuni dati di confronto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Antonella Berti</cp:lastModifiedBy>
  <cp:revision>2026</cp:revision>
  <cp:lastPrinted>2021-06-29T12:26:08Z</cp:lastPrinted>
  <dcterms:created xsi:type="dcterms:W3CDTF">2007-06-04T13:36:10Z</dcterms:created>
  <dcterms:modified xsi:type="dcterms:W3CDTF">2023-04-26T08:23:24Z</dcterms:modified>
</cp:coreProperties>
</file>