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.xml" ContentType="application/vnd.openxmlformats-officedocument.drawingml.chartshapes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1" r:id="rId3"/>
    <p:sldId id="257" r:id="rId4"/>
    <p:sldId id="282" r:id="rId5"/>
    <p:sldId id="285" r:id="rId6"/>
    <p:sldId id="266" r:id="rId7"/>
    <p:sldId id="269" r:id="rId8"/>
    <p:sldId id="270" r:id="rId9"/>
    <p:sldId id="271" r:id="rId10"/>
    <p:sldId id="272" r:id="rId11"/>
    <p:sldId id="273" r:id="rId12"/>
    <p:sldId id="280" r:id="rId13"/>
    <p:sldId id="267" r:id="rId14"/>
    <p:sldId id="264" r:id="rId15"/>
  </p:sldIdLst>
  <p:sldSz cx="12192000" cy="6858000"/>
  <p:notesSz cx="6797675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5049"/>
    <a:srgbClr val="E66660"/>
    <a:srgbClr val="E76963"/>
    <a:srgbClr val="C7D5ED"/>
    <a:srgbClr val="EA7F79"/>
    <a:srgbClr val="5B9BD5"/>
    <a:srgbClr val="EB837D"/>
    <a:srgbClr val="D9ABB4"/>
    <a:srgbClr val="FFFDFD"/>
    <a:srgbClr val="F36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0" autoAdjust="0"/>
    <p:restoredTop sz="94712" autoAdjust="0"/>
  </p:normalViewPr>
  <p:slideViewPr>
    <p:cSldViewPr snapToGrid="0">
      <p:cViewPr varScale="1">
        <p:scale>
          <a:sx n="110" d="100"/>
          <a:sy n="110" d="100"/>
        </p:scale>
        <p:origin x="49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intra.tagliacarne.it\dfs\IGTDFS\NewArch-IGT\Studi\2023\Cultura%20Green%20Coesione\Coesione\MATERIALI\Dati%20istogramma%20imprese%20coesive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ra.tagliacarne.it\dfs\IGTDFS\NewArch-IGT\Studi\2023\Cultura%20Green%20Coesione\Coesione\MATERIALI\presentazione_coesione_MG_D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2018</c:v>
                </c:pt>
              </c:strCache>
            </c:strRef>
          </c:tx>
          <c:dPt>
            <c:idx val="0"/>
            <c:bubble3D val="0"/>
            <c:spPr>
              <a:solidFill>
                <a:srgbClr val="E350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674-42E2-9555-87FB3596CF79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bg1"/>
                  </a:gs>
                  <a:gs pos="20000">
                    <a:srgbClr val="C7D5ED"/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674-42E2-9555-87FB3596CF79}"/>
              </c:ext>
            </c:extLst>
          </c:dPt>
          <c:cat>
            <c:strRef>
              <c:f>Foglio1!$A$2:$A$3</c:f>
              <c:strCache>
                <c:ptCount val="2"/>
                <c:pt idx="0">
                  <c:v>Imprese coesive</c:v>
                </c:pt>
                <c:pt idx="1">
                  <c:v>Altre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32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74-42E2-9555-87FB3596CF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2023</c:v>
                </c:pt>
              </c:strCache>
            </c:strRef>
          </c:tx>
          <c:spPr>
            <a:gradFill flip="none" rotWithShape="1">
              <a:gsLst>
                <a:gs pos="50000">
                  <a:srgbClr val="EB837D"/>
                </a:gs>
                <a:gs pos="100000">
                  <a:schemeClr val="bg1"/>
                </a:gs>
              </a:gsLst>
              <a:lin ang="1080000" scaled="0"/>
              <a:tileRect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50000">
                    <a:srgbClr val="E35049"/>
                  </a:gs>
                  <a:gs pos="100000">
                    <a:schemeClr val="bg1"/>
                  </a:gs>
                </a:gsLst>
                <a:lin ang="108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7D0-4FFB-99A3-AE5B2904DC4F}"/>
              </c:ext>
            </c:extLst>
          </c:dPt>
          <c:dPt>
            <c:idx val="1"/>
            <c:invertIfNegative val="0"/>
            <c:bubble3D val="0"/>
            <c:spPr>
              <a:pattFill prst="dkHorz">
                <a:fgClr>
                  <a:srgbClr val="E35049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C2-485F-A1B6-370B47EC2F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Foglio1!$B$1:$C$1</c:f>
              <c:strCache>
                <c:ptCount val="2"/>
                <c:pt idx="0">
                  <c:v>2023</c:v>
                </c:pt>
                <c:pt idx="1">
                  <c:v>2024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0.43</c:v>
                </c:pt>
                <c:pt idx="1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C2-485F-A1B6-370B47EC2FC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50000">
                    <a:srgbClr val="C7D5ED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2C2-485F-A1B6-370B47EC2FC0}"/>
              </c:ext>
            </c:extLst>
          </c:dPt>
          <c:dPt>
            <c:idx val="1"/>
            <c:invertIfNegative val="0"/>
            <c:bubble3D val="0"/>
            <c:spPr>
              <a:pattFill prst="dkHorz">
                <a:fgClr>
                  <a:srgbClr val="C7D5ED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2C2-485F-A1B6-370B47EC2F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Foglio1!$B$1:$C$1</c:f>
              <c:strCache>
                <c:ptCount val="2"/>
                <c:pt idx="0">
                  <c:v>2023</c:v>
                </c:pt>
                <c:pt idx="1">
                  <c:v>2024</c:v>
                </c:pt>
              </c:strCache>
            </c:strRef>
          </c:cat>
          <c:val>
            <c:numRef>
              <c:f>Foglio1!$C$2:$C$3</c:f>
              <c:numCache>
                <c:formatCode>0%</c:formatCode>
                <c:ptCount val="2"/>
                <c:pt idx="0">
                  <c:v>0.33</c:v>
                </c:pt>
                <c:pt idx="1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2C2-485F-A1B6-370B47EC2F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3"/>
        <c:overlap val="-34"/>
        <c:axId val="257368384"/>
        <c:axId val="257349184"/>
      </c:barChart>
      <c:catAx>
        <c:axId val="257368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1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t-IT"/>
          </a:p>
        </c:txPr>
        <c:crossAx val="257349184"/>
        <c:crosses val="autoZero"/>
        <c:auto val="1"/>
        <c:lblAlgn val="ctr"/>
        <c:lblOffset val="100"/>
        <c:noMultiLvlLbl val="0"/>
      </c:catAx>
      <c:valAx>
        <c:axId val="257349184"/>
        <c:scaling>
          <c:orientation val="minMax"/>
          <c:max val="0.70000000000000007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25736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flip="none" rotWithShape="1">
              <a:gsLst>
                <a:gs pos="50000">
                  <a:srgbClr val="EB837D"/>
                </a:gs>
                <a:gs pos="100000">
                  <a:schemeClr val="bg1"/>
                </a:gs>
              </a:gsLst>
              <a:lin ang="1080000" scaled="0"/>
              <a:tileRect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50000">
                    <a:srgbClr val="E35049"/>
                  </a:gs>
                  <a:gs pos="100000">
                    <a:schemeClr val="bg1"/>
                  </a:gs>
                </a:gsLst>
                <a:lin ang="108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0E8-4AF7-BB4E-64A873277C3B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50000">
                    <a:srgbClr val="C7D5ED"/>
                  </a:gs>
                  <a:gs pos="100000">
                    <a:schemeClr val="bg1"/>
                  </a:gs>
                </a:gsLst>
                <a:lin ang="189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0E8-4AF7-BB4E-64A873277C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</c:f>
              <c:strCache>
                <c:ptCount val="2"/>
                <c:pt idx="0">
                  <c:v>COESIVE</c:v>
                </c:pt>
                <c:pt idx="1">
                  <c:v>NON COESIVE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0.62</c:v>
                </c:pt>
                <c:pt idx="1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E8-4AF7-BB4E-64A873277C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7201167"/>
        <c:axId val="67184367"/>
      </c:barChart>
      <c:catAx>
        <c:axId val="6720116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7184367"/>
        <c:crosses val="autoZero"/>
        <c:auto val="1"/>
        <c:lblAlgn val="ctr"/>
        <c:lblOffset val="100"/>
        <c:noMultiLvlLbl val="0"/>
      </c:catAx>
      <c:valAx>
        <c:axId val="67184367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67201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flip="none" rotWithShape="1">
              <a:gsLst>
                <a:gs pos="50000">
                  <a:srgbClr val="EB837D"/>
                </a:gs>
                <a:gs pos="100000">
                  <a:schemeClr val="bg1"/>
                </a:gs>
              </a:gsLst>
              <a:lin ang="1080000" scaled="0"/>
              <a:tileRect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50000">
                    <a:srgbClr val="E35049"/>
                  </a:gs>
                  <a:gs pos="100000">
                    <a:schemeClr val="bg1"/>
                  </a:gs>
                </a:gsLst>
                <a:lin ang="108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B18-42E3-BF8F-A4DDA50DC9F8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50000">
                    <a:srgbClr val="C7D5ED"/>
                  </a:gs>
                  <a:gs pos="100000">
                    <a:schemeClr val="bg1"/>
                  </a:gs>
                </a:gsLst>
                <a:lin ang="189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B18-42E3-BF8F-A4DDA50DC9F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</c:f>
              <c:strCache>
                <c:ptCount val="2"/>
                <c:pt idx="0">
                  <c:v>COESIVE</c:v>
                </c:pt>
                <c:pt idx="1">
                  <c:v>NON COESIVE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0.47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18-42E3-BF8F-A4DDA50DC9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7210287"/>
        <c:axId val="67183887"/>
      </c:barChart>
      <c:catAx>
        <c:axId val="672102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7183887"/>
        <c:crosses val="autoZero"/>
        <c:auto val="1"/>
        <c:lblAlgn val="ctr"/>
        <c:lblOffset val="100"/>
        <c:noMultiLvlLbl val="0"/>
      </c:catAx>
      <c:valAx>
        <c:axId val="67183887"/>
        <c:scaling>
          <c:orientation val="minMax"/>
          <c:max val="0.8"/>
        </c:scaling>
        <c:delete val="1"/>
        <c:axPos val="l"/>
        <c:numFmt formatCode="0%" sourceLinked="1"/>
        <c:majorTickMark val="out"/>
        <c:minorTickMark val="none"/>
        <c:tickLblPos val="nextTo"/>
        <c:crossAx val="672102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flip="none" rotWithShape="1">
              <a:gsLst>
                <a:gs pos="50000">
                  <a:srgbClr val="EB837D"/>
                </a:gs>
                <a:gs pos="100000">
                  <a:schemeClr val="bg1"/>
                </a:gs>
              </a:gsLst>
              <a:lin ang="1080000" scaled="0"/>
              <a:tileRect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50000">
                    <a:srgbClr val="E35049"/>
                  </a:gs>
                  <a:gs pos="100000">
                    <a:schemeClr val="bg1"/>
                  </a:gs>
                </a:gsLst>
                <a:lin ang="108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199-4ED6-B12C-396D075FD50A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50000">
                    <a:srgbClr val="C7D5ED"/>
                  </a:gs>
                  <a:gs pos="100000">
                    <a:schemeClr val="bg1"/>
                  </a:gs>
                </a:gsLst>
                <a:lin ang="189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199-4ED6-B12C-396D075FD5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</c:f>
              <c:strCache>
                <c:ptCount val="2"/>
                <c:pt idx="0">
                  <c:v>COESIVE</c:v>
                </c:pt>
                <c:pt idx="1">
                  <c:v>NON COESIVE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0.76</c:v>
                </c:pt>
                <c:pt idx="1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99-4ED6-B12C-396D075FD5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7206927"/>
        <c:axId val="67203087"/>
      </c:barChart>
      <c:catAx>
        <c:axId val="6720692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7203087"/>
        <c:crosses val="autoZero"/>
        <c:auto val="1"/>
        <c:lblAlgn val="ctr"/>
        <c:lblOffset val="100"/>
        <c:noMultiLvlLbl val="0"/>
      </c:catAx>
      <c:valAx>
        <c:axId val="67203087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72069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'Presenza_imprese_coesive rel'!$B$5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C7D5ED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'Presenza_imprese_coesive rel'!$A$6:$A$27</c:f>
              <c:strCache>
                <c:ptCount val="22"/>
                <c:pt idx="0">
                  <c:v>Italia</c:v>
                </c:pt>
                <c:pt idx="2">
                  <c:v>Basilicata</c:v>
                </c:pt>
                <c:pt idx="3">
                  <c:v>Sicilia</c:v>
                </c:pt>
                <c:pt idx="4">
                  <c:v>Liguria</c:v>
                </c:pt>
                <c:pt idx="5">
                  <c:v>Lazio</c:v>
                </c:pt>
                <c:pt idx="6">
                  <c:v>Abruzzo</c:v>
                </c:pt>
                <c:pt idx="7">
                  <c:v>Calabria</c:v>
                </c:pt>
                <c:pt idx="8">
                  <c:v>Marche</c:v>
                </c:pt>
                <c:pt idx="9">
                  <c:v>Toscana</c:v>
                </c:pt>
                <c:pt idx="10">
                  <c:v>Umbria</c:v>
                </c:pt>
                <c:pt idx="11">
                  <c:v>Campania</c:v>
                </c:pt>
                <c:pt idx="12">
                  <c:v>Puglia</c:v>
                </c:pt>
                <c:pt idx="13">
                  <c:v>Piemonte</c:v>
                </c:pt>
                <c:pt idx="14">
                  <c:v>Sardegna</c:v>
                </c:pt>
                <c:pt idx="15">
                  <c:v>Lombardia</c:v>
                </c:pt>
                <c:pt idx="16">
                  <c:v>Emilia-Romagna</c:v>
                </c:pt>
                <c:pt idx="17">
                  <c:v>Veneto</c:v>
                </c:pt>
                <c:pt idx="18">
                  <c:v>Molise</c:v>
                </c:pt>
                <c:pt idx="19">
                  <c:v>Friuli-Venezia Giulia</c:v>
                </c:pt>
                <c:pt idx="20">
                  <c:v>Valle d'Aosta</c:v>
                </c:pt>
                <c:pt idx="21">
                  <c:v>Trentino-Alto Adige</c:v>
                </c:pt>
              </c:strCache>
            </c:strRef>
          </c:cat>
          <c:val>
            <c:numRef>
              <c:f>'Presenza_imprese_coesive rel'!$B$6:$B$27</c:f>
              <c:numCache>
                <c:formatCode>General</c:formatCode>
                <c:ptCount val="22"/>
                <c:pt idx="0" formatCode="0.0">
                  <c:v>0.374</c:v>
                </c:pt>
                <c:pt idx="2" formatCode="0.0">
                  <c:v>0.19058757695057657</c:v>
                </c:pt>
                <c:pt idx="3" formatCode="0.0">
                  <c:v>0.26152568951715172</c:v>
                </c:pt>
                <c:pt idx="4" formatCode="0.0">
                  <c:v>0.22591977811727859</c:v>
                </c:pt>
                <c:pt idx="5" formatCode="0.0">
                  <c:v>0.25536746336118421</c:v>
                </c:pt>
                <c:pt idx="6" formatCode="0.0">
                  <c:v>0.25969350947188025</c:v>
                </c:pt>
                <c:pt idx="7" formatCode="0.0">
                  <c:v>0.23463643463685593</c:v>
                </c:pt>
                <c:pt idx="8" formatCode="0.0">
                  <c:v>0.28945733580510102</c:v>
                </c:pt>
                <c:pt idx="9" formatCode="0.0">
                  <c:v>0.32954414413833466</c:v>
                </c:pt>
                <c:pt idx="10" formatCode="0.0">
                  <c:v>0.31208630723420577</c:v>
                </c:pt>
                <c:pt idx="11" formatCode="0.0">
                  <c:v>0.34101461629403451</c:v>
                </c:pt>
                <c:pt idx="12" formatCode="0.0">
                  <c:v>0.35828860081100089</c:v>
                </c:pt>
                <c:pt idx="13" formatCode="0.0">
                  <c:v>0.39828788575451735</c:v>
                </c:pt>
                <c:pt idx="14" formatCode="0.0">
                  <c:v>0.40146048849451399</c:v>
                </c:pt>
                <c:pt idx="15" formatCode="0.0">
                  <c:v>0.40762911244481392</c:v>
                </c:pt>
                <c:pt idx="16" formatCode="0.0">
                  <c:v>0.40810381279501579</c:v>
                </c:pt>
                <c:pt idx="17" formatCode="0.0">
                  <c:v>0.42214592944367191</c:v>
                </c:pt>
                <c:pt idx="18" formatCode="0.0">
                  <c:v>0.43322760228728829</c:v>
                </c:pt>
                <c:pt idx="19" formatCode="0.0">
                  <c:v>0.49825704938279147</c:v>
                </c:pt>
                <c:pt idx="20" formatCode="0.0">
                  <c:v>0.44041335149230043</c:v>
                </c:pt>
                <c:pt idx="21" formatCode="0.0">
                  <c:v>0.5605458606723398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B2-41B5-BED3-35411811C6EC}"/>
            </c:ext>
          </c:extLst>
        </c:ser>
        <c:ser>
          <c:idx val="1"/>
          <c:order val="1"/>
          <c:tx>
            <c:strRef>
              <c:f>'Presenza_imprese_coesive rel'!$C$5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E97A7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14-69D7-45A3-925F-22BDE2A34455}"/>
              </c:ext>
            </c:extLst>
          </c:dPt>
          <c:dPt>
            <c:idx val="2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13-69D7-45A3-925F-22BDE2A34455}"/>
              </c:ext>
            </c:extLst>
          </c:dPt>
          <c:dPt>
            <c:idx val="3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12-69D7-45A3-925F-22BDE2A34455}"/>
              </c:ext>
            </c:extLst>
          </c:dPt>
          <c:dPt>
            <c:idx val="4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11-69D7-45A3-925F-22BDE2A34455}"/>
              </c:ext>
            </c:extLst>
          </c:dPt>
          <c:dPt>
            <c:idx val="5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10-69D7-45A3-925F-22BDE2A34455}"/>
              </c:ext>
            </c:extLst>
          </c:dPt>
          <c:dPt>
            <c:idx val="6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F-69D7-45A3-925F-22BDE2A34455}"/>
              </c:ext>
            </c:extLst>
          </c:dPt>
          <c:dPt>
            <c:idx val="7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E-69D7-45A3-925F-22BDE2A34455}"/>
              </c:ext>
            </c:extLst>
          </c:dPt>
          <c:dPt>
            <c:idx val="8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D-69D7-45A3-925F-22BDE2A34455}"/>
              </c:ext>
            </c:extLst>
          </c:dPt>
          <c:dPt>
            <c:idx val="9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C-69D7-45A3-925F-22BDE2A34455}"/>
              </c:ext>
            </c:extLst>
          </c:dPt>
          <c:dPt>
            <c:idx val="10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B-69D7-45A3-925F-22BDE2A34455}"/>
              </c:ext>
            </c:extLst>
          </c:dPt>
          <c:dPt>
            <c:idx val="11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A-69D7-45A3-925F-22BDE2A34455}"/>
              </c:ext>
            </c:extLst>
          </c:dPt>
          <c:dPt>
            <c:idx val="12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9-69D7-45A3-925F-22BDE2A34455}"/>
              </c:ext>
            </c:extLst>
          </c:dPt>
          <c:dPt>
            <c:idx val="13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8-69D7-45A3-925F-22BDE2A34455}"/>
              </c:ext>
            </c:extLst>
          </c:dPt>
          <c:dPt>
            <c:idx val="14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7-69D7-45A3-925F-22BDE2A34455}"/>
              </c:ext>
            </c:extLst>
          </c:dPt>
          <c:dPt>
            <c:idx val="15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6-69D7-45A3-925F-22BDE2A34455}"/>
              </c:ext>
            </c:extLst>
          </c:dPt>
          <c:dPt>
            <c:idx val="16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5-69D7-45A3-925F-22BDE2A34455}"/>
              </c:ext>
            </c:extLst>
          </c:dPt>
          <c:dPt>
            <c:idx val="17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4-69D7-45A3-925F-22BDE2A34455}"/>
              </c:ext>
            </c:extLst>
          </c:dPt>
          <c:dPt>
            <c:idx val="18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3-69D7-45A3-925F-22BDE2A34455}"/>
              </c:ext>
            </c:extLst>
          </c:dPt>
          <c:dPt>
            <c:idx val="19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2-69D7-45A3-925F-22BDE2A34455}"/>
              </c:ext>
            </c:extLst>
          </c:dPt>
          <c:dPt>
            <c:idx val="20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1-69D7-45A3-925F-22BDE2A34455}"/>
              </c:ext>
            </c:extLst>
          </c:dPt>
          <c:dPt>
            <c:idx val="21"/>
            <c:invertIfNegative val="0"/>
            <c:bubble3D val="0"/>
            <c:spPr>
              <a:solidFill>
                <a:srgbClr val="E35049"/>
              </a:solidFill>
            </c:spPr>
            <c:extLst>
              <c:ext xmlns:c16="http://schemas.microsoft.com/office/drawing/2014/chart" uri="{C3380CC4-5D6E-409C-BE32-E72D297353CC}">
                <c16:uniqueId val="{00000000-69D7-45A3-925F-22BDE2A34455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'Presenza_imprese_coesive rel'!$A$6:$A$27</c:f>
              <c:strCache>
                <c:ptCount val="22"/>
                <c:pt idx="0">
                  <c:v>Italia</c:v>
                </c:pt>
                <c:pt idx="2">
                  <c:v>Basilicata</c:v>
                </c:pt>
                <c:pt idx="3">
                  <c:v>Sicilia</c:v>
                </c:pt>
                <c:pt idx="4">
                  <c:v>Liguria</c:v>
                </c:pt>
                <c:pt idx="5">
                  <c:v>Lazio</c:v>
                </c:pt>
                <c:pt idx="6">
                  <c:v>Abruzzo</c:v>
                </c:pt>
                <c:pt idx="7">
                  <c:v>Calabria</c:v>
                </c:pt>
                <c:pt idx="8">
                  <c:v>Marche</c:v>
                </c:pt>
                <c:pt idx="9">
                  <c:v>Toscana</c:v>
                </c:pt>
                <c:pt idx="10">
                  <c:v>Umbria</c:v>
                </c:pt>
                <c:pt idx="11">
                  <c:v>Campania</c:v>
                </c:pt>
                <c:pt idx="12">
                  <c:v>Puglia</c:v>
                </c:pt>
                <c:pt idx="13">
                  <c:v>Piemonte</c:v>
                </c:pt>
                <c:pt idx="14">
                  <c:v>Sardegna</c:v>
                </c:pt>
                <c:pt idx="15">
                  <c:v>Lombardia</c:v>
                </c:pt>
                <c:pt idx="16">
                  <c:v>Emilia-Romagna</c:v>
                </c:pt>
                <c:pt idx="17">
                  <c:v>Veneto</c:v>
                </c:pt>
                <c:pt idx="18">
                  <c:v>Molise</c:v>
                </c:pt>
                <c:pt idx="19">
                  <c:v>Friuli-Venezia Giulia</c:v>
                </c:pt>
                <c:pt idx="20">
                  <c:v>Valle d'Aosta</c:v>
                </c:pt>
                <c:pt idx="21">
                  <c:v>Trentino-Alto Adige</c:v>
                </c:pt>
              </c:strCache>
            </c:strRef>
          </c:cat>
          <c:val>
            <c:numRef>
              <c:f>'Presenza_imprese_coesive rel'!$C$6:$C$27</c:f>
              <c:numCache>
                <c:formatCode>General</c:formatCode>
                <c:ptCount val="22"/>
                <c:pt idx="0" formatCode="0.0">
                  <c:v>0.42607190121099903</c:v>
                </c:pt>
                <c:pt idx="2" formatCode="0.0">
                  <c:v>0.24966954544087699</c:v>
                </c:pt>
                <c:pt idx="3" formatCode="0.0">
                  <c:v>0.30270498557082098</c:v>
                </c:pt>
                <c:pt idx="4" formatCode="0.0">
                  <c:v>0.31042765288034802</c:v>
                </c:pt>
                <c:pt idx="5" formatCode="0.0">
                  <c:v>0.31609065306425599</c:v>
                </c:pt>
                <c:pt idx="6" formatCode="0.0">
                  <c:v>0.32002797378241593</c:v>
                </c:pt>
                <c:pt idx="7" formatCode="0.0">
                  <c:v>0.32102261559210599</c:v>
                </c:pt>
                <c:pt idx="8" formatCode="0.0">
                  <c:v>0.32731315601035599</c:v>
                </c:pt>
                <c:pt idx="9" formatCode="0.0">
                  <c:v>0.370381630364708</c:v>
                </c:pt>
                <c:pt idx="10" formatCode="0.0">
                  <c:v>0.37496362229590702</c:v>
                </c:pt>
                <c:pt idx="11" formatCode="0.0">
                  <c:v>0.42098153117238302</c:v>
                </c:pt>
                <c:pt idx="12" formatCode="0.0">
                  <c:v>0.43989992330632499</c:v>
                </c:pt>
                <c:pt idx="13" formatCode="0.0">
                  <c:v>0.44168186213210098</c:v>
                </c:pt>
                <c:pt idx="14" formatCode="0.0">
                  <c:v>0.45295543360561008</c:v>
                </c:pt>
                <c:pt idx="15" formatCode="0.0">
                  <c:v>0.45478085029843301</c:v>
                </c:pt>
                <c:pt idx="16" formatCode="0.0">
                  <c:v>0.45980335665171007</c:v>
                </c:pt>
                <c:pt idx="17" formatCode="0.0">
                  <c:v>0.46723214638766902</c:v>
                </c:pt>
                <c:pt idx="18" formatCode="0.0">
                  <c:v>0.47628799426748603</c:v>
                </c:pt>
                <c:pt idx="19" formatCode="0.0">
                  <c:v>0.54988735463495797</c:v>
                </c:pt>
                <c:pt idx="20" formatCode="0.0">
                  <c:v>0.55893784959087001</c:v>
                </c:pt>
                <c:pt idx="21" formatCode="0.0">
                  <c:v>0.64152470754870705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B2-41B5-BED3-35411811C6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859136"/>
        <c:axId val="80860672"/>
      </c:barChart>
      <c:catAx>
        <c:axId val="808591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0860672"/>
        <c:crosses val="autoZero"/>
        <c:auto val="1"/>
        <c:lblAlgn val="ctr"/>
        <c:lblOffset val="100"/>
        <c:noMultiLvlLbl val="0"/>
      </c:catAx>
      <c:valAx>
        <c:axId val="80860672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808591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Cambria" panose="02040503050406030204" pitchFamily="18" charset="0"/>
          <a:ea typeface="Cambria" panose="02040503050406030204" pitchFamily="18" charset="0"/>
        </a:defRPr>
      </a:pPr>
      <a:endParaRPr lang="it-I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Regioni con valori superiori alla media</c:v>
                </c:pt>
              </c:strCache>
            </c:strRef>
          </c:tx>
          <c:spPr>
            <a:pattFill prst="pct90">
              <a:fgClr>
                <a:srgbClr val="E35049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pct90">
                <a:fgClr>
                  <a:srgbClr val="E35049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54-40AE-AE26-DDB79C25569D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Foglio1!$A$2:$A$6</c:f>
              <c:strCache>
                <c:ptCount val="5"/>
                <c:pt idx="0">
                  <c:v>ATTIVITA' DI VOLONTARIATO</c:v>
                </c:pt>
                <c:pt idx="1">
                  <c:v>FIDUCIA INTERPERSONALE</c:v>
                </c:pt>
                <c:pt idx="2">
                  <c:v>PARTECIPAZIONE AL VOTO</c:v>
                </c:pt>
                <c:pt idx="3">
                  <c:v>EROGAZIONI LIBERALI A FAVORE DI ONLUS E APS</c:v>
                </c:pt>
                <c:pt idx="4">
                  <c:v>RACCOLTA DIFFERENZIATA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0.45</c:v>
                </c:pt>
                <c:pt idx="1">
                  <c:v>0.45</c:v>
                </c:pt>
                <c:pt idx="2">
                  <c:v>0.44</c:v>
                </c:pt>
                <c:pt idx="3">
                  <c:v>0.45</c:v>
                </c:pt>
                <c:pt idx="4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69C-4F93-BEB8-64D0B4222F6F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Regioni con valori inferiori alla media</c:v>
                </c:pt>
              </c:strCache>
            </c:strRef>
          </c:tx>
          <c:spPr>
            <a:pattFill prst="pct40">
              <a:fgClr>
                <a:schemeClr val="bg1"/>
              </a:fgClr>
              <a:bgClr>
                <a:srgbClr val="C7D5ED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pct40">
                <a:fgClr>
                  <a:schemeClr val="bg1"/>
                </a:fgClr>
                <a:bgClr>
                  <a:srgbClr val="C7D5ED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F54-40AE-AE26-DDB79C25569D}"/>
              </c:ext>
            </c:extLst>
          </c:dPt>
          <c:dPt>
            <c:idx val="1"/>
            <c:invertIfNegative val="0"/>
            <c:bubble3D val="0"/>
            <c:spPr>
              <a:pattFill prst="pct40">
                <a:fgClr>
                  <a:schemeClr val="bg1"/>
                </a:fgClr>
                <a:bgClr>
                  <a:srgbClr val="C7D5ED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F54-40AE-AE26-DDB79C25569D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Foglio1!$A$2:$A$6</c:f>
              <c:strCache>
                <c:ptCount val="5"/>
                <c:pt idx="0">
                  <c:v>ATTIVITA' DI VOLONTARIATO</c:v>
                </c:pt>
                <c:pt idx="1">
                  <c:v>FIDUCIA INTERPERSONALE</c:v>
                </c:pt>
                <c:pt idx="2">
                  <c:v>PARTECIPAZIONE AL VOTO</c:v>
                </c:pt>
                <c:pt idx="3">
                  <c:v>EROGAZIONI LIBERALI A FAVORE DI ONLUS E APS</c:v>
                </c:pt>
                <c:pt idx="4">
                  <c:v>RACCOLTA DIFFERENZIATA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0.36</c:v>
                </c:pt>
                <c:pt idx="1">
                  <c:v>0.37</c:v>
                </c:pt>
                <c:pt idx="2">
                  <c:v>0.38</c:v>
                </c:pt>
                <c:pt idx="3">
                  <c:v>0.39</c:v>
                </c:pt>
                <c:pt idx="4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9C-4F93-BEB8-64D0B4222F6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8"/>
        <c:overlap val="-34"/>
        <c:axId val="257368384"/>
        <c:axId val="257349184"/>
      </c:barChart>
      <c:catAx>
        <c:axId val="257368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t-IT"/>
          </a:p>
        </c:txPr>
        <c:crossAx val="257349184"/>
        <c:crosses val="autoZero"/>
        <c:auto val="1"/>
        <c:lblAlgn val="ctr"/>
        <c:lblOffset val="100"/>
        <c:noMultiLvlLbl val="0"/>
      </c:catAx>
      <c:valAx>
        <c:axId val="257349184"/>
        <c:scaling>
          <c:orientation val="minMax"/>
          <c:max val="0.5"/>
          <c:min val="0.2"/>
        </c:scaling>
        <c:delete val="1"/>
        <c:axPos val="l"/>
        <c:numFmt formatCode="General" sourceLinked="1"/>
        <c:majorTickMark val="out"/>
        <c:minorTickMark val="none"/>
        <c:tickLblPos val="nextTo"/>
        <c:crossAx val="257368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fill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rgbClr val="5B9BD5"/>
              </a:solidFill>
            </a:ln>
            <a:effectLst/>
          </c:spPr>
          <c:dLbls>
            <c:dLbl>
              <c:idx val="0"/>
              <c:layout>
                <c:manualLayout>
                  <c:x val="6.3235954809589803E-17"/>
                  <c:y val="3.527953212597875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C6B-4395-A1C9-19D6166E689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6B-4395-A1C9-19D6166E689E}"/>
                </c:ext>
              </c:extLst>
            </c:dLbl>
            <c:dLbl>
              <c:idx val="2"/>
              <c:layout>
                <c:manualLayout>
                  <c:x val="-1.2823422035345821E-3"/>
                  <c:y val="1.574188867527018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C6B-4395-A1C9-19D6166E689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6B-4395-A1C9-19D6166E689E}"/>
                </c:ext>
              </c:extLst>
            </c:dLbl>
            <c:dLbl>
              <c:idx val="4"/>
              <c:layout>
                <c:manualLayout>
                  <c:x val="1.0702254480626965E-3"/>
                  <c:y val="-2.44106189334122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C6B-4395-A1C9-19D6166E689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6B-4395-A1C9-19D6166E689E}"/>
                </c:ext>
              </c:extLst>
            </c:dLbl>
            <c:dLbl>
              <c:idx val="6"/>
              <c:layout>
                <c:manualLayout>
                  <c:x val="-6.4710548218606277E-3"/>
                  <c:y val="-2.772996549126780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C6B-4395-A1C9-19D6166E689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6B-4395-A1C9-19D6166E689E}"/>
                </c:ext>
              </c:extLst>
            </c:dLbl>
            <c:dLbl>
              <c:idx val="8"/>
              <c:layout>
                <c:manualLayout>
                  <c:x val="8.6003702673146092E-3"/>
                  <c:y val="1.55901028012961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DC6B-4395-A1C9-19D6166E689E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6B-4395-A1C9-19D6166E68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'Esempio stella_3'!$A$7:$A$16</c:f>
              <c:strCache>
                <c:ptCount val="9"/>
                <c:pt idx="0">
                  <c:v>Welfare</c:v>
                </c:pt>
                <c:pt idx="2">
                  <c:v>Parità di genere</c:v>
                </c:pt>
                <c:pt idx="4">
                  <c:v>Cultura</c:v>
                </c:pt>
                <c:pt idx="6">
                  <c:v>Certificazioni</c:v>
                </c:pt>
                <c:pt idx="8">
                  <c:v>Ambiente</c:v>
                </c:pt>
              </c:strCache>
            </c:strRef>
          </c:cat>
          <c:val>
            <c:numRef>
              <c:f>'Esempio stella_3'!$C$7:$C$16</c:f>
              <c:numCache>
                <c:formatCode>0%</c:formatCode>
                <c:ptCount val="10"/>
                <c:pt idx="0">
                  <c:v>0.7448589094154745</c:v>
                </c:pt>
                <c:pt idx="1">
                  <c:v>0.43</c:v>
                </c:pt>
                <c:pt idx="2">
                  <c:v>0.5706366569888065</c:v>
                </c:pt>
                <c:pt idx="3">
                  <c:v>0.43</c:v>
                </c:pt>
                <c:pt idx="4">
                  <c:v>0.50153422226203581</c:v>
                </c:pt>
                <c:pt idx="5">
                  <c:v>0.43</c:v>
                </c:pt>
                <c:pt idx="6">
                  <c:v>0.47638969278761689</c:v>
                </c:pt>
                <c:pt idx="7">
                  <c:v>0.43</c:v>
                </c:pt>
                <c:pt idx="8">
                  <c:v>0.6207718708885972</c:v>
                </c:pt>
                <c:pt idx="9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C6B-4395-A1C9-19D6166E689E}"/>
            </c:ext>
          </c:extLst>
        </c:ser>
        <c:ser>
          <c:idx val="1"/>
          <c:order val="1"/>
          <c:spPr>
            <a:solidFill>
              <a:srgbClr val="D9ABB4"/>
            </a:solidFill>
            <a:ln>
              <a:solidFill>
                <a:srgbClr val="FFFDFD"/>
              </a:solidFill>
            </a:ln>
            <a:effectLst/>
          </c:spPr>
          <c:cat>
            <c:strRef>
              <c:f>'Esempio stella_3'!$A$7:$A$16</c:f>
              <c:strCache>
                <c:ptCount val="9"/>
                <c:pt idx="0">
                  <c:v>Welfare</c:v>
                </c:pt>
                <c:pt idx="2">
                  <c:v>Parità di genere</c:v>
                </c:pt>
                <c:pt idx="4">
                  <c:v>Cultura</c:v>
                </c:pt>
                <c:pt idx="6">
                  <c:v>Certificazioni</c:v>
                </c:pt>
                <c:pt idx="8">
                  <c:v>Ambiente</c:v>
                </c:pt>
              </c:strCache>
            </c:strRef>
          </c:cat>
          <c:val>
            <c:numRef>
              <c:f>'Esempio stella_3'!$D$7:$D$16</c:f>
              <c:numCache>
                <c:formatCode>0%</c:formatCode>
                <c:ptCount val="10"/>
                <c:pt idx="0">
                  <c:v>0.43</c:v>
                </c:pt>
                <c:pt idx="1">
                  <c:v>0.43</c:v>
                </c:pt>
                <c:pt idx="2">
                  <c:v>0.43</c:v>
                </c:pt>
                <c:pt idx="3">
                  <c:v>0.43</c:v>
                </c:pt>
                <c:pt idx="4">
                  <c:v>0.43</c:v>
                </c:pt>
                <c:pt idx="5">
                  <c:v>0.43</c:v>
                </c:pt>
                <c:pt idx="6">
                  <c:v>0.43</c:v>
                </c:pt>
                <c:pt idx="7">
                  <c:v>0.43</c:v>
                </c:pt>
                <c:pt idx="8">
                  <c:v>0.43</c:v>
                </c:pt>
                <c:pt idx="9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C6B-4395-A1C9-19D6166E68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50731280"/>
        <c:axId val="1150742096"/>
      </c:radarChart>
      <c:radarChart>
        <c:radarStyle val="marker"/>
        <c:varyColors val="0"/>
        <c:ser>
          <c:idx val="2"/>
          <c:order val="2"/>
          <c:spPr>
            <a:ln w="34925" cap="rnd">
              <a:solidFill>
                <a:srgbClr val="5B9BD5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'Esempio stella_3'!$A$7:$A$16</c:f>
              <c:strCache>
                <c:ptCount val="9"/>
                <c:pt idx="0">
                  <c:v>Welfare</c:v>
                </c:pt>
                <c:pt idx="2">
                  <c:v>Parità di genere</c:v>
                </c:pt>
                <c:pt idx="4">
                  <c:v>Cultura</c:v>
                </c:pt>
                <c:pt idx="6">
                  <c:v>Certificazioni</c:v>
                </c:pt>
                <c:pt idx="8">
                  <c:v>Ambiente</c:v>
                </c:pt>
              </c:strCache>
            </c:strRef>
          </c:cat>
          <c:val>
            <c:numRef>
              <c:f>'Esempio stella_3'!$E$7:$E$16</c:f>
              <c:numCache>
                <c:formatCode>0%</c:formatCode>
                <c:ptCount val="10"/>
                <c:pt idx="0">
                  <c:v>0.88495510955613521</c:v>
                </c:pt>
                <c:pt idx="1">
                  <c:v>0.88495510955613521</c:v>
                </c:pt>
                <c:pt idx="2">
                  <c:v>0.88495510955613521</c:v>
                </c:pt>
                <c:pt idx="3">
                  <c:v>0.88495510955613521</c:v>
                </c:pt>
                <c:pt idx="4">
                  <c:v>0.88495510955613521</c:v>
                </c:pt>
                <c:pt idx="5">
                  <c:v>0.88495510955613521</c:v>
                </c:pt>
                <c:pt idx="6">
                  <c:v>0.88495510955613521</c:v>
                </c:pt>
                <c:pt idx="7">
                  <c:v>0.88495510955613521</c:v>
                </c:pt>
                <c:pt idx="8">
                  <c:v>0.88495510955613521</c:v>
                </c:pt>
                <c:pt idx="9">
                  <c:v>0.88495510955613521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C6B-4395-A1C9-19D6166E68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50731280"/>
        <c:axId val="1150742096"/>
      </c:radarChart>
      <c:catAx>
        <c:axId val="1150731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t-IT"/>
          </a:p>
        </c:txPr>
        <c:crossAx val="1150742096"/>
        <c:crosses val="autoZero"/>
        <c:auto val="1"/>
        <c:lblAlgn val="ctr"/>
        <c:lblOffset val="100"/>
        <c:noMultiLvlLbl val="0"/>
      </c:catAx>
      <c:valAx>
        <c:axId val="1150742096"/>
        <c:scaling>
          <c:orientation val="minMax"/>
        </c:scaling>
        <c:delete val="1"/>
        <c:axPos val="l"/>
        <c:majorGridlines>
          <c:spPr>
            <a:ln w="3175" cap="flat" cmpd="sng" algn="ctr">
              <a:solidFill>
                <a:schemeClr val="bg1">
                  <a:lumMod val="95000"/>
                  <a:alpha val="91000"/>
                </a:schemeClr>
              </a:solidFill>
              <a:prstDash val="sysDash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15073128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2018</c:v>
                </c:pt>
              </c:strCache>
            </c:strRef>
          </c:tx>
          <c:dPt>
            <c:idx val="0"/>
            <c:bubble3D val="0"/>
            <c:spPr>
              <a:solidFill>
                <a:srgbClr val="E350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83-4E34-9C11-2C82A086A8E1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bg1"/>
                  </a:gs>
                  <a:gs pos="20000">
                    <a:srgbClr val="C7D5ED"/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83-4E34-9C11-2C82A086A8E1}"/>
              </c:ext>
            </c:extLst>
          </c:dPt>
          <c:cat>
            <c:strRef>
              <c:f>Foglio1!$A$2:$A$3</c:f>
              <c:strCache>
                <c:ptCount val="2"/>
                <c:pt idx="0">
                  <c:v>Imprese coesive</c:v>
                </c:pt>
                <c:pt idx="1">
                  <c:v>Altre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37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83-4E34-9C11-2C82A086A8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2018</c:v>
                </c:pt>
              </c:strCache>
            </c:strRef>
          </c:tx>
          <c:dPt>
            <c:idx val="0"/>
            <c:bubble3D val="0"/>
            <c:spPr>
              <a:solidFill>
                <a:srgbClr val="E350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A7-4C53-BB97-B8809BDD1DED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bg1"/>
                  </a:gs>
                  <a:gs pos="20000">
                    <a:srgbClr val="C7D5ED"/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A7-4C53-BB97-B8809BDD1DED}"/>
              </c:ext>
            </c:extLst>
          </c:dPt>
          <c:cat>
            <c:strRef>
              <c:f>Foglio1!$A$2:$A$3</c:f>
              <c:strCache>
                <c:ptCount val="2"/>
                <c:pt idx="0">
                  <c:v>Imprese coesive</c:v>
                </c:pt>
                <c:pt idx="1">
                  <c:v>Altre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43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A7-4C53-BB97-B8809BDD1D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flip="none" rotWithShape="1">
              <a:gsLst>
                <a:gs pos="50000">
                  <a:srgbClr val="EB837D"/>
                </a:gs>
                <a:gs pos="100000">
                  <a:schemeClr val="bg1"/>
                </a:gs>
              </a:gsLst>
              <a:lin ang="1080000" scaled="0"/>
              <a:tileRect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50000">
                    <a:srgbClr val="E35049"/>
                  </a:gs>
                  <a:gs pos="100000">
                    <a:schemeClr val="bg1"/>
                  </a:gs>
                </a:gsLst>
                <a:lin ang="108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5DF-4D83-9A12-0338A915FD15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50000">
                    <a:srgbClr val="C7D5ED"/>
                  </a:gs>
                  <a:gs pos="100000">
                    <a:schemeClr val="bg1"/>
                  </a:gs>
                </a:gsLst>
                <a:lin ang="189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90-4944-96CE-6FC7517869D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</c:f>
              <c:strCache>
                <c:ptCount val="2"/>
                <c:pt idx="0">
                  <c:v>COESIVE</c:v>
                </c:pt>
                <c:pt idx="1">
                  <c:v>NON COESIVE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0.38</c:v>
                </c:pt>
                <c:pt idx="1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90-4944-96CE-6FC751786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257368384"/>
        <c:axId val="257349184"/>
      </c:barChart>
      <c:catAx>
        <c:axId val="2573683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7349184"/>
        <c:crosses val="autoZero"/>
        <c:auto val="1"/>
        <c:lblAlgn val="ctr"/>
        <c:lblOffset val="100"/>
        <c:noMultiLvlLbl val="0"/>
      </c:catAx>
      <c:valAx>
        <c:axId val="2573491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5736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flip="none" rotWithShape="1">
              <a:gsLst>
                <a:gs pos="50000">
                  <a:srgbClr val="EB837D"/>
                </a:gs>
                <a:gs pos="100000">
                  <a:schemeClr val="bg1"/>
                </a:gs>
              </a:gsLst>
              <a:lin ang="1080000" scaled="0"/>
              <a:tileRect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50000">
                    <a:srgbClr val="E35049"/>
                  </a:gs>
                  <a:gs pos="100000">
                    <a:schemeClr val="bg1"/>
                  </a:gs>
                </a:gsLst>
                <a:lin ang="108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9ED-44FE-B1B7-8EE4F0EB4DF1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50000">
                    <a:srgbClr val="C7D5ED"/>
                  </a:gs>
                  <a:gs pos="100000">
                    <a:schemeClr val="bg1"/>
                  </a:gs>
                </a:gsLst>
                <a:lin ang="189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0E3-4925-B02F-31C4B3DAF2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</c:f>
              <c:strCache>
                <c:ptCount val="2"/>
                <c:pt idx="0">
                  <c:v>COESIVE</c:v>
                </c:pt>
                <c:pt idx="1">
                  <c:v>NON COESIVE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0.12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E3-4925-B02F-31C4B3DAF2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257368384"/>
        <c:axId val="257349184"/>
      </c:barChart>
      <c:catAx>
        <c:axId val="2573683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7349184"/>
        <c:crosses val="autoZero"/>
        <c:auto val="1"/>
        <c:lblAlgn val="ctr"/>
        <c:lblOffset val="100"/>
        <c:noMultiLvlLbl val="0"/>
      </c:catAx>
      <c:valAx>
        <c:axId val="257349184"/>
        <c:scaling>
          <c:orientation val="minMax"/>
          <c:max val="0.4"/>
        </c:scaling>
        <c:delete val="1"/>
        <c:axPos val="l"/>
        <c:numFmt formatCode="0%" sourceLinked="1"/>
        <c:majorTickMark val="out"/>
        <c:minorTickMark val="none"/>
        <c:tickLblPos val="nextTo"/>
        <c:crossAx val="25736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flip="none" rotWithShape="1">
              <a:gsLst>
                <a:gs pos="50000">
                  <a:srgbClr val="EB837D"/>
                </a:gs>
                <a:gs pos="100000">
                  <a:schemeClr val="bg1"/>
                </a:gs>
              </a:gsLst>
              <a:lin ang="1080000" scaled="0"/>
              <a:tileRect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50000">
                    <a:srgbClr val="E35049"/>
                  </a:gs>
                  <a:gs pos="100000">
                    <a:schemeClr val="bg1"/>
                  </a:gs>
                </a:gsLst>
                <a:lin ang="108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82E-4AE2-9F95-5D7DD1695FAB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50000">
                    <a:srgbClr val="C7D5ED"/>
                  </a:gs>
                  <a:gs pos="100000">
                    <a:schemeClr val="bg1"/>
                  </a:gs>
                </a:gsLst>
                <a:lin ang="189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F8E-4C5C-BF2F-C1837BB758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</c:f>
              <c:strCache>
                <c:ptCount val="2"/>
                <c:pt idx="0">
                  <c:v>COESIVE</c:v>
                </c:pt>
                <c:pt idx="1">
                  <c:v>NON COESIVE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0.5</c:v>
                </c:pt>
                <c:pt idx="1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8E-4C5C-BF2F-C1837BB758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257368384"/>
        <c:axId val="257349184"/>
      </c:barChart>
      <c:catAx>
        <c:axId val="2573683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7349184"/>
        <c:crosses val="autoZero"/>
        <c:auto val="1"/>
        <c:lblAlgn val="ctr"/>
        <c:lblOffset val="100"/>
        <c:noMultiLvlLbl val="0"/>
      </c:catAx>
      <c:valAx>
        <c:axId val="2573491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5736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flip="none" rotWithShape="1">
              <a:gsLst>
                <a:gs pos="50000">
                  <a:srgbClr val="EB837D"/>
                </a:gs>
                <a:gs pos="100000">
                  <a:schemeClr val="bg1"/>
                </a:gs>
              </a:gsLst>
              <a:lin ang="1080000" scaled="0"/>
              <a:tileRect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50000">
                    <a:srgbClr val="E35049"/>
                  </a:gs>
                  <a:gs pos="100000">
                    <a:schemeClr val="bg1"/>
                  </a:gs>
                </a:gsLst>
                <a:lin ang="108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F63-4776-987F-AD07648099CB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50000">
                    <a:srgbClr val="C7D5ED"/>
                  </a:gs>
                  <a:gs pos="100000">
                    <a:schemeClr val="bg1"/>
                  </a:gs>
                </a:gsLst>
                <a:lin ang="189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E4E-4932-9FE2-B8EA881B18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</c:f>
              <c:strCache>
                <c:ptCount val="2"/>
                <c:pt idx="0">
                  <c:v>COESIVE</c:v>
                </c:pt>
                <c:pt idx="1">
                  <c:v>NON COESIVE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0.26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4E-4932-9FE2-B8EA881B1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257368384"/>
        <c:axId val="257349184"/>
      </c:barChart>
      <c:catAx>
        <c:axId val="2573683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7349184"/>
        <c:crosses val="autoZero"/>
        <c:auto val="1"/>
        <c:lblAlgn val="ctr"/>
        <c:lblOffset val="100"/>
        <c:noMultiLvlLbl val="0"/>
      </c:catAx>
      <c:valAx>
        <c:axId val="257349184"/>
        <c:scaling>
          <c:orientation val="minMax"/>
          <c:max val="0.60000000000000009"/>
        </c:scaling>
        <c:delete val="1"/>
        <c:axPos val="l"/>
        <c:numFmt formatCode="0%" sourceLinked="1"/>
        <c:majorTickMark val="out"/>
        <c:minorTickMark val="none"/>
        <c:tickLblPos val="nextTo"/>
        <c:crossAx val="25736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2023</c:v>
                </c:pt>
              </c:strCache>
            </c:strRef>
          </c:tx>
          <c:spPr>
            <a:gradFill flip="none" rotWithShape="1">
              <a:gsLst>
                <a:gs pos="50000">
                  <a:srgbClr val="EB837D"/>
                </a:gs>
                <a:gs pos="100000">
                  <a:schemeClr val="bg1"/>
                </a:gs>
              </a:gsLst>
              <a:lin ang="1080000" scaled="0"/>
              <a:tileRect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50000">
                    <a:srgbClr val="E35049"/>
                  </a:gs>
                  <a:gs pos="100000">
                    <a:schemeClr val="bg1"/>
                  </a:gs>
                </a:gsLst>
                <a:lin ang="108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9AE-4734-B80C-F053A3C62100}"/>
              </c:ext>
            </c:extLst>
          </c:dPt>
          <c:dPt>
            <c:idx val="1"/>
            <c:invertIfNegative val="0"/>
            <c:bubble3D val="0"/>
            <c:spPr>
              <a:pattFill prst="dkHorz">
                <a:fgClr>
                  <a:srgbClr val="E35049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238-4A11-B419-3838BD9C27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Foglio1!$B$1:$C$1</c:f>
              <c:strCache>
                <c:ptCount val="2"/>
                <c:pt idx="0">
                  <c:v>2023</c:v>
                </c:pt>
                <c:pt idx="1">
                  <c:v>2024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0.55000000000000004</c:v>
                </c:pt>
                <c:pt idx="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BE-4504-9981-F3C04C8F95F2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50000">
                    <a:srgbClr val="C7D5ED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EBE-4504-9981-F3C04C8F95F2}"/>
              </c:ext>
            </c:extLst>
          </c:dPt>
          <c:dPt>
            <c:idx val="1"/>
            <c:invertIfNegative val="0"/>
            <c:bubble3D val="0"/>
            <c:spPr>
              <a:pattFill prst="dkHorz">
                <a:fgClr>
                  <a:srgbClr val="C7D5ED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EBE-4504-9981-F3C04C8F95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Foglio1!$B$1:$C$1</c:f>
              <c:strCache>
                <c:ptCount val="2"/>
                <c:pt idx="0">
                  <c:v>2023</c:v>
                </c:pt>
                <c:pt idx="1">
                  <c:v>2024</c:v>
                </c:pt>
              </c:strCache>
            </c:strRef>
          </c:cat>
          <c:val>
            <c:numRef>
              <c:f>Foglio1!$C$2:$C$3</c:f>
              <c:numCache>
                <c:formatCode>0%</c:formatCode>
                <c:ptCount val="2"/>
                <c:pt idx="0">
                  <c:v>0.42</c:v>
                </c:pt>
                <c:pt idx="1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EBE-4504-9981-F3C04C8F95F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3"/>
        <c:overlap val="-34"/>
        <c:axId val="257368384"/>
        <c:axId val="257349184"/>
      </c:barChart>
      <c:catAx>
        <c:axId val="257368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1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t-IT"/>
          </a:p>
        </c:txPr>
        <c:crossAx val="257349184"/>
        <c:crosses val="autoZero"/>
        <c:auto val="1"/>
        <c:lblAlgn val="ctr"/>
        <c:lblOffset val="100"/>
        <c:noMultiLvlLbl val="0"/>
      </c:catAx>
      <c:valAx>
        <c:axId val="2573491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5736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2023</c:v>
                </c:pt>
              </c:strCache>
            </c:strRef>
          </c:tx>
          <c:spPr>
            <a:gradFill flip="none" rotWithShape="1">
              <a:gsLst>
                <a:gs pos="50000">
                  <a:srgbClr val="EB837D"/>
                </a:gs>
                <a:gs pos="100000">
                  <a:schemeClr val="bg1"/>
                </a:gs>
              </a:gsLst>
              <a:lin ang="1080000" scaled="0"/>
              <a:tileRect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50000">
                    <a:srgbClr val="E35049"/>
                  </a:gs>
                  <a:gs pos="100000">
                    <a:schemeClr val="bg1"/>
                  </a:gs>
                </a:gsLst>
                <a:lin ang="108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69C-4206-A84A-F525497DD542}"/>
              </c:ext>
            </c:extLst>
          </c:dPt>
          <c:dPt>
            <c:idx val="1"/>
            <c:invertIfNegative val="0"/>
            <c:bubble3D val="0"/>
            <c:spPr>
              <a:pattFill prst="dkHorz">
                <a:fgClr>
                  <a:srgbClr val="E35049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810-4B49-A437-D489597B9C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Foglio1!$B$1:$C$1</c:f>
              <c:strCache>
                <c:ptCount val="2"/>
                <c:pt idx="0">
                  <c:v>2023</c:v>
                </c:pt>
                <c:pt idx="1">
                  <c:v>2024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0.34</c:v>
                </c:pt>
                <c:pt idx="1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10-4B49-A437-D489597B9C4A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50000">
                    <a:srgbClr val="C7D5ED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810-4B49-A437-D489597B9C4A}"/>
              </c:ext>
            </c:extLst>
          </c:dPt>
          <c:dPt>
            <c:idx val="1"/>
            <c:invertIfNegative val="0"/>
            <c:bubble3D val="0"/>
            <c:spPr>
              <a:pattFill prst="dkHorz">
                <a:fgClr>
                  <a:srgbClr val="C7D5ED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810-4B49-A437-D489597B9C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Foglio1!$B$1:$C$1</c:f>
              <c:strCache>
                <c:ptCount val="2"/>
                <c:pt idx="0">
                  <c:v>2023</c:v>
                </c:pt>
                <c:pt idx="1">
                  <c:v>2024</c:v>
                </c:pt>
              </c:strCache>
            </c:strRef>
          </c:cat>
          <c:val>
            <c:numRef>
              <c:f>Foglio1!$C$2:$C$3</c:f>
              <c:numCache>
                <c:formatCode>0%</c:formatCode>
                <c:ptCount val="2"/>
                <c:pt idx="0">
                  <c:v>0.25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810-4B49-A437-D489597B9C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3"/>
        <c:overlap val="-34"/>
        <c:axId val="257368384"/>
        <c:axId val="257349184"/>
      </c:barChart>
      <c:catAx>
        <c:axId val="257368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1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t-IT"/>
          </a:p>
        </c:txPr>
        <c:crossAx val="257349184"/>
        <c:crosses val="autoZero"/>
        <c:auto val="1"/>
        <c:lblAlgn val="ctr"/>
        <c:lblOffset val="100"/>
        <c:noMultiLvlLbl val="0"/>
      </c:catAx>
      <c:valAx>
        <c:axId val="257349184"/>
        <c:scaling>
          <c:orientation val="minMax"/>
          <c:max val="0.70000000000000007"/>
        </c:scaling>
        <c:delete val="1"/>
        <c:axPos val="l"/>
        <c:numFmt formatCode="0%" sourceLinked="1"/>
        <c:majorTickMark val="out"/>
        <c:minorTickMark val="none"/>
        <c:tickLblPos val="nextTo"/>
        <c:crossAx val="25736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0.93167</cdr:x>
      <cdr:y>0.176</cdr:y>
    </cdr:from>
    <cdr:to>
      <cdr:x>1</cdr:x>
      <cdr:y>0.25309</cdr:y>
    </cdr:to>
    <cdr:sp macro="" textlink="">
      <cdr:nvSpPr>
        <cdr:cNvPr id="2" name="CasellaDiTesto 2">
          <a:extLst xmlns:a="http://schemas.openxmlformats.org/drawingml/2006/main">
            <a:ext uri="{FF2B5EF4-FFF2-40B4-BE49-F238E27FC236}">
              <a16:creationId xmlns:a16="http://schemas.microsoft.com/office/drawing/2014/main" id="{B0B20965-F21C-E5EC-F8AD-A8A53E364F14}"/>
            </a:ext>
          </a:extLst>
        </cdr:cNvPr>
        <cdr:cNvSpPr txBox="1"/>
      </cdr:nvSpPr>
      <cdr:spPr>
        <a:xfrm xmlns:a="http://schemas.openxmlformats.org/drawingml/2006/main">
          <a:off x="9326775" y="838200"/>
          <a:ext cx="684000" cy="3671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it-IT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ct val="107000"/>
            </a:lnSpc>
            <a:spcAft>
              <a:spcPts val="800"/>
            </a:spcAft>
          </a:pPr>
          <a:r>
            <a:rPr lang="it-IT" b="1" i="1" kern="100" dirty="0">
              <a:solidFill>
                <a:srgbClr val="FF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43%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0EF54-5798-4C88-B32F-5F6DFDC1E762}" type="datetimeFigureOut">
              <a:rPr lang="it-IT" smtClean="0"/>
              <a:t>22/06/2023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1601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31601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A5616-6031-4B52-ABB3-D1745695FE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9485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ertina">
    <p:bg>
      <p:bgPr>
        <a:gradFill flip="none" rotWithShape="1">
          <a:gsLst>
            <a:gs pos="84000">
              <a:srgbClr val="EB837D"/>
            </a:gs>
            <a:gs pos="100000">
              <a:srgbClr val="E66760"/>
            </a:gs>
            <a:gs pos="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002DEF5B-D93F-4A3B-30D8-2EEC5A735A4E}"/>
              </a:ext>
            </a:extLst>
          </p:cNvPr>
          <p:cNvSpPr txBox="1"/>
          <p:nvPr userDrawn="1"/>
        </p:nvSpPr>
        <p:spPr>
          <a:xfrm>
            <a:off x="-350645" y="864476"/>
            <a:ext cx="5316717" cy="1240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0" b="1" dirty="0">
                <a:gradFill>
                  <a:gsLst>
                    <a:gs pos="0">
                      <a:schemeClr val="accent1">
                        <a:lumMod val="5000"/>
                        <a:lumOff val="95000"/>
                        <a:alpha val="61000"/>
                      </a:schemeClr>
                    </a:gs>
                    <a:gs pos="85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Poppins" panose="00000500000000000000" pitchFamily="2" charset="0"/>
                <a:cs typeface="Poppins" panose="00000500000000000000" pitchFamily="2" charset="0"/>
              </a:rPr>
              <a:t>C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4E17292-951B-5737-8D0E-E18C20307F7F}"/>
              </a:ext>
            </a:extLst>
          </p:cNvPr>
          <p:cNvSpPr txBox="1"/>
          <p:nvPr userDrawn="1"/>
        </p:nvSpPr>
        <p:spPr>
          <a:xfrm rot="10800000">
            <a:off x="7219383" y="91439"/>
            <a:ext cx="5323261" cy="1240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0" b="1" dirty="0">
                <a:gradFill>
                  <a:gsLst>
                    <a:gs pos="0">
                      <a:schemeClr val="accent1">
                        <a:lumMod val="5000"/>
                        <a:lumOff val="95000"/>
                        <a:alpha val="61000"/>
                      </a:schemeClr>
                    </a:gs>
                    <a:gs pos="85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10800000" scaled="0"/>
                </a:gradFill>
                <a:latin typeface="Poppins" panose="00000500000000000000" pitchFamily="2" charset="0"/>
                <a:cs typeface="Poppins" panose="00000500000000000000" pitchFamily="2" charset="0"/>
              </a:rPr>
              <a:t>C</a:t>
            </a: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992B8829-52AD-24D4-71EB-7AE84643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Syne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15" name="Sottotitolo 2">
            <a:extLst>
              <a:ext uri="{FF2B5EF4-FFF2-40B4-BE49-F238E27FC236}">
                <a16:creationId xmlns:a16="http://schemas.microsoft.com/office/drawing/2014/main" id="{D8192BEA-5BB6-277F-4740-8C1F6F43F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67DC8D0F-D1EB-5D21-3B6C-09B4A7C9D20C}"/>
              </a:ext>
            </a:extLst>
          </p:cNvPr>
          <p:cNvGrpSpPr/>
          <p:nvPr userDrawn="1"/>
        </p:nvGrpSpPr>
        <p:grpSpPr>
          <a:xfrm>
            <a:off x="1681350" y="6298850"/>
            <a:ext cx="8829301" cy="491295"/>
            <a:chOff x="1755693" y="6298850"/>
            <a:chExt cx="8829301" cy="491295"/>
          </a:xfrm>
        </p:grpSpPr>
        <p:pic>
          <p:nvPicPr>
            <p:cNvPr id="5" name="Immagine 4" descr="Immagine che contiene Carattere, schermata, Elementi grafici, testo&#10;&#10;Descrizione generata automaticamente">
              <a:extLst>
                <a:ext uri="{FF2B5EF4-FFF2-40B4-BE49-F238E27FC236}">
                  <a16:creationId xmlns:a16="http://schemas.microsoft.com/office/drawing/2014/main" id="{4004783D-32A7-8CB9-071B-711D5F88C7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97375" y="6298850"/>
              <a:ext cx="1887619" cy="442738"/>
            </a:xfrm>
            <a:prstGeom prst="rect">
              <a:avLst/>
            </a:prstGeom>
          </p:spPr>
        </p:pic>
        <p:pic>
          <p:nvPicPr>
            <p:cNvPr id="9" name="Immagine 8" descr="Immagine che contiene Elementi grafici, Carattere, schermata, grafica&#10;&#10;Descrizione generata automaticamente">
              <a:extLst>
                <a:ext uri="{FF2B5EF4-FFF2-40B4-BE49-F238E27FC236}">
                  <a16:creationId xmlns:a16="http://schemas.microsoft.com/office/drawing/2014/main" id="{15533BE3-660D-BDF2-5A84-1A4F9CD24B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21506" y="6408315"/>
              <a:ext cx="1424024" cy="298543"/>
            </a:xfrm>
            <a:prstGeom prst="rect">
              <a:avLst/>
            </a:prstGeom>
          </p:spPr>
        </p:pic>
        <p:pic>
          <p:nvPicPr>
            <p:cNvPr id="16" name="Immagine 15" descr="Immagine che contiene Carattere, Elementi grafici, grafica, testo&#10;&#10;Descrizione generata automaticamente">
              <a:extLst>
                <a:ext uri="{FF2B5EF4-FFF2-40B4-BE49-F238E27FC236}">
                  <a16:creationId xmlns:a16="http://schemas.microsoft.com/office/drawing/2014/main" id="{D01A570D-DC6E-3544-EB80-2C8472CACC1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55693" y="6408315"/>
              <a:ext cx="904973" cy="309069"/>
            </a:xfrm>
            <a:prstGeom prst="rect">
              <a:avLst/>
            </a:prstGeom>
          </p:spPr>
        </p:pic>
        <p:pic>
          <p:nvPicPr>
            <p:cNvPr id="17" name="Immagine 16">
              <a:extLst>
                <a:ext uri="{FF2B5EF4-FFF2-40B4-BE49-F238E27FC236}">
                  <a16:creationId xmlns:a16="http://schemas.microsoft.com/office/drawing/2014/main" id="{BE6BF178-D19D-42DE-B641-89B5CC21D26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1705" y="6455453"/>
              <a:ext cx="1598762" cy="179476"/>
            </a:xfrm>
            <a:prstGeom prst="rect">
              <a:avLst/>
            </a:prstGeom>
          </p:spPr>
        </p:pic>
        <p:pic>
          <p:nvPicPr>
            <p:cNvPr id="18" name="Immagine 17" descr="Immagine che contiene testo, Carattere, Elementi grafici, grafica&#10;&#10;Descrizione generata automaticamente">
              <a:extLst>
                <a:ext uri="{FF2B5EF4-FFF2-40B4-BE49-F238E27FC236}">
                  <a16:creationId xmlns:a16="http://schemas.microsoft.com/office/drawing/2014/main" id="{59D744B0-02F8-5158-B01B-9CCEB53FDE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17738" y="6325027"/>
              <a:ext cx="1348596" cy="465118"/>
            </a:xfrm>
            <a:prstGeom prst="rect">
              <a:avLst/>
            </a:prstGeom>
          </p:spPr>
        </p:pic>
        <p:pic>
          <p:nvPicPr>
            <p:cNvPr id="19" name="Immagine 18" descr="Immagine che contiene Elementi grafici, logo, grafica, testo&#10;&#10;Descrizione generata automaticamente">
              <a:extLst>
                <a:ext uri="{FF2B5EF4-FFF2-40B4-BE49-F238E27FC236}">
                  <a16:creationId xmlns:a16="http://schemas.microsoft.com/office/drawing/2014/main" id="{610B6DE3-6D2E-80C5-D8FD-2EF1332D492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76569" y="6323822"/>
              <a:ext cx="510130" cy="4663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314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1EC7A7-336E-7174-0D79-2CEC1009F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BE590C-8772-95D2-12E9-C935FB9BE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91E5459-A320-C5F6-A802-DABA8DF51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8FA7618-0BF8-34EA-BCC7-484C14731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E235-959B-4687-92B0-7D3B48F62DF7}" type="datetime1">
              <a:rPr lang="it-IT" smtClean="0"/>
              <a:t>22/06/2023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5EC08F0-C29E-447F-763A-0F62BA702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9269F9E-23A6-A9DC-2CDA-5055ADB7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DA7F-03B7-45B5-9AA3-EC22BE14D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3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463B11-4807-1E91-CC6D-70D77EC50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D8E756-AFD9-136E-0BB7-66E2DEC7E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3188B17-9512-C0BA-FABD-CE4CDC98C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CA12D4-E619-9AC7-29DC-EB4DCF51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B52FF-7049-46C3-9DFE-F6F5AFE598B5}" type="datetime1">
              <a:rPr lang="it-IT" smtClean="0"/>
              <a:t>22/06/2023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36F110-D9E6-B770-D368-C38DD0491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172128-8212-127A-D9CA-06AA7D3E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DA7F-03B7-45B5-9AA3-EC22BE14D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6207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D891AD-D25B-04D6-123D-1BD6D3AB1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04B0C11-9CDF-48E6-8806-7D63E703D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B870C2-80D6-F2A7-D749-D36422FAD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06CD-4CF6-4BB5-A2A0-4CB15A4C9FAE}" type="datetime1">
              <a:rPr lang="it-IT" smtClean="0"/>
              <a:t>22/06/2023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EB76F5-5E6B-7B49-25D7-87B752422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94E840-2B1C-FB31-21F2-1CBC7FE28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DA7F-03B7-45B5-9AA3-EC22BE14D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003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34CD908-5CF2-8B92-50F3-A40AA3BDF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470E29A-4031-ED28-AA45-3F3B82446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882E4A-8606-6F65-96B6-F0B021B5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DDA4-AC23-41C0-A614-FA1869F67E9B}" type="datetime1">
              <a:rPr lang="it-IT" smtClean="0"/>
              <a:t>22/06/2023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324CB9-C97A-B8E5-029E-6FBBCBF9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F45FFC-7E97-50D6-6E30-027D9A6BC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DA7F-03B7-45B5-9AA3-EC22BE14D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01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5E5093-FC8F-25D0-773F-D1BC126343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C9DE930-A8DD-C8E2-AA04-8AB384125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137FE6-9E63-3BD6-5151-D1CFE7062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639B-3AD3-4D26-98ED-28D8744653A2}" type="datetime1">
              <a:rPr lang="it-IT" smtClean="0"/>
              <a:t>22/06/2023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02870B-2C79-0C5A-AFA5-C2BC07A0D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49196E-AE0C-AC3D-D7FF-48E9E8F68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DA7F-03B7-45B5-9AA3-EC22BE14DCE6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99CF703-7A82-AD04-77CA-D7B4C6DFE245}"/>
              </a:ext>
            </a:extLst>
          </p:cNvPr>
          <p:cNvSpPr txBox="1"/>
          <p:nvPr userDrawn="1"/>
        </p:nvSpPr>
        <p:spPr>
          <a:xfrm rot="16200000">
            <a:off x="10502260" y="968647"/>
            <a:ext cx="5316717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0" b="1" dirty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33000">
                      <a:srgbClr val="F4BBB8"/>
                    </a:gs>
                    <a:gs pos="100000">
                      <a:srgbClr val="E66760"/>
                    </a:gs>
                  </a:gsLst>
                  <a:lin ang="5400000" scaled="1"/>
                </a:gradFill>
                <a:latin typeface="Poppins" panose="00000500000000000000" pitchFamily="2" charset="0"/>
                <a:cs typeface="Poppins" panose="00000500000000000000" pitchFamily="2" charset="0"/>
              </a:rPr>
              <a:t>C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0D38990-8FCC-8B92-B027-C961B67F273F}"/>
              </a:ext>
            </a:extLst>
          </p:cNvPr>
          <p:cNvSpPr txBox="1"/>
          <p:nvPr userDrawn="1"/>
        </p:nvSpPr>
        <p:spPr>
          <a:xfrm rot="5400000">
            <a:off x="9937666" y="-3411224"/>
            <a:ext cx="5316717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0" b="1" dirty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33000">
                      <a:srgbClr val="F4BBB8"/>
                    </a:gs>
                    <a:gs pos="100000">
                      <a:srgbClr val="E66760"/>
                    </a:gs>
                  </a:gsLst>
                  <a:lin ang="5400000" scaled="0"/>
                </a:gradFill>
                <a:latin typeface="Poppins" panose="00000500000000000000" pitchFamily="2" charset="0"/>
                <a:cs typeface="Poppins" panose="00000500000000000000" pitchFamily="2" charset="0"/>
              </a:rPr>
              <a:t>C</a:t>
            </a:r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083D9383-DD43-C487-AB1B-697156C40300}"/>
              </a:ext>
            </a:extLst>
          </p:cNvPr>
          <p:cNvGrpSpPr/>
          <p:nvPr userDrawn="1"/>
        </p:nvGrpSpPr>
        <p:grpSpPr>
          <a:xfrm>
            <a:off x="55648" y="6562431"/>
            <a:ext cx="4114800" cy="228963"/>
            <a:chOff x="1755693" y="6298850"/>
            <a:chExt cx="8829301" cy="491295"/>
          </a:xfrm>
        </p:grpSpPr>
        <p:pic>
          <p:nvPicPr>
            <p:cNvPr id="17" name="Immagine 16" descr="Immagine che contiene Carattere, schermata, Elementi grafici, testo&#10;&#10;Descrizione generata automaticamente">
              <a:extLst>
                <a:ext uri="{FF2B5EF4-FFF2-40B4-BE49-F238E27FC236}">
                  <a16:creationId xmlns:a16="http://schemas.microsoft.com/office/drawing/2014/main" id="{848DBABF-9E23-6354-9C30-E54DD5389F3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97375" y="6298850"/>
              <a:ext cx="1887619" cy="442738"/>
            </a:xfrm>
            <a:prstGeom prst="rect">
              <a:avLst/>
            </a:prstGeom>
          </p:spPr>
        </p:pic>
        <p:pic>
          <p:nvPicPr>
            <p:cNvPr id="18" name="Immagine 17" descr="Immagine che contiene Elementi grafici, Carattere, schermata, grafica&#10;&#10;Descrizione generata automaticamente">
              <a:extLst>
                <a:ext uri="{FF2B5EF4-FFF2-40B4-BE49-F238E27FC236}">
                  <a16:creationId xmlns:a16="http://schemas.microsoft.com/office/drawing/2014/main" id="{86D6DC9E-7327-5678-E30A-2D31B86845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21506" y="6408315"/>
              <a:ext cx="1424024" cy="298543"/>
            </a:xfrm>
            <a:prstGeom prst="rect">
              <a:avLst/>
            </a:prstGeom>
          </p:spPr>
        </p:pic>
        <p:pic>
          <p:nvPicPr>
            <p:cNvPr id="19" name="Immagine 18" descr="Immagine che contiene Carattere, Elementi grafici, grafica, testo&#10;&#10;Descrizione generata automaticamente">
              <a:extLst>
                <a:ext uri="{FF2B5EF4-FFF2-40B4-BE49-F238E27FC236}">
                  <a16:creationId xmlns:a16="http://schemas.microsoft.com/office/drawing/2014/main" id="{B6BDE5DF-D754-E951-0811-E3D0C4E06CA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55693" y="6408315"/>
              <a:ext cx="904973" cy="309069"/>
            </a:xfrm>
            <a:prstGeom prst="rect">
              <a:avLst/>
            </a:prstGeom>
          </p:spPr>
        </p:pic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id="{D2A075AA-D57D-4FA0-09F6-069FCDC5D01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1705" y="6455453"/>
              <a:ext cx="1598762" cy="179476"/>
            </a:xfrm>
            <a:prstGeom prst="rect">
              <a:avLst/>
            </a:prstGeom>
          </p:spPr>
        </p:pic>
        <p:pic>
          <p:nvPicPr>
            <p:cNvPr id="21" name="Immagine 20" descr="Immagine che contiene testo, Carattere, Elementi grafici, grafica&#10;&#10;Descrizione generata automaticamente">
              <a:extLst>
                <a:ext uri="{FF2B5EF4-FFF2-40B4-BE49-F238E27FC236}">
                  <a16:creationId xmlns:a16="http://schemas.microsoft.com/office/drawing/2014/main" id="{5216791F-6737-0137-F277-32AE43F706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17738" y="6325027"/>
              <a:ext cx="1348596" cy="465118"/>
            </a:xfrm>
            <a:prstGeom prst="rect">
              <a:avLst/>
            </a:prstGeom>
          </p:spPr>
        </p:pic>
        <p:pic>
          <p:nvPicPr>
            <p:cNvPr id="22" name="Immagine 21" descr="Immagine che contiene Elementi grafici, logo, grafica, testo&#10;&#10;Descrizione generata automaticamente">
              <a:extLst>
                <a:ext uri="{FF2B5EF4-FFF2-40B4-BE49-F238E27FC236}">
                  <a16:creationId xmlns:a16="http://schemas.microsoft.com/office/drawing/2014/main" id="{67ADF920-91DC-D6B6-C189-3F5241EC092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76569" y="6323822"/>
              <a:ext cx="510130" cy="4663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0681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pertina">
    <p:bg>
      <p:bgPr>
        <a:gradFill flip="none" rotWithShape="1">
          <a:gsLst>
            <a:gs pos="43000">
              <a:srgbClr val="EB837D"/>
            </a:gs>
            <a:gs pos="0">
              <a:schemeClr val="accent1">
                <a:lumMod val="30000"/>
                <a:lumOff val="7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">
            <a:extLst>
              <a:ext uri="{FF2B5EF4-FFF2-40B4-BE49-F238E27FC236}">
                <a16:creationId xmlns:a16="http://schemas.microsoft.com/office/drawing/2014/main" id="{992B8829-52AD-24D4-71EB-7AE84643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Syne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15" name="Sottotitolo 2">
            <a:extLst>
              <a:ext uri="{FF2B5EF4-FFF2-40B4-BE49-F238E27FC236}">
                <a16:creationId xmlns:a16="http://schemas.microsoft.com/office/drawing/2014/main" id="{D8192BEA-5BB6-277F-4740-8C1F6F43F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520B3DBC-FC56-08B0-3249-56A8D8E240F2}"/>
              </a:ext>
            </a:extLst>
          </p:cNvPr>
          <p:cNvGrpSpPr/>
          <p:nvPr userDrawn="1"/>
        </p:nvGrpSpPr>
        <p:grpSpPr>
          <a:xfrm>
            <a:off x="4038600" y="6562431"/>
            <a:ext cx="4114800" cy="228963"/>
            <a:chOff x="1755693" y="6298850"/>
            <a:chExt cx="8829301" cy="491295"/>
          </a:xfrm>
        </p:grpSpPr>
        <p:pic>
          <p:nvPicPr>
            <p:cNvPr id="10" name="Immagine 9" descr="Immagine che contiene Carattere, schermata, Elementi grafici, testo&#10;&#10;Descrizione generata automaticamente">
              <a:extLst>
                <a:ext uri="{FF2B5EF4-FFF2-40B4-BE49-F238E27FC236}">
                  <a16:creationId xmlns:a16="http://schemas.microsoft.com/office/drawing/2014/main" id="{155BDB13-789B-B0B8-81C2-2A663CC4B2D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97375" y="6298850"/>
              <a:ext cx="1887619" cy="442738"/>
            </a:xfrm>
            <a:prstGeom prst="rect">
              <a:avLst/>
            </a:prstGeom>
          </p:spPr>
        </p:pic>
        <p:pic>
          <p:nvPicPr>
            <p:cNvPr id="11" name="Immagine 10" descr="Immagine che contiene Elementi grafici, Carattere, schermata, grafica&#10;&#10;Descrizione generata automaticamente">
              <a:extLst>
                <a:ext uri="{FF2B5EF4-FFF2-40B4-BE49-F238E27FC236}">
                  <a16:creationId xmlns:a16="http://schemas.microsoft.com/office/drawing/2014/main" id="{95B96481-B27D-B896-E889-1B57E947BE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21506" y="6408315"/>
              <a:ext cx="1424024" cy="298543"/>
            </a:xfrm>
            <a:prstGeom prst="rect">
              <a:avLst/>
            </a:prstGeom>
          </p:spPr>
        </p:pic>
        <p:pic>
          <p:nvPicPr>
            <p:cNvPr id="12" name="Immagine 11" descr="Immagine che contiene Carattere, Elementi grafici, grafica, testo&#10;&#10;Descrizione generata automaticamente">
              <a:extLst>
                <a:ext uri="{FF2B5EF4-FFF2-40B4-BE49-F238E27FC236}">
                  <a16:creationId xmlns:a16="http://schemas.microsoft.com/office/drawing/2014/main" id="{711AC065-EAC2-9BB0-7FAE-1FC7DDA4DC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55693" y="6408315"/>
              <a:ext cx="904973" cy="309069"/>
            </a:xfrm>
            <a:prstGeom prst="rect">
              <a:avLst/>
            </a:prstGeom>
          </p:spPr>
        </p:pic>
        <p:pic>
          <p:nvPicPr>
            <p:cNvPr id="13" name="Immagine 12">
              <a:extLst>
                <a:ext uri="{FF2B5EF4-FFF2-40B4-BE49-F238E27FC236}">
                  <a16:creationId xmlns:a16="http://schemas.microsoft.com/office/drawing/2014/main" id="{FC54BA66-C60D-BEEF-6318-86B0A13AA6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1705" y="6455453"/>
              <a:ext cx="1598762" cy="179476"/>
            </a:xfrm>
            <a:prstGeom prst="rect">
              <a:avLst/>
            </a:prstGeom>
          </p:spPr>
        </p:pic>
        <p:pic>
          <p:nvPicPr>
            <p:cNvPr id="16" name="Immagine 15" descr="Immagine che contiene testo, Carattere, Elementi grafici, grafica&#10;&#10;Descrizione generata automaticamente">
              <a:extLst>
                <a:ext uri="{FF2B5EF4-FFF2-40B4-BE49-F238E27FC236}">
                  <a16:creationId xmlns:a16="http://schemas.microsoft.com/office/drawing/2014/main" id="{64279BBE-80CB-7576-B4F8-AB5BC80796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17738" y="6325027"/>
              <a:ext cx="1348596" cy="465118"/>
            </a:xfrm>
            <a:prstGeom prst="rect">
              <a:avLst/>
            </a:prstGeom>
          </p:spPr>
        </p:pic>
        <p:pic>
          <p:nvPicPr>
            <p:cNvPr id="17" name="Immagine 16" descr="Immagine che contiene Elementi grafici, logo, grafica, testo&#10;&#10;Descrizione generata automaticamente">
              <a:extLst>
                <a:ext uri="{FF2B5EF4-FFF2-40B4-BE49-F238E27FC236}">
                  <a16:creationId xmlns:a16="http://schemas.microsoft.com/office/drawing/2014/main" id="{B1C6B66B-7826-8198-4692-A776565B879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76569" y="6323822"/>
              <a:ext cx="510130" cy="4663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141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016B2B-B04A-B1DC-7B84-4907D0FF4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38FDED-2EB7-8DC5-F437-5FB3E1324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9FF2C5-C959-E5F8-4370-A2442C416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6CF30-73FF-4B71-81B8-DCFB5EB61B8D}" type="datetime1">
              <a:rPr lang="it-IT" smtClean="0"/>
              <a:t>22/06/2023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0CEEA5-1158-E3A3-D031-ED6EFD626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F12AA2-4C56-AE79-EC25-6F4B13DCF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DA7F-03B7-45B5-9AA3-EC22BE14D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26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6A431E-A4EB-AD57-270D-70204489C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EC93F9B-9948-A42C-ACAC-E0BF51500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DE3DA7-B685-2E34-715B-4B5DBB38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2568-566A-4FFE-B9F0-FC15E57D6568}" type="datetime1">
              <a:rPr lang="it-IT" smtClean="0"/>
              <a:t>22/06/2023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CBBADF-8524-AFA1-0EE1-EB23FE85E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5F47A8-CF44-4701-32F6-6BA22215B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DA7F-03B7-45B5-9AA3-EC22BE14D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282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D22BD1-84FA-71F9-0682-BFAB41A8C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249C95-23D4-BC77-B346-878527EB1E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7664DFC-D124-545F-B42A-BCBCC0EA1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20F73CD-5A05-0479-1C51-845FE7DED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67D6-3D77-40AE-B8C3-73BE66633179}" type="datetime1">
              <a:rPr lang="it-IT" smtClean="0"/>
              <a:t>22/06/2023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0823A63-3D7F-55BD-A4A8-A75E1829A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40C9880-FC0A-FFC3-8B02-13B36605F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DA7F-03B7-45B5-9AA3-EC22BE14D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74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DAF843-D317-DE5D-3E6D-51BC1F98F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F28875-2FC9-9375-2AE4-0AEB5111C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257408E-FB2C-601B-C9F8-684EF26E4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ACED1A2-B05E-6F94-5B99-DF8686719E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E7C2A30-A3B7-876A-D516-782C4B5DB1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471DC52-9675-0A3F-86BA-E5E2BF767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D3995-49BA-4665-897D-F23E4DEDB0D6}" type="datetime1">
              <a:rPr lang="it-IT" smtClean="0"/>
              <a:t>22/06/2023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0D41C72-8B65-467E-4404-21BD89447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2DDA4A2-E02F-54AB-C646-4A1F4C92C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DA7F-03B7-45B5-9AA3-EC22BE14D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4678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0E1F43-0512-9521-3809-97E26B0D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D89B446-FC65-B8A0-A4B7-1B1064C74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250EE-27A8-41D0-B077-216E36D12D60}" type="datetime1">
              <a:rPr lang="it-IT" smtClean="0"/>
              <a:t>22/06/2023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0F5244A-6468-946D-C01F-47F2E560B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36FA297-D1AC-C8E6-E14F-A79331E3E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DA7F-03B7-45B5-9AA3-EC22BE14D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780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6BC7940-3444-D679-30C8-2CB6EF04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86CF5-CE16-4A00-AC30-5F5A811000E3}" type="datetime1">
              <a:rPr lang="it-IT" smtClean="0"/>
              <a:t>22/06/2023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DD5B32F-8D80-9296-C434-76A3ECE39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16F2A2D-802C-A247-F309-50EF860F3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CDA7F-03B7-45B5-9AA3-EC22BE14D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522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A3EB7F1-EC6E-0815-E71A-1DF5D5F70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3479CB-BDA6-921A-5640-59E7994C5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32EDD1-9C69-3691-877F-89914425E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3D432-BA61-45BE-8F23-35EC27CBB01B}" type="datetime1">
              <a:rPr lang="it-IT" smtClean="0"/>
              <a:t>22/06/2023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AA032B-23D2-84AE-A0F1-3A8BF2003D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A7AB05-9E09-9FDE-6936-8F902EB37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CDA7F-03B7-45B5-9AA3-EC22BE14D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31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svg"/><Relationship Id="rId7" Type="http://schemas.openxmlformats.org/officeDocument/2006/relationships/image" Target="../media/image28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Relationship Id="rId9" Type="http://schemas.openxmlformats.org/officeDocument/2006/relationships/image" Target="../media/image3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7" Type="http://schemas.openxmlformats.org/officeDocument/2006/relationships/image" Target="../media/image36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svg"/><Relationship Id="rId4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svg"/><Relationship Id="rId5" Type="http://schemas.openxmlformats.org/officeDocument/2006/relationships/image" Target="../media/image37.png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rgbClr val="E35049"/>
            </a:gs>
            <a:gs pos="100000">
              <a:srgbClr val="E66760"/>
            </a:gs>
            <a:gs pos="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56356E79-0BF1-60C7-04D5-2BFED7C35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32687"/>
            <a:ext cx="9144000" cy="1022795"/>
          </a:xfrm>
        </p:spPr>
        <p:txBody>
          <a:bodyPr anchor="ctr"/>
          <a:lstStyle/>
          <a:p>
            <a:r>
              <a:rPr lang="it-IT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Coesione è competizione</a:t>
            </a: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262F02E2-F54F-E19D-462B-AD36ECC88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7558"/>
            <a:ext cx="9144000" cy="557097"/>
          </a:xfrm>
        </p:spPr>
        <p:txBody>
          <a:bodyPr anchor="ctr"/>
          <a:lstStyle/>
          <a:p>
            <a:r>
              <a:rPr lang="it-IT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Mantova, 23 Giugno 2023</a:t>
            </a:r>
          </a:p>
        </p:txBody>
      </p:sp>
    </p:spTree>
    <p:extLst>
      <p:ext uri="{BB962C8B-B14F-4D97-AF65-F5344CB8AC3E}">
        <p14:creationId xmlns:p14="http://schemas.microsoft.com/office/powerpoint/2010/main" val="3143090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13A09F7-3382-706A-C59D-B9E439719751}"/>
              </a:ext>
            </a:extLst>
          </p:cNvPr>
          <p:cNvSpPr txBox="1"/>
          <p:nvPr/>
        </p:nvSpPr>
        <p:spPr>
          <a:xfrm>
            <a:off x="95250" y="1737717"/>
            <a:ext cx="2772000" cy="663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INVESTIMENTI IN </a:t>
            </a:r>
            <a:r>
              <a:rPr lang="it-IT" b="1" kern="100" dirty="0">
                <a:solidFill>
                  <a:srgbClr val="E35049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SOSTENIBILITÀ</a:t>
            </a:r>
            <a:endParaRPr lang="it-IT" b="1" kern="100" dirty="0">
              <a:solidFill>
                <a:srgbClr val="E35049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9F60085-F032-AE3C-B449-589DE2782CA7}"/>
              </a:ext>
            </a:extLst>
          </p:cNvPr>
          <p:cNvSpPr txBox="1"/>
          <p:nvPr/>
        </p:nvSpPr>
        <p:spPr>
          <a:xfrm>
            <a:off x="3561744" y="1737717"/>
            <a:ext cx="2772000" cy="663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INVESTIMENTI IN </a:t>
            </a:r>
            <a:r>
              <a:rPr lang="it-IT" b="1" kern="100" dirty="0">
                <a:solidFill>
                  <a:srgbClr val="E35049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DIGITALE</a:t>
            </a:r>
            <a:endParaRPr lang="it-IT" b="1" kern="100" dirty="0">
              <a:solidFill>
                <a:srgbClr val="E35049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F33FC14-CA5D-FB7A-F819-BC1B459F733B}"/>
              </a:ext>
            </a:extLst>
          </p:cNvPr>
          <p:cNvSpPr txBox="1"/>
          <p:nvPr/>
        </p:nvSpPr>
        <p:spPr>
          <a:xfrm>
            <a:off x="7285601" y="1737717"/>
            <a:ext cx="2772000" cy="663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INVESTIMENTI IN </a:t>
            </a:r>
            <a:r>
              <a:rPr lang="it-IT" b="1" kern="100" dirty="0">
                <a:solidFill>
                  <a:srgbClr val="E3504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INNOVAZIONE</a:t>
            </a:r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5A9EC60E-2F27-2722-355C-216AFF3089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1067946"/>
              </p:ext>
            </p:extLst>
          </p:nvPr>
        </p:nvGraphicFramePr>
        <p:xfrm>
          <a:off x="95250" y="2541402"/>
          <a:ext cx="2772000" cy="2686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0D09D042-87BA-F5CC-2833-BB93713B8F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5613353"/>
              </p:ext>
            </p:extLst>
          </p:nvPr>
        </p:nvGraphicFramePr>
        <p:xfrm>
          <a:off x="3578080" y="2560559"/>
          <a:ext cx="2772000" cy="268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FFA7F1EE-6D7C-6267-242D-A868118845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1010756"/>
              </p:ext>
            </p:extLst>
          </p:nvPr>
        </p:nvGraphicFramePr>
        <p:xfrm>
          <a:off x="7269247" y="2560559"/>
          <a:ext cx="2772000" cy="27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BF3E6E5-B718-433F-4E44-E8A3221E6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0225" y="6356350"/>
            <a:ext cx="2743200" cy="365125"/>
          </a:xfrm>
        </p:spPr>
        <p:txBody>
          <a:bodyPr/>
          <a:lstStyle/>
          <a:p>
            <a:fld id="{A76CDA7F-03B7-45B5-9AA3-EC22BE14DCE6}" type="slidenum">
              <a:rPr lang="it-IT" smtClean="0"/>
              <a:t>10</a:t>
            </a:fld>
            <a:endParaRPr lang="it-IT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679C4BF5-8A07-69E4-03C5-A8B34B872305}"/>
              </a:ext>
            </a:extLst>
          </p:cNvPr>
          <p:cNvSpPr txBox="1">
            <a:spLocks/>
          </p:cNvSpPr>
          <p:nvPr/>
        </p:nvSpPr>
        <p:spPr>
          <a:xfrm>
            <a:off x="95249" y="85725"/>
            <a:ext cx="9432000" cy="136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it-IT"/>
            </a:defPPr>
            <a:lvl1pPr>
              <a:lnSpc>
                <a:spcPts val="4500"/>
              </a:lnSpc>
              <a:spcBef>
                <a:spcPct val="0"/>
              </a:spcBef>
              <a:buNone/>
              <a:defRPr sz="5400">
                <a:latin typeface="Cambria" panose="02040503050406030204" pitchFamily="18" charset="0"/>
                <a:ea typeface="Cambria" panose="02040503050406030204" pitchFamily="18" charset="0"/>
                <a:cs typeface="+mj-cs"/>
              </a:defRPr>
            </a:lvl1pPr>
          </a:lstStyle>
          <a:p>
            <a:r>
              <a:rPr lang="it-IT" dirty="0"/>
              <a:t>…e investono di più in green, digitale e innovazione</a:t>
            </a: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1FAAAD5B-FB43-ED50-512A-C06A5E97EBD7}"/>
              </a:ext>
            </a:extLst>
          </p:cNvPr>
          <p:cNvGrpSpPr/>
          <p:nvPr/>
        </p:nvGrpSpPr>
        <p:grpSpPr>
          <a:xfrm>
            <a:off x="3749565" y="5757246"/>
            <a:ext cx="1602597" cy="338554"/>
            <a:chOff x="6692988" y="1892872"/>
            <a:chExt cx="1602597" cy="338554"/>
          </a:xfrm>
        </p:grpSpPr>
        <p:sp>
          <p:nvSpPr>
            <p:cNvPr id="14" name="Ovale 13">
              <a:extLst>
                <a:ext uri="{FF2B5EF4-FFF2-40B4-BE49-F238E27FC236}">
                  <a16:creationId xmlns:a16="http://schemas.microsoft.com/office/drawing/2014/main" id="{AECA27AF-12BC-5EEC-16A0-784CAD286899}"/>
                </a:ext>
              </a:extLst>
            </p:cNvPr>
            <p:cNvSpPr/>
            <p:nvPr/>
          </p:nvSpPr>
          <p:spPr>
            <a:xfrm>
              <a:off x="6692988" y="1949973"/>
              <a:ext cx="132018" cy="132018"/>
            </a:xfrm>
            <a:prstGeom prst="ellipse">
              <a:avLst/>
            </a:prstGeom>
            <a:gradFill>
              <a:gsLst>
                <a:gs pos="50000">
                  <a:srgbClr val="E35049"/>
                </a:gs>
                <a:gs pos="100000">
                  <a:schemeClr val="bg1"/>
                </a:gs>
              </a:gsLst>
              <a:path path="circle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id="{D4DB244C-A63D-1BF3-8E3B-D11854FA78ED}"/>
                </a:ext>
              </a:extLst>
            </p:cNvPr>
            <p:cNvSpPr txBox="1"/>
            <p:nvPr/>
          </p:nvSpPr>
          <p:spPr>
            <a:xfrm>
              <a:off x="6796723" y="1892872"/>
              <a:ext cx="14988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i="1" dirty="0">
                  <a:latin typeface="Cambria" panose="02040503050406030204" pitchFamily="18" charset="0"/>
                  <a:ea typeface="Cambria" panose="02040503050406030204" pitchFamily="18" charset="0"/>
                </a:rPr>
                <a:t>coesive</a:t>
              </a:r>
            </a:p>
          </p:txBody>
        </p:sp>
      </p:grp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D26E61AF-ABC9-5D72-047A-4B6A9F0ED239}"/>
              </a:ext>
            </a:extLst>
          </p:cNvPr>
          <p:cNvGrpSpPr/>
          <p:nvPr/>
        </p:nvGrpSpPr>
        <p:grpSpPr>
          <a:xfrm>
            <a:off x="4840839" y="5757737"/>
            <a:ext cx="1847694" cy="338554"/>
            <a:chOff x="6692988" y="2178558"/>
            <a:chExt cx="1847694" cy="338554"/>
          </a:xfrm>
        </p:grpSpPr>
        <p:sp>
          <p:nvSpPr>
            <p:cNvPr id="21" name="Ovale 20">
              <a:extLst>
                <a:ext uri="{FF2B5EF4-FFF2-40B4-BE49-F238E27FC236}">
                  <a16:creationId xmlns:a16="http://schemas.microsoft.com/office/drawing/2014/main" id="{BEADC287-07C4-684C-F5FD-FBEC0B1DC2B9}"/>
                </a:ext>
              </a:extLst>
            </p:cNvPr>
            <p:cNvSpPr/>
            <p:nvPr/>
          </p:nvSpPr>
          <p:spPr>
            <a:xfrm>
              <a:off x="6692988" y="2245563"/>
              <a:ext cx="132018" cy="132018"/>
            </a:xfrm>
            <a:prstGeom prst="ellipse">
              <a:avLst/>
            </a:prstGeom>
            <a:gradFill>
              <a:gsLst>
                <a:gs pos="37000">
                  <a:srgbClr val="C7D5ED"/>
                </a:gs>
                <a:gs pos="100000">
                  <a:schemeClr val="bg1"/>
                </a:gs>
              </a:gsLst>
              <a:path path="circle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ADC5B44C-B72C-00CB-B5B2-AE107CFE89E1}"/>
                </a:ext>
              </a:extLst>
            </p:cNvPr>
            <p:cNvSpPr txBox="1"/>
            <p:nvPr/>
          </p:nvSpPr>
          <p:spPr>
            <a:xfrm>
              <a:off x="6796723" y="2178558"/>
              <a:ext cx="17439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i="1" dirty="0">
                  <a:latin typeface="Cambria" panose="02040503050406030204" pitchFamily="18" charset="0"/>
                  <a:ea typeface="Cambria" panose="02040503050406030204" pitchFamily="18" charset="0"/>
                </a:rPr>
                <a:t>non coesive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8115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E92D22F5-E741-817A-1226-B6652BCDB460}"/>
              </a:ext>
            </a:extLst>
          </p:cNvPr>
          <p:cNvSpPr txBox="1">
            <a:spLocks/>
          </p:cNvSpPr>
          <p:nvPr/>
        </p:nvSpPr>
        <p:spPr>
          <a:xfrm>
            <a:off x="47624" y="47625"/>
            <a:ext cx="9794449" cy="868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it-IT"/>
            </a:defPPr>
            <a:lvl1pPr>
              <a:lnSpc>
                <a:spcPts val="4500"/>
              </a:lnSpc>
              <a:spcBef>
                <a:spcPct val="0"/>
              </a:spcBef>
              <a:buNone/>
              <a:defRPr sz="5400">
                <a:latin typeface="Cambria" panose="02040503050406030204" pitchFamily="18" charset="0"/>
                <a:ea typeface="Cambria" panose="02040503050406030204" pitchFamily="18" charset="0"/>
                <a:cs typeface="+mj-cs"/>
              </a:defRPr>
            </a:lvl1pPr>
          </a:lstStyle>
          <a:p>
            <a:r>
              <a:rPr lang="it-IT" dirty="0"/>
              <a:t>Le imprese coesive nei territori</a:t>
            </a:r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CB6D5CF2-FD6E-30C8-BBC3-CBFD7353FFBB}"/>
              </a:ext>
            </a:extLst>
          </p:cNvPr>
          <p:cNvGrpSpPr/>
          <p:nvPr/>
        </p:nvGrpSpPr>
        <p:grpSpPr>
          <a:xfrm>
            <a:off x="2884068" y="1518409"/>
            <a:ext cx="1602597" cy="246221"/>
            <a:chOff x="6692988" y="1892872"/>
            <a:chExt cx="1602597" cy="246221"/>
          </a:xfrm>
        </p:grpSpPr>
        <p:sp>
          <p:nvSpPr>
            <p:cNvPr id="22" name="Ovale 21">
              <a:extLst>
                <a:ext uri="{FF2B5EF4-FFF2-40B4-BE49-F238E27FC236}">
                  <a16:creationId xmlns:a16="http://schemas.microsoft.com/office/drawing/2014/main" id="{36B01BC5-8CC9-8301-4E03-538D1E71F861}"/>
                </a:ext>
              </a:extLst>
            </p:cNvPr>
            <p:cNvSpPr/>
            <p:nvPr/>
          </p:nvSpPr>
          <p:spPr>
            <a:xfrm>
              <a:off x="6692988" y="1949973"/>
              <a:ext cx="132018" cy="132018"/>
            </a:xfrm>
            <a:prstGeom prst="ellipse">
              <a:avLst/>
            </a:prstGeom>
            <a:solidFill>
              <a:srgbClr val="FFFDFD"/>
            </a:solidFill>
            <a:ln>
              <a:solidFill>
                <a:srgbClr val="E97A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FC8F04DD-3262-B82A-3C96-99E71E66A637}"/>
                </a:ext>
              </a:extLst>
            </p:cNvPr>
            <p:cNvSpPr txBox="1"/>
            <p:nvPr/>
          </p:nvSpPr>
          <p:spPr>
            <a:xfrm>
              <a:off x="6796723" y="1892872"/>
              <a:ext cx="149886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/>
                <a:t>BASSA</a:t>
              </a:r>
            </a:p>
          </p:txBody>
        </p:sp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1AFFF92D-FA32-A5FF-00D2-FDD7B365B01C}"/>
              </a:ext>
            </a:extLst>
          </p:cNvPr>
          <p:cNvGrpSpPr/>
          <p:nvPr/>
        </p:nvGrpSpPr>
        <p:grpSpPr>
          <a:xfrm>
            <a:off x="2884068" y="1804095"/>
            <a:ext cx="1847694" cy="246221"/>
            <a:chOff x="6692988" y="2178558"/>
            <a:chExt cx="1847694" cy="246221"/>
          </a:xfrm>
        </p:grpSpPr>
        <p:sp>
          <p:nvSpPr>
            <p:cNvPr id="25" name="Ovale 24">
              <a:extLst>
                <a:ext uri="{FF2B5EF4-FFF2-40B4-BE49-F238E27FC236}">
                  <a16:creationId xmlns:a16="http://schemas.microsoft.com/office/drawing/2014/main" id="{D74FAC64-B597-49E9-C260-745375ADB1C0}"/>
                </a:ext>
              </a:extLst>
            </p:cNvPr>
            <p:cNvSpPr/>
            <p:nvPr/>
          </p:nvSpPr>
          <p:spPr>
            <a:xfrm>
              <a:off x="6692988" y="2245563"/>
              <a:ext cx="132018" cy="132018"/>
            </a:xfrm>
            <a:prstGeom prst="ellipse">
              <a:avLst/>
            </a:prstGeom>
            <a:solidFill>
              <a:srgbClr val="F8D3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B2119A8-5E2F-D77B-527D-F8B853EBEC34}"/>
                </a:ext>
              </a:extLst>
            </p:cNvPr>
            <p:cNvSpPr txBox="1"/>
            <p:nvPr/>
          </p:nvSpPr>
          <p:spPr>
            <a:xfrm>
              <a:off x="6796723" y="2178558"/>
              <a:ext cx="174395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/>
                <a:t>MEDIO-BASSA</a:t>
              </a:r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6D6CC370-164A-324D-1BF4-A3B13F41C4B5}"/>
              </a:ext>
            </a:extLst>
          </p:cNvPr>
          <p:cNvGrpSpPr/>
          <p:nvPr/>
        </p:nvGrpSpPr>
        <p:grpSpPr>
          <a:xfrm>
            <a:off x="2884068" y="2089781"/>
            <a:ext cx="2752667" cy="246221"/>
            <a:chOff x="6692988" y="2464244"/>
            <a:chExt cx="2752667" cy="246221"/>
          </a:xfrm>
        </p:grpSpPr>
        <p:sp>
          <p:nvSpPr>
            <p:cNvPr id="28" name="Ovale 27">
              <a:extLst>
                <a:ext uri="{FF2B5EF4-FFF2-40B4-BE49-F238E27FC236}">
                  <a16:creationId xmlns:a16="http://schemas.microsoft.com/office/drawing/2014/main" id="{B26A9500-AB47-8810-900B-F2F8505BB61A}"/>
                </a:ext>
              </a:extLst>
            </p:cNvPr>
            <p:cNvSpPr/>
            <p:nvPr/>
          </p:nvSpPr>
          <p:spPr>
            <a:xfrm>
              <a:off x="6692988" y="2531249"/>
              <a:ext cx="132018" cy="132018"/>
            </a:xfrm>
            <a:prstGeom prst="ellipse">
              <a:avLst/>
            </a:prstGeom>
            <a:solidFill>
              <a:srgbClr val="F1A9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5DC4A82E-088D-7691-A97C-BC8FF216F432}"/>
                </a:ext>
              </a:extLst>
            </p:cNvPr>
            <p:cNvSpPr txBox="1"/>
            <p:nvPr/>
          </p:nvSpPr>
          <p:spPr>
            <a:xfrm>
              <a:off x="6796723" y="2464244"/>
              <a:ext cx="2648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/>
                <a:t>MEDIO-ALTA</a:t>
              </a:r>
            </a:p>
          </p:txBody>
        </p:sp>
      </p:grp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B6E44EF0-DE7B-1291-5590-3C9A464C16FB}"/>
              </a:ext>
            </a:extLst>
          </p:cNvPr>
          <p:cNvGrpSpPr/>
          <p:nvPr/>
        </p:nvGrpSpPr>
        <p:grpSpPr>
          <a:xfrm>
            <a:off x="2884068" y="2375467"/>
            <a:ext cx="2752667" cy="246221"/>
            <a:chOff x="6692988" y="2749930"/>
            <a:chExt cx="2752667" cy="246221"/>
          </a:xfrm>
        </p:grpSpPr>
        <p:sp>
          <p:nvSpPr>
            <p:cNvPr id="31" name="Ovale 30">
              <a:extLst>
                <a:ext uri="{FF2B5EF4-FFF2-40B4-BE49-F238E27FC236}">
                  <a16:creationId xmlns:a16="http://schemas.microsoft.com/office/drawing/2014/main" id="{85425625-DCD8-2031-99C8-2CC1E3AEDB99}"/>
                </a:ext>
              </a:extLst>
            </p:cNvPr>
            <p:cNvSpPr/>
            <p:nvPr/>
          </p:nvSpPr>
          <p:spPr>
            <a:xfrm>
              <a:off x="6692988" y="2807032"/>
              <a:ext cx="132018" cy="132018"/>
            </a:xfrm>
            <a:prstGeom prst="ellipse">
              <a:avLst/>
            </a:prstGeom>
            <a:solidFill>
              <a:srgbClr val="EA7F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23D380CA-C2CE-12B2-0D37-02F12F315773}"/>
                </a:ext>
              </a:extLst>
            </p:cNvPr>
            <p:cNvSpPr txBox="1"/>
            <p:nvPr/>
          </p:nvSpPr>
          <p:spPr>
            <a:xfrm>
              <a:off x="6796723" y="2749930"/>
              <a:ext cx="2648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/>
                <a:t>ALTA</a:t>
              </a:r>
            </a:p>
          </p:txBody>
        </p:sp>
      </p:grpSp>
      <p:graphicFrame>
        <p:nvGraphicFramePr>
          <p:cNvPr id="33" name="Grafico 32">
            <a:extLst>
              <a:ext uri="{FF2B5EF4-FFF2-40B4-BE49-F238E27FC236}">
                <a16:creationId xmlns:a16="http://schemas.microsoft.com/office/drawing/2014/main" id="{B7C68BAE-D889-40A6-8FC9-D248AA85BB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528808"/>
              </p:ext>
            </p:extLst>
          </p:nvPr>
        </p:nvGraphicFramePr>
        <p:xfrm>
          <a:off x="4525160" y="1316373"/>
          <a:ext cx="5457826" cy="527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D829E7-FFE7-11C4-04BB-887DACFE1AB0}"/>
              </a:ext>
            </a:extLst>
          </p:cNvPr>
          <p:cNvSpPr txBox="1"/>
          <p:nvPr/>
        </p:nvSpPr>
        <p:spPr>
          <a:xfrm>
            <a:off x="146729" y="860423"/>
            <a:ext cx="8832272" cy="36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Densità di imprese coesive nelle province e nelle regioni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4761A0F-3CFC-D6E0-BCEF-DEE0260E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2600" y="6356350"/>
            <a:ext cx="2743200" cy="365125"/>
          </a:xfrm>
        </p:spPr>
        <p:txBody>
          <a:bodyPr/>
          <a:lstStyle/>
          <a:p>
            <a:fld id="{A76CDA7F-03B7-45B5-9AA3-EC22BE14DCE6}" type="slidenum">
              <a:rPr lang="it-IT" smtClean="0"/>
              <a:t>11</a:t>
            </a:fld>
            <a:endParaRPr lang="it-IT"/>
          </a:p>
        </p:txBody>
      </p:sp>
      <p:pic>
        <p:nvPicPr>
          <p:cNvPr id="4" name="Immagine 3" descr="Immagine che contiene mappa, cavalluccio marino, pesce pipa, arte&#10;&#10;Descrizione generata automaticamente">
            <a:extLst>
              <a:ext uri="{FF2B5EF4-FFF2-40B4-BE49-F238E27FC236}">
                <a16:creationId xmlns:a16="http://schemas.microsoft.com/office/drawing/2014/main" id="{B1B0381D-A407-B047-756B-A727C5256BD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8537" y="1303509"/>
            <a:ext cx="3704218" cy="5099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273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E92D22F5-E741-817A-1226-B6652BCDB460}"/>
              </a:ext>
            </a:extLst>
          </p:cNvPr>
          <p:cNvSpPr txBox="1">
            <a:spLocks/>
          </p:cNvSpPr>
          <p:nvPr/>
        </p:nvSpPr>
        <p:spPr>
          <a:xfrm>
            <a:off x="66674" y="57150"/>
            <a:ext cx="10315575" cy="153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</a:pPr>
            <a:r>
              <a:rPr lang="it-IT" sz="5400" dirty="0">
                <a:latin typeface="Cambria" panose="02040503050406030204" pitchFamily="18" charset="0"/>
                <a:ea typeface="Cambria" panose="02040503050406030204" pitchFamily="18" charset="0"/>
              </a:rPr>
              <a:t>Più imprese coesive nei territori coesivi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0B20965-F21C-E5EC-F8AD-A8A53E364F14}"/>
              </a:ext>
            </a:extLst>
          </p:cNvPr>
          <p:cNvSpPr txBox="1"/>
          <p:nvPr/>
        </p:nvSpPr>
        <p:spPr>
          <a:xfrm>
            <a:off x="233265" y="6014146"/>
            <a:ext cx="10148984" cy="36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La quota % di imprese coesive è più elevata nei territori caratterizzati da maggior coesione sociale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335A2910-18C4-2229-2A2E-A538330B03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071278"/>
              </p:ext>
            </p:extLst>
          </p:nvPr>
        </p:nvGraphicFramePr>
        <p:xfrm>
          <a:off x="76199" y="1260192"/>
          <a:ext cx="10010775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C367D728-EC11-D8B5-208E-14FE31E3B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0225" y="6356350"/>
            <a:ext cx="2743200" cy="365125"/>
          </a:xfrm>
        </p:spPr>
        <p:txBody>
          <a:bodyPr/>
          <a:lstStyle/>
          <a:p>
            <a:fld id="{A76CDA7F-03B7-45B5-9AA3-EC22BE14DCE6}" type="slidenum">
              <a:rPr lang="it-IT" smtClean="0"/>
              <a:t>12</a:t>
            </a:fld>
            <a:endParaRPr lang="it-IT" dirty="0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2B81D19-C2C8-B0E7-CA89-2C15DE88BE3E}"/>
              </a:ext>
            </a:extLst>
          </p:cNvPr>
          <p:cNvCxnSpPr/>
          <p:nvPr/>
        </p:nvCxnSpPr>
        <p:spPr>
          <a:xfrm>
            <a:off x="76199" y="2295525"/>
            <a:ext cx="9432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640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rgbClr val="E35049"/>
            </a:gs>
            <a:gs pos="0">
              <a:schemeClr val="accent1">
                <a:lumMod val="30000"/>
                <a:lumOff val="7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9E151164-985A-48A0-990D-CB92619BF3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749799"/>
              </p:ext>
            </p:extLst>
          </p:nvPr>
        </p:nvGraphicFramePr>
        <p:xfrm>
          <a:off x="5942434" y="1135119"/>
          <a:ext cx="6249566" cy="5516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1">
            <a:extLst>
              <a:ext uri="{FF2B5EF4-FFF2-40B4-BE49-F238E27FC236}">
                <a16:creationId xmlns:a16="http://schemas.microsoft.com/office/drawing/2014/main" id="{E92D22F5-E741-817A-1226-B6652BCDB460}"/>
              </a:ext>
            </a:extLst>
          </p:cNvPr>
          <p:cNvSpPr txBox="1">
            <a:spLocks/>
          </p:cNvSpPr>
          <p:nvPr/>
        </p:nvSpPr>
        <p:spPr>
          <a:xfrm>
            <a:off x="47625" y="876301"/>
            <a:ext cx="11988000" cy="7650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500"/>
              </a:lnSpc>
            </a:pPr>
            <a:r>
              <a:rPr lang="it-IT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 imprese non coesive con comportamenti pro-coesivi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8E89EEA-05DF-80A2-922E-2A8D13C791D0}"/>
              </a:ext>
            </a:extLst>
          </p:cNvPr>
          <p:cNvSpPr txBox="1"/>
          <p:nvPr/>
        </p:nvSpPr>
        <p:spPr>
          <a:xfrm>
            <a:off x="6456" y="1793057"/>
            <a:ext cx="6527693" cy="448847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600" kern="1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 aggiunta alle imprese coesive ci sono una consistente parte di imprese che </a:t>
            </a:r>
            <a:r>
              <a:rPr lang="it-IT" sz="1600" b="1" kern="1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pur non avendo i requisiti per essere considerate tali attuano comportamenti pro-coesivi.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600" kern="1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 tratta di imprese che si impegnano: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600" b="1" kern="1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NEL MIGLIORAMENTO DEL BENESSERE DEI LAVORATORI O DEL TERRITORIO: 31%</a:t>
            </a:r>
            <a:endParaRPr lang="it-IT" sz="1600" kern="100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600" b="1" kern="1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NEL FAVORIRE LA PARITÀ DI GENERE NELLA GESTIONE DELL’AZIENDA: 14%</a:t>
            </a:r>
            <a:endParaRPr lang="it-IT" sz="1600" kern="1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600" b="1" kern="1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NELLA PROMOZIONE DI INIZIATIVE CULTURALI - DONAZIONI, SPONSORIZZAZIONI, PARTNERSHIP CON ISTITUTI CULTURALI E INIZIATIVE CULTURALI: 7%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600" b="1" kern="1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NELLA REDAZIONE DI BILANCIO SOCIALE: 5%</a:t>
            </a:r>
            <a:endParaRPr lang="it-IT" sz="1600" kern="1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600" b="1" kern="1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NELLA ATTENZIONE ALL’AMBIENTE: </a:t>
            </a:r>
            <a:r>
              <a:rPr lang="it-IT" sz="1600" b="1" kern="1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19%</a:t>
            </a:r>
            <a:endParaRPr lang="it-IT" sz="1600" kern="100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CF7AB1D-73A3-0A26-0897-099A2546B82C}"/>
              </a:ext>
            </a:extLst>
          </p:cNvPr>
          <p:cNvSpPr txBox="1"/>
          <p:nvPr/>
        </p:nvSpPr>
        <p:spPr>
          <a:xfrm>
            <a:off x="228600" y="6474949"/>
            <a:ext cx="32067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95"/>
              </a:spcBef>
            </a:pPr>
            <a:r>
              <a:rPr lang="it-IT" sz="1400" spc="-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Indagine </a:t>
            </a:r>
            <a:r>
              <a:rPr lang="it-IT" sz="1400" spc="-1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Centro Studi Tagliacarne, 2022</a:t>
            </a:r>
            <a:endParaRPr lang="it-IT" sz="14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09989D7-A992-3253-55D7-8FA9F02D8D30}"/>
              </a:ext>
            </a:extLst>
          </p:cNvPr>
          <p:cNvSpPr txBox="1"/>
          <p:nvPr/>
        </p:nvSpPr>
        <p:spPr>
          <a:xfrm>
            <a:off x="-36761" y="5968880"/>
            <a:ext cx="5980361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400" b="1" kern="1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IMPRESE COESIVE O CHE HANNO COMPORTAMENTI PRO-COESIVI: 88%</a:t>
            </a:r>
            <a:endParaRPr lang="it-IT" sz="1400" b="1" kern="100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50054D0-B9ED-FE69-94B1-A6911C43CA86}"/>
              </a:ext>
            </a:extLst>
          </p:cNvPr>
          <p:cNvSpPr txBox="1"/>
          <p:nvPr/>
        </p:nvSpPr>
        <p:spPr>
          <a:xfrm>
            <a:off x="8377261" y="3501329"/>
            <a:ext cx="13799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kern="100" dirty="0">
                <a:solidFill>
                  <a:srgbClr val="E35049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IMPRESE</a:t>
            </a:r>
          </a:p>
          <a:p>
            <a:pPr algn="ctr"/>
            <a:r>
              <a:rPr lang="it-IT" sz="2000" b="1" kern="100" dirty="0">
                <a:solidFill>
                  <a:srgbClr val="E35049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COESIVE</a:t>
            </a:r>
            <a:endParaRPr lang="it-IT" sz="2000" b="1" kern="100" dirty="0">
              <a:solidFill>
                <a:srgbClr val="E35049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egnaposto numero diapositiva 2">
            <a:extLst>
              <a:ext uri="{FF2B5EF4-FFF2-40B4-BE49-F238E27FC236}">
                <a16:creationId xmlns:a16="http://schemas.microsoft.com/office/drawing/2014/main" id="{226F48E2-1DF3-F3F3-A6A4-DAFF905E7142}"/>
              </a:ext>
            </a:extLst>
          </p:cNvPr>
          <p:cNvSpPr txBox="1">
            <a:spLocks/>
          </p:cNvSpPr>
          <p:nvPr/>
        </p:nvSpPr>
        <p:spPr>
          <a:xfrm>
            <a:off x="9448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76CDA7F-03B7-45B5-9AA3-EC22BE14DCE6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90A3E862-3E7D-92E7-DBEB-C009D81BDA34}"/>
              </a:ext>
            </a:extLst>
          </p:cNvPr>
          <p:cNvSpPr txBox="1">
            <a:spLocks/>
          </p:cNvSpPr>
          <p:nvPr/>
        </p:nvSpPr>
        <p:spPr>
          <a:xfrm>
            <a:off x="0" y="153664"/>
            <a:ext cx="8064000" cy="9226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500"/>
              </a:lnSpc>
            </a:pPr>
            <a:r>
              <a:rPr lang="it-IT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più sociale nell’economia</a:t>
            </a:r>
          </a:p>
        </p:txBody>
      </p:sp>
    </p:spTree>
    <p:extLst>
      <p:ext uri="{BB962C8B-B14F-4D97-AF65-F5344CB8AC3E}">
        <p14:creationId xmlns:p14="http://schemas.microsoft.com/office/powerpoint/2010/main" val="3073793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rgbClr val="E35049"/>
            </a:gs>
            <a:gs pos="0">
              <a:schemeClr val="accent1">
                <a:lumMod val="30000"/>
                <a:lumOff val="7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3C368C56-1E82-85BD-DAB5-85836F8D65EC}"/>
              </a:ext>
            </a:extLst>
          </p:cNvPr>
          <p:cNvSpPr txBox="1"/>
          <p:nvPr/>
        </p:nvSpPr>
        <p:spPr>
          <a:xfrm>
            <a:off x="-177856" y="-1639467"/>
            <a:ext cx="5316717" cy="10864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00" b="1" dirty="0">
                <a:gradFill>
                  <a:gsLst>
                    <a:gs pos="13000">
                      <a:schemeClr val="accent1">
                        <a:lumMod val="5000"/>
                        <a:lumOff val="95000"/>
                        <a:alpha val="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atin typeface="Poppins" panose="00000500000000000000" pitchFamily="2" charset="0"/>
                <a:cs typeface="Poppins" panose="00000500000000000000" pitchFamily="2" charset="0"/>
              </a:rPr>
              <a:t>C</a:t>
            </a:r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07861FF9-F5D1-916D-94A5-9BF8EA56F8F9}"/>
              </a:ext>
            </a:extLst>
          </p:cNvPr>
          <p:cNvSpPr txBox="1"/>
          <p:nvPr/>
        </p:nvSpPr>
        <p:spPr>
          <a:xfrm>
            <a:off x="1862095" y="2944025"/>
            <a:ext cx="8482055" cy="124393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spcBef>
                <a:spcPts val="30"/>
              </a:spcBef>
              <a:tabLst>
                <a:tab pos="191135" algn="l"/>
              </a:tabLst>
            </a:pPr>
            <a:r>
              <a:rPr lang="it-IT" sz="8000" spc="-10" dirty="0">
                <a:ln w="50800">
                  <a:solidFill>
                    <a:schemeClr val="bg1">
                      <a:alpha val="98000"/>
                    </a:schemeClr>
                  </a:solidFill>
                </a:ln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+54,2%</a:t>
            </a:r>
          </a:p>
        </p:txBody>
      </p:sp>
      <p:sp>
        <p:nvSpPr>
          <p:cNvPr id="19" name="object 10">
            <a:extLst>
              <a:ext uri="{FF2B5EF4-FFF2-40B4-BE49-F238E27FC236}">
                <a16:creationId xmlns:a16="http://schemas.microsoft.com/office/drawing/2014/main" id="{0B4A7523-E08E-EC99-E690-57BBCA356F98}"/>
              </a:ext>
            </a:extLst>
          </p:cNvPr>
          <p:cNvSpPr txBox="1"/>
          <p:nvPr/>
        </p:nvSpPr>
        <p:spPr>
          <a:xfrm>
            <a:off x="554767" y="4250308"/>
            <a:ext cx="1109671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30"/>
              </a:spcBef>
              <a:tabLst>
                <a:tab pos="191135" algn="l"/>
              </a:tabLst>
            </a:pPr>
            <a:r>
              <a:rPr lang="it-IT" sz="3000" b="1" spc="-1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/>
              </a:rPr>
              <a:t>(variazione tra 2016-2020)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E92D22F5-E741-817A-1226-B6652BCDB460}"/>
              </a:ext>
            </a:extLst>
          </p:cNvPr>
          <p:cNvSpPr txBox="1">
            <a:spLocks/>
          </p:cNvSpPr>
          <p:nvPr/>
        </p:nvSpPr>
        <p:spPr>
          <a:xfrm>
            <a:off x="17930" y="108839"/>
            <a:ext cx="7884000" cy="9226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500"/>
              </a:lnSpc>
            </a:pPr>
            <a:r>
              <a:rPr lang="it-IT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più economia nel sociale</a:t>
            </a:r>
          </a:p>
        </p:txBody>
      </p:sp>
      <p:sp>
        <p:nvSpPr>
          <p:cNvPr id="2" name="Segnaposto numero diapositiva 2">
            <a:extLst>
              <a:ext uri="{FF2B5EF4-FFF2-40B4-BE49-F238E27FC236}">
                <a16:creationId xmlns:a16="http://schemas.microsoft.com/office/drawing/2014/main" id="{298691DD-09FD-E1F2-A8ED-F6F3AE1A9364}"/>
              </a:ext>
            </a:extLst>
          </p:cNvPr>
          <p:cNvSpPr txBox="1">
            <a:spLocks/>
          </p:cNvSpPr>
          <p:nvPr/>
        </p:nvSpPr>
        <p:spPr>
          <a:xfrm>
            <a:off x="9448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76CDA7F-03B7-45B5-9AA3-EC22BE14DCE6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12467AE1-2532-2BD0-FE69-B33DB99825DE}"/>
              </a:ext>
            </a:extLst>
          </p:cNvPr>
          <p:cNvSpPr txBox="1">
            <a:spLocks/>
          </p:cNvSpPr>
          <p:nvPr/>
        </p:nvSpPr>
        <p:spPr>
          <a:xfrm>
            <a:off x="0" y="1322684"/>
            <a:ext cx="12192000" cy="9226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500"/>
              </a:lnSpc>
            </a:pPr>
            <a:r>
              <a:rPr lang="it-IT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 società di capitale non profit</a:t>
            </a:r>
          </a:p>
        </p:txBody>
      </p:sp>
    </p:spTree>
    <p:extLst>
      <p:ext uri="{BB962C8B-B14F-4D97-AF65-F5344CB8AC3E}">
        <p14:creationId xmlns:p14="http://schemas.microsoft.com/office/powerpoint/2010/main" val="3395126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334EF9-08B2-1622-580F-609C7A8BABD4}"/>
              </a:ext>
            </a:extLst>
          </p:cNvPr>
          <p:cNvSpPr txBox="1">
            <a:spLocks/>
          </p:cNvSpPr>
          <p:nvPr/>
        </p:nvSpPr>
        <p:spPr>
          <a:xfrm>
            <a:off x="38099" y="47625"/>
            <a:ext cx="979200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500"/>
              </a:lnSpc>
            </a:pPr>
            <a:r>
              <a:rPr lang="it-IT" sz="5400" dirty="0">
                <a:latin typeface="Cambria" panose="02040503050406030204" pitchFamily="18" charset="0"/>
                <a:ea typeface="Cambria" panose="02040503050406030204" pitchFamily="18" charset="0"/>
              </a:rPr>
              <a:t>Perché coesione è competizione?</a:t>
            </a: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FD31B232-6956-644B-D133-BC6F51E22FD1}"/>
              </a:ext>
            </a:extLst>
          </p:cNvPr>
          <p:cNvSpPr txBox="1">
            <a:spLocks/>
          </p:cNvSpPr>
          <p:nvPr/>
        </p:nvSpPr>
        <p:spPr>
          <a:xfrm>
            <a:off x="66673" y="619125"/>
            <a:ext cx="7596000" cy="7308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500"/>
              </a:lnSpc>
            </a:pPr>
            <a:r>
              <a:rPr lang="it-IT" sz="3000" dirty="0">
                <a:latin typeface="Cambria" panose="02040503050406030204" pitchFamily="18" charset="0"/>
                <a:ea typeface="Cambria" panose="02040503050406030204" pitchFamily="18" charset="0"/>
              </a:rPr>
              <a:t>Perché le imprese scelgono di essere coesive?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C867136-4605-63F3-3A6B-DAFFBB7BCF7C}"/>
              </a:ext>
            </a:extLst>
          </p:cNvPr>
          <p:cNvSpPr txBox="1"/>
          <p:nvPr/>
        </p:nvSpPr>
        <p:spPr>
          <a:xfrm>
            <a:off x="893691" y="1697364"/>
            <a:ext cx="9164709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it-IT" sz="20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perché la </a:t>
            </a:r>
            <a:r>
              <a:rPr lang="it-IT" sz="2000" b="1" kern="100" dirty="0">
                <a:solidFill>
                  <a:srgbClr val="E35049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SOSTENIBILITÀ</a:t>
            </a:r>
            <a:r>
              <a:rPr lang="it-IT" sz="20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- anche nella sua accezione più ampia e complessa - passa per comportamenti che coinvolgono una pluralità di stakeholders</a:t>
            </a:r>
            <a:br>
              <a:rPr lang="it-IT" sz="20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it-IT" sz="12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/>
            <a:endParaRPr lang="it-IT" sz="12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perché </a:t>
            </a:r>
            <a:r>
              <a:rPr lang="it-IT" sz="20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</a:t>
            </a:r>
            <a:r>
              <a:rPr lang="it-IT" sz="20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oprattutto per le PMI</a:t>
            </a:r>
            <a:r>
              <a:rPr lang="it-IT" sz="20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l’</a:t>
            </a:r>
            <a:r>
              <a:rPr lang="it-IT" sz="2000" b="1" kern="100" dirty="0">
                <a:solidFill>
                  <a:srgbClr val="E35049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INNOVAZIONE</a:t>
            </a:r>
            <a:r>
              <a:rPr lang="it-IT" sz="20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aziendale – più che per centri di ricerca – è open </a:t>
            </a:r>
            <a:r>
              <a:rPr lang="it-IT" sz="2000" kern="1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innovation</a:t>
            </a:r>
            <a:br>
              <a:rPr lang="it-IT" sz="20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it-IT" sz="1200" kern="1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it-IT" sz="1200" kern="1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/>
            <a:r>
              <a:rPr lang="it-IT" sz="20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perché </a:t>
            </a:r>
            <a:r>
              <a:rPr lang="it-IT" sz="20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la </a:t>
            </a:r>
            <a:r>
              <a:rPr lang="it-IT" sz="2000" b="1" kern="100" dirty="0">
                <a:solidFill>
                  <a:srgbClr val="E35049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SCARSITÀ</a:t>
            </a:r>
            <a:r>
              <a:rPr lang="it-IT" sz="20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di risorse (materie prime, risorse umane) è una priorità attuale e non può essere superata da soli</a:t>
            </a:r>
            <a:br>
              <a:rPr lang="it-IT" sz="20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it-IT" sz="1200" kern="1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/>
            <a:endParaRPr lang="it-IT" sz="1200" kern="1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perché </a:t>
            </a:r>
            <a:r>
              <a:rPr lang="it-IT" sz="20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il contesto di </a:t>
            </a:r>
            <a:r>
              <a:rPr lang="it-IT" sz="2000" b="1" kern="100" dirty="0">
                <a:solidFill>
                  <a:srgbClr val="E35049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PERMA-CRISI</a:t>
            </a:r>
            <a:r>
              <a:rPr lang="it-IT" sz="20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richiede una risposta collettiva</a:t>
            </a:r>
            <a:br>
              <a:rPr lang="it-IT" sz="20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it-IT" sz="1200" kern="1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it-IT" sz="1200" kern="1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/>
            <a:r>
              <a:rPr lang="it-IT" sz="20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perché  </a:t>
            </a:r>
            <a:r>
              <a:rPr lang="it-IT" sz="20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tutto ciò richiede </a:t>
            </a:r>
            <a:r>
              <a:rPr lang="it-IT" sz="2000" b="1" kern="100" dirty="0">
                <a:solidFill>
                  <a:srgbClr val="E35049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ASCOLTO</a:t>
            </a:r>
            <a:r>
              <a:rPr lang="it-IT" sz="20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e </a:t>
            </a:r>
            <a:r>
              <a:rPr lang="it-IT" sz="2000" b="1" kern="100" dirty="0">
                <a:solidFill>
                  <a:srgbClr val="E35049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COINVOLGIMENTO</a:t>
            </a:r>
            <a:r>
              <a:rPr lang="it-IT" sz="20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rispetto per il creato e attenzione per persone e comunità</a:t>
            </a:r>
            <a:endParaRPr lang="it-IT" sz="20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Elemento grafico 6" descr="Rombo con riempimento a tinta unita">
            <a:extLst>
              <a:ext uri="{FF2B5EF4-FFF2-40B4-BE49-F238E27FC236}">
                <a16:creationId xmlns:a16="http://schemas.microsoft.com/office/drawing/2014/main" id="{CC5ED10F-5DA7-6A38-6DBB-4256EF3159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6465" y="3699385"/>
            <a:ext cx="657225" cy="657225"/>
          </a:xfrm>
          <a:prstGeom prst="rect">
            <a:avLst/>
          </a:prstGeom>
        </p:spPr>
      </p:pic>
      <p:pic>
        <p:nvPicPr>
          <p:cNvPr id="14" name="Elemento grafico 13" descr="Mano aperta con pianta con riempimento a tinta unita">
            <a:extLst>
              <a:ext uri="{FF2B5EF4-FFF2-40B4-BE49-F238E27FC236}">
                <a16:creationId xmlns:a16="http://schemas.microsoft.com/office/drawing/2014/main" id="{6041314E-D189-5E04-2E4F-4F4FD7B438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6467" y="1781492"/>
            <a:ext cx="657225" cy="657225"/>
          </a:xfrm>
          <a:prstGeom prst="rect">
            <a:avLst/>
          </a:prstGeom>
        </p:spPr>
      </p:pic>
      <p:pic>
        <p:nvPicPr>
          <p:cNvPr id="16" name="Elemento grafico 15" descr="Lampadina e ingranaggio con riempimento a tinta unita">
            <a:extLst>
              <a:ext uri="{FF2B5EF4-FFF2-40B4-BE49-F238E27FC236}">
                <a16:creationId xmlns:a16="http://schemas.microsoft.com/office/drawing/2014/main" id="{7E99D614-A6EC-3687-FBA0-8A25D12B90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6467" y="2676207"/>
            <a:ext cx="657225" cy="657225"/>
          </a:xfrm>
          <a:prstGeom prst="rect">
            <a:avLst/>
          </a:prstGeom>
        </p:spPr>
      </p:pic>
      <p:pic>
        <p:nvPicPr>
          <p:cNvPr id="20" name="Elemento grafico 19" descr="Cigno con riempimento a tinta unita">
            <a:extLst>
              <a:ext uri="{FF2B5EF4-FFF2-40B4-BE49-F238E27FC236}">
                <a16:creationId xmlns:a16="http://schemas.microsoft.com/office/drawing/2014/main" id="{824BCF56-0CB7-2275-E3D6-3D936560C4F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36465" y="4584918"/>
            <a:ext cx="657225" cy="657225"/>
          </a:xfrm>
          <a:prstGeom prst="rect">
            <a:avLst/>
          </a:prstGeom>
        </p:spPr>
      </p:pic>
      <p:pic>
        <p:nvPicPr>
          <p:cNvPr id="24" name="Elemento grafico 23" descr="Orecchio con riempimento a tinta unita">
            <a:extLst>
              <a:ext uri="{FF2B5EF4-FFF2-40B4-BE49-F238E27FC236}">
                <a16:creationId xmlns:a16="http://schemas.microsoft.com/office/drawing/2014/main" id="{29B91D4A-79A0-FDEC-C57C-15DBE06B61E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36466" y="5335861"/>
            <a:ext cx="657225" cy="657225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6E0423DD-FD0C-55D4-67F4-4FEFDE67804C}"/>
              </a:ext>
            </a:extLst>
          </p:cNvPr>
          <p:cNvSpPr txBox="1">
            <a:spLocks/>
          </p:cNvSpPr>
          <p:nvPr/>
        </p:nvSpPr>
        <p:spPr>
          <a:xfrm>
            <a:off x="9448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76CDA7F-03B7-45B5-9AA3-EC22BE14DCE6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9417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7FF0FD-BAA2-092B-944D-D10CC7BBB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15" y="75469"/>
            <a:ext cx="9756000" cy="1368000"/>
          </a:xfrm>
        </p:spPr>
        <p:txBody>
          <a:bodyPr anchor="ctr">
            <a:noAutofit/>
          </a:bodyPr>
          <a:lstStyle/>
          <a:p>
            <a:pPr algn="l">
              <a:lnSpc>
                <a:spcPts val="4500"/>
              </a:lnSpc>
            </a:pPr>
            <a:r>
              <a:rPr lang="it-IT" sz="5400" dirty="0">
                <a:latin typeface="Cambria" panose="02040503050406030204" pitchFamily="18" charset="0"/>
                <a:ea typeface="Cambria" panose="02040503050406030204" pitchFamily="18" charset="0"/>
              </a:rPr>
              <a:t>Le relazioni chiave delle imprese coesive </a:t>
            </a:r>
            <a:r>
              <a:rPr lang="it-IT" sz="2800" i="1" dirty="0">
                <a:latin typeface="Cambria" panose="02040503050406030204" pitchFamily="18" charset="0"/>
                <a:ea typeface="Cambria" panose="02040503050406030204" pitchFamily="18" charset="0"/>
              </a:rPr>
              <a:t>(1)</a:t>
            </a:r>
            <a:r>
              <a:rPr lang="it-IT" sz="5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2D854199-AE2C-D572-BB32-EAF4682F6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0225" y="6356350"/>
            <a:ext cx="2743200" cy="365125"/>
          </a:xfrm>
        </p:spPr>
        <p:txBody>
          <a:bodyPr/>
          <a:lstStyle/>
          <a:p>
            <a:fld id="{A76CDA7F-03B7-45B5-9AA3-EC22BE14DCE6}" type="slidenum">
              <a:rPr lang="it-IT" smtClean="0"/>
              <a:t>3</a:t>
            </a:fld>
            <a:endParaRPr lang="it-IT" dirty="0"/>
          </a:p>
        </p:txBody>
      </p: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ED82E8B8-283C-A077-53A1-11E510388FF6}"/>
              </a:ext>
            </a:extLst>
          </p:cNvPr>
          <p:cNvGrpSpPr/>
          <p:nvPr/>
        </p:nvGrpSpPr>
        <p:grpSpPr>
          <a:xfrm>
            <a:off x="266224" y="1717613"/>
            <a:ext cx="2160000" cy="3874846"/>
            <a:chOff x="2353538" y="1208037"/>
            <a:chExt cx="2160000" cy="3874846"/>
          </a:xfrm>
        </p:grpSpPr>
        <p:grpSp>
          <p:nvGrpSpPr>
            <p:cNvPr id="55" name="Gruppo 54">
              <a:extLst>
                <a:ext uri="{FF2B5EF4-FFF2-40B4-BE49-F238E27FC236}">
                  <a16:creationId xmlns:a16="http://schemas.microsoft.com/office/drawing/2014/main" id="{0986031A-9D3D-254B-A31A-F09A392E3A72}"/>
                </a:ext>
              </a:extLst>
            </p:cNvPr>
            <p:cNvGrpSpPr/>
            <p:nvPr/>
          </p:nvGrpSpPr>
          <p:grpSpPr>
            <a:xfrm>
              <a:off x="2816183" y="1208037"/>
              <a:ext cx="1168924" cy="1178668"/>
              <a:chOff x="3318891" y="1170574"/>
              <a:chExt cx="1168924" cy="1178668"/>
            </a:xfrm>
          </p:grpSpPr>
          <p:sp>
            <p:nvSpPr>
              <p:cNvPr id="59" name="Figura a mano libera: forma 58">
                <a:extLst>
                  <a:ext uri="{FF2B5EF4-FFF2-40B4-BE49-F238E27FC236}">
                    <a16:creationId xmlns:a16="http://schemas.microsoft.com/office/drawing/2014/main" id="{64A71F90-C864-F290-89F4-DF1203E6C179}"/>
                  </a:ext>
                </a:extLst>
              </p:cNvPr>
              <p:cNvSpPr/>
              <p:nvPr/>
            </p:nvSpPr>
            <p:spPr>
              <a:xfrm>
                <a:off x="3318891" y="1170574"/>
                <a:ext cx="1168924" cy="1178668"/>
              </a:xfrm>
              <a:custGeom>
                <a:avLst/>
                <a:gdLst>
                  <a:gd name="connsiteX0" fmla="*/ 837807 w 1661762"/>
                  <a:gd name="connsiteY0" fmla="*/ 0 h 1675614"/>
                  <a:gd name="connsiteX1" fmla="*/ 1658593 w 1661762"/>
                  <a:gd name="connsiteY1" fmla="*/ 668960 h 1675614"/>
                  <a:gd name="connsiteX2" fmla="*/ 1660923 w 1661762"/>
                  <a:gd name="connsiteY2" fmla="*/ 684228 h 1675614"/>
                  <a:gd name="connsiteX3" fmla="*/ 1321498 w 1661762"/>
                  <a:gd name="connsiteY3" fmla="*/ 684228 h 1675614"/>
                  <a:gd name="connsiteX4" fmla="*/ 1308031 w 1661762"/>
                  <a:gd name="connsiteY4" fmla="*/ 640842 h 1675614"/>
                  <a:gd name="connsiteX5" fmla="*/ 838986 w 1661762"/>
                  <a:gd name="connsiteY5" fmla="*/ 329938 h 1675614"/>
                  <a:gd name="connsiteX6" fmla="*/ 329938 w 1661762"/>
                  <a:gd name="connsiteY6" fmla="*/ 838986 h 1675614"/>
                  <a:gd name="connsiteX7" fmla="*/ 838986 w 1661762"/>
                  <a:gd name="connsiteY7" fmla="*/ 1348034 h 1675614"/>
                  <a:gd name="connsiteX8" fmla="*/ 1308031 w 1661762"/>
                  <a:gd name="connsiteY8" fmla="*/ 1037130 h 1675614"/>
                  <a:gd name="connsiteX9" fmla="*/ 1323938 w 1661762"/>
                  <a:gd name="connsiteY9" fmla="*/ 985886 h 1675614"/>
                  <a:gd name="connsiteX10" fmla="*/ 1661762 w 1661762"/>
                  <a:gd name="connsiteY10" fmla="*/ 985886 h 1675614"/>
                  <a:gd name="connsiteX11" fmla="*/ 1658593 w 1661762"/>
                  <a:gd name="connsiteY11" fmla="*/ 1006654 h 1675614"/>
                  <a:gd name="connsiteX12" fmla="*/ 837807 w 1661762"/>
                  <a:gd name="connsiteY12" fmla="*/ 1675614 h 1675614"/>
                  <a:gd name="connsiteX13" fmla="*/ 0 w 1661762"/>
                  <a:gd name="connsiteY13" fmla="*/ 837807 h 1675614"/>
                  <a:gd name="connsiteX14" fmla="*/ 837807 w 1661762"/>
                  <a:gd name="connsiteY14" fmla="*/ 0 h 1675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61762" h="1675614">
                    <a:moveTo>
                      <a:pt x="837807" y="0"/>
                    </a:moveTo>
                    <a:cubicBezTo>
                      <a:pt x="1242677" y="0"/>
                      <a:pt x="1580470" y="287185"/>
                      <a:pt x="1658593" y="668960"/>
                    </a:cubicBezTo>
                    <a:lnTo>
                      <a:pt x="1660923" y="684228"/>
                    </a:lnTo>
                    <a:lnTo>
                      <a:pt x="1321498" y="684228"/>
                    </a:lnTo>
                    <a:lnTo>
                      <a:pt x="1308031" y="640842"/>
                    </a:lnTo>
                    <a:cubicBezTo>
                      <a:pt x="1230753" y="458137"/>
                      <a:pt x="1049840" y="329938"/>
                      <a:pt x="838986" y="329938"/>
                    </a:cubicBezTo>
                    <a:cubicBezTo>
                      <a:pt x="557847" y="329938"/>
                      <a:pt x="329938" y="557847"/>
                      <a:pt x="329938" y="838986"/>
                    </a:cubicBezTo>
                    <a:cubicBezTo>
                      <a:pt x="329938" y="1120125"/>
                      <a:pt x="557847" y="1348034"/>
                      <a:pt x="838986" y="1348034"/>
                    </a:cubicBezTo>
                    <a:cubicBezTo>
                      <a:pt x="1049840" y="1348034"/>
                      <a:pt x="1230753" y="1219835"/>
                      <a:pt x="1308031" y="1037130"/>
                    </a:cubicBezTo>
                    <a:lnTo>
                      <a:pt x="1323938" y="985886"/>
                    </a:lnTo>
                    <a:lnTo>
                      <a:pt x="1661762" y="985886"/>
                    </a:lnTo>
                    <a:lnTo>
                      <a:pt x="1658593" y="1006654"/>
                    </a:lnTo>
                    <a:cubicBezTo>
                      <a:pt x="1580470" y="1388429"/>
                      <a:pt x="1242677" y="1675614"/>
                      <a:pt x="837807" y="1675614"/>
                    </a:cubicBezTo>
                    <a:cubicBezTo>
                      <a:pt x="375099" y="1675614"/>
                      <a:pt x="0" y="1300515"/>
                      <a:pt x="0" y="837807"/>
                    </a:cubicBezTo>
                    <a:cubicBezTo>
                      <a:pt x="0" y="375099"/>
                      <a:pt x="375099" y="0"/>
                      <a:pt x="83780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C7D5ED"/>
                  </a:gs>
                  <a:gs pos="69000">
                    <a:srgbClr val="E35049"/>
                  </a:gs>
                  <a:gs pos="100000">
                    <a:srgbClr val="E35049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it-IT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pic>
            <p:nvPicPr>
              <p:cNvPr id="66" name="Elemento grafico 65" descr="Utenti con riempimento a tinta unita">
                <a:extLst>
                  <a:ext uri="{FF2B5EF4-FFF2-40B4-BE49-F238E27FC236}">
                    <a16:creationId xmlns:a16="http://schemas.microsoft.com/office/drawing/2014/main" id="{0E3DC3DD-1E04-94F4-9146-5DCDA3CA26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631553" y="1476404"/>
                <a:ext cx="543600" cy="543600"/>
              </a:xfrm>
              <a:prstGeom prst="rect">
                <a:avLst/>
              </a:prstGeom>
            </p:spPr>
          </p:pic>
        </p:grpSp>
        <p:sp>
          <p:nvSpPr>
            <p:cNvPr id="57" name="object 10">
              <a:extLst>
                <a:ext uri="{FF2B5EF4-FFF2-40B4-BE49-F238E27FC236}">
                  <a16:creationId xmlns:a16="http://schemas.microsoft.com/office/drawing/2014/main" id="{0872AC59-71FE-BA95-F7FD-2E014769E8AE}"/>
                </a:ext>
              </a:extLst>
            </p:cNvPr>
            <p:cNvSpPr txBox="1"/>
            <p:nvPr/>
          </p:nvSpPr>
          <p:spPr>
            <a:xfrm>
              <a:off x="2484598" y="2429308"/>
              <a:ext cx="1832094" cy="44371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IMPRESE E </a:t>
              </a:r>
            </a:p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b="1" spc="-10" dirty="0">
                  <a:solidFill>
                    <a:srgbClr val="E3504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CLIENTI</a:t>
              </a:r>
            </a:p>
          </p:txBody>
        </p:sp>
        <p:sp>
          <p:nvSpPr>
            <p:cNvPr id="58" name="object 10">
              <a:extLst>
                <a:ext uri="{FF2B5EF4-FFF2-40B4-BE49-F238E27FC236}">
                  <a16:creationId xmlns:a16="http://schemas.microsoft.com/office/drawing/2014/main" id="{F052AB5B-A9B1-19EC-3FFD-454A4CD5BE12}"/>
                </a:ext>
              </a:extLst>
            </p:cNvPr>
            <p:cNvSpPr txBox="1"/>
            <p:nvPr/>
          </p:nvSpPr>
          <p:spPr>
            <a:xfrm>
              <a:off x="2353538" y="2915623"/>
              <a:ext cx="2160000" cy="216726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brand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co-produzione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community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km 0 e filiera corta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sperimentazione congiunta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convergenza di valori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crowdfunding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trasparenza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esperienza di acquisto</a:t>
              </a:r>
            </a:p>
          </p:txBody>
        </p:sp>
      </p:grpSp>
      <p:grpSp>
        <p:nvGrpSpPr>
          <p:cNvPr id="6" name="Gruppo 5">
            <a:extLst>
              <a:ext uri="{FF2B5EF4-FFF2-40B4-BE49-F238E27FC236}">
                <a16:creationId xmlns:a16="http://schemas.microsoft.com/office/drawing/2014/main" id="{5A4D7387-BA11-5CA4-BB86-B2D04BA9F9B3}"/>
              </a:ext>
            </a:extLst>
          </p:cNvPr>
          <p:cNvGrpSpPr/>
          <p:nvPr/>
        </p:nvGrpSpPr>
        <p:grpSpPr>
          <a:xfrm>
            <a:off x="5252182" y="1717613"/>
            <a:ext cx="2160000" cy="4235344"/>
            <a:chOff x="7831614" y="1372151"/>
            <a:chExt cx="2160000" cy="4235344"/>
          </a:xfrm>
        </p:grpSpPr>
        <p:pic>
          <p:nvPicPr>
            <p:cNvPr id="84" name="Elemento grafico 83" descr="Lavora da casa con riempimento a tinta unita">
              <a:extLst>
                <a:ext uri="{FF2B5EF4-FFF2-40B4-BE49-F238E27FC236}">
                  <a16:creationId xmlns:a16="http://schemas.microsoft.com/office/drawing/2014/main" id="{D96D977C-1594-89AA-4560-D0EBCE859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634911" y="1701389"/>
              <a:ext cx="543600" cy="543600"/>
            </a:xfrm>
            <a:prstGeom prst="rect">
              <a:avLst/>
            </a:prstGeom>
          </p:spPr>
        </p:pic>
        <p:sp>
          <p:nvSpPr>
            <p:cNvPr id="80" name="object 10">
              <a:extLst>
                <a:ext uri="{FF2B5EF4-FFF2-40B4-BE49-F238E27FC236}">
                  <a16:creationId xmlns:a16="http://schemas.microsoft.com/office/drawing/2014/main" id="{0E9354B4-B73E-9114-FF8D-0532C490FA38}"/>
                </a:ext>
              </a:extLst>
            </p:cNvPr>
            <p:cNvSpPr txBox="1"/>
            <p:nvPr/>
          </p:nvSpPr>
          <p:spPr>
            <a:xfrm>
              <a:off x="7831614" y="3224791"/>
              <a:ext cx="2160000" cy="2382704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80975" marR="0" lvl="0" indent="-168275" fontAlgn="auto">
                <a:lnSpc>
                  <a:spcPct val="100000"/>
                </a:lnSpc>
                <a:spcBef>
                  <a:spcPts val="30"/>
                </a:spcBef>
                <a:spcAft>
                  <a:spcPts val="0"/>
                </a:spcAft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  <a:defRPr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legami fiduciari</a:t>
              </a:r>
            </a:p>
            <a:p>
              <a:pPr marL="180975" marR="0" lvl="0" indent="-168275" fontAlgn="auto">
                <a:lnSpc>
                  <a:spcPct val="100000"/>
                </a:lnSpc>
                <a:spcBef>
                  <a:spcPts val="30"/>
                </a:spcBef>
                <a:spcAft>
                  <a:spcPts val="0"/>
                </a:spcAft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  <a:defRPr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strategie e progetti condivisi</a:t>
              </a:r>
            </a:p>
            <a:p>
              <a:pPr marL="180975" marR="0" lvl="0" indent="-168275" fontAlgn="auto">
                <a:lnSpc>
                  <a:spcPct val="100000"/>
                </a:lnSpc>
                <a:spcBef>
                  <a:spcPts val="30"/>
                </a:spcBef>
                <a:spcAft>
                  <a:spcPts val="0"/>
                </a:spcAft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  <a:defRPr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modelli codificati</a:t>
              </a:r>
            </a:p>
            <a:p>
              <a:pPr marL="180975" marR="0" lvl="0" indent="-168275" fontAlgn="auto">
                <a:lnSpc>
                  <a:spcPct val="100000"/>
                </a:lnSpc>
                <a:spcBef>
                  <a:spcPts val="30"/>
                </a:spcBef>
                <a:spcAft>
                  <a:spcPts val="0"/>
                </a:spcAft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  <a:defRPr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collaborazioni spontanee</a:t>
              </a:r>
            </a:p>
            <a:p>
              <a:pPr marL="180975" marR="0" lvl="0" indent="-168275" fontAlgn="auto">
                <a:lnSpc>
                  <a:spcPct val="100000"/>
                </a:lnSpc>
                <a:spcBef>
                  <a:spcPts val="30"/>
                </a:spcBef>
                <a:spcAft>
                  <a:spcPts val="0"/>
                </a:spcAft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  <a:defRPr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conoscenze e saperi filiere</a:t>
              </a:r>
            </a:p>
            <a:p>
              <a:pPr marL="180975" marR="0" lvl="0" indent="-168275" fontAlgn="auto">
                <a:lnSpc>
                  <a:spcPct val="100000"/>
                </a:lnSpc>
                <a:spcBef>
                  <a:spcPts val="30"/>
                </a:spcBef>
                <a:spcAft>
                  <a:spcPts val="0"/>
                </a:spcAft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  <a:defRPr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sistemi economici coesivi</a:t>
              </a:r>
            </a:p>
            <a:p>
              <a:pPr marL="180975" marR="0" lvl="0" indent="-168275" fontAlgn="auto">
                <a:lnSpc>
                  <a:spcPct val="100000"/>
                </a:lnSpc>
                <a:spcBef>
                  <a:spcPts val="30"/>
                </a:spcBef>
                <a:spcAft>
                  <a:spcPts val="0"/>
                </a:spcAft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  <a:defRPr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utilizzo efficace delle risorse </a:t>
              </a:r>
            </a:p>
            <a:p>
              <a:pPr marL="180975" marR="0" lvl="0" indent="-168275" fontAlgn="auto">
                <a:lnSpc>
                  <a:spcPct val="100000"/>
                </a:lnSpc>
                <a:spcBef>
                  <a:spcPts val="30"/>
                </a:spcBef>
                <a:spcAft>
                  <a:spcPts val="0"/>
                </a:spcAft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  <a:defRPr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catene di fornitura</a:t>
              </a:r>
            </a:p>
            <a:p>
              <a:pPr marL="180975" marR="0" lvl="0" indent="-168275" fontAlgn="auto">
                <a:lnSpc>
                  <a:spcPct val="100000"/>
                </a:lnSpc>
                <a:spcBef>
                  <a:spcPts val="30"/>
                </a:spcBef>
                <a:spcAft>
                  <a:spcPts val="0"/>
                </a:spcAft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  <a:defRPr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contratti di rete</a:t>
              </a:r>
            </a:p>
          </p:txBody>
        </p:sp>
        <p:sp>
          <p:nvSpPr>
            <p:cNvPr id="82" name="object 10">
              <a:extLst>
                <a:ext uri="{FF2B5EF4-FFF2-40B4-BE49-F238E27FC236}">
                  <a16:creationId xmlns:a16="http://schemas.microsoft.com/office/drawing/2014/main" id="{40B8E701-F69C-1341-1DB8-3D50F16C51B4}"/>
                </a:ext>
              </a:extLst>
            </p:cNvPr>
            <p:cNvSpPr txBox="1"/>
            <p:nvPr/>
          </p:nvSpPr>
          <p:spPr>
            <a:xfrm>
              <a:off x="7990860" y="2605962"/>
              <a:ext cx="1832094" cy="44371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IMPRESE E </a:t>
              </a:r>
            </a:p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b="1" spc="-10" dirty="0">
                  <a:solidFill>
                    <a:srgbClr val="E3504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ALTRE IMPRESE</a:t>
              </a:r>
            </a:p>
          </p:txBody>
        </p:sp>
        <p:sp>
          <p:nvSpPr>
            <p:cNvPr id="5" name="Figura a mano libera: forma 4">
              <a:extLst>
                <a:ext uri="{FF2B5EF4-FFF2-40B4-BE49-F238E27FC236}">
                  <a16:creationId xmlns:a16="http://schemas.microsoft.com/office/drawing/2014/main" id="{173DA4FC-FBED-95D8-0441-3E723DE86E60}"/>
                </a:ext>
              </a:extLst>
            </p:cNvPr>
            <p:cNvSpPr/>
            <p:nvPr/>
          </p:nvSpPr>
          <p:spPr>
            <a:xfrm>
              <a:off x="8322249" y="1372151"/>
              <a:ext cx="1168924" cy="1178668"/>
            </a:xfrm>
            <a:custGeom>
              <a:avLst/>
              <a:gdLst>
                <a:gd name="connsiteX0" fmla="*/ 837807 w 1661762"/>
                <a:gd name="connsiteY0" fmla="*/ 0 h 1675614"/>
                <a:gd name="connsiteX1" fmla="*/ 1658593 w 1661762"/>
                <a:gd name="connsiteY1" fmla="*/ 668960 h 1675614"/>
                <a:gd name="connsiteX2" fmla="*/ 1660923 w 1661762"/>
                <a:gd name="connsiteY2" fmla="*/ 684228 h 1675614"/>
                <a:gd name="connsiteX3" fmla="*/ 1321498 w 1661762"/>
                <a:gd name="connsiteY3" fmla="*/ 684228 h 1675614"/>
                <a:gd name="connsiteX4" fmla="*/ 1308031 w 1661762"/>
                <a:gd name="connsiteY4" fmla="*/ 640842 h 1675614"/>
                <a:gd name="connsiteX5" fmla="*/ 838986 w 1661762"/>
                <a:gd name="connsiteY5" fmla="*/ 329938 h 1675614"/>
                <a:gd name="connsiteX6" fmla="*/ 329938 w 1661762"/>
                <a:gd name="connsiteY6" fmla="*/ 838986 h 1675614"/>
                <a:gd name="connsiteX7" fmla="*/ 838986 w 1661762"/>
                <a:gd name="connsiteY7" fmla="*/ 1348034 h 1675614"/>
                <a:gd name="connsiteX8" fmla="*/ 1308031 w 1661762"/>
                <a:gd name="connsiteY8" fmla="*/ 1037130 h 1675614"/>
                <a:gd name="connsiteX9" fmla="*/ 1323938 w 1661762"/>
                <a:gd name="connsiteY9" fmla="*/ 985886 h 1675614"/>
                <a:gd name="connsiteX10" fmla="*/ 1661762 w 1661762"/>
                <a:gd name="connsiteY10" fmla="*/ 985886 h 1675614"/>
                <a:gd name="connsiteX11" fmla="*/ 1658593 w 1661762"/>
                <a:gd name="connsiteY11" fmla="*/ 1006654 h 1675614"/>
                <a:gd name="connsiteX12" fmla="*/ 837807 w 1661762"/>
                <a:gd name="connsiteY12" fmla="*/ 1675614 h 1675614"/>
                <a:gd name="connsiteX13" fmla="*/ 0 w 1661762"/>
                <a:gd name="connsiteY13" fmla="*/ 837807 h 1675614"/>
                <a:gd name="connsiteX14" fmla="*/ 837807 w 1661762"/>
                <a:gd name="connsiteY14" fmla="*/ 0 h 167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61762" h="1675614">
                  <a:moveTo>
                    <a:pt x="837807" y="0"/>
                  </a:moveTo>
                  <a:cubicBezTo>
                    <a:pt x="1242677" y="0"/>
                    <a:pt x="1580470" y="287185"/>
                    <a:pt x="1658593" y="668960"/>
                  </a:cubicBezTo>
                  <a:lnTo>
                    <a:pt x="1660923" y="684228"/>
                  </a:lnTo>
                  <a:lnTo>
                    <a:pt x="1321498" y="684228"/>
                  </a:lnTo>
                  <a:lnTo>
                    <a:pt x="1308031" y="640842"/>
                  </a:lnTo>
                  <a:cubicBezTo>
                    <a:pt x="1230753" y="458137"/>
                    <a:pt x="1049840" y="329938"/>
                    <a:pt x="838986" y="329938"/>
                  </a:cubicBezTo>
                  <a:cubicBezTo>
                    <a:pt x="557847" y="329938"/>
                    <a:pt x="329938" y="557847"/>
                    <a:pt x="329938" y="838986"/>
                  </a:cubicBezTo>
                  <a:cubicBezTo>
                    <a:pt x="329938" y="1120125"/>
                    <a:pt x="557847" y="1348034"/>
                    <a:pt x="838986" y="1348034"/>
                  </a:cubicBezTo>
                  <a:cubicBezTo>
                    <a:pt x="1049840" y="1348034"/>
                    <a:pt x="1230753" y="1219835"/>
                    <a:pt x="1308031" y="1037130"/>
                  </a:cubicBezTo>
                  <a:lnTo>
                    <a:pt x="1323938" y="985886"/>
                  </a:lnTo>
                  <a:lnTo>
                    <a:pt x="1661762" y="985886"/>
                  </a:lnTo>
                  <a:lnTo>
                    <a:pt x="1658593" y="1006654"/>
                  </a:lnTo>
                  <a:cubicBezTo>
                    <a:pt x="1580470" y="1388429"/>
                    <a:pt x="1242677" y="1675614"/>
                    <a:pt x="837807" y="1675614"/>
                  </a:cubicBezTo>
                  <a:cubicBezTo>
                    <a:pt x="375099" y="1675614"/>
                    <a:pt x="0" y="1300515"/>
                    <a:pt x="0" y="837807"/>
                  </a:cubicBezTo>
                  <a:cubicBezTo>
                    <a:pt x="0" y="375099"/>
                    <a:pt x="375099" y="0"/>
                    <a:pt x="837807" y="0"/>
                  </a:cubicBezTo>
                  <a:close/>
                </a:path>
              </a:pathLst>
            </a:custGeom>
            <a:gradFill>
              <a:gsLst>
                <a:gs pos="0">
                  <a:srgbClr val="C7D5ED"/>
                </a:gs>
                <a:gs pos="69000">
                  <a:srgbClr val="E35049"/>
                </a:gs>
                <a:gs pos="100000">
                  <a:srgbClr val="E35049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it-IT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" name="Gruppo 3">
            <a:extLst>
              <a:ext uri="{FF2B5EF4-FFF2-40B4-BE49-F238E27FC236}">
                <a16:creationId xmlns:a16="http://schemas.microsoft.com/office/drawing/2014/main" id="{86212BAC-4C67-90A3-8B94-3D73B9DC9565}"/>
              </a:ext>
            </a:extLst>
          </p:cNvPr>
          <p:cNvGrpSpPr/>
          <p:nvPr/>
        </p:nvGrpSpPr>
        <p:grpSpPr>
          <a:xfrm>
            <a:off x="2821280" y="1717613"/>
            <a:ext cx="2160000" cy="4217260"/>
            <a:chOff x="3660292" y="1430999"/>
            <a:chExt cx="2160000" cy="4217260"/>
          </a:xfrm>
        </p:grpSpPr>
        <p:grpSp>
          <p:nvGrpSpPr>
            <p:cNvPr id="7" name="Gruppo 6">
              <a:extLst>
                <a:ext uri="{FF2B5EF4-FFF2-40B4-BE49-F238E27FC236}">
                  <a16:creationId xmlns:a16="http://schemas.microsoft.com/office/drawing/2014/main" id="{B66005B5-3706-A924-2400-D3FA8EEFEB96}"/>
                </a:ext>
              </a:extLst>
            </p:cNvPr>
            <p:cNvGrpSpPr/>
            <p:nvPr/>
          </p:nvGrpSpPr>
          <p:grpSpPr>
            <a:xfrm>
              <a:off x="4122938" y="1430999"/>
              <a:ext cx="1168924" cy="1178668"/>
              <a:chOff x="4776358" y="3837351"/>
              <a:chExt cx="1168924" cy="1178668"/>
            </a:xfrm>
          </p:grpSpPr>
          <p:sp>
            <p:nvSpPr>
              <p:cNvPr id="10" name="Figura a mano libera: forma 9">
                <a:extLst>
                  <a:ext uri="{FF2B5EF4-FFF2-40B4-BE49-F238E27FC236}">
                    <a16:creationId xmlns:a16="http://schemas.microsoft.com/office/drawing/2014/main" id="{094C8D8B-77AE-20FC-1976-FF49EEB2C063}"/>
                  </a:ext>
                </a:extLst>
              </p:cNvPr>
              <p:cNvSpPr/>
              <p:nvPr/>
            </p:nvSpPr>
            <p:spPr>
              <a:xfrm flipH="1">
                <a:off x="4776358" y="3837351"/>
                <a:ext cx="1168924" cy="1178668"/>
              </a:xfrm>
              <a:custGeom>
                <a:avLst/>
                <a:gdLst>
                  <a:gd name="connsiteX0" fmla="*/ 837807 w 1661762"/>
                  <a:gd name="connsiteY0" fmla="*/ 0 h 1675614"/>
                  <a:gd name="connsiteX1" fmla="*/ 1658593 w 1661762"/>
                  <a:gd name="connsiteY1" fmla="*/ 668960 h 1675614"/>
                  <a:gd name="connsiteX2" fmla="*/ 1660923 w 1661762"/>
                  <a:gd name="connsiteY2" fmla="*/ 684228 h 1675614"/>
                  <a:gd name="connsiteX3" fmla="*/ 1321498 w 1661762"/>
                  <a:gd name="connsiteY3" fmla="*/ 684228 h 1675614"/>
                  <a:gd name="connsiteX4" fmla="*/ 1308031 w 1661762"/>
                  <a:gd name="connsiteY4" fmla="*/ 640842 h 1675614"/>
                  <a:gd name="connsiteX5" fmla="*/ 838986 w 1661762"/>
                  <a:gd name="connsiteY5" fmla="*/ 329938 h 1675614"/>
                  <a:gd name="connsiteX6" fmla="*/ 329938 w 1661762"/>
                  <a:gd name="connsiteY6" fmla="*/ 838986 h 1675614"/>
                  <a:gd name="connsiteX7" fmla="*/ 838986 w 1661762"/>
                  <a:gd name="connsiteY7" fmla="*/ 1348034 h 1675614"/>
                  <a:gd name="connsiteX8" fmla="*/ 1308031 w 1661762"/>
                  <a:gd name="connsiteY8" fmla="*/ 1037130 h 1675614"/>
                  <a:gd name="connsiteX9" fmla="*/ 1323938 w 1661762"/>
                  <a:gd name="connsiteY9" fmla="*/ 985886 h 1675614"/>
                  <a:gd name="connsiteX10" fmla="*/ 1661762 w 1661762"/>
                  <a:gd name="connsiteY10" fmla="*/ 985886 h 1675614"/>
                  <a:gd name="connsiteX11" fmla="*/ 1658593 w 1661762"/>
                  <a:gd name="connsiteY11" fmla="*/ 1006654 h 1675614"/>
                  <a:gd name="connsiteX12" fmla="*/ 837807 w 1661762"/>
                  <a:gd name="connsiteY12" fmla="*/ 1675614 h 1675614"/>
                  <a:gd name="connsiteX13" fmla="*/ 0 w 1661762"/>
                  <a:gd name="connsiteY13" fmla="*/ 837807 h 1675614"/>
                  <a:gd name="connsiteX14" fmla="*/ 837807 w 1661762"/>
                  <a:gd name="connsiteY14" fmla="*/ 0 h 1675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61762" h="1675614">
                    <a:moveTo>
                      <a:pt x="837807" y="0"/>
                    </a:moveTo>
                    <a:cubicBezTo>
                      <a:pt x="1242677" y="0"/>
                      <a:pt x="1580470" y="287185"/>
                      <a:pt x="1658593" y="668960"/>
                    </a:cubicBezTo>
                    <a:lnTo>
                      <a:pt x="1660923" y="684228"/>
                    </a:lnTo>
                    <a:lnTo>
                      <a:pt x="1321498" y="684228"/>
                    </a:lnTo>
                    <a:lnTo>
                      <a:pt x="1308031" y="640842"/>
                    </a:lnTo>
                    <a:cubicBezTo>
                      <a:pt x="1230753" y="458137"/>
                      <a:pt x="1049840" y="329938"/>
                      <a:pt x="838986" y="329938"/>
                    </a:cubicBezTo>
                    <a:cubicBezTo>
                      <a:pt x="557847" y="329938"/>
                      <a:pt x="329938" y="557847"/>
                      <a:pt x="329938" y="838986"/>
                    </a:cubicBezTo>
                    <a:cubicBezTo>
                      <a:pt x="329938" y="1120125"/>
                      <a:pt x="557847" y="1348034"/>
                      <a:pt x="838986" y="1348034"/>
                    </a:cubicBezTo>
                    <a:cubicBezTo>
                      <a:pt x="1049840" y="1348034"/>
                      <a:pt x="1230753" y="1219835"/>
                      <a:pt x="1308031" y="1037130"/>
                    </a:cubicBezTo>
                    <a:lnTo>
                      <a:pt x="1323938" y="985886"/>
                    </a:lnTo>
                    <a:lnTo>
                      <a:pt x="1661762" y="985886"/>
                    </a:lnTo>
                    <a:lnTo>
                      <a:pt x="1658593" y="1006654"/>
                    </a:lnTo>
                    <a:cubicBezTo>
                      <a:pt x="1580470" y="1388429"/>
                      <a:pt x="1242677" y="1675614"/>
                      <a:pt x="837807" y="1675614"/>
                    </a:cubicBezTo>
                    <a:cubicBezTo>
                      <a:pt x="375099" y="1675614"/>
                      <a:pt x="0" y="1300515"/>
                      <a:pt x="0" y="837807"/>
                    </a:cubicBezTo>
                    <a:cubicBezTo>
                      <a:pt x="0" y="375099"/>
                      <a:pt x="375099" y="0"/>
                      <a:pt x="83780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C7D5ED"/>
                  </a:gs>
                  <a:gs pos="69000">
                    <a:srgbClr val="E35049"/>
                  </a:gs>
                  <a:gs pos="100000">
                    <a:srgbClr val="E35049"/>
                  </a:gs>
                </a:gsLst>
                <a:lin ang="13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it-IT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pic>
            <p:nvPicPr>
              <p:cNvPr id="11" name="Elemento grafico 10" descr="Famiglia con due figli con riempimento a tinta unita">
                <a:extLst>
                  <a:ext uri="{FF2B5EF4-FFF2-40B4-BE49-F238E27FC236}">
                    <a16:creationId xmlns:a16="http://schemas.microsoft.com/office/drawing/2014/main" id="{47326849-2387-3272-A8B2-EBBD320F97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5089020" y="4154885"/>
                <a:ext cx="543600" cy="543600"/>
              </a:xfrm>
              <a:prstGeom prst="rect">
                <a:avLst/>
              </a:prstGeom>
            </p:spPr>
          </p:pic>
        </p:grpSp>
        <p:sp>
          <p:nvSpPr>
            <p:cNvPr id="8" name="object 10">
              <a:extLst>
                <a:ext uri="{FF2B5EF4-FFF2-40B4-BE49-F238E27FC236}">
                  <a16:creationId xmlns:a16="http://schemas.microsoft.com/office/drawing/2014/main" id="{8B28837E-7180-C768-DC56-21BF7E42713F}"/>
                </a:ext>
              </a:extLst>
            </p:cNvPr>
            <p:cNvSpPr txBox="1"/>
            <p:nvPr/>
          </p:nvSpPr>
          <p:spPr>
            <a:xfrm>
              <a:off x="3791353" y="2704326"/>
              <a:ext cx="1832094" cy="44371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IMPRESE E </a:t>
              </a:r>
              <a:r>
                <a:rPr lang="it-IT" sz="1400" b="1" spc="-10" dirty="0">
                  <a:solidFill>
                    <a:srgbClr val="E3504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LAVORATORI</a:t>
              </a:r>
            </a:p>
          </p:txBody>
        </p:sp>
        <p:sp>
          <p:nvSpPr>
            <p:cNvPr id="9" name="object 10">
              <a:extLst>
                <a:ext uri="{FF2B5EF4-FFF2-40B4-BE49-F238E27FC236}">
                  <a16:creationId xmlns:a16="http://schemas.microsoft.com/office/drawing/2014/main" id="{044C7293-EE51-B3FF-1405-5F788D00FF7B}"/>
                </a:ext>
              </a:extLst>
            </p:cNvPr>
            <p:cNvSpPr txBox="1"/>
            <p:nvPr/>
          </p:nvSpPr>
          <p:spPr>
            <a:xfrm>
              <a:off x="3660292" y="3265555"/>
              <a:ext cx="2160000" cy="2382704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apprendimento continuo 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management diffuso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work life balance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valore dei dipendenti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soddisfazione condivisa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 err="1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communityship</a:t>
              </a:r>
              <a:endParaRPr lang="it-IT" sz="1400" spc="-10" dirty="0">
                <a:latin typeface="Cambria" panose="02040503050406030204" pitchFamily="18" charset="0"/>
                <a:ea typeface="Cambria" panose="02040503050406030204" pitchFamily="18" charset="0"/>
                <a:cs typeface="Calibri"/>
              </a:endParaRP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intelligenza diffusa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intraprenditori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life skills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welfare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azionariato diffuso</a:t>
              </a:r>
            </a:p>
          </p:txBody>
        </p:sp>
      </p:grp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A06E2539-643B-EBDC-D3A0-0AF7E806DB73}"/>
              </a:ext>
            </a:extLst>
          </p:cNvPr>
          <p:cNvGrpSpPr/>
          <p:nvPr/>
        </p:nvGrpSpPr>
        <p:grpSpPr>
          <a:xfrm>
            <a:off x="7739152" y="1717613"/>
            <a:ext cx="2160000" cy="4434398"/>
            <a:chOff x="531467" y="1430999"/>
            <a:chExt cx="2160000" cy="4434398"/>
          </a:xfrm>
        </p:grpSpPr>
        <p:grpSp>
          <p:nvGrpSpPr>
            <p:cNvPr id="13" name="Gruppo 12">
              <a:extLst>
                <a:ext uri="{FF2B5EF4-FFF2-40B4-BE49-F238E27FC236}">
                  <a16:creationId xmlns:a16="http://schemas.microsoft.com/office/drawing/2014/main" id="{23C7FA3A-3338-776D-40A5-EC65D1DB68A6}"/>
                </a:ext>
              </a:extLst>
            </p:cNvPr>
            <p:cNvGrpSpPr/>
            <p:nvPr/>
          </p:nvGrpSpPr>
          <p:grpSpPr>
            <a:xfrm>
              <a:off x="994113" y="1430999"/>
              <a:ext cx="1168924" cy="1178668"/>
              <a:chOff x="2685123" y="3837351"/>
              <a:chExt cx="1168924" cy="1178668"/>
            </a:xfrm>
          </p:grpSpPr>
          <p:sp>
            <p:nvSpPr>
              <p:cNvPr id="16" name="Figura a mano libera: forma 15">
                <a:extLst>
                  <a:ext uri="{FF2B5EF4-FFF2-40B4-BE49-F238E27FC236}">
                    <a16:creationId xmlns:a16="http://schemas.microsoft.com/office/drawing/2014/main" id="{9E8717A3-5A66-6F67-CC74-F26C2D824C48}"/>
                  </a:ext>
                </a:extLst>
              </p:cNvPr>
              <p:cNvSpPr/>
              <p:nvPr/>
            </p:nvSpPr>
            <p:spPr>
              <a:xfrm flipH="1">
                <a:off x="2685123" y="3837351"/>
                <a:ext cx="1168924" cy="1178668"/>
              </a:xfrm>
              <a:custGeom>
                <a:avLst/>
                <a:gdLst>
                  <a:gd name="connsiteX0" fmla="*/ 837807 w 1661762"/>
                  <a:gd name="connsiteY0" fmla="*/ 0 h 1675614"/>
                  <a:gd name="connsiteX1" fmla="*/ 1658593 w 1661762"/>
                  <a:gd name="connsiteY1" fmla="*/ 668960 h 1675614"/>
                  <a:gd name="connsiteX2" fmla="*/ 1660923 w 1661762"/>
                  <a:gd name="connsiteY2" fmla="*/ 684228 h 1675614"/>
                  <a:gd name="connsiteX3" fmla="*/ 1321498 w 1661762"/>
                  <a:gd name="connsiteY3" fmla="*/ 684228 h 1675614"/>
                  <a:gd name="connsiteX4" fmla="*/ 1308031 w 1661762"/>
                  <a:gd name="connsiteY4" fmla="*/ 640842 h 1675614"/>
                  <a:gd name="connsiteX5" fmla="*/ 838986 w 1661762"/>
                  <a:gd name="connsiteY5" fmla="*/ 329938 h 1675614"/>
                  <a:gd name="connsiteX6" fmla="*/ 329938 w 1661762"/>
                  <a:gd name="connsiteY6" fmla="*/ 838986 h 1675614"/>
                  <a:gd name="connsiteX7" fmla="*/ 838986 w 1661762"/>
                  <a:gd name="connsiteY7" fmla="*/ 1348034 h 1675614"/>
                  <a:gd name="connsiteX8" fmla="*/ 1308031 w 1661762"/>
                  <a:gd name="connsiteY8" fmla="*/ 1037130 h 1675614"/>
                  <a:gd name="connsiteX9" fmla="*/ 1323938 w 1661762"/>
                  <a:gd name="connsiteY9" fmla="*/ 985886 h 1675614"/>
                  <a:gd name="connsiteX10" fmla="*/ 1661762 w 1661762"/>
                  <a:gd name="connsiteY10" fmla="*/ 985886 h 1675614"/>
                  <a:gd name="connsiteX11" fmla="*/ 1658593 w 1661762"/>
                  <a:gd name="connsiteY11" fmla="*/ 1006654 h 1675614"/>
                  <a:gd name="connsiteX12" fmla="*/ 837807 w 1661762"/>
                  <a:gd name="connsiteY12" fmla="*/ 1675614 h 1675614"/>
                  <a:gd name="connsiteX13" fmla="*/ 0 w 1661762"/>
                  <a:gd name="connsiteY13" fmla="*/ 837807 h 1675614"/>
                  <a:gd name="connsiteX14" fmla="*/ 837807 w 1661762"/>
                  <a:gd name="connsiteY14" fmla="*/ 0 h 1675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61762" h="1675614">
                    <a:moveTo>
                      <a:pt x="837807" y="0"/>
                    </a:moveTo>
                    <a:cubicBezTo>
                      <a:pt x="1242677" y="0"/>
                      <a:pt x="1580470" y="287185"/>
                      <a:pt x="1658593" y="668960"/>
                    </a:cubicBezTo>
                    <a:lnTo>
                      <a:pt x="1660923" y="684228"/>
                    </a:lnTo>
                    <a:lnTo>
                      <a:pt x="1321498" y="684228"/>
                    </a:lnTo>
                    <a:lnTo>
                      <a:pt x="1308031" y="640842"/>
                    </a:lnTo>
                    <a:cubicBezTo>
                      <a:pt x="1230753" y="458137"/>
                      <a:pt x="1049840" y="329938"/>
                      <a:pt x="838986" y="329938"/>
                    </a:cubicBezTo>
                    <a:cubicBezTo>
                      <a:pt x="557847" y="329938"/>
                      <a:pt x="329938" y="557847"/>
                      <a:pt x="329938" y="838986"/>
                    </a:cubicBezTo>
                    <a:cubicBezTo>
                      <a:pt x="329938" y="1120125"/>
                      <a:pt x="557847" y="1348034"/>
                      <a:pt x="838986" y="1348034"/>
                    </a:cubicBezTo>
                    <a:cubicBezTo>
                      <a:pt x="1049840" y="1348034"/>
                      <a:pt x="1230753" y="1219835"/>
                      <a:pt x="1308031" y="1037130"/>
                    </a:cubicBezTo>
                    <a:lnTo>
                      <a:pt x="1323938" y="985886"/>
                    </a:lnTo>
                    <a:lnTo>
                      <a:pt x="1661762" y="985886"/>
                    </a:lnTo>
                    <a:lnTo>
                      <a:pt x="1658593" y="1006654"/>
                    </a:lnTo>
                    <a:cubicBezTo>
                      <a:pt x="1580470" y="1388429"/>
                      <a:pt x="1242677" y="1675614"/>
                      <a:pt x="837807" y="1675614"/>
                    </a:cubicBezTo>
                    <a:cubicBezTo>
                      <a:pt x="375099" y="1675614"/>
                      <a:pt x="0" y="1300515"/>
                      <a:pt x="0" y="837807"/>
                    </a:cubicBezTo>
                    <a:cubicBezTo>
                      <a:pt x="0" y="375099"/>
                      <a:pt x="375099" y="0"/>
                      <a:pt x="83780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C7D5ED"/>
                  </a:gs>
                  <a:gs pos="69000">
                    <a:srgbClr val="E35049"/>
                  </a:gs>
                  <a:gs pos="100000">
                    <a:srgbClr val="E35049"/>
                  </a:gs>
                </a:gsLst>
                <a:lin ang="13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it-IT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pic>
            <p:nvPicPr>
              <p:cNvPr id="17" name="Elemento grafico 16" descr="Monete con riempimento a tinta unita">
                <a:extLst>
                  <a:ext uri="{FF2B5EF4-FFF2-40B4-BE49-F238E27FC236}">
                    <a16:creationId xmlns:a16="http://schemas.microsoft.com/office/drawing/2014/main" id="{A4539D1A-E6FA-552A-A42D-5046B06890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2997785" y="4154885"/>
                <a:ext cx="543600" cy="543600"/>
              </a:xfrm>
              <a:prstGeom prst="rect">
                <a:avLst/>
              </a:prstGeom>
            </p:spPr>
          </p:pic>
        </p:grp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C53B69B9-D81E-7131-22C9-0B49E12BADDB}"/>
                </a:ext>
              </a:extLst>
            </p:cNvPr>
            <p:cNvSpPr txBox="1"/>
            <p:nvPr/>
          </p:nvSpPr>
          <p:spPr>
            <a:xfrm>
              <a:off x="531467" y="3267250"/>
              <a:ext cx="2160000" cy="2598147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trasparenza e apertura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supply chain </a:t>
              </a:r>
              <a:r>
                <a:rPr lang="it-IT" sz="1400" spc="-10" dirty="0" err="1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finance</a:t>
              </a:r>
              <a:endParaRPr lang="it-IT" sz="1400" spc="-10" dirty="0">
                <a:latin typeface="Cambria" panose="02040503050406030204" pitchFamily="18" charset="0"/>
                <a:ea typeface="Cambria" panose="02040503050406030204" pitchFamily="18" charset="0"/>
                <a:cs typeface="Calibri"/>
              </a:endParaRP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mutualismo creditizio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trasformazione dell’offerta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integrazione dei servizi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 err="1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confirming</a:t>
              </a:r>
              <a:endParaRPr lang="it-IT" sz="1400" spc="-10" dirty="0">
                <a:latin typeface="Cambria" panose="02040503050406030204" pitchFamily="18" charset="0"/>
                <a:ea typeface="Cambria" panose="02040503050406030204" pitchFamily="18" charset="0"/>
                <a:cs typeface="Calibri"/>
              </a:endParaRP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reverse factoring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crowdfunding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fintech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 err="1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digital</a:t>
              </a: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 lending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deep </a:t>
              </a:r>
              <a:r>
                <a:rPr lang="it-IT" sz="1400" spc="-10" dirty="0" err="1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tier</a:t>
              </a: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 financing</a:t>
              </a:r>
            </a:p>
          </p:txBody>
        </p:sp>
        <p:sp>
          <p:nvSpPr>
            <p:cNvPr id="15" name="object 10">
              <a:extLst>
                <a:ext uri="{FF2B5EF4-FFF2-40B4-BE49-F238E27FC236}">
                  <a16:creationId xmlns:a16="http://schemas.microsoft.com/office/drawing/2014/main" id="{71CE46B8-6457-133B-FCE3-7D795925B859}"/>
                </a:ext>
              </a:extLst>
            </p:cNvPr>
            <p:cNvSpPr txBox="1"/>
            <p:nvPr/>
          </p:nvSpPr>
          <p:spPr>
            <a:xfrm>
              <a:off x="662528" y="2639866"/>
              <a:ext cx="1832094" cy="44371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IMPRESE E </a:t>
              </a:r>
            </a:p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b="1" spc="-10" dirty="0">
                  <a:solidFill>
                    <a:srgbClr val="E3504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FINANZA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957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2D854199-AE2C-D572-BB32-EAF4682F6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3075" y="6347206"/>
            <a:ext cx="2743200" cy="365125"/>
          </a:xfrm>
        </p:spPr>
        <p:txBody>
          <a:bodyPr/>
          <a:lstStyle/>
          <a:p>
            <a:fld id="{A76CDA7F-03B7-45B5-9AA3-EC22BE14DCE6}" type="slidenum">
              <a:rPr lang="it-IT" smtClean="0"/>
              <a:t>4</a:t>
            </a:fld>
            <a:endParaRPr lang="it-IT" dirty="0"/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44C0B14F-68AF-D2F7-0E7C-835730C696CC}"/>
              </a:ext>
            </a:extLst>
          </p:cNvPr>
          <p:cNvGrpSpPr/>
          <p:nvPr/>
        </p:nvGrpSpPr>
        <p:grpSpPr>
          <a:xfrm>
            <a:off x="389805" y="1821759"/>
            <a:ext cx="2160000" cy="4147851"/>
            <a:chOff x="7120701" y="1495459"/>
            <a:chExt cx="2160000" cy="4147851"/>
          </a:xfrm>
        </p:grpSpPr>
        <p:grpSp>
          <p:nvGrpSpPr>
            <p:cNvPr id="17" name="Gruppo 16">
              <a:extLst>
                <a:ext uri="{FF2B5EF4-FFF2-40B4-BE49-F238E27FC236}">
                  <a16:creationId xmlns:a16="http://schemas.microsoft.com/office/drawing/2014/main" id="{93DAA60C-19DA-1017-A9CE-116CFBE75AC5}"/>
                </a:ext>
              </a:extLst>
            </p:cNvPr>
            <p:cNvGrpSpPr/>
            <p:nvPr/>
          </p:nvGrpSpPr>
          <p:grpSpPr>
            <a:xfrm>
              <a:off x="7583348" y="1495459"/>
              <a:ext cx="1168924" cy="1178668"/>
              <a:chOff x="6867593" y="3837351"/>
              <a:chExt cx="1168924" cy="1178668"/>
            </a:xfrm>
          </p:grpSpPr>
          <p:sp>
            <p:nvSpPr>
              <p:cNvPr id="20" name="Figura a mano libera: forma 19">
                <a:extLst>
                  <a:ext uri="{FF2B5EF4-FFF2-40B4-BE49-F238E27FC236}">
                    <a16:creationId xmlns:a16="http://schemas.microsoft.com/office/drawing/2014/main" id="{34EBE9EF-0664-753B-9574-DF258C84256D}"/>
                  </a:ext>
                </a:extLst>
              </p:cNvPr>
              <p:cNvSpPr/>
              <p:nvPr/>
            </p:nvSpPr>
            <p:spPr>
              <a:xfrm flipH="1">
                <a:off x="6867593" y="3837351"/>
                <a:ext cx="1168924" cy="1178668"/>
              </a:xfrm>
              <a:custGeom>
                <a:avLst/>
                <a:gdLst>
                  <a:gd name="connsiteX0" fmla="*/ 837807 w 1661762"/>
                  <a:gd name="connsiteY0" fmla="*/ 0 h 1675614"/>
                  <a:gd name="connsiteX1" fmla="*/ 1658593 w 1661762"/>
                  <a:gd name="connsiteY1" fmla="*/ 668960 h 1675614"/>
                  <a:gd name="connsiteX2" fmla="*/ 1660923 w 1661762"/>
                  <a:gd name="connsiteY2" fmla="*/ 684228 h 1675614"/>
                  <a:gd name="connsiteX3" fmla="*/ 1321498 w 1661762"/>
                  <a:gd name="connsiteY3" fmla="*/ 684228 h 1675614"/>
                  <a:gd name="connsiteX4" fmla="*/ 1308031 w 1661762"/>
                  <a:gd name="connsiteY4" fmla="*/ 640842 h 1675614"/>
                  <a:gd name="connsiteX5" fmla="*/ 838986 w 1661762"/>
                  <a:gd name="connsiteY5" fmla="*/ 329938 h 1675614"/>
                  <a:gd name="connsiteX6" fmla="*/ 329938 w 1661762"/>
                  <a:gd name="connsiteY6" fmla="*/ 838986 h 1675614"/>
                  <a:gd name="connsiteX7" fmla="*/ 838986 w 1661762"/>
                  <a:gd name="connsiteY7" fmla="*/ 1348034 h 1675614"/>
                  <a:gd name="connsiteX8" fmla="*/ 1308031 w 1661762"/>
                  <a:gd name="connsiteY8" fmla="*/ 1037130 h 1675614"/>
                  <a:gd name="connsiteX9" fmla="*/ 1323938 w 1661762"/>
                  <a:gd name="connsiteY9" fmla="*/ 985886 h 1675614"/>
                  <a:gd name="connsiteX10" fmla="*/ 1661762 w 1661762"/>
                  <a:gd name="connsiteY10" fmla="*/ 985886 h 1675614"/>
                  <a:gd name="connsiteX11" fmla="*/ 1658593 w 1661762"/>
                  <a:gd name="connsiteY11" fmla="*/ 1006654 h 1675614"/>
                  <a:gd name="connsiteX12" fmla="*/ 837807 w 1661762"/>
                  <a:gd name="connsiteY12" fmla="*/ 1675614 h 1675614"/>
                  <a:gd name="connsiteX13" fmla="*/ 0 w 1661762"/>
                  <a:gd name="connsiteY13" fmla="*/ 837807 h 1675614"/>
                  <a:gd name="connsiteX14" fmla="*/ 837807 w 1661762"/>
                  <a:gd name="connsiteY14" fmla="*/ 0 h 1675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61762" h="1675614">
                    <a:moveTo>
                      <a:pt x="837807" y="0"/>
                    </a:moveTo>
                    <a:cubicBezTo>
                      <a:pt x="1242677" y="0"/>
                      <a:pt x="1580470" y="287185"/>
                      <a:pt x="1658593" y="668960"/>
                    </a:cubicBezTo>
                    <a:lnTo>
                      <a:pt x="1660923" y="684228"/>
                    </a:lnTo>
                    <a:lnTo>
                      <a:pt x="1321498" y="684228"/>
                    </a:lnTo>
                    <a:lnTo>
                      <a:pt x="1308031" y="640842"/>
                    </a:lnTo>
                    <a:cubicBezTo>
                      <a:pt x="1230753" y="458137"/>
                      <a:pt x="1049840" y="329938"/>
                      <a:pt x="838986" y="329938"/>
                    </a:cubicBezTo>
                    <a:cubicBezTo>
                      <a:pt x="557847" y="329938"/>
                      <a:pt x="329938" y="557847"/>
                      <a:pt x="329938" y="838986"/>
                    </a:cubicBezTo>
                    <a:cubicBezTo>
                      <a:pt x="329938" y="1120125"/>
                      <a:pt x="557847" y="1348034"/>
                      <a:pt x="838986" y="1348034"/>
                    </a:cubicBezTo>
                    <a:cubicBezTo>
                      <a:pt x="1049840" y="1348034"/>
                      <a:pt x="1230753" y="1219835"/>
                      <a:pt x="1308031" y="1037130"/>
                    </a:cubicBezTo>
                    <a:lnTo>
                      <a:pt x="1323938" y="985886"/>
                    </a:lnTo>
                    <a:lnTo>
                      <a:pt x="1661762" y="985886"/>
                    </a:lnTo>
                    <a:lnTo>
                      <a:pt x="1658593" y="1006654"/>
                    </a:lnTo>
                    <a:cubicBezTo>
                      <a:pt x="1580470" y="1388429"/>
                      <a:pt x="1242677" y="1675614"/>
                      <a:pt x="837807" y="1675614"/>
                    </a:cubicBezTo>
                    <a:cubicBezTo>
                      <a:pt x="375099" y="1675614"/>
                      <a:pt x="0" y="1300515"/>
                      <a:pt x="0" y="837807"/>
                    </a:cubicBezTo>
                    <a:cubicBezTo>
                      <a:pt x="0" y="375099"/>
                      <a:pt x="375099" y="0"/>
                      <a:pt x="83780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C7D5ED"/>
                  </a:gs>
                  <a:gs pos="69000">
                    <a:srgbClr val="E35049"/>
                  </a:gs>
                  <a:gs pos="100000">
                    <a:srgbClr val="E35049"/>
                  </a:gs>
                </a:gsLst>
                <a:lin ang="13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it-IT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pic>
            <p:nvPicPr>
              <p:cNvPr id="21" name="Elemento grafico 20" descr="Fiore di loto con riempimento a tinta unita">
                <a:extLst>
                  <a:ext uri="{FF2B5EF4-FFF2-40B4-BE49-F238E27FC236}">
                    <a16:creationId xmlns:a16="http://schemas.microsoft.com/office/drawing/2014/main" id="{249048C3-3711-901B-68EB-2A6BE02304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180255" y="4154885"/>
                <a:ext cx="543600" cy="543600"/>
              </a:xfrm>
              <a:prstGeom prst="rect">
                <a:avLst/>
              </a:prstGeom>
            </p:spPr>
          </p:pic>
        </p:grp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8E31829E-E9C0-9F2C-E9F8-0FB1CB902082}"/>
                </a:ext>
              </a:extLst>
            </p:cNvPr>
            <p:cNvSpPr txBox="1"/>
            <p:nvPr/>
          </p:nvSpPr>
          <p:spPr>
            <a:xfrm>
              <a:off x="7251763" y="2717566"/>
              <a:ext cx="1832094" cy="44371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IMPRESE E </a:t>
              </a:r>
            </a:p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b="1" spc="-10" dirty="0">
                  <a:solidFill>
                    <a:srgbClr val="E3504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NON PROFIT</a:t>
              </a:r>
            </a:p>
          </p:txBody>
        </p:sp>
        <p:sp>
          <p:nvSpPr>
            <p:cNvPr id="29" name="object 10">
              <a:extLst>
                <a:ext uri="{FF2B5EF4-FFF2-40B4-BE49-F238E27FC236}">
                  <a16:creationId xmlns:a16="http://schemas.microsoft.com/office/drawing/2014/main" id="{950B91F9-51AA-587A-0C20-6B0113CC0A75}"/>
                </a:ext>
              </a:extLst>
            </p:cNvPr>
            <p:cNvSpPr txBox="1"/>
            <p:nvPr/>
          </p:nvSpPr>
          <p:spPr>
            <a:xfrm>
              <a:off x="7120701" y="3260606"/>
              <a:ext cx="2160000" cy="2382704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intelligenza sociale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innovazione sociale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capitalismo umanista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responsabilità sociale e territoriale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società benefit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economie non monetarie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open </a:t>
              </a:r>
              <a:r>
                <a:rPr lang="it-IT" sz="1400" spc="-10" dirty="0" err="1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innovation</a:t>
              </a:r>
              <a:endParaRPr lang="it-IT" sz="1400" spc="-10" dirty="0">
                <a:latin typeface="Cambria" panose="02040503050406030204" pitchFamily="18" charset="0"/>
                <a:ea typeface="Cambria" panose="02040503050406030204" pitchFamily="18" charset="0"/>
                <a:cs typeface="Calibri"/>
              </a:endParaRP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rigenerazione urbana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comunità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welfare condiviso</a:t>
              </a:r>
            </a:p>
          </p:txBody>
        </p:sp>
      </p:grpSp>
      <p:sp>
        <p:nvSpPr>
          <p:cNvPr id="12" name="Titolo 1">
            <a:extLst>
              <a:ext uri="{FF2B5EF4-FFF2-40B4-BE49-F238E27FC236}">
                <a16:creationId xmlns:a16="http://schemas.microsoft.com/office/drawing/2014/main" id="{DB6B5800-1F61-EF98-3C54-808FF0B0C2EA}"/>
              </a:ext>
            </a:extLst>
          </p:cNvPr>
          <p:cNvSpPr txBox="1">
            <a:spLocks/>
          </p:cNvSpPr>
          <p:nvPr/>
        </p:nvSpPr>
        <p:spPr>
          <a:xfrm>
            <a:off x="47625" y="91159"/>
            <a:ext cx="9756000" cy="136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ts val="4500"/>
              </a:lnSpc>
              <a:spcBef>
                <a:spcPct val="0"/>
              </a:spcBef>
              <a:buNone/>
              <a:defRPr sz="5400">
                <a:latin typeface="Cambria" panose="02040503050406030204" pitchFamily="18" charset="0"/>
                <a:ea typeface="Cambria" panose="02040503050406030204" pitchFamily="18" charset="0"/>
                <a:cs typeface="+mj-cs"/>
              </a:defRPr>
            </a:lvl1pPr>
          </a:lstStyle>
          <a:p>
            <a:r>
              <a:rPr lang="it-IT" dirty="0"/>
              <a:t>Le relazioni chiave delle imprese coesive </a:t>
            </a:r>
            <a:r>
              <a:rPr lang="it-IT" sz="2800" i="1" dirty="0"/>
              <a:t>(2) 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6DA35849-2189-FE07-7612-09513A6FC8A5}"/>
              </a:ext>
            </a:extLst>
          </p:cNvPr>
          <p:cNvGrpSpPr/>
          <p:nvPr/>
        </p:nvGrpSpPr>
        <p:grpSpPr>
          <a:xfrm>
            <a:off x="3694966" y="1821759"/>
            <a:ext cx="2160000" cy="3951046"/>
            <a:chOff x="400408" y="1208037"/>
            <a:chExt cx="2160000" cy="3951046"/>
          </a:xfrm>
        </p:grpSpPr>
        <p:grpSp>
          <p:nvGrpSpPr>
            <p:cNvPr id="4" name="Gruppo 3">
              <a:extLst>
                <a:ext uri="{FF2B5EF4-FFF2-40B4-BE49-F238E27FC236}">
                  <a16:creationId xmlns:a16="http://schemas.microsoft.com/office/drawing/2014/main" id="{489B2360-3010-40D3-D0CD-9162C00E5472}"/>
                </a:ext>
              </a:extLst>
            </p:cNvPr>
            <p:cNvGrpSpPr/>
            <p:nvPr/>
          </p:nvGrpSpPr>
          <p:grpSpPr>
            <a:xfrm>
              <a:off x="863054" y="1208037"/>
              <a:ext cx="1168924" cy="1178668"/>
              <a:chOff x="988898" y="1170574"/>
              <a:chExt cx="1168924" cy="1178668"/>
            </a:xfrm>
          </p:grpSpPr>
          <p:sp>
            <p:nvSpPr>
              <p:cNvPr id="18" name="Figura a mano libera: forma 17">
                <a:extLst>
                  <a:ext uri="{FF2B5EF4-FFF2-40B4-BE49-F238E27FC236}">
                    <a16:creationId xmlns:a16="http://schemas.microsoft.com/office/drawing/2014/main" id="{C422B46D-C0E9-FF11-5F26-591E59628139}"/>
                  </a:ext>
                </a:extLst>
              </p:cNvPr>
              <p:cNvSpPr/>
              <p:nvPr/>
            </p:nvSpPr>
            <p:spPr>
              <a:xfrm>
                <a:off x="988898" y="1170574"/>
                <a:ext cx="1168924" cy="1178668"/>
              </a:xfrm>
              <a:custGeom>
                <a:avLst/>
                <a:gdLst>
                  <a:gd name="connsiteX0" fmla="*/ 837807 w 1661762"/>
                  <a:gd name="connsiteY0" fmla="*/ 0 h 1675614"/>
                  <a:gd name="connsiteX1" fmla="*/ 1658593 w 1661762"/>
                  <a:gd name="connsiteY1" fmla="*/ 668960 h 1675614"/>
                  <a:gd name="connsiteX2" fmla="*/ 1660923 w 1661762"/>
                  <a:gd name="connsiteY2" fmla="*/ 684228 h 1675614"/>
                  <a:gd name="connsiteX3" fmla="*/ 1321498 w 1661762"/>
                  <a:gd name="connsiteY3" fmla="*/ 684228 h 1675614"/>
                  <a:gd name="connsiteX4" fmla="*/ 1308031 w 1661762"/>
                  <a:gd name="connsiteY4" fmla="*/ 640842 h 1675614"/>
                  <a:gd name="connsiteX5" fmla="*/ 838986 w 1661762"/>
                  <a:gd name="connsiteY5" fmla="*/ 329938 h 1675614"/>
                  <a:gd name="connsiteX6" fmla="*/ 329938 w 1661762"/>
                  <a:gd name="connsiteY6" fmla="*/ 838986 h 1675614"/>
                  <a:gd name="connsiteX7" fmla="*/ 838986 w 1661762"/>
                  <a:gd name="connsiteY7" fmla="*/ 1348034 h 1675614"/>
                  <a:gd name="connsiteX8" fmla="*/ 1308031 w 1661762"/>
                  <a:gd name="connsiteY8" fmla="*/ 1037130 h 1675614"/>
                  <a:gd name="connsiteX9" fmla="*/ 1323938 w 1661762"/>
                  <a:gd name="connsiteY9" fmla="*/ 985886 h 1675614"/>
                  <a:gd name="connsiteX10" fmla="*/ 1661762 w 1661762"/>
                  <a:gd name="connsiteY10" fmla="*/ 985886 h 1675614"/>
                  <a:gd name="connsiteX11" fmla="*/ 1658593 w 1661762"/>
                  <a:gd name="connsiteY11" fmla="*/ 1006654 h 1675614"/>
                  <a:gd name="connsiteX12" fmla="*/ 837807 w 1661762"/>
                  <a:gd name="connsiteY12" fmla="*/ 1675614 h 1675614"/>
                  <a:gd name="connsiteX13" fmla="*/ 0 w 1661762"/>
                  <a:gd name="connsiteY13" fmla="*/ 837807 h 1675614"/>
                  <a:gd name="connsiteX14" fmla="*/ 837807 w 1661762"/>
                  <a:gd name="connsiteY14" fmla="*/ 0 h 1675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61762" h="1675614">
                    <a:moveTo>
                      <a:pt x="837807" y="0"/>
                    </a:moveTo>
                    <a:cubicBezTo>
                      <a:pt x="1242677" y="0"/>
                      <a:pt x="1580470" y="287185"/>
                      <a:pt x="1658593" y="668960"/>
                    </a:cubicBezTo>
                    <a:lnTo>
                      <a:pt x="1660923" y="684228"/>
                    </a:lnTo>
                    <a:lnTo>
                      <a:pt x="1321498" y="684228"/>
                    </a:lnTo>
                    <a:lnTo>
                      <a:pt x="1308031" y="640842"/>
                    </a:lnTo>
                    <a:cubicBezTo>
                      <a:pt x="1230753" y="458137"/>
                      <a:pt x="1049840" y="329938"/>
                      <a:pt x="838986" y="329938"/>
                    </a:cubicBezTo>
                    <a:cubicBezTo>
                      <a:pt x="557847" y="329938"/>
                      <a:pt x="329938" y="557847"/>
                      <a:pt x="329938" y="838986"/>
                    </a:cubicBezTo>
                    <a:cubicBezTo>
                      <a:pt x="329938" y="1120125"/>
                      <a:pt x="557847" y="1348034"/>
                      <a:pt x="838986" y="1348034"/>
                    </a:cubicBezTo>
                    <a:cubicBezTo>
                      <a:pt x="1049840" y="1348034"/>
                      <a:pt x="1230753" y="1219835"/>
                      <a:pt x="1308031" y="1037130"/>
                    </a:cubicBezTo>
                    <a:lnTo>
                      <a:pt x="1323938" y="985886"/>
                    </a:lnTo>
                    <a:lnTo>
                      <a:pt x="1661762" y="985886"/>
                    </a:lnTo>
                    <a:lnTo>
                      <a:pt x="1658593" y="1006654"/>
                    </a:lnTo>
                    <a:cubicBezTo>
                      <a:pt x="1580470" y="1388429"/>
                      <a:pt x="1242677" y="1675614"/>
                      <a:pt x="837807" y="1675614"/>
                    </a:cubicBezTo>
                    <a:cubicBezTo>
                      <a:pt x="375099" y="1675614"/>
                      <a:pt x="0" y="1300515"/>
                      <a:pt x="0" y="837807"/>
                    </a:cubicBezTo>
                    <a:cubicBezTo>
                      <a:pt x="0" y="375099"/>
                      <a:pt x="375099" y="0"/>
                      <a:pt x="83780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C7D5ED"/>
                  </a:gs>
                  <a:gs pos="69000">
                    <a:srgbClr val="E35049"/>
                  </a:gs>
                  <a:gs pos="100000">
                    <a:srgbClr val="E35049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it-IT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pic>
            <p:nvPicPr>
              <p:cNvPr id="22" name="Elemento grafico 21" descr="Cappello di laurea con riempimento a tinta unita">
                <a:extLst>
                  <a:ext uri="{FF2B5EF4-FFF2-40B4-BE49-F238E27FC236}">
                    <a16:creationId xmlns:a16="http://schemas.microsoft.com/office/drawing/2014/main" id="{0510075A-8265-A1FB-AA74-651BA3315B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301756" y="1488303"/>
                <a:ext cx="543209" cy="543209"/>
              </a:xfrm>
              <a:prstGeom prst="rect">
                <a:avLst/>
              </a:prstGeom>
            </p:spPr>
          </p:pic>
        </p:grpSp>
        <p:sp>
          <p:nvSpPr>
            <p:cNvPr id="10" name="object 10">
              <a:extLst>
                <a:ext uri="{FF2B5EF4-FFF2-40B4-BE49-F238E27FC236}">
                  <a16:creationId xmlns:a16="http://schemas.microsoft.com/office/drawing/2014/main" id="{646123B3-4D24-D579-F606-330A1444622D}"/>
                </a:ext>
              </a:extLst>
            </p:cNvPr>
            <p:cNvSpPr txBox="1"/>
            <p:nvPr/>
          </p:nvSpPr>
          <p:spPr>
            <a:xfrm>
              <a:off x="400408" y="2991823"/>
              <a:ext cx="2160000" cy="216726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open </a:t>
              </a:r>
              <a:r>
                <a:rPr lang="it-IT" sz="1400" spc="-10" dirty="0" err="1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innovation</a:t>
              </a:r>
              <a:endParaRPr lang="it-IT" sz="1400" spc="-10" dirty="0">
                <a:latin typeface="Cambria" panose="02040503050406030204" pitchFamily="18" charset="0"/>
                <a:ea typeface="Cambria" panose="02040503050406030204" pitchFamily="18" charset="0"/>
                <a:cs typeface="Calibri"/>
              </a:endParaRP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sviluppo di talenti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competenze strategiche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rigenerazione urbana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 err="1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innovation</a:t>
              </a: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 hub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valore condiviso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terza missione 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design thinking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start-up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skill 4.0</a:t>
              </a:r>
            </a:p>
          </p:txBody>
        </p:sp>
        <p:sp>
          <p:nvSpPr>
            <p:cNvPr id="16" name="object 10">
              <a:extLst>
                <a:ext uri="{FF2B5EF4-FFF2-40B4-BE49-F238E27FC236}">
                  <a16:creationId xmlns:a16="http://schemas.microsoft.com/office/drawing/2014/main" id="{3D43D878-D0D6-EF06-6B5F-ABC3433BBD60}"/>
                </a:ext>
              </a:extLst>
            </p:cNvPr>
            <p:cNvSpPr txBox="1"/>
            <p:nvPr/>
          </p:nvSpPr>
          <p:spPr>
            <a:xfrm>
              <a:off x="531469" y="2429308"/>
              <a:ext cx="1832094" cy="44371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IMPRESE E </a:t>
              </a:r>
            </a:p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b="1" spc="-10" dirty="0">
                  <a:solidFill>
                    <a:srgbClr val="E3504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RICERCA</a:t>
              </a:r>
            </a:p>
          </p:txBody>
        </p:sp>
      </p:grp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A7CAC35E-D2C9-53D8-7E5E-495CED322F73}"/>
              </a:ext>
            </a:extLst>
          </p:cNvPr>
          <p:cNvGrpSpPr/>
          <p:nvPr/>
        </p:nvGrpSpPr>
        <p:grpSpPr>
          <a:xfrm>
            <a:off x="6911202" y="1821759"/>
            <a:ext cx="2160000" cy="3979621"/>
            <a:chOff x="4306665" y="1208037"/>
            <a:chExt cx="2160000" cy="3979621"/>
          </a:xfrm>
        </p:grpSpPr>
        <p:grpSp>
          <p:nvGrpSpPr>
            <p:cNvPr id="24" name="Gruppo 23">
              <a:extLst>
                <a:ext uri="{FF2B5EF4-FFF2-40B4-BE49-F238E27FC236}">
                  <a16:creationId xmlns:a16="http://schemas.microsoft.com/office/drawing/2014/main" id="{9029A232-BFCB-ADA4-9D71-1FB84DF30874}"/>
                </a:ext>
              </a:extLst>
            </p:cNvPr>
            <p:cNvGrpSpPr/>
            <p:nvPr/>
          </p:nvGrpSpPr>
          <p:grpSpPr>
            <a:xfrm>
              <a:off x="4769310" y="1208037"/>
              <a:ext cx="1168924" cy="1178668"/>
              <a:chOff x="5642598" y="1170574"/>
              <a:chExt cx="1168924" cy="1178668"/>
            </a:xfrm>
          </p:grpSpPr>
          <p:sp>
            <p:nvSpPr>
              <p:cNvPr id="27" name="Figura a mano libera: forma 26">
                <a:extLst>
                  <a:ext uri="{FF2B5EF4-FFF2-40B4-BE49-F238E27FC236}">
                    <a16:creationId xmlns:a16="http://schemas.microsoft.com/office/drawing/2014/main" id="{39602D0E-D515-B76D-A35E-7715022750E9}"/>
                  </a:ext>
                </a:extLst>
              </p:cNvPr>
              <p:cNvSpPr/>
              <p:nvPr/>
            </p:nvSpPr>
            <p:spPr>
              <a:xfrm>
                <a:off x="5642598" y="1170574"/>
                <a:ext cx="1168924" cy="1178668"/>
              </a:xfrm>
              <a:custGeom>
                <a:avLst/>
                <a:gdLst>
                  <a:gd name="connsiteX0" fmla="*/ 837807 w 1661762"/>
                  <a:gd name="connsiteY0" fmla="*/ 0 h 1675614"/>
                  <a:gd name="connsiteX1" fmla="*/ 1658593 w 1661762"/>
                  <a:gd name="connsiteY1" fmla="*/ 668960 h 1675614"/>
                  <a:gd name="connsiteX2" fmla="*/ 1660923 w 1661762"/>
                  <a:gd name="connsiteY2" fmla="*/ 684228 h 1675614"/>
                  <a:gd name="connsiteX3" fmla="*/ 1321498 w 1661762"/>
                  <a:gd name="connsiteY3" fmla="*/ 684228 h 1675614"/>
                  <a:gd name="connsiteX4" fmla="*/ 1308031 w 1661762"/>
                  <a:gd name="connsiteY4" fmla="*/ 640842 h 1675614"/>
                  <a:gd name="connsiteX5" fmla="*/ 838986 w 1661762"/>
                  <a:gd name="connsiteY5" fmla="*/ 329938 h 1675614"/>
                  <a:gd name="connsiteX6" fmla="*/ 329938 w 1661762"/>
                  <a:gd name="connsiteY6" fmla="*/ 838986 h 1675614"/>
                  <a:gd name="connsiteX7" fmla="*/ 838986 w 1661762"/>
                  <a:gd name="connsiteY7" fmla="*/ 1348034 h 1675614"/>
                  <a:gd name="connsiteX8" fmla="*/ 1308031 w 1661762"/>
                  <a:gd name="connsiteY8" fmla="*/ 1037130 h 1675614"/>
                  <a:gd name="connsiteX9" fmla="*/ 1323938 w 1661762"/>
                  <a:gd name="connsiteY9" fmla="*/ 985886 h 1675614"/>
                  <a:gd name="connsiteX10" fmla="*/ 1661762 w 1661762"/>
                  <a:gd name="connsiteY10" fmla="*/ 985886 h 1675614"/>
                  <a:gd name="connsiteX11" fmla="*/ 1658593 w 1661762"/>
                  <a:gd name="connsiteY11" fmla="*/ 1006654 h 1675614"/>
                  <a:gd name="connsiteX12" fmla="*/ 837807 w 1661762"/>
                  <a:gd name="connsiteY12" fmla="*/ 1675614 h 1675614"/>
                  <a:gd name="connsiteX13" fmla="*/ 0 w 1661762"/>
                  <a:gd name="connsiteY13" fmla="*/ 837807 h 1675614"/>
                  <a:gd name="connsiteX14" fmla="*/ 837807 w 1661762"/>
                  <a:gd name="connsiteY14" fmla="*/ 0 h 1675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61762" h="1675614">
                    <a:moveTo>
                      <a:pt x="837807" y="0"/>
                    </a:moveTo>
                    <a:cubicBezTo>
                      <a:pt x="1242677" y="0"/>
                      <a:pt x="1580470" y="287185"/>
                      <a:pt x="1658593" y="668960"/>
                    </a:cubicBezTo>
                    <a:lnTo>
                      <a:pt x="1660923" y="684228"/>
                    </a:lnTo>
                    <a:lnTo>
                      <a:pt x="1321498" y="684228"/>
                    </a:lnTo>
                    <a:lnTo>
                      <a:pt x="1308031" y="640842"/>
                    </a:lnTo>
                    <a:cubicBezTo>
                      <a:pt x="1230753" y="458137"/>
                      <a:pt x="1049840" y="329938"/>
                      <a:pt x="838986" y="329938"/>
                    </a:cubicBezTo>
                    <a:cubicBezTo>
                      <a:pt x="557847" y="329938"/>
                      <a:pt x="329938" y="557847"/>
                      <a:pt x="329938" y="838986"/>
                    </a:cubicBezTo>
                    <a:cubicBezTo>
                      <a:pt x="329938" y="1120125"/>
                      <a:pt x="557847" y="1348034"/>
                      <a:pt x="838986" y="1348034"/>
                    </a:cubicBezTo>
                    <a:cubicBezTo>
                      <a:pt x="1049840" y="1348034"/>
                      <a:pt x="1230753" y="1219835"/>
                      <a:pt x="1308031" y="1037130"/>
                    </a:cubicBezTo>
                    <a:lnTo>
                      <a:pt x="1323938" y="985886"/>
                    </a:lnTo>
                    <a:lnTo>
                      <a:pt x="1661762" y="985886"/>
                    </a:lnTo>
                    <a:lnTo>
                      <a:pt x="1658593" y="1006654"/>
                    </a:lnTo>
                    <a:cubicBezTo>
                      <a:pt x="1580470" y="1388429"/>
                      <a:pt x="1242677" y="1675614"/>
                      <a:pt x="837807" y="1675614"/>
                    </a:cubicBezTo>
                    <a:cubicBezTo>
                      <a:pt x="375099" y="1675614"/>
                      <a:pt x="0" y="1300515"/>
                      <a:pt x="0" y="837807"/>
                    </a:cubicBezTo>
                    <a:cubicBezTo>
                      <a:pt x="0" y="375099"/>
                      <a:pt x="375099" y="0"/>
                      <a:pt x="83780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C7D5ED"/>
                  </a:gs>
                  <a:gs pos="69000">
                    <a:srgbClr val="E35049"/>
                  </a:gs>
                  <a:gs pos="100000">
                    <a:srgbClr val="E66760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it-IT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pic>
            <p:nvPicPr>
              <p:cNvPr id="33" name="Elemento grafico 32" descr="Scuola con riempimento a tinta unita">
                <a:extLst>
                  <a:ext uri="{FF2B5EF4-FFF2-40B4-BE49-F238E27FC236}">
                    <a16:creationId xmlns:a16="http://schemas.microsoft.com/office/drawing/2014/main" id="{57ECDA34-FEA8-3379-AA7F-97AAD7DE8A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5955260" y="1447690"/>
                <a:ext cx="543600" cy="543600"/>
              </a:xfrm>
              <a:prstGeom prst="rect">
                <a:avLst/>
              </a:prstGeom>
            </p:spPr>
          </p:pic>
        </p:grpSp>
        <p:sp>
          <p:nvSpPr>
            <p:cNvPr id="25" name="object 10">
              <a:extLst>
                <a:ext uri="{FF2B5EF4-FFF2-40B4-BE49-F238E27FC236}">
                  <a16:creationId xmlns:a16="http://schemas.microsoft.com/office/drawing/2014/main" id="{B854FD72-AD9B-885C-54E1-A45161470F39}"/>
                </a:ext>
              </a:extLst>
            </p:cNvPr>
            <p:cNvSpPr txBox="1"/>
            <p:nvPr/>
          </p:nvSpPr>
          <p:spPr>
            <a:xfrm>
              <a:off x="4437725" y="2429308"/>
              <a:ext cx="1832094" cy="44371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IMPRESE E </a:t>
              </a:r>
              <a:r>
                <a:rPr lang="it-IT" sz="1400" b="1" spc="-10" dirty="0">
                  <a:solidFill>
                    <a:srgbClr val="E3504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ISTITUZIONI</a:t>
              </a:r>
            </a:p>
          </p:txBody>
        </p:sp>
        <p:sp>
          <p:nvSpPr>
            <p:cNvPr id="26" name="object 10">
              <a:extLst>
                <a:ext uri="{FF2B5EF4-FFF2-40B4-BE49-F238E27FC236}">
                  <a16:creationId xmlns:a16="http://schemas.microsoft.com/office/drawing/2014/main" id="{DDA9ADF0-BFF9-F3AF-A904-37A6489C371A}"/>
                </a:ext>
              </a:extLst>
            </p:cNvPr>
            <p:cNvSpPr txBox="1"/>
            <p:nvPr/>
          </p:nvSpPr>
          <p:spPr>
            <a:xfrm>
              <a:off x="4306665" y="3020398"/>
              <a:ext cx="2160000" cy="216726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co-creazione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identità locali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servizi pubblici locali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attrattività territoriale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costruzione di consenso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economia circolare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sviluppo della comunità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legami stabili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opere e infrastrutture</a:t>
              </a:r>
            </a:p>
            <a:p>
              <a:pPr marL="180975" indent="-168275">
                <a:spcBef>
                  <a:spcPts val="30"/>
                </a:spcBef>
                <a:buClr>
                  <a:srgbClr val="E66760"/>
                </a:buClr>
                <a:buSzPct val="110000"/>
                <a:buFont typeface="Arial" panose="020B0604020202020204" pitchFamily="34" charset="0"/>
                <a:buChar char="•"/>
              </a:pPr>
              <a:r>
                <a:rPr lang="it-IT" sz="1400" spc="-10" dirty="0"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responsabilità sociale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7425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2D854199-AE2C-D572-BB32-EAF4682F664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A76CDA7F-03B7-45B5-9AA3-EC22BE14DCE6}" type="slidenum">
              <a:rPr lang="it-IT" b="1" smtClean="0">
                <a:latin typeface="Cambria" panose="02040503050406030204" pitchFamily="18" charset="0"/>
                <a:ea typeface="Cambria" panose="02040503050406030204" pitchFamily="18" charset="0"/>
              </a:rPr>
              <a:t>5</a:t>
            </a:fld>
            <a:endParaRPr lang="it-IT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3D6D6751-0DDF-D32E-14E0-47DB966E4DD0}"/>
              </a:ext>
            </a:extLst>
          </p:cNvPr>
          <p:cNvGrpSpPr/>
          <p:nvPr/>
        </p:nvGrpSpPr>
        <p:grpSpPr>
          <a:xfrm>
            <a:off x="5622443" y="217119"/>
            <a:ext cx="6249506" cy="6049892"/>
            <a:chOff x="6000984" y="790828"/>
            <a:chExt cx="5696794" cy="5514834"/>
          </a:xfrm>
        </p:grpSpPr>
        <p:sp>
          <p:nvSpPr>
            <p:cNvPr id="64" name="object 10">
              <a:extLst>
                <a:ext uri="{FF2B5EF4-FFF2-40B4-BE49-F238E27FC236}">
                  <a16:creationId xmlns:a16="http://schemas.microsoft.com/office/drawing/2014/main" id="{553CB60D-BA7B-87EA-4920-92186BB0551C}"/>
                </a:ext>
              </a:extLst>
            </p:cNvPr>
            <p:cNvSpPr txBox="1"/>
            <p:nvPr/>
          </p:nvSpPr>
          <p:spPr>
            <a:xfrm>
              <a:off x="8315000" y="1676938"/>
              <a:ext cx="1174336" cy="2080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b="1" spc="-1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LAVORATORI</a:t>
              </a:r>
            </a:p>
          </p:txBody>
        </p:sp>
        <p:sp>
          <p:nvSpPr>
            <p:cNvPr id="69" name="object 10">
              <a:extLst>
                <a:ext uri="{FF2B5EF4-FFF2-40B4-BE49-F238E27FC236}">
                  <a16:creationId xmlns:a16="http://schemas.microsoft.com/office/drawing/2014/main" id="{A387D90D-0F83-5CFE-8E0D-4E8D1F844037}"/>
                </a:ext>
              </a:extLst>
            </p:cNvPr>
            <p:cNvSpPr txBox="1"/>
            <p:nvPr/>
          </p:nvSpPr>
          <p:spPr>
            <a:xfrm>
              <a:off x="9457335" y="2343257"/>
              <a:ext cx="1832094" cy="2080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b="1" spc="-1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IMPRESE</a:t>
              </a:r>
            </a:p>
          </p:txBody>
        </p:sp>
        <p:sp>
          <p:nvSpPr>
            <p:cNvPr id="86" name="Figura a mano libera: forma 85">
              <a:extLst>
                <a:ext uri="{FF2B5EF4-FFF2-40B4-BE49-F238E27FC236}">
                  <a16:creationId xmlns:a16="http://schemas.microsoft.com/office/drawing/2014/main" id="{93523931-AC82-A14B-4EB4-D53DB981454C}"/>
                </a:ext>
              </a:extLst>
            </p:cNvPr>
            <p:cNvSpPr/>
            <p:nvPr/>
          </p:nvSpPr>
          <p:spPr>
            <a:xfrm rot="2700000">
              <a:off x="6295963" y="1446382"/>
              <a:ext cx="2014394" cy="2031186"/>
            </a:xfrm>
            <a:custGeom>
              <a:avLst/>
              <a:gdLst>
                <a:gd name="connsiteX0" fmla="*/ 837807 w 1661762"/>
                <a:gd name="connsiteY0" fmla="*/ 0 h 1675614"/>
                <a:gd name="connsiteX1" fmla="*/ 1658593 w 1661762"/>
                <a:gd name="connsiteY1" fmla="*/ 668960 h 1675614"/>
                <a:gd name="connsiteX2" fmla="*/ 1660923 w 1661762"/>
                <a:gd name="connsiteY2" fmla="*/ 684228 h 1675614"/>
                <a:gd name="connsiteX3" fmla="*/ 1321498 w 1661762"/>
                <a:gd name="connsiteY3" fmla="*/ 684228 h 1675614"/>
                <a:gd name="connsiteX4" fmla="*/ 1308031 w 1661762"/>
                <a:gd name="connsiteY4" fmla="*/ 640842 h 1675614"/>
                <a:gd name="connsiteX5" fmla="*/ 838986 w 1661762"/>
                <a:gd name="connsiteY5" fmla="*/ 329938 h 1675614"/>
                <a:gd name="connsiteX6" fmla="*/ 329938 w 1661762"/>
                <a:gd name="connsiteY6" fmla="*/ 838986 h 1675614"/>
                <a:gd name="connsiteX7" fmla="*/ 838986 w 1661762"/>
                <a:gd name="connsiteY7" fmla="*/ 1348034 h 1675614"/>
                <a:gd name="connsiteX8" fmla="*/ 1308031 w 1661762"/>
                <a:gd name="connsiteY8" fmla="*/ 1037130 h 1675614"/>
                <a:gd name="connsiteX9" fmla="*/ 1323938 w 1661762"/>
                <a:gd name="connsiteY9" fmla="*/ 985886 h 1675614"/>
                <a:gd name="connsiteX10" fmla="*/ 1661762 w 1661762"/>
                <a:gd name="connsiteY10" fmla="*/ 985886 h 1675614"/>
                <a:gd name="connsiteX11" fmla="*/ 1658593 w 1661762"/>
                <a:gd name="connsiteY11" fmla="*/ 1006654 h 1675614"/>
                <a:gd name="connsiteX12" fmla="*/ 837807 w 1661762"/>
                <a:gd name="connsiteY12" fmla="*/ 1675614 h 1675614"/>
                <a:gd name="connsiteX13" fmla="*/ 0 w 1661762"/>
                <a:gd name="connsiteY13" fmla="*/ 837807 h 1675614"/>
                <a:gd name="connsiteX14" fmla="*/ 837807 w 1661762"/>
                <a:gd name="connsiteY14" fmla="*/ 0 h 167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61762" h="1675614">
                  <a:moveTo>
                    <a:pt x="837807" y="0"/>
                  </a:moveTo>
                  <a:cubicBezTo>
                    <a:pt x="1242677" y="0"/>
                    <a:pt x="1580470" y="287185"/>
                    <a:pt x="1658593" y="668960"/>
                  </a:cubicBezTo>
                  <a:lnTo>
                    <a:pt x="1660923" y="684228"/>
                  </a:lnTo>
                  <a:lnTo>
                    <a:pt x="1321498" y="684228"/>
                  </a:lnTo>
                  <a:lnTo>
                    <a:pt x="1308031" y="640842"/>
                  </a:lnTo>
                  <a:cubicBezTo>
                    <a:pt x="1230753" y="458137"/>
                    <a:pt x="1049840" y="329938"/>
                    <a:pt x="838986" y="329938"/>
                  </a:cubicBezTo>
                  <a:cubicBezTo>
                    <a:pt x="557847" y="329938"/>
                    <a:pt x="329938" y="557847"/>
                    <a:pt x="329938" y="838986"/>
                  </a:cubicBezTo>
                  <a:cubicBezTo>
                    <a:pt x="329938" y="1120125"/>
                    <a:pt x="557847" y="1348034"/>
                    <a:pt x="838986" y="1348034"/>
                  </a:cubicBezTo>
                  <a:cubicBezTo>
                    <a:pt x="1049840" y="1348034"/>
                    <a:pt x="1230753" y="1219835"/>
                    <a:pt x="1308031" y="1037130"/>
                  </a:cubicBezTo>
                  <a:lnTo>
                    <a:pt x="1323938" y="985886"/>
                  </a:lnTo>
                  <a:lnTo>
                    <a:pt x="1661762" y="985886"/>
                  </a:lnTo>
                  <a:lnTo>
                    <a:pt x="1658593" y="1006654"/>
                  </a:lnTo>
                  <a:cubicBezTo>
                    <a:pt x="1580470" y="1388429"/>
                    <a:pt x="1242677" y="1675614"/>
                    <a:pt x="837807" y="1675614"/>
                  </a:cubicBezTo>
                  <a:cubicBezTo>
                    <a:pt x="375099" y="1675614"/>
                    <a:pt x="0" y="1300515"/>
                    <a:pt x="0" y="837807"/>
                  </a:cubicBezTo>
                  <a:cubicBezTo>
                    <a:pt x="0" y="375099"/>
                    <a:pt x="375099" y="0"/>
                    <a:pt x="837807" y="0"/>
                  </a:cubicBezTo>
                  <a:close/>
                </a:path>
              </a:pathLst>
            </a:custGeom>
            <a:gradFill>
              <a:gsLst>
                <a:gs pos="32000">
                  <a:srgbClr val="C7D5ED">
                    <a:alpha val="44000"/>
                  </a:srgb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it-IT" b="1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81" name="object 10">
              <a:extLst>
                <a:ext uri="{FF2B5EF4-FFF2-40B4-BE49-F238E27FC236}">
                  <a16:creationId xmlns:a16="http://schemas.microsoft.com/office/drawing/2014/main" id="{0709E61A-F36B-3E75-3FCC-A03BBD0C85BC}"/>
                </a:ext>
              </a:extLst>
            </p:cNvPr>
            <p:cNvSpPr txBox="1"/>
            <p:nvPr/>
          </p:nvSpPr>
          <p:spPr>
            <a:xfrm>
              <a:off x="10139786" y="3749571"/>
              <a:ext cx="1149644" cy="60085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b="1" spc="-1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ENTI DI RICERCA E FORMAZIONE</a:t>
              </a:r>
            </a:p>
          </p:txBody>
        </p:sp>
        <p:sp>
          <p:nvSpPr>
            <p:cNvPr id="90" name="object 10">
              <a:extLst>
                <a:ext uri="{FF2B5EF4-FFF2-40B4-BE49-F238E27FC236}">
                  <a16:creationId xmlns:a16="http://schemas.microsoft.com/office/drawing/2014/main" id="{73C45174-59B4-0307-3E8B-457C9E5E45A5}"/>
                </a:ext>
              </a:extLst>
            </p:cNvPr>
            <p:cNvSpPr txBox="1"/>
            <p:nvPr/>
          </p:nvSpPr>
          <p:spPr>
            <a:xfrm>
              <a:off x="8733489" y="5161067"/>
              <a:ext cx="1832094" cy="2080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b="1" spc="-1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BANCHE</a:t>
              </a:r>
            </a:p>
          </p:txBody>
        </p:sp>
        <p:sp>
          <p:nvSpPr>
            <p:cNvPr id="97" name="object 10">
              <a:extLst>
                <a:ext uri="{FF2B5EF4-FFF2-40B4-BE49-F238E27FC236}">
                  <a16:creationId xmlns:a16="http://schemas.microsoft.com/office/drawing/2014/main" id="{5762D1FE-8B76-EF0B-27AE-F8B9975E45BA}"/>
                </a:ext>
              </a:extLst>
            </p:cNvPr>
            <p:cNvSpPr txBox="1"/>
            <p:nvPr/>
          </p:nvSpPr>
          <p:spPr>
            <a:xfrm>
              <a:off x="7152510" y="5175935"/>
              <a:ext cx="1832094" cy="2080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b="1" spc="-1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ISTITUZIONI</a:t>
              </a:r>
            </a:p>
          </p:txBody>
        </p:sp>
        <p:sp>
          <p:nvSpPr>
            <p:cNvPr id="109" name="object 10">
              <a:extLst>
                <a:ext uri="{FF2B5EF4-FFF2-40B4-BE49-F238E27FC236}">
                  <a16:creationId xmlns:a16="http://schemas.microsoft.com/office/drawing/2014/main" id="{629D5094-B466-E483-CAF8-0F887621C11C}"/>
                </a:ext>
              </a:extLst>
            </p:cNvPr>
            <p:cNvSpPr txBox="1"/>
            <p:nvPr/>
          </p:nvSpPr>
          <p:spPr>
            <a:xfrm>
              <a:off x="6318103" y="3857472"/>
              <a:ext cx="1346319" cy="40446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b="1" spc="-1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COMUNITÀ E NON PROFIT</a:t>
              </a:r>
            </a:p>
          </p:txBody>
        </p:sp>
        <p:sp>
          <p:nvSpPr>
            <p:cNvPr id="116" name="Figura a mano libera: forma 115">
              <a:extLst>
                <a:ext uri="{FF2B5EF4-FFF2-40B4-BE49-F238E27FC236}">
                  <a16:creationId xmlns:a16="http://schemas.microsoft.com/office/drawing/2014/main" id="{FDB99604-D8A3-7EBB-8840-9B2C1455B791}"/>
                </a:ext>
              </a:extLst>
            </p:cNvPr>
            <p:cNvSpPr/>
            <p:nvPr/>
          </p:nvSpPr>
          <p:spPr>
            <a:xfrm>
              <a:off x="7877330" y="790828"/>
              <a:ext cx="2014814" cy="2032739"/>
            </a:xfrm>
            <a:custGeom>
              <a:avLst/>
              <a:gdLst>
                <a:gd name="connsiteX0" fmla="*/ 837807 w 1661762"/>
                <a:gd name="connsiteY0" fmla="*/ 0 h 1675614"/>
                <a:gd name="connsiteX1" fmla="*/ 1658593 w 1661762"/>
                <a:gd name="connsiteY1" fmla="*/ 668960 h 1675614"/>
                <a:gd name="connsiteX2" fmla="*/ 1660923 w 1661762"/>
                <a:gd name="connsiteY2" fmla="*/ 684228 h 1675614"/>
                <a:gd name="connsiteX3" fmla="*/ 1321498 w 1661762"/>
                <a:gd name="connsiteY3" fmla="*/ 684228 h 1675614"/>
                <a:gd name="connsiteX4" fmla="*/ 1308031 w 1661762"/>
                <a:gd name="connsiteY4" fmla="*/ 640842 h 1675614"/>
                <a:gd name="connsiteX5" fmla="*/ 838986 w 1661762"/>
                <a:gd name="connsiteY5" fmla="*/ 329938 h 1675614"/>
                <a:gd name="connsiteX6" fmla="*/ 329938 w 1661762"/>
                <a:gd name="connsiteY6" fmla="*/ 838986 h 1675614"/>
                <a:gd name="connsiteX7" fmla="*/ 838986 w 1661762"/>
                <a:gd name="connsiteY7" fmla="*/ 1348034 h 1675614"/>
                <a:gd name="connsiteX8" fmla="*/ 1308031 w 1661762"/>
                <a:gd name="connsiteY8" fmla="*/ 1037130 h 1675614"/>
                <a:gd name="connsiteX9" fmla="*/ 1323938 w 1661762"/>
                <a:gd name="connsiteY9" fmla="*/ 985886 h 1675614"/>
                <a:gd name="connsiteX10" fmla="*/ 1661762 w 1661762"/>
                <a:gd name="connsiteY10" fmla="*/ 985886 h 1675614"/>
                <a:gd name="connsiteX11" fmla="*/ 1658593 w 1661762"/>
                <a:gd name="connsiteY11" fmla="*/ 1006654 h 1675614"/>
                <a:gd name="connsiteX12" fmla="*/ 837807 w 1661762"/>
                <a:gd name="connsiteY12" fmla="*/ 1675614 h 1675614"/>
                <a:gd name="connsiteX13" fmla="*/ 0 w 1661762"/>
                <a:gd name="connsiteY13" fmla="*/ 837807 h 1675614"/>
                <a:gd name="connsiteX14" fmla="*/ 837807 w 1661762"/>
                <a:gd name="connsiteY14" fmla="*/ 0 h 167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61762" h="1675614">
                  <a:moveTo>
                    <a:pt x="837807" y="0"/>
                  </a:moveTo>
                  <a:cubicBezTo>
                    <a:pt x="1242677" y="0"/>
                    <a:pt x="1580470" y="287185"/>
                    <a:pt x="1658593" y="668960"/>
                  </a:cubicBezTo>
                  <a:lnTo>
                    <a:pt x="1660923" y="684228"/>
                  </a:lnTo>
                  <a:lnTo>
                    <a:pt x="1321498" y="684228"/>
                  </a:lnTo>
                  <a:lnTo>
                    <a:pt x="1308031" y="640842"/>
                  </a:lnTo>
                  <a:cubicBezTo>
                    <a:pt x="1230753" y="458137"/>
                    <a:pt x="1049840" y="329938"/>
                    <a:pt x="838986" y="329938"/>
                  </a:cubicBezTo>
                  <a:cubicBezTo>
                    <a:pt x="557847" y="329938"/>
                    <a:pt x="329938" y="557847"/>
                    <a:pt x="329938" y="838986"/>
                  </a:cubicBezTo>
                  <a:cubicBezTo>
                    <a:pt x="329938" y="1120125"/>
                    <a:pt x="557847" y="1348034"/>
                    <a:pt x="838986" y="1348034"/>
                  </a:cubicBezTo>
                  <a:cubicBezTo>
                    <a:pt x="1049840" y="1348034"/>
                    <a:pt x="1230753" y="1219835"/>
                    <a:pt x="1308031" y="1037130"/>
                  </a:cubicBezTo>
                  <a:lnTo>
                    <a:pt x="1323938" y="985886"/>
                  </a:lnTo>
                  <a:lnTo>
                    <a:pt x="1661762" y="985886"/>
                  </a:lnTo>
                  <a:lnTo>
                    <a:pt x="1658593" y="1006654"/>
                  </a:lnTo>
                  <a:cubicBezTo>
                    <a:pt x="1580470" y="1388429"/>
                    <a:pt x="1242677" y="1675614"/>
                    <a:pt x="837807" y="1675614"/>
                  </a:cubicBezTo>
                  <a:cubicBezTo>
                    <a:pt x="375099" y="1675614"/>
                    <a:pt x="0" y="1300515"/>
                    <a:pt x="0" y="837807"/>
                  </a:cubicBezTo>
                  <a:cubicBezTo>
                    <a:pt x="0" y="375099"/>
                    <a:pt x="375099" y="0"/>
                    <a:pt x="837807" y="0"/>
                  </a:cubicBezTo>
                  <a:close/>
                </a:path>
              </a:pathLst>
            </a:custGeom>
            <a:gradFill>
              <a:gsLst>
                <a:gs pos="62000">
                  <a:srgbClr val="C7D5ED">
                    <a:alpha val="44000"/>
                  </a:srgbClr>
                </a:gs>
                <a:gs pos="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it-IT" b="1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15" name="object 10">
              <a:extLst>
                <a:ext uri="{FF2B5EF4-FFF2-40B4-BE49-F238E27FC236}">
                  <a16:creationId xmlns:a16="http://schemas.microsoft.com/office/drawing/2014/main" id="{A484978C-134C-7124-B49F-FBBAECEF18A1}"/>
                </a:ext>
              </a:extLst>
            </p:cNvPr>
            <p:cNvSpPr txBox="1"/>
            <p:nvPr/>
          </p:nvSpPr>
          <p:spPr>
            <a:xfrm>
              <a:off x="6387113" y="2353076"/>
              <a:ext cx="1832094" cy="2080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1400" b="1" spc="-1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CLIENTI</a:t>
              </a:r>
            </a:p>
          </p:txBody>
        </p:sp>
        <p:sp>
          <p:nvSpPr>
            <p:cNvPr id="120" name="Figura a mano libera: forma 119">
              <a:extLst>
                <a:ext uri="{FF2B5EF4-FFF2-40B4-BE49-F238E27FC236}">
                  <a16:creationId xmlns:a16="http://schemas.microsoft.com/office/drawing/2014/main" id="{C0A03B5E-3ADD-AF7E-91E7-202E33EB2350}"/>
                </a:ext>
              </a:extLst>
            </p:cNvPr>
            <p:cNvSpPr/>
            <p:nvPr/>
          </p:nvSpPr>
          <p:spPr>
            <a:xfrm rot="18900000" flipH="1">
              <a:off x="9366185" y="1446382"/>
              <a:ext cx="2014394" cy="2031186"/>
            </a:xfrm>
            <a:custGeom>
              <a:avLst/>
              <a:gdLst>
                <a:gd name="connsiteX0" fmla="*/ 837807 w 1661762"/>
                <a:gd name="connsiteY0" fmla="*/ 0 h 1675614"/>
                <a:gd name="connsiteX1" fmla="*/ 1658593 w 1661762"/>
                <a:gd name="connsiteY1" fmla="*/ 668960 h 1675614"/>
                <a:gd name="connsiteX2" fmla="*/ 1660923 w 1661762"/>
                <a:gd name="connsiteY2" fmla="*/ 684228 h 1675614"/>
                <a:gd name="connsiteX3" fmla="*/ 1321498 w 1661762"/>
                <a:gd name="connsiteY3" fmla="*/ 684228 h 1675614"/>
                <a:gd name="connsiteX4" fmla="*/ 1308031 w 1661762"/>
                <a:gd name="connsiteY4" fmla="*/ 640842 h 1675614"/>
                <a:gd name="connsiteX5" fmla="*/ 838986 w 1661762"/>
                <a:gd name="connsiteY5" fmla="*/ 329938 h 1675614"/>
                <a:gd name="connsiteX6" fmla="*/ 329938 w 1661762"/>
                <a:gd name="connsiteY6" fmla="*/ 838986 h 1675614"/>
                <a:gd name="connsiteX7" fmla="*/ 838986 w 1661762"/>
                <a:gd name="connsiteY7" fmla="*/ 1348034 h 1675614"/>
                <a:gd name="connsiteX8" fmla="*/ 1308031 w 1661762"/>
                <a:gd name="connsiteY8" fmla="*/ 1037130 h 1675614"/>
                <a:gd name="connsiteX9" fmla="*/ 1323938 w 1661762"/>
                <a:gd name="connsiteY9" fmla="*/ 985886 h 1675614"/>
                <a:gd name="connsiteX10" fmla="*/ 1661762 w 1661762"/>
                <a:gd name="connsiteY10" fmla="*/ 985886 h 1675614"/>
                <a:gd name="connsiteX11" fmla="*/ 1658593 w 1661762"/>
                <a:gd name="connsiteY11" fmla="*/ 1006654 h 1675614"/>
                <a:gd name="connsiteX12" fmla="*/ 837807 w 1661762"/>
                <a:gd name="connsiteY12" fmla="*/ 1675614 h 1675614"/>
                <a:gd name="connsiteX13" fmla="*/ 0 w 1661762"/>
                <a:gd name="connsiteY13" fmla="*/ 837807 h 1675614"/>
                <a:gd name="connsiteX14" fmla="*/ 837807 w 1661762"/>
                <a:gd name="connsiteY14" fmla="*/ 0 h 167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61762" h="1675614">
                  <a:moveTo>
                    <a:pt x="837807" y="0"/>
                  </a:moveTo>
                  <a:cubicBezTo>
                    <a:pt x="1242677" y="0"/>
                    <a:pt x="1580470" y="287185"/>
                    <a:pt x="1658593" y="668960"/>
                  </a:cubicBezTo>
                  <a:lnTo>
                    <a:pt x="1660923" y="684228"/>
                  </a:lnTo>
                  <a:lnTo>
                    <a:pt x="1321498" y="684228"/>
                  </a:lnTo>
                  <a:lnTo>
                    <a:pt x="1308031" y="640842"/>
                  </a:lnTo>
                  <a:cubicBezTo>
                    <a:pt x="1230753" y="458137"/>
                    <a:pt x="1049840" y="329938"/>
                    <a:pt x="838986" y="329938"/>
                  </a:cubicBezTo>
                  <a:cubicBezTo>
                    <a:pt x="557847" y="329938"/>
                    <a:pt x="329938" y="557847"/>
                    <a:pt x="329938" y="838986"/>
                  </a:cubicBezTo>
                  <a:cubicBezTo>
                    <a:pt x="329938" y="1120125"/>
                    <a:pt x="557847" y="1348034"/>
                    <a:pt x="838986" y="1348034"/>
                  </a:cubicBezTo>
                  <a:cubicBezTo>
                    <a:pt x="1049840" y="1348034"/>
                    <a:pt x="1230753" y="1219835"/>
                    <a:pt x="1308031" y="1037130"/>
                  </a:cubicBezTo>
                  <a:lnTo>
                    <a:pt x="1323938" y="985886"/>
                  </a:lnTo>
                  <a:lnTo>
                    <a:pt x="1661762" y="985886"/>
                  </a:lnTo>
                  <a:lnTo>
                    <a:pt x="1658593" y="1006654"/>
                  </a:lnTo>
                  <a:cubicBezTo>
                    <a:pt x="1580470" y="1388429"/>
                    <a:pt x="1242677" y="1675614"/>
                    <a:pt x="837807" y="1675614"/>
                  </a:cubicBezTo>
                  <a:cubicBezTo>
                    <a:pt x="375099" y="1675614"/>
                    <a:pt x="0" y="1300515"/>
                    <a:pt x="0" y="837807"/>
                  </a:cubicBezTo>
                  <a:cubicBezTo>
                    <a:pt x="0" y="375099"/>
                    <a:pt x="375099" y="0"/>
                    <a:pt x="837807" y="0"/>
                  </a:cubicBezTo>
                  <a:close/>
                </a:path>
              </a:pathLst>
            </a:custGeom>
            <a:gradFill>
              <a:gsLst>
                <a:gs pos="32000">
                  <a:srgbClr val="C7D5ED">
                    <a:alpha val="44000"/>
                  </a:srgb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it-IT" b="1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21" name="Figura a mano libera: forma 120">
              <a:extLst>
                <a:ext uri="{FF2B5EF4-FFF2-40B4-BE49-F238E27FC236}">
                  <a16:creationId xmlns:a16="http://schemas.microsoft.com/office/drawing/2014/main" id="{1FE598F7-FABC-A3B1-5891-D84D198D9B0A}"/>
                </a:ext>
              </a:extLst>
            </p:cNvPr>
            <p:cNvSpPr/>
            <p:nvPr/>
          </p:nvSpPr>
          <p:spPr>
            <a:xfrm rot="1092461" flipH="1">
              <a:off x="6000984" y="3091135"/>
              <a:ext cx="2014815" cy="2032740"/>
            </a:xfrm>
            <a:custGeom>
              <a:avLst/>
              <a:gdLst>
                <a:gd name="connsiteX0" fmla="*/ 837807 w 1661762"/>
                <a:gd name="connsiteY0" fmla="*/ 0 h 1675614"/>
                <a:gd name="connsiteX1" fmla="*/ 1658593 w 1661762"/>
                <a:gd name="connsiteY1" fmla="*/ 668960 h 1675614"/>
                <a:gd name="connsiteX2" fmla="*/ 1660923 w 1661762"/>
                <a:gd name="connsiteY2" fmla="*/ 684228 h 1675614"/>
                <a:gd name="connsiteX3" fmla="*/ 1321498 w 1661762"/>
                <a:gd name="connsiteY3" fmla="*/ 684228 h 1675614"/>
                <a:gd name="connsiteX4" fmla="*/ 1308031 w 1661762"/>
                <a:gd name="connsiteY4" fmla="*/ 640842 h 1675614"/>
                <a:gd name="connsiteX5" fmla="*/ 838986 w 1661762"/>
                <a:gd name="connsiteY5" fmla="*/ 329938 h 1675614"/>
                <a:gd name="connsiteX6" fmla="*/ 329938 w 1661762"/>
                <a:gd name="connsiteY6" fmla="*/ 838986 h 1675614"/>
                <a:gd name="connsiteX7" fmla="*/ 838986 w 1661762"/>
                <a:gd name="connsiteY7" fmla="*/ 1348034 h 1675614"/>
                <a:gd name="connsiteX8" fmla="*/ 1308031 w 1661762"/>
                <a:gd name="connsiteY8" fmla="*/ 1037130 h 1675614"/>
                <a:gd name="connsiteX9" fmla="*/ 1323938 w 1661762"/>
                <a:gd name="connsiteY9" fmla="*/ 985886 h 1675614"/>
                <a:gd name="connsiteX10" fmla="*/ 1661762 w 1661762"/>
                <a:gd name="connsiteY10" fmla="*/ 985886 h 1675614"/>
                <a:gd name="connsiteX11" fmla="*/ 1658593 w 1661762"/>
                <a:gd name="connsiteY11" fmla="*/ 1006654 h 1675614"/>
                <a:gd name="connsiteX12" fmla="*/ 837807 w 1661762"/>
                <a:gd name="connsiteY12" fmla="*/ 1675614 h 1675614"/>
                <a:gd name="connsiteX13" fmla="*/ 0 w 1661762"/>
                <a:gd name="connsiteY13" fmla="*/ 837807 h 1675614"/>
                <a:gd name="connsiteX14" fmla="*/ 837807 w 1661762"/>
                <a:gd name="connsiteY14" fmla="*/ 0 h 167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61762" h="1675614">
                  <a:moveTo>
                    <a:pt x="837807" y="0"/>
                  </a:moveTo>
                  <a:cubicBezTo>
                    <a:pt x="1242677" y="0"/>
                    <a:pt x="1580470" y="287185"/>
                    <a:pt x="1658593" y="668960"/>
                  </a:cubicBezTo>
                  <a:lnTo>
                    <a:pt x="1660923" y="684228"/>
                  </a:lnTo>
                  <a:lnTo>
                    <a:pt x="1321498" y="684228"/>
                  </a:lnTo>
                  <a:lnTo>
                    <a:pt x="1308031" y="640842"/>
                  </a:lnTo>
                  <a:cubicBezTo>
                    <a:pt x="1230753" y="458137"/>
                    <a:pt x="1049840" y="329938"/>
                    <a:pt x="838986" y="329938"/>
                  </a:cubicBezTo>
                  <a:cubicBezTo>
                    <a:pt x="557847" y="329938"/>
                    <a:pt x="329938" y="557847"/>
                    <a:pt x="329938" y="838986"/>
                  </a:cubicBezTo>
                  <a:cubicBezTo>
                    <a:pt x="329938" y="1120125"/>
                    <a:pt x="557847" y="1348034"/>
                    <a:pt x="838986" y="1348034"/>
                  </a:cubicBezTo>
                  <a:cubicBezTo>
                    <a:pt x="1049840" y="1348034"/>
                    <a:pt x="1230753" y="1219835"/>
                    <a:pt x="1308031" y="1037130"/>
                  </a:cubicBezTo>
                  <a:lnTo>
                    <a:pt x="1323938" y="985886"/>
                  </a:lnTo>
                  <a:lnTo>
                    <a:pt x="1661762" y="985886"/>
                  </a:lnTo>
                  <a:lnTo>
                    <a:pt x="1658593" y="1006654"/>
                  </a:lnTo>
                  <a:cubicBezTo>
                    <a:pt x="1580470" y="1388429"/>
                    <a:pt x="1242677" y="1675614"/>
                    <a:pt x="837807" y="1675614"/>
                  </a:cubicBezTo>
                  <a:cubicBezTo>
                    <a:pt x="375099" y="1675614"/>
                    <a:pt x="0" y="1300515"/>
                    <a:pt x="0" y="837807"/>
                  </a:cubicBezTo>
                  <a:cubicBezTo>
                    <a:pt x="0" y="375099"/>
                    <a:pt x="375099" y="0"/>
                    <a:pt x="837807" y="0"/>
                  </a:cubicBezTo>
                  <a:close/>
                </a:path>
              </a:pathLst>
            </a:custGeom>
            <a:gradFill>
              <a:gsLst>
                <a:gs pos="62000">
                  <a:srgbClr val="C7D5ED">
                    <a:alpha val="44000"/>
                  </a:srgbClr>
                </a:gs>
                <a:gs pos="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it-IT" b="1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22" name="Figura a mano libera: forma 121">
              <a:extLst>
                <a:ext uri="{FF2B5EF4-FFF2-40B4-BE49-F238E27FC236}">
                  <a16:creationId xmlns:a16="http://schemas.microsoft.com/office/drawing/2014/main" id="{41AC6767-203D-7CF4-445A-F579240F6950}"/>
                </a:ext>
              </a:extLst>
            </p:cNvPr>
            <p:cNvSpPr/>
            <p:nvPr/>
          </p:nvSpPr>
          <p:spPr>
            <a:xfrm rot="20507539">
              <a:off x="9682964" y="3091133"/>
              <a:ext cx="2014814" cy="2032739"/>
            </a:xfrm>
            <a:custGeom>
              <a:avLst/>
              <a:gdLst>
                <a:gd name="connsiteX0" fmla="*/ 837807 w 1661762"/>
                <a:gd name="connsiteY0" fmla="*/ 0 h 1675614"/>
                <a:gd name="connsiteX1" fmla="*/ 1658593 w 1661762"/>
                <a:gd name="connsiteY1" fmla="*/ 668960 h 1675614"/>
                <a:gd name="connsiteX2" fmla="*/ 1660923 w 1661762"/>
                <a:gd name="connsiteY2" fmla="*/ 684228 h 1675614"/>
                <a:gd name="connsiteX3" fmla="*/ 1321498 w 1661762"/>
                <a:gd name="connsiteY3" fmla="*/ 684228 h 1675614"/>
                <a:gd name="connsiteX4" fmla="*/ 1308031 w 1661762"/>
                <a:gd name="connsiteY4" fmla="*/ 640842 h 1675614"/>
                <a:gd name="connsiteX5" fmla="*/ 838986 w 1661762"/>
                <a:gd name="connsiteY5" fmla="*/ 329938 h 1675614"/>
                <a:gd name="connsiteX6" fmla="*/ 329938 w 1661762"/>
                <a:gd name="connsiteY6" fmla="*/ 838986 h 1675614"/>
                <a:gd name="connsiteX7" fmla="*/ 838986 w 1661762"/>
                <a:gd name="connsiteY7" fmla="*/ 1348034 h 1675614"/>
                <a:gd name="connsiteX8" fmla="*/ 1308031 w 1661762"/>
                <a:gd name="connsiteY8" fmla="*/ 1037130 h 1675614"/>
                <a:gd name="connsiteX9" fmla="*/ 1323938 w 1661762"/>
                <a:gd name="connsiteY9" fmla="*/ 985886 h 1675614"/>
                <a:gd name="connsiteX10" fmla="*/ 1661762 w 1661762"/>
                <a:gd name="connsiteY10" fmla="*/ 985886 h 1675614"/>
                <a:gd name="connsiteX11" fmla="*/ 1658593 w 1661762"/>
                <a:gd name="connsiteY11" fmla="*/ 1006654 h 1675614"/>
                <a:gd name="connsiteX12" fmla="*/ 837807 w 1661762"/>
                <a:gd name="connsiteY12" fmla="*/ 1675614 h 1675614"/>
                <a:gd name="connsiteX13" fmla="*/ 0 w 1661762"/>
                <a:gd name="connsiteY13" fmla="*/ 837807 h 1675614"/>
                <a:gd name="connsiteX14" fmla="*/ 837807 w 1661762"/>
                <a:gd name="connsiteY14" fmla="*/ 0 h 167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61762" h="1675614">
                  <a:moveTo>
                    <a:pt x="837807" y="0"/>
                  </a:moveTo>
                  <a:cubicBezTo>
                    <a:pt x="1242677" y="0"/>
                    <a:pt x="1580470" y="287185"/>
                    <a:pt x="1658593" y="668960"/>
                  </a:cubicBezTo>
                  <a:lnTo>
                    <a:pt x="1660923" y="684228"/>
                  </a:lnTo>
                  <a:lnTo>
                    <a:pt x="1321498" y="684228"/>
                  </a:lnTo>
                  <a:lnTo>
                    <a:pt x="1308031" y="640842"/>
                  </a:lnTo>
                  <a:cubicBezTo>
                    <a:pt x="1230753" y="458137"/>
                    <a:pt x="1049840" y="329938"/>
                    <a:pt x="838986" y="329938"/>
                  </a:cubicBezTo>
                  <a:cubicBezTo>
                    <a:pt x="557847" y="329938"/>
                    <a:pt x="329938" y="557847"/>
                    <a:pt x="329938" y="838986"/>
                  </a:cubicBezTo>
                  <a:cubicBezTo>
                    <a:pt x="329938" y="1120125"/>
                    <a:pt x="557847" y="1348034"/>
                    <a:pt x="838986" y="1348034"/>
                  </a:cubicBezTo>
                  <a:cubicBezTo>
                    <a:pt x="1049840" y="1348034"/>
                    <a:pt x="1230753" y="1219835"/>
                    <a:pt x="1308031" y="1037130"/>
                  </a:cubicBezTo>
                  <a:lnTo>
                    <a:pt x="1323938" y="985886"/>
                  </a:lnTo>
                  <a:lnTo>
                    <a:pt x="1661762" y="985886"/>
                  </a:lnTo>
                  <a:lnTo>
                    <a:pt x="1658593" y="1006654"/>
                  </a:lnTo>
                  <a:cubicBezTo>
                    <a:pt x="1580470" y="1388429"/>
                    <a:pt x="1242677" y="1675614"/>
                    <a:pt x="837807" y="1675614"/>
                  </a:cubicBezTo>
                  <a:cubicBezTo>
                    <a:pt x="375099" y="1675614"/>
                    <a:pt x="0" y="1300515"/>
                    <a:pt x="0" y="837807"/>
                  </a:cubicBezTo>
                  <a:cubicBezTo>
                    <a:pt x="0" y="375099"/>
                    <a:pt x="375099" y="0"/>
                    <a:pt x="837807" y="0"/>
                  </a:cubicBezTo>
                  <a:close/>
                </a:path>
              </a:pathLst>
            </a:custGeom>
            <a:gradFill>
              <a:gsLst>
                <a:gs pos="62000">
                  <a:srgbClr val="C7D5ED">
                    <a:alpha val="44000"/>
                  </a:srgbClr>
                </a:gs>
                <a:gs pos="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it-IT" b="1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23" name="Figura a mano libera: forma 122">
              <a:extLst>
                <a:ext uri="{FF2B5EF4-FFF2-40B4-BE49-F238E27FC236}">
                  <a16:creationId xmlns:a16="http://schemas.microsoft.com/office/drawing/2014/main" id="{CEF0FBB6-5B8B-65E9-3F38-67360EEE6EE0}"/>
                </a:ext>
              </a:extLst>
            </p:cNvPr>
            <p:cNvSpPr/>
            <p:nvPr/>
          </p:nvSpPr>
          <p:spPr>
            <a:xfrm rot="2700000">
              <a:off x="7030695" y="4274476"/>
              <a:ext cx="2014394" cy="2031186"/>
            </a:xfrm>
            <a:custGeom>
              <a:avLst/>
              <a:gdLst>
                <a:gd name="connsiteX0" fmla="*/ 837807 w 1661762"/>
                <a:gd name="connsiteY0" fmla="*/ 0 h 1675614"/>
                <a:gd name="connsiteX1" fmla="*/ 1658593 w 1661762"/>
                <a:gd name="connsiteY1" fmla="*/ 668960 h 1675614"/>
                <a:gd name="connsiteX2" fmla="*/ 1660923 w 1661762"/>
                <a:gd name="connsiteY2" fmla="*/ 684228 h 1675614"/>
                <a:gd name="connsiteX3" fmla="*/ 1321498 w 1661762"/>
                <a:gd name="connsiteY3" fmla="*/ 684228 h 1675614"/>
                <a:gd name="connsiteX4" fmla="*/ 1308031 w 1661762"/>
                <a:gd name="connsiteY4" fmla="*/ 640842 h 1675614"/>
                <a:gd name="connsiteX5" fmla="*/ 838986 w 1661762"/>
                <a:gd name="connsiteY5" fmla="*/ 329938 h 1675614"/>
                <a:gd name="connsiteX6" fmla="*/ 329938 w 1661762"/>
                <a:gd name="connsiteY6" fmla="*/ 838986 h 1675614"/>
                <a:gd name="connsiteX7" fmla="*/ 838986 w 1661762"/>
                <a:gd name="connsiteY7" fmla="*/ 1348034 h 1675614"/>
                <a:gd name="connsiteX8" fmla="*/ 1308031 w 1661762"/>
                <a:gd name="connsiteY8" fmla="*/ 1037130 h 1675614"/>
                <a:gd name="connsiteX9" fmla="*/ 1323938 w 1661762"/>
                <a:gd name="connsiteY9" fmla="*/ 985886 h 1675614"/>
                <a:gd name="connsiteX10" fmla="*/ 1661762 w 1661762"/>
                <a:gd name="connsiteY10" fmla="*/ 985886 h 1675614"/>
                <a:gd name="connsiteX11" fmla="*/ 1658593 w 1661762"/>
                <a:gd name="connsiteY11" fmla="*/ 1006654 h 1675614"/>
                <a:gd name="connsiteX12" fmla="*/ 837807 w 1661762"/>
                <a:gd name="connsiteY12" fmla="*/ 1675614 h 1675614"/>
                <a:gd name="connsiteX13" fmla="*/ 0 w 1661762"/>
                <a:gd name="connsiteY13" fmla="*/ 837807 h 1675614"/>
                <a:gd name="connsiteX14" fmla="*/ 837807 w 1661762"/>
                <a:gd name="connsiteY14" fmla="*/ 0 h 167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61762" h="1675614">
                  <a:moveTo>
                    <a:pt x="837807" y="0"/>
                  </a:moveTo>
                  <a:cubicBezTo>
                    <a:pt x="1242677" y="0"/>
                    <a:pt x="1580470" y="287185"/>
                    <a:pt x="1658593" y="668960"/>
                  </a:cubicBezTo>
                  <a:lnTo>
                    <a:pt x="1660923" y="684228"/>
                  </a:lnTo>
                  <a:lnTo>
                    <a:pt x="1321498" y="684228"/>
                  </a:lnTo>
                  <a:lnTo>
                    <a:pt x="1308031" y="640842"/>
                  </a:lnTo>
                  <a:cubicBezTo>
                    <a:pt x="1230753" y="458137"/>
                    <a:pt x="1049840" y="329938"/>
                    <a:pt x="838986" y="329938"/>
                  </a:cubicBezTo>
                  <a:cubicBezTo>
                    <a:pt x="557847" y="329938"/>
                    <a:pt x="329938" y="557847"/>
                    <a:pt x="329938" y="838986"/>
                  </a:cubicBezTo>
                  <a:cubicBezTo>
                    <a:pt x="329938" y="1120125"/>
                    <a:pt x="557847" y="1348034"/>
                    <a:pt x="838986" y="1348034"/>
                  </a:cubicBezTo>
                  <a:cubicBezTo>
                    <a:pt x="1049840" y="1348034"/>
                    <a:pt x="1230753" y="1219835"/>
                    <a:pt x="1308031" y="1037130"/>
                  </a:cubicBezTo>
                  <a:lnTo>
                    <a:pt x="1323938" y="985886"/>
                  </a:lnTo>
                  <a:lnTo>
                    <a:pt x="1661762" y="985886"/>
                  </a:lnTo>
                  <a:lnTo>
                    <a:pt x="1658593" y="1006654"/>
                  </a:lnTo>
                  <a:cubicBezTo>
                    <a:pt x="1580470" y="1388429"/>
                    <a:pt x="1242677" y="1675614"/>
                    <a:pt x="837807" y="1675614"/>
                  </a:cubicBezTo>
                  <a:cubicBezTo>
                    <a:pt x="375099" y="1675614"/>
                    <a:pt x="0" y="1300515"/>
                    <a:pt x="0" y="837807"/>
                  </a:cubicBezTo>
                  <a:cubicBezTo>
                    <a:pt x="0" y="375099"/>
                    <a:pt x="375099" y="0"/>
                    <a:pt x="837807" y="0"/>
                  </a:cubicBezTo>
                  <a:close/>
                </a:path>
              </a:pathLst>
            </a:custGeom>
            <a:gradFill>
              <a:gsLst>
                <a:gs pos="32000">
                  <a:srgbClr val="C7D5ED">
                    <a:alpha val="44000"/>
                  </a:srgb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it-IT" b="1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24" name="Figura a mano libera: forma 123">
              <a:extLst>
                <a:ext uri="{FF2B5EF4-FFF2-40B4-BE49-F238E27FC236}">
                  <a16:creationId xmlns:a16="http://schemas.microsoft.com/office/drawing/2014/main" id="{410ABC0E-4664-AB72-F665-49DB81601F0C}"/>
                </a:ext>
              </a:extLst>
            </p:cNvPr>
            <p:cNvSpPr/>
            <p:nvPr/>
          </p:nvSpPr>
          <p:spPr>
            <a:xfrm rot="18900000" flipH="1">
              <a:off x="8653679" y="4274476"/>
              <a:ext cx="2014394" cy="2031186"/>
            </a:xfrm>
            <a:custGeom>
              <a:avLst/>
              <a:gdLst>
                <a:gd name="connsiteX0" fmla="*/ 837807 w 1661762"/>
                <a:gd name="connsiteY0" fmla="*/ 0 h 1675614"/>
                <a:gd name="connsiteX1" fmla="*/ 1658593 w 1661762"/>
                <a:gd name="connsiteY1" fmla="*/ 668960 h 1675614"/>
                <a:gd name="connsiteX2" fmla="*/ 1660923 w 1661762"/>
                <a:gd name="connsiteY2" fmla="*/ 684228 h 1675614"/>
                <a:gd name="connsiteX3" fmla="*/ 1321498 w 1661762"/>
                <a:gd name="connsiteY3" fmla="*/ 684228 h 1675614"/>
                <a:gd name="connsiteX4" fmla="*/ 1308031 w 1661762"/>
                <a:gd name="connsiteY4" fmla="*/ 640842 h 1675614"/>
                <a:gd name="connsiteX5" fmla="*/ 838986 w 1661762"/>
                <a:gd name="connsiteY5" fmla="*/ 329938 h 1675614"/>
                <a:gd name="connsiteX6" fmla="*/ 329938 w 1661762"/>
                <a:gd name="connsiteY6" fmla="*/ 838986 h 1675614"/>
                <a:gd name="connsiteX7" fmla="*/ 838986 w 1661762"/>
                <a:gd name="connsiteY7" fmla="*/ 1348034 h 1675614"/>
                <a:gd name="connsiteX8" fmla="*/ 1308031 w 1661762"/>
                <a:gd name="connsiteY8" fmla="*/ 1037130 h 1675614"/>
                <a:gd name="connsiteX9" fmla="*/ 1323938 w 1661762"/>
                <a:gd name="connsiteY9" fmla="*/ 985886 h 1675614"/>
                <a:gd name="connsiteX10" fmla="*/ 1661762 w 1661762"/>
                <a:gd name="connsiteY10" fmla="*/ 985886 h 1675614"/>
                <a:gd name="connsiteX11" fmla="*/ 1658593 w 1661762"/>
                <a:gd name="connsiteY11" fmla="*/ 1006654 h 1675614"/>
                <a:gd name="connsiteX12" fmla="*/ 837807 w 1661762"/>
                <a:gd name="connsiteY12" fmla="*/ 1675614 h 1675614"/>
                <a:gd name="connsiteX13" fmla="*/ 0 w 1661762"/>
                <a:gd name="connsiteY13" fmla="*/ 837807 h 1675614"/>
                <a:gd name="connsiteX14" fmla="*/ 837807 w 1661762"/>
                <a:gd name="connsiteY14" fmla="*/ 0 h 167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61762" h="1675614">
                  <a:moveTo>
                    <a:pt x="837807" y="0"/>
                  </a:moveTo>
                  <a:cubicBezTo>
                    <a:pt x="1242677" y="0"/>
                    <a:pt x="1580470" y="287185"/>
                    <a:pt x="1658593" y="668960"/>
                  </a:cubicBezTo>
                  <a:lnTo>
                    <a:pt x="1660923" y="684228"/>
                  </a:lnTo>
                  <a:lnTo>
                    <a:pt x="1321498" y="684228"/>
                  </a:lnTo>
                  <a:lnTo>
                    <a:pt x="1308031" y="640842"/>
                  </a:lnTo>
                  <a:cubicBezTo>
                    <a:pt x="1230753" y="458137"/>
                    <a:pt x="1049840" y="329938"/>
                    <a:pt x="838986" y="329938"/>
                  </a:cubicBezTo>
                  <a:cubicBezTo>
                    <a:pt x="557847" y="329938"/>
                    <a:pt x="329938" y="557847"/>
                    <a:pt x="329938" y="838986"/>
                  </a:cubicBezTo>
                  <a:cubicBezTo>
                    <a:pt x="329938" y="1120125"/>
                    <a:pt x="557847" y="1348034"/>
                    <a:pt x="838986" y="1348034"/>
                  </a:cubicBezTo>
                  <a:cubicBezTo>
                    <a:pt x="1049840" y="1348034"/>
                    <a:pt x="1230753" y="1219835"/>
                    <a:pt x="1308031" y="1037130"/>
                  </a:cubicBezTo>
                  <a:lnTo>
                    <a:pt x="1323938" y="985886"/>
                  </a:lnTo>
                  <a:lnTo>
                    <a:pt x="1661762" y="985886"/>
                  </a:lnTo>
                  <a:lnTo>
                    <a:pt x="1658593" y="1006654"/>
                  </a:lnTo>
                  <a:cubicBezTo>
                    <a:pt x="1580470" y="1388429"/>
                    <a:pt x="1242677" y="1675614"/>
                    <a:pt x="837807" y="1675614"/>
                  </a:cubicBezTo>
                  <a:cubicBezTo>
                    <a:pt x="375099" y="1675614"/>
                    <a:pt x="0" y="1300515"/>
                    <a:pt x="0" y="837807"/>
                  </a:cubicBezTo>
                  <a:cubicBezTo>
                    <a:pt x="0" y="375099"/>
                    <a:pt x="375099" y="0"/>
                    <a:pt x="837807" y="0"/>
                  </a:cubicBezTo>
                  <a:close/>
                </a:path>
              </a:pathLst>
            </a:custGeom>
            <a:gradFill>
              <a:gsLst>
                <a:gs pos="32000">
                  <a:srgbClr val="C7D5ED">
                    <a:alpha val="44000"/>
                  </a:srgb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it-IT" b="1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25" name="object 10">
              <a:extLst>
                <a:ext uri="{FF2B5EF4-FFF2-40B4-BE49-F238E27FC236}">
                  <a16:creationId xmlns:a16="http://schemas.microsoft.com/office/drawing/2014/main" id="{0F14107F-1035-A3E3-CF01-1B6543BEE8A9}"/>
                </a:ext>
              </a:extLst>
            </p:cNvPr>
            <p:cNvSpPr txBox="1"/>
            <p:nvPr/>
          </p:nvSpPr>
          <p:spPr>
            <a:xfrm>
              <a:off x="7972971" y="3089086"/>
              <a:ext cx="1803799" cy="90947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spcBef>
                  <a:spcPts val="30"/>
                </a:spcBef>
                <a:tabLst>
                  <a:tab pos="191135" algn="l"/>
                </a:tabLst>
              </a:pPr>
              <a:r>
                <a:rPr lang="it-IT" sz="3200" b="1" spc="-1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Calibri"/>
                </a:rPr>
                <a:t>IMPRESE COESIVE</a:t>
              </a:r>
            </a:p>
          </p:txBody>
        </p:sp>
      </p:grp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014A17D-4A00-DE41-E44B-407D2200D85C}"/>
              </a:ext>
            </a:extLst>
          </p:cNvPr>
          <p:cNvSpPr txBox="1"/>
          <p:nvPr/>
        </p:nvSpPr>
        <p:spPr>
          <a:xfrm>
            <a:off x="72048" y="2347833"/>
            <a:ext cx="5404015" cy="3237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Mettono al centro del proprio modello di business le 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relazioni</a:t>
            </a:r>
            <a:r>
              <a:rPr lang="it-IT" sz="20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riconoscendo il valore dell’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interdipendenza</a:t>
            </a:r>
            <a:r>
              <a:rPr lang="it-IT" sz="20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con tutti i soggetti coinvolti e creando con loro valore sociale ed </a:t>
            </a:r>
            <a:r>
              <a:rPr lang="it-IT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economico.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Sanno che solo insieme agli altri possono rendere circolari le proprie filiere, adattarsi ai cambiamenti, innovare, competere.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000" b="1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6B1C7D40-3337-2665-4B6C-E65C4D884BD1}"/>
              </a:ext>
            </a:extLst>
          </p:cNvPr>
          <p:cNvSpPr txBox="1">
            <a:spLocks/>
          </p:cNvSpPr>
          <p:nvPr/>
        </p:nvSpPr>
        <p:spPr>
          <a:xfrm>
            <a:off x="62755" y="71720"/>
            <a:ext cx="5796000" cy="82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</a:pPr>
            <a:r>
              <a:rPr lang="it-IT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 imprese coesive</a:t>
            </a:r>
          </a:p>
        </p:txBody>
      </p:sp>
    </p:spTree>
    <p:extLst>
      <p:ext uri="{BB962C8B-B14F-4D97-AF65-F5344CB8AC3E}">
        <p14:creationId xmlns:p14="http://schemas.microsoft.com/office/powerpoint/2010/main" val="52279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E92D22F5-E741-817A-1226-B6652BCDB460}"/>
              </a:ext>
            </a:extLst>
          </p:cNvPr>
          <p:cNvSpPr txBox="1">
            <a:spLocks/>
          </p:cNvSpPr>
          <p:nvPr/>
        </p:nvSpPr>
        <p:spPr>
          <a:xfrm>
            <a:off x="57149" y="47625"/>
            <a:ext cx="10353675" cy="8004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</a:pPr>
            <a:r>
              <a:rPr lang="it-IT" sz="5400" dirty="0">
                <a:latin typeface="Cambria" panose="02040503050406030204" pitchFamily="18" charset="0"/>
                <a:ea typeface="Cambria" panose="02040503050406030204" pitchFamily="18" charset="0"/>
              </a:rPr>
              <a:t>Crescono le imprese coesive…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E73CF8D-7F6A-CD28-7052-90B554343ED3}"/>
              </a:ext>
            </a:extLst>
          </p:cNvPr>
          <p:cNvSpPr txBox="1"/>
          <p:nvPr/>
        </p:nvSpPr>
        <p:spPr>
          <a:xfrm>
            <a:off x="89555" y="4443415"/>
            <a:ext cx="3153265" cy="36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Dal 2018 al 2022, aumentano: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7E05960-E85A-4A8B-94A3-B211438FD6B0}"/>
              </a:ext>
            </a:extLst>
          </p:cNvPr>
          <p:cNvSpPr txBox="1"/>
          <p:nvPr/>
        </p:nvSpPr>
        <p:spPr>
          <a:xfrm>
            <a:off x="392785" y="4796153"/>
            <a:ext cx="9452684" cy="107721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lvl="0">
              <a:spcAft>
                <a:spcPts val="600"/>
              </a:spcAft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 quote delle imprese coesive sul totale economia (dal 32% del 2018 al </a:t>
            </a:r>
            <a:r>
              <a:rPr lang="it-IT" b="1" kern="100" dirty="0">
                <a:solidFill>
                  <a:srgbClr val="E3504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43%</a:t>
            </a: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del 2022)</a:t>
            </a:r>
          </a:p>
          <a:p>
            <a:pPr lvl="0">
              <a:spcAft>
                <a:spcPts val="600"/>
              </a:spcAft>
            </a:pPr>
            <a:r>
              <a:rPr lang="it-IT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 numero di imprese coesive (dalle 42mila alle </a:t>
            </a:r>
            <a:r>
              <a:rPr lang="it-IT" b="1" kern="100" dirty="0">
                <a:solidFill>
                  <a:srgbClr val="E3504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55mila</a:t>
            </a: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del 2022)</a:t>
            </a:r>
          </a:p>
          <a:p>
            <a:pPr lvl="0">
              <a:spcAft>
                <a:spcPts val="600"/>
              </a:spcAft>
            </a:pPr>
            <a:r>
              <a:rPr lang="it-IT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 numero medio di relazioni delle imprese coesive (erano 1,91 nel 2018; sono </a:t>
            </a:r>
            <a:r>
              <a:rPr lang="it-IT" b="1" kern="100" dirty="0">
                <a:solidFill>
                  <a:srgbClr val="E3504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2,61</a:t>
            </a: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nel 2022)</a:t>
            </a:r>
          </a:p>
        </p:txBody>
      </p:sp>
      <p:graphicFrame>
        <p:nvGraphicFramePr>
          <p:cNvPr id="17" name="Grafico 16">
            <a:extLst>
              <a:ext uri="{FF2B5EF4-FFF2-40B4-BE49-F238E27FC236}">
                <a16:creationId xmlns:a16="http://schemas.microsoft.com/office/drawing/2014/main" id="{D5BDA2FC-9C77-8D45-83D1-20D1AFAE51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5803934"/>
              </p:ext>
            </p:extLst>
          </p:nvPr>
        </p:nvGraphicFramePr>
        <p:xfrm>
          <a:off x="159798" y="1075077"/>
          <a:ext cx="3231558" cy="2746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42BBE793-4CEC-CE2E-9FEF-C404138E8611}"/>
              </a:ext>
            </a:extLst>
          </p:cNvPr>
          <p:cNvSpPr txBox="1"/>
          <p:nvPr/>
        </p:nvSpPr>
        <p:spPr>
          <a:xfrm>
            <a:off x="1330302" y="3753819"/>
            <a:ext cx="890550" cy="36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i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2018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A3A8145B-2E55-7F09-BB2C-6999CED9265C}"/>
              </a:ext>
            </a:extLst>
          </p:cNvPr>
          <p:cNvSpPr txBox="1"/>
          <p:nvPr/>
        </p:nvSpPr>
        <p:spPr>
          <a:xfrm>
            <a:off x="1154780" y="2032703"/>
            <a:ext cx="1241594" cy="626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5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32%</a:t>
            </a:r>
          </a:p>
        </p:txBody>
      </p:sp>
      <p:graphicFrame>
        <p:nvGraphicFramePr>
          <p:cNvPr id="22" name="Grafico 21">
            <a:extLst>
              <a:ext uri="{FF2B5EF4-FFF2-40B4-BE49-F238E27FC236}">
                <a16:creationId xmlns:a16="http://schemas.microsoft.com/office/drawing/2014/main" id="{089EF1ED-1A4B-C4F3-D6D5-257B89E566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8647895"/>
              </p:ext>
            </p:extLst>
          </p:nvPr>
        </p:nvGraphicFramePr>
        <p:xfrm>
          <a:off x="3386854" y="1075077"/>
          <a:ext cx="3231558" cy="2746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F2F3A34D-FA9A-442D-7CF0-0E5AED12A75F}"/>
              </a:ext>
            </a:extLst>
          </p:cNvPr>
          <p:cNvSpPr txBox="1"/>
          <p:nvPr/>
        </p:nvSpPr>
        <p:spPr>
          <a:xfrm>
            <a:off x="4557358" y="3753819"/>
            <a:ext cx="890550" cy="36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i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2020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85F2440-D07B-BB29-C503-87E2AFF3D7A2}"/>
              </a:ext>
            </a:extLst>
          </p:cNvPr>
          <p:cNvSpPr txBox="1"/>
          <p:nvPr/>
        </p:nvSpPr>
        <p:spPr>
          <a:xfrm>
            <a:off x="4381836" y="2032703"/>
            <a:ext cx="1241594" cy="626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5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37%</a:t>
            </a:r>
          </a:p>
        </p:txBody>
      </p:sp>
      <p:graphicFrame>
        <p:nvGraphicFramePr>
          <p:cNvPr id="23" name="Grafico 22">
            <a:extLst>
              <a:ext uri="{FF2B5EF4-FFF2-40B4-BE49-F238E27FC236}">
                <a16:creationId xmlns:a16="http://schemas.microsoft.com/office/drawing/2014/main" id="{2F807BEB-D7E5-BB45-B55D-62673FA870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2106547"/>
              </p:ext>
            </p:extLst>
          </p:nvPr>
        </p:nvGraphicFramePr>
        <p:xfrm>
          <a:off x="6613911" y="1075077"/>
          <a:ext cx="3231558" cy="2746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A86D6B88-853D-E977-2510-85B5B8FF36EE}"/>
              </a:ext>
            </a:extLst>
          </p:cNvPr>
          <p:cNvSpPr txBox="1"/>
          <p:nvPr/>
        </p:nvSpPr>
        <p:spPr>
          <a:xfrm>
            <a:off x="7784415" y="3753819"/>
            <a:ext cx="890550" cy="36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i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2022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AC383CF9-E69A-52BD-05C8-7DAA5A9105B4}"/>
              </a:ext>
            </a:extLst>
          </p:cNvPr>
          <p:cNvSpPr txBox="1"/>
          <p:nvPr/>
        </p:nvSpPr>
        <p:spPr>
          <a:xfrm>
            <a:off x="7608893" y="2032703"/>
            <a:ext cx="1241594" cy="626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5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43%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5713784-3CC8-58A0-0E41-B32B0EF0F616}"/>
              </a:ext>
            </a:extLst>
          </p:cNvPr>
          <p:cNvSpPr txBox="1"/>
          <p:nvPr/>
        </p:nvSpPr>
        <p:spPr>
          <a:xfrm>
            <a:off x="95249" y="5916771"/>
            <a:ext cx="8850487" cy="36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 riducono le relazioni con i lavoratori e aumentano quelle con tutti gli altri operatori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581E33-6997-8361-913D-7EB04370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0225" y="6356350"/>
            <a:ext cx="2743200" cy="365125"/>
          </a:xfrm>
        </p:spPr>
        <p:txBody>
          <a:bodyPr/>
          <a:lstStyle/>
          <a:p>
            <a:fld id="{A76CDA7F-03B7-45B5-9AA3-EC22BE14DCE6}" type="slidenum">
              <a:rPr lang="it-IT" smtClean="0"/>
              <a:t>6</a:t>
            </a:fld>
            <a:endParaRPr lang="it-IT"/>
          </a:p>
        </p:txBody>
      </p:sp>
      <p:pic>
        <p:nvPicPr>
          <p:cNvPr id="7" name="Elemento grafico 6" descr="Freccia in su contorno">
            <a:extLst>
              <a:ext uri="{FF2B5EF4-FFF2-40B4-BE49-F238E27FC236}">
                <a16:creationId xmlns:a16="http://schemas.microsoft.com/office/drawing/2014/main" id="{263697FA-12D8-CC06-B5E8-EE6FAABC005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133" y="4858830"/>
            <a:ext cx="334652" cy="274889"/>
          </a:xfrm>
          <a:prstGeom prst="rect">
            <a:avLst/>
          </a:prstGeom>
        </p:spPr>
      </p:pic>
      <p:pic>
        <p:nvPicPr>
          <p:cNvPr id="8" name="Elemento grafico 7" descr="Freccia in su contorno">
            <a:extLst>
              <a:ext uri="{FF2B5EF4-FFF2-40B4-BE49-F238E27FC236}">
                <a16:creationId xmlns:a16="http://schemas.microsoft.com/office/drawing/2014/main" id="{B154DB7B-ABD0-5C0B-4C82-2706C21EEF8F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133" y="5194633"/>
            <a:ext cx="334652" cy="274889"/>
          </a:xfrm>
          <a:prstGeom prst="rect">
            <a:avLst/>
          </a:prstGeom>
        </p:spPr>
      </p:pic>
      <p:pic>
        <p:nvPicPr>
          <p:cNvPr id="9" name="Elemento grafico 8" descr="Freccia in su contorno">
            <a:extLst>
              <a:ext uri="{FF2B5EF4-FFF2-40B4-BE49-F238E27FC236}">
                <a16:creationId xmlns:a16="http://schemas.microsoft.com/office/drawing/2014/main" id="{85841D8C-FB99-DAE1-F121-78E04E5FB63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133" y="5549687"/>
            <a:ext cx="334652" cy="274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24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E92D22F5-E741-817A-1226-B6652BCDB460}"/>
              </a:ext>
            </a:extLst>
          </p:cNvPr>
          <p:cNvSpPr txBox="1">
            <a:spLocks/>
          </p:cNvSpPr>
          <p:nvPr/>
        </p:nvSpPr>
        <p:spPr>
          <a:xfrm>
            <a:off x="47624" y="47244"/>
            <a:ext cx="11526583" cy="887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</a:pPr>
            <a:r>
              <a:rPr lang="it-IT" sz="5400" dirty="0">
                <a:latin typeface="Cambria" panose="02040503050406030204" pitchFamily="18" charset="0"/>
                <a:ea typeface="Cambria" panose="02040503050406030204" pitchFamily="18" charset="0"/>
              </a:rPr>
              <a:t>…il loro fatturato e la loro occupazione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0B20965-F21C-E5EC-F8AD-A8A53E364F14}"/>
              </a:ext>
            </a:extLst>
          </p:cNvPr>
          <p:cNvSpPr txBox="1"/>
          <p:nvPr/>
        </p:nvSpPr>
        <p:spPr>
          <a:xfrm>
            <a:off x="238125" y="5752067"/>
            <a:ext cx="9573956" cy="663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 imprese coesive hanno dimostrato una significativa capacità di resilienza rispetto a quelle che non lo sono, rispondendo meglio allo shock pandemico.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CDC597D0-E78D-7DBC-B829-F47D3244A6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3825582"/>
              </p:ext>
            </p:extLst>
          </p:nvPr>
        </p:nvGraphicFramePr>
        <p:xfrm>
          <a:off x="83127" y="2294370"/>
          <a:ext cx="3420492" cy="3326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1BCFD619-2DED-2C76-7F6B-C22E5E2135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3261931"/>
              </p:ext>
            </p:extLst>
          </p:nvPr>
        </p:nvGraphicFramePr>
        <p:xfrm>
          <a:off x="6128912" y="2294408"/>
          <a:ext cx="3419258" cy="3326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C8A9DD8-1614-7A74-493A-1D743AE140DF}"/>
              </a:ext>
            </a:extLst>
          </p:cNvPr>
          <p:cNvSpPr txBox="1"/>
          <p:nvPr/>
        </p:nvSpPr>
        <p:spPr>
          <a:xfrm>
            <a:off x="216741" y="1295000"/>
            <a:ext cx="3153265" cy="959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QUOTA DI IMPRESE CON </a:t>
            </a:r>
            <a:r>
              <a:rPr lang="it-IT" b="1" kern="100" dirty="0">
                <a:solidFill>
                  <a:srgbClr val="E3504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FATTURATO</a:t>
            </a: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IN AUMENTO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i="1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(Biennio 2021-22)</a:t>
            </a:r>
            <a:endParaRPr lang="it-IT" i="1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5A3ED02-B974-6097-BDCF-A9F86CCDE4F3}"/>
              </a:ext>
            </a:extLst>
          </p:cNvPr>
          <p:cNvSpPr txBox="1"/>
          <p:nvPr/>
        </p:nvSpPr>
        <p:spPr>
          <a:xfrm>
            <a:off x="6261909" y="1295000"/>
            <a:ext cx="3153265" cy="959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QUOTA DI IMPRESE CON </a:t>
            </a:r>
            <a:r>
              <a:rPr lang="it-IT" b="1" kern="100" dirty="0">
                <a:solidFill>
                  <a:srgbClr val="E3504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OCCUPATI</a:t>
            </a: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IN AUMENTO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i="1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(Biennio 2021-22)</a:t>
            </a:r>
            <a:endParaRPr lang="it-IT" i="1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19A5DED5-C612-654F-2F59-7622C20C206B}"/>
              </a:ext>
            </a:extLst>
          </p:cNvPr>
          <p:cNvGrpSpPr/>
          <p:nvPr/>
        </p:nvGrpSpPr>
        <p:grpSpPr>
          <a:xfrm>
            <a:off x="4117938" y="4875568"/>
            <a:ext cx="1602597" cy="338554"/>
            <a:chOff x="6692988" y="1892872"/>
            <a:chExt cx="1602597" cy="338554"/>
          </a:xfrm>
        </p:grpSpPr>
        <p:sp>
          <p:nvSpPr>
            <p:cNvPr id="22" name="Ovale 21">
              <a:extLst>
                <a:ext uri="{FF2B5EF4-FFF2-40B4-BE49-F238E27FC236}">
                  <a16:creationId xmlns:a16="http://schemas.microsoft.com/office/drawing/2014/main" id="{FD42CEC3-6E05-D847-BC73-1DF9F459E748}"/>
                </a:ext>
              </a:extLst>
            </p:cNvPr>
            <p:cNvSpPr/>
            <p:nvPr/>
          </p:nvSpPr>
          <p:spPr>
            <a:xfrm>
              <a:off x="6692988" y="1949973"/>
              <a:ext cx="132018" cy="132018"/>
            </a:xfrm>
            <a:prstGeom prst="ellipse">
              <a:avLst/>
            </a:prstGeom>
            <a:gradFill>
              <a:gsLst>
                <a:gs pos="50000">
                  <a:srgbClr val="E35049"/>
                </a:gs>
                <a:gs pos="100000">
                  <a:schemeClr val="bg1"/>
                </a:gs>
              </a:gsLst>
              <a:path path="circle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77782972-2459-8631-A8D3-466992B727CF}"/>
                </a:ext>
              </a:extLst>
            </p:cNvPr>
            <p:cNvSpPr txBox="1"/>
            <p:nvPr/>
          </p:nvSpPr>
          <p:spPr>
            <a:xfrm>
              <a:off x="6796723" y="1892872"/>
              <a:ext cx="14988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i="1" dirty="0">
                  <a:latin typeface="Cambria" panose="02040503050406030204" pitchFamily="18" charset="0"/>
                  <a:ea typeface="Cambria" panose="02040503050406030204" pitchFamily="18" charset="0"/>
                </a:rPr>
                <a:t>coesive</a:t>
              </a:r>
            </a:p>
          </p:txBody>
        </p:sp>
      </p:grp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2BF715FA-A572-57EE-F2FE-4A88D2F36B7C}"/>
              </a:ext>
            </a:extLst>
          </p:cNvPr>
          <p:cNvGrpSpPr/>
          <p:nvPr/>
        </p:nvGrpSpPr>
        <p:grpSpPr>
          <a:xfrm>
            <a:off x="4117938" y="5183743"/>
            <a:ext cx="1847694" cy="338554"/>
            <a:chOff x="6692988" y="2178558"/>
            <a:chExt cx="1847694" cy="338554"/>
          </a:xfrm>
        </p:grpSpPr>
        <p:sp>
          <p:nvSpPr>
            <p:cNvPr id="25" name="Ovale 24">
              <a:extLst>
                <a:ext uri="{FF2B5EF4-FFF2-40B4-BE49-F238E27FC236}">
                  <a16:creationId xmlns:a16="http://schemas.microsoft.com/office/drawing/2014/main" id="{8E369C38-8E73-BE4D-E18F-FA4F4BF13558}"/>
                </a:ext>
              </a:extLst>
            </p:cNvPr>
            <p:cNvSpPr/>
            <p:nvPr/>
          </p:nvSpPr>
          <p:spPr>
            <a:xfrm>
              <a:off x="6692988" y="2245563"/>
              <a:ext cx="132018" cy="132018"/>
            </a:xfrm>
            <a:prstGeom prst="ellipse">
              <a:avLst/>
            </a:prstGeom>
            <a:gradFill>
              <a:gsLst>
                <a:gs pos="37000">
                  <a:srgbClr val="C7D5ED"/>
                </a:gs>
                <a:gs pos="100000">
                  <a:schemeClr val="bg1"/>
                </a:gs>
              </a:gsLst>
              <a:path path="circle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F582495E-B167-5A24-821D-B001C29EF31A}"/>
                </a:ext>
              </a:extLst>
            </p:cNvPr>
            <p:cNvSpPr txBox="1"/>
            <p:nvPr/>
          </p:nvSpPr>
          <p:spPr>
            <a:xfrm>
              <a:off x="6796723" y="2178558"/>
              <a:ext cx="17439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i="1" dirty="0">
                  <a:latin typeface="Cambria" panose="02040503050406030204" pitchFamily="18" charset="0"/>
                  <a:ea typeface="Cambria" panose="02040503050406030204" pitchFamily="18" charset="0"/>
                </a:rPr>
                <a:t>non coesive</a:t>
              </a:r>
            </a:p>
          </p:txBody>
        </p:sp>
      </p:grp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6644F76C-8B28-E23A-EA7A-F3FD39BEB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82125" y="6356350"/>
            <a:ext cx="2743200" cy="365125"/>
          </a:xfrm>
        </p:spPr>
        <p:txBody>
          <a:bodyPr/>
          <a:lstStyle/>
          <a:p>
            <a:fld id="{A76CDA7F-03B7-45B5-9AA3-EC22BE14DCE6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2675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E92D22F5-E741-817A-1226-B6652BCDB460}"/>
              </a:ext>
            </a:extLst>
          </p:cNvPr>
          <p:cNvSpPr txBox="1">
            <a:spLocks/>
          </p:cNvSpPr>
          <p:nvPr/>
        </p:nvSpPr>
        <p:spPr>
          <a:xfrm>
            <a:off x="95250" y="57150"/>
            <a:ext cx="11505460" cy="153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500"/>
              </a:lnSpc>
            </a:pPr>
            <a:r>
              <a:rPr lang="it-IT" sz="5400" dirty="0">
                <a:latin typeface="Cambria" panose="02040503050406030204" pitchFamily="18" charset="0"/>
                <a:ea typeface="Cambria" panose="02040503050406030204" pitchFamily="18" charset="0"/>
              </a:rPr>
              <a:t>Ci sono più imprese esportatrici e fornitori italiani…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0B20965-F21C-E5EC-F8AD-A8A53E364F14}"/>
              </a:ext>
            </a:extLst>
          </p:cNvPr>
          <p:cNvSpPr txBox="1"/>
          <p:nvPr/>
        </p:nvSpPr>
        <p:spPr>
          <a:xfrm>
            <a:off x="66675" y="5042775"/>
            <a:ext cx="1006754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 imprese coesive credono più delle altre nel nostro Paese: se guardiamo al </a:t>
            </a:r>
            <a:r>
              <a:rPr lang="it-IT" i="1" kern="1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backshoring</a:t>
            </a: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misurato attraverso la crescita della quota di fornitori italiani locali o extraregionali, questa nei prossimi tre anni riguarderà il 26,4% delle imprese coesive rispetto al 19,5% delle altre. Non solo. Sempre restando al tema dei fornitori, l’alta qualità dei prodotti è ancor più che per le altre imprese il principale criterio di selezione degli stessi (83,8% contro 76,9%).</a:t>
            </a:r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C9ABF22F-409C-AB24-A571-E5F0A74025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9168740"/>
              </p:ext>
            </p:extLst>
          </p:nvPr>
        </p:nvGraphicFramePr>
        <p:xfrm>
          <a:off x="0" y="2264410"/>
          <a:ext cx="3351157" cy="2686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B4D60122-9446-44ED-E529-DC59AB405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8710653"/>
              </p:ext>
            </p:extLst>
          </p:nvPr>
        </p:nvGraphicFramePr>
        <p:xfrm>
          <a:off x="6241468" y="2264929"/>
          <a:ext cx="3351600" cy="268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99A49C74-8251-C725-739F-B7543AA11FE8}"/>
              </a:ext>
            </a:extLst>
          </p:cNvPr>
          <p:cNvSpPr txBox="1"/>
          <p:nvPr/>
        </p:nvSpPr>
        <p:spPr>
          <a:xfrm>
            <a:off x="332726" y="1700349"/>
            <a:ext cx="2739658" cy="663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IMPRESE </a:t>
            </a:r>
            <a:r>
              <a:rPr lang="it-IT" b="1" kern="100" dirty="0">
                <a:solidFill>
                  <a:srgbClr val="E3504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INTERNAZIONALIZZATE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1990654F-20A9-39D1-493F-41179221C92B}"/>
              </a:ext>
            </a:extLst>
          </p:cNvPr>
          <p:cNvSpPr txBox="1"/>
          <p:nvPr/>
        </p:nvSpPr>
        <p:spPr>
          <a:xfrm>
            <a:off x="6524380" y="1700349"/>
            <a:ext cx="3186548" cy="663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AUMENTO DEI </a:t>
            </a:r>
            <a:r>
              <a:rPr lang="it-IT" b="1" kern="100" dirty="0">
                <a:solidFill>
                  <a:srgbClr val="E3504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FORNITORI</a:t>
            </a: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LOCALI ED EXTRAREGIONALI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159D3D5-3D2B-04B7-C87B-099BA5A03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0225" y="6356350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A76CDA7F-03B7-45B5-9AA3-EC22BE14DCE6}" type="slidenum">
              <a:rPr lang="it-IT"/>
              <a:pPr/>
              <a:t>8</a:t>
            </a:fld>
            <a:endParaRPr lang="it-IT" dirty="0"/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680CCF44-5680-A1B9-00B7-EB93CE9BA884}"/>
              </a:ext>
            </a:extLst>
          </p:cNvPr>
          <p:cNvGrpSpPr/>
          <p:nvPr/>
        </p:nvGrpSpPr>
        <p:grpSpPr>
          <a:xfrm>
            <a:off x="4041738" y="4089184"/>
            <a:ext cx="1602597" cy="338554"/>
            <a:chOff x="6692988" y="1892872"/>
            <a:chExt cx="1602597" cy="338554"/>
          </a:xfrm>
        </p:grpSpPr>
        <p:sp>
          <p:nvSpPr>
            <p:cNvPr id="7" name="Ovale 6">
              <a:extLst>
                <a:ext uri="{FF2B5EF4-FFF2-40B4-BE49-F238E27FC236}">
                  <a16:creationId xmlns:a16="http://schemas.microsoft.com/office/drawing/2014/main" id="{7905413B-DCD9-8980-7C8D-C3E040A22FEE}"/>
                </a:ext>
              </a:extLst>
            </p:cNvPr>
            <p:cNvSpPr/>
            <p:nvPr/>
          </p:nvSpPr>
          <p:spPr>
            <a:xfrm>
              <a:off x="6692988" y="1949973"/>
              <a:ext cx="132018" cy="132018"/>
            </a:xfrm>
            <a:prstGeom prst="ellipse">
              <a:avLst/>
            </a:prstGeom>
            <a:gradFill>
              <a:gsLst>
                <a:gs pos="50000">
                  <a:srgbClr val="E35049"/>
                </a:gs>
                <a:gs pos="100000">
                  <a:schemeClr val="bg1"/>
                </a:gs>
              </a:gsLst>
              <a:path path="circle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ECEA7977-BDA0-99DC-1CBD-976523341B9D}"/>
                </a:ext>
              </a:extLst>
            </p:cNvPr>
            <p:cNvSpPr txBox="1"/>
            <p:nvPr/>
          </p:nvSpPr>
          <p:spPr>
            <a:xfrm>
              <a:off x="6796723" y="1892872"/>
              <a:ext cx="14988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i="1" dirty="0">
                  <a:latin typeface="Cambria" panose="02040503050406030204" pitchFamily="18" charset="0"/>
                  <a:ea typeface="Cambria" panose="02040503050406030204" pitchFamily="18" charset="0"/>
                </a:rPr>
                <a:t>coesive</a:t>
              </a:r>
            </a:p>
          </p:txBody>
        </p:sp>
      </p:grpSp>
      <p:grpSp>
        <p:nvGrpSpPr>
          <p:cNvPr id="9" name="Gruppo 8">
            <a:extLst>
              <a:ext uri="{FF2B5EF4-FFF2-40B4-BE49-F238E27FC236}">
                <a16:creationId xmlns:a16="http://schemas.microsoft.com/office/drawing/2014/main" id="{C2042109-8144-96A0-861C-C1877A49E447}"/>
              </a:ext>
            </a:extLst>
          </p:cNvPr>
          <p:cNvGrpSpPr/>
          <p:nvPr/>
        </p:nvGrpSpPr>
        <p:grpSpPr>
          <a:xfrm>
            <a:off x="4041738" y="4397359"/>
            <a:ext cx="1847694" cy="338554"/>
            <a:chOff x="6692988" y="2178558"/>
            <a:chExt cx="1847694" cy="338554"/>
          </a:xfrm>
        </p:grpSpPr>
        <p:sp>
          <p:nvSpPr>
            <p:cNvPr id="10" name="Ovale 9">
              <a:extLst>
                <a:ext uri="{FF2B5EF4-FFF2-40B4-BE49-F238E27FC236}">
                  <a16:creationId xmlns:a16="http://schemas.microsoft.com/office/drawing/2014/main" id="{D8437F04-147E-F83E-E074-D129F69CD3D9}"/>
                </a:ext>
              </a:extLst>
            </p:cNvPr>
            <p:cNvSpPr/>
            <p:nvPr/>
          </p:nvSpPr>
          <p:spPr>
            <a:xfrm>
              <a:off x="6692988" y="2245563"/>
              <a:ext cx="132018" cy="132018"/>
            </a:xfrm>
            <a:prstGeom prst="ellipse">
              <a:avLst/>
            </a:prstGeom>
            <a:gradFill>
              <a:gsLst>
                <a:gs pos="37000">
                  <a:srgbClr val="C7D5ED"/>
                </a:gs>
                <a:gs pos="100000">
                  <a:schemeClr val="bg1"/>
                </a:gs>
              </a:gsLst>
              <a:path path="circle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9131E729-9937-1847-70B7-36000167D65B}"/>
                </a:ext>
              </a:extLst>
            </p:cNvPr>
            <p:cNvSpPr txBox="1"/>
            <p:nvPr/>
          </p:nvSpPr>
          <p:spPr>
            <a:xfrm>
              <a:off x="6796723" y="2178558"/>
              <a:ext cx="17439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i="1" dirty="0">
                  <a:latin typeface="Cambria" panose="02040503050406030204" pitchFamily="18" charset="0"/>
                  <a:ea typeface="Cambria" panose="02040503050406030204" pitchFamily="18" charset="0"/>
                </a:rPr>
                <a:t>non coesive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0001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E92D22F5-E741-817A-1226-B6652BCDB460}"/>
              </a:ext>
            </a:extLst>
          </p:cNvPr>
          <p:cNvSpPr txBox="1">
            <a:spLocks/>
          </p:cNvSpPr>
          <p:nvPr/>
        </p:nvSpPr>
        <p:spPr>
          <a:xfrm>
            <a:off x="95249" y="85725"/>
            <a:ext cx="9432000" cy="136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it-IT"/>
            </a:defPPr>
            <a:lvl1pPr>
              <a:lnSpc>
                <a:spcPts val="4500"/>
              </a:lnSpc>
              <a:spcBef>
                <a:spcPct val="0"/>
              </a:spcBef>
              <a:buNone/>
              <a:defRPr sz="5400">
                <a:latin typeface="Cambria" panose="02040503050406030204" pitchFamily="18" charset="0"/>
                <a:ea typeface="Cambria" panose="02040503050406030204" pitchFamily="18" charset="0"/>
                <a:cs typeface="+mj-cs"/>
              </a:defRPr>
            </a:lvl1pPr>
          </a:lstStyle>
          <a:p>
            <a:r>
              <a:rPr lang="it-IT" dirty="0"/>
              <a:t>…hanno migliori aspettative sul futuro…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A982AE57-7051-302B-B4AF-90C88EEDBE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172204"/>
              </p:ext>
            </p:extLst>
          </p:nvPr>
        </p:nvGraphicFramePr>
        <p:xfrm>
          <a:off x="0" y="2264435"/>
          <a:ext cx="3178004" cy="3370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8EB56553-87FA-42E9-B3B5-756E97B075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7680233"/>
              </p:ext>
            </p:extLst>
          </p:nvPr>
        </p:nvGraphicFramePr>
        <p:xfrm>
          <a:off x="3408084" y="2264435"/>
          <a:ext cx="3178004" cy="3370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596B6D5C-3E8A-CD89-851F-EC3CE2F206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9429423"/>
              </p:ext>
            </p:extLst>
          </p:nvPr>
        </p:nvGraphicFramePr>
        <p:xfrm>
          <a:off x="6920943" y="2264435"/>
          <a:ext cx="3178004" cy="3370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13A09F7-3382-706A-C59D-B9E439719751}"/>
              </a:ext>
            </a:extLst>
          </p:cNvPr>
          <p:cNvSpPr txBox="1"/>
          <p:nvPr/>
        </p:nvSpPr>
        <p:spPr>
          <a:xfrm>
            <a:off x="401819" y="1719286"/>
            <a:ext cx="2374366" cy="663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AUMENTO DEL </a:t>
            </a:r>
            <a:r>
              <a:rPr lang="it-IT" b="1" kern="100" dirty="0">
                <a:solidFill>
                  <a:srgbClr val="E3504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FATTURATO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9F60085-F032-AE3C-B449-589DE2782CA7}"/>
              </a:ext>
            </a:extLst>
          </p:cNvPr>
          <p:cNvSpPr txBox="1"/>
          <p:nvPr/>
        </p:nvSpPr>
        <p:spPr>
          <a:xfrm>
            <a:off x="3809903" y="1719286"/>
            <a:ext cx="2374366" cy="663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AUMENTO DELL’</a:t>
            </a:r>
            <a:r>
              <a:rPr lang="it-IT" b="1" kern="100" dirty="0">
                <a:solidFill>
                  <a:srgbClr val="E3504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OCCUPAZIONE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F33FC14-CA5D-FB7A-F819-BC1B459F733B}"/>
              </a:ext>
            </a:extLst>
          </p:cNvPr>
          <p:cNvSpPr txBox="1"/>
          <p:nvPr/>
        </p:nvSpPr>
        <p:spPr>
          <a:xfrm>
            <a:off x="7322762" y="1719285"/>
            <a:ext cx="2374366" cy="663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AUMENTO DELL’</a:t>
            </a:r>
            <a:r>
              <a:rPr lang="it-IT" b="1" kern="100" dirty="0">
                <a:solidFill>
                  <a:srgbClr val="E3504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EXPORT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E9CD249B-3DA1-C4B0-2C5C-B9B513AF9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3075" y="6356350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A76CDA7F-03B7-45B5-9AA3-EC22BE14DCE6}" type="slidenum">
              <a:rPr lang="it-IT"/>
              <a:pPr/>
              <a:t>9</a:t>
            </a:fld>
            <a:endParaRPr lang="it-IT" dirty="0"/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A2734AF4-8D74-59DA-DCC4-0223823A9EAC}"/>
              </a:ext>
            </a:extLst>
          </p:cNvPr>
          <p:cNvGrpSpPr/>
          <p:nvPr/>
        </p:nvGrpSpPr>
        <p:grpSpPr>
          <a:xfrm>
            <a:off x="3658125" y="5757246"/>
            <a:ext cx="1602597" cy="338554"/>
            <a:chOff x="6692988" y="1892872"/>
            <a:chExt cx="1602597" cy="338554"/>
          </a:xfrm>
        </p:grpSpPr>
        <p:sp>
          <p:nvSpPr>
            <p:cNvPr id="6" name="Ovale 5">
              <a:extLst>
                <a:ext uri="{FF2B5EF4-FFF2-40B4-BE49-F238E27FC236}">
                  <a16:creationId xmlns:a16="http://schemas.microsoft.com/office/drawing/2014/main" id="{00C265D0-4B38-DB5E-FC88-9624D0887941}"/>
                </a:ext>
              </a:extLst>
            </p:cNvPr>
            <p:cNvSpPr/>
            <p:nvPr/>
          </p:nvSpPr>
          <p:spPr>
            <a:xfrm>
              <a:off x="6692988" y="1949973"/>
              <a:ext cx="132018" cy="132018"/>
            </a:xfrm>
            <a:prstGeom prst="ellipse">
              <a:avLst/>
            </a:prstGeom>
            <a:gradFill>
              <a:gsLst>
                <a:gs pos="50000">
                  <a:srgbClr val="E35049"/>
                </a:gs>
                <a:gs pos="100000">
                  <a:schemeClr val="bg1"/>
                </a:gs>
              </a:gsLst>
              <a:path path="circle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448E4FBF-573D-DAD4-B186-E160A2A33959}"/>
                </a:ext>
              </a:extLst>
            </p:cNvPr>
            <p:cNvSpPr txBox="1"/>
            <p:nvPr/>
          </p:nvSpPr>
          <p:spPr>
            <a:xfrm>
              <a:off x="6796723" y="1892872"/>
              <a:ext cx="14988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i="1" dirty="0">
                  <a:latin typeface="Cambria" panose="02040503050406030204" pitchFamily="18" charset="0"/>
                  <a:ea typeface="Cambria" panose="02040503050406030204" pitchFamily="18" charset="0"/>
                </a:rPr>
                <a:t>coesive</a:t>
              </a:r>
            </a:p>
          </p:txBody>
        </p:sp>
      </p:grpSp>
      <p:grpSp>
        <p:nvGrpSpPr>
          <p:cNvPr id="8" name="Gruppo 7">
            <a:extLst>
              <a:ext uri="{FF2B5EF4-FFF2-40B4-BE49-F238E27FC236}">
                <a16:creationId xmlns:a16="http://schemas.microsoft.com/office/drawing/2014/main" id="{02A69903-56AA-4C3F-383D-424446101430}"/>
              </a:ext>
            </a:extLst>
          </p:cNvPr>
          <p:cNvGrpSpPr/>
          <p:nvPr/>
        </p:nvGrpSpPr>
        <p:grpSpPr>
          <a:xfrm>
            <a:off x="4749399" y="5757737"/>
            <a:ext cx="1847694" cy="338554"/>
            <a:chOff x="6692988" y="2178558"/>
            <a:chExt cx="1847694" cy="338554"/>
          </a:xfrm>
        </p:grpSpPr>
        <p:sp>
          <p:nvSpPr>
            <p:cNvPr id="16" name="Ovale 15">
              <a:extLst>
                <a:ext uri="{FF2B5EF4-FFF2-40B4-BE49-F238E27FC236}">
                  <a16:creationId xmlns:a16="http://schemas.microsoft.com/office/drawing/2014/main" id="{A85E6E54-A7DD-EC57-70CD-3394A2E2DD2E}"/>
                </a:ext>
              </a:extLst>
            </p:cNvPr>
            <p:cNvSpPr/>
            <p:nvPr/>
          </p:nvSpPr>
          <p:spPr>
            <a:xfrm>
              <a:off x="6692988" y="2245563"/>
              <a:ext cx="132018" cy="132018"/>
            </a:xfrm>
            <a:prstGeom prst="ellipse">
              <a:avLst/>
            </a:prstGeom>
            <a:gradFill>
              <a:gsLst>
                <a:gs pos="37000">
                  <a:srgbClr val="C7D5ED"/>
                </a:gs>
                <a:gs pos="100000">
                  <a:schemeClr val="bg1"/>
                </a:gs>
              </a:gsLst>
              <a:path path="circle">
                <a:fillToRect l="100000" t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3846FD45-E0BF-E5E8-E88D-D2439C281FCA}"/>
                </a:ext>
              </a:extLst>
            </p:cNvPr>
            <p:cNvSpPr txBox="1"/>
            <p:nvPr/>
          </p:nvSpPr>
          <p:spPr>
            <a:xfrm>
              <a:off x="6796723" y="2178558"/>
              <a:ext cx="17439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i="1" dirty="0">
                  <a:latin typeface="Cambria" panose="02040503050406030204" pitchFamily="18" charset="0"/>
                  <a:ea typeface="Cambria" panose="02040503050406030204" pitchFamily="18" charset="0"/>
                </a:rPr>
                <a:t>non coesive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0938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2">
      <a:majorFont>
        <a:latin typeface="Syne"/>
        <a:ea typeface=""/>
        <a:cs typeface=""/>
      </a:majorFont>
      <a:minorFont>
        <a:latin typeface="Familjien Grotes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871</Words>
  <Application>Microsoft Office PowerPoint</Application>
  <PresentationFormat>Widescreen</PresentationFormat>
  <Paragraphs>191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</vt:lpstr>
      <vt:lpstr>Familjien Grotesk</vt:lpstr>
      <vt:lpstr>Poppins</vt:lpstr>
      <vt:lpstr>Syne</vt:lpstr>
      <vt:lpstr>Tema di Office</vt:lpstr>
      <vt:lpstr>Coesione è competizione</vt:lpstr>
      <vt:lpstr>Presentazione standard di PowerPoint</vt:lpstr>
      <vt:lpstr>Le relazioni chiave delle imprese coesive (1)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Marianna Sposato</dc:creator>
  <cp:lastModifiedBy>Anna Mattiello</cp:lastModifiedBy>
  <cp:revision>73</cp:revision>
  <cp:lastPrinted>2023-06-21T16:45:27Z</cp:lastPrinted>
  <dcterms:created xsi:type="dcterms:W3CDTF">2023-06-14T09:00:54Z</dcterms:created>
  <dcterms:modified xsi:type="dcterms:W3CDTF">2023-06-22T15:42:35Z</dcterms:modified>
</cp:coreProperties>
</file>