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25" r:id="rId3"/>
    <p:sldId id="335" r:id="rId4"/>
    <p:sldId id="358" r:id="rId5"/>
    <p:sldId id="337" r:id="rId6"/>
    <p:sldId id="361" r:id="rId7"/>
    <p:sldId id="363" r:id="rId8"/>
    <p:sldId id="341" r:id="rId9"/>
    <p:sldId id="339" r:id="rId10"/>
    <p:sldId id="344" r:id="rId11"/>
    <p:sldId id="332" r:id="rId12"/>
    <p:sldId id="365" r:id="rId13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F8"/>
    <a:srgbClr val="F50974"/>
    <a:srgbClr val="FE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EF4FA"/>
                  </a:gs>
                  <a:gs pos="100000">
                    <a:srgbClr val="F5097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92-4BEC-8DD2-2DA245324395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EF4FA"/>
                  </a:gs>
                  <a:gs pos="100000">
                    <a:srgbClr val="F5097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F92-4BEC-8DD2-2DA2453243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OCCUPATI</c:v>
                </c:pt>
                <c:pt idx="1">
                  <c:v>VALORE 
AGGIUNTO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0.57099999999999995</c:v>
                </c:pt>
                <c:pt idx="1">
                  <c:v>0.55200000000000005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A-4F99-9A5A-DDA5A70833D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Creative</c:v>
                </c:pt>
              </c:strCache>
            </c:strRef>
          </c:tx>
          <c:spPr>
            <a:gradFill>
              <a:gsLst>
                <a:gs pos="0">
                  <a:srgbClr val="FEF4FA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OCCUPATI</c:v>
                </c:pt>
                <c:pt idx="1">
                  <c:v>VALORE 
AGGIUNTO</c:v>
                </c:pt>
              </c:strCache>
            </c:strRef>
          </c:cat>
          <c:val>
            <c:numRef>
              <c:f>Foglio1!$C$2:$C$3</c:f>
              <c:numCache>
                <c:formatCode>0.0%</c:formatCode>
                <c:ptCount val="2"/>
                <c:pt idx="0">
                  <c:v>0.42899999999999999</c:v>
                </c:pt>
                <c:pt idx="1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A-4F99-9A5A-DDA5A70833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012997888"/>
        <c:axId val="2012980608"/>
      </c:barChart>
      <c:catAx>
        <c:axId val="201299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it-IT"/>
          </a:p>
        </c:txPr>
        <c:crossAx val="2012980608"/>
        <c:crosses val="autoZero"/>
        <c:auto val="1"/>
        <c:lblAlgn val="ctr"/>
        <c:lblOffset val="100"/>
        <c:noMultiLvlLbl val="0"/>
      </c:catAx>
      <c:valAx>
        <c:axId val="20129806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1299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FD93FB5-7960-9C41-1F7E-B6783A4E9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12DE13-3FC0-6645-D139-A4EB8BF629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FA54-4213-4DBE-AB83-60B79AC82462}" type="datetimeFigureOut">
              <a:rPr lang="it-IT" smtClean="0"/>
              <a:t>25/07/2023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047B114-52ED-AFD5-AB0B-2A378252AF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96B727-50B4-29A8-6E46-93FD32EC30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C533-FDEF-4B82-B32F-B9ED166195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33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0AF06-CEEF-4EE5-AE4A-4D950AC59107}" type="datetimeFigureOut">
              <a:rPr lang="it-IT" smtClean="0"/>
              <a:t>25/07/2023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6BFED-28BB-4683-AB9B-73938C451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86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53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486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659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9F2C8-BFA8-43A0-B7A1-421A7D38F0C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62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6BFED-28BB-4683-AB9B-73938C451F9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24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91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0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68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9F2C8-BFA8-43A0-B7A1-421A7D38F0C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6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9F2C8-BFA8-43A0-B7A1-421A7D38F0C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27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00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15764-F13C-F934-9A9C-E6912E6C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C94BE2-9B2A-8CB5-37E8-FFC8BC54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9BB7BCBE-8150-4F24-B928-5F1D457B3A4C}" type="datetime1">
              <a:rPr lang="it-IT" smtClean="0"/>
              <a:t>25/07/2023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65D0DF-E672-6BD5-1063-D5E4B369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DE98C5-9CAE-DCC6-A512-0D3C1225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E63788-01D4-4D78-8691-FEB586BD251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40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AAB3F-BC7B-C5B2-16D3-D4E2B55F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6F73F7E-8B35-F42C-84C2-DB9A3BA64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CE602E-8187-0989-9A62-468CA4A52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E5B40D-DD97-430D-3503-1D67D627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A64B-B5A4-4C8C-AAB8-4AB31D353768}" type="datetime1">
              <a:rPr lang="it-IT" smtClean="0"/>
              <a:t>25/07/2023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A2B760-9E96-F580-C6D3-E2B81997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1C0D8A-6732-1B79-E9CC-554FA266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56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EFA2E-5430-EB58-764D-3B8D5381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7E69F6-F0BE-F309-43AB-C7993D547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3351D4-E5D5-8A64-F3D6-FA1C942A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2651-B158-4D7C-98BD-E1D787246AE1}" type="datetime1">
              <a:rPr lang="it-IT" smtClean="0"/>
              <a:t>25/07/2023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A7920F-C9BD-2401-8FC8-A950E229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AC803F-7FE4-DD86-8D10-1B09C3D3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99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3D8F089-739C-90B6-C348-54C6BCF78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B81E4D-C067-2AFC-38F9-A46494198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5EBDBA-404C-E961-BC05-E8F54D4D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C934-B4B7-418D-B7EB-4EAF3221E474}" type="datetime1">
              <a:rPr lang="it-IT" smtClean="0"/>
              <a:t>25/07/2023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62FEE2-E49E-A365-5519-873A90A8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1FF32A-CA59-8187-FCF1-7F921C53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01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CC2C2-4902-47EC-E1BE-EC4FDBE92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94CA30-F95D-9825-D52B-F665A9A05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CAC85B-1307-4B6B-2900-4B05BAAA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27C-DA88-4721-8116-E21065C16BE2}" type="datetime1">
              <a:rPr lang="it-IT" smtClean="0"/>
              <a:t>25/07/2023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E2D313-1F9B-914E-34F3-3BAAE8AC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7C5F4-5FE5-848D-2B10-ABB52BC1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98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C8B42-A67B-6BB4-6FE9-4C0E4B29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1EAC71-689F-BE3A-58AC-C2166B0E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F00315-B7F3-52FC-94DB-B4B1D010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9FCA-2E2A-49FE-A4F5-B65BAE5F4A52}" type="datetime1">
              <a:rPr lang="it-IT" smtClean="0"/>
              <a:t>25/07/2023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1EC3DE-AC28-0394-5FBC-88891FCD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938B44-4C1F-3F5E-B4C1-446DA4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91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C7C39-4462-ED24-A2AD-A268C1DA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3EADCE-ADB8-6DCE-AB14-908AD9413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8554B4-B2E8-75D5-E04E-1ACECF66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C29-5B38-4799-8355-5D24DF747D45}" type="datetime1">
              <a:rPr lang="it-IT" smtClean="0"/>
              <a:t>25/07/2023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54FE2C-AD51-92CD-39D3-A5FAD8BB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370E24-C13F-6EE4-6340-4E6C26CE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84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C39402-4616-5529-6206-5E2503EA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B522A-5CF3-9549-7640-05CB40A5E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84F9E3-E7AE-7812-6A34-3E72B2420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719395-8605-12C9-1C99-865AEE12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AED2-44B5-4A16-8906-672824647D1B}" type="datetime1">
              <a:rPr lang="it-IT" smtClean="0"/>
              <a:t>25/07/2023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0C3369-E8FD-9C55-210C-C048C349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5F1D93-6844-D778-56F2-314FF795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40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0A69A-C3C7-9029-0ABD-A9846F06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886406-C912-835A-F5BF-62816D55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B9B980-99CE-CBE5-3B33-76A970B8C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D543A5-F75B-C818-BB78-D5770BC96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603BD8-9179-028F-8251-0B856F187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62E6BB-D57B-DA1B-59FE-8A595325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DBE3-E535-435D-BD91-E4BD7279DD33}" type="datetime1">
              <a:rPr lang="it-IT" smtClean="0"/>
              <a:t>25/07/2023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A63E1B-DB8D-7414-5D9C-C03B716B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79A3C3-F459-48CC-8C01-BEAB5DC6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1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4BC7B-1C9B-2928-B060-16FFCD34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1F6270-DD3C-FD55-2E51-E1F033F2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A16D-7568-482F-B157-7911007D00B6}" type="datetime1">
              <a:rPr lang="it-IT" smtClean="0"/>
              <a:t>25/07/2023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1360CC-08A0-8AB5-49B8-C86978F2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190203-16EC-8ABF-AFAB-91A35D11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8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D1C024-D122-9B87-CA8F-D6EC2FC4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A36C-AFB3-45E1-B569-148738AC6399}" type="datetime1">
              <a:rPr lang="it-IT" smtClean="0"/>
              <a:t>25/07/2023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0662174-8F7D-A0EC-B4B5-BBB04116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8DC163-50E4-92C8-2B94-12A9C3B4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65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BF1EA-5297-8FAC-0950-9718910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58549A-EAF3-31B1-5B43-9A7CEF0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2CE3E1-0201-5320-80E7-DE78A3D29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AB0300-55A9-E756-4A4A-3A2EE3DB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8CB7-54F8-4A39-B043-5EA436B6098A}" type="datetime1">
              <a:rPr lang="it-IT" smtClean="0"/>
              <a:t>25/07/2023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B4AE95-C51A-3FAB-9FDB-680E8432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B7BB41-8D4E-8CC8-1749-7F667FDD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4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DBE36D-587C-1333-845D-6829FE14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3CC196-B16E-984B-9CB3-3859AA6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102C39-286D-63BA-0CD0-753582DE6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5123-B61F-41D9-B116-70D6DF748F13}" type="datetime1">
              <a:rPr lang="it-IT" smtClean="0"/>
              <a:t>25/07/2023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E2A23B-C9B4-3501-2C05-67F36DFE0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CF4034-5B45-1BF9-C054-D1C33828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3788-01D4-4D78-8691-FEB586BD25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microsoft.com/office/2007/relationships/hdphoto" Target="../media/hdphoto8.wdp"/><Relationship Id="rId9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1.xml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persona, Viso umano, videocamera/fotocamera, vestiti&#10;&#10;Descrizione generata automaticamente">
            <a:extLst>
              <a:ext uri="{FF2B5EF4-FFF2-40B4-BE49-F238E27FC236}">
                <a16:creationId xmlns:a16="http://schemas.microsoft.com/office/drawing/2014/main" id="{1BF6A4BE-85F0-2213-3B75-A6DD614AC5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0" r="15752" b="27341"/>
          <a:stretch/>
        </p:blipFill>
        <p:spPr>
          <a:xfrm rot="740116">
            <a:off x="9678558" y="208135"/>
            <a:ext cx="1653431" cy="1893478"/>
          </a:xfrm>
          <a:prstGeom prst="rect">
            <a:avLst/>
          </a:prstGeom>
        </p:spPr>
      </p:pic>
      <p:pic>
        <p:nvPicPr>
          <p:cNvPr id="21" name="Immagine 20" descr="Immagine che contiene rosa, persona, fiore, Viso umano&#10;&#10;Descrizione generata automaticamente">
            <a:extLst>
              <a:ext uri="{FF2B5EF4-FFF2-40B4-BE49-F238E27FC236}">
                <a16:creationId xmlns:a16="http://schemas.microsoft.com/office/drawing/2014/main" id="{D634F892-F8D6-C248-B203-CBC6EBE21A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4753">
            <a:off x="9814945" y="1325363"/>
            <a:ext cx="1788523" cy="2682785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27DA4CE-2FA2-ECF1-3B91-F7F793EAC1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2818" y="698791"/>
            <a:ext cx="1654469" cy="388800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950C275C-1A09-4B60-64B4-26D6206675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890" y="700356"/>
            <a:ext cx="1133847" cy="387235"/>
          </a:xfrm>
          <a:prstGeom prst="rect">
            <a:avLst/>
          </a:prstGeom>
        </p:spPr>
      </p:pic>
      <p:sp>
        <p:nvSpPr>
          <p:cNvPr id="17" name="Titolo 16">
            <a:extLst>
              <a:ext uri="{FF2B5EF4-FFF2-40B4-BE49-F238E27FC236}">
                <a16:creationId xmlns:a16="http://schemas.microsoft.com/office/drawing/2014/main" id="{A069CB0F-465E-527C-137E-0979E674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27" y="3284863"/>
            <a:ext cx="5421313" cy="1325563"/>
          </a:xfrm>
        </p:spPr>
        <p:txBody>
          <a:bodyPr anchor="ctr">
            <a:noAutofit/>
          </a:bodyPr>
          <a:lstStyle/>
          <a:p>
            <a:pPr algn="l"/>
            <a:r>
              <a:rPr lang="it-IT" sz="4000" dirty="0">
                <a:solidFill>
                  <a:schemeClr val="accent5">
                    <a:lumMod val="75000"/>
                  </a:schemeClr>
                </a:solidFill>
              </a:rPr>
              <a:t>IO SONO CULTURA</a:t>
            </a:r>
          </a:p>
        </p:txBody>
      </p:sp>
      <p:sp>
        <p:nvSpPr>
          <p:cNvPr id="18" name="Sottotitolo 17">
            <a:extLst>
              <a:ext uri="{FF2B5EF4-FFF2-40B4-BE49-F238E27FC236}">
                <a16:creationId xmlns:a16="http://schemas.microsoft.com/office/drawing/2014/main" id="{643078ED-E53B-2F12-8D0D-B42EE5AADAC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5327" y="4109918"/>
            <a:ext cx="5421313" cy="1082675"/>
          </a:xfrm>
        </p:spPr>
        <p:txBody>
          <a:bodyPr anchor="ctr">
            <a:noAutofit/>
          </a:bodyPr>
          <a:lstStyle/>
          <a:p>
            <a:pPr marL="0" indent="0" algn="l">
              <a:buNone/>
            </a:pPr>
            <a:r>
              <a:rPr lang="it-IT" sz="2600" dirty="0">
                <a:solidFill>
                  <a:schemeClr val="accent1">
                    <a:lumMod val="75000"/>
                  </a:schemeClr>
                </a:solidFill>
              </a:rPr>
              <a:t>L’Italia della qualità e della bellezza sfida la crisi</a:t>
            </a:r>
          </a:p>
        </p:txBody>
      </p:sp>
      <p:sp>
        <p:nvSpPr>
          <p:cNvPr id="19" name="Titolo 16">
            <a:extLst>
              <a:ext uri="{FF2B5EF4-FFF2-40B4-BE49-F238E27FC236}">
                <a16:creationId xmlns:a16="http://schemas.microsoft.com/office/drawing/2014/main" id="{E02B705D-9ABB-B363-9269-6F6071DB18F8}"/>
              </a:ext>
            </a:extLst>
          </p:cNvPr>
          <p:cNvSpPr txBox="1">
            <a:spLocks/>
          </p:cNvSpPr>
          <p:nvPr/>
        </p:nvSpPr>
        <p:spPr>
          <a:xfrm>
            <a:off x="555327" y="5355070"/>
            <a:ext cx="4867564" cy="421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700" dirty="0"/>
              <a:t>RAPPORTO 2023</a:t>
            </a:r>
          </a:p>
        </p:txBody>
      </p:sp>
      <p:pic>
        <p:nvPicPr>
          <p:cNvPr id="24" name="Immagine 2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D97D4293-A62F-D2DE-FAE2-206DFB45E5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63" y="6189817"/>
            <a:ext cx="915981" cy="288000"/>
          </a:xfrm>
          <a:prstGeom prst="rect">
            <a:avLst/>
          </a:prstGeom>
        </p:spPr>
      </p:pic>
      <p:pic>
        <p:nvPicPr>
          <p:cNvPr id="26" name="Immagine 25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0E1B7C4D-06F4-C891-2648-CD19593812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02" y="6210959"/>
            <a:ext cx="890435" cy="288000"/>
          </a:xfrm>
          <a:prstGeom prst="rect">
            <a:avLst/>
          </a:prstGeom>
        </p:spPr>
      </p:pic>
      <p:pic>
        <p:nvPicPr>
          <p:cNvPr id="28" name="Immagine 27" descr="Immagine che contiene testo, Carattere, logo, design&#10;&#10;Descrizione generata automaticamente">
            <a:extLst>
              <a:ext uri="{FF2B5EF4-FFF2-40B4-BE49-F238E27FC236}">
                <a16:creationId xmlns:a16="http://schemas.microsoft.com/office/drawing/2014/main" id="{63503607-06A7-0EBA-D202-5D3CFA16BD1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542" y="6214761"/>
            <a:ext cx="893936" cy="28800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CDE11F2-BE0B-8828-42A5-B3D4A8A1421D}"/>
              </a:ext>
            </a:extLst>
          </p:cNvPr>
          <p:cNvSpPr txBox="1"/>
          <p:nvPr/>
        </p:nvSpPr>
        <p:spPr>
          <a:xfrm>
            <a:off x="555327" y="5964809"/>
            <a:ext cx="19952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/>
              <a:t>partner</a:t>
            </a:r>
          </a:p>
        </p:txBody>
      </p:sp>
      <p:pic>
        <p:nvPicPr>
          <p:cNvPr id="31" name="Immagine 30" descr="Immagine che contiene Carattere, schermata, Elementi grafici, testo&#10;&#10;Descrizione generata automaticamente">
            <a:extLst>
              <a:ext uri="{FF2B5EF4-FFF2-40B4-BE49-F238E27FC236}">
                <a16:creationId xmlns:a16="http://schemas.microsoft.com/office/drawing/2014/main" id="{023C456F-B9AD-DAC4-4F68-031A40E766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90" y="6197296"/>
            <a:ext cx="1227893" cy="28800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A13ABD9-4482-6B01-CC62-FD191D4E1B00}"/>
              </a:ext>
            </a:extLst>
          </p:cNvPr>
          <p:cNvSpPr txBox="1"/>
          <p:nvPr/>
        </p:nvSpPr>
        <p:spPr>
          <a:xfrm>
            <a:off x="2900717" y="5970074"/>
            <a:ext cx="19952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/>
              <a:t>in collaborazione con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8392936-4909-E1C9-4D87-9D4240B0141C}"/>
              </a:ext>
            </a:extLst>
          </p:cNvPr>
          <p:cNvSpPr txBox="1"/>
          <p:nvPr/>
        </p:nvSpPr>
        <p:spPr>
          <a:xfrm>
            <a:off x="4125418" y="5964808"/>
            <a:ext cx="19952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/>
              <a:t>con il patrocinio di</a:t>
            </a:r>
          </a:p>
        </p:txBody>
      </p:sp>
      <p:pic>
        <p:nvPicPr>
          <p:cNvPr id="6" name="Immagine 5" descr="Immagine che contiene vestiti, Danza, persona, arte&#10;&#10;Descrizione generata automaticamente">
            <a:extLst>
              <a:ext uri="{FF2B5EF4-FFF2-40B4-BE49-F238E27FC236}">
                <a16:creationId xmlns:a16="http://schemas.microsoft.com/office/drawing/2014/main" id="{A45567D6-D6E2-4C37-F75A-223AA970486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082" y="0"/>
            <a:ext cx="2598373" cy="3462497"/>
          </a:xfrm>
          <a:prstGeom prst="rect">
            <a:avLst/>
          </a:prstGeom>
        </p:spPr>
      </p:pic>
      <p:pic>
        <p:nvPicPr>
          <p:cNvPr id="11" name="Immagine 10" descr="Immagine che contiene aria aperta&#10;&#10;Descrizione generata automaticamente">
            <a:extLst>
              <a:ext uri="{FF2B5EF4-FFF2-40B4-BE49-F238E27FC236}">
                <a16:creationId xmlns:a16="http://schemas.microsoft.com/office/drawing/2014/main" id="{67DBA9CD-180A-56DC-26A8-B135350BB4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sharpenSoften amount="3000"/>
                    </a14:imgEffect>
                    <a14:imgEffect>
                      <a14:saturation sat="50000"/>
                    </a14:imgEffect>
                    <a14:imgEffect>
                      <a14:brightnessContrast bright="1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265" t="7973" r="17680" b="13696"/>
          <a:stretch/>
        </p:blipFill>
        <p:spPr>
          <a:xfrm rot="20886645">
            <a:off x="6323360" y="1202097"/>
            <a:ext cx="2628866" cy="3372773"/>
          </a:xfrm>
          <a:prstGeom prst="rect">
            <a:avLst/>
          </a:prstGeom>
        </p:spPr>
      </p:pic>
      <p:pic>
        <p:nvPicPr>
          <p:cNvPr id="2" name="officeArt object">
            <a:extLst>
              <a:ext uri="{FF2B5EF4-FFF2-40B4-BE49-F238E27FC236}">
                <a16:creationId xmlns:a16="http://schemas.microsoft.com/office/drawing/2014/main" id="{F232938D-DB64-88ED-E00E-20056E595289}"/>
              </a:ext>
            </a:extLst>
          </p:cNvPr>
          <p:cNvPicPr/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02"/>
          <a:stretch/>
        </p:blipFill>
        <p:spPr>
          <a:xfrm>
            <a:off x="6647592" y="2800166"/>
            <a:ext cx="4867565" cy="405783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700" b="0" dirty="0">
                <a:latin typeface="+mn-lt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700" b="0" dirty="0">
                <a:latin typeface="+mn-lt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b="1" smtClean="0">
                <a:solidFill>
                  <a:srgbClr val="00B0F0"/>
                </a:solidFill>
              </a:rPr>
              <a:t>10</a:t>
            </a:fld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9" name="Titolo 8">
            <a:extLst>
              <a:ext uri="{FF2B5EF4-FFF2-40B4-BE49-F238E27FC236}">
                <a16:creationId xmlns:a16="http://schemas.microsoft.com/office/drawing/2014/main" id="{CB2AD59F-823D-4593-E7F0-EE17938E9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10" y="271084"/>
            <a:ext cx="11067181" cy="794145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Il moltiplicatore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ECE890-935F-1A1D-2451-560FD99F1CEE}"/>
              </a:ext>
            </a:extLst>
          </p:cNvPr>
          <p:cNvSpPr txBox="1"/>
          <p:nvPr/>
        </p:nvSpPr>
        <p:spPr>
          <a:xfrm>
            <a:off x="2871535" y="1081939"/>
            <a:ext cx="6448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>
                <a:srgbClr val="3366CC"/>
              </a:buClr>
            </a:pPr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Esiste un «fattore moltiplicativo» per cui </a:t>
            </a:r>
            <a:br>
              <a:rPr lang="it-IT" sz="2400" dirty="0">
                <a:cs typeface="Calibri" panose="020F0502020204030204" pitchFamily="34" charset="0"/>
              </a:rPr>
            </a:br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per ogni euro prodotto da cultura e creatività se ne attivano altri 1,8 nel resto dell’economia</a:t>
            </a:r>
            <a:endParaRPr lang="it-IT" sz="2400" dirty="0"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26157D-AEFD-3D7A-934E-550D89334BFE}"/>
              </a:ext>
            </a:extLst>
          </p:cNvPr>
          <p:cNvSpPr txBox="1"/>
          <p:nvPr/>
        </p:nvSpPr>
        <p:spPr>
          <a:xfrm>
            <a:off x="0" y="5465282"/>
            <a:ext cx="3811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+mj-lt"/>
              </a:rPr>
              <a:t>Cultura e creatività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9DDCCD9-EB4A-BAEC-D7CE-620D63456D02}"/>
              </a:ext>
            </a:extLst>
          </p:cNvPr>
          <p:cNvSpPr txBox="1"/>
          <p:nvPr/>
        </p:nvSpPr>
        <p:spPr>
          <a:xfrm>
            <a:off x="4190135" y="5465282"/>
            <a:ext cx="3811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+mj-lt"/>
              </a:rPr>
              <a:t>Impatto sull’economia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0B1B25-678E-DD85-4E2D-C8CB78206666}"/>
              </a:ext>
            </a:extLst>
          </p:cNvPr>
          <p:cNvSpPr txBox="1"/>
          <p:nvPr/>
        </p:nvSpPr>
        <p:spPr>
          <a:xfrm>
            <a:off x="8380270" y="5465282"/>
            <a:ext cx="3811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rgbClr val="0070C0"/>
                </a:solidFill>
                <a:latin typeface="+mj-lt"/>
              </a:rPr>
              <a:t>Filiera cultura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FF6127-6D6B-098C-466F-ACF1046EBD24}"/>
              </a:ext>
            </a:extLst>
          </p:cNvPr>
          <p:cNvSpPr txBox="1"/>
          <p:nvPr/>
        </p:nvSpPr>
        <p:spPr>
          <a:xfrm>
            <a:off x="229930" y="4672665"/>
            <a:ext cx="3155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95,5 mld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DC5C23-D523-F844-C426-57E0F57A05C3}"/>
              </a:ext>
            </a:extLst>
          </p:cNvPr>
          <p:cNvSpPr txBox="1"/>
          <p:nvPr/>
        </p:nvSpPr>
        <p:spPr>
          <a:xfrm>
            <a:off x="4518076" y="4699636"/>
            <a:ext cx="3155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176,4 mld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F7EC10C-2CA8-918F-19F4-552C64E873E4}"/>
              </a:ext>
            </a:extLst>
          </p:cNvPr>
          <p:cNvSpPr txBox="1"/>
          <p:nvPr/>
        </p:nvSpPr>
        <p:spPr>
          <a:xfrm>
            <a:off x="8806222" y="4699636"/>
            <a:ext cx="3155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271,9 mld</a:t>
            </a:r>
          </a:p>
          <a:p>
            <a:pPr algn="ctr"/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it-IT" i="1" dirty="0">
                <a:latin typeface="Roboto" panose="02000000000000000000" pitchFamily="2" charset="0"/>
                <a:ea typeface="Roboto" panose="02000000000000000000" pitchFamily="2" charset="0"/>
              </a:rPr>
              <a:t>15,9% sul totale economia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pic>
        <p:nvPicPr>
          <p:cNvPr id="29" name="Immagine 28" descr="Immagine che contiene statua, Viso umano, Busto, arte&#10;&#10;Descrizione generata automaticamente">
            <a:extLst>
              <a:ext uri="{FF2B5EF4-FFF2-40B4-BE49-F238E27FC236}">
                <a16:creationId xmlns:a16="http://schemas.microsoft.com/office/drawing/2014/main" id="{FD5E6467-D743-C409-5831-FB53046097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C6AF90"/>
              </a:clrFrom>
              <a:clrTo>
                <a:srgbClr val="C6AF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884" y="2264096"/>
            <a:ext cx="2547578" cy="2547069"/>
          </a:xfrm>
          <a:prstGeom prst="rect">
            <a:avLst/>
          </a:prstGeom>
        </p:spPr>
      </p:pic>
      <p:pic>
        <p:nvPicPr>
          <p:cNvPr id="31" name="Immagine 30" descr="Immagine che contiene cartone animato, grafica, Elementi grafici, schermata&#10;&#10;Descrizione generata automaticamente">
            <a:extLst>
              <a:ext uri="{FF2B5EF4-FFF2-40B4-BE49-F238E27FC236}">
                <a16:creationId xmlns:a16="http://schemas.microsoft.com/office/drawing/2014/main" id="{77481EF5-6757-9CD2-7D9B-F17C563FB8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76" y="1948914"/>
            <a:ext cx="2107992" cy="2981303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54C7DB7E-4571-5A9D-2DBE-FE6FB3BB4D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2" t="50000" r="51714"/>
          <a:stretch/>
        </p:blipFill>
        <p:spPr>
          <a:xfrm>
            <a:off x="5226266" y="3041115"/>
            <a:ext cx="1385549" cy="19549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400FF5-8DA2-D73C-4D8F-29811FDA27B1}"/>
              </a:ext>
            </a:extLst>
          </p:cNvPr>
          <p:cNvSpPr txBox="1"/>
          <p:nvPr/>
        </p:nvSpPr>
        <p:spPr>
          <a:xfrm>
            <a:off x="2268172" y="3283368"/>
            <a:ext cx="315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148A33-5655-4FD4-8AE7-4BED6206FE40}"/>
              </a:ext>
            </a:extLst>
          </p:cNvPr>
          <p:cNvSpPr txBox="1"/>
          <p:nvPr/>
        </p:nvSpPr>
        <p:spPr>
          <a:xfrm>
            <a:off x="6874380" y="3283368"/>
            <a:ext cx="315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1403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8">
            <a:extLst>
              <a:ext uri="{FF2B5EF4-FFF2-40B4-BE49-F238E27FC236}">
                <a16:creationId xmlns:a16="http://schemas.microsoft.com/office/drawing/2014/main" id="{BDACF33F-B317-3D82-542E-548CCA4BB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09" y="269999"/>
            <a:ext cx="11067181" cy="741600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I trend del sistema culturale e creativo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700" b="0" dirty="0">
                <a:latin typeface="+mn-lt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700" b="0" dirty="0">
                <a:latin typeface="+mn-lt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b="1" smtClean="0">
                <a:solidFill>
                  <a:srgbClr val="00B0F0"/>
                </a:solidFill>
              </a:rPr>
              <a:t>11</a:t>
            </a:fld>
            <a:endParaRPr lang="it-IT" b="1" dirty="0">
              <a:solidFill>
                <a:srgbClr val="00B0F0"/>
              </a:solidFill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0577F195-5F28-2E9B-592E-3CCD5AFBB8DF}"/>
              </a:ext>
            </a:extLst>
          </p:cNvPr>
          <p:cNvGrpSpPr/>
          <p:nvPr/>
        </p:nvGrpSpPr>
        <p:grpSpPr>
          <a:xfrm>
            <a:off x="3262367" y="1683473"/>
            <a:ext cx="2602800" cy="3612813"/>
            <a:chOff x="3833048" y="1763402"/>
            <a:chExt cx="2602800" cy="3612813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E2FD97C-C602-32A1-9307-AB613096DDEE}"/>
                </a:ext>
              </a:extLst>
            </p:cNvPr>
            <p:cNvSpPr txBox="1"/>
            <p:nvPr/>
          </p:nvSpPr>
          <p:spPr>
            <a:xfrm>
              <a:off x="3833048" y="3611568"/>
              <a:ext cx="260280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7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Giovani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91B4F4F-8595-07E7-0A45-557881C28424}"/>
                </a:ext>
              </a:extLst>
            </p:cNvPr>
            <p:cNvSpPr txBox="1"/>
            <p:nvPr/>
          </p:nvSpPr>
          <p:spPr>
            <a:xfrm>
              <a:off x="3833048" y="4129720"/>
              <a:ext cx="2602800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700"/>
                </a:spcBef>
                <a:buClr>
                  <a:srgbClr val="3366CC"/>
                </a:buClr>
              </a:pPr>
              <a:r>
                <a:rPr lang="it-IT" sz="1500" dirty="0">
                  <a:cs typeface="Calibri" panose="020F0502020204030204" pitchFamily="34" charset="0"/>
                </a:rPr>
                <a:t>L’utilizzo di piattaforme digitali avvicina sempre più i giovani ai contenuti culturali (da quelli musicali a quelli televisivi e dell’editoria)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62D82E4F-EF18-B9D8-E3F3-2252138831FB}"/>
                </a:ext>
              </a:extLst>
            </p:cNvPr>
            <p:cNvGrpSpPr/>
            <p:nvPr/>
          </p:nvGrpSpPr>
          <p:grpSpPr>
            <a:xfrm>
              <a:off x="4311624" y="1763402"/>
              <a:ext cx="1645648" cy="1612219"/>
              <a:chOff x="4923063" y="1763402"/>
              <a:chExt cx="1645648" cy="1612219"/>
            </a:xfrm>
          </p:grpSpPr>
          <p:pic>
            <p:nvPicPr>
              <p:cNvPr id="16" name="Immagine 15" descr="Immagine che contiene statua, Viso umano, arte, persona&#10;&#10;Descrizione generata automaticamente">
                <a:extLst>
                  <a:ext uri="{FF2B5EF4-FFF2-40B4-BE49-F238E27FC236}">
                    <a16:creationId xmlns:a16="http://schemas.microsoft.com/office/drawing/2014/main" id="{042E2532-416F-F3E4-3FFC-DC39018C0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3063" y="1763402"/>
                <a:ext cx="1139953" cy="1612219"/>
              </a:xfrm>
              <a:prstGeom prst="rect">
                <a:avLst/>
              </a:prstGeom>
            </p:spPr>
          </p:pic>
          <p:pic>
            <p:nvPicPr>
              <p:cNvPr id="18" name="Immagine 17" descr="Immagine che contiene vestiti, bibita analcolica, statua, persona&#10;&#10;Descrizione generata automaticamente">
                <a:extLst>
                  <a:ext uri="{FF2B5EF4-FFF2-40B4-BE49-F238E27FC236}">
                    <a16:creationId xmlns:a16="http://schemas.microsoft.com/office/drawing/2014/main" id="{7D8ADA3E-8C1D-951E-70FC-9902ED2A7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7321" y="1940640"/>
                <a:ext cx="1011390" cy="1430394"/>
              </a:xfrm>
              <a:prstGeom prst="rect">
                <a:avLst/>
              </a:prstGeom>
            </p:spPr>
          </p:pic>
        </p:grp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D3FCB3C3-275A-7243-F10F-A3E97252B24B}"/>
              </a:ext>
            </a:extLst>
          </p:cNvPr>
          <p:cNvGrpSpPr/>
          <p:nvPr/>
        </p:nvGrpSpPr>
        <p:grpSpPr>
          <a:xfrm>
            <a:off x="6279330" y="1456749"/>
            <a:ext cx="2602800" cy="5003324"/>
            <a:chOff x="6745411" y="1536678"/>
            <a:chExt cx="2602800" cy="5003324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BBF7522A-5CCD-3ECC-17EE-61891B39174B}"/>
                </a:ext>
              </a:extLst>
            </p:cNvPr>
            <p:cNvSpPr txBox="1"/>
            <p:nvPr/>
          </p:nvSpPr>
          <p:spPr>
            <a:xfrm>
              <a:off x="6745411" y="3611563"/>
              <a:ext cx="260280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7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Trasversalità</a:t>
              </a:r>
              <a:endParaRPr lang="it-IT" sz="1700" dirty="0">
                <a:solidFill>
                  <a:srgbClr val="0070C0"/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BF781E2-7F47-C545-37E4-0EB488BBC1F6}"/>
                </a:ext>
              </a:extLst>
            </p:cNvPr>
            <p:cNvSpPr txBox="1"/>
            <p:nvPr/>
          </p:nvSpPr>
          <p:spPr>
            <a:xfrm>
              <a:off x="6745411" y="4139345"/>
              <a:ext cx="2602800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700"/>
                </a:spcBef>
                <a:buClr>
                  <a:srgbClr val="3366CC"/>
                </a:buClr>
              </a:pPr>
              <a:r>
                <a:rPr lang="it-IT" sz="1500" dirty="0">
                  <a:cs typeface="Calibri" panose="020F0502020204030204" pitchFamily="34" charset="0"/>
                </a:rPr>
                <a:t>I contenuti culturali e creativi influenzano e sono influenzati da altri settori e/o ambiti. Numerose sono le interrelazioni tra cultura e turismo, ma anche tra cultura e salute (</a:t>
              </a:r>
              <a:r>
                <a:rPr lang="it-IT" sz="1500" dirty="0" err="1">
                  <a:cs typeface="Calibri" panose="020F0502020204030204" pitchFamily="34" charset="0"/>
                </a:rPr>
                <a:t>mens</a:t>
              </a:r>
              <a:r>
                <a:rPr lang="it-IT" sz="1500" dirty="0">
                  <a:cs typeface="Calibri" panose="020F0502020204030204" pitchFamily="34" charset="0"/>
                </a:rPr>
                <a:t> sana in </a:t>
              </a:r>
              <a:r>
                <a:rPr lang="it-IT" sz="1500" dirty="0" err="1">
                  <a:cs typeface="Calibri" panose="020F0502020204030204" pitchFamily="34" charset="0"/>
                </a:rPr>
                <a:t>corpore</a:t>
              </a:r>
              <a:r>
                <a:rPr lang="it-IT" sz="1500" dirty="0">
                  <a:cs typeface="Calibri" panose="020F0502020204030204" pitchFamily="34" charset="0"/>
                </a:rPr>
                <a:t> sano) e tra cultura e scienza (ad es. </a:t>
              </a:r>
              <a:r>
                <a:rPr lang="it-IT" sz="1500" dirty="0" err="1">
                  <a:cs typeface="Calibri" panose="020F0502020204030204" pitchFamily="34" charset="0"/>
                </a:rPr>
                <a:t>biorestauro</a:t>
              </a:r>
              <a:r>
                <a:rPr lang="it-IT" sz="1500" dirty="0">
                  <a:cs typeface="Calibri" panose="020F0502020204030204" pitchFamily="34" charset="0"/>
                </a:rPr>
                <a:t> delle opere d’arte)</a:t>
              </a:r>
            </a:p>
          </p:txBody>
        </p:sp>
        <p:pic>
          <p:nvPicPr>
            <p:cNvPr id="20" name="Immagine 19" descr="Immagine che contiene vestiti, arte, persona, struttura&#10;&#10;Descrizione generata automaticamente">
              <a:extLst>
                <a:ext uri="{FF2B5EF4-FFF2-40B4-BE49-F238E27FC236}">
                  <a16:creationId xmlns:a16="http://schemas.microsoft.com/office/drawing/2014/main" id="{878CE6DA-344B-F64D-55B8-5938269EA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314" b="19155"/>
            <a:stretch/>
          </p:blipFill>
          <p:spPr>
            <a:xfrm>
              <a:off x="7198981" y="1536678"/>
              <a:ext cx="1695660" cy="1732529"/>
            </a:xfrm>
            <a:prstGeom prst="rect">
              <a:avLst/>
            </a:prstGeom>
          </p:spPr>
        </p:pic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498EF937-A59B-7CA8-2B3D-5D534D80A3D5}"/>
              </a:ext>
            </a:extLst>
          </p:cNvPr>
          <p:cNvGrpSpPr/>
          <p:nvPr/>
        </p:nvGrpSpPr>
        <p:grpSpPr>
          <a:xfrm>
            <a:off x="322406" y="1557828"/>
            <a:ext cx="2602800" cy="4421330"/>
            <a:chOff x="590242" y="1637757"/>
            <a:chExt cx="2602800" cy="4421330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2A5710A-2058-8269-26EA-100B69AD8251}"/>
                </a:ext>
              </a:extLst>
            </p:cNvPr>
            <p:cNvSpPr txBox="1"/>
            <p:nvPr/>
          </p:nvSpPr>
          <p:spPr>
            <a:xfrm>
              <a:off x="590242" y="3486438"/>
              <a:ext cx="260280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7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Intelligenza artificiale e tecnologia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E45ACD0-4AEF-4E1B-59FD-9299B548FB55}"/>
                </a:ext>
              </a:extLst>
            </p:cNvPr>
            <p:cNvSpPr txBox="1"/>
            <p:nvPr/>
          </p:nvSpPr>
          <p:spPr>
            <a:xfrm>
              <a:off x="590242" y="4120095"/>
              <a:ext cx="26028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700"/>
                </a:spcBef>
                <a:buClr>
                  <a:srgbClr val="3366CC"/>
                </a:buClr>
              </a:pPr>
              <a:r>
                <a:rPr lang="it-IT" sz="1500" dirty="0">
                  <a:cs typeface="Calibri" panose="020F0502020204030204" pitchFamily="34" charset="0"/>
                </a:rPr>
                <a:t>Il futuro del settore culturale e creativo passa anche per l’intelligenza artificiale (ChatGPT, in primis). Inoltre, la diffusione di ‘consorzi trasversali di </a:t>
              </a:r>
              <a:r>
                <a:rPr lang="it-IT" sz="1500" dirty="0" err="1">
                  <a:cs typeface="Calibri" panose="020F0502020204030204" pitchFamily="34" charset="0"/>
                </a:rPr>
                <a:t>sviluppo’</a:t>
              </a:r>
              <a:r>
                <a:rPr lang="it-IT" sz="1500" dirty="0">
                  <a:cs typeface="Calibri" panose="020F0502020204030204" pitchFamily="34" charset="0"/>
                </a:rPr>
                <a:t> rende il settore sempre più policentrico e tecnologico</a:t>
              </a:r>
            </a:p>
          </p:txBody>
        </p:sp>
        <p:pic>
          <p:nvPicPr>
            <p:cNvPr id="25" name="Immagine 24" descr="Immagine che contiene Viso umano, fiore, cartone animato, illustrazione&#10;&#10;Descrizione generata automaticamente">
              <a:extLst>
                <a:ext uri="{FF2B5EF4-FFF2-40B4-BE49-F238E27FC236}">
                  <a16:creationId xmlns:a16="http://schemas.microsoft.com/office/drawing/2014/main" id="{0E4C6D61-915E-0EB6-F66B-D4A5552F9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1ECE9"/>
                </a:clrFrom>
                <a:clrTo>
                  <a:srgbClr val="F1EC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812" y="1637757"/>
              <a:ext cx="1695660" cy="1695660"/>
            </a:xfrm>
            <a:prstGeom prst="rect">
              <a:avLst/>
            </a:prstGeom>
          </p:spPr>
        </p:pic>
      </p:grpSp>
      <p:sp>
        <p:nvSpPr>
          <p:cNvPr id="27" name="Sottotitolo 9">
            <a:extLst>
              <a:ext uri="{FF2B5EF4-FFF2-40B4-BE49-F238E27FC236}">
                <a16:creationId xmlns:a16="http://schemas.microsoft.com/office/drawing/2014/main" id="{06C7830D-EFC8-07FC-9221-6D39B70E3CC7}"/>
              </a:ext>
            </a:extLst>
          </p:cNvPr>
          <p:cNvSpPr txBox="1">
            <a:spLocks/>
          </p:cNvSpPr>
          <p:nvPr/>
        </p:nvSpPr>
        <p:spPr>
          <a:xfrm>
            <a:off x="0" y="990417"/>
            <a:ext cx="12191999" cy="5972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Dal Rapporto emergono quattro caratteristiche: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3CDDD065-3F06-C4EA-81D7-89D7FD5998AD}"/>
              </a:ext>
            </a:extLst>
          </p:cNvPr>
          <p:cNvGrpSpPr/>
          <p:nvPr/>
        </p:nvGrpSpPr>
        <p:grpSpPr>
          <a:xfrm>
            <a:off x="9257797" y="1900810"/>
            <a:ext cx="2602800" cy="3876391"/>
            <a:chOff x="9236876" y="1980739"/>
            <a:chExt cx="2602800" cy="3876391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7B310366-FF63-CE06-89C9-51A23555B478}"/>
                </a:ext>
              </a:extLst>
            </p:cNvPr>
            <p:cNvSpPr txBox="1"/>
            <p:nvPr/>
          </p:nvSpPr>
          <p:spPr>
            <a:xfrm>
              <a:off x="9236876" y="4148970"/>
              <a:ext cx="2602800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500" dirty="0">
                  <a:ea typeface="Roboto" panose="02000000000000000000" pitchFamily="2" charset="0"/>
                  <a:cs typeface="Calibri" panose="020F0502020204030204" pitchFamily="34" charset="0"/>
                </a:rPr>
                <a:t>All’interno del RUNTS, gli enti del terzo settore che si occupano di cultura e creatività incidono per il 10,2% sul totale, mentre per le imprese la quota corrispondente è del </a:t>
              </a:r>
              <a:r>
                <a:rPr lang="it-IT" sz="15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4,5%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0D92F89-56FF-0EF2-F0B5-CEF2E5F39CAA}"/>
                </a:ext>
              </a:extLst>
            </p:cNvPr>
            <p:cNvSpPr txBox="1"/>
            <p:nvPr/>
          </p:nvSpPr>
          <p:spPr>
            <a:xfrm>
              <a:off x="9236876" y="3486438"/>
              <a:ext cx="260280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7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Importanza del terzo settore</a:t>
              </a:r>
              <a:endParaRPr lang="it-IT" sz="1700" dirty="0">
                <a:solidFill>
                  <a:srgbClr val="0070C0"/>
                </a:solidFill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E8E46143-DCFE-3955-C340-75A524AABA3A}"/>
                </a:ext>
              </a:extLst>
            </p:cNvPr>
            <p:cNvGrpSpPr/>
            <p:nvPr/>
          </p:nvGrpSpPr>
          <p:grpSpPr>
            <a:xfrm>
              <a:off x="9753246" y="1980739"/>
              <a:ext cx="1570059" cy="1177544"/>
              <a:chOff x="9753246" y="1980739"/>
              <a:chExt cx="1570059" cy="1177544"/>
            </a:xfrm>
          </p:grpSpPr>
          <p:pic>
            <p:nvPicPr>
              <p:cNvPr id="32" name="Immagine 31" descr="Immagine che contiene dito, mano, persona&#10;&#10;Descrizione generata automaticamente">
                <a:extLst>
                  <a:ext uri="{FF2B5EF4-FFF2-40B4-BE49-F238E27FC236}">
                    <a16:creationId xmlns:a16="http://schemas.microsoft.com/office/drawing/2014/main" id="{C355E5EA-AA06-70B6-9999-90ACB8E16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EFD1"/>
                  </a:clrFrom>
                  <a:clrTo>
                    <a:srgbClr val="FAEFD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949504" y="1784481"/>
                <a:ext cx="1177544" cy="1570059"/>
              </a:xfrm>
              <a:prstGeom prst="rect">
                <a:avLst/>
              </a:prstGeom>
            </p:spPr>
          </p:pic>
          <p:pic>
            <p:nvPicPr>
              <p:cNvPr id="33" name="Immagine 32" descr="Immagine che contiene statua, Viso umano, arte&#10;&#10;Descrizione generata automaticamente">
                <a:extLst>
                  <a:ext uri="{FF2B5EF4-FFF2-40B4-BE49-F238E27FC236}">
                    <a16:creationId xmlns:a16="http://schemas.microsoft.com/office/drawing/2014/main" id="{2848B407-04F4-FAB6-A110-CC5C6C702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80077" y="2212028"/>
                <a:ext cx="716397" cy="7149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5352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Narkisim" panose="020E0502050101010101" pitchFamily="34" charset="-79"/>
              </a:rPr>
              <a:t>UNIONCAMERE – FONDAZIONE SYMBOLA – IO SONO CULTURA - </a:t>
            </a: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63788-01D4-4D78-8691-FEB586BD251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9" name="Titolo 8">
            <a:extLst>
              <a:ext uri="{FF2B5EF4-FFF2-40B4-BE49-F238E27FC236}">
                <a16:creationId xmlns:a16="http://schemas.microsoft.com/office/drawing/2014/main" id="{CB2AD59F-823D-4593-E7F0-EE17938E9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084"/>
            <a:ext cx="12192000" cy="794145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I trend e le prospettive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6D3CC9-C7E3-8EC7-8454-603A449E9C2F}"/>
              </a:ext>
            </a:extLst>
          </p:cNvPr>
          <p:cNvSpPr txBox="1"/>
          <p:nvPr/>
        </p:nvSpPr>
        <p:spPr>
          <a:xfrm>
            <a:off x="370344" y="3942413"/>
            <a:ext cx="3528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Volano per il turismo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A3967B-3B92-F29C-9FA0-8DC4289A8A41}"/>
              </a:ext>
            </a:extLst>
          </p:cNvPr>
          <p:cNvSpPr txBox="1"/>
          <p:nvPr/>
        </p:nvSpPr>
        <p:spPr>
          <a:xfrm>
            <a:off x="4343392" y="3923163"/>
            <a:ext cx="3528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Volano per l’occupazione qualificata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22FF73-BE1D-790E-6FDC-17D2197314D2}"/>
              </a:ext>
            </a:extLst>
          </p:cNvPr>
          <p:cNvSpPr txBox="1"/>
          <p:nvPr/>
        </p:nvSpPr>
        <p:spPr>
          <a:xfrm>
            <a:off x="8192345" y="3942413"/>
            <a:ext cx="3528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Volano per l’economia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E7ADE5-31A8-C7C0-8D03-D0EFB6CCE23B}"/>
              </a:ext>
            </a:extLst>
          </p:cNvPr>
          <p:cNvSpPr txBox="1"/>
          <p:nvPr/>
        </p:nvSpPr>
        <p:spPr>
          <a:xfrm>
            <a:off x="368866" y="4588785"/>
            <a:ext cx="352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Calibri" panose="020F0502020204030204" pitchFamily="34" charset="0"/>
              </a:rPr>
              <a:t>La spesa sostenuta nel 2022 da turisti con consumi culturali incide per il 44,9% sulla spesa turistica complessiva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CBC39F-7F08-D046-3C46-9508FF2E329F}"/>
              </a:ext>
            </a:extLst>
          </p:cNvPr>
          <p:cNvSpPr txBox="1"/>
          <p:nvPr/>
        </p:nvSpPr>
        <p:spPr>
          <a:xfrm>
            <a:off x="4343399" y="4588785"/>
            <a:ext cx="352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Calibri" panose="020F0502020204030204" pitchFamily="34" charset="0"/>
              </a:rPr>
              <a:t>La domanda di laureati nelle imprese culturali e creative nel 2022 è pari al 40,6%, a fronte del 15,1% del totale economia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A48C40-6253-7333-94FE-D5239B797E90}"/>
              </a:ext>
            </a:extLst>
          </p:cNvPr>
          <p:cNvSpPr txBox="1"/>
          <p:nvPr/>
        </p:nvSpPr>
        <p:spPr>
          <a:xfrm>
            <a:off x="8191824" y="4588785"/>
            <a:ext cx="3528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Calibri" panose="020F0502020204030204" pitchFamily="34" charset="0"/>
              </a:rPr>
              <a:t>Nell’Ue27 le imprese del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Calibri" panose="020F0502020204030204" pitchFamily="34" charset="0"/>
              </a:rPr>
              <a:t>cultural 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Calibri" panose="020F0502020204030204" pitchFamily="34" charset="0"/>
              </a:rPr>
              <a:t>sector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Calibri" panose="020F0502020204030204" pitchFamily="34" charset="0"/>
              </a:rPr>
              <a:t>rappresentano il 2,6% del prodotto, cresciuto nel periodo 2015-2019 del 13,1%.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Calibri" panose="020F0502020204030204" pitchFamily="34" charset="0"/>
              </a:rPr>
              <a:t>Per il periodo 2021-27 l’Europa ha aumentato gli stanziamenti a sostegno di cultura e creatività del +66% (2,4 mld)</a:t>
            </a:r>
          </a:p>
        </p:txBody>
      </p:sp>
      <p:pic>
        <p:nvPicPr>
          <p:cNvPr id="18" name="Immagine 17" descr="Immagine che contiene Viso umano, persona, sorriso, vestiti&#10;&#10;Descrizione generata automaticamente">
            <a:extLst>
              <a:ext uri="{FF2B5EF4-FFF2-40B4-BE49-F238E27FC236}">
                <a16:creationId xmlns:a16="http://schemas.microsoft.com/office/drawing/2014/main" id="{A2B274A5-FE4A-1BC7-8832-3C64423A2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20" y="358782"/>
            <a:ext cx="2336566" cy="3504848"/>
          </a:xfrm>
          <a:prstGeom prst="rect">
            <a:avLst/>
          </a:prstGeom>
        </p:spPr>
      </p:pic>
      <p:pic>
        <p:nvPicPr>
          <p:cNvPr id="21" name="Immagine 20" descr="Immagine che contiene Cellulare, schermata, gadget, custodia&#10;&#10;Descrizione generata automaticamente">
            <a:extLst>
              <a:ext uri="{FF2B5EF4-FFF2-40B4-BE49-F238E27FC236}">
                <a16:creationId xmlns:a16="http://schemas.microsoft.com/office/drawing/2014/main" id="{DFEDFAF8-35DF-3C16-F95F-E61E3230A4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9812" r="15761" b="12710"/>
          <a:stretch/>
        </p:blipFill>
        <p:spPr>
          <a:xfrm>
            <a:off x="1337914" y="1336639"/>
            <a:ext cx="1588169" cy="2523082"/>
          </a:xfrm>
          <a:prstGeom prst="rect">
            <a:avLst/>
          </a:prstGeom>
        </p:spPr>
      </p:pic>
      <p:pic>
        <p:nvPicPr>
          <p:cNvPr id="23" name="Immagine 22" descr="Immagine che contiene cartone animato, Animali giocattolo, giocattolo, maiale&#10;&#10;Descrizione generata automaticamente">
            <a:extLst>
              <a:ext uri="{FF2B5EF4-FFF2-40B4-BE49-F238E27FC236}">
                <a16:creationId xmlns:a16="http://schemas.microsoft.com/office/drawing/2014/main" id="{7F194E2E-2040-13FC-36FB-6484683D7D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C2D2E9"/>
              </a:clrFrom>
              <a:clrTo>
                <a:srgbClr val="C2D2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50" y="1288514"/>
            <a:ext cx="2571707" cy="25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5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75CAF0-E94F-85AC-ED40-00275C499A17}"/>
              </a:ext>
            </a:extLst>
          </p:cNvPr>
          <p:cNvSpPr txBox="1"/>
          <p:nvPr/>
        </p:nvSpPr>
        <p:spPr>
          <a:xfrm>
            <a:off x="0" y="6646229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700" b="0" dirty="0">
                <a:latin typeface="+mn-lt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700" b="0" dirty="0">
                <a:latin typeface="+mn-lt"/>
              </a:rPr>
              <a:t>RAPPORTO 2023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D3FEFA-E2CF-696A-48AE-689F6CD5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b="1" smtClean="0">
                <a:solidFill>
                  <a:srgbClr val="00B0F0"/>
                </a:solidFill>
              </a:rPr>
              <a:t>2</a:t>
            </a:fld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C326D3B0-EBAD-ADF0-FF2A-53EDFE374532}"/>
              </a:ext>
            </a:extLst>
          </p:cNvPr>
          <p:cNvSpPr txBox="1">
            <a:spLocks/>
          </p:cNvSpPr>
          <p:nvPr/>
        </p:nvSpPr>
        <p:spPr>
          <a:xfrm>
            <a:off x="562410" y="271084"/>
            <a:ext cx="11067181" cy="741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00B0F0"/>
                </a:solidFill>
              </a:rPr>
              <a:t>Il ‘peso’ della cultura e l’Italia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0C087A37-A9DD-6B4C-387F-32E7B5AA79D0}"/>
              </a:ext>
            </a:extLst>
          </p:cNvPr>
          <p:cNvGrpSpPr/>
          <p:nvPr/>
        </p:nvGrpSpPr>
        <p:grpSpPr>
          <a:xfrm>
            <a:off x="3188485" y="1048113"/>
            <a:ext cx="2700000" cy="4542072"/>
            <a:chOff x="3394463" y="959052"/>
            <a:chExt cx="2590671" cy="4576011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ED02A66-F24E-56A5-203D-A2CC9E6DE3C3}"/>
                </a:ext>
              </a:extLst>
            </p:cNvPr>
            <p:cNvSpPr txBox="1"/>
            <p:nvPr/>
          </p:nvSpPr>
          <p:spPr>
            <a:xfrm>
              <a:off x="3394463" y="3276288"/>
              <a:ext cx="2590671" cy="67098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it-IT" sz="17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Siti UNESCO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DBC1F5A4-9B0E-F6DF-AD73-B28B3EAD960D}"/>
                </a:ext>
              </a:extLst>
            </p:cNvPr>
            <p:cNvSpPr txBox="1"/>
            <p:nvPr/>
          </p:nvSpPr>
          <p:spPr>
            <a:xfrm>
              <a:off x="3525764" y="3709063"/>
              <a:ext cx="2394088" cy="18260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it-IT" sz="1500" dirty="0">
                  <a:solidFill>
                    <a:schemeClr val="accent1">
                      <a:lumMod val="75000"/>
                    </a:schemeClr>
                  </a:solidFill>
                </a:rPr>
                <a:t>L’Italia ha il più alto numero di siti Unesco.</a:t>
              </a:r>
            </a:p>
            <a:p>
              <a:pPr algn="ctr"/>
              <a:r>
                <a:rPr lang="it-IT" sz="1500" dirty="0">
                  <a:solidFill>
                    <a:schemeClr val="accent1">
                      <a:lumMod val="75000"/>
                    </a:schemeClr>
                  </a:solidFill>
                </a:rPr>
                <a:t>Sono 58, nel 2022, i siti italiani riconosciuti come patrimonio dell’umanità</a:t>
              </a:r>
            </a:p>
          </p:txBody>
        </p:sp>
        <p:pic>
          <p:nvPicPr>
            <p:cNvPr id="20" name="Immagine 19" descr="Immagine che contiene vaso, arte&#10;&#10;Descrizione generata automaticamente">
              <a:extLst>
                <a:ext uri="{FF2B5EF4-FFF2-40B4-BE49-F238E27FC236}">
                  <a16:creationId xmlns:a16="http://schemas.microsoft.com/office/drawing/2014/main" id="{1AB14572-A016-BA8E-0C68-2A22479F3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02" r="57371" b="50000"/>
            <a:stretch/>
          </p:blipFill>
          <p:spPr>
            <a:xfrm>
              <a:off x="4247071" y="959052"/>
              <a:ext cx="885455" cy="2119001"/>
            </a:xfrm>
            <a:prstGeom prst="rect">
              <a:avLst/>
            </a:prstGeom>
          </p:spPr>
        </p:pic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F4AAA5C-1CEA-B6C7-0760-71483057E203}"/>
              </a:ext>
            </a:extLst>
          </p:cNvPr>
          <p:cNvGrpSpPr/>
          <p:nvPr/>
        </p:nvGrpSpPr>
        <p:grpSpPr>
          <a:xfrm>
            <a:off x="6247880" y="1078517"/>
            <a:ext cx="2700000" cy="4331872"/>
            <a:chOff x="6158234" y="1473547"/>
            <a:chExt cx="2707769" cy="3864900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98613A9-766B-8A1E-3A8B-9A1D1D82FED0}"/>
                </a:ext>
              </a:extLst>
            </p:cNvPr>
            <p:cNvSpPr txBox="1"/>
            <p:nvPr/>
          </p:nvSpPr>
          <p:spPr>
            <a:xfrm>
              <a:off x="6202968" y="3269783"/>
              <a:ext cx="2618299" cy="68719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it-IT" sz="17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Imprese culturali </a:t>
              </a:r>
            </a:p>
            <a:p>
              <a:pPr algn="ctr"/>
              <a:r>
                <a:rPr lang="it-IT" sz="17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 creative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43C32E3-725C-B352-2B61-DD1F6EF06D74}"/>
                </a:ext>
              </a:extLst>
            </p:cNvPr>
            <p:cNvSpPr txBox="1"/>
            <p:nvPr/>
          </p:nvSpPr>
          <p:spPr>
            <a:xfrm>
              <a:off x="6303069" y="3877281"/>
              <a:ext cx="2491147" cy="146116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it-IT" sz="1500" dirty="0">
                  <a:solidFill>
                    <a:schemeClr val="accent1">
                      <a:lumMod val="75000"/>
                    </a:schemeClr>
                  </a:solidFill>
                </a:rPr>
                <a:t>Nel 2022 in Italia operano oltre 275mila imprese culturali e creative. </a:t>
              </a:r>
              <a:br>
                <a:rPr lang="it-IT" sz="15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it-IT" sz="1500" dirty="0">
                  <a:solidFill>
                    <a:schemeClr val="accent1">
                      <a:lumMod val="75000"/>
                    </a:schemeClr>
                  </a:solidFill>
                </a:rPr>
                <a:t>Il nostro Paese è primo in Europa per numero di imprese </a:t>
              </a:r>
              <a:r>
                <a:rPr lang="it-IT" sz="1500" i="1" dirty="0">
                  <a:solidFill>
                    <a:schemeClr val="accent1">
                      <a:lumMod val="75000"/>
                    </a:schemeClr>
                  </a:solidFill>
                </a:rPr>
                <a:t>cultural-</a:t>
              </a:r>
              <a:r>
                <a:rPr lang="it-IT" sz="1500" i="1" dirty="0" err="1">
                  <a:solidFill>
                    <a:schemeClr val="accent1">
                      <a:lumMod val="75000"/>
                    </a:schemeClr>
                  </a:solidFill>
                </a:rPr>
                <a:t>sector</a:t>
              </a:r>
              <a:endParaRPr lang="it-IT" sz="1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2" name="Immagine 31" descr="Immagine che contiene grattacielo, vestiti, arte, persona&#10;&#10;Descrizione generata automaticamente">
              <a:extLst>
                <a:ext uri="{FF2B5EF4-FFF2-40B4-BE49-F238E27FC236}">
                  <a16:creationId xmlns:a16="http://schemas.microsoft.com/office/drawing/2014/main" id="{213401BB-BFD6-AE02-C267-61E30887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34" y="1473547"/>
              <a:ext cx="2707769" cy="1805179"/>
            </a:xfrm>
            <a:prstGeom prst="rect">
              <a:avLst/>
            </a:prstGeom>
          </p:spPr>
        </p:pic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CDDFC6D-E7DF-4B82-FBEF-8C991A529831}"/>
              </a:ext>
            </a:extLst>
          </p:cNvPr>
          <p:cNvGrpSpPr/>
          <p:nvPr/>
        </p:nvGrpSpPr>
        <p:grpSpPr>
          <a:xfrm>
            <a:off x="9299435" y="801064"/>
            <a:ext cx="2700000" cy="4717707"/>
            <a:chOff x="8833261" y="989913"/>
            <a:chExt cx="2618299" cy="4700458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D4AA1BB-A8DB-0E51-6889-0DD21A938FD2}"/>
                </a:ext>
              </a:extLst>
            </p:cNvPr>
            <p:cNvSpPr txBox="1"/>
            <p:nvPr/>
          </p:nvSpPr>
          <p:spPr>
            <a:xfrm>
              <a:off x="8833261" y="3276507"/>
              <a:ext cx="2618299" cy="8320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it-IT" sz="17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Cultura e qualità</a:t>
              </a:r>
            </a:p>
            <a:p>
              <a:pPr algn="ctr"/>
              <a:r>
                <a:rPr lang="it-IT" sz="17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della vita</a:t>
              </a:r>
              <a:endParaRPr lang="it-IT" sz="1700" b="1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3EA8E1C-7F09-CE7F-92E7-1BFDA7DFB554}"/>
                </a:ext>
              </a:extLst>
            </p:cNvPr>
            <p:cNvSpPr txBox="1"/>
            <p:nvPr/>
          </p:nvSpPr>
          <p:spPr>
            <a:xfrm>
              <a:off x="8976507" y="3885194"/>
              <a:ext cx="2408835" cy="180517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it-IT" sz="1500" dirty="0">
                  <a:solidFill>
                    <a:schemeClr val="accent1">
                      <a:lumMod val="75000"/>
                    </a:schemeClr>
                  </a:solidFill>
                  <a:ea typeface="Roboto" panose="02000000000000000000" pitchFamily="2" charset="0"/>
                  <a:cs typeface="Calibri" panose="020F0502020204030204" pitchFamily="34" charset="0"/>
                </a:rPr>
                <a:t>Esiste una correlazione tra partecipazione culturale e qualità della vita: in Italia stanno prendendo forma le prime politiche regionali</a:t>
              </a:r>
            </a:p>
            <a:p>
              <a:pPr algn="ctr"/>
              <a:r>
                <a:rPr lang="it-IT" sz="1500" dirty="0">
                  <a:solidFill>
                    <a:schemeClr val="accent1">
                      <a:lumMod val="75000"/>
                    </a:schemeClr>
                  </a:solidFill>
                  <a:ea typeface="Roboto" panose="02000000000000000000" pitchFamily="2" charset="0"/>
                  <a:cs typeface="Calibri" panose="020F0502020204030204" pitchFamily="34" charset="0"/>
                </a:rPr>
                <a:t>culturali, espresse con il neologismo tutto italiano di </a:t>
              </a:r>
              <a:r>
                <a:rPr lang="it-IT" sz="1500" i="1" dirty="0">
                  <a:solidFill>
                    <a:schemeClr val="accent1">
                      <a:lumMod val="75000"/>
                    </a:schemeClr>
                  </a:solidFill>
                  <a:ea typeface="Roboto" panose="02000000000000000000" pitchFamily="2" charset="0"/>
                  <a:cs typeface="Calibri" panose="020F0502020204030204" pitchFamily="34" charset="0"/>
                </a:rPr>
                <a:t>welfare culturale</a:t>
              </a:r>
              <a:r>
                <a:rPr lang="it-IT" sz="1500" dirty="0">
                  <a:solidFill>
                    <a:schemeClr val="accent1">
                      <a:lumMod val="75000"/>
                    </a:schemeClr>
                  </a:solidFill>
                  <a:ea typeface="Roboto" panose="02000000000000000000" pitchFamily="2" charset="0"/>
                  <a:cs typeface="Calibri" panose="020F0502020204030204" pitchFamily="34" charset="0"/>
                </a:rPr>
                <a:t>.</a:t>
              </a:r>
              <a:endParaRPr lang="it-IT" sz="15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CE1E7451-C31A-6590-F032-D16702629A44}"/>
                </a:ext>
              </a:extLst>
            </p:cNvPr>
            <p:cNvGrpSpPr/>
            <p:nvPr/>
          </p:nvGrpSpPr>
          <p:grpSpPr>
            <a:xfrm>
              <a:off x="8943479" y="989913"/>
              <a:ext cx="2397862" cy="2582898"/>
              <a:chOff x="8783269" y="989913"/>
              <a:chExt cx="2397862" cy="2582898"/>
            </a:xfrm>
          </p:grpSpPr>
          <p:pic>
            <p:nvPicPr>
              <p:cNvPr id="25" name="Immagine 24" descr="Immagine che contiene fiore, pianta, foglia, arte&#10;&#10;Descrizione generata automaticamente">
                <a:extLst>
                  <a:ext uri="{FF2B5EF4-FFF2-40B4-BE49-F238E27FC236}">
                    <a16:creationId xmlns:a16="http://schemas.microsoft.com/office/drawing/2014/main" id="{6F7E3180-B261-3013-3D5A-0ED2C7402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83269" y="1183056"/>
                <a:ext cx="1647390" cy="2196611"/>
              </a:xfrm>
              <a:prstGeom prst="rect">
                <a:avLst/>
              </a:prstGeom>
            </p:spPr>
          </p:pic>
          <p:pic>
            <p:nvPicPr>
              <p:cNvPr id="22" name="Immagine 21" descr="Immagine che contiene Strumento musicale, musica, strumento a corde, chitarra&#10;&#10;Descrizione generata automaticamente">
                <a:extLst>
                  <a:ext uri="{FF2B5EF4-FFF2-40B4-BE49-F238E27FC236}">
                    <a16:creationId xmlns:a16="http://schemas.microsoft.com/office/drawing/2014/main" id="{E7315D5F-3010-E707-85CB-217CE3362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24785">
                <a:off x="9459199" y="989913"/>
                <a:ext cx="1721932" cy="2582898"/>
              </a:xfrm>
              <a:prstGeom prst="rect">
                <a:avLst/>
              </a:prstGeom>
            </p:spPr>
          </p:pic>
        </p:grp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0CA3C44B-3858-778E-8A58-04F519D538C3}"/>
              </a:ext>
            </a:extLst>
          </p:cNvPr>
          <p:cNvGrpSpPr/>
          <p:nvPr/>
        </p:nvGrpSpPr>
        <p:grpSpPr>
          <a:xfrm>
            <a:off x="133335" y="938990"/>
            <a:ext cx="2700000" cy="4572282"/>
            <a:chOff x="447110" y="760276"/>
            <a:chExt cx="2947353" cy="4802151"/>
          </a:xfrm>
        </p:grpSpPr>
        <p:pic>
          <p:nvPicPr>
            <p:cNvPr id="41" name="Immagine 40" descr="Immagine che contiene strumento di scrittura, penna, piuma&#10;&#10;Descrizione generata automaticamente">
              <a:extLst>
                <a:ext uri="{FF2B5EF4-FFF2-40B4-BE49-F238E27FC236}">
                  <a16:creationId xmlns:a16="http://schemas.microsoft.com/office/drawing/2014/main" id="{C82A6F05-9243-B999-7F60-1A5508D0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10" y="760276"/>
              <a:ext cx="2947353" cy="2947353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B170D44F-5036-B36C-01F9-BF854DC4AC6D}"/>
                </a:ext>
              </a:extLst>
            </p:cNvPr>
            <p:cNvSpPr txBox="1"/>
            <p:nvPr/>
          </p:nvSpPr>
          <p:spPr>
            <a:xfrm>
              <a:off x="625451" y="3285772"/>
              <a:ext cx="2590671" cy="67098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it-IT" sz="1700" b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Soft power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C1C1FBD-F671-1B10-D8B1-A6D3CCB4B11E}"/>
                </a:ext>
              </a:extLst>
            </p:cNvPr>
            <p:cNvSpPr txBox="1"/>
            <p:nvPr/>
          </p:nvSpPr>
          <p:spPr>
            <a:xfrm>
              <a:off x="619651" y="3736427"/>
              <a:ext cx="2711565" cy="18260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it-IT" sz="1500" dirty="0">
                  <a:solidFill>
                    <a:schemeClr val="accent1">
                      <a:lumMod val="75000"/>
                    </a:schemeClr>
                  </a:solidFill>
                </a:rPr>
                <a:t>Cultura e creatività sono alla base di quel Soft Power rispetto al quale l’Italia è nona al mondo (Global Soft Power Index), tra le cui componenti vi sono la ricchezza del patrimonio culturale, la numerosità di prodotti e brand amati nel mondo e apprezzamento del cibo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2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llustrazione, schizzo, dipinto, Viso umano&#10;&#10;Descrizione generata automaticamente">
            <a:extLst>
              <a:ext uri="{FF2B5EF4-FFF2-40B4-BE49-F238E27FC236}">
                <a16:creationId xmlns:a16="http://schemas.microsoft.com/office/drawing/2014/main" id="{ADFB80D0-8441-4483-4B85-BC962F184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AF7F6"/>
              </a:clrFrom>
              <a:clrTo>
                <a:srgbClr val="FAF7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9038" b="7224"/>
          <a:stretch/>
        </p:blipFill>
        <p:spPr>
          <a:xfrm>
            <a:off x="8499896" y="136525"/>
            <a:ext cx="3692102" cy="6721475"/>
          </a:xfrm>
          <a:prstGeom prst="rect">
            <a:avLst/>
          </a:prstGeom>
        </p:spPr>
      </p:pic>
      <p:sp>
        <p:nvSpPr>
          <p:cNvPr id="8" name="Titolo 8">
            <a:extLst>
              <a:ext uri="{FF2B5EF4-FFF2-40B4-BE49-F238E27FC236}">
                <a16:creationId xmlns:a16="http://schemas.microsoft.com/office/drawing/2014/main" id="{BDACF33F-B317-3D82-542E-548CCA4BB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43268"/>
            <a:ext cx="12192002" cy="1245155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Cultura e creatività: </a:t>
            </a:r>
            <a:br>
              <a:rPr lang="it-IT" sz="4000" dirty="0">
                <a:solidFill>
                  <a:srgbClr val="00B0F0"/>
                </a:solidFill>
              </a:rPr>
            </a:br>
            <a:r>
              <a:rPr lang="it-IT" sz="4000" dirty="0">
                <a:solidFill>
                  <a:srgbClr val="00B0F0"/>
                </a:solidFill>
              </a:rPr>
              <a:t>quanto occupano e producono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700" b="0" dirty="0">
                <a:latin typeface="+mn-lt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700" b="0" dirty="0">
                <a:latin typeface="+mn-lt"/>
              </a:rPr>
              <a:t>RAPPORTO 2023</a:t>
            </a:r>
          </a:p>
        </p:txBody>
      </p:sp>
      <p:pic>
        <p:nvPicPr>
          <p:cNvPr id="7" name="Immagine 6" descr="Immagine che contiene fiore, Viso umano, disegno, rosa&#10;&#10;Descrizione generata automaticamente">
            <a:extLst>
              <a:ext uri="{FF2B5EF4-FFF2-40B4-BE49-F238E27FC236}">
                <a16:creationId xmlns:a16="http://schemas.microsoft.com/office/drawing/2014/main" id="{03642587-8ABA-95A0-0626-1A934F3EB5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AF7F6"/>
              </a:clrFrom>
              <a:clrTo>
                <a:srgbClr val="FAF7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678" r="-125" b="3281"/>
          <a:stretch/>
        </p:blipFill>
        <p:spPr>
          <a:xfrm>
            <a:off x="9831" y="29376"/>
            <a:ext cx="3466573" cy="6780587"/>
          </a:xfrm>
          <a:prstGeom prst="rect">
            <a:avLst/>
          </a:prstGeom>
        </p:spPr>
      </p:pic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b="1" smtClean="0">
                <a:solidFill>
                  <a:srgbClr val="00B0F0"/>
                </a:solidFill>
              </a:rPr>
              <a:t>3</a:t>
            </a:fld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B0684C2-1EDD-87E2-A050-E3127EB4C2A6}"/>
              </a:ext>
            </a:extLst>
          </p:cNvPr>
          <p:cNvSpPr txBox="1"/>
          <p:nvPr/>
        </p:nvSpPr>
        <p:spPr>
          <a:xfrm>
            <a:off x="2780192" y="2003149"/>
            <a:ext cx="277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VALORE AGGIUNTO</a:t>
            </a:r>
          </a:p>
          <a:p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95,5 mld</a:t>
            </a:r>
          </a:p>
          <a:p>
            <a:r>
              <a:rPr lang="it-IT" sz="1700" dirty="0"/>
              <a:t>(totale economia: 1.714,1)</a:t>
            </a:r>
          </a:p>
          <a:p>
            <a:endParaRPr lang="it-IT" sz="1700" dirty="0"/>
          </a:p>
          <a:p>
            <a:r>
              <a:rPr lang="it-IT" sz="1700" dirty="0">
                <a:ea typeface="Roboto" panose="02000000000000000000" pitchFamily="2" charset="0"/>
              </a:rPr>
              <a:t>Peso percentuale sul totale economia </a:t>
            </a: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5,6%</a:t>
            </a:r>
            <a:endParaRPr lang="it-IT" sz="2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B09ED06-D9DC-CCEB-31AE-1BCFA28A7B17}"/>
              </a:ext>
            </a:extLst>
          </p:cNvPr>
          <p:cNvSpPr txBox="1"/>
          <p:nvPr/>
        </p:nvSpPr>
        <p:spPr>
          <a:xfrm>
            <a:off x="2777855" y="4886587"/>
            <a:ext cx="313615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+6,8% </a:t>
            </a:r>
            <a:r>
              <a:rPr lang="it-IT" sz="1700" dirty="0">
                <a:solidFill>
                  <a:schemeClr val="tx1"/>
                </a:solidFill>
              </a:rPr>
              <a:t>rispetto al 2021</a:t>
            </a:r>
          </a:p>
          <a:p>
            <a:r>
              <a:rPr lang="it-IT" sz="1700" dirty="0"/>
              <a:t>(totale economia: +7,0%)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1688EA8-F677-9E30-7A35-497F446039EC}"/>
              </a:ext>
            </a:extLst>
          </p:cNvPr>
          <p:cNvSpPr txBox="1"/>
          <p:nvPr/>
        </p:nvSpPr>
        <p:spPr>
          <a:xfrm>
            <a:off x="6636776" y="1950774"/>
            <a:ext cx="2772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endParaRPr lang="it-IT" sz="1000" b="1" dirty="0">
              <a:solidFill>
                <a:schemeClr val="accent5">
                  <a:lumMod val="75000"/>
                </a:schemeClr>
              </a:solidFill>
              <a:latin typeface="+mj-lt"/>
              <a:ea typeface="Roboto" panose="02000000000000000000" pitchFamily="2" charset="0"/>
            </a:endParaRPr>
          </a:p>
          <a:p>
            <a:pPr algn="r"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OCCUPAZIONE</a:t>
            </a:r>
          </a:p>
          <a:p>
            <a:pPr algn="r">
              <a:spcAft>
                <a:spcPts val="600"/>
              </a:spcAft>
            </a:pPr>
            <a:endParaRPr lang="it-IT" sz="1000" b="1" dirty="0">
              <a:solidFill>
                <a:schemeClr val="accent1">
                  <a:lumMod val="75000"/>
                </a:schemeClr>
              </a:solidFill>
              <a:latin typeface="+mj-lt"/>
              <a:ea typeface="Roboto" panose="02000000000000000000" pitchFamily="2" charset="0"/>
            </a:endParaRPr>
          </a:p>
          <a:p>
            <a:pPr algn="r"/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1.490,7 mila</a:t>
            </a:r>
          </a:p>
          <a:p>
            <a:pPr algn="r"/>
            <a:r>
              <a:rPr lang="it-IT" sz="1700" dirty="0">
                <a:ea typeface="Roboto" panose="02000000000000000000" pitchFamily="2" charset="0"/>
              </a:rPr>
              <a:t>(totale economia: 25.541,7)</a:t>
            </a:r>
          </a:p>
          <a:p>
            <a:pPr algn="r"/>
            <a:endParaRPr lang="it-IT" sz="1700" dirty="0">
              <a:ea typeface="Roboto" panose="02000000000000000000" pitchFamily="2" charset="0"/>
            </a:endParaRPr>
          </a:p>
          <a:p>
            <a:pPr algn="r"/>
            <a:r>
              <a:rPr lang="it-IT" sz="1700" dirty="0">
                <a:ea typeface="Roboto" panose="02000000000000000000" pitchFamily="2" charset="0"/>
              </a:rPr>
              <a:t>Peso percentuale sul totale economia </a:t>
            </a: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5,8%</a:t>
            </a:r>
            <a:r>
              <a:rPr lang="it-IT" sz="1700" dirty="0">
                <a:ea typeface="Roboto" panose="02000000000000000000" pitchFamily="2" charset="0"/>
              </a:rPr>
              <a:t>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65045F0-F4BB-460A-D6C0-EDA6512501F5}"/>
              </a:ext>
            </a:extLst>
          </p:cNvPr>
          <p:cNvSpPr txBox="1"/>
          <p:nvPr/>
        </p:nvSpPr>
        <p:spPr>
          <a:xfrm>
            <a:off x="6277995" y="4881523"/>
            <a:ext cx="313615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+3,0% </a:t>
            </a:r>
            <a:r>
              <a:rPr lang="it-IT" sz="1700" dirty="0"/>
              <a:t>rispetto al 2021</a:t>
            </a:r>
          </a:p>
          <a:p>
            <a:pPr algn="r"/>
            <a:r>
              <a:rPr lang="it-IT" sz="1700" dirty="0"/>
              <a:t>(totale economia: +1,7%)</a:t>
            </a:r>
          </a:p>
        </p:txBody>
      </p:sp>
      <p:sp>
        <p:nvSpPr>
          <p:cNvPr id="4" name="Sottotitolo 9">
            <a:extLst>
              <a:ext uri="{FF2B5EF4-FFF2-40B4-BE49-F238E27FC236}">
                <a16:creationId xmlns:a16="http://schemas.microsoft.com/office/drawing/2014/main" id="{CF960885-4330-0A48-C30A-49284BD316E6}"/>
              </a:ext>
            </a:extLst>
          </p:cNvPr>
          <p:cNvSpPr txBox="1">
            <a:spLocks/>
          </p:cNvSpPr>
          <p:nvPr/>
        </p:nvSpPr>
        <p:spPr>
          <a:xfrm>
            <a:off x="4304770" y="6472233"/>
            <a:ext cx="360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/>
              <a:t>Anno 2022</a:t>
            </a:r>
          </a:p>
        </p:txBody>
      </p:sp>
    </p:spTree>
    <p:extLst>
      <p:ext uri="{BB962C8B-B14F-4D97-AF65-F5344CB8AC3E}">
        <p14:creationId xmlns:p14="http://schemas.microsoft.com/office/powerpoint/2010/main" val="323746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8">
            <a:extLst>
              <a:ext uri="{FF2B5EF4-FFF2-40B4-BE49-F238E27FC236}">
                <a16:creationId xmlns:a16="http://schemas.microsoft.com/office/drawing/2014/main" id="{BDACF33F-B317-3D82-542E-548CCA4BB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09" y="270000"/>
            <a:ext cx="11067181" cy="742307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Le componenti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700" b="0" dirty="0">
                <a:latin typeface="+mn-lt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700" b="0" dirty="0">
                <a:latin typeface="+mn-lt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b="1" smtClean="0">
                <a:solidFill>
                  <a:srgbClr val="00B0F0"/>
                </a:solidFill>
              </a:rPr>
              <a:t>4</a:t>
            </a:fld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7" name="Sottotitolo 9">
            <a:extLst>
              <a:ext uri="{FF2B5EF4-FFF2-40B4-BE49-F238E27FC236}">
                <a16:creationId xmlns:a16="http://schemas.microsoft.com/office/drawing/2014/main" id="{451FEEEF-3C20-67EF-2774-E7897EFDF091}"/>
              </a:ext>
            </a:extLst>
          </p:cNvPr>
          <p:cNvSpPr txBox="1">
            <a:spLocks/>
          </p:cNvSpPr>
          <p:nvPr/>
        </p:nvSpPr>
        <p:spPr>
          <a:xfrm>
            <a:off x="8509747" y="837024"/>
            <a:ext cx="2944906" cy="5972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/>
              <a:t>Quote percentuali, Anno 2022</a:t>
            </a:r>
          </a:p>
        </p:txBody>
      </p:sp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960D775E-7003-66F2-85F9-F9B20C73F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374395"/>
              </p:ext>
            </p:extLst>
          </p:nvPr>
        </p:nvGraphicFramePr>
        <p:xfrm>
          <a:off x="244928" y="1873869"/>
          <a:ext cx="10526486" cy="41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D7CDABE-B461-B93C-6CA1-7815C12B6311}"/>
              </a:ext>
            </a:extLst>
          </p:cNvPr>
          <p:cNvSpPr txBox="1"/>
          <p:nvPr/>
        </p:nvSpPr>
        <p:spPr>
          <a:xfrm>
            <a:off x="2584979" y="1838230"/>
            <a:ext cx="311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Core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E2D77CD0-B0D3-A06D-2F68-84E8930CE5D6}"/>
              </a:ext>
            </a:extLst>
          </p:cNvPr>
          <p:cNvGrpSpPr/>
          <p:nvPr/>
        </p:nvGrpSpPr>
        <p:grpSpPr>
          <a:xfrm>
            <a:off x="1350489" y="2540616"/>
            <a:ext cx="2801112" cy="2274118"/>
            <a:chOff x="1495707" y="2592361"/>
            <a:chExt cx="3247257" cy="2636326"/>
          </a:xfrm>
        </p:grpSpPr>
        <p:pic>
          <p:nvPicPr>
            <p:cNvPr id="32" name="Immagine 31" descr="Immagine che contiene persona, Viso umano, vestiti, tenere&#10;&#10;Descrizione generata automaticamente">
              <a:extLst>
                <a:ext uri="{FF2B5EF4-FFF2-40B4-BE49-F238E27FC236}">
                  <a16:creationId xmlns:a16="http://schemas.microsoft.com/office/drawing/2014/main" id="{EF48FC57-390A-C83B-9418-F8360F1C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030362" y="3200042"/>
              <a:ext cx="1712602" cy="1712602"/>
            </a:xfrm>
            <a:prstGeom prst="rect">
              <a:avLst/>
            </a:prstGeom>
          </p:spPr>
        </p:pic>
        <p:pic>
          <p:nvPicPr>
            <p:cNvPr id="33" name="Immagine 32" descr="Immagine che contiene Viso umano, cartone animato, sorriso, persona&#10;&#10;Descrizione generata automaticamente">
              <a:extLst>
                <a:ext uri="{FF2B5EF4-FFF2-40B4-BE49-F238E27FC236}">
                  <a16:creationId xmlns:a16="http://schemas.microsoft.com/office/drawing/2014/main" id="{24068246-7E16-413E-A858-DF317FC9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5707" y="3810111"/>
              <a:ext cx="1163385" cy="1163385"/>
            </a:xfrm>
            <a:prstGeom prst="rect">
              <a:avLst/>
            </a:prstGeom>
          </p:spPr>
        </p:pic>
        <p:pic>
          <p:nvPicPr>
            <p:cNvPr id="34" name="Immagine 33" descr="Immagine che contiene arte&#10;&#10;Descrizione generata automaticamente">
              <a:extLst>
                <a:ext uri="{FF2B5EF4-FFF2-40B4-BE49-F238E27FC236}">
                  <a16:creationId xmlns:a16="http://schemas.microsoft.com/office/drawing/2014/main" id="{FC8EDC92-4D5C-26AD-6172-14783BA72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4637" r="20573"/>
            <a:stretch/>
          </p:blipFill>
          <p:spPr>
            <a:xfrm>
              <a:off x="2034062" y="2592361"/>
              <a:ext cx="2022896" cy="2636326"/>
            </a:xfrm>
            <a:prstGeom prst="rect">
              <a:avLst/>
            </a:prstGeom>
          </p:spPr>
        </p:pic>
      </p:grpSp>
      <p:pic>
        <p:nvPicPr>
          <p:cNvPr id="35" name="Immagine 34" descr="Immagine che contiene vestiti, arte, arredo, persona&#10;&#10;Descrizione generata automaticamente">
            <a:extLst>
              <a:ext uri="{FF2B5EF4-FFF2-40B4-BE49-F238E27FC236}">
                <a16:creationId xmlns:a16="http://schemas.microsoft.com/office/drawing/2014/main" id="{BBB34961-FAA4-F6ED-3044-5F83CF4DED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0599"/>
          <a:stretch/>
        </p:blipFill>
        <p:spPr>
          <a:xfrm>
            <a:off x="8854053" y="2456237"/>
            <a:ext cx="3115485" cy="2442876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43AB83E-9F92-3B13-17F0-3A1F1B6ECFE9}"/>
              </a:ext>
            </a:extLst>
          </p:cNvPr>
          <p:cNvSpPr txBox="1"/>
          <p:nvPr/>
        </p:nvSpPr>
        <p:spPr>
          <a:xfrm>
            <a:off x="7213916" y="1838230"/>
            <a:ext cx="311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Creative </a:t>
            </a:r>
            <a:r>
              <a:rPr lang="it-IT" sz="3200" b="1" dirty="0" err="1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driven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6AFE950B-E64D-E714-ABB4-65AC7FBE79F4}"/>
              </a:ext>
            </a:extLst>
          </p:cNvPr>
          <p:cNvSpPr/>
          <p:nvPr/>
        </p:nvSpPr>
        <p:spPr>
          <a:xfrm>
            <a:off x="6986872" y="5778263"/>
            <a:ext cx="39804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1100" dirty="0"/>
              <a:t>Attività che impiegano contenuti e competenze culturali e creative per accrescere il valore dei propri prodotti (moda, mobilio, agroalimentare, ecc.)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0B62011B-B317-8DF6-2C98-F1F051FA80D3}"/>
              </a:ext>
            </a:extLst>
          </p:cNvPr>
          <p:cNvSpPr/>
          <p:nvPr/>
        </p:nvSpPr>
        <p:spPr>
          <a:xfrm>
            <a:off x="2280745" y="5720112"/>
            <a:ext cx="43744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it-IT" sz="1100" dirty="0"/>
              <a:t>Architettura e design – Comunicazione – Audiovisivo e musica – Videogiochi e software -  Editoria e stampa – </a:t>
            </a:r>
            <a:r>
              <a:rPr lang="it-IT" sz="1100" dirty="0" err="1"/>
              <a:t>Performing</a:t>
            </a:r>
            <a:r>
              <a:rPr lang="it-IT" sz="1100" dirty="0"/>
              <a:t> </a:t>
            </a:r>
            <a:r>
              <a:rPr lang="it-IT" sz="1100" dirty="0" err="1"/>
              <a:t>arts</a:t>
            </a:r>
            <a:r>
              <a:rPr lang="it-IT" sz="1100" dirty="0"/>
              <a:t> e arti visive – Patrimonio storico e artistico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D7874BE3-FA8E-EE4F-93E3-9D577E030C96}"/>
              </a:ext>
            </a:extLst>
          </p:cNvPr>
          <p:cNvCxnSpPr>
            <a:cxnSpLocks/>
          </p:cNvCxnSpPr>
          <p:nvPr/>
        </p:nvCxnSpPr>
        <p:spPr>
          <a:xfrm flipH="1">
            <a:off x="4392706" y="943234"/>
            <a:ext cx="1307758" cy="9180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DB67CA9E-2345-9BC4-BA66-4D29B22B6413}"/>
              </a:ext>
            </a:extLst>
          </p:cNvPr>
          <p:cNvCxnSpPr>
            <a:cxnSpLocks/>
          </p:cNvCxnSpPr>
          <p:nvPr/>
        </p:nvCxnSpPr>
        <p:spPr>
          <a:xfrm>
            <a:off x="6454588" y="913898"/>
            <a:ext cx="1398496" cy="9472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8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697DA436-C09F-C628-B861-AD81B65B4017}"/>
              </a:ext>
            </a:extLst>
          </p:cNvPr>
          <p:cNvSpPr/>
          <p:nvPr/>
        </p:nvSpPr>
        <p:spPr>
          <a:xfrm>
            <a:off x="7555836" y="5230540"/>
            <a:ext cx="2743200" cy="597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700" b="0" dirty="0">
                <a:latin typeface="+mn-lt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700" b="0" dirty="0">
                <a:latin typeface="+mn-lt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b="1" smtClean="0">
                <a:solidFill>
                  <a:srgbClr val="00B0F0"/>
                </a:solidFill>
              </a:rPr>
              <a:t>5</a:t>
            </a:fld>
            <a:endParaRPr lang="it-IT" b="1">
              <a:solidFill>
                <a:srgbClr val="00B0F0"/>
              </a:solidFill>
            </a:endParaRPr>
          </a:p>
        </p:txBody>
      </p:sp>
      <p:sp>
        <p:nvSpPr>
          <p:cNvPr id="19" name="Titolo 8">
            <a:extLst>
              <a:ext uri="{FF2B5EF4-FFF2-40B4-BE49-F238E27FC236}">
                <a16:creationId xmlns:a16="http://schemas.microsoft.com/office/drawing/2014/main" id="{CB2AD59F-823D-4593-E7F0-EE17938E9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084"/>
            <a:ext cx="12192000" cy="1245155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Core cultura: quanto occupa e produce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CC096E5-7D3D-1B78-96B7-05E79E28182F}"/>
              </a:ext>
            </a:extLst>
          </p:cNvPr>
          <p:cNvSpPr txBox="1"/>
          <p:nvPr/>
        </p:nvSpPr>
        <p:spPr>
          <a:xfrm>
            <a:off x="4015184" y="3111444"/>
            <a:ext cx="3482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Roboto" panose="02000000000000000000" pitchFamily="2" charset="0"/>
                <a:ea typeface="Roboto" panose="02000000000000000000" pitchFamily="2" charset="0"/>
              </a:rPr>
              <a:t>52,7 mld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FC1D529-576C-D78C-B567-943CA1AF307B}"/>
              </a:ext>
            </a:extLst>
          </p:cNvPr>
          <p:cNvSpPr txBox="1"/>
          <p:nvPr/>
        </p:nvSpPr>
        <p:spPr>
          <a:xfrm>
            <a:off x="4015184" y="3819330"/>
            <a:ext cx="29567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3,1% </a:t>
            </a:r>
            <a:r>
              <a:rPr lang="it-IT" sz="1700" dirty="0"/>
              <a:t>peso percentuale </a:t>
            </a:r>
          </a:p>
          <a:p>
            <a:r>
              <a:rPr lang="it-IT" sz="1700" dirty="0"/>
              <a:t>sul totale economia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9F703F4-453F-167E-9A8F-169ECF28D736}"/>
              </a:ext>
            </a:extLst>
          </p:cNvPr>
          <p:cNvSpPr txBox="1"/>
          <p:nvPr/>
        </p:nvSpPr>
        <p:spPr>
          <a:xfrm>
            <a:off x="7588313" y="3111444"/>
            <a:ext cx="3482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Roboto" panose="02000000000000000000" pitchFamily="2" charset="0"/>
                <a:ea typeface="Roboto" panose="02000000000000000000" pitchFamily="2" charset="0"/>
              </a:rPr>
              <a:t>851,4 mila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26FAB9E-C8F6-A813-E55C-2D18B047CC3E}"/>
              </a:ext>
            </a:extLst>
          </p:cNvPr>
          <p:cNvSpPr txBox="1"/>
          <p:nvPr/>
        </p:nvSpPr>
        <p:spPr>
          <a:xfrm>
            <a:off x="7588313" y="3819330"/>
            <a:ext cx="295671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</a:rPr>
              <a:t>3,3% </a:t>
            </a:r>
            <a:r>
              <a:rPr lang="it-IT" sz="1700" dirty="0"/>
              <a:t>peso percentuale </a:t>
            </a:r>
          </a:p>
          <a:p>
            <a:r>
              <a:rPr lang="it-IT" sz="1700" dirty="0"/>
              <a:t>sul totale economia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C5D46E-D126-8139-5530-A3DCCC8C2DAC}"/>
              </a:ext>
            </a:extLst>
          </p:cNvPr>
          <p:cNvSpPr txBox="1"/>
          <p:nvPr/>
        </p:nvSpPr>
        <p:spPr>
          <a:xfrm>
            <a:off x="4015184" y="4605447"/>
            <a:ext cx="31361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+7,2% </a:t>
            </a:r>
            <a:r>
              <a:rPr lang="it-IT" sz="1700" dirty="0">
                <a:solidFill>
                  <a:schemeClr val="tx1"/>
                </a:solidFill>
              </a:rPr>
              <a:t>rispetto al 2021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D1FC3D-AED1-CBE0-62DB-EB9C1A1E84CA}"/>
              </a:ext>
            </a:extLst>
          </p:cNvPr>
          <p:cNvSpPr txBox="1"/>
          <p:nvPr/>
        </p:nvSpPr>
        <p:spPr>
          <a:xfrm>
            <a:off x="7588313" y="4638087"/>
            <a:ext cx="31361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+3,3% </a:t>
            </a:r>
            <a:r>
              <a:rPr lang="it-IT" sz="1700" dirty="0">
                <a:solidFill>
                  <a:schemeClr val="tx1"/>
                </a:solidFill>
              </a:rPr>
              <a:t>rispetto al 2021</a:t>
            </a:r>
          </a:p>
        </p:txBody>
      </p:sp>
      <p:pic>
        <p:nvPicPr>
          <p:cNvPr id="6" name="Immagine 5" descr="Immagine che contiene arte, portafotografie, Viso umano, interno&#10;&#10;Descrizione generata automaticamente">
            <a:extLst>
              <a:ext uri="{FF2B5EF4-FFF2-40B4-BE49-F238E27FC236}">
                <a16:creationId xmlns:a16="http://schemas.microsoft.com/office/drawing/2014/main" id="{B72516AD-5FD6-396F-26A5-FE12B6BDDC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" y="1552240"/>
            <a:ext cx="4013304" cy="453417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F1C966-3678-4FB7-80EA-6C509AC96D8A}"/>
              </a:ext>
            </a:extLst>
          </p:cNvPr>
          <p:cNvSpPr txBox="1"/>
          <p:nvPr/>
        </p:nvSpPr>
        <p:spPr>
          <a:xfrm>
            <a:off x="4015184" y="2058949"/>
            <a:ext cx="31361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VALORE AGGIUNTO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EDCDD9-93DF-3C10-0ABC-DD935CDFE3A9}"/>
              </a:ext>
            </a:extLst>
          </p:cNvPr>
          <p:cNvSpPr txBox="1"/>
          <p:nvPr/>
        </p:nvSpPr>
        <p:spPr>
          <a:xfrm>
            <a:off x="7588313" y="2301366"/>
            <a:ext cx="3136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OCCUPAZIONE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FF3BB9-AE5E-8075-A4CE-073A7973B247}"/>
              </a:ext>
            </a:extLst>
          </p:cNvPr>
          <p:cNvSpPr txBox="1"/>
          <p:nvPr/>
        </p:nvSpPr>
        <p:spPr>
          <a:xfrm>
            <a:off x="7588313" y="5259415"/>
            <a:ext cx="31361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-0,6% </a:t>
            </a:r>
            <a:r>
              <a:rPr lang="it-IT" sz="1700" dirty="0">
                <a:solidFill>
                  <a:schemeClr val="tx1"/>
                </a:solidFill>
              </a:rPr>
              <a:t>rispetto al 2019</a:t>
            </a:r>
          </a:p>
        </p:txBody>
      </p:sp>
      <p:sp>
        <p:nvSpPr>
          <p:cNvPr id="11" name="Sottotitolo 9">
            <a:extLst>
              <a:ext uri="{FF2B5EF4-FFF2-40B4-BE49-F238E27FC236}">
                <a16:creationId xmlns:a16="http://schemas.microsoft.com/office/drawing/2014/main" id="{B4ECD17F-C375-3279-D97C-A2875D3506B2}"/>
              </a:ext>
            </a:extLst>
          </p:cNvPr>
          <p:cNvSpPr txBox="1">
            <a:spLocks/>
          </p:cNvSpPr>
          <p:nvPr/>
        </p:nvSpPr>
        <p:spPr>
          <a:xfrm>
            <a:off x="4304770" y="6472233"/>
            <a:ext cx="360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/>
              <a:t>Anno 2022</a:t>
            </a:r>
          </a:p>
        </p:txBody>
      </p:sp>
    </p:spTree>
    <p:extLst>
      <p:ext uri="{BB962C8B-B14F-4D97-AF65-F5344CB8AC3E}">
        <p14:creationId xmlns:p14="http://schemas.microsoft.com/office/powerpoint/2010/main" val="340606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Narkisim" panose="020E0502050101010101" pitchFamily="34" charset="-79"/>
              </a:rPr>
              <a:t>UNIONCAMERE – FONDAZIONE SYMBOLA – IO SONO CULTURA - </a:t>
            </a: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63788-01D4-4D78-8691-FEB586BD251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9" name="Titolo 8">
            <a:extLst>
              <a:ext uri="{FF2B5EF4-FFF2-40B4-BE49-F238E27FC236}">
                <a16:creationId xmlns:a16="http://schemas.microsoft.com/office/drawing/2014/main" id="{CB2AD59F-823D-4593-E7F0-EE17938E9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084"/>
            <a:ext cx="12192000" cy="1245155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Core  Cultura: Settori e Dinamiche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5D4F312-818D-94FA-C72D-372A94D82C65}"/>
              </a:ext>
            </a:extLst>
          </p:cNvPr>
          <p:cNvGrpSpPr/>
          <p:nvPr/>
        </p:nvGrpSpPr>
        <p:grpSpPr>
          <a:xfrm>
            <a:off x="1040705" y="1240320"/>
            <a:ext cx="2780355" cy="2264283"/>
            <a:chOff x="1130277" y="1235230"/>
            <a:chExt cx="2780355" cy="2264283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A5761ED4-4220-DD76-3E84-A76D90B05A06}"/>
                </a:ext>
              </a:extLst>
            </p:cNvPr>
            <p:cNvSpPr/>
            <p:nvPr/>
          </p:nvSpPr>
          <p:spPr>
            <a:xfrm>
              <a:off x="1130277" y="1807513"/>
              <a:ext cx="2383556" cy="1692000"/>
            </a:xfrm>
            <a:prstGeom prst="roundRect">
              <a:avLst>
                <a:gd name="adj" fmla="val 6130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1428DAA-12CF-B1B4-0536-7F52653AF031}"/>
                </a:ext>
              </a:extLst>
            </p:cNvPr>
            <p:cNvSpPr/>
            <p:nvPr/>
          </p:nvSpPr>
          <p:spPr>
            <a:xfrm>
              <a:off x="1159152" y="1846820"/>
              <a:ext cx="214325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Videogiochi e software</a:t>
              </a:r>
            </a:p>
          </p:txBody>
        </p:sp>
        <p:pic>
          <p:nvPicPr>
            <p:cNvPr id="6" name="Immagine 5" descr="Immagine che contiene cartone animato, creatività&#10;&#10;Descrizione generata automaticamente">
              <a:extLst>
                <a:ext uri="{FF2B5EF4-FFF2-40B4-BE49-F238E27FC236}">
                  <a16:creationId xmlns:a16="http://schemas.microsoft.com/office/drawing/2014/main" id="{1E26EBC4-9327-F75C-4FF2-F9400FD91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5651" y="1235230"/>
              <a:ext cx="904981" cy="887834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0730DA0-824E-AD73-B91F-A4D00EEA8AA3}"/>
                </a:ext>
              </a:extLst>
            </p:cNvPr>
            <p:cNvSpPr txBox="1"/>
            <p:nvPr/>
          </p:nvSpPr>
          <p:spPr>
            <a:xfrm>
              <a:off x="1143518" y="2569387"/>
              <a:ext cx="2340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27,7%</a:t>
              </a: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CA8D07C8-5BAD-A20F-30A8-45A58FCA3435}"/>
              </a:ext>
            </a:extLst>
          </p:cNvPr>
          <p:cNvGrpSpPr/>
          <p:nvPr/>
        </p:nvGrpSpPr>
        <p:grpSpPr>
          <a:xfrm>
            <a:off x="4615430" y="1353217"/>
            <a:ext cx="2761238" cy="2148570"/>
            <a:chOff x="4777364" y="1348255"/>
            <a:chExt cx="2761238" cy="2148570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4FD02C39-F18E-4545-3FF6-4CC29C73B2FF}"/>
                </a:ext>
              </a:extLst>
            </p:cNvPr>
            <p:cNvSpPr/>
            <p:nvPr/>
          </p:nvSpPr>
          <p:spPr>
            <a:xfrm>
              <a:off x="4777364" y="1806537"/>
              <a:ext cx="2383556" cy="1690288"/>
            </a:xfrm>
            <a:prstGeom prst="roundRect">
              <a:avLst>
                <a:gd name="adj" fmla="val 61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1BB9D6F4-D59C-C06A-BA20-2DC91B90935F}"/>
                </a:ext>
              </a:extLst>
            </p:cNvPr>
            <p:cNvSpPr/>
            <p:nvPr/>
          </p:nvSpPr>
          <p:spPr>
            <a:xfrm>
              <a:off x="5066827" y="1827570"/>
              <a:ext cx="180463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Editoria e stampa</a:t>
              </a:r>
            </a:p>
          </p:txBody>
        </p:sp>
        <p:pic>
          <p:nvPicPr>
            <p:cNvPr id="11" name="Immagine 10" descr="Immagine che contiene libro, forniture per ufficio, Prodotti generali, cartellina&#10;&#10;Descrizione generata automaticamente">
              <a:extLst>
                <a:ext uri="{FF2B5EF4-FFF2-40B4-BE49-F238E27FC236}">
                  <a16:creationId xmlns:a16="http://schemas.microsoft.com/office/drawing/2014/main" id="{C417B102-2B8B-87C4-F3A4-F36CD649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349" y="1348255"/>
              <a:ext cx="983253" cy="653039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C7093D8-DF46-300D-4E01-BDF045DD036C}"/>
                </a:ext>
              </a:extLst>
            </p:cNvPr>
            <p:cNvSpPr txBox="1"/>
            <p:nvPr/>
          </p:nvSpPr>
          <p:spPr>
            <a:xfrm>
              <a:off x="4787697" y="2588643"/>
              <a:ext cx="2376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it-IT" dirty="0"/>
                <a:t>20,6%</a:t>
              </a: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430E8424-F162-DC83-48EF-9FFC87F15B67}"/>
                </a:ext>
              </a:extLst>
            </p:cNvPr>
            <p:cNvSpPr/>
            <p:nvPr/>
          </p:nvSpPr>
          <p:spPr>
            <a:xfrm>
              <a:off x="4781186" y="3063266"/>
              <a:ext cx="23760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i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+4,3%*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12AA75E-CC6A-C55B-216A-5E9A7A478FA1}"/>
              </a:ext>
            </a:extLst>
          </p:cNvPr>
          <p:cNvGrpSpPr/>
          <p:nvPr/>
        </p:nvGrpSpPr>
        <p:grpSpPr>
          <a:xfrm>
            <a:off x="8252209" y="1489307"/>
            <a:ext cx="3011928" cy="2016103"/>
            <a:chOff x="8104407" y="1484346"/>
            <a:chExt cx="3011928" cy="2016103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CF30167C-F322-B7CD-537D-90BD65CF9B38}"/>
                </a:ext>
              </a:extLst>
            </p:cNvPr>
            <p:cNvSpPr/>
            <p:nvPr/>
          </p:nvSpPr>
          <p:spPr>
            <a:xfrm>
              <a:off x="8104407" y="1806537"/>
              <a:ext cx="2383556" cy="1690289"/>
            </a:xfrm>
            <a:prstGeom prst="roundRect">
              <a:avLst>
                <a:gd name="adj" fmla="val 61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01A87E95-35FE-E493-7F67-28D3B387BCB2}"/>
                </a:ext>
              </a:extLst>
            </p:cNvPr>
            <p:cNvSpPr/>
            <p:nvPr/>
          </p:nvSpPr>
          <p:spPr>
            <a:xfrm>
              <a:off x="8393870" y="1827570"/>
              <a:ext cx="180463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Architettura e design</a:t>
              </a:r>
            </a:p>
          </p:txBody>
        </p:sp>
        <p:pic>
          <p:nvPicPr>
            <p:cNvPr id="22" name="Immagine 21" descr="Immagine che contiene casa, Modello in scala, albero, architettura&#10;&#10;Descrizione generata automaticamente">
              <a:extLst>
                <a:ext uri="{FF2B5EF4-FFF2-40B4-BE49-F238E27FC236}">
                  <a16:creationId xmlns:a16="http://schemas.microsoft.com/office/drawing/2014/main" id="{6E490F96-2B6C-C8D3-08A3-5E9DD6816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7481" y="1484346"/>
              <a:ext cx="1028854" cy="586805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114978-9A26-2C61-40AD-4F659B61F32F}"/>
                </a:ext>
              </a:extLst>
            </p:cNvPr>
            <p:cNvSpPr txBox="1"/>
            <p:nvPr/>
          </p:nvSpPr>
          <p:spPr>
            <a:xfrm>
              <a:off x="8114739" y="2579017"/>
              <a:ext cx="2340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it-IT" dirty="0"/>
                <a:t>14,8%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F852A41-C249-46AA-73D8-8DAA618FAAD6}"/>
                </a:ext>
              </a:extLst>
            </p:cNvPr>
            <p:cNvSpPr/>
            <p:nvPr/>
          </p:nvSpPr>
          <p:spPr>
            <a:xfrm>
              <a:off x="8108229" y="3069562"/>
              <a:ext cx="23760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i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+2,1%*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83B5469-BE7B-1574-B922-9378F877E826}"/>
              </a:ext>
            </a:extLst>
          </p:cNvPr>
          <p:cNvGrpSpPr/>
          <p:nvPr/>
        </p:nvGrpSpPr>
        <p:grpSpPr>
          <a:xfrm>
            <a:off x="383419" y="4076465"/>
            <a:ext cx="2383556" cy="2011945"/>
            <a:chOff x="381596" y="4002483"/>
            <a:chExt cx="2383556" cy="2011945"/>
          </a:xfrm>
        </p:grpSpPr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2F499817-501D-5015-BCD8-B64F8E994658}"/>
                </a:ext>
              </a:extLst>
            </p:cNvPr>
            <p:cNvSpPr/>
            <p:nvPr/>
          </p:nvSpPr>
          <p:spPr>
            <a:xfrm>
              <a:off x="381774" y="4322428"/>
              <a:ext cx="2196000" cy="1692000"/>
            </a:xfrm>
            <a:prstGeom prst="roundRect">
              <a:avLst>
                <a:gd name="adj" fmla="val 61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C44BB3A5-E019-2CB5-15AF-878E8DFB57DE}"/>
                </a:ext>
              </a:extLst>
            </p:cNvPr>
            <p:cNvSpPr/>
            <p:nvPr/>
          </p:nvSpPr>
          <p:spPr>
            <a:xfrm>
              <a:off x="411176" y="4368074"/>
              <a:ext cx="180463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Audiovisivo e musica</a:t>
              </a:r>
            </a:p>
          </p:txBody>
        </p:sp>
        <p:pic>
          <p:nvPicPr>
            <p:cNvPr id="29" name="Immagine 28" descr="Immagine che contiene Viso umano, persona, vestiti, ragazza&#10;&#10;Descrizione generata automaticamente">
              <a:extLst>
                <a:ext uri="{FF2B5EF4-FFF2-40B4-BE49-F238E27FC236}">
                  <a16:creationId xmlns:a16="http://schemas.microsoft.com/office/drawing/2014/main" id="{271D899E-4CAC-AC07-A946-D4E69C743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39" r="24564"/>
            <a:stretch/>
          </p:blipFill>
          <p:spPr>
            <a:xfrm>
              <a:off x="2031768" y="4002483"/>
              <a:ext cx="733384" cy="829502"/>
            </a:xfrm>
            <a:prstGeom prst="rect">
              <a:avLst/>
            </a:prstGeom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9137F453-1537-3A62-429C-DA28649A5529}"/>
                </a:ext>
              </a:extLst>
            </p:cNvPr>
            <p:cNvSpPr txBox="1"/>
            <p:nvPr/>
          </p:nvSpPr>
          <p:spPr>
            <a:xfrm>
              <a:off x="391923" y="5154393"/>
              <a:ext cx="2160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it-IT" dirty="0"/>
                <a:t>11,1%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E9BB387C-A6FA-4033-3EE1-8CF0D3B6B555}"/>
                </a:ext>
              </a:extLst>
            </p:cNvPr>
            <p:cNvSpPr/>
            <p:nvPr/>
          </p:nvSpPr>
          <p:spPr>
            <a:xfrm>
              <a:off x="381596" y="5577080"/>
              <a:ext cx="21960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i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+6,6%*</a:t>
              </a: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370C0BB4-B4FC-5D02-8547-B215F2F300BB}"/>
              </a:ext>
            </a:extLst>
          </p:cNvPr>
          <p:cNvGrpSpPr/>
          <p:nvPr/>
        </p:nvGrpSpPr>
        <p:grpSpPr>
          <a:xfrm>
            <a:off x="3204068" y="3835375"/>
            <a:ext cx="2708233" cy="2260479"/>
            <a:chOff x="3206948" y="3735590"/>
            <a:chExt cx="2765825" cy="2333475"/>
          </a:xfrm>
        </p:grpSpPr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F7D842CF-6389-BC84-669A-965AE31F444B}"/>
                </a:ext>
              </a:extLst>
            </p:cNvPr>
            <p:cNvSpPr/>
            <p:nvPr/>
          </p:nvSpPr>
          <p:spPr>
            <a:xfrm>
              <a:off x="3207126" y="4322426"/>
              <a:ext cx="2383200" cy="1746639"/>
            </a:xfrm>
            <a:prstGeom prst="roundRect">
              <a:avLst>
                <a:gd name="adj" fmla="val 61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pic>
          <p:nvPicPr>
            <p:cNvPr id="40" name="Immagine 39" descr="Immagine che contiene vestiti, altoparlante, megafono, persona&#10;&#10;Descrizione generata automaticamente">
              <a:extLst>
                <a:ext uri="{FF2B5EF4-FFF2-40B4-BE49-F238E27FC236}">
                  <a16:creationId xmlns:a16="http://schemas.microsoft.com/office/drawing/2014/main" id="{D1CFFDA5-8CA6-4F28-39B6-AE784964B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859"/>
            <a:stretch/>
          </p:blipFill>
          <p:spPr>
            <a:xfrm>
              <a:off x="4981886" y="3735590"/>
              <a:ext cx="990887" cy="969448"/>
            </a:xfrm>
            <a:prstGeom prst="rect">
              <a:avLst/>
            </a:prstGeom>
          </p:spPr>
        </p:pic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298F75CD-5037-E408-F2A3-CDB58AC5F8C9}"/>
                </a:ext>
              </a:extLst>
            </p:cNvPr>
            <p:cNvSpPr/>
            <p:nvPr/>
          </p:nvSpPr>
          <p:spPr>
            <a:xfrm>
              <a:off x="3246263" y="4368074"/>
              <a:ext cx="2205936" cy="4448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Comunicazione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01DC2CB3-1CF1-E4B4-215F-211950D69B57}"/>
                </a:ext>
              </a:extLst>
            </p:cNvPr>
            <p:cNvSpPr txBox="1"/>
            <p:nvPr/>
          </p:nvSpPr>
          <p:spPr>
            <a:xfrm>
              <a:off x="3231003" y="5114336"/>
              <a:ext cx="23529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it-IT" dirty="0"/>
                <a:t>10,4%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0FF59D86-A0E9-1B46-D4F5-49B7D2C3D37D}"/>
                </a:ext>
              </a:extLst>
            </p:cNvPr>
            <p:cNvSpPr/>
            <p:nvPr/>
          </p:nvSpPr>
          <p:spPr>
            <a:xfrm>
              <a:off x="3206948" y="5573927"/>
              <a:ext cx="238355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i="1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+5,7%*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7B4BA9AC-8273-FEA4-7569-1C9E337327B4}"/>
              </a:ext>
            </a:extLst>
          </p:cNvPr>
          <p:cNvGrpSpPr/>
          <p:nvPr/>
        </p:nvGrpSpPr>
        <p:grpSpPr>
          <a:xfrm>
            <a:off x="6132659" y="3761670"/>
            <a:ext cx="2889958" cy="2327662"/>
            <a:chOff x="5720419" y="3686765"/>
            <a:chExt cx="2889958" cy="2327662"/>
          </a:xfrm>
        </p:grpSpPr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402ADF9A-B65E-BBBA-78C8-CE405B9F27D5}"/>
                </a:ext>
              </a:extLst>
            </p:cNvPr>
            <p:cNvSpPr/>
            <p:nvPr/>
          </p:nvSpPr>
          <p:spPr>
            <a:xfrm>
              <a:off x="5720419" y="4322427"/>
              <a:ext cx="2448000" cy="1692000"/>
            </a:xfrm>
            <a:prstGeom prst="roundRect">
              <a:avLst>
                <a:gd name="adj" fmla="val 61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67446463-0EEE-C2AD-640F-EBD42ED90C04}"/>
                </a:ext>
              </a:extLst>
            </p:cNvPr>
            <p:cNvSpPr/>
            <p:nvPr/>
          </p:nvSpPr>
          <p:spPr>
            <a:xfrm>
              <a:off x="5769518" y="4368074"/>
              <a:ext cx="2196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2200" b="1" dirty="0" err="1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Performing</a:t>
              </a:r>
              <a:r>
                <a:rPr lang="it-IT" sz="2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it-IT" sz="2200" b="1" dirty="0" err="1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arts</a:t>
              </a:r>
              <a:endParaRPr lang="it-IT" sz="2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it-IT" sz="2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e arti visive</a:t>
              </a:r>
            </a:p>
          </p:txBody>
        </p:sp>
        <p:pic>
          <p:nvPicPr>
            <p:cNvPr id="54" name="Immagine 53" descr="Immagine che contiene Danza, sport, ballo&#10;&#10;Descrizione generata automaticamente">
              <a:extLst>
                <a:ext uri="{FF2B5EF4-FFF2-40B4-BE49-F238E27FC236}">
                  <a16:creationId xmlns:a16="http://schemas.microsoft.com/office/drawing/2014/main" id="{DA4761C0-E979-493F-DD1F-E466CA912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5152" y="3686765"/>
              <a:ext cx="835225" cy="1252838"/>
            </a:xfrm>
            <a:prstGeom prst="rect">
              <a:avLst/>
            </a:prstGeom>
          </p:spPr>
        </p:pic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EF9E766-D291-FFC4-E8F4-8432B06D4DFD}"/>
                </a:ext>
              </a:extLst>
            </p:cNvPr>
            <p:cNvSpPr txBox="1"/>
            <p:nvPr/>
          </p:nvSpPr>
          <p:spPr>
            <a:xfrm>
              <a:off x="5737471" y="5154349"/>
              <a:ext cx="2412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it-IT" dirty="0"/>
                <a:t>9,6%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5A5ABE8-A55C-A259-1129-464AAB7CD087}"/>
              </a:ext>
            </a:extLst>
          </p:cNvPr>
          <p:cNvGrpSpPr/>
          <p:nvPr/>
        </p:nvGrpSpPr>
        <p:grpSpPr>
          <a:xfrm>
            <a:off x="9146777" y="4008982"/>
            <a:ext cx="2841135" cy="2080329"/>
            <a:chOff x="8477135" y="3934099"/>
            <a:chExt cx="2841135" cy="2080329"/>
          </a:xfrm>
        </p:grpSpPr>
        <p:sp>
          <p:nvSpPr>
            <p:cNvPr id="57" name="Rettangolo con angoli arrotondati 56">
              <a:extLst>
                <a:ext uri="{FF2B5EF4-FFF2-40B4-BE49-F238E27FC236}">
                  <a16:creationId xmlns:a16="http://schemas.microsoft.com/office/drawing/2014/main" id="{BF5BBE0C-5657-2B98-C1A8-8E69E83D0DFD}"/>
                </a:ext>
              </a:extLst>
            </p:cNvPr>
            <p:cNvSpPr/>
            <p:nvPr/>
          </p:nvSpPr>
          <p:spPr>
            <a:xfrm>
              <a:off x="8477135" y="4322428"/>
              <a:ext cx="2520000" cy="1692000"/>
            </a:xfrm>
            <a:prstGeom prst="roundRect">
              <a:avLst>
                <a:gd name="adj" fmla="val 613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3469113F-D37D-1BD2-CE57-9E5FBBFCEA18}"/>
                </a:ext>
              </a:extLst>
            </p:cNvPr>
            <p:cNvSpPr/>
            <p:nvPr/>
          </p:nvSpPr>
          <p:spPr>
            <a:xfrm>
              <a:off x="8511384" y="4348325"/>
              <a:ext cx="2412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it-IT" sz="22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Patrimonio storico e artistico</a:t>
              </a:r>
            </a:p>
          </p:txBody>
        </p:sp>
        <p:pic>
          <p:nvPicPr>
            <p:cNvPr id="61" name="Immagine 60" descr="Immagine che contiene vestiti, portafotografie, persona, fiore&#10;&#10;Descrizione generata automaticamente">
              <a:extLst>
                <a:ext uri="{FF2B5EF4-FFF2-40B4-BE49-F238E27FC236}">
                  <a16:creationId xmlns:a16="http://schemas.microsoft.com/office/drawing/2014/main" id="{B667A52B-A202-73A8-F50A-04B6539B2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15" t="12603" r="12364"/>
            <a:stretch/>
          </p:blipFill>
          <p:spPr>
            <a:xfrm>
              <a:off x="10478725" y="3934099"/>
              <a:ext cx="839545" cy="829502"/>
            </a:xfrm>
            <a:prstGeom prst="rect">
              <a:avLst/>
            </a:prstGeom>
          </p:spPr>
        </p:pic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3EA22FA1-B2E2-901B-7CBF-28A425A3EE46}"/>
                </a:ext>
              </a:extLst>
            </p:cNvPr>
            <p:cNvSpPr txBox="1"/>
            <p:nvPr/>
          </p:nvSpPr>
          <p:spPr>
            <a:xfrm>
              <a:off x="8500260" y="5125687"/>
              <a:ext cx="2484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it-IT" dirty="0"/>
                <a:t>5,9%</a:t>
              </a:r>
            </a:p>
          </p:txBody>
        </p:sp>
      </p:grpSp>
      <p:sp>
        <p:nvSpPr>
          <p:cNvPr id="39" name="Sottotitolo 9">
            <a:extLst>
              <a:ext uri="{FF2B5EF4-FFF2-40B4-BE49-F238E27FC236}">
                <a16:creationId xmlns:a16="http://schemas.microsoft.com/office/drawing/2014/main" id="{A23A3A49-D460-C2EE-B881-4D24130766AE}"/>
              </a:ext>
            </a:extLst>
          </p:cNvPr>
          <p:cNvSpPr txBox="1">
            <a:spLocks/>
          </p:cNvSpPr>
          <p:nvPr/>
        </p:nvSpPr>
        <p:spPr>
          <a:xfrm>
            <a:off x="4304770" y="6472233"/>
            <a:ext cx="360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00"/>
              </a:spcAft>
              <a:buNone/>
            </a:pP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*variazione 2022/2021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407C29F5-EE42-C9C6-4A97-0FF05EAD0837}"/>
              </a:ext>
            </a:extLst>
          </p:cNvPr>
          <p:cNvSpPr/>
          <p:nvPr/>
        </p:nvSpPr>
        <p:spPr>
          <a:xfrm>
            <a:off x="1399102" y="3033769"/>
            <a:ext cx="1476000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+9,6%*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09D132B4-1E9F-F702-89A3-B75DCD070813}"/>
              </a:ext>
            </a:extLst>
          </p:cNvPr>
          <p:cNvSpPr/>
          <p:nvPr/>
        </p:nvSpPr>
        <p:spPr>
          <a:xfrm>
            <a:off x="6605325" y="5632019"/>
            <a:ext cx="1542686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+14,1%*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9EF068A0-5CFD-0158-4E9C-2AF3CB610C88}"/>
              </a:ext>
            </a:extLst>
          </p:cNvPr>
          <p:cNvSpPr/>
          <p:nvPr/>
        </p:nvSpPr>
        <p:spPr>
          <a:xfrm>
            <a:off x="9574959" y="5630939"/>
            <a:ext cx="1542686" cy="43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+13,5%*</a:t>
            </a:r>
          </a:p>
        </p:txBody>
      </p:sp>
    </p:spTree>
    <p:extLst>
      <p:ext uri="{BB962C8B-B14F-4D97-AF65-F5344CB8AC3E}">
        <p14:creationId xmlns:p14="http://schemas.microsoft.com/office/powerpoint/2010/main" val="167417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D95D2B-7833-EBED-E5E2-8105DF740AF4}"/>
              </a:ext>
            </a:extLst>
          </p:cNvPr>
          <p:cNvSpPr txBox="1"/>
          <p:nvPr/>
        </p:nvSpPr>
        <p:spPr>
          <a:xfrm>
            <a:off x="275734" y="2442044"/>
            <a:ext cx="5210666" cy="15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Times New Roman" panose="02020603050405020304" pitchFamily="18" charset="0"/>
                <a:cs typeface="Calibri" panose="020F0502020204030204" pitchFamily="34" charset="0"/>
              </a:rPr>
              <a:t>Nel 2022 il valore aggiunto di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cultura e creatività al Sud pesa per il 3,9% sul totale dell’economia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Times New Roman" panose="02020603050405020304" pitchFamily="18" charset="0"/>
                <a:cs typeface="Calibri" panose="020F0502020204030204" pitchFamily="34" charset="0"/>
              </a:rPr>
              <a:t>(contro il 5,6% nazionale). Si protrae il ritardo delle regioni del Mezzogiorno, nonostante il bagaglio culturale e artistico che le caratterizza.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Narkisim" panose="020E0502050101010101" pitchFamily="34" charset="-79"/>
              </a:rPr>
              <a:t>UNIONCAMERE – FONDAZIONE SYMBOLA – IO SONO CULTURA - </a:t>
            </a: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63788-01D4-4D78-8691-FEB586BD251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9" name="Titolo 8">
            <a:extLst>
              <a:ext uri="{FF2B5EF4-FFF2-40B4-BE49-F238E27FC236}">
                <a16:creationId xmlns:a16="http://schemas.microsoft.com/office/drawing/2014/main" id="{CB2AD59F-823D-4593-E7F0-EE17938E9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084"/>
            <a:ext cx="12192000" cy="1245155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Il peso delle attività culturali e creative</a:t>
            </a:r>
            <a:br>
              <a:rPr lang="it-IT" sz="4000" dirty="0">
                <a:solidFill>
                  <a:srgbClr val="00B0F0"/>
                </a:solidFill>
              </a:rPr>
            </a:br>
            <a:r>
              <a:rPr lang="it-IT" sz="4000" dirty="0">
                <a:solidFill>
                  <a:srgbClr val="00B0F0"/>
                </a:solidFill>
              </a:rPr>
              <a:t>nelle regioni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F316EE-12B0-3CC9-C393-519F344DB71E}"/>
              </a:ext>
            </a:extLst>
          </p:cNvPr>
          <p:cNvSpPr txBox="1"/>
          <p:nvPr/>
        </p:nvSpPr>
        <p:spPr>
          <a:xfrm>
            <a:off x="286765" y="4160344"/>
            <a:ext cx="5210666" cy="1275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Lazio e Lombardia sono le regioni con una maggiore specializzazione culturale e creativa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Times New Roman" panose="02020603050405020304" pitchFamily="18" charset="0"/>
                <a:cs typeface="Calibri" panose="020F0502020204030204" pitchFamily="34" charset="0"/>
              </a:rPr>
              <a:t>. Cultura e creatività pesa sul totale economia regionale, rispettivamente, per il 7,6% e 6,8%.</a:t>
            </a:r>
          </a:p>
        </p:txBody>
      </p:sp>
      <p:pic>
        <p:nvPicPr>
          <p:cNvPr id="10" name="Immagine 9" descr="Immagine che contiene schizzo, testo, mappa, disegno&#10;&#10;Descrizione generata automaticamente">
            <a:extLst>
              <a:ext uri="{FF2B5EF4-FFF2-40B4-BE49-F238E27FC236}">
                <a16:creationId xmlns:a16="http://schemas.microsoft.com/office/drawing/2014/main" id="{36E44DC6-B305-CCBD-910D-2B74F8541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10318" r="29347" b="8650"/>
          <a:stretch/>
        </p:blipFill>
        <p:spPr>
          <a:xfrm>
            <a:off x="7029809" y="2110111"/>
            <a:ext cx="3962921" cy="4594715"/>
          </a:xfrm>
          <a:prstGeom prst="rect">
            <a:avLst/>
          </a:prstGeom>
        </p:spPr>
      </p:pic>
      <p:sp>
        <p:nvSpPr>
          <p:cNvPr id="2" name="CasellaDiTesto 3">
            <a:extLst>
              <a:ext uri="{FF2B5EF4-FFF2-40B4-BE49-F238E27FC236}">
                <a16:creationId xmlns:a16="http://schemas.microsoft.com/office/drawing/2014/main" id="{43BB8878-2554-88E9-309D-3AE4AB6E6645}"/>
              </a:ext>
            </a:extLst>
          </p:cNvPr>
          <p:cNvSpPr txBox="1"/>
          <p:nvPr/>
        </p:nvSpPr>
        <p:spPr>
          <a:xfrm>
            <a:off x="6448941" y="1557823"/>
            <a:ext cx="5124659" cy="58477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Incidenza % del valore aggiunto di cultura e creatività</a:t>
            </a:r>
            <a:b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sul totale economia, per regione</a:t>
            </a:r>
          </a:p>
        </p:txBody>
      </p:sp>
      <p:sp>
        <p:nvSpPr>
          <p:cNvPr id="3" name="Sottotitolo 9">
            <a:extLst>
              <a:ext uri="{FF2B5EF4-FFF2-40B4-BE49-F238E27FC236}">
                <a16:creationId xmlns:a16="http://schemas.microsoft.com/office/drawing/2014/main" id="{9A9B24AB-0AC9-0B63-D435-C926A3E64178}"/>
              </a:ext>
            </a:extLst>
          </p:cNvPr>
          <p:cNvSpPr txBox="1">
            <a:spLocks/>
          </p:cNvSpPr>
          <p:nvPr/>
        </p:nvSpPr>
        <p:spPr>
          <a:xfrm>
            <a:off x="4304770" y="6472233"/>
            <a:ext cx="360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" dirty="0"/>
              <a:t>Anno 2022</a:t>
            </a:r>
          </a:p>
        </p:txBody>
      </p:sp>
    </p:spTree>
    <p:extLst>
      <p:ext uri="{BB962C8B-B14F-4D97-AF65-F5344CB8AC3E}">
        <p14:creationId xmlns:p14="http://schemas.microsoft.com/office/powerpoint/2010/main" val="229857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700" b="0" dirty="0">
                <a:latin typeface="+mn-lt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700" b="0" dirty="0">
                <a:latin typeface="+mn-lt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b="1" smtClean="0">
                <a:solidFill>
                  <a:srgbClr val="00B0F0"/>
                </a:solidFill>
              </a:rPr>
              <a:t>8</a:t>
            </a:fld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9" name="Titolo 8">
            <a:extLst>
              <a:ext uri="{FF2B5EF4-FFF2-40B4-BE49-F238E27FC236}">
                <a16:creationId xmlns:a16="http://schemas.microsoft.com/office/drawing/2014/main" id="{CB2AD59F-823D-4593-E7F0-EE17938E9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084"/>
            <a:ext cx="12192000" cy="1153192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La top 20 delle province per peso del valore aggiunto di cultura e creatività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B1A245-EE7A-8257-39EC-12C3F416879F}"/>
              </a:ext>
            </a:extLst>
          </p:cNvPr>
          <p:cNvSpPr txBox="1"/>
          <p:nvPr/>
        </p:nvSpPr>
        <p:spPr>
          <a:xfrm>
            <a:off x="681212" y="1603254"/>
            <a:ext cx="4405726" cy="73866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222222"/>
                </a:solidFill>
              </a:rPr>
              <a:t>Prime venti province per ruolo del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valore aggiunto </a:t>
            </a:r>
            <a:r>
              <a:rPr lang="it-IT" sz="1400" dirty="0">
                <a:solidFill>
                  <a:srgbClr val="222222"/>
                </a:solidFill>
              </a:rPr>
              <a:t>di cultura e creatività nell’economia locale</a:t>
            </a:r>
          </a:p>
          <a:p>
            <a:pPr algn="ctr"/>
            <a:r>
              <a:rPr 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Anno 2022 </a:t>
            </a:r>
            <a:r>
              <a:rPr lang="it-IT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(incidenze percentuali sul totale economia)</a:t>
            </a:r>
            <a:endParaRPr lang="it-IT" sz="14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2DC91EC-5609-68A0-62AE-1F6348C76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29306"/>
              </p:ext>
            </p:extLst>
          </p:nvPr>
        </p:nvGraphicFramePr>
        <p:xfrm>
          <a:off x="827689" y="2376651"/>
          <a:ext cx="4112772" cy="4077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044">
                  <a:extLst>
                    <a:ext uri="{9D8B030D-6E8A-4147-A177-3AD203B41FA5}">
                      <a16:colId xmlns:a16="http://schemas.microsoft.com/office/drawing/2014/main" val="2988320899"/>
                    </a:ext>
                  </a:extLst>
                </a:gridCol>
                <a:gridCol w="1999802">
                  <a:extLst>
                    <a:ext uri="{9D8B030D-6E8A-4147-A177-3AD203B41FA5}">
                      <a16:colId xmlns:a16="http://schemas.microsoft.com/office/drawing/2014/main" val="3349023811"/>
                    </a:ext>
                  </a:extLst>
                </a:gridCol>
                <a:gridCol w="1393926">
                  <a:extLst>
                    <a:ext uri="{9D8B030D-6E8A-4147-A177-3AD203B41FA5}">
                      <a16:colId xmlns:a16="http://schemas.microsoft.com/office/drawing/2014/main" val="1523710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Pos.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Province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TOTALE </a:t>
                      </a:r>
                      <a:b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Cultura e creatività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639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Milano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9,4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149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Roma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8,4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26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Arezzo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7,9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26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Torino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7,5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2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Trieste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7,4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475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Firenze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6,8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383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Bologna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6,1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51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Venezia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5,8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7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Padova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5,8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233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Pesaro e Urbino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5,7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479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Ancona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5,6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06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Vicenza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5,5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442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Monza-Brianza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5,5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056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Alessandria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5,5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85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Siena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5,5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97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Parma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5,5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6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Pisa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5,5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36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Macerata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5,3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22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Treviso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5,3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2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Verona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5,3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33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 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599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it-IT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ITALIA</a:t>
                      </a:r>
                      <a:endParaRPr lang="it-IT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5,6</a:t>
                      </a:r>
                      <a:endParaRPr lang="it-IT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06023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D53DC2-3711-4A52-D61C-874720364873}"/>
              </a:ext>
            </a:extLst>
          </p:cNvPr>
          <p:cNvSpPr txBox="1"/>
          <p:nvPr/>
        </p:nvSpPr>
        <p:spPr>
          <a:xfrm>
            <a:off x="6567991" y="1603254"/>
            <a:ext cx="4405727" cy="73866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222222"/>
                </a:solidFill>
              </a:rPr>
              <a:t>Prime venti province per ruolo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dell’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occupazione</a:t>
            </a:r>
            <a:r>
              <a:rPr lang="it-IT" sz="1400" dirty="0">
                <a:solidFill>
                  <a:srgbClr val="222222"/>
                </a:solidFill>
              </a:rPr>
              <a:t> di cultura e creatività nell’economia locale</a:t>
            </a:r>
          </a:p>
          <a:p>
            <a:pPr algn="ctr"/>
            <a:r>
              <a:rPr lang="it-IT" sz="1400" dirty="0">
                <a:ea typeface="Times New Roman" panose="02020603050405020304" pitchFamily="18" charset="0"/>
                <a:cs typeface="Calibri" panose="020F0502020204030204" pitchFamily="34" charset="0"/>
              </a:rPr>
              <a:t>Anno 2022 </a:t>
            </a:r>
            <a:r>
              <a:rPr lang="it-IT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(incidenze percentuali sul totale economia)</a:t>
            </a:r>
            <a:endParaRPr lang="it-IT" sz="14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2634148-F5FB-FD76-CBF2-10A02AD6B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59059"/>
              </p:ext>
            </p:extLst>
          </p:nvPr>
        </p:nvGraphicFramePr>
        <p:xfrm>
          <a:off x="6714769" y="2376651"/>
          <a:ext cx="4112173" cy="4077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940">
                  <a:extLst>
                    <a:ext uri="{9D8B030D-6E8A-4147-A177-3AD203B41FA5}">
                      <a16:colId xmlns:a16="http://schemas.microsoft.com/office/drawing/2014/main" val="1190967337"/>
                    </a:ext>
                  </a:extLst>
                </a:gridCol>
                <a:gridCol w="1999511">
                  <a:extLst>
                    <a:ext uri="{9D8B030D-6E8A-4147-A177-3AD203B41FA5}">
                      <a16:colId xmlns:a16="http://schemas.microsoft.com/office/drawing/2014/main" val="1736136233"/>
                    </a:ext>
                  </a:extLst>
                </a:gridCol>
                <a:gridCol w="1393722">
                  <a:extLst>
                    <a:ext uri="{9D8B030D-6E8A-4147-A177-3AD203B41FA5}">
                      <a16:colId xmlns:a16="http://schemas.microsoft.com/office/drawing/2014/main" val="25319556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Pos.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Province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TOTALE </a:t>
                      </a:r>
                      <a:b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Cultura e creatività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770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Milano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9,8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87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Arezzo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8,7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471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Roma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7,9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34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Torino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7,6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5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Firenze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7,3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628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Trieste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7,1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280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Bologna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6,8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659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Alessandria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6,6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85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Venezia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6,5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21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Pisa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6,4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647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Pesaro e Urbino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6,3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202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Padova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6,3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725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Monza-Brianza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6,3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44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Vicenza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6,2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18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Como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6,1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50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Trento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6,1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269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Treviso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6,1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705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Parma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6,1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502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effectLst/>
                          <a:latin typeface="+mn-lt"/>
                        </a:rPr>
                        <a:t>Macerata</a:t>
                      </a:r>
                      <a:endParaRPr lang="it-IT" sz="1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6,0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212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Ancona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  <a:latin typeface="+mn-lt"/>
                        </a:rPr>
                        <a:t>6,0</a:t>
                      </a:r>
                      <a:endParaRPr lang="it-IT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965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1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12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ITALIA</a:t>
                      </a:r>
                      <a:endParaRPr lang="it-IT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5,8</a:t>
                      </a:r>
                      <a:endParaRPr lang="it-IT" sz="11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29213" marR="29213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651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5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F06198-233E-BCC0-F5D8-51E765716823}"/>
              </a:ext>
            </a:extLst>
          </p:cNvPr>
          <p:cNvSpPr txBox="1"/>
          <p:nvPr/>
        </p:nvSpPr>
        <p:spPr>
          <a:xfrm>
            <a:off x="0" y="6662031"/>
            <a:ext cx="3692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700" b="0" dirty="0">
                <a:latin typeface="+mn-lt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700" b="0" dirty="0">
                <a:latin typeface="+mn-lt"/>
              </a:rPr>
              <a:t>RAPPORTO 2023</a:t>
            </a:r>
          </a:p>
        </p:txBody>
      </p: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ED3CC2D5-35A0-E391-BCE4-62B45FF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788-01D4-4D78-8691-FEB586BD251B}" type="slidenum">
              <a:rPr lang="it-IT" b="1" smtClean="0">
                <a:solidFill>
                  <a:srgbClr val="00B0F0"/>
                </a:solidFill>
              </a:rPr>
              <a:t>9</a:t>
            </a:fld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19" name="Titolo 8">
            <a:extLst>
              <a:ext uri="{FF2B5EF4-FFF2-40B4-BE49-F238E27FC236}">
                <a16:creationId xmlns:a16="http://schemas.microsoft.com/office/drawing/2014/main" id="{CB2AD59F-823D-4593-E7F0-EE17938E9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0064"/>
            <a:ext cx="12192000" cy="1829859"/>
          </a:xfrm>
        </p:spPr>
        <p:txBody>
          <a:bodyPr anchor="ctr">
            <a:noAutofit/>
          </a:bodyPr>
          <a:lstStyle/>
          <a:p>
            <a:r>
              <a:rPr lang="it-IT" sz="4000" dirty="0">
                <a:solidFill>
                  <a:srgbClr val="00B0F0"/>
                </a:solidFill>
              </a:rPr>
              <a:t>Le imprese culturali e creative</a:t>
            </a:r>
            <a:br>
              <a:rPr lang="it-IT" sz="4000" dirty="0">
                <a:solidFill>
                  <a:srgbClr val="00B0F0"/>
                </a:solidFill>
              </a:rPr>
            </a:br>
            <a:r>
              <a:rPr lang="it-IT" sz="4000" dirty="0">
                <a:solidFill>
                  <a:srgbClr val="00B0F0"/>
                </a:solidFill>
              </a:rPr>
              <a:t>nei comuni dei siti UNESCO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AB589D-F4A1-FF53-B01B-39996E6F7E04}"/>
              </a:ext>
            </a:extLst>
          </p:cNvPr>
          <p:cNvSpPr txBox="1"/>
          <p:nvPr/>
        </p:nvSpPr>
        <p:spPr>
          <a:xfrm>
            <a:off x="345188" y="3039776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40,2%</a:t>
            </a:r>
            <a:br>
              <a:rPr lang="it-IT" sz="4000" b="1" dirty="0">
                <a:solidFill>
                  <a:srgbClr val="00B0F0"/>
                </a:solidFill>
                <a:latin typeface="+mj-lt"/>
              </a:rPr>
            </a:br>
            <a:r>
              <a:rPr lang="it-IT" sz="2600" b="1" dirty="0"/>
              <a:t>delle imprese culturali e creative opera nei territori dei siti UNESCO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E9DEBB-33E8-481F-4815-B75008122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28227" t="25038" r="43380" b="70061"/>
          <a:stretch/>
        </p:blipFill>
        <p:spPr>
          <a:xfrm>
            <a:off x="6095999" y="1684424"/>
            <a:ext cx="3915075" cy="3651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DDAF31E-8117-8590-568C-6EB858D43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37682" t="36261" r="38915" b="17334"/>
          <a:stretch/>
        </p:blipFill>
        <p:spPr>
          <a:xfrm>
            <a:off x="6150047" y="2049548"/>
            <a:ext cx="3861028" cy="4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09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1222</Words>
  <Application>Microsoft Office PowerPoint</Application>
  <PresentationFormat>Widescreen</PresentationFormat>
  <Paragraphs>287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</vt:lpstr>
      <vt:lpstr>Roboto Black</vt:lpstr>
      <vt:lpstr>Roboto Light</vt:lpstr>
      <vt:lpstr>Tema di Office</vt:lpstr>
      <vt:lpstr>IO SONO CULTURA</vt:lpstr>
      <vt:lpstr>Presentazione standard di PowerPoint</vt:lpstr>
      <vt:lpstr>Cultura e creatività:  quanto occupano e producono</vt:lpstr>
      <vt:lpstr>Le componenti</vt:lpstr>
      <vt:lpstr>Core cultura: quanto occupa e produce</vt:lpstr>
      <vt:lpstr>Core  Cultura: Settori e Dinamiche</vt:lpstr>
      <vt:lpstr>Il peso delle attività culturali e creative nelle regioni</vt:lpstr>
      <vt:lpstr>La top 20 delle province per peso del valore aggiunto di cultura e creatività</vt:lpstr>
      <vt:lpstr>Le imprese culturali e creative nei comuni dei siti UNESCO</vt:lpstr>
      <vt:lpstr>Il moltiplicatore</vt:lpstr>
      <vt:lpstr>I trend del sistema culturale e creativo</vt:lpstr>
      <vt:lpstr>I trend e le prospettive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SONO CULTURA</dc:title>
  <dc:creator>Marianna Sposato</dc:creator>
  <cp:lastModifiedBy>Orietta Castellacci</cp:lastModifiedBy>
  <cp:revision>83</cp:revision>
  <cp:lastPrinted>2023-07-21T11:05:22Z</cp:lastPrinted>
  <dcterms:created xsi:type="dcterms:W3CDTF">2023-07-13T09:09:44Z</dcterms:created>
  <dcterms:modified xsi:type="dcterms:W3CDTF">2023-07-25T11:42:31Z</dcterms:modified>
</cp:coreProperties>
</file>