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2" r:id="rId2"/>
  </p:sldMasterIdLst>
  <p:notesMasterIdLst>
    <p:notesMasterId r:id="rId18"/>
  </p:notesMasterIdLst>
  <p:handoutMasterIdLst>
    <p:handoutMasterId r:id="rId19"/>
  </p:handoutMasterIdLst>
  <p:sldIdLst>
    <p:sldId id="289" r:id="rId3"/>
    <p:sldId id="290" r:id="rId4"/>
    <p:sldId id="291" r:id="rId5"/>
    <p:sldId id="292" r:id="rId6"/>
    <p:sldId id="293" r:id="rId7"/>
    <p:sldId id="295" r:id="rId8"/>
    <p:sldId id="294" r:id="rId9"/>
    <p:sldId id="287" r:id="rId10"/>
    <p:sldId id="263" r:id="rId11"/>
    <p:sldId id="267" r:id="rId12"/>
    <p:sldId id="268" r:id="rId13"/>
    <p:sldId id="269" r:id="rId14"/>
    <p:sldId id="280" r:id="rId15"/>
    <p:sldId id="278" r:id="rId16"/>
    <p:sldId id="270" r:id="rId17"/>
  </p:sldIdLst>
  <p:sldSz cx="12192000" cy="6858000"/>
  <p:notesSz cx="6797675" cy="992822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FF8B8B"/>
    <a:srgbClr val="049DE1"/>
    <a:srgbClr val="FF5050"/>
    <a:srgbClr val="00B0F0"/>
    <a:srgbClr val="01344B"/>
    <a:srgbClr val="FF99FF"/>
    <a:srgbClr val="7F7F7F"/>
    <a:srgbClr val="2B2C45"/>
    <a:srgbClr val="7F33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8" autoAdjust="0"/>
    <p:restoredTop sz="92026" autoAdjust="0"/>
  </p:normalViewPr>
  <p:slideViewPr>
    <p:cSldViewPr snapToGrid="0" showGuides="1">
      <p:cViewPr varScale="1">
        <p:scale>
          <a:sx n="111" d="100"/>
          <a:sy n="111" d="100"/>
        </p:scale>
        <p:origin x="86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45" d="100"/>
          <a:sy n="45" d="100"/>
        </p:scale>
        <p:origin x="3027" y="3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gta117\Downloads\Dati%20mercatoi%20del%20lavor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Tabellone!$A$19</c:f>
              <c:strCache>
                <c:ptCount val="1"/>
                <c:pt idx="0">
                  <c:v>Occupati (scala sx)</c:v>
                </c:pt>
              </c:strCache>
            </c:strRef>
          </c:tx>
          <c:spPr>
            <a:ln w="28575" cap="rnd">
              <a:solidFill>
                <a:schemeClr val="accent1">
                  <a:lumMod val="50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Tabellone!$B$14:$Q$14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Tabellone!$B$19:$Q$19</c:f>
              <c:numCache>
                <c:formatCode>0.0</c:formatCode>
                <c:ptCount val="16"/>
                <c:pt idx="0">
                  <c:v>22.828444999999999</c:v>
                </c:pt>
                <c:pt idx="1">
                  <c:v>23.034417000000001</c:v>
                </c:pt>
                <c:pt idx="2">
                  <c:v>22.517838999999999</c:v>
                </c:pt>
                <c:pt idx="3">
                  <c:v>22.333327000000001</c:v>
                </c:pt>
                <c:pt idx="4">
                  <c:v>22.416636999999998</c:v>
                </c:pt>
                <c:pt idx="5">
                  <c:v>22.304151000000001</c:v>
                </c:pt>
                <c:pt idx="6">
                  <c:v>21.851610000000001</c:v>
                </c:pt>
                <c:pt idx="7">
                  <c:v>21.922394000000001</c:v>
                </c:pt>
                <c:pt idx="8">
                  <c:v>22.121238000000002</c:v>
                </c:pt>
                <c:pt idx="9">
                  <c:v>22.449112</c:v>
                </c:pt>
                <c:pt idx="10">
                  <c:v>22.734648</c:v>
                </c:pt>
                <c:pt idx="11">
                  <c:v>22.958729999999999</c:v>
                </c:pt>
                <c:pt idx="12">
                  <c:v>23.109404999999999</c:v>
                </c:pt>
                <c:pt idx="13">
                  <c:v>22.385257000000003</c:v>
                </c:pt>
                <c:pt idx="14">
                  <c:v>22.553955000000002</c:v>
                </c:pt>
                <c:pt idx="15">
                  <c:v>23.099388999999999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9EA-4257-B4FD-C1488F1C7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86705200"/>
        <c:axId val="1760121952"/>
      </c:lineChart>
      <c:lineChart>
        <c:grouping val="standard"/>
        <c:varyColors val="0"/>
        <c:ser>
          <c:idx val="1"/>
          <c:order val="1"/>
          <c:tx>
            <c:strRef>
              <c:f>Tabellone!$A$20</c:f>
              <c:strCache>
                <c:ptCount val="1"/>
                <c:pt idx="0">
                  <c:v>Disoccupati (scala dx)</c:v>
                </c:pt>
              </c:strCache>
            </c:strRef>
          </c:tx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Tabellone!$B$14:$Q$14</c:f>
              <c:numCache>
                <c:formatCode>General</c:formatCode>
                <c:ptCount val="16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</c:numCache>
            </c:numRef>
          </c:cat>
          <c:val>
            <c:numRef>
              <c:f>Tabellone!$B$20:$Q$20</c:f>
              <c:numCache>
                <c:formatCode>0.0</c:formatCode>
                <c:ptCount val="16"/>
                <c:pt idx="0">
                  <c:v>1.486124</c:v>
                </c:pt>
                <c:pt idx="1">
                  <c:v>1.664221</c:v>
                </c:pt>
                <c:pt idx="2">
                  <c:v>1.9172470000000001</c:v>
                </c:pt>
                <c:pt idx="3">
                  <c:v>2.0735129999999997</c:v>
                </c:pt>
                <c:pt idx="4">
                  <c:v>2.0817730000000001</c:v>
                </c:pt>
                <c:pt idx="5">
                  <c:v>2.7104079999999997</c:v>
                </c:pt>
                <c:pt idx="6">
                  <c:v>3.0699989999999997</c:v>
                </c:pt>
                <c:pt idx="7">
                  <c:v>3.2164389999999998</c:v>
                </c:pt>
                <c:pt idx="8">
                  <c:v>2.9986819999999996</c:v>
                </c:pt>
                <c:pt idx="9">
                  <c:v>2.9674430000000003</c:v>
                </c:pt>
                <c:pt idx="10">
                  <c:v>2.8625659999999997</c:v>
                </c:pt>
                <c:pt idx="11">
                  <c:v>2.6954560000000001</c:v>
                </c:pt>
                <c:pt idx="12">
                  <c:v>2.5252370000000002</c:v>
                </c:pt>
                <c:pt idx="13">
                  <c:v>2.2881419999999997</c:v>
                </c:pt>
                <c:pt idx="14">
                  <c:v>2.3482919999999998</c:v>
                </c:pt>
                <c:pt idx="15">
                  <c:v>2.0089630000000001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9EA-4257-B4FD-C1488F1C75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64482368"/>
        <c:axId val="1760121472"/>
      </c:lineChart>
      <c:catAx>
        <c:axId val="1286705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60121952"/>
        <c:crosses val="autoZero"/>
        <c:auto val="1"/>
        <c:lblAlgn val="ctr"/>
        <c:lblOffset val="100"/>
        <c:noMultiLvlLbl val="0"/>
      </c:catAx>
      <c:valAx>
        <c:axId val="1760121952"/>
        <c:scaling>
          <c:orientation val="minMax"/>
          <c:min val="21.6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286705200"/>
        <c:crosses val="autoZero"/>
        <c:crossBetween val="between"/>
      </c:valAx>
      <c:valAx>
        <c:axId val="1760121472"/>
        <c:scaling>
          <c:orientation val="minMax"/>
          <c:min val="1.3"/>
        </c:scaling>
        <c:delete val="0"/>
        <c:axPos val="r"/>
        <c:numFmt formatCode="0.0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764482368"/>
        <c:crosses val="max"/>
        <c:crossBetween val="between"/>
      </c:valAx>
      <c:catAx>
        <c:axId val="176448236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60121472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it-IT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ysClr val="windowText" lastClr="000000"/>
          </a:solidFill>
        </a:defRPr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AC8862B1-3620-98D0-6368-1949B67909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969CF12-3DEB-D701-3309-B02B18A7FAF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D3DAD6-19EA-42F3-8D88-247812FC4E15}" type="datetimeFigureOut">
              <a:rPr lang="it-IT" smtClean="0"/>
              <a:t>13/09/2023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F08780C-642C-3BEC-B9B7-1D2EA0C759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D089FA9-5040-CF58-0A88-813414689D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5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27E11D-285B-4B4B-BBD1-19DC8E2E467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017092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41CCC1-CE13-4F0E-8CA5-BC066EF55FE3}" type="datetimeFigureOut">
              <a:rPr lang="it-IT" smtClean="0"/>
              <a:t>13/09/2023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1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5" y="9430093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D4F4D-8E78-4F38-A08F-25297C3F1BF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3845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6827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400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67109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37211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400" b="1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588671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69D4F4D-8E78-4F38-A08F-25297C3F1BF0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1208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1EAB5-482A-5FA6-894F-14EF63F2B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BD334D-CEF4-E900-41A6-CECA5087E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7444D9-201F-5B41-2C9A-ACE736CF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CB69F7B-0A18-4BD4-9CE2-519033539BF4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3A5CC3-3378-5A89-8A7C-4C40485ED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C97DD91-2CD3-8BAC-054C-813272D3B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-6263" y="6607479"/>
            <a:ext cx="356993" cy="245519"/>
          </a:xfrm>
          <a:prstGeom prst="rect">
            <a:avLst/>
          </a:prstGeom>
        </p:spPr>
        <p:txBody>
          <a:bodyPr/>
          <a:lstStyle>
            <a:lvl1pPr algn="l">
              <a:defRPr sz="1000" i="1"/>
            </a:lvl1pPr>
          </a:lstStyle>
          <a:p>
            <a:fld id="{478287F8-CA6A-4483-ADE6-5CC21681E1B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4555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458D83-C9DE-2583-E3CC-ADD8F2D4B6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EF3E9D-C266-E181-664C-457E88123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50AD26-8F72-F03E-65B7-7C2AC6CC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AB287ED-ADF5-42DF-9BAA-66BABF74D5FC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E0F167-301B-2BA1-EA68-93DB115C2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DE7C95-C083-4BB2-FAD1-50D45B20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15474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F842F11-7CDC-200C-2A36-30AEFBF38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756732A-1715-8E64-1E9A-FE750C5FE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29548-FE35-E0FC-26DB-836711EA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407E8D-D130-4FFF-8E82-E8D5B849C7FE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6206E-923C-8881-F778-4744557E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AFA5FD-64F7-B642-1FA2-13B6745F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9578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pert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D09E2D1-B1E6-B9AB-4755-17A753A366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F215F26B-81A7-8EB8-15D5-3A7A6C9F3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182EA-8A88-454D-B1CE-4691FD0BC403}" type="datetime1">
              <a:rPr lang="it-IT" smtClean="0"/>
              <a:t>13/09/2023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3B0FE40-C8A4-6BAD-4862-46D43E28E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E345001-9CD6-9DF2-3313-090DFB4FD2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69616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02C58AC-532B-BC09-2353-E383BCE0D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7FB71-F047-4690-B55E-297361E9081C}" type="datetime1">
              <a:rPr lang="it-IT" smtClean="0"/>
              <a:t>13/09/2023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03265F2-10AA-31E0-1C4E-828B569E42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B50946F4-1AC2-7038-9927-52B2123274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3BD77E9-47FE-F0D8-C2CA-266321823FA0}"/>
              </a:ext>
            </a:extLst>
          </p:cNvPr>
          <p:cNvSpPr/>
          <p:nvPr userDrawn="1"/>
        </p:nvSpPr>
        <p:spPr>
          <a:xfrm>
            <a:off x="-1" y="0"/>
            <a:ext cx="12192001" cy="2337683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28" t="-253497" r="-2426" b="-193367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v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3D52569D-DC25-A7D9-BEAA-2D1127A149E0}"/>
              </a:ext>
            </a:extLst>
          </p:cNvPr>
          <p:cNvSpPr/>
          <p:nvPr userDrawn="1"/>
        </p:nvSpPr>
        <p:spPr>
          <a:xfrm>
            <a:off x="-2" y="0"/>
            <a:ext cx="12192001" cy="2337683"/>
          </a:xfrm>
          <a:prstGeom prst="rect">
            <a:avLst/>
          </a:prstGeom>
          <a:gradFill flip="none" rotWithShape="1">
            <a:gsLst>
              <a:gs pos="0">
                <a:srgbClr val="01344B"/>
              </a:gs>
              <a:gs pos="100000">
                <a:srgbClr val="049DE1">
                  <a:alpha val="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47103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991EAB5-482A-5FA6-894F-14EF63F2BB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BBD334D-CEF4-E900-41A6-CECA5087E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37444D9-201F-5B41-2C9A-ACE736CF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43984C-8747-435D-9154-7E2081779C51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93A5CC3-3378-5A89-8A7C-4C40485ED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2CBAC8A8-E3F2-7F8A-0FD4-E525B0B869EA}"/>
              </a:ext>
            </a:extLst>
          </p:cNvPr>
          <p:cNvSpPr txBox="1">
            <a:spLocks/>
          </p:cNvSpPr>
          <p:nvPr userDrawn="1"/>
        </p:nvSpPr>
        <p:spPr>
          <a:xfrm>
            <a:off x="-6263" y="6607479"/>
            <a:ext cx="356993" cy="2455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8287F8-CA6A-4483-ADE6-5CC21681E1BF}" type="slidenum">
              <a:rPr lang="it-IT" smtClean="0"/>
              <a:pPr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5AE34BF-67EE-58B7-4640-3B250992FF7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63" y="23813"/>
            <a:ext cx="1227551" cy="28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1389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8FFBD-9217-517B-9B36-694E0A2A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137563-BBF1-D853-610F-0FF3E6FBC1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E1C2C8-008C-BAF4-01FE-BC7C8B17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6D9C2B-63F2-42CB-9C65-20A4D2F34AD8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CA72FE-AC67-5933-7E43-A5C1A9D77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6BC8DA-09E9-FA71-013F-0B757175F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75610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74D95-664F-508C-9C6F-E5A351E63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E16653-B28A-7E80-C9A5-9AB067D73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3536FB-9876-9F22-CE21-48050A17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40F76-257D-4F9B-BEE6-BD4B2394591B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7B3AF5-FAAC-8934-0302-97246B089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027465-1E5A-5826-6065-A7DF35E5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47983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70000-6542-38D6-82F1-38BBF79B9D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AEF696-BE93-4CB4-6694-EC59CB5BEB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F51887-628D-B9D0-6718-F3DECE33F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1CEDBB-CC48-2C73-C217-92AAE9D5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763E59-3A71-44E7-BC70-3C2BA5E579DF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376C1C-2E49-5C94-8D7E-9CD2A4A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D3C592-A6F4-76A0-75A4-F80AEA89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463133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A6B1C-1964-98C8-953A-54E5345C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4C08AF-4018-6DC3-C144-B3A687A8C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7CEC68-417D-BCCE-86B5-0689362BD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9B51CEA-0C03-0F35-D260-DB216DBEF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EA30D6E-6552-2F17-5609-0A9A82371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30D228C-B72B-C05F-FF42-EAE3E035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AD93BF-4B45-4AF3-A582-A32F1DEE5AA3}" type="datetime1">
              <a:rPr lang="it-IT" smtClean="0"/>
              <a:t>13/09/2023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A4A17D1-D182-78C2-7E67-84291114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83970CB-FFC1-E7BD-9F27-56E30DF2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0437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09C61-67FF-8A7F-2674-50CC979B62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429A7A-1A8B-DBD6-7F2B-3F765815C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7A9E1-F666-4569-975C-25D4DF821693}" type="datetime1">
              <a:rPr lang="it-IT" smtClean="0"/>
              <a:t>13/09/2023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F32C30-726F-068B-8014-B35B6B272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0BC4E5-B0DC-E017-FA4C-AA9DE6FEA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99697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18FFBD-9217-517B-9B36-694E0A2AB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137563-BBF1-D853-610F-0FF3E6FBC1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E1C2C8-008C-BAF4-01FE-BC7C8B1780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CE77D21-CFEF-4723-955E-10BFFCE956DD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9CA72FE-AC67-5933-7E43-A5C1A9D77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F6BC8DA-09E9-FA71-013F-0B757175F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5192E017-9FC4-A0C2-49F9-619E61B4B64A}"/>
              </a:ext>
            </a:extLst>
          </p:cNvPr>
          <p:cNvSpPr txBox="1">
            <a:spLocks/>
          </p:cNvSpPr>
          <p:nvPr userDrawn="1"/>
        </p:nvSpPr>
        <p:spPr>
          <a:xfrm>
            <a:off x="-6263" y="6607479"/>
            <a:ext cx="356993" cy="24551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it-IT"/>
            </a:defPPr>
            <a:lvl1pPr marL="0" algn="l" defTabSz="914400" rtl="0" eaLnBrk="1" latinLnBrk="0" hangingPunct="1">
              <a:defRPr sz="1000" i="1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78287F8-CA6A-4483-ADE6-5CC21681E1BF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60098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3A4ABC8-BB5F-9E4C-2936-D482E345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D81E89-3951-4AB3-9022-7401B2E9A969}" type="datetime1">
              <a:rPr lang="it-IT" smtClean="0"/>
              <a:t>13/09/2023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D003602-9CB2-7344-BB84-C04FEB4BF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8C4EDD-CB48-E998-0539-EFFA3CD1D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90166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A485-3409-D646-972C-E362C96E5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D841FB-C533-353E-58A0-224210652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68076B-DD4F-5B18-8110-9F2B96406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476BE7-62C3-A7F1-9261-9DC6C742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B583-3101-4146-9BF6-E58B05A10934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86F009C-56EF-0D8F-B179-83767451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29C134-1A19-98A8-D56E-AF8BEF48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8367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BF904-2DB5-B595-8C18-F372095AF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CF3B58-840A-E53E-EF39-3F3D69346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311AAD-6660-28F9-E5BF-AD2DE01F2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3AC0F7-CF2A-94F8-2500-D451BBA98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4BFE45-37DD-4A0F-8C4C-7FC47ACD0012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E02753-1572-6395-E5CB-B3F97D2F9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CBA48B-99F8-496C-68E3-18B5D7D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728616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458D83-C9DE-2583-E3CC-ADD8F2D4B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EEF3E9D-C266-E181-664C-457E881238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50AD26-8F72-F03E-65B7-7C2AC6CCC1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FB409-03D8-41E4-9EE1-26B3E25D6330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FE0F167-301B-2BA1-EA68-93DB115C2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1DE7C95-C083-4BB2-FAD1-50D45B20C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54333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DF842F11-7CDC-200C-2A36-30AEFBF388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756732A-1715-8E64-1E9A-FE750C5FE1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C29548-FE35-E0FC-26DB-836711EA4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B53D74-FC70-4523-843E-F10C04D855C4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016206E-923C-8881-F778-4744557E4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DAFA5FD-64F7-B642-1FA2-13B6745FA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0888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D074D95-664F-508C-9C6F-E5A351E63C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8E16653-B28A-7E80-C9A5-9AB067D737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A3536FB-9876-9F22-CE21-48050A17E7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3D1B1FE-F656-4185-AE11-11E96C0F307C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C7B3AF5-FAAC-8934-0302-97246B089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B027465-1E5A-5826-6065-A7DF35E5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864571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8570000-6542-38D6-82F1-38BBF79B9D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7AEF696-BE93-4CB4-6694-EC59CB5BEB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9F51887-628D-B9D0-6718-F3DECE33F1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11CEDBB-CC48-2C73-C217-92AAE9D5C4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8150744-14A5-4958-BEA8-EE40F622C1DA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D376C1C-2E49-5C94-8D7E-9CD2A4ABE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8FD3C592-A6F4-76A0-75A4-F80AEA89F1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53022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0A6B1C-1964-98C8-953A-54E5345C62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04C08AF-4018-6DC3-C144-B3A687A8C4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367CEC68-417D-BCCE-86B5-0689362BDF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9B51CEA-0C03-0F35-D260-DB216DBEFD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EA30D6E-6552-2F17-5609-0A9A82371A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330D228C-B72B-C05F-FF42-EAE3E035C0B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F6B35E-04FB-4E2A-AF87-6F709B571232}" type="datetime1">
              <a:rPr lang="it-IT" smtClean="0"/>
              <a:t>13/09/2023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A4A17D1-D182-78C2-7E67-84291114B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83970CB-FFC1-E7BD-9F27-56E30DF2D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979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8709C61-67FF-8A7F-2674-50CC979B62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429A7A-1A8B-DBD6-7F2B-3F765815C87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7E8887A-40B5-4462-AEF4-23341B8576FD}" type="datetime1">
              <a:rPr lang="it-IT" smtClean="0"/>
              <a:t>13/09/2023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4F32C30-726F-068B-8014-B35B6B2720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0BC4E5-B0DC-E017-FA4C-AA9DE6FEA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142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3A4ABC8-BB5F-9E4C-2936-D482E34529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4EA389-40B6-4FD1-85E9-93F49A688A5D}" type="datetime1">
              <a:rPr lang="it-IT" smtClean="0"/>
              <a:t>13/09/2023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BD003602-9CB2-7344-BB84-C04FEB4BF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168C4EDD-CB48-E998-0539-EFFA3CD1D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80287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4D4A485-3409-D646-972C-E362C96E5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CD841FB-C533-353E-58A0-224210652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668076B-DD4F-5B18-8110-9F2B964062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51476BE7-62C3-A7F1-9261-9DC6C74217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4114893-B897-47A8-B888-9923DF275E96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A86F009C-56EF-0D8F-B179-83767451D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629C134-1A19-98A8-D56E-AF8BEF48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9187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69BF904-2DB5-B595-8C18-F372095AF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FCF3B58-840A-E53E-EF39-3F3D69346F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41311AAD-6660-28F9-E5BF-AD2DE01F27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83AC0F7-CF2A-94F8-2500-D451BBA98C9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8CE22DF-E442-4001-840E-3FCF5BA0DFD7}" type="datetime1">
              <a:rPr lang="it-IT" smtClean="0"/>
              <a:t>13/09/2023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1E02753-1572-6395-E5CB-B3F97D2F9E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CBA48B-99F8-496C-68E3-18B5D7D78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2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6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0856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65000">
              <a:schemeClr val="accent3">
                <a:lumMod val="0"/>
                <a:lumOff val="100000"/>
              </a:schemeClr>
            </a:gs>
            <a:gs pos="100000">
              <a:schemeClr val="accent3">
                <a:lumMod val="100000"/>
              </a:schemeClr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02D7561-D85A-1691-C87C-9B6C8FF3D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B3917C0-9361-F47A-991F-B33AAD5B20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220E20D-2E50-186F-DC54-560C1CBC7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706B2-4EEF-43F3-AC0D-A8D10FB7A683}" type="datetime1">
              <a:rPr lang="it-IT" smtClean="0"/>
              <a:t>13/09/2023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DD7A3D-00ED-A7DF-400F-559E9A2C35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5A728CC-DEDF-F9B2-3309-746F938D4B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8287F8-CA6A-4483-ADE6-5CC21681E1B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5091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1">
            <a:extLst>
              <a:ext uri="{FF2B5EF4-FFF2-40B4-BE49-F238E27FC236}">
                <a16:creationId xmlns:a16="http://schemas.microsoft.com/office/drawing/2014/main" id="{8DD013A1-4DF2-5302-DFFE-B9A991D73566}"/>
              </a:ext>
            </a:extLst>
          </p:cNvPr>
          <p:cNvSpPr txBox="1">
            <a:spLocks/>
          </p:cNvSpPr>
          <p:nvPr/>
        </p:nvSpPr>
        <p:spPr>
          <a:xfrm>
            <a:off x="1092367" y="3038834"/>
            <a:ext cx="9856915" cy="164257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b="1" dirty="0">
                <a:gradFill flip="none" rotWithShape="1">
                  <a:gsLst>
                    <a:gs pos="0">
                      <a:srgbClr val="01344B"/>
                    </a:gs>
                    <a:gs pos="76000">
                      <a:srgbClr val="049DE1"/>
                    </a:gs>
                  </a:gsLst>
                  <a:lin ang="13500000" scaled="1"/>
                  <a:tileRect/>
                </a:gradFill>
              </a:rPr>
              <a:t>Il senso del lavoro oggi </a:t>
            </a:r>
          </a:p>
          <a:p>
            <a:endParaRPr lang="it-IT" b="1" dirty="0">
              <a:gradFill flip="none" rotWithShape="1">
                <a:gsLst>
                  <a:gs pos="0">
                    <a:srgbClr val="01344B"/>
                  </a:gs>
                  <a:gs pos="76000">
                    <a:srgbClr val="049DE1"/>
                  </a:gs>
                </a:gsLst>
                <a:lin ang="13500000" scaled="1"/>
                <a:tileRect/>
              </a:gradFill>
            </a:endParaRPr>
          </a:p>
          <a:p>
            <a:r>
              <a:rPr lang="it-IT" sz="4800" b="1" spc="280" dirty="0">
                <a:gradFill flip="none" rotWithShape="1">
                  <a:gsLst>
                    <a:gs pos="0">
                      <a:srgbClr val="01344B"/>
                    </a:gs>
                    <a:gs pos="76000">
                      <a:srgbClr val="049DE1"/>
                    </a:gs>
                  </a:gsLst>
                  <a:lin ang="13500000" scaled="1"/>
                  <a:tileRect/>
                </a:gradFill>
              </a:rPr>
              <a:t>Alcuni numeri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0D8AB4B2-94A8-99E5-F74A-2047D3358C1C}"/>
              </a:ext>
            </a:extLst>
          </p:cNvPr>
          <p:cNvSpPr txBox="1">
            <a:spLocks/>
          </p:cNvSpPr>
          <p:nvPr/>
        </p:nvSpPr>
        <p:spPr>
          <a:xfrm>
            <a:off x="1092367" y="5807668"/>
            <a:ext cx="9856915" cy="946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gradFill flip="none" rotWithShape="1">
                  <a:gsLst>
                    <a:gs pos="0">
                      <a:srgbClr val="01344B"/>
                    </a:gs>
                    <a:gs pos="76000">
                      <a:srgbClr val="049DE1"/>
                    </a:gs>
                  </a:gsLst>
                  <a:lin ang="13500000" scaled="1"/>
                  <a:tileRect/>
                </a:gradFill>
                <a:effectLst/>
                <a:uLnTx/>
                <a:uFillTx/>
                <a:latin typeface="Poppins"/>
                <a:ea typeface="+mj-ea"/>
                <a:cs typeface="+mj-cs"/>
              </a:rPr>
              <a:t>Roma, 13 settembre 2023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CFB9320-4E90-AC96-E341-2818481D2339}"/>
              </a:ext>
            </a:extLst>
          </p:cNvPr>
          <p:cNvSpPr/>
          <p:nvPr/>
        </p:nvSpPr>
        <p:spPr>
          <a:xfrm>
            <a:off x="82502" y="6662057"/>
            <a:ext cx="61877" cy="1959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3165AAF-7224-BDB9-E538-254FFA6A3E70}"/>
              </a:ext>
            </a:extLst>
          </p:cNvPr>
          <p:cNvSpPr/>
          <p:nvPr/>
        </p:nvSpPr>
        <p:spPr>
          <a:xfrm>
            <a:off x="0" y="0"/>
            <a:ext cx="1581293" cy="3850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B2A0BAB3-1D20-0439-35D0-2B9AF1BE2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13" y="114893"/>
            <a:ext cx="3285131" cy="772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0612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1">
            <a:extLst>
              <a:ext uri="{FF2B5EF4-FFF2-40B4-BE49-F238E27FC236}">
                <a16:creationId xmlns:a16="http://schemas.microsoft.com/office/drawing/2014/main" id="{38710411-AA7E-23AA-053E-9FFE6218F9FC}"/>
              </a:ext>
            </a:extLst>
          </p:cNvPr>
          <p:cNvSpPr txBox="1">
            <a:spLocks/>
          </p:cNvSpPr>
          <p:nvPr/>
        </p:nvSpPr>
        <p:spPr>
          <a:xfrm>
            <a:off x="73330" y="36751"/>
            <a:ext cx="12041296" cy="67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Le scelte di «exit»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7888427-E9EB-0F36-D1D8-938DF49A5B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064351D3-A912-1E05-4CDB-EBD6EDDD1A23}"/>
              </a:ext>
            </a:extLst>
          </p:cNvPr>
          <p:cNvSpPr txBox="1"/>
          <p:nvPr/>
        </p:nvSpPr>
        <p:spPr>
          <a:xfrm>
            <a:off x="769186" y="1069211"/>
            <a:ext cx="3844065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b="1" dirty="0">
                <a:solidFill>
                  <a:srgbClr val="0070C0"/>
                </a:solidFill>
              </a:rPr>
              <a:t>Le grandi dimissioni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A7AAEAB1-DC95-2971-C486-0207EC415726}"/>
              </a:ext>
            </a:extLst>
          </p:cNvPr>
          <p:cNvSpPr/>
          <p:nvPr/>
        </p:nvSpPr>
        <p:spPr>
          <a:xfrm>
            <a:off x="519560" y="805962"/>
            <a:ext cx="4561204" cy="905959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3C7116E3-14E9-1600-0E64-141F5EA34352}"/>
              </a:ext>
            </a:extLst>
          </p:cNvPr>
          <p:cNvSpPr/>
          <p:nvPr/>
        </p:nvSpPr>
        <p:spPr>
          <a:xfrm>
            <a:off x="7470375" y="805962"/>
            <a:ext cx="4561204" cy="905959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AF00F3F-3086-D76B-DD4A-B3DA48456F20}"/>
              </a:ext>
            </a:extLst>
          </p:cNvPr>
          <p:cNvSpPr txBox="1"/>
          <p:nvPr/>
        </p:nvSpPr>
        <p:spPr>
          <a:xfrm>
            <a:off x="7623748" y="986709"/>
            <a:ext cx="3844065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b="1" dirty="0" err="1">
                <a:solidFill>
                  <a:srgbClr val="0070C0"/>
                </a:solidFill>
              </a:rPr>
              <a:t>QUIET</a:t>
            </a:r>
            <a:r>
              <a:rPr lang="it-IT" b="1" dirty="0">
                <a:solidFill>
                  <a:srgbClr val="0070C0"/>
                </a:solidFill>
              </a:rPr>
              <a:t> </a:t>
            </a:r>
            <a:r>
              <a:rPr lang="it-IT" b="1" dirty="0" err="1">
                <a:solidFill>
                  <a:srgbClr val="0070C0"/>
                </a:solidFill>
              </a:rPr>
              <a:t>QUITTING</a:t>
            </a:r>
            <a:r>
              <a:rPr lang="it-IT" b="1" dirty="0">
                <a:solidFill>
                  <a:srgbClr val="0070C0"/>
                </a:solidFill>
              </a:rPr>
              <a:t>: fare il minimo indispensabile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406AA80-272F-7A8E-8BB3-B57D0E90F50B}"/>
              </a:ext>
            </a:extLst>
          </p:cNvPr>
          <p:cNvSpPr txBox="1"/>
          <p:nvPr/>
        </p:nvSpPr>
        <p:spPr>
          <a:xfrm>
            <a:off x="6349849" y="4001988"/>
            <a:ext cx="6139214" cy="193085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r>
              <a:rPr lang="it-IT" sz="1600" b="1" dirty="0">
                <a:solidFill>
                  <a:srgbClr val="049DE1"/>
                </a:solidFill>
                <a:latin typeface="+mj-lt"/>
              </a:rPr>
              <a:t>Perché cambiare lavoro? </a:t>
            </a:r>
          </a:p>
          <a:p>
            <a:r>
              <a:rPr lang="it-IT" sz="1400" b="1" dirty="0">
                <a:solidFill>
                  <a:schemeClr val="tx1"/>
                </a:solidFill>
              </a:rPr>
              <a:t>Salario più elevato </a:t>
            </a:r>
            <a:r>
              <a:rPr lang="it-IT" sz="1400" dirty="0">
                <a:solidFill>
                  <a:schemeClr val="tx1"/>
                </a:solidFill>
              </a:rPr>
              <a:t>(45%)</a:t>
            </a:r>
          </a:p>
          <a:p>
            <a:r>
              <a:rPr lang="it-IT" sz="1400" b="1" dirty="0">
                <a:solidFill>
                  <a:schemeClr val="tx1"/>
                </a:solidFill>
              </a:rPr>
              <a:t>Conciliazione vita-lavoro </a:t>
            </a:r>
            <a:r>
              <a:rPr lang="it-IT" sz="1400" dirty="0">
                <a:solidFill>
                  <a:schemeClr val="tx1"/>
                </a:solidFill>
              </a:rPr>
              <a:t>(35%)</a:t>
            </a:r>
          </a:p>
          <a:p>
            <a:r>
              <a:rPr lang="it-IT" sz="1400" b="1" dirty="0">
                <a:solidFill>
                  <a:schemeClr val="tx1"/>
                </a:solidFill>
              </a:rPr>
              <a:t>Maggiori opportunità di carriera e sviluppo delle competenze</a:t>
            </a:r>
            <a:r>
              <a:rPr lang="it-IT" sz="1400" dirty="0">
                <a:solidFill>
                  <a:schemeClr val="tx1"/>
                </a:solidFill>
              </a:rPr>
              <a:t> (34%)</a:t>
            </a:r>
          </a:p>
          <a:p>
            <a:r>
              <a:rPr lang="it-IT" sz="1400" b="1" dirty="0">
                <a:solidFill>
                  <a:schemeClr val="tx1"/>
                </a:solidFill>
              </a:rPr>
              <a:t>Flessibilità </a:t>
            </a:r>
            <a:r>
              <a:rPr lang="it-IT" sz="1400" dirty="0">
                <a:solidFill>
                  <a:schemeClr val="tx1"/>
                </a:solidFill>
              </a:rPr>
              <a:t>(es. orari di lavoro, smart working) (30%)</a:t>
            </a:r>
          </a:p>
          <a:p>
            <a:r>
              <a:rPr lang="it-IT" sz="900" dirty="0">
                <a:solidFill>
                  <a:schemeClr val="tx1"/>
                </a:solidFill>
              </a:rPr>
              <a:t>(Adecco, 2022)</a:t>
            </a:r>
            <a:endParaRPr lang="it-IT" sz="1400" dirty="0">
              <a:solidFill>
                <a:schemeClr val="tx1"/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AD98A2-AEBC-4C77-BF2D-F3FC3DCE978C}"/>
              </a:ext>
            </a:extLst>
          </p:cNvPr>
          <p:cNvSpPr txBox="1"/>
          <p:nvPr/>
        </p:nvSpPr>
        <p:spPr>
          <a:xfrm>
            <a:off x="8238193" y="1639244"/>
            <a:ext cx="3269184" cy="1077218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it-IT"/>
            </a:defPPr>
            <a:lvl1pPr algn="ctr">
              <a:defRPr sz="1600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l"/>
            <a:r>
              <a:rPr lang="it-IT" sz="1400" dirty="0">
                <a:solidFill>
                  <a:schemeClr val="tx1"/>
                </a:solidFill>
              </a:rPr>
              <a:t>Il 12% dei lavoratori si limita a fare il minimo indispensabile </a:t>
            </a:r>
            <a:r>
              <a:rPr lang="it-IT" sz="900" dirty="0">
                <a:solidFill>
                  <a:schemeClr val="tx1"/>
                </a:solidFill>
              </a:rPr>
              <a:t>(Osservatorio HR Politecnico di Milano)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7A6CE2DC-6BF7-94FE-33AC-D908CCA85DD3}"/>
              </a:ext>
            </a:extLst>
          </p:cNvPr>
          <p:cNvSpPr txBox="1"/>
          <p:nvPr/>
        </p:nvSpPr>
        <p:spPr>
          <a:xfrm>
            <a:off x="55002" y="1817489"/>
            <a:ext cx="7438350" cy="15337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spcBef>
                <a:spcPts val="1200"/>
              </a:spcBef>
            </a:pPr>
            <a:r>
              <a:rPr lang="it-IT" sz="1400" b="1" dirty="0">
                <a:latin typeface="+mj-lt"/>
              </a:rPr>
              <a:t>Dimissioni richieste dai lavoratori</a:t>
            </a:r>
          </a:p>
          <a:p>
            <a:pPr marL="180340">
              <a:spcBef>
                <a:spcPts val="1200"/>
              </a:spcBef>
            </a:pPr>
            <a:r>
              <a:rPr lang="it-IT" sz="1400" dirty="0"/>
              <a:t>Nel </a:t>
            </a:r>
            <a:r>
              <a:rPr lang="it-IT" sz="1400" b="1" dirty="0">
                <a:solidFill>
                  <a:srgbClr val="01344B"/>
                </a:solidFill>
              </a:rPr>
              <a:t>2022 </a:t>
            </a:r>
            <a:r>
              <a:rPr lang="it-IT" sz="1400" dirty="0"/>
              <a:t>aumentano</a:t>
            </a:r>
            <a:r>
              <a:rPr lang="it-IT" sz="1400" dirty="0">
                <a:solidFill>
                  <a:srgbClr val="01344B"/>
                </a:solidFill>
              </a:rPr>
              <a:t>:</a:t>
            </a:r>
            <a:r>
              <a:rPr lang="it-IT" sz="1400" b="1" dirty="0">
                <a:solidFill>
                  <a:srgbClr val="01344B"/>
                </a:solidFill>
              </a:rPr>
              <a:t> </a:t>
            </a:r>
            <a:r>
              <a:rPr lang="it-IT" sz="1600" b="1" dirty="0">
                <a:solidFill>
                  <a:srgbClr val="01344B"/>
                </a:solidFill>
              </a:rPr>
              <a:t>269mila </a:t>
            </a:r>
            <a:r>
              <a:rPr lang="it-IT" sz="1400" dirty="0"/>
              <a:t>dimissioni </a:t>
            </a:r>
            <a:r>
              <a:rPr lang="it-IT" sz="1600" b="1" dirty="0"/>
              <a:t>in più </a:t>
            </a:r>
            <a:r>
              <a:rPr lang="it-IT" sz="1400" dirty="0"/>
              <a:t>rispetto </a:t>
            </a:r>
            <a:r>
              <a:rPr lang="it-IT" sz="1400" dirty="0">
                <a:solidFill>
                  <a:schemeClr val="tx1"/>
                </a:solidFill>
              </a:rPr>
              <a:t>al 2021 </a:t>
            </a:r>
            <a:r>
              <a:rPr lang="it-IT" sz="1400" b="1" dirty="0"/>
              <a:t>(</a:t>
            </a:r>
            <a:r>
              <a:rPr lang="it-IT" sz="1400" b="1" dirty="0">
                <a:solidFill>
                  <a:srgbClr val="049DE1"/>
                </a:solidFill>
              </a:rPr>
              <a:t>+13,9%)</a:t>
            </a:r>
            <a:r>
              <a:rPr lang="it-IT" sz="1400" dirty="0">
                <a:solidFill>
                  <a:schemeClr val="tx1"/>
                </a:solidFill>
              </a:rPr>
              <a:t> </a:t>
            </a:r>
          </a:p>
          <a:p>
            <a:pPr marL="180340">
              <a:spcBef>
                <a:spcPts val="1200"/>
              </a:spcBef>
            </a:pPr>
            <a:r>
              <a:rPr lang="it-IT" sz="1400" dirty="0"/>
              <a:t>Ma nel primo trimestre 2023 si riducono: </a:t>
            </a:r>
            <a:r>
              <a:rPr lang="it-IT" sz="1400" b="1" dirty="0"/>
              <a:t>-19.307 </a:t>
            </a:r>
            <a:r>
              <a:rPr lang="it-IT" sz="1400" dirty="0"/>
              <a:t>rispetto primo trimestre 2022 (</a:t>
            </a:r>
            <a:r>
              <a:rPr lang="it-IT" sz="1400" b="1" dirty="0"/>
              <a:t>-3,7%</a:t>
            </a:r>
            <a:r>
              <a:rPr lang="it-IT" sz="1400" dirty="0"/>
              <a:t>)</a:t>
            </a:r>
            <a:r>
              <a:rPr lang="it-IT" sz="1400" b="1" dirty="0"/>
              <a:t>                </a:t>
            </a:r>
            <a:r>
              <a:rPr lang="it-IT" sz="900" dirty="0">
                <a:solidFill>
                  <a:schemeClr val="tx1"/>
                </a:solidFill>
              </a:rPr>
              <a:t>(Ministero del Lavoro e delle Politiche Sociali)</a:t>
            </a:r>
          </a:p>
          <a:p>
            <a:pPr marL="180340">
              <a:spcBef>
                <a:spcPts val="800"/>
              </a:spcBef>
            </a:pPr>
            <a:r>
              <a:rPr lang="it-IT" sz="1400" dirty="0"/>
              <a:t>Il </a:t>
            </a:r>
            <a:r>
              <a:rPr lang="it-IT" sz="1400" b="1" dirty="0"/>
              <a:t>41%</a:t>
            </a:r>
            <a:r>
              <a:rPr lang="it-IT" sz="1400" dirty="0"/>
              <a:t>, si è </a:t>
            </a:r>
            <a:r>
              <a:rPr lang="it-IT" sz="1400" b="1" dirty="0"/>
              <a:t>pentito</a:t>
            </a:r>
            <a:r>
              <a:rPr lang="it-IT" sz="1400" dirty="0"/>
              <a:t> della scelta fatta </a:t>
            </a:r>
            <a:r>
              <a:rPr lang="it-IT" sz="900" dirty="0"/>
              <a:t>(Osservatorio HR Politecnico di Milano, 2023).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C1B90B6-F9D1-8238-D5F1-1922908D6FE5}"/>
              </a:ext>
            </a:extLst>
          </p:cNvPr>
          <p:cNvSpPr txBox="1"/>
          <p:nvPr/>
        </p:nvSpPr>
        <p:spPr>
          <a:xfrm>
            <a:off x="309116" y="3575305"/>
            <a:ext cx="406370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100" b="1" dirty="0"/>
              <a:t>Numero di dimissioni richieste dai lavoratori (milioni)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3BCDE44A-E0DD-DD54-A6D2-E9DA13D5A2F9}"/>
              </a:ext>
            </a:extLst>
          </p:cNvPr>
          <p:cNvSpPr txBox="1"/>
          <p:nvPr/>
        </p:nvSpPr>
        <p:spPr>
          <a:xfrm>
            <a:off x="138715" y="6269396"/>
            <a:ext cx="60975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chemeClr val="tx1"/>
                </a:solidFill>
              </a:rPr>
              <a:t>Fonte: Ministero del Lavoro e delle Politiche Sociali</a:t>
            </a:r>
            <a:endParaRPr lang="it-IT" sz="800" dirty="0"/>
          </a:p>
        </p:txBody>
      </p:sp>
      <p:pic>
        <p:nvPicPr>
          <p:cNvPr id="18" name="Immagine 17">
            <a:extLst>
              <a:ext uri="{FF2B5EF4-FFF2-40B4-BE49-F238E27FC236}">
                <a16:creationId xmlns:a16="http://schemas.microsoft.com/office/drawing/2014/main" id="{EF1BAB84-B56F-2257-9A73-0F95159CAF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561" y="3336153"/>
            <a:ext cx="5873581" cy="2869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21337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208EC93B-281D-2AF0-1B7C-C19BB02A0963}"/>
              </a:ext>
            </a:extLst>
          </p:cNvPr>
          <p:cNvSpPr txBox="1"/>
          <p:nvPr/>
        </p:nvSpPr>
        <p:spPr>
          <a:xfrm>
            <a:off x="147347" y="1594968"/>
            <a:ext cx="2923523" cy="36336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it-IT" sz="1700" b="1" dirty="0">
                <a:solidFill>
                  <a:srgbClr val="0070C0"/>
                </a:solidFill>
                <a:latin typeface="+mj-lt"/>
              </a:rPr>
              <a:t>SULL’ORGANIZZAZIONE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B941ACD4-34F3-0E0D-3E64-6117D2DE2C26}"/>
              </a:ext>
            </a:extLst>
          </p:cNvPr>
          <p:cNvSpPr txBox="1">
            <a:spLocks/>
          </p:cNvSpPr>
          <p:nvPr/>
        </p:nvSpPr>
        <p:spPr>
          <a:xfrm>
            <a:off x="1031963" y="6463"/>
            <a:ext cx="10425165" cy="96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L’impatto della tecnologia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2680567-2E62-6817-F1C5-6DA0962DC456}"/>
              </a:ext>
            </a:extLst>
          </p:cNvPr>
          <p:cNvSpPr txBox="1"/>
          <p:nvPr/>
        </p:nvSpPr>
        <p:spPr>
          <a:xfrm>
            <a:off x="3192471" y="1594968"/>
            <a:ext cx="2923200" cy="77130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r>
              <a:rPr lang="it-IT" sz="1800" b="1" dirty="0">
                <a:solidFill>
                  <a:srgbClr val="0070C0"/>
                </a:solidFill>
                <a:latin typeface="+mj-lt"/>
              </a:rPr>
              <a:t>SULLE MODALITÀ</a:t>
            </a:r>
          </a:p>
          <a:p>
            <a:endParaRPr lang="it-IT" sz="18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55740AB9-4240-CC1F-BE1E-127179542A25}"/>
              </a:ext>
            </a:extLst>
          </p:cNvPr>
          <p:cNvSpPr txBox="1"/>
          <p:nvPr/>
        </p:nvSpPr>
        <p:spPr>
          <a:xfrm>
            <a:off x="6237272" y="1594968"/>
            <a:ext cx="2923200" cy="37927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r>
              <a:rPr lang="it-IT" sz="1800" b="1" dirty="0">
                <a:solidFill>
                  <a:srgbClr val="0070C0"/>
                </a:solidFill>
                <a:latin typeface="+mj-lt"/>
              </a:rPr>
              <a:t>SULLE COMPETENZE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1CB504-7829-FDFF-C9B4-C7479A73FBC7}"/>
              </a:ext>
            </a:extLst>
          </p:cNvPr>
          <p:cNvSpPr txBox="1"/>
          <p:nvPr/>
        </p:nvSpPr>
        <p:spPr>
          <a:xfrm>
            <a:off x="9282073" y="1594968"/>
            <a:ext cx="2923200" cy="8225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Aft>
                <a:spcPts val="0"/>
              </a:spcAft>
            </a:pPr>
            <a:r>
              <a:rPr lang="it-IT" sz="1800" b="1" dirty="0">
                <a:solidFill>
                  <a:srgbClr val="0070C0"/>
                </a:solidFill>
                <a:latin typeface="+mj-lt"/>
              </a:rPr>
              <a:t>SULLE POTENZIALITÀ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endParaRPr lang="it-IT" sz="1800" dirty="0"/>
          </a:p>
        </p:txBody>
      </p:sp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AD03318C-8479-CB76-B627-4C3876A97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73229E1-A4C1-8DD8-9642-0853A8402FC3}"/>
              </a:ext>
            </a:extLst>
          </p:cNvPr>
          <p:cNvSpPr txBox="1"/>
          <p:nvPr/>
        </p:nvSpPr>
        <p:spPr>
          <a:xfrm>
            <a:off x="147347" y="2439026"/>
            <a:ext cx="2923523" cy="14344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Bef>
                <a:spcPts val="3600"/>
              </a:spcBef>
              <a:spcAft>
                <a:spcPts val="0"/>
              </a:spcAft>
            </a:pPr>
            <a:r>
              <a:rPr lang="it-IT" sz="1600" dirty="0"/>
              <a:t>I lavoratori in </a:t>
            </a:r>
            <a:r>
              <a:rPr lang="it-IT" sz="1600" b="1" dirty="0">
                <a:solidFill>
                  <a:srgbClr val="0070C0"/>
                </a:solidFill>
              </a:rPr>
              <a:t>smart working </a:t>
            </a:r>
          </a:p>
          <a:p>
            <a:pPr>
              <a:spcAft>
                <a:spcPts val="0"/>
              </a:spcAft>
            </a:pPr>
            <a:r>
              <a:rPr lang="it-IT" sz="1600" b="1" dirty="0"/>
              <a:t>2019 </a:t>
            </a:r>
            <a:r>
              <a:rPr lang="it-IT" sz="1600" dirty="0"/>
              <a:t>: </a:t>
            </a:r>
            <a:r>
              <a:rPr lang="it-IT" sz="1600" b="1" dirty="0" err="1">
                <a:solidFill>
                  <a:srgbClr val="0070C0"/>
                </a:solidFill>
              </a:rPr>
              <a:t>570mila</a:t>
            </a:r>
            <a:r>
              <a:rPr lang="it-IT" sz="1600" dirty="0"/>
              <a:t> </a:t>
            </a:r>
          </a:p>
          <a:p>
            <a:pPr>
              <a:spcAft>
                <a:spcPts val="0"/>
              </a:spcAft>
            </a:pPr>
            <a:endParaRPr lang="it-IT" sz="1600" dirty="0"/>
          </a:p>
          <a:p>
            <a:pPr>
              <a:spcAft>
                <a:spcPts val="0"/>
              </a:spcAft>
            </a:pPr>
            <a:r>
              <a:rPr lang="it-IT" sz="1600" b="1" dirty="0" err="1"/>
              <a:t>Post-covid</a:t>
            </a:r>
            <a:r>
              <a:rPr lang="it-IT" sz="1600" dirty="0"/>
              <a:t>: </a:t>
            </a:r>
            <a:r>
              <a:rPr lang="it-IT" sz="1600" b="1" dirty="0">
                <a:solidFill>
                  <a:srgbClr val="0070C0"/>
                </a:solidFill>
              </a:rPr>
              <a:t>5,3 milioni</a:t>
            </a:r>
          </a:p>
          <a:p>
            <a:pPr>
              <a:spcAft>
                <a:spcPts val="0"/>
              </a:spcAft>
            </a:pPr>
            <a:r>
              <a:rPr lang="it-IT" sz="900" dirty="0"/>
              <a:t>(Osservatorio Smart Working della School of Management del Politecnico di Milano, 2022)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B91A8E5-5BE9-5E77-8AD7-05895638EA72}"/>
              </a:ext>
            </a:extLst>
          </p:cNvPr>
          <p:cNvSpPr txBox="1"/>
          <p:nvPr/>
        </p:nvSpPr>
        <p:spPr>
          <a:xfrm>
            <a:off x="3192471" y="2439026"/>
            <a:ext cx="2923200" cy="249683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Bef>
                <a:spcPts val="3600"/>
              </a:spcBef>
              <a:spcAft>
                <a:spcPts val="0"/>
              </a:spcAft>
            </a:pPr>
            <a:r>
              <a:rPr lang="it-IT" sz="1600" dirty="0"/>
              <a:t>Nella UE, lavoratori mediante </a:t>
            </a:r>
            <a:r>
              <a:rPr lang="it-IT" sz="1600" b="1" dirty="0">
                <a:solidFill>
                  <a:srgbClr val="0070C0"/>
                </a:solidFill>
              </a:rPr>
              <a:t>piattaforme digitali</a:t>
            </a:r>
          </a:p>
          <a:p>
            <a:r>
              <a:rPr lang="it-IT" sz="1600" b="1" dirty="0"/>
              <a:t>2022: </a:t>
            </a:r>
            <a:r>
              <a:rPr lang="it-IT" sz="1600" b="1" dirty="0">
                <a:solidFill>
                  <a:srgbClr val="0070C0"/>
                </a:solidFill>
              </a:rPr>
              <a:t>28,3 milioni</a:t>
            </a:r>
            <a:endParaRPr lang="it-IT" sz="1600" dirty="0">
              <a:solidFill>
                <a:srgbClr val="0070C0"/>
              </a:solidFill>
            </a:endParaRPr>
          </a:p>
          <a:p>
            <a:pPr>
              <a:spcAft>
                <a:spcPts val="0"/>
              </a:spcAft>
            </a:pPr>
            <a:r>
              <a:rPr lang="it-IT" sz="1600" b="1" dirty="0"/>
              <a:t>2025 </a:t>
            </a:r>
            <a:r>
              <a:rPr lang="it-IT" sz="1600" b="1" dirty="0">
                <a:solidFill>
                  <a:srgbClr val="0070C0"/>
                </a:solidFill>
              </a:rPr>
              <a:t>43 milioni </a:t>
            </a:r>
            <a:r>
              <a:rPr lang="it-IT" sz="1600" dirty="0"/>
              <a:t>(+52%) </a:t>
            </a:r>
          </a:p>
          <a:p>
            <a:pPr>
              <a:spcAft>
                <a:spcPts val="0"/>
              </a:spcAft>
            </a:pPr>
            <a:r>
              <a:rPr lang="it-IT" sz="900" dirty="0"/>
              <a:t>(Consiglio europeo)</a:t>
            </a:r>
          </a:p>
          <a:p>
            <a:pPr marL="0" marR="0" lvl="0" indent="0" defTabSz="914400" rtl="0" eaLnBrk="1" fontAlgn="auto" latinLnBrk="0" hangingPunct="1"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In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Italia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, circa </a:t>
            </a:r>
            <a:r>
              <a:rPr kumimoji="0" lang="it-IT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700 mila </a:t>
            </a:r>
            <a:r>
              <a:rPr kumimoji="0" lang="it-IT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gig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-worker tra baby sitter, rider, ecc. </a:t>
            </a:r>
            <a:r>
              <a:rPr kumimoji="0" lang="it-IT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(INPS XX Rapporto annuale)</a:t>
            </a:r>
          </a:p>
          <a:p>
            <a:endParaRPr lang="it-IT" sz="1000" dirty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9B588A9F-DA33-7C66-6EC9-3E85825343BE}"/>
              </a:ext>
            </a:extLst>
          </p:cNvPr>
          <p:cNvSpPr txBox="1"/>
          <p:nvPr/>
        </p:nvSpPr>
        <p:spPr>
          <a:xfrm>
            <a:off x="6237272" y="2439026"/>
            <a:ext cx="2923200" cy="28314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it-IT" sz="1600" dirty="0"/>
              <a:t>Entro il 2025, nel mondo, per il </a:t>
            </a:r>
            <a:r>
              <a:rPr lang="it-IT" sz="1600" b="1" dirty="0">
                <a:solidFill>
                  <a:srgbClr val="0070C0"/>
                </a:solidFill>
              </a:rPr>
              <a:t>73%</a:t>
            </a:r>
            <a:r>
              <a:rPr lang="it-IT" sz="1600" dirty="0">
                <a:solidFill>
                  <a:srgbClr val="049DE1"/>
                </a:solidFill>
              </a:rPr>
              <a:t> </a:t>
            </a:r>
            <a:r>
              <a:rPr lang="it-IT" sz="1600" dirty="0"/>
              <a:t>dei lavoratori saranno necessarie attività di </a:t>
            </a:r>
            <a:r>
              <a:rPr lang="it-IT" sz="1600" b="1" dirty="0">
                <a:solidFill>
                  <a:srgbClr val="0070C0"/>
                </a:solidFill>
              </a:rPr>
              <a:t>re-</a:t>
            </a:r>
            <a:r>
              <a:rPr lang="it-IT" sz="1600" b="1" dirty="0" err="1">
                <a:solidFill>
                  <a:srgbClr val="0070C0"/>
                </a:solidFill>
              </a:rPr>
              <a:t>skilling</a:t>
            </a:r>
            <a:r>
              <a:rPr lang="it-IT" sz="1600" b="1" dirty="0">
                <a:solidFill>
                  <a:srgbClr val="0070C0"/>
                </a:solidFill>
              </a:rPr>
              <a:t> e up-</a:t>
            </a:r>
            <a:r>
              <a:rPr lang="it-IT" sz="1600" b="1" dirty="0" err="1">
                <a:solidFill>
                  <a:srgbClr val="0070C0"/>
                </a:solidFill>
              </a:rPr>
              <a:t>skilling</a:t>
            </a:r>
            <a:r>
              <a:rPr lang="it-IT" sz="1600" b="1" dirty="0"/>
              <a:t>. </a:t>
            </a:r>
            <a:r>
              <a:rPr lang="it-IT" sz="1600" dirty="0"/>
              <a:t>Il</a:t>
            </a:r>
            <a:r>
              <a:rPr lang="it-IT" sz="1600" b="1" dirty="0"/>
              <a:t> </a:t>
            </a:r>
            <a:r>
              <a:rPr lang="it-IT" sz="1600" b="1" dirty="0">
                <a:solidFill>
                  <a:srgbClr val="0070C0"/>
                </a:solidFill>
              </a:rPr>
              <a:t>40% </a:t>
            </a:r>
            <a:r>
              <a:rPr lang="it-IT" sz="1600" dirty="0"/>
              <a:t>vedrà un cambiamento delle proprie competenze-chiave </a:t>
            </a:r>
            <a:r>
              <a:rPr lang="it-IT" sz="900" dirty="0"/>
              <a:t>(World </a:t>
            </a:r>
            <a:r>
              <a:rPr lang="it-IT" sz="900" dirty="0" err="1"/>
              <a:t>Economic</a:t>
            </a:r>
            <a:r>
              <a:rPr lang="it-IT" sz="900" dirty="0"/>
              <a:t> Forum, 2023)</a:t>
            </a:r>
          </a:p>
          <a:p>
            <a:endParaRPr lang="it-IT" sz="800" dirty="0"/>
          </a:p>
          <a:p>
            <a:pPr>
              <a:spcAft>
                <a:spcPts val="0"/>
              </a:spcAft>
            </a:pPr>
            <a:r>
              <a:rPr lang="it-IT" sz="1600" dirty="0"/>
              <a:t>In </a:t>
            </a:r>
            <a:r>
              <a:rPr lang="it-IT" sz="1600" b="1" dirty="0"/>
              <a:t>Italia</a:t>
            </a:r>
            <a:r>
              <a:rPr lang="it-IT" sz="1600" dirty="0"/>
              <a:t> solo il </a:t>
            </a:r>
            <a:r>
              <a:rPr lang="it-IT" sz="1600" b="1" dirty="0">
                <a:solidFill>
                  <a:srgbClr val="0070C0"/>
                </a:solidFill>
              </a:rPr>
              <a:t>25%</a:t>
            </a:r>
            <a:r>
              <a:rPr lang="it-IT" sz="1600" dirty="0"/>
              <a:t> ha </a:t>
            </a:r>
            <a:r>
              <a:rPr lang="it-IT" sz="1600" b="1" dirty="0">
                <a:solidFill>
                  <a:srgbClr val="0070C0"/>
                </a:solidFill>
              </a:rPr>
              <a:t>competenze digitali medio-alte/alte </a:t>
            </a:r>
            <a:r>
              <a:rPr lang="it-IT" sz="900" dirty="0"/>
              <a:t>(</a:t>
            </a:r>
            <a:r>
              <a:rPr lang="it-IT" sz="900" dirty="0" err="1"/>
              <a:t>Dintec</a:t>
            </a:r>
            <a:r>
              <a:rPr lang="it-IT" sz="900" dirty="0"/>
              <a:t>)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D47B3139-FD36-7475-172A-09DF5D138878}"/>
              </a:ext>
            </a:extLst>
          </p:cNvPr>
          <p:cNvSpPr txBox="1"/>
          <p:nvPr/>
        </p:nvSpPr>
        <p:spPr>
          <a:xfrm>
            <a:off x="9282073" y="2439026"/>
            <a:ext cx="2923200" cy="181318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solidFill>
                  <a:srgbClr val="01344B"/>
                </a:solidFill>
                <a:cs typeface="Times New Roman" panose="02020603050405020304" pitchFamily="18" charset="0"/>
              </a:defRPr>
            </a:lvl1pPr>
          </a:lstStyle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it-IT" sz="1600" dirty="0"/>
              <a:t>Il </a:t>
            </a:r>
            <a:r>
              <a:rPr lang="it-IT" sz="1600" b="1" dirty="0">
                <a:solidFill>
                  <a:srgbClr val="0070C0"/>
                </a:solidFill>
              </a:rPr>
              <a:t>50%</a:t>
            </a:r>
            <a:r>
              <a:rPr lang="it-IT" sz="1600" dirty="0"/>
              <a:t> delle imprese nel mondo prevede che </a:t>
            </a:r>
            <a:r>
              <a:rPr lang="it-IT" sz="1600" b="1" dirty="0">
                <a:solidFill>
                  <a:srgbClr val="0070C0"/>
                </a:solidFill>
              </a:rPr>
              <a:t>l’intelligenza artificiale</a:t>
            </a:r>
            <a:r>
              <a:rPr lang="it-IT" sz="1600" b="1" dirty="0"/>
              <a:t> </a:t>
            </a:r>
            <a:r>
              <a:rPr lang="it-IT" sz="1600" dirty="0"/>
              <a:t>aumenterà l’occupazione, contro il 25% di quelle che prevede un impatto negativo</a:t>
            </a:r>
            <a:r>
              <a:rPr lang="it-IT" sz="1400" dirty="0"/>
              <a:t> </a:t>
            </a:r>
            <a:r>
              <a:rPr lang="it-IT" sz="900" dirty="0"/>
              <a:t>(World </a:t>
            </a:r>
            <a:r>
              <a:rPr lang="it-IT" sz="900" dirty="0" err="1"/>
              <a:t>Economic</a:t>
            </a:r>
            <a:r>
              <a:rPr lang="it-IT" sz="900" dirty="0"/>
              <a:t> Forum, 2023)</a:t>
            </a:r>
          </a:p>
        </p:txBody>
      </p:sp>
      <p:cxnSp>
        <p:nvCxnSpPr>
          <p:cNvPr id="3" name="Connettore diritto 2">
            <a:extLst>
              <a:ext uri="{FF2B5EF4-FFF2-40B4-BE49-F238E27FC236}">
                <a16:creationId xmlns:a16="http://schemas.microsoft.com/office/drawing/2014/main" id="{213843E2-67BE-74EB-FB40-0F5243386FDC}"/>
              </a:ext>
            </a:extLst>
          </p:cNvPr>
          <p:cNvCxnSpPr>
            <a:cxnSpLocks/>
          </p:cNvCxnSpPr>
          <p:nvPr/>
        </p:nvCxnSpPr>
        <p:spPr>
          <a:xfrm>
            <a:off x="147347" y="2069432"/>
            <a:ext cx="11519847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077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7D38D9-B456-FF02-8AC4-43ABE8EA9E5D}"/>
              </a:ext>
            </a:extLst>
          </p:cNvPr>
          <p:cNvSpPr txBox="1">
            <a:spLocks/>
          </p:cNvSpPr>
          <p:nvPr/>
        </p:nvSpPr>
        <p:spPr>
          <a:xfrm>
            <a:off x="182878" y="-278"/>
            <a:ext cx="11876201" cy="6190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Mismatch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E13C801-101B-B579-3A9F-9196107C2983}"/>
              </a:ext>
            </a:extLst>
          </p:cNvPr>
          <p:cNvSpPr txBox="1"/>
          <p:nvPr/>
        </p:nvSpPr>
        <p:spPr>
          <a:xfrm>
            <a:off x="7081444" y="1489797"/>
            <a:ext cx="4813365" cy="41447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Un fenomeno diffuso tra i paesi avanzati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L’Italia è al </a:t>
            </a:r>
            <a:r>
              <a:rPr lang="it-IT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69° posto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, su 133 paesi mondiali, per </a:t>
            </a:r>
            <a:r>
              <a:rPr lang="it-IT" sz="1400" b="1" dirty="0">
                <a:solidFill>
                  <a:srgbClr val="01344B"/>
                </a:solidFill>
                <a:cs typeface="Times New Roman" panose="02020603050405020304" pitchFamily="18" charset="0"/>
              </a:rPr>
              <a:t>facilità delle imprese nel trovare le figure professionali con le competenze richieste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. Molti paesi del G7 hanno lo stesso problema: Regno Unito (71° posto), Germania (74°), Francia (75°) e Giappone (77°)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(The Global Talent </a:t>
            </a:r>
            <a:r>
              <a:rPr lang="it-IT" sz="900" dirty="0" err="1">
                <a:solidFill>
                  <a:srgbClr val="01344B"/>
                </a:solidFill>
                <a:cs typeface="Times New Roman" panose="02020603050405020304" pitchFamily="18" charset="0"/>
              </a:rPr>
              <a:t>Competitiveness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 Index 2022)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800" b="1" dirty="0">
              <a:solidFill>
                <a:srgbClr val="049DE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… in forte aumento in Italia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Dal 2019 a settembre 2023 la </a:t>
            </a:r>
            <a:r>
              <a:rPr lang="it-IT" sz="1400" b="1" dirty="0">
                <a:solidFill>
                  <a:srgbClr val="01344B"/>
                </a:solidFill>
                <a:cs typeface="Times New Roman" panose="02020603050405020304" pitchFamily="18" charset="0"/>
              </a:rPr>
              <a:t>difficoltà di reperimento 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di figure professionali è passata dal 26% al </a:t>
            </a:r>
            <a:r>
              <a:rPr lang="it-IT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48%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(Excelsior)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it-IT" sz="900" b="1" dirty="0">
              <a:solidFill>
                <a:srgbClr val="049DE1"/>
              </a:solidFill>
              <a:latin typeface="+mj-lt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La necessità della formazione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In Italia, </a:t>
            </a:r>
            <a:r>
              <a:rPr lang="it-IT" sz="1400" b="1" dirty="0">
                <a:solidFill>
                  <a:srgbClr val="0070C0"/>
                </a:solidFill>
                <a:cs typeface="Times New Roman" panose="02020603050405020304" pitchFamily="18" charset="0"/>
              </a:rPr>
              <a:t>18,2%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 ha </a:t>
            </a:r>
            <a:r>
              <a:rPr lang="it-IT" sz="1400" b="1" dirty="0">
                <a:solidFill>
                  <a:srgbClr val="01344B"/>
                </a:solidFill>
                <a:cs typeface="Times New Roman" panose="02020603050405020304" pitchFamily="18" charset="0"/>
              </a:rPr>
              <a:t>competenze inferiori rispetto a quelle richieste dalla professione </a:t>
            </a:r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che svolge: (media UE 16,8%)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(OCSE)</a:t>
            </a:r>
          </a:p>
        </p:txBody>
      </p:sp>
      <p:pic>
        <p:nvPicPr>
          <p:cNvPr id="14" name="Immagine 13" descr="Immagine che contiene mappa&#10;&#10;Descrizione generata automaticamente">
            <a:extLst>
              <a:ext uri="{FF2B5EF4-FFF2-40B4-BE49-F238E27FC236}">
                <a16:creationId xmlns:a16="http://schemas.microsoft.com/office/drawing/2014/main" id="{4707ADC2-ABF2-D320-6FB3-336200F22A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" t="1093" r="547" b="656"/>
          <a:stretch/>
        </p:blipFill>
        <p:spPr>
          <a:xfrm>
            <a:off x="297191" y="1602302"/>
            <a:ext cx="6511306" cy="3612793"/>
          </a:xfrm>
          <a:prstGeom prst="rect">
            <a:avLst/>
          </a:prstGeom>
          <a:ln>
            <a:noFill/>
          </a:ln>
        </p:spPr>
      </p:pic>
      <p:grpSp>
        <p:nvGrpSpPr>
          <p:cNvPr id="15" name="Gruppo 14">
            <a:extLst>
              <a:ext uri="{FF2B5EF4-FFF2-40B4-BE49-F238E27FC236}">
                <a16:creationId xmlns:a16="http://schemas.microsoft.com/office/drawing/2014/main" id="{47EFB6D2-E1D1-74B5-2097-19B8CE6E544E}"/>
              </a:ext>
            </a:extLst>
          </p:cNvPr>
          <p:cNvGrpSpPr/>
          <p:nvPr/>
        </p:nvGrpSpPr>
        <p:grpSpPr>
          <a:xfrm>
            <a:off x="3031299" y="4570916"/>
            <a:ext cx="1369561" cy="1369563"/>
            <a:chOff x="2009960" y="2455757"/>
            <a:chExt cx="973242" cy="973243"/>
          </a:xfrm>
          <a:gradFill flip="none" rotWithShape="1">
            <a:gsLst>
              <a:gs pos="100000">
                <a:srgbClr val="CAD3E9"/>
              </a:gs>
              <a:gs pos="57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</p:grpSpPr>
        <p:grpSp>
          <p:nvGrpSpPr>
            <p:cNvPr id="16" name="Gruppo 15">
              <a:extLst>
                <a:ext uri="{FF2B5EF4-FFF2-40B4-BE49-F238E27FC236}">
                  <a16:creationId xmlns:a16="http://schemas.microsoft.com/office/drawing/2014/main" id="{69760881-60DF-FEAA-C736-54C523960165}"/>
                </a:ext>
              </a:extLst>
            </p:cNvPr>
            <p:cNvGrpSpPr/>
            <p:nvPr/>
          </p:nvGrpSpPr>
          <p:grpSpPr>
            <a:xfrm>
              <a:off x="2009960" y="2455757"/>
              <a:ext cx="973242" cy="973243"/>
              <a:chOff x="2009960" y="2455757"/>
              <a:chExt cx="973242" cy="973243"/>
            </a:xfrm>
            <a:grpFill/>
          </p:grpSpPr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ADB76D1A-AEF3-DB0F-2D5D-75C76B356ED6}"/>
                  </a:ext>
                </a:extLst>
              </p:cNvPr>
              <p:cNvSpPr/>
              <p:nvPr/>
            </p:nvSpPr>
            <p:spPr>
              <a:xfrm>
                <a:off x="2009960" y="2455758"/>
                <a:ext cx="973242" cy="973242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254000" dist="190500" dir="13500000" algn="r" rotWithShape="0">
                  <a:schemeClr val="bg1">
                    <a:alpha val="75000"/>
                  </a:scheme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9" name="Ovale 18">
                <a:extLst>
                  <a:ext uri="{FF2B5EF4-FFF2-40B4-BE49-F238E27FC236}">
                    <a16:creationId xmlns:a16="http://schemas.microsoft.com/office/drawing/2014/main" id="{83939438-4279-FD93-8869-AD1C2A0C2A09}"/>
                  </a:ext>
                </a:extLst>
              </p:cNvPr>
              <p:cNvSpPr/>
              <p:nvPr/>
            </p:nvSpPr>
            <p:spPr>
              <a:xfrm>
                <a:off x="2009960" y="2455757"/>
                <a:ext cx="973242" cy="973242"/>
              </a:xfrm>
              <a:prstGeom prst="ellipse">
                <a:avLst/>
              </a:prstGeom>
              <a:grpFill/>
              <a:ln>
                <a:noFill/>
              </a:ln>
              <a:effectLst>
                <a:outerShdw blurRad="254000" dist="190500" dir="2700000" algn="l" rotWithShape="0">
                  <a:srgbClr val="A1A5B9">
                    <a:alpha val="4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</p:grp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DF029929-1821-ABB5-B801-2C5AAC1405FD}"/>
                </a:ext>
              </a:extLst>
            </p:cNvPr>
            <p:cNvSpPr/>
            <p:nvPr/>
          </p:nvSpPr>
          <p:spPr>
            <a:xfrm>
              <a:off x="2106994" y="2552792"/>
              <a:ext cx="779173" cy="779173"/>
            </a:xfrm>
            <a:prstGeom prst="ellipse">
              <a:avLst/>
            </a:prstGeom>
            <a:grpFill/>
            <a:ln>
              <a:noFill/>
            </a:ln>
            <a:effectLst>
              <a:innerShdw blurRad="63500" dist="50800" dir="13500000">
                <a:srgbClr val="A1A5B9">
                  <a:alpha val="50000"/>
                </a:srgb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</p:grp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EC10142A-66AA-E5BB-9770-BC7E082E91B7}"/>
              </a:ext>
            </a:extLst>
          </p:cNvPr>
          <p:cNvSpPr txBox="1"/>
          <p:nvPr/>
        </p:nvSpPr>
        <p:spPr>
          <a:xfrm>
            <a:off x="3255850" y="4885691"/>
            <a:ext cx="96942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latin typeface="+mj-lt"/>
              </a:rPr>
              <a:t>69° 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47581872-4E6F-4BA7-6DDC-6ABC5C645605}"/>
              </a:ext>
            </a:extLst>
          </p:cNvPr>
          <p:cNvSpPr txBox="1"/>
          <p:nvPr/>
        </p:nvSpPr>
        <p:spPr>
          <a:xfrm>
            <a:off x="3094016" y="5303569"/>
            <a:ext cx="129309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1" dirty="0" err="1">
                <a:latin typeface="+mj-lt"/>
              </a:rPr>
              <a:t>su</a:t>
            </a:r>
            <a:r>
              <a:rPr lang="en-US" sz="1200" b="1" dirty="0">
                <a:latin typeface="+mj-lt"/>
              </a:rPr>
              <a:t> 133 </a:t>
            </a:r>
            <a:r>
              <a:rPr lang="en-US" sz="1200" b="1" dirty="0" err="1">
                <a:latin typeface="+mj-lt"/>
              </a:rPr>
              <a:t>paesi</a:t>
            </a:r>
            <a:endParaRPr lang="en-US" sz="1200" b="1" dirty="0">
              <a:latin typeface="+mj-lt"/>
            </a:endParaRPr>
          </a:p>
        </p:txBody>
      </p:sp>
      <p:cxnSp>
        <p:nvCxnSpPr>
          <p:cNvPr id="22" name="Connettore 2 21">
            <a:extLst>
              <a:ext uri="{FF2B5EF4-FFF2-40B4-BE49-F238E27FC236}">
                <a16:creationId xmlns:a16="http://schemas.microsoft.com/office/drawing/2014/main" id="{B4C27D21-C3A3-7E8B-87C2-C3853B2DD91C}"/>
              </a:ext>
            </a:extLst>
          </p:cNvPr>
          <p:cNvCxnSpPr>
            <a:cxnSpLocks/>
          </p:cNvCxnSpPr>
          <p:nvPr/>
        </p:nvCxnSpPr>
        <p:spPr>
          <a:xfrm flipV="1">
            <a:off x="3716080" y="3170693"/>
            <a:ext cx="0" cy="1356462"/>
          </a:xfrm>
          <a:prstGeom prst="straightConnector1">
            <a:avLst/>
          </a:prstGeom>
          <a:ln w="66675">
            <a:solidFill>
              <a:schemeClr val="bg1"/>
            </a:soli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graphicFrame>
        <p:nvGraphicFramePr>
          <p:cNvPr id="23" name="Tabella 22">
            <a:extLst>
              <a:ext uri="{FF2B5EF4-FFF2-40B4-BE49-F238E27FC236}">
                <a16:creationId xmlns:a16="http://schemas.microsoft.com/office/drawing/2014/main" id="{23F74445-293E-AC0E-308F-599743E6C8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0051720"/>
              </p:ext>
            </p:extLst>
          </p:nvPr>
        </p:nvGraphicFramePr>
        <p:xfrm>
          <a:off x="82502" y="618818"/>
          <a:ext cx="12050883" cy="414867"/>
        </p:xfrm>
        <a:graphic>
          <a:graphicData uri="http://schemas.openxmlformats.org/drawingml/2006/table">
            <a:tbl>
              <a:tblPr/>
              <a:tblGrid>
                <a:gridCol w="120508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0" i="0" u="none" strike="noStrike" kern="12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Roboto" panose="02000000000000000000" pitchFamily="2" charset="0"/>
                          <a:cs typeface="+mn-cs"/>
                        </a:rPr>
                        <a:t>Difficoltà di reperimento da parte delle imprese di figure professionali con le competenze richieste</a:t>
                      </a: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Google Shape;80;p17">
            <a:extLst>
              <a:ext uri="{FF2B5EF4-FFF2-40B4-BE49-F238E27FC236}">
                <a16:creationId xmlns:a16="http://schemas.microsoft.com/office/drawing/2014/main" id="{DCDEA43A-3AA2-734E-4672-959C663B965F}"/>
              </a:ext>
            </a:extLst>
          </p:cNvPr>
          <p:cNvSpPr txBox="1"/>
          <p:nvPr/>
        </p:nvSpPr>
        <p:spPr>
          <a:xfrm>
            <a:off x="-14874" y="6317709"/>
            <a:ext cx="7546313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 algn="r">
              <a:defRPr sz="80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l"/>
            <a:r>
              <a:rPr lang="it-IT" dirty="0">
                <a:sym typeface="Roboto"/>
              </a:rPr>
              <a:t>Fonte: elaborazioni Centro Studi Tagliacarne su dati The Global Talent </a:t>
            </a:r>
            <a:r>
              <a:rPr lang="it-IT" dirty="0" err="1">
                <a:sym typeface="Roboto"/>
              </a:rPr>
              <a:t>Competitiveness</a:t>
            </a:r>
            <a:r>
              <a:rPr lang="it-IT" dirty="0">
                <a:sym typeface="Roboto"/>
              </a:rPr>
              <a:t> Index (GTCI) 2022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F230D998-0531-A187-65DB-22AF817AC2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406579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95FCD672-B2CD-9CC4-C33C-B3D402ED94A0}"/>
              </a:ext>
            </a:extLst>
          </p:cNvPr>
          <p:cNvSpPr txBox="1">
            <a:spLocks/>
          </p:cNvSpPr>
          <p:nvPr/>
        </p:nvSpPr>
        <p:spPr>
          <a:xfrm>
            <a:off x="0" y="13751"/>
            <a:ext cx="12175958" cy="6943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Difficoltà di reperimento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056C41A-6DDC-84CA-A465-2F0F1692E617}"/>
              </a:ext>
            </a:extLst>
          </p:cNvPr>
          <p:cNvSpPr txBox="1"/>
          <p:nvPr/>
        </p:nvSpPr>
        <p:spPr>
          <a:xfrm>
            <a:off x="-25734" y="1285090"/>
            <a:ext cx="609790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Le cause della difficoltà di reperimento delle risorse professionali </a:t>
            </a:r>
            <a:r>
              <a:rPr lang="it-IT" sz="1200" dirty="0">
                <a:solidFill>
                  <a:srgbClr val="01344B"/>
                </a:solidFill>
                <a:cs typeface="Times New Roman" panose="02020603050405020304" pitchFamily="18" charset="0"/>
              </a:rPr>
              <a:t>(quote %)</a:t>
            </a:r>
            <a:endParaRPr lang="it-IT" sz="1400" dirty="0">
              <a:solidFill>
                <a:srgbClr val="01344B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739774E6-75EA-F6E9-326B-0A94E1F386C3}"/>
              </a:ext>
            </a:extLst>
          </p:cNvPr>
          <p:cNvSpPr txBox="1"/>
          <p:nvPr/>
        </p:nvSpPr>
        <p:spPr>
          <a:xfrm>
            <a:off x="30537" y="6402233"/>
            <a:ext cx="290868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rgbClr val="01344B"/>
                </a:solidFill>
                <a:cs typeface="Times New Roman" panose="02020603050405020304" pitchFamily="18" charset="0"/>
              </a:rPr>
              <a:t>Fonte: Sistema Informativo Excelsior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4A7F8B00-69EB-5DC9-72A4-D8399DCC7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13</a:t>
            </a:fld>
            <a:endParaRPr lang="it-IT"/>
          </a:p>
        </p:txBody>
      </p:sp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8A3D676E-8ECE-D013-0016-1D4ADE36A8F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5529958"/>
              </p:ext>
            </p:extLst>
          </p:nvPr>
        </p:nvGraphicFramePr>
        <p:xfrm>
          <a:off x="82503" y="921326"/>
          <a:ext cx="5713386" cy="414867"/>
        </p:xfrm>
        <a:graphic>
          <a:graphicData uri="http://schemas.openxmlformats.org/drawingml/2006/table">
            <a:tbl>
              <a:tblPr/>
              <a:tblGrid>
                <a:gridCol w="5713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Roboto" panose="02000000000000000000" pitchFamily="2" charset="0"/>
                          <a:cs typeface="+mn-cs"/>
                        </a:rPr>
                        <a:t>Cause</a:t>
                      </a: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0" name="Tabella 9">
            <a:extLst>
              <a:ext uri="{FF2B5EF4-FFF2-40B4-BE49-F238E27FC236}">
                <a16:creationId xmlns:a16="http://schemas.microsoft.com/office/drawing/2014/main" id="{E3895C7C-EA3D-FA4B-5661-BBD94E88A93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127968"/>
              </p:ext>
            </p:extLst>
          </p:nvPr>
        </p:nvGraphicFramePr>
        <p:xfrm>
          <a:off x="6031392" y="2778261"/>
          <a:ext cx="6017586" cy="414867"/>
        </p:xfrm>
        <a:graphic>
          <a:graphicData uri="http://schemas.openxmlformats.org/drawingml/2006/table">
            <a:tbl>
              <a:tblPr/>
              <a:tblGrid>
                <a:gridCol w="60175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14867">
                <a:tc>
                  <a:txBody>
                    <a:bodyPr/>
                    <a:lstStyle/>
                    <a:p>
                      <a:pPr algn="ctr" fontAlgn="b"/>
                      <a:r>
                        <a:rPr lang="it-IT" sz="1800" b="1" i="0" u="none" strike="noStrike" kern="1200" dirty="0">
                          <a:solidFill>
                            <a:srgbClr val="0070C0"/>
                          </a:solidFill>
                          <a:effectLst/>
                          <a:latin typeface="+mj-lt"/>
                          <a:ea typeface="Roboto" panose="02000000000000000000" pitchFamily="2" charset="0"/>
                          <a:cs typeface="+mn-cs"/>
                        </a:rPr>
                        <a:t>Canali di ricerca</a:t>
                      </a:r>
                    </a:p>
                  </a:txBody>
                  <a:tcPr marL="8467" marR="8467" marT="846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" name="Immagine 10">
            <a:extLst>
              <a:ext uri="{FF2B5EF4-FFF2-40B4-BE49-F238E27FC236}">
                <a16:creationId xmlns:a16="http://schemas.microsoft.com/office/drawing/2014/main" id="{9E701EEB-D0D1-DDD6-3BB2-9DE045BA70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16568" y="3597449"/>
            <a:ext cx="6310685" cy="2939558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4D11ED-9EAE-AB78-D825-FC3B24CDFAE6}"/>
              </a:ext>
            </a:extLst>
          </p:cNvPr>
          <p:cNvSpPr txBox="1"/>
          <p:nvPr/>
        </p:nvSpPr>
        <p:spPr>
          <a:xfrm>
            <a:off x="6051509" y="3177194"/>
            <a:ext cx="609790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I canali di selezione utilizzati dalle imprese (quote% sul totale imprese che indicano almeno un canale di selezione, domanda a risposta multipla)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DD1DDC31-34FB-6195-8F82-B354EB9D3C56}"/>
              </a:ext>
            </a:extLst>
          </p:cNvPr>
          <p:cNvSpPr txBox="1"/>
          <p:nvPr/>
        </p:nvSpPr>
        <p:spPr>
          <a:xfrm>
            <a:off x="7583332" y="6645563"/>
            <a:ext cx="48525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rgbClr val="01344B"/>
                </a:solidFill>
                <a:cs typeface="Times New Roman" panose="02020603050405020304" pitchFamily="18" charset="0"/>
              </a:rPr>
              <a:t>*Associazioni di categoria/sindacati, avvisi /annunci sui giornali, consulenti del lavoro, altro canale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20BF92A7-2B0B-7305-A2AC-6816D62D1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15" y="1747897"/>
            <a:ext cx="5541744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1880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B941ACD4-34F3-0E0D-3E64-6117D2DE2C26}"/>
              </a:ext>
            </a:extLst>
          </p:cNvPr>
          <p:cNvSpPr txBox="1">
            <a:spLocks/>
          </p:cNvSpPr>
          <p:nvPr/>
        </p:nvSpPr>
        <p:spPr>
          <a:xfrm>
            <a:off x="42203" y="42203"/>
            <a:ext cx="12133385" cy="1255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Cosa richiedono le imprese: le soft skills </a:t>
            </a:r>
            <a:br>
              <a:rPr lang="it-IT" dirty="0"/>
            </a:br>
            <a:r>
              <a:rPr lang="it-IT" sz="2800" dirty="0"/>
              <a:t>(oltre le competenze digitali e green)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D954D84-E3F3-FC2E-359D-6EA528AEBFB0}"/>
              </a:ext>
            </a:extLst>
          </p:cNvPr>
          <p:cNvSpPr txBox="1"/>
          <p:nvPr/>
        </p:nvSpPr>
        <p:spPr>
          <a:xfrm>
            <a:off x="2349728" y="1581661"/>
            <a:ext cx="6134254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solidFill>
                  <a:srgbClr val="01344B"/>
                </a:solidFill>
                <a:cs typeface="Times New Roman" panose="02020603050405020304" pitchFamily="18" charset="0"/>
              </a:rPr>
              <a:t>Entrate programmate per cui le imprese richiedono le competenze richieste </a:t>
            </a:r>
            <a:r>
              <a:rPr lang="it-IT" sz="1200" dirty="0">
                <a:solidFill>
                  <a:srgbClr val="01344B"/>
                </a:solidFill>
                <a:cs typeface="Times New Roman" panose="02020603050405020304" pitchFamily="18" charset="0"/>
              </a:rPr>
              <a:t>(% sul totale entrate)</a:t>
            </a:r>
            <a:endParaRPr lang="it-IT" sz="1400" dirty="0">
              <a:solidFill>
                <a:srgbClr val="01344B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74C0AFD-9DCD-A8C6-BFE6-7E0F7D2D3FD9}"/>
              </a:ext>
            </a:extLst>
          </p:cNvPr>
          <p:cNvSpPr txBox="1"/>
          <p:nvPr/>
        </p:nvSpPr>
        <p:spPr>
          <a:xfrm>
            <a:off x="9735894" y="6500732"/>
            <a:ext cx="290868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800" dirty="0">
                <a:solidFill>
                  <a:srgbClr val="01344B"/>
                </a:solidFill>
                <a:cs typeface="Times New Roman" panose="02020603050405020304" pitchFamily="18" charset="0"/>
              </a:rPr>
              <a:t>Fonte: Sistema Informativo Excelsior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D6982DA-AE36-6C07-CEEB-DC590D0DCA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233" y="2342922"/>
            <a:ext cx="7712108" cy="3932261"/>
          </a:xfrm>
          <a:prstGeom prst="rect">
            <a:avLst/>
          </a:prstGeom>
        </p:spPr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0782C491-D2F7-A24E-6AFA-9D791353E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2359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>
            <a:extLst>
              <a:ext uri="{FF2B5EF4-FFF2-40B4-BE49-F238E27FC236}">
                <a16:creationId xmlns:a16="http://schemas.microsoft.com/office/drawing/2014/main" id="{B941ACD4-34F3-0E0D-3E64-6117D2DE2C26}"/>
              </a:ext>
            </a:extLst>
          </p:cNvPr>
          <p:cNvSpPr txBox="1">
            <a:spLocks/>
          </p:cNvSpPr>
          <p:nvPr/>
        </p:nvSpPr>
        <p:spPr>
          <a:xfrm>
            <a:off x="-6263" y="1"/>
            <a:ext cx="12198263" cy="874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Per trattenere i talenti in azienda</a:t>
            </a:r>
          </a:p>
          <a:p>
            <a:r>
              <a:rPr lang="it-IT" sz="1800" b="0" dirty="0"/>
              <a:t>Il 66% delle imprese adotta iniziative per trattenere i talenti in azienda</a:t>
            </a:r>
          </a:p>
          <a:p>
            <a:endParaRPr lang="it-IT" dirty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4E05862-C535-1B53-8EBE-1EF4737ECEE8}"/>
              </a:ext>
            </a:extLst>
          </p:cNvPr>
          <p:cNvSpPr txBox="1"/>
          <p:nvPr/>
        </p:nvSpPr>
        <p:spPr>
          <a:xfrm>
            <a:off x="7445837" y="2972158"/>
            <a:ext cx="4200732" cy="22654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it-IT" sz="2000" b="1" dirty="0">
                <a:solidFill>
                  <a:srgbClr val="0070C0"/>
                </a:solidFill>
                <a:latin typeface="+mj-lt"/>
                <a:cs typeface="Times New Roman" panose="02020603050405020304" pitchFamily="18" charset="0"/>
              </a:rPr>
              <a:t>Chi trattiene i talenti prevede migliori performance</a:t>
            </a:r>
          </a:p>
          <a:p>
            <a:pPr marL="180340">
              <a:lnSpc>
                <a:spcPct val="131000"/>
              </a:lnSpc>
              <a:spcAft>
                <a:spcPts val="800"/>
              </a:spcAft>
            </a:pPr>
            <a:r>
              <a:rPr lang="it-IT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24%</a:t>
            </a:r>
            <a:r>
              <a:rPr lang="it-IT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delle imprese che adottano più iniziative</a:t>
            </a:r>
            <a:r>
              <a:rPr lang="it-IT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per trattenere i talenti in azienda prevedono un </a:t>
            </a:r>
            <a:r>
              <a: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aumento della produttività nel 2024</a:t>
            </a:r>
            <a:r>
              <a:rPr lang="it-IT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contro </a:t>
            </a:r>
            <a:r>
              <a: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solo il </a:t>
            </a:r>
            <a:r>
              <a:rPr lang="it-IT" sz="14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14%</a:t>
            </a:r>
            <a:r>
              <a:rPr lang="it-IT" sz="14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del resto delle </a:t>
            </a:r>
            <a:r>
              <a:rPr lang="it-IT" sz="14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altre imprese</a:t>
            </a:r>
          </a:p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it-IT" sz="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(indagine Centro Studi Tagliacarne-Unioncamere, 2023)</a:t>
            </a:r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875DF10-3203-7F68-0048-0A8B39A18F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7743" y="2237620"/>
            <a:ext cx="5712447" cy="3584759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92755EC-284F-9909-5880-B187359876DC}"/>
              </a:ext>
            </a:extLst>
          </p:cNvPr>
          <p:cNvSpPr txBox="1"/>
          <p:nvPr/>
        </p:nvSpPr>
        <p:spPr>
          <a:xfrm>
            <a:off x="1391223" y="1816693"/>
            <a:ext cx="62539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% su totale imprese che adottano iniziative per trattenere i talenti in azienda (domanda a risposta multipla)</a:t>
            </a:r>
            <a:endParaRPr lang="it-IT" sz="1400" dirty="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EC48F15-CDEA-80BC-616F-80B49EDE1105}"/>
              </a:ext>
            </a:extLst>
          </p:cNvPr>
          <p:cNvSpPr txBox="1"/>
          <p:nvPr/>
        </p:nvSpPr>
        <p:spPr>
          <a:xfrm>
            <a:off x="97059" y="6342485"/>
            <a:ext cx="6097508" cy="2167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it-IT" sz="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Indagine Centro Studi Tagliacarne-Unioncamere, 2023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653639D-0DE4-748D-1D29-0A8479D87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3490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95FCD672-B2CD-9CC4-C33C-B3D402ED94A0}"/>
              </a:ext>
            </a:extLst>
          </p:cNvPr>
          <p:cNvSpPr txBox="1">
            <a:spLocks/>
          </p:cNvSpPr>
          <p:nvPr/>
        </p:nvSpPr>
        <p:spPr>
          <a:xfrm>
            <a:off x="55002" y="276813"/>
            <a:ext cx="12052203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dirty="0">
                <a:solidFill>
                  <a:srgbClr val="0070C0"/>
                </a:solidFill>
              </a:rPr>
              <a:t>Come è cambiato il lavoro in questi anni (2007-2022)…..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5367659-2EBB-2E7D-C368-C9F7B703D61E}"/>
              </a:ext>
            </a:extLst>
          </p:cNvPr>
          <p:cNvSpPr txBox="1"/>
          <p:nvPr/>
        </p:nvSpPr>
        <p:spPr>
          <a:xfrm>
            <a:off x="5300771" y="6534245"/>
            <a:ext cx="679090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8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ISTAT rilevazione sulle forze di lavoro, conti nazionali</a:t>
            </a:r>
            <a:endParaRPr lang="it-IT" sz="800" dirty="0">
              <a:solidFill>
                <a:srgbClr val="01344B"/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3511BCE6-5052-7241-8C9A-32FABF587B4A}"/>
              </a:ext>
            </a:extLst>
          </p:cNvPr>
          <p:cNvSpPr txBox="1">
            <a:spLocks/>
          </p:cNvSpPr>
          <p:nvPr/>
        </p:nvSpPr>
        <p:spPr>
          <a:xfrm>
            <a:off x="673768" y="1225479"/>
            <a:ext cx="3746978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000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cs typeface="Times New Roman" panose="02020603050405020304" pitchFamily="18" charset="0"/>
              </a:rPr>
              <a:t>Il lavoro in Italia oggi</a:t>
            </a:r>
          </a:p>
        </p:txBody>
      </p:sp>
      <p:sp>
        <p:nvSpPr>
          <p:cNvPr id="6" name="Ovale 5">
            <a:extLst>
              <a:ext uri="{FF2B5EF4-FFF2-40B4-BE49-F238E27FC236}">
                <a16:creationId xmlns:a16="http://schemas.microsoft.com/office/drawing/2014/main" id="{48D87900-F213-8FCB-752D-47288F60542E}"/>
              </a:ext>
            </a:extLst>
          </p:cNvPr>
          <p:cNvSpPr/>
          <p:nvPr/>
        </p:nvSpPr>
        <p:spPr>
          <a:xfrm>
            <a:off x="570641" y="1080970"/>
            <a:ext cx="3953233" cy="871583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2D00E95-B11D-ED6B-1295-DF72640BE975}"/>
              </a:ext>
            </a:extLst>
          </p:cNvPr>
          <p:cNvSpPr txBox="1"/>
          <p:nvPr/>
        </p:nvSpPr>
        <p:spPr>
          <a:xfrm>
            <a:off x="725364" y="2710950"/>
            <a:ext cx="1460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OCCUPATI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BFA31A1-EB49-3717-558B-B936614C754F}"/>
              </a:ext>
            </a:extLst>
          </p:cNvPr>
          <p:cNvSpPr txBox="1"/>
          <p:nvPr/>
        </p:nvSpPr>
        <p:spPr>
          <a:xfrm>
            <a:off x="345115" y="3328503"/>
            <a:ext cx="2247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DISOCCUPATI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8FDDE3F8-DFAF-3342-C44C-9C6E82650066}"/>
              </a:ext>
            </a:extLst>
          </p:cNvPr>
          <p:cNvSpPr txBox="1"/>
          <p:nvPr/>
        </p:nvSpPr>
        <p:spPr>
          <a:xfrm>
            <a:off x="354838" y="3902755"/>
            <a:ext cx="209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01344B"/>
                </a:solidFill>
              </a:rPr>
              <a:t>TASSO DI OCCUPAZIONE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4AE639C-D546-4EC3-4393-575FF4DCAF52}"/>
              </a:ext>
            </a:extLst>
          </p:cNvPr>
          <p:cNvSpPr/>
          <p:nvPr/>
        </p:nvSpPr>
        <p:spPr>
          <a:xfrm rot="5400000" flipH="1">
            <a:off x="3300860" y="1915046"/>
            <a:ext cx="505168" cy="193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DB95ADB-2D94-E296-F6CF-4B95BFAAA104}"/>
              </a:ext>
            </a:extLst>
          </p:cNvPr>
          <p:cNvSpPr txBox="1"/>
          <p:nvPr/>
        </p:nvSpPr>
        <p:spPr>
          <a:xfrm>
            <a:off x="2694226" y="2736132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01344B"/>
                </a:solidFill>
                <a:latin typeface="+mj-lt"/>
              </a:rPr>
              <a:t>23,1 mln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5AA7728-B3FD-5DBA-C282-5896622070AF}"/>
              </a:ext>
            </a:extLst>
          </p:cNvPr>
          <p:cNvSpPr txBox="1"/>
          <p:nvPr/>
        </p:nvSpPr>
        <p:spPr>
          <a:xfrm>
            <a:off x="3094578" y="2267375"/>
            <a:ext cx="989351" cy="37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2022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B7EBBD22-3A94-23EB-98CE-13293394BACE}"/>
              </a:ext>
            </a:extLst>
          </p:cNvPr>
          <p:cNvSpPr/>
          <p:nvPr/>
        </p:nvSpPr>
        <p:spPr>
          <a:xfrm rot="5400000" flipH="1">
            <a:off x="3300854" y="2549349"/>
            <a:ext cx="505172" cy="19303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8D59F077-D267-9D63-07EE-8413347C9323}"/>
              </a:ext>
            </a:extLst>
          </p:cNvPr>
          <p:cNvSpPr txBox="1"/>
          <p:nvPr/>
        </p:nvSpPr>
        <p:spPr>
          <a:xfrm>
            <a:off x="2694226" y="3365138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1344B"/>
                </a:solidFill>
                <a:latin typeface="+mj-lt"/>
              </a:defRPr>
            </a:lvl1pPr>
          </a:lstStyle>
          <a:p>
            <a:pPr algn="r"/>
            <a:r>
              <a:rPr lang="it-IT" sz="1600" dirty="0"/>
              <a:t>2,0 mln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02E716E6-2FC2-2D9C-77E8-773AE234CD8D}"/>
              </a:ext>
            </a:extLst>
          </p:cNvPr>
          <p:cNvSpPr/>
          <p:nvPr/>
        </p:nvSpPr>
        <p:spPr>
          <a:xfrm rot="5400000" flipH="1">
            <a:off x="3300857" y="3191406"/>
            <a:ext cx="505168" cy="193036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992C773-7BE4-2E89-DE9A-85E57F6F92F8}"/>
              </a:ext>
            </a:extLst>
          </p:cNvPr>
          <p:cNvSpPr txBox="1"/>
          <p:nvPr/>
        </p:nvSpPr>
        <p:spPr>
          <a:xfrm>
            <a:off x="2694226" y="3982701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dirty="0">
                <a:solidFill>
                  <a:srgbClr val="01344B"/>
                </a:solidFill>
                <a:latin typeface="+mj-lt"/>
              </a:rPr>
              <a:t>60,1%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89E82C38-0874-8D66-04BA-FBC64703992E}"/>
              </a:ext>
            </a:extLst>
          </p:cNvPr>
          <p:cNvSpPr/>
          <p:nvPr/>
        </p:nvSpPr>
        <p:spPr>
          <a:xfrm rot="5400000" flipH="1">
            <a:off x="3300855" y="3808959"/>
            <a:ext cx="505172" cy="19303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8BE51F47-3042-0BA9-7F13-39C332B7A4C9}"/>
              </a:ext>
            </a:extLst>
          </p:cNvPr>
          <p:cNvSpPr txBox="1"/>
          <p:nvPr/>
        </p:nvSpPr>
        <p:spPr>
          <a:xfrm>
            <a:off x="2694226" y="4602768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1344B"/>
                </a:solidFill>
                <a:latin typeface="+mj-lt"/>
              </a:defRPr>
            </a:lvl1pPr>
          </a:lstStyle>
          <a:p>
            <a:pPr algn="r"/>
            <a:r>
              <a:rPr lang="it-IT" sz="1600" b="0" dirty="0"/>
              <a:t>8,2%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1AB2884E-9CAC-3D89-830D-F78C71231C70}"/>
              </a:ext>
            </a:extLst>
          </p:cNvPr>
          <p:cNvSpPr txBox="1"/>
          <p:nvPr/>
        </p:nvSpPr>
        <p:spPr>
          <a:xfrm>
            <a:off x="591495" y="5407843"/>
            <a:ext cx="1460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DIPENDENTI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9C52E51A-5BCF-DE84-A464-EEFE0FF85C6A}"/>
              </a:ext>
            </a:extLst>
          </p:cNvPr>
          <p:cNvSpPr txBox="1"/>
          <p:nvPr/>
        </p:nvSpPr>
        <p:spPr>
          <a:xfrm>
            <a:off x="197990" y="6002467"/>
            <a:ext cx="2247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AUTONOMI</a:t>
            </a: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7139842C-3780-8397-D372-25BD7F3B651E}"/>
              </a:ext>
            </a:extLst>
          </p:cNvPr>
          <p:cNvSpPr/>
          <p:nvPr/>
        </p:nvSpPr>
        <p:spPr>
          <a:xfrm rot="5400000" flipH="1">
            <a:off x="3300854" y="4611939"/>
            <a:ext cx="505172" cy="19303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>
              <a:solidFill>
                <a:schemeClr val="tx1"/>
              </a:solidFill>
            </a:endParaRP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3E143DBD-20D3-D355-4840-8C6F4DEB7882}"/>
              </a:ext>
            </a:extLst>
          </p:cNvPr>
          <p:cNvSpPr txBox="1"/>
          <p:nvPr/>
        </p:nvSpPr>
        <p:spPr>
          <a:xfrm>
            <a:off x="2694226" y="5415403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01344B"/>
                </a:solidFill>
                <a:latin typeface="+mj-lt"/>
              </a:rPr>
              <a:t>18,1 mln</a:t>
            </a:r>
          </a:p>
        </p:txBody>
      </p:sp>
      <p:sp>
        <p:nvSpPr>
          <p:cNvPr id="40" name="Rettangolo 39">
            <a:extLst>
              <a:ext uri="{FF2B5EF4-FFF2-40B4-BE49-F238E27FC236}">
                <a16:creationId xmlns:a16="http://schemas.microsoft.com/office/drawing/2014/main" id="{1DBC98E8-815C-9E8F-EA16-59F62F6234C8}"/>
              </a:ext>
            </a:extLst>
          </p:cNvPr>
          <p:cNvSpPr/>
          <p:nvPr/>
        </p:nvSpPr>
        <p:spPr>
          <a:xfrm rot="5400000" flipH="1">
            <a:off x="3300854" y="5206563"/>
            <a:ext cx="505172" cy="19303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>
              <a:solidFill>
                <a:schemeClr val="tx1"/>
              </a:solidFill>
            </a:endParaRP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05C9C453-0D9B-A124-8E07-60192D7B8791}"/>
              </a:ext>
            </a:extLst>
          </p:cNvPr>
          <p:cNvSpPr txBox="1"/>
          <p:nvPr/>
        </p:nvSpPr>
        <p:spPr>
          <a:xfrm>
            <a:off x="2694226" y="6002467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>
                <a:solidFill>
                  <a:srgbClr val="01344B"/>
                </a:solidFill>
                <a:latin typeface="+mj-lt"/>
              </a:rPr>
              <a:t>5,0 mln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B71A7FD1-AF2C-67B1-2025-2BFD4D199109}"/>
              </a:ext>
            </a:extLst>
          </p:cNvPr>
          <p:cNvSpPr txBox="1"/>
          <p:nvPr/>
        </p:nvSpPr>
        <p:spPr>
          <a:xfrm>
            <a:off x="4901938" y="4723086"/>
            <a:ext cx="680137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Occupazione irregolare: </a:t>
            </a: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 milioni (</a:t>
            </a:r>
            <a:r>
              <a:rPr lang="it-IT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2020)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Lavoro non retribuito: </a:t>
            </a:r>
            <a:r>
              <a:rPr lang="it-IT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oltre 70 miliardi di ore di lavoro, circa 1,7 volte le ore di lavoro retribuito </a:t>
            </a:r>
            <a:r>
              <a:rPr lang="it-IT" sz="2000" dirty="0"/>
              <a:t>(ISTAT) 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it-IT" sz="2000" dirty="0"/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E7CD9938-DE53-46B1-2B4B-D5FE7E1FEBE2}"/>
              </a:ext>
            </a:extLst>
          </p:cNvPr>
          <p:cNvSpPr txBox="1"/>
          <p:nvPr/>
        </p:nvSpPr>
        <p:spPr>
          <a:xfrm>
            <a:off x="423539" y="4513532"/>
            <a:ext cx="2090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solidFill>
                  <a:srgbClr val="01344B"/>
                </a:solidFill>
              </a:rPr>
              <a:t>TASSO DI DISOCCUPAZIONE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B18DCDD6-28E0-62DD-45D0-52275A817DB6}"/>
              </a:ext>
            </a:extLst>
          </p:cNvPr>
          <p:cNvSpPr txBox="1"/>
          <p:nvPr/>
        </p:nvSpPr>
        <p:spPr>
          <a:xfrm>
            <a:off x="4969937" y="1396082"/>
            <a:ext cx="58351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200" b="1" dirty="0"/>
              <a:t>Numero di occupati e disoccupati (valori in milioni)</a:t>
            </a:r>
            <a:r>
              <a:rPr lang="it-IT" sz="1200" b="1" dirty="0">
                <a:solidFill>
                  <a:schemeClr val="tx1"/>
                </a:solidFill>
              </a:rPr>
              <a:t> </a:t>
            </a:r>
            <a:endParaRPr lang="it-IT" sz="1200" dirty="0"/>
          </a:p>
        </p:txBody>
      </p:sp>
      <p:graphicFrame>
        <p:nvGraphicFramePr>
          <p:cNvPr id="45" name="Grafico 44">
            <a:extLst>
              <a:ext uri="{FF2B5EF4-FFF2-40B4-BE49-F238E27FC236}">
                <a16:creationId xmlns:a16="http://schemas.microsoft.com/office/drawing/2014/main" id="{B493965C-3F11-23FB-40C2-3667D1E204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4521072"/>
              </p:ext>
            </p:extLst>
          </p:nvPr>
        </p:nvGraphicFramePr>
        <p:xfrm>
          <a:off x="5025762" y="1673082"/>
          <a:ext cx="6483304" cy="28370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59156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3E1A6769-9694-6422-9545-0E44A17E0886}"/>
              </a:ext>
            </a:extLst>
          </p:cNvPr>
          <p:cNvSpPr/>
          <p:nvPr/>
        </p:nvSpPr>
        <p:spPr>
          <a:xfrm rot="5400000" flipH="1">
            <a:off x="2350784" y="4238854"/>
            <a:ext cx="504000" cy="858349"/>
          </a:xfrm>
          <a:prstGeom prst="rect">
            <a:avLst/>
          </a:prstGeom>
          <a:solidFill>
            <a:srgbClr val="FF8B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C84333D1-0AA4-A5A7-6DEF-CBD4EAF94535}"/>
              </a:ext>
            </a:extLst>
          </p:cNvPr>
          <p:cNvSpPr/>
          <p:nvPr/>
        </p:nvSpPr>
        <p:spPr>
          <a:xfrm rot="5400000" flipH="1">
            <a:off x="2350785" y="3635804"/>
            <a:ext cx="504000" cy="8583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695F258-A9E8-39CA-BCC0-A9A13AD926E9}"/>
              </a:ext>
            </a:extLst>
          </p:cNvPr>
          <p:cNvSpPr/>
          <p:nvPr/>
        </p:nvSpPr>
        <p:spPr>
          <a:xfrm rot="5400000" flipH="1">
            <a:off x="2350785" y="3038879"/>
            <a:ext cx="504000" cy="8583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3E94AAD-C170-B3E3-6D38-89805E096DCD}"/>
              </a:ext>
            </a:extLst>
          </p:cNvPr>
          <p:cNvSpPr/>
          <p:nvPr/>
        </p:nvSpPr>
        <p:spPr>
          <a:xfrm rot="5400000" flipH="1">
            <a:off x="2350789" y="2438495"/>
            <a:ext cx="504000" cy="85834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027C42B7-CA75-9DCE-9B7B-E577A541BDC4}"/>
              </a:ext>
            </a:extLst>
          </p:cNvPr>
          <p:cNvSpPr txBox="1"/>
          <p:nvPr/>
        </p:nvSpPr>
        <p:spPr>
          <a:xfrm>
            <a:off x="7074568" y="6534245"/>
            <a:ext cx="5017109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8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it-IT" sz="800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elaborazioni Centro Studi Tagliacarne su dati ISTAT, Rilevazione sulle forze di lavoro, conti nazionali</a:t>
            </a:r>
            <a:endParaRPr lang="it-IT" sz="800" dirty="0">
              <a:solidFill>
                <a:srgbClr val="01344B"/>
              </a:solidFill>
            </a:endParaRPr>
          </a:p>
        </p:txBody>
      </p:sp>
      <p:sp>
        <p:nvSpPr>
          <p:cNvPr id="124" name="CasellaDiTesto 123">
            <a:extLst>
              <a:ext uri="{FF2B5EF4-FFF2-40B4-BE49-F238E27FC236}">
                <a16:creationId xmlns:a16="http://schemas.microsoft.com/office/drawing/2014/main" id="{8467C20D-0D0C-E864-1D53-C3D983EF7B32}"/>
              </a:ext>
            </a:extLst>
          </p:cNvPr>
          <p:cNvSpPr txBox="1"/>
          <p:nvPr/>
        </p:nvSpPr>
        <p:spPr>
          <a:xfrm>
            <a:off x="454185" y="1229509"/>
            <a:ext cx="497737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000" b="1" dirty="0">
                <a:solidFill>
                  <a:srgbClr val="0070C0"/>
                </a:solidFill>
              </a:rPr>
              <a:t>E’ cresciuto nelle imprese e nel terzo settore, </a:t>
            </a:r>
            <a:r>
              <a:rPr lang="it-IT" sz="2000" b="1" dirty="0">
                <a:solidFill>
                  <a:srgbClr val="FF8B8B"/>
                </a:solidFill>
              </a:rPr>
              <a:t>si è ridotto nella PA </a:t>
            </a:r>
            <a:r>
              <a:rPr lang="it-IT" sz="2000" b="1" dirty="0">
                <a:solidFill>
                  <a:srgbClr val="0070C0"/>
                </a:solidFill>
              </a:rPr>
              <a:t>….</a:t>
            </a: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B1DA475F-4E52-5C0C-35B5-CC912FA806FE}"/>
              </a:ext>
            </a:extLst>
          </p:cNvPr>
          <p:cNvSpPr txBox="1">
            <a:spLocks/>
          </p:cNvSpPr>
          <p:nvPr/>
        </p:nvSpPr>
        <p:spPr>
          <a:xfrm>
            <a:off x="55002" y="70560"/>
            <a:ext cx="12052203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400" dirty="0">
                <a:solidFill>
                  <a:srgbClr val="0070C0"/>
                </a:solidFill>
              </a:rPr>
              <a:t>…..come è cambiato il lavoro in questi anni (2007-2022)…..</a:t>
            </a:r>
          </a:p>
        </p:txBody>
      </p:sp>
      <p:sp>
        <p:nvSpPr>
          <p:cNvPr id="125" name="CasellaDiTesto 124">
            <a:extLst>
              <a:ext uri="{FF2B5EF4-FFF2-40B4-BE49-F238E27FC236}">
                <a16:creationId xmlns:a16="http://schemas.microsoft.com/office/drawing/2014/main" id="{B6CF4433-8D69-E210-9237-C091A8CFBAA0}"/>
              </a:ext>
            </a:extLst>
          </p:cNvPr>
          <p:cNvSpPr txBox="1"/>
          <p:nvPr/>
        </p:nvSpPr>
        <p:spPr>
          <a:xfrm>
            <a:off x="6643085" y="1215758"/>
            <a:ext cx="38625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0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Più dipendenti e </a:t>
            </a:r>
            <a:r>
              <a:rPr lang="it-IT" sz="2000" b="1" dirty="0">
                <a:solidFill>
                  <a:srgbClr val="FF8B8B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meno autonomi </a:t>
            </a:r>
            <a:r>
              <a:rPr lang="it-IT" sz="20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…</a:t>
            </a:r>
          </a:p>
        </p:txBody>
      </p:sp>
      <p:sp>
        <p:nvSpPr>
          <p:cNvPr id="2" name="Ovale 1">
            <a:extLst>
              <a:ext uri="{FF2B5EF4-FFF2-40B4-BE49-F238E27FC236}">
                <a16:creationId xmlns:a16="http://schemas.microsoft.com/office/drawing/2014/main" id="{7EFE09E1-D636-9684-C6E2-2914D9F9BEA4}"/>
              </a:ext>
            </a:extLst>
          </p:cNvPr>
          <p:cNvSpPr/>
          <p:nvPr/>
        </p:nvSpPr>
        <p:spPr>
          <a:xfrm>
            <a:off x="175799" y="937123"/>
            <a:ext cx="5468804" cy="1214811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4B5F6A8B-7C73-99EB-04D6-1E04B8B7A5AE}"/>
              </a:ext>
            </a:extLst>
          </p:cNvPr>
          <p:cNvSpPr/>
          <p:nvPr/>
        </p:nvSpPr>
        <p:spPr>
          <a:xfrm>
            <a:off x="5868456" y="937123"/>
            <a:ext cx="5393102" cy="1214811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B6E7F66-5477-33CD-0833-A2E7E21F59E4}"/>
              </a:ext>
            </a:extLst>
          </p:cNvPr>
          <p:cNvSpPr txBox="1"/>
          <p:nvPr/>
        </p:nvSpPr>
        <p:spPr>
          <a:xfrm>
            <a:off x="490881" y="2706675"/>
            <a:ext cx="1460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IMPRESE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0212786-5F03-76BF-D0ED-4EEF8A1FD3B9}"/>
              </a:ext>
            </a:extLst>
          </p:cNvPr>
          <p:cNvSpPr txBox="1"/>
          <p:nvPr/>
        </p:nvSpPr>
        <p:spPr>
          <a:xfrm>
            <a:off x="97376" y="4403137"/>
            <a:ext cx="2247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AMMINISTRAZIONI PUBBLICHE</a:t>
            </a:r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79A1ECDC-CEE5-BD02-4C25-B7EAA29D1140}"/>
              </a:ext>
            </a:extLst>
          </p:cNvPr>
          <p:cNvSpPr txBox="1"/>
          <p:nvPr/>
        </p:nvSpPr>
        <p:spPr>
          <a:xfrm>
            <a:off x="175800" y="3311739"/>
            <a:ext cx="2090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TERZO SETTORE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30B02C15-7D22-AC8E-D355-AE514B996ED9}"/>
              </a:ext>
            </a:extLst>
          </p:cNvPr>
          <p:cNvSpPr txBox="1"/>
          <p:nvPr/>
        </p:nvSpPr>
        <p:spPr>
          <a:xfrm>
            <a:off x="175800" y="3894917"/>
            <a:ext cx="2090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FAMIGLIE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EA14B59-8427-8B88-A724-B757C78111D4}"/>
              </a:ext>
            </a:extLst>
          </p:cNvPr>
          <p:cNvSpPr txBox="1"/>
          <p:nvPr/>
        </p:nvSpPr>
        <p:spPr>
          <a:xfrm>
            <a:off x="2457140" y="2242175"/>
            <a:ext cx="132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2007-2022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BBCB27E-D603-1195-923B-919687D4A18F}"/>
              </a:ext>
            </a:extLst>
          </p:cNvPr>
          <p:cNvSpPr txBox="1"/>
          <p:nvPr/>
        </p:nvSpPr>
        <p:spPr>
          <a:xfrm>
            <a:off x="5810366" y="2747666"/>
            <a:ext cx="14603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DIPENDENTI</a:t>
            </a:r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5150A9BF-C240-1F4E-33C8-685EB7B2D11A}"/>
              </a:ext>
            </a:extLst>
          </p:cNvPr>
          <p:cNvSpPr txBox="1"/>
          <p:nvPr/>
        </p:nvSpPr>
        <p:spPr>
          <a:xfrm>
            <a:off x="5416861" y="3329056"/>
            <a:ext cx="22473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AUTONOMI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70EA3E0C-0042-E3A0-D46D-FD9EDD5F3698}"/>
              </a:ext>
            </a:extLst>
          </p:cNvPr>
          <p:cNvSpPr txBox="1"/>
          <p:nvPr/>
        </p:nvSpPr>
        <p:spPr>
          <a:xfrm>
            <a:off x="1621100" y="2720009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r">
              <a:defRPr b="1">
                <a:solidFill>
                  <a:srgbClr val="01344B"/>
                </a:solidFill>
                <a:latin typeface="+mj-lt"/>
              </a:defRPr>
            </a:lvl1pPr>
          </a:lstStyle>
          <a:p>
            <a:r>
              <a:rPr lang="it-IT" sz="1600" dirty="0"/>
              <a:t>+1,8%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E99B9AF-B0FE-1E31-D955-7663809BAB6C}"/>
              </a:ext>
            </a:extLst>
          </p:cNvPr>
          <p:cNvSpPr txBox="1"/>
          <p:nvPr/>
        </p:nvSpPr>
        <p:spPr>
          <a:xfrm>
            <a:off x="1621100" y="4515073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r">
              <a:defRPr b="1">
                <a:solidFill>
                  <a:srgbClr val="01344B"/>
                </a:solidFill>
                <a:latin typeface="+mj-lt"/>
              </a:defRPr>
            </a:lvl1pPr>
          </a:lstStyle>
          <a:p>
            <a:r>
              <a:rPr lang="it-IT" sz="1600" dirty="0"/>
              <a:t>-7,2%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7C520B14-A9F1-94D4-5CB6-E456F3EB2BD2}"/>
              </a:ext>
            </a:extLst>
          </p:cNvPr>
          <p:cNvSpPr txBox="1"/>
          <p:nvPr/>
        </p:nvSpPr>
        <p:spPr>
          <a:xfrm>
            <a:off x="1621100" y="3290603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r">
              <a:defRPr b="1">
                <a:solidFill>
                  <a:srgbClr val="01344B"/>
                </a:solidFill>
                <a:latin typeface="+mj-lt"/>
              </a:defRPr>
            </a:lvl1pPr>
          </a:lstStyle>
          <a:p>
            <a:r>
              <a:rPr lang="it-IT" sz="1600" dirty="0"/>
              <a:t>+16,1%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6DE217D-0035-F3DB-3F36-56620144702F}"/>
              </a:ext>
            </a:extLst>
          </p:cNvPr>
          <p:cNvSpPr txBox="1"/>
          <p:nvPr/>
        </p:nvSpPr>
        <p:spPr>
          <a:xfrm>
            <a:off x="1621100" y="3890043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r">
              <a:defRPr b="1">
                <a:solidFill>
                  <a:srgbClr val="01344B"/>
                </a:solidFill>
                <a:latin typeface="+mj-lt"/>
              </a:defRPr>
            </a:lvl1pPr>
          </a:lstStyle>
          <a:p>
            <a:r>
              <a:rPr lang="it-IT" sz="1600" dirty="0"/>
              <a:t>+9,6%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480699A3-E0AB-CD5B-36D0-E9850A77BEA7}"/>
              </a:ext>
            </a:extLst>
          </p:cNvPr>
          <p:cNvSpPr txBox="1"/>
          <p:nvPr/>
        </p:nvSpPr>
        <p:spPr>
          <a:xfrm>
            <a:off x="7490539" y="2242175"/>
            <a:ext cx="132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2007-2022</a:t>
            </a:r>
          </a:p>
        </p:txBody>
      </p:sp>
      <p:sp>
        <p:nvSpPr>
          <p:cNvPr id="39" name="Parentesi graffa aperta 38">
            <a:extLst>
              <a:ext uri="{FF2B5EF4-FFF2-40B4-BE49-F238E27FC236}">
                <a16:creationId xmlns:a16="http://schemas.microsoft.com/office/drawing/2014/main" id="{039EA21E-B48C-91C6-F4D8-8455242E783E}"/>
              </a:ext>
            </a:extLst>
          </p:cNvPr>
          <p:cNvSpPr/>
          <p:nvPr/>
        </p:nvSpPr>
        <p:spPr>
          <a:xfrm>
            <a:off x="9241089" y="2889250"/>
            <a:ext cx="438385" cy="1022202"/>
          </a:xfrm>
          <a:prstGeom prst="leftBrace">
            <a:avLst>
              <a:gd name="adj1" fmla="val 8333"/>
              <a:gd name="adj2" fmla="val 50322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6CF4C212-5BA7-0CA1-8772-3E4209CDC87B}"/>
              </a:ext>
            </a:extLst>
          </p:cNvPr>
          <p:cNvSpPr txBox="1"/>
          <p:nvPr/>
        </p:nvSpPr>
        <p:spPr>
          <a:xfrm>
            <a:off x="9497909" y="3248185"/>
            <a:ext cx="2106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i="1" dirty="0">
                <a:solidFill>
                  <a:srgbClr val="0070C0"/>
                </a:solidFill>
              </a:rPr>
              <a:t>Liberi professionisti</a:t>
            </a:r>
          </a:p>
        </p:txBody>
      </p:sp>
      <p:sp>
        <p:nvSpPr>
          <p:cNvPr id="41" name="CasellaDiTesto 40">
            <a:extLst>
              <a:ext uri="{FF2B5EF4-FFF2-40B4-BE49-F238E27FC236}">
                <a16:creationId xmlns:a16="http://schemas.microsoft.com/office/drawing/2014/main" id="{4F5260B9-BBFE-409D-D526-14A6FD238847}"/>
              </a:ext>
            </a:extLst>
          </p:cNvPr>
          <p:cNvSpPr txBox="1"/>
          <p:nvPr/>
        </p:nvSpPr>
        <p:spPr>
          <a:xfrm>
            <a:off x="11017493" y="3255756"/>
            <a:ext cx="779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700" b="1" i="1">
                <a:solidFill>
                  <a:srgbClr val="01344B"/>
                </a:solidFill>
              </a:defRPr>
            </a:lvl1pPr>
          </a:lstStyle>
          <a:p>
            <a:pPr algn="l"/>
            <a:r>
              <a:rPr lang="it-IT" sz="1200" dirty="0">
                <a:solidFill>
                  <a:srgbClr val="FF0000"/>
                </a:solidFill>
              </a:rPr>
              <a:t>-5,3%</a:t>
            </a:r>
          </a:p>
        </p:txBody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937DCEA9-5896-B099-D7D3-767DB2704E60}"/>
              </a:ext>
            </a:extLst>
          </p:cNvPr>
          <p:cNvSpPr txBox="1"/>
          <p:nvPr/>
        </p:nvSpPr>
        <p:spPr>
          <a:xfrm>
            <a:off x="9520010" y="3611146"/>
            <a:ext cx="2106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i="1" dirty="0">
                <a:solidFill>
                  <a:srgbClr val="0070C0"/>
                </a:solidFill>
              </a:rPr>
              <a:t>Lavoratori in proprio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86B44BD7-0A11-C147-413F-6CC5563A0D4B}"/>
              </a:ext>
            </a:extLst>
          </p:cNvPr>
          <p:cNvSpPr txBox="1"/>
          <p:nvPr/>
        </p:nvSpPr>
        <p:spPr>
          <a:xfrm>
            <a:off x="11021529" y="3625215"/>
            <a:ext cx="779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700" b="1" i="1">
                <a:solidFill>
                  <a:srgbClr val="01344B"/>
                </a:solidFill>
              </a:defRPr>
            </a:lvl1pPr>
          </a:lstStyle>
          <a:p>
            <a:pPr algn="l"/>
            <a:r>
              <a:rPr lang="it-IT" sz="1200" dirty="0">
                <a:solidFill>
                  <a:srgbClr val="FF0000"/>
                </a:solidFill>
              </a:rPr>
              <a:t>-8,1%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8D65E722-7B0C-DA03-1BE7-C21AFF11593C}"/>
              </a:ext>
            </a:extLst>
          </p:cNvPr>
          <p:cNvSpPr txBox="1"/>
          <p:nvPr/>
        </p:nvSpPr>
        <p:spPr>
          <a:xfrm>
            <a:off x="9495146" y="2900767"/>
            <a:ext cx="21065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i="1" dirty="0">
                <a:solidFill>
                  <a:srgbClr val="0070C0"/>
                </a:solidFill>
              </a:rPr>
              <a:t>Collaboratori</a:t>
            </a:r>
          </a:p>
        </p:txBody>
      </p:sp>
      <p:sp>
        <p:nvSpPr>
          <p:cNvPr id="45" name="CasellaDiTesto 44">
            <a:extLst>
              <a:ext uri="{FF2B5EF4-FFF2-40B4-BE49-F238E27FC236}">
                <a16:creationId xmlns:a16="http://schemas.microsoft.com/office/drawing/2014/main" id="{D669CBAB-08D5-5EF2-8671-8A2C70C8DA41}"/>
              </a:ext>
            </a:extLst>
          </p:cNvPr>
          <p:cNvSpPr txBox="1"/>
          <p:nvPr/>
        </p:nvSpPr>
        <p:spPr>
          <a:xfrm>
            <a:off x="11014730" y="2917765"/>
            <a:ext cx="7797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1700" b="1" i="1">
                <a:solidFill>
                  <a:srgbClr val="01344B"/>
                </a:solidFill>
              </a:defRPr>
            </a:lvl1pPr>
          </a:lstStyle>
          <a:p>
            <a:pPr algn="l"/>
            <a:r>
              <a:rPr lang="it-IT" sz="1200" dirty="0">
                <a:solidFill>
                  <a:srgbClr val="00B0F0"/>
                </a:solidFill>
              </a:rPr>
              <a:t>+9,7%</a:t>
            </a:r>
          </a:p>
        </p:txBody>
      </p:sp>
      <p:sp>
        <p:nvSpPr>
          <p:cNvPr id="52" name="CasellaDiTesto 51">
            <a:extLst>
              <a:ext uri="{FF2B5EF4-FFF2-40B4-BE49-F238E27FC236}">
                <a16:creationId xmlns:a16="http://schemas.microsoft.com/office/drawing/2014/main" id="{6C89C8ED-03D3-75FC-8724-D169BACEECA5}"/>
              </a:ext>
            </a:extLst>
          </p:cNvPr>
          <p:cNvSpPr txBox="1"/>
          <p:nvPr/>
        </p:nvSpPr>
        <p:spPr>
          <a:xfrm>
            <a:off x="5771024" y="5945517"/>
            <a:ext cx="14603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TEMPO DETERMINATO</a:t>
            </a:r>
          </a:p>
        </p:txBody>
      </p:sp>
      <p:sp>
        <p:nvSpPr>
          <p:cNvPr id="59" name="CasellaDiTesto 58">
            <a:extLst>
              <a:ext uri="{FF2B5EF4-FFF2-40B4-BE49-F238E27FC236}">
                <a16:creationId xmlns:a16="http://schemas.microsoft.com/office/drawing/2014/main" id="{B042CFD2-2548-6D6F-A2D6-744D112533A3}"/>
              </a:ext>
            </a:extLst>
          </p:cNvPr>
          <p:cNvSpPr txBox="1"/>
          <p:nvPr/>
        </p:nvSpPr>
        <p:spPr>
          <a:xfrm>
            <a:off x="6112089" y="4270789"/>
            <a:ext cx="4905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000" b="1" dirty="0">
                <a:solidFill>
                  <a:srgbClr val="0070C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Più dipendenti a tempo indeterminato e determinato …</a:t>
            </a:r>
          </a:p>
        </p:txBody>
      </p:sp>
      <p:sp>
        <p:nvSpPr>
          <p:cNvPr id="60" name="Ovale 59">
            <a:extLst>
              <a:ext uri="{FF2B5EF4-FFF2-40B4-BE49-F238E27FC236}">
                <a16:creationId xmlns:a16="http://schemas.microsoft.com/office/drawing/2014/main" id="{82A7B07E-CE00-6B95-D3BF-51AD66CEA54E}"/>
              </a:ext>
            </a:extLst>
          </p:cNvPr>
          <p:cNvSpPr/>
          <p:nvPr/>
        </p:nvSpPr>
        <p:spPr>
          <a:xfrm>
            <a:off x="5868456" y="4120335"/>
            <a:ext cx="5393102" cy="1008555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3" name="CasellaDiTesto 62">
            <a:extLst>
              <a:ext uri="{FF2B5EF4-FFF2-40B4-BE49-F238E27FC236}">
                <a16:creationId xmlns:a16="http://schemas.microsoft.com/office/drawing/2014/main" id="{A67283DD-0B37-ABCF-8901-A19768FCBF17}"/>
              </a:ext>
            </a:extLst>
          </p:cNvPr>
          <p:cNvSpPr txBox="1"/>
          <p:nvPr/>
        </p:nvSpPr>
        <p:spPr>
          <a:xfrm>
            <a:off x="5377521" y="5267861"/>
            <a:ext cx="224732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TEMPO </a:t>
            </a:r>
          </a:p>
          <a:p>
            <a:pPr algn="ctr"/>
            <a:r>
              <a:rPr lang="it-IT" sz="1400" b="1" dirty="0">
                <a:solidFill>
                  <a:srgbClr val="01344B"/>
                </a:solidFill>
              </a:rPr>
              <a:t>INDETERMINATO</a:t>
            </a:r>
          </a:p>
          <a:p>
            <a:pPr algn="ctr"/>
            <a:endParaRPr lang="it-IT" sz="1400" b="1" dirty="0">
              <a:solidFill>
                <a:srgbClr val="01344B"/>
              </a:solidFill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4F05B683-E14E-EF53-2D7C-E97480F64A26}"/>
              </a:ext>
            </a:extLst>
          </p:cNvPr>
          <p:cNvSpPr txBox="1"/>
          <p:nvPr/>
        </p:nvSpPr>
        <p:spPr>
          <a:xfrm>
            <a:off x="2794651" y="2750787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(+353 mila)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EEF8417-A838-74B4-8BA6-FC1CC3F96E26}"/>
              </a:ext>
            </a:extLst>
          </p:cNvPr>
          <p:cNvSpPr txBox="1"/>
          <p:nvPr/>
        </p:nvSpPr>
        <p:spPr>
          <a:xfrm>
            <a:off x="2794651" y="3321381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(+17 mila)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3708D4E6-3332-FEAB-6B55-80F3D0A3A8C1}"/>
              </a:ext>
            </a:extLst>
          </p:cNvPr>
          <p:cNvSpPr txBox="1"/>
          <p:nvPr/>
        </p:nvSpPr>
        <p:spPr>
          <a:xfrm>
            <a:off x="2794651" y="3920821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(+133 mila)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4C31514-9F56-A195-7CD4-1AD463B3B681}"/>
              </a:ext>
            </a:extLst>
          </p:cNvPr>
          <p:cNvSpPr txBox="1"/>
          <p:nvPr/>
        </p:nvSpPr>
        <p:spPr>
          <a:xfrm>
            <a:off x="2794651" y="4545851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(-266 mila)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439FAAA0-440F-2E2B-5435-043887DB292D}"/>
              </a:ext>
            </a:extLst>
          </p:cNvPr>
          <p:cNvSpPr/>
          <p:nvPr/>
        </p:nvSpPr>
        <p:spPr>
          <a:xfrm rot="5400000" flipH="1">
            <a:off x="7417053" y="2445007"/>
            <a:ext cx="504000" cy="856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6B3136A-DB93-2B6A-DE57-EDCD8181559B}"/>
              </a:ext>
            </a:extLst>
          </p:cNvPr>
          <p:cNvSpPr/>
          <p:nvPr/>
        </p:nvSpPr>
        <p:spPr>
          <a:xfrm rot="5400000" flipH="1">
            <a:off x="7417053" y="3039626"/>
            <a:ext cx="504000" cy="856800"/>
          </a:xfrm>
          <a:prstGeom prst="rect">
            <a:avLst/>
          </a:prstGeom>
          <a:solidFill>
            <a:srgbClr val="FF8B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B00CDBD1-8A51-9E7A-0D33-57D809BE8F9E}"/>
              </a:ext>
            </a:extLst>
          </p:cNvPr>
          <p:cNvSpPr txBox="1"/>
          <p:nvPr/>
        </p:nvSpPr>
        <p:spPr>
          <a:xfrm>
            <a:off x="7226166" y="2724106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+7,3%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581F0E77-2FDB-C19D-5321-BFA893906C90}"/>
              </a:ext>
            </a:extLst>
          </p:cNvPr>
          <p:cNvSpPr txBox="1"/>
          <p:nvPr/>
        </p:nvSpPr>
        <p:spPr>
          <a:xfrm>
            <a:off x="7226166" y="3304943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-16,3%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7E0BFA2F-5D59-222F-7875-2DD956750971}"/>
              </a:ext>
            </a:extLst>
          </p:cNvPr>
          <p:cNvSpPr txBox="1"/>
          <p:nvPr/>
        </p:nvSpPr>
        <p:spPr>
          <a:xfrm>
            <a:off x="7897200" y="2754884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(+1,2 mln)</a:t>
            </a:r>
          </a:p>
        </p:txBody>
      </p:sp>
      <p:sp>
        <p:nvSpPr>
          <p:cNvPr id="61" name="CasellaDiTesto 60">
            <a:extLst>
              <a:ext uri="{FF2B5EF4-FFF2-40B4-BE49-F238E27FC236}">
                <a16:creationId xmlns:a16="http://schemas.microsoft.com/office/drawing/2014/main" id="{EF2A0B67-BFC3-F0D6-E1A1-AFF42992E726}"/>
              </a:ext>
            </a:extLst>
          </p:cNvPr>
          <p:cNvSpPr txBox="1"/>
          <p:nvPr/>
        </p:nvSpPr>
        <p:spPr>
          <a:xfrm>
            <a:off x="7897200" y="3335721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(-968 mila)</a:t>
            </a:r>
          </a:p>
        </p:txBody>
      </p:sp>
      <p:sp>
        <p:nvSpPr>
          <p:cNvPr id="62" name="Rettangolo 61">
            <a:extLst>
              <a:ext uri="{FF2B5EF4-FFF2-40B4-BE49-F238E27FC236}">
                <a16:creationId xmlns:a16="http://schemas.microsoft.com/office/drawing/2014/main" id="{B9FA0AA0-5AE6-E87F-C5C4-8593C2D7107A}"/>
              </a:ext>
            </a:extLst>
          </p:cNvPr>
          <p:cNvSpPr/>
          <p:nvPr/>
        </p:nvSpPr>
        <p:spPr>
          <a:xfrm rot="5400000" flipH="1">
            <a:off x="7444795" y="5067848"/>
            <a:ext cx="504000" cy="856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 dirty="0"/>
          </a:p>
        </p:txBody>
      </p:sp>
      <p:sp>
        <p:nvSpPr>
          <p:cNvPr id="64" name="Rettangolo 63">
            <a:extLst>
              <a:ext uri="{FF2B5EF4-FFF2-40B4-BE49-F238E27FC236}">
                <a16:creationId xmlns:a16="http://schemas.microsoft.com/office/drawing/2014/main" id="{C0064489-FC60-7206-5C04-FF0FA514FA63}"/>
              </a:ext>
            </a:extLst>
          </p:cNvPr>
          <p:cNvSpPr/>
          <p:nvPr/>
        </p:nvSpPr>
        <p:spPr>
          <a:xfrm rot="5400000" flipH="1">
            <a:off x="7444795" y="5676218"/>
            <a:ext cx="504000" cy="8568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65" name="CasellaDiTesto 64">
            <a:extLst>
              <a:ext uri="{FF2B5EF4-FFF2-40B4-BE49-F238E27FC236}">
                <a16:creationId xmlns:a16="http://schemas.microsoft.com/office/drawing/2014/main" id="{86C32126-A7E4-24FF-7D2E-E865F28614A5}"/>
              </a:ext>
            </a:extLst>
          </p:cNvPr>
          <p:cNvSpPr txBox="1"/>
          <p:nvPr/>
        </p:nvSpPr>
        <p:spPr>
          <a:xfrm>
            <a:off x="7205781" y="5346947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+2,8,0%</a:t>
            </a:r>
          </a:p>
        </p:txBody>
      </p:sp>
      <p:sp>
        <p:nvSpPr>
          <p:cNvPr id="66" name="CasellaDiTesto 65">
            <a:extLst>
              <a:ext uri="{FF2B5EF4-FFF2-40B4-BE49-F238E27FC236}">
                <a16:creationId xmlns:a16="http://schemas.microsoft.com/office/drawing/2014/main" id="{1D3152CA-5735-6F99-8F2A-C72AC0D2B5F3}"/>
              </a:ext>
            </a:extLst>
          </p:cNvPr>
          <p:cNvSpPr txBox="1"/>
          <p:nvPr/>
        </p:nvSpPr>
        <p:spPr>
          <a:xfrm>
            <a:off x="7205781" y="5941535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+37,0%</a:t>
            </a:r>
          </a:p>
        </p:txBody>
      </p:sp>
      <p:sp>
        <p:nvSpPr>
          <p:cNvPr id="67" name="CasellaDiTesto 66">
            <a:extLst>
              <a:ext uri="{FF2B5EF4-FFF2-40B4-BE49-F238E27FC236}">
                <a16:creationId xmlns:a16="http://schemas.microsoft.com/office/drawing/2014/main" id="{96431690-5751-A05D-BE06-B1E3921A2BD2}"/>
              </a:ext>
            </a:extLst>
          </p:cNvPr>
          <p:cNvSpPr txBox="1"/>
          <p:nvPr/>
        </p:nvSpPr>
        <p:spPr>
          <a:xfrm>
            <a:off x="7876815" y="5377725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(+417 mila)</a:t>
            </a:r>
          </a:p>
        </p:txBody>
      </p:sp>
      <p:sp>
        <p:nvSpPr>
          <p:cNvPr id="68" name="CasellaDiTesto 67">
            <a:extLst>
              <a:ext uri="{FF2B5EF4-FFF2-40B4-BE49-F238E27FC236}">
                <a16:creationId xmlns:a16="http://schemas.microsoft.com/office/drawing/2014/main" id="{893D8A1D-52DD-9D06-CC4C-2665762620A8}"/>
              </a:ext>
            </a:extLst>
          </p:cNvPr>
          <p:cNvSpPr txBox="1"/>
          <p:nvPr/>
        </p:nvSpPr>
        <p:spPr>
          <a:xfrm>
            <a:off x="7907295" y="5972313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(+823 mila)</a:t>
            </a:r>
          </a:p>
        </p:txBody>
      </p:sp>
    </p:spTree>
    <p:extLst>
      <p:ext uri="{BB962C8B-B14F-4D97-AF65-F5344CB8AC3E}">
        <p14:creationId xmlns:p14="http://schemas.microsoft.com/office/powerpoint/2010/main" val="42542066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>
            <a:extLst>
              <a:ext uri="{FF2B5EF4-FFF2-40B4-BE49-F238E27FC236}">
                <a16:creationId xmlns:a16="http://schemas.microsoft.com/office/drawing/2014/main" id="{F16655F5-D363-9DEC-5088-61D832D1D27F}"/>
              </a:ext>
            </a:extLst>
          </p:cNvPr>
          <p:cNvSpPr txBox="1"/>
          <p:nvPr/>
        </p:nvSpPr>
        <p:spPr>
          <a:xfrm>
            <a:off x="1315709" y="3111813"/>
            <a:ext cx="2493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AGRICOLTURA, SILVICOLTURA E PESCA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E2EAB7D-50E7-7683-05CF-46AC76FD5A48}"/>
              </a:ext>
            </a:extLst>
          </p:cNvPr>
          <p:cNvSpPr txBox="1"/>
          <p:nvPr/>
        </p:nvSpPr>
        <p:spPr>
          <a:xfrm>
            <a:off x="1315709" y="4016798"/>
            <a:ext cx="2493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INDUSTRIA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FF9B97D-5AC2-89B3-8882-8D8621CF2784}"/>
              </a:ext>
            </a:extLst>
          </p:cNvPr>
          <p:cNvSpPr txBox="1"/>
          <p:nvPr/>
        </p:nvSpPr>
        <p:spPr>
          <a:xfrm>
            <a:off x="1312281" y="4715965"/>
            <a:ext cx="2493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SERVIZI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0D62E919-30A2-588D-C29A-8F34BCAA9555}"/>
              </a:ext>
            </a:extLst>
          </p:cNvPr>
          <p:cNvSpPr txBox="1"/>
          <p:nvPr/>
        </p:nvSpPr>
        <p:spPr>
          <a:xfrm>
            <a:off x="5996852" y="6534245"/>
            <a:ext cx="609482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8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it-IT" sz="800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elaborazioni Centro Studi Tagliacarne su dati ISTAT, Rilevazione sulle forze di lavoro</a:t>
            </a:r>
            <a:endParaRPr lang="it-IT" sz="800" dirty="0">
              <a:solidFill>
                <a:srgbClr val="01344B"/>
              </a:solidFill>
            </a:endParaRPr>
          </a:p>
        </p:txBody>
      </p:sp>
      <p:sp>
        <p:nvSpPr>
          <p:cNvPr id="79" name="CasellaDiTesto 78">
            <a:extLst>
              <a:ext uri="{FF2B5EF4-FFF2-40B4-BE49-F238E27FC236}">
                <a16:creationId xmlns:a16="http://schemas.microsoft.com/office/drawing/2014/main" id="{CED49F42-913B-33EC-912B-F2E47E078A61}"/>
              </a:ext>
            </a:extLst>
          </p:cNvPr>
          <p:cNvSpPr txBox="1"/>
          <p:nvPr/>
        </p:nvSpPr>
        <p:spPr>
          <a:xfrm>
            <a:off x="5773067" y="4765279"/>
            <a:ext cx="2493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solidFill>
                  <a:srgbClr val="0070C0"/>
                </a:solidFill>
              </a:rPr>
              <a:t>Servizi di alloggio e ristorazione</a:t>
            </a:r>
          </a:p>
        </p:txBody>
      </p:sp>
      <p:sp>
        <p:nvSpPr>
          <p:cNvPr id="80" name="CasellaDiTesto 79">
            <a:extLst>
              <a:ext uri="{FF2B5EF4-FFF2-40B4-BE49-F238E27FC236}">
                <a16:creationId xmlns:a16="http://schemas.microsoft.com/office/drawing/2014/main" id="{F425DF83-6593-1A17-77AE-A6D32B160848}"/>
              </a:ext>
            </a:extLst>
          </p:cNvPr>
          <p:cNvSpPr txBox="1"/>
          <p:nvPr/>
        </p:nvSpPr>
        <p:spPr>
          <a:xfrm>
            <a:off x="5773067" y="5160525"/>
            <a:ext cx="24935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solidFill>
                  <a:srgbClr val="0070C0"/>
                </a:solidFill>
              </a:rPr>
              <a:t>Attività di supporto a imprese e persone </a:t>
            </a:r>
            <a:r>
              <a:rPr lang="it-IT" sz="1200" b="1" i="1" dirty="0">
                <a:solidFill>
                  <a:srgbClr val="0070C0"/>
                </a:solidFill>
              </a:rPr>
              <a:t>*</a:t>
            </a:r>
          </a:p>
        </p:txBody>
      </p:sp>
      <p:sp>
        <p:nvSpPr>
          <p:cNvPr id="81" name="CasellaDiTesto 80">
            <a:extLst>
              <a:ext uri="{FF2B5EF4-FFF2-40B4-BE49-F238E27FC236}">
                <a16:creationId xmlns:a16="http://schemas.microsoft.com/office/drawing/2014/main" id="{A165C142-1039-BB9F-2621-0C37A35C4DFF}"/>
              </a:ext>
            </a:extLst>
          </p:cNvPr>
          <p:cNvSpPr txBox="1"/>
          <p:nvPr/>
        </p:nvSpPr>
        <p:spPr>
          <a:xfrm>
            <a:off x="5773067" y="4295103"/>
            <a:ext cx="2493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i="1" dirty="0">
                <a:solidFill>
                  <a:srgbClr val="0070C0"/>
                </a:solidFill>
              </a:rPr>
              <a:t>Sanità e assistenza sociale</a:t>
            </a:r>
          </a:p>
        </p:txBody>
      </p:sp>
      <p:sp>
        <p:nvSpPr>
          <p:cNvPr id="92" name="CasellaDiTesto 91">
            <a:extLst>
              <a:ext uri="{FF2B5EF4-FFF2-40B4-BE49-F238E27FC236}">
                <a16:creationId xmlns:a16="http://schemas.microsoft.com/office/drawing/2014/main" id="{CC5D5F9B-ED24-98EC-81DF-9E0E1EC55D87}"/>
              </a:ext>
            </a:extLst>
          </p:cNvPr>
          <p:cNvSpPr txBox="1"/>
          <p:nvPr/>
        </p:nvSpPr>
        <p:spPr>
          <a:xfrm>
            <a:off x="7398952" y="3913005"/>
            <a:ext cx="13286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b="1" dirty="0">
                <a:solidFill>
                  <a:schemeClr val="bg1">
                    <a:lumMod val="50000"/>
                  </a:schemeClr>
                </a:solidFill>
              </a:rPr>
              <a:t>2007-2022</a:t>
            </a:r>
          </a:p>
        </p:txBody>
      </p:sp>
      <p:sp>
        <p:nvSpPr>
          <p:cNvPr id="2" name="Parentesi graffa aperta 1">
            <a:extLst>
              <a:ext uri="{FF2B5EF4-FFF2-40B4-BE49-F238E27FC236}">
                <a16:creationId xmlns:a16="http://schemas.microsoft.com/office/drawing/2014/main" id="{AC0C3AB1-A728-B91D-43CA-5B670BC361CC}"/>
              </a:ext>
            </a:extLst>
          </p:cNvPr>
          <p:cNvSpPr/>
          <p:nvPr/>
        </p:nvSpPr>
        <p:spPr>
          <a:xfrm>
            <a:off x="5654816" y="4285780"/>
            <a:ext cx="478703" cy="1343466"/>
          </a:xfrm>
          <a:prstGeom prst="leftBrace">
            <a:avLst>
              <a:gd name="adj1" fmla="val 8333"/>
              <a:gd name="adj2" fmla="val 50322"/>
            </a:avLst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0FFBA1C-7144-0364-8249-96E2DB6142A3}"/>
              </a:ext>
            </a:extLst>
          </p:cNvPr>
          <p:cNvSpPr txBox="1"/>
          <p:nvPr/>
        </p:nvSpPr>
        <p:spPr>
          <a:xfrm>
            <a:off x="-22828" y="6266928"/>
            <a:ext cx="605786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 Attività di noleggio e leasing, attività di selezione del personale, agenzie di viaggio, servizi di vigilanza, ecc.</a:t>
            </a:r>
            <a:endParaRPr lang="it-IT" sz="900" i="1" dirty="0">
              <a:solidFill>
                <a:srgbClr val="01344B"/>
              </a:solidFill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EEED17A-0D50-BD47-F21B-601699DEAF6A}"/>
              </a:ext>
            </a:extLst>
          </p:cNvPr>
          <p:cNvSpPr txBox="1"/>
          <p:nvPr/>
        </p:nvSpPr>
        <p:spPr>
          <a:xfrm>
            <a:off x="2904307" y="1536564"/>
            <a:ext cx="63907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000" b="1" dirty="0">
                <a:solidFill>
                  <a:srgbClr val="0070C0"/>
                </a:solidFill>
              </a:rPr>
              <a:t>… più occupati nei servizi e </a:t>
            </a:r>
            <a:r>
              <a:rPr lang="it-IT" sz="2000" b="1" dirty="0">
                <a:solidFill>
                  <a:srgbClr val="FF8B8B"/>
                </a:solidFill>
              </a:rPr>
              <a:t>meno nell’industria e nell’agricoltura </a:t>
            </a:r>
            <a:r>
              <a:rPr lang="it-IT" sz="2000" b="1" dirty="0">
                <a:solidFill>
                  <a:srgbClr val="0070C0"/>
                </a:solidFill>
              </a:rPr>
              <a:t>…</a:t>
            </a:r>
          </a:p>
        </p:txBody>
      </p:sp>
      <p:sp>
        <p:nvSpPr>
          <p:cNvPr id="24" name="Titolo 1">
            <a:extLst>
              <a:ext uri="{FF2B5EF4-FFF2-40B4-BE49-F238E27FC236}">
                <a16:creationId xmlns:a16="http://schemas.microsoft.com/office/drawing/2014/main" id="{1E700A3D-467F-1621-23DA-4C90E9551473}"/>
              </a:ext>
            </a:extLst>
          </p:cNvPr>
          <p:cNvSpPr txBox="1">
            <a:spLocks/>
          </p:cNvSpPr>
          <p:nvPr/>
        </p:nvSpPr>
        <p:spPr>
          <a:xfrm>
            <a:off x="55002" y="70560"/>
            <a:ext cx="12052203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400" dirty="0">
                <a:solidFill>
                  <a:srgbClr val="0070C0"/>
                </a:solidFill>
              </a:rPr>
              <a:t>…..come è cambiato il lavoro in questi anni (2007-2022)…..</a:t>
            </a:r>
          </a:p>
        </p:txBody>
      </p:sp>
      <p:sp>
        <p:nvSpPr>
          <p:cNvPr id="3" name="Ovale 2">
            <a:extLst>
              <a:ext uri="{FF2B5EF4-FFF2-40B4-BE49-F238E27FC236}">
                <a16:creationId xmlns:a16="http://schemas.microsoft.com/office/drawing/2014/main" id="{2872595C-1DFA-09C8-F50F-C0C37A8242A3}"/>
              </a:ext>
            </a:extLst>
          </p:cNvPr>
          <p:cNvSpPr/>
          <p:nvPr/>
        </p:nvSpPr>
        <p:spPr>
          <a:xfrm>
            <a:off x="2839452" y="1196283"/>
            <a:ext cx="6723934" cy="1175657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5AD95B4-2B62-2C8E-0EFF-67392D04CFED}"/>
              </a:ext>
            </a:extLst>
          </p:cNvPr>
          <p:cNvSpPr txBox="1"/>
          <p:nvPr/>
        </p:nvSpPr>
        <p:spPr>
          <a:xfrm>
            <a:off x="8066551" y="4296488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400" dirty="0">
                <a:solidFill>
                  <a:srgbClr val="0070C0"/>
                </a:solidFill>
              </a:rPr>
              <a:t>+21,5%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CD20A98-C9F7-4913-0461-ED11005B3020}"/>
              </a:ext>
            </a:extLst>
          </p:cNvPr>
          <p:cNvSpPr txBox="1"/>
          <p:nvPr/>
        </p:nvSpPr>
        <p:spPr>
          <a:xfrm>
            <a:off x="8421630" y="4327266"/>
            <a:ext cx="139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solidFill>
                  <a:srgbClr val="01344B"/>
                </a:solidFill>
                <a:latin typeface="+mj-lt"/>
              </a:rPr>
              <a:t>(+357 mila)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1E38AC72-42E8-D3A2-AD86-C56302729C0C}"/>
              </a:ext>
            </a:extLst>
          </p:cNvPr>
          <p:cNvSpPr txBox="1"/>
          <p:nvPr/>
        </p:nvSpPr>
        <p:spPr>
          <a:xfrm>
            <a:off x="8066551" y="4775257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rgbClr val="0070C0"/>
                </a:solidFill>
                <a:latin typeface="+mj-lt"/>
              </a:rPr>
              <a:t>+25,3%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7CBE5927-716D-D3AB-6D04-5E750632F483}"/>
              </a:ext>
            </a:extLst>
          </p:cNvPr>
          <p:cNvSpPr txBox="1"/>
          <p:nvPr/>
        </p:nvSpPr>
        <p:spPr>
          <a:xfrm>
            <a:off x="8421630" y="4806035"/>
            <a:ext cx="139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solidFill>
                  <a:srgbClr val="01344B"/>
                </a:solidFill>
                <a:latin typeface="+mj-lt"/>
              </a:rPr>
              <a:t>(+326 mila)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8413D279-1CD6-5E8B-1A09-1FD849F8483C}"/>
              </a:ext>
            </a:extLst>
          </p:cNvPr>
          <p:cNvSpPr txBox="1"/>
          <p:nvPr/>
        </p:nvSpPr>
        <p:spPr>
          <a:xfrm>
            <a:off x="8072001" y="5208226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400" dirty="0">
                <a:solidFill>
                  <a:srgbClr val="0070C0"/>
                </a:solidFill>
              </a:rPr>
              <a:t>+39,7%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8526B8E-EA2E-565E-65CF-BD801A407720}"/>
              </a:ext>
            </a:extLst>
          </p:cNvPr>
          <p:cNvSpPr txBox="1"/>
          <p:nvPr/>
        </p:nvSpPr>
        <p:spPr>
          <a:xfrm>
            <a:off x="8421630" y="5239004"/>
            <a:ext cx="1396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200" dirty="0">
                <a:solidFill>
                  <a:srgbClr val="01344B"/>
                </a:solidFill>
                <a:latin typeface="+mj-lt"/>
              </a:rPr>
              <a:t>(+447 mila)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53ED4C0C-6895-D7F1-DAC2-2F98AA09CF41}"/>
              </a:ext>
            </a:extLst>
          </p:cNvPr>
          <p:cNvSpPr/>
          <p:nvPr/>
        </p:nvSpPr>
        <p:spPr>
          <a:xfrm rot="5400000" flipH="1">
            <a:off x="3876168" y="2975725"/>
            <a:ext cx="504000" cy="846412"/>
          </a:xfrm>
          <a:prstGeom prst="rect">
            <a:avLst/>
          </a:prstGeom>
          <a:solidFill>
            <a:srgbClr val="FF8B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097C944A-B392-3B95-0A44-377D7E31053E}"/>
              </a:ext>
            </a:extLst>
          </p:cNvPr>
          <p:cNvSpPr/>
          <p:nvPr/>
        </p:nvSpPr>
        <p:spPr>
          <a:xfrm rot="5400000" flipH="1">
            <a:off x="3876163" y="3703275"/>
            <a:ext cx="504000" cy="846412"/>
          </a:xfrm>
          <a:prstGeom prst="rect">
            <a:avLst/>
          </a:prstGeom>
          <a:solidFill>
            <a:srgbClr val="FF8B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CE2AED30-A783-F22E-8F58-38024BC97997}"/>
              </a:ext>
            </a:extLst>
          </p:cNvPr>
          <p:cNvSpPr/>
          <p:nvPr/>
        </p:nvSpPr>
        <p:spPr>
          <a:xfrm rot="5400000" flipH="1">
            <a:off x="3876164" y="4430835"/>
            <a:ext cx="504000" cy="8464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0A37E40C-D05F-7D9B-937E-B2455DC12AD8}"/>
              </a:ext>
            </a:extLst>
          </p:cNvPr>
          <p:cNvSpPr txBox="1"/>
          <p:nvPr/>
        </p:nvSpPr>
        <p:spPr>
          <a:xfrm>
            <a:off x="4003759" y="2753838"/>
            <a:ext cx="132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2007-2022</a:t>
            </a: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993A9EA3-8274-198B-797C-DD1BD5900C60}"/>
              </a:ext>
            </a:extLst>
          </p:cNvPr>
          <p:cNvSpPr txBox="1"/>
          <p:nvPr/>
        </p:nvSpPr>
        <p:spPr>
          <a:xfrm>
            <a:off x="3665976" y="3253148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1344B"/>
                </a:solidFill>
                <a:latin typeface="+mj-lt"/>
              </a:rPr>
              <a:t>-9,0%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4F29A86E-22A5-6EA8-636F-319A864941CD}"/>
              </a:ext>
            </a:extLst>
          </p:cNvPr>
          <p:cNvSpPr txBox="1"/>
          <p:nvPr/>
        </p:nvSpPr>
        <p:spPr>
          <a:xfrm>
            <a:off x="3665976" y="3982070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-12,2%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39839F62-2559-9A71-FA44-057859FEF0DB}"/>
              </a:ext>
            </a:extLst>
          </p:cNvPr>
          <p:cNvSpPr txBox="1"/>
          <p:nvPr/>
        </p:nvSpPr>
        <p:spPr>
          <a:xfrm>
            <a:off x="3665976" y="4685480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+6,7%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A1BC0CDF-020A-F1EF-1B45-FE73C4BE5EA7}"/>
              </a:ext>
            </a:extLst>
          </p:cNvPr>
          <p:cNvSpPr txBox="1"/>
          <p:nvPr/>
        </p:nvSpPr>
        <p:spPr>
          <a:xfrm>
            <a:off x="4331634" y="3283926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(-89 mila)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B6437857-8039-1C47-320A-D597972A439B}"/>
              </a:ext>
            </a:extLst>
          </p:cNvPr>
          <p:cNvSpPr txBox="1"/>
          <p:nvPr/>
        </p:nvSpPr>
        <p:spPr>
          <a:xfrm>
            <a:off x="4331634" y="4012848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(-840 mila)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42D3E797-A5A0-AEF0-25EE-5298BFE312EC}"/>
              </a:ext>
            </a:extLst>
          </p:cNvPr>
          <p:cNvSpPr txBox="1"/>
          <p:nvPr/>
        </p:nvSpPr>
        <p:spPr>
          <a:xfrm>
            <a:off x="4331634" y="4716258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(+1,2 mln)</a:t>
            </a:r>
          </a:p>
        </p:txBody>
      </p:sp>
    </p:spTree>
    <p:extLst>
      <p:ext uri="{BB962C8B-B14F-4D97-AF65-F5344CB8AC3E}">
        <p14:creationId xmlns:p14="http://schemas.microsoft.com/office/powerpoint/2010/main" val="841192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70A65F1D-46D4-9F30-F51D-8CA304C049AE}"/>
              </a:ext>
            </a:extLst>
          </p:cNvPr>
          <p:cNvSpPr txBox="1"/>
          <p:nvPr/>
        </p:nvSpPr>
        <p:spPr>
          <a:xfrm>
            <a:off x="437265" y="2615261"/>
            <a:ext cx="2493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DONNE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E3CD9D02-CC2C-7E46-D817-8B6745DAB3EF}"/>
              </a:ext>
            </a:extLst>
          </p:cNvPr>
          <p:cNvSpPr txBox="1"/>
          <p:nvPr/>
        </p:nvSpPr>
        <p:spPr>
          <a:xfrm>
            <a:off x="4885136" y="2450039"/>
            <a:ext cx="66538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7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400" dirty="0">
                <a:solidFill>
                  <a:srgbClr val="0070C0"/>
                </a:solidFill>
              </a:rPr>
              <a:t>Imprese femminili: 1,3 milioni nel 2022 </a:t>
            </a:r>
            <a:r>
              <a:rPr lang="it-IT" sz="1400" b="0" dirty="0">
                <a:solidFill>
                  <a:srgbClr val="0070C0"/>
                </a:solidFill>
              </a:rPr>
              <a:t>(di cui 816mila ditte individuali),</a:t>
            </a:r>
            <a:r>
              <a:rPr lang="it-IT" sz="1400" dirty="0">
                <a:solidFill>
                  <a:srgbClr val="0070C0"/>
                </a:solidFill>
              </a:rPr>
              <a:t> </a:t>
            </a:r>
            <a:r>
              <a:rPr lang="it-IT" sz="1400" b="0" dirty="0">
                <a:solidFill>
                  <a:srgbClr val="0070C0"/>
                </a:solidFill>
              </a:rPr>
              <a:t>il </a:t>
            </a:r>
            <a:r>
              <a:rPr lang="it-IT" sz="1400" dirty="0">
                <a:solidFill>
                  <a:srgbClr val="0070C0"/>
                </a:solidFill>
              </a:rPr>
              <a:t>22,2% del totale imprese</a:t>
            </a:r>
            <a:r>
              <a:rPr lang="it-IT" sz="1400" b="0" dirty="0">
                <a:solidFill>
                  <a:srgbClr val="0070C0"/>
                </a:solidFill>
              </a:rPr>
              <a:t> </a:t>
            </a:r>
            <a:r>
              <a:rPr lang="it-IT" sz="900" b="0" dirty="0">
                <a:solidFill>
                  <a:srgbClr val="0070C0"/>
                </a:solidFill>
              </a:rPr>
              <a:t>(Infocamere)</a:t>
            </a:r>
            <a:r>
              <a:rPr lang="it-IT" sz="1200" b="0" dirty="0">
                <a:solidFill>
                  <a:srgbClr val="0070C0"/>
                </a:solidFill>
              </a:rPr>
              <a:t> </a:t>
            </a:r>
            <a:endParaRPr lang="it-IT" sz="1400" b="0" dirty="0">
              <a:solidFill>
                <a:srgbClr val="0070C0"/>
              </a:solidFill>
            </a:endParaRP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E006BD30-4212-9950-A29D-9AD65C7674E6}"/>
              </a:ext>
            </a:extLst>
          </p:cNvPr>
          <p:cNvSpPr txBox="1"/>
          <p:nvPr/>
        </p:nvSpPr>
        <p:spPr>
          <a:xfrm>
            <a:off x="437265" y="3305857"/>
            <a:ext cx="2493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UNDER 35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9B147F3-57F2-C347-EC1F-54DD36B4A1FC}"/>
              </a:ext>
            </a:extLst>
          </p:cNvPr>
          <p:cNvSpPr txBox="1"/>
          <p:nvPr/>
        </p:nvSpPr>
        <p:spPr>
          <a:xfrm>
            <a:off x="4885135" y="3141485"/>
            <a:ext cx="6042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7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400" dirty="0">
                <a:solidFill>
                  <a:srgbClr val="0070C0"/>
                </a:solidFill>
              </a:rPr>
              <a:t>Imprese giovanili: 522mila nel 2022 </a:t>
            </a:r>
            <a:r>
              <a:rPr lang="it-IT" sz="1400" b="0" dirty="0">
                <a:solidFill>
                  <a:srgbClr val="0070C0"/>
                </a:solidFill>
              </a:rPr>
              <a:t>(di cui 367mila ditte individuali),</a:t>
            </a:r>
            <a:r>
              <a:rPr lang="it-IT" sz="1400" dirty="0">
                <a:solidFill>
                  <a:srgbClr val="0070C0"/>
                </a:solidFill>
              </a:rPr>
              <a:t> </a:t>
            </a:r>
            <a:r>
              <a:rPr lang="it-IT" sz="1400" b="0" dirty="0">
                <a:solidFill>
                  <a:srgbClr val="0070C0"/>
                </a:solidFill>
              </a:rPr>
              <a:t>l’</a:t>
            </a:r>
            <a:r>
              <a:rPr lang="it-IT" sz="1400" dirty="0">
                <a:solidFill>
                  <a:srgbClr val="0070C0"/>
                </a:solidFill>
              </a:rPr>
              <a:t>8,7% del totale imprese</a:t>
            </a:r>
            <a:r>
              <a:rPr lang="it-IT" sz="1400" b="0" dirty="0">
                <a:solidFill>
                  <a:srgbClr val="0070C0"/>
                </a:solidFill>
              </a:rPr>
              <a:t> </a:t>
            </a:r>
            <a:r>
              <a:rPr lang="it-IT" sz="900" b="0" dirty="0">
                <a:solidFill>
                  <a:srgbClr val="0070C0"/>
                </a:solidFill>
              </a:rPr>
              <a:t>(Infocamere)</a:t>
            </a:r>
            <a:endParaRPr lang="it-IT" sz="1000" b="0" dirty="0">
              <a:solidFill>
                <a:srgbClr val="0070C0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5408D4-AF1E-1971-B233-31DBF21D73D6}"/>
              </a:ext>
            </a:extLst>
          </p:cNvPr>
          <p:cNvSpPr txBox="1"/>
          <p:nvPr/>
        </p:nvSpPr>
        <p:spPr>
          <a:xfrm>
            <a:off x="5996852" y="6534245"/>
            <a:ext cx="609482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8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it-IT" sz="800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elaborazioni Centro Studi Tagliacarne su dati ISTAT, Rilevazione sulle forze di lavoro</a:t>
            </a:r>
            <a:endParaRPr lang="it-IT" sz="800" dirty="0">
              <a:solidFill>
                <a:srgbClr val="01344B"/>
              </a:solidFill>
            </a:endParaRP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9E42E1FD-1E58-5BDF-7AA6-A086AEFF7FE8}"/>
              </a:ext>
            </a:extLst>
          </p:cNvPr>
          <p:cNvSpPr txBox="1"/>
          <p:nvPr/>
        </p:nvSpPr>
        <p:spPr>
          <a:xfrm>
            <a:off x="442855" y="5183930"/>
            <a:ext cx="24935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LAUREA E                         POST LAUREA</a:t>
            </a: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61E02FA5-64B4-D945-52A9-22C1FA66761B}"/>
              </a:ext>
            </a:extLst>
          </p:cNvPr>
          <p:cNvSpPr txBox="1"/>
          <p:nvPr/>
        </p:nvSpPr>
        <p:spPr>
          <a:xfrm>
            <a:off x="442855" y="4444639"/>
            <a:ext cx="24935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>
                <a:solidFill>
                  <a:srgbClr val="01344B"/>
                </a:solidFill>
              </a:rPr>
              <a:t>STRANIERI*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617CACF-89AB-E218-B129-D0A71197EB7A}"/>
              </a:ext>
            </a:extLst>
          </p:cNvPr>
          <p:cNvSpPr txBox="1"/>
          <p:nvPr/>
        </p:nvSpPr>
        <p:spPr>
          <a:xfrm>
            <a:off x="55002" y="6121174"/>
            <a:ext cx="335217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dirty="0"/>
              <a:t>*Crescita degli italiani: +0,5% (ISTAT)</a:t>
            </a:r>
          </a:p>
        </p:txBody>
      </p:sp>
      <p:sp>
        <p:nvSpPr>
          <p:cNvPr id="40" name="CasellaDiTesto 39">
            <a:extLst>
              <a:ext uri="{FF2B5EF4-FFF2-40B4-BE49-F238E27FC236}">
                <a16:creationId xmlns:a16="http://schemas.microsoft.com/office/drawing/2014/main" id="{D2809CC1-9B46-701E-9024-B7D835D3C913}"/>
              </a:ext>
            </a:extLst>
          </p:cNvPr>
          <p:cNvSpPr txBox="1"/>
          <p:nvPr/>
        </p:nvSpPr>
        <p:spPr>
          <a:xfrm>
            <a:off x="4885135" y="5107208"/>
            <a:ext cx="6218293" cy="10926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2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400" dirty="0">
                <a:solidFill>
                  <a:srgbClr val="0070C0"/>
                </a:solidFill>
              </a:rPr>
              <a:t>Occupati laureati:</a:t>
            </a:r>
          </a:p>
          <a:p>
            <a:r>
              <a:rPr lang="it-IT" sz="1400" b="0" dirty="0">
                <a:solidFill>
                  <a:srgbClr val="0070C0"/>
                </a:solidFill>
              </a:rPr>
              <a:t>Italia penultimo paese UE per quota di lavoratori laureati su totale occupati (2022): </a:t>
            </a:r>
            <a:r>
              <a:rPr lang="it-IT" sz="1400" dirty="0">
                <a:solidFill>
                  <a:srgbClr val="0070C0"/>
                </a:solidFill>
              </a:rPr>
              <a:t>24,3</a:t>
            </a:r>
            <a:r>
              <a:rPr lang="it-IT" sz="1400" b="0" dirty="0">
                <a:solidFill>
                  <a:srgbClr val="0070C0"/>
                </a:solidFill>
              </a:rPr>
              <a:t>% vs UE </a:t>
            </a:r>
            <a:r>
              <a:rPr lang="it-IT" sz="1400" dirty="0">
                <a:solidFill>
                  <a:srgbClr val="0070C0"/>
                </a:solidFill>
              </a:rPr>
              <a:t>36,9</a:t>
            </a:r>
            <a:r>
              <a:rPr lang="it-IT" sz="1400" b="0" dirty="0">
                <a:solidFill>
                  <a:srgbClr val="0070C0"/>
                </a:solidFill>
              </a:rPr>
              <a:t>% </a:t>
            </a:r>
            <a:r>
              <a:rPr lang="it-IT" sz="900" b="0" dirty="0">
                <a:solidFill>
                  <a:srgbClr val="0070C0"/>
                </a:solidFill>
              </a:rPr>
              <a:t>(Eurostat)</a:t>
            </a:r>
            <a:r>
              <a:rPr lang="it-IT" sz="1400" b="0" dirty="0">
                <a:solidFill>
                  <a:srgbClr val="0070C0"/>
                </a:solidFill>
              </a:rPr>
              <a:t>. In Italia, il </a:t>
            </a:r>
            <a:r>
              <a:rPr lang="it-IT" sz="1400" dirty="0">
                <a:solidFill>
                  <a:srgbClr val="0070C0"/>
                </a:solidFill>
              </a:rPr>
              <a:t>41</a:t>
            </a:r>
            <a:r>
              <a:rPr lang="it-IT" sz="1400" b="0" dirty="0">
                <a:solidFill>
                  <a:srgbClr val="0070C0"/>
                </a:solidFill>
              </a:rPr>
              <a:t>% della popolazione tra i 18 e i 74 anni ha, al massimo, </a:t>
            </a:r>
            <a:r>
              <a:rPr lang="it-IT" sz="1400" dirty="0">
                <a:solidFill>
                  <a:srgbClr val="0070C0"/>
                </a:solidFill>
              </a:rPr>
              <a:t>la licenza media </a:t>
            </a:r>
            <a:r>
              <a:rPr lang="it-IT" sz="900" b="0" dirty="0">
                <a:solidFill>
                  <a:srgbClr val="0070C0"/>
                </a:solidFill>
              </a:rPr>
              <a:t>(</a:t>
            </a:r>
            <a:r>
              <a:rPr lang="it-IT" sz="900" b="0" dirty="0" err="1">
                <a:solidFill>
                  <a:srgbClr val="0070C0"/>
                </a:solidFill>
              </a:rPr>
              <a:t>Inapp</a:t>
            </a:r>
            <a:r>
              <a:rPr lang="it-IT" sz="900" b="0" dirty="0">
                <a:solidFill>
                  <a:srgbClr val="0070C0"/>
                </a:solidFill>
              </a:rPr>
              <a:t>, 2022)</a:t>
            </a:r>
            <a:endParaRPr lang="it-IT" sz="1000" b="0" dirty="0">
              <a:solidFill>
                <a:srgbClr val="0070C0"/>
              </a:solidFill>
            </a:endParaRP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127BB174-5303-2F64-E3F8-5290DBDE5C3E}"/>
              </a:ext>
            </a:extLst>
          </p:cNvPr>
          <p:cNvSpPr txBox="1">
            <a:spLocks/>
          </p:cNvSpPr>
          <p:nvPr/>
        </p:nvSpPr>
        <p:spPr>
          <a:xfrm>
            <a:off x="55002" y="70560"/>
            <a:ext cx="12052203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400" dirty="0">
                <a:solidFill>
                  <a:srgbClr val="0070C0"/>
                </a:solidFill>
              </a:rPr>
              <a:t>…..come è cambiato il lavoro in questi anni (2007-2022)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2DB12C00-2AD9-53F4-765C-1D38501D5A60}"/>
              </a:ext>
            </a:extLst>
          </p:cNvPr>
          <p:cNvSpPr txBox="1"/>
          <p:nvPr/>
        </p:nvSpPr>
        <p:spPr>
          <a:xfrm>
            <a:off x="2804240" y="1048584"/>
            <a:ext cx="62091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spcAft>
                <a:spcPts val="600"/>
              </a:spcAft>
              <a:defRPr sz="1750">
                <a:solidFill>
                  <a:srgbClr val="049DE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2000" b="1" dirty="0">
                <a:solidFill>
                  <a:srgbClr val="0070C0"/>
                </a:solidFill>
              </a:rPr>
              <a:t>… più donne, laureati, stranieri, </a:t>
            </a:r>
            <a:r>
              <a:rPr lang="it-IT" sz="2000" b="1" dirty="0">
                <a:solidFill>
                  <a:srgbClr val="FF8B8B"/>
                </a:solidFill>
              </a:rPr>
              <a:t>ma meno giovani </a:t>
            </a:r>
            <a:r>
              <a:rPr lang="it-IT" sz="2000" b="1" dirty="0">
                <a:solidFill>
                  <a:srgbClr val="0070C0"/>
                </a:solidFill>
              </a:rPr>
              <a:t>…</a:t>
            </a:r>
          </a:p>
        </p:txBody>
      </p:sp>
      <p:sp>
        <p:nvSpPr>
          <p:cNvPr id="9" name="Ovale 8">
            <a:extLst>
              <a:ext uri="{FF2B5EF4-FFF2-40B4-BE49-F238E27FC236}">
                <a16:creationId xmlns:a16="http://schemas.microsoft.com/office/drawing/2014/main" id="{33D8B963-4EF2-988A-3FA5-937A1F9CF588}"/>
              </a:ext>
            </a:extLst>
          </p:cNvPr>
          <p:cNvSpPr/>
          <p:nvPr/>
        </p:nvSpPr>
        <p:spPr>
          <a:xfrm>
            <a:off x="2458362" y="805963"/>
            <a:ext cx="7146276" cy="1095082"/>
          </a:xfrm>
          <a:prstGeom prst="ellipse">
            <a:avLst/>
          </a:prstGeom>
          <a:noFill/>
          <a:ln w="381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4BAC532-E909-7E1B-72B5-E8836D38708C}"/>
              </a:ext>
            </a:extLst>
          </p:cNvPr>
          <p:cNvSpPr txBox="1"/>
          <p:nvPr/>
        </p:nvSpPr>
        <p:spPr>
          <a:xfrm>
            <a:off x="4885135" y="4266212"/>
            <a:ext cx="62182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2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400" dirty="0">
                <a:solidFill>
                  <a:srgbClr val="0070C0"/>
                </a:solidFill>
              </a:rPr>
              <a:t>Occupati stranieri:</a:t>
            </a:r>
          </a:p>
          <a:p>
            <a:r>
              <a:rPr lang="it-IT" sz="1400" b="0" dirty="0">
                <a:solidFill>
                  <a:srgbClr val="0070C0"/>
                </a:solidFill>
              </a:rPr>
              <a:t>Nel 2022 gli occupati stranieri sono 2,4 milioni, il 10,3% del totale occupati (media UE 8,5%)</a:t>
            </a:r>
            <a:endParaRPr lang="it-IT" sz="1000" b="0" dirty="0">
              <a:solidFill>
                <a:srgbClr val="0070C0"/>
              </a:solidFill>
            </a:endParaRP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A74ECB57-926A-70E2-58B6-3DE77659FFEF}"/>
              </a:ext>
            </a:extLst>
          </p:cNvPr>
          <p:cNvSpPr/>
          <p:nvPr/>
        </p:nvSpPr>
        <p:spPr>
          <a:xfrm rot="5400000" flipH="1">
            <a:off x="2611335" y="2333912"/>
            <a:ext cx="504000" cy="9010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A4EA38CE-E3CE-CBD4-DAF1-8401A0BD88CF}"/>
              </a:ext>
            </a:extLst>
          </p:cNvPr>
          <p:cNvSpPr/>
          <p:nvPr/>
        </p:nvSpPr>
        <p:spPr>
          <a:xfrm rot="5400000" flipH="1">
            <a:off x="2611335" y="3013496"/>
            <a:ext cx="504000" cy="901012"/>
          </a:xfrm>
          <a:prstGeom prst="rect">
            <a:avLst/>
          </a:prstGeom>
          <a:solidFill>
            <a:srgbClr val="FF8B8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2211DA28-C6B2-F9E6-A35C-AD180B4B5D64}"/>
              </a:ext>
            </a:extLst>
          </p:cNvPr>
          <p:cNvSpPr/>
          <p:nvPr/>
        </p:nvSpPr>
        <p:spPr>
          <a:xfrm rot="5400000" flipH="1">
            <a:off x="2611335" y="4975496"/>
            <a:ext cx="504000" cy="9010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35331572-028D-8960-9892-180BC0F9EAA5}"/>
              </a:ext>
            </a:extLst>
          </p:cNvPr>
          <p:cNvSpPr/>
          <p:nvPr/>
        </p:nvSpPr>
        <p:spPr>
          <a:xfrm rot="5400000" flipH="1">
            <a:off x="2611335" y="4144808"/>
            <a:ext cx="504000" cy="9010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sz="1600"/>
          </a:p>
        </p:txBody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3BE63D47-1B97-E8A7-3FC6-485C5684C9CE}"/>
              </a:ext>
            </a:extLst>
          </p:cNvPr>
          <p:cNvSpPr txBox="1"/>
          <p:nvPr/>
        </p:nvSpPr>
        <p:spPr>
          <a:xfrm>
            <a:off x="2463233" y="2658691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1344B"/>
                </a:solidFill>
                <a:effectLst/>
                <a:latin typeface="+mj-lt"/>
                <a:ea typeface="Calibri" panose="020F0502020204030204" pitchFamily="34" charset="0"/>
              </a:rPr>
              <a:t>+</a:t>
            </a:r>
            <a:r>
              <a:rPr lang="it-IT" sz="1600" b="1" dirty="0">
                <a:solidFill>
                  <a:srgbClr val="01344B"/>
                </a:solidFill>
                <a:latin typeface="+mj-lt"/>
              </a:rPr>
              <a:t>7,5</a:t>
            </a:r>
            <a:r>
              <a:rPr lang="it-IT" sz="1600" b="1" dirty="0">
                <a:solidFill>
                  <a:srgbClr val="01344B"/>
                </a:solidFill>
                <a:effectLst/>
                <a:latin typeface="+mj-lt"/>
                <a:ea typeface="Calibri" panose="020F0502020204030204" pitchFamily="34" charset="0"/>
              </a:rPr>
              <a:t>%</a:t>
            </a:r>
            <a:endParaRPr lang="it-IT" sz="1600" b="1" dirty="0">
              <a:solidFill>
                <a:srgbClr val="01344B"/>
              </a:solidFill>
              <a:latin typeface="+mj-lt"/>
            </a:endParaRPr>
          </a:p>
        </p:txBody>
      </p: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75372055-C381-239C-6B08-378BE4596B29}"/>
              </a:ext>
            </a:extLst>
          </p:cNvPr>
          <p:cNvSpPr txBox="1"/>
          <p:nvPr/>
        </p:nvSpPr>
        <p:spPr>
          <a:xfrm>
            <a:off x="2463233" y="3318360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rgbClr val="01344B"/>
                </a:solidFill>
                <a:effectLst/>
                <a:latin typeface="+mj-lt"/>
                <a:ea typeface="Calibri" panose="020F0502020204030204" pitchFamily="34" charset="0"/>
              </a:rPr>
              <a:t>-26,2%</a:t>
            </a:r>
            <a:endParaRPr lang="it-IT" sz="1600" b="1" dirty="0">
              <a:solidFill>
                <a:srgbClr val="01344B"/>
              </a:solidFill>
              <a:latin typeface="+mj-lt"/>
            </a:endParaRPr>
          </a:p>
        </p:txBody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6F73E433-DDB0-2650-F6AB-FDF76F15488B}"/>
              </a:ext>
            </a:extLst>
          </p:cNvPr>
          <p:cNvSpPr txBox="1"/>
          <p:nvPr/>
        </p:nvSpPr>
        <p:spPr>
          <a:xfrm>
            <a:off x="2463233" y="5280056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+5,2%</a:t>
            </a:r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97F09C9F-FA20-0399-0A3E-4564A84B360E}"/>
              </a:ext>
            </a:extLst>
          </p:cNvPr>
          <p:cNvSpPr txBox="1"/>
          <p:nvPr/>
        </p:nvSpPr>
        <p:spPr>
          <a:xfrm>
            <a:off x="2463233" y="4458307"/>
            <a:ext cx="13968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ctr">
              <a:defRPr sz="2400" b="1">
                <a:solidFill>
                  <a:srgbClr val="00B050"/>
                </a:solidFill>
                <a:latin typeface="+mj-lt"/>
              </a:defRPr>
            </a:lvl1pPr>
          </a:lstStyle>
          <a:p>
            <a:pPr algn="l"/>
            <a:r>
              <a:rPr lang="it-IT" sz="1600" dirty="0">
                <a:solidFill>
                  <a:srgbClr val="01344B"/>
                </a:solidFill>
              </a:rPr>
              <a:t>+1,6%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DBE58327-8B7A-6C92-BB1A-F50C4F04C4BE}"/>
              </a:ext>
            </a:extLst>
          </p:cNvPr>
          <p:cNvSpPr txBox="1"/>
          <p:nvPr/>
        </p:nvSpPr>
        <p:spPr>
          <a:xfrm>
            <a:off x="2725656" y="2172104"/>
            <a:ext cx="132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2007-2022</a:t>
            </a:r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FA5A5E2F-7411-BDC6-BF49-BAE619898CF0}"/>
              </a:ext>
            </a:extLst>
          </p:cNvPr>
          <p:cNvSpPr txBox="1"/>
          <p:nvPr/>
        </p:nvSpPr>
        <p:spPr>
          <a:xfrm>
            <a:off x="2725655" y="3976627"/>
            <a:ext cx="13286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>
                    <a:lumMod val="50000"/>
                  </a:schemeClr>
                </a:solidFill>
              </a:rPr>
              <a:t>2018-2022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1376AF32-032E-A035-DACA-BE9A228617B9}"/>
              </a:ext>
            </a:extLst>
          </p:cNvPr>
          <p:cNvSpPr txBox="1"/>
          <p:nvPr/>
        </p:nvSpPr>
        <p:spPr>
          <a:xfrm>
            <a:off x="3099592" y="2666590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(+667 mila)</a:t>
            </a:r>
          </a:p>
        </p:txBody>
      </p:sp>
      <p:sp>
        <p:nvSpPr>
          <p:cNvPr id="36" name="CasellaDiTesto 35">
            <a:extLst>
              <a:ext uri="{FF2B5EF4-FFF2-40B4-BE49-F238E27FC236}">
                <a16:creationId xmlns:a16="http://schemas.microsoft.com/office/drawing/2014/main" id="{5E6574B7-49A9-0688-ED2E-149060F6ACA2}"/>
              </a:ext>
            </a:extLst>
          </p:cNvPr>
          <p:cNvSpPr txBox="1"/>
          <p:nvPr/>
        </p:nvSpPr>
        <p:spPr>
          <a:xfrm>
            <a:off x="3099592" y="3338908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(-1,9 mln)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6BE322C8-8997-B2AE-8BC2-6EC2EE18A3E2}"/>
              </a:ext>
            </a:extLst>
          </p:cNvPr>
          <p:cNvSpPr txBox="1"/>
          <p:nvPr/>
        </p:nvSpPr>
        <p:spPr>
          <a:xfrm>
            <a:off x="3099592" y="5317817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(+276 mila)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424FC6E-7181-C876-63CB-CEF7BB5CBFF9}"/>
              </a:ext>
            </a:extLst>
          </p:cNvPr>
          <p:cNvSpPr txBox="1"/>
          <p:nvPr/>
        </p:nvSpPr>
        <p:spPr>
          <a:xfrm>
            <a:off x="3099592" y="4484516"/>
            <a:ext cx="1396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1400" dirty="0">
                <a:solidFill>
                  <a:srgbClr val="01344B"/>
                </a:solidFill>
                <a:latin typeface="+mj-lt"/>
              </a:rPr>
              <a:t>(+37 mila)</a:t>
            </a:r>
          </a:p>
        </p:txBody>
      </p:sp>
    </p:spTree>
    <p:extLst>
      <p:ext uri="{BB962C8B-B14F-4D97-AF65-F5344CB8AC3E}">
        <p14:creationId xmlns:p14="http://schemas.microsoft.com/office/powerpoint/2010/main" val="129816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>
            <a:extLst>
              <a:ext uri="{FF2B5EF4-FFF2-40B4-BE49-F238E27FC236}">
                <a16:creationId xmlns:a16="http://schemas.microsoft.com/office/drawing/2014/main" id="{255408D4-AF1E-1971-B233-31DBF21D73D6}"/>
              </a:ext>
            </a:extLst>
          </p:cNvPr>
          <p:cNvSpPr txBox="1"/>
          <p:nvPr/>
        </p:nvSpPr>
        <p:spPr>
          <a:xfrm>
            <a:off x="5996852" y="6534245"/>
            <a:ext cx="6094826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it-IT" sz="8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Fonte: </a:t>
            </a:r>
            <a:r>
              <a:rPr lang="it-IT" sz="800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elaborazioni Centro Studi Tagliacarne su dati ISTAT, Rilevazione sulle forze di lavoro</a:t>
            </a:r>
            <a:endParaRPr lang="it-IT" sz="800" dirty="0">
              <a:solidFill>
                <a:srgbClr val="01344B"/>
              </a:solidFill>
            </a:endParaRP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617CACF-89AB-E218-B129-D0A71197EB7A}"/>
              </a:ext>
            </a:extLst>
          </p:cNvPr>
          <p:cNvSpPr txBox="1"/>
          <p:nvPr/>
        </p:nvSpPr>
        <p:spPr>
          <a:xfrm>
            <a:off x="1639361" y="6024023"/>
            <a:ext cx="33521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9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200" dirty="0"/>
              <a:t>*n. addetti, al netto dell’agricoltura</a:t>
            </a:r>
          </a:p>
        </p:txBody>
      </p:sp>
      <p:sp>
        <p:nvSpPr>
          <p:cNvPr id="22" name="Titolo 1">
            <a:extLst>
              <a:ext uri="{FF2B5EF4-FFF2-40B4-BE49-F238E27FC236}">
                <a16:creationId xmlns:a16="http://schemas.microsoft.com/office/drawing/2014/main" id="{127BB174-5303-2F64-E3F8-5290DBDE5C3E}"/>
              </a:ext>
            </a:extLst>
          </p:cNvPr>
          <p:cNvSpPr txBox="1">
            <a:spLocks/>
          </p:cNvSpPr>
          <p:nvPr/>
        </p:nvSpPr>
        <p:spPr>
          <a:xfrm>
            <a:off x="55002" y="70560"/>
            <a:ext cx="12052203" cy="595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B0F0"/>
                </a:solidFill>
                <a:sym typeface="Arial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2400" dirty="0">
                <a:solidFill>
                  <a:srgbClr val="0070C0"/>
                </a:solidFill>
              </a:rPr>
              <a:t>Il lavoro in Italia oggi: alcuni elementi di sintesi</a:t>
            </a:r>
          </a:p>
        </p:txBody>
      </p:sp>
      <p:graphicFrame>
        <p:nvGraphicFramePr>
          <p:cNvPr id="11" name="Tabella 11">
            <a:extLst>
              <a:ext uri="{FF2B5EF4-FFF2-40B4-BE49-F238E27FC236}">
                <a16:creationId xmlns:a16="http://schemas.microsoft.com/office/drawing/2014/main" id="{67C8823C-22C9-F836-0C80-E53A7D97E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152391"/>
              </p:ext>
            </p:extLst>
          </p:nvPr>
        </p:nvGraphicFramePr>
        <p:xfrm>
          <a:off x="1639361" y="666345"/>
          <a:ext cx="4403175" cy="5237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03085">
                  <a:extLst>
                    <a:ext uri="{9D8B030D-6E8A-4147-A177-3AD203B41FA5}">
                      <a16:colId xmlns:a16="http://schemas.microsoft.com/office/drawing/2014/main" val="810389381"/>
                    </a:ext>
                  </a:extLst>
                </a:gridCol>
                <a:gridCol w="3300090">
                  <a:extLst>
                    <a:ext uri="{9D8B030D-6E8A-4147-A177-3AD203B41FA5}">
                      <a16:colId xmlns:a16="http://schemas.microsoft.com/office/drawing/2014/main" val="374797405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sz="1600" i="1" dirty="0">
                          <a:solidFill>
                            <a:srgbClr val="0070C0"/>
                          </a:solidFill>
                        </a:rPr>
                        <a:t>(milioni)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2490302"/>
                  </a:ext>
                </a:extLst>
              </a:tr>
              <a:tr h="505072">
                <a:tc>
                  <a:txBody>
                    <a:bodyPr/>
                    <a:lstStyle/>
                    <a:p>
                      <a:pPr algn="r"/>
                      <a:r>
                        <a:rPr lang="it-IT" sz="2000" b="1" dirty="0"/>
                        <a:t>23,1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sz="2000" b="1" dirty="0"/>
                        <a:t>Occupati</a:t>
                      </a:r>
                      <a:r>
                        <a:rPr lang="it-IT" sz="2000" b="0" dirty="0"/>
                        <a:t>, </a:t>
                      </a:r>
                      <a:r>
                        <a:rPr lang="it-IT" sz="2000" b="0" i="1" dirty="0"/>
                        <a:t>di cui</a:t>
                      </a:r>
                    </a:p>
                    <a:p>
                      <a:endParaRPr lang="it-IT" sz="2000" b="1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082833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7,6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micro imprese </a:t>
                      </a:r>
                      <a:r>
                        <a:rPr lang="it-IT" sz="1600" dirty="0"/>
                        <a:t>(1-9 addetti)</a:t>
                      </a:r>
                      <a:r>
                        <a:rPr lang="it-IT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6212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3,5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piccole imprese </a:t>
                      </a:r>
                      <a:r>
                        <a:rPr lang="it-IT" sz="1600" dirty="0"/>
                        <a:t>(10-49 addetti)</a:t>
                      </a:r>
                      <a:r>
                        <a:rPr lang="it-IT" dirty="0"/>
                        <a:t>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745031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endParaRPr lang="it-IT" sz="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8245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12,5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servizi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2339367"/>
                  </a:ext>
                </a:extLst>
              </a:tr>
              <a:tr h="125066">
                <a:tc>
                  <a:txBody>
                    <a:bodyPr/>
                    <a:lstStyle/>
                    <a:p>
                      <a:pPr algn="r"/>
                      <a:endParaRPr lang="it-IT" sz="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722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5,0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indipendenti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41675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3,0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tempi determinati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928208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r"/>
                      <a:endParaRPr lang="it-IT" sz="4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it-IT" sz="4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004048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0,12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terzo settore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43782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5,6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laureati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38759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9,7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donne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0792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5,2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under 35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7035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it-IT" dirty="0"/>
                        <a:t>2,4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t-IT" dirty="0"/>
                        <a:t>stranieri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2003145"/>
                  </a:ext>
                </a:extLst>
              </a:tr>
            </a:tbl>
          </a:graphicData>
        </a:graphic>
      </p:graphicFrame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628346AD-C7AD-6816-AFEB-93070B63633C}"/>
              </a:ext>
            </a:extLst>
          </p:cNvPr>
          <p:cNvSpPr txBox="1"/>
          <p:nvPr/>
        </p:nvSpPr>
        <p:spPr>
          <a:xfrm>
            <a:off x="6526628" y="1969187"/>
            <a:ext cx="4706426" cy="264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88900" indent="-88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70C0"/>
                </a:solidFill>
              </a:rPr>
              <a:t>N</a:t>
            </a:r>
            <a:r>
              <a:rPr lang="it-IT" sz="2000" b="1" dirty="0">
                <a:solidFill>
                  <a:srgbClr val="0070C0"/>
                </a:solidFill>
                <a:sym typeface="Arial"/>
              </a:rPr>
              <a:t>EET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(15-29 anni): </a:t>
            </a:r>
          </a:p>
          <a:p>
            <a:pPr>
              <a:spcAft>
                <a:spcPts val="1200"/>
              </a:spcAft>
            </a:pP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1,7 milioni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(19%; media UE 11,7%) </a:t>
            </a:r>
            <a:r>
              <a:rPr lang="it-IT" sz="1600" dirty="0"/>
              <a:t>(Eurostat) </a:t>
            </a:r>
          </a:p>
          <a:p>
            <a:pPr>
              <a:spcAft>
                <a:spcPts val="1200"/>
              </a:spcAft>
            </a:pPr>
            <a:endParaRPr lang="it-IT" sz="1600" dirty="0"/>
          </a:p>
          <a:p>
            <a:pPr>
              <a:spcAft>
                <a:spcPts val="1200"/>
              </a:spcAft>
            </a:pPr>
            <a:endParaRPr lang="it-IT" sz="1600" dirty="0"/>
          </a:p>
          <a:p>
            <a:pPr marL="88900" indent="-8890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rgbClr val="0070C0"/>
                </a:solidFill>
              </a:rPr>
              <a:t>Infortuni sul lavoro</a:t>
            </a:r>
            <a:endParaRPr lang="it-IT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 2021: 564 mila, di cui mortali</a:t>
            </a:r>
            <a:r>
              <a:rPr lang="it-IT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1.400 (INAIL)</a:t>
            </a:r>
            <a:endParaRPr lang="it-IT" dirty="0"/>
          </a:p>
          <a:p>
            <a:pPr algn="just">
              <a:spcAft>
                <a:spcPts val="1200"/>
              </a:spcAft>
            </a:pPr>
            <a:r>
              <a:rPr lang="it-IT" dirty="0"/>
              <a:t> </a:t>
            </a:r>
            <a:r>
              <a:rPr lang="it-IT" dirty="0">
                <a:latin typeface="Calibri" panose="020F0502020204030204" pitchFamily="34" charset="0"/>
                <a:cs typeface="Calibri" panose="020F0502020204030204" pitchFamily="34" charset="0"/>
              </a:rPr>
              <a:t>2008: 966 mila, di cui mortali 1.145 (INAIL)</a:t>
            </a:r>
          </a:p>
        </p:txBody>
      </p:sp>
    </p:spTree>
    <p:extLst>
      <p:ext uri="{BB962C8B-B14F-4D97-AF65-F5344CB8AC3E}">
        <p14:creationId xmlns:p14="http://schemas.microsoft.com/office/powerpoint/2010/main" val="41159615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>
            <a:extLst>
              <a:ext uri="{FF2B5EF4-FFF2-40B4-BE49-F238E27FC236}">
                <a16:creationId xmlns:a16="http://schemas.microsoft.com/office/drawing/2014/main" id="{2EE5DC1D-D872-1167-9311-15F971A873BD}"/>
              </a:ext>
            </a:extLst>
          </p:cNvPr>
          <p:cNvSpPr txBox="1">
            <a:spLocks/>
          </p:cNvSpPr>
          <p:nvPr/>
        </p:nvSpPr>
        <p:spPr>
          <a:xfrm>
            <a:off x="236740" y="121159"/>
            <a:ext cx="11826306" cy="67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sz="3600" dirty="0"/>
              <a:t>Il «peso» del lavoro nella vita 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CCF5B9A1-B828-6F3F-B8EB-9A01E24D070F}"/>
              </a:ext>
            </a:extLst>
          </p:cNvPr>
          <p:cNvSpPr txBox="1"/>
          <p:nvPr/>
        </p:nvSpPr>
        <p:spPr>
          <a:xfrm>
            <a:off x="858128" y="1426800"/>
            <a:ext cx="10717171" cy="494988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2000" b="1" dirty="0">
                <a:solidFill>
                  <a:srgbClr val="0070C0"/>
                </a:solidFill>
              </a:rPr>
              <a:t>Lavoro come fonte principale di reddito</a:t>
            </a:r>
            <a:r>
              <a:rPr lang="it-IT" sz="2000" dirty="0">
                <a:solidFill>
                  <a:srgbClr val="01344B"/>
                </a:solidFill>
              </a:rPr>
              <a:t>: </a:t>
            </a:r>
            <a:endParaRPr lang="it-IT" sz="800" dirty="0">
              <a:solidFill>
                <a:srgbClr val="01344B"/>
              </a:solidFill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344B"/>
                </a:solidFill>
              </a:rPr>
              <a:t>nel 2007 </a:t>
            </a:r>
            <a:r>
              <a:rPr lang="it-IT" dirty="0">
                <a:solidFill>
                  <a:srgbClr val="01344B"/>
                </a:solidFill>
              </a:rPr>
              <a:t>per </a:t>
            </a:r>
            <a:r>
              <a:rPr lang="it-IT" sz="2000" b="1" dirty="0">
                <a:solidFill>
                  <a:srgbClr val="0070C0"/>
                </a:solidFill>
              </a:rPr>
              <a:t>59</a:t>
            </a:r>
            <a:r>
              <a:rPr lang="it-IT" dirty="0">
                <a:solidFill>
                  <a:srgbClr val="0070C0"/>
                </a:solidFill>
              </a:rPr>
              <a:t> famiglie su 100; 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344B"/>
                </a:solidFill>
              </a:rPr>
              <a:t>nel 2021 </a:t>
            </a:r>
            <a:r>
              <a:rPr lang="it-IT" dirty="0">
                <a:solidFill>
                  <a:srgbClr val="01344B"/>
                </a:solidFill>
              </a:rPr>
              <a:t>per </a:t>
            </a:r>
            <a:r>
              <a:rPr lang="it-IT" b="1" dirty="0">
                <a:solidFill>
                  <a:srgbClr val="0070C0"/>
                </a:solidFill>
              </a:rPr>
              <a:t>56</a:t>
            </a:r>
            <a:r>
              <a:rPr lang="it-IT" dirty="0">
                <a:solidFill>
                  <a:srgbClr val="0070C0"/>
                </a:solidFill>
              </a:rPr>
              <a:t> famiglie su 100 </a:t>
            </a:r>
            <a:r>
              <a:rPr lang="it-IT" sz="900" dirty="0">
                <a:solidFill>
                  <a:srgbClr val="01344B"/>
                </a:solidFill>
              </a:rPr>
              <a:t>(ISTAT)</a:t>
            </a:r>
            <a:r>
              <a:rPr lang="it-IT" sz="1000" dirty="0">
                <a:solidFill>
                  <a:srgbClr val="01344B"/>
                </a:solidFill>
              </a:rPr>
              <a:t> </a:t>
            </a:r>
          </a:p>
          <a:p>
            <a:pPr>
              <a:spcAft>
                <a:spcPts val="0"/>
              </a:spcAft>
            </a:pPr>
            <a:endParaRPr lang="it-IT" sz="2400" dirty="0">
              <a:solidFill>
                <a:srgbClr val="01344B"/>
              </a:solidFill>
            </a:endParaRPr>
          </a:p>
          <a:p>
            <a:pPr lvl="1"/>
            <a:r>
              <a:rPr lang="it-IT" i="1" dirty="0"/>
              <a:t>Le famiglie</a:t>
            </a:r>
            <a:r>
              <a:rPr lang="it-IT" b="1" i="1" dirty="0"/>
              <a:t> che contano principalmente sui trasferimenti </a:t>
            </a:r>
            <a:r>
              <a:rPr lang="it-IT" i="1" dirty="0"/>
              <a:t>pubblici (prevalentemente pensioni) passano dal </a:t>
            </a:r>
            <a:r>
              <a:rPr lang="it-IT" b="1" i="1" dirty="0">
                <a:solidFill>
                  <a:srgbClr val="0070C0"/>
                </a:solidFill>
              </a:rPr>
              <a:t>39%</a:t>
            </a:r>
            <a:r>
              <a:rPr lang="it-IT" i="1" dirty="0"/>
              <a:t> al </a:t>
            </a:r>
            <a:r>
              <a:rPr lang="it-IT" b="1" i="1" dirty="0">
                <a:solidFill>
                  <a:srgbClr val="0070C0"/>
                </a:solidFill>
              </a:rPr>
              <a:t>42%</a:t>
            </a:r>
            <a:r>
              <a:rPr lang="it-IT" i="1" dirty="0"/>
              <a:t> </a:t>
            </a:r>
            <a:r>
              <a:rPr lang="it-IT" sz="900" i="1" dirty="0"/>
              <a:t>(ISTAT) </a:t>
            </a:r>
            <a:r>
              <a:rPr lang="it-IT" i="1" dirty="0"/>
              <a:t> </a:t>
            </a:r>
          </a:p>
          <a:p>
            <a:pPr lvl="1"/>
            <a:r>
              <a:rPr lang="it-IT" i="1" dirty="0"/>
              <a:t>Oggi ogni 100 persone in età lavorativa ci sono </a:t>
            </a:r>
            <a:r>
              <a:rPr lang="it-IT" b="1" i="1" dirty="0">
                <a:solidFill>
                  <a:srgbClr val="0070C0"/>
                </a:solidFill>
              </a:rPr>
              <a:t>38 over 65</a:t>
            </a:r>
            <a:r>
              <a:rPr lang="it-IT" i="1" dirty="0"/>
              <a:t>; nel 2050 saranno </a:t>
            </a:r>
            <a:r>
              <a:rPr lang="it-IT" b="1" i="1" dirty="0">
                <a:solidFill>
                  <a:srgbClr val="0070C0"/>
                </a:solidFill>
              </a:rPr>
              <a:t>65</a:t>
            </a:r>
          </a:p>
          <a:p>
            <a:pPr>
              <a:spcAft>
                <a:spcPts val="0"/>
              </a:spcAft>
            </a:pPr>
            <a:endParaRPr lang="it-IT" sz="2000" dirty="0">
              <a:solidFill>
                <a:srgbClr val="01344B"/>
              </a:solidFill>
            </a:endParaRPr>
          </a:p>
          <a:p>
            <a:pPr>
              <a:spcAft>
                <a:spcPts val="0"/>
              </a:spcAft>
            </a:pPr>
            <a:endParaRPr lang="it-IT" sz="2000" dirty="0">
              <a:solidFill>
                <a:srgbClr val="01344B"/>
              </a:solidFill>
            </a:endParaRPr>
          </a:p>
          <a:p>
            <a:pPr marL="342900" indent="-342900"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it-IT" sz="18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Ore lavorate</a:t>
            </a:r>
            <a:r>
              <a:rPr lang="it-IT" sz="1800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344B"/>
                </a:solidFill>
              </a:rPr>
              <a:t>nel 2007: </a:t>
            </a:r>
            <a:r>
              <a:rPr lang="it-IT" sz="2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46</a:t>
            </a:r>
            <a:r>
              <a:rPr lang="it-IT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miliardi</a:t>
            </a:r>
            <a:r>
              <a:rPr lang="it-IT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it-IT" b="1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nel 2022</a:t>
            </a:r>
            <a:r>
              <a:rPr lang="it-IT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20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43,3</a:t>
            </a:r>
            <a:r>
              <a:rPr lang="it-IT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miliardi </a:t>
            </a:r>
            <a:r>
              <a:rPr lang="it-IT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(-</a:t>
            </a:r>
            <a:r>
              <a:rPr lang="it-IT" dirty="0">
                <a:solidFill>
                  <a:srgbClr val="01344B"/>
                </a:solidFill>
              </a:rPr>
              <a:t>5</a:t>
            </a:r>
            <a:r>
              <a:rPr lang="it-IT" dirty="0">
                <a:solidFill>
                  <a:srgbClr val="01344B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,9%), un taglio di circa 123 ore pro-capite all’anno </a:t>
            </a:r>
            <a:r>
              <a:rPr lang="it-IT" sz="9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(ISTAT) </a:t>
            </a:r>
            <a:endParaRPr lang="it-IT" sz="1000" dirty="0">
              <a:solidFill>
                <a:srgbClr val="01344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it-IT" sz="1800" dirty="0">
              <a:solidFill>
                <a:srgbClr val="01344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endParaRPr lang="it-IT" sz="1800" dirty="0">
              <a:solidFill>
                <a:srgbClr val="01344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it-IT" i="1" dirty="0">
                <a:solidFill>
                  <a:srgbClr val="01344B"/>
                </a:solidFill>
              </a:rPr>
              <a:t>E ciononostante l’</a:t>
            </a:r>
            <a:r>
              <a:rPr lang="it-IT" b="1" i="1" dirty="0">
                <a:solidFill>
                  <a:srgbClr val="0070C0"/>
                </a:solidFill>
              </a:rPr>
              <a:t>87%</a:t>
            </a:r>
            <a:r>
              <a:rPr lang="it-IT" b="1" i="1" dirty="0">
                <a:solidFill>
                  <a:srgbClr val="049DE1"/>
                </a:solidFill>
              </a:rPr>
              <a:t> </a:t>
            </a:r>
            <a:r>
              <a:rPr lang="it-IT" i="1" dirty="0">
                <a:solidFill>
                  <a:srgbClr val="01344B"/>
                </a:solidFill>
              </a:rPr>
              <a:t>degli occupati in Italia sostiene che </a:t>
            </a:r>
            <a:r>
              <a:rPr lang="it-IT" b="1" i="1" dirty="0">
                <a:solidFill>
                  <a:srgbClr val="01344B"/>
                </a:solidFill>
              </a:rPr>
              <a:t>dedica troppo tempo al lavoro</a:t>
            </a:r>
            <a:r>
              <a:rPr lang="it-IT" i="1" dirty="0">
                <a:solidFill>
                  <a:srgbClr val="01344B"/>
                </a:solidFill>
              </a:rPr>
              <a:t>, e di volerlo </a:t>
            </a:r>
            <a:r>
              <a:rPr lang="it-IT" b="1" i="1" dirty="0">
                <a:solidFill>
                  <a:srgbClr val="01344B"/>
                </a:solidFill>
              </a:rPr>
              <a:t>ridurre a favore di relazioni sociali e hobby </a:t>
            </a:r>
            <a:r>
              <a:rPr lang="it-IT" sz="900" i="1" dirty="0">
                <a:solidFill>
                  <a:srgbClr val="01344B"/>
                </a:solidFill>
              </a:rPr>
              <a:t>(CENSIS)</a:t>
            </a:r>
            <a:endParaRPr lang="it-IT" sz="1000" i="1" dirty="0">
              <a:solidFill>
                <a:srgbClr val="01344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1017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5AA946-217E-AFFE-F8DA-054D3C57931C}"/>
              </a:ext>
            </a:extLst>
          </p:cNvPr>
          <p:cNvSpPr txBox="1">
            <a:spLocks/>
          </p:cNvSpPr>
          <p:nvPr/>
        </p:nvSpPr>
        <p:spPr>
          <a:xfrm>
            <a:off x="236740" y="204005"/>
            <a:ext cx="11826306" cy="675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Il lavoro ………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576DE5E-8EB8-037A-19B6-AA34EED1CEEB}"/>
              </a:ext>
            </a:extLst>
          </p:cNvPr>
          <p:cNvSpPr txBox="1"/>
          <p:nvPr/>
        </p:nvSpPr>
        <p:spPr>
          <a:xfrm>
            <a:off x="1880901" y="3146393"/>
            <a:ext cx="3155959" cy="194854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800" dirty="0">
                <a:solidFill>
                  <a:srgbClr val="01344B"/>
                </a:solidFill>
              </a:rPr>
              <a:t>Il </a:t>
            </a:r>
            <a:r>
              <a:rPr lang="it-IT" sz="2000" b="1" dirty="0">
                <a:solidFill>
                  <a:srgbClr val="0070C0"/>
                </a:solidFill>
              </a:rPr>
              <a:t>64,4%</a:t>
            </a:r>
            <a:r>
              <a:rPr lang="it-IT" sz="2000" b="1" dirty="0">
                <a:solidFill>
                  <a:srgbClr val="049DE1"/>
                </a:solidFill>
              </a:rPr>
              <a:t> </a:t>
            </a:r>
            <a:r>
              <a:rPr lang="it-IT" sz="1800" dirty="0">
                <a:solidFill>
                  <a:srgbClr val="01344B"/>
                </a:solidFill>
              </a:rPr>
              <a:t>degli occupati in Italia </a:t>
            </a:r>
            <a:r>
              <a:rPr lang="it-IT" sz="1800" b="1" dirty="0">
                <a:solidFill>
                  <a:srgbClr val="01344B"/>
                </a:solidFill>
              </a:rPr>
              <a:t>ritiene che il lavoro serva solo per avere i soldi necessari per vivere</a:t>
            </a:r>
          </a:p>
          <a:p>
            <a:pPr>
              <a:spcAft>
                <a:spcPts val="0"/>
              </a:spcAft>
            </a:pPr>
            <a:r>
              <a:rPr lang="it-IT" sz="1800" dirty="0">
                <a:solidFill>
                  <a:srgbClr val="01344B"/>
                </a:solidFill>
              </a:rPr>
              <a:t>Il </a:t>
            </a:r>
            <a:r>
              <a:rPr lang="it-IT" sz="2000" b="1" dirty="0">
                <a:solidFill>
                  <a:srgbClr val="0070C0"/>
                </a:solidFill>
              </a:rPr>
              <a:t>69,7%</a:t>
            </a:r>
            <a:r>
              <a:rPr lang="it-IT" sz="2400" b="1" dirty="0">
                <a:solidFill>
                  <a:srgbClr val="01344B"/>
                </a:solidFill>
              </a:rPr>
              <a:t> </a:t>
            </a:r>
            <a:r>
              <a:rPr lang="it-IT" sz="1800" b="1" dirty="0">
                <a:solidFill>
                  <a:srgbClr val="01344B"/>
                </a:solidFill>
              </a:rPr>
              <a:t>tra i giovani </a:t>
            </a:r>
          </a:p>
          <a:p>
            <a:r>
              <a:rPr lang="it-IT" sz="900" dirty="0">
                <a:solidFill>
                  <a:srgbClr val="01344B"/>
                </a:solidFill>
              </a:rPr>
              <a:t>(CENSIS-</a:t>
            </a:r>
            <a:r>
              <a:rPr lang="it-IT" sz="900" dirty="0" err="1">
                <a:solidFill>
                  <a:srgbClr val="01344B"/>
                </a:solidFill>
              </a:rPr>
              <a:t>Eudaimon</a:t>
            </a:r>
            <a:r>
              <a:rPr lang="it-IT" sz="900" dirty="0">
                <a:solidFill>
                  <a:srgbClr val="01344B"/>
                </a:solidFill>
              </a:rPr>
              <a:t>, 2023)</a:t>
            </a:r>
            <a:endParaRPr lang="it-IT" sz="1000" dirty="0">
              <a:solidFill>
                <a:srgbClr val="01344B"/>
              </a:solidFill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5538BD2E-6631-C2AB-8AD8-0E2DDCC30DEB}"/>
              </a:ext>
            </a:extLst>
          </p:cNvPr>
          <p:cNvSpPr txBox="1"/>
          <p:nvPr/>
        </p:nvSpPr>
        <p:spPr>
          <a:xfrm>
            <a:off x="6653355" y="3146393"/>
            <a:ext cx="3155959" cy="24736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it-IT"/>
            </a:defPPr>
            <a:lvl1pPr>
              <a:lnSpc>
                <a:spcPct val="107000"/>
              </a:lnSpc>
              <a:spcAft>
                <a:spcPts val="800"/>
              </a:spcAft>
              <a:defRPr sz="1500">
                <a:effectLst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it-IT" sz="1800" dirty="0">
                <a:solidFill>
                  <a:srgbClr val="01344B"/>
                </a:solidFill>
              </a:rPr>
              <a:t>Il </a:t>
            </a:r>
            <a:r>
              <a:rPr lang="it-IT" sz="2000" b="1" dirty="0">
                <a:solidFill>
                  <a:srgbClr val="0070C0"/>
                </a:solidFill>
              </a:rPr>
              <a:t>62%</a:t>
            </a:r>
            <a:r>
              <a:rPr lang="it-IT" sz="2000" b="1" dirty="0">
                <a:solidFill>
                  <a:srgbClr val="049DE1"/>
                </a:solidFill>
              </a:rPr>
              <a:t> </a:t>
            </a:r>
            <a:r>
              <a:rPr lang="it-IT" sz="1800" b="1" dirty="0">
                <a:solidFill>
                  <a:srgbClr val="01344B"/>
                </a:solidFill>
              </a:rPr>
              <a:t>dei Millennials </a:t>
            </a:r>
            <a:r>
              <a:rPr lang="it-IT" sz="1600" dirty="0">
                <a:solidFill>
                  <a:srgbClr val="01344B"/>
                </a:solidFill>
              </a:rPr>
              <a:t>(nati nel periodo 1981-1996), </a:t>
            </a:r>
            <a:r>
              <a:rPr lang="it-IT" sz="1800" dirty="0">
                <a:solidFill>
                  <a:srgbClr val="01344B"/>
                </a:solidFill>
              </a:rPr>
              <a:t>a livello globale, afferma che il </a:t>
            </a:r>
            <a:r>
              <a:rPr lang="it-IT" sz="1800" b="1" dirty="0">
                <a:solidFill>
                  <a:srgbClr val="01344B"/>
                </a:solidFill>
              </a:rPr>
              <a:t>lavoro è centrale per la propria identità</a:t>
            </a:r>
            <a:r>
              <a:rPr lang="it-IT" sz="1800" dirty="0">
                <a:solidFill>
                  <a:srgbClr val="01344B"/>
                </a:solidFill>
              </a:rPr>
              <a:t>          </a:t>
            </a:r>
          </a:p>
          <a:p>
            <a:r>
              <a:rPr lang="it-IT" sz="1800" dirty="0">
                <a:solidFill>
                  <a:srgbClr val="01344B"/>
                </a:solidFill>
              </a:rPr>
              <a:t>Il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49DE1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it-IT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49%</a:t>
            </a:r>
            <a:r>
              <a:rPr kumimoji="0" lang="it-IT" sz="1800" b="0" i="0" u="none" strike="noStrike" kern="1200" cap="none" spc="0" normalizeH="0" baseline="0" noProof="0" dirty="0">
                <a:ln>
                  <a:noFill/>
                </a:ln>
                <a:solidFill>
                  <a:srgbClr val="01344B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 </a:t>
            </a:r>
            <a:r>
              <a:rPr kumimoji="0" lang="it-IT" sz="1800" b="1" i="0" u="none" strike="noStrike" kern="1200" cap="none" spc="0" normalizeH="0" baseline="0" noProof="0" dirty="0">
                <a:ln>
                  <a:noFill/>
                </a:ln>
                <a:solidFill>
                  <a:srgbClr val="01344B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della Generazione Z </a:t>
            </a:r>
            <a:r>
              <a:rPr kumimoji="0" lang="it-IT" sz="1600" b="0" i="0" u="none" strike="noStrike" kern="1200" cap="none" spc="0" normalizeH="0" baseline="0" noProof="0" dirty="0">
                <a:ln>
                  <a:noFill/>
                </a:ln>
                <a:solidFill>
                  <a:srgbClr val="01344B"/>
                </a:solidFill>
                <a:effectLst/>
                <a:uLnTx/>
                <a:uFillTx/>
                <a:latin typeface="Roboto"/>
                <a:ea typeface="+mn-ea"/>
                <a:cs typeface="+mn-cs"/>
              </a:rPr>
              <a:t>(nati nel periodo 1997-2012) </a:t>
            </a:r>
            <a:r>
              <a:rPr lang="it-IT" sz="900" dirty="0">
                <a:solidFill>
                  <a:srgbClr val="01344B"/>
                </a:solidFill>
              </a:rPr>
              <a:t>(Deloitte, 2023)</a:t>
            </a:r>
            <a:endParaRPr lang="it-IT" sz="1000" dirty="0">
              <a:solidFill>
                <a:srgbClr val="01344B"/>
              </a:solidFill>
            </a:endParaRP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A7B5273-38A3-C16C-0084-A23F94E018F8}"/>
              </a:ext>
            </a:extLst>
          </p:cNvPr>
          <p:cNvSpPr txBox="1"/>
          <p:nvPr/>
        </p:nvSpPr>
        <p:spPr>
          <a:xfrm>
            <a:off x="1434817" y="1821097"/>
            <a:ext cx="4064872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…COME MEZZO PER VIVERE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FFF5127E-D49F-0135-6DC2-07F2DF4F1286}"/>
              </a:ext>
            </a:extLst>
          </p:cNvPr>
          <p:cNvSpPr txBox="1"/>
          <p:nvPr/>
        </p:nvSpPr>
        <p:spPr>
          <a:xfrm>
            <a:off x="6648489" y="1821097"/>
            <a:ext cx="3155958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4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it-IT" dirty="0"/>
              <a:t>…PER LA PROPRIA IDENTITA’</a:t>
            </a:r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BA64D090-FBA6-A9A9-28AD-494DCA315132}"/>
              </a:ext>
            </a:extLst>
          </p:cNvPr>
          <p:cNvCxnSpPr>
            <a:cxnSpLocks/>
          </p:cNvCxnSpPr>
          <p:nvPr/>
        </p:nvCxnSpPr>
        <p:spPr>
          <a:xfrm>
            <a:off x="1505666" y="2770701"/>
            <a:ext cx="8709130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648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5AA946-217E-AFFE-F8DA-054D3C57931C}"/>
              </a:ext>
            </a:extLst>
          </p:cNvPr>
          <p:cNvSpPr txBox="1">
            <a:spLocks/>
          </p:cNvSpPr>
          <p:nvPr/>
        </p:nvSpPr>
        <p:spPr>
          <a:xfrm>
            <a:off x="61877" y="39010"/>
            <a:ext cx="12130123" cy="9656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it-IT"/>
            </a:defPPr>
            <a:lvl1pPr marR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3600" b="1" i="0" u="none" strike="noStrike" cap="none">
                <a:solidFill>
                  <a:srgbClr val="0070C0"/>
                </a:solidFill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 algn="ctr"/>
            <a:r>
              <a:rPr lang="it-IT" dirty="0"/>
              <a:t>Cosa si cerca nel lavoro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14DD453-501C-8FE0-E2FD-FF758F80A239}"/>
              </a:ext>
            </a:extLst>
          </p:cNvPr>
          <p:cNvSpPr txBox="1"/>
          <p:nvPr/>
        </p:nvSpPr>
        <p:spPr>
          <a:xfrm>
            <a:off x="2853733" y="1626310"/>
            <a:ext cx="2608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7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it-IT" sz="24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RETRIBUZIONE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28A0E38D-3C79-EE08-8BB8-D8899804055D}"/>
              </a:ext>
            </a:extLst>
          </p:cNvPr>
          <p:cNvSpPr txBox="1"/>
          <p:nvPr/>
        </p:nvSpPr>
        <p:spPr>
          <a:xfrm>
            <a:off x="6222045" y="1626310"/>
            <a:ext cx="53015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7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it-IT" sz="24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CONDIVISIONE DEI VALORI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77B3797F-A9C0-68E9-7AAE-E622C67C73BE}"/>
              </a:ext>
            </a:extLst>
          </p:cNvPr>
          <p:cNvSpPr txBox="1"/>
          <p:nvPr/>
        </p:nvSpPr>
        <p:spPr>
          <a:xfrm>
            <a:off x="8915533" y="4593541"/>
            <a:ext cx="26080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 algn="r">
              <a:defRPr sz="2400" b="1">
                <a:solidFill>
                  <a:srgbClr val="0070C0"/>
                </a:solidFill>
                <a:effectLst/>
              </a:defRPr>
            </a:lvl1pPr>
          </a:lstStyle>
          <a:p>
            <a:r>
              <a:rPr lang="it-IT" dirty="0"/>
              <a:t>SICUREZZA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5B8E9024-6D80-EA25-A8A4-72D830A9EED5}"/>
              </a:ext>
            </a:extLst>
          </p:cNvPr>
          <p:cNvSpPr txBox="1"/>
          <p:nvPr/>
        </p:nvSpPr>
        <p:spPr>
          <a:xfrm>
            <a:off x="890425" y="4593541"/>
            <a:ext cx="45713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it-IT"/>
            </a:defPPr>
            <a:lvl1pPr>
              <a:defRPr sz="1700" b="1">
                <a:solidFill>
                  <a:srgbClr val="049DE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pPr algn="r"/>
            <a:r>
              <a:rPr lang="it-IT" sz="2400" dirty="0">
                <a:solidFill>
                  <a:srgbClr val="0070C0"/>
                </a:solidFill>
                <a:latin typeface="+mn-lt"/>
                <a:ea typeface="+mn-ea"/>
                <a:cs typeface="+mn-cs"/>
              </a:rPr>
              <a:t>EQUILIBRIO VITA-LAVORO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8576DE5E-8EB8-037A-19B6-AA34EED1CEEB}"/>
              </a:ext>
            </a:extLst>
          </p:cNvPr>
          <p:cNvSpPr txBox="1"/>
          <p:nvPr/>
        </p:nvSpPr>
        <p:spPr>
          <a:xfrm>
            <a:off x="185231" y="2079225"/>
            <a:ext cx="5297150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44,2%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degli occupati 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considera la 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retribuzione non adeguata 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alle proprie esigenze </a:t>
            </a:r>
            <a:r>
              <a:rPr lang="it-IT" sz="9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(CENSIS-</a:t>
            </a:r>
            <a:r>
              <a:rPr lang="it-IT" sz="900" dirty="0" err="1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Eudaimon</a:t>
            </a:r>
            <a:r>
              <a:rPr lang="it-IT" sz="9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2023)</a:t>
            </a:r>
            <a:endParaRPr lang="it-IT" sz="900" dirty="0">
              <a:solidFill>
                <a:srgbClr val="01344B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endParaRPr lang="it-IT" sz="400" dirty="0">
              <a:solidFill>
                <a:srgbClr val="01344B"/>
              </a:solidFill>
              <a:cs typeface="Times New Roman" panose="02020603050405020304" pitchFamily="18" charset="0"/>
            </a:endParaRPr>
          </a:p>
          <a:p>
            <a:pPr>
              <a:spcAft>
                <a:spcPts val="600"/>
              </a:spcAft>
            </a:pP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Tra il 2007 e il 2022 la </a:t>
            </a:r>
            <a:r>
              <a:rPr lang="it-IT" sz="1600" b="1" dirty="0">
                <a:solidFill>
                  <a:srgbClr val="01344B"/>
                </a:solidFill>
                <a:cs typeface="Times New Roman" panose="02020603050405020304" pitchFamily="18" charset="0"/>
              </a:rPr>
              <a:t>forbice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 tra l’aumento dei </a:t>
            </a:r>
            <a:r>
              <a:rPr lang="it-IT" sz="1600" b="1" dirty="0">
                <a:solidFill>
                  <a:srgbClr val="01344B"/>
                </a:solidFill>
                <a:cs typeface="Times New Roman" panose="02020603050405020304" pitchFamily="18" charset="0"/>
              </a:rPr>
              <a:t>salari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 e quello dei </a:t>
            </a:r>
            <a:r>
              <a:rPr lang="it-IT" sz="1600" b="1" dirty="0">
                <a:solidFill>
                  <a:srgbClr val="01344B"/>
                </a:solidFill>
                <a:cs typeface="Times New Roman" panose="02020603050405020304" pitchFamily="18" charset="0"/>
              </a:rPr>
              <a:t>prezzi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 (di alimentari ed energia) è cresciuta di </a:t>
            </a:r>
            <a:r>
              <a:rPr lang="it-IT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34</a:t>
            </a:r>
            <a:r>
              <a:rPr lang="it-IT" sz="1600" b="1" dirty="0">
                <a:solidFill>
                  <a:srgbClr val="049DE1"/>
                </a:solidFill>
                <a:cs typeface="Times New Roman" panose="02020603050405020304" pitchFamily="18" charset="0"/>
              </a:rPr>
              <a:t> 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punti percentuali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(elaborazioni su dati Istat e OCSE)</a:t>
            </a:r>
            <a:endParaRPr lang="it-IT" sz="900" dirty="0">
              <a:solidFill>
                <a:srgbClr val="01344B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8C21684D-394D-6492-3014-1097847E3691}"/>
              </a:ext>
            </a:extLst>
          </p:cNvPr>
          <p:cNvSpPr txBox="1"/>
          <p:nvPr/>
        </p:nvSpPr>
        <p:spPr>
          <a:xfrm>
            <a:off x="6225287" y="2079225"/>
            <a:ext cx="5459896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it-IT" sz="1600" b="1" i="1" dirty="0" err="1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Conscious</a:t>
            </a:r>
            <a:r>
              <a:rPr lang="it-IT" sz="1600" b="1" i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i="1" dirty="0" err="1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quitting</a:t>
            </a:r>
            <a:r>
              <a:rPr lang="it-IT" sz="1600" i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48%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dei lavoratori 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lascerebbe il posto di lavoro se non condividesse i valori dell’azienda. 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A livello globale il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61%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tra i 18-24enni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 </a:t>
            </a:r>
            <a:r>
              <a:rPr lang="it-IT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50%</a:t>
            </a:r>
            <a:r>
              <a:rPr lang="it-IT" sz="16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tra i 55-67enni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</a:t>
            </a:r>
            <a:r>
              <a:rPr lang="it-IT" sz="900" dirty="0" err="1">
                <a:solidFill>
                  <a:srgbClr val="01344B"/>
                </a:solidFill>
                <a:cs typeface="Times New Roman" panose="02020603050405020304" pitchFamily="18" charset="0"/>
              </a:rPr>
              <a:t>Randstad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, 2023)</a:t>
            </a:r>
            <a:endParaRPr lang="it-IT" sz="1000" dirty="0">
              <a:solidFill>
                <a:srgbClr val="01344B"/>
              </a:solidFill>
              <a:cs typeface="Times New Roman" panose="02020603050405020304" pitchFamily="18" charset="0"/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A2209803-F2E3-A456-B8CA-8486B3471E48}"/>
              </a:ext>
            </a:extLst>
          </p:cNvPr>
          <p:cNvSpPr txBox="1"/>
          <p:nvPr/>
        </p:nvSpPr>
        <p:spPr>
          <a:xfrm>
            <a:off x="183117" y="5079181"/>
            <a:ext cx="5587017" cy="604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it-IT" sz="15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Il </a:t>
            </a:r>
            <a:r>
              <a:rPr lang="it-IT" sz="1600" b="1" dirty="0">
                <a:solidFill>
                  <a:srgbClr val="0070C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58</a:t>
            </a:r>
            <a:r>
              <a:rPr lang="it-IT" sz="1600" b="1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%</a:t>
            </a:r>
            <a:r>
              <a:rPr lang="it-IT" sz="1500" dirty="0">
                <a:solidFill>
                  <a:srgbClr val="0070C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non accetterebbe un lavoro</a:t>
            </a:r>
            <a:r>
              <a:rPr lang="it-IT" sz="15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5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se dovesse </a:t>
            </a:r>
            <a:r>
              <a:rPr lang="it-IT" sz="1600" b="1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influenzare negativamente l’equilibrio vita-lavoro</a:t>
            </a:r>
            <a:r>
              <a:rPr lang="it-IT" sz="1500" dirty="0">
                <a:solidFill>
                  <a:srgbClr val="01344B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</a:t>
            </a:r>
            <a:r>
              <a:rPr lang="it-IT" sz="900" dirty="0" err="1">
                <a:solidFill>
                  <a:srgbClr val="01344B"/>
                </a:solidFill>
                <a:cs typeface="Times New Roman" panose="02020603050405020304" pitchFamily="18" charset="0"/>
              </a:rPr>
              <a:t>Randstad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, 2023)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7318620-A2FA-D78B-7CD1-5A0C218B1410}"/>
              </a:ext>
            </a:extLst>
          </p:cNvPr>
          <p:cNvSpPr txBox="1"/>
          <p:nvPr/>
        </p:nvSpPr>
        <p:spPr>
          <a:xfrm>
            <a:off x="6061625" y="5079181"/>
            <a:ext cx="5337976" cy="604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340">
              <a:lnSpc>
                <a:spcPct val="107000"/>
              </a:lnSpc>
              <a:spcAft>
                <a:spcPts val="800"/>
              </a:spcAft>
            </a:pP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Il </a:t>
            </a:r>
            <a:r>
              <a:rPr lang="it-IT" sz="1600" b="1" dirty="0">
                <a:solidFill>
                  <a:srgbClr val="0070C0"/>
                </a:solidFill>
                <a:cs typeface="Times New Roman" panose="02020603050405020304" pitchFamily="18" charset="0"/>
              </a:rPr>
              <a:t>66%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 </a:t>
            </a:r>
            <a:r>
              <a:rPr lang="it-IT" sz="1600" b="1" dirty="0">
                <a:solidFill>
                  <a:srgbClr val="01344B"/>
                </a:solidFill>
                <a:cs typeface="Times New Roman" panose="02020603050405020304" pitchFamily="18" charset="0"/>
              </a:rPr>
              <a:t>rifiuterebbe un nuovo ruolo se non gli fornisse abbastanza sicurezza</a:t>
            </a:r>
            <a:r>
              <a:rPr lang="it-IT" sz="1600" dirty="0">
                <a:solidFill>
                  <a:srgbClr val="01344B"/>
                </a:solidFill>
                <a:cs typeface="Times New Roman" panose="02020603050405020304" pitchFamily="18" charset="0"/>
              </a:rPr>
              <a:t> 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(</a:t>
            </a:r>
            <a:r>
              <a:rPr lang="it-IT" sz="900" dirty="0" err="1">
                <a:solidFill>
                  <a:srgbClr val="01344B"/>
                </a:solidFill>
                <a:cs typeface="Times New Roman" panose="02020603050405020304" pitchFamily="18" charset="0"/>
              </a:rPr>
              <a:t>Randstad</a:t>
            </a:r>
            <a:r>
              <a:rPr lang="it-IT" sz="900" dirty="0">
                <a:solidFill>
                  <a:srgbClr val="01344B"/>
                </a:solidFill>
                <a:cs typeface="Times New Roman" panose="02020603050405020304" pitchFamily="18" charset="0"/>
              </a:rPr>
              <a:t>, 2023)</a:t>
            </a:r>
            <a:endParaRPr lang="it-IT" sz="1000" dirty="0">
              <a:solidFill>
                <a:srgbClr val="01344B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B84FF8F-D901-FD6C-6F5A-E6A27B7CB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8287F8-CA6A-4483-ADE6-5CC21681E1BF}" type="slidenum">
              <a:rPr lang="it-IT" smtClean="0"/>
              <a:pPr/>
              <a:t>9</a:t>
            </a:fld>
            <a:endParaRPr lang="it-IT"/>
          </a:p>
        </p:txBody>
      </p:sp>
      <p:cxnSp>
        <p:nvCxnSpPr>
          <p:cNvPr id="4" name="Connettore diritto 3">
            <a:extLst>
              <a:ext uri="{FF2B5EF4-FFF2-40B4-BE49-F238E27FC236}">
                <a16:creationId xmlns:a16="http://schemas.microsoft.com/office/drawing/2014/main" id="{4880B812-672F-DF28-78CE-ECFB6672B9C9}"/>
              </a:ext>
            </a:extLst>
          </p:cNvPr>
          <p:cNvCxnSpPr>
            <a:cxnSpLocks/>
          </p:cNvCxnSpPr>
          <p:nvPr/>
        </p:nvCxnSpPr>
        <p:spPr>
          <a:xfrm>
            <a:off x="206255" y="2055682"/>
            <a:ext cx="5252644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Connettore diritto 6">
            <a:extLst>
              <a:ext uri="{FF2B5EF4-FFF2-40B4-BE49-F238E27FC236}">
                <a16:creationId xmlns:a16="http://schemas.microsoft.com/office/drawing/2014/main" id="{2619162C-7BFE-B7D2-3250-5E7D5FD9F116}"/>
              </a:ext>
            </a:extLst>
          </p:cNvPr>
          <p:cNvCxnSpPr>
            <a:cxnSpLocks/>
          </p:cNvCxnSpPr>
          <p:nvPr/>
        </p:nvCxnSpPr>
        <p:spPr>
          <a:xfrm>
            <a:off x="206255" y="5032638"/>
            <a:ext cx="5252644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4C430A33-79BF-4B8F-F111-95CC7FB02DFC}"/>
              </a:ext>
            </a:extLst>
          </p:cNvPr>
          <p:cNvCxnSpPr>
            <a:cxnSpLocks/>
          </p:cNvCxnSpPr>
          <p:nvPr/>
        </p:nvCxnSpPr>
        <p:spPr>
          <a:xfrm>
            <a:off x="6249546" y="5032638"/>
            <a:ext cx="5252644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diritto 16">
            <a:extLst>
              <a:ext uri="{FF2B5EF4-FFF2-40B4-BE49-F238E27FC236}">
                <a16:creationId xmlns:a16="http://schemas.microsoft.com/office/drawing/2014/main" id="{3C8AD3B8-C758-04B4-D29F-C585381B1F76}"/>
              </a:ext>
            </a:extLst>
          </p:cNvPr>
          <p:cNvCxnSpPr>
            <a:cxnSpLocks/>
          </p:cNvCxnSpPr>
          <p:nvPr/>
        </p:nvCxnSpPr>
        <p:spPr>
          <a:xfrm>
            <a:off x="6249546" y="2055682"/>
            <a:ext cx="5252644" cy="0"/>
          </a:xfrm>
          <a:prstGeom prst="line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1638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zato 2">
      <a:majorFont>
        <a:latin typeface="Poppins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zato 2">
      <a:majorFont>
        <a:latin typeface="Poppins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</TotalTime>
  <Words>1768</Words>
  <Application>Microsoft Office PowerPoint</Application>
  <PresentationFormat>Widescreen</PresentationFormat>
  <Paragraphs>254</Paragraphs>
  <Slides>15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15</vt:i4>
      </vt:variant>
    </vt:vector>
  </HeadingPairs>
  <TitlesOfParts>
    <vt:vector size="22" baseType="lpstr">
      <vt:lpstr>Arial</vt:lpstr>
      <vt:lpstr>Calibri</vt:lpstr>
      <vt:lpstr>Poppins</vt:lpstr>
      <vt:lpstr>Roboto</vt:lpstr>
      <vt:lpstr>Wingdings</vt:lpstr>
      <vt:lpstr>Tema di Office</vt:lpstr>
      <vt:lpstr>1_Tema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Marianna Sposato</dc:creator>
  <cp:lastModifiedBy>Anna Mattiello</cp:lastModifiedBy>
  <cp:revision>236</cp:revision>
  <cp:lastPrinted>2023-09-13T07:39:13Z</cp:lastPrinted>
  <dcterms:created xsi:type="dcterms:W3CDTF">2023-09-06T12:27:23Z</dcterms:created>
  <dcterms:modified xsi:type="dcterms:W3CDTF">2023-09-13T07:39:55Z</dcterms:modified>
</cp:coreProperties>
</file>