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1" name="Shape 9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7"/>
            <a:ext cx="12195048" cy="6856287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Corpo livello uno…"/>
          <p:cNvSpPr txBox="1"/>
          <p:nvPr>
            <p:ph type="body" sz="half" idx="1"/>
          </p:nvPr>
        </p:nvSpPr>
        <p:spPr>
          <a:xfrm>
            <a:off x="2442117" y="2620536"/>
            <a:ext cx="7047571" cy="33119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buSzTx/>
              <a:buFontTx/>
              <a:buNone/>
              <a:defRPr sz="1500"/>
            </a:lvl1pPr>
            <a:lvl2pPr marL="0" indent="457200">
              <a:lnSpc>
                <a:spcPts val="1600"/>
              </a:lnSpc>
              <a:buSzTx/>
              <a:buFontTx/>
              <a:buNone/>
              <a:defRPr sz="1500"/>
            </a:lvl2pPr>
            <a:lvl3pPr marL="0" indent="914400">
              <a:lnSpc>
                <a:spcPts val="1600"/>
              </a:lnSpc>
              <a:buSzTx/>
              <a:buFontTx/>
              <a:buNone/>
              <a:defRPr sz="1500"/>
            </a:lvl3pPr>
            <a:lvl4pPr marL="0" indent="1371600">
              <a:lnSpc>
                <a:spcPts val="1600"/>
              </a:lnSpc>
              <a:buSzTx/>
              <a:buFontTx/>
              <a:buNone/>
              <a:defRPr sz="1500"/>
            </a:lvl4pPr>
            <a:lvl5pPr marL="0" indent="1828800">
              <a:lnSpc>
                <a:spcPts val="1600"/>
              </a:lnSpc>
              <a:buSzTx/>
              <a:buFontTx/>
              <a:buNone/>
              <a:defRPr sz="15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" name="Numero diapositiva"/>
          <p:cNvSpPr txBox="1"/>
          <p:nvPr>
            <p:ph type="sldNum" sz="quarter" idx="2"/>
          </p:nvPr>
        </p:nvSpPr>
        <p:spPr>
          <a:xfrm>
            <a:off x="337038" y="6318045"/>
            <a:ext cx="258625" cy="248305"/>
          </a:xfrm>
          <a:prstGeom prst="rect">
            <a:avLst/>
          </a:prstGeom>
        </p:spPr>
        <p:txBody>
          <a:bodyPr/>
          <a:lstStyle>
            <a:lvl1pPr algn="l">
              <a:defRPr b="1" sz="1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olo Testo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29" name="Corpo livello uno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0" name="Numero diapositiva"/>
          <p:cNvSpPr txBox="1"/>
          <p:nvPr>
            <p:ph type="sldNum" sz="quarter" idx="2"/>
          </p:nvPr>
        </p:nvSpPr>
        <p:spPr>
          <a:xfrm>
            <a:off x="11123091" y="6289992"/>
            <a:ext cx="461418" cy="4978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olo Test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8" name="Corpo livello uno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Numero diapositiva"/>
          <p:cNvSpPr txBox="1"/>
          <p:nvPr>
            <p:ph type="sldNum" sz="quarter" idx="2"/>
          </p:nvPr>
        </p:nvSpPr>
        <p:spPr>
          <a:xfrm>
            <a:off x="11123091" y="6289992"/>
            <a:ext cx="461418" cy="4978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olo Testo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7" name="Corpo livello uno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8" name="Segnaposto testo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49" name="Numero diapositiva"/>
          <p:cNvSpPr txBox="1"/>
          <p:nvPr>
            <p:ph type="sldNum" sz="quarter" idx="2"/>
          </p:nvPr>
        </p:nvSpPr>
        <p:spPr>
          <a:xfrm>
            <a:off x="11123091" y="6289992"/>
            <a:ext cx="461418" cy="4978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7" name="Numero diapositiva"/>
          <p:cNvSpPr txBox="1"/>
          <p:nvPr>
            <p:ph type="sldNum" sz="quarter" idx="2"/>
          </p:nvPr>
        </p:nvSpPr>
        <p:spPr>
          <a:xfrm>
            <a:off x="11123091" y="6289992"/>
            <a:ext cx="461418" cy="4978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Numero diapositiva"/>
          <p:cNvSpPr txBox="1"/>
          <p:nvPr>
            <p:ph type="sldNum" sz="quarter" idx="2"/>
          </p:nvPr>
        </p:nvSpPr>
        <p:spPr>
          <a:xfrm>
            <a:off x="11123091" y="6289992"/>
            <a:ext cx="461418" cy="4978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olo Test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72" name="Corpo livello uno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3" name="Segnaposto testo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4" name="Numero diapositiva"/>
          <p:cNvSpPr txBox="1"/>
          <p:nvPr>
            <p:ph type="sldNum" sz="quarter" idx="2"/>
          </p:nvPr>
        </p:nvSpPr>
        <p:spPr>
          <a:xfrm>
            <a:off x="11123091" y="6289992"/>
            <a:ext cx="461418" cy="4978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olo Test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82" name="Segnaposto immagine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3" name="Corpo livello uno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4" name="Numero diapositiva"/>
          <p:cNvSpPr txBox="1"/>
          <p:nvPr>
            <p:ph type="sldNum" sz="quarter" idx="2"/>
          </p:nvPr>
        </p:nvSpPr>
        <p:spPr>
          <a:xfrm>
            <a:off x="11123091" y="6289992"/>
            <a:ext cx="461418" cy="4978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857"/>
            <a:ext cx="12195048" cy="685628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olo Testo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4" name="Corpo livello uno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" name="Numero diapositiva"/>
          <p:cNvSpPr txBox="1"/>
          <p:nvPr>
            <p:ph type="sldNum" sz="quarter" idx="2"/>
          </p:nvPr>
        </p:nvSpPr>
        <p:spPr>
          <a:xfrm>
            <a:off x="7315200" y="6107429"/>
            <a:ext cx="2844800" cy="497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2600">
                <a:solidFill>
                  <a:srgbClr val="FFFFE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Montserrat ExtraBold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Montserrat ExtraBold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Montserrat ExtraBold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Montserrat ExtraBold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Montserrat ExtraBold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Montserrat ExtraBold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Montserrat ExtraBold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Montserrat ExtraBold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Montserrat ExtraBol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4.png"/><Relationship Id="rId4" Type="http://schemas.openxmlformats.org/officeDocument/2006/relationships/image" Target="../media/image38.png"/><Relationship Id="rId5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.png"/><Relationship Id="rId4" Type="http://schemas.openxmlformats.org/officeDocument/2006/relationships/image" Target="../media/image40.png"/><Relationship Id="rId5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48.png"/><Relationship Id="rId4" Type="http://schemas.openxmlformats.org/officeDocument/2006/relationships/image" Target="../media/image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5.png"/><Relationship Id="rId4" Type="http://schemas.openxmlformats.org/officeDocument/2006/relationships/image" Target="../media/image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4.png"/><Relationship Id="rId8" Type="http://schemas.openxmlformats.org/officeDocument/2006/relationships/image" Target="../media/image3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3.png"/><Relationship Id="rId8" Type="http://schemas.openxmlformats.org/officeDocument/2006/relationships/image" Target="../media/image6.jpeg"/><Relationship Id="rId9" Type="http://schemas.openxmlformats.org/officeDocument/2006/relationships/image" Target="../media/image3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3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8.png"/><Relationship Id="rId4" Type="http://schemas.openxmlformats.org/officeDocument/2006/relationships/image" Target="../media/image3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3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1.png"/><Relationship Id="rId4" Type="http://schemas.openxmlformats.org/officeDocument/2006/relationships/image" Target="../media/image3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2.png"/><Relationship Id="rId4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20" Type="http://schemas.openxmlformats.org/officeDocument/2006/relationships/image" Target="../media/image24.png"/><Relationship Id="rId21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5.png"/><Relationship Id="rId4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6.png"/><Relationship Id="rId4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7.png"/><Relationship Id="rId4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0.png"/><Relationship Id="rId4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758;p1" descr="Google Shape;758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3002" y="2535644"/>
            <a:ext cx="4255914" cy="8705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Immagine 4" descr="Immagine 4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6" name="TheFork e il Fine Dining"/>
          <p:cNvSpPr txBox="1"/>
          <p:nvPr>
            <p:ph type="title" idx="4294967295"/>
          </p:nvPr>
        </p:nvSpPr>
        <p:spPr>
          <a:xfrm>
            <a:off x="2345800" y="1577238"/>
            <a:ext cx="7901600" cy="705601"/>
          </a:xfrm>
          <a:prstGeom prst="rect">
            <a:avLst/>
          </a:prstGeom>
        </p:spPr>
        <p:txBody>
          <a:bodyPr lIns="121899" tIns="121899" rIns="121899" bIns="121899"/>
          <a:lstStyle/>
          <a:p>
            <a:pPr>
              <a:lnSpc>
                <a:spcPct val="100000"/>
              </a:lnSpc>
              <a:defRPr sz="29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TheFork e il </a:t>
            </a:r>
            <a:r>
              <a:rPr b="1"/>
              <a:t>Fine Dining</a:t>
            </a:r>
          </a:p>
        </p:txBody>
      </p:sp>
      <p:grpSp>
        <p:nvGrpSpPr>
          <p:cNvPr id="253" name="Google Shape;970;p12"/>
          <p:cNvGrpSpPr/>
          <p:nvPr/>
        </p:nvGrpSpPr>
        <p:grpSpPr>
          <a:xfrm>
            <a:off x="2353955" y="2393765"/>
            <a:ext cx="7484333" cy="3613490"/>
            <a:chOff x="0" y="0"/>
            <a:chExt cx="7484332" cy="3613488"/>
          </a:xfrm>
        </p:grpSpPr>
        <p:pic>
          <p:nvPicPr>
            <p:cNvPr id="247" name="Google Shape;971;p12" descr="Google Shape;971;p12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13815" r="0" b="13813"/>
            <a:stretch>
              <a:fillRect/>
            </a:stretch>
          </p:blipFill>
          <p:spPr>
            <a:xfrm>
              <a:off x="-1" y="-1"/>
              <a:ext cx="2302941" cy="16666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8" name="Google Shape;972;p12" descr="Google Shape;972;p12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13756" r="0" b="13762"/>
            <a:stretch>
              <a:fillRect/>
            </a:stretch>
          </p:blipFill>
          <p:spPr>
            <a:xfrm>
              <a:off x="5181392" y="1946856"/>
              <a:ext cx="2299378" cy="16666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9" name="Google Shape;973;p12" descr="Google Shape;973;p12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13815" r="0" b="13813"/>
            <a:stretch>
              <a:fillRect/>
            </a:stretch>
          </p:blipFill>
          <p:spPr>
            <a:xfrm>
              <a:off x="5181392" y="-1"/>
              <a:ext cx="2302941" cy="16666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0" name="Google Shape;974;p12" descr="Google Shape;974;p12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13815" r="0" b="13813"/>
            <a:stretch>
              <a:fillRect/>
            </a:stretch>
          </p:blipFill>
          <p:spPr>
            <a:xfrm>
              <a:off x="-1" y="1946857"/>
              <a:ext cx="2302941" cy="16666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" name="Google Shape;975;p12" descr="Google Shape;975;p12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13815" r="0" b="13813"/>
            <a:stretch>
              <a:fillRect/>
            </a:stretch>
          </p:blipFill>
          <p:spPr>
            <a:xfrm>
              <a:off x="2590695" y="1946857"/>
              <a:ext cx="2302941" cy="16666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2" name="Google Shape;976;p12" descr="Google Shape;976;p12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13815" r="0" b="13813"/>
            <a:stretch>
              <a:fillRect/>
            </a:stretch>
          </p:blipFill>
          <p:spPr>
            <a:xfrm>
              <a:off x="2590695" y="-1"/>
              <a:ext cx="2302941" cy="16666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4" name="Google Shape;758;p1" descr="Google Shape;758;p1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987;p13" descr="Google Shape;987;p13"/>
          <p:cNvPicPr>
            <a:picLocks noChangeAspect="1"/>
          </p:cNvPicPr>
          <p:nvPr/>
        </p:nvPicPr>
        <p:blipFill>
          <a:blip r:embed="rId2">
            <a:extLst/>
          </a:blip>
          <a:srcRect l="18864" t="18169" r="24535" b="24757"/>
          <a:stretch>
            <a:fillRect/>
          </a:stretch>
        </p:blipFill>
        <p:spPr>
          <a:xfrm>
            <a:off x="5967097" y="274262"/>
            <a:ext cx="6196807" cy="5366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5401" y="21600"/>
                </a:lnTo>
                <a:lnTo>
                  <a:pt x="16201" y="21600"/>
                </a:lnTo>
                <a:lnTo>
                  <a:pt x="21600" y="10800"/>
                </a:lnTo>
                <a:lnTo>
                  <a:pt x="16201" y="0"/>
                </a:lnTo>
                <a:lnTo>
                  <a:pt x="5401" y="0"/>
                </a:lnTo>
                <a:lnTo>
                  <a:pt x="0" y="108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57" name="Immagine 4" descr="Immagine 4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9" name="La nostra selezione"/>
          <p:cNvSpPr txBox="1"/>
          <p:nvPr>
            <p:ph type="title" idx="4294967295"/>
          </p:nvPr>
        </p:nvSpPr>
        <p:spPr>
          <a:xfrm>
            <a:off x="450952" y="1583816"/>
            <a:ext cx="4776301" cy="1239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>
              <a:lnSpc>
                <a:spcPct val="100000"/>
              </a:lnSpc>
              <a:defRPr sz="29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/>
            <a:r>
              <a:t>La nostra selezione</a:t>
            </a:r>
          </a:p>
        </p:txBody>
      </p:sp>
      <p:sp>
        <p:nvSpPr>
          <p:cNvPr id="260" name="I ristoranti più apprezzati dai critici gastronomici e dagli utenti…"/>
          <p:cNvSpPr txBox="1"/>
          <p:nvPr>
            <p:ph type="body" sz="quarter" idx="1"/>
          </p:nvPr>
        </p:nvSpPr>
        <p:spPr>
          <a:xfrm>
            <a:off x="551433" y="2727216"/>
            <a:ext cx="5359069" cy="2513101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defTabSz="731520">
              <a:lnSpc>
                <a:spcPct val="115000"/>
              </a:lnSpc>
              <a:spcBef>
                <a:spcPts val="0"/>
              </a:spcBef>
              <a:buClr>
                <a:srgbClr val="020F19"/>
              </a:buClr>
              <a:buFont typeface="Montserrat Medium"/>
              <a:defRPr sz="1600">
                <a:solidFill>
                  <a:srgbClr val="020F1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I ristoranti </a:t>
            </a:r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più apprezzati dai critici gastronomici e dagli utenti</a:t>
            </a:r>
            <a:r>
              <a:t> </a:t>
            </a:r>
          </a:p>
          <a:p>
            <a:pPr defTabSz="731520">
              <a:lnSpc>
                <a:spcPct val="115000"/>
              </a:lnSpc>
              <a:spcBef>
                <a:spcPts val="0"/>
              </a:spcBef>
              <a:buClr>
                <a:srgbClr val="020F19"/>
              </a:buClr>
              <a:buFont typeface="Montserrat Medium"/>
              <a:defRPr sz="1600">
                <a:solidFill>
                  <a:srgbClr val="020F1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di TheFork: su INSIDER è possibile individuare subito le cucine più votate dalla community di TheFork </a:t>
            </a:r>
          </a:p>
          <a:p>
            <a:pPr defTabSz="731520">
              <a:lnSpc>
                <a:spcPct val="115000"/>
              </a:lnSpc>
              <a:spcBef>
                <a:spcPts val="0"/>
              </a:spcBef>
              <a:buClr>
                <a:srgbClr val="020F19"/>
              </a:buClr>
              <a:buFont typeface="Montserrat Medium"/>
              <a:defRPr sz="1600">
                <a:solidFill>
                  <a:srgbClr val="020F1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e premiate dalla principali guide gastronomiche (</a:t>
            </a:r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L’Espresso, Gambero Rosso, Identità Golose e MICHELIN</a:t>
            </a:r>
            <a:r>
              <a:t>).</a:t>
            </a:r>
          </a:p>
        </p:txBody>
      </p:sp>
      <p:sp>
        <p:nvSpPr>
          <p:cNvPr id="261" name="Rettangolo"/>
          <p:cNvSpPr/>
          <p:nvPr/>
        </p:nvSpPr>
        <p:spPr>
          <a:xfrm>
            <a:off x="3258633" y="4995316"/>
            <a:ext cx="5015401" cy="1239601"/>
          </a:xfrm>
          <a:prstGeom prst="rect">
            <a:avLst/>
          </a:prstGeom>
          <a:solidFill>
            <a:srgbClr val="469CD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15000"/>
              </a:lnSpc>
              <a:defRPr>
                <a:solidFill>
                  <a:srgbClr val="FFB4E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</a:p>
        </p:txBody>
      </p:sp>
      <p:sp>
        <p:nvSpPr>
          <p:cNvPr id="262" name="Nel 2023 (Gen-Ago) in Italia…"/>
          <p:cNvSpPr txBox="1"/>
          <p:nvPr/>
        </p:nvSpPr>
        <p:spPr>
          <a:xfrm>
            <a:off x="3258633" y="4995316"/>
            <a:ext cx="5015401" cy="123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 anchor="ctr">
            <a:normAutofit fontScale="100000" lnSpcReduction="0"/>
          </a:bodyPr>
          <a:lstStyle/>
          <a:p>
            <a:pPr algn="ctr">
              <a:lnSpc>
                <a:spcPct val="115000"/>
              </a:lnSpc>
              <a:defRPr>
                <a:solidFill>
                  <a:srgbClr val="F4FFF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Nel 2023 (Gen-Ago) in Italia </a:t>
            </a:r>
          </a:p>
          <a:p>
            <a:pPr algn="ctr">
              <a:lnSpc>
                <a:spcPct val="115000"/>
              </a:lnSpc>
              <a:defRPr>
                <a:solidFill>
                  <a:srgbClr val="F4FFF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il</a:t>
            </a:r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 26% delle prenotazioni</a:t>
            </a:r>
            <a:r>
              <a:t> </a:t>
            </a:r>
          </a:p>
          <a:p>
            <a:pPr algn="ctr">
              <a:lnSpc>
                <a:spcPct val="115000"/>
              </a:lnSpc>
              <a:defRPr>
                <a:solidFill>
                  <a:srgbClr val="F4FFF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è stata verso ristoranti INSIDER</a:t>
            </a:r>
          </a:p>
        </p:txBody>
      </p:sp>
      <p:pic>
        <p:nvPicPr>
          <p:cNvPr id="263" name="Google Shape;986;p13" descr="Google Shape;986;p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8100" y="2258179"/>
            <a:ext cx="3233068" cy="386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Google Shape;758;p1" descr="Google Shape;758;p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1004;p14" descr="Google Shape;1004;p14"/>
          <p:cNvPicPr>
            <a:picLocks noChangeAspect="1"/>
          </p:cNvPicPr>
          <p:nvPr/>
        </p:nvPicPr>
        <p:blipFill>
          <a:blip r:embed="rId2">
            <a:extLst/>
          </a:blip>
          <a:srcRect l="3849" t="17892" r="3851" b="17891"/>
          <a:stretch>
            <a:fillRect/>
          </a:stretch>
        </p:blipFill>
        <p:spPr>
          <a:xfrm>
            <a:off x="5640927" y="-108702"/>
            <a:ext cx="6642895" cy="5753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5401" y="21600"/>
                </a:lnTo>
                <a:lnTo>
                  <a:pt x="16201" y="21600"/>
                </a:lnTo>
                <a:lnTo>
                  <a:pt x="21600" y="10800"/>
                </a:lnTo>
                <a:lnTo>
                  <a:pt x="16201" y="0"/>
                </a:lnTo>
                <a:lnTo>
                  <a:pt x="5401" y="0"/>
                </a:lnTo>
                <a:lnTo>
                  <a:pt x="0" y="108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67" name="Immagine 4" descr="Immagine 4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9" name="La partnership permette agli utenti…"/>
          <p:cNvSpPr txBox="1"/>
          <p:nvPr>
            <p:ph type="body" sz="quarter" idx="1"/>
          </p:nvPr>
        </p:nvSpPr>
        <p:spPr>
          <a:xfrm>
            <a:off x="340888" y="2959949"/>
            <a:ext cx="5541901" cy="1647601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defTabSz="630936">
              <a:lnSpc>
                <a:spcPct val="104999"/>
              </a:lnSpc>
              <a:spcBef>
                <a:spcPts val="0"/>
              </a:spcBef>
              <a:buClr>
                <a:srgbClr val="020F19"/>
              </a:buClr>
              <a:buFont typeface="Montserrat Medium"/>
              <a:defRPr sz="1380">
                <a:solidFill>
                  <a:srgbClr val="020F1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La partnership permette agli utenti </a:t>
            </a:r>
          </a:p>
          <a:p>
            <a:pPr defTabSz="630936">
              <a:lnSpc>
                <a:spcPct val="104999"/>
              </a:lnSpc>
              <a:spcBef>
                <a:spcPts val="0"/>
              </a:spcBef>
              <a:buClr>
                <a:srgbClr val="020F19"/>
              </a:buClr>
              <a:buFont typeface="Montserrat Medium"/>
              <a:defRPr sz="1380">
                <a:solidFill>
                  <a:srgbClr val="020F1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di prenotare facilmente</a:t>
            </a:r>
          </a:p>
          <a:p>
            <a:pPr defTabSz="630936">
              <a:lnSpc>
                <a:spcPct val="104999"/>
              </a:lnSpc>
              <a:spcBef>
                <a:spcPts val="0"/>
              </a:spcBef>
              <a:buClr>
                <a:srgbClr val="020F19"/>
              </a:buClr>
              <a:buFont typeface="Montserrat Medium"/>
              <a:defRPr sz="1380">
                <a:solidFill>
                  <a:srgbClr val="020F1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</a:p>
          <a:p>
            <a:pPr defTabSz="630936">
              <a:lnSpc>
                <a:spcPct val="104999"/>
              </a:lnSpc>
              <a:spcBef>
                <a:spcPts val="0"/>
              </a:spcBef>
              <a:buClr>
                <a:srgbClr val="020F19"/>
              </a:buClr>
              <a:buFont typeface="Montserrat Medium"/>
              <a:defRPr sz="1380">
                <a:solidFill>
                  <a:srgbClr val="020F19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2.500 ristoranti della Guida MICHELIN</a:t>
            </a:r>
          </a:p>
          <a:p>
            <a:pPr defTabSz="630936">
              <a:lnSpc>
                <a:spcPct val="104999"/>
              </a:lnSpc>
              <a:spcBef>
                <a:spcPts val="0"/>
              </a:spcBef>
              <a:buClr>
                <a:srgbClr val="020F19"/>
              </a:buClr>
              <a:buFont typeface="Montserrat Medium"/>
              <a:defRPr sz="1380">
                <a:solidFill>
                  <a:srgbClr val="020F19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di cui oltre 600 in Italia, su TheFork </a:t>
            </a:r>
          </a:p>
          <a:p>
            <a:pPr defTabSz="630936">
              <a:lnSpc>
                <a:spcPct val="104999"/>
              </a:lnSpc>
              <a:spcBef>
                <a:spcPts val="0"/>
              </a:spcBef>
              <a:buClr>
                <a:srgbClr val="020F19"/>
              </a:buClr>
              <a:buFont typeface="Montserrat Medium"/>
              <a:defRPr sz="1380">
                <a:solidFill>
                  <a:srgbClr val="020F19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e sul sito MICHELIN</a:t>
            </a:r>
          </a:p>
        </p:txBody>
      </p:sp>
      <p:sp>
        <p:nvSpPr>
          <p:cNvPr id="270" name="Partnership strategica internazionale con…"/>
          <p:cNvSpPr txBox="1"/>
          <p:nvPr>
            <p:ph type="title" idx="4294967295"/>
          </p:nvPr>
        </p:nvSpPr>
        <p:spPr>
          <a:xfrm>
            <a:off x="340899" y="1526075"/>
            <a:ext cx="6363536" cy="1569901"/>
          </a:xfrm>
          <a:prstGeom prst="rect">
            <a:avLst/>
          </a:prstGeom>
        </p:spPr>
        <p:txBody>
          <a:bodyPr lIns="121899" tIns="121899" rIns="121899" bIns="121899" anchor="t"/>
          <a:lstStyle/>
          <a:p>
            <a:pPr>
              <a:lnSpc>
                <a:spcPct val="100000"/>
              </a:lnSpc>
              <a:defRPr sz="26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Partnership strategica internazionale con</a:t>
            </a:r>
          </a:p>
          <a:p>
            <a:pPr>
              <a:lnSpc>
                <a:spcPct val="100000"/>
              </a:lnSpc>
              <a:defRPr sz="26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la Guida MICHELIN</a:t>
            </a:r>
          </a:p>
        </p:txBody>
      </p:sp>
      <p:grpSp>
        <p:nvGrpSpPr>
          <p:cNvPr id="277" name="Google Shape;996;p14"/>
          <p:cNvGrpSpPr/>
          <p:nvPr/>
        </p:nvGrpSpPr>
        <p:grpSpPr>
          <a:xfrm>
            <a:off x="419713" y="4564727"/>
            <a:ext cx="1112273" cy="1504231"/>
            <a:chOff x="0" y="0"/>
            <a:chExt cx="1112272" cy="1504229"/>
          </a:xfrm>
        </p:grpSpPr>
        <p:pic>
          <p:nvPicPr>
            <p:cNvPr id="271" name="Google Shape;997;p14" descr="Google Shape;997;p1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299161" cy="3273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2" name="Google Shape;998;p14" descr="Google Shape;998;p1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06556" y="-1"/>
              <a:ext cx="299160" cy="3273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3" name="Google Shape;999;p14" descr="Google Shape;999;p1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13112" y="-1"/>
              <a:ext cx="299161" cy="3273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4" name="Google Shape;1000;p14" descr="Google Shape;1000;p1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06556" y="588418"/>
              <a:ext cx="299160" cy="3273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5" name="Google Shape;1001;p14" descr="Google Shape;1001;p1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13112" y="588418"/>
              <a:ext cx="299161" cy="3273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6" name="Google Shape;1002;p14" descr="Google Shape;1002;p1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13112" y="1176836"/>
              <a:ext cx="299161" cy="3273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8" name="Google Shape;1003;p14"/>
          <p:cNvSpPr txBox="1"/>
          <p:nvPr/>
        </p:nvSpPr>
        <p:spPr>
          <a:xfrm>
            <a:off x="1772774" y="4444167"/>
            <a:ext cx="2862001" cy="52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>
            <a:lvl1pPr defTabSz="822959">
              <a:lnSpc>
                <a:spcPct val="115000"/>
              </a:lnSpc>
              <a:defRPr>
                <a:solidFill>
                  <a:srgbClr val="020F1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3 ristoranti partner</a:t>
            </a:r>
          </a:p>
        </p:txBody>
      </p:sp>
      <p:sp>
        <p:nvSpPr>
          <p:cNvPr id="279" name="Google Shape;1005;p14"/>
          <p:cNvSpPr txBox="1"/>
          <p:nvPr/>
        </p:nvSpPr>
        <p:spPr>
          <a:xfrm>
            <a:off x="7773139" y="5686554"/>
            <a:ext cx="3644401" cy="48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>
            <a:lvl1pPr>
              <a:defRPr sz="9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Ultimo aggiornamento: maggio 2023</a:t>
            </a:r>
          </a:p>
        </p:txBody>
      </p:sp>
      <p:sp>
        <p:nvSpPr>
          <p:cNvPr id="280" name="Google Shape;1006;p14"/>
          <p:cNvSpPr txBox="1"/>
          <p:nvPr/>
        </p:nvSpPr>
        <p:spPr>
          <a:xfrm>
            <a:off x="1772774" y="5081904"/>
            <a:ext cx="3000001" cy="487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2000">
                <a:solidFill>
                  <a:srgbClr val="020F1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14 ristoranti partner</a:t>
            </a:r>
          </a:p>
        </p:txBody>
      </p:sp>
      <p:sp>
        <p:nvSpPr>
          <p:cNvPr id="281" name="Google Shape;1007;p14"/>
          <p:cNvSpPr txBox="1"/>
          <p:nvPr/>
        </p:nvSpPr>
        <p:spPr>
          <a:xfrm>
            <a:off x="1772774" y="5687529"/>
            <a:ext cx="3000001" cy="487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2000">
                <a:solidFill>
                  <a:srgbClr val="020F1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141 ristoranti partner</a:t>
            </a:r>
          </a:p>
        </p:txBody>
      </p:sp>
      <p:pic>
        <p:nvPicPr>
          <p:cNvPr id="282" name="Google Shape;758;p1" descr="Google Shape;758;p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85" name="Immagine 4" descr="Immagine 4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L’andamento…"/>
          <p:cNvSpPr txBox="1"/>
          <p:nvPr>
            <p:ph type="title" idx="4294967295"/>
          </p:nvPr>
        </p:nvSpPr>
        <p:spPr>
          <a:xfrm>
            <a:off x="413733" y="2026450"/>
            <a:ext cx="8377182" cy="2805100"/>
          </a:xfrm>
          <a:prstGeom prst="rect">
            <a:avLst/>
          </a:prstGeom>
        </p:spPr>
        <p:txBody>
          <a:bodyPr lIns="121899" tIns="121899" rIns="121899" bIns="121899"/>
          <a:lstStyle/>
          <a:p>
            <a:pPr>
              <a:lnSpc>
                <a:spcPct val="100000"/>
              </a:lnSpc>
              <a:defRPr cap="all" sz="50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L’andamento </a:t>
            </a:r>
          </a:p>
          <a:p>
            <a:pPr>
              <a:lnSpc>
                <a:spcPct val="100000"/>
              </a:lnSpc>
              <a:defRPr cap="all" sz="50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delle prenotazioni</a:t>
            </a:r>
          </a:p>
        </p:txBody>
      </p:sp>
      <p:pic>
        <p:nvPicPr>
          <p:cNvPr id="287" name="Google Shape;758;p1" descr="Google Shape;758;p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90" name="Immagine 4" descr="Immagine 4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TheFork | Europa"/>
          <p:cNvSpPr txBox="1"/>
          <p:nvPr>
            <p:ph type="title" idx="4294967295"/>
          </p:nvPr>
        </p:nvSpPr>
        <p:spPr>
          <a:xfrm>
            <a:off x="3564999" y="527366"/>
            <a:ext cx="10077602" cy="705601"/>
          </a:xfrm>
          <a:prstGeom prst="rect">
            <a:avLst/>
          </a:prstGeom>
        </p:spPr>
        <p:txBody>
          <a:bodyPr lIns="121899" tIns="121899" rIns="121899" bIns="121899"/>
          <a:lstStyle/>
          <a:p>
            <a:pPr>
              <a:lnSpc>
                <a:spcPct val="100000"/>
              </a:lnSpc>
              <a:defRPr sz="29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TheFork </a:t>
            </a:r>
            <a:r>
              <a:rPr>
                <a:solidFill>
                  <a:srgbClr val="131F37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| Europa</a:t>
            </a:r>
          </a:p>
        </p:txBody>
      </p:sp>
      <p:sp>
        <p:nvSpPr>
          <p:cNvPr id="292" name="Google Shape;1031;p17"/>
          <p:cNvSpPr txBox="1"/>
          <p:nvPr/>
        </p:nvSpPr>
        <p:spPr>
          <a:xfrm>
            <a:off x="630015" y="1487991"/>
            <a:ext cx="4620901" cy="518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>
            <a:lvl1pPr algn="ctr">
              <a:lnSpc>
                <a:spcPct val="115000"/>
              </a:lnSpc>
              <a:defRPr sz="1700" u="sng">
                <a:solidFill>
                  <a:srgbClr val="131F37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RISTORANTI</a:t>
            </a:r>
          </a:p>
        </p:txBody>
      </p:sp>
      <p:pic>
        <p:nvPicPr>
          <p:cNvPr id="293" name="Google Shape;1033;p17" descr="Google Shape;1033;p17"/>
          <p:cNvPicPr>
            <a:picLocks noChangeAspect="1"/>
          </p:cNvPicPr>
          <p:nvPr/>
        </p:nvPicPr>
        <p:blipFill>
          <a:blip r:embed="rId3">
            <a:extLst/>
          </a:blip>
          <a:srcRect l="6713" t="2856" r="26418" b="4094"/>
          <a:stretch>
            <a:fillRect/>
          </a:stretch>
        </p:blipFill>
        <p:spPr>
          <a:xfrm>
            <a:off x="777875" y="1912427"/>
            <a:ext cx="4374403" cy="3972127"/>
          </a:xfrm>
          <a:prstGeom prst="rect">
            <a:avLst/>
          </a:prstGeom>
          <a:ln>
            <a:solidFill>
              <a:srgbClr val="00665A"/>
            </a:solidFill>
          </a:ln>
        </p:spPr>
      </p:pic>
      <p:sp>
        <p:nvSpPr>
          <p:cNvPr id="294" name="Google Shape;1034;p17"/>
          <p:cNvSpPr txBox="1"/>
          <p:nvPr/>
        </p:nvSpPr>
        <p:spPr>
          <a:xfrm>
            <a:off x="5513282" y="1487991"/>
            <a:ext cx="4620901" cy="518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>
            <a:lvl1pPr algn="ctr">
              <a:lnSpc>
                <a:spcPct val="115000"/>
              </a:lnSpc>
              <a:defRPr sz="1700" u="sng">
                <a:solidFill>
                  <a:srgbClr val="469CDE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PRENOTAZIONI</a:t>
            </a:r>
          </a:p>
        </p:txBody>
      </p:sp>
      <p:sp>
        <p:nvSpPr>
          <p:cNvPr id="295" name="Rettangolo"/>
          <p:cNvSpPr/>
          <p:nvPr/>
        </p:nvSpPr>
        <p:spPr>
          <a:xfrm>
            <a:off x="10396549" y="2996016"/>
            <a:ext cx="1405501" cy="785701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solidFill>
              <a:srgbClr val="469CDE"/>
            </a:solidFill>
          </a:ln>
        </p:spPr>
        <p:txBody>
          <a:bodyPr lIns="45719" rIns="45719" anchor="ctr"/>
          <a:lstStyle/>
          <a:p>
            <a:pPr algn="ctr">
              <a:defRPr sz="1400">
                <a:solidFill>
                  <a:srgbClr val="05C15C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</a:p>
        </p:txBody>
      </p:sp>
      <p:sp>
        <p:nvSpPr>
          <p:cNvPr id="296" name="Italia…"/>
          <p:cNvSpPr txBox="1"/>
          <p:nvPr/>
        </p:nvSpPr>
        <p:spPr>
          <a:xfrm>
            <a:off x="10382262" y="2954541"/>
            <a:ext cx="1434076" cy="868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sz="1400">
                <a:solidFill>
                  <a:srgbClr val="469CDE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Italia</a:t>
            </a:r>
          </a:p>
          <a:p>
            <a:pPr algn="ctr">
              <a:defRPr sz="1400">
                <a:solidFill>
                  <a:srgbClr val="131F37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Francia</a:t>
            </a:r>
            <a:endParaRPr>
              <a:solidFill>
                <a:srgbClr val="00665A"/>
              </a:solidFill>
            </a:endParaRPr>
          </a:p>
          <a:p>
            <a:pPr algn="ctr">
              <a:defRPr sz="1400">
                <a:solidFill>
                  <a:srgbClr val="225ADE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Spagna</a:t>
            </a:r>
          </a:p>
        </p:txBody>
      </p:sp>
      <p:sp>
        <p:nvSpPr>
          <p:cNvPr id="297" name="Google Shape;1036;p17"/>
          <p:cNvSpPr txBox="1"/>
          <p:nvPr/>
        </p:nvSpPr>
        <p:spPr>
          <a:xfrm>
            <a:off x="10642100" y="2559417"/>
            <a:ext cx="9144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400">
                <a:solidFill>
                  <a:srgbClr val="131F37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 TOP 3 </a:t>
            </a:r>
          </a:p>
        </p:txBody>
      </p:sp>
      <p:pic>
        <p:nvPicPr>
          <p:cNvPr id="298" name="Google Shape;1037;p17" descr="Google Shape;1037;p17"/>
          <p:cNvPicPr>
            <a:picLocks noChangeAspect="1"/>
          </p:cNvPicPr>
          <p:nvPr/>
        </p:nvPicPr>
        <p:blipFill>
          <a:blip r:embed="rId4">
            <a:extLst/>
          </a:blip>
          <a:srcRect l="13575" t="3548" r="22956" b="5707"/>
          <a:stretch>
            <a:fillRect/>
          </a:stretch>
        </p:blipFill>
        <p:spPr>
          <a:xfrm>
            <a:off x="5694300" y="1912425"/>
            <a:ext cx="4258699" cy="3972126"/>
          </a:xfrm>
          <a:prstGeom prst="rect">
            <a:avLst/>
          </a:prstGeom>
          <a:ln>
            <a:solidFill>
              <a:srgbClr val="00665A"/>
            </a:solidFill>
          </a:ln>
        </p:spPr>
      </p:pic>
      <p:pic>
        <p:nvPicPr>
          <p:cNvPr id="299" name="Google Shape;758;p1" descr="Google Shape;758;p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02" name="Immagine 4" descr="Immagine 4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La partnership con la Guida MICHELIN"/>
          <p:cNvSpPr txBox="1"/>
          <p:nvPr>
            <p:ph type="title" idx="4294967295"/>
          </p:nvPr>
        </p:nvSpPr>
        <p:spPr>
          <a:xfrm>
            <a:off x="3531133" y="506100"/>
            <a:ext cx="10077601" cy="705601"/>
          </a:xfrm>
          <a:prstGeom prst="rect">
            <a:avLst/>
          </a:prstGeom>
        </p:spPr>
        <p:txBody>
          <a:bodyPr lIns="121899" tIns="121899" rIns="121899" bIns="121899"/>
          <a:lstStyle>
            <a:lvl1pPr>
              <a:lnSpc>
                <a:spcPct val="100000"/>
              </a:lnSpc>
              <a:defRPr sz="29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/>
            <a:r>
              <a:t>La partnership con la Guida MICHELIN</a:t>
            </a:r>
          </a:p>
        </p:txBody>
      </p:sp>
      <p:sp>
        <p:nvSpPr>
          <p:cNvPr id="304" name="Google Shape;1044;g27d6db08ed6_0_0"/>
          <p:cNvSpPr txBox="1"/>
          <p:nvPr/>
        </p:nvSpPr>
        <p:spPr>
          <a:xfrm>
            <a:off x="3623578" y="1113424"/>
            <a:ext cx="7293008" cy="1798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lnSpc>
                <a:spcPct val="115000"/>
              </a:lnSpc>
              <a:defRPr sz="2000">
                <a:latin typeface="Raleway"/>
                <a:ea typeface="Raleway"/>
                <a:cs typeface="Raleway"/>
                <a:sym typeface="Raleway"/>
              </a:defRPr>
            </a:pPr>
            <a:r>
              <a:t>Dopo la Francia, l’Italia è il Paese con il maggior numero di ristoranti MICHELIN su TheFork, seguita dalla Spagna. TheFork in </a:t>
            </a:r>
            <a:r>
              <a:rPr b="1">
                <a:solidFill>
                  <a:srgbClr val="469CDE"/>
                </a:solidFill>
              </a:rPr>
              <a:t>Italia</a:t>
            </a:r>
            <a:r>
              <a:rPr b="1"/>
              <a:t> </a:t>
            </a:r>
            <a:r>
              <a:t>conta il </a:t>
            </a:r>
            <a:r>
              <a:rPr b="1">
                <a:solidFill>
                  <a:srgbClr val="469CDE"/>
                </a:solidFill>
              </a:rPr>
              <a:t>31%</a:t>
            </a:r>
            <a:r>
              <a:rPr>
                <a:solidFill>
                  <a:srgbClr val="469CDE"/>
                </a:solidFill>
              </a:rPr>
              <a:t> </a:t>
            </a:r>
            <a:r>
              <a:t>del totale dei ristoranti MICHELIN </a:t>
            </a:r>
            <a:r>
              <a:rPr>
                <a:solidFill>
                  <a:srgbClr val="020F19"/>
                </a:solidFill>
              </a:rPr>
              <a:t>presenti sulla Guida italiana; di questi sono </a:t>
            </a:r>
            <a:r>
              <a:rPr b="1">
                <a:solidFill>
                  <a:srgbClr val="469CDE"/>
                </a:solidFill>
              </a:rPr>
              <a:t>158</a:t>
            </a:r>
            <a:r>
              <a:t> i ristoranti </a:t>
            </a:r>
            <a:r>
              <a:rPr b="1">
                <a:solidFill>
                  <a:srgbClr val="469CDE"/>
                </a:solidFill>
              </a:rPr>
              <a:t>stellati</a:t>
            </a:r>
            <a:r>
              <a:rPr b="1">
                <a:solidFill>
                  <a:srgbClr val="020F19"/>
                </a:solidFill>
              </a:rPr>
              <a:t> </a:t>
            </a:r>
            <a:r>
              <a:rPr>
                <a:solidFill>
                  <a:srgbClr val="020F19"/>
                </a:solidFill>
              </a:rPr>
              <a:t>MICHELIN prenotabili su TheFork.</a:t>
            </a:r>
          </a:p>
        </p:txBody>
      </p:sp>
      <p:pic>
        <p:nvPicPr>
          <p:cNvPr id="305" name="Google Shape;1045;g27d6db08ed6_0_0" descr="Google Shape;1045;g27d6db08ed6_0_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0724" y="2980227"/>
            <a:ext cx="9850551" cy="2362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Google Shape;1046;g27d6db08ed6_0_0" descr="Google Shape;1046;g27d6db08ed6_0_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64050" y="3305175"/>
            <a:ext cx="6515100" cy="247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Google Shape;1047;g27d6db08ed6_0_0" descr="Google Shape;1047;g27d6db08ed6_0_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13550" y="5792237"/>
            <a:ext cx="198301" cy="191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9" y="0"/>
                  <a:pt x="0" y="4841"/>
                  <a:pt x="0" y="10800"/>
                </a:cubicBezTo>
                <a:cubicBezTo>
                  <a:pt x="0" y="16759"/>
                  <a:pt x="4839" y="21600"/>
                  <a:pt x="10800" y="21600"/>
                </a:cubicBezTo>
                <a:cubicBezTo>
                  <a:pt x="16761" y="21600"/>
                  <a:pt x="21600" y="16759"/>
                  <a:pt x="21600" y="10800"/>
                </a:cubicBezTo>
                <a:cubicBezTo>
                  <a:pt x="21600" y="4841"/>
                  <a:pt x="16761" y="0"/>
                  <a:pt x="10800" y="0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49800"/>
              </a:srgbClr>
            </a:outerShdw>
          </a:effectLst>
        </p:spPr>
      </p:pic>
      <p:pic>
        <p:nvPicPr>
          <p:cNvPr id="308" name="Google Shape;1048;g27d6db08ed6_0_0" descr="Google Shape;1048;g27d6db08ed6_0_0"/>
          <p:cNvPicPr>
            <a:picLocks noChangeAspect="1"/>
          </p:cNvPicPr>
          <p:nvPr/>
        </p:nvPicPr>
        <p:blipFill>
          <a:blip r:embed="rId6">
            <a:extLst/>
          </a:blip>
          <a:srcRect l="0" t="0" r="0" b="23"/>
          <a:stretch>
            <a:fillRect/>
          </a:stretch>
        </p:blipFill>
        <p:spPr>
          <a:xfrm>
            <a:off x="5996847" y="5809451"/>
            <a:ext cx="198301" cy="196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9" y="0"/>
                  <a:pt x="0" y="4856"/>
                  <a:pt x="0" y="10822"/>
                </a:cubicBezTo>
                <a:cubicBezTo>
                  <a:pt x="0" y="16788"/>
                  <a:pt x="4839" y="21600"/>
                  <a:pt x="10800" y="21600"/>
                </a:cubicBezTo>
                <a:cubicBezTo>
                  <a:pt x="16761" y="21600"/>
                  <a:pt x="21600" y="16788"/>
                  <a:pt x="21600" y="10822"/>
                </a:cubicBezTo>
                <a:cubicBezTo>
                  <a:pt x="21600" y="4856"/>
                  <a:pt x="16761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09" name="Google Shape;1049;g27d6db08ed6_0_0" descr="Google Shape;1049;g27d6db08ed6_0_0"/>
          <p:cNvPicPr>
            <a:picLocks noChangeAspect="1"/>
          </p:cNvPicPr>
          <p:nvPr/>
        </p:nvPicPr>
        <p:blipFill>
          <a:blip r:embed="rId7">
            <a:extLst/>
          </a:blip>
          <a:srcRect l="15462" t="18252" r="16389" b="18259"/>
          <a:stretch>
            <a:fillRect/>
          </a:stretch>
        </p:blipFill>
        <p:spPr>
          <a:xfrm>
            <a:off x="9911899" y="5783877"/>
            <a:ext cx="262905" cy="247651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Google Shape;1050;g27d6db08ed6_0_0"/>
          <p:cNvSpPr txBox="1"/>
          <p:nvPr/>
        </p:nvSpPr>
        <p:spPr>
          <a:xfrm>
            <a:off x="5001374" y="5374301"/>
            <a:ext cx="2161801" cy="38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b="1" sz="1300">
                <a:solidFill>
                  <a:srgbClr val="131F37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IT Market Share: 31%</a:t>
            </a:r>
          </a:p>
        </p:txBody>
      </p:sp>
      <p:sp>
        <p:nvSpPr>
          <p:cNvPr id="311" name="Google Shape;1051;g27d6db08ed6_0_0"/>
          <p:cNvSpPr txBox="1"/>
          <p:nvPr/>
        </p:nvSpPr>
        <p:spPr>
          <a:xfrm>
            <a:off x="1080650" y="5374301"/>
            <a:ext cx="2264101" cy="38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b="1" sz="1300">
                <a:solidFill>
                  <a:srgbClr val="131F37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FR Market Share: 27%</a:t>
            </a:r>
          </a:p>
        </p:txBody>
      </p:sp>
      <p:sp>
        <p:nvSpPr>
          <p:cNvPr id="312" name="Google Shape;1052;g27d6db08ed6_0_0"/>
          <p:cNvSpPr txBox="1"/>
          <p:nvPr/>
        </p:nvSpPr>
        <p:spPr>
          <a:xfrm>
            <a:off x="8962449" y="5374301"/>
            <a:ext cx="2161801" cy="38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b="1" sz="1300">
                <a:solidFill>
                  <a:srgbClr val="131F37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SP Market Share: 35%</a:t>
            </a:r>
          </a:p>
        </p:txBody>
      </p:sp>
      <p:sp>
        <p:nvSpPr>
          <p:cNvPr id="313" name="Google Shape;1053;g27d6db08ed6_0_0"/>
          <p:cNvSpPr/>
          <p:nvPr/>
        </p:nvSpPr>
        <p:spPr>
          <a:xfrm>
            <a:off x="403250" y="2983528"/>
            <a:ext cx="11417700" cy="3107022"/>
          </a:xfrm>
          <a:prstGeom prst="rect">
            <a:avLst/>
          </a:prstGeom>
          <a:ln>
            <a:solidFill>
              <a:srgbClr val="00665A"/>
            </a:solidFill>
          </a:ln>
        </p:spPr>
        <p:txBody>
          <a:bodyPr lIns="45719" rIns="45719" anchor="ctr"/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14" name="Google Shape;1054;g27d6db08ed6_0_0"/>
          <p:cNvSpPr txBox="1"/>
          <p:nvPr/>
        </p:nvSpPr>
        <p:spPr>
          <a:xfrm>
            <a:off x="-83435" y="2918152"/>
            <a:ext cx="4987201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b="1" sz="1400">
                <a:solidFill>
                  <a:srgbClr val="469CDE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Ristoranti MICHELIN prenotabili su TheFork</a:t>
            </a:r>
          </a:p>
        </p:txBody>
      </p:sp>
      <p:pic>
        <p:nvPicPr>
          <p:cNvPr id="315" name="Google Shape;758;p1" descr="Google Shape;758;p1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Immagine 4" descr="Immagine 4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9" name="Rispetto al 2022, nel 2023 TheFork Italia è cresciuta nelle prenotazioni ogni mese (a eccezione di maggio che resta stabile), registrando una crescita del +11,8% nel periodo gennaio-agosto 2023).…"/>
          <p:cNvSpPr txBox="1"/>
          <p:nvPr>
            <p:ph type="body" sz="half" idx="1"/>
          </p:nvPr>
        </p:nvSpPr>
        <p:spPr>
          <a:xfrm>
            <a:off x="169866" y="3408049"/>
            <a:ext cx="6380650" cy="3456001"/>
          </a:xfrm>
          <a:prstGeom prst="rect">
            <a:avLst/>
          </a:prstGeom>
        </p:spPr>
        <p:txBody>
          <a:bodyPr lIns="91424" tIns="91424" rIns="91424" bIns="91424"/>
          <a:lstStyle/>
          <a:p>
            <a:pPr indent="203194">
              <a:lnSpc>
                <a:spcPct val="115000"/>
              </a:lnSpc>
              <a:spcBef>
                <a:spcPts val="0"/>
              </a:spcBef>
              <a:buClr>
                <a:srgbClr val="020F19"/>
              </a:buClr>
              <a:buFont typeface="Montserrat Medium"/>
              <a:defRPr sz="1600">
                <a:solidFill>
                  <a:srgbClr val="020F1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Rispetto al 2022, nel 2023 </a:t>
            </a:r>
            <a:r>
              <a:rPr>
                <a:solidFill>
                  <a:srgbClr val="469C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TheFork Italia</a:t>
            </a:r>
            <a:r>
              <a:t> è cresciuta nelle prenotazioni ogni mese (a eccezione di maggio che resta stabile), registrando una crescita del </a:t>
            </a:r>
            <a:r>
              <a:rPr sz="2100">
                <a:solidFill>
                  <a:srgbClr val="469C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+11,8%</a:t>
            </a:r>
            <a:r>
              <a:rPr>
                <a:solidFill>
                  <a:srgbClr val="00665A"/>
                </a:solidFill>
              </a:rPr>
              <a:t> </a:t>
            </a:r>
            <a:r>
              <a:t>nel periodo gennaio-agosto 2023).</a:t>
            </a:r>
          </a:p>
          <a:p>
            <a:pPr indent="203194">
              <a:lnSpc>
                <a:spcPct val="115000"/>
              </a:lnSpc>
              <a:spcBef>
                <a:spcPts val="0"/>
              </a:spcBef>
              <a:buClr>
                <a:srgbClr val="020F19"/>
              </a:buClr>
              <a:buFont typeface="Montserrat Medium"/>
              <a:defRPr sz="1200">
                <a:solidFill>
                  <a:srgbClr val="020F1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</a:p>
          <a:p>
            <a:pPr indent="203194">
              <a:lnSpc>
                <a:spcPct val="115000"/>
              </a:lnSpc>
              <a:spcBef>
                <a:spcPts val="0"/>
              </a:spcBef>
              <a:buClr>
                <a:srgbClr val="020F19"/>
              </a:buClr>
              <a:buFont typeface="Montserrat Medium"/>
              <a:defRPr sz="1600">
                <a:solidFill>
                  <a:srgbClr val="020F1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Particolarmente proficuo il primo trimestre dell’anno.</a:t>
            </a:r>
          </a:p>
        </p:txBody>
      </p:sp>
      <p:sp>
        <p:nvSpPr>
          <p:cNvPr id="320" name="Italia: andamento delle prenotazioni"/>
          <p:cNvSpPr txBox="1"/>
          <p:nvPr>
            <p:ph type="title" idx="4294967295"/>
          </p:nvPr>
        </p:nvSpPr>
        <p:spPr>
          <a:xfrm>
            <a:off x="364600" y="1915900"/>
            <a:ext cx="3358801" cy="1664401"/>
          </a:xfrm>
          <a:prstGeom prst="rect">
            <a:avLst/>
          </a:prstGeom>
        </p:spPr>
        <p:txBody>
          <a:bodyPr lIns="91424" tIns="91424" rIns="91424" bIns="91424" anchor="t"/>
          <a:lstStyle>
            <a:lvl1pPr defTabSz="896111">
              <a:lnSpc>
                <a:spcPct val="100000"/>
              </a:lnSpc>
              <a:defRPr b="1" sz="2744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/>
            <a:r>
              <a:t>Italia: andamento delle prenotazioni</a:t>
            </a:r>
          </a:p>
        </p:txBody>
      </p:sp>
      <p:graphicFrame>
        <p:nvGraphicFramePr>
          <p:cNvPr id="321" name="Google Shape;1062;p18"/>
          <p:cNvGraphicFramePr/>
          <p:nvPr/>
        </p:nvGraphicFramePr>
        <p:xfrm>
          <a:off x="7635199" y="1070125"/>
          <a:ext cx="4125577" cy="43445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887975"/>
                <a:gridCol w="2237600"/>
              </a:tblGrid>
              <a:tr h="434449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700">
                          <a:solidFill>
                            <a:srgbClr val="F4FFFE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Mesi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700">
                          <a:solidFill>
                            <a:srgbClr val="F4FFFE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ITALIA:
2023 vs 2022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solidFill>
                      <a:srgbClr val="131F37"/>
                    </a:solidFill>
                  </a:tcPr>
                </a:tc>
              </a:tr>
              <a:tr h="434449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Gen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700">
                          <a:solidFill>
                            <a:srgbClr val="469CDE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27,1%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noFill/>
                  </a:tcPr>
                </a:tc>
              </a:tr>
              <a:tr h="434449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Feb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700">
                          <a:solidFill>
                            <a:srgbClr val="469CDE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20%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noFill/>
                  </a:tcPr>
                </a:tc>
              </a:tr>
              <a:tr h="434449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Mar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700">
                          <a:solidFill>
                            <a:srgbClr val="469CDE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32,2%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noFill/>
                  </a:tcPr>
                </a:tc>
              </a:tr>
              <a:tr h="434449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Apr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700">
                          <a:solidFill>
                            <a:srgbClr val="131F37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10,8%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noFill/>
                  </a:tcPr>
                </a:tc>
              </a:tr>
              <a:tr h="434449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Mag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700">
                          <a:solidFill>
                            <a:srgbClr val="F1C23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-0,2%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noFill/>
                  </a:tcPr>
                </a:tc>
              </a:tr>
              <a:tr h="434449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Giu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700">
                          <a:solidFill>
                            <a:srgbClr val="131F37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7,9%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noFill/>
                  </a:tcPr>
                </a:tc>
              </a:tr>
              <a:tr h="434449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Lug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700">
                          <a:solidFill>
                            <a:srgbClr val="131F37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7,8%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noFill/>
                  </a:tcPr>
                </a:tc>
              </a:tr>
              <a:tr h="434449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Ago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700">
                          <a:solidFill>
                            <a:srgbClr val="131F37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2,9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noFill/>
                  </a:tcPr>
                </a:tc>
              </a:tr>
              <a:tr h="434449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700">
                          <a:solidFill>
                            <a:srgbClr val="F4FFFE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TOTALE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solidFill>
                      <a:srgbClr val="469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700">
                          <a:solidFill>
                            <a:srgbClr val="F4FFFE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11,8%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solidFill>
                      <a:srgbClr val="469CDE"/>
                    </a:solidFill>
                  </a:tcPr>
                </a:tc>
              </a:tr>
            </a:tbl>
          </a:graphicData>
        </a:graphic>
      </p:graphicFrame>
      <p:pic>
        <p:nvPicPr>
          <p:cNvPr id="322" name="Google Shape;758;p1" descr="Google Shape;758;p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Immagine 4" descr="Immagine 4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6" name="Italia: le top 5 città per…"/>
          <p:cNvSpPr txBox="1"/>
          <p:nvPr>
            <p:ph type="title" idx="4294967295"/>
          </p:nvPr>
        </p:nvSpPr>
        <p:spPr>
          <a:xfrm>
            <a:off x="330733" y="1437212"/>
            <a:ext cx="8940001" cy="1512647"/>
          </a:xfrm>
          <a:prstGeom prst="rect">
            <a:avLst/>
          </a:prstGeom>
        </p:spPr>
        <p:txBody>
          <a:bodyPr lIns="91424" tIns="91424" rIns="91424" bIns="91424"/>
          <a:lstStyle/>
          <a:p>
            <a:pPr>
              <a:lnSpc>
                <a:spcPct val="100000"/>
              </a:lnSpc>
              <a:defRPr sz="29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Italia: le top 5 città per</a:t>
            </a:r>
          </a:p>
          <a:p>
            <a:pPr>
              <a:lnSpc>
                <a:spcPct val="100000"/>
              </a:lnSpc>
              <a:defRPr sz="29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prenotazioni</a:t>
            </a:r>
          </a:p>
        </p:txBody>
      </p:sp>
      <p:pic>
        <p:nvPicPr>
          <p:cNvPr id="327" name="Google Shape;1069;p19" descr="Google Shape;1069;p1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81681" y="554421"/>
            <a:ext cx="4661397" cy="6050215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Google Shape;1070;p19"/>
          <p:cNvSpPr txBox="1"/>
          <p:nvPr/>
        </p:nvSpPr>
        <p:spPr>
          <a:xfrm>
            <a:off x="376458" y="2705560"/>
            <a:ext cx="6201491" cy="176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lnSpc>
                <a:spcPct val="150000"/>
              </a:lnSpc>
              <a:defRPr sz="20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Nel</a:t>
            </a:r>
            <a:r>
              <a:rPr>
                <a:solidFill>
                  <a:srgbClr val="020F19"/>
                </a:solidFill>
              </a:rPr>
              <a:t> periodo gennaio – agosto 2023</a:t>
            </a:r>
            <a:r>
              <a:t> </a:t>
            </a:r>
            <a:r>
              <a:rPr>
                <a:solidFill>
                  <a:srgbClr val="469C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Roma e Milano</a:t>
            </a:r>
            <a:r>
              <a:rPr>
                <a:solidFill>
                  <a:srgbClr val="0066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t>hanno registrato il più alto numero di prenotazioni in Italia seguite nell’ordine da </a:t>
            </a:r>
            <a:r>
              <a:rPr>
                <a:solidFill>
                  <a:srgbClr val="469C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Firenze</a:t>
            </a:r>
            <a:r>
              <a:rPr>
                <a:solidFill>
                  <a:srgbClr val="469CDE"/>
                </a:solidFill>
              </a:rPr>
              <a:t>, </a:t>
            </a:r>
            <a:r>
              <a:rPr>
                <a:solidFill>
                  <a:srgbClr val="469C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Torino </a:t>
            </a:r>
            <a:r>
              <a:rPr>
                <a:solidFill>
                  <a:srgbClr val="020F19"/>
                </a:solidFill>
              </a:rPr>
              <a:t>e</a:t>
            </a:r>
            <a:r>
              <a:rPr>
                <a:solidFill>
                  <a:srgbClr val="00665A"/>
                </a:solidFill>
              </a:rPr>
              <a:t> </a:t>
            </a:r>
            <a:r>
              <a:rPr>
                <a:solidFill>
                  <a:srgbClr val="469C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Napoli</a:t>
            </a:r>
          </a:p>
        </p:txBody>
      </p:sp>
      <p:grpSp>
        <p:nvGrpSpPr>
          <p:cNvPr id="331" name="Google Shape;1071;p19"/>
          <p:cNvGrpSpPr/>
          <p:nvPr/>
        </p:nvGrpSpPr>
        <p:grpSpPr>
          <a:xfrm>
            <a:off x="9662317" y="1451963"/>
            <a:ext cx="1217967" cy="1217967"/>
            <a:chOff x="0" y="0"/>
            <a:chExt cx="1217966" cy="1217966"/>
          </a:xfrm>
        </p:grpSpPr>
        <p:sp>
          <p:nvSpPr>
            <p:cNvPr id="329" name="Cerchio"/>
            <p:cNvSpPr/>
            <p:nvPr/>
          </p:nvSpPr>
          <p:spPr>
            <a:xfrm>
              <a:off x="-1" y="-1"/>
              <a:ext cx="1217968" cy="1217968"/>
            </a:xfrm>
            <a:prstGeom prst="ellipse">
              <a:avLst/>
            </a:prstGeom>
            <a:solidFill>
              <a:srgbClr val="131F3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30" name="TOP 5…"/>
            <p:cNvSpPr txBox="1"/>
            <p:nvPr/>
          </p:nvSpPr>
          <p:spPr>
            <a:xfrm>
              <a:off x="224091" y="283882"/>
              <a:ext cx="769784" cy="65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/>
            <a:p>
              <a:pPr algn="ctr">
                <a:defRPr b="1">
                  <a:solidFill>
                    <a:srgbClr val="F4FFFE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r>
                <a:t>TOP 5</a:t>
              </a:r>
            </a:p>
            <a:p>
              <a:pPr algn="ctr">
                <a:defRPr b="1">
                  <a:solidFill>
                    <a:srgbClr val="F4FFFE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r>
                <a:t>2023</a:t>
              </a:r>
            </a:p>
          </p:txBody>
        </p:sp>
      </p:grpSp>
      <p:pic>
        <p:nvPicPr>
          <p:cNvPr id="332" name="Google Shape;758;p1" descr="Google Shape;758;p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Immagine 4" descr="Immagine 4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6" name="TheFork registra il 38% in meno di no-show rispetto agli altri siti di prenotazione dei ristoranti*"/>
          <p:cNvSpPr txBox="1"/>
          <p:nvPr>
            <p:ph type="title" idx="4294967295"/>
          </p:nvPr>
        </p:nvSpPr>
        <p:spPr>
          <a:xfrm>
            <a:off x="447211" y="999833"/>
            <a:ext cx="9011941" cy="2443965"/>
          </a:xfrm>
          <a:prstGeom prst="rect">
            <a:avLst/>
          </a:prstGeom>
        </p:spPr>
        <p:txBody>
          <a:bodyPr lIns="121899" tIns="121899" rIns="121899" bIns="121899"/>
          <a:lstStyle/>
          <a:p>
            <a:pPr>
              <a:lnSpc>
                <a:spcPct val="100000"/>
              </a:lnSpc>
              <a:defRPr sz="23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TheFork registra il 38% in meno di no-show</a:t>
            </a:r>
            <a:br/>
            <a:r>
              <a:t>rispetto agli altri siti di prenotazione dei ristoranti*</a:t>
            </a:r>
            <a:br/>
          </a:p>
        </p:txBody>
      </p:sp>
      <p:sp>
        <p:nvSpPr>
          <p:cNvPr id="337" name="Google Shape;1079;p20"/>
          <p:cNvSpPr txBox="1"/>
          <p:nvPr/>
        </p:nvSpPr>
        <p:spPr>
          <a:xfrm>
            <a:off x="2914857" y="2802019"/>
            <a:ext cx="2637302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b="1" sz="2400">
                <a:solidFill>
                  <a:srgbClr val="469CDE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La conoscenza </a:t>
            </a:r>
          </a:p>
          <a:p>
            <a:pPr algn="ctr">
              <a:defRPr b="1" sz="2400">
                <a:solidFill>
                  <a:srgbClr val="469CDE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è potere</a:t>
            </a:r>
          </a:p>
        </p:txBody>
      </p:sp>
      <p:sp>
        <p:nvSpPr>
          <p:cNvPr id="338" name="Google Shape;1080;p20"/>
          <p:cNvSpPr txBox="1"/>
          <p:nvPr/>
        </p:nvSpPr>
        <p:spPr>
          <a:xfrm>
            <a:off x="5521361" y="2802019"/>
            <a:ext cx="300270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b="1" sz="2400">
                <a:solidFill>
                  <a:srgbClr val="469CDE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Gli utenti? </a:t>
            </a:r>
          </a:p>
          <a:p>
            <a:pPr algn="ctr">
              <a:defRPr b="1" sz="2400">
                <a:solidFill>
                  <a:srgbClr val="469CDE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Ci pensiamo noi</a:t>
            </a:r>
          </a:p>
        </p:txBody>
      </p:sp>
      <p:sp>
        <p:nvSpPr>
          <p:cNvPr id="339" name="Google Shape;1081;p20"/>
          <p:cNvSpPr txBox="1"/>
          <p:nvPr/>
        </p:nvSpPr>
        <p:spPr>
          <a:xfrm>
            <a:off x="667821" y="3686700"/>
            <a:ext cx="1921200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1600"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Reminder di </a:t>
            </a:r>
            <a:endParaRPr>
              <a:solidFill>
                <a:srgbClr val="000000"/>
              </a:solidFill>
            </a:endParaRPr>
          </a:p>
          <a:p>
            <a:pPr algn="ctr">
              <a:defRPr sz="1600"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prenotazione</a:t>
            </a:r>
          </a:p>
        </p:txBody>
      </p:sp>
      <p:sp>
        <p:nvSpPr>
          <p:cNvPr id="340" name="Google Shape;1082;p20"/>
          <p:cNvSpPr txBox="1"/>
          <p:nvPr/>
        </p:nvSpPr>
        <p:spPr>
          <a:xfrm>
            <a:off x="481633" y="2802019"/>
            <a:ext cx="2297702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2400">
                <a:solidFill>
                  <a:srgbClr val="469CDE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Funzionalità anti no-show</a:t>
            </a:r>
          </a:p>
        </p:txBody>
      </p:sp>
      <p:sp>
        <p:nvSpPr>
          <p:cNvPr id="341" name="Google Shape;1083;p20"/>
          <p:cNvSpPr/>
          <p:nvPr/>
        </p:nvSpPr>
        <p:spPr>
          <a:xfrm flipH="1">
            <a:off x="2847095" y="2874016"/>
            <a:ext cx="1" cy="3159301"/>
          </a:xfrm>
          <a:prstGeom prst="line">
            <a:avLst/>
          </a:prstGeom>
          <a:ln>
            <a:solidFill>
              <a:srgbClr val="00665A"/>
            </a:solidFill>
          </a:ln>
        </p:spPr>
        <p:txBody>
          <a:bodyPr lIns="45719" rIns="45719"/>
          <a:lstStyle/>
          <a:p>
            <a:pPr>
              <a:defRPr sz="1400">
                <a:solidFill>
                  <a:srgbClr val="020F19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42" name="Google Shape;1084;p20"/>
          <p:cNvSpPr/>
          <p:nvPr/>
        </p:nvSpPr>
        <p:spPr>
          <a:xfrm flipH="1">
            <a:off x="5596971" y="2874016"/>
            <a:ext cx="1" cy="3170701"/>
          </a:xfrm>
          <a:prstGeom prst="line">
            <a:avLst/>
          </a:prstGeom>
          <a:ln>
            <a:solidFill>
              <a:srgbClr val="00665A"/>
            </a:solidFill>
          </a:ln>
        </p:spPr>
        <p:txBody>
          <a:bodyPr lIns="45719" rIns="45719"/>
          <a:lstStyle/>
          <a:p>
            <a:pPr>
              <a:defRPr sz="1400">
                <a:solidFill>
                  <a:srgbClr val="020F19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43" name="Google Shape;1085;p20"/>
          <p:cNvSpPr txBox="1"/>
          <p:nvPr/>
        </p:nvSpPr>
        <p:spPr>
          <a:xfrm>
            <a:off x="5592209" y="6023652"/>
            <a:ext cx="6968801" cy="38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spAutoFit/>
          </a:bodyPr>
          <a:lstStyle>
            <a:lvl1pPr>
              <a:defRPr sz="900"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*Fonte: Studio interno TheFork, tutti i mercati, Giugno 2022</a:t>
            </a:r>
          </a:p>
        </p:txBody>
      </p:sp>
      <p:pic>
        <p:nvPicPr>
          <p:cNvPr id="344" name="Google Shape;1086;p20" descr="Google Shape;1086;p2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79029" y="-2103"/>
            <a:ext cx="4162000" cy="3327077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Google Shape;1087;p20"/>
          <p:cNvSpPr txBox="1"/>
          <p:nvPr/>
        </p:nvSpPr>
        <p:spPr>
          <a:xfrm>
            <a:off x="667818" y="4370423"/>
            <a:ext cx="1921200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1600"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Cancellazione </a:t>
            </a:r>
          </a:p>
          <a:p>
            <a:pPr algn="ctr">
              <a:defRPr sz="1600"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in 1 solo clic</a:t>
            </a:r>
          </a:p>
        </p:txBody>
      </p:sp>
      <p:sp>
        <p:nvSpPr>
          <p:cNvPr id="346" name="Google Shape;1088;p20"/>
          <p:cNvSpPr txBox="1"/>
          <p:nvPr/>
        </p:nvSpPr>
        <p:spPr>
          <a:xfrm>
            <a:off x="667818" y="5054296"/>
            <a:ext cx="192120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600"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Carta di credito a garanzia (per i ristoranti di fascia alta PRO/PRO+)</a:t>
            </a:r>
          </a:p>
        </p:txBody>
      </p:sp>
      <p:sp>
        <p:nvSpPr>
          <p:cNvPr id="347" name="Google Shape;1089;p20"/>
          <p:cNvSpPr txBox="1"/>
          <p:nvPr/>
        </p:nvSpPr>
        <p:spPr>
          <a:xfrm>
            <a:off x="3370238" y="4000979"/>
            <a:ext cx="1539301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1600"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Indice di affidabilità disponibile </a:t>
            </a:r>
          </a:p>
          <a:p>
            <a:pPr algn="ctr">
              <a:defRPr sz="1600"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per ogni utente</a:t>
            </a:r>
          </a:p>
        </p:txBody>
      </p:sp>
      <p:sp>
        <p:nvSpPr>
          <p:cNvPr id="348" name="Google Shape;1090;p20"/>
          <p:cNvSpPr txBox="1"/>
          <p:nvPr/>
        </p:nvSpPr>
        <p:spPr>
          <a:xfrm>
            <a:off x="6062469" y="4124125"/>
            <a:ext cx="19212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1600"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Mail di sensibilizzazione</a:t>
            </a:r>
          </a:p>
          <a:p>
            <a:pPr algn="ctr">
              <a:defRPr sz="1600"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mandate a ogni no-shower</a:t>
            </a:r>
          </a:p>
        </p:txBody>
      </p:sp>
      <p:sp>
        <p:nvSpPr>
          <p:cNvPr id="349" name="Google Shape;1091;p20"/>
          <p:cNvSpPr/>
          <p:nvPr/>
        </p:nvSpPr>
        <p:spPr>
          <a:xfrm>
            <a:off x="9108479" y="4067990"/>
            <a:ext cx="2303100" cy="1471501"/>
          </a:xfrm>
          <a:prstGeom prst="roundRect">
            <a:avLst>
              <a:gd name="adj" fmla="val 16667"/>
            </a:avLst>
          </a:prstGeom>
          <a:solidFill>
            <a:srgbClr val="131F37"/>
          </a:solidFill>
          <a:ln w="25400">
            <a:solidFill>
              <a:srgbClr val="00665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8BFF6E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50" name="Google Shape;1092;p20"/>
          <p:cNvSpPr txBox="1"/>
          <p:nvPr/>
        </p:nvSpPr>
        <p:spPr>
          <a:xfrm>
            <a:off x="9085947" y="4083275"/>
            <a:ext cx="19755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b="1" sz="5300">
                <a:solidFill>
                  <a:srgbClr val="F4FFFE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90%</a:t>
            </a:r>
          </a:p>
        </p:txBody>
      </p:sp>
      <p:sp>
        <p:nvSpPr>
          <p:cNvPr id="351" name="Google Shape;1093;p20"/>
          <p:cNvSpPr txBox="1"/>
          <p:nvPr/>
        </p:nvSpPr>
        <p:spPr>
          <a:xfrm>
            <a:off x="9255810" y="4991358"/>
            <a:ext cx="180570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b="1" sz="1100">
                <a:solidFill>
                  <a:srgbClr val="F4FFFE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dei nostri utenti non hanno ripetuto no-show</a:t>
            </a:r>
          </a:p>
        </p:txBody>
      </p:sp>
      <p:pic>
        <p:nvPicPr>
          <p:cNvPr id="352" name="Google Shape;758;p1" descr="Google Shape;758;p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Immagine 4" descr="Immagine 4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6" name="I no-show"/>
          <p:cNvSpPr txBox="1"/>
          <p:nvPr>
            <p:ph type="title" idx="4294967295"/>
          </p:nvPr>
        </p:nvSpPr>
        <p:spPr>
          <a:xfrm>
            <a:off x="1025000" y="1441772"/>
            <a:ext cx="7901600" cy="705601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lnSpc>
                <a:spcPct val="100000"/>
              </a:lnSpc>
              <a:defRPr sz="29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/>
            <a:r>
              <a:t>I no-show</a:t>
            </a:r>
          </a:p>
        </p:txBody>
      </p:sp>
      <p:sp>
        <p:nvSpPr>
          <p:cNvPr id="357" name="Google Shape;1100;p21"/>
          <p:cNvSpPr txBox="1"/>
          <p:nvPr/>
        </p:nvSpPr>
        <p:spPr>
          <a:xfrm>
            <a:off x="1096123" y="2046730"/>
            <a:ext cx="8692771" cy="746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lnSpc>
                <a:spcPct val="115000"/>
              </a:lnSpc>
              <a:defRPr sz="2000">
                <a:latin typeface="Raleway"/>
                <a:ea typeface="Raleway"/>
                <a:cs typeface="Raleway"/>
                <a:sym typeface="Raleway"/>
              </a:defRPr>
            </a:pPr>
            <a:r>
              <a:t>Ad agosto 2023, in </a:t>
            </a:r>
            <a:r>
              <a:rPr b="1">
                <a:solidFill>
                  <a:srgbClr val="00665A"/>
                </a:solidFill>
              </a:rPr>
              <a:t>Italia</a:t>
            </a:r>
            <a:r>
              <a:rPr b="1"/>
              <a:t> </a:t>
            </a:r>
            <a:r>
              <a:t>solo il </a:t>
            </a:r>
            <a:r>
              <a:rPr b="1">
                <a:solidFill>
                  <a:srgbClr val="00665A"/>
                </a:solidFill>
              </a:rPr>
              <a:t>3,1% </a:t>
            </a:r>
            <a:r>
              <a:t>delle prenotazioni sul </a:t>
            </a:r>
            <a:r>
              <a:rPr b="1">
                <a:solidFill>
                  <a:srgbClr val="00665A"/>
                </a:solidFill>
              </a:rPr>
              <a:t>canale di TheFork </a:t>
            </a:r>
            <a:r>
              <a:t>si è concluso in no-show</a:t>
            </a:r>
          </a:p>
        </p:txBody>
      </p:sp>
      <p:pic>
        <p:nvPicPr>
          <p:cNvPr id="358" name="Google Shape;1101;p21" descr="Google Shape;1101;p2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0659" y="2911392"/>
            <a:ext cx="301501" cy="298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8" y="0"/>
                  <a:pt x="0" y="4822"/>
                  <a:pt x="0" y="10786"/>
                </a:cubicBezTo>
                <a:cubicBezTo>
                  <a:pt x="0" y="16749"/>
                  <a:pt x="4838" y="21600"/>
                  <a:pt x="10800" y="21600"/>
                </a:cubicBezTo>
                <a:cubicBezTo>
                  <a:pt x="16762" y="21600"/>
                  <a:pt x="21600" y="16749"/>
                  <a:pt x="21600" y="10786"/>
                </a:cubicBezTo>
                <a:cubicBezTo>
                  <a:pt x="21600" y="4822"/>
                  <a:pt x="16762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9" name="Google Shape;1102;p21" descr="Google Shape;1102;p21"/>
          <p:cNvPicPr>
            <a:picLocks noChangeAspect="1"/>
          </p:cNvPicPr>
          <p:nvPr/>
        </p:nvPicPr>
        <p:blipFill>
          <a:blip r:embed="rId4">
            <a:extLst/>
          </a:blip>
          <a:srcRect l="0" t="0" r="0" b="31"/>
          <a:stretch>
            <a:fillRect/>
          </a:stretch>
        </p:blipFill>
        <p:spPr>
          <a:xfrm>
            <a:off x="3509051" y="2917315"/>
            <a:ext cx="301501" cy="290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8" y="0"/>
                  <a:pt x="0" y="4848"/>
                  <a:pt x="0" y="10815"/>
                </a:cubicBezTo>
                <a:cubicBezTo>
                  <a:pt x="0" y="16781"/>
                  <a:pt x="4838" y="21600"/>
                  <a:pt x="10800" y="21600"/>
                </a:cubicBezTo>
                <a:cubicBezTo>
                  <a:pt x="16762" y="21600"/>
                  <a:pt x="21600" y="16781"/>
                  <a:pt x="21600" y="10815"/>
                </a:cubicBezTo>
                <a:cubicBezTo>
                  <a:pt x="21600" y="4848"/>
                  <a:pt x="16762" y="0"/>
                  <a:pt x="10800" y="0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49019"/>
              </a:srgbClr>
            </a:outerShdw>
          </a:effectLst>
        </p:spPr>
      </p:pic>
      <p:pic>
        <p:nvPicPr>
          <p:cNvPr id="360" name="Google Shape;1103;p21" descr="Google Shape;1103;p21"/>
          <p:cNvPicPr>
            <a:picLocks noChangeAspect="1"/>
          </p:cNvPicPr>
          <p:nvPr/>
        </p:nvPicPr>
        <p:blipFill>
          <a:blip r:embed="rId5">
            <a:extLst/>
          </a:blip>
          <a:srcRect l="15462" t="18252" r="16388" b="18258"/>
          <a:stretch>
            <a:fillRect/>
          </a:stretch>
        </p:blipFill>
        <p:spPr>
          <a:xfrm>
            <a:off x="6394207" y="2879946"/>
            <a:ext cx="388247" cy="365739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Google Shape;1104;p21"/>
          <p:cNvSpPr txBox="1"/>
          <p:nvPr/>
        </p:nvSpPr>
        <p:spPr>
          <a:xfrm>
            <a:off x="1705130" y="2860692"/>
            <a:ext cx="1720851" cy="39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000">
                <a:solidFill>
                  <a:srgbClr val="00665A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Italia 3,1%</a:t>
            </a:r>
          </a:p>
        </p:txBody>
      </p:sp>
      <p:sp>
        <p:nvSpPr>
          <p:cNvPr id="362" name="Google Shape;1105;p21"/>
          <p:cNvSpPr txBox="1"/>
          <p:nvPr/>
        </p:nvSpPr>
        <p:spPr>
          <a:xfrm>
            <a:off x="3893519" y="2862715"/>
            <a:ext cx="2033150" cy="39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000">
                <a:solidFill>
                  <a:srgbClr val="00665A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Francia 2,7%</a:t>
            </a:r>
          </a:p>
        </p:txBody>
      </p:sp>
      <p:sp>
        <p:nvSpPr>
          <p:cNvPr id="363" name="Google Shape;1106;p21"/>
          <p:cNvSpPr txBox="1"/>
          <p:nvPr/>
        </p:nvSpPr>
        <p:spPr>
          <a:xfrm>
            <a:off x="6865422" y="2862715"/>
            <a:ext cx="2033151" cy="39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000">
                <a:solidFill>
                  <a:srgbClr val="00665A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Spagna 3,6%</a:t>
            </a:r>
          </a:p>
        </p:txBody>
      </p:sp>
      <p:pic>
        <p:nvPicPr>
          <p:cNvPr id="364" name="Google Shape;1107;p21" descr="Google Shape;1107;p2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25624" y="3219646"/>
            <a:ext cx="9273453" cy="2903288"/>
          </a:xfrm>
          <a:prstGeom prst="rect">
            <a:avLst/>
          </a:prstGeom>
          <a:ln>
            <a:solidFill>
              <a:srgbClr val="00665A"/>
            </a:solidFill>
          </a:ln>
        </p:spPr>
      </p:pic>
      <p:pic>
        <p:nvPicPr>
          <p:cNvPr id="365" name="Google Shape;1108;p21" descr="Google Shape;1108;p21"/>
          <p:cNvPicPr>
            <a:picLocks noChangeAspect="1"/>
          </p:cNvPicPr>
          <p:nvPr/>
        </p:nvPicPr>
        <p:blipFill>
          <a:blip r:embed="rId7">
            <a:extLst/>
          </a:blip>
          <a:srcRect l="18403" t="21289" r="19994" b="17991"/>
          <a:stretch>
            <a:fillRect/>
          </a:stretch>
        </p:blipFill>
        <p:spPr>
          <a:xfrm>
            <a:off x="9365883" y="2862333"/>
            <a:ext cx="388145" cy="3825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4" y="0"/>
                  <a:pt x="0" y="4837"/>
                  <a:pt x="0" y="10800"/>
                </a:cubicBezTo>
                <a:cubicBezTo>
                  <a:pt x="0" y="16763"/>
                  <a:pt x="4834" y="21600"/>
                  <a:pt x="10800" y="21600"/>
                </a:cubicBezTo>
                <a:cubicBezTo>
                  <a:pt x="16766" y="21600"/>
                  <a:pt x="21600" y="16763"/>
                  <a:pt x="21600" y="10800"/>
                </a:cubicBezTo>
                <a:cubicBezTo>
                  <a:pt x="21600" y="4837"/>
                  <a:pt x="16766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66" name="Google Shape;1109;p21"/>
          <p:cNvSpPr txBox="1"/>
          <p:nvPr/>
        </p:nvSpPr>
        <p:spPr>
          <a:xfrm>
            <a:off x="9763033" y="2863097"/>
            <a:ext cx="1189551" cy="39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000">
                <a:solidFill>
                  <a:srgbClr val="00665A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UK 2,8%</a:t>
            </a:r>
          </a:p>
        </p:txBody>
      </p:sp>
      <p:pic>
        <p:nvPicPr>
          <p:cNvPr id="367" name="Google Shape;758;p1" descr="Google Shape;758;p1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egnaposto numero diapositiva 2"/>
          <p:cNvSpPr txBox="1"/>
          <p:nvPr>
            <p:ph type="sldNum" sz="quarter" idx="2"/>
          </p:nvPr>
        </p:nvSpPr>
        <p:spPr>
          <a:xfrm>
            <a:off x="337038" y="6318045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6" name="Google Shape;768;p2" descr="Google Shape;768;p2"/>
          <p:cNvPicPr>
            <a:picLocks noChangeAspect="1"/>
          </p:cNvPicPr>
          <p:nvPr/>
        </p:nvPicPr>
        <p:blipFill>
          <a:blip r:embed="rId2">
            <a:alphaModFix amt="84556"/>
            <a:extLst/>
          </a:blip>
          <a:srcRect l="13501" t="1516" r="13502" b="1514"/>
          <a:stretch>
            <a:fillRect/>
          </a:stretch>
        </p:blipFill>
        <p:spPr>
          <a:xfrm>
            <a:off x="5056102" y="-9323"/>
            <a:ext cx="7058820" cy="6249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5401" y="21600"/>
                </a:lnTo>
                <a:lnTo>
                  <a:pt x="16201" y="21600"/>
                </a:lnTo>
                <a:lnTo>
                  <a:pt x="21600" y="10800"/>
                </a:lnTo>
                <a:lnTo>
                  <a:pt x="16201" y="0"/>
                </a:lnTo>
                <a:lnTo>
                  <a:pt x="5401" y="0"/>
                </a:lnTo>
                <a:lnTo>
                  <a:pt x="0" y="1080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97" name="CasellaDiTesto 3"/>
          <p:cNvSpPr txBox="1"/>
          <p:nvPr/>
        </p:nvSpPr>
        <p:spPr>
          <a:xfrm>
            <a:off x="1342978" y="1451903"/>
            <a:ext cx="428866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7000">
                <a:solidFill>
                  <a:srgbClr val="009CE0"/>
                </a:solidFill>
                <a:latin typeface="Fuse-Black"/>
                <a:ea typeface="Fuse-Black"/>
                <a:cs typeface="Fuse-Black"/>
                <a:sym typeface="Fuse-Black"/>
              </a:defRPr>
            </a:lvl1pPr>
          </a:lstStyle>
          <a:p>
            <a:pPr/>
            <a:r>
              <a:t>CHI SIAMO</a:t>
            </a:r>
          </a:p>
        </p:txBody>
      </p:sp>
      <p:pic>
        <p:nvPicPr>
          <p:cNvPr id="98" name="Immagine 5" descr="Immagine 5"/>
          <p:cNvPicPr>
            <a:picLocks noChangeAspect="1"/>
          </p:cNvPicPr>
          <p:nvPr/>
        </p:nvPicPr>
        <p:blipFill>
          <a:blip r:embed="rId3">
            <a:alphaModFix amt="59251"/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Google Shape;758;p1" descr="Google Shape;758;p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0" name="Le abitudini…"/>
          <p:cNvSpPr txBox="1"/>
          <p:nvPr>
            <p:ph type="title" idx="4294967295"/>
          </p:nvPr>
        </p:nvSpPr>
        <p:spPr>
          <a:xfrm>
            <a:off x="413733" y="2026450"/>
            <a:ext cx="8377182" cy="2805100"/>
          </a:xfrm>
          <a:prstGeom prst="rect">
            <a:avLst/>
          </a:prstGeom>
        </p:spPr>
        <p:txBody>
          <a:bodyPr lIns="121899" tIns="121899" rIns="121899" bIns="121899"/>
          <a:lstStyle/>
          <a:p>
            <a:pPr>
              <a:lnSpc>
                <a:spcPct val="100000"/>
              </a:lnSpc>
              <a:defRPr cap="all" sz="50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Le abitudini</a:t>
            </a:r>
          </a:p>
          <a:p>
            <a:pPr>
              <a:lnSpc>
                <a:spcPct val="100000"/>
              </a:lnSpc>
              <a:defRPr cap="all" sz="50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Degli utenti</a:t>
            </a:r>
          </a:p>
        </p:txBody>
      </p:sp>
      <p:pic>
        <p:nvPicPr>
          <p:cNvPr id="371" name="Immagine 4" descr="Immagine 4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Google Shape;758;p1" descr="Google Shape;758;p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Immagine 4" descr="Immagine 4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6" name="Quando prenotano gli utenti"/>
          <p:cNvSpPr txBox="1"/>
          <p:nvPr>
            <p:ph type="title" idx="4294967295"/>
          </p:nvPr>
        </p:nvSpPr>
        <p:spPr>
          <a:xfrm>
            <a:off x="1126600" y="1365572"/>
            <a:ext cx="7901700" cy="705601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lnSpc>
                <a:spcPct val="100000"/>
              </a:lnSpc>
              <a:defRPr sz="29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/>
            <a:r>
              <a:t>Quando prenotano gli utenti</a:t>
            </a:r>
          </a:p>
        </p:txBody>
      </p:sp>
      <p:sp>
        <p:nvSpPr>
          <p:cNvPr id="377" name="Google Shape;1123;g27c5661445c_0_312"/>
          <p:cNvSpPr txBox="1"/>
          <p:nvPr/>
        </p:nvSpPr>
        <p:spPr>
          <a:xfrm>
            <a:off x="1210423" y="1957830"/>
            <a:ext cx="9694954" cy="109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lnSpc>
                <a:spcPct val="115000"/>
              </a:lnSpc>
              <a:defRPr sz="2000">
                <a:latin typeface="Raleway"/>
                <a:ea typeface="Raleway"/>
                <a:cs typeface="Raleway"/>
                <a:sym typeface="Raleway"/>
              </a:defRPr>
            </a:pPr>
            <a:r>
              <a:t>Considerando il periodo gen-ago 2023, </a:t>
            </a:r>
            <a:r>
              <a:rPr b="1">
                <a:solidFill>
                  <a:srgbClr val="469CDE"/>
                </a:solidFill>
              </a:rPr>
              <a:t>la media con cui gli utenti prenotano in anticipo è in crescita</a:t>
            </a:r>
            <a:r>
              <a:t> rispetto al 2022 in Italia, come negli altri principali Paesi europei di TheFork</a:t>
            </a:r>
          </a:p>
        </p:txBody>
      </p:sp>
      <p:graphicFrame>
        <p:nvGraphicFramePr>
          <p:cNvPr id="378" name="Google Shape;1124;g27c5661445c_0_312"/>
          <p:cNvGraphicFramePr/>
          <p:nvPr/>
        </p:nvGraphicFramePr>
        <p:xfrm>
          <a:off x="1223588" y="3158222"/>
          <a:ext cx="9757524" cy="2971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825133"/>
                <a:gridCol w="1012917"/>
                <a:gridCol w="1071815"/>
                <a:gridCol w="994842"/>
                <a:gridCol w="1013984"/>
                <a:gridCol w="961147"/>
                <a:gridCol w="961147"/>
                <a:gridCol w="961147"/>
                <a:gridCol w="942688"/>
              </a:tblGrid>
              <a:tr h="444500">
                <a:tc row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 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ITALIA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69CDE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FRANCIA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SPAGNA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UK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 hMerge="1">
                  <a:tcPr/>
                </a:tc>
              </a:tr>
              <a:tr h="86360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Gen-Ago 2022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69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Gen-Ago 2023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69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Gen-Ago 2022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Gen-Ago 2023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20F19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Gen-Ago 2022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Gen-Ago 2023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20F19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Gen-Ago 2022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Gen-Ago 2023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20F19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Prenotazione con 4h o meno di anticipo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43%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69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40%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69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41%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37%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41%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39%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23%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22%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Media anticipo  della prenotazione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5.9h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69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8h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69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8.2h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11h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8h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12h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29h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30h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</a:tr>
            </a:tbl>
          </a:graphicData>
        </a:graphic>
      </p:graphicFrame>
      <p:pic>
        <p:nvPicPr>
          <p:cNvPr id="379" name="Google Shape;758;p1" descr="Google Shape;758;p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2" name="Che tipo di ristoranti…"/>
          <p:cNvSpPr txBox="1"/>
          <p:nvPr>
            <p:ph type="title" idx="4294967295"/>
          </p:nvPr>
        </p:nvSpPr>
        <p:spPr>
          <a:xfrm>
            <a:off x="364600" y="1678223"/>
            <a:ext cx="7901700" cy="1241582"/>
          </a:xfrm>
          <a:prstGeom prst="rect">
            <a:avLst/>
          </a:prstGeom>
        </p:spPr>
        <p:txBody>
          <a:bodyPr lIns="91424" tIns="91424" rIns="91424" bIns="91424"/>
          <a:lstStyle/>
          <a:p>
            <a:pPr>
              <a:lnSpc>
                <a:spcPct val="100000"/>
              </a:lnSpc>
              <a:defRPr sz="29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Che tipo di ristoranti</a:t>
            </a:r>
          </a:p>
          <a:p>
            <a:pPr>
              <a:lnSpc>
                <a:spcPct val="100000"/>
              </a:lnSpc>
              <a:defRPr sz="29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scelgono</a:t>
            </a:r>
          </a:p>
        </p:txBody>
      </p:sp>
      <p:sp>
        <p:nvSpPr>
          <p:cNvPr id="383" name="Google Shape;1131;g27c5661445c_0_320"/>
          <p:cNvSpPr txBox="1"/>
          <p:nvPr/>
        </p:nvSpPr>
        <p:spPr>
          <a:xfrm>
            <a:off x="436824" y="2934924"/>
            <a:ext cx="5615152" cy="184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lnSpc>
                <a:spcPct val="150000"/>
              </a:lnSpc>
              <a:defRPr sz="2000">
                <a:latin typeface="Raleway"/>
                <a:ea typeface="Raleway"/>
                <a:cs typeface="Raleway"/>
                <a:sym typeface="Raleway"/>
              </a:defRPr>
            </a:pPr>
            <a:r>
              <a:t>Da gennaio ad agosto 2023 in  </a:t>
            </a:r>
            <a:r>
              <a:rPr b="1">
                <a:solidFill>
                  <a:srgbClr val="469CDE"/>
                </a:solidFill>
              </a:rPr>
              <a:t>Italia</a:t>
            </a:r>
            <a:r>
              <a:t>, il</a:t>
            </a:r>
            <a:r>
              <a:rPr>
                <a:solidFill>
                  <a:srgbClr val="00665A"/>
                </a:solidFill>
              </a:rPr>
              <a:t> </a:t>
            </a:r>
            <a:r>
              <a:rPr b="1" sz="2300">
                <a:solidFill>
                  <a:srgbClr val="469CDE"/>
                </a:solidFill>
              </a:rPr>
              <a:t>26%</a:t>
            </a:r>
            <a:r>
              <a:rPr sz="2300">
                <a:solidFill>
                  <a:srgbClr val="469CDE"/>
                </a:solidFill>
              </a:rPr>
              <a:t> </a:t>
            </a:r>
            <a:r>
              <a:t>delle prenotazioni è stata diretta </a:t>
            </a:r>
            <a:r>
              <a:rPr b="1">
                <a:solidFill>
                  <a:srgbClr val="469CDE"/>
                </a:solidFill>
              </a:rPr>
              <a:t>verso ristoranti INSIDER</a:t>
            </a:r>
            <a:r>
              <a:rPr>
                <a:solidFill>
                  <a:srgbClr val="020F19"/>
                </a:solidFill>
              </a:rPr>
              <a:t>, percentuale </a:t>
            </a:r>
            <a:r>
              <a:t>più alta rispetto alla Francia (23%) e alla Spagna (14%)</a:t>
            </a:r>
          </a:p>
        </p:txBody>
      </p:sp>
      <p:pic>
        <p:nvPicPr>
          <p:cNvPr id="384" name="Google Shape;987;p13" descr="Google Shape;987;p13"/>
          <p:cNvPicPr>
            <a:picLocks noChangeAspect="1"/>
          </p:cNvPicPr>
          <p:nvPr/>
        </p:nvPicPr>
        <p:blipFill>
          <a:blip r:embed="rId2">
            <a:extLst/>
          </a:blip>
          <a:srcRect l="18864" t="18169" r="24535" b="24757"/>
          <a:stretch>
            <a:fillRect/>
          </a:stretch>
        </p:blipFill>
        <p:spPr>
          <a:xfrm>
            <a:off x="5967097" y="274262"/>
            <a:ext cx="6196807" cy="5366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5401" y="21600"/>
                </a:lnTo>
                <a:lnTo>
                  <a:pt x="16201" y="21600"/>
                </a:lnTo>
                <a:lnTo>
                  <a:pt x="21600" y="10800"/>
                </a:lnTo>
                <a:lnTo>
                  <a:pt x="16201" y="0"/>
                </a:lnTo>
                <a:lnTo>
                  <a:pt x="5401" y="0"/>
                </a:lnTo>
                <a:lnTo>
                  <a:pt x="0" y="108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85" name="Immagine 4" descr="Immagine 4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Google Shape;758;p1" descr="Google Shape;758;p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Immagine 4" descr="Immagine 4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0" name="Quando vanno al ristorante"/>
          <p:cNvSpPr txBox="1"/>
          <p:nvPr>
            <p:ph type="title" idx="4294967295"/>
          </p:nvPr>
        </p:nvSpPr>
        <p:spPr>
          <a:xfrm>
            <a:off x="1329800" y="1619572"/>
            <a:ext cx="7901700" cy="705601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lnSpc>
                <a:spcPct val="100000"/>
              </a:lnSpc>
              <a:defRPr sz="29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/>
            <a:r>
              <a:t>Quando vanno al ristorante</a:t>
            </a:r>
          </a:p>
        </p:txBody>
      </p:sp>
      <p:sp>
        <p:nvSpPr>
          <p:cNvPr id="391" name="Google Shape;1139;g27c5661445c_0_327"/>
          <p:cNvSpPr txBox="1"/>
          <p:nvPr/>
        </p:nvSpPr>
        <p:spPr>
          <a:xfrm>
            <a:off x="1502525" y="2284762"/>
            <a:ext cx="9186950" cy="746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/>
          <a:p>
            <a:pPr algn="just">
              <a:lnSpc>
                <a:spcPct val="115000"/>
              </a:lnSpc>
              <a:defRPr sz="2000">
                <a:latin typeface="Raleway"/>
                <a:ea typeface="Raleway"/>
                <a:cs typeface="Raleway"/>
                <a:sym typeface="Raleway"/>
              </a:defRPr>
            </a:pPr>
            <a:r>
              <a:t>Nel periodo gennaio-agosto 2023, rispetto al 2022, per gli utenti in Italia, Francia, Spagna e UK, </a:t>
            </a:r>
            <a:r>
              <a:rPr b="1">
                <a:solidFill>
                  <a:srgbClr val="00665A"/>
                </a:solidFill>
              </a:rPr>
              <a:t>il </a:t>
            </a:r>
            <a:r>
              <a:rPr b="1">
                <a:solidFill>
                  <a:srgbClr val="469CDE"/>
                </a:solidFill>
              </a:rPr>
              <a:t>weekend</a:t>
            </a:r>
            <a:r>
              <a:rPr b="1"/>
              <a:t> </a:t>
            </a:r>
            <a:r>
              <a:t>rimane il momento preferito per andare al ristorante</a:t>
            </a:r>
          </a:p>
        </p:txBody>
      </p:sp>
      <p:graphicFrame>
        <p:nvGraphicFramePr>
          <p:cNvPr id="392" name="Google Shape;1140;g27c5661445c_0_327"/>
          <p:cNvGraphicFramePr/>
          <p:nvPr/>
        </p:nvGraphicFramePr>
        <p:xfrm>
          <a:off x="1432876" y="3403823"/>
          <a:ext cx="9338948" cy="264975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119626"/>
                <a:gridCol w="1095356"/>
                <a:gridCol w="1067135"/>
                <a:gridCol w="1022302"/>
                <a:gridCol w="1067135"/>
                <a:gridCol w="968495"/>
                <a:gridCol w="995398"/>
                <a:gridCol w="995398"/>
                <a:gridCol w="995398"/>
              </a:tblGrid>
              <a:tr h="419100">
                <a:tc rowSpan="2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 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ITALIA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69CDE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FRANCIA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SPAGNA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UK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 hMerge="1">
                  <a:tcPr/>
                </a:tc>
              </a:tr>
              <a:tr h="86360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Gen-Ago 2022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69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Gen-Ago 2023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69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Gen-Ago 2022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Gen-Ago 2023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20F19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Gen-Ago 2022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Gen-Ago 2023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20F19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Gen-Ago 2022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Gen-Ago 2023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20F19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</a:tr>
              <a:tr h="4514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30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VENERDÌ 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16%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69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16%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69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17%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18%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18%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19%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17%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18%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</a:tr>
              <a:tr h="4514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30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SABATO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25%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69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27%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69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21%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23%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26%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28%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23%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23%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</a:tr>
              <a:tr h="4514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30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DOMENICA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18%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69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19%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69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12%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12%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17%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18%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17%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17%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</a:tr>
            </a:tbl>
          </a:graphicData>
        </a:graphic>
      </p:graphicFrame>
      <p:pic>
        <p:nvPicPr>
          <p:cNvPr id="393" name="Google Shape;758;p1" descr="Google Shape;758;p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Immagine 4" descr="Immagine 4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7" name="Pranzo o cena?"/>
          <p:cNvSpPr txBox="1"/>
          <p:nvPr>
            <p:ph type="title" idx="4294967295"/>
          </p:nvPr>
        </p:nvSpPr>
        <p:spPr>
          <a:xfrm>
            <a:off x="1325201" y="1594172"/>
            <a:ext cx="7901700" cy="705601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lnSpc>
                <a:spcPct val="100000"/>
              </a:lnSpc>
              <a:defRPr sz="29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/>
            <a:r>
              <a:t>Pranzo o cena?</a:t>
            </a:r>
          </a:p>
        </p:txBody>
      </p:sp>
      <p:sp>
        <p:nvSpPr>
          <p:cNvPr id="398" name="Google Shape;1147;g27c5661445c_0_335"/>
          <p:cNvSpPr txBox="1"/>
          <p:nvPr/>
        </p:nvSpPr>
        <p:spPr>
          <a:xfrm>
            <a:off x="1363585" y="2263463"/>
            <a:ext cx="10036234" cy="746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lnSpc>
                <a:spcPct val="115000"/>
              </a:lnSpc>
              <a:defRPr sz="2000">
                <a:latin typeface="Raleway"/>
                <a:ea typeface="Raleway"/>
                <a:cs typeface="Raleway"/>
                <a:sym typeface="Raleway"/>
              </a:defRPr>
            </a:pPr>
            <a:r>
              <a:t>Rispetto al 2022, gli utenti escono maggiormente a pranzo, specialmente in Italia. La </a:t>
            </a:r>
            <a:r>
              <a:rPr b="1">
                <a:solidFill>
                  <a:srgbClr val="469CDE"/>
                </a:solidFill>
              </a:rPr>
              <a:t>cena</a:t>
            </a:r>
            <a:r>
              <a:rPr b="1"/>
              <a:t> </a:t>
            </a:r>
            <a:r>
              <a:t>rimane però il </a:t>
            </a:r>
            <a:r>
              <a:rPr b="1">
                <a:solidFill>
                  <a:srgbClr val="469CDE"/>
                </a:solidFill>
              </a:rPr>
              <a:t>momento preferito per uscire a mangiare</a:t>
            </a:r>
            <a:r>
              <a:t>, soprattutto in Italia </a:t>
            </a:r>
          </a:p>
        </p:txBody>
      </p:sp>
      <p:graphicFrame>
        <p:nvGraphicFramePr>
          <p:cNvPr id="399" name="Google Shape;1148;g27c5661445c_0_335"/>
          <p:cNvGraphicFramePr/>
          <p:nvPr/>
        </p:nvGraphicFramePr>
        <p:xfrm>
          <a:off x="1409670" y="3031024"/>
          <a:ext cx="9385360" cy="21590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146063"/>
                <a:gridCol w="1077573"/>
                <a:gridCol w="1111808"/>
                <a:gridCol w="1052712"/>
                <a:gridCol w="972122"/>
                <a:gridCol w="995971"/>
                <a:gridCol w="1005469"/>
                <a:gridCol w="1005469"/>
                <a:gridCol w="1005469"/>
              </a:tblGrid>
              <a:tr h="419100">
                <a:tc rowSpan="2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 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ITALIA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69CDE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FRANCIA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SPAGNA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UK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 hMerge="1">
                  <a:tcPr/>
                </a:tc>
              </a:tr>
              <a:tr h="86360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Gen-Ago 2022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69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Gen-Ago 2023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69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Gen-Ago 2022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Gen-Ago 2023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20F19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Gen-Ago 2022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Gen-Ago 2023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20F19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Gen-Ago 2022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Gen-Ago 2023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20F19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30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PRANZO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24%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69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28%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69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31%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33%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45%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48%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30%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31%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30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CENA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76%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69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72%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69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68%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67%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54%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52%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67%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67%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</a:tr>
            </a:tbl>
          </a:graphicData>
        </a:graphic>
      </p:graphicFrame>
      <p:grpSp>
        <p:nvGrpSpPr>
          <p:cNvPr id="402" name="Google Shape;1149;g27c5661445c_0_335"/>
          <p:cNvGrpSpPr/>
          <p:nvPr/>
        </p:nvGrpSpPr>
        <p:grpSpPr>
          <a:xfrm>
            <a:off x="8420006" y="5189812"/>
            <a:ext cx="2295403" cy="1008456"/>
            <a:chOff x="0" y="0"/>
            <a:chExt cx="2295402" cy="1008455"/>
          </a:xfrm>
        </p:grpSpPr>
        <p:sp>
          <p:nvSpPr>
            <p:cNvPr id="400" name="Forma"/>
            <p:cNvSpPr/>
            <p:nvPr/>
          </p:nvSpPr>
          <p:spPr>
            <a:xfrm>
              <a:off x="0" y="0"/>
              <a:ext cx="2295403" cy="1008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429"/>
                  </a:moveTo>
                  <a:lnTo>
                    <a:pt x="12600" y="3429"/>
                  </a:lnTo>
                  <a:lnTo>
                    <a:pt x="12803" y="0"/>
                  </a:lnTo>
                  <a:lnTo>
                    <a:pt x="18000" y="3429"/>
                  </a:lnTo>
                  <a:lnTo>
                    <a:pt x="21600" y="3429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6457"/>
                  </a:lnTo>
                  <a:close/>
                </a:path>
              </a:pathLst>
            </a:custGeom>
            <a:solidFill>
              <a:srgbClr val="131F37"/>
            </a:solidFill>
            <a:ln w="9525" cap="flat">
              <a:solidFill>
                <a:srgbClr val="00665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>
                  <a:solidFill>
                    <a:srgbClr val="8BFF6E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</a:p>
          </p:txBody>
        </p:sp>
        <p:sp>
          <p:nvSpPr>
            <p:cNvPr id="401" name="e 2% all’orario della colazione/ brunch…"/>
            <p:cNvSpPr txBox="1"/>
            <p:nvPr/>
          </p:nvSpPr>
          <p:spPr>
            <a:xfrm>
              <a:off x="4924" y="114241"/>
              <a:ext cx="2285555" cy="7799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/>
            <a:p>
              <a:pPr algn="ctr">
                <a:defRPr sz="1200">
                  <a:solidFill>
                    <a:srgbClr val="F4FFFE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r>
                <a:t>e 2% all’orario della colazione/ brunch</a:t>
              </a:r>
            </a:p>
            <a:p>
              <a:pPr algn="ctr">
                <a:defRPr sz="1200">
                  <a:solidFill>
                    <a:srgbClr val="F4FFFE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r>
                <a:t>(vs 3% nel 2022)</a:t>
              </a:r>
            </a:p>
          </p:txBody>
        </p:sp>
      </p:grpSp>
      <p:pic>
        <p:nvPicPr>
          <p:cNvPr id="403" name="Google Shape;758;p1" descr="Google Shape;758;p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1158;g27c5661445c_0_343" descr="Google Shape;1158;g27c5661445c_0_343"/>
          <p:cNvPicPr>
            <a:picLocks noChangeAspect="1"/>
          </p:cNvPicPr>
          <p:nvPr/>
        </p:nvPicPr>
        <p:blipFill>
          <a:blip r:embed="rId2">
            <a:extLst/>
          </a:blip>
          <a:srcRect l="28205" t="559" r="20430" b="2183"/>
          <a:stretch>
            <a:fillRect/>
          </a:stretch>
        </p:blipFill>
        <p:spPr>
          <a:xfrm>
            <a:off x="5913640" y="455072"/>
            <a:ext cx="6190854" cy="5361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799"/>
                </a:moveTo>
                <a:lnTo>
                  <a:pt x="5400" y="21600"/>
                </a:lnTo>
                <a:lnTo>
                  <a:pt x="16201" y="21600"/>
                </a:lnTo>
                <a:lnTo>
                  <a:pt x="21600" y="10799"/>
                </a:lnTo>
                <a:lnTo>
                  <a:pt x="16201" y="0"/>
                </a:lnTo>
                <a:lnTo>
                  <a:pt x="5400" y="0"/>
                </a:lnTo>
                <a:lnTo>
                  <a:pt x="0" y="10799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06" name="Immagine 4" descr="Immagine 4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8" name="Quanti sono?"/>
          <p:cNvSpPr txBox="1"/>
          <p:nvPr>
            <p:ph type="title" idx="4294967295"/>
          </p:nvPr>
        </p:nvSpPr>
        <p:spPr>
          <a:xfrm>
            <a:off x="453802" y="1678223"/>
            <a:ext cx="7901701" cy="705601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lnSpc>
                <a:spcPct val="100000"/>
              </a:lnSpc>
              <a:defRPr sz="29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/>
            <a:r>
              <a:t>Quanti sono?</a:t>
            </a:r>
          </a:p>
        </p:txBody>
      </p:sp>
      <p:sp>
        <p:nvSpPr>
          <p:cNvPr id="409" name="Google Shape;1157;g27c5661445c_0_343"/>
          <p:cNvSpPr txBox="1"/>
          <p:nvPr/>
        </p:nvSpPr>
        <p:spPr>
          <a:xfrm>
            <a:off x="524927" y="2236440"/>
            <a:ext cx="5255099" cy="1798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lnSpc>
                <a:spcPct val="115000"/>
              </a:lnSpc>
              <a:defRPr sz="2000">
                <a:latin typeface="Raleway"/>
                <a:ea typeface="Raleway"/>
                <a:cs typeface="Raleway"/>
                <a:sym typeface="Raleway"/>
              </a:defRPr>
            </a:pPr>
            <a:r>
              <a:t>In </a:t>
            </a:r>
            <a:r>
              <a:rPr b="1">
                <a:solidFill>
                  <a:srgbClr val="469CDE"/>
                </a:solidFill>
              </a:rPr>
              <a:t>Italia</a:t>
            </a:r>
            <a:r>
              <a:t> nel 2023 (Gen-Ago) gli utenti hanno prenotato principalmente </a:t>
            </a:r>
            <a:r>
              <a:rPr>
                <a:solidFill>
                  <a:srgbClr val="020F19"/>
                </a:solidFill>
              </a:rPr>
              <a:t>(</a:t>
            </a:r>
            <a:r>
              <a:rPr b="1">
                <a:solidFill>
                  <a:srgbClr val="469CDE"/>
                </a:solidFill>
              </a:rPr>
              <a:t>59%</a:t>
            </a:r>
            <a:r>
              <a:rPr>
                <a:solidFill>
                  <a:srgbClr val="00665A"/>
                </a:solidFill>
              </a:rPr>
              <a:t>)  </a:t>
            </a:r>
            <a:r>
              <a:rPr b="1">
                <a:solidFill>
                  <a:srgbClr val="469CDE"/>
                </a:solidFill>
              </a:rPr>
              <a:t>tavoli da 2 persone</a:t>
            </a:r>
            <a:r>
              <a:t>, il 13% da 3 persone, il 24% da 4 o più persone e il 4% degli utenti ha mangiato da solo</a:t>
            </a:r>
          </a:p>
        </p:txBody>
      </p:sp>
      <p:grpSp>
        <p:nvGrpSpPr>
          <p:cNvPr id="412" name="Google Shape;1159;g27c5661445c_0_343"/>
          <p:cNvGrpSpPr/>
          <p:nvPr/>
        </p:nvGrpSpPr>
        <p:grpSpPr>
          <a:xfrm>
            <a:off x="565729" y="4589102"/>
            <a:ext cx="1715397" cy="487651"/>
            <a:chOff x="0" y="0"/>
            <a:chExt cx="1715396" cy="487649"/>
          </a:xfrm>
        </p:grpSpPr>
        <p:pic>
          <p:nvPicPr>
            <p:cNvPr id="410" name="Google Shape;1160;g27c5661445c_0_343" descr="Google Shape;1160;g27c5661445c_0_343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0"/>
            <a:stretch>
              <a:fillRect/>
            </a:stretch>
          </p:blipFill>
          <p:spPr>
            <a:xfrm>
              <a:off x="-1" y="94257"/>
              <a:ext cx="301502" cy="29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8" y="0"/>
                    <a:pt x="0" y="4822"/>
                    <a:pt x="0" y="10786"/>
                  </a:cubicBezTo>
                  <a:cubicBezTo>
                    <a:pt x="0" y="16749"/>
                    <a:pt x="4838" y="21600"/>
                    <a:pt x="10800" y="21600"/>
                  </a:cubicBezTo>
                  <a:cubicBezTo>
                    <a:pt x="16762" y="21600"/>
                    <a:pt x="21600" y="16749"/>
                    <a:pt x="21600" y="10786"/>
                  </a:cubicBezTo>
                  <a:cubicBezTo>
                    <a:pt x="21600" y="4822"/>
                    <a:pt x="16762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11" name="Google Shape;1161;g27c5661445c_0_343"/>
            <p:cNvSpPr txBox="1"/>
            <p:nvPr/>
          </p:nvSpPr>
          <p:spPr>
            <a:xfrm>
              <a:off x="225295" y="0"/>
              <a:ext cx="1490102" cy="487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lnSpc>
                  <a:spcPct val="150000"/>
                </a:lnSpc>
                <a:spcBef>
                  <a:spcPts val="1000"/>
                </a:spcBef>
                <a:defRPr b="1" sz="2000">
                  <a:solidFill>
                    <a:srgbClr val="020F19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/>
              <a:r>
                <a:t> Italia: 2,9</a:t>
              </a:r>
            </a:p>
          </p:txBody>
        </p:sp>
      </p:grpSp>
      <p:grpSp>
        <p:nvGrpSpPr>
          <p:cNvPr id="415" name="Google Shape;1162;g27c5661445c_0_343"/>
          <p:cNvGrpSpPr/>
          <p:nvPr/>
        </p:nvGrpSpPr>
        <p:grpSpPr>
          <a:xfrm>
            <a:off x="2880247" y="4589090"/>
            <a:ext cx="1913105" cy="487651"/>
            <a:chOff x="0" y="0"/>
            <a:chExt cx="1913103" cy="487649"/>
          </a:xfrm>
        </p:grpSpPr>
        <p:pic>
          <p:nvPicPr>
            <p:cNvPr id="413" name="Google Shape;1163;g27c5661445c_0_343" descr="Google Shape;1163;g27c5661445c_0_343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31"/>
            <a:stretch>
              <a:fillRect/>
            </a:stretch>
          </p:blipFill>
          <p:spPr>
            <a:xfrm>
              <a:off x="-1" y="100788"/>
              <a:ext cx="301502" cy="290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8" y="0"/>
                    <a:pt x="0" y="4848"/>
                    <a:pt x="0" y="10815"/>
                  </a:cubicBezTo>
                  <a:cubicBezTo>
                    <a:pt x="0" y="16781"/>
                    <a:pt x="4838" y="21600"/>
                    <a:pt x="10800" y="21600"/>
                  </a:cubicBezTo>
                  <a:cubicBezTo>
                    <a:pt x="16762" y="21600"/>
                    <a:pt x="21600" y="16781"/>
                    <a:pt x="21600" y="10815"/>
                  </a:cubicBezTo>
                  <a:cubicBezTo>
                    <a:pt x="21600" y="4848"/>
                    <a:pt x="16762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>
              <a:outerShdw sx="100000" sy="100000" kx="0" ky="0" algn="b" rotWithShape="0" blurRad="63500" dist="19050" dir="5400000">
                <a:srgbClr val="000000">
                  <a:alpha val="49800"/>
                </a:srgbClr>
              </a:outerShdw>
            </a:effectLst>
          </p:spPr>
        </p:pic>
        <p:sp>
          <p:nvSpPr>
            <p:cNvPr id="414" name="Google Shape;1164;g27c5661445c_0_343"/>
            <p:cNvSpPr txBox="1"/>
            <p:nvPr/>
          </p:nvSpPr>
          <p:spPr>
            <a:xfrm>
              <a:off x="301504" y="0"/>
              <a:ext cx="1611600" cy="487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lnSpc>
                  <a:spcPct val="150000"/>
                </a:lnSpc>
                <a:spcBef>
                  <a:spcPts val="1000"/>
                </a:spcBef>
                <a:defRPr b="1" sz="2000">
                  <a:solidFill>
                    <a:srgbClr val="020F19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/>
              <a:r>
                <a:t>Francia: 2,8	</a:t>
              </a:r>
            </a:p>
          </p:txBody>
        </p:sp>
      </p:grpSp>
      <p:grpSp>
        <p:nvGrpSpPr>
          <p:cNvPr id="418" name="Google Shape;1165;g27c5661445c_0_343"/>
          <p:cNvGrpSpPr/>
          <p:nvPr/>
        </p:nvGrpSpPr>
        <p:grpSpPr>
          <a:xfrm>
            <a:off x="2018359" y="5350987"/>
            <a:ext cx="2268234" cy="487651"/>
            <a:chOff x="0" y="0"/>
            <a:chExt cx="2268233" cy="487649"/>
          </a:xfrm>
        </p:grpSpPr>
        <p:pic>
          <p:nvPicPr>
            <p:cNvPr id="416" name="Google Shape;1166;g27c5661445c_0_343" descr="Google Shape;1166;g27c5661445c_0_343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15462" t="18252" r="16388" b="18258"/>
            <a:stretch>
              <a:fillRect/>
            </a:stretch>
          </p:blipFill>
          <p:spPr>
            <a:xfrm>
              <a:off x="0" y="63425"/>
              <a:ext cx="388246" cy="3657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7" name="Google Shape;1167;g27c5661445c_0_343"/>
            <p:cNvSpPr txBox="1"/>
            <p:nvPr/>
          </p:nvSpPr>
          <p:spPr>
            <a:xfrm>
              <a:off x="355132" y="0"/>
              <a:ext cx="1913102" cy="487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lnSpc>
                  <a:spcPct val="150000"/>
                </a:lnSpc>
                <a:spcBef>
                  <a:spcPts val="1000"/>
                </a:spcBef>
                <a:defRPr b="1" sz="2000">
                  <a:solidFill>
                    <a:srgbClr val="020F19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/>
              <a:r>
                <a:t>Spagna: 2,9</a:t>
              </a:r>
            </a:p>
          </p:txBody>
        </p:sp>
      </p:grpSp>
      <p:grpSp>
        <p:nvGrpSpPr>
          <p:cNvPr id="421" name="Google Shape;1168;g27c5661445c_0_343"/>
          <p:cNvGrpSpPr/>
          <p:nvPr/>
        </p:nvGrpSpPr>
        <p:grpSpPr>
          <a:xfrm>
            <a:off x="4866250" y="5350987"/>
            <a:ext cx="1657426" cy="487651"/>
            <a:chOff x="0" y="0"/>
            <a:chExt cx="1657424" cy="487649"/>
          </a:xfrm>
        </p:grpSpPr>
        <p:pic>
          <p:nvPicPr>
            <p:cNvPr id="419" name="Google Shape;1169;g27c5661445c_0_343" descr="Google Shape;1169;g27c5661445c_0_343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18403" t="21289" r="19960" b="18033"/>
            <a:stretch>
              <a:fillRect/>
            </a:stretch>
          </p:blipFill>
          <p:spPr>
            <a:xfrm>
              <a:off x="0" y="93654"/>
              <a:ext cx="301625" cy="29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8" y="0"/>
                    <a:pt x="0" y="4833"/>
                    <a:pt x="0" y="10800"/>
                  </a:cubicBezTo>
                  <a:cubicBezTo>
                    <a:pt x="0" y="16767"/>
                    <a:pt x="4838" y="21600"/>
                    <a:pt x="10800" y="21600"/>
                  </a:cubicBezTo>
                  <a:cubicBezTo>
                    <a:pt x="16762" y="21600"/>
                    <a:pt x="21600" y="16767"/>
                    <a:pt x="21600" y="10800"/>
                  </a:cubicBezTo>
                  <a:cubicBezTo>
                    <a:pt x="21600" y="4833"/>
                    <a:pt x="16762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20" name="Google Shape;1170;g27c5661445c_0_343"/>
            <p:cNvSpPr txBox="1"/>
            <p:nvPr/>
          </p:nvSpPr>
          <p:spPr>
            <a:xfrm>
              <a:off x="294825" y="0"/>
              <a:ext cx="1362600" cy="487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lnSpc>
                  <a:spcPct val="150000"/>
                </a:lnSpc>
                <a:spcBef>
                  <a:spcPts val="1000"/>
                </a:spcBef>
                <a:defRPr b="1" sz="2000">
                  <a:solidFill>
                    <a:srgbClr val="020F19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/>
              <a:r>
                <a:t>UK: 3</a:t>
              </a:r>
            </a:p>
          </p:txBody>
        </p:sp>
      </p:grpSp>
      <p:sp>
        <p:nvSpPr>
          <p:cNvPr id="422" name="Google Shape;1171;g27c5661445c_0_343"/>
          <p:cNvSpPr txBox="1"/>
          <p:nvPr/>
        </p:nvSpPr>
        <p:spPr>
          <a:xfrm>
            <a:off x="481600" y="4068086"/>
            <a:ext cx="6710399" cy="487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lnSpc>
                <a:spcPct val="115000"/>
              </a:lnSpc>
              <a:defRPr b="1" sz="2000">
                <a:latin typeface="Raleway"/>
                <a:ea typeface="Raleway"/>
                <a:cs typeface="Raleway"/>
                <a:sym typeface="Raleway"/>
              </a:defRPr>
            </a:pPr>
            <a:r>
              <a:t>Coperti medi per prenotazione nel 2023: </a:t>
            </a:r>
            <a:r>
              <a:rPr>
                <a:solidFill>
                  <a:srgbClr val="020F19"/>
                </a:solidFill>
              </a:rPr>
              <a:t> </a:t>
            </a:r>
          </a:p>
        </p:txBody>
      </p:sp>
      <p:pic>
        <p:nvPicPr>
          <p:cNvPr id="423" name="Google Shape;758;p1" descr="Google Shape;758;p1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6" name="Quanto spendono?"/>
          <p:cNvSpPr txBox="1"/>
          <p:nvPr>
            <p:ph type="title" idx="4294967295"/>
          </p:nvPr>
        </p:nvSpPr>
        <p:spPr>
          <a:xfrm>
            <a:off x="1304400" y="1600392"/>
            <a:ext cx="7901700" cy="705601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lnSpc>
                <a:spcPct val="100000"/>
              </a:lnSpc>
              <a:defRPr sz="29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/>
            <a:r>
              <a:t>Quanto spendono?</a:t>
            </a:r>
          </a:p>
        </p:txBody>
      </p:sp>
      <p:sp>
        <p:nvSpPr>
          <p:cNvPr id="427" name="Google Shape;1178;g27c5661445c_0_373"/>
          <p:cNvSpPr txBox="1"/>
          <p:nvPr/>
        </p:nvSpPr>
        <p:spPr>
          <a:xfrm>
            <a:off x="1318074" y="2324884"/>
            <a:ext cx="6248752" cy="1334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/>
          <a:p>
            <a:pPr algn="just">
              <a:lnSpc>
                <a:spcPct val="115000"/>
              </a:lnSpc>
              <a:defRPr>
                <a:latin typeface="Raleway"/>
                <a:ea typeface="Raleway"/>
                <a:cs typeface="Raleway"/>
                <a:sym typeface="Raleway"/>
              </a:defRPr>
            </a:pPr>
            <a:r>
              <a:t>Lo scontrino medio</a:t>
            </a:r>
            <a:r>
              <a:rPr>
                <a:solidFill>
                  <a:srgbClr val="00665A"/>
                </a:solidFill>
              </a:rPr>
              <a:t> </a:t>
            </a:r>
            <a:r>
              <a:rPr b="1">
                <a:solidFill>
                  <a:srgbClr val="00665A"/>
                </a:solidFill>
              </a:rPr>
              <a:t>inferiore a 30€</a:t>
            </a:r>
            <a:r>
              <a:rPr>
                <a:solidFill>
                  <a:srgbClr val="00665A"/>
                </a:solidFill>
              </a:rPr>
              <a:t> </a:t>
            </a:r>
            <a:r>
              <a:t>è il più comune sia in Italia sia negli altri Paesi europei principali di TheFork. Segue una spesa media tra 30€ e 50€ che è anch’essa comune sia in Italia sia in Francia, Spagna e UK</a:t>
            </a:r>
          </a:p>
        </p:txBody>
      </p:sp>
      <p:pic>
        <p:nvPicPr>
          <p:cNvPr id="428" name="Google Shape;1179;g27c5661445c_0_373" descr="Google Shape;1179;g27c5661445c_0_373"/>
          <p:cNvPicPr>
            <a:picLocks noChangeAspect="1"/>
          </p:cNvPicPr>
          <p:nvPr/>
        </p:nvPicPr>
        <p:blipFill>
          <a:blip r:embed="rId2">
            <a:extLst/>
          </a:blip>
          <a:srcRect l="2490" t="51594" r="2493" b="26275"/>
          <a:stretch>
            <a:fillRect/>
          </a:stretch>
        </p:blipFill>
        <p:spPr>
          <a:xfrm>
            <a:off x="7348805" y="1990"/>
            <a:ext cx="4908551" cy="4250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1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10801"/>
                </a:lnTo>
                <a:lnTo>
                  <a:pt x="16200" y="0"/>
                </a:lnTo>
                <a:lnTo>
                  <a:pt x="5400" y="0"/>
                </a:lnTo>
                <a:lnTo>
                  <a:pt x="0" y="10801"/>
                </a:lnTo>
                <a:close/>
              </a:path>
            </a:pathLst>
          </a:custGeom>
          <a:ln w="12700">
            <a:miter lim="400000"/>
          </a:ln>
        </p:spPr>
      </p:pic>
      <p:graphicFrame>
        <p:nvGraphicFramePr>
          <p:cNvPr id="429" name="Google Shape;1180;g27c5661445c_0_373"/>
          <p:cNvGraphicFramePr/>
          <p:nvPr/>
        </p:nvGraphicFramePr>
        <p:xfrm>
          <a:off x="1327594" y="3678507"/>
          <a:ext cx="5268283" cy="35687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440675"/>
                <a:gridCol w="958035"/>
                <a:gridCol w="1184561"/>
                <a:gridCol w="1095363"/>
                <a:gridCol w="1195475"/>
              </a:tblGrid>
              <a:tr h="5969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Periodo: 
gen- ago 2023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4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ITALIA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69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4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FRANCIA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20F19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4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SPAGNA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20F19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4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UK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20F19"/>
                      </a:solidFill>
                    </a:lnB>
                    <a:solidFill>
                      <a:srgbClr val="131F37"/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Prezzo medio inferiore a 30€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59%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69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49%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20F19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4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69%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20F19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64%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20F19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Prezzo medio tra 30€ e 50€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38%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69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4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39%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27%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30%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Prezzo medio sopra a 50€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3%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69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4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12%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4%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6%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31F37"/>
                    </a:solidFill>
                  </a:tcPr>
                </a:tc>
              </a:tr>
            </a:tbl>
          </a:graphicData>
        </a:graphic>
      </p:graphicFrame>
      <p:pic>
        <p:nvPicPr>
          <p:cNvPr id="430" name="Immagine 4" descr="Immagine 4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Google Shape;758;p1" descr="Google Shape;758;p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4" name="Cosa mangiano?"/>
          <p:cNvSpPr txBox="1"/>
          <p:nvPr>
            <p:ph type="title" idx="4294967295"/>
          </p:nvPr>
        </p:nvSpPr>
        <p:spPr>
          <a:xfrm>
            <a:off x="221770" y="1752372"/>
            <a:ext cx="7901701" cy="705601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lnSpc>
                <a:spcPct val="100000"/>
              </a:lnSpc>
              <a:defRPr sz="29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/>
            <a:r>
              <a:t>Cosa mangiano?</a:t>
            </a:r>
          </a:p>
        </p:txBody>
      </p:sp>
      <p:sp>
        <p:nvSpPr>
          <p:cNvPr id="435" name="Google Shape;1187;g27c5661445c_0_355"/>
          <p:cNvSpPr txBox="1"/>
          <p:nvPr/>
        </p:nvSpPr>
        <p:spPr>
          <a:xfrm>
            <a:off x="259325" y="2332049"/>
            <a:ext cx="8010650" cy="746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lnSpc>
                <a:spcPct val="115000"/>
              </a:lnSpc>
              <a:defRPr sz="2000">
                <a:latin typeface="Raleway"/>
                <a:ea typeface="Raleway"/>
                <a:cs typeface="Raleway"/>
                <a:sym typeface="Raleway"/>
              </a:defRPr>
            </a:pPr>
            <a:r>
              <a:t>Le 5 tipologie di cucina </a:t>
            </a:r>
            <a:r>
              <a:rPr b="1">
                <a:solidFill>
                  <a:srgbClr val="469CDE"/>
                </a:solidFill>
              </a:rPr>
              <a:t>più prenotate</a:t>
            </a:r>
            <a:r>
              <a:rPr b="1">
                <a:solidFill>
                  <a:srgbClr val="00665A"/>
                </a:solidFill>
              </a:rPr>
              <a:t> </a:t>
            </a:r>
            <a:r>
              <a:t>dagli utenti di</a:t>
            </a:r>
          </a:p>
          <a:p>
            <a:pPr>
              <a:lnSpc>
                <a:spcPct val="115000"/>
              </a:lnSpc>
              <a:defRPr sz="2000">
                <a:latin typeface="Raleway"/>
                <a:ea typeface="Raleway"/>
                <a:cs typeface="Raleway"/>
                <a:sym typeface="Raleway"/>
              </a:defRPr>
            </a:pPr>
            <a:r>
              <a:t>TheFork nel periodo gennaio-agosto 2023 </a:t>
            </a:r>
          </a:p>
        </p:txBody>
      </p:sp>
      <p:pic>
        <p:nvPicPr>
          <p:cNvPr id="436" name="Google Shape;1188;g27c5661445c_0_355" descr="Google Shape;1188;g27c5661445c_0_355"/>
          <p:cNvPicPr>
            <a:picLocks noChangeAspect="1"/>
          </p:cNvPicPr>
          <p:nvPr/>
        </p:nvPicPr>
        <p:blipFill>
          <a:blip r:embed="rId2">
            <a:extLst/>
          </a:blip>
          <a:srcRect l="7148" t="0" r="332" b="2770"/>
          <a:stretch>
            <a:fillRect/>
          </a:stretch>
        </p:blipFill>
        <p:spPr>
          <a:xfrm>
            <a:off x="6730956" y="2669"/>
            <a:ext cx="5463382" cy="4710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752"/>
                </a:moveTo>
                <a:lnTo>
                  <a:pt x="5401" y="21600"/>
                </a:lnTo>
                <a:lnTo>
                  <a:pt x="16201" y="21600"/>
                </a:lnTo>
                <a:lnTo>
                  <a:pt x="21600" y="10752"/>
                </a:lnTo>
                <a:lnTo>
                  <a:pt x="16249" y="0"/>
                </a:lnTo>
                <a:lnTo>
                  <a:pt x="5352" y="0"/>
                </a:lnTo>
                <a:lnTo>
                  <a:pt x="0" y="10752"/>
                </a:lnTo>
                <a:close/>
              </a:path>
            </a:pathLst>
          </a:custGeom>
          <a:ln w="12700">
            <a:miter lim="400000"/>
          </a:ln>
        </p:spPr>
      </p:pic>
      <p:graphicFrame>
        <p:nvGraphicFramePr>
          <p:cNvPr id="437" name="Google Shape;1189;g27c5661445c_0_355"/>
          <p:cNvGraphicFramePr/>
          <p:nvPr/>
        </p:nvGraphicFramePr>
        <p:xfrm>
          <a:off x="213537" y="3164010"/>
          <a:ext cx="7624546" cy="2495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948201"/>
                <a:gridCol w="1343689"/>
                <a:gridCol w="1399983"/>
                <a:gridCol w="1189635"/>
                <a:gridCol w="1287231"/>
                <a:gridCol w="1317625"/>
              </a:tblGrid>
              <a:tr h="435003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i="1" sz="1500">
                          <a:solidFill>
                            <a:srgbClr val="FFFFF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Paese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F4FFFE"/>
                      </a:solidFill>
                      <a:miter lim="400000"/>
                    </a:lnL>
                    <a:lnR>
                      <a:solidFill>
                        <a:srgbClr val="F4FFFE"/>
                      </a:solidFill>
                    </a:lnR>
                    <a:lnT>
                      <a:solidFill>
                        <a:srgbClr val="F4FFFE"/>
                      </a:solidFill>
                      <a:miter lim="400000"/>
                    </a:lnT>
                    <a:lnB>
                      <a:solidFill>
                        <a:srgbClr val="F4FFFE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500">
                          <a:solidFill>
                            <a:srgbClr val="FFFFF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1°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F4FFFE"/>
                      </a:solidFill>
                    </a:lnL>
                    <a:lnR>
                      <a:solidFill>
                        <a:srgbClr val="F4FFFE"/>
                      </a:solidFill>
                    </a:lnR>
                    <a:lnT>
                      <a:solidFill>
                        <a:srgbClr val="F4FFFE"/>
                      </a:solidFill>
                      <a:miter lim="400000"/>
                    </a:lnT>
                    <a:lnB>
                      <a:solidFill>
                        <a:srgbClr val="F4FFFE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500">
                          <a:solidFill>
                            <a:srgbClr val="FFFFF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2°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F4FFFE"/>
                      </a:solidFill>
                    </a:lnL>
                    <a:lnR>
                      <a:solidFill>
                        <a:srgbClr val="F4FFFE"/>
                      </a:solidFill>
                    </a:lnR>
                    <a:lnT>
                      <a:solidFill>
                        <a:srgbClr val="F4FFFE"/>
                      </a:solidFill>
                      <a:miter lim="400000"/>
                    </a:lnT>
                    <a:lnB>
                      <a:solidFill>
                        <a:srgbClr val="F4FFFE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500">
                          <a:solidFill>
                            <a:srgbClr val="FFFFF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3°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F4FFFE"/>
                      </a:solidFill>
                    </a:lnL>
                    <a:lnR>
                      <a:solidFill>
                        <a:srgbClr val="F4FFFE"/>
                      </a:solidFill>
                    </a:lnR>
                    <a:lnT>
                      <a:solidFill>
                        <a:srgbClr val="F4FFFE"/>
                      </a:solidFill>
                      <a:miter lim="400000"/>
                    </a:lnT>
                    <a:lnB>
                      <a:solidFill>
                        <a:srgbClr val="F4FFFE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500">
                          <a:solidFill>
                            <a:srgbClr val="FFFFF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4°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F4FFFE"/>
                      </a:solidFill>
                    </a:lnL>
                    <a:lnR>
                      <a:solidFill>
                        <a:srgbClr val="F4FFFE"/>
                      </a:solidFill>
                    </a:lnR>
                    <a:lnT>
                      <a:solidFill>
                        <a:srgbClr val="F4FFFE"/>
                      </a:solidFill>
                      <a:miter lim="400000"/>
                    </a:lnT>
                    <a:lnB>
                      <a:solidFill>
                        <a:srgbClr val="F4FFFE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500">
                          <a:solidFill>
                            <a:srgbClr val="FFFFF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5°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F4FFFE"/>
                      </a:solidFill>
                    </a:lnL>
                    <a:lnR>
                      <a:solidFill>
                        <a:srgbClr val="F4FFFE"/>
                      </a:solidFill>
                      <a:miter lim="400000"/>
                    </a:lnR>
                    <a:lnT>
                      <a:solidFill>
                        <a:srgbClr val="F4FFFE"/>
                      </a:solidFill>
                      <a:miter lim="400000"/>
                    </a:lnT>
                    <a:lnB>
                      <a:solidFill>
                        <a:srgbClr val="F4FFFE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435003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i="1" sz="1500">
                          <a:solidFill>
                            <a:srgbClr val="FFFFF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Italia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F4FFFE"/>
                      </a:solidFill>
                      <a:miter lim="400000"/>
                    </a:lnL>
                    <a:lnR>
                      <a:solidFill>
                        <a:srgbClr val="F4FFFE"/>
                      </a:solidFill>
                    </a:lnR>
                    <a:lnT>
                      <a:solidFill>
                        <a:srgbClr val="F4FFFE"/>
                      </a:solidFill>
                    </a:lnT>
                    <a:lnB>
                      <a:solidFill>
                        <a:srgbClr val="F4FFFE"/>
                      </a:solidFill>
                    </a:lnB>
                    <a:solidFill>
                      <a:srgbClr val="469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Italiana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F4FFFE"/>
                      </a:solidFill>
                    </a:lnL>
                    <a:lnR>
                      <a:solidFill>
                        <a:srgbClr val="F4FFFE"/>
                      </a:solidFill>
                    </a:lnR>
                    <a:lnT>
                      <a:solidFill>
                        <a:srgbClr val="F4FFFE"/>
                      </a:solidFill>
                    </a:lnT>
                    <a:lnB>
                      <a:solidFill>
                        <a:srgbClr val="F4FFFE"/>
                      </a:solidFill>
                    </a:lnB>
                    <a:solidFill>
                      <a:srgbClr val="469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Mediterranea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F4FFFE"/>
                      </a:solidFill>
                    </a:lnL>
                    <a:lnR>
                      <a:solidFill>
                        <a:srgbClr val="F4FFFE"/>
                      </a:solidFill>
                    </a:lnR>
                    <a:lnT>
                      <a:solidFill>
                        <a:srgbClr val="F4FFFE"/>
                      </a:solidFill>
                    </a:lnT>
                    <a:lnB>
                      <a:solidFill>
                        <a:srgbClr val="F4FFFE"/>
                      </a:solidFill>
                    </a:lnB>
                    <a:solidFill>
                      <a:srgbClr val="469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Pizzerie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F4FFFE"/>
                      </a:solidFill>
                    </a:lnL>
                    <a:lnR>
                      <a:solidFill>
                        <a:srgbClr val="F4FFFE"/>
                      </a:solidFill>
                    </a:lnR>
                    <a:lnT>
                      <a:solidFill>
                        <a:srgbClr val="F4FFFE"/>
                      </a:solidFill>
                    </a:lnT>
                    <a:lnB>
                      <a:solidFill>
                        <a:srgbClr val="F4FFFE"/>
                      </a:solidFill>
                    </a:lnB>
                    <a:solidFill>
                      <a:srgbClr val="469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Giapponese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F4FFFE"/>
                      </a:solidFill>
                    </a:lnL>
                    <a:lnR>
                      <a:solidFill>
                        <a:srgbClr val="F4FFFE"/>
                      </a:solidFill>
                    </a:lnR>
                    <a:lnT>
                      <a:solidFill>
                        <a:srgbClr val="F4FFFE"/>
                      </a:solidFill>
                    </a:lnT>
                    <a:lnB>
                      <a:solidFill>
                        <a:srgbClr val="F4FFFE"/>
                      </a:solidFill>
                    </a:lnB>
                    <a:solidFill>
                      <a:srgbClr val="469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Di Pesce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F4FFFE"/>
                      </a:solidFill>
                    </a:lnL>
                    <a:lnR>
                      <a:solidFill>
                        <a:srgbClr val="F4FFFE"/>
                      </a:solidFill>
                      <a:miter lim="400000"/>
                    </a:lnR>
                    <a:lnT>
                      <a:solidFill>
                        <a:srgbClr val="F4FFFE"/>
                      </a:solidFill>
                    </a:lnT>
                    <a:lnB>
                      <a:solidFill>
                        <a:srgbClr val="F4FFFE"/>
                      </a:solidFill>
                    </a:lnB>
                    <a:solidFill>
                      <a:srgbClr val="469CDE"/>
                    </a:solidFill>
                  </a:tcPr>
                </a:tc>
              </a:tr>
              <a:tr h="598775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i="1" sz="1300">
                          <a:solidFill>
                            <a:srgbClr val="F4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Francia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F4FFFE"/>
                      </a:solidFill>
                      <a:miter lim="400000"/>
                    </a:lnL>
                    <a:lnR>
                      <a:solidFill>
                        <a:srgbClr val="F4FFFE"/>
                      </a:solidFill>
                    </a:lnR>
                    <a:lnT>
                      <a:solidFill>
                        <a:srgbClr val="F4FFFE"/>
                      </a:solidFill>
                    </a:lnT>
                    <a:lnB>
                      <a:solidFill>
                        <a:srgbClr val="F4FFFE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300">
                          <a:solidFill>
                            <a:srgbClr val="F4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Francese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F4FFFE"/>
                      </a:solidFill>
                    </a:lnL>
                    <a:lnR>
                      <a:solidFill>
                        <a:srgbClr val="F4FFFE"/>
                      </a:solidFill>
                    </a:lnR>
                    <a:lnT>
                      <a:solidFill>
                        <a:srgbClr val="F4FFFE"/>
                      </a:solidFill>
                    </a:lnT>
                    <a:lnB>
                      <a:solidFill>
                        <a:srgbClr val="F4FFFE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300">
                          <a:solidFill>
                            <a:srgbClr val="F4FFFE"/>
                          </a:solidFill>
                          <a:latin typeface="Montserrat ExtraBold"/>
                          <a:ea typeface="Montserrat ExtraBold"/>
                          <a:cs typeface="Montserrat ExtraBold"/>
                        </a:rPr>
                        <a:t>Italiana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F4FFFE"/>
                      </a:solidFill>
                    </a:lnL>
                    <a:lnR>
                      <a:solidFill>
                        <a:srgbClr val="F4FFFE"/>
                      </a:solidFill>
                    </a:lnR>
                    <a:lnT>
                      <a:solidFill>
                        <a:srgbClr val="F4FFFE"/>
                      </a:solidFill>
                    </a:lnT>
                    <a:lnB>
                      <a:solidFill>
                        <a:srgbClr val="F4FFFE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Giapponese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F4FFFE"/>
                      </a:solidFill>
                    </a:lnL>
                    <a:lnR>
                      <a:solidFill>
                        <a:srgbClr val="F4FFFE"/>
                      </a:solidFill>
                    </a:lnR>
                    <a:lnT>
                      <a:solidFill>
                        <a:srgbClr val="F4FFFE"/>
                      </a:solidFill>
                    </a:lnT>
                    <a:lnB>
                      <a:solidFill>
                        <a:srgbClr val="F4FFFE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Indiana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F4FFFE"/>
                      </a:solidFill>
                    </a:lnL>
                    <a:lnR>
                      <a:solidFill>
                        <a:srgbClr val="F4FFFE"/>
                      </a:solidFill>
                    </a:lnR>
                    <a:lnT>
                      <a:solidFill>
                        <a:srgbClr val="F4FFFE"/>
                      </a:solidFill>
                    </a:lnT>
                    <a:lnB>
                      <a:solidFill>
                        <a:srgbClr val="F4FFFE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Mediterranea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F4FFFE"/>
                      </a:solidFill>
                    </a:lnL>
                    <a:lnR>
                      <a:solidFill>
                        <a:srgbClr val="F4FFFE"/>
                      </a:solidFill>
                      <a:miter lim="400000"/>
                    </a:lnR>
                    <a:lnT>
                      <a:solidFill>
                        <a:srgbClr val="F4FFFE"/>
                      </a:solidFill>
                    </a:lnT>
                    <a:lnB>
                      <a:solidFill>
                        <a:srgbClr val="F4FFFE"/>
                      </a:solidFill>
                    </a:lnB>
                    <a:solidFill>
                      <a:srgbClr val="131F37"/>
                    </a:solidFill>
                  </a:tcPr>
                </a:tc>
              </a:tr>
              <a:tr h="598775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i="1" sz="1300">
                          <a:solidFill>
                            <a:srgbClr val="FFFFF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Spagna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F4FFFE"/>
                      </a:solidFill>
                      <a:miter lim="400000"/>
                    </a:lnL>
                    <a:lnR>
                      <a:solidFill>
                        <a:srgbClr val="F4FFFE"/>
                      </a:solidFill>
                    </a:lnR>
                    <a:lnT>
                      <a:solidFill>
                        <a:srgbClr val="F4FFFE"/>
                      </a:solidFill>
                    </a:lnT>
                    <a:lnB>
                      <a:solidFill>
                        <a:srgbClr val="F4FFFE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Mediterranea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F4FFFE"/>
                      </a:solidFill>
                    </a:lnL>
                    <a:lnR>
                      <a:solidFill>
                        <a:srgbClr val="F4FFFE"/>
                      </a:solidFill>
                    </a:lnR>
                    <a:lnT>
                      <a:solidFill>
                        <a:srgbClr val="F4FFFE"/>
                      </a:solidFill>
                    </a:lnT>
                    <a:lnB>
                      <a:solidFill>
                        <a:srgbClr val="F4FFFE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Giapponese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F4FFFE"/>
                      </a:solidFill>
                    </a:lnL>
                    <a:lnR>
                      <a:solidFill>
                        <a:srgbClr val="F4FFFE"/>
                      </a:solidFill>
                    </a:lnR>
                    <a:lnT>
                      <a:solidFill>
                        <a:srgbClr val="F4FFFE"/>
                      </a:solidFill>
                    </a:lnT>
                    <a:lnB>
                      <a:solidFill>
                        <a:srgbClr val="F4FFFE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Spagnola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F4FFFE"/>
                      </a:solidFill>
                    </a:lnL>
                    <a:lnR>
                      <a:solidFill>
                        <a:srgbClr val="F4FFFE"/>
                      </a:solidFill>
                    </a:lnR>
                    <a:lnT>
                      <a:solidFill>
                        <a:srgbClr val="F4FFFE"/>
                      </a:solidFill>
                    </a:lnT>
                    <a:lnB>
                      <a:solidFill>
                        <a:srgbClr val="F4FFFE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Montserrat ExtraBold"/>
                          <a:ea typeface="Montserrat ExtraBold"/>
                          <a:cs typeface="Montserrat ExtraBold"/>
                        </a:rPr>
                        <a:t>Italiana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F4FFFE"/>
                      </a:solidFill>
                    </a:lnL>
                    <a:lnR>
                      <a:solidFill>
                        <a:srgbClr val="F4FFFE"/>
                      </a:solidFill>
                    </a:lnR>
                    <a:lnT>
                      <a:solidFill>
                        <a:srgbClr val="F4FFFE"/>
                      </a:solidFill>
                    </a:lnT>
                    <a:lnB>
                      <a:solidFill>
                        <a:srgbClr val="F4FFFE"/>
                      </a:solidFill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Indiana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F4FFFE"/>
                      </a:solidFill>
                    </a:lnL>
                    <a:lnR>
                      <a:solidFill>
                        <a:srgbClr val="F4FFFE"/>
                      </a:solidFill>
                      <a:miter lim="400000"/>
                    </a:lnR>
                    <a:lnT>
                      <a:solidFill>
                        <a:srgbClr val="F4FFFE"/>
                      </a:solidFill>
                    </a:lnT>
                    <a:lnB>
                      <a:solidFill>
                        <a:srgbClr val="F4FFFE"/>
                      </a:solidFill>
                    </a:lnB>
                    <a:solidFill>
                      <a:srgbClr val="131F37"/>
                    </a:solidFill>
                  </a:tcPr>
                </a:tc>
              </a:tr>
              <a:tr h="41831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i="1" sz="1300">
                          <a:solidFill>
                            <a:srgbClr val="FFFFF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UK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F4FFFE"/>
                      </a:solidFill>
                      <a:miter lim="400000"/>
                    </a:lnL>
                    <a:lnR>
                      <a:solidFill>
                        <a:srgbClr val="F4FFFE"/>
                      </a:solidFill>
                    </a:lnR>
                    <a:lnT>
                      <a:solidFill>
                        <a:srgbClr val="F4FFFE"/>
                      </a:solidFill>
                    </a:lnT>
                    <a:lnB>
                      <a:solidFill>
                        <a:srgbClr val="F4FFFE"/>
                      </a:solidFill>
                      <a:miter lim="400000"/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Inglese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F4FFFE"/>
                      </a:solidFill>
                    </a:lnL>
                    <a:lnR>
                      <a:solidFill>
                        <a:srgbClr val="F4FFFE"/>
                      </a:solidFill>
                    </a:lnR>
                    <a:lnT>
                      <a:solidFill>
                        <a:srgbClr val="F4FFFE"/>
                      </a:solidFill>
                    </a:lnT>
                    <a:lnB>
                      <a:solidFill>
                        <a:srgbClr val="F4FFFE"/>
                      </a:solidFill>
                      <a:miter lim="400000"/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Montserrat ExtraBold"/>
                          <a:ea typeface="Montserrat ExtraBold"/>
                          <a:cs typeface="Montserrat ExtraBold"/>
                        </a:rPr>
                        <a:t>Italiana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F4FFFE"/>
                      </a:solidFill>
                    </a:lnL>
                    <a:lnR>
                      <a:solidFill>
                        <a:srgbClr val="F4FFFE"/>
                      </a:solidFill>
                    </a:lnR>
                    <a:lnT>
                      <a:solidFill>
                        <a:srgbClr val="F4FFFE"/>
                      </a:solidFill>
                    </a:lnT>
                    <a:lnB>
                      <a:solidFill>
                        <a:srgbClr val="F4FFFE"/>
                      </a:solidFill>
                      <a:miter lim="400000"/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Europea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F4FFFE"/>
                      </a:solidFill>
                    </a:lnL>
                    <a:lnR>
                      <a:solidFill>
                        <a:srgbClr val="F4FFFE"/>
                      </a:solidFill>
                    </a:lnR>
                    <a:lnT>
                      <a:solidFill>
                        <a:srgbClr val="F4FFFE"/>
                      </a:solidFill>
                    </a:lnT>
                    <a:lnB>
                      <a:solidFill>
                        <a:srgbClr val="F4FFFE"/>
                      </a:solidFill>
                      <a:miter lim="400000"/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Indiana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F4FFFE"/>
                      </a:solidFill>
                    </a:lnL>
                    <a:lnR>
                      <a:solidFill>
                        <a:srgbClr val="F4FFFE"/>
                      </a:solidFill>
                    </a:lnR>
                    <a:lnT>
                      <a:solidFill>
                        <a:srgbClr val="F4FFFE"/>
                      </a:solidFill>
                    </a:lnT>
                    <a:lnB>
                      <a:solidFill>
                        <a:srgbClr val="F4FFFE"/>
                      </a:solidFill>
                      <a:miter lim="400000"/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Greca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F4FFFE"/>
                      </a:solidFill>
                    </a:lnL>
                    <a:lnR>
                      <a:solidFill>
                        <a:srgbClr val="F4FFFE"/>
                      </a:solidFill>
                      <a:miter lim="400000"/>
                    </a:lnR>
                    <a:lnT>
                      <a:solidFill>
                        <a:srgbClr val="F4FFFE"/>
                      </a:solidFill>
                    </a:lnT>
                    <a:lnB>
                      <a:solidFill>
                        <a:srgbClr val="F4FFFE"/>
                      </a:solidFill>
                      <a:miter lim="400000"/>
                    </a:lnB>
                    <a:solidFill>
                      <a:srgbClr val="131F37"/>
                    </a:solidFill>
                  </a:tcPr>
                </a:tc>
              </a:tr>
            </a:tbl>
          </a:graphicData>
        </a:graphic>
      </p:graphicFrame>
      <p:sp>
        <p:nvSpPr>
          <p:cNvPr id="438" name="Google Shape;1190;g27c5661445c_0_355"/>
          <p:cNvSpPr txBox="1"/>
          <p:nvPr/>
        </p:nvSpPr>
        <p:spPr>
          <a:xfrm>
            <a:off x="202550" y="5735126"/>
            <a:ext cx="8916900" cy="32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900">
                <a:solidFill>
                  <a:srgbClr val="020F19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1pPr>
          </a:lstStyle>
          <a:p>
            <a:pPr/>
            <a:r>
              <a:t>Basato sui filtri presenti nell’applicazione di TheFork</a:t>
            </a:r>
          </a:p>
        </p:txBody>
      </p:sp>
      <p:pic>
        <p:nvPicPr>
          <p:cNvPr id="439" name="Immagine 4" descr="Immagine 4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0" name="Google Shape;758;p1" descr="Google Shape;758;p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Immagine 4" descr="Immagine 4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3" name="Google Shape;1209;g27d6db097de_2_0" descr="Google Shape;1209;g27d6db097de_2_0"/>
          <p:cNvPicPr>
            <a:picLocks noChangeAspect="1"/>
          </p:cNvPicPr>
          <p:nvPr/>
        </p:nvPicPr>
        <p:blipFill>
          <a:blip r:embed="rId3">
            <a:extLst/>
          </a:blip>
          <a:srcRect l="14707" t="5175" r="13056" b="952"/>
          <a:stretch>
            <a:fillRect/>
          </a:stretch>
        </p:blipFill>
        <p:spPr>
          <a:xfrm>
            <a:off x="4139866" y="3125003"/>
            <a:ext cx="1466454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5401" y="21600"/>
                </a:lnTo>
                <a:lnTo>
                  <a:pt x="16199" y="21600"/>
                </a:lnTo>
                <a:lnTo>
                  <a:pt x="21600" y="10800"/>
                </a:lnTo>
                <a:lnTo>
                  <a:pt x="16199" y="0"/>
                </a:lnTo>
                <a:lnTo>
                  <a:pt x="5401" y="0"/>
                </a:lnTo>
                <a:lnTo>
                  <a:pt x="0" y="108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44" name="Google Shape;1210;g27d6db097de_2_0" descr="Google Shape;1210;g27d6db097de_2_0"/>
          <p:cNvPicPr>
            <a:picLocks noChangeAspect="1"/>
          </p:cNvPicPr>
          <p:nvPr/>
        </p:nvPicPr>
        <p:blipFill>
          <a:blip r:embed="rId4">
            <a:extLst/>
          </a:blip>
          <a:srcRect l="15057" t="2933" r="10089" b="0"/>
          <a:stretch>
            <a:fillRect/>
          </a:stretch>
        </p:blipFill>
        <p:spPr>
          <a:xfrm>
            <a:off x="162237" y="3125003"/>
            <a:ext cx="1466454" cy="1269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7"/>
                </a:moveTo>
                <a:lnTo>
                  <a:pt x="5396" y="21600"/>
                </a:lnTo>
                <a:lnTo>
                  <a:pt x="16204" y="21600"/>
                </a:lnTo>
                <a:lnTo>
                  <a:pt x="21600" y="10807"/>
                </a:lnTo>
                <a:lnTo>
                  <a:pt x="16199" y="0"/>
                </a:lnTo>
                <a:lnTo>
                  <a:pt x="5401" y="0"/>
                </a:lnTo>
                <a:lnTo>
                  <a:pt x="0" y="10807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4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6" name="Made in Italy: la cucina italiana all’estero"/>
          <p:cNvSpPr txBox="1"/>
          <p:nvPr>
            <p:ph type="title" idx="4294967295"/>
          </p:nvPr>
        </p:nvSpPr>
        <p:spPr>
          <a:xfrm>
            <a:off x="367531" y="1511772"/>
            <a:ext cx="10077601" cy="705601"/>
          </a:xfrm>
          <a:prstGeom prst="rect">
            <a:avLst/>
          </a:prstGeom>
        </p:spPr>
        <p:txBody>
          <a:bodyPr lIns="121899" tIns="121899" rIns="121899" bIns="121899"/>
          <a:lstStyle>
            <a:lvl1pPr>
              <a:lnSpc>
                <a:spcPct val="100000"/>
              </a:lnSpc>
              <a:defRPr sz="29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/>
            <a:r>
              <a:t>Made in Italy: la cucina italiana all’estero</a:t>
            </a:r>
          </a:p>
        </p:txBody>
      </p:sp>
      <p:sp>
        <p:nvSpPr>
          <p:cNvPr id="447" name="Google Shape;1197;g27d6db097de_2_0"/>
          <p:cNvSpPr txBox="1"/>
          <p:nvPr/>
        </p:nvSpPr>
        <p:spPr>
          <a:xfrm>
            <a:off x="425075" y="2163805"/>
            <a:ext cx="11341850" cy="39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lnSpc>
                <a:spcPct val="115000"/>
              </a:lnSpc>
              <a:defRPr sz="2000">
                <a:solidFill>
                  <a:srgbClr val="00665A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>
                <a:solidFill>
                  <a:srgbClr val="469CDE"/>
                </a:solidFill>
              </a:rPr>
              <a:t>La cucina italiana è tra le più ricercate online</a:t>
            </a:r>
            <a:r>
              <a:rPr>
                <a:solidFill>
                  <a:srgbClr val="469CDE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in Francia, Spagna e Regno Unito</a:t>
            </a:r>
          </a:p>
        </p:txBody>
      </p:sp>
      <p:sp>
        <p:nvSpPr>
          <p:cNvPr id="448" name="Google Shape;1198;g27d6db097de_2_0"/>
          <p:cNvSpPr txBox="1"/>
          <p:nvPr/>
        </p:nvSpPr>
        <p:spPr>
          <a:xfrm>
            <a:off x="1419057" y="3549567"/>
            <a:ext cx="2818589" cy="224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lnSpc>
                <a:spcPct val="150000"/>
              </a:lnSpc>
              <a:defRPr b="1" sz="1600">
                <a:solidFill>
                  <a:srgbClr val="020F19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Top 3 cucine più cercate</a:t>
            </a:r>
          </a:p>
          <a:p>
            <a:pPr marL="419100" indent="-12700" algn="ctr">
              <a:buSzPct val="98000"/>
              <a:buAutoNum type="arabicPeriod" startAt="1"/>
              <a:defRPr sz="1600">
                <a:solidFill>
                  <a:srgbClr val="020F19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Cinese</a:t>
            </a:r>
          </a:p>
          <a:p>
            <a:pPr marL="419100" indent="-12700" algn="ctr">
              <a:buSzPct val="98000"/>
              <a:buAutoNum type="arabicPeriod" startAt="1"/>
              <a:defRPr sz="1600">
                <a:solidFill>
                  <a:srgbClr val="020F19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Crepe</a:t>
            </a:r>
          </a:p>
          <a:p>
            <a:pPr marL="419100" indent="-12700" algn="ctr">
              <a:buSzPct val="98000"/>
              <a:buAutoNum type="arabicPeriod" startAt="1"/>
              <a:defRPr sz="1600">
                <a:solidFill>
                  <a:srgbClr val="020F19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Italiana </a:t>
            </a:r>
          </a:p>
          <a:p>
            <a:pPr algn="ctr">
              <a:lnSpc>
                <a:spcPct val="150000"/>
              </a:lnSpc>
              <a:defRPr b="1" sz="1200">
                <a:solidFill>
                  <a:srgbClr val="020F19"/>
                </a:solidFill>
                <a:latin typeface="Raleway"/>
                <a:ea typeface="Raleway"/>
                <a:cs typeface="Raleway"/>
                <a:sym typeface="Raleway"/>
              </a:defRPr>
            </a:pPr>
          </a:p>
          <a:p>
            <a:pPr algn="ctr">
              <a:lnSpc>
                <a:spcPct val="115000"/>
              </a:lnSpc>
              <a:defRPr b="1" sz="1600">
                <a:solidFill>
                  <a:srgbClr val="020F19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La pizza è il piatto in assoluto più ricercato</a:t>
            </a:r>
            <a:r>
              <a:rPr b="0"/>
              <a:t> in Francia</a:t>
            </a:r>
          </a:p>
        </p:txBody>
      </p:sp>
      <p:sp>
        <p:nvSpPr>
          <p:cNvPr id="449" name="Google Shape;1199;g27d6db097de_2_0"/>
          <p:cNvSpPr txBox="1"/>
          <p:nvPr/>
        </p:nvSpPr>
        <p:spPr>
          <a:xfrm>
            <a:off x="935757" y="3129736"/>
            <a:ext cx="2473851" cy="39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2000">
                <a:solidFill>
                  <a:srgbClr val="00665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FRANCIA</a:t>
            </a:r>
          </a:p>
        </p:txBody>
      </p:sp>
      <p:sp>
        <p:nvSpPr>
          <p:cNvPr id="450" name="Google Shape;1200;g27d6db097de_2_0"/>
          <p:cNvSpPr/>
          <p:nvPr/>
        </p:nvSpPr>
        <p:spPr>
          <a:xfrm flipH="1">
            <a:off x="4100607" y="3552550"/>
            <a:ext cx="1" cy="2495701"/>
          </a:xfrm>
          <a:prstGeom prst="line">
            <a:avLst/>
          </a:prstGeom>
          <a:ln w="25400">
            <a:solidFill>
              <a:srgbClr val="131F37"/>
            </a:solidFill>
          </a:ln>
        </p:spPr>
        <p:txBody>
          <a:bodyPr lIns="45719" rIns="45719"/>
          <a:lstStyle/>
          <a:p>
            <a:pPr>
              <a:defRPr sz="1400">
                <a:solidFill>
                  <a:srgbClr val="020F19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51" name="Google Shape;1201;g27d6db097de_2_0"/>
          <p:cNvSpPr txBox="1"/>
          <p:nvPr/>
        </p:nvSpPr>
        <p:spPr>
          <a:xfrm>
            <a:off x="4859075" y="3125193"/>
            <a:ext cx="2473850" cy="39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2000">
                <a:solidFill>
                  <a:srgbClr val="00665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SPAGNA</a:t>
            </a:r>
          </a:p>
        </p:txBody>
      </p:sp>
      <p:sp>
        <p:nvSpPr>
          <p:cNvPr id="452" name="Google Shape;1202;g27d6db097de_2_0"/>
          <p:cNvSpPr/>
          <p:nvPr/>
        </p:nvSpPr>
        <p:spPr>
          <a:xfrm>
            <a:off x="7990495" y="3552550"/>
            <a:ext cx="1" cy="2495701"/>
          </a:xfrm>
          <a:prstGeom prst="line">
            <a:avLst/>
          </a:prstGeom>
          <a:ln w="25400">
            <a:solidFill>
              <a:srgbClr val="131F37"/>
            </a:solidFill>
          </a:ln>
        </p:spPr>
        <p:txBody>
          <a:bodyPr lIns="45719" rIns="45719"/>
          <a:lstStyle/>
          <a:p>
            <a:pPr>
              <a:defRPr sz="1400">
                <a:solidFill>
                  <a:srgbClr val="020F19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53" name="Google Shape;1203;g27d6db097de_2_0"/>
          <p:cNvSpPr txBox="1"/>
          <p:nvPr/>
        </p:nvSpPr>
        <p:spPr>
          <a:xfrm>
            <a:off x="8941404" y="3144281"/>
            <a:ext cx="2473851" cy="39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2000">
                <a:solidFill>
                  <a:srgbClr val="00665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REGNO UNITO</a:t>
            </a:r>
          </a:p>
        </p:txBody>
      </p:sp>
      <p:sp>
        <p:nvSpPr>
          <p:cNvPr id="454" name="Google Shape;1204;g27d6db097de_2_0"/>
          <p:cNvSpPr txBox="1"/>
          <p:nvPr/>
        </p:nvSpPr>
        <p:spPr>
          <a:xfrm>
            <a:off x="5347182" y="3487240"/>
            <a:ext cx="2818589" cy="262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lnSpc>
                <a:spcPct val="150000"/>
              </a:lnSpc>
              <a:defRPr b="1" sz="1600">
                <a:solidFill>
                  <a:srgbClr val="020F19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Top 3 cucine più cercate</a:t>
            </a:r>
          </a:p>
          <a:p>
            <a:pPr marL="594400" indent="-188000" algn="ctr">
              <a:lnSpc>
                <a:spcPct val="115000"/>
              </a:lnSpc>
              <a:buClr>
                <a:srgbClr val="020F19"/>
              </a:buClr>
              <a:buSzPts val="1600"/>
              <a:buAutoNum type="arabicPeriod" startAt="1"/>
              <a:defRPr sz="1600">
                <a:solidFill>
                  <a:srgbClr val="020F19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Pizza</a:t>
            </a:r>
          </a:p>
          <a:p>
            <a:pPr marL="594400" indent="-188000" algn="ctr">
              <a:lnSpc>
                <a:spcPct val="115000"/>
              </a:lnSpc>
              <a:buClr>
                <a:srgbClr val="020F19"/>
              </a:buClr>
              <a:buSzPts val="1600"/>
              <a:buAutoNum type="arabicPeriod" startAt="1"/>
              <a:defRPr sz="1600">
                <a:solidFill>
                  <a:srgbClr val="020F19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Cinese </a:t>
            </a:r>
          </a:p>
          <a:p>
            <a:pPr marL="594400" indent="-188000" algn="ctr">
              <a:lnSpc>
                <a:spcPct val="115000"/>
              </a:lnSpc>
              <a:buClr>
                <a:srgbClr val="020F19"/>
              </a:buClr>
              <a:buSzPts val="1600"/>
              <a:buAutoNum type="arabicPeriod" startAt="1"/>
              <a:defRPr sz="1600">
                <a:solidFill>
                  <a:srgbClr val="020F19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Italiana</a:t>
            </a:r>
          </a:p>
          <a:p>
            <a:pPr algn="ctr">
              <a:lnSpc>
                <a:spcPct val="150000"/>
              </a:lnSpc>
              <a:defRPr sz="1200">
                <a:solidFill>
                  <a:srgbClr val="020F19"/>
                </a:solidFill>
                <a:latin typeface="Raleway"/>
                <a:ea typeface="Raleway"/>
                <a:cs typeface="Raleway"/>
                <a:sym typeface="Raleway"/>
              </a:defRPr>
            </a:pPr>
          </a:p>
          <a:p>
            <a:pPr algn="ctr">
              <a:lnSpc>
                <a:spcPct val="115000"/>
              </a:lnSpc>
              <a:defRPr b="1" sz="1600">
                <a:solidFill>
                  <a:srgbClr val="020F19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La pizza e la pasta </a:t>
            </a:r>
            <a:r>
              <a:rPr b="0"/>
              <a:t>sono nella top 5 dei piatti più ricercati</a:t>
            </a:r>
          </a:p>
        </p:txBody>
      </p:sp>
      <p:sp>
        <p:nvSpPr>
          <p:cNvPr id="455" name="Google Shape;1205;g27d6db097de_2_0"/>
          <p:cNvSpPr txBox="1"/>
          <p:nvPr/>
        </p:nvSpPr>
        <p:spPr>
          <a:xfrm>
            <a:off x="9275308" y="3760439"/>
            <a:ext cx="2620358" cy="2348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lnSpc>
                <a:spcPct val="150000"/>
              </a:lnSpc>
              <a:defRPr b="1" sz="1600">
                <a:solidFill>
                  <a:srgbClr val="020F19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Top 3 cucine più cercate</a:t>
            </a:r>
          </a:p>
          <a:p>
            <a:pPr marL="594400" indent="-188000" algn="ctr">
              <a:lnSpc>
                <a:spcPct val="115000"/>
              </a:lnSpc>
              <a:buClr>
                <a:srgbClr val="020F19"/>
              </a:buClr>
              <a:buSzPts val="1600"/>
              <a:buAutoNum type="arabicPeriod" startAt="1"/>
              <a:defRPr sz="1600">
                <a:solidFill>
                  <a:srgbClr val="020F19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Indiana</a:t>
            </a:r>
            <a:endParaRPr b="1"/>
          </a:p>
          <a:p>
            <a:pPr marL="594400" indent="-188000" algn="ctr">
              <a:lnSpc>
                <a:spcPct val="115000"/>
              </a:lnSpc>
              <a:buClr>
                <a:srgbClr val="020F19"/>
              </a:buClr>
              <a:buSzPts val="1600"/>
              <a:buAutoNum type="arabicPeriod" startAt="1"/>
              <a:defRPr sz="1600">
                <a:solidFill>
                  <a:srgbClr val="020F19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Italiana</a:t>
            </a:r>
            <a:r>
              <a:rPr b="1"/>
              <a:t> </a:t>
            </a:r>
            <a:endParaRPr b="1"/>
          </a:p>
          <a:p>
            <a:pPr marL="594400" indent="-188000" algn="ctr">
              <a:lnSpc>
                <a:spcPct val="115000"/>
              </a:lnSpc>
              <a:buClr>
                <a:srgbClr val="020F19"/>
              </a:buClr>
              <a:buSzPts val="1600"/>
              <a:buAutoNum type="arabicPeriod" startAt="1"/>
              <a:defRPr sz="1600">
                <a:solidFill>
                  <a:srgbClr val="020F19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 Cinese</a:t>
            </a:r>
          </a:p>
          <a:p>
            <a:pPr algn="ctr">
              <a:lnSpc>
                <a:spcPct val="150000"/>
              </a:lnSpc>
              <a:defRPr sz="1200">
                <a:solidFill>
                  <a:srgbClr val="020F19"/>
                </a:solidFill>
                <a:latin typeface="Raleway"/>
                <a:ea typeface="Raleway"/>
                <a:cs typeface="Raleway"/>
                <a:sym typeface="Raleway"/>
              </a:defRPr>
            </a:pPr>
          </a:p>
          <a:p>
            <a:pPr algn="ctr">
              <a:lnSpc>
                <a:spcPct val="115000"/>
              </a:lnSpc>
              <a:defRPr b="1" sz="1600">
                <a:solidFill>
                  <a:srgbClr val="020F19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La pizza e la pasta </a:t>
            </a:r>
            <a:r>
              <a:rPr b="0"/>
              <a:t>sono nella top 5 dei piatti più ricercati</a:t>
            </a:r>
          </a:p>
        </p:txBody>
      </p:sp>
      <p:pic>
        <p:nvPicPr>
          <p:cNvPr id="456" name="Google Shape;1206;g27d6db097de_2_0" descr="Google Shape;1206;g27d6db097de_2_0"/>
          <p:cNvPicPr>
            <a:picLocks noChangeAspect="1"/>
          </p:cNvPicPr>
          <p:nvPr/>
        </p:nvPicPr>
        <p:blipFill>
          <a:blip r:embed="rId5">
            <a:extLst/>
          </a:blip>
          <a:srcRect l="0" t="0" r="0" b="31"/>
          <a:stretch>
            <a:fillRect/>
          </a:stretch>
        </p:blipFill>
        <p:spPr>
          <a:xfrm>
            <a:off x="2910870" y="3182381"/>
            <a:ext cx="301501" cy="290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8" y="0"/>
                  <a:pt x="0" y="4848"/>
                  <a:pt x="0" y="10815"/>
                </a:cubicBezTo>
                <a:cubicBezTo>
                  <a:pt x="0" y="16781"/>
                  <a:pt x="4838" y="21600"/>
                  <a:pt x="10800" y="21600"/>
                </a:cubicBezTo>
                <a:cubicBezTo>
                  <a:pt x="16762" y="21600"/>
                  <a:pt x="21600" y="16781"/>
                  <a:pt x="21600" y="10815"/>
                </a:cubicBezTo>
                <a:cubicBezTo>
                  <a:pt x="21600" y="4848"/>
                  <a:pt x="16762" y="0"/>
                  <a:pt x="10800" y="0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49020"/>
              </a:srgbClr>
            </a:outerShdw>
          </a:effectLst>
        </p:spPr>
      </p:pic>
      <p:pic>
        <p:nvPicPr>
          <p:cNvPr id="457" name="Google Shape;1207;g27d6db097de_2_0" descr="Google Shape;1207;g27d6db097de_2_0"/>
          <p:cNvPicPr>
            <a:picLocks noChangeAspect="1"/>
          </p:cNvPicPr>
          <p:nvPr/>
        </p:nvPicPr>
        <p:blipFill>
          <a:blip r:embed="rId6">
            <a:extLst/>
          </a:blip>
          <a:srcRect l="15462" t="18252" r="16388" b="18258"/>
          <a:stretch>
            <a:fillRect/>
          </a:stretch>
        </p:blipFill>
        <p:spPr>
          <a:xfrm>
            <a:off x="6794835" y="3144876"/>
            <a:ext cx="388247" cy="365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Google Shape;1208;g27d6db097de_2_0" descr="Google Shape;1208;g27d6db097de_2_0"/>
          <p:cNvPicPr>
            <a:picLocks noChangeAspect="1"/>
          </p:cNvPicPr>
          <p:nvPr/>
        </p:nvPicPr>
        <p:blipFill>
          <a:blip r:embed="rId7">
            <a:extLst/>
          </a:blip>
          <a:srcRect l="18403" t="21289" r="19994" b="17991"/>
          <a:stretch>
            <a:fillRect/>
          </a:stretch>
        </p:blipFill>
        <p:spPr>
          <a:xfrm>
            <a:off x="11147584" y="3155183"/>
            <a:ext cx="388145" cy="382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4" y="0"/>
                  <a:pt x="0" y="4837"/>
                  <a:pt x="0" y="10800"/>
                </a:cubicBezTo>
                <a:cubicBezTo>
                  <a:pt x="0" y="16763"/>
                  <a:pt x="4834" y="21600"/>
                  <a:pt x="10800" y="21600"/>
                </a:cubicBezTo>
                <a:cubicBezTo>
                  <a:pt x="16766" y="21600"/>
                  <a:pt x="21600" y="16763"/>
                  <a:pt x="21600" y="10800"/>
                </a:cubicBezTo>
                <a:cubicBezTo>
                  <a:pt x="21600" y="4837"/>
                  <a:pt x="16766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59" name="Google Shape;1211;g27d6db097de_2_0" descr="Google Shape;1211;g27d6db097de_2_0"/>
          <p:cNvPicPr>
            <a:picLocks noChangeAspect="1"/>
          </p:cNvPicPr>
          <p:nvPr/>
        </p:nvPicPr>
        <p:blipFill>
          <a:blip r:embed="rId8">
            <a:extLst/>
          </a:blip>
          <a:srcRect l="10767" t="3418" r="10767" b="3446"/>
          <a:stretch>
            <a:fillRect/>
          </a:stretch>
        </p:blipFill>
        <p:spPr>
          <a:xfrm>
            <a:off x="7997985" y="3125003"/>
            <a:ext cx="1466454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5401" y="21600"/>
                </a:lnTo>
                <a:lnTo>
                  <a:pt x="16199" y="21600"/>
                </a:lnTo>
                <a:lnTo>
                  <a:pt x="21600" y="10800"/>
                </a:lnTo>
                <a:lnTo>
                  <a:pt x="16199" y="0"/>
                </a:lnTo>
                <a:lnTo>
                  <a:pt x="5401" y="0"/>
                </a:lnTo>
                <a:lnTo>
                  <a:pt x="0" y="1080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60" name="Google Shape;1190;g27c5661445c_0_355"/>
          <p:cNvSpPr txBox="1"/>
          <p:nvPr/>
        </p:nvSpPr>
        <p:spPr>
          <a:xfrm>
            <a:off x="947881" y="5949524"/>
            <a:ext cx="8916901" cy="32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900">
                <a:solidFill>
                  <a:srgbClr val="020F19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1pPr>
          </a:lstStyle>
          <a:p>
            <a:pPr/>
            <a:r>
              <a:t>Ricerche medie degli utenti di Francia, Spagna e Regno Unito su Google negli ultimi 12 mesi</a:t>
            </a:r>
          </a:p>
        </p:txBody>
      </p:sp>
      <p:pic>
        <p:nvPicPr>
          <p:cNvPr id="461" name="Google Shape;758;p1" descr="Google Shape;758;p1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4" name="IL TURISMO"/>
          <p:cNvSpPr txBox="1"/>
          <p:nvPr>
            <p:ph type="title" idx="4294967295"/>
          </p:nvPr>
        </p:nvSpPr>
        <p:spPr>
          <a:xfrm>
            <a:off x="413733" y="2026450"/>
            <a:ext cx="8377182" cy="2805100"/>
          </a:xfrm>
          <a:prstGeom prst="rect">
            <a:avLst/>
          </a:prstGeom>
        </p:spPr>
        <p:txBody>
          <a:bodyPr lIns="121899" tIns="121899" rIns="121899" bIns="121899"/>
          <a:lstStyle>
            <a:lvl1pPr>
              <a:lnSpc>
                <a:spcPct val="100000"/>
              </a:lnSpc>
              <a:defRPr cap="all" sz="50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/>
            <a:r>
              <a:t>IL TURISMO</a:t>
            </a:r>
          </a:p>
        </p:txBody>
      </p:sp>
      <p:pic>
        <p:nvPicPr>
          <p:cNvPr id="465" name="Immagine 4" descr="Immagine 4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Google Shape;758;p1" descr="Google Shape;758;p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egnaposto numero diapositiva 2"/>
          <p:cNvSpPr txBox="1"/>
          <p:nvPr>
            <p:ph type="sldNum" sz="quarter" idx="2"/>
          </p:nvPr>
        </p:nvSpPr>
        <p:spPr>
          <a:xfrm>
            <a:off x="337038" y="6318045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3" name="Il modo più intelligente di prenotare il ristorante"/>
          <p:cNvSpPr txBox="1"/>
          <p:nvPr>
            <p:ph type="title" idx="4294967295"/>
          </p:nvPr>
        </p:nvSpPr>
        <p:spPr>
          <a:xfrm>
            <a:off x="344233" y="1475196"/>
            <a:ext cx="3566801" cy="1664401"/>
          </a:xfrm>
          <a:prstGeom prst="rect">
            <a:avLst/>
          </a:prstGeom>
        </p:spPr>
        <p:txBody>
          <a:bodyPr lIns="121899" tIns="121899" rIns="121899" bIns="121899" anchor="t"/>
          <a:lstStyle/>
          <a:p>
            <a:pPr>
              <a:lnSpc>
                <a:spcPct val="100000"/>
              </a:lnSpc>
              <a:defRPr sz="20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Il modo più</a:t>
            </a:r>
            <a:br/>
            <a:r>
              <a:t>intelligente di</a:t>
            </a:r>
            <a:br/>
            <a:r>
              <a:t>prenotare il ristorante</a:t>
            </a:r>
          </a:p>
        </p:txBody>
      </p:sp>
      <p:sp>
        <p:nvSpPr>
          <p:cNvPr id="104" name="TheFork è la piattaforma leader nella prenotazione online dei ristoranti…"/>
          <p:cNvSpPr txBox="1"/>
          <p:nvPr>
            <p:ph type="body" sz="quarter" idx="1"/>
          </p:nvPr>
        </p:nvSpPr>
        <p:spPr>
          <a:xfrm>
            <a:off x="396758" y="2470867"/>
            <a:ext cx="3230401" cy="3456000"/>
          </a:xfrm>
          <a:prstGeom prst="rect">
            <a:avLst/>
          </a:prstGeom>
        </p:spPr>
        <p:txBody>
          <a:bodyPr lIns="121899" tIns="121899" rIns="121899" bIns="121899"/>
          <a:lstStyle/>
          <a:p>
            <a:pPr>
              <a:lnSpc>
                <a:spcPct val="115000"/>
              </a:lnSpc>
              <a:spcBef>
                <a:spcPts val="0"/>
              </a:spcBef>
              <a:buClr>
                <a:srgbClr val="020F19"/>
              </a:buClr>
              <a:buFont typeface="Montserrat Medium"/>
              <a:defRPr sz="1600">
                <a:solidFill>
                  <a:srgbClr val="020F1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TheFork è la piattaforma leader nella </a:t>
            </a:r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prenotazione online dei ristoranti</a:t>
            </a:r>
            <a:r>
              <a:t> 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020F19"/>
              </a:buClr>
              <a:buFont typeface="Montserrat Medium"/>
              <a:defRPr sz="1600">
                <a:solidFill>
                  <a:srgbClr val="020F1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in Europa e Australia 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020F19"/>
              </a:buClr>
              <a:buFont typeface="Montserrat Medium"/>
              <a:defRPr sz="1600">
                <a:solidFill>
                  <a:srgbClr val="020F1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che ha rivoluzionato 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020F19"/>
              </a:buClr>
              <a:buFont typeface="Montserrat Medium"/>
              <a:defRPr sz="1600">
                <a:solidFill>
                  <a:srgbClr val="020F1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il mondo della ristorazione offrendo un nuovo modo 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020F19"/>
              </a:buClr>
              <a:buFont typeface="Montserrat Medium"/>
              <a:defRPr sz="1600">
                <a:solidFill>
                  <a:srgbClr val="020F1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di far incontrare utenti 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020F19"/>
              </a:buClr>
              <a:buFont typeface="Montserrat Medium"/>
              <a:defRPr sz="1600">
                <a:solidFill>
                  <a:srgbClr val="020F1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e ristoranti e fornendo</a:t>
            </a:r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 un’agenda di prenotazione online per i ristoratori</a:t>
            </a:r>
            <a:r>
              <a:t>.</a:t>
            </a:r>
          </a:p>
        </p:txBody>
      </p:sp>
      <p:pic>
        <p:nvPicPr>
          <p:cNvPr id="105" name="Google Shape;787;p4" descr="Google Shape;787;p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23239" y="1"/>
            <a:ext cx="5568761" cy="345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Google Shape;788;p4" descr="Google Shape;788;p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78734" y="4713334"/>
            <a:ext cx="2417167" cy="1673733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Google Shape;790;p4"/>
          <p:cNvSpPr/>
          <p:nvPr/>
        </p:nvSpPr>
        <p:spPr>
          <a:xfrm>
            <a:off x="3667667" y="974857"/>
            <a:ext cx="3042533" cy="2902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600" fill="norm" stroke="1" extrusionOk="0">
                <a:moveTo>
                  <a:pt x="8231" y="0"/>
                </a:moveTo>
                <a:cubicBezTo>
                  <a:pt x="7011" y="0"/>
                  <a:pt x="5942" y="897"/>
                  <a:pt x="5491" y="2518"/>
                </a:cubicBezTo>
                <a:cubicBezTo>
                  <a:pt x="5292" y="3239"/>
                  <a:pt x="5209" y="3976"/>
                  <a:pt x="5231" y="4717"/>
                </a:cubicBezTo>
                <a:cubicBezTo>
                  <a:pt x="4676" y="4443"/>
                  <a:pt x="4095" y="4279"/>
                  <a:pt x="3479" y="4279"/>
                </a:cubicBezTo>
                <a:cubicBezTo>
                  <a:pt x="3102" y="4279"/>
                  <a:pt x="2712" y="4340"/>
                  <a:pt x="2306" y="4477"/>
                </a:cubicBezTo>
                <a:cubicBezTo>
                  <a:pt x="66" y="5223"/>
                  <a:pt x="-671" y="7565"/>
                  <a:pt x="670" y="9686"/>
                </a:cubicBezTo>
                <a:cubicBezTo>
                  <a:pt x="1393" y="10830"/>
                  <a:pt x="2417" y="11659"/>
                  <a:pt x="3577" y="12175"/>
                </a:cubicBezTo>
                <a:cubicBezTo>
                  <a:pt x="3621" y="12194"/>
                  <a:pt x="3665" y="12214"/>
                  <a:pt x="3705" y="12229"/>
                </a:cubicBezTo>
                <a:cubicBezTo>
                  <a:pt x="3665" y="12268"/>
                  <a:pt x="3625" y="12307"/>
                  <a:pt x="3585" y="12347"/>
                </a:cubicBezTo>
                <a:cubicBezTo>
                  <a:pt x="2364" y="13559"/>
                  <a:pt x="1473" y="15003"/>
                  <a:pt x="1667" y="16947"/>
                </a:cubicBezTo>
                <a:cubicBezTo>
                  <a:pt x="1866" y="18890"/>
                  <a:pt x="3016" y="20063"/>
                  <a:pt x="4475" y="20063"/>
                </a:cubicBezTo>
                <a:cubicBezTo>
                  <a:pt x="4955" y="20063"/>
                  <a:pt x="5469" y="19936"/>
                  <a:pt x="5994" y="19667"/>
                </a:cubicBezTo>
                <a:cubicBezTo>
                  <a:pt x="6611" y="19353"/>
                  <a:pt x="7163" y="18925"/>
                  <a:pt x="7644" y="18415"/>
                </a:cubicBezTo>
                <a:cubicBezTo>
                  <a:pt x="7943" y="19446"/>
                  <a:pt x="8486" y="20349"/>
                  <a:pt x="9434" y="20988"/>
                </a:cubicBezTo>
                <a:cubicBezTo>
                  <a:pt x="10049" y="21403"/>
                  <a:pt x="10670" y="21600"/>
                  <a:pt x="11251" y="21600"/>
                </a:cubicBezTo>
                <a:cubicBezTo>
                  <a:pt x="12557" y="21600"/>
                  <a:pt x="13658" y="20604"/>
                  <a:pt x="14022" y="18857"/>
                </a:cubicBezTo>
                <a:cubicBezTo>
                  <a:pt x="14220" y="17894"/>
                  <a:pt x="14216" y="16917"/>
                  <a:pt x="14044" y="15965"/>
                </a:cubicBezTo>
                <a:cubicBezTo>
                  <a:pt x="14269" y="16039"/>
                  <a:pt x="14498" y="16107"/>
                  <a:pt x="14732" y="16161"/>
                </a:cubicBezTo>
                <a:cubicBezTo>
                  <a:pt x="15262" y="16285"/>
                  <a:pt x="15789" y="16362"/>
                  <a:pt x="16304" y="16362"/>
                </a:cubicBezTo>
                <a:cubicBezTo>
                  <a:pt x="17345" y="16362"/>
                  <a:pt x="18338" y="16047"/>
                  <a:pt x="19209" y="15160"/>
                </a:cubicBezTo>
                <a:cubicBezTo>
                  <a:pt x="20929" y="13397"/>
                  <a:pt x="20664" y="10933"/>
                  <a:pt x="18626" y="9676"/>
                </a:cubicBezTo>
                <a:cubicBezTo>
                  <a:pt x="18031" y="9313"/>
                  <a:pt x="17396" y="9072"/>
                  <a:pt x="16743" y="8944"/>
                </a:cubicBezTo>
                <a:cubicBezTo>
                  <a:pt x="17316" y="8065"/>
                  <a:pt x="17647" y="7049"/>
                  <a:pt x="17555" y="5817"/>
                </a:cubicBezTo>
                <a:cubicBezTo>
                  <a:pt x="17403" y="3834"/>
                  <a:pt x="16240" y="2618"/>
                  <a:pt x="14740" y="2618"/>
                </a:cubicBezTo>
                <a:cubicBezTo>
                  <a:pt x="14283" y="2618"/>
                  <a:pt x="13794" y="2731"/>
                  <a:pt x="13294" y="2969"/>
                </a:cubicBezTo>
                <a:cubicBezTo>
                  <a:pt x="12787" y="3210"/>
                  <a:pt x="12323" y="3529"/>
                  <a:pt x="11904" y="3902"/>
                </a:cubicBezTo>
                <a:cubicBezTo>
                  <a:pt x="11715" y="2680"/>
                  <a:pt x="11234" y="1580"/>
                  <a:pt x="10206" y="765"/>
                </a:cubicBezTo>
                <a:cubicBezTo>
                  <a:pt x="9551" y="247"/>
                  <a:pt x="8870" y="0"/>
                  <a:pt x="8231" y="0"/>
                </a:cubicBezTo>
                <a:close/>
              </a:path>
            </a:pathLst>
          </a:custGeom>
          <a:solidFill>
            <a:srgbClr val="131F3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E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</a:p>
        </p:txBody>
      </p:sp>
      <p:sp>
        <p:nvSpPr>
          <p:cNvPr id="108" name="Google Shape;791;p4"/>
          <p:cNvSpPr txBox="1"/>
          <p:nvPr/>
        </p:nvSpPr>
        <p:spPr>
          <a:xfrm>
            <a:off x="4063599" y="1478338"/>
            <a:ext cx="2009200" cy="161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spAutoFit/>
          </a:bodyPr>
          <a:lstStyle/>
          <a:p>
            <a:pPr algn="ctr">
              <a:defRPr sz="2600">
                <a:solidFill>
                  <a:srgbClr val="8BFF6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>
                <a:solidFill>
                  <a:srgbClr val="469CDE"/>
                </a:solidFill>
              </a:rPr>
              <a:t>60.000</a:t>
            </a:r>
            <a:br>
              <a:rPr>
                <a:solidFill>
                  <a:srgbClr val="469CDE"/>
                </a:solidFill>
              </a:rPr>
            </a:br>
            <a:r>
              <a:rPr sz="1800">
                <a:solidFill>
                  <a:srgbClr val="FFFFEC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ristoranti di cui</a:t>
            </a:r>
            <a:endParaRPr sz="1800">
              <a:solidFill>
                <a:srgbClr val="FFFFEC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defRPr sz="2600">
                <a:solidFill>
                  <a:srgbClr val="8BFF6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>
                <a:solidFill>
                  <a:srgbClr val="469CDE"/>
                </a:solidFill>
              </a:rPr>
              <a:t>20.000</a:t>
            </a:r>
            <a:br/>
            <a:r>
              <a:rPr sz="1800">
                <a:solidFill>
                  <a:srgbClr val="FFFFEC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in Italia</a:t>
            </a:r>
          </a:p>
        </p:txBody>
      </p:sp>
      <p:sp>
        <p:nvSpPr>
          <p:cNvPr id="109" name="Rettangolo"/>
          <p:cNvSpPr/>
          <p:nvPr/>
        </p:nvSpPr>
        <p:spPr>
          <a:xfrm>
            <a:off x="3405533" y="5539066"/>
            <a:ext cx="3566801" cy="848001"/>
          </a:xfrm>
          <a:prstGeom prst="rect">
            <a:avLst/>
          </a:prstGeom>
          <a:solidFill>
            <a:srgbClr val="469CD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469CDE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0" name="+30 MILIONI…"/>
          <p:cNvSpPr txBox="1"/>
          <p:nvPr/>
        </p:nvSpPr>
        <p:spPr>
          <a:xfrm>
            <a:off x="3405533" y="5498267"/>
            <a:ext cx="3566801" cy="92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 anchor="ctr">
            <a:spAutoFit/>
          </a:bodyPr>
          <a:lstStyle/>
          <a:p>
            <a:pPr algn="ctr">
              <a:defRPr sz="2600">
                <a:solidFill>
                  <a:srgbClr val="F4FFF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+30 MILIONI</a:t>
            </a:r>
            <a:r>
              <a:rPr sz="180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endParaRPr sz="1800"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defRPr>
                <a:solidFill>
                  <a:srgbClr val="F4FFFE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di download dell’app</a:t>
            </a:r>
          </a:p>
        </p:txBody>
      </p:sp>
      <p:sp>
        <p:nvSpPr>
          <p:cNvPr id="111" name="Rettangolo"/>
          <p:cNvSpPr/>
          <p:nvPr/>
        </p:nvSpPr>
        <p:spPr>
          <a:xfrm>
            <a:off x="8980067" y="3774866"/>
            <a:ext cx="3037601" cy="848001"/>
          </a:xfrm>
          <a:prstGeom prst="rect">
            <a:avLst/>
          </a:prstGeom>
          <a:solidFill>
            <a:srgbClr val="469CD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2" name="+20 MILIONI…"/>
          <p:cNvSpPr txBox="1"/>
          <p:nvPr/>
        </p:nvSpPr>
        <p:spPr>
          <a:xfrm>
            <a:off x="8980067" y="3734066"/>
            <a:ext cx="3037601" cy="92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 anchor="ctr">
            <a:spAutoFit/>
          </a:bodyPr>
          <a:lstStyle/>
          <a:p>
            <a:pPr algn="ctr">
              <a:defRPr sz="2600">
                <a:solidFill>
                  <a:srgbClr val="F4FFF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+20 MILIONI</a:t>
            </a:r>
            <a:r>
              <a:rPr sz="180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endParaRPr sz="1800"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defRPr>
                <a:solidFill>
                  <a:srgbClr val="F4FFFE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di recensioni</a:t>
            </a:r>
          </a:p>
        </p:txBody>
      </p:sp>
      <p:sp>
        <p:nvSpPr>
          <p:cNvPr id="113" name="Rettangolo"/>
          <p:cNvSpPr/>
          <p:nvPr/>
        </p:nvSpPr>
        <p:spPr>
          <a:xfrm>
            <a:off x="7411566" y="311000"/>
            <a:ext cx="3037602" cy="848000"/>
          </a:xfrm>
          <a:prstGeom prst="rect">
            <a:avLst/>
          </a:prstGeom>
          <a:solidFill>
            <a:srgbClr val="469CD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4" name="+20 MILIONI…"/>
          <p:cNvSpPr txBox="1"/>
          <p:nvPr/>
        </p:nvSpPr>
        <p:spPr>
          <a:xfrm>
            <a:off x="7411566" y="270199"/>
            <a:ext cx="3037602" cy="92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 anchor="ctr">
            <a:spAutoFit/>
          </a:bodyPr>
          <a:lstStyle/>
          <a:p>
            <a:pPr algn="ctr">
              <a:defRPr sz="2600">
                <a:solidFill>
                  <a:srgbClr val="FFFFE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>
                <a:solidFill>
                  <a:srgbClr val="FFFFFF"/>
                </a:solidFill>
              </a:rPr>
              <a:t>+20 MILIONI</a:t>
            </a:r>
            <a:r>
              <a:rPr sz="1800">
                <a:solidFill>
                  <a:srgbClr val="00665A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endParaRPr sz="1800">
              <a:solidFill>
                <a:srgbClr val="00665A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defRPr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di visite mensili</a:t>
            </a:r>
          </a:p>
        </p:txBody>
      </p:sp>
      <p:sp>
        <p:nvSpPr>
          <p:cNvPr id="115" name="Google Shape;795;p4"/>
          <p:cNvSpPr/>
          <p:nvPr/>
        </p:nvSpPr>
        <p:spPr>
          <a:xfrm rot="20663708">
            <a:off x="7059808" y="3017112"/>
            <a:ext cx="2260881" cy="225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10" y="0"/>
                </a:moveTo>
                <a:cubicBezTo>
                  <a:pt x="12119" y="5123"/>
                  <a:pt x="7567" y="8574"/>
                  <a:pt x="2530" y="8574"/>
                </a:cubicBezTo>
                <a:cubicBezTo>
                  <a:pt x="1695" y="8574"/>
                  <a:pt x="848" y="8479"/>
                  <a:pt x="0" y="8282"/>
                </a:cubicBezTo>
                <a:lnTo>
                  <a:pt x="0" y="8295"/>
                </a:lnTo>
                <a:cubicBezTo>
                  <a:pt x="5907" y="9657"/>
                  <a:pt x="9602" y="15509"/>
                  <a:pt x="8330" y="21418"/>
                </a:cubicBezTo>
                <a:cubicBezTo>
                  <a:pt x="9583" y="16394"/>
                  <a:pt x="14099" y="13018"/>
                  <a:pt x="19088" y="13018"/>
                </a:cubicBezTo>
                <a:cubicBezTo>
                  <a:pt x="19917" y="13018"/>
                  <a:pt x="20758" y="13111"/>
                  <a:pt x="21600" y="13305"/>
                </a:cubicBezTo>
                <a:cubicBezTo>
                  <a:pt x="15632" y="11916"/>
                  <a:pt x="11922" y="5971"/>
                  <a:pt x="13310" y="0"/>
                </a:cubicBezTo>
                <a:close/>
                <a:moveTo>
                  <a:pt x="8330" y="21418"/>
                </a:moveTo>
                <a:cubicBezTo>
                  <a:pt x="8316" y="21474"/>
                  <a:pt x="8303" y="21531"/>
                  <a:pt x="8290" y="21587"/>
                </a:cubicBezTo>
                <a:lnTo>
                  <a:pt x="8290" y="21600"/>
                </a:lnTo>
                <a:cubicBezTo>
                  <a:pt x="8304" y="21539"/>
                  <a:pt x="8317" y="21479"/>
                  <a:pt x="8330" y="21418"/>
                </a:cubicBezTo>
                <a:close/>
              </a:path>
            </a:pathLst>
          </a:custGeom>
          <a:solidFill>
            <a:srgbClr val="131F3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6" name="Google Shape;796;p4"/>
          <p:cNvSpPr txBox="1"/>
          <p:nvPr/>
        </p:nvSpPr>
        <p:spPr>
          <a:xfrm>
            <a:off x="7528766" y="3674852"/>
            <a:ext cx="1322801" cy="92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spAutoFit/>
          </a:bodyPr>
          <a:lstStyle/>
          <a:p>
            <a:pPr algn="ctr">
              <a:defRPr sz="2600">
                <a:solidFill>
                  <a:srgbClr val="F4FFF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12</a:t>
            </a:r>
            <a:br/>
            <a:r>
              <a:rPr sz="1800">
                <a:latin typeface="Montserrat Regular"/>
                <a:ea typeface="Montserrat Regular"/>
                <a:cs typeface="Montserrat Regular"/>
                <a:sym typeface="Montserrat Regular"/>
              </a:rPr>
              <a:t>Paesi</a:t>
            </a:r>
          </a:p>
        </p:txBody>
      </p:sp>
      <p:pic>
        <p:nvPicPr>
          <p:cNvPr id="117" name="Google Shape;758;p1" descr="Google Shape;758;p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69" name="Immagine 4" descr="Immagine 4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Turismo locale e internazionale: il confronto"/>
          <p:cNvSpPr txBox="1"/>
          <p:nvPr>
            <p:ph type="title" idx="4294967295"/>
          </p:nvPr>
        </p:nvSpPr>
        <p:spPr>
          <a:xfrm>
            <a:off x="3524640" y="878165"/>
            <a:ext cx="10077601" cy="705601"/>
          </a:xfrm>
          <a:prstGeom prst="rect">
            <a:avLst/>
          </a:prstGeom>
        </p:spPr>
        <p:txBody>
          <a:bodyPr lIns="121899" tIns="121899" rIns="121899" bIns="121899"/>
          <a:lstStyle>
            <a:lvl1pPr>
              <a:lnSpc>
                <a:spcPct val="100000"/>
              </a:lnSpc>
              <a:defRPr sz="26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/>
            <a:r>
              <a:t>Turismo locale e internazionale: il confronto</a:t>
            </a:r>
          </a:p>
        </p:txBody>
      </p:sp>
      <p:sp>
        <p:nvSpPr>
          <p:cNvPr id="471" name="Google Shape;1223;p23"/>
          <p:cNvSpPr txBox="1"/>
          <p:nvPr/>
        </p:nvSpPr>
        <p:spPr>
          <a:xfrm>
            <a:off x="1186774" y="1524313"/>
            <a:ext cx="9534608" cy="887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lnSpc>
                <a:spcPct val="115000"/>
              </a:lnSpc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Da gennaio ad </a:t>
            </a:r>
            <a:r>
              <a:rPr>
                <a:solidFill>
                  <a:srgbClr val="020F19"/>
                </a:solidFill>
              </a:rPr>
              <a:t>agosto 2023</a:t>
            </a:r>
            <a:r>
              <a:t>, </a:t>
            </a:r>
            <a:r>
              <a:rPr>
                <a:solidFill>
                  <a:srgbClr val="020F19"/>
                </a:solidFill>
              </a:rPr>
              <a:t>rispetto allo stesso periodo del 2022,</a:t>
            </a:r>
            <a:r>
              <a:t> </a:t>
            </a:r>
            <a:r>
              <a:rPr>
                <a:solidFill>
                  <a:srgbClr val="469C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 percentuale del turismo internazionale</a:t>
            </a:r>
            <a:r>
              <a:rPr>
                <a:solidFill>
                  <a:srgbClr val="469CDE"/>
                </a:solidFill>
              </a:rPr>
              <a:t> </a:t>
            </a:r>
            <a:r>
              <a:rPr>
                <a:solidFill>
                  <a:srgbClr val="469C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è aumentata</a:t>
            </a:r>
            <a:r>
              <a:rPr>
                <a:solidFill>
                  <a:srgbClr val="469CDE"/>
                </a:solidFill>
              </a:rPr>
              <a:t> </a:t>
            </a:r>
            <a:r>
              <a:rPr>
                <a:solidFill>
                  <a:srgbClr val="469C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dal 13% al 14%</a:t>
            </a:r>
            <a:r>
              <a:t>, il turismo nazionale è sceso dal 33% al 21% e gli utenti che prenotano nella stessa località in cui vivono sono cresciuti dal 3</a:t>
            </a:r>
            <a:r>
              <a:rPr>
                <a:solidFill>
                  <a:srgbClr val="020F19"/>
                </a:solidFill>
              </a:rPr>
              <a:t>9</a:t>
            </a:r>
            <a:r>
              <a:t>% al </a:t>
            </a:r>
            <a:r>
              <a:rPr>
                <a:solidFill>
                  <a:srgbClr val="020F19"/>
                </a:solidFill>
              </a:rPr>
              <a:t>46</a:t>
            </a:r>
            <a:r>
              <a:t>%.</a:t>
            </a:r>
          </a:p>
        </p:txBody>
      </p:sp>
      <p:sp>
        <p:nvSpPr>
          <p:cNvPr id="472" name="Google Shape;1229;p23"/>
          <p:cNvSpPr txBox="1"/>
          <p:nvPr/>
        </p:nvSpPr>
        <p:spPr>
          <a:xfrm>
            <a:off x="145174" y="5861019"/>
            <a:ext cx="10386301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defRPr sz="1600">
                <a:solidFill>
                  <a:srgbClr val="00665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>
                <a:solidFill>
                  <a:srgbClr val="131F37"/>
                </a:solidFill>
              </a:rPr>
              <a:t>Legenda: </a:t>
            </a:r>
            <a:r>
              <a:rPr sz="1400">
                <a:solidFill>
                  <a:srgbClr val="BC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Turisti internazionali </a:t>
            </a:r>
            <a:r>
              <a:rPr sz="1400">
                <a:solidFill>
                  <a:srgbClr val="FF99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Turisti nazionali </a:t>
            </a:r>
            <a:r>
              <a:rPr sz="1400">
                <a:solidFill>
                  <a:srgbClr val="95C88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Localizzazione non definita </a:t>
            </a:r>
            <a:r>
              <a:rPr sz="1400">
                <a:solidFill>
                  <a:srgbClr val="6AA84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Utenti locali </a:t>
            </a:r>
          </a:p>
        </p:txBody>
      </p:sp>
      <p:grpSp>
        <p:nvGrpSpPr>
          <p:cNvPr id="476" name="Raggruppa"/>
          <p:cNvGrpSpPr/>
          <p:nvPr/>
        </p:nvGrpSpPr>
        <p:grpSpPr>
          <a:xfrm>
            <a:off x="6366730" y="2484126"/>
            <a:ext cx="4393421" cy="3278534"/>
            <a:chOff x="0" y="0"/>
            <a:chExt cx="4393419" cy="3278532"/>
          </a:xfrm>
        </p:grpSpPr>
        <p:sp>
          <p:nvSpPr>
            <p:cNvPr id="473" name="Google Shape;1225;p23"/>
            <p:cNvSpPr/>
            <p:nvPr/>
          </p:nvSpPr>
          <p:spPr>
            <a:xfrm>
              <a:off x="0" y="6421"/>
              <a:ext cx="4393420" cy="3272112"/>
            </a:xfrm>
            <a:prstGeom prst="rect">
              <a:avLst/>
            </a:prstGeom>
            <a:solidFill>
              <a:srgbClr val="469C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74" name="Google Shape;1228;p23"/>
            <p:cNvSpPr txBox="1"/>
            <p:nvPr/>
          </p:nvSpPr>
          <p:spPr>
            <a:xfrm>
              <a:off x="324839" y="0"/>
              <a:ext cx="3761169" cy="12329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899" tIns="121899" rIns="121899" bIns="121899" numCol="1" anchor="t">
              <a:normAutofit fontScale="100000" lnSpcReduction="0"/>
            </a:bodyPr>
            <a:lstStyle/>
            <a:p>
              <a:pPr algn="ctr">
                <a:lnSpc>
                  <a:spcPct val="115000"/>
                </a:lnSpc>
                <a:defRPr sz="1700" u="sng">
                  <a:solidFill>
                    <a:srgbClr val="F4FFFE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Gennaio-Agosto 2023</a:t>
              </a:r>
            </a:p>
            <a:p>
              <a:pPr algn="ctr">
                <a:lnSpc>
                  <a:spcPct val="115000"/>
                </a:lnSpc>
                <a:defRPr sz="1200">
                  <a:solidFill>
                    <a:srgbClr val="F4FFFE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</a:p>
          </p:txBody>
        </p:sp>
        <p:pic>
          <p:nvPicPr>
            <p:cNvPr id="475" name="Google Shape;1230;p23" descr="Google Shape;1230;p2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7892" y="488696"/>
              <a:ext cx="4135064" cy="2601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79" name="Google Shape;1224;p23"/>
          <p:cNvGrpSpPr/>
          <p:nvPr/>
        </p:nvGrpSpPr>
        <p:grpSpPr>
          <a:xfrm>
            <a:off x="1227975" y="2449663"/>
            <a:ext cx="4326001" cy="3348032"/>
            <a:chOff x="0" y="0"/>
            <a:chExt cx="4325999" cy="3348030"/>
          </a:xfrm>
        </p:grpSpPr>
        <p:sp>
          <p:nvSpPr>
            <p:cNvPr id="477" name="Rettangolo"/>
            <p:cNvSpPr/>
            <p:nvPr/>
          </p:nvSpPr>
          <p:spPr>
            <a:xfrm>
              <a:off x="0" y="126131"/>
              <a:ext cx="4326000" cy="3221900"/>
            </a:xfrm>
            <a:prstGeom prst="rect">
              <a:avLst/>
            </a:prstGeom>
            <a:solidFill>
              <a:srgbClr val="131F3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115000"/>
                </a:lnSpc>
                <a:defRPr sz="1400">
                  <a:solidFill>
                    <a:srgbClr val="131F3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</a:p>
          </p:txBody>
        </p:sp>
        <p:sp>
          <p:nvSpPr>
            <p:cNvPr id="478" name="Gennaio-Agosto 2022"/>
            <p:cNvSpPr txBox="1"/>
            <p:nvPr/>
          </p:nvSpPr>
          <p:spPr>
            <a:xfrm>
              <a:off x="0" y="0"/>
              <a:ext cx="4326000" cy="633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899" tIns="121899" rIns="121899" bIns="121899" numCol="1" anchor="ctr">
              <a:noAutofit/>
            </a:bodyPr>
            <a:lstStyle>
              <a:lvl1pPr algn="ctr">
                <a:lnSpc>
                  <a:spcPct val="115000"/>
                </a:lnSpc>
                <a:defRPr sz="1700" u="sng">
                  <a:solidFill>
                    <a:srgbClr val="F4FFFE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pPr/>
              <a:r>
                <a:t>Gennaio-Agosto 2022</a:t>
              </a:r>
            </a:p>
          </p:txBody>
        </p:sp>
      </p:grpSp>
      <p:pic>
        <p:nvPicPr>
          <p:cNvPr id="480" name="Google Shape;1231;p23" descr="Google Shape;1231;p2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70861" y="3015634"/>
            <a:ext cx="4001734" cy="2562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1" name="Google Shape;758;p1" descr="Google Shape;758;p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Immagine 4" descr="Immagine 4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Google Shape;1240;p24" descr="Google Shape;1240;p24"/>
          <p:cNvPicPr>
            <a:picLocks noChangeAspect="1"/>
          </p:cNvPicPr>
          <p:nvPr/>
        </p:nvPicPr>
        <p:blipFill>
          <a:blip r:embed="rId3">
            <a:extLst/>
          </a:blip>
          <a:srcRect l="0" t="19678" r="1776" b="0"/>
          <a:stretch>
            <a:fillRect/>
          </a:stretch>
        </p:blipFill>
        <p:spPr>
          <a:xfrm>
            <a:off x="2597717" y="2567199"/>
            <a:ext cx="6919679" cy="3641501"/>
          </a:xfrm>
          <a:prstGeom prst="rect">
            <a:avLst/>
          </a:prstGeom>
          <a:ln>
            <a:solidFill>
              <a:srgbClr val="00665A"/>
            </a:solidFill>
          </a:ln>
        </p:spPr>
      </p:pic>
      <p:sp>
        <p:nvSpPr>
          <p:cNvPr id="48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86" name="Da dove vengono i turisti"/>
          <p:cNvSpPr txBox="1"/>
          <p:nvPr>
            <p:ph type="title" idx="4294967295"/>
          </p:nvPr>
        </p:nvSpPr>
        <p:spPr>
          <a:xfrm>
            <a:off x="3514199" y="654366"/>
            <a:ext cx="10077602" cy="705602"/>
          </a:xfrm>
          <a:prstGeom prst="rect">
            <a:avLst/>
          </a:prstGeom>
        </p:spPr>
        <p:txBody>
          <a:bodyPr lIns="121899" tIns="121899" rIns="121899" bIns="121899"/>
          <a:lstStyle>
            <a:lvl1pPr>
              <a:lnSpc>
                <a:spcPct val="100000"/>
              </a:lnSpc>
              <a:defRPr sz="29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/>
            <a:r>
              <a:t>Da dove vengono i turisti </a:t>
            </a:r>
          </a:p>
        </p:txBody>
      </p:sp>
      <p:sp>
        <p:nvSpPr>
          <p:cNvPr id="487" name="Google Shape;1239;p24"/>
          <p:cNvSpPr txBox="1"/>
          <p:nvPr/>
        </p:nvSpPr>
        <p:spPr>
          <a:xfrm>
            <a:off x="493024" y="1740975"/>
            <a:ext cx="11205952" cy="746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lnSpc>
                <a:spcPct val="115000"/>
              </a:lnSpc>
              <a:defRPr sz="20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Nel periodo gennaio-</a:t>
            </a:r>
            <a:r>
              <a:rPr>
                <a:solidFill>
                  <a:srgbClr val="020F19"/>
                </a:solidFill>
              </a:rPr>
              <a:t>agosto</a:t>
            </a:r>
            <a:r>
              <a:t> 202</a:t>
            </a:r>
            <a:r>
              <a:rPr>
                <a:solidFill>
                  <a:srgbClr val="020F19"/>
                </a:solidFill>
              </a:rPr>
              <a:t>3,</a:t>
            </a:r>
            <a:r>
              <a:t> i turisti in Italia provengono principalmente da </a:t>
            </a:r>
            <a:r>
              <a:rPr>
                <a:solidFill>
                  <a:srgbClr val="469C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Francia</a:t>
            </a:r>
            <a:r>
              <a:t> (18%), </a:t>
            </a:r>
            <a:r>
              <a:rPr>
                <a:solidFill>
                  <a:srgbClr val="469C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UK</a:t>
            </a:r>
            <a:r>
              <a:t> (1</a:t>
            </a:r>
            <a:r>
              <a:rPr>
                <a:solidFill>
                  <a:srgbClr val="020F19"/>
                </a:solidFill>
              </a:rPr>
              <a:t>5</a:t>
            </a:r>
            <a:r>
              <a:t>%) e </a:t>
            </a:r>
            <a:r>
              <a:rPr>
                <a:solidFill>
                  <a:srgbClr val="469C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Germania</a:t>
            </a:r>
            <a:r>
              <a:rPr>
                <a:solidFill>
                  <a:srgbClr val="020F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t>(1</a:t>
            </a:r>
            <a:r>
              <a:rPr>
                <a:solidFill>
                  <a:srgbClr val="020F19"/>
                </a:solidFill>
              </a:rPr>
              <a:t>0</a:t>
            </a:r>
            <a:r>
              <a:t>%).</a:t>
            </a:r>
          </a:p>
        </p:txBody>
      </p:sp>
      <p:pic>
        <p:nvPicPr>
          <p:cNvPr id="488" name="Google Shape;758;p1" descr="Google Shape;758;p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91" name="GRAZIE!"/>
          <p:cNvSpPr txBox="1"/>
          <p:nvPr>
            <p:ph type="title" idx="4294967295"/>
          </p:nvPr>
        </p:nvSpPr>
        <p:spPr>
          <a:xfrm>
            <a:off x="413733" y="2026450"/>
            <a:ext cx="8377182" cy="2805100"/>
          </a:xfrm>
          <a:prstGeom prst="rect">
            <a:avLst/>
          </a:prstGeom>
        </p:spPr>
        <p:txBody>
          <a:bodyPr lIns="121899" tIns="121899" rIns="121899" bIns="121899"/>
          <a:lstStyle>
            <a:lvl1pPr>
              <a:lnSpc>
                <a:spcPct val="100000"/>
              </a:lnSpc>
              <a:defRPr cap="all" sz="50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/>
            <a:r>
              <a:t>GRAZIE!</a:t>
            </a:r>
          </a:p>
        </p:txBody>
      </p:sp>
      <p:pic>
        <p:nvPicPr>
          <p:cNvPr id="492" name="Immagine 4" descr="Immagine 4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Google Shape;758;p1" descr="Google Shape;758;p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96" name="APPENDIX: SALERNO"/>
          <p:cNvSpPr txBox="1"/>
          <p:nvPr>
            <p:ph type="title" idx="4294967295"/>
          </p:nvPr>
        </p:nvSpPr>
        <p:spPr>
          <a:xfrm>
            <a:off x="413733" y="2026450"/>
            <a:ext cx="8377182" cy="2805100"/>
          </a:xfrm>
          <a:prstGeom prst="rect">
            <a:avLst/>
          </a:prstGeom>
        </p:spPr>
        <p:txBody>
          <a:bodyPr lIns="121899" tIns="121899" rIns="121899" bIns="121899"/>
          <a:lstStyle>
            <a:lvl1pPr>
              <a:lnSpc>
                <a:spcPct val="100000"/>
              </a:lnSpc>
              <a:defRPr cap="all" sz="50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/>
            <a:r>
              <a:t>APPENDIX: SALERNO</a:t>
            </a:r>
          </a:p>
        </p:txBody>
      </p:sp>
      <p:pic>
        <p:nvPicPr>
          <p:cNvPr id="497" name="Immagine 4" descr="Immagine 4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" name="Google Shape;758;p1" descr="Google Shape;758;p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Immagine 4" descr="Immagine 4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sp>
        <p:nvSpPr>
          <p:cNvPr id="50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02" name="Allineata a quanto avvenuto considerando tutta Italia, Salerno ha registrato…"/>
          <p:cNvSpPr txBox="1"/>
          <p:nvPr>
            <p:ph type="body" sz="half" idx="1"/>
          </p:nvPr>
        </p:nvSpPr>
        <p:spPr>
          <a:xfrm>
            <a:off x="110599" y="2569849"/>
            <a:ext cx="5296288" cy="3978000"/>
          </a:xfrm>
          <a:prstGeom prst="rect">
            <a:avLst/>
          </a:prstGeom>
        </p:spPr>
        <p:txBody>
          <a:bodyPr lIns="91424" tIns="91424" rIns="91424" bIns="91424"/>
          <a:lstStyle/>
          <a:p>
            <a:pPr indent="203194">
              <a:lnSpc>
                <a:spcPct val="115000"/>
              </a:lnSpc>
              <a:spcBef>
                <a:spcPts val="0"/>
              </a:spcBef>
              <a:buClr>
                <a:srgbClr val="020F19"/>
              </a:buClr>
              <a:buFont typeface="Montserrat Medium"/>
              <a:defRPr sz="1600">
                <a:solidFill>
                  <a:srgbClr val="020F1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Allineata a quanto avvenuto considerando tutta Italia, Salerno ha registrato </a:t>
            </a:r>
          </a:p>
          <a:p>
            <a:pPr indent="203194">
              <a:lnSpc>
                <a:spcPct val="115000"/>
              </a:lnSpc>
              <a:spcBef>
                <a:spcPts val="0"/>
              </a:spcBef>
              <a:buClr>
                <a:srgbClr val="020F19"/>
              </a:buClr>
              <a:buFont typeface="Montserrat Medium"/>
              <a:defRPr sz="1600">
                <a:solidFill>
                  <a:srgbClr val="020F1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una crescita positiva </a:t>
            </a:r>
          </a:p>
          <a:p>
            <a:pPr indent="203194">
              <a:lnSpc>
                <a:spcPct val="115000"/>
              </a:lnSpc>
              <a:spcBef>
                <a:spcPts val="0"/>
              </a:spcBef>
              <a:buClr>
                <a:srgbClr val="020F19"/>
              </a:buClr>
              <a:buFont typeface="Montserrat Medium"/>
              <a:defRPr sz="1600">
                <a:solidFill>
                  <a:srgbClr val="020F1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del</a:t>
            </a:r>
            <a:r>
              <a:rPr sz="2100">
                <a:solidFill>
                  <a:srgbClr val="0066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sz="2100">
                <a:solidFill>
                  <a:srgbClr val="469C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+14%</a:t>
            </a:r>
            <a:r>
              <a:t> nel periodo gennaio-agosto 2023 </a:t>
            </a:r>
          </a:p>
          <a:p>
            <a:pPr indent="203194">
              <a:lnSpc>
                <a:spcPct val="115000"/>
              </a:lnSpc>
              <a:spcBef>
                <a:spcPts val="0"/>
              </a:spcBef>
              <a:buClr>
                <a:srgbClr val="020F19"/>
              </a:buClr>
              <a:buFont typeface="Montserrat Medium"/>
              <a:defRPr sz="1600">
                <a:solidFill>
                  <a:srgbClr val="020F1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rispetto allo stesso </a:t>
            </a:r>
          </a:p>
          <a:p>
            <a:pPr indent="203194">
              <a:lnSpc>
                <a:spcPct val="115000"/>
              </a:lnSpc>
              <a:spcBef>
                <a:spcPts val="0"/>
              </a:spcBef>
              <a:buClr>
                <a:srgbClr val="020F19"/>
              </a:buClr>
              <a:buFont typeface="Montserrat Medium"/>
              <a:defRPr sz="1600">
                <a:solidFill>
                  <a:srgbClr val="020F1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periodo del 2022. </a:t>
            </a:r>
          </a:p>
          <a:p>
            <a:pPr indent="203194">
              <a:lnSpc>
                <a:spcPct val="115000"/>
              </a:lnSpc>
              <a:spcBef>
                <a:spcPts val="0"/>
              </a:spcBef>
              <a:buClr>
                <a:srgbClr val="020F19"/>
              </a:buClr>
              <a:buFont typeface="Montserrat Medium"/>
              <a:defRPr sz="1600">
                <a:solidFill>
                  <a:srgbClr val="020F1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</a:p>
          <a:p>
            <a:pPr indent="203194">
              <a:lnSpc>
                <a:spcPct val="115000"/>
              </a:lnSpc>
              <a:spcBef>
                <a:spcPts val="0"/>
              </a:spcBef>
              <a:buClr>
                <a:srgbClr val="020F19"/>
              </a:buClr>
              <a:buFont typeface="Montserrat Medium"/>
              <a:defRPr sz="1600">
                <a:solidFill>
                  <a:srgbClr val="020F1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Anche per Salerno, molto positivo il primo trimestre dell’anno.</a:t>
            </a:r>
            <a:r>
              <a:rPr sz="110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</a:p>
        </p:txBody>
      </p:sp>
      <p:sp>
        <p:nvSpPr>
          <p:cNvPr id="503" name="Salerno: andamento delle prenotazioni"/>
          <p:cNvSpPr txBox="1"/>
          <p:nvPr>
            <p:ph type="title" idx="4294967295"/>
          </p:nvPr>
        </p:nvSpPr>
        <p:spPr>
          <a:xfrm>
            <a:off x="284749" y="1594167"/>
            <a:ext cx="4383334" cy="1664400"/>
          </a:xfrm>
          <a:prstGeom prst="rect">
            <a:avLst/>
          </a:prstGeom>
        </p:spPr>
        <p:txBody>
          <a:bodyPr lIns="91424" tIns="91424" rIns="91424" bIns="91424" anchor="t"/>
          <a:lstStyle>
            <a:lvl1pPr>
              <a:lnSpc>
                <a:spcPct val="100000"/>
              </a:lnSpc>
              <a:defRPr b="1" sz="28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/>
            <a:r>
              <a:t>Salerno: andamento delle prenotazioni</a:t>
            </a:r>
          </a:p>
        </p:txBody>
      </p:sp>
      <p:graphicFrame>
        <p:nvGraphicFramePr>
          <p:cNvPr id="504" name="Google Shape;1261;g27d6db097de_2_56"/>
          <p:cNvGraphicFramePr/>
          <p:nvPr/>
        </p:nvGraphicFramePr>
        <p:xfrm>
          <a:off x="5907999" y="1184205"/>
          <a:ext cx="4125577" cy="43445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887975"/>
                <a:gridCol w="2237600"/>
              </a:tblGrid>
              <a:tr h="434449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7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Mesi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7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SALERNO:
2023 vs 2022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solidFill>
                      <a:srgbClr val="131F37"/>
                    </a:solidFill>
                  </a:tcPr>
                </a:tc>
              </a:tr>
              <a:tr h="434449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Gen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700">
                          <a:solidFill>
                            <a:srgbClr val="469CDE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+21,5%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noFill/>
                  </a:tcPr>
                </a:tc>
              </a:tr>
              <a:tr h="434449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Feb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700">
                          <a:solidFill>
                            <a:srgbClr val="469CDE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+44,1%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noFill/>
                  </a:tcPr>
                </a:tc>
              </a:tr>
              <a:tr h="434449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Mar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700">
                          <a:solidFill>
                            <a:srgbClr val="469CDE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+73,7%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noFill/>
                  </a:tcPr>
                </a:tc>
              </a:tr>
              <a:tr h="434449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Apr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700">
                          <a:solidFill>
                            <a:srgbClr val="131F37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+18,1%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noFill/>
                  </a:tcPr>
                </a:tc>
              </a:tr>
              <a:tr h="434449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Mag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700">
                          <a:solidFill>
                            <a:srgbClr val="F1C23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-0,7%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noFill/>
                  </a:tcPr>
                </a:tc>
              </a:tr>
              <a:tr h="434449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Giu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700">
                          <a:solidFill>
                            <a:srgbClr val="131F37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+6,3%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noFill/>
                  </a:tcPr>
                </a:tc>
              </a:tr>
              <a:tr h="434449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Lug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700">
                          <a:solidFill>
                            <a:srgbClr val="131F37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+11,5%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noFill/>
                  </a:tcPr>
                </a:tc>
              </a:tr>
              <a:tr h="434449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Ago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700">
                          <a:solidFill>
                            <a:srgbClr val="131F37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+5%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noFill/>
                  </a:tcPr>
                </a:tc>
              </a:tr>
              <a:tr h="434449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7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TOTALE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solidFill>
                      <a:srgbClr val="131F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7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+14%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589442"/>
                      </a:solidFill>
                      <a:prstDash val="dot"/>
                    </a:lnL>
                    <a:lnR>
                      <a:solidFill>
                        <a:srgbClr val="589442"/>
                      </a:solidFill>
                      <a:prstDash val="dot"/>
                    </a:lnR>
                    <a:lnT>
                      <a:solidFill>
                        <a:srgbClr val="589442"/>
                      </a:solidFill>
                      <a:prstDash val="dot"/>
                    </a:lnT>
                    <a:lnB>
                      <a:solidFill>
                        <a:srgbClr val="589442"/>
                      </a:solidFill>
                      <a:prstDash val="dot"/>
                    </a:lnB>
                    <a:solidFill>
                      <a:srgbClr val="131F37"/>
                    </a:solidFill>
                  </a:tcPr>
                </a:tc>
              </a:tr>
            </a:tbl>
          </a:graphicData>
        </a:graphic>
      </p:graphicFrame>
      <p:pic>
        <p:nvPicPr>
          <p:cNvPr id="505" name="Google Shape;758;p1" descr="Google Shape;758;p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Immagine 4" descr="Immagine 4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09" name="Turismo locale e internazionale: il confronto"/>
          <p:cNvSpPr txBox="1"/>
          <p:nvPr>
            <p:ph type="title" idx="4294967295"/>
          </p:nvPr>
        </p:nvSpPr>
        <p:spPr>
          <a:xfrm>
            <a:off x="3415250" y="681437"/>
            <a:ext cx="10077601" cy="705601"/>
          </a:xfrm>
          <a:prstGeom prst="rect">
            <a:avLst/>
          </a:prstGeom>
        </p:spPr>
        <p:txBody>
          <a:bodyPr lIns="121899" tIns="121899" rIns="121899" bIns="121899"/>
          <a:lstStyle>
            <a:lvl1pPr>
              <a:lnSpc>
                <a:spcPct val="100000"/>
              </a:lnSpc>
              <a:defRPr sz="27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/>
            <a:r>
              <a:t>Turismo locale e internazionale: il confronto</a:t>
            </a:r>
          </a:p>
        </p:txBody>
      </p:sp>
      <p:sp>
        <p:nvSpPr>
          <p:cNvPr id="510" name="Google Shape;1266;g27d6db097de_2_63"/>
          <p:cNvSpPr txBox="1"/>
          <p:nvPr/>
        </p:nvSpPr>
        <p:spPr>
          <a:xfrm>
            <a:off x="1583424" y="1521901"/>
            <a:ext cx="9025152" cy="1013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lnSpc>
                <a:spcPct val="115000"/>
              </a:lnSpc>
              <a:defRPr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Rispetto ai risultati nazionali, a Salerno il </a:t>
            </a:r>
            <a:r>
              <a:rPr>
                <a:solidFill>
                  <a:srgbClr val="469C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turismo sia internazionale che nazionale è calato</a:t>
            </a:r>
            <a:r>
              <a:t> rispetto al 2022 (gennaio-agosto). </a:t>
            </a:r>
            <a:r>
              <a:rPr>
                <a:solidFill>
                  <a:srgbClr val="469C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Molti più </a:t>
            </a:r>
            <a:r>
              <a:rPr i="1">
                <a:solidFill>
                  <a:srgbClr val="469C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locals</a:t>
            </a:r>
            <a:r>
              <a:rPr>
                <a:solidFill>
                  <a:srgbClr val="469C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però hanno usato TheFork</a:t>
            </a:r>
            <a:r>
              <a:rPr>
                <a:solidFill>
                  <a:srgbClr val="0066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>
                <a:solidFill>
                  <a:srgbClr val="020F19"/>
                </a:solidFill>
              </a:rPr>
              <a:t>nel 2023 </a:t>
            </a:r>
            <a:r>
              <a:t>rispetto al 2022 (21% del 2022 vs 33% del 2023)</a:t>
            </a:r>
          </a:p>
        </p:txBody>
      </p:sp>
      <p:sp>
        <p:nvSpPr>
          <p:cNvPr id="511" name="Google Shape;1272;g27d6db097de_2_63"/>
          <p:cNvSpPr txBox="1"/>
          <p:nvPr/>
        </p:nvSpPr>
        <p:spPr>
          <a:xfrm>
            <a:off x="526174" y="5995632"/>
            <a:ext cx="10386301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defRPr sz="1600">
                <a:solidFill>
                  <a:srgbClr val="00665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>
                <a:solidFill>
                  <a:srgbClr val="131F37"/>
                </a:solidFill>
              </a:rPr>
              <a:t>Legenda: </a:t>
            </a:r>
            <a:r>
              <a:rPr sz="1400">
                <a:solidFill>
                  <a:srgbClr val="BC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Turisti internazionali </a:t>
            </a:r>
            <a:r>
              <a:rPr sz="1400">
                <a:solidFill>
                  <a:srgbClr val="FF99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Turisti nazionali </a:t>
            </a:r>
            <a:r>
              <a:rPr sz="1400">
                <a:solidFill>
                  <a:srgbClr val="95C88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Localizzazione non definita </a:t>
            </a:r>
            <a:r>
              <a:rPr sz="1400">
                <a:solidFill>
                  <a:srgbClr val="6AA84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Utenti locali </a:t>
            </a:r>
          </a:p>
        </p:txBody>
      </p:sp>
      <p:grpSp>
        <p:nvGrpSpPr>
          <p:cNvPr id="514" name="Raggruppa"/>
          <p:cNvGrpSpPr/>
          <p:nvPr/>
        </p:nvGrpSpPr>
        <p:grpSpPr>
          <a:xfrm>
            <a:off x="6247990" y="2638229"/>
            <a:ext cx="4412121" cy="3317996"/>
            <a:chOff x="0" y="0"/>
            <a:chExt cx="4412120" cy="3317995"/>
          </a:xfrm>
        </p:grpSpPr>
        <p:sp>
          <p:nvSpPr>
            <p:cNvPr id="512" name="Google Shape;1268;g27d6db097de_2_63"/>
            <p:cNvSpPr/>
            <p:nvPr/>
          </p:nvSpPr>
          <p:spPr>
            <a:xfrm>
              <a:off x="0" y="31956"/>
              <a:ext cx="4412121" cy="3286040"/>
            </a:xfrm>
            <a:prstGeom prst="rect">
              <a:avLst/>
            </a:prstGeom>
            <a:solidFill>
              <a:srgbClr val="469C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13" name="Google Shape;1271;g27d6db097de_2_63"/>
            <p:cNvSpPr txBox="1"/>
            <p:nvPr/>
          </p:nvSpPr>
          <p:spPr>
            <a:xfrm>
              <a:off x="317471" y="0"/>
              <a:ext cx="3777178" cy="9580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899" tIns="121899" rIns="121899" bIns="121899" numCol="1" anchor="t">
              <a:normAutofit fontScale="100000" lnSpcReduction="0"/>
            </a:bodyPr>
            <a:lstStyle/>
            <a:p>
              <a:pPr algn="ctr">
                <a:lnSpc>
                  <a:spcPct val="115000"/>
                </a:lnSpc>
                <a:defRPr sz="1700" u="sng">
                  <a:solidFill>
                    <a:srgbClr val="F4FFFE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Gennaio-Agosto 2023</a:t>
              </a:r>
            </a:p>
            <a:p>
              <a:pPr algn="ctr">
                <a:lnSpc>
                  <a:spcPct val="115000"/>
                </a:lnSpc>
                <a:defRPr sz="1200">
                  <a:solidFill>
                    <a:srgbClr val="00665A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</a:p>
          </p:txBody>
        </p:sp>
      </p:grpSp>
      <p:sp>
        <p:nvSpPr>
          <p:cNvPr id="515" name="Google Shape;1267;g27d6db097de_2_63"/>
          <p:cNvSpPr/>
          <p:nvPr/>
        </p:nvSpPr>
        <p:spPr>
          <a:xfrm>
            <a:off x="1591414" y="2670186"/>
            <a:ext cx="4412121" cy="3286039"/>
          </a:xfrm>
          <a:prstGeom prst="rect">
            <a:avLst/>
          </a:prstGeom>
          <a:solidFill>
            <a:srgbClr val="131F3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15000"/>
              </a:lnSpc>
              <a:defRPr sz="1400">
                <a:solidFill>
                  <a:srgbClr val="8BFF6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</a:p>
        </p:txBody>
      </p:sp>
      <p:sp>
        <p:nvSpPr>
          <p:cNvPr id="516" name="Google Shape;1273;g27d6db097de_2_63"/>
          <p:cNvSpPr txBox="1"/>
          <p:nvPr/>
        </p:nvSpPr>
        <p:spPr>
          <a:xfrm>
            <a:off x="1591414" y="2670185"/>
            <a:ext cx="4412121" cy="475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/>
          <a:lstStyle>
            <a:lvl1pPr algn="ctr">
              <a:lnSpc>
                <a:spcPct val="115000"/>
              </a:lnSpc>
              <a:defRPr sz="1700" u="sng">
                <a:solidFill>
                  <a:srgbClr val="F4FFFE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Gennaio-Agosto 2022</a:t>
            </a:r>
          </a:p>
        </p:txBody>
      </p:sp>
      <p:pic>
        <p:nvPicPr>
          <p:cNvPr id="517" name="Google Shape;1274;g27d6db097de_2_63" descr="Google Shape;1274;g27d6db097de_2_6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9591" y="3160712"/>
            <a:ext cx="4000089" cy="2400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Google Shape;1275;g27d6db097de_2_63" descr="Google Shape;1275;g27d6db097de_2_6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76074" y="3160712"/>
            <a:ext cx="4000089" cy="2400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9" name="Google Shape;758;p1" descr="Google Shape;758;p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Immagine 4" descr="Immagine 4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23" name="Da dove vengono i turisti internazionali"/>
          <p:cNvSpPr txBox="1"/>
          <p:nvPr>
            <p:ph type="title" idx="4294967295"/>
          </p:nvPr>
        </p:nvSpPr>
        <p:spPr>
          <a:xfrm>
            <a:off x="1456799" y="1314766"/>
            <a:ext cx="10077602" cy="705602"/>
          </a:xfrm>
          <a:prstGeom prst="rect">
            <a:avLst/>
          </a:prstGeom>
        </p:spPr>
        <p:txBody>
          <a:bodyPr lIns="121899" tIns="121899" rIns="121899" bIns="121899"/>
          <a:lstStyle>
            <a:lvl1pPr>
              <a:lnSpc>
                <a:spcPct val="100000"/>
              </a:lnSpc>
              <a:defRPr sz="29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/>
            <a:r>
              <a:t>Da dove vengono i turisti internazionali </a:t>
            </a:r>
          </a:p>
        </p:txBody>
      </p:sp>
      <p:sp>
        <p:nvSpPr>
          <p:cNvPr id="524" name="Google Shape;1282;g27d6db097de_2_76"/>
          <p:cNvSpPr txBox="1"/>
          <p:nvPr/>
        </p:nvSpPr>
        <p:spPr>
          <a:xfrm>
            <a:off x="1472115" y="1858328"/>
            <a:ext cx="9247770" cy="92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lnSpc>
                <a:spcPct val="115000"/>
              </a:lnSpc>
              <a:defRPr sz="17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Gli utenti stranieri che maggiormente hanno prenotato a Salerno durante il 2023 (fino ad agosto) provenivano principalmente da </a:t>
            </a:r>
            <a:r>
              <a:rPr>
                <a:solidFill>
                  <a:srgbClr val="469C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UK</a:t>
            </a:r>
            <a:r>
              <a:t> (20%), </a:t>
            </a:r>
            <a:r>
              <a:rPr>
                <a:solidFill>
                  <a:srgbClr val="469C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Francia</a:t>
            </a:r>
            <a:r>
              <a:t> (11%) e </a:t>
            </a:r>
            <a:r>
              <a:rPr>
                <a:solidFill>
                  <a:srgbClr val="469C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Austria</a:t>
            </a:r>
            <a:r>
              <a:t> (11%)</a:t>
            </a:r>
          </a:p>
        </p:txBody>
      </p:sp>
      <p:pic>
        <p:nvPicPr>
          <p:cNvPr id="525" name="Google Shape;1283;g27d6db097de_2_76" descr="Google Shape;1283;g27d6db097de_2_76"/>
          <p:cNvPicPr>
            <a:picLocks noChangeAspect="1"/>
          </p:cNvPicPr>
          <p:nvPr/>
        </p:nvPicPr>
        <p:blipFill>
          <a:blip r:embed="rId3">
            <a:extLst/>
          </a:blip>
          <a:srcRect l="0" t="0" r="1107" b="0"/>
          <a:stretch>
            <a:fillRect/>
          </a:stretch>
        </p:blipFill>
        <p:spPr>
          <a:xfrm>
            <a:off x="3167552" y="2620241"/>
            <a:ext cx="5856828" cy="3692501"/>
          </a:xfrm>
          <a:prstGeom prst="rect">
            <a:avLst/>
          </a:prstGeom>
          <a:ln>
            <a:solidFill>
              <a:srgbClr val="00665A"/>
            </a:solidFill>
          </a:ln>
        </p:spPr>
      </p:pic>
      <p:pic>
        <p:nvPicPr>
          <p:cNvPr id="526" name="Google Shape;758;p1" descr="Google Shape;758;p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Immagine 4" descr="Immagine 4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sp>
        <p:nvSpPr>
          <p:cNvPr id="52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30" name="Da dove vengono i turisti nazionali"/>
          <p:cNvSpPr txBox="1"/>
          <p:nvPr>
            <p:ph type="title" idx="4294967295"/>
          </p:nvPr>
        </p:nvSpPr>
        <p:spPr>
          <a:xfrm>
            <a:off x="1583799" y="1327466"/>
            <a:ext cx="10077602" cy="705602"/>
          </a:xfrm>
          <a:prstGeom prst="rect">
            <a:avLst/>
          </a:prstGeom>
        </p:spPr>
        <p:txBody>
          <a:bodyPr lIns="121899" tIns="121899" rIns="121899" bIns="121899"/>
          <a:lstStyle>
            <a:lvl1pPr>
              <a:lnSpc>
                <a:spcPct val="100000"/>
              </a:lnSpc>
              <a:defRPr sz="29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/>
            <a:r>
              <a:t>Da dove vengono i turisti nazionali </a:t>
            </a:r>
          </a:p>
        </p:txBody>
      </p:sp>
      <p:sp>
        <p:nvSpPr>
          <p:cNvPr id="531" name="Google Shape;1290;g27d6db097de_2_89"/>
          <p:cNvSpPr txBox="1"/>
          <p:nvPr/>
        </p:nvSpPr>
        <p:spPr>
          <a:xfrm>
            <a:off x="1646434" y="1880675"/>
            <a:ext cx="8899131" cy="63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lnSpc>
                <a:spcPct val="115000"/>
              </a:lnSpc>
              <a:defRPr sz="17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Dal resto d'Italia, invece, sono stati principalmente i </a:t>
            </a:r>
            <a:r>
              <a:rPr>
                <a:solidFill>
                  <a:srgbClr val="469C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napoletani</a:t>
            </a:r>
            <a:r>
              <a:t> (26,4%) a visitare Salerno, seguiti dai </a:t>
            </a:r>
            <a:r>
              <a:rPr>
                <a:solidFill>
                  <a:srgbClr val="469C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romani</a:t>
            </a:r>
            <a:r>
              <a:t> (17,6%) e dai </a:t>
            </a:r>
            <a:r>
              <a:rPr>
                <a:solidFill>
                  <a:srgbClr val="469C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milanesi</a:t>
            </a:r>
            <a:r>
              <a:t> (5,3%)</a:t>
            </a:r>
          </a:p>
        </p:txBody>
      </p:sp>
      <p:pic>
        <p:nvPicPr>
          <p:cNvPr id="532" name="Google Shape;1291;g27d6db097de_2_89" descr="Google Shape;1291;g27d6db097de_2_8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47271" y="2633393"/>
            <a:ext cx="6497458" cy="3685832"/>
          </a:xfrm>
          <a:prstGeom prst="rect">
            <a:avLst/>
          </a:prstGeom>
          <a:ln>
            <a:solidFill>
              <a:srgbClr val="00665A"/>
            </a:solidFill>
          </a:ln>
        </p:spPr>
      </p:pic>
      <p:pic>
        <p:nvPicPr>
          <p:cNvPr id="533" name="Google Shape;758;p1" descr="Google Shape;758;p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magine 4" descr="Immagine 4"/>
          <p:cNvPicPr>
            <a:picLocks noChangeAspect="1"/>
          </p:cNvPicPr>
          <p:nvPr/>
        </p:nvPicPr>
        <p:blipFill>
          <a:blip r:embed="rId2">
            <a:alphaModFix amt="69421"/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Numero diapositiva"/>
          <p:cNvSpPr txBox="1"/>
          <p:nvPr>
            <p:ph type="sldNum" sz="quarter" idx="2"/>
          </p:nvPr>
        </p:nvSpPr>
        <p:spPr>
          <a:xfrm>
            <a:off x="337038" y="6318045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1" name="Prenotabilità…"/>
          <p:cNvSpPr txBox="1"/>
          <p:nvPr>
            <p:ph type="title" idx="4294967295"/>
          </p:nvPr>
        </p:nvSpPr>
        <p:spPr>
          <a:xfrm>
            <a:off x="326190" y="1450019"/>
            <a:ext cx="2911333" cy="1699905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defTabSz="658368">
              <a:lnSpc>
                <a:spcPct val="100000"/>
              </a:lnSpc>
              <a:defRPr sz="2088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Prenotabilità</a:t>
            </a:r>
          </a:p>
          <a:p>
            <a:pPr defTabSz="658368">
              <a:lnSpc>
                <a:spcPct val="100000"/>
              </a:lnSpc>
              <a:defRPr sz="2088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ovunque, gestione</a:t>
            </a:r>
          </a:p>
          <a:p>
            <a:pPr defTabSz="658368">
              <a:lnSpc>
                <a:spcPct val="100000"/>
              </a:lnSpc>
              <a:defRPr sz="2088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da un unico canale</a:t>
            </a:r>
          </a:p>
        </p:txBody>
      </p:sp>
      <p:sp>
        <p:nvSpPr>
          <p:cNvPr id="122" name="Google Shape;803;p5"/>
          <p:cNvSpPr txBox="1"/>
          <p:nvPr/>
        </p:nvSpPr>
        <p:spPr>
          <a:xfrm>
            <a:off x="290601" y="2824000"/>
            <a:ext cx="3432000" cy="132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 anchor="ctr">
            <a:normAutofit fontScale="100000" lnSpcReduction="0"/>
          </a:bodyPr>
          <a:lstStyle>
            <a:lvl1pPr defTabSz="749808">
              <a:defRPr sz="164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/>
            <a:r>
              <a:t>Con TheFork, i clienti attuali e potenziali possono prenotare attraverso un'ampia gamma di canali online</a:t>
            </a:r>
          </a:p>
        </p:txBody>
      </p:sp>
      <p:pic>
        <p:nvPicPr>
          <p:cNvPr id="123" name="Google Shape;805;p5" descr="Google Shape;805;p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91350" y="987287"/>
            <a:ext cx="4409300" cy="352056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Google Shape;806;p5"/>
          <p:cNvSpPr txBox="1"/>
          <p:nvPr/>
        </p:nvSpPr>
        <p:spPr>
          <a:xfrm>
            <a:off x="8469400" y="2164566"/>
            <a:ext cx="3432000" cy="132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 anchor="ctr">
            <a:normAutofit fontScale="100000" lnSpcReduction="0"/>
          </a:bodyPr>
          <a:lstStyle>
            <a:lvl1pPr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/>
            <a:r>
              <a:t>Tutte le prenotazioni sono centralizzate sul </a:t>
            </a:r>
          </a:p>
        </p:txBody>
      </p:sp>
      <p:pic>
        <p:nvPicPr>
          <p:cNvPr id="125" name="Google Shape;807;p5" descr="Google Shape;807;p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27067" y="3327034"/>
            <a:ext cx="2911333" cy="316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Google Shape;809;p5" descr="Google Shape;809;p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92451" y="5648473"/>
            <a:ext cx="346803" cy="346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Google Shape;810;p5" descr="Google Shape;810;p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93329" y="5648473"/>
            <a:ext cx="346805" cy="3479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0" name="Google Shape;811;p5"/>
          <p:cNvGrpSpPr/>
          <p:nvPr/>
        </p:nvGrpSpPr>
        <p:grpSpPr>
          <a:xfrm>
            <a:off x="8194641" y="5648473"/>
            <a:ext cx="335695" cy="346510"/>
            <a:chOff x="0" y="0"/>
            <a:chExt cx="335694" cy="346509"/>
          </a:xfrm>
        </p:grpSpPr>
        <p:sp>
          <p:nvSpPr>
            <p:cNvPr id="128" name="Google Shape;812;p5"/>
            <p:cNvSpPr/>
            <p:nvPr/>
          </p:nvSpPr>
          <p:spPr>
            <a:xfrm>
              <a:off x="0" y="0"/>
              <a:ext cx="335695" cy="34651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5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129" name="Google Shape;813;p5" descr="Google Shape;813;p5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30041" t="6967" r="30717" b="5718"/>
            <a:stretch>
              <a:fillRect/>
            </a:stretch>
          </p:blipFill>
          <p:spPr>
            <a:xfrm>
              <a:off x="55266" y="46485"/>
              <a:ext cx="225163" cy="2535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1" name="Rettangolo"/>
          <p:cNvSpPr/>
          <p:nvPr/>
        </p:nvSpPr>
        <p:spPr>
          <a:xfrm rot="4882">
            <a:off x="2496371" y="5651010"/>
            <a:ext cx="942467" cy="491527"/>
          </a:xfrm>
          <a:prstGeom prst="rect">
            <a:avLst/>
          </a:prstGeom>
          <a:solidFill>
            <a:srgbClr val="131F3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b="1" sz="900">
                <a:solidFill>
                  <a:srgbClr val="8BFF6E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2" name="Sito del ristorante"/>
          <p:cNvSpPr txBox="1"/>
          <p:nvPr/>
        </p:nvSpPr>
        <p:spPr>
          <a:xfrm rot="4882">
            <a:off x="2564390" y="5644765"/>
            <a:ext cx="806428" cy="504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00" tIns="60900" rIns="60900" bIns="60900" anchor="ctr"/>
          <a:lstStyle>
            <a:lvl1pPr algn="ctr">
              <a:defRPr sz="900">
                <a:solidFill>
                  <a:srgbClr val="F4FFFE"/>
                </a:solidFill>
                <a:latin typeface="Open Sans Regular Bold"/>
                <a:ea typeface="Open Sans Regular Bold"/>
                <a:cs typeface="Open Sans Regular Bold"/>
                <a:sym typeface="Open Sans Regular Bold"/>
              </a:defRPr>
            </a:lvl1pPr>
          </a:lstStyle>
          <a:p>
            <a:pPr/>
            <a:r>
              <a:t>Sito del ristorante</a:t>
            </a:r>
          </a:p>
        </p:txBody>
      </p:sp>
      <p:grpSp>
        <p:nvGrpSpPr>
          <p:cNvPr id="135" name="Google Shape;815;p5"/>
          <p:cNvGrpSpPr/>
          <p:nvPr/>
        </p:nvGrpSpPr>
        <p:grpSpPr>
          <a:xfrm>
            <a:off x="3575668" y="4825247"/>
            <a:ext cx="582135" cy="751779"/>
            <a:chOff x="0" y="0"/>
            <a:chExt cx="582133" cy="751778"/>
          </a:xfrm>
        </p:grpSpPr>
        <p:pic>
          <p:nvPicPr>
            <p:cNvPr id="133" name="Google Shape;816;p5" descr="Google Shape;816;p5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7291" y="11403"/>
              <a:ext cx="373596" cy="6620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" name="Google Shape;817;p5" descr="Google Shape;817;p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582134" cy="7517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8" name="Google Shape;818;p5"/>
          <p:cNvGrpSpPr/>
          <p:nvPr/>
        </p:nvGrpSpPr>
        <p:grpSpPr>
          <a:xfrm>
            <a:off x="4474793" y="4825498"/>
            <a:ext cx="582134" cy="751779"/>
            <a:chOff x="0" y="0"/>
            <a:chExt cx="582133" cy="751778"/>
          </a:xfrm>
        </p:grpSpPr>
        <p:pic>
          <p:nvPicPr>
            <p:cNvPr id="136" name="Google Shape;819;p5" descr="Google Shape;819;p5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5266" y="3300"/>
              <a:ext cx="359406" cy="6477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" name="Google Shape;820;p5" descr="Google Shape;820;p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582134" cy="7517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1" name="Google Shape;821;p5"/>
          <p:cNvGrpSpPr/>
          <p:nvPr/>
        </p:nvGrpSpPr>
        <p:grpSpPr>
          <a:xfrm>
            <a:off x="5373916" y="4820820"/>
            <a:ext cx="582133" cy="751779"/>
            <a:chOff x="0" y="0"/>
            <a:chExt cx="582132" cy="751778"/>
          </a:xfrm>
        </p:grpSpPr>
        <p:pic>
          <p:nvPicPr>
            <p:cNvPr id="139" name="Google Shape;822;p5" descr="Google Shape;822;p5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0213" y="7978"/>
              <a:ext cx="379810" cy="6574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Google Shape;823;p5" descr="Google Shape;823;p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582133" cy="7517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4" name="Google Shape;824;p5"/>
          <p:cNvGrpSpPr/>
          <p:nvPr/>
        </p:nvGrpSpPr>
        <p:grpSpPr>
          <a:xfrm>
            <a:off x="6273041" y="4817396"/>
            <a:ext cx="582134" cy="751779"/>
            <a:chOff x="0" y="0"/>
            <a:chExt cx="582133" cy="751778"/>
          </a:xfrm>
        </p:grpSpPr>
        <p:pic>
          <p:nvPicPr>
            <p:cNvPr id="142" name="Google Shape;825;p5" descr="Google Shape;825;p5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9212" y="13930"/>
              <a:ext cx="375991" cy="655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3" name="Google Shape;826;p5" descr="Google Shape;826;p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582134" cy="7517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7" name="Google Shape;827;p5"/>
          <p:cNvGrpSpPr/>
          <p:nvPr/>
        </p:nvGrpSpPr>
        <p:grpSpPr>
          <a:xfrm>
            <a:off x="7172164" y="4820820"/>
            <a:ext cx="582133" cy="751779"/>
            <a:chOff x="0" y="0"/>
            <a:chExt cx="582132" cy="751778"/>
          </a:xfrm>
        </p:grpSpPr>
        <p:pic>
          <p:nvPicPr>
            <p:cNvPr id="145" name="Google Shape;828;p5" descr="Google Shape;828;p5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4072" y="7978"/>
              <a:ext cx="362786" cy="6521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6" name="Google Shape;829;p5" descr="Google Shape;829;p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582133" cy="7517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0" name="Google Shape;830;p5"/>
          <p:cNvGrpSpPr/>
          <p:nvPr/>
        </p:nvGrpSpPr>
        <p:grpSpPr>
          <a:xfrm>
            <a:off x="8071289" y="4821486"/>
            <a:ext cx="582133" cy="751779"/>
            <a:chOff x="0" y="0"/>
            <a:chExt cx="582132" cy="751778"/>
          </a:xfrm>
        </p:grpSpPr>
        <p:pic>
          <p:nvPicPr>
            <p:cNvPr id="148" name="Google Shape;831;p5" descr="Google Shape;831;p5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24055" y="7311"/>
              <a:ext cx="376676" cy="670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9" name="Google Shape;832;p5" descr="Google Shape;832;p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582133" cy="7517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3" name="Google Shape;833;p5"/>
          <p:cNvGrpSpPr/>
          <p:nvPr/>
        </p:nvGrpSpPr>
        <p:grpSpPr>
          <a:xfrm>
            <a:off x="8970412" y="4815182"/>
            <a:ext cx="582134" cy="756203"/>
            <a:chOff x="0" y="0"/>
            <a:chExt cx="582132" cy="756202"/>
          </a:xfrm>
        </p:grpSpPr>
        <p:pic>
          <p:nvPicPr>
            <p:cNvPr id="151" name="Google Shape;834;p5" descr="Google Shape;834;p5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0266" y="-1"/>
              <a:ext cx="372126" cy="6246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" name="Google Shape;835;p5" descr="Google Shape;835;p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4424"/>
              <a:ext cx="582133" cy="7517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6" name="Google Shape;836;p5"/>
          <p:cNvGrpSpPr/>
          <p:nvPr/>
        </p:nvGrpSpPr>
        <p:grpSpPr>
          <a:xfrm>
            <a:off x="2676544" y="4825884"/>
            <a:ext cx="582135" cy="751779"/>
            <a:chOff x="0" y="0"/>
            <a:chExt cx="582133" cy="751778"/>
          </a:xfrm>
        </p:grpSpPr>
        <p:pic>
          <p:nvPicPr>
            <p:cNvPr id="154" name="Google Shape;837;p5" descr="Google Shape;837;p5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4413" y="3300"/>
              <a:ext cx="378009" cy="6583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" name="Google Shape;838;p5" descr="Google Shape;838;p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582134" cy="7517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57" name="Google Shape;839;p5" descr="Google Shape;839;p5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7289791" y="5648473"/>
            <a:ext cx="346494" cy="346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Google Shape;840;p5" descr="Google Shape;840;p5"/>
          <p:cNvPicPr>
            <a:picLocks noChangeAspect="1"/>
          </p:cNvPicPr>
          <p:nvPr/>
        </p:nvPicPr>
        <p:blipFill>
          <a:blip r:embed="rId18">
            <a:extLst/>
          </a:blip>
          <a:srcRect l="21885" t="13333" r="22676" b="13325"/>
          <a:stretch>
            <a:fillRect/>
          </a:stretch>
        </p:blipFill>
        <p:spPr>
          <a:xfrm>
            <a:off x="6390681" y="5648472"/>
            <a:ext cx="346805" cy="346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Google Shape;841;p5" descr="Google Shape;841;p5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9099118" y="5648473"/>
            <a:ext cx="346493" cy="346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Google Shape;842;p5" descr="Google Shape;842;p5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5491567" y="5648473"/>
            <a:ext cx="346804" cy="346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8" y="0"/>
                </a:moveTo>
                <a:cubicBezTo>
                  <a:pt x="1620" y="0"/>
                  <a:pt x="0" y="1620"/>
                  <a:pt x="0" y="3608"/>
                </a:cubicBezTo>
                <a:lnTo>
                  <a:pt x="0" y="17992"/>
                </a:lnTo>
                <a:cubicBezTo>
                  <a:pt x="0" y="19980"/>
                  <a:pt x="1620" y="21600"/>
                  <a:pt x="3608" y="21600"/>
                </a:cubicBezTo>
                <a:lnTo>
                  <a:pt x="17992" y="21600"/>
                </a:lnTo>
                <a:cubicBezTo>
                  <a:pt x="19980" y="21600"/>
                  <a:pt x="21600" y="19980"/>
                  <a:pt x="21600" y="17992"/>
                </a:cubicBezTo>
                <a:lnTo>
                  <a:pt x="21600" y="3608"/>
                </a:lnTo>
                <a:cubicBezTo>
                  <a:pt x="21600" y="1620"/>
                  <a:pt x="19980" y="0"/>
                  <a:pt x="17992" y="0"/>
                </a:cubicBezTo>
                <a:lnTo>
                  <a:pt x="3608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61" name="Google Shape;843;p5"/>
          <p:cNvSpPr/>
          <p:nvPr/>
        </p:nvSpPr>
        <p:spPr>
          <a:xfrm flipV="1">
            <a:off x="2065591" y="4617769"/>
            <a:ext cx="8108799" cy="8001"/>
          </a:xfrm>
          <a:prstGeom prst="line">
            <a:avLst/>
          </a:prstGeom>
          <a:ln>
            <a:solidFill>
              <a:srgbClr val="00665A"/>
            </a:solidFill>
          </a:ln>
        </p:spPr>
        <p:txBody>
          <a:bodyPr lIns="45719" rIns="45719"/>
          <a:lstStyle/>
          <a:p>
            <a:pPr>
              <a:defRPr sz="1400">
                <a:solidFill>
                  <a:srgbClr val="020F19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2" name="Google Shape;844;p5"/>
          <p:cNvSpPr/>
          <p:nvPr/>
        </p:nvSpPr>
        <p:spPr>
          <a:xfrm>
            <a:off x="6120800" y="4242199"/>
            <a:ext cx="1" cy="382001"/>
          </a:xfrm>
          <a:prstGeom prst="line">
            <a:avLst/>
          </a:prstGeom>
          <a:ln>
            <a:solidFill>
              <a:srgbClr val="00665A"/>
            </a:solidFill>
          </a:ln>
        </p:spPr>
        <p:txBody>
          <a:bodyPr lIns="45719" rIns="45719"/>
          <a:lstStyle/>
          <a:p>
            <a:pPr>
              <a:defRPr sz="1400">
                <a:solidFill>
                  <a:srgbClr val="020F19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63" name="Google Shape;758;p1" descr="Google Shape;758;p1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umero diapositiva"/>
          <p:cNvSpPr txBox="1"/>
          <p:nvPr>
            <p:ph type="sldNum" sz="quarter" idx="2"/>
          </p:nvPr>
        </p:nvSpPr>
        <p:spPr>
          <a:xfrm>
            <a:off x="337038" y="6318045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7" name="I nostri utenti, i tuoi clienti"/>
          <p:cNvSpPr txBox="1"/>
          <p:nvPr>
            <p:ph type="title" idx="4294967295"/>
          </p:nvPr>
        </p:nvSpPr>
        <p:spPr>
          <a:xfrm>
            <a:off x="347666" y="1530671"/>
            <a:ext cx="7901601" cy="705601"/>
          </a:xfrm>
          <a:prstGeom prst="rect">
            <a:avLst/>
          </a:prstGeom>
        </p:spPr>
        <p:txBody>
          <a:bodyPr lIns="121899" tIns="121899" rIns="121899" bIns="121899"/>
          <a:lstStyle>
            <a:lvl1pPr>
              <a:lnSpc>
                <a:spcPct val="100000"/>
              </a:lnSpc>
              <a:defRPr sz="29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/>
            <a:r>
              <a:t>I nostri utenti, i tuoi clienti</a:t>
            </a:r>
          </a:p>
        </p:txBody>
      </p:sp>
      <p:sp>
        <p:nvSpPr>
          <p:cNvPr id="168" name="Google Shape;851;p6"/>
          <p:cNvSpPr txBox="1"/>
          <p:nvPr/>
        </p:nvSpPr>
        <p:spPr>
          <a:xfrm>
            <a:off x="347666" y="1925800"/>
            <a:ext cx="7901601" cy="60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 anchor="ctr">
            <a:normAutofit fontScale="100000" lnSpcReduction="0"/>
          </a:bodyPr>
          <a:lstStyle>
            <a:lvl1pPr>
              <a:defRPr sz="19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/>
            <a:r>
              <a:t>Gli utenti di TheFork sono clienti di qualità per i ristoranti</a:t>
            </a:r>
          </a:p>
        </p:txBody>
      </p:sp>
      <p:sp>
        <p:nvSpPr>
          <p:cNvPr id="169" name="Google Shape;853;p6"/>
          <p:cNvSpPr txBox="1"/>
          <p:nvPr/>
        </p:nvSpPr>
        <p:spPr>
          <a:xfrm>
            <a:off x="476582" y="5199741"/>
            <a:ext cx="919040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700">
                <a:solidFill>
                  <a:srgbClr val="469CDE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… rispetto al cliente medio</a:t>
            </a:r>
          </a:p>
        </p:txBody>
      </p:sp>
      <p:sp>
        <p:nvSpPr>
          <p:cNvPr id="170" name="Google Shape;854;p6"/>
          <p:cNvSpPr txBox="1"/>
          <p:nvPr/>
        </p:nvSpPr>
        <p:spPr>
          <a:xfrm>
            <a:off x="2774100" y="3991800"/>
            <a:ext cx="354150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2000">
                <a:solidFill>
                  <a:srgbClr val="00665A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>
                <a:solidFill>
                  <a:srgbClr val="469CDE"/>
                </a:solidFill>
              </a:rPr>
              <a:t>di spesa media</a:t>
            </a:r>
            <a:br>
              <a:rPr>
                <a:solidFill>
                  <a:srgbClr val="469CDE"/>
                </a:solidFill>
              </a:rPr>
            </a:br>
            <a:r>
              <a:rPr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in più*</a:t>
            </a:r>
          </a:p>
        </p:txBody>
      </p:sp>
      <p:sp>
        <p:nvSpPr>
          <p:cNvPr id="171" name="Google Shape;855;p6"/>
          <p:cNvSpPr txBox="1"/>
          <p:nvPr/>
        </p:nvSpPr>
        <p:spPr>
          <a:xfrm>
            <a:off x="2527716" y="2937874"/>
            <a:ext cx="35415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20000"/>
              </a:lnSpc>
              <a:defRPr sz="5300">
                <a:solidFill>
                  <a:srgbClr val="020F19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+10%</a:t>
            </a:r>
          </a:p>
        </p:txBody>
      </p:sp>
      <p:sp>
        <p:nvSpPr>
          <p:cNvPr id="172" name="Google Shape;856;p6"/>
          <p:cNvSpPr txBox="1"/>
          <p:nvPr/>
        </p:nvSpPr>
        <p:spPr>
          <a:xfrm>
            <a:off x="6315600" y="3991800"/>
            <a:ext cx="297450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2000">
                <a:solidFill>
                  <a:srgbClr val="00665A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>
                <a:solidFill>
                  <a:srgbClr val="469CDE"/>
                </a:solidFill>
              </a:rPr>
              <a:t>di no-show</a:t>
            </a:r>
            <a:r>
              <a:t> </a:t>
            </a:r>
            <a:br/>
            <a:r>
              <a:rPr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vs altri siti di prenotazione*</a:t>
            </a:r>
          </a:p>
        </p:txBody>
      </p:sp>
      <p:sp>
        <p:nvSpPr>
          <p:cNvPr id="173" name="Google Shape;857;p6"/>
          <p:cNvSpPr txBox="1"/>
          <p:nvPr/>
        </p:nvSpPr>
        <p:spPr>
          <a:xfrm>
            <a:off x="6239400" y="2937874"/>
            <a:ext cx="31680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20000"/>
              </a:lnSpc>
              <a:defRPr sz="5300">
                <a:solidFill>
                  <a:srgbClr val="020F19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-38%</a:t>
            </a:r>
          </a:p>
        </p:txBody>
      </p:sp>
      <p:sp>
        <p:nvSpPr>
          <p:cNvPr id="174" name="Google Shape;858;p6"/>
          <p:cNvSpPr txBox="1"/>
          <p:nvPr/>
        </p:nvSpPr>
        <p:spPr>
          <a:xfrm>
            <a:off x="-1" y="3991800"/>
            <a:ext cx="274890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2000">
                <a:solidFill>
                  <a:srgbClr val="00665A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>
                <a:solidFill>
                  <a:srgbClr val="469CDE"/>
                </a:solidFill>
              </a:rPr>
              <a:t>più uscite</a:t>
            </a:r>
            <a:br>
              <a:rPr>
                <a:solidFill>
                  <a:srgbClr val="469CDE"/>
                </a:solidFill>
              </a:rPr>
            </a:br>
            <a:r>
              <a:rPr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al ristorante*</a:t>
            </a:r>
          </a:p>
        </p:txBody>
      </p:sp>
      <p:sp>
        <p:nvSpPr>
          <p:cNvPr id="175" name="Google Shape;859;p6"/>
          <p:cNvSpPr txBox="1"/>
          <p:nvPr/>
        </p:nvSpPr>
        <p:spPr>
          <a:xfrm>
            <a:off x="-1" y="2937874"/>
            <a:ext cx="2774102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20000"/>
              </a:lnSpc>
              <a:defRPr sz="5300">
                <a:solidFill>
                  <a:srgbClr val="020F19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x2</a:t>
            </a:r>
          </a:p>
        </p:txBody>
      </p:sp>
      <p:sp>
        <p:nvSpPr>
          <p:cNvPr id="176" name="Google Shape;860;p6"/>
          <p:cNvSpPr/>
          <p:nvPr/>
        </p:nvSpPr>
        <p:spPr>
          <a:xfrm flipH="1">
            <a:off x="2767533" y="3143435"/>
            <a:ext cx="1" cy="1504801"/>
          </a:xfrm>
          <a:prstGeom prst="line">
            <a:avLst/>
          </a:prstGeom>
          <a:ln>
            <a:solidFill>
              <a:srgbClr val="00665A"/>
            </a:solidFill>
          </a:ln>
        </p:spPr>
        <p:txBody>
          <a:bodyPr lIns="45719" rIns="45719"/>
          <a:lstStyle/>
          <a:p>
            <a:pPr>
              <a:defRPr sz="1400">
                <a:solidFill>
                  <a:srgbClr val="020F19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7" name="Google Shape;861;p6"/>
          <p:cNvSpPr/>
          <p:nvPr/>
        </p:nvSpPr>
        <p:spPr>
          <a:xfrm>
            <a:off x="6309175" y="3143435"/>
            <a:ext cx="1" cy="1504801"/>
          </a:xfrm>
          <a:prstGeom prst="line">
            <a:avLst/>
          </a:prstGeom>
          <a:ln>
            <a:solidFill>
              <a:srgbClr val="00665A"/>
            </a:solidFill>
          </a:ln>
        </p:spPr>
        <p:txBody>
          <a:bodyPr lIns="45719" rIns="45719"/>
          <a:lstStyle/>
          <a:p>
            <a:pPr>
              <a:defRPr sz="1400">
                <a:solidFill>
                  <a:srgbClr val="020F19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8" name="Google Shape;862;p6"/>
          <p:cNvSpPr txBox="1"/>
          <p:nvPr/>
        </p:nvSpPr>
        <p:spPr>
          <a:xfrm>
            <a:off x="476598" y="2505037"/>
            <a:ext cx="41620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600">
                <a:solidFill>
                  <a:srgbClr val="020F19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I nostri </a:t>
            </a:r>
            <a:r>
              <a:rPr i="1">
                <a:solidFill>
                  <a:srgbClr val="469CDE"/>
                </a:solidFill>
              </a:rPr>
              <a:t>Foodies</a:t>
            </a:r>
            <a:r>
              <a:t>:</a:t>
            </a:r>
          </a:p>
        </p:txBody>
      </p:sp>
      <p:sp>
        <p:nvSpPr>
          <p:cNvPr id="179" name="Google Shape;863;p6"/>
          <p:cNvSpPr txBox="1"/>
          <p:nvPr/>
        </p:nvSpPr>
        <p:spPr>
          <a:xfrm>
            <a:off x="408166" y="5852893"/>
            <a:ext cx="6968801" cy="38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spAutoFit/>
          </a:bodyPr>
          <a:lstStyle>
            <a:lvl1pPr>
              <a:defRPr sz="900"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*Fonte: Studio interno TheFork, Australia, Francia, Germania,, Italia, Spagna e Regno Unito, Aprile 2022</a:t>
            </a:r>
          </a:p>
        </p:txBody>
      </p:sp>
      <p:pic>
        <p:nvPicPr>
          <p:cNvPr id="180" name="Google Shape;864;p6" descr="Google Shape;864;p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83734" y="371183"/>
            <a:ext cx="4162000" cy="3327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Google Shape;758;p1" descr="Google Shape;758;p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Numero diapositiva"/>
          <p:cNvSpPr txBox="1"/>
          <p:nvPr>
            <p:ph type="sldNum" sz="quarter" idx="2"/>
          </p:nvPr>
        </p:nvSpPr>
        <p:spPr>
          <a:xfrm>
            <a:off x="337038" y="6318045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5" name="Il 70% degli utenti controlla le recensioni prima di prenotare il ristorante*…"/>
          <p:cNvSpPr txBox="1"/>
          <p:nvPr>
            <p:ph type="body" sz="half" idx="1"/>
          </p:nvPr>
        </p:nvSpPr>
        <p:spPr>
          <a:xfrm>
            <a:off x="419138" y="2945900"/>
            <a:ext cx="5291730" cy="3456001"/>
          </a:xfrm>
          <a:prstGeom prst="rect">
            <a:avLst/>
          </a:prstGeom>
        </p:spPr>
        <p:txBody>
          <a:bodyPr lIns="121899" tIns="121899" rIns="121899" bIns="121899"/>
          <a:lstStyle/>
          <a:p>
            <a:pPr>
              <a:lnSpc>
                <a:spcPct val="115000"/>
              </a:lnSpc>
              <a:spcBef>
                <a:spcPts val="0"/>
              </a:spcBef>
              <a:buClr>
                <a:srgbClr val="020F19"/>
              </a:buClr>
              <a:buFont typeface="Montserrat Medium"/>
              <a:defRPr sz="1800">
                <a:solidFill>
                  <a:srgbClr val="020F19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Il 70% degli utenti controlla le recensioni prima di prenotare il ristorante*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020F19"/>
              </a:buClr>
              <a:buFont typeface="Montserrat Medium"/>
              <a:defRPr sz="1800">
                <a:solidFill>
                  <a:srgbClr val="020F1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020F19"/>
              </a:buClr>
              <a:buFont typeface="Montserrat Medium"/>
              <a:defRPr sz="1800">
                <a:solidFill>
                  <a:srgbClr val="020F1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Le nostre recensioni sono scritte solo da utenti che hanno prenotato e onorato 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020F19"/>
              </a:buClr>
              <a:buFont typeface="Montserrat Medium"/>
              <a:defRPr sz="1800">
                <a:solidFill>
                  <a:srgbClr val="020F1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la loro prenotazione.</a:t>
            </a:r>
          </a:p>
        </p:txBody>
      </p:sp>
      <p:sp>
        <p:nvSpPr>
          <p:cNvPr id="186" name="Recensioni certificate…"/>
          <p:cNvSpPr txBox="1"/>
          <p:nvPr>
            <p:ph type="title" idx="4294967295"/>
          </p:nvPr>
        </p:nvSpPr>
        <p:spPr>
          <a:xfrm>
            <a:off x="415400" y="1915900"/>
            <a:ext cx="5578606" cy="1664401"/>
          </a:xfrm>
          <a:prstGeom prst="rect">
            <a:avLst/>
          </a:prstGeom>
        </p:spPr>
        <p:txBody>
          <a:bodyPr lIns="121899" tIns="121899" rIns="121899" bIns="121899" anchor="t"/>
          <a:lstStyle/>
          <a:p>
            <a:pPr>
              <a:lnSpc>
                <a:spcPct val="100000"/>
              </a:lnSpc>
              <a:defRPr sz="26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Recensioni certificate </a:t>
            </a:r>
          </a:p>
          <a:p>
            <a:pPr>
              <a:lnSpc>
                <a:spcPct val="100000"/>
              </a:lnSpc>
              <a:defRPr sz="26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per migliorare la reputazione</a:t>
            </a:r>
          </a:p>
        </p:txBody>
      </p:sp>
      <p:sp>
        <p:nvSpPr>
          <p:cNvPr id="187" name="Google Shape;870;p7"/>
          <p:cNvSpPr/>
          <p:nvPr/>
        </p:nvSpPr>
        <p:spPr>
          <a:xfrm>
            <a:off x="8796552" y="1222379"/>
            <a:ext cx="3892235" cy="371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600" fill="norm" stroke="1" extrusionOk="0">
                <a:moveTo>
                  <a:pt x="8231" y="0"/>
                </a:moveTo>
                <a:cubicBezTo>
                  <a:pt x="7011" y="0"/>
                  <a:pt x="5942" y="897"/>
                  <a:pt x="5491" y="2518"/>
                </a:cubicBezTo>
                <a:cubicBezTo>
                  <a:pt x="5292" y="3239"/>
                  <a:pt x="5209" y="3976"/>
                  <a:pt x="5231" y="4717"/>
                </a:cubicBezTo>
                <a:cubicBezTo>
                  <a:pt x="4676" y="4443"/>
                  <a:pt x="4095" y="4279"/>
                  <a:pt x="3479" y="4279"/>
                </a:cubicBezTo>
                <a:cubicBezTo>
                  <a:pt x="3102" y="4279"/>
                  <a:pt x="2712" y="4340"/>
                  <a:pt x="2306" y="4477"/>
                </a:cubicBezTo>
                <a:cubicBezTo>
                  <a:pt x="66" y="5223"/>
                  <a:pt x="-671" y="7565"/>
                  <a:pt x="670" y="9686"/>
                </a:cubicBezTo>
                <a:cubicBezTo>
                  <a:pt x="1393" y="10830"/>
                  <a:pt x="2417" y="11659"/>
                  <a:pt x="3577" y="12175"/>
                </a:cubicBezTo>
                <a:cubicBezTo>
                  <a:pt x="3621" y="12194"/>
                  <a:pt x="3665" y="12214"/>
                  <a:pt x="3705" y="12229"/>
                </a:cubicBezTo>
                <a:cubicBezTo>
                  <a:pt x="3665" y="12268"/>
                  <a:pt x="3625" y="12307"/>
                  <a:pt x="3585" y="12347"/>
                </a:cubicBezTo>
                <a:cubicBezTo>
                  <a:pt x="2364" y="13559"/>
                  <a:pt x="1473" y="15003"/>
                  <a:pt x="1667" y="16947"/>
                </a:cubicBezTo>
                <a:cubicBezTo>
                  <a:pt x="1866" y="18890"/>
                  <a:pt x="3016" y="20063"/>
                  <a:pt x="4475" y="20063"/>
                </a:cubicBezTo>
                <a:cubicBezTo>
                  <a:pt x="4955" y="20063"/>
                  <a:pt x="5469" y="19936"/>
                  <a:pt x="5994" y="19667"/>
                </a:cubicBezTo>
                <a:cubicBezTo>
                  <a:pt x="6611" y="19353"/>
                  <a:pt x="7163" y="18925"/>
                  <a:pt x="7644" y="18415"/>
                </a:cubicBezTo>
                <a:cubicBezTo>
                  <a:pt x="7943" y="19446"/>
                  <a:pt x="8486" y="20349"/>
                  <a:pt x="9434" y="20988"/>
                </a:cubicBezTo>
                <a:cubicBezTo>
                  <a:pt x="10049" y="21403"/>
                  <a:pt x="10670" y="21600"/>
                  <a:pt x="11251" y="21600"/>
                </a:cubicBezTo>
                <a:cubicBezTo>
                  <a:pt x="12557" y="21600"/>
                  <a:pt x="13658" y="20604"/>
                  <a:pt x="14022" y="18857"/>
                </a:cubicBezTo>
                <a:cubicBezTo>
                  <a:pt x="14220" y="17894"/>
                  <a:pt x="14216" y="16917"/>
                  <a:pt x="14044" y="15965"/>
                </a:cubicBezTo>
                <a:cubicBezTo>
                  <a:pt x="14269" y="16039"/>
                  <a:pt x="14498" y="16107"/>
                  <a:pt x="14732" y="16161"/>
                </a:cubicBezTo>
                <a:cubicBezTo>
                  <a:pt x="15262" y="16285"/>
                  <a:pt x="15789" y="16362"/>
                  <a:pt x="16304" y="16362"/>
                </a:cubicBezTo>
                <a:cubicBezTo>
                  <a:pt x="17345" y="16362"/>
                  <a:pt x="18338" y="16047"/>
                  <a:pt x="19209" y="15160"/>
                </a:cubicBezTo>
                <a:cubicBezTo>
                  <a:pt x="20929" y="13397"/>
                  <a:pt x="20664" y="10933"/>
                  <a:pt x="18626" y="9676"/>
                </a:cubicBezTo>
                <a:cubicBezTo>
                  <a:pt x="18031" y="9313"/>
                  <a:pt x="17396" y="9072"/>
                  <a:pt x="16743" y="8944"/>
                </a:cubicBezTo>
                <a:cubicBezTo>
                  <a:pt x="17316" y="8065"/>
                  <a:pt x="17647" y="7049"/>
                  <a:pt x="17555" y="5817"/>
                </a:cubicBezTo>
                <a:cubicBezTo>
                  <a:pt x="17403" y="3834"/>
                  <a:pt x="16240" y="2618"/>
                  <a:pt x="14740" y="2618"/>
                </a:cubicBezTo>
                <a:cubicBezTo>
                  <a:pt x="14283" y="2618"/>
                  <a:pt x="13794" y="2731"/>
                  <a:pt x="13294" y="2969"/>
                </a:cubicBezTo>
                <a:cubicBezTo>
                  <a:pt x="12787" y="3210"/>
                  <a:pt x="12323" y="3529"/>
                  <a:pt x="11904" y="3902"/>
                </a:cubicBezTo>
                <a:cubicBezTo>
                  <a:pt x="11715" y="2680"/>
                  <a:pt x="11234" y="1580"/>
                  <a:pt x="10206" y="765"/>
                </a:cubicBezTo>
                <a:cubicBezTo>
                  <a:pt x="9551" y="247"/>
                  <a:pt x="8870" y="0"/>
                  <a:pt x="8231" y="0"/>
                </a:cubicBezTo>
                <a:close/>
              </a:path>
            </a:pathLst>
          </a:custGeom>
          <a:solidFill>
            <a:srgbClr val="131F3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8" name="Google Shape;874;p7"/>
          <p:cNvSpPr txBox="1"/>
          <p:nvPr/>
        </p:nvSpPr>
        <p:spPr>
          <a:xfrm>
            <a:off x="445099" y="5158903"/>
            <a:ext cx="3644401" cy="48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>
            <a:lvl1pPr defTabSz="886968">
              <a:lnSpc>
                <a:spcPct val="95000"/>
              </a:lnSpc>
              <a:defRPr sz="873"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*Fonte: Studio di Tripadvisor sulle Recensioni, da giugno a ottobre 2021</a:t>
            </a:r>
          </a:p>
        </p:txBody>
      </p:sp>
      <p:pic>
        <p:nvPicPr>
          <p:cNvPr id="189" name="Google Shape;875;p7" descr="Google Shape;875;p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35116" y="382766"/>
            <a:ext cx="3740769" cy="7596701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Google Shape;876;p7"/>
          <p:cNvSpPr txBox="1"/>
          <p:nvPr/>
        </p:nvSpPr>
        <p:spPr>
          <a:xfrm>
            <a:off x="9595217" y="2195299"/>
            <a:ext cx="2735172" cy="17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/>
          <a:p>
            <a:pPr>
              <a:lnSpc>
                <a:spcPct val="103500"/>
              </a:lnSpc>
              <a:defRPr sz="1400">
                <a:solidFill>
                  <a:srgbClr val="F4FFF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I clienti che fanno</a:t>
            </a:r>
            <a:br/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no-show o cancellano</a:t>
            </a:r>
            <a:r>
              <a:t> la loro prenotazione </a:t>
            </a:r>
            <a:endParaRPr sz="1300"/>
          </a:p>
          <a:p>
            <a:pPr>
              <a:lnSpc>
                <a:spcPct val="103500"/>
              </a:lnSpc>
              <a:defRPr sz="1400">
                <a:solidFill>
                  <a:srgbClr val="F4FFFE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non possono scrivere</a:t>
            </a:r>
            <a:r>
              <a:rPr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</a:p>
          <a:p>
            <a:pPr>
              <a:lnSpc>
                <a:spcPct val="103500"/>
              </a:lnSpc>
              <a:defRPr sz="1400">
                <a:solidFill>
                  <a:srgbClr val="F4FFF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alcuna recensione </a:t>
            </a:r>
          </a:p>
          <a:p>
            <a:pPr>
              <a:lnSpc>
                <a:spcPct val="103500"/>
              </a:lnSpc>
              <a:defRPr sz="1400">
                <a:solidFill>
                  <a:srgbClr val="F4FFF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sul ristorante!</a:t>
            </a:r>
          </a:p>
        </p:txBody>
      </p:sp>
      <p:pic>
        <p:nvPicPr>
          <p:cNvPr id="191" name="Google Shape;758;p1" descr="Google Shape;758;p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magine 4" descr="Immagine 4"/>
          <p:cNvPicPr>
            <a:picLocks noChangeAspect="1"/>
          </p:cNvPicPr>
          <p:nvPr/>
        </p:nvPicPr>
        <p:blipFill>
          <a:blip r:embed="rId2">
            <a:alphaModFix amt="48877"/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Numero diapositiva"/>
          <p:cNvSpPr txBox="1"/>
          <p:nvPr>
            <p:ph type="sldNum" sz="quarter" idx="2"/>
          </p:nvPr>
        </p:nvSpPr>
        <p:spPr>
          <a:xfrm>
            <a:off x="337038" y="6318045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5" name="TheFork Pay"/>
          <p:cNvSpPr txBox="1"/>
          <p:nvPr>
            <p:ph type="title" idx="4294967295"/>
          </p:nvPr>
        </p:nvSpPr>
        <p:spPr>
          <a:xfrm>
            <a:off x="4692315" y="617542"/>
            <a:ext cx="7901601" cy="705601"/>
          </a:xfrm>
          <a:prstGeom prst="rect">
            <a:avLst/>
          </a:prstGeom>
        </p:spPr>
        <p:txBody>
          <a:bodyPr lIns="121899" tIns="121899" rIns="121899" bIns="121899"/>
          <a:lstStyle>
            <a:lvl1pPr>
              <a:lnSpc>
                <a:spcPct val="100000"/>
              </a:lnSpc>
              <a:defRPr sz="29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/>
            <a:r>
              <a:t>TheFork Pay</a:t>
            </a:r>
          </a:p>
        </p:txBody>
      </p:sp>
      <p:sp>
        <p:nvSpPr>
          <p:cNvPr id="196" name="Google Shape;883;p8"/>
          <p:cNvSpPr txBox="1"/>
          <p:nvPr/>
        </p:nvSpPr>
        <p:spPr>
          <a:xfrm>
            <a:off x="4692315" y="1083715"/>
            <a:ext cx="7901601" cy="60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 anchor="ctr">
            <a:normAutofit fontScale="100000" lnSpcReduction="0"/>
          </a:bodyPr>
          <a:lstStyle>
            <a:lvl1pPr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/>
            <a:r>
              <a:t>La soluzione di pagamento contactless</a:t>
            </a:r>
          </a:p>
        </p:txBody>
      </p:sp>
      <p:pic>
        <p:nvPicPr>
          <p:cNvPr id="197" name="Google Shape;885;p8" descr="Google Shape;885;p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47" y="1830883"/>
            <a:ext cx="5121208" cy="5027117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Google Shape;886;p8"/>
          <p:cNvSpPr txBox="1"/>
          <p:nvPr/>
        </p:nvSpPr>
        <p:spPr>
          <a:xfrm>
            <a:off x="4815249" y="1830883"/>
            <a:ext cx="7116749" cy="180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lnSpc>
                <a:spcPct val="115000"/>
              </a:lnSpc>
              <a:defRPr sz="1700"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Per far sì che il pagamento al ristorante risulti più fluido e rapido possibile, nel 2020 TheFork ha lanciato </a:t>
            </a:r>
            <a:r>
              <a:rPr>
                <a:solidFill>
                  <a:srgbClr val="469C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TheFork Pay</a:t>
            </a:r>
            <a:r>
              <a:t>, utilizzato oggi da oltre 20.000 ristoranti in </a:t>
            </a:r>
            <a:r>
              <a:rPr>
                <a:solidFill>
                  <a:srgbClr val="469C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Francia, Italia</a:t>
            </a:r>
            <a:r>
              <a:rPr>
                <a:solidFill>
                  <a:srgbClr val="469CDE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e</a:t>
            </a:r>
            <a:r>
              <a:rPr>
                <a:solidFill>
                  <a:srgbClr val="469CDE"/>
                </a:solidFill>
              </a:rPr>
              <a:t> </a:t>
            </a:r>
            <a:r>
              <a:rPr>
                <a:solidFill>
                  <a:srgbClr val="469C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Spagna</a:t>
            </a:r>
            <a:r>
              <a:t>, di cui </a:t>
            </a:r>
            <a:r>
              <a:rPr>
                <a:solidFill>
                  <a:srgbClr val="469C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15.000 in Italia</a:t>
            </a:r>
            <a:r>
              <a:t>. Consente ai clienti di </a:t>
            </a:r>
            <a:r>
              <a:rPr>
                <a:solidFill>
                  <a:srgbClr val="469C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pagare il conto direttamente dall’app </a:t>
            </a:r>
            <a:r>
              <a:t>di TheFork presso i ristoranti convenzionati. </a:t>
            </a:r>
          </a:p>
        </p:txBody>
      </p:sp>
      <p:sp>
        <p:nvSpPr>
          <p:cNvPr id="199" name="Google Shape;888;p8"/>
          <p:cNvSpPr/>
          <p:nvPr/>
        </p:nvSpPr>
        <p:spPr>
          <a:xfrm>
            <a:off x="4800288" y="3780351"/>
            <a:ext cx="4025201" cy="1371601"/>
          </a:xfrm>
          <a:prstGeom prst="roundRect">
            <a:avLst>
              <a:gd name="adj" fmla="val 16667"/>
            </a:avLst>
          </a:prstGeom>
          <a:solidFill>
            <a:srgbClr val="469CD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332D8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0" name="Google Shape;889;p8"/>
          <p:cNvSpPr txBox="1"/>
          <p:nvPr/>
        </p:nvSpPr>
        <p:spPr>
          <a:xfrm>
            <a:off x="5132688" y="4480268"/>
            <a:ext cx="3360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400">
                <a:solidFill>
                  <a:srgbClr val="F4FFF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rispetto alle transazioni effettuate tramite carta di credito</a:t>
            </a:r>
          </a:p>
        </p:txBody>
      </p:sp>
      <p:sp>
        <p:nvSpPr>
          <p:cNvPr id="201" name="Google Shape;890;p8"/>
          <p:cNvSpPr txBox="1"/>
          <p:nvPr/>
        </p:nvSpPr>
        <p:spPr>
          <a:xfrm>
            <a:off x="4889688" y="4021235"/>
            <a:ext cx="3846401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700">
                <a:solidFill>
                  <a:srgbClr val="F4FFFE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Risparmio fino a 1.000€* al mese</a:t>
            </a:r>
          </a:p>
        </p:txBody>
      </p:sp>
      <p:sp>
        <p:nvSpPr>
          <p:cNvPr id="202" name="Google Shape;892;p8"/>
          <p:cNvSpPr/>
          <p:nvPr/>
        </p:nvSpPr>
        <p:spPr>
          <a:xfrm>
            <a:off x="4800288" y="5295519"/>
            <a:ext cx="4025201" cy="1371601"/>
          </a:xfrm>
          <a:prstGeom prst="roundRect">
            <a:avLst>
              <a:gd name="adj" fmla="val 16667"/>
            </a:avLst>
          </a:prstGeom>
          <a:solidFill>
            <a:srgbClr val="469CD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332D8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3" name="Google Shape;893;p8"/>
          <p:cNvSpPr txBox="1"/>
          <p:nvPr/>
        </p:nvSpPr>
        <p:spPr>
          <a:xfrm>
            <a:off x="4889688" y="5581119"/>
            <a:ext cx="384640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1700">
                <a:solidFill>
                  <a:srgbClr val="F4FFFE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Da gennaio a dicembre 2022 l’utilizzo di TheFork PAY </a:t>
            </a:r>
          </a:p>
          <a:p>
            <a:pPr algn="ctr">
              <a:defRPr sz="1700">
                <a:solidFill>
                  <a:srgbClr val="F4FFFE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è aumentato del 40%</a:t>
            </a:r>
          </a:p>
        </p:txBody>
      </p:sp>
      <p:grpSp>
        <p:nvGrpSpPr>
          <p:cNvPr id="210" name="Google Shape;894;p8"/>
          <p:cNvGrpSpPr/>
          <p:nvPr/>
        </p:nvGrpSpPr>
        <p:grpSpPr>
          <a:xfrm>
            <a:off x="9434633" y="3901983"/>
            <a:ext cx="2480433" cy="2229523"/>
            <a:chOff x="0" y="0"/>
            <a:chExt cx="2480432" cy="2229522"/>
          </a:xfrm>
        </p:grpSpPr>
        <p:sp>
          <p:nvSpPr>
            <p:cNvPr id="204" name="Google Shape;895;p8"/>
            <p:cNvSpPr txBox="1"/>
            <p:nvPr/>
          </p:nvSpPr>
          <p:spPr>
            <a:xfrm>
              <a:off x="40033" y="0"/>
              <a:ext cx="1970600" cy="408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i="1" sz="2100">
                  <a:solidFill>
                    <a:srgbClr val="332D8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pPr/>
              <a:r>
                <a:t>Zero costi</a:t>
              </a:r>
            </a:p>
          </p:txBody>
        </p:sp>
        <p:sp>
          <p:nvSpPr>
            <p:cNvPr id="205" name="Google Shape;896;p8"/>
            <p:cNvSpPr txBox="1"/>
            <p:nvPr/>
          </p:nvSpPr>
          <p:spPr>
            <a:xfrm>
              <a:off x="1322799" y="466133"/>
              <a:ext cx="1005800" cy="345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i="1" sz="1700">
                  <a:solidFill>
                    <a:srgbClr val="332D8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pPr/>
              <a:r>
                <a:t>Facile</a:t>
              </a:r>
            </a:p>
          </p:txBody>
        </p:sp>
        <p:sp>
          <p:nvSpPr>
            <p:cNvPr id="206" name="Google Shape;897;p8"/>
            <p:cNvSpPr txBox="1"/>
            <p:nvPr/>
          </p:nvSpPr>
          <p:spPr>
            <a:xfrm>
              <a:off x="0" y="1896822"/>
              <a:ext cx="1613799" cy="332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i="1" sz="1600">
                  <a:solidFill>
                    <a:srgbClr val="332D8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pPr/>
              <a:r>
                <a:t>Innovativa</a:t>
              </a:r>
            </a:p>
          </p:txBody>
        </p:sp>
        <p:sp>
          <p:nvSpPr>
            <p:cNvPr id="207" name="Google Shape;898;p8"/>
            <p:cNvSpPr txBox="1"/>
            <p:nvPr/>
          </p:nvSpPr>
          <p:spPr>
            <a:xfrm>
              <a:off x="509833" y="1437787"/>
              <a:ext cx="1970600" cy="345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i="1" sz="1700">
                  <a:solidFill>
                    <a:srgbClr val="332D8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pPr/>
              <a:r>
                <a:t>Contactless</a:t>
              </a:r>
            </a:p>
          </p:txBody>
        </p:sp>
        <p:sp>
          <p:nvSpPr>
            <p:cNvPr id="208" name="Google Shape;899;p8"/>
            <p:cNvSpPr txBox="1"/>
            <p:nvPr/>
          </p:nvSpPr>
          <p:spPr>
            <a:xfrm>
              <a:off x="0" y="666951"/>
              <a:ext cx="1231400" cy="383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i="1" sz="1900">
                  <a:solidFill>
                    <a:srgbClr val="332D8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pPr/>
              <a:r>
                <a:t>Sicura</a:t>
              </a:r>
            </a:p>
          </p:txBody>
        </p:sp>
        <p:sp>
          <p:nvSpPr>
            <p:cNvPr id="209" name="Google Shape;900;p8"/>
            <p:cNvSpPr txBox="1"/>
            <p:nvPr/>
          </p:nvSpPr>
          <p:spPr>
            <a:xfrm>
              <a:off x="979633" y="1040352"/>
              <a:ext cx="1031000" cy="294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i="1" sz="1300">
                  <a:solidFill>
                    <a:srgbClr val="332D8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pPr/>
              <a:r>
                <a:t>Veloce</a:t>
              </a:r>
            </a:p>
          </p:txBody>
        </p:sp>
      </p:grpSp>
      <p:pic>
        <p:nvPicPr>
          <p:cNvPr id="211" name="Google Shape;758;p1" descr="Google Shape;758;p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94095" y="457111"/>
            <a:ext cx="2361509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magine 4" descr="Immagine 4"/>
          <p:cNvPicPr>
            <a:picLocks noChangeAspect="1"/>
          </p:cNvPicPr>
          <p:nvPr/>
        </p:nvPicPr>
        <p:blipFill>
          <a:blip r:embed="rId2">
            <a:alphaModFix amt="46712"/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Numero diapositiva"/>
          <p:cNvSpPr txBox="1"/>
          <p:nvPr>
            <p:ph type="sldNum" sz="quarter" idx="2"/>
          </p:nvPr>
        </p:nvSpPr>
        <p:spPr>
          <a:xfrm>
            <a:off x="337038" y="6318045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5" name="QRcode. Il primo  sistema di pagamento gratuito per i ristoranti"/>
          <p:cNvSpPr txBox="1"/>
          <p:nvPr>
            <p:ph type="title" idx="4294967295"/>
          </p:nvPr>
        </p:nvSpPr>
        <p:spPr>
          <a:xfrm>
            <a:off x="302199" y="1543367"/>
            <a:ext cx="6135982" cy="1269428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defTabSz="777240">
              <a:lnSpc>
                <a:spcPct val="100000"/>
              </a:lnSpc>
              <a:defRPr sz="221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QRcode.</a:t>
            </a:r>
            <a:br/>
            <a:r>
              <a:rPr>
                <a:solidFill>
                  <a:srgbClr val="000000"/>
                </a:solidFill>
              </a:rPr>
              <a:t>Il primo  sistema di pagamento gratuito per i ristoranti</a:t>
            </a:r>
          </a:p>
        </p:txBody>
      </p:sp>
      <p:sp>
        <p:nvSpPr>
          <p:cNvPr id="216" name="Immagine puramente indicativa a scopo illustrativo"/>
          <p:cNvSpPr txBox="1"/>
          <p:nvPr>
            <p:ph type="body" sz="quarter" idx="1"/>
          </p:nvPr>
        </p:nvSpPr>
        <p:spPr>
          <a:xfrm>
            <a:off x="4712299" y="5907599"/>
            <a:ext cx="3644402" cy="489601"/>
          </a:xfrm>
          <a:prstGeom prst="rect">
            <a:avLst/>
          </a:prstGeom>
        </p:spPr>
        <p:txBody>
          <a:bodyPr lIns="121899" tIns="121899" rIns="121899" bIns="121899"/>
          <a:lstStyle>
            <a:lvl1pPr>
              <a:lnSpc>
                <a:spcPct val="100000"/>
              </a:lnSpc>
              <a:spcBef>
                <a:spcPts val="0"/>
              </a:spcBef>
              <a:buClr>
                <a:srgbClr val="00665A"/>
              </a:buClr>
              <a:buFont typeface="Montserrat Regular"/>
              <a:defRPr i="1" sz="900"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Immagine puramente indicativa a scopo illustrativo</a:t>
            </a:r>
          </a:p>
        </p:txBody>
      </p:sp>
      <p:sp>
        <p:nvSpPr>
          <p:cNvPr id="217" name="Google Shape;907;p9"/>
          <p:cNvSpPr txBox="1"/>
          <p:nvPr/>
        </p:nvSpPr>
        <p:spPr>
          <a:xfrm>
            <a:off x="334180" y="3181254"/>
            <a:ext cx="3713840" cy="32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/>
          <a:p>
            <a:pPr>
              <a:defRPr sz="1600"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Il primo sistema di pagamento completamente </a:t>
            </a:r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GRATUITO</a:t>
            </a:r>
            <a:r>
              <a:t> per i ristoranti basato sul codice QR, integrato direttamente </a:t>
            </a:r>
          </a:p>
          <a:p>
            <a:pPr>
              <a:defRPr sz="1600"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in TheFork PAY: alla fine del pasto i clienti inquadrano </a:t>
            </a:r>
          </a:p>
          <a:p>
            <a:pPr>
              <a:defRPr sz="1600"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il Codice e pagano il conto direttamente dal loro dispositivo mobile. </a:t>
            </a:r>
          </a:p>
        </p:txBody>
      </p:sp>
      <p:pic>
        <p:nvPicPr>
          <p:cNvPr id="218" name="Google Shape;909;p9" descr="Google Shape;909;p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996" y="2932084"/>
            <a:ext cx="2974334" cy="436601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Google Shape;910;p9"/>
          <p:cNvSpPr txBox="1"/>
          <p:nvPr/>
        </p:nvSpPr>
        <p:spPr>
          <a:xfrm>
            <a:off x="7894000" y="1187567"/>
            <a:ext cx="4160801" cy="474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 anchor="ctr">
            <a:normAutofit fontScale="100000" lnSpcReduction="0"/>
          </a:bodyPr>
          <a:lstStyle/>
          <a:p>
            <a:pPr marL="160421" indent="-160421">
              <a:buSzPct val="100000"/>
              <a:buChar char="•"/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È utilizzabile da TUTTI i clienti, anche da chi non è utente di TheFork.</a:t>
            </a:r>
          </a:p>
          <a:p>
            <a:pPr marL="160421" indent="-160421">
              <a:buSzPct val="100000"/>
              <a:buChar char="•"/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Fa risparmiare TEMPO: pagare il conto è un'operazione fluida e veloce.</a:t>
            </a:r>
          </a:p>
          <a:p>
            <a:pPr marL="160421" indent="-160421">
              <a:buSzPct val="100000"/>
              <a:buChar char="•"/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Migliora l'ESPERIENZA degli ospiti, che potranno pagare dal tavolo, senza più code o attese!</a:t>
            </a:r>
          </a:p>
          <a:p>
            <a:pPr marL="160421" indent="-160421">
              <a:buSzPct val="100000"/>
              <a:buChar char="•"/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Aumenta le MANCE grazie a un design in app pensato per incoraggiare.</a:t>
            </a:r>
          </a:p>
          <a:p>
            <a:pPr marL="160421" indent="-160421">
              <a:buSzPct val="100000"/>
              <a:buChar char="•"/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È integrato con il POS: la nostra tecnologia è collegata al software di pagamento del ristorante.</a:t>
            </a:r>
          </a:p>
          <a:p>
            <a:pPr marL="160421" indent="-160421">
              <a:buSzPct val="100000"/>
              <a:buChar char="•"/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I PAGAMENTI sono trasferiti da TheFork sul conto bancario del ristorante entro 24/48 ore.</a:t>
            </a:r>
          </a:p>
        </p:txBody>
      </p:sp>
      <p:pic>
        <p:nvPicPr>
          <p:cNvPr id="220" name="Google Shape;912;p9" descr="Google Shape;912;p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46887" y="1988044"/>
            <a:ext cx="5202613" cy="4156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Google Shape;758;p1" descr="Google Shape;758;p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Immagine 4" descr="Immagine 4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6509239" y="-845527"/>
            <a:ext cx="6172201" cy="5753101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Numero diapositiva"/>
          <p:cNvSpPr txBox="1"/>
          <p:nvPr>
            <p:ph type="sldNum" sz="quarter" idx="2"/>
          </p:nvPr>
        </p:nvSpPr>
        <p:spPr>
          <a:xfrm>
            <a:off x="337038" y="6318045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5" name="La Gift Card di TheFork"/>
          <p:cNvSpPr txBox="1"/>
          <p:nvPr>
            <p:ph type="title" idx="4294967295"/>
          </p:nvPr>
        </p:nvSpPr>
        <p:spPr>
          <a:xfrm>
            <a:off x="347666" y="1526438"/>
            <a:ext cx="7901601" cy="705601"/>
          </a:xfrm>
          <a:prstGeom prst="rect">
            <a:avLst/>
          </a:prstGeom>
        </p:spPr>
        <p:txBody>
          <a:bodyPr lIns="121899" tIns="121899" rIns="121899" bIns="121899"/>
          <a:lstStyle>
            <a:lvl1pPr>
              <a:lnSpc>
                <a:spcPct val="100000"/>
              </a:lnSpc>
              <a:defRPr sz="2900">
                <a:solidFill>
                  <a:srgbClr val="469CD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/>
            <a:r>
              <a:t>La Gift Card di TheFork</a:t>
            </a:r>
          </a:p>
        </p:txBody>
      </p:sp>
      <p:sp>
        <p:nvSpPr>
          <p:cNvPr id="226" name="Google Shape;919;p10"/>
          <p:cNvSpPr txBox="1"/>
          <p:nvPr/>
        </p:nvSpPr>
        <p:spPr>
          <a:xfrm>
            <a:off x="374315" y="2010466"/>
            <a:ext cx="7901601" cy="60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 anchor="ctr">
            <a:normAutofit fontScale="100000" lnSpcReduction="0"/>
          </a:bodyPr>
          <a:lstStyle>
            <a:lvl1pPr>
              <a:defRPr sz="21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/>
            <a:r>
              <a:t>Il regalo perfetto</a:t>
            </a:r>
          </a:p>
        </p:txBody>
      </p:sp>
      <p:pic>
        <p:nvPicPr>
          <p:cNvPr id="227" name="Google Shape;921;p10" descr="Google Shape;921;p10"/>
          <p:cNvPicPr>
            <a:picLocks noChangeAspect="1"/>
          </p:cNvPicPr>
          <p:nvPr/>
        </p:nvPicPr>
        <p:blipFill>
          <a:blip r:embed="rId3">
            <a:extLst/>
          </a:blip>
          <a:srcRect l="0" t="118" r="0" b="119"/>
          <a:stretch>
            <a:fillRect/>
          </a:stretch>
        </p:blipFill>
        <p:spPr>
          <a:xfrm>
            <a:off x="475573" y="2498827"/>
            <a:ext cx="3618923" cy="3552435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Google Shape;922;p10"/>
          <p:cNvSpPr txBox="1"/>
          <p:nvPr/>
        </p:nvSpPr>
        <p:spPr>
          <a:xfrm>
            <a:off x="5531224" y="944696"/>
            <a:ext cx="6010601" cy="100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defRPr sz="2000"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La prima </a:t>
            </a:r>
            <a:r>
              <a:rPr>
                <a:solidFill>
                  <a:srgbClr val="469C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carta regalo </a:t>
            </a:r>
            <a:r>
              <a:t>che permette di offrire incredibili esperienze al ristorante, perfetta anche come </a:t>
            </a:r>
            <a:r>
              <a:rPr>
                <a:solidFill>
                  <a:srgbClr val="469C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strumento aziendale</a:t>
            </a:r>
          </a:p>
        </p:txBody>
      </p:sp>
      <p:sp>
        <p:nvSpPr>
          <p:cNvPr id="229" name="Rettangolo"/>
          <p:cNvSpPr/>
          <p:nvPr/>
        </p:nvSpPr>
        <p:spPr>
          <a:xfrm>
            <a:off x="5218726" y="4926065"/>
            <a:ext cx="3086001" cy="1323601"/>
          </a:xfrm>
          <a:prstGeom prst="rect">
            <a:avLst/>
          </a:prstGeom>
          <a:ln w="19050">
            <a:solidFill>
              <a:srgbClr val="469CDE"/>
            </a:solidFill>
          </a:ln>
        </p:spPr>
        <p:txBody>
          <a:bodyPr lIns="45719" rIns="45719" anchor="ctr"/>
          <a:lstStyle/>
          <a:p>
            <a:pPr algn="ctr">
              <a:defRPr sz="1700"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</a:p>
        </p:txBody>
      </p:sp>
      <p:sp>
        <p:nvSpPr>
          <p:cNvPr id="230" name="da 15€ a 250€…"/>
          <p:cNvSpPr txBox="1"/>
          <p:nvPr/>
        </p:nvSpPr>
        <p:spPr>
          <a:xfrm>
            <a:off x="5231868" y="5079331"/>
            <a:ext cx="3066951" cy="100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 anchor="ctr">
            <a:spAutoFit/>
          </a:bodyPr>
          <a:lstStyle/>
          <a:p>
            <a:pPr algn="ctr">
              <a:defRPr b="1" sz="1700">
                <a:solidFill>
                  <a:srgbClr val="131F37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r>
              <a:t>da 15€ a 250€</a:t>
            </a:r>
          </a:p>
          <a:p>
            <a:pPr algn="ctr">
              <a:defRPr sz="1700"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importi disponibili </a:t>
            </a:r>
          </a:p>
          <a:p>
            <a:pPr algn="ctr">
              <a:defRPr sz="1700"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sul nostro e-commerce</a:t>
            </a:r>
          </a:p>
        </p:txBody>
      </p:sp>
      <p:sp>
        <p:nvSpPr>
          <p:cNvPr id="231" name="Rettangolo"/>
          <p:cNvSpPr/>
          <p:nvPr/>
        </p:nvSpPr>
        <p:spPr>
          <a:xfrm>
            <a:off x="8611353" y="3583771"/>
            <a:ext cx="3226401" cy="1230001"/>
          </a:xfrm>
          <a:prstGeom prst="rect">
            <a:avLst/>
          </a:prstGeom>
          <a:ln w="19050">
            <a:solidFill>
              <a:srgbClr val="469CDE"/>
            </a:solidFill>
          </a:ln>
        </p:spPr>
        <p:txBody>
          <a:bodyPr lIns="45719" rIns="45719" anchor="ctr"/>
          <a:lstStyle/>
          <a:p>
            <a:pPr algn="ctr">
              <a:defRPr sz="1700"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</a:p>
        </p:txBody>
      </p:sp>
      <p:sp>
        <p:nvSpPr>
          <p:cNvPr id="232" name="Il credito si applica…"/>
          <p:cNvSpPr txBox="1"/>
          <p:nvPr/>
        </p:nvSpPr>
        <p:spPr>
          <a:xfrm>
            <a:off x="8633825" y="3797606"/>
            <a:ext cx="320735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defRPr sz="1700"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Il credito si applica </a:t>
            </a:r>
          </a:p>
          <a:p>
            <a:pPr algn="ctr">
              <a:defRPr sz="1700"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su </a:t>
            </a:r>
            <a:r>
              <a:rPr b="1">
                <a:solidFill>
                  <a:srgbClr val="131F3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tutto lo scontrino</a:t>
            </a:r>
            <a:endParaRPr b="1">
              <a:solidFill>
                <a:srgbClr val="131F3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algn="ctr">
              <a:defRPr sz="1700"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bevande incluse!</a:t>
            </a:r>
          </a:p>
        </p:txBody>
      </p:sp>
      <p:sp>
        <p:nvSpPr>
          <p:cNvPr id="233" name="Rettangolo"/>
          <p:cNvSpPr/>
          <p:nvPr/>
        </p:nvSpPr>
        <p:spPr>
          <a:xfrm>
            <a:off x="8624300" y="2206968"/>
            <a:ext cx="3226401" cy="1230001"/>
          </a:xfrm>
          <a:prstGeom prst="rect">
            <a:avLst/>
          </a:prstGeom>
          <a:ln w="19050">
            <a:solidFill>
              <a:srgbClr val="469CDE"/>
            </a:solidFill>
          </a:ln>
        </p:spPr>
        <p:txBody>
          <a:bodyPr lIns="45719" rIns="45719" anchor="ctr"/>
          <a:lstStyle/>
          <a:p>
            <a:pPr algn="ctr">
              <a:defRPr sz="1700"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</a:p>
        </p:txBody>
      </p:sp>
      <p:sp>
        <p:nvSpPr>
          <p:cNvPr id="234" name="Sostenibile! Completamente digitale e l’intero importo viene incassato dal ristorante"/>
          <p:cNvSpPr txBox="1"/>
          <p:nvPr/>
        </p:nvSpPr>
        <p:spPr>
          <a:xfrm>
            <a:off x="8620878" y="2212232"/>
            <a:ext cx="3207351" cy="125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 anchor="ctr">
            <a:spAutoFit/>
          </a:bodyPr>
          <a:lstStyle/>
          <a:p>
            <a:pPr algn="ctr">
              <a:defRPr b="1" sz="1700">
                <a:solidFill>
                  <a:srgbClr val="00665A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r>
              <a:rPr>
                <a:solidFill>
                  <a:srgbClr val="131F37"/>
                </a:solidFill>
              </a:rPr>
              <a:t>Sostenibile!</a:t>
            </a:r>
            <a:br/>
            <a:r>
              <a:rPr b="0"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Completamente digitale e l’intero importo viene incassato dal ristorante</a:t>
            </a:r>
          </a:p>
        </p:txBody>
      </p:sp>
      <p:sp>
        <p:nvSpPr>
          <p:cNvPr id="235" name="Rettangolo"/>
          <p:cNvSpPr/>
          <p:nvPr/>
        </p:nvSpPr>
        <p:spPr>
          <a:xfrm>
            <a:off x="5209386" y="2227131"/>
            <a:ext cx="3086001" cy="1230001"/>
          </a:xfrm>
          <a:prstGeom prst="rect">
            <a:avLst/>
          </a:prstGeom>
          <a:ln w="19050">
            <a:solidFill>
              <a:srgbClr val="469CDE"/>
            </a:solidFill>
          </a:ln>
        </p:spPr>
        <p:txBody>
          <a:bodyPr lIns="45719" rIns="45719" anchor="ctr"/>
          <a:lstStyle/>
          <a:p>
            <a:pPr algn="ctr">
              <a:defRPr sz="1700"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</a:p>
        </p:txBody>
      </p:sp>
      <p:sp>
        <p:nvSpPr>
          <p:cNvPr id="236" name="+15.000 ristoranti…"/>
          <p:cNvSpPr txBox="1"/>
          <p:nvPr/>
        </p:nvSpPr>
        <p:spPr>
          <a:xfrm>
            <a:off x="5231858" y="2319066"/>
            <a:ext cx="3066951" cy="100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 anchor="ctr">
            <a:spAutoFit/>
          </a:bodyPr>
          <a:lstStyle/>
          <a:p>
            <a:pPr algn="ctr">
              <a:defRPr b="1" sz="1700">
                <a:solidFill>
                  <a:srgbClr val="131F37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r>
              <a:t>+15.000 ristoranti</a:t>
            </a:r>
          </a:p>
          <a:p>
            <a:pPr algn="ctr">
              <a:defRPr sz="1700"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partner* in Italia </a:t>
            </a:r>
          </a:p>
          <a:p>
            <a:pPr algn="ctr">
              <a:defRPr sz="1700"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in cui usarla</a:t>
            </a:r>
          </a:p>
        </p:txBody>
      </p:sp>
      <p:sp>
        <p:nvSpPr>
          <p:cNvPr id="237" name="Rettangolo"/>
          <p:cNvSpPr/>
          <p:nvPr/>
        </p:nvSpPr>
        <p:spPr>
          <a:xfrm>
            <a:off x="5209405" y="3583863"/>
            <a:ext cx="3086001" cy="1230001"/>
          </a:xfrm>
          <a:prstGeom prst="rect">
            <a:avLst/>
          </a:prstGeom>
          <a:ln w="19050">
            <a:solidFill>
              <a:srgbClr val="469CDE"/>
            </a:solidFill>
          </a:ln>
        </p:spPr>
        <p:txBody>
          <a:bodyPr lIns="45719" rIns="45719" anchor="ctr"/>
          <a:lstStyle/>
          <a:p>
            <a:pPr algn="ctr">
              <a:defRPr sz="1700"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</a:p>
        </p:txBody>
      </p:sp>
      <p:sp>
        <p:nvSpPr>
          <p:cNvPr id="238" name="18 mesi…"/>
          <p:cNvSpPr txBox="1"/>
          <p:nvPr/>
        </p:nvSpPr>
        <p:spPr>
          <a:xfrm>
            <a:off x="5231877" y="3802799"/>
            <a:ext cx="3066951" cy="75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 anchor="ctr">
            <a:spAutoFit/>
          </a:bodyPr>
          <a:lstStyle/>
          <a:p>
            <a:pPr algn="ctr">
              <a:defRPr b="1" sz="1700">
                <a:solidFill>
                  <a:srgbClr val="131F37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r>
              <a:t>18 mesi</a:t>
            </a:r>
          </a:p>
          <a:p>
            <a:pPr algn="ctr">
              <a:defRPr sz="1700"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di validità dall’acquisto</a:t>
            </a:r>
          </a:p>
        </p:txBody>
      </p:sp>
      <p:sp>
        <p:nvSpPr>
          <p:cNvPr id="239" name="Rettangolo"/>
          <p:cNvSpPr/>
          <p:nvPr/>
        </p:nvSpPr>
        <p:spPr>
          <a:xfrm>
            <a:off x="8620699" y="4925879"/>
            <a:ext cx="3226401" cy="1324001"/>
          </a:xfrm>
          <a:prstGeom prst="rect">
            <a:avLst/>
          </a:prstGeom>
          <a:ln w="19050">
            <a:solidFill>
              <a:srgbClr val="469CDE"/>
            </a:solidFill>
          </a:ln>
        </p:spPr>
        <p:txBody>
          <a:bodyPr lIns="45719" rIns="45719" anchor="ctr"/>
          <a:lstStyle/>
          <a:p>
            <a:pPr algn="ctr">
              <a:defRPr sz="1700"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</a:p>
        </p:txBody>
      </p:sp>
      <p:sp>
        <p:nvSpPr>
          <p:cNvPr id="240" name="Il credito è valido anche nei ristoranti che offrono sconti agli utenti TheFork"/>
          <p:cNvSpPr txBox="1"/>
          <p:nvPr/>
        </p:nvSpPr>
        <p:spPr>
          <a:xfrm>
            <a:off x="8633841" y="5079346"/>
            <a:ext cx="3207351" cy="100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 anchor="ctr">
            <a:spAutoFit/>
          </a:bodyPr>
          <a:lstStyle/>
          <a:p>
            <a:pPr algn="ctr">
              <a:defRPr sz="1700"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Il credito è valido anche nei ristoranti che offrono </a:t>
            </a:r>
            <a:r>
              <a:rPr b="1">
                <a:solidFill>
                  <a:srgbClr val="131F3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sconti</a:t>
            </a:r>
            <a:r>
              <a:t> agli utenti TheFork</a:t>
            </a:r>
          </a:p>
        </p:txBody>
      </p:sp>
      <p:sp>
        <p:nvSpPr>
          <p:cNvPr id="241" name="Google Shape;930;p10"/>
          <p:cNvSpPr txBox="1"/>
          <p:nvPr/>
        </p:nvSpPr>
        <p:spPr>
          <a:xfrm>
            <a:off x="5222319" y="6316317"/>
            <a:ext cx="4251201" cy="38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spAutoFit/>
          </a:bodyPr>
          <a:lstStyle>
            <a:lvl1pPr>
              <a:defRPr sz="900">
                <a:solidFill>
                  <a:srgbClr val="020F1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*Che hanno già attivato TheFork Pay</a:t>
            </a:r>
          </a:p>
        </p:txBody>
      </p:sp>
      <p:pic>
        <p:nvPicPr>
          <p:cNvPr id="242" name="Google Shape;758;p1" descr="Google Shape;758;p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8802" y="6200679"/>
            <a:ext cx="2361510" cy="4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