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4" r:id="rId5"/>
    <p:sldId id="290" r:id="rId6"/>
    <p:sldId id="299" r:id="rId7"/>
    <p:sldId id="279" r:id="rId8"/>
    <p:sldId id="302" r:id="rId9"/>
    <p:sldId id="266" r:id="rId10"/>
    <p:sldId id="267" r:id="rId11"/>
    <p:sldId id="300" r:id="rId12"/>
    <p:sldId id="269" r:id="rId13"/>
    <p:sldId id="270" r:id="rId14"/>
    <p:sldId id="271" r:id="rId15"/>
    <p:sldId id="282" r:id="rId16"/>
    <p:sldId id="275" r:id="rId17"/>
    <p:sldId id="284" r:id="rId18"/>
    <p:sldId id="289" r:id="rId19"/>
    <p:sldId id="301" r:id="rId20"/>
  </p:sldIdLst>
  <p:sldSz cx="12192000" cy="6858000"/>
  <p:notesSz cx="6858000" cy="9144000"/>
  <p:embeddedFontLst>
    <p:embeddedFont>
      <p:font typeface="Barlow" panose="020F0502020204030204" pitchFamily="2" charset="0"/>
      <p:regular r:id="rId22"/>
      <p:bold r:id="rId23"/>
      <p:italic r:id="rId24"/>
      <p:boldItalic r:id="rId25"/>
    </p:embeddedFont>
    <p:embeddedFont>
      <p:font typeface="Barlow Light" panose="00000400000000000000" pitchFamily="2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72E"/>
    <a:srgbClr val="0C312A"/>
    <a:srgbClr val="CAD383"/>
    <a:srgbClr val="144438"/>
    <a:srgbClr val="EAEAEA"/>
    <a:srgbClr val="E6E8E7"/>
    <a:srgbClr val="DADBDD"/>
    <a:srgbClr val="F3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581" autoAdjust="0"/>
  </p:normalViewPr>
  <p:slideViewPr>
    <p:cSldViewPr snapToGrid="0">
      <p:cViewPr varScale="1">
        <p:scale>
          <a:sx n="47" d="100"/>
          <a:sy n="47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na.sposato\Downloads\Dati%20presentazion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na.sposato\Downloads\Dati%20presentazione%202024_S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na.sposato\Downloads\Dati%20presentazione%202024_S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03STU0200_Cultura,%20green%20e%20coesione\GreenItaly%202024\Contributi\Invio%20a%20Symbola\Def\Par.%202.2.3\Par.%202.2.3_Parte1_Imprese%20ecoinvestitric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na.sposato\Downloads\Dati%20presentazione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na.sposato\Downloads\Dati%20presentazione%202024_S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gradFill>
                <a:gsLst>
                  <a:gs pos="100000">
                    <a:srgbClr val="CAD383"/>
                  </a:gs>
                  <a:gs pos="21000">
                    <a:srgbClr val="0C372E"/>
                  </a:gs>
                </a:gsLst>
                <a:lin ang="5400000" scaled="1"/>
              </a:gradFill>
              <a:round/>
            </a:ln>
            <a:effectLst/>
          </c:spPr>
          <c:marker>
            <c:symbol val="diamond"/>
            <c:size val="5"/>
            <c:spPr>
              <a:solidFill>
                <a:srgbClr val="0C372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9829874338758183E-2"/>
                  <c:y val="4.8785909849571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B7-4EEE-9069-B4DBFEFD8048}"/>
                </c:ext>
              </c:extLst>
            </c:dLbl>
            <c:dLbl>
              <c:idx val="6"/>
              <c:layout>
                <c:manualLayout>
                  <c:x val="2.2260610133485559E-3"/>
                  <c:y val="4.426869597461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7-4EEE-9069-B4DBFEFD8048}"/>
                </c:ext>
              </c:extLst>
            </c:dLbl>
            <c:dLbl>
              <c:idx val="7"/>
              <c:layout>
                <c:manualLayout>
                  <c:x val="-2.3128953206390523E-2"/>
                  <c:y val="5.7820337599492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7-4EEE-9069-B4DBFEFD8048}"/>
                </c:ext>
              </c:extLst>
            </c:dLbl>
            <c:dLbl>
              <c:idx val="8"/>
              <c:layout>
                <c:manualLayout>
                  <c:x val="-5.6926349526192202E-2"/>
                  <c:y val="7.5889193099333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7-4EEE-9069-B4DBFEFD8048}"/>
                </c:ext>
              </c:extLst>
            </c:dLbl>
            <c:dLbl>
              <c:idx val="10"/>
              <c:layout>
                <c:manualLayout>
                  <c:x val="-6.1451780156550173E-2"/>
                  <c:y val="8.0406406974293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7-4EEE-9069-B4DBFEFD804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Graf.1_Trend!$A$7:$A$19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Graf.1_Trend!$B$7:$B$19</c:f>
              <c:numCache>
                <c:formatCode>General</c:formatCode>
                <c:ptCount val="13"/>
                <c:pt idx="0">
                  <c:v>14.3</c:v>
                </c:pt>
                <c:pt idx="1">
                  <c:v>12.2</c:v>
                </c:pt>
                <c:pt idx="2">
                  <c:v>6.8</c:v>
                </c:pt>
                <c:pt idx="3">
                  <c:v>5.7</c:v>
                </c:pt>
                <c:pt idx="4">
                  <c:v>7.9</c:v>
                </c:pt>
                <c:pt idx="5">
                  <c:v>9.3000000000000007</c:v>
                </c:pt>
                <c:pt idx="6">
                  <c:v>15.9</c:v>
                </c:pt>
                <c:pt idx="7" formatCode="0.0">
                  <c:v>19</c:v>
                </c:pt>
                <c:pt idx="8">
                  <c:v>21.3</c:v>
                </c:pt>
                <c:pt idx="9">
                  <c:v>21.4</c:v>
                </c:pt>
                <c:pt idx="10" formatCode="0.0">
                  <c:v>24.325209648240921</c:v>
                </c:pt>
                <c:pt idx="11" formatCode="0.0">
                  <c:v>23.536156330296418</c:v>
                </c:pt>
                <c:pt idx="12" formatCode="0.0">
                  <c:v>25.177661818405461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B7-4EEE-9069-B4DBFEFD8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7189679"/>
        <c:axId val="777190095"/>
      </c:lineChart>
      <c:catAx>
        <c:axId val="77718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7190095"/>
        <c:crosses val="autoZero"/>
        <c:auto val="1"/>
        <c:lblAlgn val="ctr"/>
        <c:lblOffset val="100"/>
        <c:noMultiLvlLbl val="0"/>
      </c:catAx>
      <c:valAx>
        <c:axId val="777190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718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Progettazione, ricerca e sviluppo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664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12-413F-AC38-ECCBB0A2DE3B}"/>
              </c:ext>
            </c:extLst>
          </c:dPt>
          <c:dPt>
            <c:idx val="1"/>
            <c:bubble3D val="0"/>
            <c:spPr>
              <a:pattFill prst="narHorz">
                <a:fgClr>
                  <a:srgbClr val="06643C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2-413F-AC38-ECCBB0A2DE3B}"/>
              </c:ext>
            </c:extLst>
          </c:dPt>
          <c:cat>
            <c:strRef>
              <c:f>Foglio1!$A$2:$A$3</c:f>
              <c:strCache>
                <c:ptCount val="2"/>
                <c:pt idx="0">
                  <c:v>Green</c:v>
                </c:pt>
                <c:pt idx="1">
                  <c:v>Altre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58.6</c:v>
                </c:pt>
                <c:pt idx="1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12-413F-AC38-ECCBB0A2D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Progettazione, ricerca e sviluppo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664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1E-48F1-B482-2995C4F329FA}"/>
              </c:ext>
            </c:extLst>
          </c:dPt>
          <c:dPt>
            <c:idx val="1"/>
            <c:bubble3D val="0"/>
            <c:spPr>
              <a:pattFill prst="narHorz">
                <a:fgClr>
                  <a:srgbClr val="06643C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1E-48F1-B482-2995C4F329FA}"/>
              </c:ext>
            </c:extLst>
          </c:dPt>
          <c:cat>
            <c:strRef>
              <c:f>Foglio1!$A$2:$A$3</c:f>
              <c:strCache>
                <c:ptCount val="2"/>
                <c:pt idx="0">
                  <c:v>Green</c:v>
                </c:pt>
                <c:pt idx="1">
                  <c:v>Altre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51.6</c:v>
                </c:pt>
                <c:pt idx="1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1E-48F1-B482-2995C4F32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Progettazione, ricerca e sviluppo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664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51-492E-BD33-E0CD4593181C}"/>
              </c:ext>
            </c:extLst>
          </c:dPt>
          <c:dPt>
            <c:idx val="1"/>
            <c:bubble3D val="0"/>
            <c:spPr>
              <a:pattFill prst="narHorz">
                <a:fgClr>
                  <a:srgbClr val="06643C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51-492E-BD33-E0CD4593181C}"/>
              </c:ext>
            </c:extLst>
          </c:dPt>
          <c:cat>
            <c:strRef>
              <c:f>Foglio1!$A$2:$A$3</c:f>
              <c:strCache>
                <c:ptCount val="2"/>
                <c:pt idx="0">
                  <c:v>Green</c:v>
                </c:pt>
                <c:pt idx="1">
                  <c:v>Altre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51-492E-BD33-E0CD45931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'9_Settori'!$B$6</c:f>
              <c:strCache>
                <c:ptCount val="1"/>
                <c:pt idx="0">
                  <c:v>Valori assoluti (scala sn)</c:v>
                </c:pt>
              </c:strCache>
            </c:strRef>
          </c:tx>
          <c:spPr>
            <a:gradFill>
              <a:gsLst>
                <a:gs pos="50500">
                  <a:srgbClr val="144438"/>
                </a:gs>
                <a:gs pos="100000">
                  <a:srgbClr val="144438"/>
                </a:gs>
                <a:gs pos="1000">
                  <a:srgbClr val="0C312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66-4413-8461-AE223CAD7F6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66-4413-8461-AE223CAD7F6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66-4413-8461-AE223CAD7F6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C66-4413-8461-AE223CAD7F6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C66-4413-8461-AE223CAD7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'9_Settori'!$A$7:$A$12</c:f>
              <c:strCache>
                <c:ptCount val="6"/>
                <c:pt idx="0">
                  <c:v>Industria</c:v>
                </c:pt>
                <c:pt idx="1">
                  <c:v>Industria manifatturiera</c:v>
                </c:pt>
                <c:pt idx="2">
                  <c:v>Public utilities</c:v>
                </c:pt>
                <c:pt idx="3">
                  <c:v>Costruzioni</c:v>
                </c:pt>
                <c:pt idx="4">
                  <c:v>Servizi</c:v>
                </c:pt>
                <c:pt idx="5">
                  <c:v>Totale</c:v>
                </c:pt>
              </c:strCache>
            </c:strRef>
          </c:cat>
          <c:val>
            <c:numRef>
              <c:f>'9_Settori'!$B$7:$B$12</c:f>
              <c:numCache>
                <c:formatCode>#,##0</c:formatCode>
                <c:ptCount val="6"/>
                <c:pt idx="0">
                  <c:v>187840</c:v>
                </c:pt>
                <c:pt idx="1">
                  <c:v>107050</c:v>
                </c:pt>
                <c:pt idx="2">
                  <c:v>6640</c:v>
                </c:pt>
                <c:pt idx="3">
                  <c:v>73220</c:v>
                </c:pt>
                <c:pt idx="4">
                  <c:v>383200</c:v>
                </c:pt>
                <c:pt idx="5">
                  <c:v>571040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6-4413-8461-AE223CAD7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638881935"/>
        <c:axId val="638885679"/>
      </c:barChart>
      <c:lineChart>
        <c:grouping val="standard"/>
        <c:varyColors val="0"/>
        <c:ser>
          <c:idx val="1"/>
          <c:order val="1"/>
          <c:tx>
            <c:strRef>
              <c:f>'9_Settori'!$C$6</c:f>
              <c:strCache>
                <c:ptCount val="1"/>
                <c:pt idx="0">
                  <c:v>Incidenza % (scala dx)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4.8810203039030053E-2"/>
                  <c:y val="-4.2765833817547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66-4413-8461-AE223CAD7F6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66-4413-8461-AE223CAD7F6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66-4413-8461-AE223CAD7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'9_Settori'!$A$7:$A$12</c:f>
              <c:strCache>
                <c:ptCount val="6"/>
                <c:pt idx="0">
                  <c:v>Industria</c:v>
                </c:pt>
                <c:pt idx="1">
                  <c:v>Industria manifatturiera</c:v>
                </c:pt>
                <c:pt idx="2">
                  <c:v>Public utilities</c:v>
                </c:pt>
                <c:pt idx="3">
                  <c:v>Costruzioni</c:v>
                </c:pt>
                <c:pt idx="4">
                  <c:v>Servizi</c:v>
                </c:pt>
                <c:pt idx="5">
                  <c:v>Totale</c:v>
                </c:pt>
              </c:strCache>
            </c:strRef>
          </c:cat>
          <c:val>
            <c:numRef>
              <c:f>'9_Settori'!$C$7:$C$12</c:f>
              <c:numCache>
                <c:formatCode>#,##0.0</c:formatCode>
                <c:ptCount val="6"/>
                <c:pt idx="0">
                  <c:v>42.826949384404919</c:v>
                </c:pt>
                <c:pt idx="1">
                  <c:v>46.004331720397765</c:v>
                </c:pt>
                <c:pt idx="2">
                  <c:v>52.443742597710227</c:v>
                </c:pt>
                <c:pt idx="3">
                  <c:v>38.231577408304787</c:v>
                </c:pt>
                <c:pt idx="4">
                  <c:v>36.809546634749772</c:v>
                </c:pt>
                <c:pt idx="5">
                  <c:v>38.593249560534105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66-4413-8461-AE223CAD7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883599"/>
        <c:axId val="638887343"/>
      </c:lineChart>
      <c:catAx>
        <c:axId val="63888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8885679"/>
        <c:crosses val="autoZero"/>
        <c:auto val="1"/>
        <c:lblAlgn val="ctr"/>
        <c:lblOffset val="100"/>
        <c:noMultiLvlLbl val="0"/>
      </c:catAx>
      <c:valAx>
        <c:axId val="63888567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8881935"/>
        <c:crosses val="autoZero"/>
        <c:crossBetween val="between"/>
      </c:valAx>
      <c:valAx>
        <c:axId val="638887343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8883599"/>
        <c:crosses val="max"/>
        <c:crossBetween val="between"/>
      </c:valAx>
      <c:catAx>
        <c:axId val="6388835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88873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44438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50500">
                  <a:srgbClr val="0C312A"/>
                </a:gs>
                <a:gs pos="100000">
                  <a:srgbClr val="0C372E"/>
                </a:gs>
                <a:gs pos="1000">
                  <a:srgbClr val="14443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'10_Dimensione'!$E$10:$E$16</c:f>
              <c:strCache>
                <c:ptCount val="7"/>
                <c:pt idx="0">
                  <c:v>Totale</c:v>
                </c:pt>
                <c:pt idx="2">
                  <c:v>500 dipendenti e oltre</c:v>
                </c:pt>
                <c:pt idx="3">
                  <c:v>250–499 dipendenti</c:v>
                </c:pt>
                <c:pt idx="4">
                  <c:v>50–249 dipendenti</c:v>
                </c:pt>
                <c:pt idx="5">
                  <c:v>10–49 dipendenti</c:v>
                </c:pt>
                <c:pt idx="6">
                  <c:v>1–9 dipendenti</c:v>
                </c:pt>
              </c:strCache>
            </c:strRef>
          </c:cat>
          <c:val>
            <c:numRef>
              <c:f>'10_Dimensione'!$F$10:$F$16</c:f>
              <c:numCache>
                <c:formatCode>General</c:formatCode>
                <c:ptCount val="7"/>
                <c:pt idx="0" formatCode="#,##0.0">
                  <c:v>38.593249560534105</c:v>
                </c:pt>
                <c:pt idx="2" formatCode="#,##0.0">
                  <c:v>57.612363168061819</c:v>
                </c:pt>
                <c:pt idx="3" formatCode="#,##0.0">
                  <c:v>66.701366297983085</c:v>
                </c:pt>
                <c:pt idx="4" formatCode="#,##0.0">
                  <c:v>57.4692730125523</c:v>
                </c:pt>
                <c:pt idx="5" formatCode="#,##0.0">
                  <c:v>50.891088219306091</c:v>
                </c:pt>
                <c:pt idx="6" formatCode="#,##0.0">
                  <c:v>34.158706801031826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5-4E8A-A1D2-01F27EC9C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34734959"/>
        <c:axId val="1034731215"/>
      </c:barChart>
      <c:catAx>
        <c:axId val="1034734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4731215"/>
        <c:crosses val="autoZero"/>
        <c:auto val="1"/>
        <c:lblAlgn val="ctr"/>
        <c:lblOffset val="100"/>
        <c:noMultiLvlLbl val="0"/>
      </c:catAx>
      <c:valAx>
        <c:axId val="1034731215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03473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'Graf. 8,'!$B$5:$B$24</c:f>
              <c:strCache>
                <c:ptCount val="20"/>
                <c:pt idx="0">
                  <c:v>Valle d'Aosta/Vallée d'Aoste</c:v>
                </c:pt>
                <c:pt idx="1">
                  <c:v>Molise</c:v>
                </c:pt>
                <c:pt idx="2">
                  <c:v>Basilicata</c:v>
                </c:pt>
                <c:pt idx="3">
                  <c:v>Umbria</c:v>
                </c:pt>
                <c:pt idx="4">
                  <c:v>Friuli-Venezia Giulia</c:v>
                </c:pt>
                <c:pt idx="5">
                  <c:v>Abruzzo</c:v>
                </c:pt>
                <c:pt idx="6">
                  <c:v>Liguria</c:v>
                </c:pt>
                <c:pt idx="7">
                  <c:v>Trentino-Alto Adige/Südtirol</c:v>
                </c:pt>
                <c:pt idx="8">
                  <c:v>Calabria</c:v>
                </c:pt>
                <c:pt idx="9">
                  <c:v>Sardegna</c:v>
                </c:pt>
                <c:pt idx="10">
                  <c:v>Marche</c:v>
                </c:pt>
                <c:pt idx="11">
                  <c:v>Puglia</c:v>
                </c:pt>
                <c:pt idx="12">
                  <c:v>Piemonte</c:v>
                </c:pt>
                <c:pt idx="13">
                  <c:v>Toscana</c:v>
                </c:pt>
                <c:pt idx="14">
                  <c:v>Sicilia</c:v>
                </c:pt>
                <c:pt idx="15">
                  <c:v>Emilia-Romagna</c:v>
                </c:pt>
                <c:pt idx="16">
                  <c:v>Campania</c:v>
                </c:pt>
                <c:pt idx="17">
                  <c:v>Lazio</c:v>
                </c:pt>
                <c:pt idx="18">
                  <c:v>Veneto</c:v>
                </c:pt>
                <c:pt idx="19">
                  <c:v>Lombardia</c:v>
                </c:pt>
              </c:strCache>
            </c:strRef>
          </c:cat>
          <c:val>
            <c:numRef>
              <c:f>'Graf. 8,'!$C$5:$C$24</c:f>
              <c:numCache>
                <c:formatCode>#,##0</c:formatCode>
                <c:ptCount val="20"/>
                <c:pt idx="0">
                  <c:v>1290</c:v>
                </c:pt>
                <c:pt idx="1">
                  <c:v>2870</c:v>
                </c:pt>
                <c:pt idx="2">
                  <c:v>5910</c:v>
                </c:pt>
                <c:pt idx="3">
                  <c:v>8380</c:v>
                </c:pt>
                <c:pt idx="4">
                  <c:v>11220</c:v>
                </c:pt>
                <c:pt idx="5">
                  <c:v>13310</c:v>
                </c:pt>
                <c:pt idx="6">
                  <c:v>13780</c:v>
                </c:pt>
                <c:pt idx="7">
                  <c:v>13830</c:v>
                </c:pt>
                <c:pt idx="8">
                  <c:v>14840</c:v>
                </c:pt>
                <c:pt idx="9">
                  <c:v>15370</c:v>
                </c:pt>
                <c:pt idx="10">
                  <c:v>15770</c:v>
                </c:pt>
                <c:pt idx="11">
                  <c:v>36910</c:v>
                </c:pt>
                <c:pt idx="12">
                  <c:v>39030</c:v>
                </c:pt>
                <c:pt idx="13">
                  <c:v>39670</c:v>
                </c:pt>
                <c:pt idx="14">
                  <c:v>40670</c:v>
                </c:pt>
                <c:pt idx="15">
                  <c:v>45380</c:v>
                </c:pt>
                <c:pt idx="16">
                  <c:v>46600</c:v>
                </c:pt>
                <c:pt idx="17">
                  <c:v>50020</c:v>
                </c:pt>
                <c:pt idx="18">
                  <c:v>53480</c:v>
                </c:pt>
                <c:pt idx="19">
                  <c:v>102730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C-4BEF-9E12-6B7F7D5B4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030870831"/>
        <c:axId val="1030871247"/>
      </c:barChart>
      <c:catAx>
        <c:axId val="103087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0871247"/>
        <c:crosses val="autoZero"/>
        <c:auto val="1"/>
        <c:lblAlgn val="ctr"/>
        <c:lblOffset val="100"/>
        <c:noMultiLvlLbl val="0"/>
      </c:catAx>
      <c:valAx>
        <c:axId val="103087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087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che non hanno investito nel green</c:v>
                </c:pt>
              </c:strCache>
            </c:strRef>
          </c:tx>
          <c:spPr>
            <a:pattFill prst="dkUpDiag">
              <a:fgClr>
                <a:srgbClr val="0C372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Aumento dell'export*</c:v>
                </c:pt>
                <c:pt idx="1">
                  <c:v>Aumento dell'occupazione</c:v>
                </c:pt>
                <c:pt idx="2">
                  <c:v>Aumento del fatturato</c:v>
                </c:pt>
                <c:pt idx="3">
                  <c:v>Aumento della produzione (in quantità)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0.20404721753794267</c:v>
                </c:pt>
                <c:pt idx="1">
                  <c:v>0.15238095238095239</c:v>
                </c:pt>
                <c:pt idx="2">
                  <c:v>0.25238095238095237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74-4941-8D35-1F87CBF6C57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che hanno investito nel green</c:v>
                </c:pt>
              </c:strCache>
            </c:strRef>
          </c:tx>
          <c:spPr>
            <a:gradFill>
              <a:gsLst>
                <a:gs pos="50500">
                  <a:srgbClr val="0C312A"/>
                </a:gs>
                <a:gs pos="100000">
                  <a:srgbClr val="0C372E"/>
                </a:gs>
                <a:gs pos="1000">
                  <a:srgbClr val="14443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Aumento dell'export*</c:v>
                </c:pt>
                <c:pt idx="1">
                  <c:v>Aumento dell'occupazione</c:v>
                </c:pt>
                <c:pt idx="2">
                  <c:v>Aumento del fatturato</c:v>
                </c:pt>
                <c:pt idx="3">
                  <c:v>Aumento della produzione (in quantità)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0.24489795918367346</c:v>
                </c:pt>
                <c:pt idx="1">
                  <c:v>0.22629969418960244</c:v>
                </c:pt>
                <c:pt idx="2">
                  <c:v>0.31906218144750254</c:v>
                </c:pt>
                <c:pt idx="3">
                  <c:v>0.29153924566768602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74-4941-8D35-1F87CBF6C5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1096398992"/>
        <c:axId val="1096402352"/>
      </c:barChart>
      <c:catAx>
        <c:axId val="109639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0"/>
          <a:lstStyle/>
          <a:p>
            <a:pPr>
              <a:defRPr sz="130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6402352"/>
        <c:crosses val="autoZero"/>
        <c:auto val="1"/>
        <c:lblAlgn val="ctr"/>
        <c:lblOffset val="100"/>
        <c:noMultiLvlLbl val="0"/>
      </c:catAx>
      <c:valAx>
        <c:axId val="1096402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9639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037960044716744E-2"/>
          <c:y val="0.90490000598152986"/>
          <c:w val="0.92227077022056625"/>
          <c:h val="8.2403821914359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144438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Fig.3NUO_NET!$C$6</c:f>
              <c:strCache>
                <c:ptCount val="1"/>
                <c:pt idx="0">
                  <c:v>Aumento della produttività del lavolo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CAD383"/>
                  </a:gs>
                  <a:gs pos="100000">
                    <a:srgbClr val="144438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97-4FA2-8A9B-77267E38B86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C372E"/>
                  </a:gs>
                  <a:gs pos="55000">
                    <a:srgbClr val="144438"/>
                  </a:gs>
                  <a:gs pos="100000">
                    <a:srgbClr val="0C312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7-4FA2-8A9B-77267E38B86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1CADE3F2-06B8-4DAA-ABF1-88DD5E9EBA23}" type="VALUE">
                      <a:rPr lang="en-US"/>
                      <a:pPr/>
                      <a:t>[VALORE]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14737205138444"/>
                      <c:h val="5.05956985335300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97-4FA2-8A9B-77267E38B8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E5631890-F795-4498-AEF0-0C64E9F12021}" type="VALUE">
                      <a:rPr lang="en-US"/>
                      <a:pPr/>
                      <a:t>[VALORE]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1023495323849"/>
                      <c:h val="5.05956985335300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97-4FA2-8A9B-77267E38B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Fig.3NUO_NET!$B$14:$B$15</c:f>
              <c:strCache>
                <c:ptCount val="2"/>
                <c:pt idx="0">
                  <c:v>STEP no Net-Zero</c:v>
                </c:pt>
                <c:pt idx="1">
                  <c:v>STEP Net-Zero</c:v>
                </c:pt>
              </c:strCache>
            </c:strRef>
          </c:cat>
          <c:val>
            <c:numRef>
              <c:f>Fig.3NUO_NET!$C$14:$C$15</c:f>
              <c:numCache>
                <c:formatCode>0.0</c:formatCode>
                <c:ptCount val="2"/>
                <c:pt idx="0">
                  <c:v>5.1006099999999996</c:v>
                </c:pt>
                <c:pt idx="1">
                  <c:v>7.4029600000000002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97-4FA2-8A9B-77267E38B8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31823"/>
        <c:axId val="1996161247"/>
      </c:barChart>
      <c:lineChart>
        <c:grouping val="standard"/>
        <c:varyColors val="0"/>
        <c:ser>
          <c:idx val="1"/>
          <c:order val="1"/>
          <c:tx>
            <c:strRef>
              <c:f>Fig.3NUO_NET!$D$6</c:f>
              <c:strCache>
                <c:ptCount val="1"/>
                <c:pt idx="0">
                  <c:v>p value</c:v>
                </c:pt>
              </c:strCache>
            </c:strRef>
          </c:tx>
          <c:spPr>
            <a:ln w="57150" cap="rnd">
              <a:gradFill flip="none" rotWithShape="1">
                <a:gsLst>
                  <a:gs pos="0">
                    <a:srgbClr val="CAD383"/>
                  </a:gs>
                  <a:gs pos="100000">
                    <a:srgbClr val="144438"/>
                  </a:gs>
                </a:gsLst>
                <a:lin ang="10800000" scaled="1"/>
                <a:tileRect/>
              </a:gra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97-4FA2-8A9B-77267E38B86C}"/>
                </c:ext>
              </c:extLst>
            </c:dLbl>
            <c:dLbl>
              <c:idx val="1"/>
              <c:layout>
                <c:manualLayout>
                  <c:x val="-0.31195739885170298"/>
                  <c:y val="-7.890023345874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STEP +</a:t>
                    </a:r>
                    <a:fld id="{7A205854-4BDE-49C2-A4A6-1D2DA19CD428}" type="VALUE">
                      <a:rPr lang="en-US" smtClean="0"/>
                      <a:pPr/>
                      <a:t>[VALORE]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78343654278951"/>
                      <c:h val="8.88695961309204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97-4FA2-8A9B-77267E38B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Fig.3NUO_NET!$B$14:$B$15</c:f>
              <c:strCache>
                <c:ptCount val="2"/>
                <c:pt idx="0">
                  <c:v>STEP no Net-Zero</c:v>
                </c:pt>
                <c:pt idx="1">
                  <c:v>STEP Net-Zero</c:v>
                </c:pt>
              </c:strCache>
            </c:strRef>
          </c:cat>
          <c:val>
            <c:numRef>
              <c:f>Fig.3NUO_NET!$D$14:$D$15</c:f>
              <c:numCache>
                <c:formatCode>0.0</c:formatCode>
                <c:ptCount val="2"/>
                <c:pt idx="0">
                  <c:v>5.7198600000000006</c:v>
                </c:pt>
                <c:pt idx="1">
                  <c:v>5.7198599999999997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97-4FA2-8A9B-77267E38B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31823"/>
        <c:axId val="1996161247"/>
      </c:lineChart>
      <c:catAx>
        <c:axId val="7683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6161247"/>
        <c:crosses val="autoZero"/>
        <c:auto val="1"/>
        <c:lblAlgn val="ctr"/>
        <c:lblOffset val="100"/>
        <c:noMultiLvlLbl val="0"/>
      </c:catAx>
      <c:valAx>
        <c:axId val="1996161247"/>
        <c:scaling>
          <c:orientation val="minMax"/>
          <c:max val="7.7"/>
          <c:min val="4"/>
        </c:scaling>
        <c:delete val="1"/>
        <c:axPos val="l"/>
        <c:numFmt formatCode="0.0" sourceLinked="1"/>
        <c:majorTickMark val="out"/>
        <c:minorTickMark val="none"/>
        <c:tickLblPos val="nextTo"/>
        <c:crossAx val="7683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rgbClr val="132745"/>
          </a:solidFill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45429383867108"/>
          <c:y val="0.16051301558319703"/>
          <c:w val="0.48222290687044489"/>
          <c:h val="0.6053023444533201"/>
        </c:manualLayout>
      </c:layout>
      <c:radarChart>
        <c:radarStyle val="marker"/>
        <c:varyColors val="0"/>
        <c:ser>
          <c:idx val="0"/>
          <c:order val="0"/>
          <c:tx>
            <c:strRef>
              <c:f>'16. Gren Jobs'!$I$4</c:f>
              <c:strCache>
                <c:ptCount val="1"/>
                <c:pt idx="0">
                  <c:v>Green jobs</c:v>
                </c:pt>
              </c:strCache>
            </c:strRef>
          </c:tx>
          <c:spPr>
            <a:ln w="28575" cap="rnd">
              <a:solidFill>
                <a:srgbClr val="144438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0262989095574085E-2"/>
                  <c:y val="3.421456375924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1-4C92-8ED9-AE893D645846}"/>
                </c:ext>
              </c:extLst>
            </c:dLbl>
            <c:dLbl>
              <c:idx val="1"/>
              <c:layout>
                <c:manualLayout>
                  <c:x val="-5.3908355795148251E-3"/>
                  <c:y val="1.866251944012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1-4C92-8ED9-AE893D645846}"/>
                </c:ext>
              </c:extLst>
            </c:dLbl>
            <c:dLbl>
              <c:idx val="2"/>
              <c:layout>
                <c:manualLayout>
                  <c:x val="-9.4339622641509441E-2"/>
                  <c:y val="-6.220839813374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1-4C92-8ED9-AE893D645846}"/>
                </c:ext>
              </c:extLst>
            </c:dLbl>
            <c:dLbl>
              <c:idx val="3"/>
              <c:layout>
                <c:manualLayout>
                  <c:x val="1.6172506738544475E-2"/>
                  <c:y val="-3.1104199066874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1-4C92-8ED9-AE893D645846}"/>
                </c:ext>
              </c:extLst>
            </c:dLbl>
            <c:dLbl>
              <c:idx val="4"/>
              <c:layout>
                <c:manualLayout>
                  <c:x val="3.2345013477088951E-2"/>
                  <c:y val="-1.555209953343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1-4C92-8ED9-AE893D645846}"/>
                </c:ext>
              </c:extLst>
            </c:dLbl>
            <c:dLbl>
              <c:idx val="5"/>
              <c:layout>
                <c:manualLayout>
                  <c:x val="1.563792646310961E-3"/>
                  <c:y val="-6.862274568660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1-4C92-8ED9-AE893D645846}"/>
                </c:ext>
              </c:extLst>
            </c:dLbl>
            <c:dLbl>
              <c:idx val="6"/>
              <c:layout>
                <c:manualLayout>
                  <c:x val="4.1051956382296299E-2"/>
                  <c:y val="-6.4412238325282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1-4C92-8ED9-AE893D645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'16. Gren Jobs'!$H$5:$H$11</c:f>
              <c:strCache>
                <c:ptCount val="7"/>
                <c:pt idx="0">
                  <c:v>Tempo indeterminato</c:v>
                </c:pt>
                <c:pt idx="1">
                  <c:v>Livello di istruzione universitario</c:v>
                </c:pt>
                <c:pt idx="2">
                  <c:v>Under 30</c:v>
                </c:pt>
                <c:pt idx="3">
                  <c:v>Esperienza specifica nella professione</c:v>
                </c:pt>
                <c:pt idx="4">
                  <c:v>Esperienza nello stesso settore</c:v>
                </c:pt>
                <c:pt idx="5">
                  <c:v>Difficoltà di reperimento</c:v>
                </c:pt>
                <c:pt idx="6">
                  <c:v>Necessità di formazione interna/esterna</c:v>
                </c:pt>
              </c:strCache>
            </c:strRef>
          </c:cat>
          <c:val>
            <c:numRef>
              <c:f>'16. Gren Jobs'!$I$5:$I$11</c:f>
              <c:numCache>
                <c:formatCode>0.0</c:formatCode>
                <c:ptCount val="7"/>
                <c:pt idx="0">
                  <c:v>27.563516200572813</c:v>
                </c:pt>
                <c:pt idx="1">
                  <c:v>15.312010549331415</c:v>
                </c:pt>
                <c:pt idx="2">
                  <c:v>27.50493196880025</c:v>
                </c:pt>
                <c:pt idx="3">
                  <c:v>25.768253496681183</c:v>
                </c:pt>
                <c:pt idx="4">
                  <c:v>43.481435730648052</c:v>
                </c:pt>
                <c:pt idx="5">
                  <c:v>52.629436491617611</c:v>
                </c:pt>
                <c:pt idx="6">
                  <c:v>44.679545815840157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D1-4C92-8ED9-AE893D645846}"/>
            </c:ext>
          </c:extLst>
        </c:ser>
        <c:ser>
          <c:idx val="1"/>
          <c:order val="1"/>
          <c:tx>
            <c:strRef>
              <c:f>'16. Gren Jobs'!$J$4</c:f>
              <c:strCache>
                <c:ptCount val="1"/>
                <c:pt idx="0">
                  <c:v>Altre figure professionali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5.1314945477870426E-3"/>
                  <c:y val="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D1-4C92-8ED9-AE893D645846}"/>
                </c:ext>
              </c:extLst>
            </c:dLbl>
            <c:dLbl>
              <c:idx val="1"/>
              <c:layout>
                <c:manualLayout>
                  <c:x val="-5.1083260818812842E-2"/>
                  <c:y val="6.575966495634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D1-4C92-8ED9-AE893D645846}"/>
                </c:ext>
              </c:extLst>
            </c:dLbl>
            <c:dLbl>
              <c:idx val="2"/>
              <c:layout>
                <c:manualLayout>
                  <c:x val="1.0707387991594401E-3"/>
                  <c:y val="-5.7535420825118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D1-4C92-8ED9-AE893D645846}"/>
                </c:ext>
              </c:extLst>
            </c:dLbl>
            <c:dLbl>
              <c:idx val="3"/>
              <c:layout>
                <c:manualLayout>
                  <c:x val="-6.4690026954177998E-2"/>
                  <c:y val="-6.842923794712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D1-4C92-8ED9-AE893D645846}"/>
                </c:ext>
              </c:extLst>
            </c:dLbl>
            <c:dLbl>
              <c:idx val="4"/>
              <c:layout>
                <c:manualLayout>
                  <c:x val="3.3743659401065385E-2"/>
                  <c:y val="-9.042260075188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D1-4C92-8ED9-AE893D645846}"/>
                </c:ext>
              </c:extLst>
            </c:dLbl>
            <c:dLbl>
              <c:idx val="5"/>
              <c:layout>
                <c:manualLayout>
                  <c:x val="8.5318038075429203E-2"/>
                  <c:y val="-1.3433340272590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D1-4C92-8ED9-AE893D645846}"/>
                </c:ext>
              </c:extLst>
            </c:dLbl>
            <c:dLbl>
              <c:idx val="6"/>
              <c:layout>
                <c:manualLayout>
                  <c:x val="5.3880692751763951E-2"/>
                  <c:y val="1.888292948888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D1-4C92-8ED9-AE893D645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44438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'16. Gren Jobs'!$H$5:$H$11</c:f>
              <c:strCache>
                <c:ptCount val="7"/>
                <c:pt idx="0">
                  <c:v>Tempo indeterminato</c:v>
                </c:pt>
                <c:pt idx="1">
                  <c:v>Livello di istruzione universitario</c:v>
                </c:pt>
                <c:pt idx="2">
                  <c:v>Under 30</c:v>
                </c:pt>
                <c:pt idx="3">
                  <c:v>Esperienza specifica nella professione</c:v>
                </c:pt>
                <c:pt idx="4">
                  <c:v>Esperienza nello stesso settore</c:v>
                </c:pt>
                <c:pt idx="5">
                  <c:v>Difficoltà di reperimento</c:v>
                </c:pt>
                <c:pt idx="6">
                  <c:v>Necessità di formazione interna/esterna</c:v>
                </c:pt>
              </c:strCache>
            </c:strRef>
          </c:cat>
          <c:val>
            <c:numRef>
              <c:f>'16. Gren Jobs'!$J$5:$J$11</c:f>
              <c:numCache>
                <c:formatCode>0.0</c:formatCode>
                <c:ptCount val="7"/>
                <c:pt idx="0">
                  <c:v>15.524595031028914</c:v>
                </c:pt>
                <c:pt idx="1">
                  <c:v>13.208246600355045</c:v>
                </c:pt>
                <c:pt idx="2">
                  <c:v>31.377443168430663</c:v>
                </c:pt>
                <c:pt idx="3">
                  <c:v>20.294959897196009</c:v>
                </c:pt>
                <c:pt idx="4">
                  <c:v>42.886020472789191</c:v>
                </c:pt>
                <c:pt idx="5">
                  <c:v>41.078845917111771</c:v>
                </c:pt>
                <c:pt idx="6">
                  <c:v>34.146706244941541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1D1-4C92-8ED9-AE893D645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115743"/>
        <c:axId val="1377108255"/>
      </c:radarChart>
      <c:catAx>
        <c:axId val="137711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4443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77108255"/>
        <c:crosses val="autoZero"/>
        <c:auto val="1"/>
        <c:lblAlgn val="ctr"/>
        <c:lblOffset val="100"/>
        <c:noMultiLvlLbl val="0"/>
      </c:catAx>
      <c:valAx>
        <c:axId val="137710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7711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39229510959828"/>
          <c:y val="0.84873776482525543"/>
          <c:w val="0.45321540978080338"/>
          <c:h val="3.6756327127635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44438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Difficoltà di reperimento</c:v>
                </c:pt>
              </c:strCache>
            </c:strRef>
          </c:tx>
          <c:spPr>
            <a:gradFill>
              <a:gsLst>
                <a:gs pos="50500">
                  <a:srgbClr val="144438"/>
                </a:gs>
                <a:gs pos="100000">
                  <a:srgbClr val="0C372E"/>
                </a:gs>
                <a:gs pos="1000">
                  <a:srgbClr val="0C312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Professioni non qualificate</c:v>
                </c:pt>
                <c:pt idx="1">
                  <c:v>Conduttori di impianti e operai di macchinari fissi e mobili</c:v>
                </c:pt>
                <c:pt idx="2">
                  <c:v>Artigiani e operai specializzati</c:v>
                </c:pt>
                <c:pt idx="3">
                  <c:v>Professioni qualificate nelle attività commerciali e nei servizi</c:v>
                </c:pt>
                <c:pt idx="4">
                  <c:v>Professioni esecutive nel lavoro d'ufficio</c:v>
                </c:pt>
                <c:pt idx="5">
                  <c:v>Professioni tecniche</c:v>
                </c:pt>
                <c:pt idx="6">
                  <c:v>Professioni intellettuali, scientifiche e di elevata specializzazione</c:v>
                </c:pt>
                <c:pt idx="7">
                  <c:v>Dirigenti</c:v>
                </c:pt>
              </c:strCache>
            </c:strRef>
          </c:cat>
          <c:val>
            <c:numRef>
              <c:f>Foglio1!$B$2:$B$9</c:f>
              <c:numCache>
                <c:formatCode>0.0</c:formatCode>
                <c:ptCount val="8"/>
                <c:pt idx="0">
                  <c:v>27.751032749576655</c:v>
                </c:pt>
                <c:pt idx="1">
                  <c:v>53.510270924561219</c:v>
                </c:pt>
                <c:pt idx="2">
                  <c:v>62.301079819549614</c:v>
                </c:pt>
                <c:pt idx="3">
                  <c:v>20.691358024691358</c:v>
                </c:pt>
                <c:pt idx="4">
                  <c:v>33.138284140779625</c:v>
                </c:pt>
                <c:pt idx="5">
                  <c:v>54.657938062093848</c:v>
                </c:pt>
                <c:pt idx="6">
                  <c:v>53.544217858130708</c:v>
                </c:pt>
                <c:pt idx="7">
                  <c:v>67.286363156226898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A2-49E8-A74B-2E826EB44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05318752"/>
        <c:axId val="1105317312"/>
      </c:barChart>
      <c:catAx>
        <c:axId val="110531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C312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5317312"/>
        <c:crosses val="autoZero"/>
        <c:auto val="1"/>
        <c:lblAlgn val="ctr"/>
        <c:lblOffset val="100"/>
        <c:noMultiLvlLbl val="0"/>
      </c:catAx>
      <c:valAx>
        <c:axId val="110531731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10531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Progettazione, ricerca e sviluppo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664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5-487D-8DA5-29CDFC12F87F}"/>
              </c:ext>
            </c:extLst>
          </c:dPt>
          <c:dPt>
            <c:idx val="1"/>
            <c:bubble3D val="0"/>
            <c:spPr>
              <a:pattFill prst="narHorz">
                <a:fgClr>
                  <a:srgbClr val="06643C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5-487D-8DA5-29CDFC12F87F}"/>
              </c:ext>
            </c:extLst>
          </c:dPt>
          <c:cat>
            <c:strRef>
              <c:f>Foglio1!$A$2:$A$3</c:f>
              <c:strCache>
                <c:ptCount val="2"/>
                <c:pt idx="0">
                  <c:v>Green</c:v>
                </c:pt>
                <c:pt idx="1">
                  <c:v>Altre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52.4</c:v>
                </c:pt>
                <c:pt idx="1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95-487D-8DA5-29CDFC12F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83D2D-5ECE-41E2-8A6F-CAFAF72F079D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293B2-A358-48AD-B557-A44269E3F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43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93B2-A358-48AD-B557-A44269E3F68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90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1664-102B-4FDE-A41F-A3331843A02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2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gradFill flip="none" rotWithShape="1">
          <a:gsLst>
            <a:gs pos="0">
              <a:srgbClr val="0C372E"/>
            </a:gs>
            <a:gs pos="76000">
              <a:srgbClr val="144438"/>
            </a:gs>
            <a:gs pos="100000">
              <a:srgbClr val="0C312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C845C801-536C-B02C-B49A-98EF6E24D651}"/>
              </a:ext>
            </a:extLst>
          </p:cNvPr>
          <p:cNvSpPr txBox="1">
            <a:spLocks/>
          </p:cNvSpPr>
          <p:nvPr userDrawn="1"/>
        </p:nvSpPr>
        <p:spPr>
          <a:xfrm>
            <a:off x="390084" y="1100392"/>
            <a:ext cx="693745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15000" spc="1000" baseline="0" dirty="0"/>
              <a:t>GREEN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F7E6F7E-B9F3-6CA9-C473-6AECD9B415A1}"/>
              </a:ext>
            </a:extLst>
          </p:cNvPr>
          <p:cNvSpPr txBox="1">
            <a:spLocks/>
          </p:cNvSpPr>
          <p:nvPr userDrawn="1"/>
        </p:nvSpPr>
        <p:spPr>
          <a:xfrm>
            <a:off x="422786" y="2415245"/>
            <a:ext cx="627535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15000" spc="1000" baseline="0" dirty="0"/>
              <a:t>ITALY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43221EEB-CF54-0D2B-D1BC-998E417FD586}"/>
              </a:ext>
            </a:extLst>
          </p:cNvPr>
          <p:cNvSpPr txBox="1">
            <a:spLocks/>
          </p:cNvSpPr>
          <p:nvPr userDrawn="1"/>
        </p:nvSpPr>
        <p:spPr>
          <a:xfrm>
            <a:off x="4365523" y="3429000"/>
            <a:ext cx="893105" cy="776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it-IT" sz="4400" b="0" dirty="0"/>
              <a:t>20</a:t>
            </a:r>
            <a:br>
              <a:rPr lang="it-IT" sz="4400" b="0" dirty="0"/>
            </a:br>
            <a:r>
              <a:rPr lang="it-IT" sz="4400" b="0" dirty="0"/>
              <a:t>24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575DF4-DA36-9A63-F220-067EB38F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BA2-B0DE-47A5-9376-A51073D51DC2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121BF-1439-CC99-DA83-39A6332C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D938B3-876F-B8B9-4970-28F23D9F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40241B-B57F-429F-B687-561F09A97652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17D22B5-447B-010A-8663-504CC0C1A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898" y="1027786"/>
            <a:ext cx="5452650" cy="5810440"/>
          </a:xfrm>
          <a:prstGeom prst="rect">
            <a:avLst/>
          </a:prstGeom>
        </p:spPr>
      </p:pic>
      <p:pic>
        <p:nvPicPr>
          <p:cNvPr id="3" name="Immagine 2" descr="Immagine che contiene Accessorio di moda, Gioielli, Pietra preziosa, gioiello&#10;&#10;Descrizione generata automaticamente">
            <a:extLst>
              <a:ext uri="{FF2B5EF4-FFF2-40B4-BE49-F238E27FC236}">
                <a16:creationId xmlns:a16="http://schemas.microsoft.com/office/drawing/2014/main" id="{346D4E71-4335-F3C6-B4C7-5D47D4F30E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6939" y="3381954"/>
            <a:ext cx="867638" cy="13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CE3E0C-B556-3AB6-73D2-8BF2B6F5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49B8CA-D744-D245-0338-E116622F1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DEAF8F-8549-61EE-003B-3A1A2F37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AF311F-5322-8337-43EE-6848DCB2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966F-FB3B-4319-8B81-307005ADE260}" type="datetime1">
              <a:rPr lang="it-IT" smtClean="0"/>
              <a:t>24/10/2024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811866-CA45-0F9E-D7C2-1C8AD1BC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551F23DD-915F-9A98-2BCB-0F4B3D173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9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C5ABC9-8411-D027-CFF7-C1A8A480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63E876-1ECE-13E4-987B-CEE34D68E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57B1DD-A9E3-CD64-956D-678B5AA8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C850-0F13-4158-88C8-894D9F7B5112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2BEA8D-8482-4302-8537-CE978DD2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195617BA-F3E3-E431-3D3E-D48891B8E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87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7EA408-2CDC-42D3-55D4-DE25FE6CB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0425B0-5F19-D468-FA45-6B142710F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1EE28E-B9CC-86EA-4933-BBB9A45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DC2F-2F93-478D-8FCD-6F0C854C5015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A5A0AA-5AF3-0F02-88E9-937CCB02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7A5B6EB6-56C5-1FB8-1DBB-1079CA177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00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gradFill>
          <a:gsLst>
            <a:gs pos="50500">
              <a:srgbClr val="F3FEF9"/>
            </a:gs>
            <a:gs pos="100000">
              <a:srgbClr val="DADBDD"/>
            </a:gs>
            <a:gs pos="1000">
              <a:srgbClr val="E6E8E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C1FD8-1371-4158-DA9B-9A67CEBE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143ABA2-D28C-0D4B-9233-F886BE1A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EED3-046E-44AD-A51F-C16CC5B73C5C}" type="datetime1">
              <a:rPr lang="it-IT" smtClean="0"/>
              <a:t>24/10/2024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A2AE22-8C4C-4EB8-E934-E31B884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684F01-2E1F-9842-84D7-1827170C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61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696B4-E7D9-7547-8EE0-3B368FB1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2E357E-6CC2-431C-198C-12D94A4FC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575DF4-DA36-9A63-F220-067EB38F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147-A71E-46B0-9B40-ACCA9D360496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121BF-1439-CC99-DA83-39A6332C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FA2B9D39-E871-47FC-35D2-8995CBE54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2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7F58CE-EBA0-C6C3-95E1-3187EC9C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EE8FD-C668-7474-F981-3A3714551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4294A-45ED-6B06-3228-507568DB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A8D-3B10-4632-B1CE-B85EA4BE121F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5A8EAF-83EC-080D-5FB8-3DE71EE1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65AE4191-FDF2-19C0-442D-FEAE1DEC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74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75E56-89FC-6444-76B8-8CDB23AD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5EA586-10EB-EE90-0B45-8C903FBE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3D34D3-90BD-5CEF-B98A-6E4A9A1C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AEC4-9F4D-49EA-8822-C08566B4FF00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370DBB-27DF-6C0D-E883-C0C9FC0E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1F64FC12-8E52-7AD2-A3A5-D79EF0570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74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07F30-9B94-B825-BD21-2CE2FD05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AFB682-6A50-836A-5E78-06F9D5D25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C6F278-7AFE-8B53-548D-A6419E0F4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2797F2-BC12-A852-EBAA-A7923C23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9971-EDEA-4D79-99DC-201B36682260}" type="datetime1">
              <a:rPr lang="it-IT" smtClean="0"/>
              <a:t>24/10/2024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59F4F8-C672-B601-5D61-F7875477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6C713FC4-D42E-42BE-066A-7BAD947C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42EAE-7E02-BE06-A5D7-5AFCADD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192EE8-A5F8-3758-059E-22DFEC8E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E9A661-79A7-C893-3E3C-60475CF64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C1A352-BCA5-9C6C-38C5-DA799D947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8AC220-F4C0-C6D7-356E-9ED3D4C40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E0DB80-1627-9A57-A518-B4353364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218-0166-41DF-846B-7C2800E6FFBA}" type="datetime1">
              <a:rPr lang="it-IT" smtClean="0"/>
              <a:t>24/10/2024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DFA886-E068-0A7E-EF02-2299FE22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B7F58762-EA19-6C5A-BCCD-94C7FFBB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83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5172311-B5DB-42EE-A6C6-66F367B4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C6D-2E13-4AD3-904C-E4DE24AD0803}" type="datetime1">
              <a:rPr lang="it-IT" smtClean="0"/>
              <a:t>24/10/2024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B8173F-76B1-174F-05EA-AC2D5946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2E19FF-DFAD-4DDE-F70D-965B30740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27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gradFill flip="none" rotWithShape="1">
          <a:gsLst>
            <a:gs pos="0">
              <a:srgbClr val="E6E8E7"/>
            </a:gs>
            <a:gs pos="47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1C3AE-0DE9-F78B-7428-AAE0FEE2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A64CA2-C020-B048-63E0-9D6D5C78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A63C68-EEA0-EA9C-C4B5-28C18D67A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782D03-B3A9-7210-E31A-99E676EF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F77F-1664-4CED-BE3F-B74FE46112E1}" type="datetime1">
              <a:rPr lang="it-IT" smtClean="0"/>
              <a:t>24/10/2024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70A217-A071-1821-6B61-E950A3F4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0CDB982F-FEE1-927E-8297-8913C1B9D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9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8E7"/>
            </a:gs>
            <a:gs pos="49000">
              <a:srgbClr val="F3FEF9"/>
            </a:gs>
            <a:gs pos="100000">
              <a:srgbClr val="DADB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D2D35F-E64D-D505-FC50-3F73AC51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6C9F72-8DAD-E320-8FEB-99C0C0F72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83204A-4712-DF0F-599D-171F77DCD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6F343A-13D6-4BF1-A7E8-50D3D013FE75}" type="datetime1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E74D83-FF21-EBFB-CB5D-092F2C7F6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A4679794-17AF-581D-615C-7E1B489C5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30" y="6356350"/>
            <a:ext cx="5306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372E"/>
                </a:solidFill>
              </a:defRPr>
            </a:lvl1pPr>
          </a:lstStyle>
          <a:p>
            <a:fld id="{A340241B-B57F-429F-B687-561F09A976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6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svg"/><Relationship Id="rId21" Type="http://schemas.openxmlformats.org/officeDocument/2006/relationships/image" Target="../media/image42.sv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svg"/><Relationship Id="rId50" Type="http://schemas.openxmlformats.org/officeDocument/2006/relationships/image" Target="../media/image71.png"/><Relationship Id="rId55" Type="http://schemas.openxmlformats.org/officeDocument/2006/relationships/image" Target="../media/image76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9" Type="http://schemas.openxmlformats.org/officeDocument/2006/relationships/image" Target="../media/image50.sv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40" Type="http://schemas.openxmlformats.org/officeDocument/2006/relationships/image" Target="../media/image61.png"/><Relationship Id="rId45" Type="http://schemas.openxmlformats.org/officeDocument/2006/relationships/image" Target="../media/image66.svg"/><Relationship Id="rId53" Type="http://schemas.openxmlformats.org/officeDocument/2006/relationships/image" Target="../media/image74.svg"/><Relationship Id="rId5" Type="http://schemas.openxmlformats.org/officeDocument/2006/relationships/image" Target="../media/image26.sv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Relationship Id="rId30" Type="http://schemas.openxmlformats.org/officeDocument/2006/relationships/image" Target="../media/image51.png"/><Relationship Id="rId35" Type="http://schemas.openxmlformats.org/officeDocument/2006/relationships/image" Target="../media/image56.svg"/><Relationship Id="rId43" Type="http://schemas.openxmlformats.org/officeDocument/2006/relationships/image" Target="../media/image64.svg"/><Relationship Id="rId48" Type="http://schemas.openxmlformats.org/officeDocument/2006/relationships/image" Target="../media/image69.png"/><Relationship Id="rId56" Type="http://schemas.openxmlformats.org/officeDocument/2006/relationships/image" Target="../media/image77.png"/><Relationship Id="rId8" Type="http://schemas.openxmlformats.org/officeDocument/2006/relationships/image" Target="../media/image29.png"/><Relationship Id="rId51" Type="http://schemas.openxmlformats.org/officeDocument/2006/relationships/image" Target="../media/image72.svg"/><Relationship Id="rId3" Type="http://schemas.openxmlformats.org/officeDocument/2006/relationships/image" Target="../media/image2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33" Type="http://schemas.openxmlformats.org/officeDocument/2006/relationships/image" Target="../media/image54.sv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0" Type="http://schemas.openxmlformats.org/officeDocument/2006/relationships/image" Target="../media/image41.png"/><Relationship Id="rId41" Type="http://schemas.openxmlformats.org/officeDocument/2006/relationships/image" Target="../media/image62.svg"/><Relationship Id="rId5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svg"/><Relationship Id="rId57" Type="http://schemas.openxmlformats.org/officeDocument/2006/relationships/image" Target="../media/image78.svg"/><Relationship Id="rId10" Type="http://schemas.openxmlformats.org/officeDocument/2006/relationships/image" Target="../media/image31.png"/><Relationship Id="rId31" Type="http://schemas.openxmlformats.org/officeDocument/2006/relationships/image" Target="../media/image52.svg"/><Relationship Id="rId44" Type="http://schemas.openxmlformats.org/officeDocument/2006/relationships/image" Target="../media/image65.png"/><Relationship Id="rId52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FA5EB9D4-1A1F-9CDE-B666-A4C2A4CD9C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75" y="1077125"/>
            <a:ext cx="2089141" cy="437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Elemento grafico 4">
            <a:extLst>
              <a:ext uri="{FF2B5EF4-FFF2-40B4-BE49-F238E27FC236}">
                <a16:creationId xmlns:a16="http://schemas.microsoft.com/office/drawing/2014/main" id="{18DE9CF0-3F12-F3F3-15AE-E63F80E72C9C}"/>
              </a:ext>
            </a:extLst>
          </p:cNvPr>
          <p:cNvGrpSpPr/>
          <p:nvPr/>
        </p:nvGrpSpPr>
        <p:grpSpPr>
          <a:xfrm>
            <a:off x="3201932" y="1106179"/>
            <a:ext cx="1112303" cy="379877"/>
            <a:chOff x="4157662" y="2767012"/>
            <a:chExt cx="3876675" cy="132397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6214107F-5DDC-CA99-04DC-0B3D865029A8}"/>
                </a:ext>
              </a:extLst>
            </p:cNvPr>
            <p:cNvSpPr/>
            <p:nvPr/>
          </p:nvSpPr>
          <p:spPr>
            <a:xfrm>
              <a:off x="4157662" y="3852862"/>
              <a:ext cx="3876675" cy="238125"/>
            </a:xfrm>
            <a:custGeom>
              <a:avLst/>
              <a:gdLst>
                <a:gd name="connsiteX0" fmla="*/ 2211481 w 3876675"/>
                <a:gd name="connsiteY0" fmla="*/ 53399 h 238125"/>
                <a:gd name="connsiteX1" fmla="*/ 2233031 w 3876675"/>
                <a:gd name="connsiteY1" fmla="*/ 58666 h 238125"/>
                <a:gd name="connsiteX2" fmla="*/ 2246493 w 3876675"/>
                <a:gd name="connsiteY2" fmla="*/ 70529 h 238125"/>
                <a:gd name="connsiteX3" fmla="*/ 2246493 w 3876675"/>
                <a:gd name="connsiteY3" fmla="*/ 55530 h 238125"/>
                <a:gd name="connsiteX4" fmla="*/ 2273041 w 3876675"/>
                <a:gd name="connsiteY4" fmla="*/ 55530 h 238125"/>
                <a:gd name="connsiteX5" fmla="*/ 2273041 w 3876675"/>
                <a:gd name="connsiteY5" fmla="*/ 238125 h 238125"/>
                <a:gd name="connsiteX6" fmla="*/ 2246493 w 3876675"/>
                <a:gd name="connsiteY6" fmla="*/ 238125 h 238125"/>
                <a:gd name="connsiteX7" fmla="*/ 2246493 w 3876675"/>
                <a:gd name="connsiteY7" fmla="*/ 171003 h 238125"/>
                <a:gd name="connsiteX8" fmla="*/ 2231661 w 3876675"/>
                <a:gd name="connsiteY8" fmla="*/ 182472 h 238125"/>
                <a:gd name="connsiteX9" fmla="*/ 2211978 w 3876675"/>
                <a:gd name="connsiteY9" fmla="*/ 187508 h 238125"/>
                <a:gd name="connsiteX10" fmla="*/ 2168838 w 3876675"/>
                <a:gd name="connsiteY10" fmla="*/ 169496 h 238125"/>
                <a:gd name="connsiteX11" fmla="*/ 2154006 w 3876675"/>
                <a:gd name="connsiteY11" fmla="*/ 120508 h 238125"/>
                <a:gd name="connsiteX12" fmla="*/ 2168717 w 3876675"/>
                <a:gd name="connsiteY12" fmla="*/ 71140 h 238125"/>
                <a:gd name="connsiteX13" fmla="*/ 2211481 w 3876675"/>
                <a:gd name="connsiteY13" fmla="*/ 53399 h 238125"/>
                <a:gd name="connsiteX14" fmla="*/ 1473676 w 3876675"/>
                <a:gd name="connsiteY14" fmla="*/ 53399 h 238125"/>
                <a:gd name="connsiteX15" fmla="*/ 1516292 w 3876675"/>
                <a:gd name="connsiteY15" fmla="*/ 71140 h 238125"/>
                <a:gd name="connsiteX16" fmla="*/ 1531004 w 3876675"/>
                <a:gd name="connsiteY16" fmla="*/ 120508 h 238125"/>
                <a:gd name="connsiteX17" fmla="*/ 1516185 w 3876675"/>
                <a:gd name="connsiteY17" fmla="*/ 169496 h 238125"/>
                <a:gd name="connsiteX18" fmla="*/ 1473179 w 3876675"/>
                <a:gd name="connsiteY18" fmla="*/ 187508 h 238125"/>
                <a:gd name="connsiteX19" fmla="*/ 1452730 w 3876675"/>
                <a:gd name="connsiteY19" fmla="*/ 182853 h 238125"/>
                <a:gd name="connsiteX20" fmla="*/ 1438637 w 3876675"/>
                <a:gd name="connsiteY20" fmla="*/ 171003 h 238125"/>
                <a:gd name="connsiteX21" fmla="*/ 1438637 w 3876675"/>
                <a:gd name="connsiteY21" fmla="*/ 238125 h 238125"/>
                <a:gd name="connsiteX22" fmla="*/ 1412103 w 3876675"/>
                <a:gd name="connsiteY22" fmla="*/ 238125 h 238125"/>
                <a:gd name="connsiteX23" fmla="*/ 1412103 w 3876675"/>
                <a:gd name="connsiteY23" fmla="*/ 55530 h 238125"/>
                <a:gd name="connsiteX24" fmla="*/ 1438637 w 3876675"/>
                <a:gd name="connsiteY24" fmla="*/ 55530 h 238125"/>
                <a:gd name="connsiteX25" fmla="*/ 1438637 w 3876675"/>
                <a:gd name="connsiteY25" fmla="*/ 70529 h 238125"/>
                <a:gd name="connsiteX26" fmla="*/ 1451978 w 3876675"/>
                <a:gd name="connsiteY26" fmla="*/ 58802 h 238125"/>
                <a:gd name="connsiteX27" fmla="*/ 1473676 w 3876675"/>
                <a:gd name="connsiteY27" fmla="*/ 53399 h 238125"/>
                <a:gd name="connsiteX28" fmla="*/ 3817480 w 3876675"/>
                <a:gd name="connsiteY28" fmla="*/ 53399 h 238125"/>
                <a:gd name="connsiteX29" fmla="*/ 3862595 w 3876675"/>
                <a:gd name="connsiteY29" fmla="*/ 74167 h 238125"/>
                <a:gd name="connsiteX30" fmla="*/ 3876675 w 3876675"/>
                <a:gd name="connsiteY30" fmla="*/ 116355 h 238125"/>
                <a:gd name="connsiteX31" fmla="*/ 3876675 w 3876675"/>
                <a:gd name="connsiteY31" fmla="*/ 127947 h 238125"/>
                <a:gd name="connsiteX32" fmla="*/ 3785571 w 3876675"/>
                <a:gd name="connsiteY32" fmla="*/ 127947 h 238125"/>
                <a:gd name="connsiteX33" fmla="*/ 3793914 w 3876675"/>
                <a:gd name="connsiteY33" fmla="*/ 153506 h 238125"/>
                <a:gd name="connsiteX34" fmla="*/ 3817480 w 3876675"/>
                <a:gd name="connsiteY34" fmla="*/ 163836 h 238125"/>
                <a:gd name="connsiteX35" fmla="*/ 3851121 w 3876675"/>
                <a:gd name="connsiteY35" fmla="*/ 141914 h 238125"/>
                <a:gd name="connsiteX36" fmla="*/ 3873827 w 3876675"/>
                <a:gd name="connsiteY36" fmla="*/ 150981 h 238125"/>
                <a:gd name="connsiteX37" fmla="*/ 3851390 w 3876675"/>
                <a:gd name="connsiteY37" fmla="*/ 178821 h 238125"/>
                <a:gd name="connsiteX38" fmla="*/ 3817480 w 3876675"/>
                <a:gd name="connsiteY38" fmla="*/ 187508 h 238125"/>
                <a:gd name="connsiteX39" fmla="*/ 3771478 w 3876675"/>
                <a:gd name="connsiteY39" fmla="*/ 165464 h 238125"/>
                <a:gd name="connsiteX40" fmla="*/ 3757398 w 3876675"/>
                <a:gd name="connsiteY40" fmla="*/ 120508 h 238125"/>
                <a:gd name="connsiteX41" fmla="*/ 3771478 w 3876675"/>
                <a:gd name="connsiteY41" fmla="*/ 75565 h 238125"/>
                <a:gd name="connsiteX42" fmla="*/ 3817480 w 3876675"/>
                <a:gd name="connsiteY42" fmla="*/ 53399 h 238125"/>
                <a:gd name="connsiteX43" fmla="*/ 3530196 w 3876675"/>
                <a:gd name="connsiteY43" fmla="*/ 53399 h 238125"/>
                <a:gd name="connsiteX44" fmla="*/ 3581559 w 3876675"/>
                <a:gd name="connsiteY44" fmla="*/ 104776 h 238125"/>
                <a:gd name="connsiteX45" fmla="*/ 3581559 w 3876675"/>
                <a:gd name="connsiteY45" fmla="*/ 185486 h 238125"/>
                <a:gd name="connsiteX46" fmla="*/ 3559122 w 3876675"/>
                <a:gd name="connsiteY46" fmla="*/ 185486 h 238125"/>
                <a:gd name="connsiteX47" fmla="*/ 3556488 w 3876675"/>
                <a:gd name="connsiteY47" fmla="*/ 168478 h 238125"/>
                <a:gd name="connsiteX48" fmla="*/ 3516734 w 3876675"/>
                <a:gd name="connsiteY48" fmla="*/ 187508 h 238125"/>
                <a:gd name="connsiteX49" fmla="*/ 3488318 w 3876675"/>
                <a:gd name="connsiteY49" fmla="*/ 177545 h 238125"/>
                <a:gd name="connsiteX50" fmla="*/ 3477087 w 3876675"/>
                <a:gd name="connsiteY50" fmla="*/ 148090 h 238125"/>
                <a:gd name="connsiteX51" fmla="*/ 3492443 w 3876675"/>
                <a:gd name="connsiteY51" fmla="*/ 116870 h 238125"/>
                <a:gd name="connsiteX52" fmla="*/ 3532829 w 3876675"/>
                <a:gd name="connsiteY52" fmla="*/ 105523 h 238125"/>
                <a:gd name="connsiteX53" fmla="*/ 3554997 w 3876675"/>
                <a:gd name="connsiteY53" fmla="*/ 105523 h 238125"/>
                <a:gd name="connsiteX54" fmla="*/ 3554997 w 3876675"/>
                <a:gd name="connsiteY54" fmla="*/ 99862 h 238125"/>
                <a:gd name="connsiteX55" fmla="*/ 3529940 w 3876675"/>
                <a:gd name="connsiteY55" fmla="*/ 77194 h 238125"/>
                <a:gd name="connsiteX56" fmla="*/ 3506013 w 3876675"/>
                <a:gd name="connsiteY56" fmla="*/ 94433 h 238125"/>
                <a:gd name="connsiteX57" fmla="*/ 3481708 w 3876675"/>
                <a:gd name="connsiteY57" fmla="*/ 89275 h 238125"/>
                <a:gd name="connsiteX58" fmla="*/ 3498798 w 3876675"/>
                <a:gd name="connsiteY58" fmla="*/ 63091 h 238125"/>
                <a:gd name="connsiteX59" fmla="*/ 3530196 w 3876675"/>
                <a:gd name="connsiteY59" fmla="*/ 53399 h 238125"/>
                <a:gd name="connsiteX60" fmla="*/ 3254439 w 3876675"/>
                <a:gd name="connsiteY60" fmla="*/ 53399 h 238125"/>
                <a:gd name="connsiteX61" fmla="*/ 3305788 w 3876675"/>
                <a:gd name="connsiteY61" fmla="*/ 104776 h 238125"/>
                <a:gd name="connsiteX62" fmla="*/ 3305788 w 3876675"/>
                <a:gd name="connsiteY62" fmla="*/ 185486 h 238125"/>
                <a:gd name="connsiteX63" fmla="*/ 3283352 w 3876675"/>
                <a:gd name="connsiteY63" fmla="*/ 185486 h 238125"/>
                <a:gd name="connsiteX64" fmla="*/ 3280759 w 3876675"/>
                <a:gd name="connsiteY64" fmla="*/ 168478 h 238125"/>
                <a:gd name="connsiteX65" fmla="*/ 3240977 w 3876675"/>
                <a:gd name="connsiteY65" fmla="*/ 187508 h 238125"/>
                <a:gd name="connsiteX66" fmla="*/ 3212562 w 3876675"/>
                <a:gd name="connsiteY66" fmla="*/ 177545 h 238125"/>
                <a:gd name="connsiteX67" fmla="*/ 3201357 w 3876675"/>
                <a:gd name="connsiteY67" fmla="*/ 148090 h 238125"/>
                <a:gd name="connsiteX68" fmla="*/ 3216673 w 3876675"/>
                <a:gd name="connsiteY68" fmla="*/ 116870 h 238125"/>
                <a:gd name="connsiteX69" fmla="*/ 3257059 w 3876675"/>
                <a:gd name="connsiteY69" fmla="*/ 105523 h 238125"/>
                <a:gd name="connsiteX70" fmla="*/ 3279267 w 3876675"/>
                <a:gd name="connsiteY70" fmla="*/ 105523 h 238125"/>
                <a:gd name="connsiteX71" fmla="*/ 3279267 w 3876675"/>
                <a:gd name="connsiteY71" fmla="*/ 99862 h 238125"/>
                <a:gd name="connsiteX72" fmla="*/ 3254197 w 3876675"/>
                <a:gd name="connsiteY72" fmla="*/ 77194 h 238125"/>
                <a:gd name="connsiteX73" fmla="*/ 3230269 w 3876675"/>
                <a:gd name="connsiteY73" fmla="*/ 94433 h 238125"/>
                <a:gd name="connsiteX74" fmla="*/ 3205979 w 3876675"/>
                <a:gd name="connsiteY74" fmla="*/ 89275 h 238125"/>
                <a:gd name="connsiteX75" fmla="*/ 3223028 w 3876675"/>
                <a:gd name="connsiteY75" fmla="*/ 63091 h 238125"/>
                <a:gd name="connsiteX76" fmla="*/ 3254439 w 3876675"/>
                <a:gd name="connsiteY76" fmla="*/ 53399 h 238125"/>
                <a:gd name="connsiteX77" fmla="*/ 2000576 w 3876675"/>
                <a:gd name="connsiteY77" fmla="*/ 53399 h 238125"/>
                <a:gd name="connsiteX78" fmla="*/ 2045705 w 3876675"/>
                <a:gd name="connsiteY78" fmla="*/ 74167 h 238125"/>
                <a:gd name="connsiteX79" fmla="*/ 2059785 w 3876675"/>
                <a:gd name="connsiteY79" fmla="*/ 116355 h 238125"/>
                <a:gd name="connsiteX80" fmla="*/ 2059785 w 3876675"/>
                <a:gd name="connsiteY80" fmla="*/ 127947 h 238125"/>
                <a:gd name="connsiteX81" fmla="*/ 1968667 w 3876675"/>
                <a:gd name="connsiteY81" fmla="*/ 127947 h 238125"/>
                <a:gd name="connsiteX82" fmla="*/ 1977011 w 3876675"/>
                <a:gd name="connsiteY82" fmla="*/ 153506 h 238125"/>
                <a:gd name="connsiteX83" fmla="*/ 2000576 w 3876675"/>
                <a:gd name="connsiteY83" fmla="*/ 163836 h 238125"/>
                <a:gd name="connsiteX84" fmla="*/ 2034231 w 3876675"/>
                <a:gd name="connsiteY84" fmla="*/ 141914 h 238125"/>
                <a:gd name="connsiteX85" fmla="*/ 2056923 w 3876675"/>
                <a:gd name="connsiteY85" fmla="*/ 150981 h 238125"/>
                <a:gd name="connsiteX86" fmla="*/ 2034486 w 3876675"/>
                <a:gd name="connsiteY86" fmla="*/ 178821 h 238125"/>
                <a:gd name="connsiteX87" fmla="*/ 2000576 w 3876675"/>
                <a:gd name="connsiteY87" fmla="*/ 187508 h 238125"/>
                <a:gd name="connsiteX88" fmla="*/ 1954587 w 3876675"/>
                <a:gd name="connsiteY88" fmla="*/ 165464 h 238125"/>
                <a:gd name="connsiteX89" fmla="*/ 1940507 w 3876675"/>
                <a:gd name="connsiteY89" fmla="*/ 120508 h 238125"/>
                <a:gd name="connsiteX90" fmla="*/ 1954587 w 3876675"/>
                <a:gd name="connsiteY90" fmla="*/ 75565 h 238125"/>
                <a:gd name="connsiteX91" fmla="*/ 2000576 w 3876675"/>
                <a:gd name="connsiteY91" fmla="*/ 53399 h 238125"/>
                <a:gd name="connsiteX92" fmla="*/ 191021 w 3876675"/>
                <a:gd name="connsiteY92" fmla="*/ 53399 h 238125"/>
                <a:gd name="connsiteX93" fmla="*/ 237131 w 3876675"/>
                <a:gd name="connsiteY93" fmla="*/ 72783 h 238125"/>
                <a:gd name="connsiteX94" fmla="*/ 254341 w 3876675"/>
                <a:gd name="connsiteY94" fmla="*/ 120508 h 238125"/>
                <a:gd name="connsiteX95" fmla="*/ 237131 w 3876675"/>
                <a:gd name="connsiteY95" fmla="*/ 168247 h 238125"/>
                <a:gd name="connsiteX96" fmla="*/ 191021 w 3876675"/>
                <a:gd name="connsiteY96" fmla="*/ 187508 h 238125"/>
                <a:gd name="connsiteX97" fmla="*/ 144898 w 3876675"/>
                <a:gd name="connsiteY97" fmla="*/ 168247 h 238125"/>
                <a:gd name="connsiteX98" fmla="*/ 127701 w 3876675"/>
                <a:gd name="connsiteY98" fmla="*/ 120508 h 238125"/>
                <a:gd name="connsiteX99" fmla="*/ 144898 w 3876675"/>
                <a:gd name="connsiteY99" fmla="*/ 72783 h 238125"/>
                <a:gd name="connsiteX100" fmla="*/ 191021 w 3876675"/>
                <a:gd name="connsiteY100" fmla="*/ 53399 h 238125"/>
                <a:gd name="connsiteX101" fmla="*/ 959539 w 3876675"/>
                <a:gd name="connsiteY101" fmla="*/ 53399 h 238125"/>
                <a:gd name="connsiteX102" fmla="*/ 1005662 w 3876675"/>
                <a:gd name="connsiteY102" fmla="*/ 72783 h 238125"/>
                <a:gd name="connsiteX103" fmla="*/ 1022859 w 3876675"/>
                <a:gd name="connsiteY103" fmla="*/ 120508 h 238125"/>
                <a:gd name="connsiteX104" fmla="*/ 1005662 w 3876675"/>
                <a:gd name="connsiteY104" fmla="*/ 168247 h 238125"/>
                <a:gd name="connsiteX105" fmla="*/ 959539 w 3876675"/>
                <a:gd name="connsiteY105" fmla="*/ 187508 h 238125"/>
                <a:gd name="connsiteX106" fmla="*/ 913416 w 3876675"/>
                <a:gd name="connsiteY106" fmla="*/ 168247 h 238125"/>
                <a:gd name="connsiteX107" fmla="*/ 896219 w 3876675"/>
                <a:gd name="connsiteY107" fmla="*/ 120508 h 238125"/>
                <a:gd name="connsiteX108" fmla="*/ 913416 w 3876675"/>
                <a:gd name="connsiteY108" fmla="*/ 72783 h 238125"/>
                <a:gd name="connsiteX109" fmla="*/ 959539 w 3876675"/>
                <a:gd name="connsiteY109" fmla="*/ 53399 h 238125"/>
                <a:gd name="connsiteX110" fmla="*/ 3142712 w 3876675"/>
                <a:gd name="connsiteY110" fmla="*/ 2891 h 238125"/>
                <a:gd name="connsiteX111" fmla="*/ 3142712 w 3876675"/>
                <a:gd name="connsiteY111" fmla="*/ 55530 h 238125"/>
                <a:gd name="connsiteX112" fmla="*/ 3176112 w 3876675"/>
                <a:gd name="connsiteY112" fmla="*/ 55530 h 238125"/>
                <a:gd name="connsiteX113" fmla="*/ 3176112 w 3876675"/>
                <a:gd name="connsiteY113" fmla="*/ 79203 h 238125"/>
                <a:gd name="connsiteX114" fmla="*/ 3142712 w 3876675"/>
                <a:gd name="connsiteY114" fmla="*/ 79203 h 238125"/>
                <a:gd name="connsiteX115" fmla="*/ 3142712 w 3876675"/>
                <a:gd name="connsiteY115" fmla="*/ 142674 h 238125"/>
                <a:gd name="connsiteX116" fmla="*/ 3159788 w 3876675"/>
                <a:gd name="connsiteY116" fmla="*/ 163836 h 238125"/>
                <a:gd name="connsiteX117" fmla="*/ 3172122 w 3876675"/>
                <a:gd name="connsiteY117" fmla="*/ 160184 h 238125"/>
                <a:gd name="connsiteX118" fmla="*/ 3178974 w 3876675"/>
                <a:gd name="connsiteY118" fmla="*/ 182975 h 238125"/>
                <a:gd name="connsiteX119" fmla="*/ 3158297 w 3876675"/>
                <a:gd name="connsiteY119" fmla="*/ 187508 h 238125"/>
                <a:gd name="connsiteX120" fmla="*/ 3127625 w 3876675"/>
                <a:gd name="connsiteY120" fmla="*/ 175794 h 238125"/>
                <a:gd name="connsiteX121" fmla="*/ 3116151 w 3876675"/>
                <a:gd name="connsiteY121" fmla="*/ 141167 h 238125"/>
                <a:gd name="connsiteX122" fmla="*/ 3116151 w 3876675"/>
                <a:gd name="connsiteY122" fmla="*/ 79203 h 238125"/>
                <a:gd name="connsiteX123" fmla="*/ 3094709 w 3876675"/>
                <a:gd name="connsiteY123" fmla="*/ 79203 h 238125"/>
                <a:gd name="connsiteX124" fmla="*/ 3094709 w 3876675"/>
                <a:gd name="connsiteY124" fmla="*/ 55530 h 238125"/>
                <a:gd name="connsiteX125" fmla="*/ 3116151 w 3876675"/>
                <a:gd name="connsiteY125" fmla="*/ 55530 h 238125"/>
                <a:gd name="connsiteX126" fmla="*/ 3116151 w 3876675"/>
                <a:gd name="connsiteY126" fmla="*/ 19641 h 238125"/>
                <a:gd name="connsiteX127" fmla="*/ 3142712 w 3876675"/>
                <a:gd name="connsiteY127" fmla="*/ 2891 h 238125"/>
                <a:gd name="connsiteX128" fmla="*/ 2881277 w 3876675"/>
                <a:gd name="connsiteY128" fmla="*/ 53399 h 238125"/>
                <a:gd name="connsiteX129" fmla="*/ 2932627 w 3876675"/>
                <a:gd name="connsiteY129" fmla="*/ 104776 h 238125"/>
                <a:gd name="connsiteX130" fmla="*/ 2932627 w 3876675"/>
                <a:gd name="connsiteY130" fmla="*/ 185486 h 238125"/>
                <a:gd name="connsiteX131" fmla="*/ 2910190 w 3876675"/>
                <a:gd name="connsiteY131" fmla="*/ 185486 h 238125"/>
                <a:gd name="connsiteX132" fmla="*/ 2907570 w 3876675"/>
                <a:gd name="connsiteY132" fmla="*/ 168478 h 238125"/>
                <a:gd name="connsiteX133" fmla="*/ 2867815 w 3876675"/>
                <a:gd name="connsiteY133" fmla="*/ 187508 h 238125"/>
                <a:gd name="connsiteX134" fmla="*/ 2839387 w 3876675"/>
                <a:gd name="connsiteY134" fmla="*/ 177545 h 238125"/>
                <a:gd name="connsiteX135" fmla="*/ 2828168 w 3876675"/>
                <a:gd name="connsiteY135" fmla="*/ 148090 h 238125"/>
                <a:gd name="connsiteX136" fmla="*/ 2843511 w 3876675"/>
                <a:gd name="connsiteY136" fmla="*/ 116870 h 238125"/>
                <a:gd name="connsiteX137" fmla="*/ 2883897 w 3876675"/>
                <a:gd name="connsiteY137" fmla="*/ 105523 h 238125"/>
                <a:gd name="connsiteX138" fmla="*/ 2906065 w 3876675"/>
                <a:gd name="connsiteY138" fmla="*/ 105523 h 238125"/>
                <a:gd name="connsiteX139" fmla="*/ 2906065 w 3876675"/>
                <a:gd name="connsiteY139" fmla="*/ 99862 h 238125"/>
                <a:gd name="connsiteX140" fmla="*/ 2881009 w 3876675"/>
                <a:gd name="connsiteY140" fmla="*/ 77194 h 238125"/>
                <a:gd name="connsiteX141" fmla="*/ 2857081 w 3876675"/>
                <a:gd name="connsiteY141" fmla="*/ 94433 h 238125"/>
                <a:gd name="connsiteX142" fmla="*/ 2832777 w 3876675"/>
                <a:gd name="connsiteY142" fmla="*/ 89275 h 238125"/>
                <a:gd name="connsiteX143" fmla="*/ 2849866 w 3876675"/>
                <a:gd name="connsiteY143" fmla="*/ 63091 h 238125"/>
                <a:gd name="connsiteX144" fmla="*/ 2881277 w 3876675"/>
                <a:gd name="connsiteY144" fmla="*/ 53399 h 238125"/>
                <a:gd name="connsiteX145" fmla="*/ 625810 w 3876675"/>
                <a:gd name="connsiteY145" fmla="*/ 53399 h 238125"/>
                <a:gd name="connsiteX146" fmla="*/ 677159 w 3876675"/>
                <a:gd name="connsiteY146" fmla="*/ 104776 h 238125"/>
                <a:gd name="connsiteX147" fmla="*/ 677159 w 3876675"/>
                <a:gd name="connsiteY147" fmla="*/ 185486 h 238125"/>
                <a:gd name="connsiteX148" fmla="*/ 654722 w 3876675"/>
                <a:gd name="connsiteY148" fmla="*/ 185486 h 238125"/>
                <a:gd name="connsiteX149" fmla="*/ 652102 w 3876675"/>
                <a:gd name="connsiteY149" fmla="*/ 168478 h 238125"/>
                <a:gd name="connsiteX150" fmla="*/ 612348 w 3876675"/>
                <a:gd name="connsiteY150" fmla="*/ 187508 h 238125"/>
                <a:gd name="connsiteX151" fmla="*/ 583932 w 3876675"/>
                <a:gd name="connsiteY151" fmla="*/ 177545 h 238125"/>
                <a:gd name="connsiteX152" fmla="*/ 572714 w 3876675"/>
                <a:gd name="connsiteY152" fmla="*/ 148090 h 238125"/>
                <a:gd name="connsiteX153" fmla="*/ 588057 w 3876675"/>
                <a:gd name="connsiteY153" fmla="*/ 116870 h 238125"/>
                <a:gd name="connsiteX154" fmla="*/ 628430 w 3876675"/>
                <a:gd name="connsiteY154" fmla="*/ 105523 h 238125"/>
                <a:gd name="connsiteX155" fmla="*/ 650611 w 3876675"/>
                <a:gd name="connsiteY155" fmla="*/ 105523 h 238125"/>
                <a:gd name="connsiteX156" fmla="*/ 650611 w 3876675"/>
                <a:gd name="connsiteY156" fmla="*/ 99862 h 238125"/>
                <a:gd name="connsiteX157" fmla="*/ 625568 w 3876675"/>
                <a:gd name="connsiteY157" fmla="*/ 77194 h 238125"/>
                <a:gd name="connsiteX158" fmla="*/ 601626 w 3876675"/>
                <a:gd name="connsiteY158" fmla="*/ 94433 h 238125"/>
                <a:gd name="connsiteX159" fmla="*/ 577322 w 3876675"/>
                <a:gd name="connsiteY159" fmla="*/ 89275 h 238125"/>
                <a:gd name="connsiteX160" fmla="*/ 594398 w 3876675"/>
                <a:gd name="connsiteY160" fmla="*/ 63091 h 238125"/>
                <a:gd name="connsiteX161" fmla="*/ 625810 w 3876675"/>
                <a:gd name="connsiteY161" fmla="*/ 53399 h 238125"/>
                <a:gd name="connsiteX162" fmla="*/ 2339532 w 3876675"/>
                <a:gd name="connsiteY162" fmla="*/ 55530 h 238125"/>
                <a:gd name="connsiteX163" fmla="*/ 2339532 w 3876675"/>
                <a:gd name="connsiteY163" fmla="*/ 140149 h 238125"/>
                <a:gd name="connsiteX164" fmla="*/ 2359469 w 3876675"/>
                <a:gd name="connsiteY164" fmla="*/ 163836 h 238125"/>
                <a:gd name="connsiteX165" fmla="*/ 2382538 w 3876675"/>
                <a:gd name="connsiteY165" fmla="*/ 148714 h 238125"/>
                <a:gd name="connsiteX166" fmla="*/ 2392372 w 3876675"/>
                <a:gd name="connsiteY166" fmla="*/ 108170 h 238125"/>
                <a:gd name="connsiteX167" fmla="*/ 2392372 w 3876675"/>
                <a:gd name="connsiteY167" fmla="*/ 55530 h 238125"/>
                <a:gd name="connsiteX168" fmla="*/ 2418933 w 3876675"/>
                <a:gd name="connsiteY168" fmla="*/ 55530 h 238125"/>
                <a:gd name="connsiteX169" fmla="*/ 2418933 w 3876675"/>
                <a:gd name="connsiteY169" fmla="*/ 185486 h 238125"/>
                <a:gd name="connsiteX170" fmla="*/ 2392372 w 3876675"/>
                <a:gd name="connsiteY170" fmla="*/ 185486 h 238125"/>
                <a:gd name="connsiteX171" fmla="*/ 2392372 w 3876675"/>
                <a:gd name="connsiteY171" fmla="*/ 163320 h 238125"/>
                <a:gd name="connsiteX172" fmla="*/ 2350763 w 3876675"/>
                <a:gd name="connsiteY172" fmla="*/ 187508 h 238125"/>
                <a:gd name="connsiteX173" fmla="*/ 2323342 w 3876675"/>
                <a:gd name="connsiteY173" fmla="*/ 177314 h 238125"/>
                <a:gd name="connsiteX174" fmla="*/ 2312984 w 3876675"/>
                <a:gd name="connsiteY174" fmla="*/ 148592 h 238125"/>
                <a:gd name="connsiteX175" fmla="*/ 2312984 w 3876675"/>
                <a:gd name="connsiteY175" fmla="*/ 55530 h 238125"/>
                <a:gd name="connsiteX176" fmla="*/ 2339532 w 3876675"/>
                <a:gd name="connsiteY176" fmla="*/ 55530 h 238125"/>
                <a:gd name="connsiteX177" fmla="*/ 1612958 w 3876675"/>
                <a:gd name="connsiteY177" fmla="*/ 53399 h 238125"/>
                <a:gd name="connsiteX178" fmla="*/ 1658073 w 3876675"/>
                <a:gd name="connsiteY178" fmla="*/ 74167 h 238125"/>
                <a:gd name="connsiteX179" fmla="*/ 1672154 w 3876675"/>
                <a:gd name="connsiteY179" fmla="*/ 116355 h 238125"/>
                <a:gd name="connsiteX180" fmla="*/ 1672154 w 3876675"/>
                <a:gd name="connsiteY180" fmla="*/ 127947 h 238125"/>
                <a:gd name="connsiteX181" fmla="*/ 1581050 w 3876675"/>
                <a:gd name="connsiteY181" fmla="*/ 127947 h 238125"/>
                <a:gd name="connsiteX182" fmla="*/ 1589393 w 3876675"/>
                <a:gd name="connsiteY182" fmla="*/ 153506 h 238125"/>
                <a:gd name="connsiteX183" fmla="*/ 1612958 w 3876675"/>
                <a:gd name="connsiteY183" fmla="*/ 163836 h 238125"/>
                <a:gd name="connsiteX184" fmla="*/ 1646613 w 3876675"/>
                <a:gd name="connsiteY184" fmla="*/ 141914 h 238125"/>
                <a:gd name="connsiteX185" fmla="*/ 1669292 w 3876675"/>
                <a:gd name="connsiteY185" fmla="*/ 150981 h 238125"/>
                <a:gd name="connsiteX186" fmla="*/ 1646855 w 3876675"/>
                <a:gd name="connsiteY186" fmla="*/ 178821 h 238125"/>
                <a:gd name="connsiteX187" fmla="*/ 1612958 w 3876675"/>
                <a:gd name="connsiteY187" fmla="*/ 187508 h 238125"/>
                <a:gd name="connsiteX188" fmla="*/ 1566956 w 3876675"/>
                <a:gd name="connsiteY188" fmla="*/ 165464 h 238125"/>
                <a:gd name="connsiteX189" fmla="*/ 1552876 w 3876675"/>
                <a:gd name="connsiteY189" fmla="*/ 120508 h 238125"/>
                <a:gd name="connsiteX190" fmla="*/ 1566956 w 3876675"/>
                <a:gd name="connsiteY190" fmla="*/ 75565 h 238125"/>
                <a:gd name="connsiteX191" fmla="*/ 1612958 w 3876675"/>
                <a:gd name="connsiteY191" fmla="*/ 53399 h 238125"/>
                <a:gd name="connsiteX192" fmla="*/ 2507605 w 3876675"/>
                <a:gd name="connsiteY192" fmla="*/ 53399 h 238125"/>
                <a:gd name="connsiteX193" fmla="*/ 2558955 w 3876675"/>
                <a:gd name="connsiteY193" fmla="*/ 104776 h 238125"/>
                <a:gd name="connsiteX194" fmla="*/ 2558955 w 3876675"/>
                <a:gd name="connsiteY194" fmla="*/ 185486 h 238125"/>
                <a:gd name="connsiteX195" fmla="*/ 2536518 w 3876675"/>
                <a:gd name="connsiteY195" fmla="*/ 185486 h 238125"/>
                <a:gd name="connsiteX196" fmla="*/ 2533898 w 3876675"/>
                <a:gd name="connsiteY196" fmla="*/ 168478 h 238125"/>
                <a:gd name="connsiteX197" fmla="*/ 2494144 w 3876675"/>
                <a:gd name="connsiteY197" fmla="*/ 187508 h 238125"/>
                <a:gd name="connsiteX198" fmla="*/ 2465715 w 3876675"/>
                <a:gd name="connsiteY198" fmla="*/ 177545 h 238125"/>
                <a:gd name="connsiteX199" fmla="*/ 2454510 w 3876675"/>
                <a:gd name="connsiteY199" fmla="*/ 148090 h 238125"/>
                <a:gd name="connsiteX200" fmla="*/ 2469839 w 3876675"/>
                <a:gd name="connsiteY200" fmla="*/ 116870 h 238125"/>
                <a:gd name="connsiteX201" fmla="*/ 2510225 w 3876675"/>
                <a:gd name="connsiteY201" fmla="*/ 105523 h 238125"/>
                <a:gd name="connsiteX202" fmla="*/ 2532393 w 3876675"/>
                <a:gd name="connsiteY202" fmla="*/ 105523 h 238125"/>
                <a:gd name="connsiteX203" fmla="*/ 2532393 w 3876675"/>
                <a:gd name="connsiteY203" fmla="*/ 99862 h 238125"/>
                <a:gd name="connsiteX204" fmla="*/ 2507350 w 3876675"/>
                <a:gd name="connsiteY204" fmla="*/ 77194 h 238125"/>
                <a:gd name="connsiteX205" fmla="*/ 2483422 w 3876675"/>
                <a:gd name="connsiteY205" fmla="*/ 94433 h 238125"/>
                <a:gd name="connsiteX206" fmla="*/ 2459105 w 3876675"/>
                <a:gd name="connsiteY206" fmla="*/ 89275 h 238125"/>
                <a:gd name="connsiteX207" fmla="*/ 2476194 w 3876675"/>
                <a:gd name="connsiteY207" fmla="*/ 63091 h 238125"/>
                <a:gd name="connsiteX208" fmla="*/ 2507605 w 3876675"/>
                <a:gd name="connsiteY208" fmla="*/ 53399 h 238125"/>
                <a:gd name="connsiteX209" fmla="*/ 1249201 w 3876675"/>
                <a:gd name="connsiteY209" fmla="*/ 53399 h 238125"/>
                <a:gd name="connsiteX210" fmla="*/ 1294316 w 3876675"/>
                <a:gd name="connsiteY210" fmla="*/ 74167 h 238125"/>
                <a:gd name="connsiteX211" fmla="*/ 1308410 w 3876675"/>
                <a:gd name="connsiteY211" fmla="*/ 116355 h 238125"/>
                <a:gd name="connsiteX212" fmla="*/ 1308410 w 3876675"/>
                <a:gd name="connsiteY212" fmla="*/ 127947 h 238125"/>
                <a:gd name="connsiteX213" fmla="*/ 1217293 w 3876675"/>
                <a:gd name="connsiteY213" fmla="*/ 127947 h 238125"/>
                <a:gd name="connsiteX214" fmla="*/ 1225649 w 3876675"/>
                <a:gd name="connsiteY214" fmla="*/ 153506 h 238125"/>
                <a:gd name="connsiteX215" fmla="*/ 1249201 w 3876675"/>
                <a:gd name="connsiteY215" fmla="*/ 163836 h 238125"/>
                <a:gd name="connsiteX216" fmla="*/ 1282843 w 3876675"/>
                <a:gd name="connsiteY216" fmla="*/ 141914 h 238125"/>
                <a:gd name="connsiteX217" fmla="*/ 1305535 w 3876675"/>
                <a:gd name="connsiteY217" fmla="*/ 150981 h 238125"/>
                <a:gd name="connsiteX218" fmla="*/ 1283098 w 3876675"/>
                <a:gd name="connsiteY218" fmla="*/ 178821 h 238125"/>
                <a:gd name="connsiteX219" fmla="*/ 1249201 w 3876675"/>
                <a:gd name="connsiteY219" fmla="*/ 187508 h 238125"/>
                <a:gd name="connsiteX220" fmla="*/ 1203213 w 3876675"/>
                <a:gd name="connsiteY220" fmla="*/ 165464 h 238125"/>
                <a:gd name="connsiteX221" fmla="*/ 1189119 w 3876675"/>
                <a:gd name="connsiteY221" fmla="*/ 120508 h 238125"/>
                <a:gd name="connsiteX222" fmla="*/ 1203213 w 3876675"/>
                <a:gd name="connsiteY222" fmla="*/ 75565 h 238125"/>
                <a:gd name="connsiteX223" fmla="*/ 1249201 w 3876675"/>
                <a:gd name="connsiteY223" fmla="*/ 53399 h 238125"/>
                <a:gd name="connsiteX224" fmla="*/ 2772399 w 3876675"/>
                <a:gd name="connsiteY224" fmla="*/ 2891 h 238125"/>
                <a:gd name="connsiteX225" fmla="*/ 2772399 w 3876675"/>
                <a:gd name="connsiteY225" fmla="*/ 55530 h 238125"/>
                <a:gd name="connsiteX226" fmla="*/ 2805799 w 3876675"/>
                <a:gd name="connsiteY226" fmla="*/ 55530 h 238125"/>
                <a:gd name="connsiteX227" fmla="*/ 2805799 w 3876675"/>
                <a:gd name="connsiteY227" fmla="*/ 79203 h 238125"/>
                <a:gd name="connsiteX228" fmla="*/ 2772399 w 3876675"/>
                <a:gd name="connsiteY228" fmla="*/ 79203 h 238125"/>
                <a:gd name="connsiteX229" fmla="*/ 2772399 w 3876675"/>
                <a:gd name="connsiteY229" fmla="*/ 142674 h 238125"/>
                <a:gd name="connsiteX230" fmla="*/ 2789489 w 3876675"/>
                <a:gd name="connsiteY230" fmla="*/ 163836 h 238125"/>
                <a:gd name="connsiteX231" fmla="*/ 2801822 w 3876675"/>
                <a:gd name="connsiteY231" fmla="*/ 160184 h 238125"/>
                <a:gd name="connsiteX232" fmla="*/ 2808661 w 3876675"/>
                <a:gd name="connsiteY232" fmla="*/ 182975 h 238125"/>
                <a:gd name="connsiteX233" fmla="*/ 2787984 w 3876675"/>
                <a:gd name="connsiteY233" fmla="*/ 187508 h 238125"/>
                <a:gd name="connsiteX234" fmla="*/ 2757311 w 3876675"/>
                <a:gd name="connsiteY234" fmla="*/ 175794 h 238125"/>
                <a:gd name="connsiteX235" fmla="*/ 2745851 w 3876675"/>
                <a:gd name="connsiteY235" fmla="*/ 141167 h 238125"/>
                <a:gd name="connsiteX236" fmla="*/ 2745851 w 3876675"/>
                <a:gd name="connsiteY236" fmla="*/ 79203 h 238125"/>
                <a:gd name="connsiteX237" fmla="*/ 2724409 w 3876675"/>
                <a:gd name="connsiteY237" fmla="*/ 79203 h 238125"/>
                <a:gd name="connsiteX238" fmla="*/ 2724409 w 3876675"/>
                <a:gd name="connsiteY238" fmla="*/ 55530 h 238125"/>
                <a:gd name="connsiteX239" fmla="*/ 2745851 w 3876675"/>
                <a:gd name="connsiteY239" fmla="*/ 55530 h 238125"/>
                <a:gd name="connsiteX240" fmla="*/ 2745851 w 3876675"/>
                <a:gd name="connsiteY240" fmla="*/ 19641 h 238125"/>
                <a:gd name="connsiteX241" fmla="*/ 2772399 w 3876675"/>
                <a:gd name="connsiteY241" fmla="*/ 2891 h 238125"/>
                <a:gd name="connsiteX242" fmla="*/ 537151 w 3876675"/>
                <a:gd name="connsiteY242" fmla="*/ 2891 h 238125"/>
                <a:gd name="connsiteX243" fmla="*/ 537151 w 3876675"/>
                <a:gd name="connsiteY243" fmla="*/ 185486 h 238125"/>
                <a:gd name="connsiteX244" fmla="*/ 510590 w 3876675"/>
                <a:gd name="connsiteY244" fmla="*/ 185486 h 238125"/>
                <a:gd name="connsiteX245" fmla="*/ 510590 w 3876675"/>
                <a:gd name="connsiteY245" fmla="*/ 170500 h 238125"/>
                <a:gd name="connsiteX246" fmla="*/ 497128 w 3876675"/>
                <a:gd name="connsiteY246" fmla="*/ 182215 h 238125"/>
                <a:gd name="connsiteX247" fmla="*/ 475564 w 3876675"/>
                <a:gd name="connsiteY247" fmla="*/ 187508 h 238125"/>
                <a:gd name="connsiteX248" fmla="*/ 432814 w 3876675"/>
                <a:gd name="connsiteY248" fmla="*/ 169876 h 238125"/>
                <a:gd name="connsiteX249" fmla="*/ 418102 w 3876675"/>
                <a:gd name="connsiteY249" fmla="*/ 120508 h 238125"/>
                <a:gd name="connsiteX250" fmla="*/ 432948 w 3876675"/>
                <a:gd name="connsiteY250" fmla="*/ 71534 h 238125"/>
                <a:gd name="connsiteX251" fmla="*/ 476061 w 3876675"/>
                <a:gd name="connsiteY251" fmla="*/ 53399 h 238125"/>
                <a:gd name="connsiteX252" fmla="*/ 495771 w 3876675"/>
                <a:gd name="connsiteY252" fmla="*/ 58435 h 238125"/>
                <a:gd name="connsiteX253" fmla="*/ 510590 w 3876675"/>
                <a:gd name="connsiteY253" fmla="*/ 69891 h 238125"/>
                <a:gd name="connsiteX254" fmla="*/ 510590 w 3876675"/>
                <a:gd name="connsiteY254" fmla="*/ 2891 h 238125"/>
                <a:gd name="connsiteX255" fmla="*/ 537151 w 3876675"/>
                <a:gd name="connsiteY255" fmla="*/ 2891 h 238125"/>
                <a:gd name="connsiteX256" fmla="*/ 108193 w 3876675"/>
                <a:gd name="connsiteY256" fmla="*/ 4914 h 238125"/>
                <a:gd name="connsiteX257" fmla="*/ 108193 w 3876675"/>
                <a:gd name="connsiteY257" fmla="*/ 31735 h 238125"/>
                <a:gd name="connsiteX258" fmla="*/ 28039 w 3876675"/>
                <a:gd name="connsiteY258" fmla="*/ 31735 h 238125"/>
                <a:gd name="connsiteX259" fmla="*/ 28039 w 3876675"/>
                <a:gd name="connsiteY259" fmla="*/ 78443 h 238125"/>
                <a:gd name="connsiteX260" fmla="*/ 92609 w 3876675"/>
                <a:gd name="connsiteY260" fmla="*/ 78443 h 238125"/>
                <a:gd name="connsiteX261" fmla="*/ 92609 w 3876675"/>
                <a:gd name="connsiteY261" fmla="*/ 105278 h 238125"/>
                <a:gd name="connsiteX262" fmla="*/ 28039 w 3876675"/>
                <a:gd name="connsiteY262" fmla="*/ 105278 h 238125"/>
                <a:gd name="connsiteX263" fmla="*/ 28039 w 3876675"/>
                <a:gd name="connsiteY263" fmla="*/ 185486 h 238125"/>
                <a:gd name="connsiteX264" fmla="*/ 0 w 3876675"/>
                <a:gd name="connsiteY264" fmla="*/ 185486 h 238125"/>
                <a:gd name="connsiteX265" fmla="*/ 0 w 3876675"/>
                <a:gd name="connsiteY265" fmla="*/ 4914 h 238125"/>
                <a:gd name="connsiteX266" fmla="*/ 108193 w 3876675"/>
                <a:gd name="connsiteY266" fmla="*/ 4914 h 238125"/>
                <a:gd name="connsiteX267" fmla="*/ 3442773 w 3876675"/>
                <a:gd name="connsiteY267" fmla="*/ 55530 h 238125"/>
                <a:gd name="connsiteX268" fmla="*/ 3442773 w 3876675"/>
                <a:gd name="connsiteY268" fmla="*/ 185486 h 238125"/>
                <a:gd name="connsiteX269" fmla="*/ 3416212 w 3876675"/>
                <a:gd name="connsiteY269" fmla="*/ 185486 h 238125"/>
                <a:gd name="connsiteX270" fmla="*/ 3416212 w 3876675"/>
                <a:gd name="connsiteY270" fmla="*/ 55530 h 238125"/>
                <a:gd name="connsiteX271" fmla="*/ 3442773 w 3876675"/>
                <a:gd name="connsiteY271" fmla="*/ 55530 h 238125"/>
                <a:gd name="connsiteX272" fmla="*/ 3371782 w 3876675"/>
                <a:gd name="connsiteY272" fmla="*/ 2891 h 238125"/>
                <a:gd name="connsiteX273" fmla="*/ 3371782 w 3876675"/>
                <a:gd name="connsiteY273" fmla="*/ 185486 h 238125"/>
                <a:gd name="connsiteX274" fmla="*/ 3345234 w 3876675"/>
                <a:gd name="connsiteY274" fmla="*/ 185486 h 238125"/>
                <a:gd name="connsiteX275" fmla="*/ 3345234 w 3876675"/>
                <a:gd name="connsiteY275" fmla="*/ 2891 h 238125"/>
                <a:gd name="connsiteX276" fmla="*/ 3371782 w 3876675"/>
                <a:gd name="connsiteY276" fmla="*/ 2891 h 238125"/>
                <a:gd name="connsiteX277" fmla="*/ 3066239 w 3876675"/>
                <a:gd name="connsiteY277" fmla="*/ 55530 h 238125"/>
                <a:gd name="connsiteX278" fmla="*/ 3066239 w 3876675"/>
                <a:gd name="connsiteY278" fmla="*/ 185486 h 238125"/>
                <a:gd name="connsiteX279" fmla="*/ 3039692 w 3876675"/>
                <a:gd name="connsiteY279" fmla="*/ 185486 h 238125"/>
                <a:gd name="connsiteX280" fmla="*/ 3039692 w 3876675"/>
                <a:gd name="connsiteY280" fmla="*/ 55530 h 238125"/>
                <a:gd name="connsiteX281" fmla="*/ 3066239 w 3876675"/>
                <a:gd name="connsiteY281" fmla="*/ 55530 h 238125"/>
                <a:gd name="connsiteX282" fmla="*/ 799379 w 3876675"/>
                <a:gd name="connsiteY282" fmla="*/ 55530 h 238125"/>
                <a:gd name="connsiteX283" fmla="*/ 799379 w 3876675"/>
                <a:gd name="connsiteY283" fmla="*/ 66362 h 238125"/>
                <a:gd name="connsiteX284" fmla="*/ 741433 w 3876675"/>
                <a:gd name="connsiteY284" fmla="*/ 161813 h 238125"/>
                <a:gd name="connsiteX285" fmla="*/ 802119 w 3876675"/>
                <a:gd name="connsiteY285" fmla="*/ 161813 h 238125"/>
                <a:gd name="connsiteX286" fmla="*/ 802119 w 3876675"/>
                <a:gd name="connsiteY286" fmla="*/ 185486 h 238125"/>
                <a:gd name="connsiteX287" fmla="*/ 706891 w 3876675"/>
                <a:gd name="connsiteY287" fmla="*/ 185486 h 238125"/>
                <a:gd name="connsiteX288" fmla="*/ 706891 w 3876675"/>
                <a:gd name="connsiteY288" fmla="*/ 174654 h 238125"/>
                <a:gd name="connsiteX289" fmla="*/ 764864 w 3876675"/>
                <a:gd name="connsiteY289" fmla="*/ 79203 h 238125"/>
                <a:gd name="connsiteX290" fmla="*/ 710747 w 3876675"/>
                <a:gd name="connsiteY290" fmla="*/ 79203 h 238125"/>
                <a:gd name="connsiteX291" fmla="*/ 710747 w 3876675"/>
                <a:gd name="connsiteY291" fmla="*/ 55530 h 238125"/>
                <a:gd name="connsiteX292" fmla="*/ 799379 w 3876675"/>
                <a:gd name="connsiteY292" fmla="*/ 55530 h 238125"/>
                <a:gd name="connsiteX293" fmla="*/ 2624948 w 3876675"/>
                <a:gd name="connsiteY293" fmla="*/ 2891 h 238125"/>
                <a:gd name="connsiteX294" fmla="*/ 2624948 w 3876675"/>
                <a:gd name="connsiteY294" fmla="*/ 185486 h 238125"/>
                <a:gd name="connsiteX295" fmla="*/ 2598400 w 3876675"/>
                <a:gd name="connsiteY295" fmla="*/ 185486 h 238125"/>
                <a:gd name="connsiteX296" fmla="*/ 2598400 w 3876675"/>
                <a:gd name="connsiteY296" fmla="*/ 2891 h 238125"/>
                <a:gd name="connsiteX297" fmla="*/ 2624948 w 3876675"/>
                <a:gd name="connsiteY297" fmla="*/ 2891 h 238125"/>
                <a:gd name="connsiteX298" fmla="*/ 2695940 w 3876675"/>
                <a:gd name="connsiteY298" fmla="*/ 55530 h 238125"/>
                <a:gd name="connsiteX299" fmla="*/ 2695940 w 3876675"/>
                <a:gd name="connsiteY299" fmla="*/ 185486 h 238125"/>
                <a:gd name="connsiteX300" fmla="*/ 2669378 w 3876675"/>
                <a:gd name="connsiteY300" fmla="*/ 185486 h 238125"/>
                <a:gd name="connsiteX301" fmla="*/ 2669378 w 3876675"/>
                <a:gd name="connsiteY301" fmla="*/ 55530 h 238125"/>
                <a:gd name="connsiteX302" fmla="*/ 2695940 w 3876675"/>
                <a:gd name="connsiteY302" fmla="*/ 55530 h 238125"/>
                <a:gd name="connsiteX303" fmla="*/ 1121366 w 3876675"/>
                <a:gd name="connsiteY303" fmla="*/ 53399 h 238125"/>
                <a:gd name="connsiteX304" fmla="*/ 1148787 w 3876675"/>
                <a:gd name="connsiteY304" fmla="*/ 63593 h 238125"/>
                <a:gd name="connsiteX305" fmla="*/ 1159132 w 3876675"/>
                <a:gd name="connsiteY305" fmla="*/ 92424 h 238125"/>
                <a:gd name="connsiteX306" fmla="*/ 1159132 w 3876675"/>
                <a:gd name="connsiteY306" fmla="*/ 185486 h 238125"/>
                <a:gd name="connsiteX307" fmla="*/ 1132597 w 3876675"/>
                <a:gd name="connsiteY307" fmla="*/ 185486 h 238125"/>
                <a:gd name="connsiteX308" fmla="*/ 1132597 w 3876675"/>
                <a:gd name="connsiteY308" fmla="*/ 100867 h 238125"/>
                <a:gd name="connsiteX309" fmla="*/ 1112646 w 3876675"/>
                <a:gd name="connsiteY309" fmla="*/ 77194 h 238125"/>
                <a:gd name="connsiteX310" fmla="*/ 1089591 w 3876675"/>
                <a:gd name="connsiteY310" fmla="*/ 92302 h 238125"/>
                <a:gd name="connsiteX311" fmla="*/ 1079744 w 3876675"/>
                <a:gd name="connsiteY311" fmla="*/ 132847 h 238125"/>
                <a:gd name="connsiteX312" fmla="*/ 1079744 w 3876675"/>
                <a:gd name="connsiteY312" fmla="*/ 185486 h 238125"/>
                <a:gd name="connsiteX313" fmla="*/ 1053196 w 3876675"/>
                <a:gd name="connsiteY313" fmla="*/ 185486 h 238125"/>
                <a:gd name="connsiteX314" fmla="*/ 1053196 w 3876675"/>
                <a:gd name="connsiteY314" fmla="*/ 55530 h 238125"/>
                <a:gd name="connsiteX315" fmla="*/ 1079744 w 3876675"/>
                <a:gd name="connsiteY315" fmla="*/ 55530 h 238125"/>
                <a:gd name="connsiteX316" fmla="*/ 1079744 w 3876675"/>
                <a:gd name="connsiteY316" fmla="*/ 77696 h 238125"/>
                <a:gd name="connsiteX317" fmla="*/ 1121366 w 3876675"/>
                <a:gd name="connsiteY317" fmla="*/ 53399 h 238125"/>
                <a:gd name="connsiteX318" fmla="*/ 3689698 w 3876675"/>
                <a:gd name="connsiteY318" fmla="*/ 53399 h 238125"/>
                <a:gd name="connsiteX319" fmla="*/ 3717119 w 3876675"/>
                <a:gd name="connsiteY319" fmla="*/ 63593 h 238125"/>
                <a:gd name="connsiteX320" fmla="*/ 3727451 w 3876675"/>
                <a:gd name="connsiteY320" fmla="*/ 92424 h 238125"/>
                <a:gd name="connsiteX321" fmla="*/ 3727451 w 3876675"/>
                <a:gd name="connsiteY321" fmla="*/ 185486 h 238125"/>
                <a:gd name="connsiteX322" fmla="*/ 3700903 w 3876675"/>
                <a:gd name="connsiteY322" fmla="*/ 185486 h 238125"/>
                <a:gd name="connsiteX323" fmla="*/ 3700903 w 3876675"/>
                <a:gd name="connsiteY323" fmla="*/ 100867 h 238125"/>
                <a:gd name="connsiteX324" fmla="*/ 3680952 w 3876675"/>
                <a:gd name="connsiteY324" fmla="*/ 77194 h 238125"/>
                <a:gd name="connsiteX325" fmla="*/ 3657884 w 3876675"/>
                <a:gd name="connsiteY325" fmla="*/ 92302 h 238125"/>
                <a:gd name="connsiteX326" fmla="*/ 3648049 w 3876675"/>
                <a:gd name="connsiteY326" fmla="*/ 132847 h 238125"/>
                <a:gd name="connsiteX327" fmla="*/ 3648049 w 3876675"/>
                <a:gd name="connsiteY327" fmla="*/ 185486 h 238125"/>
                <a:gd name="connsiteX328" fmla="*/ 3621488 w 3876675"/>
                <a:gd name="connsiteY328" fmla="*/ 185486 h 238125"/>
                <a:gd name="connsiteX329" fmla="*/ 3621488 w 3876675"/>
                <a:gd name="connsiteY329" fmla="*/ 55530 h 238125"/>
                <a:gd name="connsiteX330" fmla="*/ 3648049 w 3876675"/>
                <a:gd name="connsiteY330" fmla="*/ 55530 h 238125"/>
                <a:gd name="connsiteX331" fmla="*/ 3648049 w 3876675"/>
                <a:gd name="connsiteY331" fmla="*/ 77696 h 238125"/>
                <a:gd name="connsiteX332" fmla="*/ 3689698 w 3876675"/>
                <a:gd name="connsiteY332" fmla="*/ 53399 h 238125"/>
                <a:gd name="connsiteX333" fmla="*/ 352861 w 3876675"/>
                <a:gd name="connsiteY333" fmla="*/ 53399 h 238125"/>
                <a:gd name="connsiteX334" fmla="*/ 380282 w 3876675"/>
                <a:gd name="connsiteY334" fmla="*/ 63593 h 238125"/>
                <a:gd name="connsiteX335" fmla="*/ 390614 w 3876675"/>
                <a:gd name="connsiteY335" fmla="*/ 92424 h 238125"/>
                <a:gd name="connsiteX336" fmla="*/ 390614 w 3876675"/>
                <a:gd name="connsiteY336" fmla="*/ 185486 h 238125"/>
                <a:gd name="connsiteX337" fmla="*/ 364066 w 3876675"/>
                <a:gd name="connsiteY337" fmla="*/ 185486 h 238125"/>
                <a:gd name="connsiteX338" fmla="*/ 364066 w 3876675"/>
                <a:gd name="connsiteY338" fmla="*/ 100867 h 238125"/>
                <a:gd name="connsiteX339" fmla="*/ 344115 w 3876675"/>
                <a:gd name="connsiteY339" fmla="*/ 77194 h 238125"/>
                <a:gd name="connsiteX340" fmla="*/ 321073 w 3876675"/>
                <a:gd name="connsiteY340" fmla="*/ 92302 h 238125"/>
                <a:gd name="connsiteX341" fmla="*/ 311212 w 3876675"/>
                <a:gd name="connsiteY341" fmla="*/ 132847 h 238125"/>
                <a:gd name="connsiteX342" fmla="*/ 311212 w 3876675"/>
                <a:gd name="connsiteY342" fmla="*/ 185486 h 238125"/>
                <a:gd name="connsiteX343" fmla="*/ 284678 w 3876675"/>
                <a:gd name="connsiteY343" fmla="*/ 185486 h 238125"/>
                <a:gd name="connsiteX344" fmla="*/ 284678 w 3876675"/>
                <a:gd name="connsiteY344" fmla="*/ 55530 h 238125"/>
                <a:gd name="connsiteX345" fmla="*/ 311212 w 3876675"/>
                <a:gd name="connsiteY345" fmla="*/ 55530 h 238125"/>
                <a:gd name="connsiteX346" fmla="*/ 311212 w 3876675"/>
                <a:gd name="connsiteY346" fmla="*/ 77696 h 238125"/>
                <a:gd name="connsiteX347" fmla="*/ 352861 w 3876675"/>
                <a:gd name="connsiteY347" fmla="*/ 53399 h 238125"/>
                <a:gd name="connsiteX348" fmla="*/ 1910896 w 3876675"/>
                <a:gd name="connsiteY348" fmla="*/ 2891 h 238125"/>
                <a:gd name="connsiteX349" fmla="*/ 1910896 w 3876675"/>
                <a:gd name="connsiteY349" fmla="*/ 185486 h 238125"/>
                <a:gd name="connsiteX350" fmla="*/ 1884348 w 3876675"/>
                <a:gd name="connsiteY350" fmla="*/ 185486 h 238125"/>
                <a:gd name="connsiteX351" fmla="*/ 1884348 w 3876675"/>
                <a:gd name="connsiteY351" fmla="*/ 2891 h 238125"/>
                <a:gd name="connsiteX352" fmla="*/ 1910896 w 3876675"/>
                <a:gd name="connsiteY352" fmla="*/ 2891 h 238125"/>
                <a:gd name="connsiteX353" fmla="*/ 1772057 w 3876675"/>
                <a:gd name="connsiteY353" fmla="*/ 53399 h 238125"/>
                <a:gd name="connsiteX354" fmla="*/ 1788368 w 3876675"/>
                <a:gd name="connsiteY354" fmla="*/ 56535 h 238125"/>
                <a:gd name="connsiteX355" fmla="*/ 1783773 w 3876675"/>
                <a:gd name="connsiteY355" fmla="*/ 81103 h 238125"/>
                <a:gd name="connsiteX356" fmla="*/ 1768806 w 3876675"/>
                <a:gd name="connsiteY356" fmla="*/ 77194 h 238125"/>
                <a:gd name="connsiteX357" fmla="*/ 1744381 w 3876675"/>
                <a:gd name="connsiteY357" fmla="*/ 92804 h 238125"/>
                <a:gd name="connsiteX358" fmla="*/ 1734036 w 3876675"/>
                <a:gd name="connsiteY358" fmla="*/ 137258 h 238125"/>
                <a:gd name="connsiteX359" fmla="*/ 1734036 w 3876675"/>
                <a:gd name="connsiteY359" fmla="*/ 185486 h 238125"/>
                <a:gd name="connsiteX360" fmla="*/ 1707488 w 3876675"/>
                <a:gd name="connsiteY360" fmla="*/ 185486 h 238125"/>
                <a:gd name="connsiteX361" fmla="*/ 1707488 w 3876675"/>
                <a:gd name="connsiteY361" fmla="*/ 55530 h 238125"/>
                <a:gd name="connsiteX362" fmla="*/ 1734036 w 3876675"/>
                <a:gd name="connsiteY362" fmla="*/ 55530 h 238125"/>
                <a:gd name="connsiteX363" fmla="*/ 1734036 w 3876675"/>
                <a:gd name="connsiteY363" fmla="*/ 77194 h 238125"/>
                <a:gd name="connsiteX364" fmla="*/ 1750857 w 3876675"/>
                <a:gd name="connsiteY364" fmla="*/ 59684 h 238125"/>
                <a:gd name="connsiteX365" fmla="*/ 1772057 w 3876675"/>
                <a:gd name="connsiteY365" fmla="*/ 53399 h 238125"/>
                <a:gd name="connsiteX366" fmla="*/ 862645 w 3876675"/>
                <a:gd name="connsiteY366" fmla="*/ 55530 h 238125"/>
                <a:gd name="connsiteX367" fmla="*/ 862645 w 3876675"/>
                <a:gd name="connsiteY367" fmla="*/ 185486 h 238125"/>
                <a:gd name="connsiteX368" fmla="*/ 836083 w 3876675"/>
                <a:gd name="connsiteY368" fmla="*/ 185486 h 238125"/>
                <a:gd name="connsiteX369" fmla="*/ 836083 w 3876675"/>
                <a:gd name="connsiteY369" fmla="*/ 55530 h 238125"/>
                <a:gd name="connsiteX370" fmla="*/ 862645 w 3876675"/>
                <a:gd name="connsiteY370" fmla="*/ 55530 h 238125"/>
                <a:gd name="connsiteX371" fmla="*/ 3279267 w 3876675"/>
                <a:gd name="connsiteY371" fmla="*/ 127947 h 238125"/>
                <a:gd name="connsiteX372" fmla="*/ 3255930 w 3876675"/>
                <a:gd name="connsiteY372" fmla="*/ 127947 h 238125"/>
                <a:gd name="connsiteX373" fmla="*/ 3229409 w 3876675"/>
                <a:gd name="connsiteY373" fmla="*/ 148090 h 238125"/>
                <a:gd name="connsiteX374" fmla="*/ 3245465 w 3876675"/>
                <a:gd name="connsiteY374" fmla="*/ 163836 h 238125"/>
                <a:gd name="connsiteX375" fmla="*/ 3269164 w 3876675"/>
                <a:gd name="connsiteY375" fmla="*/ 155271 h 238125"/>
                <a:gd name="connsiteX376" fmla="*/ 3279267 w 3876675"/>
                <a:gd name="connsiteY376" fmla="*/ 130838 h 238125"/>
                <a:gd name="connsiteX377" fmla="*/ 3279267 w 3876675"/>
                <a:gd name="connsiteY377" fmla="*/ 127947 h 238125"/>
                <a:gd name="connsiteX378" fmla="*/ 650611 w 3876675"/>
                <a:gd name="connsiteY378" fmla="*/ 127947 h 238125"/>
                <a:gd name="connsiteX379" fmla="*/ 627301 w 3876675"/>
                <a:gd name="connsiteY379" fmla="*/ 127947 h 238125"/>
                <a:gd name="connsiteX380" fmla="*/ 600753 w 3876675"/>
                <a:gd name="connsiteY380" fmla="*/ 148090 h 238125"/>
                <a:gd name="connsiteX381" fmla="*/ 616835 w 3876675"/>
                <a:gd name="connsiteY381" fmla="*/ 163836 h 238125"/>
                <a:gd name="connsiteX382" fmla="*/ 640521 w 3876675"/>
                <a:gd name="connsiteY382" fmla="*/ 155271 h 238125"/>
                <a:gd name="connsiteX383" fmla="*/ 650611 w 3876675"/>
                <a:gd name="connsiteY383" fmla="*/ 130838 h 238125"/>
                <a:gd name="connsiteX384" fmla="*/ 650611 w 3876675"/>
                <a:gd name="connsiteY384" fmla="*/ 127947 h 238125"/>
                <a:gd name="connsiteX385" fmla="*/ 959539 w 3876675"/>
                <a:gd name="connsiteY385" fmla="*/ 77194 h 238125"/>
                <a:gd name="connsiteX386" fmla="*/ 933609 w 3876675"/>
                <a:gd name="connsiteY386" fmla="*/ 90035 h 238125"/>
                <a:gd name="connsiteX387" fmla="*/ 924393 w 3876675"/>
                <a:gd name="connsiteY387" fmla="*/ 120508 h 238125"/>
                <a:gd name="connsiteX388" fmla="*/ 933609 w 3876675"/>
                <a:gd name="connsiteY388" fmla="*/ 151117 h 238125"/>
                <a:gd name="connsiteX389" fmla="*/ 959539 w 3876675"/>
                <a:gd name="connsiteY389" fmla="*/ 163836 h 238125"/>
                <a:gd name="connsiteX390" fmla="*/ 985469 w 3876675"/>
                <a:gd name="connsiteY390" fmla="*/ 151117 h 238125"/>
                <a:gd name="connsiteX391" fmla="*/ 994806 w 3876675"/>
                <a:gd name="connsiteY391" fmla="*/ 120508 h 238125"/>
                <a:gd name="connsiteX392" fmla="*/ 985469 w 3876675"/>
                <a:gd name="connsiteY392" fmla="*/ 90035 h 238125"/>
                <a:gd name="connsiteX393" fmla="*/ 959539 w 3876675"/>
                <a:gd name="connsiteY393" fmla="*/ 77194 h 238125"/>
                <a:gd name="connsiteX394" fmla="*/ 1470048 w 3876675"/>
                <a:gd name="connsiteY394" fmla="*/ 77194 h 238125"/>
                <a:gd name="connsiteX395" fmla="*/ 1446255 w 3876675"/>
                <a:gd name="connsiteY395" fmla="*/ 88895 h 238125"/>
                <a:gd name="connsiteX396" fmla="*/ 1437146 w 3876675"/>
                <a:gd name="connsiteY396" fmla="*/ 120508 h 238125"/>
                <a:gd name="connsiteX397" fmla="*/ 1446255 w 3876675"/>
                <a:gd name="connsiteY397" fmla="*/ 152122 h 238125"/>
                <a:gd name="connsiteX398" fmla="*/ 1470048 w 3876675"/>
                <a:gd name="connsiteY398" fmla="*/ 163836 h 238125"/>
                <a:gd name="connsiteX399" fmla="*/ 1493748 w 3876675"/>
                <a:gd name="connsiteY399" fmla="*/ 152122 h 238125"/>
                <a:gd name="connsiteX400" fmla="*/ 1502951 w 3876675"/>
                <a:gd name="connsiteY400" fmla="*/ 120508 h 238125"/>
                <a:gd name="connsiteX401" fmla="*/ 1493748 w 3876675"/>
                <a:gd name="connsiteY401" fmla="*/ 88895 h 238125"/>
                <a:gd name="connsiteX402" fmla="*/ 1470048 w 3876675"/>
                <a:gd name="connsiteY402" fmla="*/ 77194 h 238125"/>
                <a:gd name="connsiteX403" fmla="*/ 191021 w 3876675"/>
                <a:gd name="connsiteY403" fmla="*/ 77194 h 238125"/>
                <a:gd name="connsiteX404" fmla="*/ 165091 w 3876675"/>
                <a:gd name="connsiteY404" fmla="*/ 90035 h 238125"/>
                <a:gd name="connsiteX405" fmla="*/ 155875 w 3876675"/>
                <a:gd name="connsiteY405" fmla="*/ 120508 h 238125"/>
                <a:gd name="connsiteX406" fmla="*/ 165091 w 3876675"/>
                <a:gd name="connsiteY406" fmla="*/ 151117 h 238125"/>
                <a:gd name="connsiteX407" fmla="*/ 191021 w 3876675"/>
                <a:gd name="connsiteY407" fmla="*/ 163836 h 238125"/>
                <a:gd name="connsiteX408" fmla="*/ 216951 w 3876675"/>
                <a:gd name="connsiteY408" fmla="*/ 151117 h 238125"/>
                <a:gd name="connsiteX409" fmla="*/ 226302 w 3876675"/>
                <a:gd name="connsiteY409" fmla="*/ 120508 h 238125"/>
                <a:gd name="connsiteX410" fmla="*/ 216951 w 3876675"/>
                <a:gd name="connsiteY410" fmla="*/ 90035 h 238125"/>
                <a:gd name="connsiteX411" fmla="*/ 191021 w 3876675"/>
                <a:gd name="connsiteY411" fmla="*/ 77194 h 238125"/>
                <a:gd name="connsiteX412" fmla="*/ 2215082 w 3876675"/>
                <a:gd name="connsiteY412" fmla="*/ 77194 h 238125"/>
                <a:gd name="connsiteX413" fmla="*/ 2191275 w 3876675"/>
                <a:gd name="connsiteY413" fmla="*/ 88895 h 238125"/>
                <a:gd name="connsiteX414" fmla="*/ 2182179 w 3876675"/>
                <a:gd name="connsiteY414" fmla="*/ 120508 h 238125"/>
                <a:gd name="connsiteX415" fmla="*/ 2191275 w 3876675"/>
                <a:gd name="connsiteY415" fmla="*/ 152122 h 238125"/>
                <a:gd name="connsiteX416" fmla="*/ 2215082 w 3876675"/>
                <a:gd name="connsiteY416" fmla="*/ 163836 h 238125"/>
                <a:gd name="connsiteX417" fmla="*/ 2238768 w 3876675"/>
                <a:gd name="connsiteY417" fmla="*/ 152122 h 238125"/>
                <a:gd name="connsiteX418" fmla="*/ 2247984 w 3876675"/>
                <a:gd name="connsiteY418" fmla="*/ 120508 h 238125"/>
                <a:gd name="connsiteX419" fmla="*/ 2238768 w 3876675"/>
                <a:gd name="connsiteY419" fmla="*/ 88895 h 238125"/>
                <a:gd name="connsiteX420" fmla="*/ 2215082 w 3876675"/>
                <a:gd name="connsiteY420" fmla="*/ 77194 h 238125"/>
                <a:gd name="connsiteX421" fmla="*/ 2532393 w 3876675"/>
                <a:gd name="connsiteY421" fmla="*/ 127947 h 238125"/>
                <a:gd name="connsiteX422" fmla="*/ 2509097 w 3876675"/>
                <a:gd name="connsiteY422" fmla="*/ 127947 h 238125"/>
                <a:gd name="connsiteX423" fmla="*/ 2482536 w 3876675"/>
                <a:gd name="connsiteY423" fmla="*/ 148090 h 238125"/>
                <a:gd name="connsiteX424" fmla="*/ 2498631 w 3876675"/>
                <a:gd name="connsiteY424" fmla="*/ 163836 h 238125"/>
                <a:gd name="connsiteX425" fmla="*/ 2522303 w 3876675"/>
                <a:gd name="connsiteY425" fmla="*/ 155271 h 238125"/>
                <a:gd name="connsiteX426" fmla="*/ 2532393 w 3876675"/>
                <a:gd name="connsiteY426" fmla="*/ 130838 h 238125"/>
                <a:gd name="connsiteX427" fmla="*/ 2532393 w 3876675"/>
                <a:gd name="connsiteY427" fmla="*/ 127947 h 238125"/>
                <a:gd name="connsiteX428" fmla="*/ 2906065 w 3876675"/>
                <a:gd name="connsiteY428" fmla="*/ 127947 h 238125"/>
                <a:gd name="connsiteX429" fmla="*/ 2882769 w 3876675"/>
                <a:gd name="connsiteY429" fmla="*/ 127947 h 238125"/>
                <a:gd name="connsiteX430" fmla="*/ 2856207 w 3876675"/>
                <a:gd name="connsiteY430" fmla="*/ 148090 h 238125"/>
                <a:gd name="connsiteX431" fmla="*/ 2872303 w 3876675"/>
                <a:gd name="connsiteY431" fmla="*/ 163836 h 238125"/>
                <a:gd name="connsiteX432" fmla="*/ 2895962 w 3876675"/>
                <a:gd name="connsiteY432" fmla="*/ 155271 h 238125"/>
                <a:gd name="connsiteX433" fmla="*/ 2906065 w 3876675"/>
                <a:gd name="connsiteY433" fmla="*/ 130838 h 238125"/>
                <a:gd name="connsiteX434" fmla="*/ 2906065 w 3876675"/>
                <a:gd name="connsiteY434" fmla="*/ 127947 h 238125"/>
                <a:gd name="connsiteX435" fmla="*/ 3554997 w 3876675"/>
                <a:gd name="connsiteY435" fmla="*/ 127947 h 238125"/>
                <a:gd name="connsiteX436" fmla="*/ 3531701 w 3876675"/>
                <a:gd name="connsiteY436" fmla="*/ 127947 h 238125"/>
                <a:gd name="connsiteX437" fmla="*/ 3505139 w 3876675"/>
                <a:gd name="connsiteY437" fmla="*/ 148090 h 238125"/>
                <a:gd name="connsiteX438" fmla="*/ 3521221 w 3876675"/>
                <a:gd name="connsiteY438" fmla="*/ 163836 h 238125"/>
                <a:gd name="connsiteX439" fmla="*/ 3544894 w 3876675"/>
                <a:gd name="connsiteY439" fmla="*/ 155271 h 238125"/>
                <a:gd name="connsiteX440" fmla="*/ 3554997 w 3876675"/>
                <a:gd name="connsiteY440" fmla="*/ 130838 h 238125"/>
                <a:gd name="connsiteX441" fmla="*/ 3554997 w 3876675"/>
                <a:gd name="connsiteY441" fmla="*/ 127947 h 238125"/>
                <a:gd name="connsiteX442" fmla="*/ 479178 w 3876675"/>
                <a:gd name="connsiteY442" fmla="*/ 77194 h 238125"/>
                <a:gd name="connsiteX443" fmla="*/ 455385 w 3876675"/>
                <a:gd name="connsiteY443" fmla="*/ 88895 h 238125"/>
                <a:gd name="connsiteX444" fmla="*/ 446276 w 3876675"/>
                <a:gd name="connsiteY444" fmla="*/ 120508 h 238125"/>
                <a:gd name="connsiteX445" fmla="*/ 455385 w 3876675"/>
                <a:gd name="connsiteY445" fmla="*/ 152122 h 238125"/>
                <a:gd name="connsiteX446" fmla="*/ 479178 w 3876675"/>
                <a:gd name="connsiteY446" fmla="*/ 163836 h 238125"/>
                <a:gd name="connsiteX447" fmla="*/ 502865 w 3876675"/>
                <a:gd name="connsiteY447" fmla="*/ 152122 h 238125"/>
                <a:gd name="connsiteX448" fmla="*/ 512081 w 3876675"/>
                <a:gd name="connsiteY448" fmla="*/ 120508 h 238125"/>
                <a:gd name="connsiteX449" fmla="*/ 502865 w 3876675"/>
                <a:gd name="connsiteY449" fmla="*/ 88895 h 238125"/>
                <a:gd name="connsiteX450" fmla="*/ 479178 w 3876675"/>
                <a:gd name="connsiteY450" fmla="*/ 77194 h 238125"/>
                <a:gd name="connsiteX451" fmla="*/ 1249201 w 3876675"/>
                <a:gd name="connsiteY451" fmla="*/ 77194 h 238125"/>
                <a:gd name="connsiteX452" fmla="*/ 1228256 w 3876675"/>
                <a:gd name="connsiteY452" fmla="*/ 85135 h 238125"/>
                <a:gd name="connsiteX453" fmla="*/ 1217790 w 3876675"/>
                <a:gd name="connsiteY453" fmla="*/ 105523 h 238125"/>
                <a:gd name="connsiteX454" fmla="*/ 1280223 w 3876675"/>
                <a:gd name="connsiteY454" fmla="*/ 105523 h 238125"/>
                <a:gd name="connsiteX455" fmla="*/ 1270509 w 3876675"/>
                <a:gd name="connsiteY455" fmla="*/ 85366 h 238125"/>
                <a:gd name="connsiteX456" fmla="*/ 1249201 w 3876675"/>
                <a:gd name="connsiteY456" fmla="*/ 77194 h 238125"/>
                <a:gd name="connsiteX457" fmla="*/ 1612958 w 3876675"/>
                <a:gd name="connsiteY457" fmla="*/ 77194 h 238125"/>
                <a:gd name="connsiteX458" fmla="*/ 1592013 w 3876675"/>
                <a:gd name="connsiteY458" fmla="*/ 85135 h 238125"/>
                <a:gd name="connsiteX459" fmla="*/ 1581547 w 3876675"/>
                <a:gd name="connsiteY459" fmla="*/ 105523 h 238125"/>
                <a:gd name="connsiteX460" fmla="*/ 1643993 w 3876675"/>
                <a:gd name="connsiteY460" fmla="*/ 105523 h 238125"/>
                <a:gd name="connsiteX461" fmla="*/ 1634266 w 3876675"/>
                <a:gd name="connsiteY461" fmla="*/ 85366 h 238125"/>
                <a:gd name="connsiteX462" fmla="*/ 1612958 w 3876675"/>
                <a:gd name="connsiteY462" fmla="*/ 77194 h 238125"/>
                <a:gd name="connsiteX463" fmla="*/ 2000576 w 3876675"/>
                <a:gd name="connsiteY463" fmla="*/ 77194 h 238125"/>
                <a:gd name="connsiteX464" fmla="*/ 1979644 w 3876675"/>
                <a:gd name="connsiteY464" fmla="*/ 85135 h 238125"/>
                <a:gd name="connsiteX465" fmla="*/ 1969165 w 3876675"/>
                <a:gd name="connsiteY465" fmla="*/ 105523 h 238125"/>
                <a:gd name="connsiteX466" fmla="*/ 2031625 w 3876675"/>
                <a:gd name="connsiteY466" fmla="*/ 105523 h 238125"/>
                <a:gd name="connsiteX467" fmla="*/ 2021884 w 3876675"/>
                <a:gd name="connsiteY467" fmla="*/ 85366 h 238125"/>
                <a:gd name="connsiteX468" fmla="*/ 2000576 w 3876675"/>
                <a:gd name="connsiteY468" fmla="*/ 77194 h 238125"/>
                <a:gd name="connsiteX469" fmla="*/ 3817480 w 3876675"/>
                <a:gd name="connsiteY469" fmla="*/ 77194 h 238125"/>
                <a:gd name="connsiteX470" fmla="*/ 3796548 w 3876675"/>
                <a:gd name="connsiteY470" fmla="*/ 85135 h 238125"/>
                <a:gd name="connsiteX471" fmla="*/ 3786068 w 3876675"/>
                <a:gd name="connsiteY471" fmla="*/ 105523 h 238125"/>
                <a:gd name="connsiteX472" fmla="*/ 3848529 w 3876675"/>
                <a:gd name="connsiteY472" fmla="*/ 105523 h 238125"/>
                <a:gd name="connsiteX473" fmla="*/ 3838788 w 3876675"/>
                <a:gd name="connsiteY473" fmla="*/ 85366 h 238125"/>
                <a:gd name="connsiteX474" fmla="*/ 3817480 w 3876675"/>
                <a:gd name="connsiteY474" fmla="*/ 77194 h 238125"/>
                <a:gd name="connsiteX475" fmla="*/ 2883011 w 3876675"/>
                <a:gd name="connsiteY475" fmla="*/ 2891 h 238125"/>
                <a:gd name="connsiteX476" fmla="*/ 2900450 w 3876675"/>
                <a:gd name="connsiteY476" fmla="*/ 41047 h 238125"/>
                <a:gd name="connsiteX477" fmla="*/ 2880015 w 3876675"/>
                <a:gd name="connsiteY477" fmla="*/ 41047 h 238125"/>
                <a:gd name="connsiteX478" fmla="*/ 2847112 w 3876675"/>
                <a:gd name="connsiteY478" fmla="*/ 2891 h 238125"/>
                <a:gd name="connsiteX479" fmla="*/ 2883011 w 3876675"/>
                <a:gd name="connsiteY479" fmla="*/ 2891 h 238125"/>
                <a:gd name="connsiteX480" fmla="*/ 849290 w 3876675"/>
                <a:gd name="connsiteY480" fmla="*/ 0 h 238125"/>
                <a:gd name="connsiteX481" fmla="*/ 862376 w 3876675"/>
                <a:gd name="connsiteY481" fmla="*/ 5660 h 238125"/>
                <a:gd name="connsiteX482" fmla="*/ 867737 w 3876675"/>
                <a:gd name="connsiteY482" fmla="*/ 18881 h 238125"/>
                <a:gd name="connsiteX483" fmla="*/ 862497 w 3876675"/>
                <a:gd name="connsiteY483" fmla="*/ 31858 h 238125"/>
                <a:gd name="connsiteX484" fmla="*/ 849290 w 3876675"/>
                <a:gd name="connsiteY484" fmla="*/ 37151 h 238125"/>
                <a:gd name="connsiteX485" fmla="*/ 836204 w 3876675"/>
                <a:gd name="connsiteY485" fmla="*/ 31858 h 238125"/>
                <a:gd name="connsiteX486" fmla="*/ 830965 w 3876675"/>
                <a:gd name="connsiteY486" fmla="*/ 18881 h 238125"/>
                <a:gd name="connsiteX487" fmla="*/ 836325 w 3876675"/>
                <a:gd name="connsiteY487" fmla="*/ 5660 h 238125"/>
                <a:gd name="connsiteX488" fmla="*/ 849290 w 3876675"/>
                <a:gd name="connsiteY488" fmla="*/ 0 h 238125"/>
                <a:gd name="connsiteX489" fmla="*/ 2682585 w 3876675"/>
                <a:gd name="connsiteY489" fmla="*/ 0 h 238125"/>
                <a:gd name="connsiteX490" fmla="*/ 2695671 w 3876675"/>
                <a:gd name="connsiteY490" fmla="*/ 5660 h 238125"/>
                <a:gd name="connsiteX491" fmla="*/ 2701031 w 3876675"/>
                <a:gd name="connsiteY491" fmla="*/ 18881 h 238125"/>
                <a:gd name="connsiteX492" fmla="*/ 2695805 w 3876675"/>
                <a:gd name="connsiteY492" fmla="*/ 31858 h 238125"/>
                <a:gd name="connsiteX493" fmla="*/ 2682585 w 3876675"/>
                <a:gd name="connsiteY493" fmla="*/ 37151 h 238125"/>
                <a:gd name="connsiteX494" fmla="*/ 2669512 w 3876675"/>
                <a:gd name="connsiteY494" fmla="*/ 31858 h 238125"/>
                <a:gd name="connsiteX495" fmla="*/ 2664259 w 3876675"/>
                <a:gd name="connsiteY495" fmla="*/ 18881 h 238125"/>
                <a:gd name="connsiteX496" fmla="*/ 2669620 w 3876675"/>
                <a:gd name="connsiteY496" fmla="*/ 5660 h 238125"/>
                <a:gd name="connsiteX497" fmla="*/ 2682585 w 3876675"/>
                <a:gd name="connsiteY497" fmla="*/ 0 h 238125"/>
                <a:gd name="connsiteX498" fmla="*/ 3052912 w 3876675"/>
                <a:gd name="connsiteY498" fmla="*/ 0 h 238125"/>
                <a:gd name="connsiteX499" fmla="*/ 3066011 w 3876675"/>
                <a:gd name="connsiteY499" fmla="*/ 5660 h 238125"/>
                <a:gd name="connsiteX500" fmla="*/ 3071358 w 3876675"/>
                <a:gd name="connsiteY500" fmla="*/ 18881 h 238125"/>
                <a:gd name="connsiteX501" fmla="*/ 3066105 w 3876675"/>
                <a:gd name="connsiteY501" fmla="*/ 31858 h 238125"/>
                <a:gd name="connsiteX502" fmla="*/ 3052912 w 3876675"/>
                <a:gd name="connsiteY502" fmla="*/ 37151 h 238125"/>
                <a:gd name="connsiteX503" fmla="*/ 3039813 w 3876675"/>
                <a:gd name="connsiteY503" fmla="*/ 31858 h 238125"/>
                <a:gd name="connsiteX504" fmla="*/ 3034599 w 3876675"/>
                <a:gd name="connsiteY504" fmla="*/ 18881 h 238125"/>
                <a:gd name="connsiteX505" fmla="*/ 3039947 w 3876675"/>
                <a:gd name="connsiteY505" fmla="*/ 5660 h 238125"/>
                <a:gd name="connsiteX506" fmla="*/ 3052912 w 3876675"/>
                <a:gd name="connsiteY506" fmla="*/ 0 h 238125"/>
                <a:gd name="connsiteX507" fmla="*/ 3429432 w 3876675"/>
                <a:gd name="connsiteY507" fmla="*/ 0 h 238125"/>
                <a:gd name="connsiteX508" fmla="*/ 3442531 w 3876675"/>
                <a:gd name="connsiteY508" fmla="*/ 5660 h 238125"/>
                <a:gd name="connsiteX509" fmla="*/ 3447879 w 3876675"/>
                <a:gd name="connsiteY509" fmla="*/ 18881 h 238125"/>
                <a:gd name="connsiteX510" fmla="*/ 3442639 w 3876675"/>
                <a:gd name="connsiteY510" fmla="*/ 31858 h 238125"/>
                <a:gd name="connsiteX511" fmla="*/ 3429432 w 3876675"/>
                <a:gd name="connsiteY511" fmla="*/ 37151 h 238125"/>
                <a:gd name="connsiteX512" fmla="*/ 3416346 w 3876675"/>
                <a:gd name="connsiteY512" fmla="*/ 31858 h 238125"/>
                <a:gd name="connsiteX513" fmla="*/ 3411120 w 3876675"/>
                <a:gd name="connsiteY513" fmla="*/ 18881 h 238125"/>
                <a:gd name="connsiteX514" fmla="*/ 3416481 w 3876675"/>
                <a:gd name="connsiteY514" fmla="*/ 5660 h 238125"/>
                <a:gd name="connsiteX515" fmla="*/ 3429432 w 3876675"/>
                <a:gd name="connsiteY51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</a:cxnLst>
              <a:rect l="l" t="t" r="r" b="b"/>
              <a:pathLst>
                <a:path w="3876675" h="238125">
                  <a:moveTo>
                    <a:pt x="2211481" y="53399"/>
                  </a:moveTo>
                  <a:cubicBezTo>
                    <a:pt x="2219327" y="53399"/>
                    <a:pt x="2226434" y="55150"/>
                    <a:pt x="2233031" y="58666"/>
                  </a:cubicBezTo>
                  <a:cubicBezTo>
                    <a:pt x="2239628" y="62195"/>
                    <a:pt x="2244115" y="66104"/>
                    <a:pt x="2246493" y="70529"/>
                  </a:cubicBezTo>
                  <a:lnTo>
                    <a:pt x="2246493" y="55530"/>
                  </a:lnTo>
                  <a:lnTo>
                    <a:pt x="2273041" y="55530"/>
                  </a:lnTo>
                  <a:lnTo>
                    <a:pt x="2273041" y="238125"/>
                  </a:lnTo>
                  <a:lnTo>
                    <a:pt x="2246493" y="238125"/>
                  </a:lnTo>
                  <a:lnTo>
                    <a:pt x="2246493" y="171003"/>
                  </a:lnTo>
                  <a:cubicBezTo>
                    <a:pt x="2243390" y="175292"/>
                    <a:pt x="2238513" y="179065"/>
                    <a:pt x="2231661" y="182472"/>
                  </a:cubicBezTo>
                  <a:cubicBezTo>
                    <a:pt x="2224809" y="185880"/>
                    <a:pt x="2218320" y="187508"/>
                    <a:pt x="2211978" y="187508"/>
                  </a:cubicBezTo>
                  <a:cubicBezTo>
                    <a:pt x="2193142" y="187508"/>
                    <a:pt x="2178686" y="181454"/>
                    <a:pt x="2168838" y="169496"/>
                  </a:cubicBezTo>
                  <a:cubicBezTo>
                    <a:pt x="2158990" y="157537"/>
                    <a:pt x="2154006" y="141167"/>
                    <a:pt x="2154006" y="120508"/>
                  </a:cubicBezTo>
                  <a:cubicBezTo>
                    <a:pt x="2154006" y="99360"/>
                    <a:pt x="2158869" y="82854"/>
                    <a:pt x="2168717" y="71140"/>
                  </a:cubicBezTo>
                  <a:cubicBezTo>
                    <a:pt x="2178565" y="59304"/>
                    <a:pt x="2192766" y="53399"/>
                    <a:pt x="2211481" y="53399"/>
                  </a:cubicBezTo>
                  <a:close/>
                  <a:moveTo>
                    <a:pt x="1473676" y="53399"/>
                  </a:moveTo>
                  <a:cubicBezTo>
                    <a:pt x="1492364" y="53399"/>
                    <a:pt x="1506444" y="59304"/>
                    <a:pt x="1516292" y="71140"/>
                  </a:cubicBezTo>
                  <a:cubicBezTo>
                    <a:pt x="1526019" y="82854"/>
                    <a:pt x="1531004" y="99360"/>
                    <a:pt x="1531004" y="120508"/>
                  </a:cubicBezTo>
                  <a:cubicBezTo>
                    <a:pt x="1531004" y="141167"/>
                    <a:pt x="1526019" y="157537"/>
                    <a:pt x="1516185" y="169496"/>
                  </a:cubicBezTo>
                  <a:cubicBezTo>
                    <a:pt x="1506323" y="181454"/>
                    <a:pt x="1491988" y="187508"/>
                    <a:pt x="1473179" y="187508"/>
                  </a:cubicBezTo>
                  <a:cubicBezTo>
                    <a:pt x="1465695" y="187508"/>
                    <a:pt x="1458843" y="185988"/>
                    <a:pt x="1452730" y="182853"/>
                  </a:cubicBezTo>
                  <a:cubicBezTo>
                    <a:pt x="1446617" y="179690"/>
                    <a:pt x="1441888" y="175672"/>
                    <a:pt x="1438637" y="171003"/>
                  </a:cubicBezTo>
                  <a:lnTo>
                    <a:pt x="1438637" y="238125"/>
                  </a:lnTo>
                  <a:lnTo>
                    <a:pt x="1412103" y="238125"/>
                  </a:lnTo>
                  <a:lnTo>
                    <a:pt x="1412103" y="55530"/>
                  </a:lnTo>
                  <a:lnTo>
                    <a:pt x="1438637" y="55530"/>
                  </a:lnTo>
                  <a:lnTo>
                    <a:pt x="1438637" y="70529"/>
                  </a:lnTo>
                  <a:cubicBezTo>
                    <a:pt x="1441015" y="66227"/>
                    <a:pt x="1445502" y="62331"/>
                    <a:pt x="1451978" y="58802"/>
                  </a:cubicBezTo>
                  <a:cubicBezTo>
                    <a:pt x="1458588" y="55150"/>
                    <a:pt x="1465830" y="53399"/>
                    <a:pt x="1473676" y="53399"/>
                  </a:cubicBezTo>
                  <a:close/>
                  <a:moveTo>
                    <a:pt x="3817480" y="53399"/>
                  </a:moveTo>
                  <a:cubicBezTo>
                    <a:pt x="3837297" y="53399"/>
                    <a:pt x="3853513" y="61693"/>
                    <a:pt x="3862595" y="74167"/>
                  </a:cubicBezTo>
                  <a:cubicBezTo>
                    <a:pt x="3871691" y="86370"/>
                    <a:pt x="3876675" y="101247"/>
                    <a:pt x="3876675" y="116355"/>
                  </a:cubicBezTo>
                  <a:lnTo>
                    <a:pt x="3876675" y="127947"/>
                  </a:lnTo>
                  <a:lnTo>
                    <a:pt x="3785571" y="127947"/>
                  </a:lnTo>
                  <a:cubicBezTo>
                    <a:pt x="3785571" y="138140"/>
                    <a:pt x="3788299" y="146583"/>
                    <a:pt x="3793914" y="153506"/>
                  </a:cubicBezTo>
                  <a:cubicBezTo>
                    <a:pt x="3799530" y="160429"/>
                    <a:pt x="3807376" y="163836"/>
                    <a:pt x="3817480" y="163836"/>
                  </a:cubicBezTo>
                  <a:cubicBezTo>
                    <a:pt x="3831815" y="163836"/>
                    <a:pt x="3844646" y="155651"/>
                    <a:pt x="3851121" y="141914"/>
                  </a:cubicBezTo>
                  <a:lnTo>
                    <a:pt x="3873827" y="150981"/>
                  </a:lnTo>
                  <a:cubicBezTo>
                    <a:pt x="3867338" y="163713"/>
                    <a:pt x="3859868" y="173012"/>
                    <a:pt x="3851390" y="178821"/>
                  </a:cubicBezTo>
                  <a:cubicBezTo>
                    <a:pt x="3842913" y="184604"/>
                    <a:pt x="3831573" y="187508"/>
                    <a:pt x="3817480" y="187508"/>
                  </a:cubicBezTo>
                  <a:cubicBezTo>
                    <a:pt x="3797045" y="187508"/>
                    <a:pt x="3780587" y="178685"/>
                    <a:pt x="3771478" y="165464"/>
                  </a:cubicBezTo>
                  <a:cubicBezTo>
                    <a:pt x="3762382" y="152244"/>
                    <a:pt x="3757398" y="136634"/>
                    <a:pt x="3757398" y="120508"/>
                  </a:cubicBezTo>
                  <a:cubicBezTo>
                    <a:pt x="3757398" y="104396"/>
                    <a:pt x="3762382" y="88650"/>
                    <a:pt x="3771478" y="75565"/>
                  </a:cubicBezTo>
                  <a:cubicBezTo>
                    <a:pt x="3780587" y="62331"/>
                    <a:pt x="3797045" y="53399"/>
                    <a:pt x="3817480" y="53399"/>
                  </a:cubicBezTo>
                  <a:close/>
                  <a:moveTo>
                    <a:pt x="3530196" y="53399"/>
                  </a:moveTo>
                  <a:cubicBezTo>
                    <a:pt x="3564469" y="53399"/>
                    <a:pt x="3581559" y="70529"/>
                    <a:pt x="3581559" y="104776"/>
                  </a:cubicBezTo>
                  <a:lnTo>
                    <a:pt x="3581559" y="185486"/>
                  </a:lnTo>
                  <a:lnTo>
                    <a:pt x="3559122" y="185486"/>
                  </a:lnTo>
                  <a:lnTo>
                    <a:pt x="3556488" y="168478"/>
                  </a:lnTo>
                  <a:cubicBezTo>
                    <a:pt x="3547393" y="181210"/>
                    <a:pt x="3534186" y="187617"/>
                    <a:pt x="3516734" y="187508"/>
                  </a:cubicBezTo>
                  <a:cubicBezTo>
                    <a:pt x="3505408" y="187508"/>
                    <a:pt x="3495936" y="184224"/>
                    <a:pt x="3488318" y="177545"/>
                  </a:cubicBezTo>
                  <a:cubicBezTo>
                    <a:pt x="3480848" y="170880"/>
                    <a:pt x="3477087" y="161053"/>
                    <a:pt x="3477087" y="148090"/>
                  </a:cubicBezTo>
                  <a:cubicBezTo>
                    <a:pt x="3477087" y="134869"/>
                    <a:pt x="3482205" y="124417"/>
                    <a:pt x="3492443" y="116870"/>
                  </a:cubicBezTo>
                  <a:cubicBezTo>
                    <a:pt x="3502654" y="109310"/>
                    <a:pt x="3516116" y="105523"/>
                    <a:pt x="3532829" y="105523"/>
                  </a:cubicBezTo>
                  <a:lnTo>
                    <a:pt x="3554997" y="105523"/>
                  </a:lnTo>
                  <a:lnTo>
                    <a:pt x="3554997" y="99862"/>
                  </a:lnTo>
                  <a:cubicBezTo>
                    <a:pt x="3554997" y="84361"/>
                    <a:pt x="3544531" y="77194"/>
                    <a:pt x="3529940" y="77194"/>
                  </a:cubicBezTo>
                  <a:cubicBezTo>
                    <a:pt x="3518239" y="77194"/>
                    <a:pt x="3510258" y="82977"/>
                    <a:pt x="3506013" y="94433"/>
                  </a:cubicBezTo>
                  <a:lnTo>
                    <a:pt x="3481708" y="89275"/>
                  </a:lnTo>
                  <a:cubicBezTo>
                    <a:pt x="3484462" y="78321"/>
                    <a:pt x="3490186" y="69511"/>
                    <a:pt x="3498798" y="63091"/>
                  </a:cubicBezTo>
                  <a:cubicBezTo>
                    <a:pt x="3507504" y="56657"/>
                    <a:pt x="3517970" y="53399"/>
                    <a:pt x="3530196" y="53399"/>
                  </a:cubicBezTo>
                  <a:close/>
                  <a:moveTo>
                    <a:pt x="3254439" y="53399"/>
                  </a:moveTo>
                  <a:cubicBezTo>
                    <a:pt x="3288739" y="53399"/>
                    <a:pt x="3305788" y="70529"/>
                    <a:pt x="3305788" y="104776"/>
                  </a:cubicBezTo>
                  <a:lnTo>
                    <a:pt x="3305788" y="185486"/>
                  </a:lnTo>
                  <a:lnTo>
                    <a:pt x="3283352" y="185486"/>
                  </a:lnTo>
                  <a:lnTo>
                    <a:pt x="3280759" y="168478"/>
                  </a:lnTo>
                  <a:cubicBezTo>
                    <a:pt x="3271650" y="181210"/>
                    <a:pt x="3258429" y="187617"/>
                    <a:pt x="3240977" y="187508"/>
                  </a:cubicBezTo>
                  <a:cubicBezTo>
                    <a:pt x="3229638" y="187508"/>
                    <a:pt x="3220166" y="184224"/>
                    <a:pt x="3212562" y="177545"/>
                  </a:cubicBezTo>
                  <a:cubicBezTo>
                    <a:pt x="3205078" y="170880"/>
                    <a:pt x="3201357" y="161053"/>
                    <a:pt x="3201357" y="148090"/>
                  </a:cubicBezTo>
                  <a:cubicBezTo>
                    <a:pt x="3201357" y="134869"/>
                    <a:pt x="3206476" y="124417"/>
                    <a:pt x="3216673" y="116870"/>
                  </a:cubicBezTo>
                  <a:cubicBezTo>
                    <a:pt x="3226910" y="109310"/>
                    <a:pt x="3240372" y="105523"/>
                    <a:pt x="3257059" y="105523"/>
                  </a:cubicBezTo>
                  <a:lnTo>
                    <a:pt x="3279267" y="105523"/>
                  </a:lnTo>
                  <a:lnTo>
                    <a:pt x="3279267" y="99862"/>
                  </a:lnTo>
                  <a:cubicBezTo>
                    <a:pt x="3279267" y="84361"/>
                    <a:pt x="3268788" y="77194"/>
                    <a:pt x="3254197" y="77194"/>
                  </a:cubicBezTo>
                  <a:cubicBezTo>
                    <a:pt x="3242468" y="77194"/>
                    <a:pt x="3234501" y="82977"/>
                    <a:pt x="3230269" y="94433"/>
                  </a:cubicBezTo>
                  <a:lnTo>
                    <a:pt x="3205979" y="89275"/>
                  </a:lnTo>
                  <a:cubicBezTo>
                    <a:pt x="3208706" y="78321"/>
                    <a:pt x="3214443" y="69511"/>
                    <a:pt x="3223028" y="63091"/>
                  </a:cubicBezTo>
                  <a:cubicBezTo>
                    <a:pt x="3231774" y="56657"/>
                    <a:pt x="3242240" y="53399"/>
                    <a:pt x="3254439" y="53399"/>
                  </a:cubicBezTo>
                  <a:close/>
                  <a:moveTo>
                    <a:pt x="2000576" y="53399"/>
                  </a:moveTo>
                  <a:cubicBezTo>
                    <a:pt x="2020393" y="53399"/>
                    <a:pt x="2036609" y="61693"/>
                    <a:pt x="2045705" y="74167"/>
                  </a:cubicBezTo>
                  <a:cubicBezTo>
                    <a:pt x="2054800" y="86370"/>
                    <a:pt x="2059785" y="101247"/>
                    <a:pt x="2059785" y="116355"/>
                  </a:cubicBezTo>
                  <a:lnTo>
                    <a:pt x="2059785" y="127947"/>
                  </a:lnTo>
                  <a:lnTo>
                    <a:pt x="1968667" y="127947"/>
                  </a:lnTo>
                  <a:cubicBezTo>
                    <a:pt x="1968667" y="138140"/>
                    <a:pt x="1971408" y="146583"/>
                    <a:pt x="1977011" y="153506"/>
                  </a:cubicBezTo>
                  <a:cubicBezTo>
                    <a:pt x="1982627" y="160429"/>
                    <a:pt x="1990473" y="163836"/>
                    <a:pt x="2000576" y="163836"/>
                  </a:cubicBezTo>
                  <a:cubicBezTo>
                    <a:pt x="2014911" y="163836"/>
                    <a:pt x="2027755" y="155651"/>
                    <a:pt x="2034231" y="141914"/>
                  </a:cubicBezTo>
                  <a:lnTo>
                    <a:pt x="2056923" y="150981"/>
                  </a:lnTo>
                  <a:cubicBezTo>
                    <a:pt x="2050434" y="163713"/>
                    <a:pt x="2042964" y="173012"/>
                    <a:pt x="2034486" y="178821"/>
                  </a:cubicBezTo>
                  <a:cubicBezTo>
                    <a:pt x="2026009" y="184604"/>
                    <a:pt x="2014669" y="187508"/>
                    <a:pt x="2000576" y="187508"/>
                  </a:cubicBezTo>
                  <a:cubicBezTo>
                    <a:pt x="1980141" y="187508"/>
                    <a:pt x="1963683" y="178685"/>
                    <a:pt x="1954587" y="165464"/>
                  </a:cubicBezTo>
                  <a:cubicBezTo>
                    <a:pt x="1945492" y="152244"/>
                    <a:pt x="1940507" y="136634"/>
                    <a:pt x="1940507" y="120508"/>
                  </a:cubicBezTo>
                  <a:cubicBezTo>
                    <a:pt x="1940507" y="104396"/>
                    <a:pt x="1945492" y="88650"/>
                    <a:pt x="1954587" y="75565"/>
                  </a:cubicBezTo>
                  <a:cubicBezTo>
                    <a:pt x="1963683" y="62331"/>
                    <a:pt x="1980141" y="53399"/>
                    <a:pt x="2000576" y="53399"/>
                  </a:cubicBezTo>
                  <a:close/>
                  <a:moveTo>
                    <a:pt x="191021" y="53399"/>
                  </a:moveTo>
                  <a:cubicBezTo>
                    <a:pt x="210341" y="53399"/>
                    <a:pt x="225670" y="59806"/>
                    <a:pt x="237131" y="72783"/>
                  </a:cubicBezTo>
                  <a:cubicBezTo>
                    <a:pt x="248604" y="85759"/>
                    <a:pt x="254341" y="101627"/>
                    <a:pt x="254341" y="120508"/>
                  </a:cubicBezTo>
                  <a:cubicBezTo>
                    <a:pt x="254341" y="139403"/>
                    <a:pt x="248604" y="155271"/>
                    <a:pt x="237131" y="168247"/>
                  </a:cubicBezTo>
                  <a:cubicBezTo>
                    <a:pt x="225670" y="181074"/>
                    <a:pt x="210341" y="187508"/>
                    <a:pt x="191021" y="187508"/>
                  </a:cubicBezTo>
                  <a:cubicBezTo>
                    <a:pt x="171822" y="187508"/>
                    <a:pt x="156372" y="181074"/>
                    <a:pt x="144898" y="168247"/>
                  </a:cubicBezTo>
                  <a:cubicBezTo>
                    <a:pt x="133304" y="155271"/>
                    <a:pt x="127701" y="139403"/>
                    <a:pt x="127701" y="120508"/>
                  </a:cubicBezTo>
                  <a:cubicBezTo>
                    <a:pt x="127701" y="101627"/>
                    <a:pt x="133438" y="85759"/>
                    <a:pt x="144898" y="72783"/>
                  </a:cubicBezTo>
                  <a:cubicBezTo>
                    <a:pt x="156506" y="59806"/>
                    <a:pt x="171822" y="53399"/>
                    <a:pt x="191021" y="53399"/>
                  </a:cubicBezTo>
                  <a:close/>
                  <a:moveTo>
                    <a:pt x="959539" y="53399"/>
                  </a:moveTo>
                  <a:cubicBezTo>
                    <a:pt x="978845" y="53399"/>
                    <a:pt x="994188" y="59806"/>
                    <a:pt x="1005662" y="72783"/>
                  </a:cubicBezTo>
                  <a:cubicBezTo>
                    <a:pt x="1017122" y="85759"/>
                    <a:pt x="1022859" y="101627"/>
                    <a:pt x="1022859" y="120508"/>
                  </a:cubicBezTo>
                  <a:cubicBezTo>
                    <a:pt x="1022859" y="139403"/>
                    <a:pt x="1017122" y="155271"/>
                    <a:pt x="1005662" y="168247"/>
                  </a:cubicBezTo>
                  <a:cubicBezTo>
                    <a:pt x="994188" y="181074"/>
                    <a:pt x="978845" y="187508"/>
                    <a:pt x="959539" y="187508"/>
                  </a:cubicBezTo>
                  <a:cubicBezTo>
                    <a:pt x="940340" y="187508"/>
                    <a:pt x="924890" y="181074"/>
                    <a:pt x="913416" y="168247"/>
                  </a:cubicBezTo>
                  <a:cubicBezTo>
                    <a:pt x="901835" y="155271"/>
                    <a:pt x="896219" y="139403"/>
                    <a:pt x="896219" y="120508"/>
                  </a:cubicBezTo>
                  <a:cubicBezTo>
                    <a:pt x="896219" y="101627"/>
                    <a:pt x="901956" y="85759"/>
                    <a:pt x="913416" y="72783"/>
                  </a:cubicBezTo>
                  <a:cubicBezTo>
                    <a:pt x="925011" y="59806"/>
                    <a:pt x="940340" y="53399"/>
                    <a:pt x="959539" y="53399"/>
                  </a:cubicBezTo>
                  <a:close/>
                  <a:moveTo>
                    <a:pt x="3142712" y="2891"/>
                  </a:moveTo>
                  <a:lnTo>
                    <a:pt x="3142712" y="55530"/>
                  </a:lnTo>
                  <a:lnTo>
                    <a:pt x="3176112" y="55530"/>
                  </a:lnTo>
                  <a:lnTo>
                    <a:pt x="3176112" y="79203"/>
                  </a:lnTo>
                  <a:lnTo>
                    <a:pt x="3142712" y="79203"/>
                  </a:lnTo>
                  <a:lnTo>
                    <a:pt x="3142712" y="142674"/>
                  </a:lnTo>
                  <a:cubicBezTo>
                    <a:pt x="3142712" y="156777"/>
                    <a:pt x="3148422" y="163836"/>
                    <a:pt x="3159788" y="163836"/>
                  </a:cubicBezTo>
                  <a:cubicBezTo>
                    <a:pt x="3164021" y="163836"/>
                    <a:pt x="3168132" y="162573"/>
                    <a:pt x="3172122" y="160184"/>
                  </a:cubicBezTo>
                  <a:lnTo>
                    <a:pt x="3178974" y="182975"/>
                  </a:lnTo>
                  <a:cubicBezTo>
                    <a:pt x="3172619" y="186110"/>
                    <a:pt x="3165767" y="187508"/>
                    <a:pt x="3158297" y="187508"/>
                  </a:cubicBezTo>
                  <a:cubicBezTo>
                    <a:pt x="3145440" y="187386"/>
                    <a:pt x="3135229" y="183599"/>
                    <a:pt x="3127625" y="175794"/>
                  </a:cubicBezTo>
                  <a:cubicBezTo>
                    <a:pt x="3120007" y="167976"/>
                    <a:pt x="3116151" y="156397"/>
                    <a:pt x="3116151" y="141167"/>
                  </a:cubicBezTo>
                  <a:lnTo>
                    <a:pt x="3116151" y="79203"/>
                  </a:lnTo>
                  <a:lnTo>
                    <a:pt x="3094709" y="79203"/>
                  </a:lnTo>
                  <a:lnTo>
                    <a:pt x="3094709" y="55530"/>
                  </a:lnTo>
                  <a:lnTo>
                    <a:pt x="3116151" y="55530"/>
                  </a:lnTo>
                  <a:lnTo>
                    <a:pt x="3116151" y="19641"/>
                  </a:lnTo>
                  <a:lnTo>
                    <a:pt x="3142712" y="2891"/>
                  </a:lnTo>
                  <a:close/>
                  <a:moveTo>
                    <a:pt x="2881277" y="53399"/>
                  </a:moveTo>
                  <a:cubicBezTo>
                    <a:pt x="2915537" y="53399"/>
                    <a:pt x="2932627" y="70529"/>
                    <a:pt x="2932627" y="104776"/>
                  </a:cubicBezTo>
                  <a:lnTo>
                    <a:pt x="2932627" y="185486"/>
                  </a:lnTo>
                  <a:lnTo>
                    <a:pt x="2910190" y="185486"/>
                  </a:lnTo>
                  <a:lnTo>
                    <a:pt x="2907570" y="168478"/>
                  </a:lnTo>
                  <a:cubicBezTo>
                    <a:pt x="2898461" y="181210"/>
                    <a:pt x="2885268" y="187617"/>
                    <a:pt x="2867815" y="187508"/>
                  </a:cubicBezTo>
                  <a:cubicBezTo>
                    <a:pt x="2856476" y="187508"/>
                    <a:pt x="2847005" y="184224"/>
                    <a:pt x="2839387" y="177545"/>
                  </a:cubicBezTo>
                  <a:cubicBezTo>
                    <a:pt x="2831917" y="170880"/>
                    <a:pt x="2828168" y="161053"/>
                    <a:pt x="2828168" y="148090"/>
                  </a:cubicBezTo>
                  <a:cubicBezTo>
                    <a:pt x="2828168" y="134869"/>
                    <a:pt x="2833274" y="124417"/>
                    <a:pt x="2843511" y="116870"/>
                  </a:cubicBezTo>
                  <a:cubicBezTo>
                    <a:pt x="2853722" y="109310"/>
                    <a:pt x="2867184" y="105523"/>
                    <a:pt x="2883897" y="105523"/>
                  </a:cubicBezTo>
                  <a:lnTo>
                    <a:pt x="2906065" y="105523"/>
                  </a:lnTo>
                  <a:lnTo>
                    <a:pt x="2906065" y="99862"/>
                  </a:lnTo>
                  <a:cubicBezTo>
                    <a:pt x="2906065" y="84361"/>
                    <a:pt x="2895600" y="77194"/>
                    <a:pt x="2881009" y="77194"/>
                  </a:cubicBezTo>
                  <a:cubicBezTo>
                    <a:pt x="2869307" y="77194"/>
                    <a:pt x="2861326" y="82977"/>
                    <a:pt x="2857081" y="94433"/>
                  </a:cubicBezTo>
                  <a:lnTo>
                    <a:pt x="2832777" y="89275"/>
                  </a:lnTo>
                  <a:cubicBezTo>
                    <a:pt x="2835531" y="78321"/>
                    <a:pt x="2841254" y="69511"/>
                    <a:pt x="2849866" y="63091"/>
                  </a:cubicBezTo>
                  <a:cubicBezTo>
                    <a:pt x="2858572" y="56657"/>
                    <a:pt x="2869038" y="53399"/>
                    <a:pt x="2881277" y="53399"/>
                  </a:cubicBezTo>
                  <a:close/>
                  <a:moveTo>
                    <a:pt x="625810" y="53399"/>
                  </a:moveTo>
                  <a:cubicBezTo>
                    <a:pt x="660083" y="53399"/>
                    <a:pt x="677159" y="70529"/>
                    <a:pt x="677159" y="104776"/>
                  </a:cubicBezTo>
                  <a:lnTo>
                    <a:pt x="677159" y="185486"/>
                  </a:lnTo>
                  <a:lnTo>
                    <a:pt x="654722" y="185486"/>
                  </a:lnTo>
                  <a:lnTo>
                    <a:pt x="652102" y="168478"/>
                  </a:lnTo>
                  <a:cubicBezTo>
                    <a:pt x="643007" y="181210"/>
                    <a:pt x="629800" y="187617"/>
                    <a:pt x="612348" y="187508"/>
                  </a:cubicBezTo>
                  <a:cubicBezTo>
                    <a:pt x="601008" y="187508"/>
                    <a:pt x="591537" y="184224"/>
                    <a:pt x="583932" y="177545"/>
                  </a:cubicBezTo>
                  <a:cubicBezTo>
                    <a:pt x="576449" y="170880"/>
                    <a:pt x="572714" y="161053"/>
                    <a:pt x="572714" y="148090"/>
                  </a:cubicBezTo>
                  <a:cubicBezTo>
                    <a:pt x="572714" y="134869"/>
                    <a:pt x="577819" y="124417"/>
                    <a:pt x="588057" y="116870"/>
                  </a:cubicBezTo>
                  <a:cubicBezTo>
                    <a:pt x="598254" y="109310"/>
                    <a:pt x="611716" y="105523"/>
                    <a:pt x="628430" y="105523"/>
                  </a:cubicBezTo>
                  <a:lnTo>
                    <a:pt x="650611" y="105523"/>
                  </a:lnTo>
                  <a:lnTo>
                    <a:pt x="650611" y="99862"/>
                  </a:lnTo>
                  <a:cubicBezTo>
                    <a:pt x="650611" y="84361"/>
                    <a:pt x="640145" y="77194"/>
                    <a:pt x="625568" y="77194"/>
                  </a:cubicBezTo>
                  <a:cubicBezTo>
                    <a:pt x="613852" y="77194"/>
                    <a:pt x="605872" y="82977"/>
                    <a:pt x="601626" y="94433"/>
                  </a:cubicBezTo>
                  <a:lnTo>
                    <a:pt x="577322" y="89275"/>
                  </a:lnTo>
                  <a:cubicBezTo>
                    <a:pt x="580076" y="78321"/>
                    <a:pt x="585800" y="69511"/>
                    <a:pt x="594398" y="63091"/>
                  </a:cubicBezTo>
                  <a:cubicBezTo>
                    <a:pt x="603131" y="56657"/>
                    <a:pt x="613597" y="53399"/>
                    <a:pt x="625810" y="53399"/>
                  </a:cubicBezTo>
                  <a:close/>
                  <a:moveTo>
                    <a:pt x="2339532" y="55530"/>
                  </a:moveTo>
                  <a:lnTo>
                    <a:pt x="2339532" y="140149"/>
                  </a:lnTo>
                  <a:cubicBezTo>
                    <a:pt x="2339532" y="155895"/>
                    <a:pt x="2346142" y="163836"/>
                    <a:pt x="2359469" y="163836"/>
                  </a:cubicBezTo>
                  <a:cubicBezTo>
                    <a:pt x="2368323" y="163836"/>
                    <a:pt x="2375927" y="158786"/>
                    <a:pt x="2382538" y="148714"/>
                  </a:cubicBezTo>
                  <a:cubicBezTo>
                    <a:pt x="2389148" y="138643"/>
                    <a:pt x="2392372" y="125164"/>
                    <a:pt x="2392372" y="108170"/>
                  </a:cubicBezTo>
                  <a:lnTo>
                    <a:pt x="2392372" y="55530"/>
                  </a:lnTo>
                  <a:lnTo>
                    <a:pt x="2418933" y="55530"/>
                  </a:lnTo>
                  <a:lnTo>
                    <a:pt x="2418933" y="185486"/>
                  </a:lnTo>
                  <a:lnTo>
                    <a:pt x="2392372" y="185486"/>
                  </a:lnTo>
                  <a:lnTo>
                    <a:pt x="2392372" y="163320"/>
                  </a:lnTo>
                  <a:cubicBezTo>
                    <a:pt x="2383290" y="178821"/>
                    <a:pt x="2367719" y="187508"/>
                    <a:pt x="2350763" y="187508"/>
                  </a:cubicBezTo>
                  <a:cubicBezTo>
                    <a:pt x="2339411" y="187508"/>
                    <a:pt x="2330194" y="184101"/>
                    <a:pt x="2323342" y="177314"/>
                  </a:cubicBezTo>
                  <a:cubicBezTo>
                    <a:pt x="2316477" y="170500"/>
                    <a:pt x="2312984" y="160931"/>
                    <a:pt x="2312984" y="148592"/>
                  </a:cubicBezTo>
                  <a:lnTo>
                    <a:pt x="2312984" y="55530"/>
                  </a:lnTo>
                  <a:lnTo>
                    <a:pt x="2339532" y="55530"/>
                  </a:lnTo>
                  <a:close/>
                  <a:moveTo>
                    <a:pt x="1612958" y="53399"/>
                  </a:moveTo>
                  <a:cubicBezTo>
                    <a:pt x="1632762" y="53399"/>
                    <a:pt x="1648978" y="61693"/>
                    <a:pt x="1658073" y="74167"/>
                  </a:cubicBezTo>
                  <a:cubicBezTo>
                    <a:pt x="1667169" y="86370"/>
                    <a:pt x="1672154" y="101247"/>
                    <a:pt x="1672154" y="116355"/>
                  </a:cubicBezTo>
                  <a:lnTo>
                    <a:pt x="1672154" y="127947"/>
                  </a:lnTo>
                  <a:lnTo>
                    <a:pt x="1581050" y="127947"/>
                  </a:lnTo>
                  <a:cubicBezTo>
                    <a:pt x="1581050" y="138140"/>
                    <a:pt x="1583790" y="146583"/>
                    <a:pt x="1589393" y="153506"/>
                  </a:cubicBezTo>
                  <a:cubicBezTo>
                    <a:pt x="1595009" y="160429"/>
                    <a:pt x="1602855" y="163836"/>
                    <a:pt x="1612958" y="163836"/>
                  </a:cubicBezTo>
                  <a:cubicBezTo>
                    <a:pt x="1627280" y="163836"/>
                    <a:pt x="1640124" y="155651"/>
                    <a:pt x="1646613" y="141914"/>
                  </a:cubicBezTo>
                  <a:lnTo>
                    <a:pt x="1669292" y="150981"/>
                  </a:lnTo>
                  <a:cubicBezTo>
                    <a:pt x="1662816" y="163713"/>
                    <a:pt x="1655333" y="173012"/>
                    <a:pt x="1646855" y="178821"/>
                  </a:cubicBezTo>
                  <a:cubicBezTo>
                    <a:pt x="1638378" y="184604"/>
                    <a:pt x="1627052" y="187508"/>
                    <a:pt x="1612958" y="187508"/>
                  </a:cubicBezTo>
                  <a:cubicBezTo>
                    <a:pt x="1592510" y="187508"/>
                    <a:pt x="1576065" y="178685"/>
                    <a:pt x="1566956" y="165464"/>
                  </a:cubicBezTo>
                  <a:cubicBezTo>
                    <a:pt x="1557860" y="152244"/>
                    <a:pt x="1552876" y="136634"/>
                    <a:pt x="1552876" y="120508"/>
                  </a:cubicBezTo>
                  <a:cubicBezTo>
                    <a:pt x="1552876" y="104396"/>
                    <a:pt x="1557860" y="88650"/>
                    <a:pt x="1566956" y="75565"/>
                  </a:cubicBezTo>
                  <a:cubicBezTo>
                    <a:pt x="1576065" y="62331"/>
                    <a:pt x="1592510" y="53399"/>
                    <a:pt x="1612958" y="53399"/>
                  </a:cubicBezTo>
                  <a:close/>
                  <a:moveTo>
                    <a:pt x="2507605" y="53399"/>
                  </a:moveTo>
                  <a:cubicBezTo>
                    <a:pt x="2541865" y="53399"/>
                    <a:pt x="2558955" y="70529"/>
                    <a:pt x="2558955" y="104776"/>
                  </a:cubicBezTo>
                  <a:lnTo>
                    <a:pt x="2558955" y="185486"/>
                  </a:lnTo>
                  <a:lnTo>
                    <a:pt x="2536518" y="185486"/>
                  </a:lnTo>
                  <a:lnTo>
                    <a:pt x="2533898" y="168478"/>
                  </a:lnTo>
                  <a:cubicBezTo>
                    <a:pt x="2524802" y="181210"/>
                    <a:pt x="2511596" y="187617"/>
                    <a:pt x="2494144" y="187508"/>
                  </a:cubicBezTo>
                  <a:cubicBezTo>
                    <a:pt x="2482804" y="187508"/>
                    <a:pt x="2473332" y="184224"/>
                    <a:pt x="2465715" y="177545"/>
                  </a:cubicBezTo>
                  <a:cubicBezTo>
                    <a:pt x="2458245" y="170880"/>
                    <a:pt x="2454510" y="161053"/>
                    <a:pt x="2454510" y="148090"/>
                  </a:cubicBezTo>
                  <a:cubicBezTo>
                    <a:pt x="2454510" y="134869"/>
                    <a:pt x="2459602" y="124417"/>
                    <a:pt x="2469839" y="116870"/>
                  </a:cubicBezTo>
                  <a:cubicBezTo>
                    <a:pt x="2480050" y="109310"/>
                    <a:pt x="2493512" y="105523"/>
                    <a:pt x="2510225" y="105523"/>
                  </a:cubicBezTo>
                  <a:lnTo>
                    <a:pt x="2532393" y="105523"/>
                  </a:lnTo>
                  <a:lnTo>
                    <a:pt x="2532393" y="99862"/>
                  </a:lnTo>
                  <a:cubicBezTo>
                    <a:pt x="2532393" y="84361"/>
                    <a:pt x="2521927" y="77194"/>
                    <a:pt x="2507350" y="77194"/>
                  </a:cubicBezTo>
                  <a:cubicBezTo>
                    <a:pt x="2495635" y="77194"/>
                    <a:pt x="2487654" y="82977"/>
                    <a:pt x="2483422" y="94433"/>
                  </a:cubicBezTo>
                  <a:lnTo>
                    <a:pt x="2459105" y="89275"/>
                  </a:lnTo>
                  <a:cubicBezTo>
                    <a:pt x="2461859" y="78321"/>
                    <a:pt x="2467582" y="69511"/>
                    <a:pt x="2476194" y="63091"/>
                  </a:cubicBezTo>
                  <a:cubicBezTo>
                    <a:pt x="2484914" y="56657"/>
                    <a:pt x="2495379" y="53399"/>
                    <a:pt x="2507605" y="53399"/>
                  </a:cubicBezTo>
                  <a:close/>
                  <a:moveTo>
                    <a:pt x="1249201" y="53399"/>
                  </a:moveTo>
                  <a:cubicBezTo>
                    <a:pt x="1269018" y="53399"/>
                    <a:pt x="1285207" y="61693"/>
                    <a:pt x="1294316" y="74167"/>
                  </a:cubicBezTo>
                  <a:cubicBezTo>
                    <a:pt x="1303425" y="86370"/>
                    <a:pt x="1308410" y="101247"/>
                    <a:pt x="1308410" y="116355"/>
                  </a:cubicBezTo>
                  <a:lnTo>
                    <a:pt x="1308410" y="127947"/>
                  </a:lnTo>
                  <a:lnTo>
                    <a:pt x="1217293" y="127947"/>
                  </a:lnTo>
                  <a:cubicBezTo>
                    <a:pt x="1217293" y="138140"/>
                    <a:pt x="1220033" y="146583"/>
                    <a:pt x="1225649" y="153506"/>
                  </a:cubicBezTo>
                  <a:cubicBezTo>
                    <a:pt x="1231252" y="160429"/>
                    <a:pt x="1239111" y="163836"/>
                    <a:pt x="1249201" y="163836"/>
                  </a:cubicBezTo>
                  <a:cubicBezTo>
                    <a:pt x="1263536" y="163836"/>
                    <a:pt x="1276367" y="155651"/>
                    <a:pt x="1282843" y="141914"/>
                  </a:cubicBezTo>
                  <a:lnTo>
                    <a:pt x="1305535" y="150981"/>
                  </a:lnTo>
                  <a:cubicBezTo>
                    <a:pt x="1299059" y="163713"/>
                    <a:pt x="1291576" y="173012"/>
                    <a:pt x="1283098" y="178821"/>
                  </a:cubicBezTo>
                  <a:cubicBezTo>
                    <a:pt x="1274621" y="184604"/>
                    <a:pt x="1263268" y="187508"/>
                    <a:pt x="1249201" y="187508"/>
                  </a:cubicBezTo>
                  <a:cubicBezTo>
                    <a:pt x="1228753" y="187508"/>
                    <a:pt x="1212295" y="178685"/>
                    <a:pt x="1203213" y="165464"/>
                  </a:cubicBezTo>
                  <a:cubicBezTo>
                    <a:pt x="1194104" y="152244"/>
                    <a:pt x="1189119" y="136634"/>
                    <a:pt x="1189119" y="120508"/>
                  </a:cubicBezTo>
                  <a:cubicBezTo>
                    <a:pt x="1189119" y="104396"/>
                    <a:pt x="1194104" y="88650"/>
                    <a:pt x="1203213" y="75565"/>
                  </a:cubicBezTo>
                  <a:cubicBezTo>
                    <a:pt x="1212295" y="62331"/>
                    <a:pt x="1228753" y="53399"/>
                    <a:pt x="1249201" y="53399"/>
                  </a:cubicBezTo>
                  <a:close/>
                  <a:moveTo>
                    <a:pt x="2772399" y="2891"/>
                  </a:moveTo>
                  <a:lnTo>
                    <a:pt x="2772399" y="55530"/>
                  </a:lnTo>
                  <a:lnTo>
                    <a:pt x="2805799" y="55530"/>
                  </a:lnTo>
                  <a:lnTo>
                    <a:pt x="2805799" y="79203"/>
                  </a:lnTo>
                  <a:lnTo>
                    <a:pt x="2772399" y="79203"/>
                  </a:lnTo>
                  <a:lnTo>
                    <a:pt x="2772399" y="142674"/>
                  </a:lnTo>
                  <a:cubicBezTo>
                    <a:pt x="2772399" y="156777"/>
                    <a:pt x="2778122" y="163836"/>
                    <a:pt x="2789489" y="163836"/>
                  </a:cubicBezTo>
                  <a:cubicBezTo>
                    <a:pt x="2793707" y="163836"/>
                    <a:pt x="2797832" y="162573"/>
                    <a:pt x="2801822" y="160184"/>
                  </a:cubicBezTo>
                  <a:lnTo>
                    <a:pt x="2808661" y="182975"/>
                  </a:lnTo>
                  <a:cubicBezTo>
                    <a:pt x="2802319" y="186110"/>
                    <a:pt x="2795467" y="187508"/>
                    <a:pt x="2787984" y="187508"/>
                  </a:cubicBezTo>
                  <a:cubicBezTo>
                    <a:pt x="2775126" y="187386"/>
                    <a:pt x="2764916" y="183599"/>
                    <a:pt x="2757311" y="175794"/>
                  </a:cubicBezTo>
                  <a:cubicBezTo>
                    <a:pt x="2749707" y="167976"/>
                    <a:pt x="2745851" y="156397"/>
                    <a:pt x="2745851" y="141167"/>
                  </a:cubicBezTo>
                  <a:lnTo>
                    <a:pt x="2745851" y="79203"/>
                  </a:lnTo>
                  <a:lnTo>
                    <a:pt x="2724409" y="79203"/>
                  </a:lnTo>
                  <a:lnTo>
                    <a:pt x="2724409" y="55530"/>
                  </a:lnTo>
                  <a:lnTo>
                    <a:pt x="2745851" y="55530"/>
                  </a:lnTo>
                  <a:lnTo>
                    <a:pt x="2745851" y="19641"/>
                  </a:lnTo>
                  <a:lnTo>
                    <a:pt x="2772399" y="2891"/>
                  </a:lnTo>
                  <a:close/>
                  <a:moveTo>
                    <a:pt x="537151" y="2891"/>
                  </a:moveTo>
                  <a:lnTo>
                    <a:pt x="537151" y="185486"/>
                  </a:lnTo>
                  <a:lnTo>
                    <a:pt x="510590" y="185486"/>
                  </a:lnTo>
                  <a:lnTo>
                    <a:pt x="510590" y="170500"/>
                  </a:lnTo>
                  <a:cubicBezTo>
                    <a:pt x="508225" y="174790"/>
                    <a:pt x="503738" y="178685"/>
                    <a:pt x="497128" y="182215"/>
                  </a:cubicBezTo>
                  <a:cubicBezTo>
                    <a:pt x="490518" y="185744"/>
                    <a:pt x="483424" y="187508"/>
                    <a:pt x="475564" y="187508"/>
                  </a:cubicBezTo>
                  <a:cubicBezTo>
                    <a:pt x="456876" y="187508"/>
                    <a:pt x="442648" y="181577"/>
                    <a:pt x="432814" y="169876"/>
                  </a:cubicBezTo>
                  <a:cubicBezTo>
                    <a:pt x="422966" y="158175"/>
                    <a:pt x="418102" y="141670"/>
                    <a:pt x="418102" y="120508"/>
                  </a:cubicBezTo>
                  <a:cubicBezTo>
                    <a:pt x="418102" y="99862"/>
                    <a:pt x="423087" y="83492"/>
                    <a:pt x="432948" y="71534"/>
                  </a:cubicBezTo>
                  <a:cubicBezTo>
                    <a:pt x="442783" y="59440"/>
                    <a:pt x="457239" y="53399"/>
                    <a:pt x="476061" y="53399"/>
                  </a:cubicBezTo>
                  <a:cubicBezTo>
                    <a:pt x="482416" y="53399"/>
                    <a:pt x="488905" y="55028"/>
                    <a:pt x="495771" y="58435"/>
                  </a:cubicBezTo>
                  <a:cubicBezTo>
                    <a:pt x="502609" y="61829"/>
                    <a:pt x="507473" y="65602"/>
                    <a:pt x="510590" y="69891"/>
                  </a:cubicBezTo>
                  <a:lnTo>
                    <a:pt x="510590" y="2891"/>
                  </a:lnTo>
                  <a:lnTo>
                    <a:pt x="537151" y="2891"/>
                  </a:lnTo>
                  <a:close/>
                  <a:moveTo>
                    <a:pt x="108193" y="4914"/>
                  </a:moveTo>
                  <a:lnTo>
                    <a:pt x="108193" y="31735"/>
                  </a:lnTo>
                  <a:lnTo>
                    <a:pt x="28039" y="31735"/>
                  </a:lnTo>
                  <a:lnTo>
                    <a:pt x="28039" y="78443"/>
                  </a:lnTo>
                  <a:lnTo>
                    <a:pt x="92609" y="78443"/>
                  </a:lnTo>
                  <a:lnTo>
                    <a:pt x="92609" y="105278"/>
                  </a:lnTo>
                  <a:lnTo>
                    <a:pt x="28039" y="105278"/>
                  </a:lnTo>
                  <a:lnTo>
                    <a:pt x="28039" y="185486"/>
                  </a:lnTo>
                  <a:lnTo>
                    <a:pt x="0" y="185486"/>
                  </a:lnTo>
                  <a:lnTo>
                    <a:pt x="0" y="4914"/>
                  </a:lnTo>
                  <a:lnTo>
                    <a:pt x="108193" y="4914"/>
                  </a:lnTo>
                  <a:close/>
                  <a:moveTo>
                    <a:pt x="3442773" y="55530"/>
                  </a:moveTo>
                  <a:lnTo>
                    <a:pt x="3442773" y="185486"/>
                  </a:lnTo>
                  <a:lnTo>
                    <a:pt x="3416212" y="185486"/>
                  </a:lnTo>
                  <a:lnTo>
                    <a:pt x="3416212" y="55530"/>
                  </a:lnTo>
                  <a:lnTo>
                    <a:pt x="3442773" y="55530"/>
                  </a:lnTo>
                  <a:close/>
                  <a:moveTo>
                    <a:pt x="3371782" y="2891"/>
                  </a:moveTo>
                  <a:lnTo>
                    <a:pt x="3371782" y="185486"/>
                  </a:lnTo>
                  <a:lnTo>
                    <a:pt x="3345234" y="185486"/>
                  </a:lnTo>
                  <a:lnTo>
                    <a:pt x="3345234" y="2891"/>
                  </a:lnTo>
                  <a:lnTo>
                    <a:pt x="3371782" y="2891"/>
                  </a:lnTo>
                  <a:close/>
                  <a:moveTo>
                    <a:pt x="3066239" y="55530"/>
                  </a:moveTo>
                  <a:lnTo>
                    <a:pt x="3066239" y="185486"/>
                  </a:lnTo>
                  <a:lnTo>
                    <a:pt x="3039692" y="185486"/>
                  </a:lnTo>
                  <a:lnTo>
                    <a:pt x="3039692" y="55530"/>
                  </a:lnTo>
                  <a:lnTo>
                    <a:pt x="3066239" y="55530"/>
                  </a:lnTo>
                  <a:close/>
                  <a:moveTo>
                    <a:pt x="799379" y="55530"/>
                  </a:moveTo>
                  <a:lnTo>
                    <a:pt x="799379" y="66362"/>
                  </a:lnTo>
                  <a:lnTo>
                    <a:pt x="741433" y="161813"/>
                  </a:lnTo>
                  <a:lnTo>
                    <a:pt x="802119" y="161813"/>
                  </a:lnTo>
                  <a:lnTo>
                    <a:pt x="802119" y="185486"/>
                  </a:lnTo>
                  <a:lnTo>
                    <a:pt x="706891" y="185486"/>
                  </a:lnTo>
                  <a:lnTo>
                    <a:pt x="706891" y="174654"/>
                  </a:lnTo>
                  <a:lnTo>
                    <a:pt x="764864" y="79203"/>
                  </a:lnTo>
                  <a:lnTo>
                    <a:pt x="710747" y="79203"/>
                  </a:lnTo>
                  <a:lnTo>
                    <a:pt x="710747" y="55530"/>
                  </a:lnTo>
                  <a:lnTo>
                    <a:pt x="799379" y="55530"/>
                  </a:lnTo>
                  <a:close/>
                  <a:moveTo>
                    <a:pt x="2624948" y="2891"/>
                  </a:moveTo>
                  <a:lnTo>
                    <a:pt x="2624948" y="185486"/>
                  </a:lnTo>
                  <a:lnTo>
                    <a:pt x="2598400" y="185486"/>
                  </a:lnTo>
                  <a:lnTo>
                    <a:pt x="2598400" y="2891"/>
                  </a:lnTo>
                  <a:lnTo>
                    <a:pt x="2624948" y="2891"/>
                  </a:lnTo>
                  <a:close/>
                  <a:moveTo>
                    <a:pt x="2695940" y="55530"/>
                  </a:moveTo>
                  <a:lnTo>
                    <a:pt x="2695940" y="185486"/>
                  </a:lnTo>
                  <a:lnTo>
                    <a:pt x="2669378" y="185486"/>
                  </a:lnTo>
                  <a:lnTo>
                    <a:pt x="2669378" y="55530"/>
                  </a:lnTo>
                  <a:lnTo>
                    <a:pt x="2695940" y="55530"/>
                  </a:lnTo>
                  <a:close/>
                  <a:moveTo>
                    <a:pt x="1121366" y="53399"/>
                  </a:moveTo>
                  <a:cubicBezTo>
                    <a:pt x="1132718" y="53399"/>
                    <a:pt x="1141935" y="56793"/>
                    <a:pt x="1148787" y="63593"/>
                  </a:cubicBezTo>
                  <a:cubicBezTo>
                    <a:pt x="1155652" y="70394"/>
                    <a:pt x="1159132" y="79963"/>
                    <a:pt x="1159132" y="92424"/>
                  </a:cubicBezTo>
                  <a:lnTo>
                    <a:pt x="1159132" y="185486"/>
                  </a:lnTo>
                  <a:lnTo>
                    <a:pt x="1132597" y="185486"/>
                  </a:lnTo>
                  <a:lnTo>
                    <a:pt x="1132597" y="100867"/>
                  </a:lnTo>
                  <a:cubicBezTo>
                    <a:pt x="1132597" y="85135"/>
                    <a:pt x="1125987" y="77194"/>
                    <a:pt x="1112646" y="77194"/>
                  </a:cubicBezTo>
                  <a:cubicBezTo>
                    <a:pt x="1103792" y="77194"/>
                    <a:pt x="1096202" y="82230"/>
                    <a:pt x="1089591" y="92302"/>
                  </a:cubicBezTo>
                  <a:cubicBezTo>
                    <a:pt x="1082968" y="102251"/>
                    <a:pt x="1079744" y="115852"/>
                    <a:pt x="1079744" y="132847"/>
                  </a:cubicBezTo>
                  <a:lnTo>
                    <a:pt x="1079744" y="185486"/>
                  </a:lnTo>
                  <a:lnTo>
                    <a:pt x="1053196" y="185486"/>
                  </a:lnTo>
                  <a:lnTo>
                    <a:pt x="1053196" y="55530"/>
                  </a:lnTo>
                  <a:lnTo>
                    <a:pt x="1079744" y="55530"/>
                  </a:lnTo>
                  <a:lnTo>
                    <a:pt x="1079744" y="77696"/>
                  </a:lnTo>
                  <a:cubicBezTo>
                    <a:pt x="1088839" y="62195"/>
                    <a:pt x="1104410" y="53399"/>
                    <a:pt x="1121366" y="53399"/>
                  </a:cubicBezTo>
                  <a:close/>
                  <a:moveTo>
                    <a:pt x="3689698" y="53399"/>
                  </a:moveTo>
                  <a:cubicBezTo>
                    <a:pt x="3701024" y="53399"/>
                    <a:pt x="3710240" y="56793"/>
                    <a:pt x="3717119" y="63593"/>
                  </a:cubicBezTo>
                  <a:cubicBezTo>
                    <a:pt x="3723958" y="70394"/>
                    <a:pt x="3727451" y="79963"/>
                    <a:pt x="3727451" y="92424"/>
                  </a:cubicBezTo>
                  <a:lnTo>
                    <a:pt x="3727451" y="185486"/>
                  </a:lnTo>
                  <a:lnTo>
                    <a:pt x="3700903" y="185486"/>
                  </a:lnTo>
                  <a:lnTo>
                    <a:pt x="3700903" y="100867"/>
                  </a:lnTo>
                  <a:cubicBezTo>
                    <a:pt x="3700903" y="85135"/>
                    <a:pt x="3694279" y="77194"/>
                    <a:pt x="3680952" y="77194"/>
                  </a:cubicBezTo>
                  <a:cubicBezTo>
                    <a:pt x="3672111" y="77194"/>
                    <a:pt x="3664507" y="82230"/>
                    <a:pt x="3657884" y="92302"/>
                  </a:cubicBezTo>
                  <a:cubicBezTo>
                    <a:pt x="3651300" y="102251"/>
                    <a:pt x="3648049" y="115852"/>
                    <a:pt x="3648049" y="132847"/>
                  </a:cubicBezTo>
                  <a:lnTo>
                    <a:pt x="3648049" y="185486"/>
                  </a:lnTo>
                  <a:lnTo>
                    <a:pt x="3621488" y="185486"/>
                  </a:lnTo>
                  <a:lnTo>
                    <a:pt x="3621488" y="55530"/>
                  </a:lnTo>
                  <a:lnTo>
                    <a:pt x="3648049" y="55530"/>
                  </a:lnTo>
                  <a:lnTo>
                    <a:pt x="3648049" y="77696"/>
                  </a:lnTo>
                  <a:cubicBezTo>
                    <a:pt x="3657158" y="62195"/>
                    <a:pt x="3672743" y="53399"/>
                    <a:pt x="3689698" y="53399"/>
                  </a:cubicBezTo>
                  <a:close/>
                  <a:moveTo>
                    <a:pt x="352861" y="53399"/>
                  </a:moveTo>
                  <a:cubicBezTo>
                    <a:pt x="364187" y="53399"/>
                    <a:pt x="373417" y="56793"/>
                    <a:pt x="380282" y="63593"/>
                  </a:cubicBezTo>
                  <a:cubicBezTo>
                    <a:pt x="387134" y="70394"/>
                    <a:pt x="390614" y="79963"/>
                    <a:pt x="390614" y="92424"/>
                  </a:cubicBezTo>
                  <a:lnTo>
                    <a:pt x="390614" y="185486"/>
                  </a:lnTo>
                  <a:lnTo>
                    <a:pt x="364066" y="185486"/>
                  </a:lnTo>
                  <a:lnTo>
                    <a:pt x="364066" y="100867"/>
                  </a:lnTo>
                  <a:cubicBezTo>
                    <a:pt x="364066" y="85135"/>
                    <a:pt x="357469" y="77194"/>
                    <a:pt x="344115" y="77194"/>
                  </a:cubicBezTo>
                  <a:cubicBezTo>
                    <a:pt x="335274" y="77194"/>
                    <a:pt x="327670" y="82230"/>
                    <a:pt x="321073" y="92302"/>
                  </a:cubicBezTo>
                  <a:cubicBezTo>
                    <a:pt x="314463" y="102251"/>
                    <a:pt x="311212" y="115852"/>
                    <a:pt x="311212" y="132847"/>
                  </a:cubicBezTo>
                  <a:lnTo>
                    <a:pt x="311212" y="185486"/>
                  </a:lnTo>
                  <a:lnTo>
                    <a:pt x="284678" y="185486"/>
                  </a:lnTo>
                  <a:lnTo>
                    <a:pt x="284678" y="55530"/>
                  </a:lnTo>
                  <a:lnTo>
                    <a:pt x="311212" y="55530"/>
                  </a:lnTo>
                  <a:lnTo>
                    <a:pt x="311212" y="77696"/>
                  </a:lnTo>
                  <a:cubicBezTo>
                    <a:pt x="320321" y="62195"/>
                    <a:pt x="335906" y="53399"/>
                    <a:pt x="352861" y="53399"/>
                  </a:cubicBezTo>
                  <a:close/>
                  <a:moveTo>
                    <a:pt x="1910896" y="2891"/>
                  </a:moveTo>
                  <a:lnTo>
                    <a:pt x="1910896" y="185486"/>
                  </a:lnTo>
                  <a:lnTo>
                    <a:pt x="1884348" y="185486"/>
                  </a:lnTo>
                  <a:lnTo>
                    <a:pt x="1884348" y="2891"/>
                  </a:lnTo>
                  <a:lnTo>
                    <a:pt x="1910896" y="2891"/>
                  </a:lnTo>
                  <a:close/>
                  <a:moveTo>
                    <a:pt x="1772057" y="53399"/>
                  </a:moveTo>
                  <a:cubicBezTo>
                    <a:pt x="1777902" y="53399"/>
                    <a:pt x="1783276" y="54404"/>
                    <a:pt x="1788368" y="56535"/>
                  </a:cubicBezTo>
                  <a:lnTo>
                    <a:pt x="1783773" y="81103"/>
                  </a:lnTo>
                  <a:cubicBezTo>
                    <a:pt x="1779662" y="78443"/>
                    <a:pt x="1774677" y="77194"/>
                    <a:pt x="1768806" y="77194"/>
                  </a:cubicBezTo>
                  <a:cubicBezTo>
                    <a:pt x="1759455" y="77194"/>
                    <a:pt x="1751246" y="82352"/>
                    <a:pt x="1744381" y="92804"/>
                  </a:cubicBezTo>
                  <a:cubicBezTo>
                    <a:pt x="1737516" y="103269"/>
                    <a:pt x="1734036" y="117997"/>
                    <a:pt x="1734036" y="137258"/>
                  </a:cubicBezTo>
                  <a:lnTo>
                    <a:pt x="1734036" y="185486"/>
                  </a:lnTo>
                  <a:lnTo>
                    <a:pt x="1707488" y="185486"/>
                  </a:lnTo>
                  <a:lnTo>
                    <a:pt x="1707488" y="55530"/>
                  </a:lnTo>
                  <a:lnTo>
                    <a:pt x="1734036" y="55530"/>
                  </a:lnTo>
                  <a:lnTo>
                    <a:pt x="1734036" y="77194"/>
                  </a:lnTo>
                  <a:cubicBezTo>
                    <a:pt x="1738281" y="69634"/>
                    <a:pt x="1743884" y="63838"/>
                    <a:pt x="1750857" y="59684"/>
                  </a:cubicBezTo>
                  <a:cubicBezTo>
                    <a:pt x="1757843" y="55530"/>
                    <a:pt x="1764937" y="53399"/>
                    <a:pt x="1772057" y="53399"/>
                  </a:cubicBezTo>
                  <a:close/>
                  <a:moveTo>
                    <a:pt x="862645" y="55530"/>
                  </a:moveTo>
                  <a:lnTo>
                    <a:pt x="862645" y="185486"/>
                  </a:lnTo>
                  <a:lnTo>
                    <a:pt x="836083" y="185486"/>
                  </a:lnTo>
                  <a:lnTo>
                    <a:pt x="836083" y="55530"/>
                  </a:lnTo>
                  <a:lnTo>
                    <a:pt x="862645" y="55530"/>
                  </a:lnTo>
                  <a:close/>
                  <a:moveTo>
                    <a:pt x="3279267" y="127947"/>
                  </a:moveTo>
                  <a:lnTo>
                    <a:pt x="3255930" y="127947"/>
                  </a:lnTo>
                  <a:cubicBezTo>
                    <a:pt x="3239620" y="127947"/>
                    <a:pt x="3229409" y="135616"/>
                    <a:pt x="3229409" y="148090"/>
                  </a:cubicBezTo>
                  <a:cubicBezTo>
                    <a:pt x="3229409" y="157280"/>
                    <a:pt x="3234999" y="163836"/>
                    <a:pt x="3245465" y="163836"/>
                  </a:cubicBezTo>
                  <a:cubicBezTo>
                    <a:pt x="3254574" y="163836"/>
                    <a:pt x="3262420" y="160931"/>
                    <a:pt x="3269164" y="155271"/>
                  </a:cubicBezTo>
                  <a:cubicBezTo>
                    <a:pt x="3275882" y="149475"/>
                    <a:pt x="3279267" y="141276"/>
                    <a:pt x="3279267" y="130838"/>
                  </a:cubicBezTo>
                  <a:lnTo>
                    <a:pt x="3279267" y="127947"/>
                  </a:lnTo>
                  <a:close/>
                  <a:moveTo>
                    <a:pt x="650611" y="127947"/>
                  </a:moveTo>
                  <a:lnTo>
                    <a:pt x="627301" y="127947"/>
                  </a:lnTo>
                  <a:cubicBezTo>
                    <a:pt x="610991" y="127947"/>
                    <a:pt x="600753" y="135616"/>
                    <a:pt x="600753" y="148090"/>
                  </a:cubicBezTo>
                  <a:cubicBezTo>
                    <a:pt x="600753" y="157280"/>
                    <a:pt x="606369" y="163836"/>
                    <a:pt x="616835" y="163836"/>
                  </a:cubicBezTo>
                  <a:cubicBezTo>
                    <a:pt x="625944" y="163836"/>
                    <a:pt x="633790" y="160931"/>
                    <a:pt x="640521" y="155271"/>
                  </a:cubicBezTo>
                  <a:cubicBezTo>
                    <a:pt x="647252" y="149475"/>
                    <a:pt x="650611" y="141276"/>
                    <a:pt x="650611" y="130838"/>
                  </a:cubicBezTo>
                  <a:lnTo>
                    <a:pt x="650611" y="127947"/>
                  </a:lnTo>
                  <a:close/>
                  <a:moveTo>
                    <a:pt x="959539" y="77194"/>
                  </a:moveTo>
                  <a:cubicBezTo>
                    <a:pt x="948442" y="77194"/>
                    <a:pt x="939843" y="81470"/>
                    <a:pt x="933609" y="90035"/>
                  </a:cubicBezTo>
                  <a:cubicBezTo>
                    <a:pt x="927496" y="98464"/>
                    <a:pt x="924393" y="108672"/>
                    <a:pt x="924393" y="120508"/>
                  </a:cubicBezTo>
                  <a:cubicBezTo>
                    <a:pt x="924393" y="132344"/>
                    <a:pt x="927375" y="142552"/>
                    <a:pt x="933609" y="151117"/>
                  </a:cubicBezTo>
                  <a:cubicBezTo>
                    <a:pt x="939722" y="159546"/>
                    <a:pt x="948442" y="163836"/>
                    <a:pt x="959539" y="163836"/>
                  </a:cubicBezTo>
                  <a:cubicBezTo>
                    <a:pt x="970637" y="163836"/>
                    <a:pt x="979235" y="159546"/>
                    <a:pt x="985469" y="151117"/>
                  </a:cubicBezTo>
                  <a:cubicBezTo>
                    <a:pt x="991703" y="142552"/>
                    <a:pt x="994806" y="132344"/>
                    <a:pt x="994806" y="120508"/>
                  </a:cubicBezTo>
                  <a:cubicBezTo>
                    <a:pt x="994806" y="108672"/>
                    <a:pt x="991703" y="98464"/>
                    <a:pt x="985469" y="90035"/>
                  </a:cubicBezTo>
                  <a:cubicBezTo>
                    <a:pt x="979235" y="81470"/>
                    <a:pt x="970637" y="77194"/>
                    <a:pt x="959539" y="77194"/>
                  </a:cubicBezTo>
                  <a:close/>
                  <a:moveTo>
                    <a:pt x="1470048" y="77194"/>
                  </a:moveTo>
                  <a:cubicBezTo>
                    <a:pt x="1460335" y="77194"/>
                    <a:pt x="1452368" y="81103"/>
                    <a:pt x="1446255" y="88895"/>
                  </a:cubicBezTo>
                  <a:cubicBezTo>
                    <a:pt x="1440142" y="96713"/>
                    <a:pt x="1437146" y="107287"/>
                    <a:pt x="1437146" y="120508"/>
                  </a:cubicBezTo>
                  <a:cubicBezTo>
                    <a:pt x="1437146" y="133729"/>
                    <a:pt x="1440142" y="144303"/>
                    <a:pt x="1446255" y="152122"/>
                  </a:cubicBezTo>
                  <a:cubicBezTo>
                    <a:pt x="1452368" y="159913"/>
                    <a:pt x="1460335" y="163836"/>
                    <a:pt x="1470048" y="163836"/>
                  </a:cubicBezTo>
                  <a:cubicBezTo>
                    <a:pt x="1479789" y="163836"/>
                    <a:pt x="1487635" y="159913"/>
                    <a:pt x="1493748" y="152122"/>
                  </a:cubicBezTo>
                  <a:cubicBezTo>
                    <a:pt x="1499847" y="144303"/>
                    <a:pt x="1502951" y="133729"/>
                    <a:pt x="1502951" y="120508"/>
                  </a:cubicBezTo>
                  <a:cubicBezTo>
                    <a:pt x="1502951" y="107287"/>
                    <a:pt x="1499847" y="96713"/>
                    <a:pt x="1493748" y="88895"/>
                  </a:cubicBezTo>
                  <a:cubicBezTo>
                    <a:pt x="1487635" y="81103"/>
                    <a:pt x="1479789" y="77194"/>
                    <a:pt x="1470048" y="77194"/>
                  </a:cubicBezTo>
                  <a:close/>
                  <a:moveTo>
                    <a:pt x="191021" y="77194"/>
                  </a:moveTo>
                  <a:cubicBezTo>
                    <a:pt x="179937" y="77194"/>
                    <a:pt x="171325" y="81470"/>
                    <a:pt x="165091" y="90035"/>
                  </a:cubicBezTo>
                  <a:cubicBezTo>
                    <a:pt x="158992" y="98464"/>
                    <a:pt x="155875" y="108672"/>
                    <a:pt x="155875" y="120508"/>
                  </a:cubicBezTo>
                  <a:cubicBezTo>
                    <a:pt x="155875" y="132344"/>
                    <a:pt x="158857" y="142552"/>
                    <a:pt x="165091" y="151117"/>
                  </a:cubicBezTo>
                  <a:cubicBezTo>
                    <a:pt x="171191" y="159546"/>
                    <a:pt x="179937" y="163836"/>
                    <a:pt x="191021" y="163836"/>
                  </a:cubicBezTo>
                  <a:cubicBezTo>
                    <a:pt x="202105" y="163836"/>
                    <a:pt x="210717" y="159546"/>
                    <a:pt x="216951" y="151117"/>
                  </a:cubicBezTo>
                  <a:cubicBezTo>
                    <a:pt x="223171" y="142552"/>
                    <a:pt x="226302" y="132344"/>
                    <a:pt x="226302" y="120508"/>
                  </a:cubicBezTo>
                  <a:cubicBezTo>
                    <a:pt x="226302" y="108672"/>
                    <a:pt x="223171" y="98464"/>
                    <a:pt x="216951" y="90035"/>
                  </a:cubicBezTo>
                  <a:cubicBezTo>
                    <a:pt x="210717" y="81470"/>
                    <a:pt x="202105" y="77194"/>
                    <a:pt x="191021" y="77194"/>
                  </a:cubicBezTo>
                  <a:close/>
                  <a:moveTo>
                    <a:pt x="2215082" y="77194"/>
                  </a:moveTo>
                  <a:cubicBezTo>
                    <a:pt x="2205368" y="77194"/>
                    <a:pt x="2197388" y="81103"/>
                    <a:pt x="2191275" y="88895"/>
                  </a:cubicBezTo>
                  <a:cubicBezTo>
                    <a:pt x="2185175" y="96713"/>
                    <a:pt x="2182179" y="107287"/>
                    <a:pt x="2182179" y="120508"/>
                  </a:cubicBezTo>
                  <a:cubicBezTo>
                    <a:pt x="2182179" y="133729"/>
                    <a:pt x="2185175" y="144303"/>
                    <a:pt x="2191275" y="152122"/>
                  </a:cubicBezTo>
                  <a:cubicBezTo>
                    <a:pt x="2197388" y="159913"/>
                    <a:pt x="2205368" y="163836"/>
                    <a:pt x="2215082" y="163836"/>
                  </a:cubicBezTo>
                  <a:cubicBezTo>
                    <a:pt x="2224809" y="163836"/>
                    <a:pt x="2232655" y="159913"/>
                    <a:pt x="2238768" y="152122"/>
                  </a:cubicBezTo>
                  <a:cubicBezTo>
                    <a:pt x="2244881" y="144303"/>
                    <a:pt x="2247984" y="133729"/>
                    <a:pt x="2247984" y="120508"/>
                  </a:cubicBezTo>
                  <a:cubicBezTo>
                    <a:pt x="2247984" y="107287"/>
                    <a:pt x="2244881" y="96713"/>
                    <a:pt x="2238768" y="88895"/>
                  </a:cubicBezTo>
                  <a:cubicBezTo>
                    <a:pt x="2232655" y="81103"/>
                    <a:pt x="2224809" y="77194"/>
                    <a:pt x="2215082" y="77194"/>
                  </a:cubicBezTo>
                  <a:close/>
                  <a:moveTo>
                    <a:pt x="2532393" y="127947"/>
                  </a:moveTo>
                  <a:lnTo>
                    <a:pt x="2509097" y="127947"/>
                  </a:lnTo>
                  <a:cubicBezTo>
                    <a:pt x="2492773" y="127947"/>
                    <a:pt x="2482536" y="135616"/>
                    <a:pt x="2482536" y="148090"/>
                  </a:cubicBezTo>
                  <a:cubicBezTo>
                    <a:pt x="2482536" y="157280"/>
                    <a:pt x="2488151" y="163836"/>
                    <a:pt x="2498631" y="163836"/>
                  </a:cubicBezTo>
                  <a:cubicBezTo>
                    <a:pt x="2507726" y="163836"/>
                    <a:pt x="2515572" y="160931"/>
                    <a:pt x="2522303" y="155271"/>
                  </a:cubicBezTo>
                  <a:cubicBezTo>
                    <a:pt x="2529035" y="149475"/>
                    <a:pt x="2532393" y="141276"/>
                    <a:pt x="2532393" y="130838"/>
                  </a:cubicBezTo>
                  <a:lnTo>
                    <a:pt x="2532393" y="127947"/>
                  </a:lnTo>
                  <a:close/>
                  <a:moveTo>
                    <a:pt x="2906065" y="127947"/>
                  </a:moveTo>
                  <a:lnTo>
                    <a:pt x="2882769" y="127947"/>
                  </a:lnTo>
                  <a:cubicBezTo>
                    <a:pt x="2866445" y="127947"/>
                    <a:pt x="2856207" y="135616"/>
                    <a:pt x="2856207" y="148090"/>
                  </a:cubicBezTo>
                  <a:cubicBezTo>
                    <a:pt x="2856207" y="157280"/>
                    <a:pt x="2861823" y="163836"/>
                    <a:pt x="2872303" y="163836"/>
                  </a:cubicBezTo>
                  <a:cubicBezTo>
                    <a:pt x="2881398" y="163836"/>
                    <a:pt x="2889245" y="160931"/>
                    <a:pt x="2895962" y="155271"/>
                  </a:cubicBezTo>
                  <a:cubicBezTo>
                    <a:pt x="2902707" y="149475"/>
                    <a:pt x="2906065" y="141276"/>
                    <a:pt x="2906065" y="130838"/>
                  </a:cubicBezTo>
                  <a:lnTo>
                    <a:pt x="2906065" y="127947"/>
                  </a:lnTo>
                  <a:close/>
                  <a:moveTo>
                    <a:pt x="3554997" y="127947"/>
                  </a:moveTo>
                  <a:lnTo>
                    <a:pt x="3531701" y="127947"/>
                  </a:lnTo>
                  <a:cubicBezTo>
                    <a:pt x="3515377" y="127947"/>
                    <a:pt x="3505139" y="135616"/>
                    <a:pt x="3505139" y="148090"/>
                  </a:cubicBezTo>
                  <a:cubicBezTo>
                    <a:pt x="3505139" y="157280"/>
                    <a:pt x="3510755" y="163836"/>
                    <a:pt x="3521221" y="163836"/>
                  </a:cubicBezTo>
                  <a:cubicBezTo>
                    <a:pt x="3530330" y="163836"/>
                    <a:pt x="3538176" y="160931"/>
                    <a:pt x="3544894" y="155271"/>
                  </a:cubicBezTo>
                  <a:cubicBezTo>
                    <a:pt x="3551638" y="149475"/>
                    <a:pt x="3554997" y="141276"/>
                    <a:pt x="3554997" y="130838"/>
                  </a:cubicBezTo>
                  <a:lnTo>
                    <a:pt x="3554997" y="127947"/>
                  </a:lnTo>
                  <a:close/>
                  <a:moveTo>
                    <a:pt x="479178" y="77194"/>
                  </a:moveTo>
                  <a:cubicBezTo>
                    <a:pt x="469451" y="77194"/>
                    <a:pt x="461484" y="81103"/>
                    <a:pt x="455385" y="88895"/>
                  </a:cubicBezTo>
                  <a:cubicBezTo>
                    <a:pt x="449272" y="96713"/>
                    <a:pt x="446276" y="107287"/>
                    <a:pt x="446276" y="120508"/>
                  </a:cubicBezTo>
                  <a:cubicBezTo>
                    <a:pt x="446276" y="133729"/>
                    <a:pt x="449272" y="144303"/>
                    <a:pt x="455385" y="152122"/>
                  </a:cubicBezTo>
                  <a:cubicBezTo>
                    <a:pt x="461484" y="159913"/>
                    <a:pt x="469451" y="163836"/>
                    <a:pt x="479178" y="163836"/>
                  </a:cubicBezTo>
                  <a:cubicBezTo>
                    <a:pt x="488905" y="163836"/>
                    <a:pt x="496765" y="159913"/>
                    <a:pt x="502865" y="152122"/>
                  </a:cubicBezTo>
                  <a:cubicBezTo>
                    <a:pt x="508964" y="144303"/>
                    <a:pt x="512081" y="133729"/>
                    <a:pt x="512081" y="120508"/>
                  </a:cubicBezTo>
                  <a:cubicBezTo>
                    <a:pt x="512081" y="107287"/>
                    <a:pt x="508964" y="96713"/>
                    <a:pt x="502865" y="88895"/>
                  </a:cubicBezTo>
                  <a:cubicBezTo>
                    <a:pt x="496765" y="81103"/>
                    <a:pt x="488905" y="77194"/>
                    <a:pt x="479178" y="77194"/>
                  </a:cubicBezTo>
                  <a:close/>
                  <a:moveTo>
                    <a:pt x="1249201" y="77194"/>
                  </a:moveTo>
                  <a:cubicBezTo>
                    <a:pt x="1240724" y="77194"/>
                    <a:pt x="1233737" y="79827"/>
                    <a:pt x="1228256" y="85135"/>
                  </a:cubicBezTo>
                  <a:cubicBezTo>
                    <a:pt x="1222774" y="90293"/>
                    <a:pt x="1219281" y="97093"/>
                    <a:pt x="1217790" y="105523"/>
                  </a:cubicBezTo>
                  <a:lnTo>
                    <a:pt x="1280223" y="105523"/>
                  </a:lnTo>
                  <a:cubicBezTo>
                    <a:pt x="1279108" y="97460"/>
                    <a:pt x="1275870" y="90795"/>
                    <a:pt x="1270509" y="85366"/>
                  </a:cubicBezTo>
                  <a:cubicBezTo>
                    <a:pt x="1265270" y="79963"/>
                    <a:pt x="1258176" y="77194"/>
                    <a:pt x="1249201" y="77194"/>
                  </a:cubicBezTo>
                  <a:close/>
                  <a:moveTo>
                    <a:pt x="1612958" y="77194"/>
                  </a:moveTo>
                  <a:cubicBezTo>
                    <a:pt x="1604481" y="77194"/>
                    <a:pt x="1597494" y="79827"/>
                    <a:pt x="1592013" y="85135"/>
                  </a:cubicBezTo>
                  <a:cubicBezTo>
                    <a:pt x="1586531" y="90293"/>
                    <a:pt x="1583038" y="97093"/>
                    <a:pt x="1581547" y="105523"/>
                  </a:cubicBezTo>
                  <a:lnTo>
                    <a:pt x="1643993" y="105523"/>
                  </a:lnTo>
                  <a:cubicBezTo>
                    <a:pt x="1642865" y="97460"/>
                    <a:pt x="1639627" y="90795"/>
                    <a:pt x="1634266" y="85366"/>
                  </a:cubicBezTo>
                  <a:cubicBezTo>
                    <a:pt x="1629040" y="79963"/>
                    <a:pt x="1621933" y="77194"/>
                    <a:pt x="1612958" y="77194"/>
                  </a:cubicBezTo>
                  <a:close/>
                  <a:moveTo>
                    <a:pt x="2000576" y="77194"/>
                  </a:moveTo>
                  <a:cubicBezTo>
                    <a:pt x="1992112" y="77194"/>
                    <a:pt x="1985126" y="79827"/>
                    <a:pt x="1979644" y="85135"/>
                  </a:cubicBezTo>
                  <a:cubicBezTo>
                    <a:pt x="1974162" y="90293"/>
                    <a:pt x="1970669" y="97093"/>
                    <a:pt x="1969165" y="105523"/>
                  </a:cubicBezTo>
                  <a:lnTo>
                    <a:pt x="2031625" y="105523"/>
                  </a:lnTo>
                  <a:cubicBezTo>
                    <a:pt x="2030496" y="97460"/>
                    <a:pt x="2027258" y="90795"/>
                    <a:pt x="2021884" y="85366"/>
                  </a:cubicBezTo>
                  <a:cubicBezTo>
                    <a:pt x="2016671" y="79963"/>
                    <a:pt x="2009551" y="77194"/>
                    <a:pt x="2000576" y="77194"/>
                  </a:cubicBezTo>
                  <a:close/>
                  <a:moveTo>
                    <a:pt x="3817480" y="77194"/>
                  </a:moveTo>
                  <a:cubicBezTo>
                    <a:pt x="3809002" y="77194"/>
                    <a:pt x="3802029" y="79827"/>
                    <a:pt x="3796548" y="85135"/>
                  </a:cubicBezTo>
                  <a:cubicBezTo>
                    <a:pt x="3791053" y="90293"/>
                    <a:pt x="3787573" y="97093"/>
                    <a:pt x="3786068" y="105523"/>
                  </a:cubicBezTo>
                  <a:lnTo>
                    <a:pt x="3848529" y="105523"/>
                  </a:lnTo>
                  <a:cubicBezTo>
                    <a:pt x="3847400" y="97460"/>
                    <a:pt x="3844149" y="90795"/>
                    <a:pt x="3838788" y="85366"/>
                  </a:cubicBezTo>
                  <a:cubicBezTo>
                    <a:pt x="3833575" y="79963"/>
                    <a:pt x="3826454" y="77194"/>
                    <a:pt x="3817480" y="77194"/>
                  </a:cubicBezTo>
                  <a:close/>
                  <a:moveTo>
                    <a:pt x="2883011" y="2891"/>
                  </a:moveTo>
                  <a:lnTo>
                    <a:pt x="2900450" y="41047"/>
                  </a:lnTo>
                  <a:lnTo>
                    <a:pt x="2880015" y="41047"/>
                  </a:lnTo>
                  <a:lnTo>
                    <a:pt x="2847112" y="2891"/>
                  </a:lnTo>
                  <a:lnTo>
                    <a:pt x="2883011" y="2891"/>
                  </a:lnTo>
                  <a:close/>
                  <a:moveTo>
                    <a:pt x="849290" y="0"/>
                  </a:moveTo>
                  <a:cubicBezTo>
                    <a:pt x="854396" y="0"/>
                    <a:pt x="858762" y="1887"/>
                    <a:pt x="862376" y="5660"/>
                  </a:cubicBezTo>
                  <a:cubicBezTo>
                    <a:pt x="865990" y="9312"/>
                    <a:pt x="867737" y="13723"/>
                    <a:pt x="867737" y="18881"/>
                  </a:cubicBezTo>
                  <a:cubicBezTo>
                    <a:pt x="867737" y="24053"/>
                    <a:pt x="865990" y="28329"/>
                    <a:pt x="862497" y="31858"/>
                  </a:cubicBezTo>
                  <a:cubicBezTo>
                    <a:pt x="859017" y="35387"/>
                    <a:pt x="854651" y="37151"/>
                    <a:pt x="849290" y="37151"/>
                  </a:cubicBezTo>
                  <a:cubicBezTo>
                    <a:pt x="844050" y="37151"/>
                    <a:pt x="839698" y="35387"/>
                    <a:pt x="836204" y="31858"/>
                  </a:cubicBezTo>
                  <a:cubicBezTo>
                    <a:pt x="832725" y="28329"/>
                    <a:pt x="830965" y="24053"/>
                    <a:pt x="830965" y="18881"/>
                  </a:cubicBezTo>
                  <a:cubicBezTo>
                    <a:pt x="830965" y="13723"/>
                    <a:pt x="832725" y="9312"/>
                    <a:pt x="836325" y="5660"/>
                  </a:cubicBezTo>
                  <a:cubicBezTo>
                    <a:pt x="839939" y="1887"/>
                    <a:pt x="844185" y="0"/>
                    <a:pt x="849290" y="0"/>
                  </a:cubicBezTo>
                  <a:close/>
                  <a:moveTo>
                    <a:pt x="2682585" y="0"/>
                  </a:moveTo>
                  <a:cubicBezTo>
                    <a:pt x="2687690" y="0"/>
                    <a:pt x="2692057" y="1887"/>
                    <a:pt x="2695671" y="5660"/>
                  </a:cubicBezTo>
                  <a:cubicBezTo>
                    <a:pt x="2699298" y="9312"/>
                    <a:pt x="2701031" y="13723"/>
                    <a:pt x="2701031" y="18881"/>
                  </a:cubicBezTo>
                  <a:cubicBezTo>
                    <a:pt x="2701031" y="24053"/>
                    <a:pt x="2699298" y="28329"/>
                    <a:pt x="2695805" y="31858"/>
                  </a:cubicBezTo>
                  <a:cubicBezTo>
                    <a:pt x="2692312" y="35387"/>
                    <a:pt x="2687959" y="37151"/>
                    <a:pt x="2682585" y="37151"/>
                  </a:cubicBezTo>
                  <a:cubicBezTo>
                    <a:pt x="2677359" y="37151"/>
                    <a:pt x="2673006" y="35387"/>
                    <a:pt x="2669512" y="31858"/>
                  </a:cubicBezTo>
                  <a:cubicBezTo>
                    <a:pt x="2666019" y="28329"/>
                    <a:pt x="2664259" y="24053"/>
                    <a:pt x="2664259" y="18881"/>
                  </a:cubicBezTo>
                  <a:cubicBezTo>
                    <a:pt x="2664259" y="13723"/>
                    <a:pt x="2666019" y="9312"/>
                    <a:pt x="2669620" y="5660"/>
                  </a:cubicBezTo>
                  <a:cubicBezTo>
                    <a:pt x="2673234" y="1887"/>
                    <a:pt x="2677493" y="0"/>
                    <a:pt x="2682585" y="0"/>
                  </a:cubicBezTo>
                  <a:close/>
                  <a:moveTo>
                    <a:pt x="3052912" y="0"/>
                  </a:moveTo>
                  <a:cubicBezTo>
                    <a:pt x="3058031" y="0"/>
                    <a:pt x="3062384" y="1887"/>
                    <a:pt x="3066011" y="5660"/>
                  </a:cubicBezTo>
                  <a:cubicBezTo>
                    <a:pt x="3069598" y="9312"/>
                    <a:pt x="3071358" y="13723"/>
                    <a:pt x="3071358" y="18881"/>
                  </a:cubicBezTo>
                  <a:cubicBezTo>
                    <a:pt x="3071358" y="24053"/>
                    <a:pt x="3069598" y="28329"/>
                    <a:pt x="3066105" y="31858"/>
                  </a:cubicBezTo>
                  <a:cubicBezTo>
                    <a:pt x="3062625" y="35387"/>
                    <a:pt x="3058259" y="37151"/>
                    <a:pt x="3052912" y="37151"/>
                  </a:cubicBezTo>
                  <a:cubicBezTo>
                    <a:pt x="3047659" y="37151"/>
                    <a:pt x="3043306" y="35387"/>
                    <a:pt x="3039813" y="31858"/>
                  </a:cubicBezTo>
                  <a:cubicBezTo>
                    <a:pt x="3036333" y="28329"/>
                    <a:pt x="3034599" y="24053"/>
                    <a:pt x="3034599" y="18881"/>
                  </a:cubicBezTo>
                  <a:cubicBezTo>
                    <a:pt x="3034599" y="13723"/>
                    <a:pt x="3036333" y="9312"/>
                    <a:pt x="3039947" y="5660"/>
                  </a:cubicBezTo>
                  <a:cubicBezTo>
                    <a:pt x="3043574" y="1887"/>
                    <a:pt x="3047793" y="0"/>
                    <a:pt x="3052912" y="0"/>
                  </a:cubicBezTo>
                  <a:close/>
                  <a:moveTo>
                    <a:pt x="3429432" y="0"/>
                  </a:moveTo>
                  <a:cubicBezTo>
                    <a:pt x="3434551" y="0"/>
                    <a:pt x="3438917" y="1887"/>
                    <a:pt x="3442531" y="5660"/>
                  </a:cubicBezTo>
                  <a:cubicBezTo>
                    <a:pt x="3446132" y="9312"/>
                    <a:pt x="3447879" y="13723"/>
                    <a:pt x="3447879" y="18881"/>
                  </a:cubicBezTo>
                  <a:cubicBezTo>
                    <a:pt x="3447879" y="24053"/>
                    <a:pt x="3446132" y="28329"/>
                    <a:pt x="3442639" y="31858"/>
                  </a:cubicBezTo>
                  <a:cubicBezTo>
                    <a:pt x="3439146" y="35387"/>
                    <a:pt x="3434793" y="37151"/>
                    <a:pt x="3429432" y="37151"/>
                  </a:cubicBezTo>
                  <a:cubicBezTo>
                    <a:pt x="3424192" y="37151"/>
                    <a:pt x="3419839" y="35387"/>
                    <a:pt x="3416346" y="31858"/>
                  </a:cubicBezTo>
                  <a:cubicBezTo>
                    <a:pt x="3412853" y="28329"/>
                    <a:pt x="3411120" y="24053"/>
                    <a:pt x="3411120" y="18881"/>
                  </a:cubicBezTo>
                  <a:cubicBezTo>
                    <a:pt x="3411120" y="13723"/>
                    <a:pt x="3412853" y="9312"/>
                    <a:pt x="3416481" y="5660"/>
                  </a:cubicBezTo>
                  <a:cubicBezTo>
                    <a:pt x="3420095" y="1887"/>
                    <a:pt x="3424327" y="0"/>
                    <a:pt x="342943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17F0C533-E388-62CB-559E-FB18AAE9959A}"/>
                </a:ext>
              </a:extLst>
            </p:cNvPr>
            <p:cNvSpPr/>
            <p:nvPr/>
          </p:nvSpPr>
          <p:spPr>
            <a:xfrm>
              <a:off x="4157662" y="2767012"/>
              <a:ext cx="3876675" cy="971550"/>
            </a:xfrm>
            <a:custGeom>
              <a:avLst/>
              <a:gdLst>
                <a:gd name="connsiteX0" fmla="*/ 352464 w 3876675"/>
                <a:gd name="connsiteY0" fmla="*/ 504687 h 971550"/>
                <a:gd name="connsiteX1" fmla="*/ 371541 w 3876675"/>
                <a:gd name="connsiteY1" fmla="*/ 518893 h 971550"/>
                <a:gd name="connsiteX2" fmla="*/ 401273 w 3876675"/>
                <a:gd name="connsiteY2" fmla="*/ 539593 h 971550"/>
                <a:gd name="connsiteX3" fmla="*/ 418405 w 3876675"/>
                <a:gd name="connsiteY3" fmla="*/ 554445 h 971550"/>
                <a:gd name="connsiteX4" fmla="*/ 448328 w 3876675"/>
                <a:gd name="connsiteY4" fmla="*/ 590567 h 971550"/>
                <a:gd name="connsiteX5" fmla="*/ 470925 w 3876675"/>
                <a:gd name="connsiteY5" fmla="*/ 632081 h 971550"/>
                <a:gd name="connsiteX6" fmla="*/ 485233 w 3876675"/>
                <a:gd name="connsiteY6" fmla="*/ 678006 h 971550"/>
                <a:gd name="connsiteX7" fmla="*/ 490203 w 3876675"/>
                <a:gd name="connsiteY7" fmla="*/ 727232 h 971550"/>
                <a:gd name="connsiteX8" fmla="*/ 470925 w 3876675"/>
                <a:gd name="connsiteY8" fmla="*/ 822344 h 971550"/>
                <a:gd name="connsiteX9" fmla="*/ 418424 w 3876675"/>
                <a:gd name="connsiteY9" fmla="*/ 899990 h 971550"/>
                <a:gd name="connsiteX10" fmla="*/ 340512 w 3876675"/>
                <a:gd name="connsiteY10" fmla="*/ 952343 h 971550"/>
                <a:gd name="connsiteX11" fmla="*/ 245106 w 3876675"/>
                <a:gd name="connsiteY11" fmla="*/ 971550 h 971550"/>
                <a:gd name="connsiteX12" fmla="*/ 149691 w 3876675"/>
                <a:gd name="connsiteY12" fmla="*/ 952343 h 971550"/>
                <a:gd name="connsiteX13" fmla="*/ 71788 w 3876675"/>
                <a:gd name="connsiteY13" fmla="*/ 899990 h 971550"/>
                <a:gd name="connsiteX14" fmla="*/ 19268 w 3876675"/>
                <a:gd name="connsiteY14" fmla="*/ 822335 h 971550"/>
                <a:gd name="connsiteX15" fmla="*/ 0 w 3876675"/>
                <a:gd name="connsiteY15" fmla="*/ 727232 h 971550"/>
                <a:gd name="connsiteX16" fmla="*/ 0 w 3876675"/>
                <a:gd name="connsiteY16" fmla="*/ 727232 h 971550"/>
                <a:gd name="connsiteX17" fmla="*/ 72027 w 3876675"/>
                <a:gd name="connsiteY17" fmla="*/ 727232 h 971550"/>
                <a:gd name="connsiteX18" fmla="*/ 85610 w 3876675"/>
                <a:gd name="connsiteY18" fmla="*/ 794370 h 971550"/>
                <a:gd name="connsiteX19" fmla="*/ 122706 w 3876675"/>
                <a:gd name="connsiteY19" fmla="*/ 849224 h 971550"/>
                <a:gd name="connsiteX20" fmla="*/ 177734 w 3876675"/>
                <a:gd name="connsiteY20" fmla="*/ 886212 h 971550"/>
                <a:gd name="connsiteX21" fmla="*/ 312468 w 3876675"/>
                <a:gd name="connsiteY21" fmla="*/ 886212 h 971550"/>
                <a:gd name="connsiteX22" fmla="*/ 367497 w 3876675"/>
                <a:gd name="connsiteY22" fmla="*/ 849224 h 971550"/>
                <a:gd name="connsiteX23" fmla="*/ 404593 w 3876675"/>
                <a:gd name="connsiteY23" fmla="*/ 794370 h 971550"/>
                <a:gd name="connsiteX24" fmla="*/ 418176 w 3876675"/>
                <a:gd name="connsiteY24" fmla="*/ 727232 h 971550"/>
                <a:gd name="connsiteX25" fmla="*/ 414666 w 3876675"/>
                <a:gd name="connsiteY25" fmla="*/ 692421 h 971550"/>
                <a:gd name="connsiteX26" fmla="*/ 404602 w 3876675"/>
                <a:gd name="connsiteY26" fmla="*/ 660064 h 971550"/>
                <a:gd name="connsiteX27" fmla="*/ 388644 w 3876675"/>
                <a:gd name="connsiteY27" fmla="*/ 630759 h 971550"/>
                <a:gd name="connsiteX28" fmla="*/ 368365 w 3876675"/>
                <a:gd name="connsiteY28" fmla="*/ 606113 h 971550"/>
                <a:gd name="connsiteX29" fmla="*/ 368365 w 3876675"/>
                <a:gd name="connsiteY29" fmla="*/ 606113 h 971550"/>
                <a:gd name="connsiteX30" fmla="*/ 355717 w 3876675"/>
                <a:gd name="connsiteY30" fmla="*/ 595226 h 971550"/>
                <a:gd name="connsiteX31" fmla="*/ 328970 w 3876675"/>
                <a:gd name="connsiteY31" fmla="*/ 576809 h 971550"/>
                <a:gd name="connsiteX32" fmla="*/ 309349 w 3876675"/>
                <a:gd name="connsiteY32" fmla="*/ 562185 h 971550"/>
                <a:gd name="connsiteX33" fmla="*/ 352464 w 3876675"/>
                <a:gd name="connsiteY33" fmla="*/ 504687 h 971550"/>
                <a:gd name="connsiteX34" fmla="*/ 3631560 w 3876675"/>
                <a:gd name="connsiteY34" fmla="*/ 48227 h 971550"/>
                <a:gd name="connsiteX35" fmla="*/ 3876675 w 3876675"/>
                <a:gd name="connsiteY35" fmla="*/ 292555 h 971550"/>
                <a:gd name="connsiteX36" fmla="*/ 3876675 w 3876675"/>
                <a:gd name="connsiteY36" fmla="*/ 292555 h 971550"/>
                <a:gd name="connsiteX37" fmla="*/ 3876675 w 3876675"/>
                <a:gd name="connsiteY37" fmla="*/ 964057 h 971550"/>
                <a:gd name="connsiteX38" fmla="*/ 3804648 w 3876675"/>
                <a:gd name="connsiteY38" fmla="*/ 964057 h 971550"/>
                <a:gd name="connsiteX39" fmla="*/ 3804648 w 3876675"/>
                <a:gd name="connsiteY39" fmla="*/ 905115 h 971550"/>
                <a:gd name="connsiteX40" fmla="*/ 3801129 w 3876675"/>
                <a:gd name="connsiteY40" fmla="*/ 870295 h 971550"/>
                <a:gd name="connsiteX41" fmla="*/ 3791056 w 3876675"/>
                <a:gd name="connsiteY41" fmla="*/ 837947 h 971550"/>
                <a:gd name="connsiteX42" fmla="*/ 3775098 w 3876675"/>
                <a:gd name="connsiteY42" fmla="*/ 808642 h 971550"/>
                <a:gd name="connsiteX43" fmla="*/ 3753950 w 3876675"/>
                <a:gd name="connsiteY43" fmla="*/ 783112 h 971550"/>
                <a:gd name="connsiteX44" fmla="*/ 3753950 w 3876675"/>
                <a:gd name="connsiteY44" fmla="*/ 783112 h 971550"/>
                <a:gd name="connsiteX45" fmla="*/ 3753941 w 3876675"/>
                <a:gd name="connsiteY45" fmla="*/ 783131 h 971550"/>
                <a:gd name="connsiteX46" fmla="*/ 3458480 w 3876675"/>
                <a:gd name="connsiteY46" fmla="*/ 488628 h 971550"/>
                <a:gd name="connsiteX47" fmla="*/ 3458480 w 3876675"/>
                <a:gd name="connsiteY47" fmla="*/ 964057 h 971550"/>
                <a:gd name="connsiteX48" fmla="*/ 3386453 w 3876675"/>
                <a:gd name="connsiteY48" fmla="*/ 964057 h 971550"/>
                <a:gd name="connsiteX49" fmla="*/ 3386453 w 3876675"/>
                <a:gd name="connsiteY49" fmla="*/ 292555 h 971550"/>
                <a:gd name="connsiteX50" fmla="*/ 3631560 w 3876675"/>
                <a:gd name="connsiteY50" fmla="*/ 48227 h 971550"/>
                <a:gd name="connsiteX51" fmla="*/ 691011 w 3876675"/>
                <a:gd name="connsiteY51" fmla="*/ 35894 h 971550"/>
                <a:gd name="connsiteX52" fmla="*/ 691011 w 3876675"/>
                <a:gd name="connsiteY52" fmla="*/ 124684 h 971550"/>
                <a:gd name="connsiteX53" fmla="*/ 741690 w 3876675"/>
                <a:gd name="connsiteY53" fmla="*/ 246686 h 971550"/>
                <a:gd name="connsiteX54" fmla="*/ 741690 w 3876675"/>
                <a:gd name="connsiteY54" fmla="*/ 246686 h 971550"/>
                <a:gd name="connsiteX55" fmla="*/ 741700 w 3876675"/>
                <a:gd name="connsiteY55" fmla="*/ 246686 h 971550"/>
                <a:gd name="connsiteX56" fmla="*/ 864081 w 3876675"/>
                <a:gd name="connsiteY56" fmla="*/ 368679 h 971550"/>
                <a:gd name="connsiteX57" fmla="*/ 986453 w 3876675"/>
                <a:gd name="connsiteY57" fmla="*/ 246715 h 971550"/>
                <a:gd name="connsiteX58" fmla="*/ 1007619 w 3876675"/>
                <a:gd name="connsiteY58" fmla="*/ 221147 h 971550"/>
                <a:gd name="connsiteX59" fmla="*/ 1023587 w 3876675"/>
                <a:gd name="connsiteY59" fmla="*/ 191851 h 971550"/>
                <a:gd name="connsiteX60" fmla="*/ 1033650 w 3876675"/>
                <a:gd name="connsiteY60" fmla="*/ 159504 h 971550"/>
                <a:gd name="connsiteX61" fmla="*/ 1037180 w 3876675"/>
                <a:gd name="connsiteY61" fmla="*/ 124684 h 971550"/>
                <a:gd name="connsiteX62" fmla="*/ 1037180 w 3876675"/>
                <a:gd name="connsiteY62" fmla="*/ 124684 h 971550"/>
                <a:gd name="connsiteX63" fmla="*/ 1037180 w 3876675"/>
                <a:gd name="connsiteY63" fmla="*/ 35894 h 971550"/>
                <a:gd name="connsiteX64" fmla="*/ 1109197 w 3876675"/>
                <a:gd name="connsiteY64" fmla="*/ 35894 h 971550"/>
                <a:gd name="connsiteX65" fmla="*/ 1109197 w 3876675"/>
                <a:gd name="connsiteY65" fmla="*/ 124684 h 971550"/>
                <a:gd name="connsiteX66" fmla="*/ 1104218 w 3876675"/>
                <a:gd name="connsiteY66" fmla="*/ 173899 h 971550"/>
                <a:gd name="connsiteX67" fmla="*/ 1089909 w 3876675"/>
                <a:gd name="connsiteY67" fmla="*/ 219825 h 971550"/>
                <a:gd name="connsiteX68" fmla="*/ 1067293 w 3876675"/>
                <a:gd name="connsiteY68" fmla="*/ 261348 h 971550"/>
                <a:gd name="connsiteX69" fmla="*/ 1037380 w 3876675"/>
                <a:gd name="connsiteY69" fmla="*/ 297490 h 971550"/>
                <a:gd name="connsiteX70" fmla="*/ 1037380 w 3876675"/>
                <a:gd name="connsiteY70" fmla="*/ 297490 h 971550"/>
                <a:gd name="connsiteX71" fmla="*/ 741709 w 3876675"/>
                <a:gd name="connsiteY71" fmla="*/ 592184 h 971550"/>
                <a:gd name="connsiteX72" fmla="*/ 720552 w 3876675"/>
                <a:gd name="connsiteY72" fmla="*/ 617723 h 971550"/>
                <a:gd name="connsiteX73" fmla="*/ 704594 w 3876675"/>
                <a:gd name="connsiteY73" fmla="*/ 647019 h 971550"/>
                <a:gd name="connsiteX74" fmla="*/ 694521 w 3876675"/>
                <a:gd name="connsiteY74" fmla="*/ 679357 h 971550"/>
                <a:gd name="connsiteX75" fmla="*/ 691011 w 3876675"/>
                <a:gd name="connsiteY75" fmla="*/ 714167 h 971550"/>
                <a:gd name="connsiteX76" fmla="*/ 704594 w 3876675"/>
                <a:gd name="connsiteY76" fmla="*/ 781306 h 971550"/>
                <a:gd name="connsiteX77" fmla="*/ 741700 w 3876675"/>
                <a:gd name="connsiteY77" fmla="*/ 836179 h 971550"/>
                <a:gd name="connsiteX78" fmla="*/ 796719 w 3876675"/>
                <a:gd name="connsiteY78" fmla="*/ 873148 h 971550"/>
                <a:gd name="connsiteX79" fmla="*/ 931443 w 3876675"/>
                <a:gd name="connsiteY79" fmla="*/ 873157 h 971550"/>
                <a:gd name="connsiteX80" fmla="*/ 986482 w 3876675"/>
                <a:gd name="connsiteY80" fmla="*/ 836169 h 971550"/>
                <a:gd name="connsiteX81" fmla="*/ 1023596 w 3876675"/>
                <a:gd name="connsiteY81" fmla="*/ 781306 h 971550"/>
                <a:gd name="connsiteX82" fmla="*/ 1037180 w 3876675"/>
                <a:gd name="connsiteY82" fmla="*/ 714167 h 971550"/>
                <a:gd name="connsiteX83" fmla="*/ 1037180 w 3876675"/>
                <a:gd name="connsiteY83" fmla="*/ 714167 h 971550"/>
                <a:gd name="connsiteX84" fmla="*/ 1109197 w 3876675"/>
                <a:gd name="connsiteY84" fmla="*/ 714167 h 971550"/>
                <a:gd name="connsiteX85" fmla="*/ 1089929 w 3876675"/>
                <a:gd name="connsiteY85" fmla="*/ 809280 h 971550"/>
                <a:gd name="connsiteX86" fmla="*/ 1037399 w 3876675"/>
                <a:gd name="connsiteY86" fmla="*/ 886935 h 971550"/>
                <a:gd name="connsiteX87" fmla="*/ 959497 w 3876675"/>
                <a:gd name="connsiteY87" fmla="*/ 939288 h 971550"/>
                <a:gd name="connsiteX88" fmla="*/ 864081 w 3876675"/>
                <a:gd name="connsiteY88" fmla="*/ 958495 h 971550"/>
                <a:gd name="connsiteX89" fmla="*/ 768666 w 3876675"/>
                <a:gd name="connsiteY89" fmla="*/ 939279 h 971550"/>
                <a:gd name="connsiteX90" fmla="*/ 690773 w 3876675"/>
                <a:gd name="connsiteY90" fmla="*/ 886944 h 971550"/>
                <a:gd name="connsiteX91" fmla="*/ 638253 w 3876675"/>
                <a:gd name="connsiteY91" fmla="*/ 809280 h 971550"/>
                <a:gd name="connsiteX92" fmla="*/ 618984 w 3876675"/>
                <a:gd name="connsiteY92" fmla="*/ 714167 h 971550"/>
                <a:gd name="connsiteX93" fmla="*/ 623964 w 3876675"/>
                <a:gd name="connsiteY93" fmla="*/ 664961 h 971550"/>
                <a:gd name="connsiteX94" fmla="*/ 638262 w 3876675"/>
                <a:gd name="connsiteY94" fmla="*/ 619035 h 971550"/>
                <a:gd name="connsiteX95" fmla="*/ 660869 w 3876675"/>
                <a:gd name="connsiteY95" fmla="*/ 577531 h 971550"/>
                <a:gd name="connsiteX96" fmla="*/ 690792 w 3876675"/>
                <a:gd name="connsiteY96" fmla="*/ 541390 h 971550"/>
                <a:gd name="connsiteX97" fmla="*/ 690792 w 3876675"/>
                <a:gd name="connsiteY97" fmla="*/ 541390 h 971550"/>
                <a:gd name="connsiteX98" fmla="*/ 690801 w 3876675"/>
                <a:gd name="connsiteY98" fmla="*/ 541409 h 971550"/>
                <a:gd name="connsiteX99" fmla="*/ 813154 w 3876675"/>
                <a:gd name="connsiteY99" fmla="*/ 419444 h 971550"/>
                <a:gd name="connsiteX100" fmla="*/ 690773 w 3876675"/>
                <a:gd name="connsiteY100" fmla="*/ 297451 h 971550"/>
                <a:gd name="connsiteX101" fmla="*/ 687649 w 3876675"/>
                <a:gd name="connsiteY101" fmla="*/ 294282 h 971550"/>
                <a:gd name="connsiteX102" fmla="*/ 618984 w 3876675"/>
                <a:gd name="connsiteY102" fmla="*/ 124684 h 971550"/>
                <a:gd name="connsiteX103" fmla="*/ 618984 w 3876675"/>
                <a:gd name="connsiteY103" fmla="*/ 124684 h 971550"/>
                <a:gd name="connsiteX104" fmla="*/ 618984 w 3876675"/>
                <a:gd name="connsiteY104" fmla="*/ 35894 h 971550"/>
                <a:gd name="connsiteX105" fmla="*/ 691011 w 3876675"/>
                <a:gd name="connsiteY105" fmla="*/ 35894 h 971550"/>
                <a:gd name="connsiteX106" fmla="*/ 1314422 w 3876675"/>
                <a:gd name="connsiteY106" fmla="*/ 42493 h 971550"/>
                <a:gd name="connsiteX107" fmla="*/ 1317941 w 3876675"/>
                <a:gd name="connsiteY107" fmla="*/ 77303 h 971550"/>
                <a:gd name="connsiteX108" fmla="*/ 1328005 w 3876675"/>
                <a:gd name="connsiteY108" fmla="*/ 109651 h 971550"/>
                <a:gd name="connsiteX109" fmla="*/ 1343972 w 3876675"/>
                <a:gd name="connsiteY109" fmla="*/ 138956 h 971550"/>
                <a:gd name="connsiteX110" fmla="*/ 1365139 w 3876675"/>
                <a:gd name="connsiteY110" fmla="*/ 164524 h 971550"/>
                <a:gd name="connsiteX111" fmla="*/ 1365139 w 3876675"/>
                <a:gd name="connsiteY111" fmla="*/ 164524 h 971550"/>
                <a:gd name="connsiteX112" fmla="*/ 1452485 w 3876675"/>
                <a:gd name="connsiteY112" fmla="*/ 251583 h 971550"/>
                <a:gd name="connsiteX113" fmla="*/ 1452485 w 3876675"/>
                <a:gd name="connsiteY113" fmla="*/ 251573 h 971550"/>
                <a:gd name="connsiteX114" fmla="*/ 1487501 w 3876675"/>
                <a:gd name="connsiteY114" fmla="*/ 286469 h 971550"/>
                <a:gd name="connsiteX115" fmla="*/ 1609902 w 3876675"/>
                <a:gd name="connsiteY115" fmla="*/ 164486 h 971550"/>
                <a:gd name="connsiteX116" fmla="*/ 1660581 w 3876675"/>
                <a:gd name="connsiteY116" fmla="*/ 42493 h 971550"/>
                <a:gd name="connsiteX117" fmla="*/ 1660581 w 3876675"/>
                <a:gd name="connsiteY117" fmla="*/ 42493 h 971550"/>
                <a:gd name="connsiteX118" fmla="*/ 1732607 w 3876675"/>
                <a:gd name="connsiteY118" fmla="*/ 42493 h 971550"/>
                <a:gd name="connsiteX119" fmla="*/ 1732607 w 3876675"/>
                <a:gd name="connsiteY119" fmla="*/ 166873 h 971550"/>
                <a:gd name="connsiteX120" fmla="*/ 1732598 w 3876675"/>
                <a:gd name="connsiteY120" fmla="*/ 951506 h 971550"/>
                <a:gd name="connsiteX121" fmla="*/ 1660571 w 3876675"/>
                <a:gd name="connsiteY121" fmla="*/ 951506 h 971550"/>
                <a:gd name="connsiteX122" fmla="*/ 1660581 w 3876675"/>
                <a:gd name="connsiteY122" fmla="*/ 215489 h 971550"/>
                <a:gd name="connsiteX123" fmla="*/ 1487501 w 3876675"/>
                <a:gd name="connsiteY123" fmla="*/ 388000 h 971550"/>
                <a:gd name="connsiteX124" fmla="*/ 1401558 w 3876675"/>
                <a:gd name="connsiteY124" fmla="*/ 302358 h 971550"/>
                <a:gd name="connsiteX125" fmla="*/ 1417482 w 3876675"/>
                <a:gd name="connsiteY125" fmla="*/ 286464 h 971550"/>
                <a:gd name="connsiteX126" fmla="*/ 1401558 w 3876675"/>
                <a:gd name="connsiteY126" fmla="*/ 302348 h 971550"/>
                <a:gd name="connsiteX127" fmla="*/ 1314422 w 3876675"/>
                <a:gd name="connsiteY127" fmla="*/ 215499 h 971550"/>
                <a:gd name="connsiteX128" fmla="*/ 1314422 w 3876675"/>
                <a:gd name="connsiteY128" fmla="*/ 720756 h 971550"/>
                <a:gd name="connsiteX129" fmla="*/ 1242404 w 3876675"/>
                <a:gd name="connsiteY129" fmla="*/ 720756 h 971550"/>
                <a:gd name="connsiteX130" fmla="*/ 1242404 w 3876675"/>
                <a:gd name="connsiteY130" fmla="*/ 42493 h 971550"/>
                <a:gd name="connsiteX131" fmla="*/ 1937279 w 3876675"/>
                <a:gd name="connsiteY131" fmla="*/ 45659 h 971550"/>
                <a:gd name="connsiteX132" fmla="*/ 2182404 w 3876675"/>
                <a:gd name="connsiteY132" fmla="*/ 289987 h 971550"/>
                <a:gd name="connsiteX133" fmla="*/ 2065030 w 3876675"/>
                <a:gd name="connsiteY133" fmla="*/ 498421 h 971550"/>
                <a:gd name="connsiteX134" fmla="*/ 2182404 w 3876675"/>
                <a:gd name="connsiteY134" fmla="*/ 706855 h 971550"/>
                <a:gd name="connsiteX135" fmla="*/ 1937279 w 3876675"/>
                <a:gd name="connsiteY135" fmla="*/ 951183 h 971550"/>
                <a:gd name="connsiteX136" fmla="*/ 1937279 w 3876675"/>
                <a:gd name="connsiteY136" fmla="*/ 951183 h 971550"/>
                <a:gd name="connsiteX137" fmla="*/ 1882155 w 3876675"/>
                <a:gd name="connsiteY137" fmla="*/ 951183 h 971550"/>
                <a:gd name="connsiteX138" fmla="*/ 1882155 w 3876675"/>
                <a:gd name="connsiteY138" fmla="*/ 879385 h 971550"/>
                <a:gd name="connsiteX139" fmla="*/ 1937279 w 3876675"/>
                <a:gd name="connsiteY139" fmla="*/ 879385 h 971550"/>
                <a:gd name="connsiteX140" fmla="*/ 2110377 w 3876675"/>
                <a:gd name="connsiteY140" fmla="*/ 706855 h 971550"/>
                <a:gd name="connsiteX141" fmla="*/ 1937279 w 3876675"/>
                <a:gd name="connsiteY141" fmla="*/ 534325 h 971550"/>
                <a:gd name="connsiteX142" fmla="*/ 1937279 w 3876675"/>
                <a:gd name="connsiteY142" fmla="*/ 534325 h 971550"/>
                <a:gd name="connsiteX143" fmla="*/ 1937279 w 3876675"/>
                <a:gd name="connsiteY143" fmla="*/ 462517 h 971550"/>
                <a:gd name="connsiteX144" fmla="*/ 2110377 w 3876675"/>
                <a:gd name="connsiteY144" fmla="*/ 289987 h 971550"/>
                <a:gd name="connsiteX145" fmla="*/ 1937279 w 3876675"/>
                <a:gd name="connsiteY145" fmla="*/ 117448 h 971550"/>
                <a:gd name="connsiteX146" fmla="*/ 1937279 w 3876675"/>
                <a:gd name="connsiteY146" fmla="*/ 117448 h 971550"/>
                <a:gd name="connsiteX147" fmla="*/ 1882155 w 3876675"/>
                <a:gd name="connsiteY147" fmla="*/ 117448 h 971550"/>
                <a:gd name="connsiteX148" fmla="*/ 1882155 w 3876675"/>
                <a:gd name="connsiteY148" fmla="*/ 45659 h 971550"/>
                <a:gd name="connsiteX149" fmla="*/ 2549558 w 3876675"/>
                <a:gd name="connsiteY149" fmla="*/ 48227 h 971550"/>
                <a:gd name="connsiteX150" fmla="*/ 2794664 w 3876675"/>
                <a:gd name="connsiteY150" fmla="*/ 292555 h 971550"/>
                <a:gd name="connsiteX151" fmla="*/ 2794664 w 3876675"/>
                <a:gd name="connsiteY151" fmla="*/ 292555 h 971550"/>
                <a:gd name="connsiteX152" fmla="*/ 2794664 w 3876675"/>
                <a:gd name="connsiteY152" fmla="*/ 706855 h 971550"/>
                <a:gd name="connsiteX153" fmla="*/ 2549558 w 3876675"/>
                <a:gd name="connsiteY153" fmla="*/ 951183 h 971550"/>
                <a:gd name="connsiteX154" fmla="*/ 2304471 w 3876675"/>
                <a:gd name="connsiteY154" fmla="*/ 707958 h 971550"/>
                <a:gd name="connsiteX155" fmla="*/ 2304471 w 3876675"/>
                <a:gd name="connsiteY155" fmla="*/ 707958 h 971550"/>
                <a:gd name="connsiteX156" fmla="*/ 2304442 w 3876675"/>
                <a:gd name="connsiteY156" fmla="*/ 707958 h 971550"/>
                <a:gd name="connsiteX157" fmla="*/ 2304442 w 3876675"/>
                <a:gd name="connsiteY157" fmla="*/ 291319 h 971550"/>
                <a:gd name="connsiteX158" fmla="*/ 2549558 w 3876675"/>
                <a:gd name="connsiteY158" fmla="*/ 48227 h 971550"/>
                <a:gd name="connsiteX159" fmla="*/ 3007443 w 3876675"/>
                <a:gd name="connsiteY159" fmla="*/ 35894 h 971550"/>
                <a:gd name="connsiteX160" fmla="*/ 3007434 w 3876675"/>
                <a:gd name="connsiteY160" fmla="*/ 292545 h 971550"/>
                <a:gd name="connsiteX161" fmla="*/ 3007434 w 3876675"/>
                <a:gd name="connsiteY161" fmla="*/ 706855 h 971550"/>
                <a:gd name="connsiteX162" fmla="*/ 3180513 w 3876675"/>
                <a:gd name="connsiteY162" fmla="*/ 879385 h 971550"/>
                <a:gd name="connsiteX163" fmla="*/ 3180513 w 3876675"/>
                <a:gd name="connsiteY163" fmla="*/ 879385 h 971550"/>
                <a:gd name="connsiteX164" fmla="*/ 3257605 w 3876675"/>
                <a:gd name="connsiteY164" fmla="*/ 879385 h 971550"/>
                <a:gd name="connsiteX165" fmla="*/ 3257605 w 3876675"/>
                <a:gd name="connsiteY165" fmla="*/ 951183 h 971550"/>
                <a:gd name="connsiteX166" fmla="*/ 3180513 w 3876675"/>
                <a:gd name="connsiteY166" fmla="*/ 951183 h 971550"/>
                <a:gd name="connsiteX167" fmla="*/ 2935417 w 3876675"/>
                <a:gd name="connsiteY167" fmla="*/ 706855 h 971550"/>
                <a:gd name="connsiteX168" fmla="*/ 2935417 w 3876675"/>
                <a:gd name="connsiteY168" fmla="*/ 706855 h 971550"/>
                <a:gd name="connsiteX169" fmla="*/ 2935407 w 3876675"/>
                <a:gd name="connsiteY169" fmla="*/ 706855 h 971550"/>
                <a:gd name="connsiteX170" fmla="*/ 2935407 w 3876675"/>
                <a:gd name="connsiteY170" fmla="*/ 292545 h 971550"/>
                <a:gd name="connsiteX171" fmla="*/ 2935417 w 3876675"/>
                <a:gd name="connsiteY171" fmla="*/ 35894 h 971550"/>
                <a:gd name="connsiteX172" fmla="*/ 3007443 w 3876675"/>
                <a:gd name="connsiteY172" fmla="*/ 35894 h 971550"/>
                <a:gd name="connsiteX173" fmla="*/ 2549558 w 3876675"/>
                <a:gd name="connsiteY173" fmla="*/ 120015 h 971550"/>
                <a:gd name="connsiteX174" fmla="*/ 2376469 w 3876675"/>
                <a:gd name="connsiteY174" fmla="*/ 292555 h 971550"/>
                <a:gd name="connsiteX175" fmla="*/ 2376469 w 3876675"/>
                <a:gd name="connsiteY175" fmla="*/ 292555 h 971550"/>
                <a:gd name="connsiteX176" fmla="*/ 2376469 w 3876675"/>
                <a:gd name="connsiteY176" fmla="*/ 706855 h 971550"/>
                <a:gd name="connsiteX177" fmla="*/ 2549558 w 3876675"/>
                <a:gd name="connsiteY177" fmla="*/ 879385 h 971550"/>
                <a:gd name="connsiteX178" fmla="*/ 2722637 w 3876675"/>
                <a:gd name="connsiteY178" fmla="*/ 706855 h 971550"/>
                <a:gd name="connsiteX179" fmla="*/ 2722637 w 3876675"/>
                <a:gd name="connsiteY179" fmla="*/ 706855 h 971550"/>
                <a:gd name="connsiteX180" fmla="*/ 2722637 w 3876675"/>
                <a:gd name="connsiteY180" fmla="*/ 292555 h 971550"/>
                <a:gd name="connsiteX181" fmla="*/ 2549558 w 3876675"/>
                <a:gd name="connsiteY181" fmla="*/ 120015 h 971550"/>
                <a:gd name="connsiteX182" fmla="*/ 3631560 w 3876675"/>
                <a:gd name="connsiteY182" fmla="*/ 120015 h 971550"/>
                <a:gd name="connsiteX183" fmla="*/ 3458480 w 3876675"/>
                <a:gd name="connsiteY183" fmla="*/ 292555 h 971550"/>
                <a:gd name="connsiteX184" fmla="*/ 3458480 w 3876675"/>
                <a:gd name="connsiteY184" fmla="*/ 292555 h 971550"/>
                <a:gd name="connsiteX185" fmla="*/ 3458480 w 3876675"/>
                <a:gd name="connsiteY185" fmla="*/ 315632 h 971550"/>
                <a:gd name="connsiteX186" fmla="*/ 3462000 w 3876675"/>
                <a:gd name="connsiteY186" fmla="*/ 350442 h 971550"/>
                <a:gd name="connsiteX187" fmla="*/ 3472073 w 3876675"/>
                <a:gd name="connsiteY187" fmla="*/ 382799 h 971550"/>
                <a:gd name="connsiteX188" fmla="*/ 3488031 w 3876675"/>
                <a:gd name="connsiteY188" fmla="*/ 412094 h 971550"/>
                <a:gd name="connsiteX189" fmla="*/ 3509197 w 3876675"/>
                <a:gd name="connsiteY189" fmla="*/ 437662 h 971550"/>
                <a:gd name="connsiteX190" fmla="*/ 3509197 w 3876675"/>
                <a:gd name="connsiteY190" fmla="*/ 437662 h 971550"/>
                <a:gd name="connsiteX191" fmla="*/ 3596534 w 3876675"/>
                <a:gd name="connsiteY191" fmla="*/ 524721 h 971550"/>
                <a:gd name="connsiteX192" fmla="*/ 3804648 w 3876675"/>
                <a:gd name="connsiteY192" fmla="*/ 732138 h 971550"/>
                <a:gd name="connsiteX193" fmla="*/ 3804648 w 3876675"/>
                <a:gd name="connsiteY193" fmla="*/ 292555 h 971550"/>
                <a:gd name="connsiteX194" fmla="*/ 3631560 w 3876675"/>
                <a:gd name="connsiteY194" fmla="*/ 120015 h 971550"/>
                <a:gd name="connsiteX195" fmla="*/ 245106 w 3876675"/>
                <a:gd name="connsiteY195" fmla="*/ 0 h 971550"/>
                <a:gd name="connsiteX196" fmla="*/ 340522 w 3876675"/>
                <a:gd name="connsiteY196" fmla="*/ 19216 h 971550"/>
                <a:gd name="connsiteX197" fmla="*/ 418424 w 3876675"/>
                <a:gd name="connsiteY197" fmla="*/ 71560 h 971550"/>
                <a:gd name="connsiteX198" fmla="*/ 470935 w 3876675"/>
                <a:gd name="connsiteY198" fmla="*/ 149215 h 971550"/>
                <a:gd name="connsiteX199" fmla="*/ 490203 w 3876675"/>
                <a:gd name="connsiteY199" fmla="*/ 244328 h 971550"/>
                <a:gd name="connsiteX200" fmla="*/ 490203 w 3876675"/>
                <a:gd name="connsiteY200" fmla="*/ 244328 h 971550"/>
                <a:gd name="connsiteX201" fmla="*/ 418176 w 3876675"/>
                <a:gd name="connsiteY201" fmla="*/ 244328 h 971550"/>
                <a:gd name="connsiteX202" fmla="*/ 404602 w 3876675"/>
                <a:gd name="connsiteY202" fmla="*/ 177180 h 971550"/>
                <a:gd name="connsiteX203" fmla="*/ 367497 w 3876675"/>
                <a:gd name="connsiteY203" fmla="*/ 122335 h 971550"/>
                <a:gd name="connsiteX204" fmla="*/ 312459 w 3876675"/>
                <a:gd name="connsiteY204" fmla="*/ 85338 h 971550"/>
                <a:gd name="connsiteX205" fmla="*/ 177744 w 3876675"/>
                <a:gd name="connsiteY205" fmla="*/ 85338 h 971550"/>
                <a:gd name="connsiteX206" fmla="*/ 122706 w 3876675"/>
                <a:gd name="connsiteY206" fmla="*/ 122335 h 971550"/>
                <a:gd name="connsiteX207" fmla="*/ 85619 w 3876675"/>
                <a:gd name="connsiteY207" fmla="*/ 177180 h 971550"/>
                <a:gd name="connsiteX208" fmla="*/ 72027 w 3876675"/>
                <a:gd name="connsiteY208" fmla="*/ 244328 h 971550"/>
                <a:gd name="connsiteX209" fmla="*/ 75546 w 3876675"/>
                <a:gd name="connsiteY209" fmla="*/ 279148 h 971550"/>
                <a:gd name="connsiteX210" fmla="*/ 85610 w 3876675"/>
                <a:gd name="connsiteY210" fmla="*/ 311486 h 971550"/>
                <a:gd name="connsiteX211" fmla="*/ 101577 w 3876675"/>
                <a:gd name="connsiteY211" fmla="*/ 340791 h 971550"/>
                <a:gd name="connsiteX212" fmla="*/ 122343 w 3876675"/>
                <a:gd name="connsiteY212" fmla="*/ 365960 h 971550"/>
                <a:gd name="connsiteX213" fmla="*/ 122343 w 3876675"/>
                <a:gd name="connsiteY213" fmla="*/ 365960 h 971550"/>
                <a:gd name="connsiteX214" fmla="*/ 144101 w 3876675"/>
                <a:gd name="connsiteY214" fmla="*/ 386174 h 971550"/>
                <a:gd name="connsiteX215" fmla="*/ 149462 w 3876675"/>
                <a:gd name="connsiteY215" fmla="*/ 390197 h 971550"/>
                <a:gd name="connsiteX216" fmla="*/ 171086 w 3876675"/>
                <a:gd name="connsiteY216" fmla="*/ 408006 h 971550"/>
                <a:gd name="connsiteX217" fmla="*/ 125205 w 3876675"/>
                <a:gd name="connsiteY217" fmla="*/ 463354 h 971550"/>
                <a:gd name="connsiteX218" fmla="*/ 93088 w 3876675"/>
                <a:gd name="connsiteY218" fmla="*/ 437006 h 971550"/>
                <a:gd name="connsiteX219" fmla="*/ 71807 w 3876675"/>
                <a:gd name="connsiteY219" fmla="*/ 417124 h 971550"/>
                <a:gd name="connsiteX220" fmla="*/ 41894 w 3876675"/>
                <a:gd name="connsiteY220" fmla="*/ 380983 h 971550"/>
                <a:gd name="connsiteX221" fmla="*/ 19278 w 3876675"/>
                <a:gd name="connsiteY221" fmla="*/ 339469 h 971550"/>
                <a:gd name="connsiteX222" fmla="*/ 4979 w 3876675"/>
                <a:gd name="connsiteY222" fmla="*/ 293544 h 971550"/>
                <a:gd name="connsiteX223" fmla="*/ 0 w 3876675"/>
                <a:gd name="connsiteY223" fmla="*/ 244328 h 971550"/>
                <a:gd name="connsiteX224" fmla="*/ 19278 w 3876675"/>
                <a:gd name="connsiteY224" fmla="*/ 149206 h 971550"/>
                <a:gd name="connsiteX225" fmla="*/ 71788 w 3876675"/>
                <a:gd name="connsiteY225" fmla="*/ 71560 h 971550"/>
                <a:gd name="connsiteX226" fmla="*/ 149681 w 3876675"/>
                <a:gd name="connsiteY226" fmla="*/ 19216 h 971550"/>
                <a:gd name="connsiteX227" fmla="*/ 245106 w 3876675"/>
                <a:gd name="connsiteY227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3876675" h="971550">
                  <a:moveTo>
                    <a:pt x="352464" y="504687"/>
                  </a:moveTo>
                  <a:lnTo>
                    <a:pt x="371541" y="518893"/>
                  </a:lnTo>
                  <a:lnTo>
                    <a:pt x="401273" y="539593"/>
                  </a:lnTo>
                  <a:lnTo>
                    <a:pt x="418405" y="554445"/>
                  </a:lnTo>
                  <a:cubicBezTo>
                    <a:pt x="429489" y="565484"/>
                    <a:pt x="439562" y="577636"/>
                    <a:pt x="448328" y="590567"/>
                  </a:cubicBezTo>
                  <a:cubicBezTo>
                    <a:pt x="457161" y="603632"/>
                    <a:pt x="464773" y="617600"/>
                    <a:pt x="470925" y="632081"/>
                  </a:cubicBezTo>
                  <a:cubicBezTo>
                    <a:pt x="477182" y="646847"/>
                    <a:pt x="481990" y="662299"/>
                    <a:pt x="485233" y="678006"/>
                  </a:cubicBezTo>
                  <a:cubicBezTo>
                    <a:pt x="488524" y="694085"/>
                    <a:pt x="490203" y="710658"/>
                    <a:pt x="490203" y="727232"/>
                  </a:cubicBezTo>
                  <a:cubicBezTo>
                    <a:pt x="490203" y="760207"/>
                    <a:pt x="483716" y="792202"/>
                    <a:pt x="470925" y="822344"/>
                  </a:cubicBezTo>
                  <a:cubicBezTo>
                    <a:pt x="458591" y="851430"/>
                    <a:pt x="440916" y="877550"/>
                    <a:pt x="418424" y="899990"/>
                  </a:cubicBezTo>
                  <a:cubicBezTo>
                    <a:pt x="395922" y="922420"/>
                    <a:pt x="369700" y="940039"/>
                    <a:pt x="340512" y="952343"/>
                  </a:cubicBezTo>
                  <a:cubicBezTo>
                    <a:pt x="310265" y="965084"/>
                    <a:pt x="278167" y="971550"/>
                    <a:pt x="245106" y="971550"/>
                  </a:cubicBezTo>
                  <a:cubicBezTo>
                    <a:pt x="212035" y="971550"/>
                    <a:pt x="179938" y="965084"/>
                    <a:pt x="149691" y="952343"/>
                  </a:cubicBezTo>
                  <a:cubicBezTo>
                    <a:pt x="120502" y="940039"/>
                    <a:pt x="94280" y="922420"/>
                    <a:pt x="71788" y="899990"/>
                  </a:cubicBezTo>
                  <a:cubicBezTo>
                    <a:pt x="49286" y="877550"/>
                    <a:pt x="31621" y="851430"/>
                    <a:pt x="19268" y="822335"/>
                  </a:cubicBezTo>
                  <a:cubicBezTo>
                    <a:pt x="6486" y="792202"/>
                    <a:pt x="0" y="760207"/>
                    <a:pt x="0" y="727232"/>
                  </a:cubicBezTo>
                  <a:lnTo>
                    <a:pt x="0" y="727232"/>
                  </a:lnTo>
                  <a:lnTo>
                    <a:pt x="72027" y="727232"/>
                  </a:lnTo>
                  <a:cubicBezTo>
                    <a:pt x="72027" y="750537"/>
                    <a:pt x="76596" y="773129"/>
                    <a:pt x="85610" y="794370"/>
                  </a:cubicBezTo>
                  <a:cubicBezTo>
                    <a:pt x="94319" y="814909"/>
                    <a:pt x="106805" y="833374"/>
                    <a:pt x="122706" y="849224"/>
                  </a:cubicBezTo>
                  <a:cubicBezTo>
                    <a:pt x="138626" y="865075"/>
                    <a:pt x="157140" y="877531"/>
                    <a:pt x="177734" y="886212"/>
                  </a:cubicBezTo>
                  <a:cubicBezTo>
                    <a:pt x="220401" y="904192"/>
                    <a:pt x="269811" y="904192"/>
                    <a:pt x="312468" y="886212"/>
                  </a:cubicBezTo>
                  <a:cubicBezTo>
                    <a:pt x="333072" y="877531"/>
                    <a:pt x="351586" y="865075"/>
                    <a:pt x="367497" y="849224"/>
                  </a:cubicBezTo>
                  <a:cubicBezTo>
                    <a:pt x="383398" y="833374"/>
                    <a:pt x="395884" y="814909"/>
                    <a:pt x="404593" y="794370"/>
                  </a:cubicBezTo>
                  <a:cubicBezTo>
                    <a:pt x="413607" y="773129"/>
                    <a:pt x="418176" y="750537"/>
                    <a:pt x="418176" y="727232"/>
                  </a:cubicBezTo>
                  <a:cubicBezTo>
                    <a:pt x="418176" y="715479"/>
                    <a:pt x="417003" y="703765"/>
                    <a:pt x="414666" y="692421"/>
                  </a:cubicBezTo>
                  <a:cubicBezTo>
                    <a:pt x="412386" y="681344"/>
                    <a:pt x="409000" y="670457"/>
                    <a:pt x="404602" y="660064"/>
                  </a:cubicBezTo>
                  <a:cubicBezTo>
                    <a:pt x="400262" y="649852"/>
                    <a:pt x="394883" y="639992"/>
                    <a:pt x="388644" y="630759"/>
                  </a:cubicBezTo>
                  <a:cubicBezTo>
                    <a:pt x="382683" y="621983"/>
                    <a:pt x="375862" y="613692"/>
                    <a:pt x="368365" y="606113"/>
                  </a:cubicBezTo>
                  <a:lnTo>
                    <a:pt x="368365" y="606113"/>
                  </a:lnTo>
                  <a:lnTo>
                    <a:pt x="355717" y="595226"/>
                  </a:lnTo>
                  <a:lnTo>
                    <a:pt x="328970" y="576809"/>
                  </a:lnTo>
                  <a:lnTo>
                    <a:pt x="309349" y="562185"/>
                  </a:lnTo>
                  <a:lnTo>
                    <a:pt x="352464" y="504687"/>
                  </a:lnTo>
                  <a:close/>
                  <a:moveTo>
                    <a:pt x="3631560" y="48227"/>
                  </a:moveTo>
                  <a:cubicBezTo>
                    <a:pt x="3766713" y="48227"/>
                    <a:pt x="3876675" y="157830"/>
                    <a:pt x="3876675" y="292555"/>
                  </a:cubicBezTo>
                  <a:lnTo>
                    <a:pt x="3876675" y="292555"/>
                  </a:lnTo>
                  <a:lnTo>
                    <a:pt x="3876675" y="964057"/>
                  </a:lnTo>
                  <a:lnTo>
                    <a:pt x="3804648" y="964057"/>
                  </a:lnTo>
                  <a:lnTo>
                    <a:pt x="3804648" y="905115"/>
                  </a:lnTo>
                  <a:cubicBezTo>
                    <a:pt x="3804648" y="893362"/>
                    <a:pt x="3803456" y="881658"/>
                    <a:pt x="3801129" y="870295"/>
                  </a:cubicBezTo>
                  <a:cubicBezTo>
                    <a:pt x="3798859" y="859256"/>
                    <a:pt x="3795472" y="848369"/>
                    <a:pt x="3791056" y="837947"/>
                  </a:cubicBezTo>
                  <a:cubicBezTo>
                    <a:pt x="3786725" y="827764"/>
                    <a:pt x="3781355" y="817904"/>
                    <a:pt x="3775098" y="808642"/>
                  </a:cubicBezTo>
                  <a:cubicBezTo>
                    <a:pt x="3768907" y="799514"/>
                    <a:pt x="3761791" y="790928"/>
                    <a:pt x="3753950" y="783112"/>
                  </a:cubicBezTo>
                  <a:lnTo>
                    <a:pt x="3753950" y="783112"/>
                  </a:lnTo>
                  <a:lnTo>
                    <a:pt x="3753941" y="783131"/>
                  </a:lnTo>
                  <a:lnTo>
                    <a:pt x="3458480" y="488628"/>
                  </a:lnTo>
                  <a:lnTo>
                    <a:pt x="3458480" y="964057"/>
                  </a:lnTo>
                  <a:lnTo>
                    <a:pt x="3386453" y="964057"/>
                  </a:lnTo>
                  <a:lnTo>
                    <a:pt x="3386453" y="292555"/>
                  </a:lnTo>
                  <a:cubicBezTo>
                    <a:pt x="3386453" y="157830"/>
                    <a:pt x="3496406" y="48227"/>
                    <a:pt x="3631560" y="48227"/>
                  </a:cubicBezTo>
                  <a:close/>
                  <a:moveTo>
                    <a:pt x="691011" y="35894"/>
                  </a:moveTo>
                  <a:lnTo>
                    <a:pt x="691011" y="124684"/>
                  </a:lnTo>
                  <a:cubicBezTo>
                    <a:pt x="691011" y="170771"/>
                    <a:pt x="709011" y="214101"/>
                    <a:pt x="741690" y="246686"/>
                  </a:cubicBezTo>
                  <a:lnTo>
                    <a:pt x="741690" y="246686"/>
                  </a:lnTo>
                  <a:lnTo>
                    <a:pt x="741700" y="246686"/>
                  </a:lnTo>
                  <a:lnTo>
                    <a:pt x="864081" y="368679"/>
                  </a:lnTo>
                  <a:lnTo>
                    <a:pt x="986453" y="246715"/>
                  </a:lnTo>
                  <a:cubicBezTo>
                    <a:pt x="994294" y="238899"/>
                    <a:pt x="1001419" y="230294"/>
                    <a:pt x="1007619" y="221147"/>
                  </a:cubicBezTo>
                  <a:cubicBezTo>
                    <a:pt x="1013877" y="211914"/>
                    <a:pt x="1019247" y="202054"/>
                    <a:pt x="1023587" y="191851"/>
                  </a:cubicBezTo>
                  <a:cubicBezTo>
                    <a:pt x="1027984" y="181468"/>
                    <a:pt x="1031371" y="170581"/>
                    <a:pt x="1033650" y="159504"/>
                  </a:cubicBezTo>
                  <a:cubicBezTo>
                    <a:pt x="1035987" y="148122"/>
                    <a:pt x="1037180" y="136408"/>
                    <a:pt x="1037180" y="124684"/>
                  </a:cubicBezTo>
                  <a:lnTo>
                    <a:pt x="1037180" y="124684"/>
                  </a:lnTo>
                  <a:lnTo>
                    <a:pt x="1037180" y="35894"/>
                  </a:lnTo>
                  <a:lnTo>
                    <a:pt x="1109197" y="35894"/>
                  </a:lnTo>
                  <a:lnTo>
                    <a:pt x="1109197" y="124684"/>
                  </a:lnTo>
                  <a:cubicBezTo>
                    <a:pt x="1109197" y="141228"/>
                    <a:pt x="1107518" y="157792"/>
                    <a:pt x="1104218" y="173899"/>
                  </a:cubicBezTo>
                  <a:cubicBezTo>
                    <a:pt x="1100984" y="189626"/>
                    <a:pt x="1096176" y="205077"/>
                    <a:pt x="1089909" y="219825"/>
                  </a:cubicBezTo>
                  <a:cubicBezTo>
                    <a:pt x="1083776" y="234297"/>
                    <a:pt x="1076155" y="248265"/>
                    <a:pt x="1067293" y="261348"/>
                  </a:cubicBezTo>
                  <a:cubicBezTo>
                    <a:pt x="1058527" y="274280"/>
                    <a:pt x="1048464" y="286431"/>
                    <a:pt x="1037380" y="297490"/>
                  </a:cubicBezTo>
                  <a:lnTo>
                    <a:pt x="1037380" y="297490"/>
                  </a:lnTo>
                  <a:lnTo>
                    <a:pt x="741709" y="592184"/>
                  </a:lnTo>
                  <a:cubicBezTo>
                    <a:pt x="733840" y="600000"/>
                    <a:pt x="726724" y="608595"/>
                    <a:pt x="720552" y="617723"/>
                  </a:cubicBezTo>
                  <a:cubicBezTo>
                    <a:pt x="714305" y="626937"/>
                    <a:pt x="708934" y="636788"/>
                    <a:pt x="704594" y="647019"/>
                  </a:cubicBezTo>
                  <a:cubicBezTo>
                    <a:pt x="700187" y="657392"/>
                    <a:pt x="696801" y="668270"/>
                    <a:pt x="694521" y="679357"/>
                  </a:cubicBezTo>
                  <a:cubicBezTo>
                    <a:pt x="692194" y="690719"/>
                    <a:pt x="691011" y="702424"/>
                    <a:pt x="691011" y="714167"/>
                  </a:cubicBezTo>
                  <a:cubicBezTo>
                    <a:pt x="691011" y="737491"/>
                    <a:pt x="695580" y="760074"/>
                    <a:pt x="704594" y="781306"/>
                  </a:cubicBezTo>
                  <a:cubicBezTo>
                    <a:pt x="713303" y="801853"/>
                    <a:pt x="725789" y="820309"/>
                    <a:pt x="741700" y="836179"/>
                  </a:cubicBezTo>
                  <a:cubicBezTo>
                    <a:pt x="757601" y="852029"/>
                    <a:pt x="776125" y="864466"/>
                    <a:pt x="796719" y="873148"/>
                  </a:cubicBezTo>
                  <a:cubicBezTo>
                    <a:pt x="839347" y="891137"/>
                    <a:pt x="888834" y="891128"/>
                    <a:pt x="931443" y="873157"/>
                  </a:cubicBezTo>
                  <a:cubicBezTo>
                    <a:pt x="952047" y="864466"/>
                    <a:pt x="970561" y="852029"/>
                    <a:pt x="986482" y="836169"/>
                  </a:cubicBezTo>
                  <a:cubicBezTo>
                    <a:pt x="1002382" y="820319"/>
                    <a:pt x="1014859" y="801863"/>
                    <a:pt x="1023596" y="781306"/>
                  </a:cubicBezTo>
                  <a:cubicBezTo>
                    <a:pt x="1032611" y="760055"/>
                    <a:pt x="1037180" y="737472"/>
                    <a:pt x="1037180" y="714167"/>
                  </a:cubicBezTo>
                  <a:lnTo>
                    <a:pt x="1037180" y="714167"/>
                  </a:lnTo>
                  <a:lnTo>
                    <a:pt x="1109197" y="714167"/>
                  </a:lnTo>
                  <a:cubicBezTo>
                    <a:pt x="1109197" y="747133"/>
                    <a:pt x="1102710" y="779128"/>
                    <a:pt x="1089929" y="809280"/>
                  </a:cubicBezTo>
                  <a:cubicBezTo>
                    <a:pt x="1077566" y="838394"/>
                    <a:pt x="1059891" y="864523"/>
                    <a:pt x="1037399" y="886935"/>
                  </a:cubicBezTo>
                  <a:cubicBezTo>
                    <a:pt x="1014888" y="909384"/>
                    <a:pt x="988675" y="926994"/>
                    <a:pt x="959497" y="939288"/>
                  </a:cubicBezTo>
                  <a:cubicBezTo>
                    <a:pt x="929278" y="952020"/>
                    <a:pt x="897171" y="958495"/>
                    <a:pt x="864081" y="958495"/>
                  </a:cubicBezTo>
                  <a:cubicBezTo>
                    <a:pt x="831001" y="958495"/>
                    <a:pt x="798894" y="952020"/>
                    <a:pt x="768666" y="939279"/>
                  </a:cubicBezTo>
                  <a:cubicBezTo>
                    <a:pt x="739496" y="926984"/>
                    <a:pt x="713284" y="909375"/>
                    <a:pt x="690773" y="886944"/>
                  </a:cubicBezTo>
                  <a:cubicBezTo>
                    <a:pt x="668261" y="864485"/>
                    <a:pt x="650605" y="838366"/>
                    <a:pt x="638253" y="809280"/>
                  </a:cubicBezTo>
                  <a:cubicBezTo>
                    <a:pt x="625471" y="779157"/>
                    <a:pt x="618984" y="747152"/>
                    <a:pt x="618984" y="714167"/>
                  </a:cubicBezTo>
                  <a:cubicBezTo>
                    <a:pt x="618984" y="697603"/>
                    <a:pt x="620654" y="681049"/>
                    <a:pt x="623964" y="664961"/>
                  </a:cubicBezTo>
                  <a:cubicBezTo>
                    <a:pt x="627197" y="649225"/>
                    <a:pt x="632005" y="633773"/>
                    <a:pt x="638262" y="619035"/>
                  </a:cubicBezTo>
                  <a:cubicBezTo>
                    <a:pt x="644415" y="604564"/>
                    <a:pt x="652017" y="590586"/>
                    <a:pt x="660869" y="577531"/>
                  </a:cubicBezTo>
                  <a:cubicBezTo>
                    <a:pt x="669625" y="564609"/>
                    <a:pt x="679698" y="552448"/>
                    <a:pt x="690792" y="541390"/>
                  </a:cubicBezTo>
                  <a:lnTo>
                    <a:pt x="690792" y="541390"/>
                  </a:lnTo>
                  <a:lnTo>
                    <a:pt x="690801" y="541409"/>
                  </a:lnTo>
                  <a:lnTo>
                    <a:pt x="813154" y="419444"/>
                  </a:lnTo>
                  <a:lnTo>
                    <a:pt x="690773" y="297451"/>
                  </a:lnTo>
                  <a:lnTo>
                    <a:pt x="687649" y="294282"/>
                  </a:lnTo>
                  <a:cubicBezTo>
                    <a:pt x="643336" y="248516"/>
                    <a:pt x="618984" y="188466"/>
                    <a:pt x="618984" y="124684"/>
                  </a:cubicBezTo>
                  <a:lnTo>
                    <a:pt x="618984" y="124684"/>
                  </a:lnTo>
                  <a:lnTo>
                    <a:pt x="618984" y="35894"/>
                  </a:lnTo>
                  <a:lnTo>
                    <a:pt x="691011" y="35894"/>
                  </a:lnTo>
                  <a:close/>
                  <a:moveTo>
                    <a:pt x="1314422" y="42493"/>
                  </a:moveTo>
                  <a:cubicBezTo>
                    <a:pt x="1314422" y="54236"/>
                    <a:pt x="1315604" y="65950"/>
                    <a:pt x="1317941" y="77303"/>
                  </a:cubicBezTo>
                  <a:cubicBezTo>
                    <a:pt x="1320212" y="88390"/>
                    <a:pt x="1323598" y="99268"/>
                    <a:pt x="1328005" y="109651"/>
                  </a:cubicBezTo>
                  <a:cubicBezTo>
                    <a:pt x="1332335" y="119863"/>
                    <a:pt x="1337715" y="129723"/>
                    <a:pt x="1343972" y="138956"/>
                  </a:cubicBezTo>
                  <a:cubicBezTo>
                    <a:pt x="1350173" y="148093"/>
                    <a:pt x="1357298" y="156699"/>
                    <a:pt x="1365139" y="164524"/>
                  </a:cubicBezTo>
                  <a:lnTo>
                    <a:pt x="1365139" y="164524"/>
                  </a:lnTo>
                  <a:lnTo>
                    <a:pt x="1452485" y="251583"/>
                  </a:lnTo>
                  <a:lnTo>
                    <a:pt x="1452485" y="251573"/>
                  </a:lnTo>
                  <a:lnTo>
                    <a:pt x="1487501" y="286469"/>
                  </a:lnTo>
                  <a:lnTo>
                    <a:pt x="1609902" y="164486"/>
                  </a:lnTo>
                  <a:cubicBezTo>
                    <a:pt x="1642571" y="131901"/>
                    <a:pt x="1660581" y="88580"/>
                    <a:pt x="1660581" y="42493"/>
                  </a:cubicBezTo>
                  <a:lnTo>
                    <a:pt x="1660581" y="42493"/>
                  </a:lnTo>
                  <a:lnTo>
                    <a:pt x="1732607" y="42493"/>
                  </a:lnTo>
                  <a:lnTo>
                    <a:pt x="1732607" y="166873"/>
                  </a:lnTo>
                  <a:lnTo>
                    <a:pt x="1732598" y="951506"/>
                  </a:lnTo>
                  <a:lnTo>
                    <a:pt x="1660571" y="951506"/>
                  </a:lnTo>
                  <a:lnTo>
                    <a:pt x="1660581" y="215489"/>
                  </a:lnTo>
                  <a:lnTo>
                    <a:pt x="1487501" y="388000"/>
                  </a:lnTo>
                  <a:lnTo>
                    <a:pt x="1401558" y="302358"/>
                  </a:lnTo>
                  <a:lnTo>
                    <a:pt x="1417482" y="286464"/>
                  </a:lnTo>
                  <a:lnTo>
                    <a:pt x="1401558" y="302348"/>
                  </a:lnTo>
                  <a:lnTo>
                    <a:pt x="1314422" y="215499"/>
                  </a:lnTo>
                  <a:lnTo>
                    <a:pt x="1314422" y="720756"/>
                  </a:lnTo>
                  <a:lnTo>
                    <a:pt x="1242404" y="720756"/>
                  </a:lnTo>
                  <a:lnTo>
                    <a:pt x="1242404" y="42493"/>
                  </a:lnTo>
                  <a:close/>
                  <a:moveTo>
                    <a:pt x="1937279" y="45659"/>
                  </a:moveTo>
                  <a:cubicBezTo>
                    <a:pt x="2072442" y="45659"/>
                    <a:pt x="2182404" y="155263"/>
                    <a:pt x="2182404" y="289987"/>
                  </a:cubicBezTo>
                  <a:cubicBezTo>
                    <a:pt x="2182404" y="378092"/>
                    <a:pt x="2135369" y="455424"/>
                    <a:pt x="2065030" y="498421"/>
                  </a:cubicBezTo>
                  <a:cubicBezTo>
                    <a:pt x="2135369" y="541409"/>
                    <a:pt x="2182404" y="618760"/>
                    <a:pt x="2182404" y="706855"/>
                  </a:cubicBezTo>
                  <a:cubicBezTo>
                    <a:pt x="2182404" y="841570"/>
                    <a:pt x="2072442" y="951183"/>
                    <a:pt x="1937279" y="951183"/>
                  </a:cubicBezTo>
                  <a:lnTo>
                    <a:pt x="1937279" y="951183"/>
                  </a:lnTo>
                  <a:lnTo>
                    <a:pt x="1882155" y="951183"/>
                  </a:lnTo>
                  <a:lnTo>
                    <a:pt x="1882155" y="879385"/>
                  </a:lnTo>
                  <a:lnTo>
                    <a:pt x="1937279" y="879385"/>
                  </a:lnTo>
                  <a:cubicBezTo>
                    <a:pt x="2032723" y="879385"/>
                    <a:pt x="2110377" y="801987"/>
                    <a:pt x="2110377" y="706855"/>
                  </a:cubicBezTo>
                  <a:cubicBezTo>
                    <a:pt x="2110377" y="611714"/>
                    <a:pt x="2032723" y="534325"/>
                    <a:pt x="1937279" y="534325"/>
                  </a:cubicBezTo>
                  <a:lnTo>
                    <a:pt x="1937279" y="534325"/>
                  </a:lnTo>
                  <a:lnTo>
                    <a:pt x="1937279" y="462517"/>
                  </a:lnTo>
                  <a:cubicBezTo>
                    <a:pt x="2032723" y="462517"/>
                    <a:pt x="2110377" y="385119"/>
                    <a:pt x="2110377" y="289987"/>
                  </a:cubicBezTo>
                  <a:cubicBezTo>
                    <a:pt x="2110377" y="194856"/>
                    <a:pt x="2032723" y="117448"/>
                    <a:pt x="1937279" y="117448"/>
                  </a:cubicBezTo>
                  <a:lnTo>
                    <a:pt x="1937279" y="117448"/>
                  </a:lnTo>
                  <a:lnTo>
                    <a:pt x="1882155" y="117448"/>
                  </a:lnTo>
                  <a:lnTo>
                    <a:pt x="1882155" y="45659"/>
                  </a:lnTo>
                  <a:close/>
                  <a:moveTo>
                    <a:pt x="2549558" y="48227"/>
                  </a:moveTo>
                  <a:cubicBezTo>
                    <a:pt x="2684711" y="48227"/>
                    <a:pt x="2794664" y="157830"/>
                    <a:pt x="2794664" y="292555"/>
                  </a:cubicBezTo>
                  <a:lnTo>
                    <a:pt x="2794664" y="292555"/>
                  </a:lnTo>
                  <a:lnTo>
                    <a:pt x="2794664" y="706855"/>
                  </a:lnTo>
                  <a:cubicBezTo>
                    <a:pt x="2794664" y="841570"/>
                    <a:pt x="2684711" y="951183"/>
                    <a:pt x="2549558" y="951183"/>
                  </a:cubicBezTo>
                  <a:cubicBezTo>
                    <a:pt x="2414776" y="951183"/>
                    <a:pt x="2305081" y="842179"/>
                    <a:pt x="2304471" y="707958"/>
                  </a:cubicBezTo>
                  <a:lnTo>
                    <a:pt x="2304471" y="707958"/>
                  </a:lnTo>
                  <a:lnTo>
                    <a:pt x="2304442" y="707958"/>
                  </a:lnTo>
                  <a:lnTo>
                    <a:pt x="2304442" y="291319"/>
                  </a:lnTo>
                  <a:cubicBezTo>
                    <a:pt x="2305157" y="157164"/>
                    <a:pt x="2414814" y="48227"/>
                    <a:pt x="2549558" y="48227"/>
                  </a:cubicBezTo>
                  <a:close/>
                  <a:moveTo>
                    <a:pt x="3007443" y="35894"/>
                  </a:moveTo>
                  <a:lnTo>
                    <a:pt x="3007434" y="292545"/>
                  </a:lnTo>
                  <a:lnTo>
                    <a:pt x="3007434" y="706855"/>
                  </a:lnTo>
                  <a:cubicBezTo>
                    <a:pt x="3007443" y="801987"/>
                    <a:pt x="3085079" y="879385"/>
                    <a:pt x="3180513" y="879385"/>
                  </a:cubicBezTo>
                  <a:lnTo>
                    <a:pt x="3180513" y="879385"/>
                  </a:lnTo>
                  <a:lnTo>
                    <a:pt x="3257605" y="879385"/>
                  </a:lnTo>
                  <a:lnTo>
                    <a:pt x="3257605" y="951183"/>
                  </a:lnTo>
                  <a:lnTo>
                    <a:pt x="3180513" y="951183"/>
                  </a:lnTo>
                  <a:cubicBezTo>
                    <a:pt x="3045369" y="951183"/>
                    <a:pt x="2935417" y="841570"/>
                    <a:pt x="2935417" y="706855"/>
                  </a:cubicBezTo>
                  <a:lnTo>
                    <a:pt x="2935417" y="706855"/>
                  </a:lnTo>
                  <a:lnTo>
                    <a:pt x="2935407" y="706855"/>
                  </a:lnTo>
                  <a:lnTo>
                    <a:pt x="2935407" y="292545"/>
                  </a:lnTo>
                  <a:lnTo>
                    <a:pt x="2935417" y="35894"/>
                  </a:lnTo>
                  <a:lnTo>
                    <a:pt x="3007443" y="35894"/>
                  </a:lnTo>
                  <a:close/>
                  <a:moveTo>
                    <a:pt x="2549558" y="120015"/>
                  </a:moveTo>
                  <a:cubicBezTo>
                    <a:pt x="2454123" y="120015"/>
                    <a:pt x="2376469" y="197423"/>
                    <a:pt x="2376469" y="292555"/>
                  </a:cubicBezTo>
                  <a:lnTo>
                    <a:pt x="2376469" y="292555"/>
                  </a:lnTo>
                  <a:lnTo>
                    <a:pt x="2376469" y="706855"/>
                  </a:lnTo>
                  <a:cubicBezTo>
                    <a:pt x="2376469" y="801987"/>
                    <a:pt x="2454123" y="879385"/>
                    <a:pt x="2549558" y="879385"/>
                  </a:cubicBezTo>
                  <a:cubicBezTo>
                    <a:pt x="2645002" y="879385"/>
                    <a:pt x="2722637" y="801987"/>
                    <a:pt x="2722637" y="706855"/>
                  </a:cubicBezTo>
                  <a:lnTo>
                    <a:pt x="2722637" y="706855"/>
                  </a:lnTo>
                  <a:lnTo>
                    <a:pt x="2722637" y="292555"/>
                  </a:lnTo>
                  <a:cubicBezTo>
                    <a:pt x="2722637" y="197423"/>
                    <a:pt x="2645002" y="120015"/>
                    <a:pt x="2549558" y="120015"/>
                  </a:cubicBezTo>
                  <a:close/>
                  <a:moveTo>
                    <a:pt x="3631560" y="120015"/>
                  </a:moveTo>
                  <a:cubicBezTo>
                    <a:pt x="3536125" y="120015"/>
                    <a:pt x="3458480" y="197423"/>
                    <a:pt x="3458480" y="292555"/>
                  </a:cubicBezTo>
                  <a:lnTo>
                    <a:pt x="3458480" y="292555"/>
                  </a:lnTo>
                  <a:lnTo>
                    <a:pt x="3458480" y="315632"/>
                  </a:lnTo>
                  <a:cubicBezTo>
                    <a:pt x="3458480" y="327346"/>
                    <a:pt x="3459663" y="339060"/>
                    <a:pt x="3462000" y="350442"/>
                  </a:cubicBezTo>
                  <a:cubicBezTo>
                    <a:pt x="3464280" y="361519"/>
                    <a:pt x="3467666" y="372406"/>
                    <a:pt x="3472073" y="382799"/>
                  </a:cubicBezTo>
                  <a:cubicBezTo>
                    <a:pt x="3476403" y="393011"/>
                    <a:pt x="3481773" y="402862"/>
                    <a:pt x="3488031" y="412094"/>
                  </a:cubicBezTo>
                  <a:cubicBezTo>
                    <a:pt x="3494241" y="421232"/>
                    <a:pt x="3501356" y="429837"/>
                    <a:pt x="3509197" y="437662"/>
                  </a:cubicBezTo>
                  <a:lnTo>
                    <a:pt x="3509197" y="437662"/>
                  </a:lnTo>
                  <a:lnTo>
                    <a:pt x="3596534" y="524721"/>
                  </a:lnTo>
                  <a:lnTo>
                    <a:pt x="3804648" y="732138"/>
                  </a:lnTo>
                  <a:lnTo>
                    <a:pt x="3804648" y="292555"/>
                  </a:lnTo>
                  <a:cubicBezTo>
                    <a:pt x="3804648" y="197423"/>
                    <a:pt x="3727003" y="120015"/>
                    <a:pt x="3631560" y="120015"/>
                  </a:cubicBezTo>
                  <a:close/>
                  <a:moveTo>
                    <a:pt x="245106" y="0"/>
                  </a:moveTo>
                  <a:cubicBezTo>
                    <a:pt x="278177" y="0"/>
                    <a:pt x="310274" y="6466"/>
                    <a:pt x="340522" y="19216"/>
                  </a:cubicBezTo>
                  <a:cubicBezTo>
                    <a:pt x="369710" y="31520"/>
                    <a:pt x="395922" y="49130"/>
                    <a:pt x="418424" y="71560"/>
                  </a:cubicBezTo>
                  <a:cubicBezTo>
                    <a:pt x="440916" y="93991"/>
                    <a:pt x="458582" y="120110"/>
                    <a:pt x="470935" y="149215"/>
                  </a:cubicBezTo>
                  <a:cubicBezTo>
                    <a:pt x="483716" y="179348"/>
                    <a:pt x="490203" y="211353"/>
                    <a:pt x="490203" y="244328"/>
                  </a:cubicBezTo>
                  <a:lnTo>
                    <a:pt x="490203" y="244328"/>
                  </a:lnTo>
                  <a:lnTo>
                    <a:pt x="418176" y="244328"/>
                  </a:lnTo>
                  <a:cubicBezTo>
                    <a:pt x="418176" y="221013"/>
                    <a:pt x="413607" y="198421"/>
                    <a:pt x="404602" y="177180"/>
                  </a:cubicBezTo>
                  <a:cubicBezTo>
                    <a:pt x="395884" y="156642"/>
                    <a:pt x="383398" y="138176"/>
                    <a:pt x="367497" y="122335"/>
                  </a:cubicBezTo>
                  <a:cubicBezTo>
                    <a:pt x="351586" y="106475"/>
                    <a:pt x="333072" y="94029"/>
                    <a:pt x="312459" y="85338"/>
                  </a:cubicBezTo>
                  <a:cubicBezTo>
                    <a:pt x="269840" y="67367"/>
                    <a:pt x="220372" y="67367"/>
                    <a:pt x="177744" y="85338"/>
                  </a:cubicBezTo>
                  <a:cubicBezTo>
                    <a:pt x="157140" y="94029"/>
                    <a:pt x="138616" y="106475"/>
                    <a:pt x="122706" y="122335"/>
                  </a:cubicBezTo>
                  <a:cubicBezTo>
                    <a:pt x="106805" y="138176"/>
                    <a:pt x="94328" y="156642"/>
                    <a:pt x="85619" y="177180"/>
                  </a:cubicBezTo>
                  <a:cubicBezTo>
                    <a:pt x="76596" y="198421"/>
                    <a:pt x="72027" y="221013"/>
                    <a:pt x="72027" y="244328"/>
                  </a:cubicBezTo>
                  <a:cubicBezTo>
                    <a:pt x="72027" y="256071"/>
                    <a:pt x="73209" y="267785"/>
                    <a:pt x="75546" y="279148"/>
                  </a:cubicBezTo>
                  <a:cubicBezTo>
                    <a:pt x="77807" y="290216"/>
                    <a:pt x="81203" y="301103"/>
                    <a:pt x="85610" y="311486"/>
                  </a:cubicBezTo>
                  <a:cubicBezTo>
                    <a:pt x="89940" y="321698"/>
                    <a:pt x="95311" y="331549"/>
                    <a:pt x="101577" y="340791"/>
                  </a:cubicBezTo>
                  <a:cubicBezTo>
                    <a:pt x="107654" y="349776"/>
                    <a:pt x="114645" y="358239"/>
                    <a:pt x="122343" y="365960"/>
                  </a:cubicBezTo>
                  <a:lnTo>
                    <a:pt x="122343" y="365960"/>
                  </a:lnTo>
                  <a:lnTo>
                    <a:pt x="144101" y="386174"/>
                  </a:lnTo>
                  <a:lnTo>
                    <a:pt x="149462" y="390197"/>
                  </a:lnTo>
                  <a:lnTo>
                    <a:pt x="171086" y="408006"/>
                  </a:lnTo>
                  <a:lnTo>
                    <a:pt x="125205" y="463354"/>
                  </a:lnTo>
                  <a:lnTo>
                    <a:pt x="93088" y="437006"/>
                  </a:lnTo>
                  <a:lnTo>
                    <a:pt x="71807" y="417124"/>
                  </a:lnTo>
                  <a:cubicBezTo>
                    <a:pt x="60714" y="406066"/>
                    <a:pt x="50650" y="393905"/>
                    <a:pt x="41894" y="380983"/>
                  </a:cubicBezTo>
                  <a:cubicBezTo>
                    <a:pt x="33032" y="367899"/>
                    <a:pt x="25421" y="353931"/>
                    <a:pt x="19278" y="339469"/>
                  </a:cubicBezTo>
                  <a:cubicBezTo>
                    <a:pt x="13020" y="324712"/>
                    <a:pt x="8203" y="309261"/>
                    <a:pt x="4979" y="293544"/>
                  </a:cubicBezTo>
                  <a:cubicBezTo>
                    <a:pt x="1679" y="277455"/>
                    <a:pt x="0" y="260901"/>
                    <a:pt x="0" y="244328"/>
                  </a:cubicBezTo>
                  <a:cubicBezTo>
                    <a:pt x="0" y="211353"/>
                    <a:pt x="6486" y="179348"/>
                    <a:pt x="19278" y="149206"/>
                  </a:cubicBezTo>
                  <a:cubicBezTo>
                    <a:pt x="31630" y="120110"/>
                    <a:pt x="49286" y="93991"/>
                    <a:pt x="71788" y="71560"/>
                  </a:cubicBezTo>
                  <a:cubicBezTo>
                    <a:pt x="94280" y="49130"/>
                    <a:pt x="120493" y="31520"/>
                    <a:pt x="149681" y="19216"/>
                  </a:cubicBezTo>
                  <a:cubicBezTo>
                    <a:pt x="179928" y="6466"/>
                    <a:pt x="212026" y="0"/>
                    <a:pt x="24510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10" name="Immagine 9" descr="Immagine che contiene testo, Carattere, Elementi grafici, tipografia&#10;&#10;Descrizione generata automaticamente">
            <a:extLst>
              <a:ext uri="{FF2B5EF4-FFF2-40B4-BE49-F238E27FC236}">
                <a16:creationId xmlns:a16="http://schemas.microsoft.com/office/drawing/2014/main" id="{96530324-75E5-5F64-DAAD-41EED84C1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951" y="1015888"/>
            <a:ext cx="2389519" cy="56045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537F3B-C8EC-88B6-8084-93FC484993C4}"/>
              </a:ext>
            </a:extLst>
          </p:cNvPr>
          <p:cNvSpPr txBox="1"/>
          <p:nvPr/>
        </p:nvSpPr>
        <p:spPr>
          <a:xfrm>
            <a:off x="865075" y="4526878"/>
            <a:ext cx="2601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1"/>
                </a:solidFill>
              </a:rPr>
              <a:t>In collaborazione con</a:t>
            </a:r>
          </a:p>
        </p:txBody>
      </p:sp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520F1BB-6D08-4CB9-38F8-26BE6A454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00" y="5023100"/>
            <a:ext cx="1079950" cy="29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2E593856-41EC-0B55-6B8B-C9EF52A859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00" y="4826412"/>
            <a:ext cx="1571774" cy="498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DF8205DF-A078-C9D6-2906-DD68A07B04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898505"/>
            <a:ext cx="1237890" cy="541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5D286EA-9E3A-DF99-113A-38493663F500}"/>
              </a:ext>
            </a:extLst>
          </p:cNvPr>
          <p:cNvSpPr txBox="1"/>
          <p:nvPr/>
        </p:nvSpPr>
        <p:spPr>
          <a:xfrm>
            <a:off x="866855" y="5570253"/>
            <a:ext cx="2601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1"/>
                </a:solidFill>
              </a:rPr>
              <a:t>con il patrocinio di</a:t>
            </a:r>
          </a:p>
        </p:txBody>
      </p:sp>
      <p:pic>
        <p:nvPicPr>
          <p:cNvPr id="14" name="Immagine 13" descr="Immagine che contiene testo, Carattere, simbolo, Elementi grafici&#10;&#10;Descrizione generata automaticamente">
            <a:extLst>
              <a:ext uri="{FF2B5EF4-FFF2-40B4-BE49-F238E27FC236}">
                <a16:creationId xmlns:a16="http://schemas.microsoft.com/office/drawing/2014/main" id="{4CF8DB7E-FDB7-07C1-078C-8B5A4724B6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5871826"/>
            <a:ext cx="2890910" cy="445682"/>
          </a:xfrm>
          <a:prstGeom prst="rect">
            <a:avLst/>
          </a:prstGeom>
        </p:spPr>
      </p:pic>
      <p:pic>
        <p:nvPicPr>
          <p:cNvPr id="15" name="Immagine 14" descr="Immagine che contiene testo, Elementi grafici, grafica, Carattere&#10;&#10;Descrizione generata automaticamente">
            <a:extLst>
              <a:ext uri="{FF2B5EF4-FFF2-40B4-BE49-F238E27FC236}">
                <a16:creationId xmlns:a16="http://schemas.microsoft.com/office/drawing/2014/main" id="{270A259E-32D3-4593-E801-09FDC1F092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000" y="4705058"/>
            <a:ext cx="1188723" cy="6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0CDFD7C-25BE-1612-F483-A56C902E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74D30AC4-A5A5-31E6-8D36-4E112D05A7B1}"/>
              </a:ext>
            </a:extLst>
          </p:cNvPr>
          <p:cNvSpPr txBox="1">
            <a:spLocks/>
          </p:cNvSpPr>
          <p:nvPr/>
        </p:nvSpPr>
        <p:spPr>
          <a:xfrm>
            <a:off x="539931" y="1045835"/>
            <a:ext cx="5216365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coinvolgimento dei settori nella ‘green </a:t>
            </a:r>
            <a:r>
              <a:rPr lang="it-IT" dirty="0" err="1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E2D058A1-8E2D-AA4B-E44F-CE9E4EF06706}"/>
              </a:ext>
            </a:extLst>
          </p:cNvPr>
          <p:cNvSpPr txBox="1"/>
          <p:nvPr/>
        </p:nvSpPr>
        <p:spPr>
          <a:xfrm>
            <a:off x="6107957" y="392846"/>
            <a:ext cx="5555530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it-IT" sz="1300" dirty="0">
                <a:solidFill>
                  <a:srgbClr val="0C372E"/>
                </a:solidFill>
              </a:rPr>
              <a:t>IMPRESE CHE HANNO EFFETTUATO ECO-INVESTIMENTI NEL PERIODO 2019–2023 SUL TOTALE DELLE IMPRESE, PER SETTORE DI ATTIVITÀ - (V.A. E % SUL TOTALE DELLE IMPRESE)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3800AC-3DFB-49A8-29F6-DEACD2BBB8D5}"/>
              </a:ext>
            </a:extLst>
          </p:cNvPr>
          <p:cNvSpPr txBox="1"/>
          <p:nvPr/>
        </p:nvSpPr>
        <p:spPr>
          <a:xfrm>
            <a:off x="539931" y="2818590"/>
            <a:ext cx="48753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C372E"/>
                </a:solidFill>
                <a:latin typeface="+mj-lt"/>
              </a:rPr>
              <a:t>Nel quinquennio 2019-2023 le imprese italiane che hanno investito nel green</a:t>
            </a:r>
            <a:r>
              <a:rPr lang="it-IT" sz="1600" dirty="0">
                <a:solidFill>
                  <a:srgbClr val="0C372E"/>
                </a:solidFill>
              </a:rPr>
              <a:t> (o che investiranno con riferimento al 2023) </a:t>
            </a:r>
            <a:r>
              <a:rPr lang="it-IT" sz="1600" b="1" dirty="0">
                <a:solidFill>
                  <a:srgbClr val="0C372E"/>
                </a:solidFill>
                <a:latin typeface="+mj-lt"/>
              </a:rPr>
              <a:t>sono state </a:t>
            </a:r>
            <a:r>
              <a:rPr lang="it-IT" sz="1600" dirty="0">
                <a:solidFill>
                  <a:srgbClr val="0C372E"/>
                </a:solidFill>
              </a:rPr>
              <a:t>il 38,6% del totale - </a:t>
            </a:r>
            <a:r>
              <a:rPr lang="it-IT" sz="1600" b="1" dirty="0">
                <a:solidFill>
                  <a:srgbClr val="0C372E"/>
                </a:solidFill>
                <a:latin typeface="+mj-lt"/>
              </a:rPr>
              <a:t>oltre 1 su 3</a:t>
            </a:r>
            <a:r>
              <a:rPr lang="it-IT" sz="1600" dirty="0">
                <a:solidFill>
                  <a:srgbClr val="0C372E"/>
                </a:solidFill>
              </a:rPr>
              <a:t>, mentre erano il 24,9% nel quinquennio 2014-2018. Una dinamica espansiva che ha coinvolto tutti i settori, ma soprattutto le costruzioni (dal 20,8% al 38,2%).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B5CBB3C-0CD9-46BB-9B0E-F131FD1D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570961"/>
              </p:ext>
            </p:extLst>
          </p:nvPr>
        </p:nvGraphicFramePr>
        <p:xfrm>
          <a:off x="6096000" y="1045835"/>
          <a:ext cx="5529725" cy="54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F707FF-C86F-1C39-7DF7-493AFB2996C5}"/>
              </a:ext>
            </a:extLst>
          </p:cNvPr>
          <p:cNvSpPr txBox="1"/>
          <p:nvPr/>
        </p:nvSpPr>
        <p:spPr>
          <a:xfrm>
            <a:off x="539931" y="4745213"/>
            <a:ext cx="48753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144438"/>
                </a:solidFill>
                <a:latin typeface="+mj-lt"/>
              </a:rPr>
              <a:t>In prima linea anche l'agricoltura: l'81% delle imprese agricole ritiene necessario investire in tecnologie che riducano l'impatto ambientale</a:t>
            </a:r>
            <a:r>
              <a:rPr lang="it-IT" sz="1600" dirty="0">
                <a:solidFill>
                  <a:srgbClr val="144438"/>
                </a:solidFill>
              </a:rPr>
              <a:t>. Supera il 90% tra le imprese con più di 50 addetti e raggiungono il 96% tra le imprese giovanili.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2E79D2-0098-F609-D219-4D307124F366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190063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001EC17-AAC7-1BEF-B458-2B9A00F4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40E99A43-18C8-7B30-9829-2D70A67D1B9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05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filiere del Green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EDFC03-ACC7-5E71-333F-3A8852363439}"/>
              </a:ext>
            </a:extLst>
          </p:cNvPr>
          <p:cNvSpPr txBox="1"/>
          <p:nvPr/>
        </p:nvSpPr>
        <p:spPr>
          <a:xfrm>
            <a:off x="2114162" y="2074037"/>
            <a:ext cx="38777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3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L’Italia si posiziona al </a:t>
            </a:r>
            <a:r>
              <a:rPr lang="it-IT" sz="13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primo posto in Europa </a:t>
            </a:r>
            <a:r>
              <a:rPr lang="it-IT" sz="13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 numero di aziende agricole biologiche</a:t>
            </a:r>
            <a:endParaRPr lang="it-IT" sz="1300" dirty="0">
              <a:solidFill>
                <a:srgbClr val="0C372E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36325A-2CFE-8BED-FA56-6E5557BDA461}"/>
              </a:ext>
            </a:extLst>
          </p:cNvPr>
          <p:cNvSpPr txBox="1"/>
          <p:nvPr/>
        </p:nvSpPr>
        <p:spPr>
          <a:xfrm>
            <a:off x="2114162" y="1738648"/>
            <a:ext cx="2156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AGROALIMENTARE</a:t>
            </a:r>
            <a:endParaRPr lang="it-IT" sz="16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FF818B-CAC9-B24E-2F18-616C33B6D63C}"/>
              </a:ext>
            </a:extLst>
          </p:cNvPr>
          <p:cNvSpPr txBox="1"/>
          <p:nvPr/>
        </p:nvSpPr>
        <p:spPr>
          <a:xfrm>
            <a:off x="2114162" y="3524760"/>
            <a:ext cx="387771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3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Catena di Custodia nel 2023 in crescita: per il settore legno </a:t>
            </a:r>
            <a:r>
              <a:rPr lang="it-IT" sz="13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FSC</a:t>
            </a:r>
            <a:r>
              <a:rPr lang="it-IT" sz="1300" b="1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+12,8% rispetto al 2022 e PEFC +8,8%, mentre per il settore arredo FSC +8,5% su 2022 e PEFC +21,3%</a:t>
            </a:r>
            <a:endParaRPr lang="it-IT" sz="1300" dirty="0">
              <a:solidFill>
                <a:srgbClr val="0C372E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94608A-E6EA-96FA-76CD-CA7B9173DDC7}"/>
              </a:ext>
            </a:extLst>
          </p:cNvPr>
          <p:cNvSpPr txBox="1"/>
          <p:nvPr/>
        </p:nvSpPr>
        <p:spPr>
          <a:xfrm>
            <a:off x="2114162" y="3169013"/>
            <a:ext cx="2156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CASA E ARREDO</a:t>
            </a:r>
            <a:endParaRPr lang="it-IT" sz="16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6FA18B8-5313-CEEE-C4F6-4B1349F38F04}"/>
              </a:ext>
            </a:extLst>
          </p:cNvPr>
          <p:cNvSpPr txBox="1"/>
          <p:nvPr/>
        </p:nvSpPr>
        <p:spPr>
          <a:xfrm>
            <a:off x="2114162" y="5026081"/>
            <a:ext cx="3877717" cy="157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1300" kern="1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Incremento della quota di </a:t>
            </a:r>
            <a:r>
              <a:rPr lang="it-IT" sz="1300" b="1" kern="100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produzione nazionale di autovetture elettriche e ibride </a:t>
            </a:r>
            <a:r>
              <a:rPr lang="it-IT" sz="1300" kern="1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(BEV+PHEV+</a:t>
            </a:r>
            <a:br>
              <a:rPr lang="it-IT" sz="1300" kern="100" dirty="0">
                <a:solidFill>
                  <a:srgbClr val="0C372E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1300" kern="1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HEV25), che passa dal 40% del 2021 a quasi il 66,3% del 2024. La meccanica italiana, seconda in Europa per occupati, sfida la transizione ecologica in un contesto maturo, a supporto il nuovo piano Transizione 5.0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6542BF9-586C-5346-F0CF-0640AA2D9DB8}"/>
              </a:ext>
            </a:extLst>
          </p:cNvPr>
          <p:cNvSpPr txBox="1"/>
          <p:nvPr/>
        </p:nvSpPr>
        <p:spPr>
          <a:xfrm>
            <a:off x="2114162" y="4675640"/>
            <a:ext cx="2975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AUTOMOTIVE E MECCANICA</a:t>
            </a:r>
            <a:endParaRPr lang="it-IT" sz="16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9B259C7-1A4D-E6BD-8B70-52C082D234A5}"/>
              </a:ext>
            </a:extLst>
          </p:cNvPr>
          <p:cNvSpPr txBox="1"/>
          <p:nvPr/>
        </p:nvSpPr>
        <p:spPr>
          <a:xfrm>
            <a:off x="8099697" y="1606491"/>
            <a:ext cx="275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TESSILE-MODA E CONCIA</a:t>
            </a:r>
            <a:endParaRPr lang="it-IT" sz="16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0F3FAA2-8568-C4D7-316C-E4A2D68BE230}"/>
              </a:ext>
            </a:extLst>
          </p:cNvPr>
          <p:cNvSpPr txBox="1"/>
          <p:nvPr/>
        </p:nvSpPr>
        <p:spPr>
          <a:xfrm>
            <a:off x="8099697" y="1940482"/>
            <a:ext cx="3877717" cy="714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300" kern="100" dirty="0">
                <a:solidFill>
                  <a:srgbClr val="0C372E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it-IT" sz="1300" kern="1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emi: lotta al greenwashing, riduzione della carbon footprint, tracciabilità filiera, creazione dei Consorzi EPR</a:t>
            </a:r>
          </a:p>
        </p:txBody>
      </p:sp>
      <p:pic>
        <p:nvPicPr>
          <p:cNvPr id="37" name="Immagine 36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B7C9B3AA-EE0B-B05B-E933-471391273D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825" y="1301693"/>
            <a:ext cx="1891673" cy="1624769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74C553F-BCCD-F413-BB6B-64E7931E2B34}"/>
              </a:ext>
            </a:extLst>
          </p:cNvPr>
          <p:cNvSpPr txBox="1"/>
          <p:nvPr/>
        </p:nvSpPr>
        <p:spPr>
          <a:xfrm>
            <a:off x="8099697" y="3126963"/>
            <a:ext cx="2156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EDILIZIA</a:t>
            </a:r>
            <a:endParaRPr lang="it-IT" sz="16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A1542B6-14DC-66BF-BDF6-4267DEA22D6D}"/>
              </a:ext>
            </a:extLst>
          </p:cNvPr>
          <p:cNvSpPr txBox="1"/>
          <p:nvPr/>
        </p:nvSpPr>
        <p:spPr>
          <a:xfrm>
            <a:off x="8099697" y="3465517"/>
            <a:ext cx="3703757" cy="928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3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L’Italia nel 2023 si è collocata all’ottavo posto nella classifica pubblicata dall’U.S. Green Building </a:t>
            </a:r>
            <a:r>
              <a:rPr lang="it-IT" sz="1300" dirty="0" err="1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Council</a:t>
            </a:r>
            <a:r>
              <a:rPr lang="it-IT" sz="13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(USGBC) dei dieci migliori Paesi al mondo per edifici certificati LEED</a:t>
            </a:r>
            <a:endParaRPr lang="it-IT" sz="1300" kern="100" dirty="0">
              <a:solidFill>
                <a:srgbClr val="0C372E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Immagine 40" descr="Immagine che contiene Modello in scala&#10;&#10;Descrizione generata automaticamente">
            <a:extLst>
              <a:ext uri="{FF2B5EF4-FFF2-40B4-BE49-F238E27FC236}">
                <a16:creationId xmlns:a16="http://schemas.microsoft.com/office/drawing/2014/main" id="{89DA890E-CD23-C75D-7371-0C6E3853C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117" y="2837173"/>
            <a:ext cx="1632283" cy="1815813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B9DB9FE-D45D-05BC-4B72-0544FC3A2414}"/>
              </a:ext>
            </a:extLst>
          </p:cNvPr>
          <p:cNvSpPr txBox="1"/>
          <p:nvPr/>
        </p:nvSpPr>
        <p:spPr>
          <a:xfrm>
            <a:off x="8099697" y="4732402"/>
            <a:ext cx="2156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C372E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CHIMICA BIO-BASED</a:t>
            </a:r>
            <a:endParaRPr lang="it-IT" sz="16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9FDF363-DBA3-007B-ABE3-6A06FFECDF80}"/>
              </a:ext>
            </a:extLst>
          </p:cNvPr>
          <p:cNvSpPr txBox="1"/>
          <p:nvPr/>
        </p:nvSpPr>
        <p:spPr>
          <a:xfrm>
            <a:off x="8099696" y="5132343"/>
            <a:ext cx="3877717" cy="114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300" kern="100" dirty="0">
                <a:solidFill>
                  <a:srgbClr val="0C372E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Nel 2023 ha registrato un valore della produzione intorno ai 3,9 miliardi di euro. Occupazione stimata  intorno agli 8000 addetti. Le imprese italiane delle bioplastiche sono aumentate nel 2023, arrivando a 288 unità.</a:t>
            </a:r>
          </a:p>
        </p:txBody>
      </p:sp>
      <p:pic>
        <p:nvPicPr>
          <p:cNvPr id="45" name="Immagine 44" descr="Immagine che contiene Modello in scala, schermata&#10;&#10;Descrizione generata automaticamente">
            <a:extLst>
              <a:ext uri="{FF2B5EF4-FFF2-40B4-BE49-F238E27FC236}">
                <a16:creationId xmlns:a16="http://schemas.microsoft.com/office/drawing/2014/main" id="{AFD3F901-AA13-F463-947B-982C24D2EC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155" y="4786750"/>
            <a:ext cx="1598245" cy="1859026"/>
          </a:xfrm>
          <a:prstGeom prst="rect">
            <a:avLst/>
          </a:prstGeom>
        </p:spPr>
      </p:pic>
      <p:pic>
        <p:nvPicPr>
          <p:cNvPr id="47" name="Immagine 46" descr="Immagine che contiene Modello in scala, giocattolo&#10;&#10;Descrizione generata automaticamente">
            <a:extLst>
              <a:ext uri="{FF2B5EF4-FFF2-40B4-BE49-F238E27FC236}">
                <a16:creationId xmlns:a16="http://schemas.microsoft.com/office/drawing/2014/main" id="{FA652158-F043-CCE7-6F54-A532D0EB92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76" y="5026081"/>
            <a:ext cx="1875238" cy="1651388"/>
          </a:xfrm>
          <a:prstGeom prst="rect">
            <a:avLst/>
          </a:prstGeom>
        </p:spPr>
      </p:pic>
      <p:pic>
        <p:nvPicPr>
          <p:cNvPr id="48" name="Immagine 47" descr="Immagine che contiene Modello in scala, giocattolo&#10;&#10;Descrizione generata automaticamente">
            <a:extLst>
              <a:ext uri="{FF2B5EF4-FFF2-40B4-BE49-F238E27FC236}">
                <a16:creationId xmlns:a16="http://schemas.microsoft.com/office/drawing/2014/main" id="{C8C35D9F-01F0-775F-949E-37FC730C30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24" y="2993334"/>
            <a:ext cx="1875238" cy="1739068"/>
          </a:xfrm>
          <a:prstGeom prst="rect">
            <a:avLst/>
          </a:prstGeom>
        </p:spPr>
      </p:pic>
      <p:pic>
        <p:nvPicPr>
          <p:cNvPr id="51" name="Immagine 50" descr="Immagine che contiene Modello in scala, giocattolo&#10;&#10;Descrizione generata automaticamente">
            <a:extLst>
              <a:ext uri="{FF2B5EF4-FFF2-40B4-BE49-F238E27FC236}">
                <a16:creationId xmlns:a16="http://schemas.microsoft.com/office/drawing/2014/main" id="{76D17B4D-4D1A-E695-0538-AA29F0F21B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83" y="1301693"/>
            <a:ext cx="1622081" cy="159127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2C6BCC-983D-D3FD-EDC4-62FC08FFE770}"/>
              </a:ext>
            </a:extLst>
          </p:cNvPr>
          <p:cNvSpPr txBox="1"/>
          <p:nvPr/>
        </p:nvSpPr>
        <p:spPr>
          <a:xfrm>
            <a:off x="6411549" y="6533364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294408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BA2E45-F325-DEA6-EA44-80A4AC8A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1ACF3A04-1C7B-087D-A5B6-006D376FF8D5}"/>
              </a:ext>
            </a:extLst>
          </p:cNvPr>
          <p:cNvSpPr txBox="1">
            <a:spLocks/>
          </p:cNvSpPr>
          <p:nvPr/>
        </p:nvSpPr>
        <p:spPr>
          <a:xfrm>
            <a:off x="539931" y="1109728"/>
            <a:ext cx="5860869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partecipazione sempre più multidimensionale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7E22564D-E83A-03AD-15F1-8EAA8419F493}"/>
              </a:ext>
            </a:extLst>
          </p:cNvPr>
          <p:cNvSpPr txBox="1"/>
          <p:nvPr/>
        </p:nvSpPr>
        <p:spPr>
          <a:xfrm>
            <a:off x="6107957" y="451940"/>
            <a:ext cx="555553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0C372E"/>
                </a:solidFill>
              </a:rPr>
              <a:t>QUOTA % DI IMPRESE CHE HANNO EFFETTUATO ECO-INVESTIMENTI NEL PERIODO 2019–2023 SUL TOTALE, PER CLASSE DIMENSIONALE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B0F188-3E42-A8BD-F923-2BCE62D15351}"/>
              </a:ext>
            </a:extLst>
          </p:cNvPr>
          <p:cNvSpPr txBox="1"/>
          <p:nvPr/>
        </p:nvSpPr>
        <p:spPr>
          <a:xfrm>
            <a:off x="539931" y="2880360"/>
            <a:ext cx="48550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rgbClr val="0C372E"/>
                </a:solidFill>
              </a:rPr>
              <a:t>Le imprese medio-grandi continuano ad essere quelle che investono di più, ma il confronto tra il quinquennio 2014-2018 e 2019-2023 fa emergere una partecipazione sempre più multidimensionale. </a:t>
            </a:r>
            <a:r>
              <a:rPr lang="it-IT" sz="1900" b="1" dirty="0">
                <a:solidFill>
                  <a:srgbClr val="0C372E"/>
                </a:solidFill>
                <a:latin typeface="+mj-lt"/>
              </a:rPr>
              <a:t>La quota di micro-imprese eco-investitrici aumenta </a:t>
            </a:r>
            <a:r>
              <a:rPr lang="it-IT" sz="1900" dirty="0">
                <a:solidFill>
                  <a:srgbClr val="0C372E"/>
                </a:solidFill>
              </a:rPr>
              <a:t>dal 22% </a:t>
            </a:r>
            <a:r>
              <a:rPr lang="it-IT" sz="1900" b="1" dirty="0">
                <a:solidFill>
                  <a:srgbClr val="0C372E"/>
                </a:solidFill>
                <a:latin typeface="+mj-lt"/>
              </a:rPr>
              <a:t>al 34,2% </a:t>
            </a:r>
            <a:r>
              <a:rPr lang="it-IT" sz="1900" dirty="0">
                <a:solidFill>
                  <a:srgbClr val="0C372E"/>
                </a:solidFill>
              </a:rPr>
              <a:t>e </a:t>
            </a:r>
            <a:r>
              <a:rPr lang="it-IT" sz="1900" b="1" dirty="0">
                <a:solidFill>
                  <a:srgbClr val="0C372E"/>
                </a:solidFill>
                <a:latin typeface="+mj-lt"/>
              </a:rPr>
              <a:t>quella delle piccole </a:t>
            </a:r>
            <a:r>
              <a:rPr lang="it-IT" sz="1900" dirty="0">
                <a:solidFill>
                  <a:srgbClr val="0C372E"/>
                </a:solidFill>
              </a:rPr>
              <a:t>dal 32,4% </a:t>
            </a:r>
            <a:r>
              <a:rPr lang="it-IT" sz="1900" b="1" dirty="0">
                <a:solidFill>
                  <a:srgbClr val="0C372E"/>
                </a:solidFill>
                <a:latin typeface="+mj-lt"/>
              </a:rPr>
              <a:t>al 50,9%.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4BF328A-B1DD-4181-9DD5-4B479A7F3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09661"/>
              </p:ext>
            </p:extLst>
          </p:nvPr>
        </p:nvGraphicFramePr>
        <p:xfrm>
          <a:off x="6096000" y="904876"/>
          <a:ext cx="5555530" cy="550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5B2C2F-AEE5-554F-51ED-EF5BA7C019B2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284049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911B661-B487-B0BF-24E9-43D203FC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D5290D0F-8593-0139-4727-ECD208C2F65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sostenibilità nei territori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707ADF-BFE4-73D3-A008-A1EF2F7B433B}"/>
              </a:ext>
            </a:extLst>
          </p:cNvPr>
          <p:cNvSpPr txBox="1"/>
          <p:nvPr/>
        </p:nvSpPr>
        <p:spPr>
          <a:xfrm>
            <a:off x="0" y="977975"/>
            <a:ext cx="1218218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dirty="0">
                <a:solidFill>
                  <a:srgbClr val="144438"/>
                </a:solidFill>
                <a:latin typeface="+mj-lt"/>
              </a:rPr>
              <a:t>Nel podio per incidenza di imprese eco-investitrici sul totale della regione spiccano due realtà meridionali. </a:t>
            </a:r>
          </a:p>
          <a:p>
            <a:pPr algn="ctr"/>
            <a:r>
              <a:rPr lang="it-IT" sz="1900" dirty="0">
                <a:solidFill>
                  <a:srgbClr val="144438"/>
                </a:solidFill>
                <a:latin typeface="+mj-lt"/>
              </a:rPr>
              <a:t>In termini assoluti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domina la classifica la Lombardia </a:t>
            </a:r>
            <a:r>
              <a:rPr lang="it-IT" sz="1900" dirty="0">
                <a:solidFill>
                  <a:srgbClr val="144438"/>
                </a:solidFill>
                <a:latin typeface="+mj-lt"/>
              </a:rPr>
              <a:t>(102.730 imprese green), seguita da Veneto (53.480) e Lazio (50.020), ma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quasi 1 impresa su 3 che investe nel green è nel Mezzogiorno</a:t>
            </a:r>
            <a:r>
              <a:rPr lang="it-IT" sz="1900" dirty="0">
                <a:solidFill>
                  <a:srgbClr val="144438"/>
                </a:solidFill>
                <a:latin typeface="+mj-lt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4E28C3-664C-D308-A8E5-5B48C7F162CC}"/>
              </a:ext>
            </a:extLst>
          </p:cNvPr>
          <p:cNvSpPr txBox="1"/>
          <p:nvPr/>
        </p:nvSpPr>
        <p:spPr>
          <a:xfrm>
            <a:off x="494554" y="2048798"/>
            <a:ext cx="480923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300" dirty="0">
                <a:solidFill>
                  <a:srgbClr val="144438"/>
                </a:solidFill>
              </a:rPr>
              <a:t>DISTRIBUZIONE PER PROVINCIA DELLE IMPRESE CHE HANNO INVESTITO NEL GREEN NEL PERIODO 2019-2023 </a:t>
            </a:r>
          </a:p>
          <a:p>
            <a:pPr algn="ctr">
              <a:spcBef>
                <a:spcPct val="0"/>
              </a:spcBef>
            </a:pPr>
            <a:r>
              <a:rPr lang="it-IT" sz="1300" dirty="0">
                <a:solidFill>
                  <a:srgbClr val="144438"/>
                </a:solidFill>
              </a:rPr>
              <a:t>(% SU TOTALE ITALIA)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D4BED7-1873-368D-5641-201302E243D9}"/>
              </a:ext>
            </a:extLst>
          </p:cNvPr>
          <p:cNvSpPr txBox="1"/>
          <p:nvPr/>
        </p:nvSpPr>
        <p:spPr>
          <a:xfrm>
            <a:off x="6842292" y="2048797"/>
            <a:ext cx="480923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300" dirty="0">
                <a:solidFill>
                  <a:srgbClr val="144438"/>
                </a:solidFill>
              </a:rPr>
              <a:t>GRADUATORIA REGIONALE DELLE IMPRESE CHE HANNO INVESTITO NEL GREEN NEL PERIODO 2019-2023                               (VALORI ASSOLUTI)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7F7B417-A551-439D-EC34-A50AD242E3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074" y="2741295"/>
            <a:ext cx="3084198" cy="4122149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A601B47-FC59-4409-9D46-FE949CA24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294918"/>
              </p:ext>
            </p:extLst>
          </p:nvPr>
        </p:nvGraphicFramePr>
        <p:xfrm>
          <a:off x="7314637" y="2585357"/>
          <a:ext cx="3864548" cy="387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34BCABD-218D-C08A-D6EA-DF1886BE394C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30196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B69D814-1F76-6447-5349-8E08AC65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55AA2176-19EC-4F50-81DE-808E0296B5B0}"/>
              </a:ext>
            </a:extLst>
          </p:cNvPr>
          <p:cNvSpPr txBox="1"/>
          <p:nvPr/>
        </p:nvSpPr>
        <p:spPr>
          <a:xfrm>
            <a:off x="6096000" y="346340"/>
            <a:ext cx="555553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144438"/>
                </a:solidFill>
              </a:rPr>
              <a:t>INVESTIMENTI GREEN E IMPATTO SULLE PERFORMANCE- (% SUL TOTALE MANIFATTURIERE)</a:t>
            </a:r>
          </a:p>
        </p:txBody>
      </p:sp>
      <p:pic>
        <p:nvPicPr>
          <p:cNvPr id="12" name="Immagine 11" descr="Immagine che contiene sfera&#10;&#10;Descrizione generata automaticamente">
            <a:extLst>
              <a:ext uri="{FF2B5EF4-FFF2-40B4-BE49-F238E27FC236}">
                <a16:creationId xmlns:a16="http://schemas.microsoft.com/office/drawing/2014/main" id="{57D8890D-3B93-524F-8D9A-55B28DC606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86" y="2672656"/>
            <a:ext cx="3560173" cy="3683694"/>
          </a:xfrm>
          <a:prstGeom prst="rect">
            <a:avLst/>
          </a:prstGeom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2B54961-BCC0-D5AF-4A2F-C3E4F889D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017849"/>
              </p:ext>
            </p:extLst>
          </p:nvPr>
        </p:nvGraphicFramePr>
        <p:xfrm>
          <a:off x="6028354" y="833769"/>
          <a:ext cx="6018328" cy="558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olo 7">
            <a:extLst>
              <a:ext uri="{FF2B5EF4-FFF2-40B4-BE49-F238E27FC236}">
                <a16:creationId xmlns:a16="http://schemas.microsoft.com/office/drawing/2014/main" id="{E7824314-1867-832F-B2BA-FAD75B500260}"/>
              </a:ext>
            </a:extLst>
          </p:cNvPr>
          <p:cNvSpPr txBox="1">
            <a:spLocks/>
          </p:cNvSpPr>
          <p:nvPr/>
        </p:nvSpPr>
        <p:spPr>
          <a:xfrm>
            <a:off x="539931" y="1137275"/>
            <a:ext cx="5216365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investire nel green conviene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BB75F5-344C-FD27-A299-8E5B7EF0EC38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96226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B69D814-1F76-6447-5349-8E08AC65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E7824314-1867-832F-B2BA-FAD75B500260}"/>
              </a:ext>
            </a:extLst>
          </p:cNvPr>
          <p:cNvSpPr txBox="1">
            <a:spLocks/>
          </p:cNvSpPr>
          <p:nvPr/>
        </p:nvSpPr>
        <p:spPr>
          <a:xfrm>
            <a:off x="539931" y="1137275"/>
            <a:ext cx="5216365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investimenti green e le tecnologie NET-zero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55AA2176-19EC-4F50-81DE-808E0296B5B0}"/>
              </a:ext>
            </a:extLst>
          </p:cNvPr>
          <p:cNvSpPr txBox="1"/>
          <p:nvPr/>
        </p:nvSpPr>
        <p:spPr>
          <a:xfrm>
            <a:off x="6096000" y="346340"/>
            <a:ext cx="5555530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1300" dirty="0">
                <a:solidFill>
                  <a:srgbClr val="144438"/>
                </a:solidFill>
              </a:rPr>
              <a:t>STIMA DELL’EFFETTO SULL’AUMENTO DELLA PRODUTTIVITÀ DEL LAVORO DELLE MI PRODOTTO DAI BREVETTI IN TECNOLOGIE STRATEGICHE (STEP) RISPETTO A BREVETTI IN TECNOLOGIE NON STRATEGICHE**</a:t>
            </a:r>
            <a:endParaRPr lang="it-IT" sz="1300" dirty="0">
              <a:solidFill>
                <a:srgbClr val="144438"/>
              </a:solidFill>
              <a:ea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EBEC32-0ACA-03B6-C81D-BFC3F73F2F9A}"/>
              </a:ext>
            </a:extLst>
          </p:cNvPr>
          <p:cNvSpPr txBox="1"/>
          <p:nvPr/>
        </p:nvSpPr>
        <p:spPr>
          <a:xfrm>
            <a:off x="539930" y="2921168"/>
            <a:ext cx="601326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rgbClr val="144438"/>
                </a:solidFill>
                <a:latin typeface="+mj-lt"/>
              </a:rPr>
              <a:t>L'88% delle imprese manifatturiere eco-investitrici  investe in tecnologie Net-Zero*. </a:t>
            </a:r>
            <a:r>
              <a:rPr lang="it-IT" sz="1900" dirty="0">
                <a:solidFill>
                  <a:srgbClr val="144438"/>
                </a:solidFill>
              </a:rPr>
              <a:t>La strada seguita è quella dell'elettrificazione, con l'87% delle imprese che investe in tecnologie Net-Zero per le energie rinnovabili.</a:t>
            </a:r>
          </a:p>
          <a:p>
            <a:endParaRPr lang="it-IT" sz="1900" b="1" dirty="0">
              <a:solidFill>
                <a:srgbClr val="144438"/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395DF58-BCF1-4B73-A19B-DC5668619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901493"/>
              </p:ext>
            </p:extLst>
          </p:nvPr>
        </p:nvGraphicFramePr>
        <p:xfrm>
          <a:off x="6107956" y="866920"/>
          <a:ext cx="5555531" cy="482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magine 9" descr="Immagine che contiene torta di compleanno, interno, torta&#10;&#10;Descrizione generata automaticamente">
            <a:extLst>
              <a:ext uri="{FF2B5EF4-FFF2-40B4-BE49-F238E27FC236}">
                <a16:creationId xmlns:a16="http://schemas.microsoft.com/office/drawing/2014/main" id="{E28ACF73-2DB2-0C2B-2753-2DCBDD58D5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0" y="4168428"/>
            <a:ext cx="2325973" cy="241123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670B08-5F34-FD4D-96FA-F4EDA39F80C5}"/>
              </a:ext>
            </a:extLst>
          </p:cNvPr>
          <p:cNvSpPr txBox="1"/>
          <p:nvPr/>
        </p:nvSpPr>
        <p:spPr>
          <a:xfrm>
            <a:off x="2805756" y="5720725"/>
            <a:ext cx="3047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144438"/>
                </a:solidFill>
              </a:rPr>
              <a:t>*Indagine su imprese manifatturiere 5-499 addetti, Centro Studi Tagliacarne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671269-12DD-242D-AC61-70E94D853870}"/>
              </a:ext>
            </a:extLst>
          </p:cNvPr>
          <p:cNvSpPr txBox="1"/>
          <p:nvPr/>
        </p:nvSpPr>
        <p:spPr>
          <a:xfrm>
            <a:off x="6338248" y="5721746"/>
            <a:ext cx="5313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/>
            <a:r>
              <a:rPr lang="it-IT" sz="1200" dirty="0">
                <a:solidFill>
                  <a:srgbClr val="144438"/>
                </a:solidFill>
              </a:rPr>
              <a:t>** I brevetti STEP sono brevetti collegati alle tecnologie ritenute strategiche dall'Unione Europea per la transizione green e digitale. Tra questi, i brevetti Net-Zero sono i brevetti collegati alle tecnologie per la transizione green.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A76678-7F8F-97DD-CABA-6FBC47FED5D1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372341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EDE9801-8DE6-7240-67BD-3EC24AA2A2E8}"/>
              </a:ext>
            </a:extLst>
          </p:cNvPr>
          <p:cNvSpPr/>
          <p:nvPr/>
        </p:nvSpPr>
        <p:spPr>
          <a:xfrm>
            <a:off x="6096000" y="2206644"/>
            <a:ext cx="1767354" cy="867448"/>
          </a:xfrm>
          <a:prstGeom prst="rect">
            <a:avLst/>
          </a:prstGeom>
          <a:solidFill>
            <a:srgbClr val="CAD38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300004E-2EEE-4247-BE03-A2B07772EFB3}"/>
              </a:ext>
            </a:extLst>
          </p:cNvPr>
          <p:cNvSpPr/>
          <p:nvPr/>
        </p:nvSpPr>
        <p:spPr>
          <a:xfrm>
            <a:off x="6172200" y="3703072"/>
            <a:ext cx="1381125" cy="623577"/>
          </a:xfrm>
          <a:prstGeom prst="rect">
            <a:avLst/>
          </a:prstGeom>
          <a:solidFill>
            <a:srgbClr val="CAD38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9977CB-073E-14A7-C3CB-188CA527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946C2B27-11D0-FE1E-6ACA-AC107BDD16B6}"/>
              </a:ext>
            </a:extLst>
          </p:cNvPr>
          <p:cNvSpPr txBox="1">
            <a:spLocks/>
          </p:cNvSpPr>
          <p:nvPr/>
        </p:nvSpPr>
        <p:spPr>
          <a:xfrm>
            <a:off x="539931" y="1137275"/>
            <a:ext cx="5474789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green jobs: quanti sono e qual è il profilo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657A63D1-4F4E-1298-0B1B-40CB16C4CDA6}"/>
              </a:ext>
            </a:extLst>
          </p:cNvPr>
          <p:cNvSpPr txBox="1"/>
          <p:nvPr/>
        </p:nvSpPr>
        <p:spPr>
          <a:xfrm>
            <a:off x="6095999" y="737165"/>
            <a:ext cx="555553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LE PRINCIPALI CARATTERISTICHE DELLA DOMANDA DI GREEN JOBS – </a:t>
            </a:r>
          </a:p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ANNO 2023 </a:t>
            </a:r>
            <a:endParaRPr lang="en-US" sz="1300" dirty="0">
              <a:solidFill>
                <a:srgbClr val="0C312A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904038-1F3C-0AA0-4872-37D2BB9A5D76}"/>
              </a:ext>
            </a:extLst>
          </p:cNvPr>
          <p:cNvSpPr txBox="1"/>
          <p:nvPr/>
        </p:nvSpPr>
        <p:spPr>
          <a:xfrm>
            <a:off x="539931" y="2640368"/>
            <a:ext cx="60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900" i="0" u="none" strike="noStrike" dirty="0">
                <a:solidFill>
                  <a:srgbClr val="0C312A"/>
                </a:solidFill>
                <a:effectLst/>
                <a:latin typeface="+mj-lt"/>
              </a:rPr>
              <a:t>Green Jobs: 3.163 mila</a:t>
            </a:r>
            <a:br>
              <a:rPr lang="it-IT" sz="2900" i="0" u="none" strike="noStrike" dirty="0">
                <a:solidFill>
                  <a:srgbClr val="0C312A"/>
                </a:solidFill>
                <a:effectLst/>
              </a:rPr>
            </a:br>
            <a:r>
              <a:rPr lang="it-IT" sz="2900" b="1" i="0" u="none" strike="noStrike" dirty="0">
                <a:solidFill>
                  <a:srgbClr val="0C312A"/>
                </a:solidFill>
                <a:effectLst/>
                <a:latin typeface="+mj-lt"/>
              </a:rPr>
              <a:t>13,4% </a:t>
            </a:r>
            <a:r>
              <a:rPr lang="it-IT" sz="2900" i="0" u="none" strike="noStrike" dirty="0">
                <a:solidFill>
                  <a:srgbClr val="0C312A"/>
                </a:solidFill>
                <a:effectLst/>
                <a:latin typeface="+mj-lt"/>
              </a:rPr>
              <a:t>degli occupati</a:t>
            </a:r>
            <a:endParaRPr lang="it-IT" sz="2900" b="0" i="0" u="none" strike="noStrike" dirty="0">
              <a:solidFill>
                <a:srgbClr val="0C312A"/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998970-7BC4-C6D0-FE05-2E58BBBE4939}"/>
              </a:ext>
            </a:extLst>
          </p:cNvPr>
          <p:cNvSpPr txBox="1"/>
          <p:nvPr/>
        </p:nvSpPr>
        <p:spPr>
          <a:xfrm>
            <a:off x="539931" y="3703072"/>
            <a:ext cx="511918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rgbClr val="0C312A"/>
                </a:solidFill>
              </a:rPr>
              <a:t>Il </a:t>
            </a:r>
            <a:r>
              <a:rPr lang="it-IT" sz="1900" b="1" dirty="0">
                <a:solidFill>
                  <a:srgbClr val="0C312A"/>
                </a:solidFill>
                <a:latin typeface="+mj-lt"/>
              </a:rPr>
              <a:t>34,8% dei contratti totali previsti nel 2023 è rivolto a professionalità green</a:t>
            </a:r>
            <a:r>
              <a:rPr lang="it-IT" sz="1900" dirty="0">
                <a:solidFill>
                  <a:srgbClr val="0C312A"/>
                </a:solidFill>
              </a:rPr>
              <a:t>, con un </a:t>
            </a:r>
            <a:r>
              <a:rPr lang="it-IT" sz="1900" b="1" dirty="0">
                <a:solidFill>
                  <a:srgbClr val="0C312A"/>
                </a:solidFill>
                <a:latin typeface="+mj-lt"/>
              </a:rPr>
              <a:t>incremento di 102.490 unità</a:t>
            </a:r>
            <a:r>
              <a:rPr lang="it-IT" sz="1900" dirty="0">
                <a:solidFill>
                  <a:srgbClr val="0C312A"/>
                </a:solidFill>
              </a:rPr>
              <a:t> rispetto al 2022.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FF696E7D-D61B-4997-B18D-2FB6E609A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1854"/>
              </p:ext>
            </p:extLst>
          </p:nvPr>
        </p:nvGraphicFramePr>
        <p:xfrm>
          <a:off x="5767854" y="954087"/>
          <a:ext cx="6211821" cy="576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Immagine 12" descr="Immagine che contiene torta di compleanno, Modello in scala&#10;&#10;Descrizione generata automaticamente">
            <a:extLst>
              <a:ext uri="{FF2B5EF4-FFF2-40B4-BE49-F238E27FC236}">
                <a16:creationId xmlns:a16="http://schemas.microsoft.com/office/drawing/2014/main" id="{A920B988-011A-D7D4-4B6E-3D57348D79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1" y="4555952"/>
            <a:ext cx="2436373" cy="20886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D856A4-896B-229B-CC7E-EAC53FD01C4C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343260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9977CB-073E-14A7-C3CB-188CA527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946C2B27-11D0-FE1E-6ACA-AC107BDD16B6}"/>
              </a:ext>
            </a:extLst>
          </p:cNvPr>
          <p:cNvSpPr txBox="1">
            <a:spLocks/>
          </p:cNvSpPr>
          <p:nvPr/>
        </p:nvSpPr>
        <p:spPr>
          <a:xfrm>
            <a:off x="539931" y="1100881"/>
            <a:ext cx="5310409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allarga il mismatch tra domanda e offerta di lavoro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657A63D1-4F4E-1298-0B1B-40CB16C4CDA6}"/>
              </a:ext>
            </a:extLst>
          </p:cNvPr>
          <p:cNvSpPr txBox="1"/>
          <p:nvPr/>
        </p:nvSpPr>
        <p:spPr>
          <a:xfrm>
            <a:off x="6096000" y="396600"/>
            <a:ext cx="5555530" cy="20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DIFFICOLTÀ DI REPERIMENTO PER  GRUPPO PROFESSIONALE</a:t>
            </a:r>
            <a:endParaRPr lang="en-US" sz="1300" dirty="0">
              <a:solidFill>
                <a:srgbClr val="0C312A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904038-1F3C-0AA0-4872-37D2BB9A5D76}"/>
              </a:ext>
            </a:extLst>
          </p:cNvPr>
          <p:cNvSpPr txBox="1"/>
          <p:nvPr/>
        </p:nvSpPr>
        <p:spPr>
          <a:xfrm>
            <a:off x="539931" y="2841532"/>
            <a:ext cx="527372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900" i="0" u="none" strike="noStrike" dirty="0">
                <a:solidFill>
                  <a:srgbClr val="0C312A"/>
                </a:solidFill>
                <a:effectLst/>
                <a:latin typeface="+mj-lt"/>
              </a:rPr>
              <a:t>La difficoltà di reperimento di Green Jobs raggiunge il 52,6% nel 2023 </a:t>
            </a:r>
            <a:r>
              <a:rPr lang="it-IT" sz="1900" dirty="0">
                <a:solidFill>
                  <a:srgbClr val="0C312A"/>
                </a:solidFill>
              </a:rPr>
              <a:t>(altre figure professionali 41,1%)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998970-7BC4-C6D0-FE05-2E58BBBE4939}"/>
              </a:ext>
            </a:extLst>
          </p:cNvPr>
          <p:cNvSpPr txBox="1"/>
          <p:nvPr/>
        </p:nvSpPr>
        <p:spPr>
          <a:xfrm>
            <a:off x="539931" y="4314841"/>
            <a:ext cx="51191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900" dirty="0">
              <a:solidFill>
                <a:srgbClr val="0C312A"/>
              </a:solidFill>
            </a:endParaRPr>
          </a:p>
          <a:p>
            <a:r>
              <a:rPr lang="it-IT" sz="1900" dirty="0">
                <a:solidFill>
                  <a:srgbClr val="0C312A"/>
                </a:solidFill>
              </a:rPr>
              <a:t>In aumento rispetto al 2022 (era del 47,4%)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E3F343EE-D004-8C34-EB39-DCCE7DEA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805490"/>
              </p:ext>
            </p:extLst>
          </p:nvPr>
        </p:nvGraphicFramePr>
        <p:xfrm>
          <a:off x="5974330" y="669653"/>
          <a:ext cx="5555530" cy="385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22">
            <a:extLst>
              <a:ext uri="{FF2B5EF4-FFF2-40B4-BE49-F238E27FC236}">
                <a16:creationId xmlns:a16="http://schemas.microsoft.com/office/drawing/2014/main" id="{4B66A586-0DB3-C400-2BED-539A11AD6DAF}"/>
              </a:ext>
            </a:extLst>
          </p:cNvPr>
          <p:cNvSpPr txBox="1"/>
          <p:nvPr/>
        </p:nvSpPr>
        <p:spPr>
          <a:xfrm>
            <a:off x="6107957" y="4579126"/>
            <a:ext cx="5555530" cy="20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DIFFICOLTÀ DI REPERIMENTO PER  RIPARTIZIONE GEOGRAFICA</a:t>
            </a:r>
            <a:endParaRPr lang="en-US" sz="1300" dirty="0">
              <a:solidFill>
                <a:srgbClr val="0C312A"/>
              </a:solidFill>
            </a:endParaRP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779A8263-33E5-43BA-1B7B-35472015E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355922"/>
              </p:ext>
            </p:extLst>
          </p:nvPr>
        </p:nvGraphicFramePr>
        <p:xfrm>
          <a:off x="5742947" y="4967863"/>
          <a:ext cx="1746742" cy="11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06705BD2-B7AE-D01F-BB72-7D332EF94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938336"/>
              </p:ext>
            </p:extLst>
          </p:nvPr>
        </p:nvGraphicFramePr>
        <p:xfrm>
          <a:off x="7093656" y="4967863"/>
          <a:ext cx="1746742" cy="11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DB6F0C25-73A8-87B3-E61A-0A13D1634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434412"/>
              </p:ext>
            </p:extLst>
          </p:nvPr>
        </p:nvGraphicFramePr>
        <p:xfrm>
          <a:off x="8444365" y="4967863"/>
          <a:ext cx="1746742" cy="11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154DC418-CD89-AFBE-AB1B-91AAE7C76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788456"/>
              </p:ext>
            </p:extLst>
          </p:nvPr>
        </p:nvGraphicFramePr>
        <p:xfrm>
          <a:off x="9795075" y="4967863"/>
          <a:ext cx="1746742" cy="11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61">
            <a:extLst>
              <a:ext uri="{FF2B5EF4-FFF2-40B4-BE49-F238E27FC236}">
                <a16:creationId xmlns:a16="http://schemas.microsoft.com/office/drawing/2014/main" id="{39245A01-0280-7078-797F-AA242DC91080}"/>
              </a:ext>
            </a:extLst>
          </p:cNvPr>
          <p:cNvSpPr txBox="1"/>
          <p:nvPr/>
        </p:nvSpPr>
        <p:spPr>
          <a:xfrm>
            <a:off x="10191107" y="5375222"/>
            <a:ext cx="989108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IN" sz="1900" b="0" dirty="0">
                <a:solidFill>
                  <a:srgbClr val="0C3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48,0%</a:t>
            </a:r>
          </a:p>
        </p:txBody>
      </p:sp>
      <p:sp>
        <p:nvSpPr>
          <p:cNvPr id="23" name="TextBox 61">
            <a:extLst>
              <a:ext uri="{FF2B5EF4-FFF2-40B4-BE49-F238E27FC236}">
                <a16:creationId xmlns:a16="http://schemas.microsoft.com/office/drawing/2014/main" id="{99CC012B-C98F-49D5-A31C-603A4AA89829}"/>
              </a:ext>
            </a:extLst>
          </p:cNvPr>
          <p:cNvSpPr txBox="1"/>
          <p:nvPr/>
        </p:nvSpPr>
        <p:spPr>
          <a:xfrm>
            <a:off x="8830205" y="5375222"/>
            <a:ext cx="989108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IN" sz="1900" b="0" dirty="0">
                <a:solidFill>
                  <a:srgbClr val="0C3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51,6%</a:t>
            </a:r>
          </a:p>
        </p:txBody>
      </p:sp>
      <p:sp>
        <p:nvSpPr>
          <p:cNvPr id="24" name="TextBox 61">
            <a:extLst>
              <a:ext uri="{FF2B5EF4-FFF2-40B4-BE49-F238E27FC236}">
                <a16:creationId xmlns:a16="http://schemas.microsoft.com/office/drawing/2014/main" id="{C0C55E5B-2703-9065-E936-DB46997BBED0}"/>
              </a:ext>
            </a:extLst>
          </p:cNvPr>
          <p:cNvSpPr txBox="1"/>
          <p:nvPr/>
        </p:nvSpPr>
        <p:spPr>
          <a:xfrm>
            <a:off x="7489689" y="5375222"/>
            <a:ext cx="989108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IN" sz="1900" b="0" dirty="0">
                <a:solidFill>
                  <a:srgbClr val="0C3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58,6%</a:t>
            </a:r>
          </a:p>
        </p:txBody>
      </p:sp>
      <p:sp>
        <p:nvSpPr>
          <p:cNvPr id="25" name="TextBox 61">
            <a:extLst>
              <a:ext uri="{FF2B5EF4-FFF2-40B4-BE49-F238E27FC236}">
                <a16:creationId xmlns:a16="http://schemas.microsoft.com/office/drawing/2014/main" id="{12D69A04-E8CD-44D0-C464-76D3BAC32998}"/>
              </a:ext>
            </a:extLst>
          </p:cNvPr>
          <p:cNvSpPr txBox="1"/>
          <p:nvPr/>
        </p:nvSpPr>
        <p:spPr>
          <a:xfrm>
            <a:off x="6138979" y="5375222"/>
            <a:ext cx="989108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IN" sz="1900" b="0" dirty="0">
                <a:solidFill>
                  <a:srgbClr val="0C3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52,4%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9774F90C-C5FF-B6DC-C35D-0941571AEDC7}"/>
              </a:ext>
            </a:extLst>
          </p:cNvPr>
          <p:cNvSpPr txBox="1"/>
          <p:nvPr/>
        </p:nvSpPr>
        <p:spPr>
          <a:xfrm>
            <a:off x="6060473" y="6200702"/>
            <a:ext cx="1111690" cy="20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NORD-OVEST</a:t>
            </a:r>
            <a:endParaRPr lang="en-US" sz="1300" dirty="0">
              <a:solidFill>
                <a:srgbClr val="0C312A"/>
              </a:solidFill>
            </a:endParaRP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2024D05C-4F23-D44D-4DF9-0FE3FFB5ECB5}"/>
              </a:ext>
            </a:extLst>
          </p:cNvPr>
          <p:cNvSpPr txBox="1"/>
          <p:nvPr/>
        </p:nvSpPr>
        <p:spPr>
          <a:xfrm>
            <a:off x="7411182" y="6200701"/>
            <a:ext cx="1111690" cy="20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NORD-EST</a:t>
            </a:r>
            <a:endParaRPr lang="en-US" sz="1300" dirty="0">
              <a:solidFill>
                <a:srgbClr val="0C312A"/>
              </a:solidFill>
            </a:endParaRP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33DB3346-4CB5-EA7E-C111-A338C26B83D9}"/>
              </a:ext>
            </a:extLst>
          </p:cNvPr>
          <p:cNvSpPr txBox="1"/>
          <p:nvPr/>
        </p:nvSpPr>
        <p:spPr>
          <a:xfrm>
            <a:off x="8756427" y="6200700"/>
            <a:ext cx="1111690" cy="20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CENTRO</a:t>
            </a:r>
            <a:endParaRPr lang="en-US" sz="1300" dirty="0">
              <a:solidFill>
                <a:srgbClr val="0C312A"/>
              </a:solidFill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54A3CEFE-F5A9-10D7-83DF-056CDF460997}"/>
              </a:ext>
            </a:extLst>
          </p:cNvPr>
          <p:cNvSpPr txBox="1"/>
          <p:nvPr/>
        </p:nvSpPr>
        <p:spPr>
          <a:xfrm>
            <a:off x="10129816" y="6200700"/>
            <a:ext cx="1111690" cy="20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SUD E ISOLE</a:t>
            </a:r>
            <a:endParaRPr lang="en-US" sz="1300" dirty="0">
              <a:solidFill>
                <a:srgbClr val="0C312A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3061CE-29A2-848C-9F1F-113C1C54132E}"/>
              </a:ext>
            </a:extLst>
          </p:cNvPr>
          <p:cNvSpPr txBox="1"/>
          <p:nvPr/>
        </p:nvSpPr>
        <p:spPr>
          <a:xfrm>
            <a:off x="558695" y="5343903"/>
            <a:ext cx="504144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rgbClr val="0C312A"/>
                </a:solidFill>
              </a:rPr>
              <a:t>… e l'esigenza di formare il personale caratterizza il 44,7% delle attivazioni di green jobs </a:t>
            </a:r>
            <a:r>
              <a:rPr lang="it-IT" sz="1900" dirty="0">
                <a:solidFill>
                  <a:srgbClr val="0C372E"/>
                </a:solidFill>
              </a:rPr>
              <a:t>(altre figure professionali 34,1%)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B6C65E-272C-15F9-0337-55BE38E88EB6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368450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A4741A-BEE7-81A0-DE0B-71BAB43E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2" name="Titolo 7">
            <a:extLst>
              <a:ext uri="{FF2B5EF4-FFF2-40B4-BE49-F238E27FC236}">
                <a16:creationId xmlns:a16="http://schemas.microsoft.com/office/drawing/2014/main" id="{7121AB95-5DB1-5060-57D5-5652D4A1E567}"/>
              </a:ext>
            </a:extLst>
          </p:cNvPr>
          <p:cNvSpPr txBox="1">
            <a:spLocks/>
          </p:cNvSpPr>
          <p:nvPr/>
        </p:nvSpPr>
        <p:spPr>
          <a:xfrm>
            <a:off x="539931" y="1137275"/>
            <a:ext cx="5119189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sfide ambientali e il fabbisogno occupazionale: le stime sul futuro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F57DBA-02A4-4B93-E3BF-18F7ED6EFD69}"/>
              </a:ext>
            </a:extLst>
          </p:cNvPr>
          <p:cNvSpPr txBox="1"/>
          <p:nvPr/>
        </p:nvSpPr>
        <p:spPr>
          <a:xfrm>
            <a:off x="539931" y="3245396"/>
            <a:ext cx="471278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rgbClr val="144438"/>
                </a:solidFill>
              </a:rPr>
              <a:t>Si stima che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ad oltre 2,4 milioni di lavoratori verranno richieste competenze green con importanza almeno intermedia nel quinquennio 2024-2028* </a:t>
            </a:r>
            <a:r>
              <a:rPr lang="it-IT" sz="1900" dirty="0">
                <a:solidFill>
                  <a:srgbClr val="144438"/>
                </a:solidFill>
              </a:rPr>
              <a:t>(quasi due terzi del fabbisogno complessivo).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570405-06F3-2226-464F-DADFC8E2C16C}"/>
              </a:ext>
            </a:extLst>
          </p:cNvPr>
          <p:cNvSpPr txBox="1"/>
          <p:nvPr/>
        </p:nvSpPr>
        <p:spPr>
          <a:xfrm>
            <a:off x="539931" y="4933526"/>
            <a:ext cx="4712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44438"/>
                </a:solidFill>
              </a:rPr>
              <a:t>Con </a:t>
            </a:r>
            <a:r>
              <a:rPr lang="it-IT" b="1" dirty="0">
                <a:solidFill>
                  <a:srgbClr val="144438"/>
                </a:solidFill>
                <a:latin typeface="+mj-lt"/>
              </a:rPr>
              <a:t>importanza elevata a più di 1,5 milioni di unità </a:t>
            </a:r>
            <a:r>
              <a:rPr lang="it-IT" dirty="0">
                <a:solidFill>
                  <a:srgbClr val="144438"/>
                </a:solidFill>
              </a:rPr>
              <a:t>(poco più del  40% del totale).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FA91C633-41FA-6F3C-784B-E80834DF303D}"/>
              </a:ext>
            </a:extLst>
          </p:cNvPr>
          <p:cNvSpPr txBox="1"/>
          <p:nvPr/>
        </p:nvSpPr>
        <p:spPr>
          <a:xfrm>
            <a:off x="6096000" y="509451"/>
            <a:ext cx="5555530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0C312A"/>
                </a:solidFill>
              </a:rPr>
              <a:t>LE TECNOLOGIE DESTINATE A CREARE PIÙ POSTI LAVORO, 2023-2027 – SALDO TRA IMPRESE CHE PREVEDONO INCREMENTI E DIMINUZIONI DELL'OCCUPAZIONE IN SEGUITO ALL'ADOZIONE DELLA TECNOLOGIA </a:t>
            </a:r>
          </a:p>
        </p:txBody>
      </p:sp>
      <p:pic>
        <p:nvPicPr>
          <p:cNvPr id="12" name="Immagine 11" descr="Immagine che contiene verde, schermata&#10;&#10;Descrizione generata automaticamente">
            <a:extLst>
              <a:ext uri="{FF2B5EF4-FFF2-40B4-BE49-F238E27FC236}">
                <a16:creationId xmlns:a16="http://schemas.microsoft.com/office/drawing/2014/main" id="{441E87DC-07DF-4294-5966-4505B8FE15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445" y="1241517"/>
            <a:ext cx="2157439" cy="1810341"/>
          </a:xfrm>
          <a:prstGeom prst="rect">
            <a:avLst/>
          </a:prstGeom>
        </p:spPr>
      </p:pic>
      <p:sp>
        <p:nvSpPr>
          <p:cNvPr id="15" name="TextBox 61">
            <a:extLst>
              <a:ext uri="{FF2B5EF4-FFF2-40B4-BE49-F238E27FC236}">
                <a16:creationId xmlns:a16="http://schemas.microsoft.com/office/drawing/2014/main" id="{8AE61DD5-4093-98D1-8E5F-C347423B81FD}"/>
              </a:ext>
            </a:extLst>
          </p:cNvPr>
          <p:cNvSpPr txBox="1"/>
          <p:nvPr/>
        </p:nvSpPr>
        <p:spPr>
          <a:xfrm>
            <a:off x="8042185" y="2271893"/>
            <a:ext cx="322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900" dirty="0">
                <a:solidFill>
                  <a:srgbClr val="0C372E"/>
                </a:solidFill>
                <a:latin typeface="+mj-lt"/>
              </a:rPr>
              <a:t>BIG DATA</a:t>
            </a:r>
          </a:p>
        </p:txBody>
      </p:sp>
      <p:sp>
        <p:nvSpPr>
          <p:cNvPr id="16" name="TextBox 61">
            <a:extLst>
              <a:ext uri="{FF2B5EF4-FFF2-40B4-BE49-F238E27FC236}">
                <a16:creationId xmlns:a16="http://schemas.microsoft.com/office/drawing/2014/main" id="{300054FE-8B44-DB35-B702-0FD179345213}"/>
              </a:ext>
            </a:extLst>
          </p:cNvPr>
          <p:cNvSpPr txBox="1"/>
          <p:nvPr/>
        </p:nvSpPr>
        <p:spPr>
          <a:xfrm>
            <a:off x="8042185" y="1656340"/>
            <a:ext cx="180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4400" dirty="0">
                <a:solidFill>
                  <a:srgbClr val="0C372E"/>
                </a:solidFill>
                <a:latin typeface="+mj-lt"/>
              </a:rPr>
              <a:t>58,0%</a:t>
            </a:r>
          </a:p>
        </p:txBody>
      </p:sp>
      <p:pic>
        <p:nvPicPr>
          <p:cNvPr id="18" name="Immagine 17" descr="Immagine che contiene verde, cartone animato&#10;&#10;Descrizione generata automaticamente">
            <a:extLst>
              <a:ext uri="{FF2B5EF4-FFF2-40B4-BE49-F238E27FC236}">
                <a16:creationId xmlns:a16="http://schemas.microsoft.com/office/drawing/2014/main" id="{E4608A3D-B4B5-1671-C102-E507982BC5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627" y="4299946"/>
            <a:ext cx="2118069" cy="2172746"/>
          </a:xfrm>
          <a:prstGeom prst="rect">
            <a:avLst/>
          </a:prstGeom>
        </p:spPr>
      </p:pic>
      <p:sp>
        <p:nvSpPr>
          <p:cNvPr id="21" name="TextBox 61">
            <a:extLst>
              <a:ext uri="{FF2B5EF4-FFF2-40B4-BE49-F238E27FC236}">
                <a16:creationId xmlns:a16="http://schemas.microsoft.com/office/drawing/2014/main" id="{6060A0E4-6C85-B51C-8C9C-F24D93482762}"/>
              </a:ext>
            </a:extLst>
          </p:cNvPr>
          <p:cNvSpPr txBox="1"/>
          <p:nvPr/>
        </p:nvSpPr>
        <p:spPr>
          <a:xfrm>
            <a:off x="8120884" y="5695819"/>
            <a:ext cx="322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900" dirty="0">
                <a:solidFill>
                  <a:srgbClr val="0C372E"/>
                </a:solidFill>
                <a:latin typeface="+mj-lt"/>
              </a:rPr>
              <a:t>GESTIONE AMBIENTALE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E16F851A-CEBB-99EC-2AD1-EE0E78BCC750}"/>
              </a:ext>
            </a:extLst>
          </p:cNvPr>
          <p:cNvSpPr txBox="1"/>
          <p:nvPr/>
        </p:nvSpPr>
        <p:spPr>
          <a:xfrm>
            <a:off x="8120884" y="5080266"/>
            <a:ext cx="180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4400" dirty="0">
                <a:solidFill>
                  <a:srgbClr val="0C372E"/>
                </a:solidFill>
                <a:latin typeface="+mj-lt"/>
              </a:rPr>
              <a:t>45,8%</a:t>
            </a:r>
          </a:p>
        </p:txBody>
      </p:sp>
      <p:pic>
        <p:nvPicPr>
          <p:cNvPr id="23" name="Immagine 22" descr="Immagine che contiene verde, cartone animato&#10;&#10;Descrizione generata automaticamente">
            <a:extLst>
              <a:ext uri="{FF2B5EF4-FFF2-40B4-BE49-F238E27FC236}">
                <a16:creationId xmlns:a16="http://schemas.microsoft.com/office/drawing/2014/main" id="{48C73836-376E-0AF2-BD9D-6872603C7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768" y="2647360"/>
            <a:ext cx="2157439" cy="2052198"/>
          </a:xfrm>
          <a:prstGeom prst="rect">
            <a:avLst/>
          </a:prstGeom>
        </p:spPr>
      </p:pic>
      <p:sp>
        <p:nvSpPr>
          <p:cNvPr id="24" name="TextBox 61">
            <a:extLst>
              <a:ext uri="{FF2B5EF4-FFF2-40B4-BE49-F238E27FC236}">
                <a16:creationId xmlns:a16="http://schemas.microsoft.com/office/drawing/2014/main" id="{87DEB091-B7C7-4B25-4E55-0817407327A5}"/>
              </a:ext>
            </a:extLst>
          </p:cNvPr>
          <p:cNvSpPr txBox="1"/>
          <p:nvPr/>
        </p:nvSpPr>
        <p:spPr>
          <a:xfrm>
            <a:off x="6509625" y="3627166"/>
            <a:ext cx="32225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it-IT" sz="1900" dirty="0">
                <a:solidFill>
                  <a:srgbClr val="0C372E"/>
                </a:solidFill>
                <a:latin typeface="+mj-lt"/>
              </a:rPr>
              <a:t>MITIGAZIONE DEI CAMBIAMENTI CLIMATICI</a:t>
            </a:r>
          </a:p>
        </p:txBody>
      </p:sp>
      <p:sp>
        <p:nvSpPr>
          <p:cNvPr id="25" name="TextBox 61">
            <a:extLst>
              <a:ext uri="{FF2B5EF4-FFF2-40B4-BE49-F238E27FC236}">
                <a16:creationId xmlns:a16="http://schemas.microsoft.com/office/drawing/2014/main" id="{CF0F650C-3A66-4756-0FE1-AC680E1E9602}"/>
              </a:ext>
            </a:extLst>
          </p:cNvPr>
          <p:cNvSpPr txBox="1"/>
          <p:nvPr/>
        </p:nvSpPr>
        <p:spPr>
          <a:xfrm>
            <a:off x="7922890" y="3011613"/>
            <a:ext cx="180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it-IT" sz="4400" dirty="0">
                <a:solidFill>
                  <a:srgbClr val="0C372E"/>
                </a:solidFill>
                <a:latin typeface="+mj-lt"/>
              </a:rPr>
              <a:t>49,5%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511DE-FF42-3D2B-A801-3BC0293C0C9D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2943974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 descr="Immagine che contiene albero, pianta, giardino&#10;&#10;Descrizione generata automaticamente">
            <a:extLst>
              <a:ext uri="{FF2B5EF4-FFF2-40B4-BE49-F238E27FC236}">
                <a16:creationId xmlns:a16="http://schemas.microsoft.com/office/drawing/2014/main" id="{1CF5A1ED-A381-FB62-E166-200E4C0265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564" y="839592"/>
            <a:ext cx="2641436" cy="5794478"/>
          </a:xfrm>
          <a:prstGeom prst="rect">
            <a:avLst/>
          </a:prstGeom>
        </p:spPr>
      </p:pic>
      <p:pic>
        <p:nvPicPr>
          <p:cNvPr id="32" name="Immagine 31" descr="Immagine che contiene albero, pianta, giardino&#10;&#10;Descrizione generata automaticamente">
            <a:extLst>
              <a:ext uri="{FF2B5EF4-FFF2-40B4-BE49-F238E27FC236}">
                <a16:creationId xmlns:a16="http://schemas.microsoft.com/office/drawing/2014/main" id="{134C17AF-B659-D6B4-458B-78B909AFB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26757"/>
            <a:ext cx="2434238" cy="50725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FCDE85-1C95-1328-E3DB-1632DEDE637A}"/>
              </a:ext>
            </a:extLst>
          </p:cNvPr>
          <p:cNvSpPr txBox="1"/>
          <p:nvPr/>
        </p:nvSpPr>
        <p:spPr>
          <a:xfrm>
            <a:off x="2376000" y="1005564"/>
            <a:ext cx="529431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 figure professionali?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B50D14A7-4ED4-9E88-1AF2-CBD7475F0D6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grande sfida: persone per la transizione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1AF8B1-E8A0-12C5-C16B-C9808F119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4C6F24-FAA4-0117-FF4B-AECC443EA305}"/>
              </a:ext>
            </a:extLst>
          </p:cNvPr>
          <p:cNvSpPr txBox="1"/>
          <p:nvPr/>
        </p:nvSpPr>
        <p:spPr>
          <a:xfrm>
            <a:off x="2376000" y="1717552"/>
            <a:ext cx="382211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Settore finanziario</a:t>
            </a:r>
            <a:r>
              <a:rPr lang="it-IT" sz="1600" dirty="0">
                <a:solidFill>
                  <a:srgbClr val="144438"/>
                </a:solidFill>
              </a:rPr>
              <a:t>: revisore della sostenibilità, esperto di gestione del rischio, </a:t>
            </a:r>
            <a:r>
              <a:rPr lang="it-IT" sz="1600" dirty="0" err="1">
                <a:solidFill>
                  <a:srgbClr val="144438"/>
                </a:solidFill>
              </a:rPr>
              <a:t>sustainability</a:t>
            </a:r>
            <a:r>
              <a:rPr lang="it-IT" sz="1600" dirty="0">
                <a:solidFill>
                  <a:srgbClr val="144438"/>
                </a:solidFill>
              </a:rPr>
              <a:t> and carbon </a:t>
            </a:r>
            <a:r>
              <a:rPr lang="it-IT" sz="1600" dirty="0" err="1">
                <a:solidFill>
                  <a:srgbClr val="144438"/>
                </a:solidFill>
              </a:rPr>
              <a:t>analyst</a:t>
            </a:r>
            <a:endParaRPr lang="it-IT" sz="1600" dirty="0">
              <a:solidFill>
                <a:srgbClr val="144438"/>
              </a:solidFill>
            </a:endParaRPr>
          </a:p>
          <a:p>
            <a:pPr algn="l"/>
            <a:r>
              <a:rPr lang="it-IT" sz="1600" b="1" dirty="0">
                <a:solidFill>
                  <a:srgbClr val="144438"/>
                </a:solidFill>
                <a:latin typeface="+mj-lt"/>
              </a:rPr>
              <a:t>Settore energetico</a:t>
            </a:r>
            <a:r>
              <a:rPr lang="it-IT" sz="1600" b="1" dirty="0">
                <a:solidFill>
                  <a:srgbClr val="144438"/>
                </a:solidFill>
              </a:rPr>
              <a:t>: </a:t>
            </a:r>
            <a:r>
              <a:rPr lang="it-IT" sz="1600" dirty="0" err="1">
                <a:solidFill>
                  <a:srgbClr val="144438"/>
                </a:solidFill>
              </a:rPr>
              <a:t>renewable</a:t>
            </a:r>
            <a:r>
              <a:rPr lang="it-IT" sz="1600" dirty="0">
                <a:solidFill>
                  <a:srgbClr val="144438"/>
                </a:solidFill>
              </a:rPr>
              <a:t> energy investment managers, net-zero project managers, installatori di</a:t>
            </a:r>
          </a:p>
          <a:p>
            <a:pPr algn="l">
              <a:spcAft>
                <a:spcPts val="300"/>
              </a:spcAft>
            </a:pPr>
            <a:r>
              <a:rPr lang="it-IT" sz="1600" dirty="0">
                <a:solidFill>
                  <a:srgbClr val="144438"/>
                </a:solidFill>
              </a:rPr>
              <a:t>pannelli solari</a:t>
            </a:r>
          </a:p>
          <a:p>
            <a:pPr algn="l">
              <a:spcAft>
                <a:spcPts val="300"/>
              </a:spcAft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Management d’impresa</a:t>
            </a:r>
            <a:r>
              <a:rPr lang="it-IT" sz="1600" b="1" dirty="0">
                <a:solidFill>
                  <a:srgbClr val="144438"/>
                </a:solidFill>
              </a:rPr>
              <a:t>: </a:t>
            </a:r>
            <a:r>
              <a:rPr lang="it-IT" sz="1600" dirty="0" err="1">
                <a:solidFill>
                  <a:srgbClr val="144438"/>
                </a:solidFill>
              </a:rPr>
              <a:t>sustainable</a:t>
            </a:r>
            <a:r>
              <a:rPr lang="it-IT" sz="1600" dirty="0">
                <a:solidFill>
                  <a:srgbClr val="144438"/>
                </a:solidFill>
              </a:rPr>
              <a:t> supply chain manager, supply chain risk </a:t>
            </a:r>
            <a:r>
              <a:rPr lang="it-IT" sz="1600" dirty="0" err="1">
                <a:solidFill>
                  <a:srgbClr val="144438"/>
                </a:solidFill>
              </a:rPr>
              <a:t>analyst</a:t>
            </a:r>
            <a:r>
              <a:rPr lang="it-IT" sz="1600" dirty="0">
                <a:solidFill>
                  <a:srgbClr val="144438"/>
                </a:solidFill>
              </a:rPr>
              <a:t>, esperti di due diligence</a:t>
            </a:r>
          </a:p>
          <a:p>
            <a:pPr algn="l">
              <a:spcAft>
                <a:spcPts val="300"/>
              </a:spcAft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Ambito urbanistico</a:t>
            </a:r>
            <a:r>
              <a:rPr lang="it-IT" sz="1600" b="1" dirty="0">
                <a:solidFill>
                  <a:srgbClr val="144438"/>
                </a:solidFill>
              </a:rPr>
              <a:t>: </a:t>
            </a:r>
            <a:r>
              <a:rPr lang="it-IT" sz="1600" dirty="0">
                <a:solidFill>
                  <a:srgbClr val="144438"/>
                </a:solidFill>
              </a:rPr>
              <a:t>system integrator per edilizia, responsabile dell’azione territoriale, tecnico del territorio</a:t>
            </a:r>
          </a:p>
          <a:p>
            <a:pPr algn="l">
              <a:spcAft>
                <a:spcPts val="300"/>
              </a:spcAft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Progettazione del prodotto</a:t>
            </a:r>
            <a:r>
              <a:rPr lang="it-IT" sz="1600" b="1" dirty="0">
                <a:solidFill>
                  <a:srgbClr val="144438"/>
                </a:solidFill>
              </a:rPr>
              <a:t>: </a:t>
            </a:r>
            <a:r>
              <a:rPr lang="it-IT" sz="1600" dirty="0" err="1">
                <a:solidFill>
                  <a:srgbClr val="144438"/>
                </a:solidFill>
              </a:rPr>
              <a:t>biodesigner</a:t>
            </a:r>
            <a:r>
              <a:rPr lang="it-IT" sz="1600" dirty="0">
                <a:solidFill>
                  <a:srgbClr val="144438"/>
                </a:solidFill>
              </a:rPr>
              <a:t>, eco-design manager</a:t>
            </a:r>
          </a:p>
          <a:p>
            <a:pPr algn="l"/>
            <a:r>
              <a:rPr lang="it-IT" sz="1600" b="1" dirty="0">
                <a:solidFill>
                  <a:srgbClr val="144438"/>
                </a:solidFill>
                <a:latin typeface="+mj-lt"/>
              </a:rPr>
              <a:t>Professioni «tradizionali»</a:t>
            </a:r>
            <a:r>
              <a:rPr lang="it-IT" sz="1600" b="1" dirty="0">
                <a:solidFill>
                  <a:srgbClr val="144438"/>
                </a:solidFill>
              </a:rPr>
              <a:t>: </a:t>
            </a:r>
            <a:r>
              <a:rPr lang="it-IT" sz="1600" dirty="0">
                <a:solidFill>
                  <a:srgbClr val="144438"/>
                </a:solidFill>
              </a:rPr>
              <a:t>informatici ambientali, eco-camionisti, agricoltori biologici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AD912A-B07A-745E-685D-038ECA926860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3310EC8-661F-E8A2-A58A-1DF53F9D7522}"/>
              </a:ext>
            </a:extLst>
          </p:cNvPr>
          <p:cNvSpPr txBox="1"/>
          <p:nvPr/>
        </p:nvSpPr>
        <p:spPr>
          <a:xfrm>
            <a:off x="6840000" y="1007352"/>
            <a:ext cx="538082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 competenze?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9254D7-56B5-AEE3-3715-D492FEF73C7D}"/>
              </a:ext>
            </a:extLst>
          </p:cNvPr>
          <p:cNvSpPr txBox="1"/>
          <p:nvPr/>
        </p:nvSpPr>
        <p:spPr>
          <a:xfrm>
            <a:off x="6840000" y="1653318"/>
            <a:ext cx="3216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LEGATE ALL’ECONOMIA DELLA CONOSCENZA E DELL’INNOVAZIONE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8C0D66-E72F-6762-9938-2D182BD8943F}"/>
              </a:ext>
            </a:extLst>
          </p:cNvPr>
          <p:cNvSpPr txBox="1"/>
          <p:nvPr/>
        </p:nvSpPr>
        <p:spPr>
          <a:xfrm>
            <a:off x="6840000" y="3303750"/>
            <a:ext cx="3908853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COMPETENZE TRASVERSALI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144438"/>
                </a:solidFill>
              </a:rPr>
              <a:t>(soluzione problemi complessi,...)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527016C-8E23-768E-681A-CF82EB55FDB8}"/>
              </a:ext>
            </a:extLst>
          </p:cNvPr>
          <p:cNvSpPr txBox="1"/>
          <p:nvPr/>
        </p:nvSpPr>
        <p:spPr>
          <a:xfrm>
            <a:off x="6840000" y="2472753"/>
            <a:ext cx="3908853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COMPETENZE DI PROCESSO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144438"/>
                </a:solidFill>
              </a:rPr>
              <a:t>(pensiero critico, monitoraggio, apprendimento attivo,..)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D42E1A9-7D36-66CF-CE73-F79CF8F914D6}"/>
              </a:ext>
            </a:extLst>
          </p:cNvPr>
          <p:cNvSpPr txBox="1"/>
          <p:nvPr/>
        </p:nvSpPr>
        <p:spPr>
          <a:xfrm>
            <a:off x="6840000" y="5402496"/>
            <a:ext cx="3528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MAGGIORE QUALIFICAZIONE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A TUTTI I LIVELLI DI RESPONSABILITÀ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9C8350E-4C74-6176-57C7-BD7A20CA9F64}"/>
              </a:ext>
            </a:extLst>
          </p:cNvPr>
          <p:cNvSpPr txBox="1"/>
          <p:nvPr/>
        </p:nvSpPr>
        <p:spPr>
          <a:xfrm>
            <a:off x="6840000" y="4762393"/>
            <a:ext cx="2952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ANALISTI ALTAMENTE QUALIFICATI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8B53A7F-E5B9-B4C9-1FB7-CAD184A80BF5}"/>
              </a:ext>
            </a:extLst>
          </p:cNvPr>
          <p:cNvSpPr txBox="1"/>
          <p:nvPr/>
        </p:nvSpPr>
        <p:spPr>
          <a:xfrm>
            <a:off x="6840000" y="3876069"/>
            <a:ext cx="3695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144438"/>
                </a:solidFill>
                <a:latin typeface="+mj-lt"/>
              </a:rPr>
              <a:t>MINDSET E COMPORTAMENTI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>
                <a:solidFill>
                  <a:srgbClr val="144438"/>
                </a:solidFill>
              </a:rPr>
              <a:t>(valori, accettazione complessità, immaginare futuro)</a:t>
            </a:r>
          </a:p>
        </p:txBody>
      </p:sp>
    </p:spTree>
    <p:extLst>
      <p:ext uri="{BB962C8B-B14F-4D97-AF65-F5344CB8AC3E}">
        <p14:creationId xmlns:p14="http://schemas.microsoft.com/office/powerpoint/2010/main" val="252632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rte, collana, gioiello&#10;&#10;Descrizione generata automaticamente con attendibilità bassa">
            <a:extLst>
              <a:ext uri="{FF2B5EF4-FFF2-40B4-BE49-F238E27FC236}">
                <a16:creationId xmlns:a16="http://schemas.microsoft.com/office/drawing/2014/main" id="{C79F9F60-6D5B-73F8-CF78-3395A547D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87DF9831-A3A8-1A43-ECCB-97E411A4B3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2080" y="965408"/>
            <a:ext cx="4500563" cy="1325562"/>
          </a:xfrm>
        </p:spPr>
        <p:txBody>
          <a:bodyPr>
            <a:normAutofit/>
          </a:bodyPr>
          <a:lstStyle/>
          <a:p>
            <a:r>
              <a:rPr lang="it-IT" sz="6600" dirty="0" err="1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GreenItaly</a:t>
            </a:r>
            <a:endParaRPr lang="it-IT" sz="6600" dirty="0">
              <a:solidFill>
                <a:srgbClr val="0C3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61">
            <a:extLst>
              <a:ext uri="{FF2B5EF4-FFF2-40B4-BE49-F238E27FC236}">
                <a16:creationId xmlns:a16="http://schemas.microsoft.com/office/drawing/2014/main" id="{11775821-A85C-7432-B118-AEAB455A3BD0}"/>
              </a:ext>
            </a:extLst>
          </p:cNvPr>
          <p:cNvSpPr txBox="1"/>
          <p:nvPr/>
        </p:nvSpPr>
        <p:spPr>
          <a:xfrm>
            <a:off x="432079" y="2490281"/>
            <a:ext cx="54830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900" b="0" noProof="0" dirty="0">
                <a:solidFill>
                  <a:srgbClr val="0C372E"/>
                </a:solidFill>
                <a:latin typeface="+mj-lt"/>
              </a:rPr>
              <a:t>In quindici anni di edizioni si è proposto come un </a:t>
            </a:r>
            <a:r>
              <a:rPr lang="it-IT" sz="2900" noProof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filo verde </a:t>
            </a:r>
            <a:r>
              <a:rPr lang="it-IT" sz="2900" b="0" noProof="0" dirty="0">
                <a:solidFill>
                  <a:srgbClr val="0C372E"/>
                </a:solidFill>
                <a:latin typeface="+mj-lt"/>
              </a:rPr>
              <a:t>per orientarsi nella lettura dei percorsi della  transizione green.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8E57F2-E971-262C-E9F9-BFE279343A19}"/>
              </a:ext>
            </a:extLst>
          </p:cNvPr>
          <p:cNvSpPr txBox="1"/>
          <p:nvPr/>
        </p:nvSpPr>
        <p:spPr>
          <a:xfrm>
            <a:off x="432080" y="4581940"/>
            <a:ext cx="450056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rgbClr val="144438"/>
                </a:solidFill>
                <a:latin typeface="+mj-lt"/>
              </a:rPr>
              <a:t>Sostenibilità</a:t>
            </a:r>
            <a:r>
              <a:rPr lang="it-IT" sz="1900" dirty="0">
                <a:solidFill>
                  <a:srgbClr val="0C372E"/>
                </a:solidFill>
                <a:effectLst/>
                <a:ea typeface="Calibri" panose="020F0502020204030204" pitchFamily="34" charset="0"/>
              </a:rPr>
              <a:t> per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competere</a:t>
            </a:r>
            <a:r>
              <a:rPr lang="it-IT" sz="1900" dirty="0">
                <a:solidFill>
                  <a:srgbClr val="0C372E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innovare</a:t>
            </a:r>
            <a:r>
              <a:rPr lang="it-IT" sz="1900" dirty="0">
                <a:solidFill>
                  <a:srgbClr val="0C372E"/>
                </a:solidFill>
                <a:effectLst/>
                <a:ea typeface="Calibri" panose="020F0502020204030204" pitchFamily="34" charset="0"/>
              </a:rPr>
              <a:t>, creare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coesione</a:t>
            </a:r>
            <a:r>
              <a:rPr lang="it-IT" sz="1900" dirty="0">
                <a:solidFill>
                  <a:srgbClr val="0C372E"/>
                </a:solidFill>
                <a:effectLst/>
                <a:ea typeface="Calibri" panose="020F0502020204030204" pitchFamily="34" charset="0"/>
              </a:rPr>
              <a:t> e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bellezza</a:t>
            </a:r>
            <a:r>
              <a:rPr lang="it-IT" sz="1900" dirty="0">
                <a:solidFill>
                  <a:srgbClr val="0C372E"/>
                </a:solidFill>
                <a:effectLst/>
                <a:ea typeface="Calibri" panose="020F0502020204030204" pitchFamily="34" charset="0"/>
              </a:rPr>
              <a:t>, e promuovere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salute</a:t>
            </a:r>
            <a:r>
              <a:rPr lang="it-IT" sz="1900" dirty="0">
                <a:solidFill>
                  <a:srgbClr val="0C372E"/>
                </a:solidFill>
                <a:effectLst/>
                <a:ea typeface="Calibri" panose="020F0502020204030204" pitchFamily="34" charset="0"/>
              </a:rPr>
              <a:t> e </a:t>
            </a:r>
            <a:r>
              <a:rPr lang="it-IT" sz="1900" b="1" dirty="0">
                <a:solidFill>
                  <a:srgbClr val="144438"/>
                </a:solidFill>
                <a:latin typeface="+mj-lt"/>
              </a:rPr>
              <a:t>benessere.</a:t>
            </a:r>
          </a:p>
        </p:txBody>
      </p: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1502C9F0-F9FD-0191-B573-B31EA9BE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E5BF3B-431A-649E-653A-774DC70C635E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  <p:pic>
        <p:nvPicPr>
          <p:cNvPr id="5" name="Immagine 4" descr="Immagine che contiene testo, schermata, cerchio, Carattere&#10;&#10;Descrizione generata automaticamente">
            <a:extLst>
              <a:ext uri="{FF2B5EF4-FFF2-40B4-BE49-F238E27FC236}">
                <a16:creationId xmlns:a16="http://schemas.microsoft.com/office/drawing/2014/main" id="{73AB2299-DC2D-5BA2-E0D0-869DD163F4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345" t="19181" r="19112" b="19276"/>
          <a:stretch/>
        </p:blipFill>
        <p:spPr>
          <a:xfrm>
            <a:off x="6613942" y="848212"/>
            <a:ext cx="3284137" cy="3284137"/>
          </a:xfrm>
          <a:prstGeom prst="ellipse">
            <a:avLst/>
          </a:prstGeom>
          <a:effectLst>
            <a:outerShdw blurRad="2794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13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9C37BF6A-4664-CA3D-54F3-2CCC50277DC8}"/>
              </a:ext>
            </a:extLst>
          </p:cNvPr>
          <p:cNvCxnSpPr>
            <a:cxnSpLocks/>
          </p:cNvCxnSpPr>
          <p:nvPr/>
        </p:nvCxnSpPr>
        <p:spPr>
          <a:xfrm flipH="1">
            <a:off x="4636150" y="4955960"/>
            <a:ext cx="629993" cy="0"/>
          </a:xfrm>
          <a:prstGeom prst="line">
            <a:avLst/>
          </a:prstGeom>
          <a:ln w="19050">
            <a:gradFill flip="none" rotWithShape="1">
              <a:gsLst>
                <a:gs pos="57000">
                  <a:srgbClr val="CAD383"/>
                </a:gs>
                <a:gs pos="100000">
                  <a:srgbClr val="0C372E"/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8B5A722-9DAD-2DB6-B8B9-EF0BAA02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t>3</a:t>
            </a:fld>
            <a:endParaRPr lang="it-IT"/>
          </a:p>
        </p:txBody>
      </p:sp>
      <p:sp>
        <p:nvSpPr>
          <p:cNvPr id="25" name="TextBox 61">
            <a:extLst>
              <a:ext uri="{FF2B5EF4-FFF2-40B4-BE49-F238E27FC236}">
                <a16:creationId xmlns:a16="http://schemas.microsoft.com/office/drawing/2014/main" id="{044B64BF-5381-FACC-E9C8-75EF0A0A5B40}"/>
              </a:ext>
            </a:extLst>
          </p:cNvPr>
          <p:cNvSpPr txBox="1"/>
          <p:nvPr/>
        </p:nvSpPr>
        <p:spPr>
          <a:xfrm>
            <a:off x="5838825" y="2281658"/>
            <a:ext cx="522142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1900" dirty="0">
                <a:solidFill>
                  <a:srgbClr val="0C372E"/>
                </a:solidFill>
                <a:latin typeface="+mj-lt"/>
              </a:rPr>
              <a:t>STATISTICHE NAZIONALI E INTERNAZIONALI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17E020B2-7667-C16D-F1EA-D595B6FCF90F}"/>
              </a:ext>
            </a:extLst>
          </p:cNvPr>
          <p:cNvSpPr txBox="1"/>
          <p:nvPr/>
        </p:nvSpPr>
        <p:spPr>
          <a:xfrm>
            <a:off x="5829010" y="2895241"/>
            <a:ext cx="61279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900" dirty="0">
                <a:solidFill>
                  <a:srgbClr val="0C372E"/>
                </a:solidFill>
                <a:latin typeface="+mj-lt"/>
              </a:rPr>
              <a:t>RILEVAZIONI SU IMPRESE E INTERVISTE QUALITATIVE</a:t>
            </a:r>
          </a:p>
        </p:txBody>
      </p:sp>
      <p:sp>
        <p:nvSpPr>
          <p:cNvPr id="33" name="TextBox 61">
            <a:extLst>
              <a:ext uri="{FF2B5EF4-FFF2-40B4-BE49-F238E27FC236}">
                <a16:creationId xmlns:a16="http://schemas.microsoft.com/office/drawing/2014/main" id="{50DBA8C6-886C-A128-E34F-28700AE67E42}"/>
              </a:ext>
            </a:extLst>
          </p:cNvPr>
          <p:cNvSpPr txBox="1"/>
          <p:nvPr/>
        </p:nvSpPr>
        <p:spPr>
          <a:xfrm>
            <a:off x="5838825" y="3185080"/>
            <a:ext cx="5441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it-IT" sz="1900" b="0" dirty="0">
                <a:solidFill>
                  <a:srgbClr val="0C372E"/>
                </a:solidFill>
              </a:rPr>
              <a:t>Investimenti green - Green jobs - Competenze - Comportamenti, modelli e tendenze organizzative</a:t>
            </a:r>
          </a:p>
        </p:txBody>
      </p:sp>
      <p:sp>
        <p:nvSpPr>
          <p:cNvPr id="45" name="TextBox 61">
            <a:extLst>
              <a:ext uri="{FF2B5EF4-FFF2-40B4-BE49-F238E27FC236}">
                <a16:creationId xmlns:a16="http://schemas.microsoft.com/office/drawing/2014/main" id="{5607FAF8-2C29-5E7A-08AB-D548CD93DF0C}"/>
              </a:ext>
            </a:extLst>
          </p:cNvPr>
          <p:cNvSpPr txBox="1"/>
          <p:nvPr/>
        </p:nvSpPr>
        <p:spPr>
          <a:xfrm>
            <a:off x="5838825" y="5049870"/>
            <a:ext cx="34953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900" dirty="0">
                <a:solidFill>
                  <a:srgbClr val="0C372E"/>
                </a:solidFill>
                <a:latin typeface="+mj-lt"/>
              </a:rPr>
              <a:t>FOCUS SETTORIALI</a:t>
            </a:r>
          </a:p>
        </p:txBody>
      </p:sp>
      <p:sp>
        <p:nvSpPr>
          <p:cNvPr id="46" name="TextBox 61">
            <a:extLst>
              <a:ext uri="{FF2B5EF4-FFF2-40B4-BE49-F238E27FC236}">
                <a16:creationId xmlns:a16="http://schemas.microsoft.com/office/drawing/2014/main" id="{8136A5D3-10B2-C11E-1C54-CE2307CAF6D8}"/>
              </a:ext>
            </a:extLst>
          </p:cNvPr>
          <p:cNvSpPr txBox="1"/>
          <p:nvPr/>
        </p:nvSpPr>
        <p:spPr>
          <a:xfrm>
            <a:off x="5838825" y="5386854"/>
            <a:ext cx="59020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it-IT" sz="1900" b="0" dirty="0">
                <a:solidFill>
                  <a:srgbClr val="0C372E"/>
                </a:solidFill>
              </a:rPr>
              <a:t>Agroalimentare – Casa e arredo – Automazione (meccanica e automotive) – Tessile moda – Chimica </a:t>
            </a:r>
            <a:r>
              <a:rPr lang="it-IT" sz="1900" b="0" dirty="0" err="1">
                <a:solidFill>
                  <a:srgbClr val="0C372E"/>
                </a:solidFill>
              </a:rPr>
              <a:t>biobased</a:t>
            </a:r>
            <a:r>
              <a:rPr lang="it-IT" sz="1900" b="0" dirty="0">
                <a:solidFill>
                  <a:srgbClr val="0C372E"/>
                </a:solidFill>
              </a:rPr>
              <a:t> - Edilizia</a:t>
            </a:r>
          </a:p>
        </p:txBody>
      </p:sp>
      <p:pic>
        <p:nvPicPr>
          <p:cNvPr id="42" name="Immagine 41" descr="Immagine che contiene pezzo degli scacchi&#10;&#10;Descrizione generata automaticamente con attendibilità media">
            <a:extLst>
              <a:ext uri="{FF2B5EF4-FFF2-40B4-BE49-F238E27FC236}">
                <a16:creationId xmlns:a16="http://schemas.microsoft.com/office/drawing/2014/main" id="{FAF9DBE1-5BCC-C3AC-125D-A64C590C1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066" y="2895241"/>
            <a:ext cx="1126944" cy="967545"/>
          </a:xfrm>
          <a:prstGeom prst="rect">
            <a:avLst/>
          </a:prstGeom>
        </p:spPr>
      </p:pic>
      <p:pic>
        <p:nvPicPr>
          <p:cNvPr id="47" name="Immagine 46" descr="Immagine che contiene pezzo degli scacchi&#10;&#10;Descrizione generata automaticamente con attendibilità media">
            <a:extLst>
              <a:ext uri="{FF2B5EF4-FFF2-40B4-BE49-F238E27FC236}">
                <a16:creationId xmlns:a16="http://schemas.microsoft.com/office/drawing/2014/main" id="{A7DA2562-8376-5061-6C5A-2C8C5D6B75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76" y="3985358"/>
            <a:ext cx="926615" cy="795552"/>
          </a:xfrm>
          <a:prstGeom prst="rect">
            <a:avLst/>
          </a:prstGeom>
        </p:spPr>
      </p:pic>
      <p:sp>
        <p:nvSpPr>
          <p:cNvPr id="48" name="TextBox 61">
            <a:extLst>
              <a:ext uri="{FF2B5EF4-FFF2-40B4-BE49-F238E27FC236}">
                <a16:creationId xmlns:a16="http://schemas.microsoft.com/office/drawing/2014/main" id="{86BE1E46-51BE-9A0C-9115-690E4278986D}"/>
              </a:ext>
            </a:extLst>
          </p:cNvPr>
          <p:cNvSpPr txBox="1"/>
          <p:nvPr/>
        </p:nvSpPr>
        <p:spPr>
          <a:xfrm>
            <a:off x="5838825" y="3899636"/>
            <a:ext cx="37587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1900" dirty="0">
                <a:solidFill>
                  <a:srgbClr val="0C372E"/>
                </a:solidFill>
                <a:latin typeface="+mj-lt"/>
              </a:rPr>
              <a:t>DATA INTEGRATION</a:t>
            </a:r>
          </a:p>
        </p:txBody>
      </p:sp>
      <p:sp>
        <p:nvSpPr>
          <p:cNvPr id="49" name="TextBox 61">
            <a:extLst>
              <a:ext uri="{FF2B5EF4-FFF2-40B4-BE49-F238E27FC236}">
                <a16:creationId xmlns:a16="http://schemas.microsoft.com/office/drawing/2014/main" id="{561A7A1A-B4CD-12BF-BB18-131BED5D89E4}"/>
              </a:ext>
            </a:extLst>
          </p:cNvPr>
          <p:cNvSpPr txBox="1"/>
          <p:nvPr/>
        </p:nvSpPr>
        <p:spPr>
          <a:xfrm>
            <a:off x="5838825" y="4220368"/>
            <a:ext cx="5475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1400" b="1">
                <a:solidFill>
                  <a:srgbClr val="2C41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it-IT" sz="1900" b="0" dirty="0">
                <a:solidFill>
                  <a:srgbClr val="0C372E"/>
                </a:solidFill>
              </a:rPr>
              <a:t>Registri statistici e amministrativi – Text mining – Web </a:t>
            </a:r>
            <a:r>
              <a:rPr lang="it-IT" sz="1900" b="0" dirty="0" err="1">
                <a:solidFill>
                  <a:srgbClr val="0C372E"/>
                </a:solidFill>
              </a:rPr>
              <a:t>scraping</a:t>
            </a:r>
            <a:r>
              <a:rPr lang="it-IT" sz="1900" b="0" dirty="0">
                <a:solidFill>
                  <a:srgbClr val="0C372E"/>
                </a:solidFill>
              </a:rPr>
              <a:t> – </a:t>
            </a:r>
            <a:r>
              <a:rPr lang="it-IT" sz="1900" b="0" dirty="0" err="1">
                <a:solidFill>
                  <a:srgbClr val="0C372E"/>
                </a:solidFill>
              </a:rPr>
              <a:t>Economic</a:t>
            </a:r>
            <a:r>
              <a:rPr lang="it-IT" sz="1900" b="0" dirty="0">
                <a:solidFill>
                  <a:srgbClr val="0C372E"/>
                </a:solidFill>
              </a:rPr>
              <a:t> </a:t>
            </a:r>
            <a:r>
              <a:rPr lang="it-IT" sz="1900" b="0" dirty="0" err="1">
                <a:solidFill>
                  <a:srgbClr val="0C372E"/>
                </a:solidFill>
              </a:rPr>
              <a:t>complexity</a:t>
            </a:r>
            <a:r>
              <a:rPr lang="it-IT" sz="1900" b="0" dirty="0">
                <a:solidFill>
                  <a:srgbClr val="0C372E"/>
                </a:solidFill>
              </a:rPr>
              <a:t> </a:t>
            </a: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8483BCF1-B97C-6E0C-8BF6-24E2A1890BE4}"/>
              </a:ext>
            </a:extLst>
          </p:cNvPr>
          <p:cNvSpPr txBox="1">
            <a:spLocks/>
          </p:cNvSpPr>
          <p:nvPr/>
        </p:nvSpPr>
        <p:spPr>
          <a:xfrm>
            <a:off x="0" y="211098"/>
            <a:ext cx="12192000" cy="969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Dati, metriche, riflessioni, racconti</a:t>
            </a:r>
          </a:p>
        </p:txBody>
      </p:sp>
      <p:pic>
        <p:nvPicPr>
          <p:cNvPr id="9" name="Immagine 8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D6AF520C-2347-CCFF-DDA3-2DDC424ECC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2" y="1381689"/>
            <a:ext cx="1336241" cy="1204504"/>
          </a:xfrm>
          <a:prstGeom prst="rect">
            <a:avLst/>
          </a:prstGeom>
        </p:spPr>
      </p:pic>
      <p:pic>
        <p:nvPicPr>
          <p:cNvPr id="10" name="Immagine 9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329E4607-9185-4E50-9E87-E263F51CB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36" y="3189031"/>
            <a:ext cx="1190431" cy="1073069"/>
          </a:xfrm>
          <a:prstGeom prst="rect">
            <a:avLst/>
          </a:prstGeom>
        </p:spPr>
      </p:pic>
      <p:pic>
        <p:nvPicPr>
          <p:cNvPr id="11" name="Immagine 10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2FF06613-3A42-EF57-CFF9-6E7444A410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17" y="4795447"/>
            <a:ext cx="1336241" cy="1426273"/>
          </a:xfrm>
          <a:prstGeom prst="rect">
            <a:avLst/>
          </a:prstGeom>
        </p:spPr>
      </p:pic>
      <p:sp>
        <p:nvSpPr>
          <p:cNvPr id="12" name="CasellaDiTesto 7">
            <a:extLst>
              <a:ext uri="{FF2B5EF4-FFF2-40B4-BE49-F238E27FC236}">
                <a16:creationId xmlns:a16="http://schemas.microsoft.com/office/drawing/2014/main" id="{049723DA-CA5E-9F36-46CF-C432EC7F91F0}"/>
              </a:ext>
            </a:extLst>
          </p:cNvPr>
          <p:cNvSpPr txBox="1"/>
          <p:nvPr/>
        </p:nvSpPr>
        <p:spPr>
          <a:xfrm>
            <a:off x="1987121" y="3387011"/>
            <a:ext cx="216515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900" b="1" dirty="0">
                <a:solidFill>
                  <a:srgbClr val="0C372E"/>
                </a:solidFill>
                <a:effectLst/>
                <a:latin typeface="+mj-lt"/>
                <a:ea typeface="Calibri" panose="020F0502020204030204" pitchFamily="34" charset="0"/>
              </a:rPr>
              <a:t>ANALISI QUANTITATIVA</a:t>
            </a:r>
            <a:endParaRPr lang="it-IT" sz="19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13" name="CasellaDiTesto 9">
            <a:extLst>
              <a:ext uri="{FF2B5EF4-FFF2-40B4-BE49-F238E27FC236}">
                <a16:creationId xmlns:a16="http://schemas.microsoft.com/office/drawing/2014/main" id="{5DA26E64-E787-808D-CA66-EF53F38C556E}"/>
              </a:ext>
            </a:extLst>
          </p:cNvPr>
          <p:cNvSpPr txBox="1"/>
          <p:nvPr/>
        </p:nvSpPr>
        <p:spPr>
          <a:xfrm>
            <a:off x="1987122" y="1647380"/>
            <a:ext cx="22707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900" b="1" dirty="0">
                <a:solidFill>
                  <a:srgbClr val="0C372E"/>
                </a:solidFill>
                <a:effectLst/>
                <a:latin typeface="+mj-lt"/>
                <a:ea typeface="Calibri" panose="020F0502020204030204" pitchFamily="34" charset="0"/>
              </a:rPr>
              <a:t>INSTITUTIONAL BACKGROUND</a:t>
            </a:r>
            <a:endParaRPr lang="it-IT" sz="1900" b="1" dirty="0">
              <a:solidFill>
                <a:srgbClr val="0C372E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6F65C09-16E8-A34F-3F6E-D7FF69BBC5C2}"/>
              </a:ext>
            </a:extLst>
          </p:cNvPr>
          <p:cNvSpPr txBox="1"/>
          <p:nvPr/>
        </p:nvSpPr>
        <p:spPr>
          <a:xfrm>
            <a:off x="1987121" y="5340523"/>
            <a:ext cx="17041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900" b="1" dirty="0">
                <a:solidFill>
                  <a:srgbClr val="0C372E"/>
                </a:solidFill>
                <a:latin typeface="+mj-lt"/>
                <a:ea typeface="Calibri" panose="020F0502020204030204" pitchFamily="34" charset="0"/>
              </a:rPr>
              <a:t>200 CASE </a:t>
            </a:r>
            <a:r>
              <a:rPr lang="it-IT" sz="1900" b="1" dirty="0">
                <a:solidFill>
                  <a:srgbClr val="0C372E"/>
                </a:solidFill>
                <a:effectLst/>
                <a:latin typeface="+mj-lt"/>
                <a:ea typeface="Calibri" panose="020F0502020204030204" pitchFamily="34" charset="0"/>
              </a:rPr>
              <a:t>HISTORIES </a:t>
            </a:r>
            <a:endParaRPr lang="it-IT" sz="1900" b="1" dirty="0">
              <a:solidFill>
                <a:srgbClr val="0C372E"/>
              </a:solidFill>
              <a:latin typeface="+mj-lt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D8012C1-7B51-7BCE-C983-400415832E80}"/>
              </a:ext>
            </a:extLst>
          </p:cNvPr>
          <p:cNvCxnSpPr>
            <a:cxnSpLocks/>
          </p:cNvCxnSpPr>
          <p:nvPr/>
        </p:nvCxnSpPr>
        <p:spPr>
          <a:xfrm flipH="1">
            <a:off x="3069697" y="3677995"/>
            <a:ext cx="1576465" cy="0"/>
          </a:xfrm>
          <a:prstGeom prst="line">
            <a:avLst/>
          </a:prstGeom>
          <a:ln w="19050">
            <a:gradFill flip="none" rotWithShape="1">
              <a:gsLst>
                <a:gs pos="100000">
                  <a:srgbClr val="CAD383"/>
                </a:gs>
                <a:gs pos="0">
                  <a:srgbClr val="0C372E"/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495B537-275A-BC62-5DEB-D39B579ED8E8}"/>
              </a:ext>
            </a:extLst>
          </p:cNvPr>
          <p:cNvCxnSpPr>
            <a:cxnSpLocks/>
          </p:cNvCxnSpPr>
          <p:nvPr/>
        </p:nvCxnSpPr>
        <p:spPr>
          <a:xfrm flipV="1">
            <a:off x="4646162" y="2098399"/>
            <a:ext cx="0" cy="2853611"/>
          </a:xfrm>
          <a:prstGeom prst="line">
            <a:avLst/>
          </a:prstGeom>
          <a:ln w="19050">
            <a:gradFill>
              <a:gsLst>
                <a:gs pos="0">
                  <a:srgbClr val="CAD383"/>
                </a:gs>
                <a:gs pos="100000">
                  <a:srgbClr val="0C372E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A120CCA4-BEEB-0503-F9F6-C0B98687E6DC}"/>
              </a:ext>
            </a:extLst>
          </p:cNvPr>
          <p:cNvCxnSpPr>
            <a:cxnSpLocks/>
          </p:cNvCxnSpPr>
          <p:nvPr/>
        </p:nvCxnSpPr>
        <p:spPr>
          <a:xfrm flipH="1">
            <a:off x="4636151" y="2098399"/>
            <a:ext cx="629993" cy="0"/>
          </a:xfrm>
          <a:prstGeom prst="line">
            <a:avLst/>
          </a:prstGeom>
          <a:ln w="19050">
            <a:gradFill flip="none" rotWithShape="1">
              <a:gsLst>
                <a:gs pos="100000">
                  <a:srgbClr val="CAD383"/>
                </a:gs>
                <a:gs pos="32000">
                  <a:srgbClr val="0C372E"/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 descr="Immagine che contiene pezzo degli scacchi&#10;&#10;Descrizione generata automaticamente con attendibilità media">
            <a:extLst>
              <a:ext uri="{FF2B5EF4-FFF2-40B4-BE49-F238E27FC236}">
                <a16:creationId xmlns:a16="http://schemas.microsoft.com/office/drawing/2014/main" id="{7C25DD64-9867-B44C-A756-7C19A532AB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497" y="2017237"/>
            <a:ext cx="1057328" cy="907775"/>
          </a:xfrm>
          <a:prstGeom prst="rect">
            <a:avLst/>
          </a:prstGeom>
        </p:spPr>
      </p:pic>
      <p:pic>
        <p:nvPicPr>
          <p:cNvPr id="43" name="Immagine 42" descr="Immagine che contiene pezzo degli scacchi&#10;&#10;Descrizione generata automaticamente con attendibilità media">
            <a:extLst>
              <a:ext uri="{FF2B5EF4-FFF2-40B4-BE49-F238E27FC236}">
                <a16:creationId xmlns:a16="http://schemas.microsoft.com/office/drawing/2014/main" id="{7FADA7F0-6B27-3B17-420B-EF88562F6E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909" y="5160889"/>
            <a:ext cx="1235599" cy="106083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40F1E91-C9FA-D677-8DCA-E6A95DA424E8}"/>
              </a:ext>
            </a:extLst>
          </p:cNvPr>
          <p:cNvCxnSpPr>
            <a:cxnSpLocks/>
          </p:cNvCxnSpPr>
          <p:nvPr/>
        </p:nvCxnSpPr>
        <p:spPr>
          <a:xfrm flipH="1">
            <a:off x="3278621" y="5685506"/>
            <a:ext cx="1357529" cy="0"/>
          </a:xfrm>
          <a:prstGeom prst="line">
            <a:avLst/>
          </a:prstGeom>
          <a:ln w="19050">
            <a:gradFill flip="none" rotWithShape="1">
              <a:gsLst>
                <a:gs pos="100000">
                  <a:srgbClr val="CAD383"/>
                </a:gs>
                <a:gs pos="0">
                  <a:srgbClr val="0C372E"/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A0D9D0-7DC6-E868-4655-CBCB4B0D5EEA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223164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B02A6C-6CFC-8DF5-EC01-EB53605B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2982875-D9B3-2FA3-0614-BB32852AA28F}"/>
              </a:ext>
            </a:extLst>
          </p:cNvPr>
          <p:cNvSpPr txBox="1">
            <a:spLocks/>
          </p:cNvSpPr>
          <p:nvPr/>
        </p:nvSpPr>
        <p:spPr>
          <a:xfrm>
            <a:off x="5761740" y="602603"/>
            <a:ext cx="893105" cy="776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it-IT" sz="4400" b="0" dirty="0">
                <a:solidFill>
                  <a:srgbClr val="0C372E"/>
                </a:solidFill>
              </a:rPr>
              <a:t>2024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7024CDA-BF80-0ED7-F02C-7AA35668C632}"/>
              </a:ext>
            </a:extLst>
          </p:cNvPr>
          <p:cNvSpPr txBox="1">
            <a:spLocks/>
          </p:cNvSpPr>
          <p:nvPr/>
        </p:nvSpPr>
        <p:spPr>
          <a:xfrm>
            <a:off x="5761740" y="5716782"/>
            <a:ext cx="893105" cy="776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it-IT" sz="4400" b="0" dirty="0">
                <a:solidFill>
                  <a:srgbClr val="0C372E"/>
                </a:solidFill>
              </a:rPr>
              <a:t>2029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A66953A-6C8B-9AA4-75DA-4FB5B145368A}"/>
              </a:ext>
            </a:extLst>
          </p:cNvPr>
          <p:cNvCxnSpPr>
            <a:cxnSpLocks/>
          </p:cNvCxnSpPr>
          <p:nvPr/>
        </p:nvCxnSpPr>
        <p:spPr>
          <a:xfrm>
            <a:off x="6192624" y="1343751"/>
            <a:ext cx="0" cy="4114581"/>
          </a:xfrm>
          <a:prstGeom prst="line">
            <a:avLst/>
          </a:prstGeom>
          <a:ln w="19050">
            <a:gradFill>
              <a:gsLst>
                <a:gs pos="0">
                  <a:srgbClr val="CAD383"/>
                </a:gs>
                <a:gs pos="100000">
                  <a:srgbClr val="0C372E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7">
            <a:extLst>
              <a:ext uri="{FF2B5EF4-FFF2-40B4-BE49-F238E27FC236}">
                <a16:creationId xmlns:a16="http://schemas.microsoft.com/office/drawing/2014/main" id="{0E359A4C-2199-39C3-1E51-B94ABE663B8E}"/>
              </a:ext>
            </a:extLst>
          </p:cNvPr>
          <p:cNvSpPr txBox="1">
            <a:spLocks/>
          </p:cNvSpPr>
          <p:nvPr/>
        </p:nvSpPr>
        <p:spPr>
          <a:xfrm>
            <a:off x="539932" y="1232500"/>
            <a:ext cx="4504342" cy="1309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rinnovata strategia europea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59ACBB-3C53-053A-7C49-D6227E39C416}"/>
              </a:ext>
            </a:extLst>
          </p:cNvPr>
          <p:cNvSpPr txBox="1"/>
          <p:nvPr/>
        </p:nvSpPr>
        <p:spPr>
          <a:xfrm>
            <a:off x="581725" y="2542232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900" b="1" dirty="0">
                <a:solidFill>
                  <a:srgbClr val="144438"/>
                </a:solidFill>
                <a:latin typeface="+mj-lt"/>
              </a:rPr>
              <a:t>Le priorità per la transizione verde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2F68ED8-C0CA-E3F1-E69C-55A68B23BFEC}"/>
              </a:ext>
            </a:extLst>
          </p:cNvPr>
          <p:cNvGrpSpPr/>
          <p:nvPr/>
        </p:nvGrpSpPr>
        <p:grpSpPr>
          <a:xfrm>
            <a:off x="5044274" y="1637806"/>
            <a:ext cx="2280392" cy="2717347"/>
            <a:chOff x="2429272" y="594060"/>
            <a:chExt cx="4613137" cy="5497080"/>
          </a:xfrm>
        </p:grpSpPr>
        <p:pic>
          <p:nvPicPr>
            <p:cNvPr id="11" name="Immagine 10" descr="Immagine che contiene mulino a vento&#10;&#10;Descrizione generata automaticamente">
              <a:extLst>
                <a:ext uri="{FF2B5EF4-FFF2-40B4-BE49-F238E27FC236}">
                  <a16:creationId xmlns:a16="http://schemas.microsoft.com/office/drawing/2014/main" id="{F59F97A5-31BC-7679-B772-E8B6FB9D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9272" y="594060"/>
              <a:ext cx="4350936" cy="45581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HeroicExtremeLeftFacing"/>
              <a:lightRig rig="threePt" dir="t"/>
            </a:scene3d>
          </p:spPr>
        </p:pic>
        <p:pic>
          <p:nvPicPr>
            <p:cNvPr id="12" name="Immagine 11" descr="Immagine che contiene mulino a vento&#10;&#10;Descrizione generata automaticamente">
              <a:extLst>
                <a:ext uri="{FF2B5EF4-FFF2-40B4-BE49-F238E27FC236}">
                  <a16:creationId xmlns:a16="http://schemas.microsoft.com/office/drawing/2014/main" id="{F7011B11-FDB3-512E-7227-F18417E08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6992" y="1849508"/>
              <a:ext cx="4385417" cy="4241632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753176C-F9E6-E62B-4E21-BF4DAE359D4D}"/>
              </a:ext>
            </a:extLst>
          </p:cNvPr>
          <p:cNvSpPr txBox="1"/>
          <p:nvPr/>
        </p:nvSpPr>
        <p:spPr>
          <a:xfrm>
            <a:off x="581725" y="2996296"/>
            <a:ext cx="3857651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900" dirty="0">
                <a:solidFill>
                  <a:srgbClr val="144438"/>
                </a:solidFill>
                <a:latin typeface="+mj-lt"/>
              </a:rPr>
              <a:t>Costruire il Mercato Unico dell’energia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900" dirty="0">
                <a:solidFill>
                  <a:srgbClr val="144438"/>
                </a:solidFill>
                <a:latin typeface="+mj-lt"/>
              </a:rPr>
              <a:t>Incorporare i principi dell’economia circolare all’interno del Mercato Unico</a:t>
            </a:r>
            <a:endParaRPr lang="it-IT" sz="1900" i="1" dirty="0">
              <a:solidFill>
                <a:srgbClr val="144438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900" dirty="0">
                <a:solidFill>
                  <a:srgbClr val="144438"/>
                </a:solidFill>
                <a:latin typeface="+mj-lt"/>
              </a:rPr>
              <a:t>Adottare il principio di neutralità tecnologica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00703D0-7FCB-5504-AACC-82726DB1117D}"/>
              </a:ext>
            </a:extLst>
          </p:cNvPr>
          <p:cNvSpPr txBox="1"/>
          <p:nvPr/>
        </p:nvSpPr>
        <p:spPr>
          <a:xfrm>
            <a:off x="7124278" y="442069"/>
            <a:ext cx="468672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900" b="1" dirty="0">
                <a:solidFill>
                  <a:srgbClr val="144438"/>
                </a:solidFill>
                <a:latin typeface="+mj-lt"/>
              </a:rPr>
              <a:t>CLEAN INDUSTRIAL DEAL </a:t>
            </a:r>
          </a:p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144438"/>
                </a:solidFill>
                <a:latin typeface="+mj-lt"/>
              </a:rPr>
              <a:t>Per supportare la transizione delle imprese predisponendo le giuste condizioni per il raggiungimento degli obiettivi ambientali</a:t>
            </a:r>
          </a:p>
          <a:p>
            <a:pPr>
              <a:spcAft>
                <a:spcPts val="600"/>
              </a:spcAft>
            </a:pPr>
            <a:r>
              <a:rPr lang="en-US" sz="1900" b="1" dirty="0">
                <a:solidFill>
                  <a:srgbClr val="144438"/>
                </a:solidFill>
                <a:latin typeface="+mj-lt"/>
              </a:rPr>
              <a:t>ACCELERATORE PER LA DECARBONIZZAZIONE INDUSTRIALE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44438"/>
                </a:solidFill>
                <a:latin typeface="+mj-lt"/>
              </a:rPr>
              <a:t>Per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canalizzare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investimenti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verso le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tecnologie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pulite</a:t>
            </a:r>
            <a:endParaRPr lang="en-US" sz="1600" dirty="0">
              <a:solidFill>
                <a:srgbClr val="144438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900" b="1" dirty="0">
                <a:solidFill>
                  <a:srgbClr val="144438"/>
                </a:solidFill>
                <a:latin typeface="+mj-lt"/>
              </a:rPr>
              <a:t>UNIONE DELL’ENERGIA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44438"/>
                </a:solidFill>
                <a:latin typeface="+mj-lt"/>
              </a:rPr>
              <a:t>Per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favorire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lo scale-up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delle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imprese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e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gli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investimenti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in clean tech</a:t>
            </a:r>
          </a:p>
          <a:p>
            <a:pPr>
              <a:spcAft>
                <a:spcPts val="600"/>
              </a:spcAft>
            </a:pPr>
            <a:r>
              <a:rPr lang="en-US" sz="1900" b="1" dirty="0">
                <a:solidFill>
                  <a:srgbClr val="144438"/>
                </a:solidFill>
                <a:latin typeface="+mj-lt"/>
              </a:rPr>
              <a:t>PARTNESHIPS COMMERCIALI E PER GLI INVESTIMENTI CLEAN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44438"/>
                </a:solidFill>
                <a:latin typeface="+mj-lt"/>
              </a:rPr>
              <a:t>E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rafforzamento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della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domanda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aggregata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per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approvvigionamenti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sicuri</a:t>
            </a:r>
            <a:endParaRPr lang="en-US" sz="1600" dirty="0">
              <a:solidFill>
                <a:srgbClr val="144438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900" b="1" dirty="0">
                <a:solidFill>
                  <a:srgbClr val="144438"/>
                </a:solidFill>
                <a:latin typeface="+mj-lt"/>
              </a:rPr>
              <a:t>NUOVO PIANO D’AZIONE PER L’ECONOMIA CIRCOLARE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44438"/>
                </a:solidFill>
                <a:latin typeface="+mj-lt"/>
              </a:rPr>
              <a:t>Per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stimolare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la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domanda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di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materie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prime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seconde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e il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mercato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unico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dei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rifiuti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(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soprattutto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materie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144438"/>
                </a:solidFill>
                <a:latin typeface="+mj-lt"/>
              </a:rPr>
              <a:t>critiche</a:t>
            </a:r>
            <a:r>
              <a:rPr lang="en-US" sz="1600" dirty="0">
                <a:solidFill>
                  <a:srgbClr val="144438"/>
                </a:solidFill>
                <a:latin typeface="+mj-lt"/>
              </a:rPr>
              <a:t>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92D9AE-981E-D0F4-5D6C-30CAF1FD6B6E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28938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A4741A-BEE7-81A0-DE0B-71BAB43E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" name="Titolo 7">
            <a:extLst>
              <a:ext uri="{FF2B5EF4-FFF2-40B4-BE49-F238E27FC236}">
                <a16:creationId xmlns:a16="http://schemas.microsoft.com/office/drawing/2014/main" id="{B634E5FE-E060-8ECE-F5F1-0639914AA7D8}"/>
              </a:ext>
            </a:extLst>
          </p:cNvPr>
          <p:cNvSpPr txBox="1">
            <a:spLocks/>
          </p:cNvSpPr>
          <p:nvPr/>
        </p:nvSpPr>
        <p:spPr>
          <a:xfrm>
            <a:off x="539932" y="1232499"/>
            <a:ext cx="4504342" cy="2315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2024 è stato un anno da record per il settore energetico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E193C974-3912-22E1-62FE-6C3029B591C8}"/>
              </a:ext>
            </a:extLst>
          </p:cNvPr>
          <p:cNvSpPr txBox="1"/>
          <p:nvPr/>
        </p:nvSpPr>
        <p:spPr>
          <a:xfrm>
            <a:off x="5962650" y="422540"/>
            <a:ext cx="5688880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1300" dirty="0">
                <a:solidFill>
                  <a:srgbClr val="0C372E"/>
                </a:solidFill>
              </a:rPr>
              <a:t>EVOLUZIONE MONDIALE DELLA PRODUZIONE ELETTRICA DA DIVERSE FONTI – ANNI 2014-2025, TWH </a:t>
            </a:r>
            <a:endParaRPr lang="it-IT" sz="1400" dirty="0">
              <a:solidFill>
                <a:srgbClr val="0C372E"/>
              </a:solidFill>
            </a:endParaRPr>
          </a:p>
        </p:txBody>
      </p:sp>
      <p:pic>
        <p:nvPicPr>
          <p:cNvPr id="9" name="Immagine 8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CF46C08B-737C-D7BA-1649-981CA0F533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85" y="1155154"/>
            <a:ext cx="6427807" cy="535650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898C75-F0FC-D83A-2945-AFAB1FE6D805}"/>
              </a:ext>
            </a:extLst>
          </p:cNvPr>
          <p:cNvSpPr txBox="1"/>
          <p:nvPr/>
        </p:nvSpPr>
        <p:spPr>
          <a:xfrm>
            <a:off x="540166" y="3704777"/>
            <a:ext cx="4504108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it-IT" sz="1900" b="1" dirty="0">
                <a:solidFill>
                  <a:srgbClr val="144438"/>
                </a:solidFill>
                <a:latin typeface="+mj-lt"/>
              </a:rPr>
              <a:t>Record del consumo globale di energia primaria </a:t>
            </a:r>
            <a:r>
              <a:rPr lang="it-IT" sz="1900" dirty="0">
                <a:solidFill>
                  <a:srgbClr val="144438"/>
                </a:solidFill>
              </a:rPr>
              <a:t>(+2% rispetto al 2022)</a:t>
            </a:r>
          </a:p>
          <a:p>
            <a:pPr>
              <a:spcAft>
                <a:spcPts val="800"/>
              </a:spcAft>
            </a:pPr>
            <a:r>
              <a:rPr lang="it-IT" sz="1900" b="1" dirty="0">
                <a:solidFill>
                  <a:srgbClr val="144438"/>
                </a:solidFill>
                <a:latin typeface="+mj-lt"/>
              </a:rPr>
              <a:t>Record del consumo globale di combustibili fossili </a:t>
            </a:r>
            <a:r>
              <a:rPr lang="it-IT" sz="1900" dirty="0">
                <a:solidFill>
                  <a:srgbClr val="144438"/>
                </a:solidFill>
              </a:rPr>
              <a:t>(+1,5% dal 2022)</a:t>
            </a:r>
          </a:p>
          <a:p>
            <a:pPr>
              <a:spcAft>
                <a:spcPts val="800"/>
              </a:spcAft>
            </a:pPr>
            <a:r>
              <a:rPr lang="it-IT" sz="1900" b="1" dirty="0">
                <a:solidFill>
                  <a:srgbClr val="144438"/>
                </a:solidFill>
                <a:latin typeface="+mj-lt"/>
              </a:rPr>
              <a:t>Record della quota di rinnovabili nel mix energetico globale  </a:t>
            </a:r>
            <a:r>
              <a:rPr lang="it-IT" sz="1900" dirty="0">
                <a:solidFill>
                  <a:srgbClr val="144438"/>
                </a:solidFill>
              </a:rPr>
              <a:t>- raggiunto il 30%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87C506-D13B-4B4B-DB6A-92AD80CCAB61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26EC08-8F57-EB86-6C0C-CE62867B2C8A}"/>
              </a:ext>
            </a:extLst>
          </p:cNvPr>
          <p:cNvSpPr txBox="1"/>
          <p:nvPr/>
        </p:nvSpPr>
        <p:spPr>
          <a:xfrm>
            <a:off x="539931" y="5857254"/>
            <a:ext cx="481955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rgbClr val="144438"/>
                </a:solidFill>
              </a:rPr>
              <a:t>Nel 2023, le rinnovabili hanno rappresentato l’86% della nuova capacità installata globalmente</a:t>
            </a:r>
          </a:p>
        </p:txBody>
      </p:sp>
    </p:spTree>
    <p:extLst>
      <p:ext uri="{BB962C8B-B14F-4D97-AF65-F5344CB8AC3E}">
        <p14:creationId xmlns:p14="http://schemas.microsoft.com/office/powerpoint/2010/main" val="129295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1346233-0BCF-7950-6207-7E09B9589038}"/>
              </a:ext>
            </a:extLst>
          </p:cNvPr>
          <p:cNvCxnSpPr>
            <a:cxnSpLocks/>
          </p:cNvCxnSpPr>
          <p:nvPr/>
        </p:nvCxnSpPr>
        <p:spPr>
          <a:xfrm>
            <a:off x="10097920" y="2669048"/>
            <a:ext cx="0" cy="1105392"/>
          </a:xfrm>
          <a:prstGeom prst="line">
            <a:avLst/>
          </a:prstGeom>
          <a:ln w="19050">
            <a:gradFill>
              <a:gsLst>
                <a:gs pos="0">
                  <a:srgbClr val="CAD383"/>
                </a:gs>
                <a:gs pos="100000">
                  <a:srgbClr val="0C372E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BCEB38F-0FF6-3962-CE16-6E0011CBF8B1}"/>
              </a:ext>
            </a:extLst>
          </p:cNvPr>
          <p:cNvCxnSpPr>
            <a:cxnSpLocks/>
          </p:cNvCxnSpPr>
          <p:nvPr/>
        </p:nvCxnSpPr>
        <p:spPr>
          <a:xfrm>
            <a:off x="7131200" y="3123230"/>
            <a:ext cx="0" cy="1105392"/>
          </a:xfrm>
          <a:prstGeom prst="line">
            <a:avLst/>
          </a:prstGeom>
          <a:ln w="19050">
            <a:gradFill>
              <a:gsLst>
                <a:gs pos="0">
                  <a:srgbClr val="CAD383"/>
                </a:gs>
                <a:gs pos="100000">
                  <a:srgbClr val="0C372E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3C744FC-E5C4-74DC-E58A-E6FBCBDFEB80}"/>
              </a:ext>
            </a:extLst>
          </p:cNvPr>
          <p:cNvCxnSpPr>
            <a:cxnSpLocks/>
          </p:cNvCxnSpPr>
          <p:nvPr/>
        </p:nvCxnSpPr>
        <p:spPr>
          <a:xfrm>
            <a:off x="8716160" y="1185578"/>
            <a:ext cx="0" cy="1105392"/>
          </a:xfrm>
          <a:prstGeom prst="line">
            <a:avLst/>
          </a:prstGeom>
          <a:ln w="19050">
            <a:gradFill>
              <a:gsLst>
                <a:gs pos="0">
                  <a:srgbClr val="CAD383"/>
                </a:gs>
                <a:gs pos="100000">
                  <a:srgbClr val="0C372E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Immagine che contiene torta di compleanno&#10;&#10;Descrizione generata automaticamente">
            <a:extLst>
              <a:ext uri="{FF2B5EF4-FFF2-40B4-BE49-F238E27FC236}">
                <a16:creationId xmlns:a16="http://schemas.microsoft.com/office/drawing/2014/main" id="{6D4D6D4C-7F70-D99B-490C-75A85448D7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34" t="13672" r="30750" b="11259"/>
          <a:stretch/>
        </p:blipFill>
        <p:spPr>
          <a:xfrm>
            <a:off x="6404760" y="1573308"/>
            <a:ext cx="4622800" cy="503927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A4741A-BEE7-81A0-DE0B-71BAB43E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" name="Titolo 7">
            <a:extLst>
              <a:ext uri="{FF2B5EF4-FFF2-40B4-BE49-F238E27FC236}">
                <a16:creationId xmlns:a16="http://schemas.microsoft.com/office/drawing/2014/main" id="{B634E5FE-E060-8ECE-F5F1-0639914AA7D8}"/>
              </a:ext>
            </a:extLst>
          </p:cNvPr>
          <p:cNvSpPr txBox="1">
            <a:spLocks/>
          </p:cNvSpPr>
          <p:nvPr/>
        </p:nvSpPr>
        <p:spPr>
          <a:xfrm>
            <a:off x="501560" y="245421"/>
            <a:ext cx="6101079" cy="2315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L’Italia entra nella top10 globale per potenza installata nel fotovoltaico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E193C974-3912-22E1-62FE-6C3029B591C8}"/>
              </a:ext>
            </a:extLst>
          </p:cNvPr>
          <p:cNvSpPr txBox="1"/>
          <p:nvPr/>
        </p:nvSpPr>
        <p:spPr>
          <a:xfrm>
            <a:off x="5962650" y="471539"/>
            <a:ext cx="5688880" cy="20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300" dirty="0">
                <a:solidFill>
                  <a:srgbClr val="0C372E"/>
                </a:solidFill>
              </a:rPr>
              <a:t>POTENZA DA FONTI RINNOVABILI INSTALLATA NEL 2023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68B332-D9D2-BE5C-19FD-B200CB0D58FC}"/>
              </a:ext>
            </a:extLst>
          </p:cNvPr>
          <p:cNvSpPr txBox="1"/>
          <p:nvPr/>
        </p:nvSpPr>
        <p:spPr>
          <a:xfrm>
            <a:off x="518005" y="2727395"/>
            <a:ext cx="56644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rgbClr val="0C372E"/>
                </a:solidFill>
                <a:latin typeface="+mj-lt"/>
              </a:rPr>
              <a:t>5,2 GW di potenza installata, pari al 92,2% della potenza generata dalle rinnovabili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D52884-BEC9-270C-7C74-1AF07636C5BD}"/>
              </a:ext>
            </a:extLst>
          </p:cNvPr>
          <p:cNvSpPr txBox="1"/>
          <p:nvPr/>
        </p:nvSpPr>
        <p:spPr>
          <a:xfrm>
            <a:off x="461694" y="3525193"/>
            <a:ext cx="534062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900" dirty="0">
                <a:solidFill>
                  <a:srgbClr val="144438"/>
                </a:solidFill>
              </a:rPr>
              <a:t>Una ulteriore spinta al fotovoltaico potrà venire dal completamento, a fine 2025, del più grande impianto di produzione di celle e moduli PV bifacciali ad alte prestazioni d’Europa da parte di Enel a Catania, che a regime avrà una capacità produttiva di 3 GW l’anno.</a:t>
            </a:r>
          </a:p>
          <a:p>
            <a:pPr algn="l"/>
            <a:endParaRPr lang="it-IT" sz="1900" b="0" i="0" u="none" strike="noStrike" baseline="0" dirty="0">
              <a:solidFill>
                <a:srgbClr val="144438"/>
              </a:solidFill>
            </a:endParaRPr>
          </a:p>
          <a:p>
            <a:r>
              <a:rPr lang="it-IT" sz="1900" b="0" i="0" u="none" strike="noStrike" baseline="0" dirty="0">
                <a:solidFill>
                  <a:srgbClr val="144438"/>
                </a:solidFill>
              </a:rPr>
              <a:t>Fra un decennio questa potrebbe essere la principale tecnologia per la produzione di elettricità nel mondo. </a:t>
            </a:r>
          </a:p>
          <a:p>
            <a:pPr algn="l"/>
            <a:endParaRPr lang="it-IT" sz="1900" b="0" i="0" u="none" strike="noStrike" baseline="0" dirty="0">
              <a:solidFill>
                <a:srgbClr val="144438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D7B8BB3-F86D-FDA7-ED00-3E3FA80C6FC2}"/>
              </a:ext>
            </a:extLst>
          </p:cNvPr>
          <p:cNvSpPr txBox="1"/>
          <p:nvPr/>
        </p:nvSpPr>
        <p:spPr>
          <a:xfrm>
            <a:off x="8732657" y="2211896"/>
            <a:ext cx="297910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SPAGNA 8,9GW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F213D73-8371-5D0B-EC26-01CB68AADE95}"/>
              </a:ext>
            </a:extLst>
          </p:cNvPr>
          <p:cNvSpPr txBox="1"/>
          <p:nvPr/>
        </p:nvSpPr>
        <p:spPr>
          <a:xfrm>
            <a:off x="7226609" y="800262"/>
            <a:ext cx="297910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GERMANIA 10,9GW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FF2D68-8A84-B33F-F685-732D87CB84C7}"/>
              </a:ext>
            </a:extLst>
          </p:cNvPr>
          <p:cNvSpPr txBox="1"/>
          <p:nvPr/>
        </p:nvSpPr>
        <p:spPr>
          <a:xfrm>
            <a:off x="5635459" y="2681228"/>
            <a:ext cx="297910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ITALIA 5,2GW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CE5110-3B70-4534-EAB4-52518F931FC2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195552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BE5648-3C28-E37B-C1E8-C69486B5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98C1073B-1EE3-8619-D89B-072ECB8EFEA9}"/>
              </a:ext>
            </a:extLst>
          </p:cNvPr>
          <p:cNvSpPr txBox="1">
            <a:spLocks/>
          </p:cNvSpPr>
          <p:nvPr/>
        </p:nvSpPr>
        <p:spPr>
          <a:xfrm>
            <a:off x="539931" y="1232499"/>
            <a:ext cx="5216365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 verso la sostenibilità dei Paesi UE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C2F7A2F1-7459-58EA-0D41-61DEF2A95875}"/>
              </a:ext>
            </a:extLst>
          </p:cNvPr>
          <p:cNvSpPr txBox="1"/>
          <p:nvPr/>
        </p:nvSpPr>
        <p:spPr>
          <a:xfrm>
            <a:off x="5959528" y="318147"/>
            <a:ext cx="5688880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1300" dirty="0">
                <a:solidFill>
                  <a:srgbClr val="0C372E"/>
                </a:solidFill>
              </a:rPr>
              <a:t>POSIZIONAMENTO DEI PAESI DELL'UNIONE EUROPEA PER ECO-EFFICIENZA ED ECO-TENDENZA - ANNO 2022, MEDIA DEGLI INDICATORI CON BASE UE=100 E CON BASE 2012=100</a:t>
            </a:r>
          </a:p>
        </p:txBody>
      </p: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E7EEB286-28E4-5126-3BAB-257D1B48C3AA}"/>
              </a:ext>
            </a:extLst>
          </p:cNvPr>
          <p:cNvGrpSpPr/>
          <p:nvPr/>
        </p:nvGrpSpPr>
        <p:grpSpPr>
          <a:xfrm>
            <a:off x="5959528" y="1004811"/>
            <a:ext cx="5989484" cy="5393869"/>
            <a:chOff x="5949806" y="1254870"/>
            <a:chExt cx="5989484" cy="5393869"/>
          </a:xfrm>
        </p:grpSpPr>
        <p:sp>
          <p:nvSpPr>
            <p:cNvPr id="14" name="TextBox 61">
              <a:extLst>
                <a:ext uri="{FF2B5EF4-FFF2-40B4-BE49-F238E27FC236}">
                  <a16:creationId xmlns:a16="http://schemas.microsoft.com/office/drawing/2014/main" id="{53F7BCDE-4225-150E-4213-B9153BF7E3E3}"/>
                </a:ext>
              </a:extLst>
            </p:cNvPr>
            <p:cNvSpPr txBox="1"/>
            <p:nvPr/>
          </p:nvSpPr>
          <p:spPr>
            <a:xfrm>
              <a:off x="10412665" y="6310185"/>
              <a:ext cx="152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Alta Eco-Efficienza</a:t>
              </a:r>
            </a:p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Bassa Eco-Tendenza</a:t>
              </a:r>
            </a:p>
          </p:txBody>
        </p:sp>
        <p:sp>
          <p:nvSpPr>
            <p:cNvPr id="9" name="TextBox 61">
              <a:extLst>
                <a:ext uri="{FF2B5EF4-FFF2-40B4-BE49-F238E27FC236}">
                  <a16:creationId xmlns:a16="http://schemas.microsoft.com/office/drawing/2014/main" id="{65D50D23-D37D-CA94-D7FC-D4FCCAEAE148}"/>
                </a:ext>
              </a:extLst>
            </p:cNvPr>
            <p:cNvSpPr txBox="1"/>
            <p:nvPr/>
          </p:nvSpPr>
          <p:spPr>
            <a:xfrm rot="16200000">
              <a:off x="5332687" y="3532464"/>
              <a:ext cx="15266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it-IT" sz="1300" dirty="0">
                  <a:solidFill>
                    <a:srgbClr val="0C372E"/>
                  </a:solidFill>
                  <a:latin typeface="+mj-lt"/>
                </a:rPr>
                <a:t>ECO-TENDENZA</a:t>
              </a:r>
            </a:p>
          </p:txBody>
        </p:sp>
        <p:sp>
          <p:nvSpPr>
            <p:cNvPr id="10" name="TextBox 61">
              <a:extLst>
                <a:ext uri="{FF2B5EF4-FFF2-40B4-BE49-F238E27FC236}">
                  <a16:creationId xmlns:a16="http://schemas.microsoft.com/office/drawing/2014/main" id="{67C597E4-6456-A8CD-3B5B-CEA16C2421DB}"/>
                </a:ext>
              </a:extLst>
            </p:cNvPr>
            <p:cNvSpPr txBox="1"/>
            <p:nvPr/>
          </p:nvSpPr>
          <p:spPr>
            <a:xfrm>
              <a:off x="8304487" y="6356350"/>
              <a:ext cx="15266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it-IT" sz="1300" dirty="0">
                  <a:solidFill>
                    <a:srgbClr val="0C372E"/>
                  </a:solidFill>
                  <a:latin typeface="+mj-lt"/>
                </a:rPr>
                <a:t>ECO-EFFICIENZA</a:t>
              </a:r>
            </a:p>
          </p:txBody>
        </p:sp>
        <p:sp>
          <p:nvSpPr>
            <p:cNvPr id="11" name="TextBox 61">
              <a:extLst>
                <a:ext uri="{FF2B5EF4-FFF2-40B4-BE49-F238E27FC236}">
                  <a16:creationId xmlns:a16="http://schemas.microsoft.com/office/drawing/2014/main" id="{C30516A3-E6B9-EB95-F576-0D8C4BCD9B58}"/>
                </a:ext>
              </a:extLst>
            </p:cNvPr>
            <p:cNvSpPr txBox="1"/>
            <p:nvPr/>
          </p:nvSpPr>
          <p:spPr>
            <a:xfrm>
              <a:off x="6345606" y="1254870"/>
              <a:ext cx="152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Bassa Eco-Efficienza</a:t>
              </a:r>
            </a:p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Alta Eco-Tendenza</a:t>
              </a:r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C878FF37-B097-B6D7-61DC-02971244C8FD}"/>
                </a:ext>
              </a:extLst>
            </p:cNvPr>
            <p:cNvSpPr txBox="1"/>
            <p:nvPr/>
          </p:nvSpPr>
          <p:spPr>
            <a:xfrm>
              <a:off x="10412665" y="1254870"/>
              <a:ext cx="152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Alta Eco-Efficienza</a:t>
              </a:r>
            </a:p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Alta Eco-Tendenza</a:t>
              </a: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FA217815-B70D-B17C-B0B5-903B8B4C558B}"/>
                </a:ext>
              </a:extLst>
            </p:cNvPr>
            <p:cNvSpPr txBox="1"/>
            <p:nvPr/>
          </p:nvSpPr>
          <p:spPr>
            <a:xfrm>
              <a:off x="6345606" y="6310185"/>
              <a:ext cx="152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Bassa Eco-Efficienza</a:t>
              </a:r>
            </a:p>
            <a:p>
              <a:pPr>
                <a:spcBef>
                  <a:spcPts val="0"/>
                </a:spcBef>
              </a:pPr>
              <a:r>
                <a:rPr lang="it-IT" sz="800" b="0" dirty="0">
                  <a:solidFill>
                    <a:srgbClr val="0C372E"/>
                  </a:solidFill>
                  <a:latin typeface="+mj-lt"/>
                </a:rPr>
                <a:t>Bassa Eco-Tendenza</a:t>
              </a:r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E7473B4D-4A7E-F1E6-D96C-9FBAC105A4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307" y="1254870"/>
              <a:ext cx="0" cy="5055315"/>
            </a:xfrm>
            <a:prstGeom prst="line">
              <a:avLst/>
            </a:prstGeom>
            <a:ln w="12700">
              <a:gradFill>
                <a:gsLst>
                  <a:gs pos="0">
                    <a:srgbClr val="CAD383"/>
                  </a:gs>
                  <a:gs pos="100000">
                    <a:srgbClr val="0C372E"/>
                  </a:gs>
                </a:gsLst>
                <a:lin ang="5400000" scaled="1"/>
              </a:gra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CAA98D0C-1B4C-0930-BA6D-53B46052A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2507" y="4700460"/>
              <a:ext cx="5199023" cy="0"/>
            </a:xfrm>
            <a:prstGeom prst="line">
              <a:avLst/>
            </a:prstGeom>
            <a:ln w="12700">
              <a:gradFill>
                <a:gsLst>
                  <a:gs pos="0">
                    <a:srgbClr val="CAD383"/>
                  </a:gs>
                  <a:gs pos="100000">
                    <a:srgbClr val="0C372E"/>
                  </a:gs>
                </a:gsLst>
                <a:lin ang="5400000" scaled="1"/>
              </a:gra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Elemento grafico 21">
              <a:extLst>
                <a:ext uri="{FF2B5EF4-FFF2-40B4-BE49-F238E27FC236}">
                  <a16:creationId xmlns:a16="http://schemas.microsoft.com/office/drawing/2014/main" id="{1712C726-1AC3-3623-20E4-82DB62042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17847" y="4581940"/>
              <a:ext cx="250920" cy="250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Elemento grafico 23">
              <a:extLst>
                <a:ext uri="{FF2B5EF4-FFF2-40B4-BE49-F238E27FC236}">
                  <a16:creationId xmlns:a16="http://schemas.microsoft.com/office/drawing/2014/main" id="{67E45699-364F-2428-0990-A8A7135F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3809" y="5160533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Elemento grafico 24">
              <a:extLst>
                <a:ext uri="{FF2B5EF4-FFF2-40B4-BE49-F238E27FC236}">
                  <a16:creationId xmlns:a16="http://schemas.microsoft.com/office/drawing/2014/main" id="{29157E9D-00FC-E317-F1BB-C455FDF0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665225" y="4887414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Elemento grafico 25">
              <a:extLst>
                <a:ext uri="{FF2B5EF4-FFF2-40B4-BE49-F238E27FC236}">
                  <a16:creationId xmlns:a16="http://schemas.microsoft.com/office/drawing/2014/main" id="{9102A352-F698-DB1D-1817-16FFC31F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023809" y="4700460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Elemento grafico 26">
              <a:extLst>
                <a:ext uri="{FF2B5EF4-FFF2-40B4-BE49-F238E27FC236}">
                  <a16:creationId xmlns:a16="http://schemas.microsoft.com/office/drawing/2014/main" id="{154C5154-3152-AC56-370C-545E3C109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295941" y="5072537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954FBC03-912D-7DE0-3496-AE7113662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416288" y="4804298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Elemento grafico 28">
              <a:extLst>
                <a:ext uri="{FF2B5EF4-FFF2-40B4-BE49-F238E27FC236}">
                  <a16:creationId xmlns:a16="http://schemas.microsoft.com/office/drawing/2014/main" id="{7F933C54-90A8-198B-9489-3639C70C1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9755225" y="4358185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91E2AC53-819D-8E3E-35E9-BD12D8B36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0218951" y="4581940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Elemento grafico 30">
              <a:extLst>
                <a:ext uri="{FF2B5EF4-FFF2-40B4-BE49-F238E27FC236}">
                  <a16:creationId xmlns:a16="http://schemas.microsoft.com/office/drawing/2014/main" id="{A5EF1B3D-DC95-6E77-B836-C3C95113F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0250436" y="4148384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Elemento grafico 31">
              <a:extLst>
                <a:ext uri="{FF2B5EF4-FFF2-40B4-BE49-F238E27FC236}">
                  <a16:creationId xmlns:a16="http://schemas.microsoft.com/office/drawing/2014/main" id="{EDF1AA60-F232-B324-6F28-7B54C9AA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1402961" y="3367834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A1362923-393E-3BC9-FA9F-416334DF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11218034" y="2967979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Elemento grafico 33">
              <a:extLst>
                <a:ext uri="{FF2B5EF4-FFF2-40B4-BE49-F238E27FC236}">
                  <a16:creationId xmlns:a16="http://schemas.microsoft.com/office/drawing/2014/main" id="{8C7CC160-EEFD-15DA-E491-D96EDB73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>
            <a:xfrm>
              <a:off x="11128595" y="1853764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Elemento grafico 34">
              <a:extLst>
                <a:ext uri="{FF2B5EF4-FFF2-40B4-BE49-F238E27FC236}">
                  <a16:creationId xmlns:a16="http://schemas.microsoft.com/office/drawing/2014/main" id="{F29EE08F-4A0E-47B7-5111-D9617FBD3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>
            <a:xfrm>
              <a:off x="7167600" y="2394809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Elemento grafico 35">
              <a:extLst>
                <a:ext uri="{FF2B5EF4-FFF2-40B4-BE49-F238E27FC236}">
                  <a16:creationId xmlns:a16="http://schemas.microsoft.com/office/drawing/2014/main" id="{0B6FE217-FB33-5463-4EE1-2DC00D11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6521455" y="2718950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Elemento grafico 36">
              <a:extLst>
                <a:ext uri="{FF2B5EF4-FFF2-40B4-BE49-F238E27FC236}">
                  <a16:creationId xmlns:a16="http://schemas.microsoft.com/office/drawing/2014/main" id="{CCFAFDB7-31BB-CA98-D692-AB791615C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/>
          </p:blipFill>
          <p:spPr>
            <a:xfrm>
              <a:off x="6922413" y="2852541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Elemento grafico 37">
              <a:extLst>
                <a:ext uri="{FF2B5EF4-FFF2-40B4-BE49-F238E27FC236}">
                  <a16:creationId xmlns:a16="http://schemas.microsoft.com/office/drawing/2014/main" id="{91675555-3662-B098-3E66-BCEA1603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/>
          </p:blipFill>
          <p:spPr>
            <a:xfrm>
              <a:off x="8187769" y="3457834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Elemento grafico 38">
              <a:extLst>
                <a:ext uri="{FF2B5EF4-FFF2-40B4-BE49-F238E27FC236}">
                  <a16:creationId xmlns:a16="http://schemas.microsoft.com/office/drawing/2014/main" id="{F24AB56B-A84D-643E-A3BD-2CF497AD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/>
          </p:blipFill>
          <p:spPr>
            <a:xfrm>
              <a:off x="7802860" y="3989147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Elemento grafico 39">
              <a:extLst>
                <a:ext uri="{FF2B5EF4-FFF2-40B4-BE49-F238E27FC236}">
                  <a16:creationId xmlns:a16="http://schemas.microsoft.com/office/drawing/2014/main" id="{6A1553C7-2C83-E121-30F4-18BA71002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7233270" y="4077193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Elemento grafico 40">
              <a:extLst>
                <a:ext uri="{FF2B5EF4-FFF2-40B4-BE49-F238E27FC236}">
                  <a16:creationId xmlns:a16="http://schemas.microsoft.com/office/drawing/2014/main" id="{32E0C9E7-CA0B-D07E-7AE9-84C10D3C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rcRect/>
            <a:stretch/>
          </p:blipFill>
          <p:spPr>
            <a:xfrm>
              <a:off x="7553523" y="4922823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Elemento grafico 41">
              <a:extLst>
                <a:ext uri="{FF2B5EF4-FFF2-40B4-BE49-F238E27FC236}">
                  <a16:creationId xmlns:a16="http://schemas.microsoft.com/office/drawing/2014/main" id="{5C3AFC34-09F4-A634-5700-F7BD5098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/>
          </p:blipFill>
          <p:spPr>
            <a:xfrm>
              <a:off x="8724084" y="5302433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066F6AF5-F98E-C8B2-47D2-03DA1ABF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rcRect/>
            <a:stretch/>
          </p:blipFill>
          <p:spPr>
            <a:xfrm>
              <a:off x="8532775" y="4617400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Elemento grafico 43">
              <a:extLst>
                <a:ext uri="{FF2B5EF4-FFF2-40B4-BE49-F238E27FC236}">
                  <a16:creationId xmlns:a16="http://schemas.microsoft.com/office/drawing/2014/main" id="{514B97F9-4D20-35AF-FE57-FC1D8D59B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rcRect/>
            <a:stretch/>
          </p:blipFill>
          <p:spPr>
            <a:xfrm>
              <a:off x="8579790" y="4977414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Elemento grafico 44">
              <a:extLst>
                <a:ext uri="{FF2B5EF4-FFF2-40B4-BE49-F238E27FC236}">
                  <a16:creationId xmlns:a16="http://schemas.microsoft.com/office/drawing/2014/main" id="{5FBF6E21-53E9-BDF1-E6CE-C86FC53D6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rcRect/>
            <a:stretch/>
          </p:blipFill>
          <p:spPr>
            <a:xfrm>
              <a:off x="8588565" y="4833547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Elemento grafico 45">
              <a:extLst>
                <a:ext uri="{FF2B5EF4-FFF2-40B4-BE49-F238E27FC236}">
                  <a16:creationId xmlns:a16="http://schemas.microsoft.com/office/drawing/2014/main" id="{E5B354A0-52FB-7CD8-EC60-EAA30BBFC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rcRect/>
            <a:stretch/>
          </p:blipFill>
          <p:spPr>
            <a:xfrm>
              <a:off x="8273973" y="4511751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Elemento grafico 46">
              <a:extLst>
                <a:ext uri="{FF2B5EF4-FFF2-40B4-BE49-F238E27FC236}">
                  <a16:creationId xmlns:a16="http://schemas.microsoft.com/office/drawing/2014/main" id="{EF9E9281-943D-8B3B-1BC9-E0D3DD90E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rcRect/>
            <a:stretch/>
          </p:blipFill>
          <p:spPr>
            <a:xfrm>
              <a:off x="8302755" y="4603679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65FDB256-44CA-16E4-77BB-BD87CFC8C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rcRect/>
            <a:stretch/>
          </p:blipFill>
          <p:spPr>
            <a:xfrm>
              <a:off x="7885031" y="5122433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Elemento grafico 48">
              <a:extLst>
                <a:ext uri="{FF2B5EF4-FFF2-40B4-BE49-F238E27FC236}">
                  <a16:creationId xmlns:a16="http://schemas.microsoft.com/office/drawing/2014/main" id="{D4BDD963-C4C3-29C4-E694-34A55788B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rcRect/>
            <a:stretch/>
          </p:blipFill>
          <p:spPr>
            <a:xfrm>
              <a:off x="7944331" y="5302433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D7434DE0-8DDE-B61E-C251-1BE0E8B1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rcRect/>
            <a:stretch/>
          </p:blipFill>
          <p:spPr>
            <a:xfrm>
              <a:off x="8086467" y="5258405"/>
              <a:ext cx="180000" cy="1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61">
              <a:extLst>
                <a:ext uri="{FF2B5EF4-FFF2-40B4-BE49-F238E27FC236}">
                  <a16:creationId xmlns:a16="http://schemas.microsoft.com/office/drawing/2014/main" id="{A10B8875-5D5B-C87C-CB12-3571BD021295}"/>
                </a:ext>
              </a:extLst>
            </p:cNvPr>
            <p:cNvSpPr txBox="1"/>
            <p:nvPr/>
          </p:nvSpPr>
          <p:spPr>
            <a:xfrm>
              <a:off x="10047316" y="5243636"/>
              <a:ext cx="10570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1300" dirty="0">
                  <a:solidFill>
                    <a:srgbClr val="0C372E"/>
                  </a:solidFill>
                  <a:latin typeface="+mj-lt"/>
                </a:rPr>
                <a:t>ITALIA</a:t>
              </a:r>
            </a:p>
          </p:txBody>
        </p:sp>
        <p:sp>
          <p:nvSpPr>
            <p:cNvPr id="52" name="TextBox 61">
              <a:extLst>
                <a:ext uri="{FF2B5EF4-FFF2-40B4-BE49-F238E27FC236}">
                  <a16:creationId xmlns:a16="http://schemas.microsoft.com/office/drawing/2014/main" id="{03206A29-2E2E-78D6-92A2-B6932C4586A8}"/>
                </a:ext>
              </a:extLst>
            </p:cNvPr>
            <p:cNvSpPr txBox="1"/>
            <p:nvPr/>
          </p:nvSpPr>
          <p:spPr>
            <a:xfrm>
              <a:off x="9082669" y="5262488"/>
              <a:ext cx="6361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AUSTRIA</a:t>
              </a:r>
            </a:p>
          </p:txBody>
        </p:sp>
        <p:sp>
          <p:nvSpPr>
            <p:cNvPr id="53" name="TextBox 61">
              <a:extLst>
                <a:ext uri="{FF2B5EF4-FFF2-40B4-BE49-F238E27FC236}">
                  <a16:creationId xmlns:a16="http://schemas.microsoft.com/office/drawing/2014/main" id="{29289C32-CB0B-C661-BC2E-5BAB9EC5574C}"/>
                </a:ext>
              </a:extLst>
            </p:cNvPr>
            <p:cNvSpPr txBox="1"/>
            <p:nvPr/>
          </p:nvSpPr>
          <p:spPr>
            <a:xfrm>
              <a:off x="9990862" y="4902119"/>
              <a:ext cx="6361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BELGIO</a:t>
              </a:r>
            </a:p>
          </p:txBody>
        </p:sp>
        <p:sp>
          <p:nvSpPr>
            <p:cNvPr id="54" name="TextBox 61">
              <a:extLst>
                <a:ext uri="{FF2B5EF4-FFF2-40B4-BE49-F238E27FC236}">
                  <a16:creationId xmlns:a16="http://schemas.microsoft.com/office/drawing/2014/main" id="{430955EA-9CFE-9A5F-B65E-9D4D2CC32D34}"/>
                </a:ext>
              </a:extLst>
            </p:cNvPr>
            <p:cNvSpPr txBox="1"/>
            <p:nvPr/>
          </p:nvSpPr>
          <p:spPr>
            <a:xfrm>
              <a:off x="9475941" y="5053628"/>
              <a:ext cx="6361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FRANCIA</a:t>
              </a:r>
            </a:p>
          </p:txBody>
        </p:sp>
        <p:sp>
          <p:nvSpPr>
            <p:cNvPr id="55" name="TextBox 61">
              <a:extLst>
                <a:ext uri="{FF2B5EF4-FFF2-40B4-BE49-F238E27FC236}">
                  <a16:creationId xmlns:a16="http://schemas.microsoft.com/office/drawing/2014/main" id="{FBCDA590-652D-5AD8-BC98-AA7EB33828EC}"/>
                </a:ext>
              </a:extLst>
            </p:cNvPr>
            <p:cNvSpPr txBox="1"/>
            <p:nvPr/>
          </p:nvSpPr>
          <p:spPr>
            <a:xfrm>
              <a:off x="8898531" y="4786576"/>
              <a:ext cx="6361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SPAGNA</a:t>
              </a:r>
            </a:p>
          </p:txBody>
        </p:sp>
        <p:sp>
          <p:nvSpPr>
            <p:cNvPr id="56" name="TextBox 61">
              <a:extLst>
                <a:ext uri="{FF2B5EF4-FFF2-40B4-BE49-F238E27FC236}">
                  <a16:creationId xmlns:a16="http://schemas.microsoft.com/office/drawing/2014/main" id="{AB4133B6-DA05-4208-F419-526E4832DE56}"/>
                </a:ext>
              </a:extLst>
            </p:cNvPr>
            <p:cNvSpPr txBox="1"/>
            <p:nvPr/>
          </p:nvSpPr>
          <p:spPr>
            <a:xfrm>
              <a:off x="9182531" y="4215798"/>
              <a:ext cx="7331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GERMANIA</a:t>
              </a:r>
            </a:p>
          </p:txBody>
        </p:sp>
        <p:sp>
          <p:nvSpPr>
            <p:cNvPr id="57" name="TextBox 61">
              <a:extLst>
                <a:ext uri="{FF2B5EF4-FFF2-40B4-BE49-F238E27FC236}">
                  <a16:creationId xmlns:a16="http://schemas.microsoft.com/office/drawing/2014/main" id="{A2E10660-01E9-A787-ADEE-DA95D9AEA4D2}"/>
                </a:ext>
              </a:extLst>
            </p:cNvPr>
            <p:cNvSpPr txBox="1"/>
            <p:nvPr/>
          </p:nvSpPr>
          <p:spPr>
            <a:xfrm>
              <a:off x="10050796" y="3922111"/>
              <a:ext cx="933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PAESI BASSI</a:t>
              </a:r>
            </a:p>
          </p:txBody>
        </p:sp>
        <p:sp>
          <p:nvSpPr>
            <p:cNvPr id="58" name="TextBox 61">
              <a:extLst>
                <a:ext uri="{FF2B5EF4-FFF2-40B4-BE49-F238E27FC236}">
                  <a16:creationId xmlns:a16="http://schemas.microsoft.com/office/drawing/2014/main" id="{DA4AF344-F678-CAD3-7ED1-D2C854D443B8}"/>
                </a:ext>
              </a:extLst>
            </p:cNvPr>
            <p:cNvSpPr txBox="1"/>
            <p:nvPr/>
          </p:nvSpPr>
          <p:spPr>
            <a:xfrm>
              <a:off x="10272312" y="4406917"/>
              <a:ext cx="933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DANIMARCA</a:t>
              </a:r>
            </a:p>
          </p:txBody>
        </p:sp>
        <p:sp>
          <p:nvSpPr>
            <p:cNvPr id="59" name="TextBox 61">
              <a:extLst>
                <a:ext uri="{FF2B5EF4-FFF2-40B4-BE49-F238E27FC236}">
                  <a16:creationId xmlns:a16="http://schemas.microsoft.com/office/drawing/2014/main" id="{BB0C3A87-DC6C-50E6-BF44-ED6140A9797C}"/>
                </a:ext>
              </a:extLst>
            </p:cNvPr>
            <p:cNvSpPr txBox="1"/>
            <p:nvPr/>
          </p:nvSpPr>
          <p:spPr>
            <a:xfrm>
              <a:off x="10587281" y="3367524"/>
              <a:ext cx="933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LUSSEMBURGO</a:t>
              </a:r>
            </a:p>
          </p:txBody>
        </p:sp>
        <p:sp>
          <p:nvSpPr>
            <p:cNvPr id="60" name="TextBox 61">
              <a:extLst>
                <a:ext uri="{FF2B5EF4-FFF2-40B4-BE49-F238E27FC236}">
                  <a16:creationId xmlns:a16="http://schemas.microsoft.com/office/drawing/2014/main" id="{2C3E5691-75BB-8E90-2E29-0D7E657FF709}"/>
                </a:ext>
              </a:extLst>
            </p:cNvPr>
            <p:cNvSpPr txBox="1"/>
            <p:nvPr/>
          </p:nvSpPr>
          <p:spPr>
            <a:xfrm>
              <a:off x="10739015" y="2953988"/>
              <a:ext cx="5573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MALTA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2014AEF3-B3F5-1807-CB01-0C5300206929}"/>
                </a:ext>
              </a:extLst>
            </p:cNvPr>
            <p:cNvSpPr txBox="1"/>
            <p:nvPr/>
          </p:nvSpPr>
          <p:spPr>
            <a:xfrm>
              <a:off x="10515602" y="1857370"/>
              <a:ext cx="656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IRLANDA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CB00DC7-C34C-001C-C753-651F91915A72}"/>
                </a:ext>
              </a:extLst>
            </p:cNvPr>
            <p:cNvSpPr txBox="1"/>
            <p:nvPr/>
          </p:nvSpPr>
          <p:spPr>
            <a:xfrm>
              <a:off x="7293916" y="2376911"/>
              <a:ext cx="656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ESTONIA</a:t>
              </a:r>
            </a:p>
          </p:txBody>
        </p:sp>
        <p:sp>
          <p:nvSpPr>
            <p:cNvPr id="63" name="TextBox 61">
              <a:extLst>
                <a:ext uri="{FF2B5EF4-FFF2-40B4-BE49-F238E27FC236}">
                  <a16:creationId xmlns:a16="http://schemas.microsoft.com/office/drawing/2014/main" id="{1F7666E8-55AE-AA18-2125-544E7A334A1D}"/>
                </a:ext>
              </a:extLst>
            </p:cNvPr>
            <p:cNvSpPr txBox="1"/>
            <p:nvPr/>
          </p:nvSpPr>
          <p:spPr>
            <a:xfrm>
              <a:off x="6474090" y="2490695"/>
              <a:ext cx="656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BULGARIA</a:t>
              </a:r>
            </a:p>
          </p:txBody>
        </p:sp>
        <p:sp>
          <p:nvSpPr>
            <p:cNvPr id="64" name="TextBox 61">
              <a:extLst>
                <a:ext uri="{FF2B5EF4-FFF2-40B4-BE49-F238E27FC236}">
                  <a16:creationId xmlns:a16="http://schemas.microsoft.com/office/drawing/2014/main" id="{14FB6CD4-6854-6E1A-7E9B-F354B5734535}"/>
                </a:ext>
              </a:extLst>
            </p:cNvPr>
            <p:cNvSpPr txBox="1"/>
            <p:nvPr/>
          </p:nvSpPr>
          <p:spPr>
            <a:xfrm>
              <a:off x="7062825" y="2842699"/>
              <a:ext cx="656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ROMANIA</a:t>
              </a:r>
            </a:p>
          </p:txBody>
        </p:sp>
        <p:sp>
          <p:nvSpPr>
            <p:cNvPr id="65" name="TextBox 61">
              <a:extLst>
                <a:ext uri="{FF2B5EF4-FFF2-40B4-BE49-F238E27FC236}">
                  <a16:creationId xmlns:a16="http://schemas.microsoft.com/office/drawing/2014/main" id="{580293DE-3D26-B679-B6C1-9942E95CF0B8}"/>
                </a:ext>
              </a:extLst>
            </p:cNvPr>
            <p:cNvSpPr txBox="1"/>
            <p:nvPr/>
          </p:nvSpPr>
          <p:spPr>
            <a:xfrm>
              <a:off x="8329530" y="3432828"/>
              <a:ext cx="656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LITUANIA</a:t>
              </a:r>
            </a:p>
          </p:txBody>
        </p:sp>
        <p:sp>
          <p:nvSpPr>
            <p:cNvPr id="66" name="TextBox 61">
              <a:extLst>
                <a:ext uri="{FF2B5EF4-FFF2-40B4-BE49-F238E27FC236}">
                  <a16:creationId xmlns:a16="http://schemas.microsoft.com/office/drawing/2014/main" id="{B811699F-ABB4-385A-FA75-DE26A10E2EE4}"/>
                </a:ext>
              </a:extLst>
            </p:cNvPr>
            <p:cNvSpPr txBox="1"/>
            <p:nvPr/>
          </p:nvSpPr>
          <p:spPr>
            <a:xfrm>
              <a:off x="7927694" y="3974419"/>
              <a:ext cx="656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GRECIA</a:t>
              </a:r>
            </a:p>
          </p:txBody>
        </p:sp>
        <p:sp>
          <p:nvSpPr>
            <p:cNvPr id="67" name="TextBox 61">
              <a:extLst>
                <a:ext uri="{FF2B5EF4-FFF2-40B4-BE49-F238E27FC236}">
                  <a16:creationId xmlns:a16="http://schemas.microsoft.com/office/drawing/2014/main" id="{7169139C-ADCE-B0F9-17C3-16E63EF41F59}"/>
                </a:ext>
              </a:extLst>
            </p:cNvPr>
            <p:cNvSpPr txBox="1"/>
            <p:nvPr/>
          </p:nvSpPr>
          <p:spPr>
            <a:xfrm>
              <a:off x="6642264" y="4067913"/>
              <a:ext cx="6568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POLONIA</a:t>
              </a:r>
            </a:p>
          </p:txBody>
        </p:sp>
        <p:sp>
          <p:nvSpPr>
            <p:cNvPr id="68" name="TextBox 61">
              <a:extLst>
                <a:ext uri="{FF2B5EF4-FFF2-40B4-BE49-F238E27FC236}">
                  <a16:creationId xmlns:a16="http://schemas.microsoft.com/office/drawing/2014/main" id="{593DF8F2-5D89-9D05-8A56-432F617F47C4}"/>
                </a:ext>
              </a:extLst>
            </p:cNvPr>
            <p:cNvSpPr txBox="1"/>
            <p:nvPr/>
          </p:nvSpPr>
          <p:spPr>
            <a:xfrm>
              <a:off x="6707256" y="4859653"/>
              <a:ext cx="71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FINLANDIA</a:t>
              </a:r>
            </a:p>
          </p:txBody>
        </p:sp>
        <p:sp>
          <p:nvSpPr>
            <p:cNvPr id="69" name="TextBox 61">
              <a:extLst>
                <a:ext uri="{FF2B5EF4-FFF2-40B4-BE49-F238E27FC236}">
                  <a16:creationId xmlns:a16="http://schemas.microsoft.com/office/drawing/2014/main" id="{658366E5-D776-3FE7-C4CF-4E85D6750CD2}"/>
                </a:ext>
              </a:extLst>
            </p:cNvPr>
            <p:cNvSpPr txBox="1"/>
            <p:nvPr/>
          </p:nvSpPr>
          <p:spPr>
            <a:xfrm>
              <a:off x="7248854" y="5127045"/>
              <a:ext cx="71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UNGHERIA</a:t>
              </a:r>
            </a:p>
          </p:txBody>
        </p:sp>
        <p:sp>
          <p:nvSpPr>
            <p:cNvPr id="70" name="TextBox 61">
              <a:extLst>
                <a:ext uri="{FF2B5EF4-FFF2-40B4-BE49-F238E27FC236}">
                  <a16:creationId xmlns:a16="http://schemas.microsoft.com/office/drawing/2014/main" id="{EC52811A-A454-DAA4-F556-A335F0BD7C1B}"/>
                </a:ext>
              </a:extLst>
            </p:cNvPr>
            <p:cNvSpPr txBox="1"/>
            <p:nvPr/>
          </p:nvSpPr>
          <p:spPr>
            <a:xfrm>
              <a:off x="7475959" y="5429685"/>
              <a:ext cx="71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CROAZIA</a:t>
              </a:r>
            </a:p>
          </p:txBody>
        </p:sp>
        <p:sp>
          <p:nvSpPr>
            <p:cNvPr id="71" name="TextBox 61">
              <a:extLst>
                <a:ext uri="{FF2B5EF4-FFF2-40B4-BE49-F238E27FC236}">
                  <a16:creationId xmlns:a16="http://schemas.microsoft.com/office/drawing/2014/main" id="{34DD6E59-E798-98E9-246A-EDD5BCD921C7}"/>
                </a:ext>
              </a:extLst>
            </p:cNvPr>
            <p:cNvSpPr txBox="1"/>
            <p:nvPr/>
          </p:nvSpPr>
          <p:spPr>
            <a:xfrm>
              <a:off x="8046776" y="5468146"/>
              <a:ext cx="71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SLOVENIA</a:t>
              </a:r>
            </a:p>
          </p:txBody>
        </p:sp>
        <p:sp>
          <p:nvSpPr>
            <p:cNvPr id="72" name="TextBox 61">
              <a:extLst>
                <a:ext uri="{FF2B5EF4-FFF2-40B4-BE49-F238E27FC236}">
                  <a16:creationId xmlns:a16="http://schemas.microsoft.com/office/drawing/2014/main" id="{9DB54077-6600-5630-929B-ACD79FA43BF5}"/>
                </a:ext>
              </a:extLst>
            </p:cNvPr>
            <p:cNvSpPr txBox="1"/>
            <p:nvPr/>
          </p:nvSpPr>
          <p:spPr>
            <a:xfrm>
              <a:off x="8559972" y="5497344"/>
              <a:ext cx="71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SVEZIA</a:t>
              </a:r>
            </a:p>
          </p:txBody>
        </p:sp>
        <p:sp>
          <p:nvSpPr>
            <p:cNvPr id="73" name="TextBox 61">
              <a:extLst>
                <a:ext uri="{FF2B5EF4-FFF2-40B4-BE49-F238E27FC236}">
                  <a16:creationId xmlns:a16="http://schemas.microsoft.com/office/drawing/2014/main" id="{30D96E38-D806-5C56-2E02-D440E6C578BF}"/>
                </a:ext>
              </a:extLst>
            </p:cNvPr>
            <p:cNvSpPr txBox="1"/>
            <p:nvPr/>
          </p:nvSpPr>
          <p:spPr>
            <a:xfrm>
              <a:off x="8597209" y="5097304"/>
              <a:ext cx="71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CIPRO</a:t>
              </a:r>
            </a:p>
          </p:txBody>
        </p:sp>
        <p:sp>
          <p:nvSpPr>
            <p:cNvPr id="74" name="TextBox 61">
              <a:extLst>
                <a:ext uri="{FF2B5EF4-FFF2-40B4-BE49-F238E27FC236}">
                  <a16:creationId xmlns:a16="http://schemas.microsoft.com/office/drawing/2014/main" id="{BD5EF92F-52C4-9454-7707-394628F6AF8F}"/>
                </a:ext>
              </a:extLst>
            </p:cNvPr>
            <p:cNvSpPr txBox="1"/>
            <p:nvPr/>
          </p:nvSpPr>
          <p:spPr>
            <a:xfrm>
              <a:off x="7790448" y="4839893"/>
              <a:ext cx="855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PORTOGALLO</a:t>
              </a:r>
            </a:p>
          </p:txBody>
        </p:sp>
        <p:sp>
          <p:nvSpPr>
            <p:cNvPr id="75" name="TextBox 61">
              <a:extLst>
                <a:ext uri="{FF2B5EF4-FFF2-40B4-BE49-F238E27FC236}">
                  <a16:creationId xmlns:a16="http://schemas.microsoft.com/office/drawing/2014/main" id="{D09B5440-A758-BCB1-7DB8-FB6980174959}"/>
                </a:ext>
              </a:extLst>
            </p:cNvPr>
            <p:cNvSpPr txBox="1"/>
            <p:nvPr/>
          </p:nvSpPr>
          <p:spPr>
            <a:xfrm>
              <a:off x="8381001" y="4402285"/>
              <a:ext cx="855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SLOVACCHIA</a:t>
              </a:r>
            </a:p>
          </p:txBody>
        </p:sp>
        <p:sp>
          <p:nvSpPr>
            <p:cNvPr id="76" name="TextBox 61">
              <a:extLst>
                <a:ext uri="{FF2B5EF4-FFF2-40B4-BE49-F238E27FC236}">
                  <a16:creationId xmlns:a16="http://schemas.microsoft.com/office/drawing/2014/main" id="{05FF10D6-CFE7-9E79-1D75-F7A12FC97988}"/>
                </a:ext>
              </a:extLst>
            </p:cNvPr>
            <p:cNvSpPr txBox="1"/>
            <p:nvPr/>
          </p:nvSpPr>
          <p:spPr>
            <a:xfrm>
              <a:off x="7740280" y="4335157"/>
              <a:ext cx="819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REPUBBLICA CECA</a:t>
              </a:r>
            </a:p>
          </p:txBody>
        </p:sp>
        <p:sp>
          <p:nvSpPr>
            <p:cNvPr id="77" name="TextBox 61">
              <a:extLst>
                <a:ext uri="{FF2B5EF4-FFF2-40B4-BE49-F238E27FC236}">
                  <a16:creationId xmlns:a16="http://schemas.microsoft.com/office/drawing/2014/main" id="{45087646-D65C-7F7E-54F2-6DE04309D865}"/>
                </a:ext>
              </a:extLst>
            </p:cNvPr>
            <p:cNvSpPr txBox="1"/>
            <p:nvPr/>
          </p:nvSpPr>
          <p:spPr>
            <a:xfrm>
              <a:off x="7773146" y="4716442"/>
              <a:ext cx="855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1400" b="1">
                  <a:solidFill>
                    <a:srgbClr val="2C4166"/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it-IT" sz="800" dirty="0">
                  <a:solidFill>
                    <a:srgbClr val="0C372E"/>
                  </a:solidFill>
                  <a:latin typeface="+mj-lt"/>
                </a:rPr>
                <a:t>LETTONIA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ECB82B-473B-11CD-FD00-8A77A93FC821}"/>
              </a:ext>
            </a:extLst>
          </p:cNvPr>
          <p:cNvSpPr txBox="1"/>
          <p:nvPr/>
        </p:nvSpPr>
        <p:spPr>
          <a:xfrm>
            <a:off x="532743" y="3843614"/>
            <a:ext cx="483437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dirty="0">
                <a:solidFill>
                  <a:srgbClr val="144438"/>
                </a:solidFill>
              </a:rPr>
              <a:t>DINAMICA DEGLI INDICATORI DI ECO-EFFICIENZA AMBIENTALE NEGLI ULTIMI DIECI ANNI - VARIAZIONI % DEI VALORI PER UNITÀ DI PRODOTTO TRA IL 2012 ED IL 2022</a:t>
            </a:r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2D03400C-A07F-E2AD-CF49-FE24C1AF9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49815"/>
              </p:ext>
            </p:extLst>
          </p:nvPr>
        </p:nvGraphicFramePr>
        <p:xfrm>
          <a:off x="636100" y="4630565"/>
          <a:ext cx="4701800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638">
                  <a:extLst>
                    <a:ext uri="{9D8B030D-6E8A-4147-A177-3AD203B41FA5}">
                      <a16:colId xmlns:a16="http://schemas.microsoft.com/office/drawing/2014/main" val="2325204933"/>
                    </a:ext>
                  </a:extLst>
                </a:gridCol>
                <a:gridCol w="1411132">
                  <a:extLst>
                    <a:ext uri="{9D8B030D-6E8A-4147-A177-3AD203B41FA5}">
                      <a16:colId xmlns:a16="http://schemas.microsoft.com/office/drawing/2014/main" val="389964295"/>
                    </a:ext>
                  </a:extLst>
                </a:gridCol>
                <a:gridCol w="2565030">
                  <a:extLst>
                    <a:ext uri="{9D8B030D-6E8A-4147-A177-3AD203B41FA5}">
                      <a16:colId xmlns:a16="http://schemas.microsoft.com/office/drawing/2014/main" val="869278107"/>
                    </a:ext>
                  </a:extLst>
                </a:gridCol>
              </a:tblGrid>
              <a:tr h="2255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144438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1444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EMISSIONI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MATERIE PRIME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324132"/>
                  </a:ext>
                </a:extLst>
              </a:tr>
              <a:tr h="2255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144438"/>
                          </a:solidFill>
                          <a:effectLst/>
                        </a:rPr>
                        <a:t>ITALIA</a:t>
                      </a:r>
                      <a:endParaRPr lang="it-IT" sz="1600" b="0" i="0" u="none" strike="noStrike" dirty="0">
                        <a:solidFill>
                          <a:srgbClr val="1444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-36,3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-28,4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57114"/>
                  </a:ext>
                </a:extLst>
              </a:tr>
              <a:tr h="2255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144438"/>
                          </a:solidFill>
                          <a:effectLst/>
                        </a:rPr>
                        <a:t>UE</a:t>
                      </a:r>
                      <a:endParaRPr lang="it-IT" sz="1600" b="0" i="0" u="none" strike="noStrike" dirty="0">
                        <a:solidFill>
                          <a:srgbClr val="1444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-41,8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-26,8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565976"/>
                  </a:ext>
                </a:extLst>
              </a:tr>
              <a:tr h="2255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144438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1444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ENERGIA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900" b="1" u="none" strike="noStrike" kern="1200" dirty="0">
                          <a:solidFill>
                            <a:srgbClr val="14443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RIFIUTI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844409"/>
                  </a:ext>
                </a:extLst>
              </a:tr>
              <a:tr h="2255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144438"/>
                          </a:solidFill>
                          <a:effectLst/>
                        </a:rPr>
                        <a:t>ITALIA</a:t>
                      </a:r>
                      <a:endParaRPr lang="it-IT" sz="1600" b="0" i="0" u="none" strike="noStrike">
                        <a:solidFill>
                          <a:srgbClr val="1444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-24,6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-5,7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0891"/>
                  </a:ext>
                </a:extLst>
              </a:tr>
              <a:tr h="2255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144438"/>
                          </a:solidFill>
                          <a:effectLst/>
                        </a:rPr>
                        <a:t>UE</a:t>
                      </a:r>
                      <a:endParaRPr lang="it-IT" sz="1600" b="0" i="0" u="none" strike="noStrike" dirty="0">
                        <a:solidFill>
                          <a:srgbClr val="1444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-32,6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solidFill>
                            <a:srgbClr val="144438"/>
                          </a:solidFill>
                          <a:effectLst/>
                          <a:latin typeface="+mj-lt"/>
                        </a:rPr>
                        <a:t>-31,8</a:t>
                      </a:r>
                      <a:endParaRPr lang="it-IT" sz="1900" b="1" i="0" u="none" strike="noStrike" dirty="0">
                        <a:solidFill>
                          <a:srgbClr val="14443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510968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C7ECC8-7DC4-02ED-4EF1-3C272C8013C4}"/>
              </a:ext>
            </a:extLst>
          </p:cNvPr>
          <p:cNvSpPr txBox="1"/>
          <p:nvPr/>
        </p:nvSpPr>
        <p:spPr>
          <a:xfrm>
            <a:off x="529112" y="2871501"/>
            <a:ext cx="506967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900" i="0" kern="1200" dirty="0">
                <a:solidFill>
                  <a:srgbClr val="0C312A"/>
                </a:solidFill>
                <a:effectLst/>
                <a:latin typeface="Barlow" panose="00000500000000000000" pitchFamily="2" charset="0"/>
                <a:ea typeface="+mn-ea"/>
                <a:cs typeface="+mn-cs"/>
              </a:rPr>
              <a:t>La transizione ambientale del nostro Paese procede, ma ad un ritmo più lento rispetto alla media UE.</a:t>
            </a:r>
            <a:endParaRPr lang="it-IT" sz="1900" dirty="0">
              <a:effectLst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0A34E6-939E-C26E-0C49-7B74DEBD53BC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406822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1B93D19-207A-0240-F41A-BEC3A9C9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C3C120E8-BD70-CE4E-F21E-6DFE95F50AA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leadership italiana nella filiera del riciclo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A3B154-8502-49B5-6C17-413FB40D7F2E}"/>
              </a:ext>
            </a:extLst>
          </p:cNvPr>
          <p:cNvSpPr txBox="1"/>
          <p:nvPr/>
        </p:nvSpPr>
        <p:spPr>
          <a:xfrm>
            <a:off x="528513" y="5549584"/>
            <a:ext cx="113523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750" dirty="0">
                <a:solidFill>
                  <a:srgbClr val="0C372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Nel 2023 sono 10,5 milioni le tonnellate  di rifiuti da imballaggio riciclate dal sistema CONAI, con un tasso di riciclo effettivo al 75,3% (70,7% nel 2022). L’Italia si conferma, quindi, </a:t>
            </a:r>
            <a:r>
              <a:rPr lang="it-IT" sz="1750" b="1" dirty="0">
                <a:solidFill>
                  <a:srgbClr val="0C372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leader</a:t>
            </a:r>
            <a:r>
              <a:rPr lang="it-IT" sz="1750" dirty="0">
                <a:solidFill>
                  <a:srgbClr val="0C372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del riciclo in Europa per i </a:t>
            </a:r>
            <a:r>
              <a:rPr lang="it-IT" sz="1750" b="1" dirty="0">
                <a:solidFill>
                  <a:srgbClr val="0C372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rifiuti di imballaggio</a:t>
            </a:r>
            <a:r>
              <a:rPr lang="it-IT" sz="1750" dirty="0">
                <a:solidFill>
                  <a:srgbClr val="0C372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raggiungendo in anticipo gli obiettivi fissati dalla normativa UE. </a:t>
            </a:r>
          </a:p>
        </p:txBody>
      </p:sp>
      <p:pic>
        <p:nvPicPr>
          <p:cNvPr id="12" name="Immagine 11" descr="Immagine che contiene schermata, erba&#10;&#10;Descrizione generata automaticamente">
            <a:extLst>
              <a:ext uri="{FF2B5EF4-FFF2-40B4-BE49-F238E27FC236}">
                <a16:creationId xmlns:a16="http://schemas.microsoft.com/office/drawing/2014/main" id="{C0852E0B-96ED-A1FD-0299-1E15EBD92A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06" y="983115"/>
            <a:ext cx="2951480" cy="256499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73E032-EF80-8A95-71BC-1C72F0CB11C5}"/>
              </a:ext>
            </a:extLst>
          </p:cNvPr>
          <p:cNvSpPr txBox="1"/>
          <p:nvPr/>
        </p:nvSpPr>
        <p:spPr>
          <a:xfrm>
            <a:off x="480908" y="3504942"/>
            <a:ext cx="33820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TASSO DI RICICLO </a:t>
            </a:r>
            <a:r>
              <a:rPr lang="it-IT" sz="1900" spc="56" dirty="0">
                <a:solidFill>
                  <a:srgbClr val="0C372E"/>
                </a:solidFill>
              </a:rPr>
              <a:t>SULLA TOTALITÀ DEI </a:t>
            </a:r>
            <a:r>
              <a:rPr lang="it-IT" sz="1900" spc="56" dirty="0">
                <a:solidFill>
                  <a:srgbClr val="0C372E"/>
                </a:solidFill>
                <a:latin typeface="+mj-lt"/>
              </a:rPr>
              <a:t>RIFIUTI </a:t>
            </a:r>
            <a:r>
              <a:rPr lang="it-IT" sz="1900" spc="56" dirty="0">
                <a:solidFill>
                  <a:srgbClr val="0C372E"/>
                </a:solidFill>
              </a:rPr>
              <a:t>(2022)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32E964-E727-9853-69E6-7C018A38D2F8}"/>
              </a:ext>
            </a:extLst>
          </p:cNvPr>
          <p:cNvSpPr txBox="1"/>
          <p:nvPr/>
        </p:nvSpPr>
        <p:spPr>
          <a:xfrm>
            <a:off x="4339878" y="3459597"/>
            <a:ext cx="34736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PRODUZIONE DI RIFIUTI </a:t>
            </a:r>
            <a:r>
              <a:rPr lang="it-IT" sz="1900" spc="56" dirty="0">
                <a:solidFill>
                  <a:srgbClr val="0C372E"/>
                </a:solidFill>
              </a:rPr>
              <a:t>PER UNITÀ DI PRODOTTO (2022)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2F0CCD7-A2D3-248C-4E9F-3FFE4C0BDF5D}"/>
              </a:ext>
            </a:extLst>
          </p:cNvPr>
          <p:cNvSpPr txBox="1"/>
          <p:nvPr/>
        </p:nvSpPr>
        <p:spPr>
          <a:xfrm>
            <a:off x="8542129" y="3462843"/>
            <a:ext cx="31472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spc="56" dirty="0">
                <a:solidFill>
                  <a:srgbClr val="0C372E"/>
                </a:solidFill>
              </a:rPr>
              <a:t>TASSO D’USO DI </a:t>
            </a:r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MATERIA CIRCOLARE</a:t>
            </a:r>
            <a:r>
              <a:rPr lang="it-IT" sz="1900" spc="56" dirty="0">
                <a:solidFill>
                  <a:srgbClr val="0C372E"/>
                </a:solidFill>
                <a:latin typeface="+mj-lt"/>
              </a:rPr>
              <a:t> </a:t>
            </a:r>
            <a:r>
              <a:rPr lang="it-IT" sz="1900" spc="56" dirty="0">
                <a:solidFill>
                  <a:srgbClr val="0C372E"/>
                </a:solidFill>
              </a:rPr>
              <a:t>(2022)</a:t>
            </a:r>
          </a:p>
        </p:txBody>
      </p:sp>
      <p:pic>
        <p:nvPicPr>
          <p:cNvPr id="16" name="Immagine 15" descr="Immagine che contiene schermata, erba&#10;&#10;Descrizione generata automaticamente">
            <a:extLst>
              <a:ext uri="{FF2B5EF4-FFF2-40B4-BE49-F238E27FC236}">
                <a16:creationId xmlns:a16="http://schemas.microsoft.com/office/drawing/2014/main" id="{B30BAB95-C236-EFFC-20FF-59DE60606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5878" y="983115"/>
            <a:ext cx="2951480" cy="2564994"/>
          </a:xfrm>
          <a:prstGeom prst="rect">
            <a:avLst/>
          </a:prstGeom>
        </p:spPr>
      </p:pic>
      <p:pic>
        <p:nvPicPr>
          <p:cNvPr id="17" name="Immagine 16" descr="Immagine che contiene schermata, erba&#10;&#10;Descrizione generata automaticamente">
            <a:extLst>
              <a:ext uri="{FF2B5EF4-FFF2-40B4-BE49-F238E27FC236}">
                <a16:creationId xmlns:a16="http://schemas.microsoft.com/office/drawing/2014/main" id="{D02585AE-28F9-2076-D45C-7301EB9608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1405" y="986361"/>
            <a:ext cx="3147266" cy="256499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22D6D04-0185-2A94-2DAE-2ABDA95D7892}"/>
              </a:ext>
            </a:extLst>
          </p:cNvPr>
          <p:cNvSpPr txBox="1"/>
          <p:nvPr/>
        </p:nvSpPr>
        <p:spPr>
          <a:xfrm>
            <a:off x="383481" y="4236158"/>
            <a:ext cx="33820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ITALIA 91,6%</a:t>
            </a:r>
            <a:br>
              <a:rPr lang="it-IT" sz="1900" spc="56" dirty="0">
                <a:solidFill>
                  <a:srgbClr val="0C372E"/>
                </a:solidFill>
                <a:latin typeface="+mj-lt"/>
              </a:rPr>
            </a:br>
            <a:r>
              <a:rPr lang="it-IT" sz="1900" spc="56" dirty="0">
                <a:solidFill>
                  <a:srgbClr val="0C372E"/>
                </a:solidFill>
                <a:latin typeface="+mj-lt"/>
              </a:rPr>
              <a:t>MEDIA UE 57,9%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303C8FD-255C-7E7A-F8A4-43ACD0D81E47}"/>
              </a:ext>
            </a:extLst>
          </p:cNvPr>
          <p:cNvSpPr txBox="1"/>
          <p:nvPr/>
        </p:nvSpPr>
        <p:spPr>
          <a:xfrm>
            <a:off x="4159878" y="4182050"/>
            <a:ext cx="37806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ITALIA 46,1 tonnellate per milione di euro prodotto</a:t>
            </a:r>
            <a:br>
              <a:rPr lang="it-IT" sz="1900" spc="56" dirty="0">
                <a:solidFill>
                  <a:srgbClr val="0C372E"/>
                </a:solidFill>
                <a:latin typeface="+mj-lt"/>
              </a:rPr>
            </a:br>
            <a:r>
              <a:rPr lang="it-IT" sz="1900" spc="56" dirty="0">
                <a:solidFill>
                  <a:srgbClr val="0C372E"/>
                </a:solidFill>
                <a:latin typeface="+mj-lt"/>
              </a:rPr>
              <a:t>MEDIA UE 70,5 tonnellate per milione di euro prodotto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EF4CCD-2072-2874-854D-4C6A66555CAD}"/>
              </a:ext>
            </a:extLst>
          </p:cNvPr>
          <p:cNvSpPr txBox="1"/>
          <p:nvPr/>
        </p:nvSpPr>
        <p:spPr>
          <a:xfrm>
            <a:off x="8209914" y="4150636"/>
            <a:ext cx="35624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spc="56" dirty="0">
                <a:solidFill>
                  <a:srgbClr val="0C372E"/>
                </a:solidFill>
                <a:latin typeface="+mj-lt"/>
              </a:rPr>
              <a:t>ITALIA 18,7%</a:t>
            </a:r>
            <a:endParaRPr lang="it-IT" sz="1900" spc="56" dirty="0">
              <a:solidFill>
                <a:srgbClr val="0C372E"/>
              </a:solidFill>
              <a:latin typeface="+mj-lt"/>
            </a:endParaRPr>
          </a:p>
          <a:p>
            <a:pPr algn="ctr"/>
            <a:r>
              <a:rPr lang="it-IT" sz="1900" spc="56" dirty="0">
                <a:solidFill>
                  <a:srgbClr val="0C372E"/>
                </a:solidFill>
                <a:latin typeface="+mj-lt"/>
              </a:rPr>
              <a:t>MEDIA UE 11,5%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707A10-03ED-899A-8C84-1A1D66A54208}"/>
              </a:ext>
            </a:extLst>
          </p:cNvPr>
          <p:cNvSpPr txBox="1"/>
          <p:nvPr/>
        </p:nvSpPr>
        <p:spPr>
          <a:xfrm>
            <a:off x="8171405" y="4751437"/>
            <a:ext cx="370950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300" dirty="0">
                <a:solidFill>
                  <a:srgbClr val="144438"/>
                </a:solidFill>
              </a:rPr>
              <a:t>Nel 2023 l’Italia ha risparmiato oltre 81 milioni di euro sulle importazioni di materie prime grazie all’attività di </a:t>
            </a:r>
            <a:r>
              <a:rPr lang="it-IT" sz="1300" dirty="0" err="1">
                <a:solidFill>
                  <a:srgbClr val="144438"/>
                </a:solidFill>
              </a:rPr>
              <a:t>Ecopneus</a:t>
            </a:r>
            <a:r>
              <a:rPr lang="it-IT" sz="1300" dirty="0">
                <a:solidFill>
                  <a:srgbClr val="144438"/>
                </a:solidFill>
              </a:rPr>
              <a:t> sui pneumatici fuori uso.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CF6EB7-5BA6-28C2-C5B4-ABC7F4B4544D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104613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401CE01-F169-A470-A1BA-E57C75A28639}"/>
              </a:ext>
            </a:extLst>
          </p:cNvPr>
          <p:cNvSpPr/>
          <p:nvPr/>
        </p:nvSpPr>
        <p:spPr>
          <a:xfrm>
            <a:off x="9439509" y="904925"/>
            <a:ext cx="2162175" cy="4733925"/>
          </a:xfrm>
          <a:prstGeom prst="rect">
            <a:avLst/>
          </a:prstGeom>
          <a:solidFill>
            <a:srgbClr val="CAD38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torta di compleanno, giocattolo, Modello in scala&#10;&#10;Descrizione generata automaticamente">
            <a:extLst>
              <a:ext uri="{FF2B5EF4-FFF2-40B4-BE49-F238E27FC236}">
                <a16:creationId xmlns:a16="http://schemas.microsoft.com/office/drawing/2014/main" id="{10766889-AF2C-B5AA-5A22-FA897DA384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0" y="4305300"/>
            <a:ext cx="2186110" cy="2233612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0CDFD7C-25BE-1612-F483-A56C902E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41B-B57F-429F-B687-561F09A9765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74D30AC4-A5A5-31E6-8D36-4E112D05A7B1}"/>
              </a:ext>
            </a:extLst>
          </p:cNvPr>
          <p:cNvSpPr txBox="1">
            <a:spLocks/>
          </p:cNvSpPr>
          <p:nvPr/>
        </p:nvSpPr>
        <p:spPr>
          <a:xfrm>
            <a:off x="539931" y="1025515"/>
            <a:ext cx="5216365" cy="1651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dirty="0">
                <a:solidFill>
                  <a:srgbClr val="0C3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Riprende il trend di crescita delle imprese eco-investitrici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E2D058A1-8E2D-AA4B-E44F-CE9E4EF06706}"/>
              </a:ext>
            </a:extLst>
          </p:cNvPr>
          <p:cNvSpPr txBox="1"/>
          <p:nvPr/>
        </p:nvSpPr>
        <p:spPr>
          <a:xfrm>
            <a:off x="6096000" y="401298"/>
            <a:ext cx="5505684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1300" dirty="0">
                <a:solidFill>
                  <a:srgbClr val="0C372E"/>
                </a:solidFill>
              </a:rPr>
              <a:t>IMPRESE CHE PREVEDONO DI EFFETTUARE ECO-INVESTIMENTI  -                         ANNI 2011–2023 (INCIDENZE % SUL TOTALE DELLE IMPRESE)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3800AC-3DFB-49A8-29F6-DEACD2BBB8D5}"/>
              </a:ext>
            </a:extLst>
          </p:cNvPr>
          <p:cNvSpPr txBox="1"/>
          <p:nvPr/>
        </p:nvSpPr>
        <p:spPr>
          <a:xfrm>
            <a:off x="539931" y="2990672"/>
            <a:ext cx="52163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rgbClr val="0C372E"/>
                </a:solidFill>
              </a:rPr>
              <a:t>La quota di imprese eco-investitrici </a:t>
            </a:r>
            <a:r>
              <a:rPr lang="it-IT" sz="1900" b="1" dirty="0">
                <a:solidFill>
                  <a:srgbClr val="0C372E"/>
                </a:solidFill>
                <a:latin typeface="+mj-lt"/>
              </a:rPr>
              <a:t>ha ripreso a crescere nel 2023</a:t>
            </a:r>
            <a:r>
              <a:rPr lang="it-IT" sz="1900" dirty="0">
                <a:solidFill>
                  <a:srgbClr val="0C372E"/>
                </a:solidFill>
              </a:rPr>
              <a:t>. La battuta d'arresto del 2022 ha quindi rappresentato un passaggio congiunturale e non strutturale. 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48BA2CF9-DDEE-4247-89F1-F4795CF6F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562958"/>
              </p:ext>
            </p:extLst>
          </p:nvPr>
        </p:nvGraphicFramePr>
        <p:xfrm>
          <a:off x="6096000" y="680590"/>
          <a:ext cx="5633718" cy="562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4C61C6-B361-FF00-6762-40EDEA76F710}"/>
              </a:ext>
            </a:extLst>
          </p:cNvPr>
          <p:cNvSpPr txBox="1"/>
          <p:nvPr/>
        </p:nvSpPr>
        <p:spPr>
          <a:xfrm>
            <a:off x="6411549" y="6462000"/>
            <a:ext cx="525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  <a:cs typeface="Narkisim" panose="020E0502050101010101" pitchFamily="34" charset="-79"/>
              </a:rPr>
              <a:t>UNIONCAMERE – FONDAZIONE SYMBOLA -  CENTRO STUDI  TAGLIACARNE - GREENITALY </a:t>
            </a:r>
            <a:r>
              <a:rPr lang="it-IT" sz="800" dirty="0">
                <a:solidFill>
                  <a:srgbClr val="0C372E"/>
                </a:solidFill>
                <a:latin typeface="+mj-lt"/>
                <a:ea typeface="Microsoft YaHei UI" panose="020B0503020204020204" pitchFamily="34" charset="-122"/>
              </a:rPr>
              <a:t>RAPPORTO 2024</a:t>
            </a:r>
          </a:p>
        </p:txBody>
      </p:sp>
    </p:spTree>
    <p:extLst>
      <p:ext uri="{BB962C8B-B14F-4D97-AF65-F5344CB8AC3E}">
        <p14:creationId xmlns:p14="http://schemas.microsoft.com/office/powerpoint/2010/main" val="1643758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C372E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REENITALY 2024">
      <a:majorFont>
        <a:latin typeface="Barlow"/>
        <a:ea typeface=""/>
        <a:cs typeface=""/>
      </a:majorFont>
      <a:minorFont>
        <a:latin typeface="Barlow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2066</Words>
  <Application>Microsoft Office PowerPoint</Application>
  <PresentationFormat>Widescreen</PresentationFormat>
  <Paragraphs>244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Barlow</vt:lpstr>
      <vt:lpstr>Arial</vt:lpstr>
      <vt:lpstr>Calibri</vt:lpstr>
      <vt:lpstr>Aptos</vt:lpstr>
      <vt:lpstr>Barlow Light</vt:lpstr>
      <vt:lpstr>Wingdings</vt:lpstr>
      <vt:lpstr>Tema di Office</vt:lpstr>
      <vt:lpstr>Presentazione standard di PowerPoint</vt:lpstr>
      <vt:lpstr>GreenItaly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Marianna Sposato</dc:creator>
  <cp:lastModifiedBy>Marianna Sposato</cp:lastModifiedBy>
  <cp:revision>102</cp:revision>
  <dcterms:created xsi:type="dcterms:W3CDTF">2024-10-12T11:10:23Z</dcterms:created>
  <dcterms:modified xsi:type="dcterms:W3CDTF">2024-10-24T15:57:33Z</dcterms:modified>
</cp:coreProperties>
</file>