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7" r:id="rId5"/>
    <p:sldId id="265" r:id="rId6"/>
    <p:sldId id="264" r:id="rId7"/>
    <p:sldId id="266" r:id="rId8"/>
    <p:sldId id="272" r:id="rId9"/>
    <p:sldId id="276" r:id="rId10"/>
    <p:sldId id="285" r:id="rId11"/>
    <p:sldId id="278" r:id="rId12"/>
    <p:sldId id="282" r:id="rId13"/>
    <p:sldId id="279" r:id="rId14"/>
    <p:sldId id="280" r:id="rId15"/>
  </p:sldIdLst>
  <p:sldSz cx="18288000" cy="10287000"/>
  <p:notesSz cx="6797675" cy="9926638"/>
  <p:embeddedFontLst>
    <p:embeddedFont>
      <p:font typeface="Calibri" pitchFamily="34" charset="0"/>
      <p:regular r:id="rId18"/>
      <p:bold r:id="rId19"/>
      <p:italic r:id="rId20"/>
      <p:boldItalic r:id="rId21"/>
    </p:embeddedFont>
    <p:embeddedFont>
      <p:font typeface="IBM Plex Sans Bold" charset="0"/>
      <p:regular r:id="rId22"/>
      <p:bold r:id="rId23"/>
    </p:embeddedFont>
    <p:embeddedFont>
      <p:font typeface="Titillium Web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2" d="100"/>
          <a:sy n="42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2DD32A1B-C4FA-B685-8C33-F54703E335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F461933-EBCC-33AB-DFCE-0C23A98857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B22FD-4FBA-4D00-B2F9-30844C4766A8}" type="datetimeFigureOut">
              <a:rPr lang="it-IT" smtClean="0"/>
              <a:pPr/>
              <a:t>14/11/2024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2CE0A82-4C69-B8F2-9E77-FFC8E88CD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C0736D8-BC34-DCA8-7CD6-0AB2760A4D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5F5A-B906-4E85-B460-12613384B9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3324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6241C-A79F-4EE0-B1F6-E85AB752836D}" type="datetimeFigureOut">
              <a:rPr lang="it-IT" smtClean="0"/>
              <a:pPr/>
              <a:t>14/11/2024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36BFA-A4ED-4E1A-943D-5CC59C4488D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863694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36BFA-A4ED-4E1A-943D-5CC59C4488D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8346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36BFA-A4ED-4E1A-943D-5CC59C4488DE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1865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36BFA-A4ED-4E1A-943D-5CC59C4488DE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331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0C95-5C78-4B9E-B812-161E0CB868CD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A5AB-3D94-47C5-8DB0-2BE6A5846459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0CBD-7E32-4CCF-8CDE-D7576521FB58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8335-8349-41C7-8448-E13C2248E9FE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E124-6018-4D8F-BCFE-E69968C880A7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65CA-A022-435C-BE05-A9983611C65A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0E55-1878-4BE8-A2AE-D746B4DE2175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A9E7-C324-48D1-84A8-64857472738E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30F-5900-46A3-8E50-F912C57D7D9A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859000" y="95631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C8F3-CF6E-4880-BCAC-F1677CD70291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155F-7EB0-454F-99B1-376431E4AE09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BE1A6-CC80-4918-BCCD-2A29A37D1D9F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8248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 l="-3327" t="-602" r="-3327"/>
            </a:stretch>
          </a:blipFill>
        </p:spPr>
        <p:txBody>
          <a:bodyPr/>
          <a:lstStyle/>
          <a:p>
            <a:endParaRPr lang="it-IT" dirty="0"/>
          </a:p>
        </p:txBody>
      </p:sp>
      <p:sp>
        <p:nvSpPr>
          <p:cNvPr id="4" name="Freeform 4"/>
          <p:cNvSpPr/>
          <p:nvPr/>
        </p:nvSpPr>
        <p:spPr>
          <a:xfrm>
            <a:off x="1066800" y="549322"/>
            <a:ext cx="5060428" cy="973453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grpSp>
        <p:nvGrpSpPr>
          <p:cNvPr id="5" name="Group 5"/>
          <p:cNvGrpSpPr/>
          <p:nvPr/>
        </p:nvGrpSpPr>
        <p:grpSpPr>
          <a:xfrm>
            <a:off x="1524000" y="1714501"/>
            <a:ext cx="14554200" cy="5660711"/>
            <a:chOff x="-1934969" y="-800755"/>
            <a:chExt cx="19405600" cy="7547616"/>
          </a:xfrm>
        </p:grpSpPr>
        <p:sp>
          <p:nvSpPr>
            <p:cNvPr id="6" name="TextBox 6"/>
            <p:cNvSpPr txBox="1"/>
            <p:nvPr/>
          </p:nvSpPr>
          <p:spPr>
            <a:xfrm>
              <a:off x="-1934969" y="-800755"/>
              <a:ext cx="19405600" cy="666114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042"/>
                </a:lnSpc>
              </a:pPr>
              <a:r>
                <a:rPr lang="en-US" sz="6600" b="1" spc="-342" dirty="0">
                  <a:solidFill>
                    <a:schemeClr val="bg1"/>
                  </a:solidFill>
                  <a:latin typeface="Aileron Ultra-Bold"/>
                </a:rPr>
                <a:t>ALCUNI CASI DI SUCCESSO</a:t>
              </a:r>
            </a:p>
            <a:p>
              <a:pPr algn="ctr">
                <a:lnSpc>
                  <a:spcPts val="10042"/>
                </a:lnSpc>
              </a:pPr>
              <a:r>
                <a:rPr lang="en-US" sz="6600" b="1" spc="-342" dirty="0">
                  <a:solidFill>
                    <a:schemeClr val="bg1"/>
                  </a:solidFill>
                  <a:latin typeface="Aileron Ultra-Bold"/>
                </a:rPr>
                <a:t>DI COMPOSIZIONE NEGOZIATA</a:t>
              </a:r>
            </a:p>
            <a:p>
              <a:pPr algn="ctr">
                <a:lnSpc>
                  <a:spcPts val="10042"/>
                </a:lnSpc>
              </a:pPr>
              <a:r>
                <a:rPr lang="en-US" sz="6600" b="1" spc="-342" dirty="0">
                  <a:latin typeface="Aileron Ultra-Bold"/>
                </a:rPr>
                <a:t>NOBERASCO S.P.A.</a:t>
              </a:r>
              <a:endParaRPr lang="en-US" sz="6400" b="1" spc="-342" dirty="0">
                <a:latin typeface="Aileron Ultra-Bold"/>
              </a:endParaRPr>
            </a:p>
            <a:p>
              <a:pPr algn="ctr">
                <a:lnSpc>
                  <a:spcPts val="10042"/>
                </a:lnSpc>
              </a:pPr>
              <a:endParaRPr lang="en-US" sz="6400" b="1" spc="-342" dirty="0">
                <a:solidFill>
                  <a:schemeClr val="bg1"/>
                </a:solidFill>
                <a:latin typeface="Aileron Ultra-Bold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4202668" y="6172345"/>
              <a:ext cx="8654324" cy="5745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</a:pPr>
              <a:endParaRPr lang="en-US" sz="2600" dirty="0">
                <a:solidFill>
                  <a:srgbClr val="FFFFFF"/>
                </a:solidFill>
                <a:latin typeface="IBM Plex Sans Bold"/>
              </a:endParaRP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C621BF3-0D43-A50A-059F-48632C40DFD4}"/>
              </a:ext>
            </a:extLst>
          </p:cNvPr>
          <p:cNvSpPr txBox="1"/>
          <p:nvPr/>
        </p:nvSpPr>
        <p:spPr>
          <a:xfrm>
            <a:off x="5638800" y="571622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Aileron Ultra-Bold" panose="020B0604020202020204" charset="0"/>
              </a:rPr>
              <a:t>Giampaolo </a:t>
            </a:r>
            <a:r>
              <a:rPr lang="it-IT" sz="4000" b="1" dirty="0" err="1">
                <a:solidFill>
                  <a:schemeClr val="bg1"/>
                </a:solidFill>
                <a:latin typeface="Aileron Ultra-Bold" panose="020B0604020202020204" charset="0"/>
              </a:rPr>
              <a:t>Provaggi</a:t>
            </a:r>
            <a:endParaRPr lang="it-IT" sz="4000" b="1" dirty="0">
              <a:solidFill>
                <a:schemeClr val="bg1"/>
              </a:solidFill>
              <a:latin typeface="Aileron Ultra-Bold" panose="020B060402020202020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DD19E766-5551-5B9E-62B8-40C2748176F4}"/>
              </a:ext>
            </a:extLst>
          </p:cNvPr>
          <p:cNvSpPr txBox="1"/>
          <p:nvPr/>
        </p:nvSpPr>
        <p:spPr>
          <a:xfrm>
            <a:off x="4400550" y="8165262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</a:rPr>
              <a:t>14 Novembre 2024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</a:rPr>
              <a:t> Unioncamere, Sala Longhi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C4519F5F-A10B-277D-82A4-C0C94F77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058EA4-6833-A143-317C-591450C96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DC1C9278-6688-7C69-45F2-B36F9700AD9B}"/>
              </a:ext>
            </a:extLst>
          </p:cNvPr>
          <p:cNvSpPr/>
          <p:nvPr/>
        </p:nvSpPr>
        <p:spPr>
          <a:xfrm>
            <a:off x="911994" y="1104900"/>
            <a:ext cx="16537806" cy="71628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endParaRPr lang="it-IT" sz="4000" b="1" u="sng" dirty="0"/>
          </a:p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IL DEBITO RISTRUTTURATO</a:t>
            </a:r>
          </a:p>
          <a:p>
            <a:endParaRPr lang="it-IT" sz="4000" b="1" u="sng" dirty="0"/>
          </a:p>
          <a:p>
            <a:endParaRPr lang="it-IT" sz="4000" b="1" u="sng" dirty="0"/>
          </a:p>
          <a:p>
            <a:pPr marL="895350" indent="-539750" algn="just">
              <a:buFont typeface="Wingdings" panose="05000000000000000000" pitchFamily="2" charset="2"/>
              <a:buChar char="§"/>
            </a:pPr>
            <a:r>
              <a:rPr lang="it-IT" sz="4000" dirty="0"/>
              <a:t>Debito oggetto di ristrutturazione, </a:t>
            </a:r>
            <a:r>
              <a:rPr lang="it-IT" sz="4000" b="1" dirty="0"/>
              <a:t>compreso</a:t>
            </a:r>
            <a:r>
              <a:rPr lang="it-IT" sz="4000" dirty="0"/>
              <a:t> il debito ipotecario e il </a:t>
            </a:r>
          </a:p>
          <a:p>
            <a:pPr marL="355600" algn="just"/>
            <a:r>
              <a:rPr lang="it-IT" sz="4000" dirty="0"/>
              <a:t>	debito garantito: circa il </a:t>
            </a:r>
            <a:r>
              <a:rPr lang="it-IT" sz="4000" b="1" dirty="0">
                <a:solidFill>
                  <a:srgbClr val="FF0000"/>
                </a:solidFill>
              </a:rPr>
              <a:t>76% del totale</a:t>
            </a:r>
            <a:r>
              <a:rPr lang="it-IT" sz="4000" dirty="0"/>
              <a:t>.</a:t>
            </a:r>
          </a:p>
          <a:p>
            <a:pPr marL="895350" indent="-539750" algn="just"/>
            <a:r>
              <a:rPr lang="it-IT" sz="4000" dirty="0"/>
              <a:t> </a:t>
            </a:r>
          </a:p>
          <a:p>
            <a:pPr marL="895350" indent="-539750" algn="just">
              <a:buFont typeface="Wingdings" panose="05000000000000000000" pitchFamily="2" charset="2"/>
              <a:buChar char="§"/>
            </a:pPr>
            <a:r>
              <a:rPr lang="it-IT" sz="4000" dirty="0"/>
              <a:t>Debito oggetto di ristrutturazione, </a:t>
            </a:r>
            <a:r>
              <a:rPr lang="it-IT" sz="4000" b="1" dirty="0"/>
              <a:t>al netto </a:t>
            </a:r>
            <a:r>
              <a:rPr lang="it-IT" sz="4000" dirty="0"/>
              <a:t>del debito ipotecario e </a:t>
            </a:r>
          </a:p>
          <a:p>
            <a:pPr marL="355600" algn="just"/>
            <a:r>
              <a:rPr lang="it-IT" sz="4000" dirty="0"/>
              <a:t>	del debito garantito: circa il </a:t>
            </a:r>
            <a:r>
              <a:rPr lang="it-IT" sz="4000" b="1" dirty="0">
                <a:solidFill>
                  <a:srgbClr val="FF0000"/>
                </a:solidFill>
              </a:rPr>
              <a:t>48% del totale</a:t>
            </a:r>
            <a:r>
              <a:rPr lang="it-IT" sz="4000" dirty="0"/>
              <a:t>. 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endParaRPr lang="it-IT" sz="4000" dirty="0"/>
          </a:p>
          <a:p>
            <a:pPr algn="just"/>
            <a:endParaRPr lang="it-IT" sz="4000" dirty="0"/>
          </a:p>
          <a:p>
            <a:endParaRPr lang="it-IT" sz="2400" b="1" u="sng" dirty="0"/>
          </a:p>
          <a:p>
            <a:endParaRPr lang="it-IT" sz="40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7C4BD37F-B618-CE98-9338-F12ECE82A062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CEA81FB4-E030-8C8B-4FEF-F243EE81B667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96B3758D-72BC-5952-E5A8-651127C5CCAD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16C076BE-6F92-60ED-D73A-1BCD41849AA8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F11A037-1F41-2D4F-8B2F-A91DE808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xmlns="" val="85552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2C5B00D-BF32-08B0-7A37-BA2C54CB0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EB7FAA04-0FCE-F32D-59BF-EB002E5F8923}"/>
              </a:ext>
            </a:extLst>
          </p:cNvPr>
          <p:cNvSpPr/>
          <p:nvPr/>
        </p:nvSpPr>
        <p:spPr>
          <a:xfrm>
            <a:off x="609601" y="1028700"/>
            <a:ext cx="16992600" cy="851651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I PRINCIPALI ELEMENTI DI SUCCESSO DI NOBERASCO S.P.A.</a:t>
            </a:r>
          </a:p>
          <a:p>
            <a:endParaRPr lang="it-IT" sz="3600" dirty="0"/>
          </a:p>
          <a:p>
            <a:pPr indent="-571500">
              <a:buFont typeface="Wingdings" panose="05000000000000000000" pitchFamily="2" charset="2"/>
              <a:buChar char="§"/>
              <a:tabLst>
                <a:tab pos="625475" algn="l"/>
              </a:tabLst>
            </a:pPr>
            <a:r>
              <a:rPr lang="it-IT" sz="3200" dirty="0"/>
              <a:t>Presenza di </a:t>
            </a:r>
            <a:r>
              <a:rPr lang="it-IT" sz="3200" b="1" dirty="0"/>
              <a:t>struttura finanziaria e rimanenze </a:t>
            </a:r>
            <a:r>
              <a:rPr lang="it-IT" sz="3200" dirty="0"/>
              <a:t>adeguate ad affrontare la durata del percorso 	della Composizione negoziata</a:t>
            </a:r>
          </a:p>
          <a:p>
            <a:pPr indent="-571500">
              <a:buFont typeface="Wingdings" panose="05000000000000000000" pitchFamily="2" charset="2"/>
              <a:buChar char="§"/>
              <a:tabLst>
                <a:tab pos="625475" algn="l"/>
              </a:tabLst>
            </a:pPr>
            <a:endParaRPr lang="it-IT" sz="3200" dirty="0"/>
          </a:p>
          <a:p>
            <a:pPr indent="-571500">
              <a:buFont typeface="Wingdings" panose="05000000000000000000" pitchFamily="2" charset="2"/>
              <a:buChar char="§"/>
              <a:tabLst>
                <a:tab pos="625475" algn="l"/>
              </a:tabLst>
            </a:pPr>
            <a:r>
              <a:rPr lang="it-IT" sz="3200" dirty="0"/>
              <a:t> </a:t>
            </a:r>
            <a:r>
              <a:rPr lang="it-IT" sz="3200" b="1" dirty="0"/>
              <a:t>Notorietà </a:t>
            </a:r>
            <a:r>
              <a:rPr lang="it-IT" sz="3200" dirty="0"/>
              <a:t>del brand e </a:t>
            </a:r>
            <a:r>
              <a:rPr lang="it-IT" sz="3200" b="1" dirty="0"/>
              <a:t>qualità</a:t>
            </a:r>
            <a:r>
              <a:rPr lang="it-IT" sz="3200" dirty="0"/>
              <a:t> del prodotto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it-IT" sz="32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it-IT" sz="3200" b="1" dirty="0" err="1"/>
              <a:t>Reputation</a:t>
            </a:r>
            <a:r>
              <a:rPr lang="it-IT" sz="3200" dirty="0"/>
              <a:t> della Società e del Suo Management presso i fornitori strategici con conseguente accesso alla materia prima </a:t>
            </a:r>
          </a:p>
          <a:p>
            <a:endParaRPr lang="it-IT" sz="32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it-IT" sz="3200" b="1" dirty="0"/>
              <a:t>Resilienza </a:t>
            </a:r>
            <a:r>
              <a:rPr lang="it-IT" sz="3200" dirty="0"/>
              <a:t>dei Soci ed impegno per salvataggio</a:t>
            </a:r>
          </a:p>
          <a:p>
            <a:endParaRPr lang="it-IT" sz="32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it-IT" sz="3200" b="1" dirty="0"/>
              <a:t>Investitore Illimity SGR</a:t>
            </a:r>
            <a:r>
              <a:rPr lang="it-IT" sz="3200" dirty="0"/>
              <a:t>, che ha coagulato una parte importante ceto bancario, nuova finanza per euro 10 milioni ed evitato cessione asset strategici, con modifica governance con nuovo AD e managerializzazione dell’azienda</a:t>
            </a: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C8756F39-E6C6-2704-0176-CD37A1E5ACAE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83AA316C-346A-23B3-D4F9-89E175D73957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EE00D1AF-4F4B-8286-B183-13DE702F4D43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E2EDD244-8E8B-5C43-4591-C6ED69E9FDC8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E35DEDE-63DD-90F7-D899-3865678A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xmlns="" val="350648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06BFF089-C812-C7EB-8365-EEE00503A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DE52AC20-391B-A760-C41B-163DC47BCADF}"/>
              </a:ext>
            </a:extLst>
          </p:cNvPr>
          <p:cNvSpPr/>
          <p:nvPr/>
        </p:nvSpPr>
        <p:spPr>
          <a:xfrm>
            <a:off x="990600" y="1028700"/>
            <a:ext cx="16459200" cy="851651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dirty="0">
                <a:solidFill>
                  <a:srgbClr val="00B0F0"/>
                </a:solidFill>
              </a:rPr>
              <a:t>Le date della Composizione di Noberasco S.p.A.</a:t>
            </a:r>
          </a:p>
          <a:p>
            <a:pPr marL="571500" indent="-215900" algn="just"/>
            <a:r>
              <a:rPr lang="it-IT" sz="3600" b="1" u="sng" dirty="0"/>
              <a:t>Avvio: </a:t>
            </a:r>
          </a:p>
          <a:p>
            <a:pPr marL="571500" indent="-215900" algn="just">
              <a:buFont typeface="Wingdings" panose="05000000000000000000" pitchFamily="2" charset="2"/>
              <a:buChar char="§"/>
            </a:pPr>
            <a:r>
              <a:rPr lang="it-IT" sz="3600" b="1" dirty="0"/>
              <a:t>accettazione</a:t>
            </a:r>
            <a:r>
              <a:rPr lang="it-IT" sz="3600" dirty="0"/>
              <a:t> dell’</a:t>
            </a:r>
            <a:r>
              <a:rPr lang="it-IT" sz="3600" b="1" dirty="0"/>
              <a:t>incarico</a:t>
            </a:r>
            <a:r>
              <a:rPr lang="it-IT" sz="3600" dirty="0"/>
              <a:t> di Esperto </a:t>
            </a:r>
            <a:r>
              <a:rPr lang="it-IT" sz="3600" b="1" dirty="0">
                <a:solidFill>
                  <a:srgbClr val="FF0000"/>
                </a:solidFill>
              </a:rPr>
              <a:t>il 15 ottobre 2022 </a:t>
            </a:r>
            <a:r>
              <a:rPr lang="it-IT" sz="3600" dirty="0"/>
              <a:t>(istanza presentata</a:t>
            </a:r>
          </a:p>
          <a:p>
            <a:pPr marL="355600" algn="just"/>
            <a:r>
              <a:rPr lang="it-IT" sz="3600" dirty="0"/>
              <a:t> il 7 ottobre 2022)</a:t>
            </a:r>
          </a:p>
          <a:p>
            <a:pPr marL="571500" indent="-215900" algn="just"/>
            <a:endParaRPr lang="it-IT" sz="3600" b="1" u="sng" dirty="0"/>
          </a:p>
          <a:p>
            <a:pPr marL="571500" indent="-215900" algn="just"/>
            <a:r>
              <a:rPr lang="it-IT" sz="3600" b="1" u="sng" dirty="0"/>
              <a:t>Proroga: </a:t>
            </a:r>
          </a:p>
          <a:p>
            <a:pPr marL="571500" indent="-215900" algn="just">
              <a:buFont typeface="Wingdings" panose="05000000000000000000" pitchFamily="2" charset="2"/>
              <a:buChar char="§"/>
            </a:pPr>
            <a:r>
              <a:rPr lang="it-IT" sz="3600" dirty="0"/>
              <a:t>richiesta </a:t>
            </a:r>
            <a:r>
              <a:rPr lang="it-IT" sz="3600" b="1" dirty="0"/>
              <a:t>proroga</a:t>
            </a:r>
            <a:r>
              <a:rPr lang="it-IT" sz="3600" dirty="0"/>
              <a:t> della composizione in data </a:t>
            </a:r>
            <a:r>
              <a:rPr lang="it-IT" sz="3600" b="1" dirty="0">
                <a:solidFill>
                  <a:srgbClr val="FF0000"/>
                </a:solidFill>
              </a:rPr>
              <a:t>7 aprile 2023</a:t>
            </a:r>
            <a:endParaRPr lang="it-IT" sz="3600" dirty="0"/>
          </a:p>
          <a:p>
            <a:pPr marL="571500" indent="-215900" algn="just"/>
            <a:endParaRPr lang="it-IT" sz="3600" b="1" u="sng" dirty="0"/>
          </a:p>
          <a:p>
            <a:pPr marL="571500" indent="-215900" algn="just"/>
            <a:r>
              <a:rPr lang="it-IT" sz="3600" b="1" u="sng" dirty="0"/>
              <a:t>Conclusione: </a:t>
            </a:r>
          </a:p>
          <a:p>
            <a:pPr marL="571500" indent="-215900" algn="just">
              <a:buFont typeface="Wingdings" panose="05000000000000000000" pitchFamily="2" charset="2"/>
              <a:buChar char="§"/>
            </a:pPr>
            <a:r>
              <a:rPr lang="it-IT" sz="3600" dirty="0"/>
              <a:t>deposito, da parte della Società, del ricorso </a:t>
            </a:r>
            <a:r>
              <a:rPr lang="it-IT" sz="3600" i="1" dirty="0"/>
              <a:t>ex</a:t>
            </a:r>
            <a:r>
              <a:rPr lang="it-IT" sz="3600" dirty="0"/>
              <a:t> art. 54, comma 3 CCII il</a:t>
            </a:r>
          </a:p>
          <a:p>
            <a:pPr marL="355600" algn="just"/>
            <a:r>
              <a:rPr lang="it-IT" sz="3600" dirty="0"/>
              <a:t> </a:t>
            </a:r>
            <a:r>
              <a:rPr lang="it-IT" sz="3600" b="1" dirty="0">
                <a:solidFill>
                  <a:srgbClr val="FF0000"/>
                </a:solidFill>
              </a:rPr>
              <a:t>12 settembre 2023;</a:t>
            </a:r>
          </a:p>
          <a:p>
            <a:pPr marL="571500" indent="-215900" algn="just">
              <a:buFont typeface="Wingdings" panose="05000000000000000000" pitchFamily="2" charset="2"/>
              <a:buChar char="§"/>
            </a:pPr>
            <a:r>
              <a:rPr lang="it-IT" sz="3600" dirty="0"/>
              <a:t>deposito nella piattaforma della CCIAA della Relazione finale dell’Esperto il </a:t>
            </a:r>
          </a:p>
          <a:p>
            <a:pPr marL="355600" algn="just"/>
            <a:r>
              <a:rPr lang="it-IT" sz="3600" b="1" dirty="0">
                <a:solidFill>
                  <a:srgbClr val="FF0000"/>
                </a:solidFill>
              </a:rPr>
              <a:t>9 ottobre 2023;</a:t>
            </a:r>
          </a:p>
          <a:p>
            <a:pPr marL="571500" indent="-215900" algn="just">
              <a:buFont typeface="Wingdings" panose="05000000000000000000" pitchFamily="2" charset="2"/>
              <a:buChar char="§"/>
            </a:pPr>
            <a:r>
              <a:rPr lang="it-IT" sz="3600" dirty="0"/>
              <a:t>Omologa Accordo di ristrutturazione il </a:t>
            </a:r>
            <a:r>
              <a:rPr lang="it-IT" sz="3600" b="1" dirty="0">
                <a:solidFill>
                  <a:srgbClr val="FF0000"/>
                </a:solidFill>
              </a:rPr>
              <a:t>25 marzo 2024.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it-IT" sz="40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it-IT" sz="4000" dirty="0"/>
          </a:p>
          <a:p>
            <a:endParaRPr lang="it-IT" sz="28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B046E722-7A9F-FE2A-A48C-6ED0BD781FB4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FFD44C2C-6EF5-C64D-63D5-951564529C76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B4384C8A-1E5A-0A73-0418-4A3874570B24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EF5A7C39-A105-4E2B-F88F-6AE708724CC0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7B63BB2-DA75-2C4C-6B01-9C47BBBE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168117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38200" y="1288090"/>
            <a:ext cx="16611600" cy="758920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IL TEST PRATICO</a:t>
            </a:r>
          </a:p>
          <a:p>
            <a:endParaRPr lang="it-IT" sz="3600" dirty="0"/>
          </a:p>
          <a:p>
            <a:endParaRPr lang="it-IT" sz="3600" dirty="0"/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it-IT" sz="3600" dirty="0"/>
              <a:t>Il test pratico è stato svolto e presentato all’Esperto a seguito di richiesta del medesimo, nel mese di dicembre 2022</a:t>
            </a:r>
          </a:p>
          <a:p>
            <a:endParaRPr lang="it-IT" sz="3600" dirty="0"/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it-IT" sz="3600" dirty="0"/>
              <a:t>Il rapporto è risultato superiore a 6 (cfr. DM 29/09/2021):  «</a:t>
            </a:r>
            <a:r>
              <a:rPr lang="it-IT" sz="3600" i="1" dirty="0"/>
              <a:t>L’impresa si presenta in disequilibrio economico a regime, si rendono necessarie iniziative in discontinuità rispetto alla normale conduzione dell’impresa (ad esempio, interventi sui processi produttivi, modifiche del modello di business, cessioni o cessazione di rami di azienda, aggregazioni con altre imprese)</a:t>
            </a:r>
            <a:r>
              <a:rPr lang="it-IT" sz="3600" dirty="0"/>
              <a:t>»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/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A0D4ADB6-FC9F-8B20-A975-DB39423C0C3A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AF2166DC-BF9C-86F0-07DB-3986A1D0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35799E0-4E5C-0BD7-5C4F-9AD560305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74E1F8A6-034B-739B-E740-77B0B17C7182}"/>
              </a:ext>
            </a:extLst>
          </p:cNvPr>
          <p:cNvSpPr/>
          <p:nvPr/>
        </p:nvSpPr>
        <p:spPr>
          <a:xfrm>
            <a:off x="659964" y="1181100"/>
            <a:ext cx="16968072" cy="7477945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LE MISURE PROTETTIVE </a:t>
            </a:r>
          </a:p>
          <a:p>
            <a:pPr algn="just"/>
            <a:endParaRPr lang="it-IT" sz="2800" dirty="0"/>
          </a:p>
          <a:p>
            <a:pPr algn="just"/>
            <a:r>
              <a:rPr lang="it-IT" sz="3200" dirty="0"/>
              <a:t>Noberasco S.p.A. non ha allegato all’istanza di accesso alla Composizione negoziata la richiesta di misure protettive. Richiesta effettuata successivamente in piattaforma a </a:t>
            </a:r>
            <a:r>
              <a:rPr lang="it-IT" sz="3200" b="1" dirty="0">
                <a:solidFill>
                  <a:srgbClr val="FF0000"/>
                </a:solidFill>
              </a:rPr>
              <a:t>gennaio 2023 </a:t>
            </a:r>
            <a:r>
              <a:rPr lang="it-IT" sz="3200" dirty="0"/>
              <a:t>cui è seguita l’iscrizione nel R.I.</a:t>
            </a:r>
          </a:p>
          <a:p>
            <a:pPr algn="just"/>
            <a:r>
              <a:rPr lang="it-IT" sz="3200" b="1" dirty="0"/>
              <a:t>Step principali: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Deposito ricorso di conferma delle misure protettive al Tribunale di Savona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Parere dell’Esperto </a:t>
            </a:r>
            <a:r>
              <a:rPr lang="it-IT" sz="3200" i="1" dirty="0"/>
              <a:t>ex</a:t>
            </a:r>
            <a:r>
              <a:rPr lang="it-IT" sz="3200" dirty="0"/>
              <a:t> art. 19, comma 4 CCII, esposto durante l’udienza del 24 gennaio 2023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Nomina Ausiliario ai sensi dell’art. 19, comma 4 CCII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Aggiornamento del parere dell’Esperto, decorso un certo lasso temporale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b="1" dirty="0"/>
              <a:t>Conferma misure protettive </a:t>
            </a:r>
            <a:r>
              <a:rPr lang="it-IT" sz="3200" dirty="0"/>
              <a:t>con</a:t>
            </a:r>
            <a:r>
              <a:rPr lang="it-IT" sz="3200" b="1" dirty="0"/>
              <a:t> </a:t>
            </a:r>
            <a:r>
              <a:rPr lang="it-IT" sz="3200" dirty="0"/>
              <a:t>ordinanza del 27 marzo 2023 per</a:t>
            </a:r>
            <a:r>
              <a:rPr lang="it-IT" sz="3200" b="1" dirty="0"/>
              <a:t> </a:t>
            </a:r>
            <a:r>
              <a:rPr lang="it-IT" sz="3200" b="1" dirty="0">
                <a:solidFill>
                  <a:srgbClr val="FF0000"/>
                </a:solidFill>
              </a:rPr>
              <a:t>120 giorni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b="1" dirty="0"/>
              <a:t>Proroga</a:t>
            </a:r>
            <a:r>
              <a:rPr lang="it-IT" sz="3200" dirty="0"/>
              <a:t> misure protettive con istanza del 2 maggio 2023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Parere dell’esperto ex art. 19, comma 5 CCII in data 15 maggio 2023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3200" dirty="0"/>
              <a:t>Proroga delle Misure protettive da parte del Tribunale di ulteriori </a:t>
            </a:r>
            <a:r>
              <a:rPr lang="it-IT" sz="3200" b="1" dirty="0">
                <a:solidFill>
                  <a:srgbClr val="FF0000"/>
                </a:solidFill>
              </a:rPr>
              <a:t>120 giorni</a:t>
            </a: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484A2411-D13F-9BC2-11ED-0F391AE52414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B86A01D6-B083-0FC2-6563-112DD981A266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AF3BE082-9D15-A907-4316-366EA0B14C0C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AB1576D8-5C49-78D8-3BCD-834619BFE430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ADB5B3A9-9457-EC7F-D41D-E53B6CA4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275157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A41E7E1C-B22B-7876-2256-E554B7A84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03BF0E77-3920-171F-EF59-74D6ABDE5AF0}"/>
              </a:ext>
            </a:extLst>
          </p:cNvPr>
          <p:cNvSpPr/>
          <p:nvPr/>
        </p:nvSpPr>
        <p:spPr>
          <a:xfrm>
            <a:off x="911994" y="952500"/>
            <a:ext cx="16456128" cy="88392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I PRINCIPALI DATI DI NOBERASCO S.P.A.</a:t>
            </a:r>
          </a:p>
          <a:p>
            <a:endParaRPr lang="it-IT" sz="2400" b="1" u="sng" dirty="0"/>
          </a:p>
          <a:p>
            <a:r>
              <a:rPr lang="it-IT" sz="2800" b="1" dirty="0"/>
              <a:t>Ricavi</a:t>
            </a:r>
            <a:r>
              <a:rPr lang="it-IT" sz="2800" dirty="0"/>
              <a:t> </a:t>
            </a:r>
            <a:r>
              <a:rPr lang="it-IT" sz="2800" b="1" dirty="0"/>
              <a:t>al 30/06/2022 </a:t>
            </a:r>
            <a:r>
              <a:rPr lang="it-IT" sz="2800" dirty="0"/>
              <a:t>– BP </a:t>
            </a: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108.025 migliaia</a:t>
            </a:r>
          </a:p>
          <a:p>
            <a:r>
              <a:rPr lang="it-IT" sz="2800" b="1" dirty="0">
                <a:sym typeface="Wingdings" panose="05000000000000000000" pitchFamily="2" charset="2"/>
              </a:rPr>
              <a:t>Ricavi al 30/06/2023 </a:t>
            </a:r>
            <a:r>
              <a:rPr lang="it-IT" sz="2800" dirty="0">
                <a:sym typeface="Wingdings" panose="05000000000000000000" pitchFamily="2" charset="2"/>
              </a:rPr>
              <a:t>–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91.676 migliaia</a:t>
            </a:r>
            <a:endParaRPr lang="it-IT" sz="2800" b="1" dirty="0">
              <a:solidFill>
                <a:srgbClr val="FF0000"/>
              </a:solidFill>
              <a:highlight>
                <a:srgbClr val="FFFF00"/>
              </a:highlight>
              <a:sym typeface="Wingdings" panose="05000000000000000000" pitchFamily="2" charset="2"/>
            </a:endParaRPr>
          </a:p>
          <a:p>
            <a:endParaRPr lang="it-IT" sz="2800" dirty="0">
              <a:sym typeface="Wingdings" panose="05000000000000000000" pitchFamily="2" charset="2"/>
            </a:endParaRPr>
          </a:p>
          <a:p>
            <a:r>
              <a:rPr lang="it-IT" sz="2800" b="1" dirty="0">
                <a:sym typeface="Wingdings" panose="05000000000000000000" pitchFamily="2" charset="2"/>
              </a:rPr>
              <a:t>Dipendenti </a:t>
            </a:r>
            <a:r>
              <a:rPr lang="it-IT" sz="2800" dirty="0">
                <a:sym typeface="Wingdings" panose="05000000000000000000" pitchFamily="2" charset="2"/>
              </a:rPr>
              <a:t>al 30/06/2022 –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162</a:t>
            </a:r>
            <a:r>
              <a:rPr lang="it-IT" sz="2800" dirty="0">
                <a:sym typeface="Wingdings" panose="05000000000000000000" pitchFamily="2" charset="2"/>
              </a:rPr>
              <a:t> </a:t>
            </a:r>
          </a:p>
          <a:p>
            <a:r>
              <a:rPr lang="it-IT" sz="2800" b="1" dirty="0">
                <a:sym typeface="Wingdings" panose="05000000000000000000" pitchFamily="2" charset="2"/>
              </a:rPr>
              <a:t>Dipendenti</a:t>
            </a:r>
            <a:r>
              <a:rPr lang="it-IT" sz="2800" dirty="0">
                <a:sym typeface="Wingdings" panose="05000000000000000000" pitchFamily="2" charset="2"/>
              </a:rPr>
              <a:t> al 30/06/2023 –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140</a:t>
            </a:r>
          </a:p>
          <a:p>
            <a:endParaRPr lang="it-IT" sz="2800" dirty="0">
              <a:sym typeface="Wingdings" panose="05000000000000000000" pitchFamily="2" charset="2"/>
            </a:endParaRPr>
          </a:p>
          <a:p>
            <a:r>
              <a:rPr lang="it-IT" sz="2800" b="1" dirty="0">
                <a:sym typeface="Wingdings" panose="05000000000000000000" pitchFamily="2" charset="2"/>
              </a:rPr>
              <a:t>Situazione debitoria al 30/06/2022 </a:t>
            </a:r>
            <a:r>
              <a:rPr lang="it-IT" sz="2800" dirty="0">
                <a:sym typeface="Wingdings" panose="05000000000000000000" pitchFamily="2" charset="2"/>
              </a:rPr>
              <a:t>al netto del Factoring pro solvendo –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124.762 migliaia</a:t>
            </a:r>
            <a:r>
              <a:rPr lang="it-IT" sz="2800" dirty="0">
                <a:sym typeface="Wingdings" panose="05000000000000000000" pitchFamily="2" charset="2"/>
              </a:rPr>
              <a:t>: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it-IT" sz="2800" u="sng" dirty="0"/>
              <a:t>Debito finanziario </a:t>
            </a:r>
            <a:r>
              <a:rPr lang="it-IT" sz="2800" dirty="0"/>
              <a:t>al 30/06/2022 – BP </a:t>
            </a: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it-IT" sz="2800" b="1" dirty="0">
                <a:solidFill>
                  <a:srgbClr val="FF0000"/>
                </a:solidFill>
              </a:rPr>
              <a:t>4.202 migliaia</a:t>
            </a:r>
            <a:r>
              <a:rPr lang="it-IT" sz="2800" dirty="0"/>
              <a:t>, di cui 12.265 migliaia debito ipotecario, 20.510 migliaia debito garantito ed euro 51.427 migliaia debito chirografario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it-IT" sz="2800" u="sng" dirty="0"/>
              <a:t>Debiti verso fornitori </a:t>
            </a:r>
            <a:r>
              <a:rPr lang="it-IT" sz="2800" dirty="0"/>
              <a:t>al 30/06/2022 – BP </a:t>
            </a: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28.378 migliaia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2800" u="sng" dirty="0">
                <a:sym typeface="Wingdings" panose="05000000000000000000" pitchFamily="2" charset="2"/>
              </a:rPr>
              <a:t>Debiti verso altri </a:t>
            </a:r>
            <a:r>
              <a:rPr lang="it-IT" sz="2800" dirty="0">
                <a:sym typeface="Wingdings" panose="05000000000000000000" pitchFamily="2" charset="2"/>
              </a:rPr>
              <a:t>al 30/06/2022</a:t>
            </a:r>
            <a:r>
              <a:rPr lang="it-IT" sz="2800" dirty="0"/>
              <a:t> –</a:t>
            </a:r>
            <a:r>
              <a:rPr lang="it-IT" sz="2800" dirty="0">
                <a:sym typeface="Wingdings" panose="05000000000000000000" pitchFamily="2" charset="2"/>
              </a:rPr>
              <a:t>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12.182 migliaia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endParaRPr lang="it-IT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it-IT" sz="2800" b="1" dirty="0">
                <a:sym typeface="Wingdings" panose="05000000000000000000" pitchFamily="2" charset="2"/>
              </a:rPr>
              <a:t>Situazione debitoria al 30/06/2023 </a:t>
            </a:r>
            <a:r>
              <a:rPr lang="it-IT" sz="2800" dirty="0">
                <a:sym typeface="Wingdings" panose="05000000000000000000" pitchFamily="2" charset="2"/>
              </a:rPr>
              <a:t>al netto del Factoring pro solvendo – BP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113.062 migliaia</a:t>
            </a:r>
            <a:r>
              <a:rPr lang="it-IT" sz="2800" dirty="0">
                <a:sym typeface="Wingdings" panose="05000000000000000000" pitchFamily="2" charset="2"/>
              </a:rPr>
              <a:t>:  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it-IT" sz="2800" u="sng" dirty="0"/>
              <a:t>Debito finanziario al 30/06/2023 </a:t>
            </a:r>
            <a:r>
              <a:rPr lang="it-IT" sz="2800" dirty="0"/>
              <a:t>– BP </a:t>
            </a: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it-IT" sz="2800" b="1" dirty="0">
                <a:solidFill>
                  <a:srgbClr val="FF0000"/>
                </a:solidFill>
              </a:rPr>
              <a:t>4.735 migliaia</a:t>
            </a:r>
            <a:r>
              <a:rPr lang="it-IT" sz="2800" dirty="0"/>
              <a:t>, di cui 12.526 migliaia debito ipotecario, 21.136 migliaia debito garantito ed euro 51.072 migliaia debito chirografario (di cui euro 29.100 migliaia del Creditore finanziario)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2800" u="sng" dirty="0"/>
              <a:t>Debiti verso fornitori al 30/06/2023</a:t>
            </a:r>
            <a:r>
              <a:rPr lang="it-IT" sz="2800" dirty="0"/>
              <a:t> – BP </a:t>
            </a: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17.238 migliaia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2800" u="sng" dirty="0">
                <a:sym typeface="Wingdings" panose="05000000000000000000" pitchFamily="2" charset="2"/>
              </a:rPr>
              <a:t>Debiti verso altri al 30/06/2023</a:t>
            </a:r>
            <a:r>
              <a:rPr lang="it-IT" sz="2800" u="sng" dirty="0"/>
              <a:t> </a:t>
            </a:r>
            <a:r>
              <a:rPr lang="it-IT" sz="2800" dirty="0"/>
              <a:t>–</a:t>
            </a:r>
            <a:r>
              <a:rPr lang="it-IT" sz="2800" dirty="0">
                <a:sym typeface="Wingdings" panose="05000000000000000000" pitchFamily="2" charset="2"/>
              </a:rPr>
              <a:t> BP 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11.089 migliaia</a:t>
            </a:r>
          </a:p>
          <a:p>
            <a:endParaRPr lang="it-IT" sz="40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03671D05-095B-A04D-180E-6C39EB6BB20C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852FC9FD-B139-481F-B76F-3C5665CCD030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E93F34D4-1A2C-CD37-CBB9-0E71950CE24B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757F3EA7-0645-0469-730B-8D97B795794F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2D2007F9-560A-FCCA-E069-2125B4F2E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468600" y="9845722"/>
            <a:ext cx="2286000" cy="250778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02279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8E03F69-3CDE-AAE2-0476-434E11F34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E15A60F0-1ACA-FE26-B314-0283E892B53B}"/>
              </a:ext>
            </a:extLst>
          </p:cNvPr>
          <p:cNvSpPr/>
          <p:nvPr/>
        </p:nvSpPr>
        <p:spPr>
          <a:xfrm>
            <a:off x="911994" y="1028700"/>
            <a:ext cx="16347306" cy="75438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endParaRPr lang="it-IT" sz="4000" b="1" u="sng" dirty="0">
              <a:solidFill>
                <a:srgbClr val="00B0F0"/>
              </a:solidFill>
            </a:endParaRPr>
          </a:p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LE PARTI DELLA COMPOSIZIONE NEGOZIATA </a:t>
            </a:r>
          </a:p>
          <a:p>
            <a:endParaRPr lang="it-IT" sz="4000" dirty="0">
              <a:solidFill>
                <a:srgbClr val="00B0F0"/>
              </a:solidFill>
            </a:endParaRPr>
          </a:p>
          <a:p>
            <a:pPr algn="just"/>
            <a:endParaRPr lang="it-IT" sz="4000" dirty="0"/>
          </a:p>
          <a:p>
            <a:pPr marL="895350" indent="-539750" algn="just">
              <a:buFont typeface="Wingdings" panose="05000000000000000000" pitchFamily="2" charset="2"/>
              <a:buChar char="§"/>
            </a:pPr>
            <a:r>
              <a:rPr lang="it-IT" sz="4000" b="1" dirty="0">
                <a:solidFill>
                  <a:srgbClr val="FF0000"/>
                </a:solidFill>
              </a:rPr>
              <a:t>Istituti finanziari </a:t>
            </a:r>
            <a:r>
              <a:rPr lang="it-IT" sz="4000" dirty="0"/>
              <a:t>(n. 19 originarie)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it-IT" sz="4000" dirty="0"/>
          </a:p>
          <a:p>
            <a:pPr marL="895350" indent="-539750" algn="just">
              <a:buFont typeface="Wingdings" panose="05000000000000000000" pitchFamily="2" charset="2"/>
              <a:buChar char="§"/>
            </a:pPr>
            <a:r>
              <a:rPr lang="it-IT" sz="4000" b="1" dirty="0">
                <a:solidFill>
                  <a:srgbClr val="FF0000"/>
                </a:solidFill>
              </a:rPr>
              <a:t>Fornitori non strategici </a:t>
            </a:r>
            <a:r>
              <a:rPr lang="it-IT" sz="4000" dirty="0"/>
              <a:t>(n. 27)</a:t>
            </a:r>
          </a:p>
          <a:p>
            <a:pPr algn="just"/>
            <a:endParaRPr lang="it-IT" sz="4000" dirty="0"/>
          </a:p>
          <a:p>
            <a:pPr marL="182563" algn="just"/>
            <a:r>
              <a:rPr lang="it-IT" sz="4000" dirty="0"/>
              <a:t>	L’azienda ha proseguito relazioni commerciali con </a:t>
            </a:r>
            <a:r>
              <a:rPr lang="it-IT" sz="4000" b="1" dirty="0">
                <a:solidFill>
                  <a:srgbClr val="FF0000"/>
                </a:solidFill>
              </a:rPr>
              <a:t>77 fornitori strategici </a:t>
            </a:r>
          </a:p>
          <a:p>
            <a:pPr marL="182563" algn="just"/>
            <a:r>
              <a:rPr lang="it-IT" sz="4000" b="1" dirty="0">
                <a:solidFill>
                  <a:srgbClr val="FF0000"/>
                </a:solidFill>
              </a:rPr>
              <a:t>	in 5 continenti</a:t>
            </a:r>
          </a:p>
          <a:p>
            <a:pPr marL="571500" indent="-571500" algn="just">
              <a:buFontTx/>
              <a:buChar char="-"/>
            </a:pPr>
            <a:endParaRPr lang="it-IT" sz="4000" dirty="0"/>
          </a:p>
          <a:p>
            <a:pPr marL="571500" indent="-571500" algn="just">
              <a:buFontTx/>
              <a:buChar char="-"/>
            </a:pPr>
            <a:endParaRPr lang="it-IT" sz="4000" dirty="0"/>
          </a:p>
          <a:p>
            <a:pPr algn="just"/>
            <a:endParaRPr lang="it-IT" sz="40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17A5F631-206F-8787-320E-6304E55ED054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16D69548-87F2-CB54-07CD-FE9AB7CE2109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FF8B171B-ACB1-E235-F6E5-6E9F1791B15C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EAB1F041-9FFD-FC52-8121-A57651E82CF0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F629495-40EF-574C-B323-16BD7526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159428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2BC4164-414F-5777-A176-B7316FB5E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873FE80D-745B-C157-4F6E-DCCE84FC1BEE}"/>
              </a:ext>
            </a:extLst>
          </p:cNvPr>
          <p:cNvSpPr/>
          <p:nvPr/>
        </p:nvSpPr>
        <p:spPr>
          <a:xfrm>
            <a:off x="1524000" y="1333500"/>
            <a:ext cx="14820900" cy="69342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endParaRPr lang="it-IT" sz="4000" b="1" u="sng" dirty="0">
              <a:solidFill>
                <a:srgbClr val="00B0F0"/>
              </a:solidFill>
            </a:endParaRPr>
          </a:p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LE PARTI DELLA COMPOSIZIONE NEGOZIATA </a:t>
            </a:r>
          </a:p>
          <a:p>
            <a:endParaRPr lang="it-IT" sz="4000" dirty="0">
              <a:solidFill>
                <a:srgbClr val="00B0F0"/>
              </a:solidFill>
            </a:endParaRPr>
          </a:p>
          <a:p>
            <a:endParaRPr lang="it-IT" sz="4000" dirty="0"/>
          </a:p>
          <a:p>
            <a:pPr marL="571500" indent="-215900" algn="just"/>
            <a:r>
              <a:rPr lang="it-IT" sz="4000" dirty="0"/>
              <a:t>Durante le trattative si sono svolti:</a:t>
            </a:r>
          </a:p>
          <a:p>
            <a:pPr marL="571500" indent="-388938" algn="just"/>
            <a:endParaRPr lang="it-IT" sz="4000" dirty="0"/>
          </a:p>
          <a:p>
            <a:pPr marL="981075" indent="-625475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4000" b="1" dirty="0">
                <a:solidFill>
                  <a:srgbClr val="FF0000"/>
                </a:solidFill>
              </a:rPr>
              <a:t>26 incontri con le Parti </a:t>
            </a:r>
            <a:r>
              <a:rPr lang="it-IT" sz="4000" dirty="0"/>
              <a:t>da gennaio 2023 ad agosto 2023</a:t>
            </a:r>
          </a:p>
          <a:p>
            <a:pPr marL="981075" indent="-625475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4000" b="1" dirty="0">
                <a:solidFill>
                  <a:srgbClr val="FF0000"/>
                </a:solidFill>
              </a:rPr>
              <a:t>2 incontri con il Ministero del Lavoro</a:t>
            </a:r>
            <a:r>
              <a:rPr lang="it-IT" sz="4000" b="1" dirty="0"/>
              <a:t> </a:t>
            </a:r>
            <a:r>
              <a:rPr lang="it-IT" sz="4000" dirty="0"/>
              <a:t>e </a:t>
            </a:r>
            <a:r>
              <a:rPr lang="it-IT" sz="4000" b="1" dirty="0">
                <a:solidFill>
                  <a:srgbClr val="FF0000"/>
                </a:solidFill>
              </a:rPr>
              <a:t>3 con i Sindacati</a:t>
            </a:r>
          </a:p>
          <a:p>
            <a:pPr algn="just"/>
            <a:r>
              <a:rPr lang="it-IT" sz="4000" dirty="0"/>
              <a:t> </a:t>
            </a: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DB782273-2E5E-F30F-5AD2-2993F14898EC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02979390-58F8-F8DA-EAFA-FAC724B53EF1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FA2C581F-EE08-10EC-6D07-3308B069DC5C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37F8D8C6-0D52-7A85-5C26-93BFFD0B5483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3DCBF88-9004-86CD-6C7B-A4090817E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406457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A5411B6-A3DC-5689-6B27-885C2D9A8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482F6A46-C5B0-D048-C1E2-B0A4FCAEA0D7}"/>
              </a:ext>
            </a:extLst>
          </p:cNvPr>
          <p:cNvSpPr/>
          <p:nvPr/>
        </p:nvSpPr>
        <p:spPr>
          <a:xfrm>
            <a:off x="911994" y="1028700"/>
            <a:ext cx="16233006" cy="81534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LE DIFFICOLTÀ DELLA COMPOSIZIONE NEGOZIATA</a:t>
            </a:r>
          </a:p>
          <a:p>
            <a:endParaRPr lang="it-IT" sz="4000" b="1" dirty="0"/>
          </a:p>
          <a:p>
            <a:pPr marL="514350" indent="-514350">
              <a:buFont typeface="+mj-lt"/>
              <a:buAutoNum type="arabicParenR"/>
            </a:pPr>
            <a:r>
              <a:rPr lang="it-IT" sz="3200" b="1" dirty="0"/>
              <a:t>I fornitori considerati non strategici </a:t>
            </a:r>
          </a:p>
          <a:p>
            <a:pPr marL="539750" algn="just"/>
            <a:r>
              <a:rPr lang="it-IT" sz="3200" dirty="0"/>
              <a:t>Sono stati considerati non strategici creditori per complessivi euro 4.926 migliaia.   </a:t>
            </a:r>
          </a:p>
          <a:p>
            <a:pPr marL="539750" algn="just"/>
            <a:r>
              <a:rPr lang="it-IT" sz="3200" dirty="0"/>
              <a:t>La </a:t>
            </a:r>
            <a:r>
              <a:rPr lang="it-IT" sz="3200" b="1" dirty="0"/>
              <a:t>percentuale media di stralcio </a:t>
            </a:r>
            <a:r>
              <a:rPr lang="it-IT" sz="3200" dirty="0"/>
              <a:t>è risultata pari a circa il </a:t>
            </a:r>
            <a:r>
              <a:rPr lang="it-IT" sz="3200" b="1" dirty="0">
                <a:solidFill>
                  <a:srgbClr val="FF0000"/>
                </a:solidFill>
              </a:rPr>
              <a:t>39%</a:t>
            </a:r>
            <a:r>
              <a:rPr lang="it-IT" sz="3200" dirty="0"/>
              <a:t>, corrispondente ad </a:t>
            </a:r>
          </a:p>
          <a:p>
            <a:pPr marL="539750" algn="just"/>
            <a:r>
              <a:rPr lang="it-IT" sz="3200" b="1" dirty="0">
                <a:solidFill>
                  <a:srgbClr val="FF0000"/>
                </a:solidFill>
              </a:rPr>
              <a:t>euro 1.927 migliaia. </a:t>
            </a:r>
          </a:p>
          <a:p>
            <a:pPr algn="just"/>
            <a:endParaRPr lang="it-IT" sz="3200" b="1" dirty="0">
              <a:solidFill>
                <a:srgbClr val="FF0000"/>
              </a:solidFill>
            </a:endParaRPr>
          </a:p>
          <a:p>
            <a:pPr marL="571500" indent="-31750" algn="just"/>
            <a:r>
              <a:rPr lang="it-IT" sz="3200" b="1" u="sng" dirty="0"/>
              <a:t>Creditori non strategici esteri</a:t>
            </a:r>
          </a:p>
          <a:p>
            <a:pPr marL="895350" lvl="2" indent="-355600" algn="just">
              <a:buFont typeface="Wingdings" panose="05000000000000000000" pitchFamily="2" charset="2"/>
              <a:buChar char="§"/>
            </a:pPr>
            <a:r>
              <a:rPr lang="it-IT" sz="3200" dirty="0"/>
              <a:t>Azione monitoria da parte di un fornitore estero - decreto ingiuntivo. </a:t>
            </a:r>
          </a:p>
          <a:p>
            <a:pPr marL="539750" lvl="2" algn="just"/>
            <a:r>
              <a:rPr lang="it-IT" sz="3200" dirty="0"/>
              <a:t>	Esclusione dello stesso dalle Parti;</a:t>
            </a:r>
          </a:p>
          <a:p>
            <a:pPr marL="539750" lvl="2" algn="just"/>
            <a:endParaRPr lang="it-IT" sz="3200" dirty="0"/>
          </a:p>
          <a:p>
            <a:pPr marL="895350" indent="-355600" algn="just">
              <a:buFont typeface="Wingdings" panose="05000000000000000000" pitchFamily="2" charset="2"/>
              <a:buChar char="§"/>
            </a:pPr>
            <a:r>
              <a:rPr lang="it-IT" sz="3200" dirty="0"/>
              <a:t>Ricorso per la dichiarazione di apertura della Liquidazione giudiziale da parte </a:t>
            </a:r>
          </a:p>
          <a:p>
            <a:pPr marL="539750" algn="just"/>
            <a:r>
              <a:rPr lang="it-IT" sz="3200" dirty="0"/>
              <a:t>	fornitore estero – raggiunto accordo.</a:t>
            </a:r>
          </a:p>
          <a:p>
            <a:endParaRPr lang="it-IT" sz="40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F03CCB77-BF7F-0134-86DC-690C1767C8E1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46C83146-E419-37B2-E257-AFF603CD3ABC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E0741814-957E-D9AD-4272-5D7C32BFF207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07CE8D4D-EE2A-3C91-C93B-3B172C5CDEFD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DFA2B5F-BF6C-96BE-F60E-D2C4A3CC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386162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CC296E9-F4BE-A3DD-0B00-062314DBE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EE9F4E29-DF85-054C-D60E-987F94BA5279}"/>
              </a:ext>
            </a:extLst>
          </p:cNvPr>
          <p:cNvSpPr/>
          <p:nvPr/>
        </p:nvSpPr>
        <p:spPr>
          <a:xfrm>
            <a:off x="914400" y="1104900"/>
            <a:ext cx="16535400" cy="827146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it-IT" sz="4000" b="1" u="sng" dirty="0">
                <a:solidFill>
                  <a:srgbClr val="00B0F0"/>
                </a:solidFill>
              </a:rPr>
              <a:t>LE DIFFICOLTÀ DELLA COMPOSIZIONE NEGOZIATA</a:t>
            </a:r>
          </a:p>
          <a:p>
            <a:endParaRPr lang="it-IT" sz="4000" b="1" u="sng" dirty="0"/>
          </a:p>
          <a:p>
            <a:pPr marL="539750" indent="-539750"/>
            <a:r>
              <a:rPr lang="it-IT" sz="3200" b="1" dirty="0"/>
              <a:t>2) Gli istituti di credito </a:t>
            </a:r>
          </a:p>
          <a:p>
            <a:pPr marL="539750"/>
            <a:r>
              <a:rPr lang="it-IT" sz="3200" dirty="0"/>
              <a:t>Situazione debitoria </a:t>
            </a:r>
            <a:r>
              <a:rPr lang="it-IT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euro 84.735 migliaia</a:t>
            </a:r>
            <a:r>
              <a:rPr lang="it-IT" sz="3200" dirty="0">
                <a:sym typeface="Wingdings" panose="05000000000000000000" pitchFamily="2" charset="2"/>
              </a:rPr>
              <a:t>, </a:t>
            </a:r>
            <a:r>
              <a:rPr lang="it-IT" sz="3200" dirty="0"/>
              <a:t>di cui euro 12.526 migliaia ipotecario, euro 21.136 migliaia garantito ed euro 51.072 migliaia chirografario</a:t>
            </a:r>
          </a:p>
          <a:p>
            <a:endParaRPr lang="it-IT" sz="3200" dirty="0"/>
          </a:p>
          <a:p>
            <a:pPr indent="539750"/>
            <a:r>
              <a:rPr lang="it-IT" sz="3200" b="1" u="sng" dirty="0">
                <a:solidFill>
                  <a:srgbClr val="FF0000"/>
                </a:solidFill>
              </a:rPr>
              <a:t>Accordo: </a:t>
            </a:r>
          </a:p>
          <a:p>
            <a:pPr marL="895350" indent="-539750">
              <a:buFont typeface="Wingdings" panose="05000000000000000000" pitchFamily="2" charset="2"/>
              <a:buChar char="§"/>
            </a:pPr>
            <a:r>
              <a:rPr lang="it-IT" sz="3200" dirty="0"/>
              <a:t>Rimborso 100% debito ipotecario (vendita bene ipotecato)</a:t>
            </a:r>
          </a:p>
          <a:p>
            <a:pPr marL="895350" indent="-539750">
              <a:buFont typeface="Wingdings" panose="05000000000000000000" pitchFamily="2" charset="2"/>
              <a:buChar char="§"/>
            </a:pPr>
            <a:r>
              <a:rPr lang="it-IT" sz="3200" dirty="0"/>
              <a:t>Rimborso 100% debito ipotecario Investitore (25% arco piano, 75% oltre)</a:t>
            </a:r>
          </a:p>
          <a:p>
            <a:pPr marL="895350" indent="-539750">
              <a:buFont typeface="Wingdings" panose="05000000000000000000" pitchFamily="2" charset="2"/>
              <a:buChar char="§"/>
            </a:pPr>
            <a:r>
              <a:rPr lang="it-IT" sz="3200" dirty="0"/>
              <a:t>Rimborso 100% debito garantito SACE e MCC, nonché FILSE/RFL in 5 anni</a:t>
            </a:r>
          </a:p>
          <a:p>
            <a:pPr marL="895350" indent="-539750">
              <a:buFont typeface="Wingdings" panose="05000000000000000000" pitchFamily="2" charset="2"/>
              <a:buChar char="§"/>
            </a:pPr>
            <a:r>
              <a:rPr lang="it-IT" sz="3200" dirty="0"/>
              <a:t>Rimborso 27% (stralcio 73%) debito chirografario, rimborso anticipato</a:t>
            </a:r>
          </a:p>
          <a:p>
            <a:pPr marL="895350" indent="-539750">
              <a:buFont typeface="Wingdings" panose="05000000000000000000" pitchFamily="2" charset="2"/>
              <a:buChar char="§"/>
            </a:pPr>
            <a:r>
              <a:rPr lang="it-IT" sz="3200" dirty="0"/>
              <a:t>Debito chirografario Investitore, pari ad euro 29.100 migliaia, l’Accordo ha previsto: </a:t>
            </a:r>
          </a:p>
          <a:p>
            <a:pPr marL="895350"/>
            <a:r>
              <a:rPr lang="it-IT" sz="3200" dirty="0"/>
              <a:t>- Rimborso </a:t>
            </a:r>
            <a:r>
              <a:rPr lang="it-IT" sz="3200" dirty="0" err="1"/>
              <a:t>Amortizing</a:t>
            </a:r>
            <a:r>
              <a:rPr lang="it-IT" sz="3200" dirty="0"/>
              <a:t> pari al 50% dell’esposizione in 5 anni ed in parte all’exit </a:t>
            </a:r>
          </a:p>
          <a:p>
            <a:pPr marL="895350"/>
            <a:r>
              <a:rPr lang="it-IT" sz="3200" dirty="0"/>
              <a:t>- Rimborso Bullet all’exit, pari al 25% dell’esposizione</a:t>
            </a:r>
          </a:p>
          <a:p>
            <a:pPr marL="895350"/>
            <a:r>
              <a:rPr lang="it-IT" sz="3200" dirty="0"/>
              <a:t>- Conversione in strumenti equity o simil equity del restante 25% dell’esposizione</a:t>
            </a:r>
          </a:p>
          <a:p>
            <a:pPr marL="539750"/>
            <a:endParaRPr lang="it-IT" sz="3500" dirty="0"/>
          </a:p>
          <a:p>
            <a:pPr marL="571500" indent="-571500">
              <a:buFont typeface="Wingdings" panose="05000000000000000000" pitchFamily="2" charset="2"/>
              <a:buChar char="q"/>
            </a:pPr>
            <a:endParaRPr lang="it-IT" sz="3600" dirty="0"/>
          </a:p>
          <a:p>
            <a:endParaRPr lang="it-IT" sz="4000" dirty="0"/>
          </a:p>
          <a:p>
            <a:endParaRPr lang="it-IT" sz="4000" b="1" u="sng" dirty="0"/>
          </a:p>
          <a:p>
            <a:endParaRPr lang="it-IT" sz="4000" b="1" u="sng" dirty="0"/>
          </a:p>
          <a:p>
            <a:endParaRPr lang="it-IT" sz="40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A4A37FD3-ED67-CC8F-ECCD-75322A85B2A5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76E65025-2E73-900A-CEFC-5BED7FF6157B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44FBDE54-9452-C832-6B32-B5F23BB174BB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Freeform 4">
            <a:extLst>
              <a:ext uri="{FF2B5EF4-FFF2-40B4-BE49-F238E27FC236}">
                <a16:creationId xmlns:a16="http://schemas.microsoft.com/office/drawing/2014/main" xmlns="" id="{F7578F79-ED6F-65E8-4540-D0CC9768D1D8}"/>
              </a:ext>
            </a:extLst>
          </p:cNvPr>
          <p:cNvSpPr/>
          <p:nvPr/>
        </p:nvSpPr>
        <p:spPr>
          <a:xfrm>
            <a:off x="911994" y="190500"/>
            <a:ext cx="3200400" cy="7079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0DCDA510-7A42-A6A8-5D38-EF8D081D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155388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889211B4F27408EBC70380CAAEC41" ma:contentTypeVersion="3" ma:contentTypeDescription="Create a new document." ma:contentTypeScope="" ma:versionID="a578df650f2974a57e0810b074e5ce24">
  <xsd:schema xmlns:xsd="http://www.w3.org/2001/XMLSchema" xmlns:xs="http://www.w3.org/2001/XMLSchema" xmlns:p="http://schemas.microsoft.com/office/2006/metadata/properties" xmlns:ns3="c8cd0a87-b119-4e83-b18d-da14e33671e8" targetNamespace="http://schemas.microsoft.com/office/2006/metadata/properties" ma:root="true" ma:fieldsID="ade0a070d70673e88ec9c4bb0969865d" ns3:_="">
    <xsd:import namespace="c8cd0a87-b119-4e83-b18d-da14e33671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d0a87-b119-4e83-b18d-da14e3367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F6AAF5-EE39-49D3-8065-9740DB8A6D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d0a87-b119-4e83-b18d-da14e33671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281D6A-4E80-490D-8267-8E2018BF6568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c8cd0a87-b119-4e83-b18d-da14e33671e8"/>
  </ds:schemaRefs>
</ds:datastoreItem>
</file>

<file path=customXml/itemProps3.xml><?xml version="1.0" encoding="utf-8"?>
<ds:datastoreItem xmlns:ds="http://schemas.openxmlformats.org/officeDocument/2006/customXml" ds:itemID="{1F0BFF59-311F-4555-B089-4EAA446A36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804</Words>
  <Application>Microsoft Office PowerPoint</Application>
  <PresentationFormat>Personalizzato</PresentationFormat>
  <Paragraphs>142</Paragraphs>
  <Slides>11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Calibri</vt:lpstr>
      <vt:lpstr>Aileron Ultra-Bold</vt:lpstr>
      <vt:lpstr>IBM Plex Sans Bold</vt:lpstr>
      <vt:lpstr>Wingdings</vt:lpstr>
      <vt:lpstr>Titillium Web</vt:lpstr>
      <vt:lpstr>Aptos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Composizione negoziata Presentazione</dc:title>
  <dc:creator>Andrea Muti</dc:creator>
  <cp:lastModifiedBy>simona.paronetto</cp:lastModifiedBy>
  <cp:revision>130</cp:revision>
  <cp:lastPrinted>2024-11-06T17:27:18Z</cp:lastPrinted>
  <dcterms:created xsi:type="dcterms:W3CDTF">2006-08-16T00:00:00Z</dcterms:created>
  <dcterms:modified xsi:type="dcterms:W3CDTF">2024-11-14T13:17:38Z</dcterms:modified>
  <dc:identifier>DAFzwEMt49c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0x010100B1D889211B4F27408EBC70380CAAEC41</vt:lpwstr>
  </property>
</Properties>
</file>