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89" r:id="rId5"/>
    <p:sldId id="267" r:id="rId6"/>
    <p:sldId id="269" r:id="rId7"/>
    <p:sldId id="272" r:id="rId8"/>
    <p:sldId id="270" r:id="rId9"/>
    <p:sldId id="268" r:id="rId10"/>
    <p:sldId id="271" r:id="rId11"/>
    <p:sldId id="273" r:id="rId12"/>
    <p:sldId id="274" r:id="rId13"/>
    <p:sldId id="278" r:id="rId14"/>
    <p:sldId id="276" r:id="rId15"/>
    <p:sldId id="277" r:id="rId16"/>
    <p:sldId id="290" r:id="rId17"/>
    <p:sldId id="291" r:id="rId18"/>
  </p:sldIdLst>
  <p:sldSz cx="18288000" cy="10287000"/>
  <p:notesSz cx="6858000" cy="9144000"/>
  <p:embeddedFontLst>
    <p:embeddedFont>
      <p:font typeface="Calibri" pitchFamily="34" charset="0"/>
      <p:regular r:id="rId21"/>
      <p:bold r:id="rId22"/>
      <p:italic r:id="rId23"/>
      <p:boldItalic r:id="rId24"/>
    </p:embeddedFont>
    <p:embeddedFont>
      <p:font typeface="IBM Plex Sans Bold" charset="0"/>
      <p:regular r:id="rId25"/>
      <p:bold r:id="rId26"/>
    </p:embeddedFont>
    <p:embeddedFont>
      <p:font typeface="Titillium Web" charset="0"/>
      <p:regular r:id="rId27"/>
      <p:bold r:id="rId28"/>
      <p:italic r:id="rId29"/>
      <p:boldItalic r:id="rId3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 autoAdjust="0"/>
    <p:restoredTop sz="94604" autoAdjust="0"/>
  </p:normalViewPr>
  <p:slideViewPr>
    <p:cSldViewPr>
      <p:cViewPr varScale="1">
        <p:scale>
          <a:sx n="44" d="100"/>
          <a:sy n="44" d="100"/>
        </p:scale>
        <p:origin x="-65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font" Target="fonts/font6.fntdata"/><Relationship Id="rId3" Type="http://schemas.openxmlformats.org/officeDocument/2006/relationships/customXml" Target="../customXml/item3.xml"/><Relationship Id="rId21" Type="http://schemas.openxmlformats.org/officeDocument/2006/relationships/font" Target="fonts/font1.fntdata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font" Target="fonts/font5.fntdata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29" Type="http://schemas.openxmlformats.org/officeDocument/2006/relationships/font" Target="fonts/font9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font" Target="fonts/font4.fntdata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font" Target="fonts/font3.fntdata"/><Relationship Id="rId28" Type="http://schemas.openxmlformats.org/officeDocument/2006/relationships/font" Target="fonts/font8.fntdata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font" Target="fonts/font2.fntdata"/><Relationship Id="rId27" Type="http://schemas.openxmlformats.org/officeDocument/2006/relationships/font" Target="fonts/font7.fntdata"/><Relationship Id="rId30" Type="http://schemas.openxmlformats.org/officeDocument/2006/relationships/font" Target="fonts/font10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xmlns="" id="{2DD32A1B-C4FA-B685-8C33-F54703E335C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id="{AF461933-EBCC-33AB-DFCE-0C23A98857E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8B22FD-4FBA-4D00-B2F9-30844C4766A8}" type="datetimeFigureOut">
              <a:rPr lang="it-IT" smtClean="0"/>
              <a:pPr/>
              <a:t>14/11/2024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F2CE0A82-4C69-B8F2-9E77-FFC8E88CD1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0C0736D8-BC34-DCA8-7CD6-0AB2760A4DE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365F5A-B906-4E85-B460-12613384B95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7533241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F6241C-A79F-4EE0-B1F6-E85AB752836D}" type="datetimeFigureOut">
              <a:rPr lang="it-IT" smtClean="0"/>
              <a:pPr/>
              <a:t>14/11/2024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F36BFA-A4ED-4E1A-943D-5CC59C4488D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2863694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F36BFA-A4ED-4E1A-943D-5CC59C4488DE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561196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732A2-F493-4226-BE4A-49096736C0B1}" type="datetime1">
              <a:rPr lang="en-US" smtClean="0"/>
              <a:pPr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1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B61C-CD8E-4741-A081-0AC805FC8C4E}" type="datetime1">
              <a:rPr lang="en-US" smtClean="0"/>
              <a:pPr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0E97-1AD0-4B0E-ABD9-B868F989C7EB}" type="datetime1">
              <a:rPr lang="en-US" smtClean="0"/>
              <a:pPr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55A8-D9B5-4E8E-97BE-DCEE5EDD1E0B}" type="datetime1">
              <a:rPr lang="en-US" smtClean="0"/>
              <a:pPr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2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96E3-A977-4511-ABEE-CE7E23531750}" type="datetime1">
              <a:rPr lang="en-US" smtClean="0"/>
              <a:pPr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3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8CBE5-62CB-4547-9EEB-727EAC9D7488}" type="datetime1">
              <a:rPr lang="en-US" smtClean="0"/>
              <a:pPr/>
              <a:t>11/14/2024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EA22-AEA7-4B38-A28E-7A98D0510B11}" type="datetime1">
              <a:rPr lang="en-US" smtClean="0"/>
              <a:pPr/>
              <a:t>11/14/2024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7917A-2837-448A-A45C-81EE9501A292}" type="datetime1">
              <a:rPr lang="en-US" smtClean="0"/>
              <a:pPr/>
              <a:t>11/14/2024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D78DE-BD1D-48FB-9A9D-D73147DE65D2}" type="datetime1">
              <a:rPr lang="en-US" smtClean="0"/>
              <a:pPr/>
              <a:t>11/14/2024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4859000" y="9563100"/>
            <a:ext cx="2895600" cy="365125"/>
          </a:xfrm>
        </p:spPr>
        <p:txBody>
          <a:bodyPr/>
          <a:lstStyle/>
          <a:p>
            <a:r>
              <a:rPr lang="en-US" dirty="0"/>
              <a:t>1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240" userDrawn="1">
          <p15:clr>
            <a:srgbClr val="FBAE40"/>
          </p15:clr>
        </p15:guide>
        <p15:guide id="2" pos="576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640FA-EEA3-4D10-8520-A8F7F7C583C2}" type="datetime1">
              <a:rPr lang="en-US" smtClean="0"/>
              <a:pPr/>
              <a:t>11/14/2024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6807A-CDEF-4529-8ADB-5CA63A5B7C82}" type="datetime1">
              <a:rPr lang="en-US" smtClean="0"/>
              <a:pPr/>
              <a:t>11/14/2024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9DAED-D44E-4742-A914-EE6FFFB7AEF5}" type="datetime1">
              <a:rPr lang="en-US" smtClean="0"/>
              <a:pPr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9600" y="97155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3240" userDrawn="1">
          <p15:clr>
            <a:srgbClr val="F26B43"/>
          </p15:clr>
        </p15:guide>
        <p15:guide id="2" pos="57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-8248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 cstate="print"/>
            <a:stretch>
              <a:fillRect l="-3327" t="-602" r="-3327"/>
            </a:stretch>
          </a:blipFill>
        </p:spPr>
        <p:txBody>
          <a:bodyPr/>
          <a:lstStyle/>
          <a:p>
            <a:endParaRPr lang="it-IT" dirty="0"/>
          </a:p>
        </p:txBody>
      </p:sp>
      <p:sp>
        <p:nvSpPr>
          <p:cNvPr id="4" name="Freeform 4"/>
          <p:cNvSpPr/>
          <p:nvPr/>
        </p:nvSpPr>
        <p:spPr>
          <a:xfrm>
            <a:off x="1066800" y="549322"/>
            <a:ext cx="5060428" cy="973453"/>
          </a:xfrm>
          <a:custGeom>
            <a:avLst/>
            <a:gdLst/>
            <a:ahLst/>
            <a:cxnLst/>
            <a:rect l="l" t="t" r="r" b="b"/>
            <a:pathLst>
              <a:path w="4643287" h="973453">
                <a:moveTo>
                  <a:pt x="0" y="0"/>
                </a:moveTo>
                <a:lnTo>
                  <a:pt x="4643287" y="0"/>
                </a:lnTo>
                <a:lnTo>
                  <a:pt x="4643287" y="973453"/>
                </a:lnTo>
                <a:lnTo>
                  <a:pt x="0" y="973453"/>
                </a:lnTo>
                <a:lnTo>
                  <a:pt x="0" y="0"/>
                </a:lnTo>
                <a:close/>
              </a:path>
            </a:pathLst>
          </a:custGeom>
          <a:blipFill>
            <a:blip r:embed="rId3" cstate="print"/>
            <a:stretch>
              <a:fillRect/>
            </a:stretch>
          </a:blipFill>
        </p:spPr>
        <p:txBody>
          <a:bodyPr/>
          <a:lstStyle/>
          <a:p>
            <a:endParaRPr lang="it-IT"/>
          </a:p>
        </p:txBody>
      </p:sp>
      <p:grpSp>
        <p:nvGrpSpPr>
          <p:cNvPr id="5" name="Group 5"/>
          <p:cNvGrpSpPr/>
          <p:nvPr/>
        </p:nvGrpSpPr>
        <p:grpSpPr>
          <a:xfrm>
            <a:off x="1524000" y="1714501"/>
            <a:ext cx="14554200" cy="5660711"/>
            <a:chOff x="-1934969" y="-800755"/>
            <a:chExt cx="19405600" cy="7547616"/>
          </a:xfrm>
        </p:grpSpPr>
        <p:sp>
          <p:nvSpPr>
            <p:cNvPr id="6" name="TextBox 6"/>
            <p:cNvSpPr txBox="1"/>
            <p:nvPr/>
          </p:nvSpPr>
          <p:spPr>
            <a:xfrm>
              <a:off x="-1934969" y="-800755"/>
              <a:ext cx="19405600" cy="6661141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10042"/>
                </a:lnSpc>
              </a:pPr>
              <a:r>
                <a:rPr lang="en-US" sz="6600" b="1" spc="-342" dirty="0">
                  <a:solidFill>
                    <a:schemeClr val="bg1"/>
                  </a:solidFill>
                  <a:latin typeface="Aileron Ultra-Bold"/>
                </a:rPr>
                <a:t>ALCUNI CASI DI SUCCESSO</a:t>
              </a:r>
            </a:p>
            <a:p>
              <a:pPr algn="ctr">
                <a:lnSpc>
                  <a:spcPts val="10042"/>
                </a:lnSpc>
              </a:pPr>
              <a:r>
                <a:rPr lang="en-US" sz="6600" b="1" spc="-342" dirty="0">
                  <a:solidFill>
                    <a:schemeClr val="bg1"/>
                  </a:solidFill>
                  <a:latin typeface="Aileron Ultra-Bold"/>
                </a:rPr>
                <a:t>DI COMPOSIZIONE NEGOZIATA</a:t>
              </a:r>
            </a:p>
            <a:p>
              <a:pPr algn="ctr">
                <a:lnSpc>
                  <a:spcPts val="10042"/>
                </a:lnSpc>
              </a:pPr>
              <a:r>
                <a:rPr lang="en-US" sz="6600" spc="-342" dirty="0">
                  <a:solidFill>
                    <a:srgbClr val="002060"/>
                  </a:solidFill>
                  <a:latin typeface="Aileron Ultra-Bold"/>
                </a:rPr>
                <a:t>IL GRUPPO EGEA	Multiutility</a:t>
              </a:r>
            </a:p>
            <a:p>
              <a:pPr algn="ctr">
                <a:lnSpc>
                  <a:spcPts val="10042"/>
                </a:lnSpc>
              </a:pPr>
              <a:endParaRPr lang="en-US" sz="6400" b="1" spc="-342" dirty="0">
                <a:solidFill>
                  <a:schemeClr val="bg1"/>
                </a:solidFill>
                <a:latin typeface="Aileron Ultra-Bold"/>
              </a:endParaRPr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4202668" y="6172345"/>
              <a:ext cx="8654324" cy="57451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640"/>
                </a:lnSpc>
              </a:pPr>
              <a:endParaRPr lang="en-US" sz="2600" dirty="0">
                <a:solidFill>
                  <a:srgbClr val="FFFFFF"/>
                </a:solidFill>
                <a:latin typeface="IBM Plex Sans Bold"/>
              </a:endParaRPr>
            </a:p>
          </p:txBody>
        </p:sp>
      </p:grp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5C621BF3-0D43-A50A-059F-48632C40DFD4}"/>
              </a:ext>
            </a:extLst>
          </p:cNvPr>
          <p:cNvSpPr txBox="1"/>
          <p:nvPr/>
        </p:nvSpPr>
        <p:spPr>
          <a:xfrm>
            <a:off x="5638800" y="5716226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>
                <a:solidFill>
                  <a:schemeClr val="bg1"/>
                </a:solidFill>
                <a:latin typeface="Aileron Ultra-Bold" panose="020B0604020202020204" charset="0"/>
              </a:rPr>
              <a:t>Riccardo Ranalli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DD19E766-5551-5B9E-62B8-40C2748176F4}"/>
              </a:ext>
            </a:extLst>
          </p:cNvPr>
          <p:cNvSpPr txBox="1"/>
          <p:nvPr/>
        </p:nvSpPr>
        <p:spPr>
          <a:xfrm>
            <a:off x="4400550" y="8165262"/>
            <a:ext cx="8686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>
                <a:solidFill>
                  <a:schemeClr val="bg1"/>
                </a:solidFill>
              </a:rPr>
              <a:t>14 Novembre 2024</a:t>
            </a:r>
          </a:p>
          <a:p>
            <a:pPr algn="ctr"/>
            <a:r>
              <a:rPr lang="it-IT" sz="4000" b="1" dirty="0">
                <a:solidFill>
                  <a:schemeClr val="bg1"/>
                </a:solidFill>
              </a:rPr>
              <a:t> Unioncamere, Sala Longhi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AEEE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296A1FE5-9D27-92A9-55DC-764298FF38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xmlns="" id="{05D3C2F6-1718-5927-04BA-DA76B8F3F45E}"/>
              </a:ext>
            </a:extLst>
          </p:cNvPr>
          <p:cNvSpPr/>
          <p:nvPr/>
        </p:nvSpPr>
        <p:spPr>
          <a:xfrm>
            <a:off x="827244" y="1028700"/>
            <a:ext cx="16628034" cy="8229600"/>
          </a:xfrm>
          <a:prstGeom prst="rect">
            <a:avLst/>
          </a:prstGeom>
          <a:solidFill>
            <a:srgbClr val="FFFFFF"/>
          </a:solidFill>
        </p:spPr>
        <p:txBody>
          <a:bodyPr/>
          <a:lstStyle/>
          <a:p>
            <a:endParaRPr lang="it-IT" dirty="0"/>
          </a:p>
        </p:txBody>
      </p:sp>
      <p:grpSp>
        <p:nvGrpSpPr>
          <p:cNvPr id="5" name="Group 5">
            <a:extLst>
              <a:ext uri="{FF2B5EF4-FFF2-40B4-BE49-F238E27FC236}">
                <a16:creationId xmlns:a16="http://schemas.microsoft.com/office/drawing/2014/main" xmlns="" id="{A9DB2DB4-1D90-F8FE-2681-952A25D8B620}"/>
              </a:ext>
            </a:extLst>
          </p:cNvPr>
          <p:cNvGrpSpPr/>
          <p:nvPr/>
        </p:nvGrpSpPr>
        <p:grpSpPr>
          <a:xfrm>
            <a:off x="1028700" y="741788"/>
            <a:ext cx="13362144" cy="3845566"/>
            <a:chOff x="0" y="-721074"/>
            <a:chExt cx="17816193" cy="5127420"/>
          </a:xfrm>
        </p:grpSpPr>
        <p:sp>
          <p:nvSpPr>
            <p:cNvPr id="6" name="TextBox 6">
              <a:extLst>
                <a:ext uri="{FF2B5EF4-FFF2-40B4-BE49-F238E27FC236}">
                  <a16:creationId xmlns:a16="http://schemas.microsoft.com/office/drawing/2014/main" xmlns="" id="{1BC96327-D40D-B711-E34C-1F5654A53533}"/>
                </a:ext>
              </a:extLst>
            </p:cNvPr>
            <p:cNvSpPr txBox="1"/>
            <p:nvPr/>
          </p:nvSpPr>
          <p:spPr>
            <a:xfrm>
              <a:off x="4114800" y="-721074"/>
              <a:ext cx="13701393" cy="1456809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marL="0" lvl="0" indent="0" algn="ctr">
                <a:lnSpc>
                  <a:spcPts val="9600"/>
                </a:lnSpc>
                <a:spcBef>
                  <a:spcPct val="0"/>
                </a:spcBef>
              </a:pPr>
              <a:endParaRPr lang="en-US" sz="4400" b="1" dirty="0">
                <a:solidFill>
                  <a:srgbClr val="02AEEE"/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xmlns="" id="{643A5D6A-6A61-33CF-E791-3CC894064ABB}"/>
                </a:ext>
              </a:extLst>
            </p:cNvPr>
            <p:cNvSpPr txBox="1"/>
            <p:nvPr/>
          </p:nvSpPr>
          <p:spPr>
            <a:xfrm>
              <a:off x="0" y="3859823"/>
              <a:ext cx="7586210" cy="54652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>
                <a:lnSpc>
                  <a:spcPts val="3380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22DB9F7F-E673-1B36-A221-83865BE6A855}"/>
              </a:ext>
            </a:extLst>
          </p:cNvPr>
          <p:cNvSpPr txBox="1"/>
          <p:nvPr/>
        </p:nvSpPr>
        <p:spPr>
          <a:xfrm>
            <a:off x="5327915" y="1139238"/>
            <a:ext cx="76321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>
                <a:solidFill>
                  <a:srgbClr val="00B0F0"/>
                </a:solidFill>
                <a:latin typeface="Aileron Ultra-Bold"/>
              </a:rPr>
              <a:t>Conclusioni dell’Esperto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95F680E0-181E-8E9B-83D0-A3995AD3FA7A}"/>
              </a:ext>
            </a:extLst>
          </p:cNvPr>
          <p:cNvSpPr txBox="1"/>
          <p:nvPr/>
        </p:nvSpPr>
        <p:spPr>
          <a:xfrm>
            <a:off x="1028700" y="2215395"/>
            <a:ext cx="15963900" cy="595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0113" indent="-900113" algn="just">
              <a:buFont typeface="Arial" panose="020B0604020202020204" pitchFamily="34" charset="0"/>
              <a:buChar char="•"/>
            </a:pPr>
            <a:r>
              <a:rPr lang="it-IT" sz="3200" dirty="0">
                <a:latin typeface="+mj-lt"/>
              </a:rPr>
              <a:t>Idoneità cessionarie dei Rami di Azienda a fronteggiare i debiti accollati alle stesse, anche grazie all’aumento del capitale Sociale in denaro di NewCo Holding derivante dall’Accordo di Investimento </a:t>
            </a:r>
          </a:p>
          <a:p>
            <a:pPr marL="900113" indent="-900113" algn="just">
              <a:buFont typeface="Arial" panose="020B0604020202020204" pitchFamily="34" charset="0"/>
              <a:buChar char="•"/>
            </a:pPr>
            <a:endParaRPr lang="it-IT" sz="3200" dirty="0">
              <a:latin typeface="+mj-lt"/>
            </a:endParaRPr>
          </a:p>
          <a:p>
            <a:pPr marL="900113" indent="-900113" algn="just">
              <a:buFont typeface="Arial" panose="020B0604020202020204" pitchFamily="34" charset="0"/>
              <a:buChar char="•"/>
            </a:pPr>
            <a:r>
              <a:rPr lang="it-IT" sz="3200" dirty="0">
                <a:latin typeface="+mj-lt"/>
              </a:rPr>
              <a:t>Sostenibilità economica e finanziaria delle NewCo</a:t>
            </a:r>
          </a:p>
          <a:p>
            <a:pPr marL="900113" indent="-900113" algn="just">
              <a:buFont typeface="Arial" panose="020B0604020202020204" pitchFamily="34" charset="0"/>
              <a:buChar char="•"/>
            </a:pPr>
            <a:endParaRPr lang="it-IT" sz="3200" dirty="0">
              <a:latin typeface="+mj-lt"/>
            </a:endParaRPr>
          </a:p>
          <a:p>
            <a:pPr marL="900113" indent="-900113" algn="just">
              <a:buFont typeface="Arial" panose="020B0604020202020204" pitchFamily="34" charset="0"/>
              <a:buChar char="•"/>
            </a:pPr>
            <a:r>
              <a:rPr lang="it-IT" sz="3200" dirty="0">
                <a:latin typeface="+mj-lt"/>
              </a:rPr>
              <a:t>Idoneità delle 3 Società a sostenere il pagamento dei debiti residuanti in capo alle stesse</a:t>
            </a:r>
          </a:p>
          <a:p>
            <a:pPr marL="900113" indent="-900113" algn="just">
              <a:buFont typeface="Arial" panose="020B0604020202020204" pitchFamily="34" charset="0"/>
              <a:buChar char="•"/>
            </a:pPr>
            <a:endParaRPr lang="it-IT" sz="3200" dirty="0">
              <a:latin typeface="+mj-lt"/>
            </a:endParaRPr>
          </a:p>
          <a:p>
            <a:pPr marL="900113" indent="-900113" algn="just">
              <a:buFont typeface="Arial" panose="020B0604020202020204" pitchFamily="34" charset="0"/>
              <a:buChar char="•"/>
            </a:pPr>
            <a:r>
              <a:rPr lang="it-IT" sz="3200" dirty="0">
                <a:latin typeface="+mj-lt"/>
              </a:rPr>
              <a:t>Idoneità di Egea PT a sostenere il pagamento dei debiti derivanti dalla continuità dei cantieri che non sono oggetto di trasferimento</a:t>
            </a:r>
          </a:p>
          <a:p>
            <a:pPr marL="900113" indent="-900113" algn="just">
              <a:buFont typeface="Arial" panose="020B0604020202020204" pitchFamily="34" charset="0"/>
              <a:buChar char="•"/>
            </a:pPr>
            <a:endParaRPr lang="it-IT" sz="3200" dirty="0">
              <a:latin typeface="+mj-lt"/>
            </a:endParaRPr>
          </a:p>
          <a:p>
            <a:pPr marL="900113" indent="-900113" algn="just">
              <a:buFont typeface="Arial" panose="020B0604020202020204" pitchFamily="34" charset="0"/>
              <a:buChar char="•"/>
            </a:pPr>
            <a:r>
              <a:rPr lang="it-IT" sz="3200" dirty="0">
                <a:latin typeface="+mj-lt"/>
              </a:rPr>
              <a:t>Prospettive di distribuzione del valore in forza dell’Accordo di Investimento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A0495545-92AF-3C3D-21BE-3E9DEAA9E228}"/>
              </a:ext>
            </a:extLst>
          </p:cNvPr>
          <p:cNvSpPr txBox="1"/>
          <p:nvPr/>
        </p:nvSpPr>
        <p:spPr>
          <a:xfrm>
            <a:off x="16611600" y="96393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10</a:t>
            </a:r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xmlns="" id="{1D709F25-65AD-F1E5-B70D-F2AD7DF4B613}"/>
              </a:ext>
            </a:extLst>
          </p:cNvPr>
          <p:cNvSpPr/>
          <p:nvPr/>
        </p:nvSpPr>
        <p:spPr>
          <a:xfrm>
            <a:off x="827244" y="358730"/>
            <a:ext cx="3260124" cy="555578"/>
          </a:xfrm>
          <a:custGeom>
            <a:avLst/>
            <a:gdLst/>
            <a:ahLst/>
            <a:cxnLst/>
            <a:rect l="l" t="t" r="r" b="b"/>
            <a:pathLst>
              <a:path w="4643287" h="973453">
                <a:moveTo>
                  <a:pt x="0" y="0"/>
                </a:moveTo>
                <a:lnTo>
                  <a:pt x="4643287" y="0"/>
                </a:lnTo>
                <a:lnTo>
                  <a:pt x="4643287" y="973453"/>
                </a:lnTo>
                <a:lnTo>
                  <a:pt x="0" y="973453"/>
                </a:lnTo>
                <a:lnTo>
                  <a:pt x="0" y="0"/>
                </a:lnTo>
                <a:close/>
              </a:path>
            </a:pathLst>
          </a:custGeom>
          <a:blipFill>
            <a:blip r:embed="rId3" cstate="print"/>
            <a:stretch>
              <a:fillRect/>
            </a:stretch>
          </a:blipFill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89135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AEEE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1B3453F2-4F08-13C0-A60F-212D017B74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xmlns="" id="{F2616ABE-AEBA-B9E3-12E9-51FE76DEB565}"/>
              </a:ext>
            </a:extLst>
          </p:cNvPr>
          <p:cNvSpPr/>
          <p:nvPr/>
        </p:nvSpPr>
        <p:spPr>
          <a:xfrm>
            <a:off x="827244" y="1028699"/>
            <a:ext cx="16622556" cy="8229600"/>
          </a:xfrm>
          <a:prstGeom prst="rect">
            <a:avLst/>
          </a:prstGeom>
          <a:solidFill>
            <a:srgbClr val="FFFFFF"/>
          </a:solidFill>
        </p:spPr>
        <p:txBody>
          <a:bodyPr/>
          <a:lstStyle/>
          <a:p>
            <a:endParaRPr lang="it-IT" dirty="0"/>
          </a:p>
        </p:txBody>
      </p:sp>
      <p:grpSp>
        <p:nvGrpSpPr>
          <p:cNvPr id="5" name="Group 5">
            <a:extLst>
              <a:ext uri="{FF2B5EF4-FFF2-40B4-BE49-F238E27FC236}">
                <a16:creationId xmlns:a16="http://schemas.microsoft.com/office/drawing/2014/main" xmlns="" id="{8B2AF307-181B-5BB6-55BB-FB988D1439F2}"/>
              </a:ext>
            </a:extLst>
          </p:cNvPr>
          <p:cNvGrpSpPr/>
          <p:nvPr/>
        </p:nvGrpSpPr>
        <p:grpSpPr>
          <a:xfrm>
            <a:off x="1028700" y="741788"/>
            <a:ext cx="13362144" cy="3845566"/>
            <a:chOff x="0" y="-721074"/>
            <a:chExt cx="17816193" cy="5127420"/>
          </a:xfrm>
        </p:grpSpPr>
        <p:sp>
          <p:nvSpPr>
            <p:cNvPr id="6" name="TextBox 6">
              <a:extLst>
                <a:ext uri="{FF2B5EF4-FFF2-40B4-BE49-F238E27FC236}">
                  <a16:creationId xmlns:a16="http://schemas.microsoft.com/office/drawing/2014/main" xmlns="" id="{B3B130C1-3B11-A2AC-887C-0E2C52A9FF82}"/>
                </a:ext>
              </a:extLst>
            </p:cNvPr>
            <p:cNvSpPr txBox="1"/>
            <p:nvPr/>
          </p:nvSpPr>
          <p:spPr>
            <a:xfrm>
              <a:off x="4114800" y="-721074"/>
              <a:ext cx="13701393" cy="1456809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marL="0" lvl="0" indent="0" algn="ctr">
                <a:lnSpc>
                  <a:spcPts val="9600"/>
                </a:lnSpc>
                <a:spcBef>
                  <a:spcPct val="0"/>
                </a:spcBef>
              </a:pPr>
              <a:endParaRPr lang="en-US" sz="4400" b="1" dirty="0">
                <a:solidFill>
                  <a:srgbClr val="02AEEE"/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xmlns="" id="{0954692C-117B-9ADC-A37B-150EB81202AC}"/>
                </a:ext>
              </a:extLst>
            </p:cNvPr>
            <p:cNvSpPr txBox="1"/>
            <p:nvPr/>
          </p:nvSpPr>
          <p:spPr>
            <a:xfrm>
              <a:off x="0" y="3859823"/>
              <a:ext cx="7586210" cy="54652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>
                <a:lnSpc>
                  <a:spcPts val="3380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B79BBB30-3317-52A3-4AAF-7DC4F7218452}"/>
              </a:ext>
            </a:extLst>
          </p:cNvPr>
          <p:cNvSpPr txBox="1"/>
          <p:nvPr/>
        </p:nvSpPr>
        <p:spPr>
          <a:xfrm>
            <a:off x="1447800" y="1057071"/>
            <a:ext cx="1569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>
                <a:solidFill>
                  <a:srgbClr val="00B0F0"/>
                </a:solidFill>
                <a:latin typeface="Aileron Ultra-Bold"/>
              </a:rPr>
              <a:t>L’Esperto e la relazione finale, i pareri e le proroghe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4D00497A-FA6A-43C4-471C-FD75DA39737D}"/>
              </a:ext>
            </a:extLst>
          </p:cNvPr>
          <p:cNvSpPr txBox="1"/>
          <p:nvPr/>
        </p:nvSpPr>
        <p:spPr>
          <a:xfrm>
            <a:off x="1371600" y="2626731"/>
            <a:ext cx="155448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0113" indent="-900113" algn="just"/>
            <a:r>
              <a:rPr lang="it-IT" sz="2800" dirty="0">
                <a:latin typeface="+mj-lt"/>
              </a:rPr>
              <a:t>•	Rispetto dei principi di buona fede e trasparenza</a:t>
            </a:r>
          </a:p>
          <a:p>
            <a:pPr marL="900113" indent="-900113" algn="just"/>
            <a:endParaRPr lang="it-IT" sz="2800" dirty="0">
              <a:latin typeface="+mj-lt"/>
            </a:endParaRPr>
          </a:p>
          <a:p>
            <a:pPr marL="900113" indent="-900113" algn="just"/>
            <a:r>
              <a:rPr lang="it-IT" sz="2800" dirty="0">
                <a:latin typeface="+mj-lt"/>
              </a:rPr>
              <a:t>•	Raggiungimento di accordi tali da consentire la sussistenza del presupposto quantitativo dei creditori aderenti per il ricorso </a:t>
            </a:r>
            <a:r>
              <a:rPr lang="it-IT" sz="2800" dirty="0" err="1">
                <a:latin typeface="+mj-lt"/>
              </a:rPr>
              <a:t>all’AdR</a:t>
            </a:r>
            <a:r>
              <a:rPr lang="it-IT" sz="2800" dirty="0">
                <a:latin typeface="+mj-lt"/>
              </a:rPr>
              <a:t> </a:t>
            </a:r>
          </a:p>
          <a:p>
            <a:pPr marL="900113" indent="-900113" algn="just"/>
            <a:endParaRPr lang="it-IT" sz="2800" dirty="0">
              <a:latin typeface="+mj-lt"/>
            </a:endParaRPr>
          </a:p>
          <a:p>
            <a:pPr marL="900113" indent="-900113" algn="just"/>
            <a:r>
              <a:rPr lang="it-IT" sz="2800" dirty="0">
                <a:latin typeface="+mj-lt"/>
              </a:rPr>
              <a:t>•	Idoneità del piano ad assicurare il pagamento dei creditori estranei nei termini previsti dall’art. 57, co. 3</a:t>
            </a:r>
          </a:p>
          <a:p>
            <a:pPr marL="900113" indent="-900113" algn="just"/>
            <a:endParaRPr lang="it-IT" sz="2800" dirty="0">
              <a:latin typeface="+mj-lt"/>
            </a:endParaRPr>
          </a:p>
          <a:p>
            <a:pPr marL="900113" indent="-900113" algn="just"/>
            <a:r>
              <a:rPr lang="it-IT" sz="2800" dirty="0">
                <a:latin typeface="+mj-lt"/>
              </a:rPr>
              <a:t>•	Omogeneità delle categorie dei creditori per posizione giuridica ed interessi economici funzionale all’efficacia estesa di cui all’art. 61 portata in conto nel Piano di Risanamento</a:t>
            </a:r>
          </a:p>
          <a:p>
            <a:pPr marL="900113" indent="-900113" algn="just"/>
            <a:endParaRPr lang="it-IT" sz="2800" dirty="0">
              <a:latin typeface="+mj-lt"/>
            </a:endParaRPr>
          </a:p>
          <a:p>
            <a:pPr marL="900113" indent="-900113" algn="just"/>
            <a:r>
              <a:rPr lang="it-IT" sz="2800" dirty="0">
                <a:latin typeface="+mj-lt"/>
              </a:rPr>
              <a:t>•	Natura non liquidatoria, ex . 61, co. 2, lett. b), del piano delle tre Società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D339EB9E-A00E-4AF9-3ABD-BB2FFC23DBFA}"/>
              </a:ext>
            </a:extLst>
          </p:cNvPr>
          <p:cNvSpPr txBox="1"/>
          <p:nvPr/>
        </p:nvSpPr>
        <p:spPr>
          <a:xfrm>
            <a:off x="16611600" y="96393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11</a:t>
            </a:r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xmlns="" id="{C43BE69A-84F3-9AD2-E024-259C2C800E41}"/>
              </a:ext>
            </a:extLst>
          </p:cNvPr>
          <p:cNvSpPr/>
          <p:nvPr/>
        </p:nvSpPr>
        <p:spPr>
          <a:xfrm>
            <a:off x="827244" y="358730"/>
            <a:ext cx="3260124" cy="555578"/>
          </a:xfrm>
          <a:custGeom>
            <a:avLst/>
            <a:gdLst/>
            <a:ahLst/>
            <a:cxnLst/>
            <a:rect l="l" t="t" r="r" b="b"/>
            <a:pathLst>
              <a:path w="4643287" h="973453">
                <a:moveTo>
                  <a:pt x="0" y="0"/>
                </a:moveTo>
                <a:lnTo>
                  <a:pt x="4643287" y="0"/>
                </a:lnTo>
                <a:lnTo>
                  <a:pt x="4643287" y="973453"/>
                </a:lnTo>
                <a:lnTo>
                  <a:pt x="0" y="973453"/>
                </a:lnTo>
                <a:lnTo>
                  <a:pt x="0" y="0"/>
                </a:lnTo>
                <a:close/>
              </a:path>
            </a:pathLst>
          </a:custGeom>
          <a:blipFill>
            <a:blip r:embed="rId2" cstate="print"/>
            <a:stretch>
              <a:fillRect/>
            </a:stretch>
          </a:blipFill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018011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AEEE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1EA1AF13-AD25-4B1C-AA2B-E063CA0282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xmlns="" id="{84917141-382F-3BF4-2DF9-510068ECE45C}"/>
              </a:ext>
            </a:extLst>
          </p:cNvPr>
          <p:cNvSpPr/>
          <p:nvPr/>
        </p:nvSpPr>
        <p:spPr>
          <a:xfrm>
            <a:off x="827245" y="1204874"/>
            <a:ext cx="16589934" cy="7835511"/>
          </a:xfrm>
          <a:prstGeom prst="rect">
            <a:avLst/>
          </a:prstGeom>
          <a:solidFill>
            <a:srgbClr val="FFFFFF"/>
          </a:solidFill>
        </p:spPr>
        <p:txBody>
          <a:bodyPr/>
          <a:lstStyle/>
          <a:p>
            <a:endParaRPr lang="it-IT" dirty="0"/>
          </a:p>
        </p:txBody>
      </p:sp>
      <p:grpSp>
        <p:nvGrpSpPr>
          <p:cNvPr id="5" name="Group 5">
            <a:extLst>
              <a:ext uri="{FF2B5EF4-FFF2-40B4-BE49-F238E27FC236}">
                <a16:creationId xmlns:a16="http://schemas.microsoft.com/office/drawing/2014/main" xmlns="" id="{F0E8A287-3470-F76E-4B67-67FF5CDE626E}"/>
              </a:ext>
            </a:extLst>
          </p:cNvPr>
          <p:cNvGrpSpPr/>
          <p:nvPr/>
        </p:nvGrpSpPr>
        <p:grpSpPr>
          <a:xfrm>
            <a:off x="1028700" y="741788"/>
            <a:ext cx="13362144" cy="3845566"/>
            <a:chOff x="0" y="-721074"/>
            <a:chExt cx="17816193" cy="5127420"/>
          </a:xfrm>
        </p:grpSpPr>
        <p:sp>
          <p:nvSpPr>
            <p:cNvPr id="6" name="TextBox 6">
              <a:extLst>
                <a:ext uri="{FF2B5EF4-FFF2-40B4-BE49-F238E27FC236}">
                  <a16:creationId xmlns:a16="http://schemas.microsoft.com/office/drawing/2014/main" xmlns="" id="{201DCB9B-97D5-B7F1-46A0-7A74C0F84623}"/>
                </a:ext>
              </a:extLst>
            </p:cNvPr>
            <p:cNvSpPr txBox="1"/>
            <p:nvPr/>
          </p:nvSpPr>
          <p:spPr>
            <a:xfrm>
              <a:off x="4114800" y="-721074"/>
              <a:ext cx="13701393" cy="1456809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marL="0" lvl="0" indent="0" algn="ctr">
                <a:lnSpc>
                  <a:spcPts val="9600"/>
                </a:lnSpc>
                <a:spcBef>
                  <a:spcPct val="0"/>
                </a:spcBef>
              </a:pPr>
              <a:endParaRPr lang="en-US" sz="4400" b="1" dirty="0">
                <a:solidFill>
                  <a:srgbClr val="02AEEE"/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xmlns="" id="{964D93B7-646B-6FAF-917B-C455F033FC67}"/>
                </a:ext>
              </a:extLst>
            </p:cNvPr>
            <p:cNvSpPr txBox="1"/>
            <p:nvPr/>
          </p:nvSpPr>
          <p:spPr>
            <a:xfrm>
              <a:off x="0" y="3859823"/>
              <a:ext cx="7586210" cy="54652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>
                <a:lnSpc>
                  <a:spcPts val="3380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5D59E16C-3F72-EA8B-0A9B-986470CA3529}"/>
              </a:ext>
            </a:extLst>
          </p:cNvPr>
          <p:cNvSpPr txBox="1"/>
          <p:nvPr/>
        </p:nvSpPr>
        <p:spPr>
          <a:xfrm>
            <a:off x="4953000" y="1322861"/>
            <a:ext cx="76321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>
                <a:solidFill>
                  <a:srgbClr val="00B0F0"/>
                </a:solidFill>
                <a:latin typeface="Aileron Ultra-Bold"/>
              </a:rPr>
              <a:t>Segue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694AAC8D-B743-7180-7F21-9C5C42BE202D}"/>
              </a:ext>
            </a:extLst>
          </p:cNvPr>
          <p:cNvSpPr txBox="1"/>
          <p:nvPr/>
        </p:nvSpPr>
        <p:spPr>
          <a:xfrm>
            <a:off x="1219201" y="2616944"/>
            <a:ext cx="158496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0113" indent="-900113"/>
            <a:r>
              <a:rPr lang="it-IT" sz="2800" dirty="0">
                <a:latin typeface="+mj-lt"/>
              </a:rPr>
              <a:t>•	Raggiungimento nell’ambito delle singole categorie omogenee del quorum degli aderenti delle tre Società di cui all’art. 61, co. 2, lett. c), ridotto per effetto dell’art. 23, co. 2, lett. b)</a:t>
            </a:r>
          </a:p>
          <a:p>
            <a:pPr marL="900113" indent="-900113"/>
            <a:endParaRPr lang="it-IT" sz="2800" dirty="0">
              <a:latin typeface="+mj-lt"/>
            </a:endParaRPr>
          </a:p>
          <a:p>
            <a:pPr marL="900113" indent="-900113"/>
            <a:r>
              <a:rPr lang="it-IT" sz="2800" dirty="0">
                <a:latin typeface="+mj-lt"/>
              </a:rPr>
              <a:t>•	Soddisfazione dei creditori in base agli accordi in misura non inferiore rispetto a quanto potrebbero ricevere in caso di apertura di liquidazione giudiziale</a:t>
            </a:r>
          </a:p>
          <a:p>
            <a:pPr marL="900113" indent="-900113"/>
            <a:endParaRPr lang="it-IT" sz="2800" dirty="0">
              <a:latin typeface="+mj-lt"/>
            </a:endParaRPr>
          </a:p>
          <a:p>
            <a:pPr marL="900113" indent="-900113"/>
            <a:r>
              <a:rPr lang="it-IT" sz="2800" dirty="0">
                <a:latin typeface="+mj-lt"/>
              </a:rPr>
              <a:t>•	Presupposti per il </a:t>
            </a:r>
            <a:r>
              <a:rPr lang="it-IT" sz="2800" b="1" i="1" dirty="0" err="1">
                <a:latin typeface="+mj-lt"/>
              </a:rPr>
              <a:t>cram</a:t>
            </a:r>
            <a:r>
              <a:rPr lang="it-IT" sz="2800" b="1" i="1" dirty="0">
                <a:latin typeface="+mj-lt"/>
              </a:rPr>
              <a:t> down </a:t>
            </a:r>
            <a:r>
              <a:rPr lang="it-IT" sz="2800" dirty="0">
                <a:latin typeface="+mj-lt"/>
              </a:rPr>
              <a:t>dell’Erario previsto dall’art. 63</a:t>
            </a:r>
          </a:p>
          <a:p>
            <a:pPr marL="900113" indent="-900113"/>
            <a:endParaRPr lang="it-IT" sz="2800" dirty="0">
              <a:latin typeface="+mj-lt"/>
            </a:endParaRPr>
          </a:p>
          <a:p>
            <a:pPr marL="900113" indent="-900113" algn="just"/>
            <a:r>
              <a:rPr lang="it-IT" sz="2800" dirty="0">
                <a:latin typeface="+mj-lt"/>
              </a:rPr>
              <a:t>•	Assenza dell’imposizione, per effetto dell’estensione dell’efficacia, dell’esecuzione di nuove prestazioni, della concessione di affidamenti, del mantenimento della possibilità di utilizzare affidamenti esistenti o dell’erogazione di finanziamento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19ED6090-1CEE-7A92-E25D-D2692AD7AD7B}"/>
              </a:ext>
            </a:extLst>
          </p:cNvPr>
          <p:cNvSpPr txBox="1"/>
          <p:nvPr/>
        </p:nvSpPr>
        <p:spPr>
          <a:xfrm>
            <a:off x="16611600" y="96393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12</a:t>
            </a:r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xmlns="" id="{5F09446E-3B15-6ABB-DAC0-D5D2ECEBCCE2}"/>
              </a:ext>
            </a:extLst>
          </p:cNvPr>
          <p:cNvSpPr/>
          <p:nvPr/>
        </p:nvSpPr>
        <p:spPr>
          <a:xfrm>
            <a:off x="827244" y="358730"/>
            <a:ext cx="3260124" cy="555578"/>
          </a:xfrm>
          <a:custGeom>
            <a:avLst/>
            <a:gdLst/>
            <a:ahLst/>
            <a:cxnLst/>
            <a:rect l="l" t="t" r="r" b="b"/>
            <a:pathLst>
              <a:path w="4643287" h="973453">
                <a:moveTo>
                  <a:pt x="0" y="0"/>
                </a:moveTo>
                <a:lnTo>
                  <a:pt x="4643287" y="0"/>
                </a:lnTo>
                <a:lnTo>
                  <a:pt x="4643287" y="973453"/>
                </a:lnTo>
                <a:lnTo>
                  <a:pt x="0" y="973453"/>
                </a:lnTo>
                <a:lnTo>
                  <a:pt x="0" y="0"/>
                </a:lnTo>
                <a:close/>
              </a:path>
            </a:pathLst>
          </a:custGeom>
          <a:blipFill>
            <a:blip r:embed="rId2" cstate="print"/>
            <a:stretch>
              <a:fillRect/>
            </a:stretch>
          </a:blipFill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210075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AEEE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1EA1AF13-AD25-4B1C-AA2B-E063CA0282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xmlns="" id="{84917141-382F-3BF4-2DF9-510068ECE45C}"/>
              </a:ext>
            </a:extLst>
          </p:cNvPr>
          <p:cNvSpPr/>
          <p:nvPr/>
        </p:nvSpPr>
        <p:spPr>
          <a:xfrm>
            <a:off x="1028700" y="1204874"/>
            <a:ext cx="16040100" cy="7835511"/>
          </a:xfrm>
          <a:prstGeom prst="rect">
            <a:avLst/>
          </a:prstGeom>
          <a:solidFill>
            <a:srgbClr val="FFFFFF"/>
          </a:solidFill>
        </p:spPr>
        <p:txBody>
          <a:bodyPr/>
          <a:lstStyle/>
          <a:p>
            <a:endParaRPr lang="it-IT" dirty="0"/>
          </a:p>
        </p:txBody>
      </p:sp>
      <p:grpSp>
        <p:nvGrpSpPr>
          <p:cNvPr id="5" name="Group 5">
            <a:extLst>
              <a:ext uri="{FF2B5EF4-FFF2-40B4-BE49-F238E27FC236}">
                <a16:creationId xmlns:a16="http://schemas.microsoft.com/office/drawing/2014/main" xmlns="" id="{F0E8A287-3470-F76E-4B67-67FF5CDE626E}"/>
              </a:ext>
            </a:extLst>
          </p:cNvPr>
          <p:cNvGrpSpPr/>
          <p:nvPr/>
        </p:nvGrpSpPr>
        <p:grpSpPr>
          <a:xfrm>
            <a:off x="1028700" y="741788"/>
            <a:ext cx="13362144" cy="3845566"/>
            <a:chOff x="0" y="-721074"/>
            <a:chExt cx="17816193" cy="5127420"/>
          </a:xfrm>
        </p:grpSpPr>
        <p:sp>
          <p:nvSpPr>
            <p:cNvPr id="6" name="TextBox 6">
              <a:extLst>
                <a:ext uri="{FF2B5EF4-FFF2-40B4-BE49-F238E27FC236}">
                  <a16:creationId xmlns:a16="http://schemas.microsoft.com/office/drawing/2014/main" xmlns="" id="{201DCB9B-97D5-B7F1-46A0-7A74C0F84623}"/>
                </a:ext>
              </a:extLst>
            </p:cNvPr>
            <p:cNvSpPr txBox="1"/>
            <p:nvPr/>
          </p:nvSpPr>
          <p:spPr>
            <a:xfrm>
              <a:off x="4114800" y="-721074"/>
              <a:ext cx="13701393" cy="1456809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marL="0" lvl="0" indent="0" algn="ctr">
                <a:lnSpc>
                  <a:spcPts val="9600"/>
                </a:lnSpc>
                <a:spcBef>
                  <a:spcPct val="0"/>
                </a:spcBef>
              </a:pPr>
              <a:endParaRPr lang="en-US" sz="4400" b="1" dirty="0">
                <a:solidFill>
                  <a:srgbClr val="02AEEE"/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xmlns="" id="{964D93B7-646B-6FAF-917B-C455F033FC67}"/>
                </a:ext>
              </a:extLst>
            </p:cNvPr>
            <p:cNvSpPr txBox="1"/>
            <p:nvPr/>
          </p:nvSpPr>
          <p:spPr>
            <a:xfrm>
              <a:off x="0" y="3859823"/>
              <a:ext cx="7586210" cy="54652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>
                <a:lnSpc>
                  <a:spcPts val="3380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5D59E16C-3F72-EA8B-0A9B-986470CA3529}"/>
              </a:ext>
            </a:extLst>
          </p:cNvPr>
          <p:cNvSpPr txBox="1"/>
          <p:nvPr/>
        </p:nvSpPr>
        <p:spPr>
          <a:xfrm>
            <a:off x="3352800" y="1322861"/>
            <a:ext cx="110380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>
                <a:solidFill>
                  <a:srgbClr val="00B0F0"/>
                </a:solidFill>
                <a:latin typeface="Aileron Ultra-Bold"/>
              </a:rPr>
              <a:t>Gli elementi chiave del successo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694AAC8D-B743-7180-7F21-9C5C42BE202D}"/>
              </a:ext>
            </a:extLst>
          </p:cNvPr>
          <p:cNvSpPr txBox="1"/>
          <p:nvPr/>
        </p:nvSpPr>
        <p:spPr>
          <a:xfrm>
            <a:off x="1905000" y="3619500"/>
            <a:ext cx="14478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95350" indent="-895350"/>
            <a:r>
              <a:rPr lang="it-IT" sz="2800" dirty="0">
                <a:latin typeface="+mj-lt"/>
              </a:rPr>
              <a:t>•	Adesioni poco meno dell’80% dei fornitori con stralci del 75% ottenuti tramite due riunioni</a:t>
            </a:r>
          </a:p>
          <a:p>
            <a:pPr marL="895350" indent="-895350"/>
            <a:endParaRPr lang="it-IT" sz="2800" dirty="0">
              <a:latin typeface="+mj-lt"/>
            </a:endParaRPr>
          </a:p>
          <a:p>
            <a:r>
              <a:rPr lang="it-IT" sz="2800" dirty="0">
                <a:latin typeface="+mj-lt"/>
              </a:rPr>
              <a:t>•	Degradi negoziali di crediti privilegiati</a:t>
            </a:r>
          </a:p>
          <a:p>
            <a:endParaRPr lang="it-IT" sz="2800" dirty="0">
              <a:latin typeface="+mj-lt"/>
            </a:endParaRPr>
          </a:p>
          <a:p>
            <a:pPr marL="901700" indent="-901700"/>
            <a:r>
              <a:rPr lang="it-IT" sz="2800" dirty="0">
                <a:latin typeface="+mj-lt"/>
              </a:rPr>
              <a:t>•	Scelta (non contestata) della migliore offerta in presenza di disomogeneità di perimetro, contenuti e modalità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19ED6090-1CEE-7A92-E25D-D2692AD7AD7B}"/>
              </a:ext>
            </a:extLst>
          </p:cNvPr>
          <p:cNvSpPr txBox="1"/>
          <p:nvPr/>
        </p:nvSpPr>
        <p:spPr>
          <a:xfrm>
            <a:off x="16611600" y="96393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13</a:t>
            </a:r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xmlns="" id="{5F09446E-3B15-6ABB-DAC0-D5D2ECEBCCE2}"/>
              </a:ext>
            </a:extLst>
          </p:cNvPr>
          <p:cNvSpPr/>
          <p:nvPr/>
        </p:nvSpPr>
        <p:spPr>
          <a:xfrm>
            <a:off x="827244" y="358730"/>
            <a:ext cx="3260124" cy="555578"/>
          </a:xfrm>
          <a:custGeom>
            <a:avLst/>
            <a:gdLst/>
            <a:ahLst/>
            <a:cxnLst/>
            <a:rect l="l" t="t" r="r" b="b"/>
            <a:pathLst>
              <a:path w="4643287" h="973453">
                <a:moveTo>
                  <a:pt x="0" y="0"/>
                </a:moveTo>
                <a:lnTo>
                  <a:pt x="4643287" y="0"/>
                </a:lnTo>
                <a:lnTo>
                  <a:pt x="4643287" y="973453"/>
                </a:lnTo>
                <a:lnTo>
                  <a:pt x="0" y="973453"/>
                </a:lnTo>
                <a:lnTo>
                  <a:pt x="0" y="0"/>
                </a:lnTo>
                <a:close/>
              </a:path>
            </a:pathLst>
          </a:custGeom>
          <a:blipFill>
            <a:blip r:embed="rId2" cstate="print"/>
            <a:stretch>
              <a:fillRect/>
            </a:stretch>
          </a:blipFill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370031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AEEE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1EA1AF13-AD25-4B1C-AA2B-E063CA0282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xmlns="" id="{84917141-382F-3BF4-2DF9-510068ECE45C}"/>
              </a:ext>
            </a:extLst>
          </p:cNvPr>
          <p:cNvSpPr/>
          <p:nvPr/>
        </p:nvSpPr>
        <p:spPr>
          <a:xfrm>
            <a:off x="800100" y="913426"/>
            <a:ext cx="16649700" cy="8419078"/>
          </a:xfrm>
          <a:prstGeom prst="rect">
            <a:avLst/>
          </a:prstGeom>
          <a:solidFill>
            <a:srgbClr val="FFFFFF"/>
          </a:solidFill>
        </p:spPr>
        <p:txBody>
          <a:bodyPr/>
          <a:lstStyle/>
          <a:p>
            <a:endParaRPr lang="it-IT" dirty="0"/>
          </a:p>
        </p:txBody>
      </p:sp>
      <p:grpSp>
        <p:nvGrpSpPr>
          <p:cNvPr id="5" name="Group 5">
            <a:extLst>
              <a:ext uri="{FF2B5EF4-FFF2-40B4-BE49-F238E27FC236}">
                <a16:creationId xmlns:a16="http://schemas.microsoft.com/office/drawing/2014/main" xmlns="" id="{F0E8A287-3470-F76E-4B67-67FF5CDE626E}"/>
              </a:ext>
            </a:extLst>
          </p:cNvPr>
          <p:cNvGrpSpPr/>
          <p:nvPr/>
        </p:nvGrpSpPr>
        <p:grpSpPr>
          <a:xfrm>
            <a:off x="1028700" y="741788"/>
            <a:ext cx="13362144" cy="3845566"/>
            <a:chOff x="0" y="-721074"/>
            <a:chExt cx="17816193" cy="5127420"/>
          </a:xfrm>
        </p:grpSpPr>
        <p:sp>
          <p:nvSpPr>
            <p:cNvPr id="6" name="TextBox 6">
              <a:extLst>
                <a:ext uri="{FF2B5EF4-FFF2-40B4-BE49-F238E27FC236}">
                  <a16:creationId xmlns:a16="http://schemas.microsoft.com/office/drawing/2014/main" xmlns="" id="{201DCB9B-97D5-B7F1-46A0-7A74C0F84623}"/>
                </a:ext>
              </a:extLst>
            </p:cNvPr>
            <p:cNvSpPr txBox="1"/>
            <p:nvPr/>
          </p:nvSpPr>
          <p:spPr>
            <a:xfrm>
              <a:off x="4114800" y="-721074"/>
              <a:ext cx="13701393" cy="1456809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marL="0" lvl="0" indent="0" algn="ctr">
                <a:lnSpc>
                  <a:spcPts val="9600"/>
                </a:lnSpc>
                <a:spcBef>
                  <a:spcPct val="0"/>
                </a:spcBef>
              </a:pPr>
              <a:endParaRPr lang="en-US" sz="4400" b="1" dirty="0">
                <a:solidFill>
                  <a:srgbClr val="02AEEE"/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xmlns="" id="{964D93B7-646B-6FAF-917B-C455F033FC67}"/>
                </a:ext>
              </a:extLst>
            </p:cNvPr>
            <p:cNvSpPr txBox="1"/>
            <p:nvPr/>
          </p:nvSpPr>
          <p:spPr>
            <a:xfrm>
              <a:off x="0" y="3859823"/>
              <a:ext cx="7586210" cy="54652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>
                <a:lnSpc>
                  <a:spcPts val="3380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5D59E16C-3F72-EA8B-0A9B-986470CA3529}"/>
              </a:ext>
            </a:extLst>
          </p:cNvPr>
          <p:cNvSpPr txBox="1"/>
          <p:nvPr/>
        </p:nvSpPr>
        <p:spPr>
          <a:xfrm>
            <a:off x="3352800" y="954496"/>
            <a:ext cx="110380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>
                <a:solidFill>
                  <a:srgbClr val="00B0F0"/>
                </a:solidFill>
                <a:latin typeface="Aileron Ultra-Bold"/>
              </a:rPr>
              <a:t>Egea – Elementi chiave del successo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694AAC8D-B743-7180-7F21-9C5C42BE202D}"/>
              </a:ext>
            </a:extLst>
          </p:cNvPr>
          <p:cNvSpPr txBox="1"/>
          <p:nvPr/>
        </p:nvSpPr>
        <p:spPr>
          <a:xfrm>
            <a:off x="1028700" y="2102378"/>
            <a:ext cx="160401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dirty="0">
                <a:latin typeface="+mj-lt"/>
              </a:rPr>
              <a:t>    E’ fondamentale che l’Esperto metta la propria faccia in gioco:</a:t>
            </a:r>
          </a:p>
          <a:p>
            <a:pPr algn="ctr"/>
            <a:endParaRPr lang="it-IT" sz="2800" i="1" dirty="0">
              <a:latin typeface="+mj-lt"/>
            </a:endParaRPr>
          </a:p>
          <a:p>
            <a:pPr algn="ctr"/>
            <a:r>
              <a:rPr lang="it-IT" sz="3200" b="1" i="1" dirty="0">
                <a:solidFill>
                  <a:srgbClr val="FF0000"/>
                </a:solidFill>
                <a:latin typeface="+mj-lt"/>
              </a:rPr>
              <a:t>Credibilità ed autorevolezza derivano dalle responsabilità di chi le assume </a:t>
            </a:r>
          </a:p>
          <a:p>
            <a:pPr algn="ctr"/>
            <a:r>
              <a:rPr lang="it-IT" sz="3200" b="1" i="1" dirty="0">
                <a:solidFill>
                  <a:srgbClr val="FF0000"/>
                </a:solidFill>
                <a:latin typeface="+mj-lt"/>
              </a:rPr>
              <a:t>e dal modo in cui se le assume</a:t>
            </a:r>
          </a:p>
          <a:p>
            <a:pPr algn="just"/>
            <a:endParaRPr lang="it-IT" sz="2500" i="1" dirty="0">
              <a:latin typeface="+mj-lt"/>
            </a:endParaRPr>
          </a:p>
          <a:p>
            <a:pPr marL="539750" indent="-539750" algn="just">
              <a:buFont typeface="Arial" panose="020B0604020202020204" pitchFamily="34" charset="0"/>
              <a:buChar char="•"/>
            </a:pPr>
            <a:r>
              <a:rPr lang="it-IT" sz="2600" dirty="0">
                <a:latin typeface="+mj-lt"/>
              </a:rPr>
              <a:t>nel valutare lo stato dell’impresa e, se insolvente, nell’assicurare il prevalente interesse dei creditori degli </a:t>
            </a:r>
          </a:p>
          <a:p>
            <a:pPr algn="just">
              <a:tabLst>
                <a:tab pos="539750" algn="l"/>
              </a:tabLst>
            </a:pPr>
            <a:r>
              <a:rPr lang="it-IT" sz="2600" dirty="0">
                <a:latin typeface="+mj-lt"/>
              </a:rPr>
              <a:t>	atti gestori e della soluzione individuate</a:t>
            </a:r>
          </a:p>
          <a:p>
            <a:pPr marL="539750" indent="-539750" algn="just">
              <a:buFont typeface="Arial" panose="020B0604020202020204" pitchFamily="34" charset="0"/>
              <a:buChar char="•"/>
            </a:pPr>
            <a:r>
              <a:rPr lang="it-IT" sz="2600" dirty="0">
                <a:latin typeface="+mj-lt"/>
              </a:rPr>
              <a:t>nel condurre in continuo la valutazione delle concrete prospettive quale presupposto della CNC </a:t>
            </a:r>
          </a:p>
          <a:p>
            <a:pPr marL="539750" lvl="1" indent="-539750" algn="just">
              <a:buFont typeface="Arial" panose="020B0604020202020204" pitchFamily="34" charset="0"/>
              <a:buChar char="•"/>
            </a:pPr>
            <a:r>
              <a:rPr lang="it-IT" sz="2600" dirty="0">
                <a:latin typeface="+mj-lt"/>
              </a:rPr>
              <a:t>nella valutazione e nella misurazione degli interessi coinvolti</a:t>
            </a:r>
          </a:p>
          <a:p>
            <a:pPr marL="539750" lvl="1" indent="-539750" algn="just">
              <a:buFont typeface="Arial" panose="020B0604020202020204" pitchFamily="34" charset="0"/>
              <a:buChar char="•"/>
            </a:pPr>
            <a:r>
              <a:rPr lang="it-IT" sz="2600" dirty="0">
                <a:latin typeface="+mj-lt"/>
              </a:rPr>
              <a:t>nella interazione con le controparti (anche se migliaia)</a:t>
            </a:r>
          </a:p>
          <a:p>
            <a:pPr marL="539750" indent="-539750" algn="just">
              <a:buFont typeface="Arial" panose="020B0604020202020204" pitchFamily="34" charset="0"/>
              <a:buChar char="•"/>
            </a:pPr>
            <a:r>
              <a:rPr lang="it-IT" sz="2600" dirty="0">
                <a:latin typeface="+mj-lt"/>
              </a:rPr>
              <a:t>nel gestire il fattore più critico: il tempo (tabelle di marcia, piano B, proroghe, mis cautelari, 54 co.3)</a:t>
            </a:r>
          </a:p>
          <a:p>
            <a:pPr marL="539750" lvl="1" indent="-539750" algn="just">
              <a:buFont typeface="Arial" panose="020B0604020202020204" pitchFamily="34" charset="0"/>
              <a:buChar char="•"/>
            </a:pPr>
            <a:r>
              <a:rPr lang="it-IT" sz="2600" dirty="0">
                <a:latin typeface="+mj-lt"/>
              </a:rPr>
              <a:t>nel processo di M&amp;A e nella selezione della migliore offerta</a:t>
            </a:r>
          </a:p>
          <a:p>
            <a:pPr algn="just"/>
            <a:endParaRPr lang="it-IT" sz="2800" dirty="0">
              <a:latin typeface="+mj-lt"/>
            </a:endParaRPr>
          </a:p>
          <a:p>
            <a:pPr algn="ctr"/>
            <a:r>
              <a:rPr lang="it-IT" sz="3300" b="1" dirty="0">
                <a:solidFill>
                  <a:srgbClr val="FF0000"/>
                </a:solidFill>
                <a:latin typeface="+mj-lt"/>
              </a:rPr>
              <a:t>L’insuccesso della CNC è un insuccesso in primo luogo dell’Esperto </a:t>
            </a:r>
          </a:p>
          <a:p>
            <a:pPr marL="447675" algn="just"/>
            <a:r>
              <a:rPr lang="it-IT" sz="2600" i="1" dirty="0">
                <a:latin typeface="+mj-lt"/>
              </a:rPr>
              <a:t>E’ un insuccesso la successiva riapertura della crisi  (e l’eventuale indicazione ex ante del punto di rottura non lo mitiga) 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19ED6090-1CEE-7A92-E25D-D2692AD7AD7B}"/>
              </a:ext>
            </a:extLst>
          </p:cNvPr>
          <p:cNvSpPr txBox="1"/>
          <p:nvPr/>
        </p:nvSpPr>
        <p:spPr>
          <a:xfrm>
            <a:off x="16611600" y="96393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14</a:t>
            </a:r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xmlns="" id="{5F09446E-3B15-6ABB-DAC0-D5D2ECEBCCE2}"/>
              </a:ext>
            </a:extLst>
          </p:cNvPr>
          <p:cNvSpPr/>
          <p:nvPr/>
        </p:nvSpPr>
        <p:spPr>
          <a:xfrm>
            <a:off x="685800" y="186210"/>
            <a:ext cx="3260124" cy="555578"/>
          </a:xfrm>
          <a:custGeom>
            <a:avLst/>
            <a:gdLst/>
            <a:ahLst/>
            <a:cxnLst/>
            <a:rect l="l" t="t" r="r" b="b"/>
            <a:pathLst>
              <a:path w="4643287" h="973453">
                <a:moveTo>
                  <a:pt x="0" y="0"/>
                </a:moveTo>
                <a:lnTo>
                  <a:pt x="4643287" y="0"/>
                </a:lnTo>
                <a:lnTo>
                  <a:pt x="4643287" y="973453"/>
                </a:lnTo>
                <a:lnTo>
                  <a:pt x="0" y="973453"/>
                </a:lnTo>
                <a:lnTo>
                  <a:pt x="0" y="0"/>
                </a:lnTo>
                <a:close/>
              </a:path>
            </a:pathLst>
          </a:custGeom>
          <a:blipFill>
            <a:blip r:embed="rId2" cstate="print"/>
            <a:stretch>
              <a:fillRect/>
            </a:stretch>
          </a:blipFill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62083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AEEE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7710F85D-9EFA-2B5C-A8C0-6A7CAA4498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xmlns="" id="{47EEAC65-8AFF-4857-FEAF-12C42F519E6B}"/>
              </a:ext>
            </a:extLst>
          </p:cNvPr>
          <p:cNvSpPr/>
          <p:nvPr/>
        </p:nvSpPr>
        <p:spPr>
          <a:xfrm>
            <a:off x="914400" y="1485899"/>
            <a:ext cx="16230600" cy="7772399"/>
          </a:xfrm>
          <a:prstGeom prst="rect">
            <a:avLst/>
          </a:prstGeom>
          <a:solidFill>
            <a:srgbClr val="FFFFFF"/>
          </a:solidFill>
        </p:spPr>
        <p:txBody>
          <a:bodyPr/>
          <a:lstStyle/>
          <a:p>
            <a:endParaRPr lang="it-IT" dirty="0"/>
          </a:p>
        </p:txBody>
      </p:sp>
      <p:grpSp>
        <p:nvGrpSpPr>
          <p:cNvPr id="5" name="Group 5">
            <a:extLst>
              <a:ext uri="{FF2B5EF4-FFF2-40B4-BE49-F238E27FC236}">
                <a16:creationId xmlns:a16="http://schemas.microsoft.com/office/drawing/2014/main" xmlns="" id="{8F2FB229-93DF-751F-2A59-0CC3EFBC2347}"/>
              </a:ext>
            </a:extLst>
          </p:cNvPr>
          <p:cNvGrpSpPr/>
          <p:nvPr/>
        </p:nvGrpSpPr>
        <p:grpSpPr>
          <a:xfrm>
            <a:off x="1028700" y="741788"/>
            <a:ext cx="13362144" cy="3845566"/>
            <a:chOff x="0" y="-721074"/>
            <a:chExt cx="17816193" cy="5127420"/>
          </a:xfrm>
        </p:grpSpPr>
        <p:sp>
          <p:nvSpPr>
            <p:cNvPr id="6" name="TextBox 6">
              <a:extLst>
                <a:ext uri="{FF2B5EF4-FFF2-40B4-BE49-F238E27FC236}">
                  <a16:creationId xmlns:a16="http://schemas.microsoft.com/office/drawing/2014/main" xmlns="" id="{A2DE5AF9-01AB-9630-A44C-BB845596FCB4}"/>
                </a:ext>
              </a:extLst>
            </p:cNvPr>
            <p:cNvSpPr txBox="1"/>
            <p:nvPr/>
          </p:nvSpPr>
          <p:spPr>
            <a:xfrm>
              <a:off x="4114800" y="-721074"/>
              <a:ext cx="13701393" cy="1456809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marL="0" lvl="0" indent="0" algn="ctr">
                <a:lnSpc>
                  <a:spcPts val="9600"/>
                </a:lnSpc>
                <a:spcBef>
                  <a:spcPct val="0"/>
                </a:spcBef>
              </a:pPr>
              <a:endParaRPr lang="en-US" sz="4400" b="1" dirty="0">
                <a:solidFill>
                  <a:srgbClr val="02AEEE"/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xmlns="" id="{ED4EA96B-192E-CA69-37D3-1D515B33C81C}"/>
                </a:ext>
              </a:extLst>
            </p:cNvPr>
            <p:cNvSpPr txBox="1"/>
            <p:nvPr/>
          </p:nvSpPr>
          <p:spPr>
            <a:xfrm>
              <a:off x="0" y="3859823"/>
              <a:ext cx="7586210" cy="54652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>
                <a:lnSpc>
                  <a:spcPts val="3380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420AE082-9841-3162-A00C-D684DD275B34}"/>
              </a:ext>
            </a:extLst>
          </p:cNvPr>
          <p:cNvSpPr txBox="1"/>
          <p:nvPr/>
        </p:nvSpPr>
        <p:spPr>
          <a:xfrm>
            <a:off x="3124200" y="1714500"/>
            <a:ext cx="1242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>
                <a:solidFill>
                  <a:srgbClr val="00B0F0"/>
                </a:solidFill>
                <a:latin typeface="Aileron Ultra-Bold"/>
              </a:rPr>
              <a:t>I numeri del Gruppo Egea - Multi utility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332F0A15-294D-E59C-6129-A185A802AE05}"/>
              </a:ext>
            </a:extLst>
          </p:cNvPr>
          <p:cNvSpPr txBox="1"/>
          <p:nvPr/>
        </p:nvSpPr>
        <p:spPr>
          <a:xfrm>
            <a:off x="1676400" y="3619500"/>
            <a:ext cx="14020800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4000" dirty="0">
                <a:latin typeface="+mj-lt"/>
              </a:rPr>
              <a:t>La Composizione negoziata della crisi ha interessato ben </a:t>
            </a:r>
            <a:r>
              <a:rPr lang="it-IT" sz="4000" b="1" dirty="0">
                <a:latin typeface="+mj-lt"/>
              </a:rPr>
              <a:t>3 società su 47 del gruppo </a:t>
            </a:r>
            <a:r>
              <a:rPr lang="it-IT" sz="4000" dirty="0">
                <a:latin typeface="+mj-lt"/>
              </a:rPr>
              <a:t>ed ha avuto esito favorevole secondo il  combinato disposto degli artt. 23 co. 2 lett. b), 57, 61, 63 e 284 del Codice della Crisi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xmlns="" id="{1822EDD5-0998-7AE4-DBD0-12F1ABD0A89C}"/>
              </a:ext>
            </a:extLst>
          </p:cNvPr>
          <p:cNvSpPr txBox="1"/>
          <p:nvPr/>
        </p:nvSpPr>
        <p:spPr>
          <a:xfrm>
            <a:off x="16611600" y="96393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2</a:t>
            </a:r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xmlns="" id="{194719DC-A17B-9861-B204-8ACDDF5EA07A}"/>
              </a:ext>
            </a:extLst>
          </p:cNvPr>
          <p:cNvSpPr/>
          <p:nvPr/>
        </p:nvSpPr>
        <p:spPr>
          <a:xfrm>
            <a:off x="1066800" y="549322"/>
            <a:ext cx="3276600" cy="555578"/>
          </a:xfrm>
          <a:custGeom>
            <a:avLst/>
            <a:gdLst/>
            <a:ahLst/>
            <a:cxnLst/>
            <a:rect l="l" t="t" r="r" b="b"/>
            <a:pathLst>
              <a:path w="4643287" h="973453">
                <a:moveTo>
                  <a:pt x="0" y="0"/>
                </a:moveTo>
                <a:lnTo>
                  <a:pt x="4643287" y="0"/>
                </a:lnTo>
                <a:lnTo>
                  <a:pt x="4643287" y="973453"/>
                </a:lnTo>
                <a:lnTo>
                  <a:pt x="0" y="973453"/>
                </a:lnTo>
                <a:lnTo>
                  <a:pt x="0" y="0"/>
                </a:lnTo>
                <a:close/>
              </a:path>
            </a:pathLst>
          </a:custGeom>
          <a:blipFill>
            <a:blip r:embed="rId2" cstate="print"/>
            <a:stretch>
              <a:fillRect/>
            </a:stretch>
          </a:blipFill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8939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AEEE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E2A352FF-8672-2820-BF60-E1CF4CF382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xmlns="" id="{CFBA1419-8BBC-C02D-EE8A-24F233293E9B}"/>
              </a:ext>
            </a:extLst>
          </p:cNvPr>
          <p:cNvSpPr/>
          <p:nvPr/>
        </p:nvSpPr>
        <p:spPr>
          <a:xfrm>
            <a:off x="838200" y="1052944"/>
            <a:ext cx="16611600" cy="8433956"/>
          </a:xfrm>
          <a:prstGeom prst="rect">
            <a:avLst/>
          </a:prstGeom>
          <a:solidFill>
            <a:srgbClr val="FFFFFF"/>
          </a:solidFill>
        </p:spPr>
        <p:txBody>
          <a:bodyPr/>
          <a:lstStyle/>
          <a:p>
            <a:endParaRPr lang="it-IT" dirty="0"/>
          </a:p>
        </p:txBody>
      </p:sp>
      <p:grpSp>
        <p:nvGrpSpPr>
          <p:cNvPr id="5" name="Group 5">
            <a:extLst>
              <a:ext uri="{FF2B5EF4-FFF2-40B4-BE49-F238E27FC236}">
                <a16:creationId xmlns:a16="http://schemas.microsoft.com/office/drawing/2014/main" xmlns="" id="{728F501B-43E4-F615-3161-24B1F48FD0A7}"/>
              </a:ext>
            </a:extLst>
          </p:cNvPr>
          <p:cNvGrpSpPr/>
          <p:nvPr/>
        </p:nvGrpSpPr>
        <p:grpSpPr>
          <a:xfrm>
            <a:off x="1028700" y="741788"/>
            <a:ext cx="13362144" cy="3845566"/>
            <a:chOff x="0" y="-721074"/>
            <a:chExt cx="17816193" cy="5127420"/>
          </a:xfrm>
        </p:grpSpPr>
        <p:sp>
          <p:nvSpPr>
            <p:cNvPr id="6" name="TextBox 6">
              <a:extLst>
                <a:ext uri="{FF2B5EF4-FFF2-40B4-BE49-F238E27FC236}">
                  <a16:creationId xmlns:a16="http://schemas.microsoft.com/office/drawing/2014/main" xmlns="" id="{FC5F9495-A71F-2A12-947F-C9C366C1FB77}"/>
                </a:ext>
              </a:extLst>
            </p:cNvPr>
            <p:cNvSpPr txBox="1"/>
            <p:nvPr/>
          </p:nvSpPr>
          <p:spPr>
            <a:xfrm>
              <a:off x="4114800" y="-721074"/>
              <a:ext cx="13701393" cy="1456809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marL="0" lvl="0" indent="0" algn="ctr">
                <a:lnSpc>
                  <a:spcPts val="9600"/>
                </a:lnSpc>
                <a:spcBef>
                  <a:spcPct val="0"/>
                </a:spcBef>
              </a:pPr>
              <a:endParaRPr lang="en-US" sz="4400" b="1" dirty="0">
                <a:solidFill>
                  <a:srgbClr val="02AEEE"/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xmlns="" id="{02998A11-C66B-D520-98E8-9BEB91C92E70}"/>
                </a:ext>
              </a:extLst>
            </p:cNvPr>
            <p:cNvSpPr txBox="1"/>
            <p:nvPr/>
          </p:nvSpPr>
          <p:spPr>
            <a:xfrm>
              <a:off x="0" y="3859823"/>
              <a:ext cx="7586210" cy="54652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>
                <a:lnSpc>
                  <a:spcPts val="3380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2C063B2D-61FC-62E8-B60D-FA03BDAACD00}"/>
              </a:ext>
            </a:extLst>
          </p:cNvPr>
          <p:cNvSpPr txBox="1"/>
          <p:nvPr/>
        </p:nvSpPr>
        <p:spPr>
          <a:xfrm>
            <a:off x="5327915" y="1052944"/>
            <a:ext cx="76321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>
                <a:solidFill>
                  <a:srgbClr val="00B0F0"/>
                </a:solidFill>
                <a:latin typeface="Aileron Ultra-Bold"/>
              </a:rPr>
              <a:t>Dati sul Gruppo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696BCF48-C6EA-5FF0-545B-E8294EBAB74D}"/>
              </a:ext>
            </a:extLst>
          </p:cNvPr>
          <p:cNvSpPr txBox="1"/>
          <p:nvPr/>
        </p:nvSpPr>
        <p:spPr>
          <a:xfrm>
            <a:off x="914400" y="2373510"/>
            <a:ext cx="16459200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3000" dirty="0">
              <a:latin typeface="Aileron Ultra-Bold"/>
            </a:endParaRPr>
          </a:p>
          <a:p>
            <a:pPr marL="1014413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3600" u="sng" dirty="0">
                <a:latin typeface="+mj-lt"/>
              </a:rPr>
              <a:t>Utenze energetiche servite:</a:t>
            </a:r>
            <a:r>
              <a:rPr lang="it-IT" sz="3600" dirty="0">
                <a:latin typeface="+mj-lt"/>
              </a:rPr>
              <a:t> 170 mila</a:t>
            </a:r>
          </a:p>
          <a:p>
            <a:pPr marL="1014413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3600" u="sng" dirty="0">
                <a:latin typeface="+mj-lt"/>
              </a:rPr>
              <a:t>Somministrazioni gas servite</a:t>
            </a:r>
            <a:r>
              <a:rPr lang="it-IT" sz="3600" dirty="0">
                <a:latin typeface="+mj-lt"/>
              </a:rPr>
              <a:t>: 104 mila</a:t>
            </a:r>
          </a:p>
          <a:p>
            <a:pPr marL="1014413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3600" u="sng" dirty="0">
                <a:latin typeface="+mj-lt"/>
              </a:rPr>
              <a:t>Teleriscaldamento</a:t>
            </a:r>
            <a:r>
              <a:rPr lang="it-IT" sz="3600" dirty="0">
                <a:latin typeface="+mj-lt"/>
              </a:rPr>
              <a:t>: 10 mila edifici</a:t>
            </a:r>
          </a:p>
          <a:p>
            <a:pPr marL="1014413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3600" u="sng" dirty="0">
                <a:latin typeface="+mj-lt"/>
              </a:rPr>
              <a:t>Dipendenti</a:t>
            </a:r>
            <a:r>
              <a:rPr lang="it-IT" sz="3600" dirty="0">
                <a:latin typeface="+mj-lt"/>
              </a:rPr>
              <a:t>: 193 delle 3 società, 1.146 del gruppo</a:t>
            </a:r>
          </a:p>
          <a:p>
            <a:pPr marL="1014413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3600" u="sng" dirty="0">
                <a:latin typeface="+mj-lt"/>
              </a:rPr>
              <a:t>Servizi igiene ambientale</a:t>
            </a:r>
            <a:r>
              <a:rPr lang="it-IT" sz="3600" dirty="0">
                <a:latin typeface="+mj-lt"/>
              </a:rPr>
              <a:t>: 1 milione di abitanti su 193 comuni</a:t>
            </a:r>
          </a:p>
          <a:p>
            <a:pPr marL="1014413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3600" u="sng" dirty="0">
                <a:latin typeface="+mj-lt"/>
              </a:rPr>
              <a:t>Sistema idrico integrato</a:t>
            </a:r>
            <a:r>
              <a:rPr lang="it-IT" sz="3600" dirty="0">
                <a:latin typeface="+mj-lt"/>
              </a:rPr>
              <a:t>: 270 mila abitanti su 91 comuni </a:t>
            </a:r>
          </a:p>
          <a:p>
            <a:pPr marL="1014413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3600" u="sng" dirty="0">
                <a:latin typeface="+mj-lt"/>
              </a:rPr>
              <a:t>Debito complessivo</a:t>
            </a:r>
            <a:r>
              <a:rPr lang="it-IT" sz="3600" dirty="0">
                <a:latin typeface="+mj-lt"/>
              </a:rPr>
              <a:t>: 760 milioni €  (finanziario 212 mil e fiscale 235 mil)</a:t>
            </a:r>
          </a:p>
          <a:p>
            <a:endParaRPr lang="it-IT" sz="3000" dirty="0">
              <a:latin typeface="Aileron Ultra-Bold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58880B56-FCF4-86D0-ED3F-D2286BF725F9}"/>
              </a:ext>
            </a:extLst>
          </p:cNvPr>
          <p:cNvSpPr txBox="1"/>
          <p:nvPr/>
        </p:nvSpPr>
        <p:spPr>
          <a:xfrm>
            <a:off x="16611600" y="96393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3</a:t>
            </a:r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xmlns="" id="{D383BF07-D15F-D367-4CAE-576AA513EBA1}"/>
              </a:ext>
            </a:extLst>
          </p:cNvPr>
          <p:cNvSpPr/>
          <p:nvPr/>
        </p:nvSpPr>
        <p:spPr>
          <a:xfrm>
            <a:off x="914400" y="341788"/>
            <a:ext cx="3124200" cy="555578"/>
          </a:xfrm>
          <a:custGeom>
            <a:avLst/>
            <a:gdLst/>
            <a:ahLst/>
            <a:cxnLst/>
            <a:rect l="l" t="t" r="r" b="b"/>
            <a:pathLst>
              <a:path w="4643287" h="973453">
                <a:moveTo>
                  <a:pt x="0" y="0"/>
                </a:moveTo>
                <a:lnTo>
                  <a:pt x="4643287" y="0"/>
                </a:lnTo>
                <a:lnTo>
                  <a:pt x="4643287" y="973453"/>
                </a:lnTo>
                <a:lnTo>
                  <a:pt x="0" y="973453"/>
                </a:lnTo>
                <a:lnTo>
                  <a:pt x="0" y="0"/>
                </a:lnTo>
                <a:close/>
              </a:path>
            </a:pathLst>
          </a:custGeom>
          <a:blipFill>
            <a:blip r:embed="rId2" cstate="print"/>
            <a:stretch>
              <a:fillRect/>
            </a:stretch>
          </a:blipFill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84361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AEEE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0D3CFFDF-D47C-3A11-97C4-560E5B284D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xmlns="" id="{6D4D735F-CDB3-ED81-12C1-7E0EB430C972}"/>
              </a:ext>
            </a:extLst>
          </p:cNvPr>
          <p:cNvSpPr/>
          <p:nvPr/>
        </p:nvSpPr>
        <p:spPr>
          <a:xfrm>
            <a:off x="838200" y="1028700"/>
            <a:ext cx="16459200" cy="8229600"/>
          </a:xfrm>
          <a:prstGeom prst="rect">
            <a:avLst/>
          </a:prstGeom>
          <a:solidFill>
            <a:srgbClr val="FFFFFF"/>
          </a:solidFill>
        </p:spPr>
        <p:txBody>
          <a:bodyPr/>
          <a:lstStyle/>
          <a:p>
            <a:endParaRPr lang="it-IT" dirty="0"/>
          </a:p>
        </p:txBody>
      </p:sp>
      <p:grpSp>
        <p:nvGrpSpPr>
          <p:cNvPr id="5" name="Group 5">
            <a:extLst>
              <a:ext uri="{FF2B5EF4-FFF2-40B4-BE49-F238E27FC236}">
                <a16:creationId xmlns:a16="http://schemas.microsoft.com/office/drawing/2014/main" xmlns="" id="{11E57604-C0EF-852C-9707-3C536842C5E8}"/>
              </a:ext>
            </a:extLst>
          </p:cNvPr>
          <p:cNvGrpSpPr/>
          <p:nvPr/>
        </p:nvGrpSpPr>
        <p:grpSpPr>
          <a:xfrm>
            <a:off x="1028700" y="741788"/>
            <a:ext cx="13362144" cy="3845566"/>
            <a:chOff x="0" y="-721074"/>
            <a:chExt cx="17816193" cy="5127420"/>
          </a:xfrm>
        </p:grpSpPr>
        <p:sp>
          <p:nvSpPr>
            <p:cNvPr id="6" name="TextBox 6">
              <a:extLst>
                <a:ext uri="{FF2B5EF4-FFF2-40B4-BE49-F238E27FC236}">
                  <a16:creationId xmlns:a16="http://schemas.microsoft.com/office/drawing/2014/main" xmlns="" id="{6CE12A07-F84B-C0D3-E9B8-190EB6CE8FAE}"/>
                </a:ext>
              </a:extLst>
            </p:cNvPr>
            <p:cNvSpPr txBox="1"/>
            <p:nvPr/>
          </p:nvSpPr>
          <p:spPr>
            <a:xfrm>
              <a:off x="4114800" y="-721074"/>
              <a:ext cx="13701393" cy="1456809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marL="0" lvl="0" indent="0" algn="ctr">
                <a:lnSpc>
                  <a:spcPts val="9600"/>
                </a:lnSpc>
                <a:spcBef>
                  <a:spcPct val="0"/>
                </a:spcBef>
              </a:pPr>
              <a:endParaRPr lang="en-US" sz="4400" b="1" dirty="0">
                <a:solidFill>
                  <a:srgbClr val="02AEEE"/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xmlns="" id="{49A35441-8ADA-8404-FE25-9D3F57BDFA2D}"/>
                </a:ext>
              </a:extLst>
            </p:cNvPr>
            <p:cNvSpPr txBox="1"/>
            <p:nvPr/>
          </p:nvSpPr>
          <p:spPr>
            <a:xfrm>
              <a:off x="0" y="3859823"/>
              <a:ext cx="7586210" cy="54652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>
                <a:lnSpc>
                  <a:spcPts val="3380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95FC5CF6-FBF1-7E93-5AA6-D57956158C18}"/>
              </a:ext>
            </a:extLst>
          </p:cNvPr>
          <p:cNvSpPr txBox="1"/>
          <p:nvPr/>
        </p:nvSpPr>
        <p:spPr>
          <a:xfrm>
            <a:off x="4876800" y="1418896"/>
            <a:ext cx="80832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>
                <a:solidFill>
                  <a:srgbClr val="00B0F0"/>
                </a:solidFill>
                <a:latin typeface="Aileron Ultra-Bold"/>
              </a:rPr>
              <a:t>Segue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314AAAD5-BD85-D837-02C7-A2D792A0CEFD}"/>
              </a:ext>
            </a:extLst>
          </p:cNvPr>
          <p:cNvSpPr txBox="1"/>
          <p:nvPr/>
        </p:nvSpPr>
        <p:spPr>
          <a:xfrm>
            <a:off x="1143000" y="2734615"/>
            <a:ext cx="15849600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7675"/>
            <a:r>
              <a:rPr lang="it-IT" sz="3600" dirty="0">
                <a:solidFill>
                  <a:srgbClr val="FF0000"/>
                </a:solidFill>
                <a:latin typeface="Aileron Ultra-Bold"/>
              </a:rPr>
              <a:t>•</a:t>
            </a:r>
            <a:r>
              <a:rPr lang="it-IT" sz="3600" dirty="0">
                <a:solidFill>
                  <a:srgbClr val="FF0000"/>
                </a:solidFill>
                <a:latin typeface="+mj-lt"/>
              </a:rPr>
              <a:t>	</a:t>
            </a:r>
            <a:r>
              <a:rPr lang="it-IT" sz="3600" b="1" dirty="0">
                <a:solidFill>
                  <a:srgbClr val="FF0000"/>
                </a:solidFill>
                <a:latin typeface="+mj-lt"/>
              </a:rPr>
              <a:t>Debito ristrutturato </a:t>
            </a:r>
          </a:p>
          <a:p>
            <a:pPr marL="900113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3600" dirty="0">
                <a:latin typeface="+mj-lt"/>
              </a:rPr>
              <a:t>Erario: 235 milioni € aderenti </a:t>
            </a:r>
          </a:p>
          <a:p>
            <a:pPr marL="1014413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3600" dirty="0">
                <a:latin typeface="+mj-lt"/>
              </a:rPr>
              <a:t>Finanziari: 212 milioni € aderenti e trascinati</a:t>
            </a:r>
          </a:p>
          <a:p>
            <a:pPr marL="1014413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3600" dirty="0">
                <a:latin typeface="+mj-lt"/>
              </a:rPr>
              <a:t>Obbligazionisti :30 milioni € aderenti e trascinati</a:t>
            </a:r>
          </a:p>
          <a:p>
            <a:pPr marL="1014413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3600" dirty="0">
                <a:latin typeface="+mj-lt"/>
              </a:rPr>
              <a:t>Fornitori: 157 milioni € aderenti e trascinati </a:t>
            </a:r>
          </a:p>
          <a:p>
            <a:pPr marL="1014413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3600" dirty="0">
                <a:latin typeface="+mj-lt"/>
              </a:rPr>
              <a:t>Evitata la risalita del debito per Garanzie dalla controllante 232 mil€ </a:t>
            </a:r>
          </a:p>
          <a:p>
            <a:pPr marL="1874838" indent="-531813"/>
            <a:endParaRPr lang="it-IT" sz="2800" dirty="0">
              <a:latin typeface="Aileron Ultra-Bold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328E19A4-11F9-3BB2-1DAD-2290337C97DE}"/>
              </a:ext>
            </a:extLst>
          </p:cNvPr>
          <p:cNvSpPr txBox="1"/>
          <p:nvPr/>
        </p:nvSpPr>
        <p:spPr>
          <a:xfrm>
            <a:off x="16611600" y="96393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4</a:t>
            </a:r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xmlns="" id="{8A4CDEAA-A8E6-FCF6-F1C3-DD63FFD7CBD7}"/>
              </a:ext>
            </a:extLst>
          </p:cNvPr>
          <p:cNvSpPr/>
          <p:nvPr/>
        </p:nvSpPr>
        <p:spPr>
          <a:xfrm>
            <a:off x="859536" y="329666"/>
            <a:ext cx="3276600" cy="555578"/>
          </a:xfrm>
          <a:custGeom>
            <a:avLst/>
            <a:gdLst/>
            <a:ahLst/>
            <a:cxnLst/>
            <a:rect l="l" t="t" r="r" b="b"/>
            <a:pathLst>
              <a:path w="4643287" h="973453">
                <a:moveTo>
                  <a:pt x="0" y="0"/>
                </a:moveTo>
                <a:lnTo>
                  <a:pt x="4643287" y="0"/>
                </a:lnTo>
                <a:lnTo>
                  <a:pt x="4643287" y="973453"/>
                </a:lnTo>
                <a:lnTo>
                  <a:pt x="0" y="973453"/>
                </a:lnTo>
                <a:lnTo>
                  <a:pt x="0" y="0"/>
                </a:lnTo>
                <a:close/>
              </a:path>
            </a:pathLst>
          </a:custGeom>
          <a:blipFill>
            <a:blip r:embed="rId2" cstate="print"/>
            <a:stretch>
              <a:fillRect/>
            </a:stretch>
          </a:blipFill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178078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AEEE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099C3E3E-1F56-252D-5539-ECB5D56623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xmlns="" id="{E9CAD6EF-BD29-9270-7CBF-3284E19B1518}"/>
              </a:ext>
            </a:extLst>
          </p:cNvPr>
          <p:cNvSpPr/>
          <p:nvPr/>
        </p:nvSpPr>
        <p:spPr>
          <a:xfrm>
            <a:off x="876300" y="1133848"/>
            <a:ext cx="16358616" cy="8287912"/>
          </a:xfrm>
          <a:prstGeom prst="rect">
            <a:avLst/>
          </a:prstGeom>
          <a:solidFill>
            <a:srgbClr val="FFFFFF"/>
          </a:solidFill>
        </p:spPr>
        <p:txBody>
          <a:bodyPr/>
          <a:lstStyle/>
          <a:p>
            <a:endParaRPr lang="it-IT" dirty="0"/>
          </a:p>
        </p:txBody>
      </p:sp>
      <p:grpSp>
        <p:nvGrpSpPr>
          <p:cNvPr id="5" name="Group 5">
            <a:extLst>
              <a:ext uri="{FF2B5EF4-FFF2-40B4-BE49-F238E27FC236}">
                <a16:creationId xmlns:a16="http://schemas.microsoft.com/office/drawing/2014/main" xmlns="" id="{411F9DE3-E7D2-494C-48D1-95E2E2397F80}"/>
              </a:ext>
            </a:extLst>
          </p:cNvPr>
          <p:cNvGrpSpPr/>
          <p:nvPr/>
        </p:nvGrpSpPr>
        <p:grpSpPr>
          <a:xfrm>
            <a:off x="1028700" y="741788"/>
            <a:ext cx="13362144" cy="3845566"/>
            <a:chOff x="0" y="-721074"/>
            <a:chExt cx="17816193" cy="5127420"/>
          </a:xfrm>
        </p:grpSpPr>
        <p:sp>
          <p:nvSpPr>
            <p:cNvPr id="6" name="TextBox 6">
              <a:extLst>
                <a:ext uri="{FF2B5EF4-FFF2-40B4-BE49-F238E27FC236}">
                  <a16:creationId xmlns:a16="http://schemas.microsoft.com/office/drawing/2014/main" xmlns="" id="{267B5EDB-C750-EDB8-032A-108C7E0C11F2}"/>
                </a:ext>
              </a:extLst>
            </p:cNvPr>
            <p:cNvSpPr txBox="1"/>
            <p:nvPr/>
          </p:nvSpPr>
          <p:spPr>
            <a:xfrm>
              <a:off x="4114800" y="-721074"/>
              <a:ext cx="13701393" cy="1456809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marL="0" lvl="0" indent="0" algn="ctr">
                <a:lnSpc>
                  <a:spcPts val="9600"/>
                </a:lnSpc>
                <a:spcBef>
                  <a:spcPct val="0"/>
                </a:spcBef>
              </a:pPr>
              <a:endParaRPr lang="en-US" sz="4400" b="1" dirty="0">
                <a:solidFill>
                  <a:srgbClr val="02AEEE"/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xmlns="" id="{AE84F641-E119-FF30-D66D-C369D2818AA1}"/>
                </a:ext>
              </a:extLst>
            </p:cNvPr>
            <p:cNvSpPr txBox="1"/>
            <p:nvPr/>
          </p:nvSpPr>
          <p:spPr>
            <a:xfrm>
              <a:off x="0" y="3859823"/>
              <a:ext cx="7586210" cy="54652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>
                <a:lnSpc>
                  <a:spcPts val="3380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98149245-E1CF-0921-68D8-291F588D69C1}"/>
              </a:ext>
            </a:extLst>
          </p:cNvPr>
          <p:cNvSpPr txBox="1"/>
          <p:nvPr/>
        </p:nvSpPr>
        <p:spPr>
          <a:xfrm>
            <a:off x="1676400" y="1401866"/>
            <a:ext cx="1546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>
                <a:solidFill>
                  <a:srgbClr val="00B0F0"/>
                </a:solidFill>
                <a:latin typeface="Aileron Ultra-Bold"/>
              </a:rPr>
              <a:t>Le fasi nelle quali si è articolata la composizione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26E7F91B-FDFB-383F-678C-62CD9B80B4D2}"/>
              </a:ext>
            </a:extLst>
          </p:cNvPr>
          <p:cNvSpPr txBox="1"/>
          <p:nvPr/>
        </p:nvSpPr>
        <p:spPr>
          <a:xfrm>
            <a:off x="1168908" y="2514159"/>
            <a:ext cx="16091916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9750" indent="-539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2800" dirty="0">
                <a:latin typeface="+mj-lt"/>
              </a:rPr>
              <a:t>26 giugno 2023 - Data di inizio CNC</a:t>
            </a:r>
          </a:p>
          <a:p>
            <a:pPr marL="539750" indent="-539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2800" dirty="0">
                <a:latin typeface="+mj-lt"/>
              </a:rPr>
              <a:t>1 agosto 2023 -Escussione garanzie fideiussorie</a:t>
            </a:r>
          </a:p>
          <a:p>
            <a:pPr marL="539750" indent="-539750">
              <a:spcAft>
                <a:spcPts val="1200"/>
              </a:spcAft>
            </a:pPr>
            <a:r>
              <a:rPr lang="it-IT" sz="2800" dirty="0">
                <a:latin typeface="+mj-lt"/>
              </a:rPr>
              <a:t>•	25 agosto 2023 - Conferma misure protettive fino al 25 ottobre 2023</a:t>
            </a:r>
          </a:p>
          <a:p>
            <a:pPr marL="539750" indent="-539750">
              <a:spcAft>
                <a:spcPts val="1200"/>
              </a:spcAft>
            </a:pPr>
            <a:r>
              <a:rPr lang="it-IT" sz="2800" dirty="0">
                <a:latin typeface="+mj-lt"/>
              </a:rPr>
              <a:t>•	 23 ottobre 2023 - proroga misure protettive al 22 febbraio 2024</a:t>
            </a:r>
          </a:p>
          <a:p>
            <a:pPr marL="539750" indent="-539750">
              <a:spcAft>
                <a:spcPts val="1200"/>
              </a:spcAft>
            </a:pPr>
            <a:r>
              <a:rPr lang="it-IT" sz="2800" dirty="0">
                <a:latin typeface="+mj-lt"/>
              </a:rPr>
              <a:t>•	25 ottobre 2023 – prima scadenza misure protettive</a:t>
            </a:r>
          </a:p>
          <a:p>
            <a:pPr marL="539750" indent="-539750">
              <a:spcAft>
                <a:spcPts val="1200"/>
              </a:spcAft>
            </a:pPr>
            <a:r>
              <a:rPr lang="it-IT" sz="2800" dirty="0">
                <a:latin typeface="+mj-lt"/>
              </a:rPr>
              <a:t>•	5 dicembre 2023 - concessione misure cautelari </a:t>
            </a:r>
          </a:p>
          <a:p>
            <a:pPr marL="539750" indent="-539750">
              <a:spcAft>
                <a:spcPts val="1200"/>
              </a:spcAft>
            </a:pPr>
            <a:r>
              <a:rPr lang="it-IT" sz="2800" dirty="0">
                <a:latin typeface="+mj-lt"/>
              </a:rPr>
              <a:t>•	19 dicembre 2023 - Richiesta di proroga della CNC</a:t>
            </a:r>
          </a:p>
          <a:p>
            <a:pPr marL="539750" indent="-539750">
              <a:spcAft>
                <a:spcPts val="1200"/>
              </a:spcAft>
            </a:pPr>
            <a:r>
              <a:rPr lang="it-IT" sz="2800" dirty="0">
                <a:latin typeface="+mj-lt"/>
              </a:rPr>
              <a:t>•	22 dicembre 2023 - Proroga CNC sino al 22 febbraio 2024 (scadenza misure protettive)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2800" dirty="0">
                <a:latin typeface="+mj-lt"/>
              </a:rPr>
              <a:t>15 febbraio 2024 - Istanza di proroga della CNC a 360 giorni sino al 20 giugno 2024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2800" dirty="0">
                <a:latin typeface="+mj-lt"/>
              </a:rPr>
              <a:t>21 febbraio 2024 – Concessione misure ex art. 54 co 3 in pendenza della CNC</a:t>
            </a:r>
          </a:p>
          <a:p>
            <a:pPr marL="539750" indent="-539750">
              <a:spcAft>
                <a:spcPts val="1200"/>
              </a:spcAft>
            </a:pPr>
            <a:r>
              <a:rPr lang="it-IT" sz="2800" dirty="0">
                <a:latin typeface="+mj-lt"/>
              </a:rPr>
              <a:t>•	9 marzo 2024 - presentazione transazione fiscale art. 63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xmlns="" id="{6BCDD2A2-839C-BDF5-BE54-CFCBD99D919C}"/>
              </a:ext>
            </a:extLst>
          </p:cNvPr>
          <p:cNvSpPr txBox="1"/>
          <p:nvPr/>
        </p:nvSpPr>
        <p:spPr>
          <a:xfrm>
            <a:off x="16611600" y="96393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5</a:t>
            </a:r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xmlns="" id="{41D63368-86AC-AF6D-5410-69F1AF5690BE}"/>
              </a:ext>
            </a:extLst>
          </p:cNvPr>
          <p:cNvSpPr/>
          <p:nvPr/>
        </p:nvSpPr>
        <p:spPr>
          <a:xfrm>
            <a:off x="876300" y="309662"/>
            <a:ext cx="3276600" cy="555578"/>
          </a:xfrm>
          <a:custGeom>
            <a:avLst/>
            <a:gdLst/>
            <a:ahLst/>
            <a:cxnLst/>
            <a:rect l="l" t="t" r="r" b="b"/>
            <a:pathLst>
              <a:path w="4643287" h="973453">
                <a:moveTo>
                  <a:pt x="0" y="0"/>
                </a:moveTo>
                <a:lnTo>
                  <a:pt x="4643287" y="0"/>
                </a:lnTo>
                <a:lnTo>
                  <a:pt x="4643287" y="973453"/>
                </a:lnTo>
                <a:lnTo>
                  <a:pt x="0" y="973453"/>
                </a:lnTo>
                <a:lnTo>
                  <a:pt x="0" y="0"/>
                </a:lnTo>
                <a:close/>
              </a:path>
            </a:pathLst>
          </a:custGeom>
          <a:blipFill>
            <a:blip r:embed="rId2" cstate="print"/>
            <a:stretch>
              <a:fillRect/>
            </a:stretch>
          </a:blipFill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661529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AEEE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425A14B3-0139-3925-F9B0-F7675833DA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xmlns="" id="{049675B8-4C3D-199F-3FFF-08A2C9B7CFDF}"/>
              </a:ext>
            </a:extLst>
          </p:cNvPr>
          <p:cNvSpPr/>
          <p:nvPr/>
        </p:nvSpPr>
        <p:spPr>
          <a:xfrm>
            <a:off x="838201" y="1028699"/>
            <a:ext cx="16611599" cy="8229600"/>
          </a:xfrm>
          <a:prstGeom prst="rect">
            <a:avLst/>
          </a:prstGeom>
          <a:solidFill>
            <a:srgbClr val="FFFFFF"/>
          </a:solidFill>
        </p:spPr>
        <p:txBody>
          <a:bodyPr/>
          <a:lstStyle/>
          <a:p>
            <a:endParaRPr lang="it-IT" dirty="0"/>
          </a:p>
        </p:txBody>
      </p:sp>
      <p:grpSp>
        <p:nvGrpSpPr>
          <p:cNvPr id="5" name="Group 5">
            <a:extLst>
              <a:ext uri="{FF2B5EF4-FFF2-40B4-BE49-F238E27FC236}">
                <a16:creationId xmlns:a16="http://schemas.microsoft.com/office/drawing/2014/main" xmlns="" id="{268DBDC8-B77E-66C8-6EFB-0B6126E9D52C}"/>
              </a:ext>
            </a:extLst>
          </p:cNvPr>
          <p:cNvGrpSpPr/>
          <p:nvPr/>
        </p:nvGrpSpPr>
        <p:grpSpPr>
          <a:xfrm>
            <a:off x="1028700" y="741788"/>
            <a:ext cx="13362144" cy="3845566"/>
            <a:chOff x="0" y="-721074"/>
            <a:chExt cx="17816193" cy="5127420"/>
          </a:xfrm>
        </p:grpSpPr>
        <p:sp>
          <p:nvSpPr>
            <p:cNvPr id="6" name="TextBox 6">
              <a:extLst>
                <a:ext uri="{FF2B5EF4-FFF2-40B4-BE49-F238E27FC236}">
                  <a16:creationId xmlns:a16="http://schemas.microsoft.com/office/drawing/2014/main" xmlns="" id="{954F7F2F-CDD4-37D3-4203-397EEC5D1148}"/>
                </a:ext>
              </a:extLst>
            </p:cNvPr>
            <p:cNvSpPr txBox="1"/>
            <p:nvPr/>
          </p:nvSpPr>
          <p:spPr>
            <a:xfrm>
              <a:off x="4114800" y="-721074"/>
              <a:ext cx="13701393" cy="1456809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marL="0" lvl="0" indent="0" algn="ctr">
                <a:lnSpc>
                  <a:spcPts val="9600"/>
                </a:lnSpc>
                <a:spcBef>
                  <a:spcPct val="0"/>
                </a:spcBef>
              </a:pPr>
              <a:endParaRPr lang="en-US" sz="4400" b="1" dirty="0">
                <a:solidFill>
                  <a:srgbClr val="02AEEE"/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xmlns="" id="{6384C90D-3A89-BAFD-7D57-7535AF7EBEBD}"/>
                </a:ext>
              </a:extLst>
            </p:cNvPr>
            <p:cNvSpPr txBox="1"/>
            <p:nvPr/>
          </p:nvSpPr>
          <p:spPr>
            <a:xfrm>
              <a:off x="0" y="3859823"/>
              <a:ext cx="7586210" cy="54652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>
                <a:lnSpc>
                  <a:spcPts val="3380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F8F3A49C-5AE8-5275-1DBE-9131FCDC51FF}"/>
              </a:ext>
            </a:extLst>
          </p:cNvPr>
          <p:cNvSpPr txBox="1"/>
          <p:nvPr/>
        </p:nvSpPr>
        <p:spPr>
          <a:xfrm>
            <a:off x="5314060" y="1020439"/>
            <a:ext cx="76321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>
                <a:solidFill>
                  <a:srgbClr val="00B0F0"/>
                </a:solidFill>
                <a:latin typeface="Aileron Ultra-Bold"/>
              </a:rPr>
              <a:t>Segue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3BDE4366-297C-AC4C-A354-2978A2D64D0E}"/>
              </a:ext>
            </a:extLst>
          </p:cNvPr>
          <p:cNvSpPr txBox="1"/>
          <p:nvPr/>
        </p:nvSpPr>
        <p:spPr>
          <a:xfrm>
            <a:off x="1219200" y="2324099"/>
            <a:ext cx="16230600" cy="6245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9750" indent="-539750">
              <a:spcAft>
                <a:spcPts val="600"/>
              </a:spcAft>
            </a:pPr>
            <a:r>
              <a:rPr lang="it-IT" sz="2800" dirty="0">
                <a:latin typeface="Aileron Ultra-Bold"/>
              </a:rPr>
              <a:t>•	</a:t>
            </a:r>
            <a:r>
              <a:rPr lang="it-IT" sz="2800" dirty="0">
                <a:latin typeface="+mj-lt"/>
              </a:rPr>
              <a:t>28 marzo 2024 - Informativa art. 21 accordo di investimento</a:t>
            </a:r>
          </a:p>
          <a:p>
            <a:pPr marL="539750" indent="-539750">
              <a:spcAft>
                <a:spcPts val="600"/>
              </a:spcAft>
            </a:pPr>
            <a:r>
              <a:rPr lang="it-IT" sz="2800" dirty="0">
                <a:latin typeface="+mj-lt"/>
              </a:rPr>
              <a:t>•	18 marzo 2024 autorizzazione alla cessione rami di azienda con deroga art. 2560</a:t>
            </a:r>
          </a:p>
          <a:p>
            <a:pPr marL="539750" indent="-539750">
              <a:spcAft>
                <a:spcPts val="600"/>
              </a:spcAft>
            </a:pPr>
            <a:r>
              <a:rPr lang="it-IT" sz="2800" dirty="0">
                <a:latin typeface="+mj-lt"/>
              </a:rPr>
              <a:t>•	12 aprile 2024 - cessione dei rami di azienda </a:t>
            </a:r>
          </a:p>
          <a:p>
            <a:pPr marL="539750" indent="-539750">
              <a:spcAft>
                <a:spcPts val="600"/>
              </a:spcAft>
            </a:pPr>
            <a:r>
              <a:rPr lang="it-IT" sz="2800" dirty="0">
                <a:latin typeface="+mj-lt"/>
              </a:rPr>
              <a:t>•	18 aprile 2024</a:t>
            </a:r>
          </a:p>
          <a:p>
            <a:pPr marL="539750" indent="173038"/>
            <a:r>
              <a:rPr lang="it-IT" sz="2400" dirty="0">
                <a:latin typeface="+mj-lt"/>
              </a:rPr>
              <a:t>- Presentazione domanda di omologa </a:t>
            </a:r>
            <a:r>
              <a:rPr lang="it-IT" sz="2400" dirty="0" err="1">
                <a:latin typeface="+mj-lt"/>
              </a:rPr>
              <a:t>AdR</a:t>
            </a:r>
            <a:endParaRPr lang="it-IT" sz="2400" dirty="0">
              <a:latin typeface="+mj-lt"/>
            </a:endParaRPr>
          </a:p>
          <a:p>
            <a:pPr marL="882650" indent="-342900">
              <a:buFontTx/>
              <a:buChar char="-"/>
            </a:pPr>
            <a:r>
              <a:rPr lang="it-IT" sz="2400" dirty="0">
                <a:latin typeface="+mj-lt"/>
              </a:rPr>
              <a:t>Chiusura CNC</a:t>
            </a:r>
          </a:p>
          <a:p>
            <a:pPr marL="882650" indent="-342900">
              <a:buFontTx/>
              <a:buChar char="-"/>
            </a:pPr>
            <a:r>
              <a:rPr lang="it-IT" sz="2400" dirty="0">
                <a:latin typeface="+mj-lt"/>
              </a:rPr>
              <a:t>Rilascio e inserimento relazione finale dell’esperto</a:t>
            </a:r>
          </a:p>
          <a:p>
            <a:pPr marL="882650" indent="-342900">
              <a:buFontTx/>
              <a:buChar char="-"/>
            </a:pPr>
            <a:endParaRPr lang="it-IT" sz="2800" dirty="0">
              <a:latin typeface="+mj-lt"/>
            </a:endParaRPr>
          </a:p>
          <a:p>
            <a:pPr marL="539750" indent="-539750">
              <a:spcAft>
                <a:spcPts val="600"/>
              </a:spcAft>
            </a:pPr>
            <a:r>
              <a:rPr lang="it-IT" sz="2800" dirty="0">
                <a:latin typeface="+mj-lt"/>
              </a:rPr>
              <a:t>•	10-17 giugno 2024 - Adesione </a:t>
            </a:r>
            <a:r>
              <a:rPr lang="it-IT" sz="2800" dirty="0" err="1">
                <a:latin typeface="+mj-lt"/>
              </a:rPr>
              <a:t>AdM</a:t>
            </a:r>
            <a:r>
              <a:rPr lang="it-IT" sz="2800" dirty="0">
                <a:latin typeface="+mj-lt"/>
              </a:rPr>
              <a:t> ed Agenzia Entrate</a:t>
            </a:r>
          </a:p>
          <a:p>
            <a:pPr marL="539750" indent="-539750">
              <a:spcAft>
                <a:spcPts val="600"/>
              </a:spcAft>
            </a:pPr>
            <a:r>
              <a:rPr lang="it-IT" sz="2800" dirty="0">
                <a:latin typeface="+mj-lt"/>
              </a:rPr>
              <a:t>•	28 giugno 2024 - Omologa ADR</a:t>
            </a:r>
          </a:p>
          <a:p>
            <a:pPr marL="539750" indent="-539750">
              <a:spcAft>
                <a:spcPts val="600"/>
              </a:spcAft>
            </a:pPr>
            <a:r>
              <a:rPr lang="it-IT" sz="3200" dirty="0">
                <a:latin typeface="+mj-lt"/>
              </a:rPr>
              <a:t>• 	</a:t>
            </a:r>
            <a:r>
              <a:rPr lang="it-IT" sz="3000" b="1" dirty="0">
                <a:latin typeface="+mj-lt"/>
              </a:rPr>
              <a:t>Informative preventive </a:t>
            </a:r>
          </a:p>
          <a:p>
            <a:pPr marL="539750" indent="173038"/>
            <a:r>
              <a:rPr lang="it-IT" sz="2800" dirty="0">
                <a:latin typeface="+mj-lt"/>
              </a:rPr>
              <a:t>- </a:t>
            </a:r>
            <a:r>
              <a:rPr lang="it-IT" sz="2800" b="1" dirty="0">
                <a:latin typeface="+mj-lt"/>
              </a:rPr>
              <a:t>92 di cui 90 </a:t>
            </a:r>
            <a:r>
              <a:rPr lang="it-IT" sz="2800" dirty="0">
                <a:latin typeface="+mj-lt"/>
              </a:rPr>
              <a:t>con mancato dissenso tramite PEC e 2 con dissenso </a:t>
            </a:r>
          </a:p>
          <a:p>
            <a:pPr>
              <a:lnSpc>
                <a:spcPct val="150000"/>
              </a:lnSpc>
            </a:pPr>
            <a:endParaRPr lang="it-IT" sz="2800" dirty="0">
              <a:latin typeface="Aileron Ultra-Bold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F86219FA-3EF2-0676-02C8-290576C0919F}"/>
              </a:ext>
            </a:extLst>
          </p:cNvPr>
          <p:cNvSpPr txBox="1"/>
          <p:nvPr/>
        </p:nvSpPr>
        <p:spPr>
          <a:xfrm>
            <a:off x="16611600" y="96393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6</a:t>
            </a:r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xmlns="" id="{12E3EB24-9EDF-50EA-148B-381E68421B34}"/>
              </a:ext>
            </a:extLst>
          </p:cNvPr>
          <p:cNvSpPr/>
          <p:nvPr/>
        </p:nvSpPr>
        <p:spPr>
          <a:xfrm>
            <a:off x="810768" y="358730"/>
            <a:ext cx="3276600" cy="555578"/>
          </a:xfrm>
          <a:custGeom>
            <a:avLst/>
            <a:gdLst/>
            <a:ahLst/>
            <a:cxnLst/>
            <a:rect l="l" t="t" r="r" b="b"/>
            <a:pathLst>
              <a:path w="4643287" h="973453">
                <a:moveTo>
                  <a:pt x="0" y="0"/>
                </a:moveTo>
                <a:lnTo>
                  <a:pt x="4643287" y="0"/>
                </a:lnTo>
                <a:lnTo>
                  <a:pt x="4643287" y="973453"/>
                </a:lnTo>
                <a:lnTo>
                  <a:pt x="0" y="973453"/>
                </a:lnTo>
                <a:lnTo>
                  <a:pt x="0" y="0"/>
                </a:lnTo>
                <a:close/>
              </a:path>
            </a:pathLst>
          </a:custGeom>
          <a:blipFill>
            <a:blip r:embed="rId2" cstate="print"/>
            <a:stretch>
              <a:fillRect/>
            </a:stretch>
          </a:blipFill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51582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AEEE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B65A7690-9B8F-3105-B266-B7C3373E47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xmlns="" id="{D16EAE7A-64CB-34FC-7C47-EC16E59BD772}"/>
              </a:ext>
            </a:extLst>
          </p:cNvPr>
          <p:cNvSpPr/>
          <p:nvPr/>
        </p:nvSpPr>
        <p:spPr>
          <a:xfrm>
            <a:off x="762000" y="1208840"/>
            <a:ext cx="16448531" cy="8229600"/>
          </a:xfrm>
          <a:prstGeom prst="rect">
            <a:avLst/>
          </a:prstGeom>
          <a:solidFill>
            <a:srgbClr val="FFFFFF"/>
          </a:solidFill>
        </p:spPr>
        <p:txBody>
          <a:bodyPr/>
          <a:lstStyle/>
          <a:p>
            <a:endParaRPr lang="it-IT" dirty="0"/>
          </a:p>
        </p:txBody>
      </p:sp>
      <p:grpSp>
        <p:nvGrpSpPr>
          <p:cNvPr id="5" name="Group 5">
            <a:extLst>
              <a:ext uri="{FF2B5EF4-FFF2-40B4-BE49-F238E27FC236}">
                <a16:creationId xmlns:a16="http://schemas.microsoft.com/office/drawing/2014/main" xmlns="" id="{215A4722-4869-489E-4661-F44DB1396704}"/>
              </a:ext>
            </a:extLst>
          </p:cNvPr>
          <p:cNvGrpSpPr/>
          <p:nvPr/>
        </p:nvGrpSpPr>
        <p:grpSpPr>
          <a:xfrm>
            <a:off x="1028700" y="741788"/>
            <a:ext cx="13362144" cy="3845566"/>
            <a:chOff x="0" y="-721074"/>
            <a:chExt cx="17816193" cy="5127420"/>
          </a:xfrm>
        </p:grpSpPr>
        <p:sp>
          <p:nvSpPr>
            <p:cNvPr id="6" name="TextBox 6">
              <a:extLst>
                <a:ext uri="{FF2B5EF4-FFF2-40B4-BE49-F238E27FC236}">
                  <a16:creationId xmlns:a16="http://schemas.microsoft.com/office/drawing/2014/main" xmlns="" id="{D44813F7-03D1-539D-1EDD-43B9855F90C8}"/>
                </a:ext>
              </a:extLst>
            </p:cNvPr>
            <p:cNvSpPr txBox="1"/>
            <p:nvPr/>
          </p:nvSpPr>
          <p:spPr>
            <a:xfrm>
              <a:off x="4114800" y="-721074"/>
              <a:ext cx="13701393" cy="1456809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marL="0" lvl="0" indent="0" algn="ctr">
                <a:lnSpc>
                  <a:spcPts val="9600"/>
                </a:lnSpc>
                <a:spcBef>
                  <a:spcPct val="0"/>
                </a:spcBef>
              </a:pPr>
              <a:endParaRPr lang="en-US" sz="4400" b="1" dirty="0">
                <a:solidFill>
                  <a:srgbClr val="02AEEE"/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xmlns="" id="{9E4C629D-681A-2791-5F9B-1FCD9CA331CA}"/>
                </a:ext>
              </a:extLst>
            </p:cNvPr>
            <p:cNvSpPr txBox="1"/>
            <p:nvPr/>
          </p:nvSpPr>
          <p:spPr>
            <a:xfrm>
              <a:off x="0" y="3859823"/>
              <a:ext cx="7586210" cy="54652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>
                <a:lnSpc>
                  <a:spcPts val="3380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4AD77E0E-41B7-5F27-E900-B6641FD7CBB6}"/>
              </a:ext>
            </a:extLst>
          </p:cNvPr>
          <p:cNvSpPr txBox="1"/>
          <p:nvPr/>
        </p:nvSpPr>
        <p:spPr>
          <a:xfrm>
            <a:off x="810768" y="1201220"/>
            <a:ext cx="164485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>
                <a:solidFill>
                  <a:srgbClr val="00B0F0"/>
                </a:solidFill>
                <a:latin typeface="Aileron Ultra-Bold"/>
              </a:rPr>
              <a:t>Debito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2C590A13-9EA7-304C-2C93-38A1159F5309}"/>
              </a:ext>
            </a:extLst>
          </p:cNvPr>
          <p:cNvSpPr txBox="1"/>
          <p:nvPr/>
        </p:nvSpPr>
        <p:spPr>
          <a:xfrm>
            <a:off x="1295400" y="2452900"/>
            <a:ext cx="15163800" cy="648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9750" indent="-539750">
              <a:buFont typeface="Arial" panose="020B0604020202020204" pitchFamily="34" charset="0"/>
              <a:buChar char="•"/>
            </a:pPr>
            <a:r>
              <a:rPr lang="it-IT" sz="2800" b="1" dirty="0">
                <a:latin typeface="+mj-lt"/>
              </a:rPr>
              <a:t>Numero creditori coinvolti</a:t>
            </a:r>
            <a:r>
              <a:rPr lang="it-IT" sz="2800" dirty="0">
                <a:latin typeface="+mj-lt"/>
              </a:rPr>
              <a:t>: 643 mil. Su 733 mil. (escl. </a:t>
            </a:r>
            <a:r>
              <a:rPr lang="it-IT" sz="2800" dirty="0" err="1">
                <a:latin typeface="+mj-lt"/>
              </a:rPr>
              <a:t>interco</a:t>
            </a:r>
            <a:r>
              <a:rPr lang="it-IT" sz="2800" dirty="0">
                <a:latin typeface="+mj-lt"/>
              </a:rPr>
              <a:t>) pari all’86,5% = 2.000 soggetti </a:t>
            </a:r>
          </a:p>
          <a:p>
            <a:pPr marL="539750" indent="-539750">
              <a:buFont typeface="Arial" panose="020B0604020202020204" pitchFamily="34" charset="0"/>
              <a:buChar char="•"/>
            </a:pPr>
            <a:endParaRPr lang="it-IT" sz="2800" dirty="0">
              <a:latin typeface="+mj-lt"/>
            </a:endParaRPr>
          </a:p>
          <a:p>
            <a:pPr marL="539750" indent="-539750">
              <a:buFont typeface="Arial" panose="020B0604020202020204" pitchFamily="34" charset="0"/>
              <a:buChar char="•"/>
            </a:pPr>
            <a:r>
              <a:rPr lang="it-IT" sz="2800" b="1" dirty="0">
                <a:latin typeface="+mj-lt"/>
              </a:rPr>
              <a:t>n. 60 Riunioni banche </a:t>
            </a:r>
            <a:r>
              <a:rPr lang="it-IT" sz="2800" dirty="0">
                <a:latin typeface="+mj-lt"/>
              </a:rPr>
              <a:t>-&gt; 41 aderenti (diverse categorie: % minima 95,5%) (</a:t>
            </a:r>
            <a:r>
              <a:rPr lang="it-IT" sz="2800" dirty="0" err="1">
                <a:latin typeface="+mj-lt"/>
              </a:rPr>
              <a:t>chiro</a:t>
            </a:r>
            <a:r>
              <a:rPr lang="it-IT" sz="2800" dirty="0">
                <a:latin typeface="+mj-lt"/>
              </a:rPr>
              <a:t> ad </a:t>
            </a:r>
            <a:r>
              <a:rPr lang="it-IT" sz="2800" i="1" dirty="0" err="1">
                <a:latin typeface="+mj-lt"/>
              </a:rPr>
              <a:t>earn</a:t>
            </a:r>
            <a:r>
              <a:rPr lang="it-IT" sz="2800" i="1" dirty="0">
                <a:latin typeface="+mj-lt"/>
              </a:rPr>
              <a:t> out </a:t>
            </a:r>
            <a:r>
              <a:rPr lang="it-IT" sz="2800" dirty="0">
                <a:latin typeface="+mj-lt"/>
              </a:rPr>
              <a:t>con soddisfo parziale)</a:t>
            </a:r>
          </a:p>
          <a:p>
            <a:pPr marL="539750" indent="-539750">
              <a:buFont typeface="Arial" panose="020B0604020202020204" pitchFamily="34" charset="0"/>
              <a:buChar char="•"/>
            </a:pPr>
            <a:endParaRPr lang="it-IT" sz="2800" dirty="0">
              <a:latin typeface="+mj-lt"/>
            </a:endParaRPr>
          </a:p>
          <a:p>
            <a:pPr marL="539750" indent="-539750">
              <a:buFont typeface="Arial" panose="020B0604020202020204" pitchFamily="34" charset="0"/>
              <a:buChar char="•"/>
            </a:pPr>
            <a:r>
              <a:rPr lang="it-IT" sz="2800" b="1" dirty="0">
                <a:latin typeface="+mj-lt"/>
              </a:rPr>
              <a:t>n. 3 Riunioni erario </a:t>
            </a:r>
            <a:r>
              <a:rPr lang="it-IT" sz="2800" dirty="0">
                <a:latin typeface="+mj-lt"/>
              </a:rPr>
              <a:t>-&gt; 2 aderenti (stralci 75% sul debito parziale)</a:t>
            </a:r>
          </a:p>
          <a:p>
            <a:pPr marL="539750" indent="-539750">
              <a:buFont typeface="Arial" panose="020B0604020202020204" pitchFamily="34" charset="0"/>
              <a:buChar char="•"/>
            </a:pPr>
            <a:endParaRPr lang="it-IT" sz="2800" dirty="0">
              <a:latin typeface="+mj-lt"/>
            </a:endParaRPr>
          </a:p>
          <a:p>
            <a:pPr marL="539750" indent="-539750">
              <a:buFont typeface="Arial" panose="020B0604020202020204" pitchFamily="34" charset="0"/>
              <a:buChar char="•"/>
            </a:pPr>
            <a:r>
              <a:rPr lang="it-IT" sz="2800" b="1" dirty="0">
                <a:latin typeface="+mj-lt"/>
              </a:rPr>
              <a:t>n. 4 riunioni soci</a:t>
            </a:r>
          </a:p>
          <a:p>
            <a:pPr marL="539750" indent="-539750">
              <a:buFont typeface="Arial" panose="020B0604020202020204" pitchFamily="34" charset="0"/>
              <a:buChar char="•"/>
            </a:pPr>
            <a:endParaRPr lang="it-IT" sz="2800" dirty="0">
              <a:latin typeface="+mj-lt"/>
            </a:endParaRPr>
          </a:p>
          <a:p>
            <a:pPr marL="539750" indent="-539750">
              <a:buFont typeface="Arial" panose="020B0604020202020204" pitchFamily="34" charset="0"/>
              <a:buChar char="•"/>
            </a:pPr>
            <a:r>
              <a:rPr lang="it-IT" sz="2800" b="1" dirty="0">
                <a:latin typeface="+mj-lt"/>
              </a:rPr>
              <a:t>n. 4 riunioni obbligazionisti </a:t>
            </a:r>
            <a:r>
              <a:rPr lang="it-IT" sz="2800" dirty="0">
                <a:latin typeface="+mj-lt"/>
              </a:rPr>
              <a:t>-&gt;60 aderenti (80,7%) (trattamento banche </a:t>
            </a:r>
            <a:r>
              <a:rPr lang="it-IT" sz="2800" dirty="0" err="1">
                <a:latin typeface="+mj-lt"/>
              </a:rPr>
              <a:t>chiro</a:t>
            </a:r>
            <a:r>
              <a:rPr lang="it-IT" sz="2800" dirty="0">
                <a:latin typeface="+mj-lt"/>
              </a:rPr>
              <a:t>)</a:t>
            </a:r>
          </a:p>
          <a:p>
            <a:pPr marL="539750" indent="-539750">
              <a:buFont typeface="Arial" panose="020B0604020202020204" pitchFamily="34" charset="0"/>
              <a:buChar char="•"/>
            </a:pPr>
            <a:endParaRPr lang="it-IT" sz="2800" dirty="0">
              <a:latin typeface="+mj-lt"/>
            </a:endParaRPr>
          </a:p>
          <a:p>
            <a:pPr marL="539750" indent="-539750">
              <a:buFont typeface="Arial" panose="020B0604020202020204" pitchFamily="34" charset="0"/>
              <a:buChar char="•"/>
            </a:pPr>
            <a:r>
              <a:rPr lang="it-IT" sz="2800" b="1" dirty="0">
                <a:latin typeface="+mj-lt"/>
              </a:rPr>
              <a:t>n. 6 riunioni fornitori </a:t>
            </a:r>
            <a:r>
              <a:rPr lang="it-IT" sz="2800" dirty="0">
                <a:latin typeface="+mj-lt"/>
              </a:rPr>
              <a:t>-&gt; 157 aderenti (68,7%, 75,8%, 79.5%) (stralcio 75%)</a:t>
            </a:r>
          </a:p>
          <a:p>
            <a:pPr marL="900113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it-IT" sz="2800" dirty="0">
              <a:latin typeface="+mj-lt"/>
            </a:endParaRPr>
          </a:p>
          <a:p>
            <a:pPr marL="442913" algn="ctr">
              <a:lnSpc>
                <a:spcPct val="150000"/>
              </a:lnSpc>
            </a:pPr>
            <a:r>
              <a:rPr lang="it-IT" sz="2800" u="sng" dirty="0">
                <a:latin typeface="+mj-lt"/>
              </a:rPr>
              <a:t>Tutte le riunioni sono state oggetto di verbalizzazione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0E6F56DC-F7BD-2AFF-E5C9-38543F34F3C6}"/>
              </a:ext>
            </a:extLst>
          </p:cNvPr>
          <p:cNvSpPr txBox="1"/>
          <p:nvPr/>
        </p:nvSpPr>
        <p:spPr>
          <a:xfrm>
            <a:off x="16611600" y="96393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7</a:t>
            </a:r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xmlns="" id="{CD1D5426-D24E-CEA2-FB50-5D428E1B0E00}"/>
              </a:ext>
            </a:extLst>
          </p:cNvPr>
          <p:cNvSpPr/>
          <p:nvPr/>
        </p:nvSpPr>
        <p:spPr>
          <a:xfrm>
            <a:off x="810768" y="358730"/>
            <a:ext cx="3276600" cy="555578"/>
          </a:xfrm>
          <a:custGeom>
            <a:avLst/>
            <a:gdLst/>
            <a:ahLst/>
            <a:cxnLst/>
            <a:rect l="l" t="t" r="r" b="b"/>
            <a:pathLst>
              <a:path w="4643287" h="973453">
                <a:moveTo>
                  <a:pt x="0" y="0"/>
                </a:moveTo>
                <a:lnTo>
                  <a:pt x="4643287" y="0"/>
                </a:lnTo>
                <a:lnTo>
                  <a:pt x="4643287" y="973453"/>
                </a:lnTo>
                <a:lnTo>
                  <a:pt x="0" y="973453"/>
                </a:lnTo>
                <a:lnTo>
                  <a:pt x="0" y="0"/>
                </a:lnTo>
                <a:close/>
              </a:path>
            </a:pathLst>
          </a:custGeom>
          <a:blipFill>
            <a:blip r:embed="rId2" cstate="print"/>
            <a:stretch>
              <a:fillRect/>
            </a:stretch>
          </a:blipFill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660579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AEEE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6B35489A-7455-7F12-ED21-208826B6A0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xmlns="" id="{CE4F3935-5448-5B15-EB51-B15F34BE0550}"/>
              </a:ext>
            </a:extLst>
          </p:cNvPr>
          <p:cNvSpPr/>
          <p:nvPr/>
        </p:nvSpPr>
        <p:spPr>
          <a:xfrm>
            <a:off x="762000" y="1137051"/>
            <a:ext cx="16687800" cy="8121249"/>
          </a:xfrm>
          <a:prstGeom prst="rect">
            <a:avLst/>
          </a:prstGeom>
          <a:solidFill>
            <a:srgbClr val="FFFFFF"/>
          </a:solidFill>
        </p:spPr>
        <p:txBody>
          <a:bodyPr/>
          <a:lstStyle/>
          <a:p>
            <a:endParaRPr lang="it-IT" dirty="0"/>
          </a:p>
        </p:txBody>
      </p:sp>
      <p:grpSp>
        <p:nvGrpSpPr>
          <p:cNvPr id="5" name="Group 5">
            <a:extLst>
              <a:ext uri="{FF2B5EF4-FFF2-40B4-BE49-F238E27FC236}">
                <a16:creationId xmlns:a16="http://schemas.microsoft.com/office/drawing/2014/main" xmlns="" id="{7209454C-7DD5-04DE-B516-162AB7975FFF}"/>
              </a:ext>
            </a:extLst>
          </p:cNvPr>
          <p:cNvGrpSpPr/>
          <p:nvPr/>
        </p:nvGrpSpPr>
        <p:grpSpPr>
          <a:xfrm>
            <a:off x="1028700" y="741788"/>
            <a:ext cx="13362144" cy="3845566"/>
            <a:chOff x="0" y="-721074"/>
            <a:chExt cx="17816193" cy="5127420"/>
          </a:xfrm>
        </p:grpSpPr>
        <p:sp>
          <p:nvSpPr>
            <p:cNvPr id="6" name="TextBox 6">
              <a:extLst>
                <a:ext uri="{FF2B5EF4-FFF2-40B4-BE49-F238E27FC236}">
                  <a16:creationId xmlns:a16="http://schemas.microsoft.com/office/drawing/2014/main" xmlns="" id="{56F7656A-B08F-62D4-3619-B644E6165E92}"/>
                </a:ext>
              </a:extLst>
            </p:cNvPr>
            <p:cNvSpPr txBox="1"/>
            <p:nvPr/>
          </p:nvSpPr>
          <p:spPr>
            <a:xfrm>
              <a:off x="4114800" y="-721074"/>
              <a:ext cx="13701393" cy="1456809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marL="0" lvl="0" indent="0" algn="ctr">
                <a:lnSpc>
                  <a:spcPts val="9600"/>
                </a:lnSpc>
                <a:spcBef>
                  <a:spcPct val="0"/>
                </a:spcBef>
              </a:pPr>
              <a:endParaRPr lang="en-US" sz="4400" b="1" dirty="0">
                <a:solidFill>
                  <a:srgbClr val="02AEEE"/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xmlns="" id="{4F3EA9B7-C992-4223-BF5B-DE0D64363464}"/>
                </a:ext>
              </a:extLst>
            </p:cNvPr>
            <p:cNvSpPr txBox="1"/>
            <p:nvPr/>
          </p:nvSpPr>
          <p:spPr>
            <a:xfrm>
              <a:off x="0" y="3859823"/>
              <a:ext cx="7586210" cy="54652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>
                <a:lnSpc>
                  <a:spcPts val="3380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A187BFF1-C6E9-C7FB-5D58-B487166C82A1}"/>
              </a:ext>
            </a:extLst>
          </p:cNvPr>
          <p:cNvSpPr txBox="1"/>
          <p:nvPr/>
        </p:nvSpPr>
        <p:spPr>
          <a:xfrm>
            <a:off x="609600" y="1137051"/>
            <a:ext cx="1706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>
                <a:solidFill>
                  <a:srgbClr val="00B0F0"/>
                </a:solidFill>
                <a:latin typeface="Aileron Ultra-Bold"/>
              </a:rPr>
              <a:t>Principali elementi per la conclusione favorevole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2941285A-B482-45FD-6F37-F4B41421BEBA}"/>
              </a:ext>
            </a:extLst>
          </p:cNvPr>
          <p:cNvSpPr txBox="1"/>
          <p:nvPr/>
        </p:nvSpPr>
        <p:spPr>
          <a:xfrm>
            <a:off x="1028700" y="2335643"/>
            <a:ext cx="158877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0113" indent="-900113" algn="just">
              <a:buFont typeface="Arial" panose="020B0604020202020204" pitchFamily="34" charset="0"/>
              <a:buChar char="•"/>
            </a:pPr>
            <a:r>
              <a:rPr lang="it-IT" sz="3200" dirty="0"/>
              <a:t>Rispetto del prevalente interesse dei creditori anche nella individuazione della soluzione (la probabilità di </a:t>
            </a:r>
            <a:r>
              <a:rPr lang="it-IT" sz="3200" i="1" dirty="0"/>
              <a:t>recovery</a:t>
            </a:r>
            <a:r>
              <a:rPr lang="it-IT" sz="3200" dirty="0"/>
              <a:t> dei soci non è del tutto assente ma è remota)</a:t>
            </a:r>
          </a:p>
          <a:p>
            <a:pPr marL="900113" indent="-900113" algn="just">
              <a:buFont typeface="Arial" panose="020B0604020202020204" pitchFamily="34" charset="0"/>
              <a:buChar char="•"/>
            </a:pPr>
            <a:endParaRPr lang="it-IT" sz="3200" dirty="0"/>
          </a:p>
          <a:p>
            <a:pPr marL="900113" indent="-900113" algn="just"/>
            <a:r>
              <a:rPr lang="it-IT" sz="3200" dirty="0"/>
              <a:t>•	Misure cautelari per evitare escussione garanzie fideiussorie da parte di </a:t>
            </a:r>
            <a:r>
              <a:rPr lang="it-IT" sz="3200" dirty="0" err="1"/>
              <a:t>AdM</a:t>
            </a:r>
            <a:r>
              <a:rPr lang="it-IT" sz="3200" dirty="0"/>
              <a:t> (rischio perdita autorizzazione vendita di gas metano ed energia elettrica)</a:t>
            </a:r>
          </a:p>
          <a:p>
            <a:pPr marL="900113" indent="-900113" algn="just"/>
            <a:r>
              <a:rPr lang="it-IT" sz="3200" dirty="0"/>
              <a:t>	</a:t>
            </a:r>
          </a:p>
          <a:p>
            <a:pPr marL="900113" indent="-900113" algn="just">
              <a:buFont typeface="Arial" panose="020B0604020202020204" pitchFamily="34" charset="0"/>
              <a:buChar char="•"/>
            </a:pPr>
            <a:r>
              <a:rPr lang="it-IT" sz="3200" dirty="0"/>
              <a:t>Definizione del processo di M&amp;A ed intervento dell’esperto nella individuazione dell’offerta migliore</a:t>
            </a:r>
          </a:p>
          <a:p>
            <a:pPr marL="900113" indent="-900113" algn="just">
              <a:buFont typeface="Arial" panose="020B0604020202020204" pitchFamily="34" charset="0"/>
              <a:buChar char="•"/>
            </a:pPr>
            <a:endParaRPr lang="it-IT" sz="3200" dirty="0"/>
          </a:p>
          <a:p>
            <a:pPr marL="900113" indent="-900113" algn="just"/>
            <a:r>
              <a:rPr lang="it-IT" sz="3200" dirty="0"/>
              <a:t>•	Prosecuzione della CNC nella fase di cui all’art. 54 co. 3 con automatico mantenimento delle misure cautelari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0EB7BA49-37A2-EF8A-90B0-4F86FC364214}"/>
              </a:ext>
            </a:extLst>
          </p:cNvPr>
          <p:cNvSpPr txBox="1"/>
          <p:nvPr/>
        </p:nvSpPr>
        <p:spPr>
          <a:xfrm>
            <a:off x="16611600" y="96393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8</a:t>
            </a:r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xmlns="" id="{81822DEE-3681-4587-3EE7-34E7DB4D50E0}"/>
              </a:ext>
            </a:extLst>
          </p:cNvPr>
          <p:cNvSpPr/>
          <p:nvPr/>
        </p:nvSpPr>
        <p:spPr>
          <a:xfrm>
            <a:off x="827244" y="358730"/>
            <a:ext cx="3260124" cy="555578"/>
          </a:xfrm>
          <a:custGeom>
            <a:avLst/>
            <a:gdLst/>
            <a:ahLst/>
            <a:cxnLst/>
            <a:rect l="l" t="t" r="r" b="b"/>
            <a:pathLst>
              <a:path w="4643287" h="973453">
                <a:moveTo>
                  <a:pt x="0" y="0"/>
                </a:moveTo>
                <a:lnTo>
                  <a:pt x="4643287" y="0"/>
                </a:lnTo>
                <a:lnTo>
                  <a:pt x="4643287" y="973453"/>
                </a:lnTo>
                <a:lnTo>
                  <a:pt x="0" y="973453"/>
                </a:lnTo>
                <a:lnTo>
                  <a:pt x="0" y="0"/>
                </a:lnTo>
                <a:close/>
              </a:path>
            </a:pathLst>
          </a:custGeom>
          <a:blipFill>
            <a:blip r:embed="rId2" cstate="print"/>
            <a:stretch>
              <a:fillRect/>
            </a:stretch>
          </a:blipFill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71532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AEEE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51F20865-55BF-C9FB-9118-5D72BC9633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xmlns="" id="{573E8878-BA32-5067-092F-2A31C5F0442C}"/>
              </a:ext>
            </a:extLst>
          </p:cNvPr>
          <p:cNvSpPr/>
          <p:nvPr/>
        </p:nvSpPr>
        <p:spPr>
          <a:xfrm>
            <a:off x="827244" y="1028699"/>
            <a:ext cx="16622556" cy="8229600"/>
          </a:xfrm>
          <a:prstGeom prst="rect">
            <a:avLst/>
          </a:prstGeom>
          <a:solidFill>
            <a:srgbClr val="FFFFFF"/>
          </a:solidFill>
        </p:spPr>
        <p:txBody>
          <a:bodyPr/>
          <a:lstStyle/>
          <a:p>
            <a:endParaRPr lang="it-IT" dirty="0"/>
          </a:p>
        </p:txBody>
      </p:sp>
      <p:grpSp>
        <p:nvGrpSpPr>
          <p:cNvPr id="5" name="Group 5">
            <a:extLst>
              <a:ext uri="{FF2B5EF4-FFF2-40B4-BE49-F238E27FC236}">
                <a16:creationId xmlns:a16="http://schemas.microsoft.com/office/drawing/2014/main" xmlns="" id="{0043A663-2176-1EA8-3568-09B6DA640752}"/>
              </a:ext>
            </a:extLst>
          </p:cNvPr>
          <p:cNvGrpSpPr/>
          <p:nvPr/>
        </p:nvGrpSpPr>
        <p:grpSpPr>
          <a:xfrm>
            <a:off x="1028700" y="741788"/>
            <a:ext cx="13362144" cy="3845566"/>
            <a:chOff x="0" y="-721074"/>
            <a:chExt cx="17816193" cy="5127420"/>
          </a:xfrm>
        </p:grpSpPr>
        <p:sp>
          <p:nvSpPr>
            <p:cNvPr id="6" name="TextBox 6">
              <a:extLst>
                <a:ext uri="{FF2B5EF4-FFF2-40B4-BE49-F238E27FC236}">
                  <a16:creationId xmlns:a16="http://schemas.microsoft.com/office/drawing/2014/main" xmlns="" id="{3B1116AD-664A-832E-45EA-5DC91C140606}"/>
                </a:ext>
              </a:extLst>
            </p:cNvPr>
            <p:cNvSpPr txBox="1"/>
            <p:nvPr/>
          </p:nvSpPr>
          <p:spPr>
            <a:xfrm>
              <a:off x="4114800" y="-721074"/>
              <a:ext cx="13701393" cy="1456809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marL="0" lvl="0" indent="0" algn="ctr">
                <a:lnSpc>
                  <a:spcPts val="9600"/>
                </a:lnSpc>
                <a:spcBef>
                  <a:spcPct val="0"/>
                </a:spcBef>
              </a:pPr>
              <a:endParaRPr lang="en-US" sz="4400" b="1" dirty="0">
                <a:solidFill>
                  <a:srgbClr val="02AEEE"/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xmlns="" id="{C3E1563F-EEEB-D5CA-4BA3-86F75D406551}"/>
                </a:ext>
              </a:extLst>
            </p:cNvPr>
            <p:cNvSpPr txBox="1"/>
            <p:nvPr/>
          </p:nvSpPr>
          <p:spPr>
            <a:xfrm>
              <a:off x="0" y="3859823"/>
              <a:ext cx="7586210" cy="54652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>
                <a:lnSpc>
                  <a:spcPts val="3380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B403F7A8-4534-50EA-BF21-D2D35D81DCDB}"/>
              </a:ext>
            </a:extLst>
          </p:cNvPr>
          <p:cNvSpPr txBox="1"/>
          <p:nvPr/>
        </p:nvSpPr>
        <p:spPr>
          <a:xfrm>
            <a:off x="5327915" y="1418896"/>
            <a:ext cx="71688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>
                <a:solidFill>
                  <a:srgbClr val="00B0F0"/>
                </a:solidFill>
                <a:latin typeface="Aileron Ultra-Bold"/>
              </a:rPr>
              <a:t>Segue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B30BF38B-F29C-E825-EF3B-F611F141DE92}"/>
              </a:ext>
            </a:extLst>
          </p:cNvPr>
          <p:cNvSpPr txBox="1"/>
          <p:nvPr/>
        </p:nvSpPr>
        <p:spPr>
          <a:xfrm>
            <a:off x="1371600" y="3009900"/>
            <a:ext cx="15240000" cy="4438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3600" dirty="0">
                <a:latin typeface="+mj-lt"/>
              </a:rPr>
              <a:t>Esclusione solidarietà fiscale art. 14, comma 5-bis, </a:t>
            </a:r>
            <a:r>
              <a:rPr lang="it-IT" sz="3600" dirty="0" err="1">
                <a:latin typeface="+mj-lt"/>
              </a:rPr>
              <a:t>D.Lgs.</a:t>
            </a:r>
            <a:r>
              <a:rPr lang="it-IT" sz="3600" dirty="0">
                <a:latin typeface="+mj-lt"/>
              </a:rPr>
              <a:t> n. 472/1997</a:t>
            </a:r>
          </a:p>
          <a:p>
            <a:pPr marL="57150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3600" dirty="0">
                <a:latin typeface="+mj-lt"/>
              </a:rPr>
              <a:t>Determinazione della recovery nella liquidazione giudiziale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t-IT" sz="3600" dirty="0">
                <a:latin typeface="+mj-lt"/>
              </a:rPr>
              <a:t>Individuazione degli atti suscettibili di revoca al fine della individuazione del miglior equilibrio dei sacrifici degli </a:t>
            </a:r>
            <a:r>
              <a:rPr lang="it-IT" sz="3600" i="1" dirty="0">
                <a:latin typeface="+mj-lt"/>
              </a:rPr>
              <a:t>stakeholder</a:t>
            </a:r>
          </a:p>
          <a:p>
            <a:pPr marL="57150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3600" dirty="0">
                <a:latin typeface="+mj-lt"/>
              </a:rPr>
              <a:t>Attenta valutazione del fattore tempo </a:t>
            </a:r>
          </a:p>
          <a:p>
            <a:pPr marL="57150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3600" dirty="0">
                <a:latin typeface="+mj-lt"/>
              </a:rPr>
              <a:t>Ultrattività dell’esperto nelle interlocuzioni con </a:t>
            </a:r>
            <a:r>
              <a:rPr lang="it-IT" sz="3600" i="1" dirty="0">
                <a:latin typeface="+mj-lt"/>
              </a:rPr>
              <a:t>stakeholder</a:t>
            </a:r>
            <a:r>
              <a:rPr lang="it-IT" sz="3600" dirty="0">
                <a:latin typeface="+mj-lt"/>
              </a:rPr>
              <a:t> e tribunale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CFC4FD55-7C78-8E2A-E10B-3F8B14512BFA}"/>
              </a:ext>
            </a:extLst>
          </p:cNvPr>
          <p:cNvSpPr txBox="1"/>
          <p:nvPr/>
        </p:nvSpPr>
        <p:spPr>
          <a:xfrm>
            <a:off x="16611600" y="96393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9</a:t>
            </a:r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xmlns="" id="{FD5BABE6-02F0-48EF-27AF-1D933E24089E}"/>
              </a:ext>
            </a:extLst>
          </p:cNvPr>
          <p:cNvSpPr/>
          <p:nvPr/>
        </p:nvSpPr>
        <p:spPr>
          <a:xfrm>
            <a:off x="827244" y="358730"/>
            <a:ext cx="3260124" cy="555578"/>
          </a:xfrm>
          <a:custGeom>
            <a:avLst/>
            <a:gdLst/>
            <a:ahLst/>
            <a:cxnLst/>
            <a:rect l="l" t="t" r="r" b="b"/>
            <a:pathLst>
              <a:path w="4643287" h="973453">
                <a:moveTo>
                  <a:pt x="0" y="0"/>
                </a:moveTo>
                <a:lnTo>
                  <a:pt x="4643287" y="0"/>
                </a:lnTo>
                <a:lnTo>
                  <a:pt x="4643287" y="973453"/>
                </a:lnTo>
                <a:lnTo>
                  <a:pt x="0" y="973453"/>
                </a:lnTo>
                <a:lnTo>
                  <a:pt x="0" y="0"/>
                </a:lnTo>
                <a:close/>
              </a:path>
            </a:pathLst>
          </a:custGeom>
          <a:blipFill>
            <a:blip r:embed="rId2" cstate="print"/>
            <a:stretch>
              <a:fillRect/>
            </a:stretch>
          </a:blipFill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690475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D889211B4F27408EBC70380CAAEC41" ma:contentTypeVersion="3" ma:contentTypeDescription="Create a new document." ma:contentTypeScope="" ma:versionID="a578df650f2974a57e0810b074e5ce24">
  <xsd:schema xmlns:xsd="http://www.w3.org/2001/XMLSchema" xmlns:xs="http://www.w3.org/2001/XMLSchema" xmlns:p="http://schemas.microsoft.com/office/2006/metadata/properties" xmlns:ns3="c8cd0a87-b119-4e83-b18d-da14e33671e8" targetNamespace="http://schemas.microsoft.com/office/2006/metadata/properties" ma:root="true" ma:fieldsID="ade0a070d70673e88ec9c4bb0969865d" ns3:_="">
    <xsd:import namespace="c8cd0a87-b119-4e83-b18d-da14e33671e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cd0a87-b119-4e83-b18d-da14e33671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F0BFF59-311F-4555-B089-4EAA446A36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1F6AAF5-EE39-49D3-8065-9740DB8A6D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cd0a87-b119-4e83-b18d-da14e33671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E281D6A-4E80-490D-8267-8E2018BF6568}">
  <ds:schemaRefs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elements/1.1/"/>
    <ds:schemaRef ds:uri="c8cd0a87-b119-4e83-b18d-da14e33671e8"/>
    <ds:schemaRef ds:uri="http://schemas.microsoft.com/office/infopath/2007/PartnerControls"/>
    <ds:schemaRef ds:uri="http://purl.org/dc/terms/"/>
    <ds:schemaRef ds:uri="http://purl.org/dc/dcmitype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2047</TotalTime>
  <Words>537</Words>
  <Application>Microsoft Office PowerPoint</Application>
  <PresentationFormat>Personalizzato</PresentationFormat>
  <Paragraphs>141</Paragraphs>
  <Slides>14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1" baseType="lpstr">
      <vt:lpstr>Arial</vt:lpstr>
      <vt:lpstr>Calibri</vt:lpstr>
      <vt:lpstr>Aileron Ultra-Bold</vt:lpstr>
      <vt:lpstr>IBM Plex Sans Bold</vt:lpstr>
      <vt:lpstr>Titillium Web</vt:lpstr>
      <vt:lpstr>Aptos</vt:lpstr>
      <vt:lpstr>Office Theme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Composizione negoziata Presentazione</dc:title>
  <dc:creator>Andrea Muti</dc:creator>
  <cp:lastModifiedBy>simona.paronetto</cp:lastModifiedBy>
  <cp:revision>117</cp:revision>
  <dcterms:created xsi:type="dcterms:W3CDTF">2006-08-16T00:00:00Z</dcterms:created>
  <dcterms:modified xsi:type="dcterms:W3CDTF">2024-11-14T13:16:32Z</dcterms:modified>
  <dc:identifier>DAFzwEMt49c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0x010100B1D889211B4F27408EBC70380CAAEC41</vt:lpwstr>
  </property>
</Properties>
</file>