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328" r:id="rId2"/>
    <p:sldId id="330" r:id="rId3"/>
    <p:sldId id="262" r:id="rId4"/>
    <p:sldId id="265" r:id="rId5"/>
    <p:sldId id="323" r:id="rId6"/>
    <p:sldId id="331" r:id="rId7"/>
    <p:sldId id="329" r:id="rId8"/>
    <p:sldId id="322" r:id="rId9"/>
    <p:sldId id="327" r:id="rId10"/>
  </p:sldIdLst>
  <p:sldSz cx="9144000" cy="5143500" type="screen16x9"/>
  <p:notesSz cx="6797675" cy="9872663"/>
  <p:embeddedFontLst>
    <p:embeddedFont>
      <p:font typeface="Josefin Sans" pitchFamily="2" charset="0"/>
      <p:regular r:id="rId12"/>
      <p:bold r:id="rId13"/>
      <p:italic r:id="rId14"/>
      <p:boldItalic r:id="rId15"/>
    </p:embeddedFont>
    <p:embeddedFont>
      <p:font typeface="Josefin Sans Light" pitchFamily="2" charset="0"/>
      <p:regular r:id="rId16"/>
      <p:bold r:id="rId17"/>
      <p:italic r:id="rId18"/>
      <p:boldItalic r:id="rId19"/>
    </p:embeddedFont>
    <p:embeddedFont>
      <p:font typeface="Josefin Sans SemiBold" pitchFamily="2" charset="0"/>
      <p:regular r:id="rId20"/>
      <p:bold r:id="rId21"/>
      <p:italic r:id="rId22"/>
      <p:boldItalic r:id="rId23"/>
    </p:embeddedFont>
    <p:embeddedFont>
      <p:font typeface="Lucida Sans Unicode" panose="020B0602030504020204" pitchFamily="3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  <p:embeddedFont>
      <p:font typeface="Tw Cen MT" panose="020B0602020104020603" pitchFamily="34" charset="0"/>
      <p:regular r:id="rId31"/>
      <p:bold r:id="rId32"/>
      <p:italic r:id="rId33"/>
      <p:boldItalic r:id="rId34"/>
    </p:embeddedFont>
    <p:embeddedFont>
      <p:font typeface="Tw Cen MT Condensed" panose="020B0606020104020203" pitchFamily="34" charset="0"/>
      <p:regular r:id="rId35"/>
      <p:bold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7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21" userDrawn="1">
          <p15:clr>
            <a:srgbClr val="A4A3A4"/>
          </p15:clr>
        </p15:guide>
        <p15:guide id="5" pos="1224" userDrawn="1">
          <p15:clr>
            <a:srgbClr val="A4A3A4"/>
          </p15:clr>
        </p15:guide>
        <p15:guide id="6" pos="5307" userDrawn="1">
          <p15:clr>
            <a:srgbClr val="A4A3A4"/>
          </p15:clr>
        </p15:guide>
        <p15:guide id="7" orient="horz" pos="1720" userDrawn="1">
          <p15:clr>
            <a:srgbClr val="A4A3A4"/>
          </p15:clr>
        </p15:guide>
        <p15:guide id="8" orient="horz" pos="1938" userDrawn="1">
          <p15:clr>
            <a:srgbClr val="A4A3A4"/>
          </p15:clr>
        </p15:guide>
        <p15:guide id="9" orient="horz" pos="2074" userDrawn="1">
          <p15:clr>
            <a:srgbClr val="A4A3A4"/>
          </p15:clr>
        </p15:guide>
        <p15:guide id="10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74C"/>
    <a:srgbClr val="9437FF"/>
    <a:srgbClr val="FF2F92"/>
    <a:srgbClr val="FFFFFF"/>
    <a:srgbClr val="041F6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0FB211-BC92-4112-95F1-7DACFB12D477}">
  <a:tblStyle styleId="{D70FB211-BC92-4112-95F1-7DACFB12D4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3" autoAdjust="0"/>
    <p:restoredTop sz="94647"/>
  </p:normalViewPr>
  <p:slideViewPr>
    <p:cSldViewPr snapToGrid="0" showGuides="1">
      <p:cViewPr varScale="1">
        <p:scale>
          <a:sx n="159" d="100"/>
          <a:sy n="159" d="100"/>
        </p:scale>
        <p:origin x="627" y="66"/>
      </p:cViewPr>
      <p:guideLst>
        <p:guide orient="horz" pos="667"/>
        <p:guide pos="453"/>
        <p:guide orient="horz" pos="2845"/>
        <p:guide pos="521"/>
        <p:guide pos="1224"/>
        <p:guide pos="5307"/>
        <p:guide orient="horz" pos="1720"/>
        <p:guide orient="horz" pos="1938"/>
        <p:guide orient="horz" pos="2074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viewProps" Target="viewProp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FE8EDE38-45BF-A10B-F5F0-705AFAC9C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>
            <a:extLst>
              <a:ext uri="{FF2B5EF4-FFF2-40B4-BE49-F238E27FC236}">
                <a16:creationId xmlns:a16="http://schemas.microsoft.com/office/drawing/2014/main" id="{1ACA4A16-6D6C-2F28-172C-DA7F7BE7C5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>
            <a:extLst>
              <a:ext uri="{FF2B5EF4-FFF2-40B4-BE49-F238E27FC236}">
                <a16:creationId xmlns:a16="http://schemas.microsoft.com/office/drawing/2014/main" id="{CD60C853-A817-07BC-72FC-E7159A187A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118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788e9a59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788e9a590_0_232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788e9a59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788e9a590_0_29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DC562C3B-7B4E-FFEB-7808-F0CD3E4E5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>
            <a:extLst>
              <a:ext uri="{FF2B5EF4-FFF2-40B4-BE49-F238E27FC236}">
                <a16:creationId xmlns:a16="http://schemas.microsoft.com/office/drawing/2014/main" id="{885FF106-A6F3-3CBA-2B77-D04048B66D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>
            <a:extLst>
              <a:ext uri="{FF2B5EF4-FFF2-40B4-BE49-F238E27FC236}">
                <a16:creationId xmlns:a16="http://schemas.microsoft.com/office/drawing/2014/main" id="{9DFBB883-F3AA-58B4-5566-85C5118031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06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6378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c788e9a590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c788e9a590_0_294:notes"/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378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>
          <a:extLst>
            <a:ext uri="{FF2B5EF4-FFF2-40B4-BE49-F238E27FC236}">
              <a16:creationId xmlns:a16="http://schemas.microsoft.com/office/drawing/2014/main" id="{71B78636-D2A4-64A9-3F59-C39479BB3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788e9a590_0_549:notes">
            <a:extLst>
              <a:ext uri="{FF2B5EF4-FFF2-40B4-BE49-F238E27FC236}">
                <a16:creationId xmlns:a16="http://schemas.microsoft.com/office/drawing/2014/main" id="{907CE463-6F64-F6DE-F2CD-E4E9E1F54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c788e9a590_0_549:notes">
            <a:extLst>
              <a:ext uri="{FF2B5EF4-FFF2-40B4-BE49-F238E27FC236}">
                <a16:creationId xmlns:a16="http://schemas.microsoft.com/office/drawing/2014/main" id="{E7A2A7C7-49D6-BBA7-C772-D1A3A9FF5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630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814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879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0368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492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92450" y="913800"/>
            <a:ext cx="3796500" cy="49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Josefin Sans"/>
              <a:buNone/>
              <a:defRPr sz="3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ubTitle" idx="1"/>
          </p:nvPr>
        </p:nvSpPr>
        <p:spPr>
          <a:xfrm>
            <a:off x="3644450" y="1652275"/>
            <a:ext cx="3384000" cy="235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6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 idx="2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34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1396725" y="3013225"/>
            <a:ext cx="14166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863100" y="3013225"/>
            <a:ext cx="1417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6330075" y="3013225"/>
            <a:ext cx="14172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efin Sans Light"/>
              <a:buNone/>
              <a:defRPr sz="14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1396725" y="2478641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863400" y="2478641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6330075" y="2478641"/>
            <a:ext cx="14172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8287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 idx="7" hasCustomPrompt="1"/>
          </p:nvPr>
        </p:nvSpPr>
        <p:spPr>
          <a:xfrm>
            <a:off x="146725" y="4719850"/>
            <a:ext cx="1689000" cy="1605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19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164" name="Google Shape;164;p20"/>
          <p:cNvSpPr txBox="1">
            <a:spLocks noGrp="1"/>
          </p:cNvSpPr>
          <p:nvPr>
            <p:ph type="title" idx="8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145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146725" y="4789139"/>
            <a:ext cx="3027300" cy="2292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Josefin Sans"/>
              <a:buNone/>
              <a:defRPr sz="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 idx="3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065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16977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6" name="Google Shape;86;p13">
            <a:hlinkClick r:id="rId2" action="ppaction://hlinksldjump"/>
          </p:cNvPr>
          <p:cNvSpPr txBox="1">
            <a:spLocks noGrp="1"/>
          </p:cNvSpPr>
          <p:nvPr>
            <p:ph type="title" idx="2" hasCustomPrompt="1"/>
          </p:nvPr>
        </p:nvSpPr>
        <p:spPr>
          <a:xfrm>
            <a:off x="1121625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6977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3"/>
          </p:nvPr>
        </p:nvSpPr>
        <p:spPr>
          <a:xfrm>
            <a:off x="16977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4" hasCustomPrompt="1"/>
          </p:nvPr>
        </p:nvSpPr>
        <p:spPr>
          <a:xfrm>
            <a:off x="1121600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5"/>
          </p:nvPr>
        </p:nvSpPr>
        <p:spPr>
          <a:xfrm>
            <a:off x="16977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6"/>
          </p:nvPr>
        </p:nvSpPr>
        <p:spPr>
          <a:xfrm>
            <a:off x="5662500" y="17389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7" hasCustomPrompt="1"/>
          </p:nvPr>
        </p:nvSpPr>
        <p:spPr>
          <a:xfrm>
            <a:off x="5086400" y="16732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8"/>
          </p:nvPr>
        </p:nvSpPr>
        <p:spPr>
          <a:xfrm>
            <a:off x="5662500" y="2264648"/>
            <a:ext cx="271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9"/>
          </p:nvPr>
        </p:nvSpPr>
        <p:spPr>
          <a:xfrm>
            <a:off x="5662500" y="3185564"/>
            <a:ext cx="2963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18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Josefin Sans"/>
              <a:buNone/>
              <a:defRPr sz="24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7456" y="3119864"/>
            <a:ext cx="5760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Josefin Sans"/>
              <a:buNone/>
              <a:defRPr sz="30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4"/>
          </p:nvPr>
        </p:nvSpPr>
        <p:spPr>
          <a:xfrm>
            <a:off x="5662500" y="3711255"/>
            <a:ext cx="27123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5"/>
          </p:nvPr>
        </p:nvSpPr>
        <p:spPr>
          <a:xfrm>
            <a:off x="1470900" y="476534"/>
            <a:ext cx="620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Josefin Sans"/>
              <a:buNone/>
              <a:defRPr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43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585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826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20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6612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442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4207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12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436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4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sldNum="0"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18" Type="http://schemas.openxmlformats.org/officeDocument/2006/relationships/image" Target="../media/image20.jpg"/><Relationship Id="rId3" Type="http://schemas.openxmlformats.org/officeDocument/2006/relationships/image" Target="../media/image5.png"/><Relationship Id="rId21" Type="http://schemas.openxmlformats.org/officeDocument/2006/relationships/image" Target="../media/image23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g"/><Relationship Id="rId20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jp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jpg"/><Relationship Id="rId22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6119414-A46C-7122-6978-CEB9EA424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9382" y="1129391"/>
            <a:ext cx="4189225" cy="1852751"/>
          </a:xfrm>
          <a:prstGeom prst="rect">
            <a:avLst/>
          </a:prstGeom>
        </p:spPr>
        <p:txBody>
          <a:bodyPr vert="horz" wrap="square" lIns="0" tIns="6033" rIns="0" bIns="0" rtlCol="0">
            <a:spAutoFit/>
          </a:bodyPr>
          <a:lstStyle/>
          <a:p>
            <a:pPr>
              <a:spcBef>
                <a:spcPts val="20"/>
              </a:spcBef>
            </a:pPr>
            <a:r>
              <a:rPr lang="it-IT" sz="3000" spc="100" dirty="0">
                <a:solidFill>
                  <a:schemeClr val="bg1"/>
                </a:solidFill>
                <a:latin typeface="Josefin Sans" pitchFamily="2" charset="77"/>
                <a:cs typeface="Lucida Sans Unicode"/>
              </a:rPr>
              <a:t>La certificazione della parità di genere, un’opportunità per le imprese</a:t>
            </a:r>
          </a:p>
        </p:txBody>
      </p:sp>
      <p:pic>
        <p:nvPicPr>
          <p:cNvPr id="1026" name="Picture 2" descr="Il Sole 24ORE Eventi">
            <a:extLst>
              <a:ext uri="{FF2B5EF4-FFF2-40B4-BE49-F238E27FC236}">
                <a16:creationId xmlns:a16="http://schemas.microsoft.com/office/drawing/2014/main" id="{A18305EF-7785-FC6F-F880-ACD6D1CC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4" y="4718853"/>
            <a:ext cx="646244" cy="3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8B78605-4951-E823-6071-B21269B08B87}"/>
              </a:ext>
            </a:extLst>
          </p:cNvPr>
          <p:cNvSpPr txBox="1"/>
          <p:nvPr/>
        </p:nvSpPr>
        <p:spPr>
          <a:xfrm>
            <a:off x="848010" y="4691245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"/>
              </a:spcBef>
            </a:pPr>
            <a:r>
              <a:rPr lang="it-IT" sz="7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ROMA - 27 MARZO</a:t>
            </a:r>
          </a:p>
          <a:p>
            <a:pPr>
              <a:spcBef>
                <a:spcPts val="20"/>
              </a:spcBef>
            </a:pPr>
            <a:r>
              <a:rPr lang="it-IT" sz="9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</a:p>
        </p:txBody>
      </p:sp>
      <p:pic>
        <p:nvPicPr>
          <p:cNvPr id="19" name="Picture 2" descr="sistema camerale">
            <a:extLst>
              <a:ext uri="{FF2B5EF4-FFF2-40B4-BE49-F238E27FC236}">
                <a16:creationId xmlns:a16="http://schemas.microsoft.com/office/drawing/2014/main" id="{10EBA0B7-BB32-35C2-C192-A2460667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49" y="4691245"/>
            <a:ext cx="1120837" cy="3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22BB46D-6693-F81B-2B36-03230EBEFB15}"/>
              </a:ext>
            </a:extLst>
          </p:cNvPr>
          <p:cNvSpPr txBox="1"/>
          <p:nvPr/>
        </p:nvSpPr>
        <p:spPr>
          <a:xfrm>
            <a:off x="180442" y="3064496"/>
            <a:ext cx="457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"/>
              </a:spcBef>
            </a:pPr>
            <a:r>
              <a:rPr lang="it-IT" b="1" spc="100" dirty="0">
                <a:solidFill>
                  <a:schemeClr val="bg1"/>
                </a:solidFill>
                <a:latin typeface="Josefin Sans" pitchFamily="2" charset="77"/>
                <a:cs typeface="Lucida Sans Unicode"/>
              </a:rPr>
              <a:t>Marilina Labia</a:t>
            </a:r>
          </a:p>
          <a:p>
            <a:pPr>
              <a:spcBef>
                <a:spcPts val="20"/>
              </a:spcBef>
            </a:pPr>
            <a:r>
              <a:rPr lang="it-IT" sz="800" b="1" i="1" spc="100" dirty="0">
                <a:solidFill>
                  <a:schemeClr val="bg1"/>
                </a:solidFill>
                <a:latin typeface="Josefin Sans" pitchFamily="2" charset="77"/>
                <a:cs typeface="Lucida Sans Unicode"/>
              </a:rPr>
              <a:t>Responsabile Area Assistenza Tecnica PA - Si.Camera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CCC8E4E7-2A22-A7C0-03B6-0929A3E9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F26A9C6-C3EE-49DA-D391-B02F7B7E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" y="0"/>
            <a:ext cx="9144000" cy="5143500"/>
          </a:xfrm>
          <a:prstGeom prst="rect">
            <a:avLst/>
          </a:prstGeom>
        </p:spPr>
      </p:pic>
      <p:sp>
        <p:nvSpPr>
          <p:cNvPr id="349" name="Google Shape;349;p45">
            <a:extLst>
              <a:ext uri="{FF2B5EF4-FFF2-40B4-BE49-F238E27FC236}">
                <a16:creationId xmlns:a16="http://schemas.microsoft.com/office/drawing/2014/main" id="{B341AC1B-B91C-BE73-20BF-275A8F81BE29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76640" y="587811"/>
            <a:ext cx="8581167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SzPts val="1900"/>
            </a:pPr>
            <a:r>
              <a:rPr lang="it-IT" sz="2000" dirty="0">
                <a:solidFill>
                  <a:srgbClr val="BC274C"/>
                </a:solidFill>
              </a:rPr>
              <a:t>LA CERTIFICAZIONE DELLA Parità DI GENERE,</a:t>
            </a:r>
            <a:br>
              <a:rPr lang="it-IT" sz="2000" dirty="0">
                <a:solidFill>
                  <a:srgbClr val="BC274C"/>
                </a:solidFill>
              </a:rPr>
            </a:br>
            <a:r>
              <a:rPr lang="it-IT" sz="2000" dirty="0" err="1">
                <a:solidFill>
                  <a:srgbClr val="BC274C"/>
                </a:solidFill>
              </a:rPr>
              <a:t>UN’Opportunita’</a:t>
            </a:r>
            <a:r>
              <a:rPr lang="it-IT" sz="2000" dirty="0">
                <a:solidFill>
                  <a:srgbClr val="BC274C"/>
                </a:solidFill>
              </a:rPr>
              <a:t> PER LE IMPRESE</a:t>
            </a:r>
            <a:br>
              <a:rPr lang="it-IT" sz="2400" dirty="0">
                <a:solidFill>
                  <a:srgbClr val="BC274C"/>
                </a:solidFill>
              </a:rPr>
            </a:br>
            <a:endParaRPr lang="it-IT" sz="2400" dirty="0">
              <a:solidFill>
                <a:srgbClr val="BC274C"/>
              </a:solidFill>
            </a:endParaRPr>
          </a:p>
        </p:txBody>
      </p:sp>
      <p:sp>
        <p:nvSpPr>
          <p:cNvPr id="355" name="Google Shape;355;p45">
            <a:extLst>
              <a:ext uri="{FF2B5EF4-FFF2-40B4-BE49-F238E27FC236}">
                <a16:creationId xmlns:a16="http://schemas.microsoft.com/office/drawing/2014/main" id="{F1C8170D-6CFA-73AE-5EC4-A1C9BB1D7E2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33984" y="3662621"/>
            <a:ext cx="6676031" cy="425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dirty="0"/>
              <a:t>L’AZIONE A SUPPORTO DELLE IMPRESE; L’IMPEGNO DEL SISTEMA CAMERALE E DI TUTTI GLI STAKEHOLDERS</a:t>
            </a:r>
          </a:p>
        </p:txBody>
      </p:sp>
      <p:sp>
        <p:nvSpPr>
          <p:cNvPr id="361" name="Google Shape;361;p45">
            <a:extLst>
              <a:ext uri="{FF2B5EF4-FFF2-40B4-BE49-F238E27FC236}">
                <a16:creationId xmlns:a16="http://schemas.microsoft.com/office/drawing/2014/main" id="{E2857D40-9A5E-B2F1-7D36-F037E3AC2116}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266697" y="2509296"/>
            <a:ext cx="7025196" cy="313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1" cap="all" dirty="0"/>
              <a:t>IL VALORE DI UNO STRUMENTO INNOVATIVO PER RIMUOVERE LE Disparità DI GENERE: VANTAGGI E Opportunità</a:t>
            </a:r>
          </a:p>
        </p:txBody>
      </p:sp>
      <p:cxnSp>
        <p:nvCxnSpPr>
          <p:cNvPr id="362" name="Google Shape;362;p45">
            <a:extLst>
              <a:ext uri="{FF2B5EF4-FFF2-40B4-BE49-F238E27FC236}">
                <a16:creationId xmlns:a16="http://schemas.microsoft.com/office/drawing/2014/main" id="{64A86E1C-C105-A3EC-F220-FFBD3E871114}"/>
              </a:ext>
            </a:extLst>
          </p:cNvPr>
          <p:cNvCxnSpPr>
            <a:cxnSpLocks/>
          </p:cNvCxnSpPr>
          <p:nvPr/>
        </p:nvCxnSpPr>
        <p:spPr>
          <a:xfrm>
            <a:off x="1026763" y="1489835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BC274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3" name="Google Shape;363;p45">
            <a:extLst>
              <a:ext uri="{FF2B5EF4-FFF2-40B4-BE49-F238E27FC236}">
                <a16:creationId xmlns:a16="http://schemas.microsoft.com/office/drawing/2014/main" id="{BE9C0A9A-FFD7-04F7-77C9-2C0924A689D3}"/>
              </a:ext>
            </a:extLst>
          </p:cNvPr>
          <p:cNvCxnSpPr>
            <a:cxnSpLocks/>
          </p:cNvCxnSpPr>
          <p:nvPr/>
        </p:nvCxnSpPr>
        <p:spPr>
          <a:xfrm>
            <a:off x="1035693" y="2509296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BC274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355;p45">
            <a:extLst>
              <a:ext uri="{FF2B5EF4-FFF2-40B4-BE49-F238E27FC236}">
                <a16:creationId xmlns:a16="http://schemas.microsoft.com/office/drawing/2014/main" id="{52EEADF6-D376-15BA-A425-37760E344E07}"/>
              </a:ext>
            </a:extLst>
          </p:cNvPr>
          <p:cNvSpPr txBox="1">
            <a:spLocks/>
          </p:cNvSpPr>
          <p:nvPr/>
        </p:nvSpPr>
        <p:spPr>
          <a:xfrm>
            <a:off x="619915" y="3641312"/>
            <a:ext cx="282099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2000" b="1" dirty="0">
                <a:solidFill>
                  <a:srgbClr val="BC274C"/>
                </a:solidFill>
              </a:rPr>
              <a:t>3</a:t>
            </a:r>
          </a:p>
        </p:txBody>
      </p:sp>
      <p:sp>
        <p:nvSpPr>
          <p:cNvPr id="12" name="Google Shape;355;p45">
            <a:extLst>
              <a:ext uri="{FF2B5EF4-FFF2-40B4-BE49-F238E27FC236}">
                <a16:creationId xmlns:a16="http://schemas.microsoft.com/office/drawing/2014/main" id="{C2124543-52C3-C035-2D67-88BF582897BA}"/>
              </a:ext>
            </a:extLst>
          </p:cNvPr>
          <p:cNvSpPr txBox="1">
            <a:spLocks/>
          </p:cNvSpPr>
          <p:nvPr/>
        </p:nvSpPr>
        <p:spPr>
          <a:xfrm>
            <a:off x="1292849" y="1531526"/>
            <a:ext cx="6972892" cy="313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1000" b="1" cap="all" dirty="0"/>
              <a:t>Il contesto di riferimento</a:t>
            </a:r>
          </a:p>
          <a:p>
            <a:pPr marL="0" indent="0"/>
            <a:endParaRPr lang="it-IT" sz="10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9EA99CE-AF44-0C78-55F0-8B5FB6AD1E63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sp>
        <p:nvSpPr>
          <p:cNvPr id="3" name="Google Shape;355;p45">
            <a:extLst>
              <a:ext uri="{FF2B5EF4-FFF2-40B4-BE49-F238E27FC236}">
                <a16:creationId xmlns:a16="http://schemas.microsoft.com/office/drawing/2014/main" id="{C3FDCFC5-2FCB-A4BD-71FF-395FD5CFB44B}"/>
              </a:ext>
            </a:extLst>
          </p:cNvPr>
          <p:cNvSpPr txBox="1">
            <a:spLocks/>
          </p:cNvSpPr>
          <p:nvPr/>
        </p:nvSpPr>
        <p:spPr>
          <a:xfrm>
            <a:off x="555128" y="1489835"/>
            <a:ext cx="282099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2000" b="1" dirty="0">
                <a:solidFill>
                  <a:srgbClr val="BC274C"/>
                </a:solidFill>
              </a:rPr>
              <a:t>1</a:t>
            </a:r>
          </a:p>
        </p:txBody>
      </p:sp>
      <p:sp>
        <p:nvSpPr>
          <p:cNvPr id="4" name="Google Shape;355;p45">
            <a:extLst>
              <a:ext uri="{FF2B5EF4-FFF2-40B4-BE49-F238E27FC236}">
                <a16:creationId xmlns:a16="http://schemas.microsoft.com/office/drawing/2014/main" id="{2B85D431-D5CC-B54F-973E-678A00DB8217}"/>
              </a:ext>
            </a:extLst>
          </p:cNvPr>
          <p:cNvSpPr txBox="1">
            <a:spLocks/>
          </p:cNvSpPr>
          <p:nvPr/>
        </p:nvSpPr>
        <p:spPr>
          <a:xfrm>
            <a:off x="576025" y="2509296"/>
            <a:ext cx="282099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2000" b="1" dirty="0">
                <a:solidFill>
                  <a:srgbClr val="BC274C"/>
                </a:solidFill>
              </a:rPr>
              <a:t>2</a:t>
            </a:r>
          </a:p>
        </p:txBody>
      </p:sp>
      <p:pic>
        <p:nvPicPr>
          <p:cNvPr id="10" name="Immagine 9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9D11F4B1-37C4-5AFE-BC2F-DEA3D4302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cxnSp>
        <p:nvCxnSpPr>
          <p:cNvPr id="17" name="Google Shape;363;p45">
            <a:extLst>
              <a:ext uri="{FF2B5EF4-FFF2-40B4-BE49-F238E27FC236}">
                <a16:creationId xmlns:a16="http://schemas.microsoft.com/office/drawing/2014/main" id="{BE579B84-4889-6292-A2CE-41DC1B228460}"/>
              </a:ext>
            </a:extLst>
          </p:cNvPr>
          <p:cNvCxnSpPr>
            <a:cxnSpLocks/>
          </p:cNvCxnSpPr>
          <p:nvPr/>
        </p:nvCxnSpPr>
        <p:spPr>
          <a:xfrm>
            <a:off x="1026763" y="3641312"/>
            <a:ext cx="0" cy="425700"/>
          </a:xfrm>
          <a:prstGeom prst="straightConnector1">
            <a:avLst/>
          </a:prstGeom>
          <a:noFill/>
          <a:ln w="76200" cap="flat" cmpd="sng">
            <a:solidFill>
              <a:srgbClr val="BC274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5394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DD368F5-FC21-4AEF-E54D-E6F5D6B4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411"/>
            <a:ext cx="9144000" cy="514350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5634C8A5-F329-3703-85AD-CB721F48B6D5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pic>
        <p:nvPicPr>
          <p:cNvPr id="5" name="Immagine 4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3B2AE108-FF15-725B-AEDD-68253834B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sp>
        <p:nvSpPr>
          <p:cNvPr id="394" name="Google Shape;394;p48"/>
          <p:cNvSpPr/>
          <p:nvPr/>
        </p:nvSpPr>
        <p:spPr>
          <a:xfrm>
            <a:off x="5208932" y="971031"/>
            <a:ext cx="2425709" cy="1950341"/>
          </a:xfrm>
          <a:prstGeom prst="rect">
            <a:avLst/>
          </a:prstGeom>
          <a:noFill/>
          <a:ln w="9525" cap="flat" cmpd="sng">
            <a:solidFill>
              <a:srgbClr val="BC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D0000"/>
              </a:solidFill>
            </a:endParaRPr>
          </a:p>
        </p:txBody>
      </p:sp>
      <p:sp>
        <p:nvSpPr>
          <p:cNvPr id="395" name="Google Shape;395;p48"/>
          <p:cNvSpPr txBox="1">
            <a:spLocks noGrp="1"/>
          </p:cNvSpPr>
          <p:nvPr>
            <p:ph type="title"/>
          </p:nvPr>
        </p:nvSpPr>
        <p:spPr>
          <a:xfrm>
            <a:off x="186981" y="481228"/>
            <a:ext cx="6169035" cy="446249"/>
          </a:xfr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accent1"/>
              </a:buClr>
              <a:buSzPts val="1900"/>
            </a:pPr>
            <a:r>
              <a:rPr lang="it-IT" sz="2000" dirty="0">
                <a:solidFill>
                  <a:srgbClr val="BC274C"/>
                </a:solidFill>
              </a:rPr>
              <a:t>1. Il contesto di riferimento </a:t>
            </a:r>
          </a:p>
        </p:txBody>
      </p:sp>
      <p:sp>
        <p:nvSpPr>
          <p:cNvPr id="396" name="Google Shape;396;p48"/>
          <p:cNvSpPr txBox="1">
            <a:spLocks noGrp="1"/>
          </p:cNvSpPr>
          <p:nvPr>
            <p:ph type="subTitle" idx="1"/>
          </p:nvPr>
        </p:nvSpPr>
        <p:spPr>
          <a:xfrm>
            <a:off x="4779585" y="1113024"/>
            <a:ext cx="3686368" cy="921326"/>
          </a:xfr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 wrap="square" tIns="90000" rtlCol="0" anchor="ctr">
            <a:noAutofit/>
          </a:bodyPr>
          <a:lstStyle/>
          <a:p>
            <a:pPr marL="114300" indent="0">
              <a:buNone/>
            </a:pPr>
            <a:r>
              <a:rPr lang="it-IT" dirty="0">
                <a:sym typeface="Arial"/>
              </a:rPr>
              <a:t>Uguaglianza di genere per una società più giusta, prospera e sostenibile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396A2E81-A48B-AD86-6DFF-7B912085724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35446" y="4161466"/>
            <a:ext cx="6727354" cy="541687"/>
          </a:xfrm>
          <a:solidFill>
            <a:srgbClr val="BC274C"/>
          </a:solidFill>
          <a:ln>
            <a:solidFill>
              <a:srgbClr val="BC274C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</a:pPr>
            <a:br>
              <a:rPr lang="it-IT" sz="1400" dirty="0">
                <a:solidFill>
                  <a:schemeClr val="bg1"/>
                </a:solidFill>
                <a:latin typeface="Josefin Sans" pitchFamily="2" charset="0"/>
                <a:cs typeface="Arial"/>
                <a:sym typeface="Arial"/>
              </a:rPr>
            </a:br>
            <a:r>
              <a:rPr lang="it-IT" sz="1400" dirty="0">
                <a:solidFill>
                  <a:schemeClr val="bg1"/>
                </a:solidFill>
                <a:latin typeface="Josefin Sans" pitchFamily="2" charset="0"/>
                <a:cs typeface="Arial"/>
                <a:sym typeface="Arial"/>
              </a:rPr>
              <a:t>Strategia nazionale per la parità di genere 2021-2026</a:t>
            </a:r>
            <a:br>
              <a:rPr lang="it-IT" sz="1600" dirty="0">
                <a:solidFill>
                  <a:schemeClr val="bg1"/>
                </a:solidFill>
                <a:latin typeface="Josefin Sans" pitchFamily="2" charset="0"/>
                <a:cs typeface="Arial"/>
                <a:sym typeface="Arial"/>
              </a:rPr>
            </a:br>
            <a:endParaRPr lang="it-IT" sz="1600" dirty="0">
              <a:solidFill>
                <a:schemeClr val="bg1"/>
              </a:solidFill>
              <a:latin typeface="Josefin Sans" pitchFamily="2" charset="0"/>
              <a:cs typeface="Arial"/>
              <a:sym typeface="Arial"/>
            </a:endParaRPr>
          </a:p>
        </p:txBody>
      </p:sp>
      <p:sp>
        <p:nvSpPr>
          <p:cNvPr id="2" name="Articolo 3 della costituzione">
            <a:extLst>
              <a:ext uri="{FF2B5EF4-FFF2-40B4-BE49-F238E27FC236}">
                <a16:creationId xmlns:a16="http://schemas.microsoft.com/office/drawing/2014/main" id="{068F84E9-2338-AAD8-DAFE-C9E807C0F5C4}"/>
              </a:ext>
            </a:extLst>
          </p:cNvPr>
          <p:cNvSpPr txBox="1"/>
          <p:nvPr/>
        </p:nvSpPr>
        <p:spPr>
          <a:xfrm>
            <a:off x="514933" y="1386953"/>
            <a:ext cx="4011611" cy="338554"/>
          </a:xfrm>
          <a:prstGeom prst="rect">
            <a:avLst/>
          </a:prstGeom>
          <a:solidFill>
            <a:srgbClr val="BC274C"/>
          </a:solidFill>
          <a:ln>
            <a:solidFill>
              <a:srgbClr val="BC274C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Josefin Sans" pitchFamily="2" charset="0"/>
              </a:rPr>
              <a:t>Agenda</a:t>
            </a:r>
            <a:r>
              <a:rPr lang="it-IT" dirty="0">
                <a:solidFill>
                  <a:schemeClr val="bg1"/>
                </a:solidFill>
                <a:latin typeface="Josefin Sans" pitchFamily="2" charset="0"/>
              </a:rPr>
              <a:t> </a:t>
            </a:r>
            <a:r>
              <a:rPr lang="it-IT" sz="1600" b="1" dirty="0">
                <a:solidFill>
                  <a:schemeClr val="bg1"/>
                </a:solidFill>
                <a:latin typeface="Josefin Sans" pitchFamily="2" charset="0"/>
              </a:rPr>
              <a:t>ONU 2030</a:t>
            </a:r>
          </a:p>
        </p:txBody>
      </p:sp>
      <p:sp>
        <p:nvSpPr>
          <p:cNvPr id="7" name="Testo articolo">
            <a:extLst>
              <a:ext uri="{FF2B5EF4-FFF2-40B4-BE49-F238E27FC236}">
                <a16:creationId xmlns:a16="http://schemas.microsoft.com/office/drawing/2014/main" id="{DDAB47DB-F083-22D3-35A6-669F68F655A3}"/>
              </a:ext>
            </a:extLst>
          </p:cNvPr>
          <p:cNvSpPr txBox="1">
            <a:spLocks/>
          </p:cNvSpPr>
          <p:nvPr/>
        </p:nvSpPr>
        <p:spPr>
          <a:xfrm>
            <a:off x="435446" y="1799574"/>
            <a:ext cx="4091100" cy="387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AutoNum type="arabicPeriod"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3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 b="0" i="0" u="none" strike="noStrike" cap="none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 marL="0" indent="0">
              <a:buSzPts val="1100"/>
              <a:buNone/>
            </a:pPr>
            <a:r>
              <a:rPr lang="it-IT" sz="1100" b="1" dirty="0"/>
              <a:t>Gender equality</a:t>
            </a:r>
          </a:p>
          <a:p>
            <a:pPr marL="0" indent="0">
              <a:buSzPts val="1100"/>
              <a:buNone/>
            </a:pPr>
            <a:r>
              <a:rPr lang="it-IT" sz="1100" dirty="0"/>
              <a:t>Uno dei 17 sustainable development goals (SDG)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2FCFDA0-1D7D-5ACA-1DFC-45A59D174ACD}"/>
              </a:ext>
            </a:extLst>
          </p:cNvPr>
          <p:cNvSpPr txBox="1"/>
          <p:nvPr/>
        </p:nvSpPr>
        <p:spPr>
          <a:xfrm>
            <a:off x="2016453" y="2405441"/>
            <a:ext cx="2510093" cy="576000"/>
          </a:xfrm>
          <a:prstGeom prst="rect">
            <a:avLst/>
          </a:prstGeom>
          <a:noFill/>
          <a:ln w="3175">
            <a:solidFill>
              <a:srgbClr val="BC274C"/>
            </a:solidFill>
          </a:ln>
        </p:spPr>
        <p:txBody>
          <a:bodyPr wrap="square" rtlCol="0">
            <a:noAutofit/>
          </a:bodyPr>
          <a:lstStyle/>
          <a:p>
            <a:pPr marL="180000">
              <a:spcBef>
                <a:spcPts val="600"/>
              </a:spcBef>
            </a:pPr>
            <a:r>
              <a:rPr lang="it-IT" sz="1100" dirty="0">
                <a:latin typeface="Josefin Sans" pitchFamily="2" charset="0"/>
              </a:rPr>
              <a:t>Raggiungere l’uguaglianza di genere ed emancipare tutte le donne e le ragazze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A26B7D-8D9F-6D98-F0EB-93D4C148B414}"/>
              </a:ext>
            </a:extLst>
          </p:cNvPr>
          <p:cNvSpPr txBox="1"/>
          <p:nvPr/>
        </p:nvSpPr>
        <p:spPr>
          <a:xfrm>
            <a:off x="2017440" y="3033932"/>
            <a:ext cx="2509106" cy="576000"/>
          </a:xfrm>
          <a:prstGeom prst="rect">
            <a:avLst/>
          </a:prstGeom>
          <a:noFill/>
          <a:ln w="3175">
            <a:solidFill>
              <a:srgbClr val="BC274C"/>
            </a:solidFill>
          </a:ln>
        </p:spPr>
        <p:txBody>
          <a:bodyPr wrap="square" rtlCol="0">
            <a:noAutofit/>
          </a:bodyPr>
          <a:lstStyle/>
          <a:p>
            <a:pPr marL="180000">
              <a:spcBef>
                <a:spcPts val="600"/>
              </a:spcBef>
            </a:pPr>
            <a:r>
              <a:rPr lang="it-IT" sz="1100" dirty="0">
                <a:latin typeface="Josefin Sans" pitchFamily="2" charset="0"/>
              </a:rPr>
              <a:t>Ridurre l’ineguaglianza all’interno e fra le nazioni</a:t>
            </a:r>
          </a:p>
        </p:txBody>
      </p:sp>
      <p:grpSp>
        <p:nvGrpSpPr>
          <p:cNvPr id="402" name="Gruppo 401">
            <a:extLst>
              <a:ext uri="{FF2B5EF4-FFF2-40B4-BE49-F238E27FC236}">
                <a16:creationId xmlns:a16="http://schemas.microsoft.com/office/drawing/2014/main" id="{579D2F31-8E61-802E-A061-546D0A8E7F97}"/>
              </a:ext>
            </a:extLst>
          </p:cNvPr>
          <p:cNvGrpSpPr/>
          <p:nvPr/>
        </p:nvGrpSpPr>
        <p:grpSpPr>
          <a:xfrm>
            <a:off x="4845491" y="2283217"/>
            <a:ext cx="3837709" cy="1423724"/>
            <a:chOff x="4649596" y="2438400"/>
            <a:chExt cx="2937183" cy="1293288"/>
          </a:xfrm>
        </p:grpSpPr>
        <p:pic>
          <p:nvPicPr>
            <p:cNvPr id="390" name="Immagine 389">
              <a:extLst>
                <a:ext uri="{FF2B5EF4-FFF2-40B4-BE49-F238E27FC236}">
                  <a16:creationId xmlns:a16="http://schemas.microsoft.com/office/drawing/2014/main" id="{507058F8-83A3-16BD-B7AB-0EA72A4EA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671" r="10201" b="16171"/>
            <a:stretch/>
          </p:blipFill>
          <p:spPr>
            <a:xfrm>
              <a:off x="6472405" y="3160047"/>
              <a:ext cx="1114374" cy="571641"/>
            </a:xfrm>
            <a:prstGeom prst="rect">
              <a:avLst/>
            </a:prstGeom>
            <a:pattFill prst="pct5">
              <a:fgClr>
                <a:schemeClr val="accent1">
                  <a:lumMod val="10000"/>
                  <a:lumOff val="90000"/>
                </a:schemeClr>
              </a:fgClr>
              <a:bgClr>
                <a:schemeClr val="bg1"/>
              </a:bgClr>
            </a:pattFill>
          </p:spPr>
        </p:pic>
        <p:pic>
          <p:nvPicPr>
            <p:cNvPr id="49" name="Immagine 48" descr="Immagine che contiene testo, Carattere, Elementi grafici, design&#10;&#10;Descrizione generata automaticamente">
              <a:extLst>
                <a:ext uri="{FF2B5EF4-FFF2-40B4-BE49-F238E27FC236}">
                  <a16:creationId xmlns:a16="http://schemas.microsoft.com/office/drawing/2014/main" id="{FBD589F8-A97B-3440-2EF0-5AE14DBDE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9596" y="2438400"/>
              <a:ext cx="360000" cy="360000"/>
            </a:xfrm>
            <a:prstGeom prst="rect">
              <a:avLst/>
            </a:prstGeom>
          </p:spPr>
        </p:pic>
        <p:pic>
          <p:nvPicPr>
            <p:cNvPr id="50" name="Immagine 49">
              <a:extLst>
                <a:ext uri="{FF2B5EF4-FFF2-40B4-BE49-F238E27FC236}">
                  <a16:creationId xmlns:a16="http://schemas.microsoft.com/office/drawing/2014/main" id="{9CEF845B-F6B2-CC04-0D1E-255D8C876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5043008" y="2438400"/>
              <a:ext cx="360000" cy="360000"/>
            </a:xfrm>
            <a:prstGeom prst="rect">
              <a:avLst/>
            </a:prstGeom>
          </p:spPr>
        </p:pic>
        <p:pic>
          <p:nvPicPr>
            <p:cNvPr id="51" name="Immagine 50">
              <a:extLst>
                <a:ext uri="{FF2B5EF4-FFF2-40B4-BE49-F238E27FC236}">
                  <a16:creationId xmlns:a16="http://schemas.microsoft.com/office/drawing/2014/main" id="{3D11F096-F4F3-D485-F3A2-0F6DDBB89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436420" y="2438400"/>
              <a:ext cx="360000" cy="360000"/>
            </a:xfrm>
            <a:prstGeom prst="rect">
              <a:avLst/>
            </a:prstGeom>
          </p:spPr>
        </p:pic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51363CAA-A5D6-CBB8-5C04-336B83EDF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5829832" y="2438400"/>
              <a:ext cx="360000" cy="360000"/>
            </a:xfrm>
            <a:prstGeom prst="rect">
              <a:avLst/>
            </a:prstGeom>
          </p:spPr>
        </p:pic>
        <p:pic>
          <p:nvPicPr>
            <p:cNvPr id="53" name="Immagine 52">
              <a:extLst>
                <a:ext uri="{FF2B5EF4-FFF2-40B4-BE49-F238E27FC236}">
                  <a16:creationId xmlns:a16="http://schemas.microsoft.com/office/drawing/2014/main" id="{A2C985F9-AA62-C927-3C17-186069B6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6223244" y="2438400"/>
              <a:ext cx="360000" cy="360000"/>
            </a:xfrm>
            <a:prstGeom prst="rect">
              <a:avLst/>
            </a:prstGeom>
          </p:spPr>
        </p:pic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39DC2F7A-6CE4-8449-DEAC-423FF2B13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6616657" y="2438400"/>
              <a:ext cx="360000" cy="360000"/>
            </a:xfrm>
            <a:prstGeom prst="rect">
              <a:avLst/>
            </a:prstGeom>
          </p:spPr>
        </p:pic>
        <p:pic>
          <p:nvPicPr>
            <p:cNvPr id="59" name="Immagine 58">
              <a:extLst>
                <a:ext uri="{FF2B5EF4-FFF2-40B4-BE49-F238E27FC236}">
                  <a16:creationId xmlns:a16="http://schemas.microsoft.com/office/drawing/2014/main" id="{B9C06932-9FA3-2537-93CB-55969ACF9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4649596" y="2826854"/>
              <a:ext cx="360000" cy="360000"/>
            </a:xfrm>
            <a:prstGeom prst="rect">
              <a:avLst/>
            </a:prstGeom>
          </p:spPr>
        </p:pic>
        <p:pic>
          <p:nvPicPr>
            <p:cNvPr id="60" name="Immagine 59">
              <a:extLst>
                <a:ext uri="{FF2B5EF4-FFF2-40B4-BE49-F238E27FC236}">
                  <a16:creationId xmlns:a16="http://schemas.microsoft.com/office/drawing/2014/main" id="{7B238CA8-8BE6-771E-3D15-E26176C83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/>
            <a:stretch/>
          </p:blipFill>
          <p:spPr>
            <a:xfrm>
              <a:off x="5043008" y="2826854"/>
              <a:ext cx="360000" cy="360000"/>
            </a:xfrm>
            <a:prstGeom prst="rect">
              <a:avLst/>
            </a:prstGeom>
          </p:spPr>
        </p:pic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66DEB6B3-689F-067D-0647-901BA7E54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>
              <a:off x="5436420" y="2826854"/>
              <a:ext cx="360000" cy="360000"/>
            </a:xfrm>
            <a:prstGeom prst="rect">
              <a:avLst/>
            </a:prstGeom>
          </p:spPr>
        </p:pic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95CDC3FD-A2F8-6C52-2ABC-946AE2A72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5829832" y="2826854"/>
              <a:ext cx="360000" cy="360000"/>
            </a:xfrm>
            <a:prstGeom prst="rect">
              <a:avLst/>
            </a:prstGeom>
          </p:spPr>
        </p:pic>
        <p:pic>
          <p:nvPicPr>
            <p:cNvPr id="63" name="Immagine 62">
              <a:extLst>
                <a:ext uri="{FF2B5EF4-FFF2-40B4-BE49-F238E27FC236}">
                  <a16:creationId xmlns:a16="http://schemas.microsoft.com/office/drawing/2014/main" id="{50D8D1DE-E061-41A4-3F97-FF30F405A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/>
            <a:stretch/>
          </p:blipFill>
          <p:spPr>
            <a:xfrm>
              <a:off x="6223244" y="2826854"/>
              <a:ext cx="360000" cy="360000"/>
            </a:xfrm>
            <a:prstGeom prst="rect">
              <a:avLst/>
            </a:prstGeom>
          </p:spPr>
        </p:pic>
        <p:pic>
          <p:nvPicPr>
            <p:cNvPr id="384" name="Immagine 383">
              <a:extLst>
                <a:ext uri="{FF2B5EF4-FFF2-40B4-BE49-F238E27FC236}">
                  <a16:creationId xmlns:a16="http://schemas.microsoft.com/office/drawing/2014/main" id="{5C631F81-AC7F-7566-E2C3-BB8DD99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6616657" y="2826854"/>
              <a:ext cx="360000" cy="360000"/>
            </a:xfrm>
            <a:prstGeom prst="rect">
              <a:avLst/>
            </a:prstGeom>
          </p:spPr>
        </p:pic>
        <p:pic>
          <p:nvPicPr>
            <p:cNvPr id="385" name="Immagine 384">
              <a:extLst>
                <a:ext uri="{FF2B5EF4-FFF2-40B4-BE49-F238E27FC236}">
                  <a16:creationId xmlns:a16="http://schemas.microsoft.com/office/drawing/2014/main" id="{F438E808-713A-86FD-BC33-009258FD9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4649596" y="3215002"/>
              <a:ext cx="360000" cy="360000"/>
            </a:xfrm>
            <a:prstGeom prst="rect">
              <a:avLst/>
            </a:prstGeom>
          </p:spPr>
        </p:pic>
        <p:pic>
          <p:nvPicPr>
            <p:cNvPr id="386" name="Immagine 385">
              <a:extLst>
                <a:ext uri="{FF2B5EF4-FFF2-40B4-BE49-F238E27FC236}">
                  <a16:creationId xmlns:a16="http://schemas.microsoft.com/office/drawing/2014/main" id="{78172132-3257-0247-CC4A-F697E02D3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/>
          </p:blipFill>
          <p:spPr>
            <a:xfrm>
              <a:off x="5043008" y="3215002"/>
              <a:ext cx="360000" cy="360000"/>
            </a:xfrm>
            <a:prstGeom prst="rect">
              <a:avLst/>
            </a:prstGeom>
          </p:spPr>
        </p:pic>
        <p:pic>
          <p:nvPicPr>
            <p:cNvPr id="387" name="Immagine 386">
              <a:extLst>
                <a:ext uri="{FF2B5EF4-FFF2-40B4-BE49-F238E27FC236}">
                  <a16:creationId xmlns:a16="http://schemas.microsoft.com/office/drawing/2014/main" id="{32523F23-2B88-3FE4-18DF-8D87C0937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/>
            <a:stretch/>
          </p:blipFill>
          <p:spPr>
            <a:xfrm>
              <a:off x="5436420" y="3215002"/>
              <a:ext cx="360000" cy="360000"/>
            </a:xfrm>
            <a:prstGeom prst="rect">
              <a:avLst/>
            </a:prstGeom>
          </p:spPr>
        </p:pic>
        <p:pic>
          <p:nvPicPr>
            <p:cNvPr id="388" name="Immagine 387">
              <a:extLst>
                <a:ext uri="{FF2B5EF4-FFF2-40B4-BE49-F238E27FC236}">
                  <a16:creationId xmlns:a16="http://schemas.microsoft.com/office/drawing/2014/main" id="{FFD9487D-D77E-46C1-4A73-402F2E591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/>
          </p:blipFill>
          <p:spPr>
            <a:xfrm>
              <a:off x="5829832" y="3215002"/>
              <a:ext cx="360000" cy="360000"/>
            </a:xfrm>
            <a:prstGeom prst="rect">
              <a:avLst/>
            </a:prstGeom>
          </p:spPr>
        </p:pic>
        <p:pic>
          <p:nvPicPr>
            <p:cNvPr id="389" name="Immagine 388">
              <a:extLst>
                <a:ext uri="{FF2B5EF4-FFF2-40B4-BE49-F238E27FC236}">
                  <a16:creationId xmlns:a16="http://schemas.microsoft.com/office/drawing/2014/main" id="{59923912-CBCD-2163-BC83-076AA4F69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/>
            <a:stretch/>
          </p:blipFill>
          <p:spPr>
            <a:xfrm>
              <a:off x="6223244" y="3215002"/>
              <a:ext cx="360000" cy="360000"/>
            </a:xfrm>
            <a:prstGeom prst="rect">
              <a:avLst/>
            </a:prstGeom>
          </p:spPr>
        </p:pic>
      </p:grpSp>
      <p:pic>
        <p:nvPicPr>
          <p:cNvPr id="392" name="Immagine 391">
            <a:extLst>
              <a:ext uri="{FF2B5EF4-FFF2-40B4-BE49-F238E27FC236}">
                <a16:creationId xmlns:a16="http://schemas.microsoft.com/office/drawing/2014/main" id="{A8E20DEF-541F-CF6E-3ABE-6A9EB252B3F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19375" y="2419228"/>
            <a:ext cx="540000" cy="54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  <p:pic>
        <p:nvPicPr>
          <p:cNvPr id="393" name="Immagine 392">
            <a:extLst>
              <a:ext uri="{FF2B5EF4-FFF2-40B4-BE49-F238E27FC236}">
                <a16:creationId xmlns:a16="http://schemas.microsoft.com/office/drawing/2014/main" id="{EEAD5854-D383-98D3-CBED-4574141B3C3F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519375" y="3051932"/>
            <a:ext cx="540000" cy="54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CA5211F-1001-692A-1308-93346702ACC7}"/>
              </a:ext>
            </a:extLst>
          </p:cNvPr>
          <p:cNvSpPr txBox="1"/>
          <p:nvPr/>
        </p:nvSpPr>
        <p:spPr>
          <a:xfrm>
            <a:off x="1188874" y="3191127"/>
            <a:ext cx="1020165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Josefin Sans" pitchFamily="2" charset="0"/>
              </a:rPr>
              <a:t>Obiettivo 10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4F6B86-5417-8675-F802-5267234FF759}"/>
              </a:ext>
            </a:extLst>
          </p:cNvPr>
          <p:cNvSpPr txBox="1"/>
          <p:nvPr/>
        </p:nvSpPr>
        <p:spPr>
          <a:xfrm>
            <a:off x="1188874" y="2558423"/>
            <a:ext cx="1029697" cy="2616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100" b="1" dirty="0">
                <a:latin typeface="Josefin Sans" pitchFamily="2" charset="0"/>
              </a:rPr>
              <a:t>Obiettivo 5</a:t>
            </a:r>
          </a:p>
        </p:txBody>
      </p:sp>
      <p:sp>
        <p:nvSpPr>
          <p:cNvPr id="1166" name="Articolo 3 della costituzione">
            <a:extLst>
              <a:ext uri="{FF2B5EF4-FFF2-40B4-BE49-F238E27FC236}">
                <a16:creationId xmlns:a16="http://schemas.microsoft.com/office/drawing/2014/main" id="{47E56E0C-571F-952B-73CF-B723DBCC5A08}"/>
              </a:ext>
            </a:extLst>
          </p:cNvPr>
          <p:cNvSpPr txBox="1"/>
          <p:nvPr/>
        </p:nvSpPr>
        <p:spPr>
          <a:xfrm>
            <a:off x="525084" y="946764"/>
            <a:ext cx="4011612" cy="338554"/>
          </a:xfrm>
          <a:prstGeom prst="rect">
            <a:avLst/>
          </a:prstGeom>
          <a:solidFill>
            <a:srgbClr val="BC274C"/>
          </a:solidFill>
          <a:ln>
            <a:solidFill>
              <a:srgbClr val="BC274C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bg1"/>
                </a:solidFill>
                <a:latin typeface="Josefin Sans" pitchFamily="2" charset="0"/>
              </a:rPr>
              <a:t>Strategia europea per la parità di genere </a:t>
            </a:r>
            <a:r>
              <a:rPr lang="it-IT" sz="1600" b="1" dirty="0">
                <a:solidFill>
                  <a:schemeClr val="bg1"/>
                </a:solidFill>
                <a:latin typeface="Josefin Sans" pitchFamily="2" charset="0"/>
              </a:rPr>
              <a:t>2020-2025</a:t>
            </a:r>
            <a:endParaRPr lang="it-IT" b="1" dirty="0">
              <a:solidFill>
                <a:schemeClr val="bg1"/>
              </a:solidFill>
              <a:latin typeface="Josefin Sans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92F698C-4CFC-98E4-AE73-1210DB21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9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B7EF53A1-F095-F365-6C8B-89167F417702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0B635786-283B-B2EB-93B8-05A5FA5A5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sp>
        <p:nvSpPr>
          <p:cNvPr id="453" name="Google Shape;453;p51"/>
          <p:cNvSpPr txBox="1">
            <a:spLocks noGrp="1"/>
          </p:cNvSpPr>
          <p:nvPr>
            <p:ph type="subTitle" idx="1"/>
          </p:nvPr>
        </p:nvSpPr>
        <p:spPr>
          <a:xfrm>
            <a:off x="719138" y="2028107"/>
            <a:ext cx="3704566" cy="1108720"/>
          </a:xfrm>
          <a:prstGeom prst="rect">
            <a:avLst/>
          </a:prstGeom>
          <a:pattFill prst="pct1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rgbClr val="BC274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0000" rIns="91425" bIns="91425" anchor="t" anchorCtr="0">
            <a:noAutofit/>
          </a:bodyPr>
          <a:lstStyle/>
          <a:p>
            <a:pPr marL="0" indent="0">
              <a:buSzPts val="1100"/>
            </a:pPr>
            <a:r>
              <a:rPr lang="en" sz="1050" dirty="0">
                <a:sym typeface="Arial"/>
              </a:rPr>
              <a:t>Risultato di un percorso comune attivato dal </a:t>
            </a:r>
            <a:r>
              <a:rPr lang="en" sz="1050" b="1" dirty="0">
                <a:sym typeface="Arial"/>
              </a:rPr>
              <a:t>Dipartimento per le Pari Opportunità</a:t>
            </a:r>
            <a:r>
              <a:rPr lang="en" sz="1050" dirty="0">
                <a:sym typeface="Arial"/>
              </a:rPr>
              <a:t> e partecipato da tutti gli stakeholder (Amministrazioni centrali, Regioni, Enti locali, parti sociali, associazioni…)</a:t>
            </a:r>
            <a:endParaRPr sz="1050" dirty="0">
              <a:sym typeface="Arial"/>
            </a:endParaRPr>
          </a:p>
        </p:txBody>
      </p:sp>
      <p:sp>
        <p:nvSpPr>
          <p:cNvPr id="457" name="Google Shape;457;p51"/>
          <p:cNvSpPr txBox="1">
            <a:spLocks noGrp="1"/>
          </p:cNvSpPr>
          <p:nvPr>
            <p:ph type="title"/>
          </p:nvPr>
        </p:nvSpPr>
        <p:spPr>
          <a:xfrm>
            <a:off x="434715" y="4591355"/>
            <a:ext cx="8557389" cy="333936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rgbClr val="C00000"/>
                </a:solidFill>
              </a:rPr>
              <a:t>il Sistema della certificazione della </a:t>
            </a:r>
            <a:r>
              <a:rPr lang="it-IT" sz="1000" dirty="0" err="1">
                <a:solidFill>
                  <a:srgbClr val="C00000"/>
                </a:solidFill>
              </a:rPr>
              <a:t>parita’</a:t>
            </a:r>
            <a:r>
              <a:rPr lang="it-IT" sz="1000" dirty="0">
                <a:solidFill>
                  <a:srgbClr val="C00000"/>
                </a:solidFill>
              </a:rPr>
              <a:t> di genere, </a:t>
            </a:r>
            <a:br>
              <a:rPr lang="it-IT" sz="1000" dirty="0">
                <a:solidFill>
                  <a:srgbClr val="C00000"/>
                </a:solidFill>
              </a:rPr>
            </a:br>
            <a:r>
              <a:rPr lang="it-IT" sz="1000" dirty="0">
                <a:solidFill>
                  <a:srgbClr val="C00000"/>
                </a:solidFill>
              </a:rPr>
              <a:t>strumento portante</a:t>
            </a:r>
            <a:endParaRPr sz="1000" dirty="0">
              <a:solidFill>
                <a:srgbClr val="C00000"/>
              </a:solidFill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title" idx="7"/>
          </p:nvPr>
        </p:nvSpPr>
        <p:spPr>
          <a:xfrm>
            <a:off x="611323" y="460834"/>
            <a:ext cx="6154959" cy="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BC274C"/>
                </a:solidFill>
              </a:rPr>
              <a:t>La Strategia nazionale</a:t>
            </a:r>
            <a:endParaRPr sz="2000" dirty="0">
              <a:solidFill>
                <a:srgbClr val="BC274C"/>
              </a:solidFill>
            </a:endParaRPr>
          </a:p>
        </p:txBody>
      </p:sp>
      <p:sp>
        <p:nvSpPr>
          <p:cNvPr id="3" name="Google Shape;396;p48">
            <a:extLst>
              <a:ext uri="{FF2B5EF4-FFF2-40B4-BE49-F238E27FC236}">
                <a16:creationId xmlns:a16="http://schemas.microsoft.com/office/drawing/2014/main" id="{2FF5F402-5CB0-C0AE-8D90-C623C5C54AFF}"/>
              </a:ext>
            </a:extLst>
          </p:cNvPr>
          <p:cNvSpPr txBox="1">
            <a:spLocks/>
          </p:cNvSpPr>
          <p:nvPr/>
        </p:nvSpPr>
        <p:spPr>
          <a:xfrm>
            <a:off x="719138" y="930949"/>
            <a:ext cx="7705725" cy="535212"/>
          </a:xfrm>
          <a:prstGeom prst="rect">
            <a:avLst/>
          </a:prstGeom>
          <a:pattFill prst="pct10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rgbClr val="BC274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000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indent="-317500"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indent="-317500">
              <a:buClr>
                <a:schemeClr val="dk1"/>
              </a:buClr>
              <a:buSzPts val="1400"/>
              <a:buFont typeface="Josefin Sans Light"/>
              <a:buChar char="■"/>
              <a:defRPr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indent="-317500">
              <a:buClr>
                <a:schemeClr val="dk1"/>
              </a:buClr>
              <a:buSzPts val="1400"/>
              <a:buFont typeface="Josefin Sans ExtraLight"/>
              <a:buChar char="●"/>
              <a:defRPr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indent="-311150">
              <a:buClr>
                <a:schemeClr val="dk1"/>
              </a:buClr>
              <a:buSzPts val="1400"/>
              <a:buFont typeface="Josefin Sans ExtraLight"/>
              <a:buChar char="○"/>
              <a:defRPr sz="13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indent="-304800">
              <a:buClr>
                <a:schemeClr val="dk1"/>
              </a:buClr>
              <a:buSzPts val="14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indent="-304800">
              <a:buClr>
                <a:schemeClr val="dk1"/>
              </a:buClr>
              <a:buSzPts val="1400"/>
              <a:buFont typeface="Josefin Sans ExtraLight"/>
              <a:buChar char="●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indent="-304800">
              <a:buClr>
                <a:schemeClr val="dk1"/>
              </a:buClr>
              <a:buSzPts val="1400"/>
              <a:buFont typeface="Josefin Sans ExtraLight"/>
              <a:buChar char="○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indent="-304800">
              <a:buClr>
                <a:schemeClr val="dk1"/>
              </a:buClr>
              <a:buSzPts val="14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 algn="just"/>
            <a:r>
              <a:rPr lang="it-IT" sz="1200" dirty="0"/>
              <a:t>Per la prima volta l’Italia si è impegnata – in linea con la strategia UE – nella definizione della </a:t>
            </a:r>
            <a:r>
              <a:rPr lang="it-IT" sz="1200" b="1" dirty="0"/>
              <a:t>Strategia Nazionale </a:t>
            </a:r>
            <a:r>
              <a:rPr lang="it-IT" sz="1200" dirty="0"/>
              <a:t>per promuovere le </a:t>
            </a:r>
            <a:r>
              <a:rPr lang="it-IT" sz="1200" b="1" dirty="0"/>
              <a:t>Pari Opportunità </a:t>
            </a:r>
            <a:r>
              <a:rPr lang="it-IT" sz="1200" dirty="0"/>
              <a:t>e la </a:t>
            </a:r>
            <a:r>
              <a:rPr lang="it-IT" sz="1200" b="1" dirty="0"/>
              <a:t>Parità di Genere  </a:t>
            </a:r>
          </a:p>
        </p:txBody>
      </p:sp>
      <p:sp>
        <p:nvSpPr>
          <p:cNvPr id="34" name="Google Shape;453;p51">
            <a:extLst>
              <a:ext uri="{FF2B5EF4-FFF2-40B4-BE49-F238E27FC236}">
                <a16:creationId xmlns:a16="http://schemas.microsoft.com/office/drawing/2014/main" id="{70600C8F-581C-0DBD-529F-657C701D3C41}"/>
              </a:ext>
            </a:extLst>
          </p:cNvPr>
          <p:cNvSpPr txBox="1">
            <a:spLocks/>
          </p:cNvSpPr>
          <p:nvPr/>
        </p:nvSpPr>
        <p:spPr>
          <a:xfrm>
            <a:off x="4720295" y="2015061"/>
            <a:ext cx="3729646" cy="1108720"/>
          </a:xfrm>
          <a:prstGeom prst="rect">
            <a:avLst/>
          </a:prstGeom>
          <a:pattFill prst="pct1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rgbClr val="BC274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0000" rIns="216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  <a:defRPr sz="1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indent="-317500">
              <a:buClr>
                <a:schemeClr val="dk1"/>
              </a:buClr>
              <a:buSzPts val="1400"/>
              <a:buFont typeface="Josefin Sans"/>
              <a:buNone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indent="-317500">
              <a:buClr>
                <a:schemeClr val="dk1"/>
              </a:buClr>
              <a:buSzPts val="1400"/>
              <a:buFont typeface="Josefin Sans Light"/>
              <a:buNone/>
              <a:defRPr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  <a:sym typeface="Josefin Sans Light"/>
              </a:defRPr>
            </a:lvl3pPr>
            <a:lvl4pPr marL="1828800" indent="-317500">
              <a:buClr>
                <a:schemeClr val="dk1"/>
              </a:buClr>
              <a:buSzPts val="1400"/>
              <a:buFont typeface="Josefin Sans ExtraLight"/>
              <a:buNone/>
              <a:defRPr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4pPr>
            <a:lvl5pPr marL="2286000" indent="-311150">
              <a:buClr>
                <a:schemeClr val="dk1"/>
              </a:buClr>
              <a:buSzPts val="1400"/>
              <a:buFont typeface="Josefin Sans ExtraLight"/>
              <a:buNone/>
              <a:defRPr sz="13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5pPr>
            <a:lvl6pPr marL="2743200" indent="-304800">
              <a:buClr>
                <a:schemeClr val="dk1"/>
              </a:buClr>
              <a:buSzPts val="1400"/>
              <a:buFont typeface="Josefin Sans ExtraLight"/>
              <a:buNone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6pPr>
            <a:lvl7pPr marL="3200400" indent="-304800">
              <a:buClr>
                <a:schemeClr val="dk1"/>
              </a:buClr>
              <a:buSzPts val="1400"/>
              <a:buFont typeface="Josefin Sans ExtraLight"/>
              <a:buNone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7pPr>
            <a:lvl8pPr marL="3657600" indent="-304800">
              <a:buClr>
                <a:schemeClr val="dk1"/>
              </a:buClr>
              <a:buSzPts val="1400"/>
              <a:buFont typeface="Josefin Sans ExtraLight"/>
              <a:buNone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8pPr>
            <a:lvl9pPr marL="4114800" indent="-304800">
              <a:buClr>
                <a:schemeClr val="dk1"/>
              </a:buClr>
              <a:buSzPts val="1400"/>
              <a:buFont typeface="Josefin Sans ExtraLight"/>
              <a:buNone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  <a:sym typeface="Josefin Sans ExtraLight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it-IT" sz="1050" dirty="0"/>
              <a:t>Riferimento importante per l’attivazione del </a:t>
            </a:r>
            <a:r>
              <a:rPr lang="it-IT" sz="1050" b="1" dirty="0"/>
              <a:t>PNRR</a:t>
            </a:r>
            <a:r>
              <a:rPr lang="it-IT" sz="1050" dirty="0"/>
              <a:t>:</a:t>
            </a:r>
          </a:p>
          <a:p>
            <a:pPr marL="252000" algn="just"/>
            <a:r>
              <a:rPr lang="it-IT" sz="1000" dirty="0"/>
              <a:t>Parità di genere priorità nella </a:t>
            </a:r>
            <a:r>
              <a:rPr lang="it-IT" sz="1000" b="1" dirty="0"/>
              <a:t>Missione 5</a:t>
            </a:r>
            <a:r>
              <a:rPr lang="it-IT" sz="1000" dirty="0"/>
              <a:t> «Coesione e inclusione»</a:t>
            </a:r>
          </a:p>
          <a:p>
            <a:pPr marL="252000" algn="just"/>
            <a:r>
              <a:rPr lang="it-IT" sz="1000" dirty="0"/>
              <a:t>Promozione dell’empowerment femminile e contrasto alla discriminazione di genere obiettivi trasversali a tutte le Missioni.</a:t>
            </a:r>
          </a:p>
        </p:txBody>
      </p:sp>
      <p:sp>
        <p:nvSpPr>
          <p:cNvPr id="38" name="Google Shape;453;p51">
            <a:extLst>
              <a:ext uri="{FF2B5EF4-FFF2-40B4-BE49-F238E27FC236}">
                <a16:creationId xmlns:a16="http://schemas.microsoft.com/office/drawing/2014/main" id="{CE7D81AF-8EB8-C85D-56D0-FECB4715F2B8}"/>
              </a:ext>
            </a:extLst>
          </p:cNvPr>
          <p:cNvSpPr txBox="1">
            <a:spLocks/>
          </p:cNvSpPr>
          <p:nvPr/>
        </p:nvSpPr>
        <p:spPr>
          <a:xfrm>
            <a:off x="719141" y="3686922"/>
            <a:ext cx="7705723" cy="691392"/>
          </a:xfrm>
          <a:prstGeom prst="rect">
            <a:avLst/>
          </a:prstGeom>
          <a:pattFill prst="pct10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6350">
            <a:solidFill>
              <a:srgbClr val="BC274C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spcFirstLastPara="1" wrap="square" lIns="91425" tIns="9000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1pPr>
            <a:lvl2pPr marL="914400" indent="-317500">
              <a:buClr>
                <a:schemeClr val="dk1"/>
              </a:buClr>
              <a:buSzPts val="1400"/>
              <a:buFont typeface="Josefin Sans"/>
              <a:buChar char="○"/>
              <a:defRPr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2pPr>
            <a:lvl3pPr marL="1371600" indent="-317500">
              <a:buClr>
                <a:schemeClr val="dk1"/>
              </a:buClr>
              <a:buSzPts val="1400"/>
              <a:buFont typeface="Josefin Sans Light"/>
              <a:buChar char="■"/>
              <a:defRPr>
                <a:solidFill>
                  <a:schemeClr val="dk1"/>
                </a:solidFill>
                <a:latin typeface="Josefin Sans Light"/>
                <a:ea typeface="Josefin Sans Light"/>
                <a:cs typeface="Josefin Sans Light"/>
              </a:defRPr>
            </a:lvl3pPr>
            <a:lvl4pPr marL="1828800" indent="-317500">
              <a:buClr>
                <a:schemeClr val="dk1"/>
              </a:buClr>
              <a:buSzPts val="1400"/>
              <a:buFont typeface="Josefin Sans ExtraLight"/>
              <a:buChar char="●"/>
              <a:defRPr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4pPr>
            <a:lvl5pPr marL="2286000" indent="-311150">
              <a:buClr>
                <a:schemeClr val="dk1"/>
              </a:buClr>
              <a:buSzPts val="1400"/>
              <a:buFont typeface="Josefin Sans ExtraLight"/>
              <a:buChar char="○"/>
              <a:defRPr sz="13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5pPr>
            <a:lvl6pPr marL="2743200" indent="-304800">
              <a:buClr>
                <a:schemeClr val="dk1"/>
              </a:buClr>
              <a:buSzPts val="14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6pPr>
            <a:lvl7pPr marL="3200400" indent="-304800">
              <a:buClr>
                <a:schemeClr val="dk1"/>
              </a:buClr>
              <a:buSzPts val="1400"/>
              <a:buFont typeface="Josefin Sans ExtraLight"/>
              <a:buChar char="●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7pPr>
            <a:lvl8pPr marL="3657600" indent="-304800">
              <a:buClr>
                <a:schemeClr val="dk1"/>
              </a:buClr>
              <a:buSzPts val="1400"/>
              <a:buFont typeface="Josefin Sans ExtraLight"/>
              <a:buChar char="○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8pPr>
            <a:lvl9pPr marL="4114800" indent="-304800">
              <a:buClr>
                <a:schemeClr val="dk1"/>
              </a:buClr>
              <a:buSzPts val="1400"/>
              <a:buFont typeface="Josefin Sans ExtraLight"/>
              <a:buChar char="■"/>
              <a:defRPr sz="1200">
                <a:solidFill>
                  <a:schemeClr val="dk1"/>
                </a:solidFill>
                <a:latin typeface="Josefin Sans ExtraLight"/>
                <a:ea typeface="Josefin Sans ExtraLight"/>
                <a:cs typeface="Josefin Sans ExtraLight"/>
              </a:defRPr>
            </a:lvl9pPr>
          </a:lstStyle>
          <a:p>
            <a:pPr algn="just"/>
            <a:r>
              <a:rPr lang="it-IT" sz="1200" dirty="0"/>
              <a:t>Finalità generale della strategia è rendere l’Italia un paese dove persone di ogni genere, età ed estrazione sociale abbiano la medesima opportunità di sviluppo e di crescita, personali e professionali, di accesso al mondo dell’istruzione e del lavoro, senza disparità di trattamento economico o dignità.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9FB3BFA-42BB-29F9-A53D-0A8A3C98AE7B}"/>
              </a:ext>
            </a:extLst>
          </p:cNvPr>
          <p:cNvSpPr/>
          <p:nvPr/>
        </p:nvSpPr>
        <p:spPr>
          <a:xfrm>
            <a:off x="4375365" y="1587327"/>
            <a:ext cx="393270" cy="266528"/>
          </a:xfrm>
          <a:prstGeom prst="downArrow">
            <a:avLst/>
          </a:prstGeom>
          <a:solidFill>
            <a:srgbClr val="BC274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42225C46-21BE-C98C-8D08-E5C244EC8DF8}"/>
              </a:ext>
            </a:extLst>
          </p:cNvPr>
          <p:cNvSpPr/>
          <p:nvPr/>
        </p:nvSpPr>
        <p:spPr>
          <a:xfrm>
            <a:off x="4395755" y="3337245"/>
            <a:ext cx="304790" cy="297741"/>
          </a:xfrm>
          <a:prstGeom prst="downArrow">
            <a:avLst/>
          </a:prstGeom>
          <a:solidFill>
            <a:srgbClr val="BC274C"/>
          </a:solidFill>
          <a:ln>
            <a:solidFill>
              <a:srgbClr val="BC27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8ADB627A-C722-DA54-D197-3C2046E70C29}"/>
              </a:ext>
            </a:extLst>
          </p:cNvPr>
          <p:cNvSpPr/>
          <p:nvPr/>
        </p:nvSpPr>
        <p:spPr>
          <a:xfrm rot="5400000">
            <a:off x="4364665" y="2740258"/>
            <a:ext cx="389681" cy="1194216"/>
          </a:xfrm>
          <a:prstGeom prst="rightBrace">
            <a:avLst/>
          </a:prstGeom>
          <a:ln>
            <a:solidFill>
              <a:srgbClr val="BC2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6578FA32-B1C4-640B-A383-0917A0032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29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9A81EC2-B22A-2156-CDBA-E7BDBC031641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pic>
        <p:nvPicPr>
          <p:cNvPr id="21" name="Immagine 20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5E715E56-80B9-5700-1D16-A70BBDB63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sp>
        <p:nvSpPr>
          <p:cNvPr id="5" name="Google Shape;417;p50">
            <a:extLst>
              <a:ext uri="{FF2B5EF4-FFF2-40B4-BE49-F238E27FC236}">
                <a16:creationId xmlns:a16="http://schemas.microsoft.com/office/drawing/2014/main" id="{5CD1B0C0-52A9-BF6C-9D82-8DA2B921FE7A}"/>
              </a:ext>
            </a:extLst>
          </p:cNvPr>
          <p:cNvSpPr txBox="1"/>
          <p:nvPr/>
        </p:nvSpPr>
        <p:spPr>
          <a:xfrm>
            <a:off x="1470993" y="1912969"/>
            <a:ext cx="2103828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r>
              <a:rPr lang="en" dirty="0">
                <a:solidFill>
                  <a:srgbClr val="BC274C"/>
                </a:solidFill>
                <a:sym typeface="Josefin Sans"/>
              </a:rPr>
              <a:t>Dlg. 11 aprile 2006, n.198 </a:t>
            </a:r>
            <a:endParaRPr dirty="0">
              <a:solidFill>
                <a:srgbClr val="BC274C"/>
              </a:solidFill>
              <a:sym typeface="Josefin Sans"/>
            </a:endParaRPr>
          </a:p>
        </p:txBody>
      </p:sp>
      <p:sp>
        <p:nvSpPr>
          <p:cNvPr id="6" name="Google Shape;418;p50">
            <a:extLst>
              <a:ext uri="{FF2B5EF4-FFF2-40B4-BE49-F238E27FC236}">
                <a16:creationId xmlns:a16="http://schemas.microsoft.com/office/drawing/2014/main" id="{D094BED1-A955-8C99-40DD-3189BCCC832D}"/>
              </a:ext>
            </a:extLst>
          </p:cNvPr>
          <p:cNvSpPr txBox="1"/>
          <p:nvPr/>
        </p:nvSpPr>
        <p:spPr>
          <a:xfrm>
            <a:off x="1470992" y="2154062"/>
            <a:ext cx="2531519" cy="24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200"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r>
              <a:rPr lang="en" sz="1000" dirty="0">
                <a:sym typeface="Josefin Sans"/>
              </a:rPr>
              <a:t>Codice delle Pari Opportunità</a:t>
            </a:r>
            <a:endParaRPr sz="1000" dirty="0">
              <a:sym typeface="Josefin Sans"/>
            </a:endParaRPr>
          </a:p>
        </p:txBody>
      </p:sp>
      <p:cxnSp>
        <p:nvCxnSpPr>
          <p:cNvPr id="7" name="Google Shape;419;p50">
            <a:extLst>
              <a:ext uri="{FF2B5EF4-FFF2-40B4-BE49-F238E27FC236}">
                <a16:creationId xmlns:a16="http://schemas.microsoft.com/office/drawing/2014/main" id="{196D9A35-0822-33CA-731A-BFD647A47A66}"/>
              </a:ext>
            </a:extLst>
          </p:cNvPr>
          <p:cNvCxnSpPr>
            <a:cxnSpLocks/>
          </p:cNvCxnSpPr>
          <p:nvPr/>
        </p:nvCxnSpPr>
        <p:spPr>
          <a:xfrm flipH="1">
            <a:off x="846044" y="2152789"/>
            <a:ext cx="576000" cy="72000"/>
          </a:xfrm>
          <a:prstGeom prst="bentConnector3">
            <a:avLst>
              <a:gd name="adj1" fmla="val -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8" name="Google Shape;421;p50">
            <a:extLst>
              <a:ext uri="{FF2B5EF4-FFF2-40B4-BE49-F238E27FC236}">
                <a16:creationId xmlns:a16="http://schemas.microsoft.com/office/drawing/2014/main" id="{5D03006C-CD3C-CF13-95E8-F01676508679}"/>
              </a:ext>
            </a:extLst>
          </p:cNvPr>
          <p:cNvSpPr txBox="1"/>
          <p:nvPr/>
        </p:nvSpPr>
        <p:spPr>
          <a:xfrm>
            <a:off x="1470993" y="2607346"/>
            <a:ext cx="2390953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r>
              <a:rPr lang="it-IT" dirty="0">
                <a:solidFill>
                  <a:srgbClr val="BC274C"/>
                </a:solidFill>
                <a:sym typeface="Josefin Sans"/>
              </a:rPr>
              <a:t>Legge 5 novembre 2021, n.162</a:t>
            </a:r>
          </a:p>
        </p:txBody>
      </p:sp>
      <p:sp>
        <p:nvSpPr>
          <p:cNvPr id="9" name="Google Shape;427;p50">
            <a:extLst>
              <a:ext uri="{FF2B5EF4-FFF2-40B4-BE49-F238E27FC236}">
                <a16:creationId xmlns:a16="http://schemas.microsoft.com/office/drawing/2014/main" id="{9034B6E1-6C59-B11A-2DF7-51F63DE9712F}"/>
              </a:ext>
            </a:extLst>
          </p:cNvPr>
          <p:cNvSpPr txBox="1"/>
          <p:nvPr/>
        </p:nvSpPr>
        <p:spPr>
          <a:xfrm>
            <a:off x="1476417" y="3851777"/>
            <a:ext cx="2641691" cy="41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000">
                <a:solidFill>
                  <a:schemeClr val="dk1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r>
              <a:rPr lang="it-IT" dirty="0">
                <a:sym typeface="Josefin Sans"/>
              </a:rPr>
              <a:t>Definisce i parametri per il conseguimento della certificazione della Parità di Genere</a:t>
            </a:r>
          </a:p>
        </p:txBody>
      </p:sp>
      <p:sp>
        <p:nvSpPr>
          <p:cNvPr id="10" name="Google Shape;438;p50">
            <a:extLst>
              <a:ext uri="{FF2B5EF4-FFF2-40B4-BE49-F238E27FC236}">
                <a16:creationId xmlns:a16="http://schemas.microsoft.com/office/drawing/2014/main" id="{CC7BBB01-650B-9C4B-44F9-2D4E79D29D25}"/>
              </a:ext>
            </a:extLst>
          </p:cNvPr>
          <p:cNvSpPr/>
          <p:nvPr/>
        </p:nvSpPr>
        <p:spPr>
          <a:xfrm>
            <a:off x="1085392" y="3071526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424;p50">
            <a:extLst>
              <a:ext uri="{FF2B5EF4-FFF2-40B4-BE49-F238E27FC236}">
                <a16:creationId xmlns:a16="http://schemas.microsoft.com/office/drawing/2014/main" id="{2005099D-DA19-908D-09D2-7D300BE62EDD}"/>
              </a:ext>
            </a:extLst>
          </p:cNvPr>
          <p:cNvSpPr/>
          <p:nvPr/>
        </p:nvSpPr>
        <p:spPr>
          <a:xfrm>
            <a:off x="2486588" y="2928870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429;p50">
            <a:extLst>
              <a:ext uri="{FF2B5EF4-FFF2-40B4-BE49-F238E27FC236}">
                <a16:creationId xmlns:a16="http://schemas.microsoft.com/office/drawing/2014/main" id="{89732FF3-0F36-35E8-76EC-25223E406A50}"/>
              </a:ext>
            </a:extLst>
          </p:cNvPr>
          <p:cNvSpPr/>
          <p:nvPr/>
        </p:nvSpPr>
        <p:spPr>
          <a:xfrm>
            <a:off x="3882794" y="3066163"/>
            <a:ext cx="123000" cy="123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3" name="Google Shape;439;p50">
            <a:extLst>
              <a:ext uri="{FF2B5EF4-FFF2-40B4-BE49-F238E27FC236}">
                <a16:creationId xmlns:a16="http://schemas.microsoft.com/office/drawing/2014/main" id="{BEF237CD-794D-0111-CFF9-5B40FECCFFE4}"/>
              </a:ext>
            </a:extLst>
          </p:cNvPr>
          <p:cNvCxnSpPr>
            <a:cxnSpLocks/>
          </p:cNvCxnSpPr>
          <p:nvPr/>
        </p:nvCxnSpPr>
        <p:spPr>
          <a:xfrm>
            <a:off x="827088" y="1909678"/>
            <a:ext cx="0" cy="2324595"/>
          </a:xfrm>
          <a:prstGeom prst="straightConnector1">
            <a:avLst/>
          </a:prstGeom>
          <a:noFill/>
          <a:ln w="19050" cap="flat" cmpd="sng">
            <a:solidFill>
              <a:srgbClr val="BC274C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4" name="Google Shape;427;p50">
            <a:extLst>
              <a:ext uri="{FF2B5EF4-FFF2-40B4-BE49-F238E27FC236}">
                <a16:creationId xmlns:a16="http://schemas.microsoft.com/office/drawing/2014/main" id="{AD414D7E-39D3-5738-A0C5-9485F894325A}"/>
              </a:ext>
            </a:extLst>
          </p:cNvPr>
          <p:cNvSpPr txBox="1"/>
          <p:nvPr/>
        </p:nvSpPr>
        <p:spPr>
          <a:xfrm>
            <a:off x="1474268" y="2820439"/>
            <a:ext cx="2727852" cy="76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None/>
              <a:defRPr sz="1100">
                <a:solidFill>
                  <a:schemeClr val="dk1"/>
                </a:solidFill>
                <a:latin typeface="Josefin San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000" dirty="0">
                <a:sym typeface="Josefin Sans"/>
              </a:rPr>
              <a:t>Modifiche al codice delle Pari Opportunità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" sz="1000" b="1" dirty="0">
                <a:sym typeface="Josefin Sans"/>
              </a:rPr>
              <a:t>Introduzione del sistema di certificazione della Parità di Genere</a:t>
            </a:r>
            <a:endParaRPr sz="1000" b="1" dirty="0">
              <a:sym typeface="Josefin Sans"/>
            </a:endParaRPr>
          </a:p>
        </p:txBody>
      </p:sp>
      <p:cxnSp>
        <p:nvCxnSpPr>
          <p:cNvPr id="15" name="Google Shape;419;p50">
            <a:extLst>
              <a:ext uri="{FF2B5EF4-FFF2-40B4-BE49-F238E27FC236}">
                <a16:creationId xmlns:a16="http://schemas.microsoft.com/office/drawing/2014/main" id="{A55E5C1A-6502-C667-39A7-B45386FE9F30}"/>
              </a:ext>
            </a:extLst>
          </p:cNvPr>
          <p:cNvCxnSpPr>
            <a:cxnSpLocks/>
          </p:cNvCxnSpPr>
          <p:nvPr/>
        </p:nvCxnSpPr>
        <p:spPr>
          <a:xfrm flipH="1">
            <a:off x="827268" y="2843673"/>
            <a:ext cx="576000" cy="72000"/>
          </a:xfrm>
          <a:prstGeom prst="bentConnector3">
            <a:avLst>
              <a:gd name="adj1" fmla="val -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16" name="Google Shape;419;p50">
            <a:extLst>
              <a:ext uri="{FF2B5EF4-FFF2-40B4-BE49-F238E27FC236}">
                <a16:creationId xmlns:a16="http://schemas.microsoft.com/office/drawing/2014/main" id="{79C75ACF-FA87-B8B2-B7D2-19E3310DA5F5}"/>
              </a:ext>
            </a:extLst>
          </p:cNvPr>
          <p:cNvCxnSpPr>
            <a:cxnSpLocks/>
          </p:cNvCxnSpPr>
          <p:nvPr/>
        </p:nvCxnSpPr>
        <p:spPr>
          <a:xfrm flipH="1">
            <a:off x="827088" y="3812102"/>
            <a:ext cx="576000" cy="72000"/>
          </a:xfrm>
          <a:prstGeom prst="bentConnector3">
            <a:avLst>
              <a:gd name="adj1" fmla="val -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17" name="Google Shape;415;p50">
            <a:extLst>
              <a:ext uri="{FF2B5EF4-FFF2-40B4-BE49-F238E27FC236}">
                <a16:creationId xmlns:a16="http://schemas.microsoft.com/office/drawing/2014/main" id="{17E9A855-6EDA-8888-680A-0862C9327B44}"/>
              </a:ext>
            </a:extLst>
          </p:cNvPr>
          <p:cNvSpPr txBox="1">
            <a:spLocks/>
          </p:cNvSpPr>
          <p:nvPr/>
        </p:nvSpPr>
        <p:spPr>
          <a:xfrm>
            <a:off x="370177" y="543224"/>
            <a:ext cx="8522071" cy="7687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indent="0" defTabSz="685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Josefin Sans"/>
              <a:buNone/>
              <a:defRPr sz="2400" b="1" cap="all" spc="75" baseline="0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D0000"/>
              </a:buClr>
              <a:buSzPts val="4000"/>
              <a:buFont typeface="Josefin Sans"/>
              <a:buNone/>
              <a:defRPr sz="4000" b="1">
                <a:solidFill>
                  <a:srgbClr val="FD0000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>
                <a:solidFill>
                  <a:srgbClr val="BC274C"/>
                </a:solidFill>
              </a:rPr>
              <a:t>Le principali tappe  del percorso  per l’introduzione della certificazione della parità di genere</a:t>
            </a:r>
          </a:p>
        </p:txBody>
      </p:sp>
      <p:sp>
        <p:nvSpPr>
          <p:cNvPr id="19" name="Google Shape;431;p50">
            <a:extLst>
              <a:ext uri="{FF2B5EF4-FFF2-40B4-BE49-F238E27FC236}">
                <a16:creationId xmlns:a16="http://schemas.microsoft.com/office/drawing/2014/main" id="{7221F1D6-C3E4-1DA1-70FD-7573F835FC94}"/>
              </a:ext>
            </a:extLst>
          </p:cNvPr>
          <p:cNvSpPr txBox="1"/>
          <p:nvPr/>
        </p:nvSpPr>
        <p:spPr>
          <a:xfrm>
            <a:off x="5063832" y="1879372"/>
            <a:ext cx="3355198" cy="51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BC274C"/>
                </a:solidFill>
                <a:latin typeface="Josefin Sans"/>
                <a:sym typeface="Josefin Sans"/>
              </a:rPr>
              <a:t>Prassi di </a:t>
            </a:r>
            <a:r>
              <a:rPr lang="en" sz="1200" b="1">
                <a:solidFill>
                  <a:srgbClr val="BC274C"/>
                </a:solidFill>
                <a:latin typeface="Josefin Sans"/>
                <a:sym typeface="Josefin Sans"/>
              </a:rPr>
              <a:t>riferimento UNI/</a:t>
            </a:r>
            <a:r>
              <a:rPr lang="en" sz="1200" b="1" dirty="0">
                <a:solidFill>
                  <a:srgbClr val="BC274C"/>
                </a:solidFill>
                <a:latin typeface="Josefin Sans"/>
                <a:sym typeface="Josefin Sans"/>
              </a:rPr>
              <a:t>PdR 125:2022, pubblicata il 16 marzo 2022</a:t>
            </a:r>
            <a:endParaRPr sz="1200" b="1" dirty="0">
              <a:solidFill>
                <a:srgbClr val="BC274C"/>
              </a:solidFill>
              <a:latin typeface="Josefin Sans"/>
              <a:sym typeface="Josefin Sans"/>
            </a:endParaRPr>
          </a:p>
        </p:txBody>
      </p:sp>
      <p:sp>
        <p:nvSpPr>
          <p:cNvPr id="20" name="Google Shape;426;p50">
            <a:extLst>
              <a:ext uri="{FF2B5EF4-FFF2-40B4-BE49-F238E27FC236}">
                <a16:creationId xmlns:a16="http://schemas.microsoft.com/office/drawing/2014/main" id="{5133906B-96D0-4911-BF82-F84FF75734E3}"/>
              </a:ext>
            </a:extLst>
          </p:cNvPr>
          <p:cNvSpPr txBox="1"/>
          <p:nvPr/>
        </p:nvSpPr>
        <p:spPr>
          <a:xfrm>
            <a:off x="1470992" y="3597302"/>
            <a:ext cx="2956001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None/>
              <a:defRPr sz="1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</a:defRPr>
            </a:lvl1pPr>
          </a:lstStyle>
          <a:p>
            <a:r>
              <a:rPr lang="it-IT" dirty="0">
                <a:solidFill>
                  <a:srgbClr val="BC274C"/>
                </a:solidFill>
                <a:sym typeface="Josefin Sans"/>
              </a:rPr>
              <a:t>Decreto PdC 29 aprile 2022, n. 162</a:t>
            </a:r>
          </a:p>
        </p:txBody>
      </p:sp>
      <p:cxnSp>
        <p:nvCxnSpPr>
          <p:cNvPr id="23" name="Google Shape;439;p50">
            <a:extLst>
              <a:ext uri="{FF2B5EF4-FFF2-40B4-BE49-F238E27FC236}">
                <a16:creationId xmlns:a16="http://schemas.microsoft.com/office/drawing/2014/main" id="{747ACE67-70E0-3C23-0061-54ADB7519118}"/>
              </a:ext>
            </a:extLst>
          </p:cNvPr>
          <p:cNvCxnSpPr>
            <a:cxnSpLocks/>
          </p:cNvCxnSpPr>
          <p:nvPr/>
        </p:nvCxnSpPr>
        <p:spPr>
          <a:xfrm>
            <a:off x="4745412" y="1909678"/>
            <a:ext cx="0" cy="2324595"/>
          </a:xfrm>
          <a:prstGeom prst="straightConnector1">
            <a:avLst/>
          </a:prstGeom>
          <a:noFill/>
          <a:ln w="19050" cap="flat" cmpd="sng">
            <a:solidFill>
              <a:srgbClr val="BC274C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24" name="Google Shape;419;p50">
            <a:extLst>
              <a:ext uri="{FF2B5EF4-FFF2-40B4-BE49-F238E27FC236}">
                <a16:creationId xmlns:a16="http://schemas.microsoft.com/office/drawing/2014/main" id="{4C7497F5-5E56-C305-1123-1FD63ACD766A}"/>
              </a:ext>
            </a:extLst>
          </p:cNvPr>
          <p:cNvCxnSpPr>
            <a:cxnSpLocks/>
          </p:cNvCxnSpPr>
          <p:nvPr/>
        </p:nvCxnSpPr>
        <p:spPr>
          <a:xfrm flipH="1">
            <a:off x="4745407" y="3446683"/>
            <a:ext cx="576000" cy="72000"/>
          </a:xfrm>
          <a:prstGeom prst="bentConnector3">
            <a:avLst>
              <a:gd name="adj1" fmla="val -6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diamond" w="med" len="med"/>
            <a:tailEnd type="none" w="med" len="med"/>
          </a:ln>
        </p:spPr>
      </p:cxnSp>
      <p:sp>
        <p:nvSpPr>
          <p:cNvPr id="25" name="Google Shape;432;p50">
            <a:extLst>
              <a:ext uri="{FF2B5EF4-FFF2-40B4-BE49-F238E27FC236}">
                <a16:creationId xmlns:a16="http://schemas.microsoft.com/office/drawing/2014/main" id="{4AF16E81-01FE-0275-3010-7B357F5606BF}"/>
              </a:ext>
            </a:extLst>
          </p:cNvPr>
          <p:cNvSpPr txBox="1"/>
          <p:nvPr/>
        </p:nvSpPr>
        <p:spPr>
          <a:xfrm>
            <a:off x="5063831" y="2389595"/>
            <a:ext cx="3361031" cy="98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solidFill>
                  <a:schemeClr val="dk1"/>
                </a:solidFill>
                <a:latin typeface="Josefin Sans"/>
                <a:sym typeface="Josefin Sans"/>
              </a:rPr>
              <a:t>Linee guida </a:t>
            </a:r>
            <a:r>
              <a:rPr lang="en" sz="1100" dirty="0">
                <a:solidFill>
                  <a:schemeClr val="dk1"/>
                </a:solidFill>
                <a:latin typeface="Josefin Sans"/>
                <a:sym typeface="Josefin Sans"/>
              </a:rPr>
              <a:t>sul sitema di gestione per la Parità di Genere che prevede l’adozione di specifici KPI (key performance indicator) inerenti alle politiche di parità di genere nelle organizzazioni</a:t>
            </a:r>
            <a:endParaRPr sz="1100" dirty="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  <p:extLst>
      <p:ext uri="{BB962C8B-B14F-4D97-AF65-F5344CB8AC3E}">
        <p14:creationId xmlns:p14="http://schemas.microsoft.com/office/powerpoint/2010/main" val="437519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394A3D45-EA32-8ECD-6FCF-E6FA59B64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CA317E-BE1E-0AFC-C16C-C06DE286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9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8130D2B-CBCA-D19A-7AD0-385E99AE2CD4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pic>
        <p:nvPicPr>
          <p:cNvPr id="5" name="Immagine 4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5AFD4203-3B20-A3CB-18C1-1CD37FF84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sp>
        <p:nvSpPr>
          <p:cNvPr id="349" name="Google Shape;349;p45">
            <a:extLst>
              <a:ext uri="{FF2B5EF4-FFF2-40B4-BE49-F238E27FC236}">
                <a16:creationId xmlns:a16="http://schemas.microsoft.com/office/drawing/2014/main" id="{8EC937E0-A3F9-02C3-5522-F564423FC29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281416" y="529233"/>
            <a:ext cx="8581167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SzPts val="1900"/>
            </a:pPr>
            <a:r>
              <a:rPr lang="it-IT" sz="2400" dirty="0">
                <a:solidFill>
                  <a:srgbClr val="BC274C"/>
                </a:solidFill>
              </a:rPr>
              <a:t>2. </a:t>
            </a:r>
            <a:r>
              <a:rPr lang="it-IT" sz="2000" dirty="0">
                <a:solidFill>
                  <a:srgbClr val="BC274C"/>
                </a:solidFill>
              </a:rPr>
              <a:t>LO STRUMENTO DELLA CERTIFICAZIONE</a:t>
            </a:r>
            <a:br>
              <a:rPr lang="it-IT" sz="2000" dirty="0">
                <a:solidFill>
                  <a:srgbClr val="BC274C"/>
                </a:solidFill>
              </a:rPr>
            </a:br>
            <a:r>
              <a:rPr lang="it-IT" sz="2000" dirty="0">
                <a:solidFill>
                  <a:srgbClr val="BC274C"/>
                </a:solidFill>
              </a:rPr>
              <a:t>DELLA Parità DI GENERE</a:t>
            </a:r>
            <a:br>
              <a:rPr lang="it-IT" sz="2000" dirty="0">
                <a:solidFill>
                  <a:srgbClr val="BC274C"/>
                </a:solidFill>
              </a:rPr>
            </a:br>
            <a:endParaRPr lang="it-IT" sz="2000" dirty="0">
              <a:solidFill>
                <a:srgbClr val="BC274C"/>
              </a:solidFill>
            </a:endParaRPr>
          </a:p>
        </p:txBody>
      </p:sp>
      <p:sp>
        <p:nvSpPr>
          <p:cNvPr id="12" name="Google Shape;355;p45">
            <a:extLst>
              <a:ext uri="{FF2B5EF4-FFF2-40B4-BE49-F238E27FC236}">
                <a16:creationId xmlns:a16="http://schemas.microsoft.com/office/drawing/2014/main" id="{A3394488-E867-68BD-6B97-88D933994B6B}"/>
              </a:ext>
            </a:extLst>
          </p:cNvPr>
          <p:cNvSpPr txBox="1">
            <a:spLocks/>
          </p:cNvSpPr>
          <p:nvPr/>
        </p:nvSpPr>
        <p:spPr>
          <a:xfrm>
            <a:off x="1298141" y="1447789"/>
            <a:ext cx="6972892" cy="49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it-IT" sz="1100" dirty="0"/>
              <a:t>È l’attestazione riconosciuta alle organizzazioni aziendali che dimostrano di aver identificato consapevolmente la </a:t>
            </a:r>
            <a:r>
              <a:rPr lang="it-IT" sz="1100" b="1" dirty="0"/>
              <a:t>parità di genere quale parte integrante della strategia e della vita aziendale  </a:t>
            </a:r>
          </a:p>
          <a:p>
            <a:pPr marL="0" indent="0" algn="just"/>
            <a:endParaRPr lang="it-IT" sz="1100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8651978F-1F71-9B37-0C59-BDE33AEC89D7}"/>
              </a:ext>
            </a:extLst>
          </p:cNvPr>
          <p:cNvSpPr/>
          <p:nvPr/>
        </p:nvSpPr>
        <p:spPr>
          <a:xfrm>
            <a:off x="373626" y="1527682"/>
            <a:ext cx="422787" cy="329380"/>
          </a:xfrm>
          <a:prstGeom prst="rightArrow">
            <a:avLst/>
          </a:prstGeom>
          <a:solidFill>
            <a:srgbClr val="BC274C"/>
          </a:solidFill>
          <a:ln>
            <a:solidFill>
              <a:srgbClr val="BC27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682DE424-12FA-1D37-2884-0C0D0872C41B}"/>
              </a:ext>
            </a:extLst>
          </p:cNvPr>
          <p:cNvSpPr/>
          <p:nvPr/>
        </p:nvSpPr>
        <p:spPr>
          <a:xfrm>
            <a:off x="373626" y="2293744"/>
            <a:ext cx="422787" cy="329380"/>
          </a:xfrm>
          <a:prstGeom prst="rightArrow">
            <a:avLst/>
          </a:prstGeom>
          <a:solidFill>
            <a:srgbClr val="BC274C"/>
          </a:solidFill>
          <a:ln>
            <a:solidFill>
              <a:srgbClr val="BC27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Google Shape;355;p45">
            <a:extLst>
              <a:ext uri="{FF2B5EF4-FFF2-40B4-BE49-F238E27FC236}">
                <a16:creationId xmlns:a16="http://schemas.microsoft.com/office/drawing/2014/main" id="{DC6E2204-6287-CF16-E5A0-FA7389B0DD83}"/>
              </a:ext>
            </a:extLst>
          </p:cNvPr>
          <p:cNvSpPr txBox="1">
            <a:spLocks/>
          </p:cNvSpPr>
          <p:nvPr/>
        </p:nvSpPr>
        <p:spPr>
          <a:xfrm>
            <a:off x="1298141" y="2251099"/>
            <a:ext cx="6972892" cy="42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it-IT" sz="1100" dirty="0"/>
              <a:t>È un riconoscimento formale basato su </a:t>
            </a:r>
            <a:r>
              <a:rPr lang="it-IT" sz="1100" b="1" dirty="0"/>
              <a:t>parametri oggettivi e misurabili </a:t>
            </a:r>
            <a:r>
              <a:rPr lang="it-IT" sz="1100" dirty="0"/>
              <a:t>(equità retributiva, politiche di conciliazione vita-lavoro, accesso equilibrato alle opportunità di carriera, …)</a:t>
            </a:r>
          </a:p>
          <a:p>
            <a:pPr marL="0" indent="0" algn="just"/>
            <a:endParaRPr lang="it-IT" sz="1100" dirty="0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FF3B6947-9EF0-1500-F1AF-3545569CEDA5}"/>
              </a:ext>
            </a:extLst>
          </p:cNvPr>
          <p:cNvSpPr/>
          <p:nvPr/>
        </p:nvSpPr>
        <p:spPr>
          <a:xfrm>
            <a:off x="373626" y="3283113"/>
            <a:ext cx="422787" cy="329380"/>
          </a:xfrm>
          <a:prstGeom prst="rightArrow">
            <a:avLst/>
          </a:prstGeom>
          <a:solidFill>
            <a:srgbClr val="BC274C"/>
          </a:solidFill>
          <a:ln>
            <a:solidFill>
              <a:srgbClr val="BC27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Google Shape;355;p45">
            <a:extLst>
              <a:ext uri="{FF2B5EF4-FFF2-40B4-BE49-F238E27FC236}">
                <a16:creationId xmlns:a16="http://schemas.microsoft.com/office/drawing/2014/main" id="{40909671-83B4-B255-4F6D-75599ABBBA0C}"/>
              </a:ext>
            </a:extLst>
          </p:cNvPr>
          <p:cNvSpPr txBox="1">
            <a:spLocks/>
          </p:cNvSpPr>
          <p:nvPr/>
        </p:nvSpPr>
        <p:spPr>
          <a:xfrm>
            <a:off x="1298141" y="3240468"/>
            <a:ext cx="6972892" cy="42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it-IT" sz="1100" dirty="0"/>
              <a:t>È un processo che aiuta le organizzazioni a creare un </a:t>
            </a:r>
            <a:r>
              <a:rPr lang="it-IT" sz="1100" b="1" dirty="0"/>
              <a:t>ambiente di lavoro più equo e inclusivo</a:t>
            </a:r>
          </a:p>
          <a:p>
            <a:pPr marL="0" indent="0" algn="just"/>
            <a:endParaRPr lang="it-IT" sz="1100" dirty="0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5F8A3778-5AB0-68E2-970F-79FE53BFE364}"/>
              </a:ext>
            </a:extLst>
          </p:cNvPr>
          <p:cNvSpPr/>
          <p:nvPr/>
        </p:nvSpPr>
        <p:spPr>
          <a:xfrm>
            <a:off x="373626" y="4102876"/>
            <a:ext cx="422787" cy="329380"/>
          </a:xfrm>
          <a:prstGeom prst="rightArrow">
            <a:avLst/>
          </a:prstGeom>
          <a:solidFill>
            <a:srgbClr val="BC274C"/>
          </a:solidFill>
          <a:ln>
            <a:solidFill>
              <a:srgbClr val="BC274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Google Shape;355;p45">
            <a:extLst>
              <a:ext uri="{FF2B5EF4-FFF2-40B4-BE49-F238E27FC236}">
                <a16:creationId xmlns:a16="http://schemas.microsoft.com/office/drawing/2014/main" id="{FBCFFBA3-CD0D-E66A-96F9-3D173F63015F}"/>
              </a:ext>
            </a:extLst>
          </p:cNvPr>
          <p:cNvSpPr txBox="1">
            <a:spLocks/>
          </p:cNvSpPr>
          <p:nvPr/>
        </p:nvSpPr>
        <p:spPr>
          <a:xfrm>
            <a:off x="1298141" y="4060231"/>
            <a:ext cx="6972892" cy="42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 algn="just"/>
            <a:r>
              <a:rPr lang="it-IT" sz="1100" dirty="0"/>
              <a:t>Richiede l’intervento di </a:t>
            </a:r>
            <a:r>
              <a:rPr lang="it-IT" sz="1100" b="1" dirty="0"/>
              <a:t>organismi di certificazione accreditati</a:t>
            </a:r>
            <a:r>
              <a:rPr lang="it-IT" sz="1100" dirty="0"/>
              <a:t>, enti terzi indipendenti che verificano la conformità agli standard stabiliti</a:t>
            </a:r>
          </a:p>
          <a:p>
            <a:pPr marL="0" indent="0" algn="just"/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92900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745C1136-8ADF-26AD-B6DA-F3E5B6AE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9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41CC243-D5DB-0CC4-471C-DE625D405330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pic>
        <p:nvPicPr>
          <p:cNvPr id="7" name="Immagine 6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D3C9B0FC-EA1F-E06B-4CC9-9CE328CA3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sp>
        <p:nvSpPr>
          <p:cNvPr id="353" name="Google Shape;353;p45"/>
          <p:cNvSpPr txBox="1">
            <a:spLocks noGrp="1"/>
          </p:cNvSpPr>
          <p:nvPr>
            <p:ph type="title"/>
          </p:nvPr>
        </p:nvSpPr>
        <p:spPr>
          <a:xfrm>
            <a:off x="173903" y="1280038"/>
            <a:ext cx="2736268" cy="2959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BC274C"/>
                </a:solidFill>
              </a:rPr>
              <a:t>VANTAGGI: </a:t>
            </a:r>
            <a:endParaRPr sz="1200" dirty="0">
              <a:solidFill>
                <a:srgbClr val="BC274C"/>
              </a:solidFill>
            </a:endParaRPr>
          </a:p>
        </p:txBody>
      </p:sp>
      <p:sp>
        <p:nvSpPr>
          <p:cNvPr id="349" name="Google Shape;349;p45"/>
          <p:cNvSpPr txBox="1">
            <a:spLocks noGrp="1"/>
          </p:cNvSpPr>
          <p:nvPr>
            <p:ph type="title" idx="2"/>
          </p:nvPr>
        </p:nvSpPr>
        <p:spPr>
          <a:xfrm>
            <a:off x="136976" y="551264"/>
            <a:ext cx="7972123" cy="6762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SzPts val="1900"/>
            </a:pPr>
            <a:r>
              <a:rPr lang="it-IT" sz="2000" dirty="0">
                <a:solidFill>
                  <a:srgbClr val="BC274C"/>
                </a:solidFill>
              </a:rPr>
              <a:t>VANTAGGI E OPPORTUNITA’ della certificazione</a:t>
            </a:r>
          </a:p>
        </p:txBody>
      </p:sp>
      <p:sp>
        <p:nvSpPr>
          <p:cNvPr id="355" name="Google Shape;355;p45"/>
          <p:cNvSpPr txBox="1">
            <a:spLocks noGrp="1"/>
          </p:cNvSpPr>
          <p:nvPr>
            <p:ph type="subTitle" idx="1"/>
          </p:nvPr>
        </p:nvSpPr>
        <p:spPr>
          <a:xfrm>
            <a:off x="713594" y="1786406"/>
            <a:ext cx="3973826" cy="16366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b="1" dirty="0"/>
              <a:t>Sgravi contributivi</a:t>
            </a:r>
            <a:r>
              <a:rPr lang="it-IT" sz="1000" dirty="0"/>
              <a:t>: riduzione dell’1% dei contributi previdenziali sino ad un massimo di 50.000 euro;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it-IT" sz="100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b="1" dirty="0"/>
              <a:t>Premialità negli appalti pubblici</a:t>
            </a:r>
            <a:r>
              <a:rPr lang="it-IT" sz="1000" dirty="0"/>
              <a:t>: aumento dei punteggi nelle gare di appalto e riduzione del 20% sulle garanzie fideiussorie richieste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000" b="1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b="1" dirty="0"/>
              <a:t>Punteggi premiali </a:t>
            </a:r>
            <a:r>
              <a:rPr lang="it-IT" sz="1000" dirty="0"/>
              <a:t>per l’accesso ad Aiuti di Stato o finanziamenti pubblici a valere sui Fondi europei, nazionali e regionali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it-IT" sz="1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</p:txBody>
      </p:sp>
      <p:cxnSp>
        <p:nvCxnSpPr>
          <p:cNvPr id="363" name="Google Shape;363;p45"/>
          <p:cNvCxnSpPr>
            <a:cxnSpLocks/>
          </p:cNvCxnSpPr>
          <p:nvPr/>
        </p:nvCxnSpPr>
        <p:spPr>
          <a:xfrm>
            <a:off x="276628" y="1713771"/>
            <a:ext cx="0" cy="2149672"/>
          </a:xfrm>
          <a:prstGeom prst="straightConnector1">
            <a:avLst/>
          </a:prstGeom>
          <a:noFill/>
          <a:ln w="76200" cap="flat" cmpd="sng">
            <a:solidFill>
              <a:srgbClr val="BC274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353;p45">
            <a:extLst>
              <a:ext uri="{FF2B5EF4-FFF2-40B4-BE49-F238E27FC236}">
                <a16:creationId xmlns:a16="http://schemas.microsoft.com/office/drawing/2014/main" id="{14B8467E-8527-FD62-FD19-440165039B0A}"/>
              </a:ext>
            </a:extLst>
          </p:cNvPr>
          <p:cNvSpPr txBox="1">
            <a:spLocks/>
          </p:cNvSpPr>
          <p:nvPr/>
        </p:nvSpPr>
        <p:spPr>
          <a:xfrm>
            <a:off x="1331367" y="2992212"/>
            <a:ext cx="2963100" cy="317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lang="it-IT" sz="1200" dirty="0"/>
          </a:p>
        </p:txBody>
      </p:sp>
      <p:cxnSp>
        <p:nvCxnSpPr>
          <p:cNvPr id="29" name="Google Shape;363;p45">
            <a:extLst>
              <a:ext uri="{FF2B5EF4-FFF2-40B4-BE49-F238E27FC236}">
                <a16:creationId xmlns:a16="http://schemas.microsoft.com/office/drawing/2014/main" id="{0CE1BA75-8C33-9D28-3BD9-6C334DF6C988}"/>
              </a:ext>
            </a:extLst>
          </p:cNvPr>
          <p:cNvCxnSpPr>
            <a:cxnSpLocks/>
          </p:cNvCxnSpPr>
          <p:nvPr/>
        </p:nvCxnSpPr>
        <p:spPr>
          <a:xfrm>
            <a:off x="4901503" y="1759672"/>
            <a:ext cx="0" cy="1362171"/>
          </a:xfrm>
          <a:prstGeom prst="straightConnector1">
            <a:avLst/>
          </a:prstGeom>
          <a:noFill/>
          <a:ln w="76200" cap="flat" cmpd="sng">
            <a:solidFill>
              <a:srgbClr val="BC274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" name="Google Shape;11092;p96">
            <a:extLst>
              <a:ext uri="{FF2B5EF4-FFF2-40B4-BE49-F238E27FC236}">
                <a16:creationId xmlns:a16="http://schemas.microsoft.com/office/drawing/2014/main" id="{D1D02300-109C-E10B-0EA2-7B83607EE859}"/>
              </a:ext>
            </a:extLst>
          </p:cNvPr>
          <p:cNvGrpSpPr/>
          <p:nvPr/>
        </p:nvGrpSpPr>
        <p:grpSpPr>
          <a:xfrm>
            <a:off x="5056608" y="1834511"/>
            <a:ext cx="180000" cy="180000"/>
            <a:chOff x="4896099" y="1970920"/>
            <a:chExt cx="358155" cy="358123"/>
          </a:xfrm>
          <a:solidFill>
            <a:srgbClr val="C00000"/>
          </a:solidFill>
        </p:grpSpPr>
        <p:sp>
          <p:nvSpPr>
            <p:cNvPr id="16" name="Google Shape;11093;p96">
              <a:extLst>
                <a:ext uri="{FF2B5EF4-FFF2-40B4-BE49-F238E27FC236}">
                  <a16:creationId xmlns:a16="http://schemas.microsoft.com/office/drawing/2014/main" id="{F00410B6-61A1-58EE-D401-B1CF7D430CCE}"/>
                </a:ext>
              </a:extLst>
            </p:cNvPr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solidFill>
                <a:srgbClr val="BC274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1094;p96">
              <a:extLst>
                <a:ext uri="{FF2B5EF4-FFF2-40B4-BE49-F238E27FC236}">
                  <a16:creationId xmlns:a16="http://schemas.microsoft.com/office/drawing/2014/main" id="{BB2F1C4D-1013-AB88-6D49-DFA17045C8BF}"/>
                </a:ext>
              </a:extLst>
            </p:cNvPr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solidFill>
                <a:srgbClr val="BC274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1095;p96">
              <a:extLst>
                <a:ext uri="{FF2B5EF4-FFF2-40B4-BE49-F238E27FC236}">
                  <a16:creationId xmlns:a16="http://schemas.microsoft.com/office/drawing/2014/main" id="{32E75683-CC2C-20F7-FEE4-95CD62FDF58D}"/>
                </a:ext>
              </a:extLst>
            </p:cNvPr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solidFill>
                <a:srgbClr val="BC274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Google Shape;13488;p100">
            <a:extLst>
              <a:ext uri="{FF2B5EF4-FFF2-40B4-BE49-F238E27FC236}">
                <a16:creationId xmlns:a16="http://schemas.microsoft.com/office/drawing/2014/main" id="{8A713D8A-6B18-E2C6-63D9-40EDD427F80D}"/>
              </a:ext>
            </a:extLst>
          </p:cNvPr>
          <p:cNvSpPr/>
          <p:nvPr/>
        </p:nvSpPr>
        <p:spPr>
          <a:xfrm>
            <a:off x="442882" y="1789507"/>
            <a:ext cx="180000" cy="180000"/>
          </a:xfrm>
          <a:custGeom>
            <a:avLst/>
            <a:gdLst/>
            <a:ahLst/>
            <a:cxnLst/>
            <a:rect l="l" t="t" r="r" b="b"/>
            <a:pathLst>
              <a:path w="10919" h="10884" extrusionOk="0">
                <a:moveTo>
                  <a:pt x="9561" y="561"/>
                </a:moveTo>
                <a:lnTo>
                  <a:pt x="9561" y="1203"/>
                </a:lnTo>
                <a:cubicBezTo>
                  <a:pt x="9561" y="1299"/>
                  <a:pt x="9633" y="1370"/>
                  <a:pt x="9728" y="1370"/>
                </a:cubicBezTo>
                <a:lnTo>
                  <a:pt x="10359" y="1370"/>
                </a:lnTo>
                <a:lnTo>
                  <a:pt x="8966" y="2739"/>
                </a:lnTo>
                <a:lnTo>
                  <a:pt x="8394" y="2739"/>
                </a:lnTo>
                <a:lnTo>
                  <a:pt x="9323" y="1811"/>
                </a:lnTo>
                <a:cubicBezTo>
                  <a:pt x="9383" y="1751"/>
                  <a:pt x="9383" y="1644"/>
                  <a:pt x="9323" y="1584"/>
                </a:cubicBezTo>
                <a:cubicBezTo>
                  <a:pt x="9293" y="1555"/>
                  <a:pt x="9252" y="1540"/>
                  <a:pt x="9210" y="1540"/>
                </a:cubicBezTo>
                <a:cubicBezTo>
                  <a:pt x="9168" y="1540"/>
                  <a:pt x="9127" y="1555"/>
                  <a:pt x="9097" y="1584"/>
                </a:cubicBezTo>
                <a:lnTo>
                  <a:pt x="8180" y="2513"/>
                </a:lnTo>
                <a:lnTo>
                  <a:pt x="8180" y="1954"/>
                </a:lnTo>
                <a:lnTo>
                  <a:pt x="9561" y="561"/>
                </a:lnTo>
                <a:close/>
                <a:moveTo>
                  <a:pt x="4441" y="2382"/>
                </a:moveTo>
                <a:cubicBezTo>
                  <a:pt x="5513" y="2382"/>
                  <a:pt x="6489" y="2799"/>
                  <a:pt x="7228" y="3466"/>
                </a:cubicBezTo>
                <a:lnTo>
                  <a:pt x="4334" y="6347"/>
                </a:lnTo>
                <a:cubicBezTo>
                  <a:pt x="4275" y="6406"/>
                  <a:pt x="4275" y="6514"/>
                  <a:pt x="4334" y="6573"/>
                </a:cubicBezTo>
                <a:cubicBezTo>
                  <a:pt x="4370" y="6609"/>
                  <a:pt x="4406" y="6621"/>
                  <a:pt x="4453" y="6621"/>
                </a:cubicBezTo>
                <a:cubicBezTo>
                  <a:pt x="4501" y="6621"/>
                  <a:pt x="4525" y="6609"/>
                  <a:pt x="4572" y="6573"/>
                </a:cubicBezTo>
                <a:lnTo>
                  <a:pt x="5287" y="5859"/>
                </a:lnTo>
                <a:cubicBezTo>
                  <a:pt x="5418" y="6037"/>
                  <a:pt x="5477" y="6252"/>
                  <a:pt x="5477" y="6478"/>
                </a:cubicBezTo>
                <a:cubicBezTo>
                  <a:pt x="5477" y="7038"/>
                  <a:pt x="5013" y="7502"/>
                  <a:pt x="4453" y="7502"/>
                </a:cubicBezTo>
                <a:cubicBezTo>
                  <a:pt x="3894" y="7502"/>
                  <a:pt x="3429" y="7038"/>
                  <a:pt x="3429" y="6478"/>
                </a:cubicBezTo>
                <a:cubicBezTo>
                  <a:pt x="3429" y="5906"/>
                  <a:pt x="3894" y="5442"/>
                  <a:pt x="4453" y="5442"/>
                </a:cubicBezTo>
                <a:cubicBezTo>
                  <a:pt x="4513" y="5442"/>
                  <a:pt x="4584" y="5442"/>
                  <a:pt x="4644" y="5466"/>
                </a:cubicBezTo>
                <a:cubicBezTo>
                  <a:pt x="4652" y="5467"/>
                  <a:pt x="4660" y="5467"/>
                  <a:pt x="4668" y="5467"/>
                </a:cubicBezTo>
                <a:cubicBezTo>
                  <a:pt x="4751" y="5467"/>
                  <a:pt x="4813" y="5410"/>
                  <a:pt x="4834" y="5323"/>
                </a:cubicBezTo>
                <a:cubicBezTo>
                  <a:pt x="4858" y="5240"/>
                  <a:pt x="4799" y="5168"/>
                  <a:pt x="4703" y="5133"/>
                </a:cubicBezTo>
                <a:cubicBezTo>
                  <a:pt x="4620" y="5121"/>
                  <a:pt x="4537" y="5109"/>
                  <a:pt x="4453" y="5109"/>
                </a:cubicBezTo>
                <a:cubicBezTo>
                  <a:pt x="3703" y="5109"/>
                  <a:pt x="3096" y="5716"/>
                  <a:pt x="3096" y="6454"/>
                </a:cubicBezTo>
                <a:cubicBezTo>
                  <a:pt x="3096" y="7204"/>
                  <a:pt x="3703" y="7811"/>
                  <a:pt x="4453" y="7811"/>
                </a:cubicBezTo>
                <a:cubicBezTo>
                  <a:pt x="5192" y="7811"/>
                  <a:pt x="5811" y="7204"/>
                  <a:pt x="5811" y="6454"/>
                </a:cubicBezTo>
                <a:cubicBezTo>
                  <a:pt x="5811" y="6145"/>
                  <a:pt x="5704" y="5859"/>
                  <a:pt x="5525" y="5621"/>
                </a:cubicBezTo>
                <a:lnTo>
                  <a:pt x="6025" y="5121"/>
                </a:lnTo>
                <a:cubicBezTo>
                  <a:pt x="6346" y="5490"/>
                  <a:pt x="6525" y="5966"/>
                  <a:pt x="6525" y="6454"/>
                </a:cubicBezTo>
                <a:cubicBezTo>
                  <a:pt x="6525" y="7585"/>
                  <a:pt x="5596" y="8514"/>
                  <a:pt x="4465" y="8514"/>
                </a:cubicBezTo>
                <a:cubicBezTo>
                  <a:pt x="3334" y="8514"/>
                  <a:pt x="2417" y="7585"/>
                  <a:pt x="2417" y="6454"/>
                </a:cubicBezTo>
                <a:cubicBezTo>
                  <a:pt x="2417" y="5323"/>
                  <a:pt x="3334" y="4406"/>
                  <a:pt x="4465" y="4406"/>
                </a:cubicBezTo>
                <a:cubicBezTo>
                  <a:pt x="4811" y="4406"/>
                  <a:pt x="5156" y="4490"/>
                  <a:pt x="5453" y="4656"/>
                </a:cubicBezTo>
                <a:cubicBezTo>
                  <a:pt x="5476" y="4671"/>
                  <a:pt x="5502" y="4678"/>
                  <a:pt x="5528" y="4678"/>
                </a:cubicBezTo>
                <a:cubicBezTo>
                  <a:pt x="5585" y="4678"/>
                  <a:pt x="5643" y="4646"/>
                  <a:pt x="5668" y="4597"/>
                </a:cubicBezTo>
                <a:cubicBezTo>
                  <a:pt x="5715" y="4525"/>
                  <a:pt x="5692" y="4418"/>
                  <a:pt x="5608" y="4371"/>
                </a:cubicBezTo>
                <a:cubicBezTo>
                  <a:pt x="5275" y="4180"/>
                  <a:pt x="4882" y="4097"/>
                  <a:pt x="4477" y="4097"/>
                </a:cubicBezTo>
                <a:cubicBezTo>
                  <a:pt x="3167" y="4097"/>
                  <a:pt x="2120" y="5168"/>
                  <a:pt x="2120" y="6454"/>
                </a:cubicBezTo>
                <a:cubicBezTo>
                  <a:pt x="2120" y="7764"/>
                  <a:pt x="3191" y="8823"/>
                  <a:pt x="4477" y="8823"/>
                </a:cubicBezTo>
                <a:cubicBezTo>
                  <a:pt x="5787" y="8823"/>
                  <a:pt x="6847" y="7752"/>
                  <a:pt x="6847" y="6454"/>
                </a:cubicBezTo>
                <a:cubicBezTo>
                  <a:pt x="6847" y="5883"/>
                  <a:pt x="6644" y="5323"/>
                  <a:pt x="6263" y="4894"/>
                </a:cubicBezTo>
                <a:lnTo>
                  <a:pt x="6763" y="4406"/>
                </a:lnTo>
                <a:cubicBezTo>
                  <a:pt x="7263" y="4966"/>
                  <a:pt x="7549" y="5704"/>
                  <a:pt x="7549" y="6454"/>
                </a:cubicBezTo>
                <a:cubicBezTo>
                  <a:pt x="7549" y="8157"/>
                  <a:pt x="6168" y="9538"/>
                  <a:pt x="4465" y="9538"/>
                </a:cubicBezTo>
                <a:cubicBezTo>
                  <a:pt x="2775" y="9538"/>
                  <a:pt x="1382" y="8157"/>
                  <a:pt x="1382" y="6454"/>
                </a:cubicBezTo>
                <a:cubicBezTo>
                  <a:pt x="1382" y="4763"/>
                  <a:pt x="2775" y="3382"/>
                  <a:pt x="4465" y="3382"/>
                </a:cubicBezTo>
                <a:cubicBezTo>
                  <a:pt x="5061" y="3382"/>
                  <a:pt x="5632" y="3537"/>
                  <a:pt x="6132" y="3870"/>
                </a:cubicBezTo>
                <a:cubicBezTo>
                  <a:pt x="6157" y="3887"/>
                  <a:pt x="6187" y="3895"/>
                  <a:pt x="6217" y="3895"/>
                </a:cubicBezTo>
                <a:cubicBezTo>
                  <a:pt x="6272" y="3895"/>
                  <a:pt x="6328" y="3869"/>
                  <a:pt x="6358" y="3823"/>
                </a:cubicBezTo>
                <a:cubicBezTo>
                  <a:pt x="6406" y="3751"/>
                  <a:pt x="6382" y="3644"/>
                  <a:pt x="6311" y="3597"/>
                </a:cubicBezTo>
                <a:cubicBezTo>
                  <a:pt x="5763" y="3239"/>
                  <a:pt x="5132" y="3061"/>
                  <a:pt x="4477" y="3061"/>
                </a:cubicBezTo>
                <a:cubicBezTo>
                  <a:pt x="2608" y="3061"/>
                  <a:pt x="1084" y="4585"/>
                  <a:pt x="1084" y="6454"/>
                </a:cubicBezTo>
                <a:cubicBezTo>
                  <a:pt x="1084" y="8335"/>
                  <a:pt x="2608" y="9847"/>
                  <a:pt x="4477" y="9847"/>
                </a:cubicBezTo>
                <a:cubicBezTo>
                  <a:pt x="6358" y="9847"/>
                  <a:pt x="7870" y="8335"/>
                  <a:pt x="7870" y="6454"/>
                </a:cubicBezTo>
                <a:cubicBezTo>
                  <a:pt x="7870" y="5609"/>
                  <a:pt x="7561" y="4811"/>
                  <a:pt x="7001" y="4168"/>
                </a:cubicBezTo>
                <a:lnTo>
                  <a:pt x="7489" y="3680"/>
                </a:lnTo>
                <a:cubicBezTo>
                  <a:pt x="8120" y="4418"/>
                  <a:pt x="8537" y="5394"/>
                  <a:pt x="8537" y="6478"/>
                </a:cubicBezTo>
                <a:cubicBezTo>
                  <a:pt x="8537" y="8740"/>
                  <a:pt x="6692" y="10562"/>
                  <a:pt x="4441" y="10562"/>
                </a:cubicBezTo>
                <a:cubicBezTo>
                  <a:pt x="2191" y="10562"/>
                  <a:pt x="346" y="8716"/>
                  <a:pt x="346" y="6478"/>
                </a:cubicBezTo>
                <a:cubicBezTo>
                  <a:pt x="346" y="4228"/>
                  <a:pt x="2191" y="2382"/>
                  <a:pt x="4441" y="2382"/>
                </a:cubicBezTo>
                <a:close/>
                <a:moveTo>
                  <a:pt x="9701" y="1"/>
                </a:moveTo>
                <a:cubicBezTo>
                  <a:pt x="9659" y="1"/>
                  <a:pt x="9617" y="17"/>
                  <a:pt x="9585" y="49"/>
                </a:cubicBezTo>
                <a:lnTo>
                  <a:pt x="7894" y="1739"/>
                </a:lnTo>
                <a:cubicBezTo>
                  <a:pt x="7859" y="1775"/>
                  <a:pt x="7847" y="1811"/>
                  <a:pt x="7847" y="1858"/>
                </a:cubicBezTo>
                <a:lnTo>
                  <a:pt x="7847" y="2811"/>
                </a:lnTo>
                <a:lnTo>
                  <a:pt x="7430" y="3228"/>
                </a:lnTo>
                <a:cubicBezTo>
                  <a:pt x="6644" y="2501"/>
                  <a:pt x="5584" y="2037"/>
                  <a:pt x="4430" y="2037"/>
                </a:cubicBezTo>
                <a:cubicBezTo>
                  <a:pt x="1989" y="2037"/>
                  <a:pt x="0" y="4013"/>
                  <a:pt x="0" y="6454"/>
                </a:cubicBezTo>
                <a:cubicBezTo>
                  <a:pt x="0" y="8895"/>
                  <a:pt x="1989" y="10883"/>
                  <a:pt x="4430" y="10883"/>
                </a:cubicBezTo>
                <a:cubicBezTo>
                  <a:pt x="6870" y="10883"/>
                  <a:pt x="8847" y="8895"/>
                  <a:pt x="8847" y="6454"/>
                </a:cubicBezTo>
                <a:cubicBezTo>
                  <a:pt x="8847" y="5299"/>
                  <a:pt x="8394" y="4240"/>
                  <a:pt x="7656" y="3454"/>
                </a:cubicBezTo>
                <a:lnTo>
                  <a:pt x="8073" y="3037"/>
                </a:lnTo>
                <a:lnTo>
                  <a:pt x="9025" y="3037"/>
                </a:lnTo>
                <a:cubicBezTo>
                  <a:pt x="9073" y="3037"/>
                  <a:pt x="9109" y="3013"/>
                  <a:pt x="9144" y="2989"/>
                </a:cubicBezTo>
                <a:lnTo>
                  <a:pt x="10835" y="1299"/>
                </a:lnTo>
                <a:cubicBezTo>
                  <a:pt x="10895" y="1251"/>
                  <a:pt x="10918" y="1192"/>
                  <a:pt x="10883" y="1132"/>
                </a:cubicBezTo>
                <a:cubicBezTo>
                  <a:pt x="10859" y="1072"/>
                  <a:pt x="10799" y="1025"/>
                  <a:pt x="10740" y="1025"/>
                </a:cubicBezTo>
                <a:lnTo>
                  <a:pt x="9871" y="1025"/>
                </a:lnTo>
                <a:lnTo>
                  <a:pt x="9871" y="168"/>
                </a:lnTo>
                <a:cubicBezTo>
                  <a:pt x="9871" y="108"/>
                  <a:pt x="9823" y="49"/>
                  <a:pt x="9764" y="13"/>
                </a:cubicBezTo>
                <a:cubicBezTo>
                  <a:pt x="9744" y="5"/>
                  <a:pt x="9723" y="1"/>
                  <a:pt x="9701" y="1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BC274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355;p45">
            <a:extLst>
              <a:ext uri="{FF2B5EF4-FFF2-40B4-BE49-F238E27FC236}">
                <a16:creationId xmlns:a16="http://schemas.microsoft.com/office/drawing/2014/main" id="{3D5DB101-8A9F-37C4-6AA7-457BD4394FDC}"/>
              </a:ext>
            </a:extLst>
          </p:cNvPr>
          <p:cNvSpPr txBox="1">
            <a:spLocks/>
          </p:cNvSpPr>
          <p:nvPr/>
        </p:nvSpPr>
        <p:spPr>
          <a:xfrm>
            <a:off x="5226427" y="1672329"/>
            <a:ext cx="3723559" cy="118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dirty="0"/>
              <a:t>Una </a:t>
            </a:r>
            <a:r>
              <a:rPr lang="it-IT" sz="1000" b="1" dirty="0"/>
              <a:t>cultura</a:t>
            </a:r>
            <a:r>
              <a:rPr lang="it-IT" sz="1000" dirty="0"/>
              <a:t> e una </a:t>
            </a:r>
            <a:r>
              <a:rPr lang="it-IT" sz="1000" b="1" dirty="0"/>
              <a:t>strategia</a:t>
            </a:r>
            <a:r>
              <a:rPr lang="it-IT" sz="1000" dirty="0"/>
              <a:t> più </a:t>
            </a:r>
            <a:r>
              <a:rPr lang="it-IT" sz="1000" b="1" dirty="0"/>
              <a:t>inclusive e orientate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it-IT" sz="1000" b="1" dirty="0"/>
              <a:t>    al mercato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dirty="0"/>
              <a:t>Una </a:t>
            </a:r>
            <a:r>
              <a:rPr lang="it-IT" sz="1000" b="1" dirty="0"/>
              <a:t>governance più equilibrata e trasparente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b="1" dirty="0"/>
              <a:t>Processi HR più efficaci e rispettosi delle diversità </a:t>
            </a:r>
            <a:r>
              <a:rPr lang="it-IT" sz="1000" dirty="0"/>
              <a:t>con un sensibile aumento della capacità organizzativa e della produttività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b="1" dirty="0"/>
              <a:t>Miglioramento delle performance finanziarie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dirty="0"/>
              <a:t>L’</a:t>
            </a:r>
            <a:r>
              <a:rPr lang="it-IT" sz="1000" b="1" dirty="0"/>
              <a:t>attrazione</a:t>
            </a:r>
            <a:r>
              <a:rPr lang="it-IT" sz="1000" dirty="0"/>
              <a:t> e la </a:t>
            </a:r>
            <a:r>
              <a:rPr lang="it-IT" sz="1000" b="1" dirty="0"/>
              <a:t>fidelizzazione</a:t>
            </a:r>
            <a:r>
              <a:rPr lang="it-IT" sz="1000" dirty="0"/>
              <a:t> del capitale umano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000" dirty="0"/>
              <a:t>Aumento della </a:t>
            </a:r>
            <a:r>
              <a:rPr lang="it-IT" sz="1000" b="1" dirty="0"/>
              <a:t>reputazione</a:t>
            </a:r>
            <a:r>
              <a:rPr lang="it-IT" sz="1000" dirty="0"/>
              <a:t> e maggiore </a:t>
            </a:r>
            <a:r>
              <a:rPr lang="it-IT" sz="1000" b="1" dirty="0"/>
              <a:t>attrattività</a:t>
            </a:r>
            <a:r>
              <a:rPr lang="it-IT" sz="1000" dirty="0"/>
              <a:t> per i finanziatori</a:t>
            </a:r>
          </a:p>
        </p:txBody>
      </p:sp>
      <p:sp>
        <p:nvSpPr>
          <p:cNvPr id="4" name="Google Shape;353;p45">
            <a:extLst>
              <a:ext uri="{FF2B5EF4-FFF2-40B4-BE49-F238E27FC236}">
                <a16:creationId xmlns:a16="http://schemas.microsoft.com/office/drawing/2014/main" id="{82658BD2-7323-B776-6246-8F6A8E26FDFB}"/>
              </a:ext>
            </a:extLst>
          </p:cNvPr>
          <p:cNvSpPr txBox="1">
            <a:spLocks/>
          </p:cNvSpPr>
          <p:nvPr/>
        </p:nvSpPr>
        <p:spPr>
          <a:xfrm>
            <a:off x="4780971" y="1355337"/>
            <a:ext cx="2736268" cy="295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18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Josefin Sans"/>
              <a:buNone/>
              <a:defRPr sz="24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it-IT" sz="1200" dirty="0">
                <a:solidFill>
                  <a:srgbClr val="BC274C"/>
                </a:solidFill>
              </a:rPr>
              <a:t>OPPORTUNITA’: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6A91A6B-C692-EA81-9E49-1FED2F24279E}"/>
              </a:ext>
            </a:extLst>
          </p:cNvPr>
          <p:cNvSpPr txBox="1"/>
          <p:nvPr/>
        </p:nvSpPr>
        <p:spPr>
          <a:xfrm>
            <a:off x="1442316" y="3934358"/>
            <a:ext cx="6556397" cy="763286"/>
          </a:xfrm>
          <a:prstGeom prst="rect">
            <a:avLst/>
          </a:prstGeom>
          <a:solidFill>
            <a:srgbClr val="BC274C"/>
          </a:solidFill>
          <a:ln>
            <a:solidFill>
              <a:srgbClr val="BC274C"/>
            </a:solidFill>
          </a:ln>
          <a:effectLst/>
        </p:spPr>
        <p:txBody>
          <a:bodyPr spcFirstLastPara="1" vert="horz" wrap="square" lIns="91425" tIns="0" rIns="91425" bIns="0" rtlCol="0" anchor="ctr" anchorCtr="0">
            <a:spAutoFit/>
          </a:bodyPr>
          <a:lstStyle>
            <a:lvl1pPr lvl="0" algn="ctr" defTabSz="685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000" b="1" cap="all" spc="75" baseline="0">
                <a:solidFill>
                  <a:schemeClr val="bg1"/>
                </a:solidFill>
                <a:latin typeface="Josefin Sans" pitchFamily="2" charset="0"/>
                <a:ea typeface="Josefin Sans"/>
                <a:cs typeface="Arial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lang="it-IT" sz="1100" dirty="0"/>
          </a:p>
          <a:p>
            <a:r>
              <a:rPr lang="it-IT" sz="1100" dirty="0"/>
              <a:t>Al 30 novembre – dati Accredia - sono </a:t>
            </a:r>
            <a:r>
              <a:rPr lang="it-IT" sz="1800" dirty="0"/>
              <a:t>6.299</a:t>
            </a:r>
            <a:r>
              <a:rPr lang="it-IT" sz="1100" dirty="0"/>
              <a:t> le aziende certificate, con una distribuzione territoriale diffusa: lazio, </a:t>
            </a:r>
            <a:r>
              <a:rPr lang="it-IT" sz="1100" dirty="0" err="1"/>
              <a:t>lombardia</a:t>
            </a:r>
            <a:r>
              <a:rPr lang="it-IT" sz="1100" dirty="0"/>
              <a:t> e </a:t>
            </a:r>
            <a:r>
              <a:rPr lang="it-IT" sz="1100" dirty="0" err="1"/>
              <a:t>campania</a:t>
            </a:r>
            <a:r>
              <a:rPr lang="it-IT" sz="1100" dirty="0"/>
              <a:t> le regioni con il maggior numero di aziende certificate</a:t>
            </a:r>
          </a:p>
          <a:p>
            <a:endParaRPr lang="it-IT" sz="1100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DDC1A99-720A-ABB3-1A9B-88C9286D6B7A}"/>
              </a:ext>
            </a:extLst>
          </p:cNvPr>
          <p:cNvCxnSpPr>
            <a:cxnSpLocks/>
          </p:cNvCxnSpPr>
          <p:nvPr/>
        </p:nvCxnSpPr>
        <p:spPr>
          <a:xfrm flipH="1">
            <a:off x="5222323" y="3343653"/>
            <a:ext cx="980209" cy="370005"/>
          </a:xfrm>
          <a:prstGeom prst="straightConnector1">
            <a:avLst/>
          </a:prstGeom>
          <a:ln w="88900">
            <a:solidFill>
              <a:srgbClr val="BC274C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2887679B-7359-1664-7F42-1D972888F0A2}"/>
              </a:ext>
            </a:extLst>
          </p:cNvPr>
          <p:cNvCxnSpPr/>
          <p:nvPr/>
        </p:nvCxnSpPr>
        <p:spPr>
          <a:xfrm>
            <a:off x="3153778" y="3397226"/>
            <a:ext cx="876300" cy="308263"/>
          </a:xfrm>
          <a:prstGeom prst="straightConnector1">
            <a:avLst/>
          </a:prstGeom>
          <a:ln w="88900">
            <a:solidFill>
              <a:srgbClr val="BC274C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74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9815F9B-A250-F4D8-6788-FA35A402A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9"/>
            <a:ext cx="9144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576342C8-075E-95BB-99CA-D68A32774424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pic>
        <p:nvPicPr>
          <p:cNvPr id="13" name="Immagine 12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D8FA1150-BE2C-7081-CA82-17E0FDA49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sp>
        <p:nvSpPr>
          <p:cNvPr id="462" name="Google Shape;394;p48">
            <a:extLst>
              <a:ext uri="{FF2B5EF4-FFF2-40B4-BE49-F238E27FC236}">
                <a16:creationId xmlns:a16="http://schemas.microsoft.com/office/drawing/2014/main" id="{424F3D96-4D5F-3115-3C89-0CC891501ADF}"/>
              </a:ext>
            </a:extLst>
          </p:cNvPr>
          <p:cNvSpPr/>
          <p:nvPr/>
        </p:nvSpPr>
        <p:spPr>
          <a:xfrm>
            <a:off x="384189" y="2392560"/>
            <a:ext cx="4187811" cy="1938550"/>
          </a:xfrm>
          <a:prstGeom prst="rect">
            <a:avLst/>
          </a:prstGeom>
          <a:noFill/>
          <a:ln w="9525" cap="flat" cmpd="sng">
            <a:solidFill>
              <a:srgbClr val="BC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D0000"/>
              </a:solidFill>
            </a:endParaRPr>
          </a:p>
        </p:txBody>
      </p:sp>
      <p:sp>
        <p:nvSpPr>
          <p:cNvPr id="2" name="Google Shape;394;p48">
            <a:extLst>
              <a:ext uri="{FF2B5EF4-FFF2-40B4-BE49-F238E27FC236}">
                <a16:creationId xmlns:a16="http://schemas.microsoft.com/office/drawing/2014/main" id="{6604DB23-FBF4-97CC-AB94-FA098F087071}"/>
              </a:ext>
            </a:extLst>
          </p:cNvPr>
          <p:cNvSpPr/>
          <p:nvPr/>
        </p:nvSpPr>
        <p:spPr>
          <a:xfrm>
            <a:off x="5713649" y="2668938"/>
            <a:ext cx="2060374" cy="1439512"/>
          </a:xfrm>
          <a:prstGeom prst="rect">
            <a:avLst/>
          </a:prstGeom>
          <a:solidFill>
            <a:srgbClr val="BC274C"/>
          </a:solidFill>
          <a:ln w="9525" cap="flat" cmpd="sng">
            <a:solidFill>
              <a:srgbClr val="BC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BC274C"/>
              </a:solidFill>
            </a:endParaRPr>
          </a:p>
        </p:txBody>
      </p:sp>
      <p:sp>
        <p:nvSpPr>
          <p:cNvPr id="453" name="Google Shape;453;p51"/>
          <p:cNvSpPr txBox="1">
            <a:spLocks noGrp="1"/>
          </p:cNvSpPr>
          <p:nvPr>
            <p:ph type="subTitle" idx="1"/>
          </p:nvPr>
        </p:nvSpPr>
        <p:spPr>
          <a:xfrm>
            <a:off x="535047" y="1423823"/>
            <a:ext cx="8041896" cy="452350"/>
          </a:xfrm>
          <a:prstGeom prst="rect">
            <a:avLst/>
          </a:prstGeom>
          <a:pattFill prst="pct5">
            <a:fgClr>
              <a:schemeClr val="accent1">
                <a:lumMod val="10000"/>
                <a:lumOff val="90000"/>
              </a:schemeClr>
            </a:fgClr>
            <a:bgClr>
              <a:schemeClr val="bg1"/>
            </a:bgClr>
          </a:pattFill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dirty="0"/>
              <a:t>L’</a:t>
            </a:r>
            <a:r>
              <a:rPr lang="it-IT" sz="1100" b="1" dirty="0"/>
              <a:t>Unioncamere</a:t>
            </a:r>
            <a:r>
              <a:rPr lang="it-IT" sz="1100" dirty="0"/>
              <a:t> è impegnata con il </a:t>
            </a:r>
            <a:r>
              <a:rPr lang="it-IT" sz="1100" b="1" dirty="0"/>
              <a:t>Dipartimento per le Pari Opportunità</a:t>
            </a:r>
            <a:r>
              <a:rPr lang="it-IT" sz="1100" dirty="0"/>
              <a:t>, nell’ambito delle attività del </a:t>
            </a:r>
            <a:r>
              <a:rPr lang="it-IT" sz="1100" b="1" dirty="0"/>
              <a:t>PNRR</a:t>
            </a:r>
            <a:r>
              <a:rPr lang="it-IT" sz="1100" dirty="0"/>
              <a:t>, per favorire una cultura permanente della parità di genere in tutte le attività economiche e sociali e nei contesti aziendali</a:t>
            </a:r>
          </a:p>
        </p:txBody>
      </p:sp>
      <p:sp>
        <p:nvSpPr>
          <p:cNvPr id="455" name="Google Shape;455;p51"/>
          <p:cNvSpPr txBox="1">
            <a:spLocks noGrp="1"/>
          </p:cNvSpPr>
          <p:nvPr>
            <p:ph type="subTitle" idx="2"/>
          </p:nvPr>
        </p:nvSpPr>
        <p:spPr>
          <a:xfrm>
            <a:off x="768308" y="3232797"/>
            <a:ext cx="2611655" cy="390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dirty="0"/>
              <a:t>PIANO INTEGRATO DI ATTIVITA’ A LIVELLO NAZIONALE E TERRITORIALE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/>
              <a:t>per accompagnare le imprese alla certificazione </a:t>
            </a:r>
          </a:p>
        </p:txBody>
      </p:sp>
      <p:sp>
        <p:nvSpPr>
          <p:cNvPr id="452" name="Google Shape;452;p51"/>
          <p:cNvSpPr txBox="1">
            <a:spLocks noGrp="1"/>
          </p:cNvSpPr>
          <p:nvPr>
            <p:ph type="title"/>
          </p:nvPr>
        </p:nvSpPr>
        <p:spPr>
          <a:xfrm>
            <a:off x="190947" y="568884"/>
            <a:ext cx="8784000" cy="64328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buClr>
                <a:schemeClr val="accent1"/>
              </a:buClr>
              <a:buSzPts val="1900"/>
            </a:pPr>
            <a:r>
              <a:rPr lang="it-IT" sz="2000" dirty="0">
                <a:solidFill>
                  <a:srgbClr val="BC274C"/>
                </a:solidFill>
              </a:rPr>
              <a:t>3. L’azione a supporto delle imprese, l’impegno</a:t>
            </a:r>
            <a:br>
              <a:rPr lang="it-IT" sz="2000" dirty="0">
                <a:solidFill>
                  <a:srgbClr val="BC274C"/>
                </a:solidFill>
              </a:rPr>
            </a:br>
            <a:r>
              <a:rPr lang="it-IT" sz="2000" dirty="0">
                <a:solidFill>
                  <a:srgbClr val="BC274C"/>
                </a:solidFill>
              </a:rPr>
              <a:t>del sistema camerale</a:t>
            </a:r>
          </a:p>
        </p:txBody>
      </p:sp>
      <p:sp>
        <p:nvSpPr>
          <p:cNvPr id="28" name="Google Shape;455;p51">
            <a:extLst>
              <a:ext uri="{FF2B5EF4-FFF2-40B4-BE49-F238E27FC236}">
                <a16:creationId xmlns:a16="http://schemas.microsoft.com/office/drawing/2014/main" id="{9E617A22-857B-F18E-C9DF-8289C5A59EF0}"/>
              </a:ext>
            </a:extLst>
          </p:cNvPr>
          <p:cNvSpPr txBox="1">
            <a:spLocks/>
          </p:cNvSpPr>
          <p:nvPr/>
        </p:nvSpPr>
        <p:spPr>
          <a:xfrm>
            <a:off x="3211309" y="2620558"/>
            <a:ext cx="1950199" cy="390842"/>
          </a:xfrm>
          <a:prstGeom prst="rect">
            <a:avLst/>
          </a:prstGeom>
          <a:pattFill prst="pct5">
            <a:fgClr>
              <a:schemeClr val="accent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marL="0" indent="0" algn="r"/>
            <a:r>
              <a:rPr lang="it-IT" sz="1100" dirty="0">
                <a:solidFill>
                  <a:srgbClr val="BC274C"/>
                </a:solidFill>
              </a:rPr>
              <a:t>Eventi informativi</a:t>
            </a:r>
          </a:p>
        </p:txBody>
      </p:sp>
      <p:sp>
        <p:nvSpPr>
          <p:cNvPr id="29" name="Google Shape;455;p51">
            <a:extLst>
              <a:ext uri="{FF2B5EF4-FFF2-40B4-BE49-F238E27FC236}">
                <a16:creationId xmlns:a16="http://schemas.microsoft.com/office/drawing/2014/main" id="{C25F9718-DC69-06E6-37C9-1EBDDE8DB33B}"/>
              </a:ext>
            </a:extLst>
          </p:cNvPr>
          <p:cNvSpPr txBox="1">
            <a:spLocks/>
          </p:cNvSpPr>
          <p:nvPr/>
        </p:nvSpPr>
        <p:spPr>
          <a:xfrm>
            <a:off x="3301420" y="2889122"/>
            <a:ext cx="1943911" cy="390842"/>
          </a:xfrm>
          <a:prstGeom prst="rect">
            <a:avLst/>
          </a:prstGeom>
          <a:pattFill prst="pct5">
            <a:fgClr>
              <a:schemeClr val="accent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marL="0" indent="0" algn="r"/>
            <a:r>
              <a:rPr lang="it-IT" sz="1100" dirty="0">
                <a:solidFill>
                  <a:srgbClr val="BC274C"/>
                </a:solidFill>
              </a:rPr>
              <a:t>Assistenza tecnica</a:t>
            </a:r>
          </a:p>
        </p:txBody>
      </p:sp>
      <p:sp>
        <p:nvSpPr>
          <p:cNvPr id="30" name="Google Shape;455;p51">
            <a:extLst>
              <a:ext uri="{FF2B5EF4-FFF2-40B4-BE49-F238E27FC236}">
                <a16:creationId xmlns:a16="http://schemas.microsoft.com/office/drawing/2014/main" id="{8F02524F-5160-F46F-AAFB-0F4E63227ECE}"/>
              </a:ext>
            </a:extLst>
          </p:cNvPr>
          <p:cNvSpPr txBox="1">
            <a:spLocks/>
          </p:cNvSpPr>
          <p:nvPr/>
        </p:nvSpPr>
        <p:spPr>
          <a:xfrm>
            <a:off x="3249553" y="3232797"/>
            <a:ext cx="1951830" cy="390842"/>
          </a:xfrm>
          <a:prstGeom prst="rect">
            <a:avLst/>
          </a:prstGeom>
          <a:pattFill prst="pct5">
            <a:fgClr>
              <a:schemeClr val="accent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marL="0" indent="0" algn="r"/>
            <a:r>
              <a:rPr lang="it-IT" sz="1000" dirty="0">
                <a:solidFill>
                  <a:srgbClr val="BC274C"/>
                </a:solidFill>
              </a:rPr>
              <a:t>Attività di comunicazione e sensibilizzazione</a:t>
            </a:r>
          </a:p>
        </p:txBody>
      </p:sp>
      <p:sp>
        <p:nvSpPr>
          <p:cNvPr id="31" name="Google Shape;455;p51">
            <a:extLst>
              <a:ext uri="{FF2B5EF4-FFF2-40B4-BE49-F238E27FC236}">
                <a16:creationId xmlns:a16="http://schemas.microsoft.com/office/drawing/2014/main" id="{E54A5E1A-3F46-DA32-FA11-B9AB1D034166}"/>
              </a:ext>
            </a:extLst>
          </p:cNvPr>
          <p:cNvSpPr txBox="1">
            <a:spLocks/>
          </p:cNvSpPr>
          <p:nvPr/>
        </p:nvSpPr>
        <p:spPr>
          <a:xfrm>
            <a:off x="3225326" y="3546072"/>
            <a:ext cx="1951833" cy="390842"/>
          </a:xfrm>
          <a:prstGeom prst="rect">
            <a:avLst/>
          </a:prstGeom>
          <a:pattFill prst="pct5">
            <a:fgClr>
              <a:schemeClr val="accent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marL="0" indent="0" algn="r"/>
            <a:r>
              <a:rPr lang="it-IT" sz="1100" dirty="0">
                <a:solidFill>
                  <a:srgbClr val="BC274C"/>
                </a:solidFill>
              </a:rPr>
              <a:t>Azioni formative</a:t>
            </a:r>
          </a:p>
        </p:txBody>
      </p:sp>
      <p:sp>
        <p:nvSpPr>
          <p:cNvPr id="463" name="Google Shape;455;p51">
            <a:extLst>
              <a:ext uri="{FF2B5EF4-FFF2-40B4-BE49-F238E27FC236}">
                <a16:creationId xmlns:a16="http://schemas.microsoft.com/office/drawing/2014/main" id="{7D9211C7-EB05-CA41-1B88-E1F8A3DA92B9}"/>
              </a:ext>
            </a:extLst>
          </p:cNvPr>
          <p:cNvSpPr txBox="1">
            <a:spLocks/>
          </p:cNvSpPr>
          <p:nvPr/>
        </p:nvSpPr>
        <p:spPr>
          <a:xfrm>
            <a:off x="6075800" y="2890625"/>
            <a:ext cx="1382269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it-IT" sz="1050" dirty="0">
                <a:solidFill>
                  <a:schemeClr val="bg1">
                    <a:lumMod val="95000"/>
                  </a:schemeClr>
                </a:solidFill>
              </a:rPr>
              <a:t>SOGGETTI</a:t>
            </a:r>
          </a:p>
          <a:p>
            <a:pPr marL="0" indent="0" algn="ctr">
              <a:lnSpc>
                <a:spcPct val="150000"/>
              </a:lnSpc>
            </a:pPr>
            <a:r>
              <a:rPr lang="it-IT" sz="1050" dirty="0">
                <a:solidFill>
                  <a:schemeClr val="bg1">
                    <a:lumMod val="95000"/>
                  </a:schemeClr>
                </a:solidFill>
              </a:rPr>
              <a:t>ATTIVITÀ</a:t>
            </a:r>
          </a:p>
          <a:p>
            <a:pPr marL="0" indent="0" algn="ctr">
              <a:lnSpc>
                <a:spcPct val="150000"/>
              </a:lnSpc>
            </a:pPr>
            <a:r>
              <a:rPr lang="it-IT" sz="1050" dirty="0">
                <a:solidFill>
                  <a:schemeClr val="bg1">
                    <a:lumMod val="95000"/>
                  </a:schemeClr>
                </a:solidFill>
              </a:rPr>
              <a:t>STRUMENTI</a:t>
            </a:r>
          </a:p>
          <a:p>
            <a:pPr marL="0" indent="0" algn="ctr">
              <a:lnSpc>
                <a:spcPct val="150000"/>
              </a:lnSpc>
            </a:pPr>
            <a:r>
              <a:rPr lang="it-IT" sz="1050" dirty="0">
                <a:solidFill>
                  <a:schemeClr val="bg1">
                    <a:lumMod val="95000"/>
                  </a:schemeClr>
                </a:solidFill>
              </a:rPr>
              <a:t>ISTITUZIONI</a:t>
            </a:r>
          </a:p>
          <a:p>
            <a:pPr marL="0" indent="0" algn="ctr">
              <a:lnSpc>
                <a:spcPct val="150000"/>
              </a:lnSpc>
            </a:pPr>
            <a:r>
              <a:rPr lang="it-IT" sz="1050" dirty="0">
                <a:solidFill>
                  <a:schemeClr val="bg1">
                    <a:lumMod val="95000"/>
                  </a:schemeClr>
                </a:solidFill>
              </a:rPr>
              <a:t>RELAZIONI</a:t>
            </a:r>
          </a:p>
        </p:txBody>
      </p:sp>
      <p:grpSp>
        <p:nvGrpSpPr>
          <p:cNvPr id="465" name="Google Shape;8968;p90">
            <a:extLst>
              <a:ext uri="{FF2B5EF4-FFF2-40B4-BE49-F238E27FC236}">
                <a16:creationId xmlns:a16="http://schemas.microsoft.com/office/drawing/2014/main" id="{FFFEA3B9-773F-0B55-53A3-5D42B5F56036}"/>
              </a:ext>
            </a:extLst>
          </p:cNvPr>
          <p:cNvGrpSpPr/>
          <p:nvPr/>
        </p:nvGrpSpPr>
        <p:grpSpPr>
          <a:xfrm rot="10800000">
            <a:off x="3204919" y="3039159"/>
            <a:ext cx="1303960" cy="686059"/>
            <a:chOff x="1004031" y="1819635"/>
            <a:chExt cx="969361" cy="510016"/>
          </a:xfrm>
        </p:grpSpPr>
        <p:sp>
          <p:nvSpPr>
            <p:cNvPr id="472" name="Google Shape;8970;p90">
              <a:extLst>
                <a:ext uri="{FF2B5EF4-FFF2-40B4-BE49-F238E27FC236}">
                  <a16:creationId xmlns:a16="http://schemas.microsoft.com/office/drawing/2014/main" id="{CA2AC046-EE76-E616-82C8-5F9B5B72A65B}"/>
                </a:ext>
              </a:extLst>
            </p:cNvPr>
            <p:cNvSpPr/>
            <p:nvPr/>
          </p:nvSpPr>
          <p:spPr>
            <a:xfrm>
              <a:off x="1825241" y="2083800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8971;p90">
              <a:extLst>
                <a:ext uri="{FF2B5EF4-FFF2-40B4-BE49-F238E27FC236}">
                  <a16:creationId xmlns:a16="http://schemas.microsoft.com/office/drawing/2014/main" id="{23208624-BC24-71A3-98BE-AFE9CC6C50D8}"/>
                </a:ext>
              </a:extLst>
            </p:cNvPr>
            <p:cNvSpPr/>
            <p:nvPr/>
          </p:nvSpPr>
          <p:spPr>
            <a:xfrm>
              <a:off x="1825239" y="1845908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8972;p90">
              <a:extLst>
                <a:ext uri="{FF2B5EF4-FFF2-40B4-BE49-F238E27FC236}">
                  <a16:creationId xmlns:a16="http://schemas.microsoft.com/office/drawing/2014/main" id="{526FD576-DE37-5CE1-5099-EF817B84143F}"/>
                </a:ext>
              </a:extLst>
            </p:cNvPr>
            <p:cNvSpPr/>
            <p:nvPr/>
          </p:nvSpPr>
          <p:spPr>
            <a:xfrm>
              <a:off x="1004031" y="2056625"/>
              <a:ext cx="35958" cy="35958"/>
            </a:xfrm>
            <a:custGeom>
              <a:avLst/>
              <a:gdLst/>
              <a:ahLst/>
              <a:cxnLst/>
              <a:rect l="l" t="t" r="r" b="b"/>
              <a:pathLst>
                <a:path w="6105" h="6105" extrusionOk="0">
                  <a:moveTo>
                    <a:pt x="3069" y="0"/>
                  </a:moveTo>
                  <a:cubicBezTo>
                    <a:pt x="1368" y="0"/>
                    <a:pt x="0" y="1368"/>
                    <a:pt x="0" y="3036"/>
                  </a:cubicBezTo>
                  <a:cubicBezTo>
                    <a:pt x="0" y="4737"/>
                    <a:pt x="1368" y="6105"/>
                    <a:pt x="3069" y="6105"/>
                  </a:cubicBezTo>
                  <a:cubicBezTo>
                    <a:pt x="4737" y="6105"/>
                    <a:pt x="6105" y="4737"/>
                    <a:pt x="6105" y="3036"/>
                  </a:cubicBezTo>
                  <a:cubicBezTo>
                    <a:pt x="6105" y="1368"/>
                    <a:pt x="4737" y="0"/>
                    <a:pt x="3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8973;p90">
              <a:extLst>
                <a:ext uri="{FF2B5EF4-FFF2-40B4-BE49-F238E27FC236}">
                  <a16:creationId xmlns:a16="http://schemas.microsoft.com/office/drawing/2014/main" id="{6B6706CB-386D-5BA6-0E04-5832D55D4EC0}"/>
                </a:ext>
              </a:extLst>
            </p:cNvPr>
            <p:cNvSpPr/>
            <p:nvPr/>
          </p:nvSpPr>
          <p:spPr>
            <a:xfrm>
              <a:off x="1149398" y="2295742"/>
              <a:ext cx="25351" cy="33909"/>
            </a:xfrm>
            <a:custGeom>
              <a:avLst/>
              <a:gdLst/>
              <a:ahLst/>
              <a:cxnLst/>
              <a:rect l="l" t="t" r="r" b="b"/>
              <a:pathLst>
                <a:path w="4304" h="5757" extrusionOk="0">
                  <a:moveTo>
                    <a:pt x="509" y="0"/>
                  </a:moveTo>
                  <a:cubicBezTo>
                    <a:pt x="247" y="0"/>
                    <a:pt x="1" y="203"/>
                    <a:pt x="1" y="493"/>
                  </a:cubicBezTo>
                  <a:lnTo>
                    <a:pt x="1" y="5263"/>
                  </a:lnTo>
                  <a:cubicBezTo>
                    <a:pt x="1" y="5554"/>
                    <a:pt x="229" y="5757"/>
                    <a:pt x="482" y="5757"/>
                  </a:cubicBezTo>
                  <a:cubicBezTo>
                    <a:pt x="577" y="5757"/>
                    <a:pt x="676" y="5728"/>
                    <a:pt x="768" y="5664"/>
                  </a:cubicBezTo>
                  <a:lnTo>
                    <a:pt x="4003" y="3395"/>
                  </a:lnTo>
                  <a:cubicBezTo>
                    <a:pt x="4304" y="3195"/>
                    <a:pt x="4304" y="2795"/>
                    <a:pt x="4037" y="2595"/>
                  </a:cubicBezTo>
                  <a:lnTo>
                    <a:pt x="801" y="93"/>
                  </a:lnTo>
                  <a:cubicBezTo>
                    <a:pt x="710" y="29"/>
                    <a:pt x="608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8974;p90">
              <a:extLst>
                <a:ext uri="{FF2B5EF4-FFF2-40B4-BE49-F238E27FC236}">
                  <a16:creationId xmlns:a16="http://schemas.microsoft.com/office/drawing/2014/main" id="{1AABD6DA-CC02-FA43-00F6-4D67C900A890}"/>
                </a:ext>
              </a:extLst>
            </p:cNvPr>
            <p:cNvSpPr/>
            <p:nvPr/>
          </p:nvSpPr>
          <p:spPr>
            <a:xfrm>
              <a:off x="1149398" y="1819635"/>
              <a:ext cx="25351" cy="34032"/>
            </a:xfrm>
            <a:custGeom>
              <a:avLst/>
              <a:gdLst/>
              <a:ahLst/>
              <a:cxnLst/>
              <a:rect l="l" t="t" r="r" b="b"/>
              <a:pathLst>
                <a:path w="4304" h="5778" extrusionOk="0">
                  <a:moveTo>
                    <a:pt x="489" y="0"/>
                  </a:moveTo>
                  <a:cubicBezTo>
                    <a:pt x="234" y="0"/>
                    <a:pt x="1" y="207"/>
                    <a:pt x="1" y="514"/>
                  </a:cubicBezTo>
                  <a:lnTo>
                    <a:pt x="1" y="5284"/>
                  </a:lnTo>
                  <a:cubicBezTo>
                    <a:pt x="1" y="5574"/>
                    <a:pt x="229" y="5777"/>
                    <a:pt x="482" y="5777"/>
                  </a:cubicBezTo>
                  <a:cubicBezTo>
                    <a:pt x="577" y="5777"/>
                    <a:pt x="676" y="5748"/>
                    <a:pt x="768" y="5684"/>
                  </a:cubicBezTo>
                  <a:lnTo>
                    <a:pt x="4003" y="3382"/>
                  </a:lnTo>
                  <a:cubicBezTo>
                    <a:pt x="4304" y="3182"/>
                    <a:pt x="4304" y="2782"/>
                    <a:pt x="4037" y="2582"/>
                  </a:cubicBezTo>
                  <a:lnTo>
                    <a:pt x="801" y="113"/>
                  </a:lnTo>
                  <a:cubicBezTo>
                    <a:pt x="704" y="35"/>
                    <a:pt x="595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oogle Shape;8968;p90">
            <a:extLst>
              <a:ext uri="{FF2B5EF4-FFF2-40B4-BE49-F238E27FC236}">
                <a16:creationId xmlns:a16="http://schemas.microsoft.com/office/drawing/2014/main" id="{BD52F4BB-C5BE-AE14-5C2F-59641B8968A9}"/>
              </a:ext>
            </a:extLst>
          </p:cNvPr>
          <p:cNvGrpSpPr/>
          <p:nvPr/>
        </p:nvGrpSpPr>
        <p:grpSpPr>
          <a:xfrm>
            <a:off x="4264361" y="2992312"/>
            <a:ext cx="1303960" cy="686059"/>
            <a:chOff x="1004031" y="1819635"/>
            <a:chExt cx="969361" cy="510016"/>
          </a:xfrm>
        </p:grpSpPr>
        <p:sp>
          <p:nvSpPr>
            <p:cNvPr id="4" name="Google Shape;8970;p90">
              <a:extLst>
                <a:ext uri="{FF2B5EF4-FFF2-40B4-BE49-F238E27FC236}">
                  <a16:creationId xmlns:a16="http://schemas.microsoft.com/office/drawing/2014/main" id="{9222C507-8B5F-7810-0362-CEB0C1927127}"/>
                </a:ext>
              </a:extLst>
            </p:cNvPr>
            <p:cNvSpPr/>
            <p:nvPr/>
          </p:nvSpPr>
          <p:spPr>
            <a:xfrm>
              <a:off x="1825241" y="2083800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40463"/>
                  </a:moveTo>
                  <a:cubicBezTo>
                    <a:pt x="19315" y="40463"/>
                    <a:pt x="14378" y="32724"/>
                    <a:pt x="12777" y="22150"/>
                  </a:cubicBezTo>
                  <a:lnTo>
                    <a:pt x="12810" y="22350"/>
                  </a:lnTo>
                  <a:cubicBezTo>
                    <a:pt x="10542" y="7606"/>
                    <a:pt x="6372" y="1"/>
                    <a:pt x="1" y="1"/>
                  </a:cubicBez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8971;p90">
              <a:extLst>
                <a:ext uri="{FF2B5EF4-FFF2-40B4-BE49-F238E27FC236}">
                  <a16:creationId xmlns:a16="http://schemas.microsoft.com/office/drawing/2014/main" id="{4C9A7D57-31BF-AE96-8530-AA01304E00D5}"/>
                </a:ext>
              </a:extLst>
            </p:cNvPr>
            <p:cNvSpPr/>
            <p:nvPr/>
          </p:nvSpPr>
          <p:spPr>
            <a:xfrm>
              <a:off x="1825239" y="1845908"/>
              <a:ext cx="148151" cy="238327"/>
            </a:xfrm>
            <a:custGeom>
              <a:avLst/>
              <a:gdLst/>
              <a:ahLst/>
              <a:cxnLst/>
              <a:rect l="l" t="t" r="r" b="b"/>
              <a:pathLst>
                <a:path w="25153" h="40463" fill="none" extrusionOk="0">
                  <a:moveTo>
                    <a:pt x="25152" y="0"/>
                  </a:moveTo>
                  <a:cubicBezTo>
                    <a:pt x="19315" y="0"/>
                    <a:pt x="14378" y="7706"/>
                    <a:pt x="12777" y="18313"/>
                  </a:cubicBezTo>
                  <a:lnTo>
                    <a:pt x="12810" y="18113"/>
                  </a:lnTo>
                  <a:cubicBezTo>
                    <a:pt x="10542" y="32857"/>
                    <a:pt x="6372" y="40462"/>
                    <a:pt x="1" y="40462"/>
                  </a:cubicBezTo>
                  <a:lnTo>
                    <a:pt x="1" y="40462"/>
                  </a:lnTo>
                </a:path>
              </a:pathLst>
            </a:custGeom>
            <a:noFill/>
            <a:ln w="9525" cap="rnd" cmpd="sng">
              <a:solidFill>
                <a:srgbClr val="435D7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8972;p90">
              <a:extLst>
                <a:ext uri="{FF2B5EF4-FFF2-40B4-BE49-F238E27FC236}">
                  <a16:creationId xmlns:a16="http://schemas.microsoft.com/office/drawing/2014/main" id="{74305E5C-320B-DEE2-BAE1-9D72302E8095}"/>
                </a:ext>
              </a:extLst>
            </p:cNvPr>
            <p:cNvSpPr/>
            <p:nvPr/>
          </p:nvSpPr>
          <p:spPr>
            <a:xfrm>
              <a:off x="1004031" y="2056625"/>
              <a:ext cx="35958" cy="35958"/>
            </a:xfrm>
            <a:custGeom>
              <a:avLst/>
              <a:gdLst/>
              <a:ahLst/>
              <a:cxnLst/>
              <a:rect l="l" t="t" r="r" b="b"/>
              <a:pathLst>
                <a:path w="6105" h="6105" extrusionOk="0">
                  <a:moveTo>
                    <a:pt x="3069" y="0"/>
                  </a:moveTo>
                  <a:cubicBezTo>
                    <a:pt x="1368" y="0"/>
                    <a:pt x="0" y="1368"/>
                    <a:pt x="0" y="3036"/>
                  </a:cubicBezTo>
                  <a:cubicBezTo>
                    <a:pt x="0" y="4737"/>
                    <a:pt x="1368" y="6105"/>
                    <a:pt x="3069" y="6105"/>
                  </a:cubicBezTo>
                  <a:cubicBezTo>
                    <a:pt x="4737" y="6105"/>
                    <a:pt x="6105" y="4737"/>
                    <a:pt x="6105" y="3036"/>
                  </a:cubicBezTo>
                  <a:cubicBezTo>
                    <a:pt x="6105" y="1368"/>
                    <a:pt x="4737" y="0"/>
                    <a:pt x="3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8973;p90">
              <a:extLst>
                <a:ext uri="{FF2B5EF4-FFF2-40B4-BE49-F238E27FC236}">
                  <a16:creationId xmlns:a16="http://schemas.microsoft.com/office/drawing/2014/main" id="{57C1582D-A3F0-B8E3-F4F2-03003D21A3F1}"/>
                </a:ext>
              </a:extLst>
            </p:cNvPr>
            <p:cNvSpPr/>
            <p:nvPr/>
          </p:nvSpPr>
          <p:spPr>
            <a:xfrm>
              <a:off x="1149398" y="2295742"/>
              <a:ext cx="25351" cy="33909"/>
            </a:xfrm>
            <a:custGeom>
              <a:avLst/>
              <a:gdLst/>
              <a:ahLst/>
              <a:cxnLst/>
              <a:rect l="l" t="t" r="r" b="b"/>
              <a:pathLst>
                <a:path w="4304" h="5757" extrusionOk="0">
                  <a:moveTo>
                    <a:pt x="509" y="0"/>
                  </a:moveTo>
                  <a:cubicBezTo>
                    <a:pt x="247" y="0"/>
                    <a:pt x="1" y="203"/>
                    <a:pt x="1" y="493"/>
                  </a:cubicBezTo>
                  <a:lnTo>
                    <a:pt x="1" y="5263"/>
                  </a:lnTo>
                  <a:cubicBezTo>
                    <a:pt x="1" y="5554"/>
                    <a:pt x="229" y="5757"/>
                    <a:pt x="482" y="5757"/>
                  </a:cubicBezTo>
                  <a:cubicBezTo>
                    <a:pt x="577" y="5757"/>
                    <a:pt x="676" y="5728"/>
                    <a:pt x="768" y="5664"/>
                  </a:cubicBezTo>
                  <a:lnTo>
                    <a:pt x="4003" y="3395"/>
                  </a:lnTo>
                  <a:cubicBezTo>
                    <a:pt x="4304" y="3195"/>
                    <a:pt x="4304" y="2795"/>
                    <a:pt x="4037" y="2595"/>
                  </a:cubicBezTo>
                  <a:lnTo>
                    <a:pt x="801" y="93"/>
                  </a:lnTo>
                  <a:cubicBezTo>
                    <a:pt x="710" y="29"/>
                    <a:pt x="608" y="0"/>
                    <a:pt x="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8974;p90">
              <a:extLst>
                <a:ext uri="{FF2B5EF4-FFF2-40B4-BE49-F238E27FC236}">
                  <a16:creationId xmlns:a16="http://schemas.microsoft.com/office/drawing/2014/main" id="{4DBFEECF-0115-F81A-C877-4210BC33F534}"/>
                </a:ext>
              </a:extLst>
            </p:cNvPr>
            <p:cNvSpPr/>
            <p:nvPr/>
          </p:nvSpPr>
          <p:spPr>
            <a:xfrm>
              <a:off x="1149398" y="1819635"/>
              <a:ext cx="25351" cy="34032"/>
            </a:xfrm>
            <a:custGeom>
              <a:avLst/>
              <a:gdLst/>
              <a:ahLst/>
              <a:cxnLst/>
              <a:rect l="l" t="t" r="r" b="b"/>
              <a:pathLst>
                <a:path w="4304" h="5778" extrusionOk="0">
                  <a:moveTo>
                    <a:pt x="489" y="0"/>
                  </a:moveTo>
                  <a:cubicBezTo>
                    <a:pt x="234" y="0"/>
                    <a:pt x="1" y="207"/>
                    <a:pt x="1" y="514"/>
                  </a:cubicBezTo>
                  <a:lnTo>
                    <a:pt x="1" y="5284"/>
                  </a:lnTo>
                  <a:cubicBezTo>
                    <a:pt x="1" y="5574"/>
                    <a:pt x="229" y="5777"/>
                    <a:pt x="482" y="5777"/>
                  </a:cubicBezTo>
                  <a:cubicBezTo>
                    <a:pt x="577" y="5777"/>
                    <a:pt x="676" y="5748"/>
                    <a:pt x="768" y="5684"/>
                  </a:cubicBezTo>
                  <a:lnTo>
                    <a:pt x="4003" y="3382"/>
                  </a:lnTo>
                  <a:cubicBezTo>
                    <a:pt x="4304" y="3182"/>
                    <a:pt x="4304" y="2782"/>
                    <a:pt x="4037" y="2582"/>
                  </a:cubicBezTo>
                  <a:lnTo>
                    <a:pt x="801" y="113"/>
                  </a:lnTo>
                  <a:cubicBezTo>
                    <a:pt x="704" y="35"/>
                    <a:pt x="595" y="0"/>
                    <a:pt x="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" name="Google Shape;455;p51">
            <a:extLst>
              <a:ext uri="{FF2B5EF4-FFF2-40B4-BE49-F238E27FC236}">
                <a16:creationId xmlns:a16="http://schemas.microsoft.com/office/drawing/2014/main" id="{F8E36C2D-6E15-FB04-F18D-2BFB3F830ACF}"/>
              </a:ext>
            </a:extLst>
          </p:cNvPr>
          <p:cNvSpPr txBox="1">
            <a:spLocks/>
          </p:cNvSpPr>
          <p:nvPr/>
        </p:nvSpPr>
        <p:spPr>
          <a:xfrm>
            <a:off x="3209675" y="3826625"/>
            <a:ext cx="1951833" cy="390842"/>
          </a:xfrm>
          <a:prstGeom prst="rect">
            <a:avLst/>
          </a:prstGeom>
          <a:pattFill prst="pct5">
            <a:fgClr>
              <a:schemeClr val="accent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8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Josefin Sans SemiBold"/>
              <a:buNone/>
              <a:defRPr sz="1500" b="0" i="0" u="none" strike="noStrike" cap="none">
                <a:solidFill>
                  <a:schemeClr val="accent1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defRPr>
            </a:lvl9pPr>
          </a:lstStyle>
          <a:p>
            <a:pPr marL="0" indent="0" algn="r"/>
            <a:r>
              <a:rPr lang="it-IT" sz="1100" dirty="0">
                <a:solidFill>
                  <a:srgbClr val="BC274C"/>
                </a:solidFill>
              </a:rPr>
              <a:t>Agevolazioni</a:t>
            </a:r>
          </a:p>
        </p:txBody>
      </p:sp>
    </p:spTree>
    <p:extLst>
      <p:ext uri="{BB962C8B-B14F-4D97-AF65-F5344CB8AC3E}">
        <p14:creationId xmlns:p14="http://schemas.microsoft.com/office/powerpoint/2010/main" val="76162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>
          <a:extLst>
            <a:ext uri="{FF2B5EF4-FFF2-40B4-BE49-F238E27FC236}">
              <a16:creationId xmlns:a16="http://schemas.microsoft.com/office/drawing/2014/main" id="{140F4C14-5726-DB42-A7C6-52AC93CB4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0F31587A-4A20-E06E-4105-E5DA73AE6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29"/>
            <a:ext cx="9144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6AD1967E-C17C-91D1-4464-DE998E2C3CE8}"/>
              </a:ext>
            </a:extLst>
          </p:cNvPr>
          <p:cNvSpPr/>
          <p:nvPr/>
        </p:nvSpPr>
        <p:spPr>
          <a:xfrm rot="5400000">
            <a:off x="3668896" y="1263835"/>
            <a:ext cx="210769" cy="754856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>
              <a:spcBef>
                <a:spcPts val="20"/>
              </a:spcBef>
            </a:pPr>
            <a:r>
              <a:rPr lang="it-IT" sz="600" b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   ROMA - 27 MARZO - </a:t>
            </a:r>
            <a:r>
              <a:rPr lang="it-IT" sz="600" i="1" spc="100" dirty="0">
                <a:solidFill>
                  <a:srgbClr val="242424"/>
                </a:solidFill>
                <a:latin typeface="Lucida Sans Unicode"/>
                <a:cs typeface="Lucida Sans Unicode"/>
              </a:rPr>
              <a:t>Opportunità e incentivi per l’impresa donna</a:t>
            </a:r>
            <a:endParaRPr lang="it-IT" sz="600" dirty="0"/>
          </a:p>
        </p:txBody>
      </p:sp>
      <p:pic>
        <p:nvPicPr>
          <p:cNvPr id="13" name="Immagine 12" descr="Immagine che contiene Carattere, Elementi grafici, schermata, grafica&#10;&#10;Il contenuto generato dall'IA potrebbe non essere corretto.">
            <a:extLst>
              <a:ext uri="{FF2B5EF4-FFF2-40B4-BE49-F238E27FC236}">
                <a16:creationId xmlns:a16="http://schemas.microsoft.com/office/drawing/2014/main" id="{6A1BC703-1478-EA30-555F-E110062EC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74" y="4947314"/>
            <a:ext cx="595631" cy="153024"/>
          </a:xfrm>
          <a:prstGeom prst="rect">
            <a:avLst/>
          </a:prstGeom>
        </p:spPr>
      </p:pic>
      <p:pic>
        <p:nvPicPr>
          <p:cNvPr id="6150" name="Picture 6" descr="Ministero del Lavoro, al via due bandi per interventi di formazione  specialistica sul dialogo sociale – Fira">
            <a:extLst>
              <a:ext uri="{FF2B5EF4-FFF2-40B4-BE49-F238E27FC236}">
                <a16:creationId xmlns:a16="http://schemas.microsoft.com/office/drawing/2014/main" id="{ED9736A1-5A54-3421-56E8-AD32A2799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0" t="14522" r="29503" b="10597"/>
          <a:stretch/>
        </p:blipFill>
        <p:spPr bwMode="auto">
          <a:xfrm>
            <a:off x="262580" y="2188865"/>
            <a:ext cx="526762" cy="49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9" name="Google Shape;349;p45">
            <a:extLst>
              <a:ext uri="{FF2B5EF4-FFF2-40B4-BE49-F238E27FC236}">
                <a16:creationId xmlns:a16="http://schemas.microsoft.com/office/drawing/2014/main" id="{98ACE2FF-6E25-94C4-4A93-B631DE984B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774" y="508008"/>
            <a:ext cx="8492792" cy="66036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chemeClr val="accent1"/>
              </a:buClr>
              <a:buSzPts val="1900"/>
            </a:pPr>
            <a:r>
              <a:rPr lang="it-IT" sz="2000" dirty="0">
                <a:solidFill>
                  <a:srgbClr val="BC274C"/>
                </a:solidFill>
              </a:rPr>
              <a:t>una strategia multilivello </a:t>
            </a:r>
            <a:br>
              <a:rPr lang="it-IT" sz="2000" dirty="0">
                <a:solidFill>
                  <a:srgbClr val="BC274C"/>
                </a:solidFill>
              </a:rPr>
            </a:br>
            <a:r>
              <a:rPr lang="it-IT" sz="2000" dirty="0">
                <a:solidFill>
                  <a:srgbClr val="BC274C"/>
                </a:solidFill>
              </a:rPr>
              <a:t>PER UN OBIETTIVO AMBIZIOSO MA FATTIBILE</a:t>
            </a:r>
          </a:p>
        </p:txBody>
      </p:sp>
      <p:sp>
        <p:nvSpPr>
          <p:cNvPr id="361" name="Google Shape;361;p45">
            <a:extLst>
              <a:ext uri="{FF2B5EF4-FFF2-40B4-BE49-F238E27FC236}">
                <a16:creationId xmlns:a16="http://schemas.microsoft.com/office/drawing/2014/main" id="{926207FE-423A-A738-B22F-0B18F7BBFF1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1684" y="4452851"/>
            <a:ext cx="8018318" cy="5457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dirty="0"/>
              <a:t>…… </a:t>
            </a:r>
            <a:r>
              <a:rPr lang="it-IT" sz="1100" b="1" dirty="0"/>
              <a:t>insieme al sistema associativo, mondo della normazione, ordini professionali, rete delle Consigliere di parità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100" b="1" dirty="0"/>
              <a:t>e Comitati per la promozione dell’Imprenditoria Femminile…..</a:t>
            </a:r>
          </a:p>
        </p:txBody>
      </p:sp>
      <p:sp>
        <p:nvSpPr>
          <p:cNvPr id="2" name="Google Shape;355;p45">
            <a:extLst>
              <a:ext uri="{FF2B5EF4-FFF2-40B4-BE49-F238E27FC236}">
                <a16:creationId xmlns:a16="http://schemas.microsoft.com/office/drawing/2014/main" id="{1061C118-3164-D872-C3C6-E6E6610E8EED}"/>
              </a:ext>
            </a:extLst>
          </p:cNvPr>
          <p:cNvSpPr txBox="1">
            <a:spLocks/>
          </p:cNvSpPr>
          <p:nvPr/>
        </p:nvSpPr>
        <p:spPr>
          <a:xfrm>
            <a:off x="877043" y="1454013"/>
            <a:ext cx="6652080" cy="4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1100" b="1" dirty="0"/>
              <a:t>Dipartimento per le Pari Opportunità</a:t>
            </a:r>
            <a:r>
              <a:rPr lang="it-IT" sz="1100" dirty="0"/>
              <a:t> per promuovere, </a:t>
            </a:r>
          </a:p>
          <a:p>
            <a:pPr marL="0" indent="0"/>
            <a:r>
              <a:rPr lang="it-IT" sz="1100" dirty="0"/>
              <a:t>accompagnare e sostenere il processo di certificazione</a:t>
            </a:r>
          </a:p>
        </p:txBody>
      </p:sp>
      <p:sp>
        <p:nvSpPr>
          <p:cNvPr id="3" name="Google Shape;355;p45">
            <a:extLst>
              <a:ext uri="{FF2B5EF4-FFF2-40B4-BE49-F238E27FC236}">
                <a16:creationId xmlns:a16="http://schemas.microsoft.com/office/drawing/2014/main" id="{8BBF300D-1FCC-22C5-C5AA-941E7F6EE138}"/>
              </a:ext>
            </a:extLst>
          </p:cNvPr>
          <p:cNvSpPr txBox="1">
            <a:spLocks/>
          </p:cNvSpPr>
          <p:nvPr/>
        </p:nvSpPr>
        <p:spPr>
          <a:xfrm>
            <a:off x="874724" y="2260558"/>
            <a:ext cx="6332239" cy="451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1100" b="1" dirty="0"/>
              <a:t>Ministero del Lavoro e delle Politiche Sociali </a:t>
            </a:r>
            <a:r>
              <a:rPr lang="it-IT" sz="1100" dirty="0"/>
              <a:t>per attuare – su scala regionale - programmi formativi propedeutici all’ottenimento della certificazione</a:t>
            </a:r>
          </a:p>
        </p:txBody>
      </p:sp>
      <p:sp>
        <p:nvSpPr>
          <p:cNvPr id="4" name="Google Shape;355;p45">
            <a:extLst>
              <a:ext uri="{FF2B5EF4-FFF2-40B4-BE49-F238E27FC236}">
                <a16:creationId xmlns:a16="http://schemas.microsoft.com/office/drawing/2014/main" id="{A3D42743-4BBA-AC78-EBE3-BD9302B60214}"/>
              </a:ext>
            </a:extLst>
          </p:cNvPr>
          <p:cNvSpPr txBox="1">
            <a:spLocks/>
          </p:cNvSpPr>
          <p:nvPr/>
        </p:nvSpPr>
        <p:spPr>
          <a:xfrm>
            <a:off x="874724" y="3007470"/>
            <a:ext cx="6972892" cy="31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1100" b="1" dirty="0"/>
              <a:t>Regioni</a:t>
            </a:r>
            <a:r>
              <a:rPr lang="it-IT" sz="1100" dirty="0"/>
              <a:t> per favorire il processo di certificazione in un’ottica di integrazione e complementarietà</a:t>
            </a:r>
          </a:p>
        </p:txBody>
      </p:sp>
      <p:sp>
        <p:nvSpPr>
          <p:cNvPr id="5" name="Google Shape;355;p45">
            <a:extLst>
              <a:ext uri="{FF2B5EF4-FFF2-40B4-BE49-F238E27FC236}">
                <a16:creationId xmlns:a16="http://schemas.microsoft.com/office/drawing/2014/main" id="{8AD9B8AF-CC0D-7D27-7320-9A72988EABD6}"/>
              </a:ext>
            </a:extLst>
          </p:cNvPr>
          <p:cNvSpPr txBox="1">
            <a:spLocks/>
          </p:cNvSpPr>
          <p:nvPr/>
        </p:nvSpPr>
        <p:spPr>
          <a:xfrm>
            <a:off x="954181" y="3800498"/>
            <a:ext cx="4106497" cy="45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1100" b="1" dirty="0"/>
              <a:t>Programmazione nazionale e regionale </a:t>
            </a:r>
            <a:r>
              <a:rPr lang="it-IT" sz="1100" dirty="0"/>
              <a:t>dei fondi europei per lo sviluppo del tema della parità di genere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390E27C-B157-AFF2-AC4D-62641EAE8397}"/>
              </a:ext>
            </a:extLst>
          </p:cNvPr>
          <p:cNvCxnSpPr>
            <a:cxnSpLocks/>
          </p:cNvCxnSpPr>
          <p:nvPr/>
        </p:nvCxnSpPr>
        <p:spPr>
          <a:xfrm flipV="1">
            <a:off x="4545565" y="1436564"/>
            <a:ext cx="681641" cy="18149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355;p45">
            <a:extLst>
              <a:ext uri="{FF2B5EF4-FFF2-40B4-BE49-F238E27FC236}">
                <a16:creationId xmlns:a16="http://schemas.microsoft.com/office/drawing/2014/main" id="{42DBB1A9-6EB4-E769-C244-E7B9F75A3B7C}"/>
              </a:ext>
            </a:extLst>
          </p:cNvPr>
          <p:cNvSpPr txBox="1">
            <a:spLocks/>
          </p:cNvSpPr>
          <p:nvPr/>
        </p:nvSpPr>
        <p:spPr>
          <a:xfrm>
            <a:off x="5143261" y="1308842"/>
            <a:ext cx="3789646" cy="442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1000" b="1" dirty="0"/>
              <a:t>Primo Avviso</a:t>
            </a:r>
            <a:r>
              <a:rPr lang="it-IT" sz="1000" dirty="0"/>
              <a:t>: 6 dicembre 2023 – 28 marzo 2024</a:t>
            </a:r>
          </a:p>
          <a:p>
            <a:pPr marL="0" indent="0"/>
            <a:r>
              <a:rPr lang="it-IT" sz="1000" dirty="0"/>
              <a:t>Domande presentate </a:t>
            </a:r>
            <a:r>
              <a:rPr lang="it-IT" sz="1000" b="1" dirty="0"/>
              <a:t>1699</a:t>
            </a:r>
            <a:r>
              <a:rPr lang="it-IT" sz="1000" dirty="0"/>
              <a:t>; domande </a:t>
            </a:r>
            <a:r>
              <a:rPr lang="it-IT" sz="1000"/>
              <a:t>ad oggi agevolate </a:t>
            </a:r>
            <a:r>
              <a:rPr lang="it-IT" sz="1000" b="1" dirty="0"/>
              <a:t>1267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D02AFE4A-353A-7219-FFED-1896A494AAF5}"/>
              </a:ext>
            </a:extLst>
          </p:cNvPr>
          <p:cNvCxnSpPr>
            <a:cxnSpLocks/>
          </p:cNvCxnSpPr>
          <p:nvPr/>
        </p:nvCxnSpPr>
        <p:spPr>
          <a:xfrm>
            <a:off x="4529681" y="1691926"/>
            <a:ext cx="697525" cy="3751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355;p45">
            <a:extLst>
              <a:ext uri="{FF2B5EF4-FFF2-40B4-BE49-F238E27FC236}">
                <a16:creationId xmlns:a16="http://schemas.microsoft.com/office/drawing/2014/main" id="{1179C92B-9576-95D6-C76A-142D36C19064}"/>
              </a:ext>
            </a:extLst>
          </p:cNvPr>
          <p:cNvSpPr txBox="1">
            <a:spLocks/>
          </p:cNvSpPr>
          <p:nvPr/>
        </p:nvSpPr>
        <p:spPr>
          <a:xfrm>
            <a:off x="5143261" y="1822814"/>
            <a:ext cx="3789646" cy="40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8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4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3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ans"/>
              <a:buNone/>
              <a:defRPr sz="12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marL="0" indent="0"/>
            <a:r>
              <a:rPr lang="it-IT" sz="1000" b="1" dirty="0"/>
              <a:t>Secondo Avviso: </a:t>
            </a:r>
            <a:r>
              <a:rPr lang="it-IT" sz="1000" dirty="0"/>
              <a:t>26 febbraio 2025 – 18 aprile 2025</a:t>
            </a:r>
          </a:p>
          <a:p>
            <a:pPr marL="0" indent="0"/>
            <a:r>
              <a:rPr lang="it-IT" sz="1000" dirty="0"/>
              <a:t>Domande ad oggi presentate </a:t>
            </a:r>
            <a:r>
              <a:rPr lang="it-IT" sz="1000" b="1" dirty="0"/>
              <a:t>701</a:t>
            </a:r>
          </a:p>
        </p:txBody>
      </p:sp>
      <p:pic>
        <p:nvPicPr>
          <p:cNvPr id="6148" name="Picture 4" descr="Dipartimento per le pari opportunità - Presidenza del Consiglio dei  Ministri la... - Dipartimento per le pari opportunità - Presidenza del  Consiglio dei Ministri">
            <a:extLst>
              <a:ext uri="{FF2B5EF4-FFF2-40B4-BE49-F238E27FC236}">
                <a16:creationId xmlns:a16="http://schemas.microsoft.com/office/drawing/2014/main" id="{9559A75A-42C8-948F-34E7-40571C71A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" y="1419740"/>
            <a:ext cx="526761" cy="5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ppa Italia">
            <a:extLst>
              <a:ext uri="{FF2B5EF4-FFF2-40B4-BE49-F238E27FC236}">
                <a16:creationId xmlns:a16="http://schemas.microsoft.com/office/drawing/2014/main" id="{552538E8-DEA3-6E41-9A4F-56FB57373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7" y="2882385"/>
            <a:ext cx="465012" cy="5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ondi europei 2021-2027: notizie e provvedimenti | FLC CGIL NAPOLI">
            <a:extLst>
              <a:ext uri="{FF2B5EF4-FFF2-40B4-BE49-F238E27FC236}">
                <a16:creationId xmlns:a16="http://schemas.microsoft.com/office/drawing/2014/main" id="{AEA9B98A-A30D-8314-321B-91E3D01A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" y="3727349"/>
            <a:ext cx="743089" cy="5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575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</TotalTime>
  <Words>1004</Words>
  <Application>Microsoft Office PowerPoint</Application>
  <PresentationFormat>Presentazione su schermo (16:9)</PresentationFormat>
  <Paragraphs>97</Paragraphs>
  <Slides>9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0" baseType="lpstr">
      <vt:lpstr>Josefin Sans</vt:lpstr>
      <vt:lpstr>Josefin Sans SemiBold</vt:lpstr>
      <vt:lpstr>Arial</vt:lpstr>
      <vt:lpstr>Open Sans</vt:lpstr>
      <vt:lpstr>Tw Cen MT</vt:lpstr>
      <vt:lpstr>Wingdings 3</vt:lpstr>
      <vt:lpstr>Josefin Sans Light</vt:lpstr>
      <vt:lpstr>Lucida Sans Unicode</vt:lpstr>
      <vt:lpstr>Roboto Condensed Light</vt:lpstr>
      <vt:lpstr>Tw Cen MT Condensed</vt:lpstr>
      <vt:lpstr>Integrale</vt:lpstr>
      <vt:lpstr>Presentazione standard di PowerPoint</vt:lpstr>
      <vt:lpstr>LA CERTIFICAZIONE DELLA Parità DI GENERE, UN’Opportunita’ PER LE IMPRESE </vt:lpstr>
      <vt:lpstr>1. Il contesto di riferimento </vt:lpstr>
      <vt:lpstr>il Sistema della certificazione della parita’ di genere,  strumento portante</vt:lpstr>
      <vt:lpstr>Presentazione standard di PowerPoint</vt:lpstr>
      <vt:lpstr>2. LO STRUMENTO DELLA CERTIFICAZIONE DELLA Parità DI GENERE </vt:lpstr>
      <vt:lpstr>VANTAGGI: </vt:lpstr>
      <vt:lpstr>3. L’azione a supporto delle imprese, l’impegno del sistema camerale</vt:lpstr>
      <vt:lpstr>una strategia multilivello  PER UN OBIETTIVO AMBIZIOSO MA FATTIBILE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Macari Company Profile</dc:title>
  <dc:creator>Stefano Bellu</dc:creator>
  <cp:lastModifiedBy>Marilina Labia</cp:lastModifiedBy>
  <cp:revision>52</cp:revision>
  <cp:lastPrinted>2025-03-26T15:50:32Z</cp:lastPrinted>
  <dcterms:modified xsi:type="dcterms:W3CDTF">2025-03-27T08:34:27Z</dcterms:modified>
</cp:coreProperties>
</file>