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B1291C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16" autoAdjust="0"/>
    <p:restoredTop sz="83837" autoAdjust="0"/>
  </p:normalViewPr>
  <p:slideViewPr>
    <p:cSldViewPr>
      <p:cViewPr varScale="1">
        <p:scale>
          <a:sx n="107" d="100"/>
          <a:sy n="107" d="100"/>
        </p:scale>
        <p:origin x="23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79DFF-2735-4ECD-B373-26101D43684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41F05-9B04-4361-9540-36498A53AF4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91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0220E-3731-4C29-8833-90AC514DA2D0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5113"/>
            <a:ext cx="5438775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AB21D-7009-48BC-A662-E12482F0EE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39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AB21D-7009-48BC-A662-E12482F0EE9D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030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16/06/2023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vale 153"/>
          <p:cNvSpPr/>
          <p:nvPr/>
        </p:nvSpPr>
        <p:spPr bwMode="auto">
          <a:xfrm>
            <a:off x="7236456" y="4102320"/>
            <a:ext cx="1440000" cy="611297"/>
          </a:xfrm>
          <a:prstGeom prst="ellipse">
            <a:avLst/>
          </a:prstGeom>
          <a:ln w="158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Servizio Selezione, formazione e sviluppo del personale camerale</a:t>
            </a:r>
          </a:p>
        </p:txBody>
      </p:sp>
      <p:sp>
        <p:nvSpPr>
          <p:cNvPr id="157" name="Rettangolo arrotondato 156"/>
          <p:cNvSpPr/>
          <p:nvPr/>
        </p:nvSpPr>
        <p:spPr bwMode="auto">
          <a:xfrm>
            <a:off x="3816409" y="860565"/>
            <a:ext cx="1387256" cy="508572"/>
          </a:xfrm>
          <a:prstGeom prst="roundRect">
            <a:avLst>
              <a:gd name="adj" fmla="val 10000"/>
            </a:avLst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dirty="0">
                <a:solidFill>
                  <a:schemeClr val="bg1"/>
                </a:solidFill>
              </a:rPr>
              <a:t>Segretario generale</a:t>
            </a:r>
          </a:p>
        </p:txBody>
      </p:sp>
      <p:sp>
        <p:nvSpPr>
          <p:cNvPr id="170" name="Ovale 169"/>
          <p:cNvSpPr/>
          <p:nvPr/>
        </p:nvSpPr>
        <p:spPr bwMode="auto">
          <a:xfrm>
            <a:off x="2144180" y="4182494"/>
            <a:ext cx="1440000" cy="454154"/>
          </a:xfrm>
          <a:prstGeom prst="ellipse">
            <a:avLst/>
          </a:prstGeom>
          <a:ln w="158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Servizio Innovazione e proprietà industriale</a:t>
            </a:r>
          </a:p>
        </p:txBody>
      </p:sp>
      <p:cxnSp>
        <p:nvCxnSpPr>
          <p:cNvPr id="191" name="Connettore 1 190"/>
          <p:cNvCxnSpPr/>
          <p:nvPr/>
        </p:nvCxnSpPr>
        <p:spPr>
          <a:xfrm>
            <a:off x="819328" y="3475465"/>
            <a:ext cx="741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Connettore 1 191"/>
          <p:cNvCxnSpPr>
            <a:cxnSpLocks/>
          </p:cNvCxnSpPr>
          <p:nvPr/>
        </p:nvCxnSpPr>
        <p:spPr>
          <a:xfrm flipH="1">
            <a:off x="4493652" y="1352530"/>
            <a:ext cx="0" cy="2157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Connettore 1 192"/>
          <p:cNvCxnSpPr/>
          <p:nvPr/>
        </p:nvCxnSpPr>
        <p:spPr>
          <a:xfrm>
            <a:off x="8244408" y="3483416"/>
            <a:ext cx="0" cy="2018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Connettore 1 193"/>
          <p:cNvCxnSpPr/>
          <p:nvPr/>
        </p:nvCxnSpPr>
        <p:spPr>
          <a:xfrm flipH="1">
            <a:off x="6159828" y="3490143"/>
            <a:ext cx="7551" cy="1951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nettore 1 194"/>
          <p:cNvCxnSpPr/>
          <p:nvPr/>
        </p:nvCxnSpPr>
        <p:spPr>
          <a:xfrm flipH="1">
            <a:off x="4488859" y="3476689"/>
            <a:ext cx="1" cy="2085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Connettore 1 195"/>
          <p:cNvCxnSpPr/>
          <p:nvPr/>
        </p:nvCxnSpPr>
        <p:spPr>
          <a:xfrm flipH="1">
            <a:off x="2817892" y="3476689"/>
            <a:ext cx="1" cy="2085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Connettore 1 196"/>
          <p:cNvCxnSpPr/>
          <p:nvPr/>
        </p:nvCxnSpPr>
        <p:spPr>
          <a:xfrm flipH="1">
            <a:off x="812732" y="3476689"/>
            <a:ext cx="1" cy="2085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0" name="Rettangolo arrotondato 199"/>
          <p:cNvSpPr/>
          <p:nvPr/>
        </p:nvSpPr>
        <p:spPr bwMode="auto">
          <a:xfrm>
            <a:off x="7166245" y="2876505"/>
            <a:ext cx="1367728" cy="408479"/>
          </a:xfrm>
          <a:prstGeom prst="roundRect">
            <a:avLst>
              <a:gd name="adj" fmla="val 10000"/>
            </a:avLst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Unità di progetto </a:t>
            </a:r>
          </a:p>
          <a:p>
            <a:pPr algn="ctr"/>
            <a:r>
              <a:rPr lang="it-IT" sz="800" dirty="0">
                <a:solidFill>
                  <a:schemeClr val="tx1"/>
                </a:solidFill>
              </a:rPr>
              <a:t>Unità di gestione e rendicontazione progetti</a:t>
            </a:r>
            <a:endParaRPr lang="it-IT" sz="800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2118" name="Connettore 1 2117"/>
          <p:cNvCxnSpPr>
            <a:cxnSpLocks/>
          </p:cNvCxnSpPr>
          <p:nvPr/>
        </p:nvCxnSpPr>
        <p:spPr>
          <a:xfrm flipH="1">
            <a:off x="2161203" y="2348880"/>
            <a:ext cx="23355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Rettangolo arrotondato 257"/>
          <p:cNvSpPr/>
          <p:nvPr/>
        </p:nvSpPr>
        <p:spPr>
          <a:xfrm>
            <a:off x="497708" y="3641133"/>
            <a:ext cx="1440000" cy="37134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ECONOMIA CIRCOLARE E AMBIENTE</a:t>
            </a:r>
          </a:p>
        </p:txBody>
      </p:sp>
      <p:sp>
        <p:nvSpPr>
          <p:cNvPr id="304" name="Rettangolo arrotondato 303"/>
          <p:cNvSpPr/>
          <p:nvPr/>
        </p:nvSpPr>
        <p:spPr>
          <a:xfrm>
            <a:off x="2161203" y="3613353"/>
            <a:ext cx="1440000" cy="40847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 SERVIZI PER LA FINANZA E IL SOSTEGNO ALLE IMPRESE </a:t>
            </a:r>
          </a:p>
        </p:txBody>
      </p:sp>
      <p:sp>
        <p:nvSpPr>
          <p:cNvPr id="306" name="Rettangolo arrotondato 305"/>
          <p:cNvSpPr/>
          <p:nvPr/>
        </p:nvSpPr>
        <p:spPr>
          <a:xfrm>
            <a:off x="3817379" y="3615758"/>
            <a:ext cx="1440000" cy="40847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AGENDA DIGITALE 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E REGISTRO IMPRESE</a:t>
            </a:r>
          </a:p>
        </p:txBody>
      </p:sp>
      <p:sp>
        <p:nvSpPr>
          <p:cNvPr id="313" name="Rettangolo arrotondato 312"/>
          <p:cNvSpPr/>
          <p:nvPr/>
        </p:nvSpPr>
        <p:spPr>
          <a:xfrm>
            <a:off x="5463061" y="3615758"/>
            <a:ext cx="1440000" cy="40847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FORMAZIONE E POLITICHE ATTIVE 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DEL LAVORO</a:t>
            </a:r>
          </a:p>
        </p:txBody>
      </p:sp>
      <p:sp>
        <p:nvSpPr>
          <p:cNvPr id="314" name="Rettangolo arrotondato 313"/>
          <p:cNvSpPr/>
          <p:nvPr/>
        </p:nvSpPr>
        <p:spPr>
          <a:xfrm>
            <a:off x="7236456" y="3615758"/>
            <a:ext cx="1440000" cy="40847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AREA ORGANIZZAZIONE 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E PERSONALE</a:t>
            </a:r>
          </a:p>
        </p:txBody>
      </p:sp>
      <p:sp>
        <p:nvSpPr>
          <p:cNvPr id="296" name="Titolo 295"/>
          <p:cNvSpPr>
            <a:spLocks noGrp="1"/>
          </p:cNvSpPr>
          <p:nvPr>
            <p:ph type="title"/>
          </p:nvPr>
        </p:nvSpPr>
        <p:spPr>
          <a:xfrm>
            <a:off x="1861394" y="-1"/>
            <a:ext cx="7282606" cy="606131"/>
          </a:xfr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it-IT" sz="1800" b="1" kern="0" cap="small" dirty="0">
                <a:ea typeface="Microsoft YaHei" pitchFamily="34" charset="-122"/>
                <a:cs typeface="Mangal" pitchFamily="18" charset="0"/>
              </a:rPr>
              <a:t>ORGANIGRAMMA UNIONCAMERE                                          </a:t>
            </a:r>
            <a:r>
              <a:rPr lang="it-IT" sz="1000" b="1" kern="0" dirty="0">
                <a:ea typeface="Microsoft YaHei" pitchFamily="34" charset="-122"/>
                <a:cs typeface="Mangal" pitchFamily="18" charset="0"/>
              </a:rPr>
              <a:t>Aggiornato al 16.06.2023</a:t>
            </a:r>
            <a:endParaRPr lang="it-IT" sz="1800" b="1" kern="0" dirty="0">
              <a:ea typeface="Microsoft YaHei" pitchFamily="34" charset="-122"/>
              <a:cs typeface="Mangal" pitchFamily="18" charset="0"/>
            </a:endParaRPr>
          </a:p>
        </p:txBody>
      </p:sp>
      <p:sp>
        <p:nvSpPr>
          <p:cNvPr id="412" name="Ovale 411"/>
          <p:cNvSpPr/>
          <p:nvPr/>
        </p:nvSpPr>
        <p:spPr bwMode="auto">
          <a:xfrm>
            <a:off x="5364087" y="4171574"/>
            <a:ext cx="1584000" cy="611297"/>
          </a:xfrm>
          <a:prstGeom prst="ellipse">
            <a:avLst/>
          </a:prstGeom>
          <a:ln w="158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Servizio </a:t>
            </a:r>
            <a:r>
              <a:rPr lang="it-IT" sz="800" dirty="0">
                <a:solidFill>
                  <a:sysClr val="windowText" lastClr="000000"/>
                </a:solidFill>
              </a:rPr>
              <a:t>Iniziative e progetti  per l’i</a:t>
            </a:r>
            <a:r>
              <a:rPr lang="it-IT" sz="800" dirty="0">
                <a:solidFill>
                  <a:schemeClr val="tx1"/>
                </a:solidFill>
              </a:rPr>
              <a:t>ntegrazione e la cooperazione internazionale </a:t>
            </a:r>
          </a:p>
        </p:txBody>
      </p:sp>
      <p:sp>
        <p:nvSpPr>
          <p:cNvPr id="420" name="Esagono 419"/>
          <p:cNvSpPr/>
          <p:nvPr/>
        </p:nvSpPr>
        <p:spPr>
          <a:xfrm>
            <a:off x="4920856" y="2591839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 Budgeting e monitoraggio partecipate</a:t>
            </a:r>
          </a:p>
        </p:txBody>
      </p:sp>
      <p:sp>
        <p:nvSpPr>
          <p:cNvPr id="488" name="Esagono 487"/>
          <p:cNvSpPr/>
          <p:nvPr/>
        </p:nvSpPr>
        <p:spPr>
          <a:xfrm>
            <a:off x="704180" y="2163296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800" dirty="0">
                <a:solidFill>
                  <a:schemeClr val="tx1"/>
                </a:solidFill>
              </a:rPr>
              <a:t>Ufficio </a:t>
            </a:r>
            <a:r>
              <a:rPr lang="it-IT" sz="800" dirty="0">
                <a:solidFill>
                  <a:schemeClr val="tx1"/>
                </a:solidFill>
                <a:latin typeface="Calibri" panose="020F0502020204030204" pitchFamily="34" charset="0"/>
              </a:rPr>
              <a:t>Comunicazione e stampa</a:t>
            </a:r>
          </a:p>
        </p:txBody>
      </p:sp>
      <p:sp>
        <p:nvSpPr>
          <p:cNvPr id="497" name="Esagono 496"/>
          <p:cNvSpPr/>
          <p:nvPr/>
        </p:nvSpPr>
        <p:spPr>
          <a:xfrm>
            <a:off x="484659" y="4851464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Legale</a:t>
            </a:r>
          </a:p>
        </p:txBody>
      </p:sp>
      <p:sp>
        <p:nvSpPr>
          <p:cNvPr id="499" name="Esagono 498"/>
          <p:cNvSpPr/>
          <p:nvPr/>
        </p:nvSpPr>
        <p:spPr>
          <a:xfrm>
            <a:off x="497708" y="5421914"/>
            <a:ext cx="1440000" cy="468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Convenzioni internazionali per il commercio estero e tachigrafi digitali</a:t>
            </a:r>
          </a:p>
        </p:txBody>
      </p:sp>
      <p:sp>
        <p:nvSpPr>
          <p:cNvPr id="500" name="Esagono 499"/>
          <p:cNvSpPr/>
          <p:nvPr/>
        </p:nvSpPr>
        <p:spPr>
          <a:xfrm>
            <a:off x="4938363" y="1700807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Relazioni istituzionali</a:t>
            </a:r>
          </a:p>
        </p:txBody>
      </p:sp>
      <p:sp>
        <p:nvSpPr>
          <p:cNvPr id="501" name="Esagono 500"/>
          <p:cNvSpPr/>
          <p:nvPr/>
        </p:nvSpPr>
        <p:spPr>
          <a:xfrm>
            <a:off x="7290392" y="5384342"/>
            <a:ext cx="1440000" cy="333753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del personale</a:t>
            </a:r>
          </a:p>
        </p:txBody>
      </p:sp>
      <p:pic>
        <p:nvPicPr>
          <p:cNvPr id="92" name="Immagine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5" y="116632"/>
            <a:ext cx="1764000" cy="369824"/>
          </a:xfrm>
          <a:prstGeom prst="rect">
            <a:avLst/>
          </a:prstGeom>
        </p:spPr>
      </p:pic>
      <p:cxnSp>
        <p:nvCxnSpPr>
          <p:cNvPr id="97" name="Connettore 1 96"/>
          <p:cNvCxnSpPr>
            <a:cxnSpLocks/>
          </p:cNvCxnSpPr>
          <p:nvPr/>
        </p:nvCxnSpPr>
        <p:spPr>
          <a:xfrm flipV="1">
            <a:off x="3994718" y="1844824"/>
            <a:ext cx="93408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ttangolo arrotondato 97"/>
          <p:cNvSpPr/>
          <p:nvPr/>
        </p:nvSpPr>
        <p:spPr bwMode="auto">
          <a:xfrm>
            <a:off x="565399" y="6093727"/>
            <a:ext cx="1317365" cy="359609"/>
          </a:xfrm>
          <a:prstGeom prst="roundRect">
            <a:avLst>
              <a:gd name="adj" fmla="val 10000"/>
            </a:avLst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Unità di progetto  </a:t>
            </a:r>
          </a:p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«DPO camerali»</a:t>
            </a:r>
            <a:endParaRPr lang="it-IT" sz="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25" name="Ovale 124"/>
          <p:cNvSpPr/>
          <p:nvPr/>
        </p:nvSpPr>
        <p:spPr bwMode="auto">
          <a:xfrm>
            <a:off x="1882764" y="813629"/>
            <a:ext cx="1404000" cy="468000"/>
          </a:xfrm>
          <a:prstGeom prst="ellipse">
            <a:avLst/>
          </a:prstGeom>
          <a:ln w="158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Servizio made in Italy e turismo , metrologia legale</a:t>
            </a:r>
          </a:p>
        </p:txBody>
      </p:sp>
      <p:sp>
        <p:nvSpPr>
          <p:cNvPr id="140" name="Esagono 139"/>
          <p:cNvSpPr/>
          <p:nvPr/>
        </p:nvSpPr>
        <p:spPr>
          <a:xfrm>
            <a:off x="2171434" y="4851464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giustizia alternativa e  tutela consumatori</a:t>
            </a:r>
          </a:p>
        </p:txBody>
      </p:sp>
      <p:cxnSp>
        <p:nvCxnSpPr>
          <p:cNvPr id="103" name="Connettore 1 102"/>
          <p:cNvCxnSpPr/>
          <p:nvPr/>
        </p:nvCxnSpPr>
        <p:spPr>
          <a:xfrm flipH="1">
            <a:off x="1367728" y="5887108"/>
            <a:ext cx="271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sagono 82"/>
          <p:cNvSpPr/>
          <p:nvPr/>
        </p:nvSpPr>
        <p:spPr>
          <a:xfrm>
            <a:off x="3817379" y="4852441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legalità nell’economia  e gestione convenzioni </a:t>
            </a:r>
          </a:p>
        </p:txBody>
      </p:sp>
      <p:sp>
        <p:nvSpPr>
          <p:cNvPr id="86" name="Rettangolo arrotondato 85"/>
          <p:cNvSpPr/>
          <p:nvPr/>
        </p:nvSpPr>
        <p:spPr bwMode="auto">
          <a:xfrm>
            <a:off x="3930875" y="5462164"/>
            <a:ext cx="1317365" cy="440110"/>
          </a:xfrm>
          <a:prstGeom prst="roundRect">
            <a:avLst>
              <a:gd name="adj" fmla="val 10000"/>
            </a:avLst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Unità di progetto  </a:t>
            </a:r>
          </a:p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«Responsabile transizione digitale» </a:t>
            </a:r>
            <a:endParaRPr lang="it-IT" sz="800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7" name="Connettore 1 6"/>
          <p:cNvCxnSpPr>
            <a:cxnSpLocks/>
          </p:cNvCxnSpPr>
          <p:nvPr/>
        </p:nvCxnSpPr>
        <p:spPr>
          <a:xfrm flipH="1">
            <a:off x="3980813" y="2777283"/>
            <a:ext cx="940043" cy="36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157" idx="1"/>
            <a:endCxn id="157" idx="1"/>
          </p:cNvCxnSpPr>
          <p:nvPr/>
        </p:nvCxnSpPr>
        <p:spPr>
          <a:xfrm>
            <a:off x="3816409" y="111485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157" idx="1"/>
            <a:endCxn id="125" idx="6"/>
          </p:cNvCxnSpPr>
          <p:nvPr/>
        </p:nvCxnSpPr>
        <p:spPr>
          <a:xfrm flipH="1" flipV="1">
            <a:off x="3286764" y="1047629"/>
            <a:ext cx="529645" cy="672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sagono 52">
            <a:extLst>
              <a:ext uri="{FF2B5EF4-FFF2-40B4-BE49-F238E27FC236}">
                <a16:creationId xmlns:a16="http://schemas.microsoft.com/office/drawing/2014/main" id="{8120C466-1B01-4D9B-A2B0-E73D7F4E95A8}"/>
              </a:ext>
            </a:extLst>
          </p:cNvPr>
          <p:cNvSpPr/>
          <p:nvPr/>
        </p:nvSpPr>
        <p:spPr>
          <a:xfrm>
            <a:off x="6444208" y="1340767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Internazionalizzazione</a:t>
            </a:r>
          </a:p>
        </p:txBody>
      </p:sp>
      <p:cxnSp>
        <p:nvCxnSpPr>
          <p:cNvPr id="54" name="Connettore 1 114">
            <a:extLst>
              <a:ext uri="{FF2B5EF4-FFF2-40B4-BE49-F238E27FC236}">
                <a16:creationId xmlns:a16="http://schemas.microsoft.com/office/drawing/2014/main" id="{0A36A52A-31C1-43DE-855E-34B55FD4F139}"/>
              </a:ext>
            </a:extLst>
          </p:cNvPr>
          <p:cNvCxnSpPr>
            <a:cxnSpLocks/>
          </p:cNvCxnSpPr>
          <p:nvPr/>
        </p:nvCxnSpPr>
        <p:spPr>
          <a:xfrm flipH="1">
            <a:off x="4496800" y="1484784"/>
            <a:ext cx="19474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sagono 54">
            <a:extLst>
              <a:ext uri="{FF2B5EF4-FFF2-40B4-BE49-F238E27FC236}">
                <a16:creationId xmlns:a16="http://schemas.microsoft.com/office/drawing/2014/main" id="{B0CE596B-DBA5-44B7-A08A-75310CF8B6CF}"/>
              </a:ext>
            </a:extLst>
          </p:cNvPr>
          <p:cNvSpPr/>
          <p:nvPr/>
        </p:nvSpPr>
        <p:spPr>
          <a:xfrm>
            <a:off x="467544" y="4245212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Finanza e amministrazione</a:t>
            </a:r>
          </a:p>
        </p:txBody>
      </p:sp>
      <p:cxnSp>
        <p:nvCxnSpPr>
          <p:cNvPr id="51" name="Connettore 1 114">
            <a:extLst>
              <a:ext uri="{FF2B5EF4-FFF2-40B4-BE49-F238E27FC236}">
                <a16:creationId xmlns:a16="http://schemas.microsoft.com/office/drawing/2014/main" id="{6A2B3C26-BD1F-0DA0-A484-672D6B56FFE9}"/>
              </a:ext>
            </a:extLst>
          </p:cNvPr>
          <p:cNvCxnSpPr/>
          <p:nvPr/>
        </p:nvCxnSpPr>
        <p:spPr>
          <a:xfrm flipH="1">
            <a:off x="4491027" y="3068960"/>
            <a:ext cx="26618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114">
            <a:extLst>
              <a:ext uri="{FF2B5EF4-FFF2-40B4-BE49-F238E27FC236}">
                <a16:creationId xmlns:a16="http://schemas.microsoft.com/office/drawing/2014/main" id="{7E457FC7-7E44-B257-20E5-B6A587FCA2DD}"/>
              </a:ext>
            </a:extLst>
          </p:cNvPr>
          <p:cNvCxnSpPr/>
          <p:nvPr/>
        </p:nvCxnSpPr>
        <p:spPr>
          <a:xfrm flipH="1">
            <a:off x="1856096" y="3077344"/>
            <a:ext cx="26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tangolo arrotondato 199">
            <a:extLst>
              <a:ext uri="{FF2B5EF4-FFF2-40B4-BE49-F238E27FC236}">
                <a16:creationId xmlns:a16="http://schemas.microsoft.com/office/drawing/2014/main" id="{22ED62EB-78A3-F291-7380-3633471C8613}"/>
              </a:ext>
            </a:extLst>
          </p:cNvPr>
          <p:cNvSpPr/>
          <p:nvPr/>
        </p:nvSpPr>
        <p:spPr bwMode="auto">
          <a:xfrm>
            <a:off x="482317" y="2906150"/>
            <a:ext cx="1367728" cy="329599"/>
          </a:xfrm>
          <a:prstGeom prst="roundRect">
            <a:avLst>
              <a:gd name="adj" fmla="val 10000"/>
            </a:avLst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0" dirty="0">
                <a:solidFill>
                  <a:schemeClr val="tx1"/>
                </a:solidFill>
                <a:effectLst/>
              </a:rPr>
              <a:t>Unità di progetto </a:t>
            </a:r>
          </a:p>
          <a:p>
            <a:pPr algn="ctr"/>
            <a:r>
              <a:rPr lang="it-IT" sz="800" dirty="0">
                <a:solidFill>
                  <a:schemeClr val="tx1"/>
                </a:solidFill>
              </a:rPr>
              <a:t>«Unità di missione PNRR»</a:t>
            </a:r>
            <a:endParaRPr lang="it-IT" sz="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Esagono 4">
            <a:extLst>
              <a:ext uri="{FF2B5EF4-FFF2-40B4-BE49-F238E27FC236}">
                <a16:creationId xmlns:a16="http://schemas.microsoft.com/office/drawing/2014/main" id="{EF48396A-6E37-DE16-C130-5869060DC831}"/>
              </a:ext>
            </a:extLst>
          </p:cNvPr>
          <p:cNvSpPr/>
          <p:nvPr/>
        </p:nvSpPr>
        <p:spPr>
          <a:xfrm>
            <a:off x="2547255" y="2611110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organi statutari</a:t>
            </a:r>
          </a:p>
          <a:p>
            <a:pPr algn="ctr"/>
            <a:r>
              <a:rPr lang="it-IT" sz="800" dirty="0">
                <a:solidFill>
                  <a:schemeClr val="tx1"/>
                </a:solidFill>
              </a:rPr>
              <a:t>e consigli camerali</a:t>
            </a:r>
          </a:p>
        </p:txBody>
      </p:sp>
      <p:sp>
        <p:nvSpPr>
          <p:cNvPr id="6" name="Esagono 5">
            <a:extLst>
              <a:ext uri="{FF2B5EF4-FFF2-40B4-BE49-F238E27FC236}">
                <a16:creationId xmlns:a16="http://schemas.microsoft.com/office/drawing/2014/main" id="{D099171D-5B17-FBD7-D2BC-30C5A301AF1E}"/>
              </a:ext>
            </a:extLst>
          </p:cNvPr>
          <p:cNvSpPr/>
          <p:nvPr/>
        </p:nvSpPr>
        <p:spPr>
          <a:xfrm>
            <a:off x="2544372" y="1619835"/>
            <a:ext cx="1440000" cy="468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Ufficio Segreteria generale e di presidenza</a:t>
            </a:r>
          </a:p>
        </p:txBody>
      </p:sp>
      <p:sp>
        <p:nvSpPr>
          <p:cNvPr id="10" name="Esagono 9">
            <a:extLst>
              <a:ext uri="{FF2B5EF4-FFF2-40B4-BE49-F238E27FC236}">
                <a16:creationId xmlns:a16="http://schemas.microsoft.com/office/drawing/2014/main" id="{18E8CE89-57FA-B8E3-6080-608E51F8C88B}"/>
              </a:ext>
            </a:extLst>
          </p:cNvPr>
          <p:cNvSpPr/>
          <p:nvPr/>
        </p:nvSpPr>
        <p:spPr>
          <a:xfrm>
            <a:off x="6480392" y="2060848"/>
            <a:ext cx="162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</a:rPr>
              <a:t>Ufficio  Programma nazionale complementare SISMA 2008-2016</a:t>
            </a:r>
          </a:p>
        </p:txBody>
      </p:sp>
      <p:cxnSp>
        <p:nvCxnSpPr>
          <p:cNvPr id="11" name="Connettore 1 6">
            <a:extLst>
              <a:ext uri="{FF2B5EF4-FFF2-40B4-BE49-F238E27FC236}">
                <a16:creationId xmlns:a16="http://schemas.microsoft.com/office/drawing/2014/main" id="{C41F7536-5A6A-4BD7-989C-C0D0A85BB1CD}"/>
              </a:ext>
            </a:extLst>
          </p:cNvPr>
          <p:cNvCxnSpPr>
            <a:cxnSpLocks/>
          </p:cNvCxnSpPr>
          <p:nvPr/>
        </p:nvCxnSpPr>
        <p:spPr>
          <a:xfrm flipH="1" flipV="1">
            <a:off x="4500612" y="2241734"/>
            <a:ext cx="19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agono 12">
            <a:extLst>
              <a:ext uri="{FF2B5EF4-FFF2-40B4-BE49-F238E27FC236}">
                <a16:creationId xmlns:a16="http://schemas.microsoft.com/office/drawing/2014/main" id="{88DC286B-435A-76AC-B271-2D7451622902}"/>
              </a:ext>
            </a:extLst>
          </p:cNvPr>
          <p:cNvSpPr/>
          <p:nvPr/>
        </p:nvSpPr>
        <p:spPr>
          <a:xfrm>
            <a:off x="3818617" y="4229571"/>
            <a:ext cx="1440000" cy="360000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Registro imprese e anagrafi camerali</a:t>
            </a:r>
          </a:p>
        </p:txBody>
      </p:sp>
      <p:sp>
        <p:nvSpPr>
          <p:cNvPr id="15" name="Esagono 14">
            <a:extLst>
              <a:ext uri="{FF2B5EF4-FFF2-40B4-BE49-F238E27FC236}">
                <a16:creationId xmlns:a16="http://schemas.microsoft.com/office/drawing/2014/main" id="{98C2E6C7-0E85-5A4F-29F9-FB0E9352069F}"/>
              </a:ext>
            </a:extLst>
          </p:cNvPr>
          <p:cNvSpPr/>
          <p:nvPr/>
        </p:nvSpPr>
        <p:spPr>
          <a:xfrm>
            <a:off x="7290392" y="4861839"/>
            <a:ext cx="1440000" cy="333753"/>
          </a:xfrm>
          <a:prstGeom prst="hexagon">
            <a:avLst/>
          </a:prstGeom>
          <a:solidFill>
            <a:schemeClr val="bg1">
              <a:lumMod val="85000"/>
              <a:alpha val="82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800" dirty="0">
                <a:solidFill>
                  <a:schemeClr val="tx1"/>
                </a:solidFill>
              </a:rPr>
              <a:t>Ufficio Affari generali e  provveditorato </a:t>
            </a:r>
          </a:p>
        </p:txBody>
      </p:sp>
    </p:spTree>
    <p:extLst>
      <p:ext uri="{BB962C8B-B14F-4D97-AF65-F5344CB8AC3E}">
        <p14:creationId xmlns:p14="http://schemas.microsoft.com/office/powerpoint/2010/main" val="2341760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180</Words>
  <Application>Microsoft Office PowerPoint</Application>
  <PresentationFormat>Presentazione su schermo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ORGANIGRAMMA UNIONCAMERE                                          Aggiornato al 16.06.2023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Organizzazione -</dc:creator>
  <cp:lastModifiedBy>Orietta Castellacci</cp:lastModifiedBy>
  <cp:revision>126</cp:revision>
  <cp:lastPrinted>2019-04-11T08:08:02Z</cp:lastPrinted>
  <dcterms:created xsi:type="dcterms:W3CDTF">2016-09-09T10:25:51Z</dcterms:created>
  <dcterms:modified xsi:type="dcterms:W3CDTF">2023-06-16T15:44:37Z</dcterms:modified>
</cp:coreProperties>
</file>